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798"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6939" y="1613102"/>
            <a:ext cx="5881370" cy="697230"/>
          </a:xfrm>
          <a:prstGeom prst="rect">
            <a:avLst/>
          </a:prstGeom>
        </p:spPr>
        <p:txBody>
          <a:bodyPr wrap="square" lIns="0" tIns="0" rIns="0" bIns="0">
            <a:spAutoFit/>
          </a:bodyPr>
          <a:lstStyle>
            <a:lvl1pPr>
              <a:defRPr sz="4400" b="0" i="0">
                <a:solidFill>
                  <a:schemeClr val="tx1"/>
                </a:solidFill>
                <a:latin typeface="Calibri Light"/>
                <a:cs typeface="Calibri Light"/>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26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26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16939" y="307924"/>
            <a:ext cx="9815195" cy="1301115"/>
          </a:xfrm>
          <a:prstGeom prst="rect">
            <a:avLst/>
          </a:prstGeom>
        </p:spPr>
        <p:txBody>
          <a:bodyPr wrap="square" lIns="0" tIns="0" rIns="0" bIns="0">
            <a:spAutoFit/>
          </a:bodyPr>
          <a:lstStyle>
            <a:lvl1pPr>
              <a:defRPr sz="4400" b="0" i="0">
                <a:solidFill>
                  <a:schemeClr val="tx1"/>
                </a:solidFill>
                <a:latin typeface="Calibri Light"/>
                <a:cs typeface="Calibri Light"/>
              </a:defRPr>
            </a:lvl1pPr>
          </a:lstStyle>
          <a:p>
            <a:endParaRPr/>
          </a:p>
        </p:txBody>
      </p:sp>
      <p:sp>
        <p:nvSpPr>
          <p:cNvPr id="3" name="Holder 3"/>
          <p:cNvSpPr>
            <a:spLocks noGrp="1"/>
          </p:cNvSpPr>
          <p:nvPr>
            <p:ph type="body" idx="1"/>
          </p:nvPr>
        </p:nvSpPr>
        <p:spPr>
          <a:xfrm>
            <a:off x="916939" y="1797761"/>
            <a:ext cx="10330180" cy="4244340"/>
          </a:xfrm>
          <a:prstGeom prst="rect">
            <a:avLst/>
          </a:prstGeom>
        </p:spPr>
        <p:txBody>
          <a:bodyPr wrap="square" lIns="0" tIns="0" rIns="0" bIns="0">
            <a:spAutoFit/>
          </a:bodyPr>
          <a:lstStyle>
            <a:lvl1pPr>
              <a:defRPr sz="26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6/20/2023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4.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mailto:giovanni.sartor@unibo.it" TargetMode="External"/><Relationship Id="rId1" Type="http://schemas.openxmlformats.org/officeDocument/2006/relationships/slideLayout" Target="../slideLayouts/slideLayout1.xml"/><Relationship Id="rId5" Type="http://schemas.openxmlformats.org/officeDocument/2006/relationships/image" Target="../media/image13.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0306811" y="6085332"/>
            <a:ext cx="1097279" cy="542544"/>
          </a:xfrm>
          <a:prstGeom prst="rect">
            <a:avLst/>
          </a:prstGeom>
        </p:spPr>
      </p:pic>
      <p:sp>
        <p:nvSpPr>
          <p:cNvPr id="3" name="object 3"/>
          <p:cNvSpPr txBox="1"/>
          <p:nvPr/>
        </p:nvSpPr>
        <p:spPr>
          <a:xfrm>
            <a:off x="7327138" y="6263436"/>
            <a:ext cx="2696210" cy="367665"/>
          </a:xfrm>
          <a:prstGeom prst="rect">
            <a:avLst/>
          </a:prstGeom>
        </p:spPr>
        <p:txBody>
          <a:bodyPr vert="horz" wrap="square" lIns="0" tIns="27305" rIns="0" bIns="0" rtlCol="0">
            <a:spAutoFit/>
          </a:bodyPr>
          <a:lstStyle/>
          <a:p>
            <a:pPr marL="12700" marR="5080" indent="612140" algn="r">
              <a:lnSpc>
                <a:spcPts val="860"/>
              </a:lnSpc>
              <a:spcBef>
                <a:spcPts val="215"/>
              </a:spcBef>
            </a:pPr>
            <a:r>
              <a:rPr sz="800" dirty="0">
                <a:latin typeface="Arial"/>
                <a:cs typeface="Arial"/>
              </a:rPr>
              <a:t>This</a:t>
            </a:r>
            <a:r>
              <a:rPr sz="800" spc="-30" dirty="0">
                <a:latin typeface="Arial"/>
                <a:cs typeface="Arial"/>
              </a:rPr>
              <a:t> </a:t>
            </a:r>
            <a:r>
              <a:rPr sz="800" dirty="0">
                <a:latin typeface="Arial"/>
                <a:cs typeface="Arial"/>
              </a:rPr>
              <a:t>Master</a:t>
            </a:r>
            <a:r>
              <a:rPr sz="800" spc="-10" dirty="0">
                <a:latin typeface="Arial"/>
                <a:cs typeface="Arial"/>
              </a:rPr>
              <a:t> </a:t>
            </a:r>
            <a:r>
              <a:rPr sz="800" dirty="0">
                <a:latin typeface="Arial"/>
                <a:cs typeface="Arial"/>
              </a:rPr>
              <a:t>is</a:t>
            </a:r>
            <a:r>
              <a:rPr sz="800" spc="-30" dirty="0">
                <a:latin typeface="Arial"/>
                <a:cs typeface="Arial"/>
              </a:rPr>
              <a:t> </a:t>
            </a:r>
            <a:r>
              <a:rPr sz="800" dirty="0">
                <a:latin typeface="Arial"/>
                <a:cs typeface="Arial"/>
              </a:rPr>
              <a:t>run under</a:t>
            </a:r>
            <a:r>
              <a:rPr sz="800" spc="5" dirty="0">
                <a:latin typeface="Arial"/>
                <a:cs typeface="Arial"/>
              </a:rPr>
              <a:t> </a:t>
            </a:r>
            <a:r>
              <a:rPr sz="800" dirty="0">
                <a:latin typeface="Arial"/>
                <a:cs typeface="Arial"/>
              </a:rPr>
              <a:t>the</a:t>
            </a:r>
            <a:r>
              <a:rPr sz="800" spc="-10" dirty="0">
                <a:latin typeface="Arial"/>
                <a:cs typeface="Arial"/>
              </a:rPr>
              <a:t> </a:t>
            </a:r>
            <a:r>
              <a:rPr sz="800" dirty="0">
                <a:latin typeface="Arial"/>
                <a:cs typeface="Arial"/>
              </a:rPr>
              <a:t>context</a:t>
            </a:r>
            <a:r>
              <a:rPr sz="800" spc="15" dirty="0">
                <a:latin typeface="Arial"/>
                <a:cs typeface="Arial"/>
              </a:rPr>
              <a:t> </a:t>
            </a:r>
            <a:r>
              <a:rPr sz="800" dirty="0">
                <a:latin typeface="Arial"/>
                <a:cs typeface="Arial"/>
              </a:rPr>
              <a:t>of</a:t>
            </a:r>
            <a:r>
              <a:rPr sz="800" spc="-5" dirty="0">
                <a:latin typeface="Arial"/>
                <a:cs typeface="Arial"/>
              </a:rPr>
              <a:t> </a:t>
            </a:r>
            <a:r>
              <a:rPr sz="800" spc="-10" dirty="0">
                <a:latin typeface="Arial"/>
                <a:cs typeface="Arial"/>
              </a:rPr>
              <a:t>Action </a:t>
            </a:r>
            <a:r>
              <a:rPr sz="800" dirty="0">
                <a:latin typeface="Arial"/>
                <a:cs typeface="Arial"/>
              </a:rPr>
              <a:t>No </a:t>
            </a:r>
            <a:r>
              <a:rPr sz="800" spc="-10" dirty="0">
                <a:latin typeface="Arial"/>
                <a:cs typeface="Arial"/>
              </a:rPr>
              <a:t>2020-EU-IA-</a:t>
            </a:r>
            <a:r>
              <a:rPr sz="800" dirty="0">
                <a:latin typeface="Arial"/>
                <a:cs typeface="Arial"/>
              </a:rPr>
              <a:t>0087,</a:t>
            </a:r>
            <a:r>
              <a:rPr sz="800" spc="45" dirty="0">
                <a:latin typeface="Arial"/>
                <a:cs typeface="Arial"/>
              </a:rPr>
              <a:t> </a:t>
            </a:r>
            <a:r>
              <a:rPr sz="800" spc="-10" dirty="0">
                <a:latin typeface="Arial"/>
                <a:cs typeface="Arial"/>
              </a:rPr>
              <a:t>co-</a:t>
            </a:r>
            <a:r>
              <a:rPr sz="800" dirty="0">
                <a:latin typeface="Arial"/>
                <a:cs typeface="Arial"/>
              </a:rPr>
              <a:t>financed</a:t>
            </a:r>
            <a:r>
              <a:rPr sz="800" spc="5" dirty="0">
                <a:latin typeface="Arial"/>
                <a:cs typeface="Arial"/>
              </a:rPr>
              <a:t> </a:t>
            </a:r>
            <a:r>
              <a:rPr sz="800" dirty="0">
                <a:latin typeface="Arial"/>
                <a:cs typeface="Arial"/>
              </a:rPr>
              <a:t>by</a:t>
            </a:r>
            <a:r>
              <a:rPr sz="800" spc="15" dirty="0">
                <a:latin typeface="Arial"/>
                <a:cs typeface="Arial"/>
              </a:rPr>
              <a:t> </a:t>
            </a:r>
            <a:r>
              <a:rPr sz="800" dirty="0">
                <a:latin typeface="Arial"/>
                <a:cs typeface="Arial"/>
              </a:rPr>
              <a:t>the</a:t>
            </a:r>
            <a:r>
              <a:rPr sz="800" spc="5" dirty="0">
                <a:latin typeface="Arial"/>
                <a:cs typeface="Arial"/>
              </a:rPr>
              <a:t> </a:t>
            </a:r>
            <a:r>
              <a:rPr sz="800" dirty="0">
                <a:latin typeface="Arial"/>
                <a:cs typeface="Arial"/>
              </a:rPr>
              <a:t>EU</a:t>
            </a:r>
            <a:r>
              <a:rPr sz="800" spc="5" dirty="0">
                <a:latin typeface="Arial"/>
                <a:cs typeface="Arial"/>
              </a:rPr>
              <a:t> </a:t>
            </a:r>
            <a:r>
              <a:rPr sz="800" dirty="0">
                <a:latin typeface="Arial"/>
                <a:cs typeface="Arial"/>
              </a:rPr>
              <a:t>CEF</a:t>
            </a:r>
            <a:r>
              <a:rPr sz="800" spc="-5" dirty="0">
                <a:latin typeface="Arial"/>
                <a:cs typeface="Arial"/>
              </a:rPr>
              <a:t> </a:t>
            </a:r>
            <a:r>
              <a:rPr sz="800" spc="-10" dirty="0">
                <a:latin typeface="Arial"/>
                <a:cs typeface="Arial"/>
              </a:rPr>
              <a:t>Telecom </a:t>
            </a:r>
            <a:r>
              <a:rPr sz="800" dirty="0">
                <a:latin typeface="Arial"/>
                <a:cs typeface="Arial"/>
              </a:rPr>
              <a:t>under</a:t>
            </a:r>
            <a:r>
              <a:rPr sz="800" spc="5" dirty="0">
                <a:latin typeface="Arial"/>
                <a:cs typeface="Arial"/>
              </a:rPr>
              <a:t> </a:t>
            </a:r>
            <a:r>
              <a:rPr sz="800" dirty="0">
                <a:latin typeface="Arial"/>
                <a:cs typeface="Arial"/>
              </a:rPr>
              <a:t>GA</a:t>
            </a:r>
            <a:r>
              <a:rPr sz="800" spc="-15" dirty="0">
                <a:latin typeface="Arial"/>
                <a:cs typeface="Arial"/>
              </a:rPr>
              <a:t> </a:t>
            </a:r>
            <a:r>
              <a:rPr sz="800" dirty="0">
                <a:latin typeface="Arial"/>
                <a:cs typeface="Arial"/>
              </a:rPr>
              <a:t>nr. </a:t>
            </a:r>
            <a:r>
              <a:rPr sz="800" spc="-10" dirty="0">
                <a:latin typeface="Arial"/>
                <a:cs typeface="Arial"/>
              </a:rPr>
              <a:t>INEA/CEF/ICT/A2020/2267423</a:t>
            </a:r>
            <a:endParaRPr sz="800">
              <a:latin typeface="Arial"/>
              <a:cs typeface="Arial"/>
            </a:endParaRPr>
          </a:p>
        </p:txBody>
      </p:sp>
      <p:pic>
        <p:nvPicPr>
          <p:cNvPr id="4" name="object 4"/>
          <p:cNvPicPr/>
          <p:nvPr/>
        </p:nvPicPr>
        <p:blipFill>
          <a:blip r:embed="rId3" cstate="print"/>
          <a:stretch>
            <a:fillRect/>
          </a:stretch>
        </p:blipFill>
        <p:spPr>
          <a:xfrm>
            <a:off x="639652" y="6282690"/>
            <a:ext cx="2709600" cy="308038"/>
          </a:xfrm>
          <a:prstGeom prst="rect">
            <a:avLst/>
          </a:prstGeom>
        </p:spPr>
      </p:pic>
      <p:sp>
        <p:nvSpPr>
          <p:cNvPr id="5" name="object 5"/>
          <p:cNvSpPr txBox="1">
            <a:spLocks noGrp="1"/>
          </p:cNvSpPr>
          <p:nvPr>
            <p:ph type="title"/>
          </p:nvPr>
        </p:nvSpPr>
        <p:spPr>
          <a:xfrm>
            <a:off x="3364229" y="2048371"/>
            <a:ext cx="5464810" cy="1922780"/>
          </a:xfrm>
          <a:prstGeom prst="rect">
            <a:avLst/>
          </a:prstGeom>
        </p:spPr>
        <p:txBody>
          <a:bodyPr vert="horz" wrap="square" lIns="0" tIns="453390" rIns="0" bIns="0" rtlCol="0">
            <a:spAutoFit/>
          </a:bodyPr>
          <a:lstStyle/>
          <a:p>
            <a:pPr algn="ctr">
              <a:lnSpc>
                <a:spcPct val="100000"/>
              </a:lnSpc>
              <a:spcBef>
                <a:spcPts val="3570"/>
              </a:spcBef>
            </a:pPr>
            <a:r>
              <a:rPr lang="el-GR" sz="6000" spc="-10" dirty="0"/>
              <a:t>Συνεπειοκράτια</a:t>
            </a:r>
            <a:endParaRPr lang="el-GR" sz="6000" dirty="0"/>
          </a:p>
          <a:p>
            <a:pPr marL="2540" algn="ctr">
              <a:lnSpc>
                <a:spcPct val="100000"/>
              </a:lnSpc>
              <a:spcBef>
                <a:spcPts val="1385"/>
              </a:spcBef>
            </a:pPr>
            <a:r>
              <a:rPr lang="en-GB" sz="2400" b="0" dirty="0">
                <a:latin typeface="Calibri"/>
                <a:cs typeface="Calibri"/>
              </a:rPr>
              <a:t>Giovanni</a:t>
            </a:r>
            <a:r>
              <a:rPr lang="en-GB" sz="2400" b="0" spc="-50" dirty="0">
                <a:latin typeface="Calibri"/>
                <a:cs typeface="Calibri"/>
              </a:rPr>
              <a:t> </a:t>
            </a:r>
            <a:r>
              <a:rPr lang="en-GB" sz="2400" b="0" spc="-10" dirty="0">
                <a:latin typeface="Calibri"/>
                <a:cs typeface="Calibri"/>
              </a:rPr>
              <a:t>Sartor</a:t>
            </a:r>
            <a:endParaRPr lang="en-GB" sz="2400" dirty="0">
              <a:latin typeface="Calibri"/>
              <a:cs typeface="Calibri"/>
            </a:endParaRPr>
          </a:p>
        </p:txBody>
      </p:sp>
      <p:pic>
        <p:nvPicPr>
          <p:cNvPr id="6" name="object 6"/>
          <p:cNvPicPr/>
          <p:nvPr/>
        </p:nvPicPr>
        <p:blipFill>
          <a:blip r:embed="rId4" cstate="print"/>
          <a:stretch>
            <a:fillRect/>
          </a:stretch>
        </p:blipFill>
        <p:spPr>
          <a:xfrm>
            <a:off x="11155680" y="199644"/>
            <a:ext cx="781812" cy="705611"/>
          </a:xfrm>
          <a:prstGeom prst="rect">
            <a:avLst/>
          </a:prstGeom>
        </p:spPr>
      </p:pic>
      <p:pic>
        <p:nvPicPr>
          <p:cNvPr id="7" name="object 7"/>
          <p:cNvPicPr/>
          <p:nvPr/>
        </p:nvPicPr>
        <p:blipFill>
          <a:blip r:embed="rId5" cstate="print"/>
          <a:stretch>
            <a:fillRect/>
          </a:stretch>
        </p:blipFill>
        <p:spPr>
          <a:xfrm>
            <a:off x="254508" y="199644"/>
            <a:ext cx="3505200" cy="381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9815195" cy="995272"/>
          </a:xfrm>
          <a:prstGeom prst="rect">
            <a:avLst/>
          </a:prstGeom>
        </p:spPr>
        <p:txBody>
          <a:bodyPr vert="horz" wrap="square" lIns="0" tIns="315087" rIns="0" bIns="0" rtlCol="0">
            <a:spAutoFit/>
          </a:bodyPr>
          <a:lstStyle/>
          <a:p>
            <a:pPr marL="12700">
              <a:lnSpc>
                <a:spcPct val="100000"/>
              </a:lnSpc>
              <a:spcBef>
                <a:spcPts val="105"/>
              </a:spcBef>
            </a:pPr>
            <a:r>
              <a:rPr lang="el-GR" dirty="0"/>
              <a:t>Το πρόβλημα του τρόλεϊ</a:t>
            </a:r>
            <a:endParaRPr spc="-10" dirty="0"/>
          </a:p>
        </p:txBody>
      </p:sp>
      <p:pic>
        <p:nvPicPr>
          <p:cNvPr id="3" name="object 3"/>
          <p:cNvPicPr/>
          <p:nvPr/>
        </p:nvPicPr>
        <p:blipFill>
          <a:blip r:embed="rId2" cstate="print"/>
          <a:stretch>
            <a:fillRect/>
          </a:stretch>
        </p:blipFill>
        <p:spPr>
          <a:xfrm>
            <a:off x="1709858" y="2200655"/>
            <a:ext cx="8122989" cy="2645664"/>
          </a:xfrm>
          <a:prstGeom prst="rect">
            <a:avLst/>
          </a:prstGeom>
        </p:spPr>
      </p:pic>
      <p:sp>
        <p:nvSpPr>
          <p:cNvPr id="4" name="object 4"/>
          <p:cNvSpPr txBox="1"/>
          <p:nvPr/>
        </p:nvSpPr>
        <p:spPr>
          <a:xfrm>
            <a:off x="2132838" y="5565140"/>
            <a:ext cx="7503159" cy="566822"/>
          </a:xfrm>
          <a:prstGeom prst="rect">
            <a:avLst/>
          </a:prstGeom>
        </p:spPr>
        <p:txBody>
          <a:bodyPr vert="horz" wrap="square" lIns="0" tIns="12700" rIns="0" bIns="0" rtlCol="0">
            <a:spAutoFit/>
          </a:bodyPr>
          <a:lstStyle/>
          <a:p>
            <a:pPr marL="12700">
              <a:lnSpc>
                <a:spcPct val="100000"/>
              </a:lnSpc>
              <a:spcBef>
                <a:spcPts val="100"/>
              </a:spcBef>
            </a:pPr>
            <a:r>
              <a:rPr lang="el-GR" sz="1800" dirty="0">
                <a:latin typeface="Calibri"/>
                <a:cs typeface="Calibri"/>
              </a:rPr>
              <a:t>Εσείς τι θα κάνατε; Τι πρέπει να κάνει ένα σύστημα τεχνητής νοημοσύνης που έχει αναλάβει την παρακολούθηση της κυκλοφορίας</a:t>
            </a:r>
            <a:endParaRPr sz="1800" dirty="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801839" y="2086782"/>
            <a:ext cx="8952807" cy="349127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9815195" cy="567463"/>
          </a:xfrm>
          <a:prstGeom prst="rect">
            <a:avLst/>
          </a:prstGeom>
        </p:spPr>
        <p:txBody>
          <a:bodyPr vert="horz" wrap="square" lIns="0" tIns="13335" rIns="0" bIns="0" rtlCol="0">
            <a:spAutoFit/>
          </a:bodyPr>
          <a:lstStyle/>
          <a:p>
            <a:pPr marL="12700">
              <a:lnSpc>
                <a:spcPct val="100000"/>
              </a:lnSpc>
              <a:spcBef>
                <a:spcPts val="105"/>
              </a:spcBef>
            </a:pPr>
            <a:r>
              <a:rPr lang="el-GR" sz="3600" b="1" dirty="0"/>
              <a:t>Το κοινωνικό δίλημμα των αυτόνομων οχημάτων</a:t>
            </a:r>
            <a:endParaRPr lang="en-US" sz="3600" b="1" spc="-10" dirty="0"/>
          </a:p>
        </p:txBody>
      </p:sp>
      <p:pic>
        <p:nvPicPr>
          <p:cNvPr id="3" name="object 3"/>
          <p:cNvPicPr/>
          <p:nvPr/>
        </p:nvPicPr>
        <p:blipFill>
          <a:blip r:embed="rId2" cstate="print"/>
          <a:stretch>
            <a:fillRect/>
          </a:stretch>
        </p:blipFill>
        <p:spPr>
          <a:xfrm>
            <a:off x="1522667" y="1027175"/>
            <a:ext cx="8953059" cy="4826508"/>
          </a:xfrm>
          <a:prstGeom prst="rect">
            <a:avLst/>
          </a:prstGeom>
        </p:spPr>
      </p:pic>
      <p:sp>
        <p:nvSpPr>
          <p:cNvPr id="4" name="object 4"/>
          <p:cNvSpPr txBox="1"/>
          <p:nvPr/>
        </p:nvSpPr>
        <p:spPr>
          <a:xfrm>
            <a:off x="813308" y="6375298"/>
            <a:ext cx="2011680"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Bonnefon</a:t>
            </a:r>
            <a:r>
              <a:rPr sz="1800" spc="-15" dirty="0">
                <a:latin typeface="Calibri"/>
                <a:cs typeface="Calibri"/>
              </a:rPr>
              <a:t> </a:t>
            </a:r>
            <a:r>
              <a:rPr sz="1800" dirty="0">
                <a:latin typeface="Calibri"/>
                <a:cs typeface="Calibri"/>
              </a:rPr>
              <a:t>et</a:t>
            </a:r>
            <a:r>
              <a:rPr sz="1800" spc="-15" dirty="0">
                <a:latin typeface="Calibri"/>
                <a:cs typeface="Calibri"/>
              </a:rPr>
              <a:t> </a:t>
            </a:r>
            <a:r>
              <a:rPr sz="1800" dirty="0">
                <a:latin typeface="Calibri"/>
                <a:cs typeface="Calibri"/>
              </a:rPr>
              <a:t>al.</a:t>
            </a:r>
            <a:r>
              <a:rPr sz="1800" spc="380" dirty="0">
                <a:latin typeface="Calibri"/>
                <a:cs typeface="Calibri"/>
              </a:rPr>
              <a:t> </a:t>
            </a:r>
            <a:r>
              <a:rPr sz="1800" spc="-20" dirty="0">
                <a:latin typeface="Calibri"/>
                <a:cs typeface="Calibri"/>
              </a:rPr>
              <a:t>2016</a:t>
            </a:r>
            <a:endParaRPr sz="1800">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44881" y="248491"/>
            <a:ext cx="9815195" cy="1549270"/>
          </a:xfrm>
          <a:prstGeom prst="rect">
            <a:avLst/>
          </a:prstGeom>
        </p:spPr>
        <p:txBody>
          <a:bodyPr vert="horz" wrap="square" lIns="0" tIns="315087" rIns="0" bIns="0" rtlCol="0">
            <a:spAutoFit/>
          </a:bodyPr>
          <a:lstStyle/>
          <a:p>
            <a:pPr marL="12700" algn="ctr">
              <a:lnSpc>
                <a:spcPct val="100000"/>
              </a:lnSpc>
              <a:spcBef>
                <a:spcPts val="105"/>
              </a:spcBef>
            </a:pPr>
            <a:r>
              <a:rPr sz="4000" b="1" dirty="0"/>
              <a:t>Judith</a:t>
            </a:r>
            <a:r>
              <a:rPr sz="4000" b="1" spc="-25" dirty="0"/>
              <a:t> </a:t>
            </a:r>
            <a:r>
              <a:rPr sz="4000" b="1" dirty="0"/>
              <a:t>Jarvis</a:t>
            </a:r>
            <a:r>
              <a:rPr sz="4000" b="1" spc="-15" dirty="0"/>
              <a:t> </a:t>
            </a:r>
            <a:r>
              <a:rPr sz="4000" b="1" dirty="0"/>
              <a:t>Thomson:</a:t>
            </a:r>
            <a:r>
              <a:rPr sz="4000" b="1" spc="-15" dirty="0"/>
              <a:t> </a:t>
            </a:r>
            <a:r>
              <a:rPr lang="el-GR" sz="4000" b="1" dirty="0"/>
              <a:t>Η περίπτωση του χειρουργού</a:t>
            </a:r>
            <a:endParaRPr sz="4000" b="1" spc="-20" dirty="0"/>
          </a:p>
        </p:txBody>
      </p:sp>
      <p:sp>
        <p:nvSpPr>
          <p:cNvPr id="3" name="object 3"/>
          <p:cNvSpPr txBox="1">
            <a:spLocks noGrp="1"/>
          </p:cNvSpPr>
          <p:nvPr>
            <p:ph type="body" idx="1"/>
          </p:nvPr>
        </p:nvSpPr>
        <p:spPr>
          <a:xfrm>
            <a:off x="916939" y="1797761"/>
            <a:ext cx="10330180" cy="4750403"/>
          </a:xfrm>
          <a:prstGeom prst="rect">
            <a:avLst/>
          </a:prstGeom>
        </p:spPr>
        <p:txBody>
          <a:bodyPr vert="horz" wrap="square" lIns="0" tIns="52705" rIns="0" bIns="0" rtlCol="0">
            <a:spAutoFit/>
          </a:bodyPr>
          <a:lstStyle/>
          <a:p>
            <a:pPr marL="241300" marR="139700" indent="-229235">
              <a:lnSpc>
                <a:spcPct val="90000"/>
              </a:lnSpc>
              <a:spcBef>
                <a:spcPts val="415"/>
              </a:spcBef>
              <a:buFont typeface="Arial"/>
              <a:buChar char="•"/>
              <a:tabLst>
                <a:tab pos="241935" algn="l"/>
              </a:tabLst>
            </a:pPr>
            <a:r>
              <a:rPr lang="el-GR" sz="2400" dirty="0"/>
              <a:t>Ένας εξαιρετικός χειρουργός μεταμοσχεύσεων έχει πέντε ασθενείς, ο καθένας από τους οποίους έχει ανάγκη από ένα διαφορετικό όργανο και ο καθένας από τους οποίους θα πεθάνει χωρίς αυτό το όργανο. Δυστυχώς, δεν υπάρχουν διαθέσιμα όργανα για την εκτέλεση οποιασδήποτε από αυτές τις πέντε μεταμοσχεύσεις</a:t>
            </a:r>
            <a:r>
              <a:rPr sz="2400" spc="-10" dirty="0"/>
              <a:t>.</a:t>
            </a:r>
          </a:p>
          <a:p>
            <a:pPr marL="241300" marR="5080" indent="-229235">
              <a:lnSpc>
                <a:spcPct val="90000"/>
              </a:lnSpc>
              <a:spcBef>
                <a:spcPts val="1000"/>
              </a:spcBef>
              <a:buFont typeface="Arial"/>
              <a:buChar char="•"/>
              <a:tabLst>
                <a:tab pos="241935" algn="l"/>
              </a:tabLst>
            </a:pPr>
            <a:r>
              <a:rPr lang="el-GR" sz="2400" dirty="0"/>
              <a:t>Ένας υγιής νεαρός ταξιδιώτης, ο οποίος περνάει από την πόλη στην οποία εργάζεται ο γιατρός, επισκέπτεται τον γιατρό για μια εξέταση ρουτίνας. Κατά τη διάρκεια του ελέγχου, ο γιατρός ανακαλύπτει ότι τα όργανά του είναι συμβατά και με τους πέντε ετοιμοθάνατους ασθενείς του</a:t>
            </a:r>
            <a:r>
              <a:rPr sz="2400" spc="-10" dirty="0"/>
              <a:t>.</a:t>
            </a:r>
          </a:p>
          <a:p>
            <a:pPr marL="241300" marR="237490" indent="-229235">
              <a:lnSpc>
                <a:spcPts val="2810"/>
              </a:lnSpc>
              <a:spcBef>
                <a:spcPts val="1050"/>
              </a:spcBef>
              <a:buFont typeface="Arial"/>
              <a:buChar char="•"/>
              <a:tabLst>
                <a:tab pos="241935" algn="l"/>
              </a:tabLst>
            </a:pPr>
            <a:r>
              <a:rPr lang="el-GR" sz="2400" dirty="0"/>
              <a:t>Ας υποθέσουμε περαιτέρω ότι αν ο νεαρός εξαφανιζόταν, κανείς δεν θα υποπτευόταν τον γιατρό. Υποστηρίζετε την ηθική του γιατρού να σκοτώσει αυτόν τον τουρίστα και να προσφέρει τα υγιή του όργανα σε αυτούς τους πέντε ετοιμοθάνατους ανθρώπους και να σώσει τη ζωή τους;</a:t>
            </a:r>
            <a:endParaRPr sz="2400" spc="-10" dirty="0"/>
          </a:p>
        </p:txBody>
      </p:sp>
      <p:pic>
        <p:nvPicPr>
          <p:cNvPr id="4" name="object 4"/>
          <p:cNvPicPr/>
          <p:nvPr/>
        </p:nvPicPr>
        <p:blipFill>
          <a:blip r:embed="rId2" cstate="print"/>
          <a:stretch>
            <a:fillRect/>
          </a:stretch>
        </p:blipFill>
        <p:spPr>
          <a:xfrm>
            <a:off x="10343388" y="0"/>
            <a:ext cx="1848611" cy="182575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916938" y="1613102"/>
            <a:ext cx="8455661" cy="752129"/>
          </a:xfrm>
          <a:prstGeom prst="rect">
            <a:avLst/>
          </a:prstGeom>
        </p:spPr>
        <p:txBody>
          <a:bodyPr vert="horz" wrap="square" lIns="0" tIns="13335" rIns="0" bIns="0" rtlCol="0">
            <a:spAutoFit/>
          </a:bodyPr>
          <a:lstStyle/>
          <a:p>
            <a:pPr marL="12700">
              <a:lnSpc>
                <a:spcPct val="100000"/>
              </a:lnSpc>
              <a:spcBef>
                <a:spcPts val="105"/>
              </a:spcBef>
            </a:pPr>
            <a:r>
              <a:rPr lang="el-GR" sz="4800" b="1" dirty="0"/>
              <a:t>Ευχαριστώ για την προσοχή σας </a:t>
            </a:r>
            <a:r>
              <a:rPr sz="4800" b="1" spc="-10" dirty="0"/>
              <a:t>!</a:t>
            </a:r>
          </a:p>
        </p:txBody>
      </p:sp>
      <p:sp>
        <p:nvSpPr>
          <p:cNvPr id="3" name="object 3"/>
          <p:cNvSpPr txBox="1"/>
          <p:nvPr/>
        </p:nvSpPr>
        <p:spPr>
          <a:xfrm>
            <a:off x="5489575" y="4670297"/>
            <a:ext cx="3627754" cy="452120"/>
          </a:xfrm>
          <a:prstGeom prst="rect">
            <a:avLst/>
          </a:prstGeom>
        </p:spPr>
        <p:txBody>
          <a:bodyPr vert="horz" wrap="square" lIns="0" tIns="12065" rIns="0" bIns="0" rtlCol="0">
            <a:spAutoFit/>
          </a:bodyPr>
          <a:lstStyle/>
          <a:p>
            <a:pPr marL="12700">
              <a:lnSpc>
                <a:spcPct val="100000"/>
              </a:lnSpc>
              <a:spcBef>
                <a:spcPts val="95"/>
              </a:spcBef>
            </a:pPr>
            <a:r>
              <a:rPr sz="2800" spc="-10" dirty="0">
                <a:latin typeface="Calibri"/>
                <a:cs typeface="Calibri"/>
                <a:hlinkClick r:id="rId2"/>
              </a:rPr>
              <a:t>giovanni.sartor@unibo.it</a:t>
            </a:r>
            <a:endParaRPr sz="2800">
              <a:latin typeface="Calibri"/>
              <a:cs typeface="Calibri"/>
            </a:endParaRPr>
          </a:p>
        </p:txBody>
      </p:sp>
      <p:pic>
        <p:nvPicPr>
          <p:cNvPr id="4" name="object 4"/>
          <p:cNvPicPr/>
          <p:nvPr/>
        </p:nvPicPr>
        <p:blipFill>
          <a:blip r:embed="rId3" cstate="print"/>
          <a:stretch>
            <a:fillRect/>
          </a:stretch>
        </p:blipFill>
        <p:spPr>
          <a:xfrm>
            <a:off x="11227307" y="155447"/>
            <a:ext cx="781811" cy="705612"/>
          </a:xfrm>
          <a:prstGeom prst="rect">
            <a:avLst/>
          </a:prstGeom>
        </p:spPr>
      </p:pic>
      <p:pic>
        <p:nvPicPr>
          <p:cNvPr id="5" name="object 5"/>
          <p:cNvPicPr/>
          <p:nvPr/>
        </p:nvPicPr>
        <p:blipFill>
          <a:blip r:embed="rId4" cstate="print"/>
          <a:stretch>
            <a:fillRect/>
          </a:stretch>
        </p:blipFill>
        <p:spPr>
          <a:xfrm>
            <a:off x="216408" y="202692"/>
            <a:ext cx="3505200" cy="380999"/>
          </a:xfrm>
          <a:prstGeom prst="rect">
            <a:avLst/>
          </a:prstGeom>
        </p:spPr>
      </p:pic>
      <p:pic>
        <p:nvPicPr>
          <p:cNvPr id="6" name="object 6"/>
          <p:cNvPicPr/>
          <p:nvPr/>
        </p:nvPicPr>
        <p:blipFill>
          <a:blip r:embed="rId5" cstate="print"/>
          <a:stretch>
            <a:fillRect/>
          </a:stretch>
        </p:blipFill>
        <p:spPr>
          <a:xfrm>
            <a:off x="114300" y="6129526"/>
            <a:ext cx="11894819" cy="61721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9815195" cy="995272"/>
          </a:xfrm>
          <a:prstGeom prst="rect">
            <a:avLst/>
          </a:prstGeom>
        </p:spPr>
        <p:txBody>
          <a:bodyPr vert="horz" wrap="square" lIns="0" tIns="315087" rIns="0" bIns="0" rtlCol="0">
            <a:spAutoFit/>
          </a:bodyPr>
          <a:lstStyle/>
          <a:p>
            <a:pPr marL="12700">
              <a:lnSpc>
                <a:spcPct val="100000"/>
              </a:lnSpc>
              <a:spcBef>
                <a:spcPts val="105"/>
              </a:spcBef>
            </a:pPr>
            <a:r>
              <a:rPr lang="el-GR" dirty="0"/>
              <a:t>Η έννοια του συνεπειοκρατισμού</a:t>
            </a:r>
            <a:endParaRPr spc="-10" dirty="0"/>
          </a:p>
        </p:txBody>
      </p:sp>
      <p:sp>
        <p:nvSpPr>
          <p:cNvPr id="3" name="object 3"/>
          <p:cNvSpPr txBox="1"/>
          <p:nvPr/>
        </p:nvSpPr>
        <p:spPr>
          <a:xfrm>
            <a:off x="916938" y="1635596"/>
            <a:ext cx="9598661" cy="4914480"/>
          </a:xfrm>
          <a:prstGeom prst="rect">
            <a:avLst/>
          </a:prstGeom>
        </p:spPr>
        <p:txBody>
          <a:bodyPr vert="horz" wrap="square" lIns="0" tIns="13335" rIns="0" bIns="0" rtlCol="0">
            <a:spAutoFit/>
          </a:bodyPr>
          <a:lstStyle/>
          <a:p>
            <a:pPr marL="241300" indent="-229235">
              <a:lnSpc>
                <a:spcPts val="2975"/>
              </a:lnSpc>
              <a:spcBef>
                <a:spcPts val="105"/>
              </a:spcBef>
              <a:buFont typeface="Arial"/>
              <a:buChar char="•"/>
              <a:tabLst>
                <a:tab pos="241935" algn="l"/>
              </a:tabLst>
            </a:pPr>
            <a:r>
              <a:rPr lang="el-GR" sz="2600" dirty="0">
                <a:latin typeface="Calibri"/>
                <a:cs typeface="Calibri"/>
              </a:rPr>
              <a:t>Μια πράξη είναι ηθικά απαραίτητη</a:t>
            </a:r>
            <a:endParaRPr sz="2600" dirty="0">
              <a:latin typeface="Calibri"/>
              <a:cs typeface="Calibri"/>
            </a:endParaRPr>
          </a:p>
          <a:p>
            <a:pPr marL="698500" lvl="1" indent="-229235">
              <a:lnSpc>
                <a:spcPts val="2350"/>
              </a:lnSpc>
              <a:buFont typeface="Arial"/>
              <a:buChar char="•"/>
              <a:tabLst>
                <a:tab pos="698500" algn="l"/>
                <a:tab pos="699135" algn="l"/>
                <a:tab pos="1057910" algn="l"/>
              </a:tabLst>
            </a:pPr>
            <a:r>
              <a:rPr lang="el-GR" sz="2200" spc="-25" dirty="0">
                <a:latin typeface="Calibri"/>
                <a:cs typeface="Calibri"/>
              </a:rPr>
              <a:t>αν προσφέρει το βέλτιστο αποτέλεσμα, σε σχέση με την εναλλακτική της</a:t>
            </a:r>
            <a:endParaRPr sz="2200" dirty="0">
              <a:latin typeface="Calibri"/>
              <a:cs typeface="Calibri"/>
            </a:endParaRPr>
          </a:p>
          <a:p>
            <a:pPr marL="698500" lvl="1" indent="-229235">
              <a:lnSpc>
                <a:spcPts val="2350"/>
              </a:lnSpc>
              <a:buFont typeface="Arial"/>
              <a:buChar char="•"/>
              <a:tabLst>
                <a:tab pos="698500" algn="l"/>
                <a:tab pos="699135" algn="l"/>
              </a:tabLst>
            </a:pPr>
            <a:r>
              <a:rPr lang="el-GR" sz="2200" dirty="0">
                <a:latin typeface="Calibri"/>
                <a:cs typeface="Calibri"/>
              </a:rPr>
              <a:t>Εάν τα θετικά αποτελέσματά της υπερτερούν των αρνητικών αποτελεσμάτων της στο μεγαλύτερο βαθμό</a:t>
            </a:r>
            <a:endParaRPr sz="2200" dirty="0">
              <a:latin typeface="Calibri"/>
              <a:cs typeface="Calibri"/>
            </a:endParaRPr>
          </a:p>
          <a:p>
            <a:pPr marL="698500" lvl="1" indent="-229235">
              <a:lnSpc>
                <a:spcPts val="2495"/>
              </a:lnSpc>
              <a:buFont typeface="Arial"/>
              <a:buChar char="•"/>
              <a:tabLst>
                <a:tab pos="698500" algn="l"/>
                <a:tab pos="699135" algn="l"/>
              </a:tabLst>
            </a:pPr>
            <a:r>
              <a:rPr lang="el-GR" sz="2200" dirty="0">
                <a:latin typeface="Calibri"/>
                <a:cs typeface="Calibri"/>
              </a:rPr>
              <a:t>Εάν παρέχει την μεγαλύτερη χρησιμότητα</a:t>
            </a:r>
          </a:p>
          <a:p>
            <a:pPr marL="469265" lvl="1">
              <a:lnSpc>
                <a:spcPts val="2495"/>
              </a:lnSpc>
              <a:tabLst>
                <a:tab pos="698500" algn="l"/>
                <a:tab pos="699135" algn="l"/>
              </a:tabLst>
            </a:pPr>
            <a:endParaRPr sz="1950" dirty="0">
              <a:latin typeface="Calibri"/>
              <a:cs typeface="Calibri"/>
            </a:endParaRPr>
          </a:p>
          <a:p>
            <a:pPr marL="241300" indent="-229235">
              <a:lnSpc>
                <a:spcPct val="100000"/>
              </a:lnSpc>
              <a:buFont typeface="Arial"/>
              <a:buChar char="•"/>
              <a:tabLst>
                <a:tab pos="241935" algn="l"/>
              </a:tabLst>
            </a:pPr>
            <a:r>
              <a:rPr lang="el-GR" sz="2600" dirty="0">
                <a:latin typeface="Calibri"/>
                <a:cs typeface="Calibri"/>
              </a:rPr>
              <a:t>Η ηθική ως πρόβλημα βελτιστοποίησης!</a:t>
            </a:r>
            <a:endParaRPr sz="2600" dirty="0">
              <a:latin typeface="Calibri"/>
              <a:cs typeface="Calibri"/>
            </a:endParaRPr>
          </a:p>
          <a:p>
            <a:pPr>
              <a:lnSpc>
                <a:spcPct val="100000"/>
              </a:lnSpc>
              <a:spcBef>
                <a:spcPts val="5"/>
              </a:spcBef>
              <a:buFont typeface="Arial"/>
              <a:buChar char="•"/>
            </a:pPr>
            <a:endParaRPr sz="2650" dirty="0">
              <a:latin typeface="Calibri"/>
              <a:cs typeface="Calibri"/>
            </a:endParaRPr>
          </a:p>
          <a:p>
            <a:pPr marL="241300" indent="-229235">
              <a:lnSpc>
                <a:spcPts val="2980"/>
              </a:lnSpc>
              <a:buFont typeface="Arial"/>
              <a:buChar char="•"/>
              <a:tabLst>
                <a:tab pos="241935" algn="l"/>
              </a:tabLst>
            </a:pPr>
            <a:r>
              <a:rPr lang="el-GR" sz="2600" spc="-10" dirty="0">
                <a:latin typeface="Calibri"/>
                <a:cs typeface="Calibri"/>
              </a:rPr>
              <a:t>Διάφορα είδη συνεπειοκρατίας</a:t>
            </a:r>
            <a:endParaRPr sz="2600" dirty="0">
              <a:latin typeface="Calibri"/>
              <a:cs typeface="Calibri"/>
            </a:endParaRPr>
          </a:p>
          <a:p>
            <a:pPr marL="698500" lvl="1" indent="-229235">
              <a:lnSpc>
                <a:spcPts val="2355"/>
              </a:lnSpc>
              <a:buFont typeface="Arial"/>
              <a:buChar char="•"/>
              <a:tabLst>
                <a:tab pos="698500" algn="l"/>
                <a:tab pos="699135" algn="l"/>
              </a:tabLst>
            </a:pPr>
            <a:r>
              <a:rPr lang="el-GR" sz="2200" dirty="0">
                <a:latin typeface="Calibri"/>
                <a:cs typeface="Calibri"/>
              </a:rPr>
              <a:t>Ποια είναι τα καλά και τα κακά πράγματα που πρέπει να μεγιστοποιηθούν;</a:t>
            </a:r>
            <a:endParaRPr sz="2200" dirty="0">
              <a:latin typeface="Calibri"/>
              <a:cs typeface="Calibri"/>
            </a:endParaRPr>
          </a:p>
          <a:p>
            <a:pPr marL="698500" lvl="1" indent="-229235">
              <a:lnSpc>
                <a:spcPts val="2350"/>
              </a:lnSpc>
              <a:buFont typeface="Arial"/>
              <a:buChar char="•"/>
              <a:tabLst>
                <a:tab pos="698500" algn="l"/>
                <a:tab pos="699135" algn="l"/>
              </a:tabLst>
            </a:pPr>
            <a:r>
              <a:rPr lang="el-GR" sz="2200" dirty="0">
                <a:latin typeface="Calibri"/>
                <a:cs typeface="Calibri"/>
              </a:rPr>
              <a:t>Πόσα υπάρχουν;</a:t>
            </a:r>
            <a:endParaRPr sz="2200" dirty="0">
              <a:latin typeface="Calibri"/>
              <a:cs typeface="Calibri"/>
            </a:endParaRPr>
          </a:p>
          <a:p>
            <a:pPr marL="698500" lvl="1" indent="-229235">
              <a:lnSpc>
                <a:spcPts val="2345"/>
              </a:lnSpc>
              <a:buFont typeface="Arial"/>
              <a:buChar char="•"/>
              <a:tabLst>
                <a:tab pos="698500" algn="l"/>
                <a:tab pos="699135" algn="l"/>
              </a:tabLst>
            </a:pPr>
            <a:r>
              <a:rPr lang="el-GR" sz="2200" dirty="0">
                <a:latin typeface="Calibri"/>
                <a:cs typeface="Calibri"/>
              </a:rPr>
              <a:t>Πόσο σημαντικό είναι το καθένα από αυτά;</a:t>
            </a:r>
            <a:endParaRPr sz="2200" dirty="0">
              <a:latin typeface="Calibri"/>
              <a:cs typeface="Calibri"/>
            </a:endParaRPr>
          </a:p>
          <a:p>
            <a:pPr marL="698500" lvl="1" indent="-229235">
              <a:lnSpc>
                <a:spcPts val="2100"/>
              </a:lnSpc>
              <a:buFont typeface="Arial"/>
              <a:buChar char="•"/>
              <a:tabLst>
                <a:tab pos="698500" algn="l"/>
                <a:tab pos="699135" algn="l"/>
              </a:tabLst>
            </a:pPr>
            <a:r>
              <a:rPr lang="el-GR" sz="2200" dirty="0">
                <a:latin typeface="Calibri"/>
                <a:cs typeface="Calibri"/>
              </a:rPr>
              <a:t>Μπορούμε να δημιουργήσουμε μια ενιαία λειτουργία χρησιμότητας που να συνδυάζει τα οφέλη και τις απώλειες όσον αφορά πολλαπλούς πολύτιμους στόχους;</a:t>
            </a:r>
            <a:endParaRPr sz="2200"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6169661" cy="1321516"/>
          </a:xfrm>
          <a:prstGeom prst="rect">
            <a:avLst/>
          </a:prstGeom>
        </p:spPr>
        <p:txBody>
          <a:bodyPr vert="horz" wrap="square" lIns="0" tIns="89535" rIns="0" bIns="0" rtlCol="0">
            <a:spAutoFit/>
          </a:bodyPr>
          <a:lstStyle/>
          <a:p>
            <a:pPr marL="12700" marR="5080">
              <a:lnSpc>
                <a:spcPts val="4750"/>
              </a:lnSpc>
              <a:spcBef>
                <a:spcPts val="705"/>
              </a:spcBef>
            </a:pPr>
            <a:r>
              <a:rPr lang="el-GR" dirty="0"/>
              <a:t>Η προσέγγιση αναφοράς </a:t>
            </a:r>
            <a:r>
              <a:rPr spc="-10" dirty="0"/>
              <a:t>: </a:t>
            </a:r>
            <a:r>
              <a:rPr lang="el-GR" spc="-10" dirty="0"/>
              <a:t>Ωφελιμισμός</a:t>
            </a:r>
            <a:endParaRPr spc="-10" dirty="0"/>
          </a:p>
        </p:txBody>
      </p:sp>
      <p:sp>
        <p:nvSpPr>
          <p:cNvPr id="3" name="object 3"/>
          <p:cNvSpPr txBox="1"/>
          <p:nvPr/>
        </p:nvSpPr>
        <p:spPr>
          <a:xfrm>
            <a:off x="916939" y="1706841"/>
            <a:ext cx="10232390" cy="4277709"/>
          </a:xfrm>
          <a:prstGeom prst="rect">
            <a:avLst/>
          </a:prstGeom>
        </p:spPr>
        <p:txBody>
          <a:bodyPr vert="horz" wrap="square" lIns="0" tIns="98425" rIns="0" bIns="0" rtlCol="0">
            <a:spAutoFit/>
          </a:bodyPr>
          <a:lstStyle/>
          <a:p>
            <a:pPr marL="241300" indent="-229235">
              <a:lnSpc>
                <a:spcPct val="100000"/>
              </a:lnSpc>
              <a:spcBef>
                <a:spcPts val="775"/>
              </a:spcBef>
              <a:buFont typeface="Arial"/>
              <a:buChar char="•"/>
              <a:tabLst>
                <a:tab pos="241935" algn="l"/>
              </a:tabLst>
            </a:pPr>
            <a:r>
              <a:rPr sz="2800" spc="-10" dirty="0">
                <a:latin typeface="Calibri"/>
                <a:cs typeface="Calibri"/>
              </a:rPr>
              <a:t>Jeremy</a:t>
            </a:r>
            <a:r>
              <a:rPr sz="2800" spc="-130" dirty="0">
                <a:latin typeface="Calibri"/>
                <a:cs typeface="Calibri"/>
              </a:rPr>
              <a:t> </a:t>
            </a:r>
            <a:r>
              <a:rPr sz="2800" spc="-10" dirty="0">
                <a:latin typeface="Calibri"/>
                <a:cs typeface="Calibri"/>
              </a:rPr>
              <a:t>Bentham,</a:t>
            </a:r>
            <a:endParaRPr sz="2800" dirty="0">
              <a:latin typeface="Calibri"/>
              <a:cs typeface="Calibri"/>
            </a:endParaRPr>
          </a:p>
          <a:p>
            <a:pPr marL="241300" indent="-229235">
              <a:lnSpc>
                <a:spcPct val="100000"/>
              </a:lnSpc>
              <a:spcBef>
                <a:spcPts val="675"/>
              </a:spcBef>
              <a:buFont typeface="Arial"/>
              <a:buChar char="•"/>
              <a:tabLst>
                <a:tab pos="241935" algn="l"/>
              </a:tabLst>
            </a:pPr>
            <a:r>
              <a:rPr sz="2800" dirty="0">
                <a:latin typeface="Calibri"/>
                <a:cs typeface="Calibri"/>
              </a:rPr>
              <a:t>John</a:t>
            </a:r>
            <a:r>
              <a:rPr sz="2800" spc="-80" dirty="0">
                <a:latin typeface="Calibri"/>
                <a:cs typeface="Calibri"/>
              </a:rPr>
              <a:t> </a:t>
            </a:r>
            <a:r>
              <a:rPr sz="2800" dirty="0">
                <a:latin typeface="Calibri"/>
                <a:cs typeface="Calibri"/>
              </a:rPr>
              <a:t>Stuart</a:t>
            </a:r>
            <a:r>
              <a:rPr sz="2800" spc="-80" dirty="0">
                <a:latin typeface="Calibri"/>
                <a:cs typeface="Calibri"/>
              </a:rPr>
              <a:t> </a:t>
            </a:r>
            <a:r>
              <a:rPr sz="2800" dirty="0">
                <a:latin typeface="Calibri"/>
                <a:cs typeface="Calibri"/>
              </a:rPr>
              <a:t>Mill.</a:t>
            </a:r>
            <a:r>
              <a:rPr sz="2800" spc="-65" dirty="0">
                <a:latin typeface="Calibri"/>
                <a:cs typeface="Calibri"/>
              </a:rPr>
              <a:t> </a:t>
            </a:r>
            <a:r>
              <a:rPr sz="2800" dirty="0">
                <a:latin typeface="Calibri"/>
                <a:cs typeface="Calibri"/>
              </a:rPr>
              <a:t>From</a:t>
            </a:r>
            <a:r>
              <a:rPr sz="2800" spc="-75" dirty="0">
                <a:latin typeface="Calibri"/>
                <a:cs typeface="Calibri"/>
              </a:rPr>
              <a:t> </a:t>
            </a:r>
            <a:r>
              <a:rPr sz="2800" spc="-10" dirty="0">
                <a:latin typeface="Calibri"/>
                <a:cs typeface="Calibri"/>
              </a:rPr>
              <a:t>Utilitarianism</a:t>
            </a:r>
            <a:r>
              <a:rPr sz="2800" spc="-60" dirty="0">
                <a:latin typeface="Calibri"/>
                <a:cs typeface="Calibri"/>
              </a:rPr>
              <a:t> </a:t>
            </a:r>
            <a:r>
              <a:rPr sz="2800" dirty="0">
                <a:latin typeface="Calibri"/>
                <a:cs typeface="Calibri"/>
              </a:rPr>
              <a:t>(1861).</a:t>
            </a:r>
            <a:r>
              <a:rPr sz="2800" spc="-50" dirty="0">
                <a:latin typeface="Calibri"/>
                <a:cs typeface="Calibri"/>
              </a:rPr>
              <a:t> </a:t>
            </a:r>
            <a:r>
              <a:rPr lang="el-GR" sz="2800" dirty="0">
                <a:latin typeface="Calibri"/>
                <a:cs typeface="Calibri"/>
              </a:rPr>
              <a:t>Αρχή της ωφελιμότητας </a:t>
            </a:r>
            <a:r>
              <a:rPr sz="2800" spc="-10" dirty="0">
                <a:latin typeface="Calibri"/>
                <a:cs typeface="Calibri"/>
              </a:rPr>
              <a:t>:</a:t>
            </a:r>
            <a:endParaRPr sz="2800" dirty="0">
              <a:latin typeface="Calibri"/>
              <a:cs typeface="Calibri"/>
            </a:endParaRPr>
          </a:p>
          <a:p>
            <a:pPr marL="698500" marR="5080" lvl="1" indent="-228600">
              <a:lnSpc>
                <a:spcPct val="90000"/>
              </a:lnSpc>
              <a:spcBef>
                <a:spcPts val="520"/>
              </a:spcBef>
              <a:buFont typeface="Arial"/>
              <a:buChar char="•"/>
              <a:tabLst>
                <a:tab pos="699135" algn="l"/>
              </a:tabLst>
            </a:pPr>
            <a:r>
              <a:rPr lang="el-GR" sz="2400" dirty="0">
                <a:latin typeface="Calibri"/>
                <a:cs typeface="Calibri"/>
              </a:rPr>
              <a:t>Οι πράξεις είναι σωστές στο βαθμό που τείνουν να προωθούν την ευτυχία, ενώ είναι λανθασμένες στο βαθμό που τείνουν να επιφέρουν το αντίθετο της ευτυχίας. Με τον όρο ευτυχία εννοείται η ευχαρίστηση και η απουσία πόνου- με τον όρο δυστυχία, ο πόνος και η στέρηση της ευχαρίστησης</a:t>
            </a:r>
          </a:p>
          <a:p>
            <a:pPr marL="469900" marR="5080" lvl="1">
              <a:lnSpc>
                <a:spcPct val="90000"/>
              </a:lnSpc>
              <a:spcBef>
                <a:spcPts val="520"/>
              </a:spcBef>
              <a:tabLst>
                <a:tab pos="699135" algn="l"/>
              </a:tabLst>
            </a:pPr>
            <a:endParaRPr sz="3050" dirty="0">
              <a:latin typeface="Calibri"/>
              <a:cs typeface="Calibri"/>
            </a:endParaRPr>
          </a:p>
          <a:p>
            <a:pPr marL="241300" indent="-229235">
              <a:lnSpc>
                <a:spcPct val="100000"/>
              </a:lnSpc>
              <a:buFont typeface="Arial"/>
              <a:buChar char="•"/>
              <a:tabLst>
                <a:tab pos="241935" algn="l"/>
              </a:tabLst>
            </a:pPr>
            <a:r>
              <a:rPr lang="el-GR" sz="2800" dirty="0">
                <a:latin typeface="Calibri"/>
                <a:cs typeface="Calibri"/>
              </a:rPr>
              <a:t>Ωφελιμότητα: Ευτυχία ή ικανοποίηση επιθυμιών/ενδιαφερόντων</a:t>
            </a:r>
            <a:endParaRPr sz="2800" dirty="0">
              <a:latin typeface="Calibri"/>
              <a:cs typeface="Calibri"/>
            </a:endParaRPr>
          </a:p>
          <a:p>
            <a:pPr marL="241300" indent="-229235">
              <a:lnSpc>
                <a:spcPct val="100000"/>
              </a:lnSpc>
              <a:spcBef>
                <a:spcPts val="670"/>
              </a:spcBef>
              <a:buFont typeface="Arial"/>
              <a:buChar char="•"/>
              <a:tabLst>
                <a:tab pos="241935" algn="l"/>
              </a:tabLst>
            </a:pPr>
            <a:r>
              <a:rPr lang="el-GR" sz="2800" spc="-10" dirty="0">
                <a:latin typeface="Calibri"/>
                <a:cs typeface="Calibri"/>
              </a:rPr>
              <a:t>Ο ωφελιμισμός δεν είναι εγωισμός</a:t>
            </a:r>
            <a:endParaRPr lang="en-US" sz="2800" dirty="0">
              <a:latin typeface="Calibri"/>
              <a:cs typeface="Calibri"/>
            </a:endParaRPr>
          </a:p>
          <a:p>
            <a:pPr marL="698500" lvl="1" indent="-229235">
              <a:lnSpc>
                <a:spcPct val="100000"/>
              </a:lnSpc>
              <a:spcBef>
                <a:spcPts val="234"/>
              </a:spcBef>
              <a:buFont typeface="Arial"/>
              <a:buChar char="•"/>
              <a:tabLst>
                <a:tab pos="699135" algn="l"/>
              </a:tabLst>
            </a:pPr>
            <a:r>
              <a:rPr lang="el-GR" sz="2400" dirty="0">
                <a:latin typeface="Calibri"/>
                <a:cs typeface="Calibri"/>
              </a:rPr>
              <a:t>Η ωφελιμότητα του καθενός πρέπει να λαμβάνεται εξίσου υπόψη</a:t>
            </a:r>
            <a:endParaRPr lang="en-US" sz="2400" dirty="0">
              <a:latin typeface="Calibri"/>
              <a:cs typeface="Calibri"/>
            </a:endParaRPr>
          </a:p>
        </p:txBody>
      </p:sp>
      <p:pic>
        <p:nvPicPr>
          <p:cNvPr id="4" name="object 4"/>
          <p:cNvPicPr/>
          <p:nvPr/>
        </p:nvPicPr>
        <p:blipFill>
          <a:blip r:embed="rId2" cstate="print"/>
          <a:stretch>
            <a:fillRect/>
          </a:stretch>
        </p:blipFill>
        <p:spPr>
          <a:xfrm>
            <a:off x="8482583" y="0"/>
            <a:ext cx="3606800" cy="22479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9815195" cy="995272"/>
          </a:xfrm>
          <a:prstGeom prst="rect">
            <a:avLst/>
          </a:prstGeom>
        </p:spPr>
        <p:txBody>
          <a:bodyPr vert="horz" wrap="square" lIns="0" tIns="315087" rIns="0" bIns="0" rtlCol="0">
            <a:spAutoFit/>
          </a:bodyPr>
          <a:lstStyle/>
          <a:p>
            <a:pPr marL="12700">
              <a:lnSpc>
                <a:spcPct val="100000"/>
              </a:lnSpc>
              <a:spcBef>
                <a:spcPts val="105"/>
              </a:spcBef>
            </a:pPr>
            <a:r>
              <a:rPr lang="el-GR" dirty="0"/>
              <a:t>Πλεονεκτήματα του ωφελιμισμού</a:t>
            </a:r>
            <a:endParaRPr spc="-10" dirty="0"/>
          </a:p>
        </p:txBody>
      </p:sp>
      <p:sp>
        <p:nvSpPr>
          <p:cNvPr id="3" name="object 3"/>
          <p:cNvSpPr txBox="1"/>
          <p:nvPr/>
        </p:nvSpPr>
        <p:spPr>
          <a:xfrm>
            <a:off x="916939" y="1706841"/>
            <a:ext cx="10217785" cy="3615733"/>
          </a:xfrm>
          <a:prstGeom prst="rect">
            <a:avLst/>
          </a:prstGeom>
        </p:spPr>
        <p:txBody>
          <a:bodyPr vert="horz" wrap="square" lIns="0" tIns="98425" rIns="0" bIns="0" rtlCol="0">
            <a:spAutoFit/>
          </a:bodyPr>
          <a:lstStyle/>
          <a:p>
            <a:pPr marL="241300" indent="-229235">
              <a:lnSpc>
                <a:spcPct val="100000"/>
              </a:lnSpc>
              <a:spcBef>
                <a:spcPts val="775"/>
              </a:spcBef>
              <a:buFont typeface="Arial"/>
              <a:buChar char="•"/>
              <a:tabLst>
                <a:tab pos="241935" algn="l"/>
              </a:tabLst>
            </a:pPr>
            <a:r>
              <a:rPr lang="el-GR" sz="2800" spc="-10" dirty="0">
                <a:latin typeface="Calibri"/>
                <a:cs typeface="Calibri"/>
              </a:rPr>
              <a:t>Εννοιολογικά απλός</a:t>
            </a:r>
            <a:endParaRPr lang="en-US" sz="2800" dirty="0">
              <a:latin typeface="Calibri"/>
              <a:cs typeface="Calibri"/>
            </a:endParaRPr>
          </a:p>
          <a:p>
            <a:pPr marL="241300" indent="-229235">
              <a:lnSpc>
                <a:spcPct val="100000"/>
              </a:lnSpc>
              <a:spcBef>
                <a:spcPts val="675"/>
              </a:spcBef>
              <a:buFont typeface="Arial"/>
              <a:buChar char="•"/>
              <a:tabLst>
                <a:tab pos="241935" algn="l"/>
              </a:tabLst>
            </a:pPr>
            <a:r>
              <a:rPr lang="el-GR" sz="2800" spc="-10" dirty="0">
                <a:latin typeface="Calibri"/>
                <a:cs typeface="Calibri"/>
              </a:rPr>
              <a:t>Ισότητα (η ωφελιμότητα όλων μετράει με τον ίδιο τρόπο</a:t>
            </a:r>
            <a:r>
              <a:rPr lang="en-US" sz="2800" spc="-20" dirty="0">
                <a:latin typeface="Calibri"/>
                <a:cs typeface="Calibri"/>
              </a:rPr>
              <a:t>)</a:t>
            </a:r>
            <a:endParaRPr lang="en-US" sz="2800" dirty="0">
              <a:latin typeface="Calibri"/>
              <a:cs typeface="Calibri"/>
            </a:endParaRPr>
          </a:p>
          <a:p>
            <a:pPr marL="241300" marR="5080" indent="-229235">
              <a:lnSpc>
                <a:spcPts val="3020"/>
              </a:lnSpc>
              <a:spcBef>
                <a:spcPts val="1045"/>
              </a:spcBef>
              <a:buFont typeface="Arial"/>
              <a:buChar char="•"/>
              <a:tabLst>
                <a:tab pos="241935" algn="l"/>
              </a:tabLst>
            </a:pPr>
            <a:r>
              <a:rPr lang="el-GR" sz="2800" dirty="0">
                <a:latin typeface="Calibri"/>
                <a:cs typeface="Calibri"/>
              </a:rPr>
              <a:t>Συμβαδίζει με κάποιες βασικές αντιλήψεις  (το να κάνεις τους ανθρώπους ευτυχισμένους είναι καλό, το να τους κάνεις να υποφέρουν είναι κακό</a:t>
            </a:r>
            <a:r>
              <a:rPr sz="2800" spc="-20" dirty="0">
                <a:latin typeface="Calibri"/>
                <a:cs typeface="Calibri"/>
              </a:rPr>
              <a:t>)</a:t>
            </a:r>
            <a:endParaRPr sz="2800" dirty="0">
              <a:latin typeface="Calibri"/>
              <a:cs typeface="Calibri"/>
            </a:endParaRPr>
          </a:p>
          <a:p>
            <a:pPr marL="241300" marR="164465" indent="-229235">
              <a:lnSpc>
                <a:spcPts val="3020"/>
              </a:lnSpc>
              <a:spcBef>
                <a:spcPts val="1005"/>
              </a:spcBef>
              <a:buFont typeface="Arial"/>
              <a:buChar char="•"/>
              <a:tabLst>
                <a:tab pos="241935" algn="l"/>
              </a:tabLst>
            </a:pPr>
            <a:r>
              <a:rPr lang="el-GR" sz="2800" dirty="0">
                <a:latin typeface="Calibri"/>
                <a:cs typeface="Calibri"/>
              </a:rPr>
              <a:t>Σε πολλές περιπτώσεις είναι εφαρμόσιμο, σε ορισμένες περιπτώσεις προβληματικό (τι πρέπει να κάνουμε για την πείνα, πώς θα φερθούμε σε φίλους και συγγενείς, κ.λπ.)</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9815195" cy="995272"/>
          </a:xfrm>
          <a:prstGeom prst="rect">
            <a:avLst/>
          </a:prstGeom>
        </p:spPr>
        <p:txBody>
          <a:bodyPr vert="horz" wrap="square" lIns="0" tIns="315087" rIns="0" bIns="0" rtlCol="0">
            <a:spAutoFit/>
          </a:bodyPr>
          <a:lstStyle/>
          <a:p>
            <a:pPr marL="12700">
              <a:lnSpc>
                <a:spcPct val="100000"/>
              </a:lnSpc>
              <a:spcBef>
                <a:spcPts val="105"/>
              </a:spcBef>
            </a:pPr>
            <a:r>
              <a:rPr lang="el-GR" spc="-10" dirty="0"/>
              <a:t>Δύο εκδοχές του ωφελιμισμού</a:t>
            </a:r>
            <a:endParaRPr spc="-10" dirty="0"/>
          </a:p>
        </p:txBody>
      </p:sp>
      <p:sp>
        <p:nvSpPr>
          <p:cNvPr id="3" name="object 3"/>
          <p:cNvSpPr txBox="1"/>
          <p:nvPr/>
        </p:nvSpPr>
        <p:spPr>
          <a:xfrm>
            <a:off x="1090294" y="1303196"/>
            <a:ext cx="9641840" cy="5410454"/>
          </a:xfrm>
          <a:prstGeom prst="rect">
            <a:avLst/>
          </a:prstGeom>
        </p:spPr>
        <p:txBody>
          <a:bodyPr vert="horz" wrap="square" lIns="0" tIns="52069" rIns="0" bIns="0" rtlCol="0">
            <a:spAutoFit/>
          </a:bodyPr>
          <a:lstStyle/>
          <a:p>
            <a:pPr marL="241300" indent="-228600">
              <a:lnSpc>
                <a:spcPct val="100000"/>
              </a:lnSpc>
              <a:spcBef>
                <a:spcPts val="409"/>
              </a:spcBef>
              <a:buFont typeface="Arial"/>
              <a:buChar char="•"/>
              <a:tabLst>
                <a:tab pos="241300" algn="l"/>
              </a:tabLst>
            </a:pPr>
            <a:r>
              <a:rPr lang="el-GR" sz="2600" dirty="0">
                <a:latin typeface="Calibri"/>
                <a:cs typeface="Calibri"/>
              </a:rPr>
              <a:t>Ωφελιμισμός Πράξης</a:t>
            </a:r>
            <a:endParaRPr sz="2600" dirty="0">
              <a:latin typeface="Calibri"/>
              <a:cs typeface="Calibri"/>
            </a:endParaRPr>
          </a:p>
          <a:p>
            <a:pPr marL="697865" lvl="1" indent="-227965">
              <a:lnSpc>
                <a:spcPct val="100000"/>
              </a:lnSpc>
              <a:spcBef>
                <a:spcPts val="254"/>
              </a:spcBef>
              <a:buFont typeface="Arial"/>
              <a:buChar char="•"/>
              <a:tabLst>
                <a:tab pos="697865" algn="l"/>
                <a:tab pos="698500" algn="l"/>
              </a:tabLst>
            </a:pPr>
            <a:r>
              <a:rPr lang="el-GR" sz="2200" dirty="0">
                <a:latin typeface="Calibri"/>
                <a:cs typeface="Calibri"/>
              </a:rPr>
              <a:t>Κάντε την πράξη που μεγιστοποιεί τη χρησιμότητα</a:t>
            </a:r>
            <a:endParaRPr sz="2200" dirty="0">
              <a:latin typeface="Calibri"/>
              <a:cs typeface="Calibri"/>
            </a:endParaRPr>
          </a:p>
          <a:p>
            <a:pPr marL="697865" lvl="1" indent="-227965">
              <a:lnSpc>
                <a:spcPct val="100000"/>
              </a:lnSpc>
              <a:spcBef>
                <a:spcPts val="240"/>
              </a:spcBef>
              <a:buFont typeface="Arial"/>
              <a:buChar char="•"/>
              <a:tabLst>
                <a:tab pos="697865" algn="l"/>
                <a:tab pos="698500" algn="l"/>
              </a:tabLst>
            </a:pPr>
            <a:r>
              <a:rPr lang="el-GR" sz="2200" dirty="0">
                <a:latin typeface="Calibri"/>
                <a:cs typeface="Calibri"/>
              </a:rPr>
              <a:t>Κάνε την βέλτιστη ενέργεια</a:t>
            </a:r>
            <a:endParaRPr sz="2200" dirty="0">
              <a:latin typeface="Calibri"/>
              <a:cs typeface="Calibri"/>
            </a:endParaRPr>
          </a:p>
          <a:p>
            <a:pPr marL="241300" indent="-228600">
              <a:lnSpc>
                <a:spcPct val="100000"/>
              </a:lnSpc>
              <a:spcBef>
                <a:spcPts val="670"/>
              </a:spcBef>
              <a:buFont typeface="Arial"/>
              <a:buChar char="•"/>
              <a:tabLst>
                <a:tab pos="241300" algn="l"/>
              </a:tabLst>
            </a:pPr>
            <a:r>
              <a:rPr lang="el-GR" sz="2600" dirty="0">
                <a:latin typeface="Calibri"/>
                <a:cs typeface="Calibri"/>
              </a:rPr>
              <a:t>Ωφελιμισμός Κανόνα</a:t>
            </a:r>
            <a:endParaRPr sz="2600" dirty="0">
              <a:latin typeface="Calibri"/>
              <a:cs typeface="Calibri"/>
            </a:endParaRPr>
          </a:p>
          <a:p>
            <a:pPr marL="697865" lvl="1" indent="-227965">
              <a:lnSpc>
                <a:spcPct val="100000"/>
              </a:lnSpc>
              <a:spcBef>
                <a:spcPts val="259"/>
              </a:spcBef>
              <a:buFont typeface="Arial"/>
              <a:buChar char="•"/>
              <a:tabLst>
                <a:tab pos="697865" algn="l"/>
                <a:tab pos="698500" algn="l"/>
              </a:tabLst>
            </a:pPr>
            <a:r>
              <a:rPr lang="el-GR" sz="2200" dirty="0">
                <a:latin typeface="Calibri"/>
                <a:cs typeface="Calibri"/>
              </a:rPr>
              <a:t>Ακολουθήστε τον κανόνα του οποίου η συνεπής εφαρμογή μεγιστοποιεί τη χρησιμότητα</a:t>
            </a:r>
            <a:endParaRPr sz="2200" dirty="0">
              <a:latin typeface="Calibri"/>
              <a:cs typeface="Calibri"/>
            </a:endParaRPr>
          </a:p>
          <a:p>
            <a:pPr marL="697865" lvl="1" indent="-227965">
              <a:lnSpc>
                <a:spcPct val="100000"/>
              </a:lnSpc>
              <a:spcBef>
                <a:spcPts val="240"/>
              </a:spcBef>
              <a:buFont typeface="Arial"/>
              <a:buChar char="•"/>
              <a:tabLst>
                <a:tab pos="697865" algn="l"/>
                <a:tab pos="698500" algn="l"/>
              </a:tabLst>
            </a:pPr>
            <a:r>
              <a:rPr lang="el-GR" sz="2200" dirty="0">
                <a:latin typeface="Calibri"/>
                <a:cs typeface="Calibri"/>
              </a:rPr>
              <a:t>Ακολουθήστε τον βέλτιστο κανόνα</a:t>
            </a:r>
          </a:p>
          <a:p>
            <a:pPr marL="469900" lvl="1">
              <a:lnSpc>
                <a:spcPct val="100000"/>
              </a:lnSpc>
              <a:spcBef>
                <a:spcPts val="240"/>
              </a:spcBef>
              <a:tabLst>
                <a:tab pos="697865" algn="l"/>
                <a:tab pos="698500" algn="l"/>
              </a:tabLst>
            </a:pPr>
            <a:endParaRPr sz="2850" dirty="0">
              <a:latin typeface="Calibri"/>
              <a:cs typeface="Calibri"/>
            </a:endParaRPr>
          </a:p>
          <a:p>
            <a:pPr marL="241300" indent="-228600">
              <a:lnSpc>
                <a:spcPct val="100000"/>
              </a:lnSpc>
              <a:buFont typeface="Arial"/>
              <a:buChar char="•"/>
              <a:tabLst>
                <a:tab pos="241300" algn="l"/>
              </a:tabLst>
            </a:pPr>
            <a:r>
              <a:rPr lang="el-GR" sz="2600" dirty="0">
                <a:latin typeface="Calibri"/>
                <a:cs typeface="Calibri"/>
              </a:rPr>
              <a:t>Είναι η ΤΝ ωφελιμιστική</a:t>
            </a:r>
            <a:endParaRPr lang="en-US" sz="2600" dirty="0">
              <a:latin typeface="Calibri"/>
              <a:cs typeface="Calibri"/>
            </a:endParaRPr>
          </a:p>
          <a:p>
            <a:pPr marL="697865" lvl="1" indent="-227965">
              <a:lnSpc>
                <a:spcPct val="100000"/>
              </a:lnSpc>
              <a:spcBef>
                <a:spcPts val="259"/>
              </a:spcBef>
              <a:buFont typeface="Arial"/>
              <a:buChar char="•"/>
              <a:tabLst>
                <a:tab pos="697865" algn="l"/>
                <a:tab pos="698500" algn="l"/>
              </a:tabLst>
            </a:pPr>
            <a:r>
              <a:rPr lang="el-GR" sz="2200" dirty="0">
                <a:latin typeface="Calibri"/>
                <a:cs typeface="Calibri"/>
              </a:rPr>
              <a:t>Ποια λειτουργία χρησιμότητας θα ήταν ωφελιμιστική;</a:t>
            </a:r>
            <a:endParaRPr lang="en-US" sz="2200" dirty="0">
              <a:latin typeface="Calibri"/>
              <a:cs typeface="Calibri"/>
            </a:endParaRPr>
          </a:p>
          <a:p>
            <a:pPr marL="697865" lvl="1" indent="-227965">
              <a:lnSpc>
                <a:spcPct val="100000"/>
              </a:lnSpc>
              <a:spcBef>
                <a:spcPts val="240"/>
              </a:spcBef>
              <a:buFont typeface="Arial"/>
              <a:buChar char="•"/>
              <a:tabLst>
                <a:tab pos="697865" algn="l"/>
                <a:tab pos="698500" algn="l"/>
              </a:tabLst>
            </a:pPr>
            <a:r>
              <a:rPr lang="el-GR" sz="2200" dirty="0">
                <a:latin typeface="Calibri"/>
                <a:cs typeface="Calibri"/>
              </a:rPr>
              <a:t>Θα πρέπει τα συστήματα τεχνητής νοημοσύνης να υιοθετήσουν μια ωφελιμιστική λειτουργία επιβράβευσης;</a:t>
            </a:r>
            <a:endParaRPr sz="2200" dirty="0">
              <a:latin typeface="Calibri"/>
              <a:cs typeface="Calibri"/>
            </a:endParaRPr>
          </a:p>
          <a:p>
            <a:pPr marL="697865" lvl="1" indent="-227965">
              <a:lnSpc>
                <a:spcPct val="100000"/>
              </a:lnSpc>
              <a:spcBef>
                <a:spcPts val="240"/>
              </a:spcBef>
              <a:buFont typeface="Arial"/>
              <a:buChar char="•"/>
              <a:tabLst>
                <a:tab pos="697865" algn="l"/>
                <a:tab pos="698500" algn="l"/>
              </a:tabLst>
            </a:pPr>
            <a:r>
              <a:rPr lang="el-GR" sz="2200" dirty="0">
                <a:latin typeface="Calibri"/>
                <a:cs typeface="Calibri"/>
              </a:rPr>
              <a:t>Θα πρέπει να ακολουθήσουν την εκδοχή της Πράξης ή του Κανόνα (είναι Αρχάγγελοι ή Προλετάριοι;)</a:t>
            </a:r>
            <a:endParaRPr sz="2200" dirty="0">
              <a:latin typeface="Calibri"/>
              <a:cs typeface="Calibri"/>
            </a:endParaRPr>
          </a:p>
        </p:txBody>
      </p:sp>
      <p:grpSp>
        <p:nvGrpSpPr>
          <p:cNvPr id="4" name="object 4"/>
          <p:cNvGrpSpPr/>
          <p:nvPr/>
        </p:nvGrpSpPr>
        <p:grpSpPr>
          <a:xfrm>
            <a:off x="9639300" y="0"/>
            <a:ext cx="2552700" cy="1675130"/>
            <a:chOff x="9639300" y="0"/>
            <a:chExt cx="2552700" cy="1675130"/>
          </a:xfrm>
        </p:grpSpPr>
        <p:pic>
          <p:nvPicPr>
            <p:cNvPr id="5" name="object 5"/>
            <p:cNvPicPr/>
            <p:nvPr/>
          </p:nvPicPr>
          <p:blipFill>
            <a:blip r:embed="rId2" cstate="print"/>
            <a:stretch>
              <a:fillRect/>
            </a:stretch>
          </p:blipFill>
          <p:spPr>
            <a:xfrm>
              <a:off x="10896600" y="0"/>
              <a:ext cx="1295400" cy="1625600"/>
            </a:xfrm>
            <a:prstGeom prst="rect">
              <a:avLst/>
            </a:prstGeom>
          </p:spPr>
        </p:pic>
        <p:pic>
          <p:nvPicPr>
            <p:cNvPr id="6" name="object 6"/>
            <p:cNvPicPr/>
            <p:nvPr/>
          </p:nvPicPr>
          <p:blipFill>
            <a:blip r:embed="rId3" cstate="print"/>
            <a:stretch>
              <a:fillRect/>
            </a:stretch>
          </p:blipFill>
          <p:spPr>
            <a:xfrm>
              <a:off x="9639300" y="6095"/>
              <a:ext cx="1295400" cy="1668779"/>
            </a:xfrm>
            <a:prstGeom prst="rect">
              <a:avLst/>
            </a:prstGeom>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9815195" cy="995272"/>
          </a:xfrm>
          <a:prstGeom prst="rect">
            <a:avLst/>
          </a:prstGeom>
        </p:spPr>
        <p:txBody>
          <a:bodyPr vert="horz" wrap="square" lIns="0" tIns="315087" rIns="0" bIns="0" rtlCol="0">
            <a:spAutoFit/>
          </a:bodyPr>
          <a:lstStyle/>
          <a:p>
            <a:pPr marL="12700">
              <a:lnSpc>
                <a:spcPct val="100000"/>
              </a:lnSpc>
              <a:spcBef>
                <a:spcPts val="105"/>
              </a:spcBef>
            </a:pPr>
            <a:r>
              <a:rPr lang="el-GR" dirty="0"/>
              <a:t>Προβλήματα με τον ωφελιμισμό πράξης</a:t>
            </a:r>
            <a:endParaRPr spc="-10" dirty="0"/>
          </a:p>
        </p:txBody>
      </p:sp>
      <p:sp>
        <p:nvSpPr>
          <p:cNvPr id="3" name="object 3"/>
          <p:cNvSpPr txBox="1"/>
          <p:nvPr/>
        </p:nvSpPr>
        <p:spPr>
          <a:xfrm>
            <a:off x="916939" y="1756565"/>
            <a:ext cx="9806305" cy="3858107"/>
          </a:xfrm>
          <a:prstGeom prst="rect">
            <a:avLst/>
          </a:prstGeom>
        </p:spPr>
        <p:txBody>
          <a:bodyPr vert="horz" wrap="square" lIns="0" tIns="48895" rIns="0" bIns="0" rtlCol="0">
            <a:spAutoFit/>
          </a:bodyPr>
          <a:lstStyle/>
          <a:p>
            <a:pPr marL="241300" indent="-229235">
              <a:lnSpc>
                <a:spcPct val="100000"/>
              </a:lnSpc>
              <a:spcBef>
                <a:spcPts val="385"/>
              </a:spcBef>
              <a:buFont typeface="Arial"/>
              <a:buChar char="•"/>
              <a:tabLst>
                <a:tab pos="241935" algn="l"/>
              </a:tabLst>
            </a:pPr>
            <a:r>
              <a:rPr lang="el-GR" sz="2800" dirty="0">
                <a:latin typeface="Calibri"/>
                <a:cs typeface="Calibri"/>
              </a:rPr>
              <a:t>Παρέχει μια καλή διαδικασία λήψης αποφάσεων</a:t>
            </a:r>
            <a:endParaRPr sz="2800" dirty="0">
              <a:latin typeface="Calibri"/>
              <a:cs typeface="Calibri"/>
            </a:endParaRPr>
          </a:p>
          <a:p>
            <a:pPr marL="698500" marR="5080" lvl="1" indent="-228600" algn="just">
              <a:lnSpc>
                <a:spcPts val="2590"/>
              </a:lnSpc>
              <a:spcBef>
                <a:spcPts val="575"/>
              </a:spcBef>
              <a:buFont typeface="Arial"/>
              <a:buChar char="•"/>
              <a:tabLst>
                <a:tab pos="699135" algn="l"/>
              </a:tabLst>
            </a:pPr>
            <a:r>
              <a:rPr lang="el-GR" sz="2400" dirty="0">
                <a:latin typeface="Calibri"/>
                <a:cs typeface="Calibri"/>
              </a:rPr>
              <a:t>Μπορούμε να επιλέξουμε τι θα κάνουμε βελτιστοποιώντας το αποτέλεσμα των ενεργειών μας; Έχουμε τις πληροφορίες για να κάνουμε αυτόν τον υπολογισμό; Μπορεί ένα σύστημα τεχνητής νοημοσύνης να έχει τις πληροφορίες;</a:t>
            </a:r>
            <a:endParaRPr sz="2400" dirty="0">
              <a:latin typeface="Calibri"/>
              <a:cs typeface="Calibri"/>
            </a:endParaRPr>
          </a:p>
          <a:p>
            <a:pPr marL="241300" indent="-229235">
              <a:lnSpc>
                <a:spcPct val="100000"/>
              </a:lnSpc>
              <a:spcBef>
                <a:spcPts val="600"/>
              </a:spcBef>
              <a:buFont typeface="Arial"/>
              <a:buChar char="•"/>
              <a:tabLst>
                <a:tab pos="241935" algn="l"/>
              </a:tabLst>
            </a:pPr>
            <a:r>
              <a:rPr lang="el-GR" sz="2800" dirty="0">
                <a:latin typeface="Calibri"/>
                <a:cs typeface="Calibri"/>
              </a:rPr>
              <a:t>Παρέχει ένα καλό πρότυπο για την αξιολόγηση των αποφάσεων;</a:t>
            </a:r>
            <a:endParaRPr sz="2800" dirty="0">
              <a:latin typeface="Calibri"/>
              <a:cs typeface="Calibri"/>
            </a:endParaRPr>
          </a:p>
          <a:p>
            <a:pPr>
              <a:lnSpc>
                <a:spcPct val="100000"/>
              </a:lnSpc>
              <a:spcBef>
                <a:spcPts val="55"/>
              </a:spcBef>
              <a:buFont typeface="Arial"/>
              <a:buChar char="•"/>
            </a:pPr>
            <a:endParaRPr sz="3800" dirty="0">
              <a:latin typeface="Calibri"/>
              <a:cs typeface="Calibri"/>
            </a:endParaRPr>
          </a:p>
          <a:p>
            <a:pPr marL="241300" indent="-229235">
              <a:lnSpc>
                <a:spcPct val="100000"/>
              </a:lnSpc>
              <a:buFont typeface="Arial"/>
              <a:buChar char="•"/>
              <a:tabLst>
                <a:tab pos="241935" algn="l"/>
                <a:tab pos="5534660" algn="l"/>
              </a:tabLst>
            </a:pPr>
            <a:r>
              <a:rPr lang="el-GR" sz="2800" dirty="0">
                <a:latin typeface="Calibri"/>
                <a:cs typeface="Calibri"/>
              </a:rPr>
              <a:t>Ποια είναι η σχέση μεταξύ της ωφελιμότητας και της λειτουργίας ανταμοιβής;</a:t>
            </a:r>
            <a:endParaRPr sz="2800" dirty="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9815195" cy="995272"/>
          </a:xfrm>
          <a:prstGeom prst="rect">
            <a:avLst/>
          </a:prstGeom>
        </p:spPr>
        <p:txBody>
          <a:bodyPr vert="horz" wrap="square" lIns="0" tIns="315087" rIns="0" bIns="0" rtlCol="0">
            <a:spAutoFit/>
          </a:bodyPr>
          <a:lstStyle/>
          <a:p>
            <a:pPr marL="12700">
              <a:lnSpc>
                <a:spcPct val="100000"/>
              </a:lnSpc>
              <a:spcBef>
                <a:spcPts val="105"/>
              </a:spcBef>
            </a:pPr>
            <a:r>
              <a:rPr lang="el-GR" dirty="0"/>
              <a:t>Ωφελιμισμός πράξης </a:t>
            </a:r>
            <a:r>
              <a:rPr dirty="0"/>
              <a:t>:</a:t>
            </a:r>
            <a:r>
              <a:rPr spc="-45" dirty="0"/>
              <a:t> </a:t>
            </a:r>
            <a:r>
              <a:rPr lang="el-GR" spc="-10" dirty="0"/>
              <a:t>Προβλήματα</a:t>
            </a:r>
            <a:endParaRPr spc="-10" dirty="0"/>
          </a:p>
        </p:txBody>
      </p:sp>
      <p:sp>
        <p:nvSpPr>
          <p:cNvPr id="3" name="object 3"/>
          <p:cNvSpPr txBox="1"/>
          <p:nvPr/>
        </p:nvSpPr>
        <p:spPr>
          <a:xfrm>
            <a:off x="916939" y="1387894"/>
            <a:ext cx="10296525" cy="5445722"/>
          </a:xfrm>
          <a:prstGeom prst="rect">
            <a:avLst/>
          </a:prstGeom>
        </p:spPr>
        <p:txBody>
          <a:bodyPr vert="horz" wrap="square" lIns="0" tIns="48895" rIns="0" bIns="0" rtlCol="0">
            <a:spAutoFit/>
          </a:bodyPr>
          <a:lstStyle/>
          <a:p>
            <a:pPr marL="241300" indent="-229235">
              <a:lnSpc>
                <a:spcPct val="100000"/>
              </a:lnSpc>
              <a:spcBef>
                <a:spcPts val="385"/>
              </a:spcBef>
              <a:buFont typeface="Arial"/>
              <a:buChar char="•"/>
              <a:tabLst>
                <a:tab pos="241935" algn="l"/>
              </a:tabLst>
            </a:pPr>
            <a:r>
              <a:rPr lang="el-GR" sz="2800" dirty="0">
                <a:latin typeface="Calibri"/>
                <a:cs typeface="Calibri"/>
              </a:rPr>
              <a:t>Είναι πολύ απαιτητικό</a:t>
            </a:r>
            <a:r>
              <a:rPr lang="en-US" sz="2800" spc="-10" dirty="0">
                <a:latin typeface="Calibri"/>
                <a:cs typeface="Calibri"/>
              </a:rPr>
              <a:t>;</a:t>
            </a:r>
            <a:endParaRPr sz="2800" dirty="0">
              <a:latin typeface="Calibri"/>
              <a:cs typeface="Calibri"/>
            </a:endParaRPr>
          </a:p>
          <a:p>
            <a:pPr marL="698500" marR="711200" lvl="1" indent="-228600">
              <a:lnSpc>
                <a:spcPts val="2590"/>
              </a:lnSpc>
              <a:spcBef>
                <a:spcPts val="575"/>
              </a:spcBef>
              <a:buFont typeface="Arial"/>
              <a:buChar char="•"/>
              <a:tabLst>
                <a:tab pos="699135" algn="l"/>
              </a:tabLst>
            </a:pPr>
            <a:r>
              <a:rPr lang="el-GR" sz="2400" dirty="0">
                <a:latin typeface="Calibri"/>
                <a:cs typeface="Calibri"/>
              </a:rPr>
              <a:t>Πρέπει να προσφέρω στους φτωχούς ό,τι έχω περισσότερο από το ελάχιστο που μου επιτρέπει να επιβιώσω;</a:t>
            </a:r>
            <a:endParaRPr sz="2400" dirty="0">
              <a:latin typeface="Calibri"/>
              <a:cs typeface="Calibri"/>
            </a:endParaRPr>
          </a:p>
          <a:p>
            <a:pPr marL="698500" lvl="1" indent="-229235">
              <a:lnSpc>
                <a:spcPts val="2735"/>
              </a:lnSpc>
              <a:spcBef>
                <a:spcPts val="180"/>
              </a:spcBef>
              <a:buFont typeface="Arial"/>
              <a:buChar char="•"/>
              <a:tabLst>
                <a:tab pos="699135" algn="l"/>
              </a:tabLst>
            </a:pPr>
            <a:r>
              <a:rPr lang="el-GR" sz="2400" dirty="0">
                <a:latin typeface="Calibri"/>
                <a:cs typeface="Calibri"/>
              </a:rPr>
              <a:t>Πρέπει να δίνω την ίδια σημασία σε όλους, ανεξάρτητα από την</a:t>
            </a:r>
          </a:p>
          <a:p>
            <a:pPr marL="698500" lvl="1" indent="-229235">
              <a:lnSpc>
                <a:spcPts val="2735"/>
              </a:lnSpc>
              <a:spcBef>
                <a:spcPts val="180"/>
              </a:spcBef>
              <a:buFont typeface="Arial"/>
              <a:buChar char="•"/>
              <a:tabLst>
                <a:tab pos="699135" algn="l"/>
              </a:tabLst>
            </a:pPr>
            <a:r>
              <a:rPr lang="el-GR" sz="2400" dirty="0">
                <a:latin typeface="Calibri"/>
                <a:cs typeface="Calibri"/>
              </a:rPr>
              <a:t>τη μεταξύ μας σχέση;</a:t>
            </a:r>
            <a:endParaRPr sz="2400" dirty="0">
              <a:latin typeface="Calibri"/>
              <a:cs typeface="Calibri"/>
            </a:endParaRPr>
          </a:p>
          <a:p>
            <a:pPr marL="698500" lvl="1" indent="-229235">
              <a:lnSpc>
                <a:spcPct val="100000"/>
              </a:lnSpc>
              <a:spcBef>
                <a:spcPts val="204"/>
              </a:spcBef>
              <a:buFont typeface="Arial"/>
              <a:buChar char="•"/>
              <a:tabLst>
                <a:tab pos="699135" algn="l"/>
              </a:tabLst>
            </a:pPr>
            <a:r>
              <a:rPr lang="el-GR" sz="2400" dirty="0">
                <a:latin typeface="Calibri"/>
                <a:cs typeface="Calibri"/>
              </a:rPr>
              <a:t>Είναι εντάξει να βλάπτω κάποιους ανθρώπους για το ευρύτερο συμφέρον των άλλων;</a:t>
            </a:r>
            <a:endParaRPr sz="2400" dirty="0">
              <a:latin typeface="Calibri"/>
              <a:cs typeface="Calibri"/>
            </a:endParaRPr>
          </a:p>
          <a:p>
            <a:pPr marL="1155700" lvl="2" indent="-229235">
              <a:lnSpc>
                <a:spcPct val="100000"/>
              </a:lnSpc>
              <a:spcBef>
                <a:spcPts val="290"/>
              </a:spcBef>
              <a:buFont typeface="Arial"/>
              <a:buChar char="•"/>
              <a:tabLst>
                <a:tab pos="1155700" algn="l"/>
                <a:tab pos="1156335" algn="l"/>
              </a:tabLst>
            </a:pPr>
            <a:r>
              <a:rPr lang="el-GR" sz="2000" dirty="0">
                <a:latin typeface="Calibri"/>
                <a:cs typeface="Calibri"/>
              </a:rPr>
              <a:t>Αντίποινα; Βασανιστήρια; Σαδισμός;</a:t>
            </a:r>
            <a:endParaRPr sz="2000" dirty="0">
              <a:latin typeface="Calibri"/>
              <a:cs typeface="Calibri"/>
            </a:endParaRPr>
          </a:p>
          <a:p>
            <a:pPr lvl="2">
              <a:lnSpc>
                <a:spcPct val="100000"/>
              </a:lnSpc>
              <a:spcBef>
                <a:spcPts val="35"/>
              </a:spcBef>
              <a:buFont typeface="Arial"/>
              <a:buChar char="•"/>
            </a:pPr>
            <a:endParaRPr sz="2650" dirty="0">
              <a:latin typeface="Calibri"/>
              <a:cs typeface="Calibri"/>
            </a:endParaRPr>
          </a:p>
          <a:p>
            <a:pPr marL="241300" indent="-229235">
              <a:lnSpc>
                <a:spcPct val="100000"/>
              </a:lnSpc>
              <a:buFont typeface="Arial"/>
              <a:buChar char="•"/>
              <a:tabLst>
                <a:tab pos="241935" algn="l"/>
              </a:tabLst>
            </a:pPr>
            <a:r>
              <a:rPr lang="el-GR" sz="2800" dirty="0">
                <a:latin typeface="Calibri"/>
                <a:cs typeface="Calibri"/>
              </a:rPr>
              <a:t>Τι θα μπορούσε να πει ένας ωφελιμιστής:</a:t>
            </a:r>
            <a:endParaRPr sz="2800" dirty="0">
              <a:latin typeface="Calibri"/>
              <a:cs typeface="Calibri"/>
            </a:endParaRPr>
          </a:p>
          <a:p>
            <a:pPr marL="698500" lvl="1" indent="-229235">
              <a:lnSpc>
                <a:spcPct val="100000"/>
              </a:lnSpc>
              <a:spcBef>
                <a:spcPts val="245"/>
              </a:spcBef>
              <a:buFont typeface="Arial"/>
              <a:buChar char="•"/>
              <a:tabLst>
                <a:tab pos="699135" algn="l"/>
              </a:tabLst>
            </a:pPr>
            <a:r>
              <a:rPr lang="el-GR" sz="2400" dirty="0">
                <a:latin typeface="Calibri"/>
                <a:cs typeface="Calibri"/>
              </a:rPr>
              <a:t>Οι περιπτώσεις στις οποίες ο ωφελιμισμός φαίνεται να αποτυγχάνει δεν είναι ρεαλιστικές</a:t>
            </a:r>
            <a:endParaRPr sz="2400" dirty="0">
              <a:latin typeface="Calibri"/>
              <a:cs typeface="Calibri"/>
            </a:endParaRPr>
          </a:p>
          <a:p>
            <a:pPr marL="698500" lvl="1" indent="-229235">
              <a:lnSpc>
                <a:spcPct val="100000"/>
              </a:lnSpc>
              <a:spcBef>
                <a:spcPts val="204"/>
              </a:spcBef>
              <a:buFont typeface="Arial"/>
              <a:buChar char="•"/>
              <a:tabLst>
                <a:tab pos="699135" algn="l"/>
              </a:tabLst>
            </a:pPr>
            <a:r>
              <a:rPr lang="el-GR" sz="2400" dirty="0">
                <a:latin typeface="Calibri"/>
                <a:cs typeface="Calibri"/>
              </a:rPr>
              <a:t>Δεν υπάρχει πραγματική αντίθεση μεταξύ του ωφελιμισμού και των επικρατούντων ηθικών πεποιθήσεων</a:t>
            </a:r>
            <a:endParaRPr sz="2400" dirty="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9815195" cy="995272"/>
          </a:xfrm>
          <a:prstGeom prst="rect">
            <a:avLst/>
          </a:prstGeom>
        </p:spPr>
        <p:txBody>
          <a:bodyPr vert="horz" wrap="square" lIns="0" tIns="315087" rIns="0" bIns="0" rtlCol="0">
            <a:spAutoFit/>
          </a:bodyPr>
          <a:lstStyle/>
          <a:p>
            <a:pPr marL="12700">
              <a:lnSpc>
                <a:spcPct val="100000"/>
              </a:lnSpc>
              <a:spcBef>
                <a:spcPts val="105"/>
              </a:spcBef>
            </a:pPr>
            <a:r>
              <a:rPr lang="el-GR" spc="-10" dirty="0"/>
              <a:t>Ωφελιμισμός Κανόνα</a:t>
            </a:r>
            <a:endParaRPr spc="-10" dirty="0"/>
          </a:p>
        </p:txBody>
      </p:sp>
      <p:sp>
        <p:nvSpPr>
          <p:cNvPr id="3" name="object 3"/>
          <p:cNvSpPr txBox="1"/>
          <p:nvPr/>
        </p:nvSpPr>
        <p:spPr>
          <a:xfrm>
            <a:off x="916939" y="1793189"/>
            <a:ext cx="9897745" cy="4854020"/>
          </a:xfrm>
          <a:prstGeom prst="rect">
            <a:avLst/>
          </a:prstGeom>
        </p:spPr>
        <p:txBody>
          <a:bodyPr vert="horz" wrap="square" lIns="0" tIns="55244" rIns="0" bIns="0" rtlCol="0">
            <a:spAutoFit/>
          </a:bodyPr>
          <a:lstStyle/>
          <a:p>
            <a:pPr marL="241300" marR="106680" indent="-229235" algn="just">
              <a:lnSpc>
                <a:spcPct val="90000"/>
              </a:lnSpc>
              <a:spcBef>
                <a:spcPts val="434"/>
              </a:spcBef>
              <a:buFont typeface="Arial"/>
              <a:buChar char="•"/>
              <a:tabLst>
                <a:tab pos="241935" algn="l"/>
              </a:tabLst>
            </a:pPr>
            <a:r>
              <a:rPr lang="el-GR" sz="2800" dirty="0">
                <a:latin typeface="Calibri"/>
                <a:cs typeface="Calibri"/>
              </a:rPr>
              <a:t>μια πράξη είναι ηθικά ορθή μόνο και μόνο επειδή απαιτείται από έναν βέλτιστο κοινωνικό κανόνα (ένας κοινωνικός κανόνας του οποίου η γενική συμμόρφωση θα παρείχε την υψηλότερη ωφελιμότητα</a:t>
            </a:r>
            <a:r>
              <a:rPr sz="2800" spc="-10" dirty="0">
                <a:latin typeface="Calibri"/>
                <a:cs typeface="Calibri"/>
              </a:rPr>
              <a:t>)</a:t>
            </a:r>
            <a:endParaRPr sz="2800" dirty="0">
              <a:latin typeface="Calibri"/>
              <a:cs typeface="Calibri"/>
            </a:endParaRPr>
          </a:p>
          <a:p>
            <a:pPr marL="698500" lvl="1" indent="-229235" algn="just">
              <a:lnSpc>
                <a:spcPts val="2735"/>
              </a:lnSpc>
              <a:spcBef>
                <a:spcPts val="240"/>
              </a:spcBef>
              <a:buFont typeface="Arial"/>
              <a:buChar char="•"/>
              <a:tabLst>
                <a:tab pos="699135" algn="l"/>
              </a:tabLst>
            </a:pPr>
            <a:r>
              <a:rPr lang="el-GR" sz="2400" dirty="0">
                <a:latin typeface="Calibri"/>
                <a:cs typeface="Calibri"/>
              </a:rPr>
              <a:t>Είναι σωστό να λέμε την αλήθεια, να μην κλέβουμε κ.λπ. αφού η γενική συμμόρφωση με τέτοιους κανόνες θα προσφέρει τη μεγαλύτερη ωφελιμότητα</a:t>
            </a:r>
            <a:endParaRPr sz="2400" dirty="0">
              <a:latin typeface="Calibri"/>
              <a:cs typeface="Calibri"/>
            </a:endParaRPr>
          </a:p>
          <a:p>
            <a:pPr marL="698500" lvl="1" indent="-229235" algn="just">
              <a:lnSpc>
                <a:spcPct val="100000"/>
              </a:lnSpc>
              <a:spcBef>
                <a:spcPts val="219"/>
              </a:spcBef>
              <a:buFont typeface="Arial"/>
              <a:buChar char="•"/>
              <a:tabLst>
                <a:tab pos="699135" algn="l"/>
              </a:tabLst>
            </a:pPr>
            <a:r>
              <a:rPr lang="el-GR" sz="2400" dirty="0">
                <a:latin typeface="Calibri"/>
                <a:cs typeface="Calibri"/>
              </a:rPr>
              <a:t>Τι γίνεται με εκείνες τις ειδικές περιπτώσεις στις οποίες ο κανόνας δεν αποδίδει</a:t>
            </a:r>
            <a:endParaRPr sz="2400" dirty="0">
              <a:latin typeface="Calibri"/>
              <a:cs typeface="Calibri"/>
            </a:endParaRPr>
          </a:p>
          <a:p>
            <a:pPr marL="698500" lvl="1" indent="-229235" algn="just">
              <a:lnSpc>
                <a:spcPct val="100000"/>
              </a:lnSpc>
              <a:spcBef>
                <a:spcPts val="200"/>
              </a:spcBef>
              <a:buFont typeface="Arial"/>
              <a:buChar char="•"/>
              <a:tabLst>
                <a:tab pos="699135" algn="l"/>
              </a:tabLst>
            </a:pPr>
            <a:r>
              <a:rPr lang="el-GR" sz="2400" dirty="0">
                <a:latin typeface="Calibri"/>
                <a:cs typeface="Calibri"/>
              </a:rPr>
              <a:t>Τι γίνεται αν γνωρίζετε ότι οι περισσότεροι άνθρωποι δεν ακολουθούν τον κανόνα</a:t>
            </a:r>
            <a:endParaRPr sz="2400" dirty="0">
              <a:latin typeface="Calibri"/>
              <a:cs typeface="Calibri"/>
            </a:endParaRPr>
          </a:p>
          <a:p>
            <a:pPr marL="1155700" lvl="2" indent="-229235" algn="just">
              <a:lnSpc>
                <a:spcPct val="100000"/>
              </a:lnSpc>
              <a:spcBef>
                <a:spcPts val="295"/>
              </a:spcBef>
              <a:buFont typeface="Arial"/>
              <a:buChar char="•"/>
              <a:tabLst>
                <a:tab pos="1156335" algn="l"/>
              </a:tabLst>
            </a:pPr>
            <a:r>
              <a:rPr lang="el-GR" sz="2000" dirty="0">
                <a:latin typeface="Calibri"/>
                <a:cs typeface="Calibri"/>
              </a:rPr>
              <a:t>Θα πρέπει να είμαστε έντιμοι αν οι περισσότεροι άνθρωποι γύρω μας είναι ανέντιμοι;</a:t>
            </a:r>
            <a:endParaRPr sz="2000" dirty="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9815195" cy="995272"/>
          </a:xfrm>
          <a:prstGeom prst="rect">
            <a:avLst/>
          </a:prstGeom>
        </p:spPr>
        <p:txBody>
          <a:bodyPr vert="horz" wrap="square" lIns="0" tIns="315087" rIns="0" bIns="0" rtlCol="0">
            <a:spAutoFit/>
          </a:bodyPr>
          <a:lstStyle/>
          <a:p>
            <a:pPr marL="12700">
              <a:lnSpc>
                <a:spcPct val="100000"/>
              </a:lnSpc>
              <a:spcBef>
                <a:spcPts val="105"/>
              </a:spcBef>
            </a:pPr>
            <a:r>
              <a:rPr lang="el-GR" dirty="0"/>
              <a:t>Ένα ακόμη ζήτημα: κατανομή</a:t>
            </a:r>
            <a:endParaRPr spc="-10" dirty="0"/>
          </a:p>
        </p:txBody>
      </p:sp>
      <p:sp>
        <p:nvSpPr>
          <p:cNvPr id="3" name="object 3"/>
          <p:cNvSpPr txBox="1"/>
          <p:nvPr/>
        </p:nvSpPr>
        <p:spPr>
          <a:xfrm>
            <a:off x="916939" y="1759661"/>
            <a:ext cx="10145395" cy="4743093"/>
          </a:xfrm>
          <a:prstGeom prst="rect">
            <a:avLst/>
          </a:prstGeom>
        </p:spPr>
        <p:txBody>
          <a:bodyPr vert="horz" wrap="square" lIns="0" tIns="12065" rIns="0" bIns="0" rtlCol="0">
            <a:spAutoFit/>
          </a:bodyPr>
          <a:lstStyle/>
          <a:p>
            <a:pPr marL="241300" indent="-229235">
              <a:lnSpc>
                <a:spcPts val="3335"/>
              </a:lnSpc>
              <a:spcBef>
                <a:spcPts val="95"/>
              </a:spcBef>
              <a:buFont typeface="Arial"/>
              <a:buChar char="•"/>
              <a:tabLst>
                <a:tab pos="241935" algn="l"/>
              </a:tabLst>
            </a:pPr>
            <a:r>
              <a:rPr lang="el-GR" sz="2800" dirty="0">
                <a:latin typeface="Calibri"/>
                <a:cs typeface="Calibri"/>
              </a:rPr>
              <a:t>Έχει σημασία πώς κατανέμονται τα καλά και κακά αποτελέσματα;</a:t>
            </a:r>
            <a:endParaRPr sz="2800" dirty="0">
              <a:latin typeface="Calibri"/>
              <a:cs typeface="Calibri"/>
            </a:endParaRPr>
          </a:p>
          <a:p>
            <a:pPr marL="698500" lvl="1" indent="-229235">
              <a:lnSpc>
                <a:spcPts val="2810"/>
              </a:lnSpc>
              <a:buFont typeface="Arial"/>
              <a:buChar char="•"/>
              <a:tabLst>
                <a:tab pos="699135" algn="l"/>
              </a:tabLst>
            </a:pPr>
            <a:r>
              <a:rPr lang="el-GR" sz="2400" dirty="0">
                <a:latin typeface="Calibri"/>
                <a:cs typeface="Calibri"/>
              </a:rPr>
              <a:t>Είναι εντάξει να γίνει μια ενέργεια που ωφελεί κάποιους εις βάρος άλλων;</a:t>
            </a:r>
            <a:endParaRPr sz="2400" dirty="0">
              <a:latin typeface="Calibri"/>
              <a:cs typeface="Calibri"/>
            </a:endParaRPr>
          </a:p>
          <a:p>
            <a:pPr marL="698500" lvl="1" indent="-229235">
              <a:lnSpc>
                <a:spcPts val="2840"/>
              </a:lnSpc>
              <a:buFont typeface="Arial"/>
              <a:buChar char="•"/>
              <a:tabLst>
                <a:tab pos="699135" algn="l"/>
              </a:tabLst>
            </a:pPr>
            <a:r>
              <a:rPr lang="el-GR" sz="2400" dirty="0">
                <a:latin typeface="Calibri"/>
                <a:cs typeface="Calibri"/>
              </a:rPr>
              <a:t>Πάντοτε αν τα οφέλη υπερτερούν των μειονεκτημάτων;</a:t>
            </a:r>
            <a:endParaRPr sz="2400" dirty="0">
              <a:latin typeface="Calibri"/>
              <a:cs typeface="Calibri"/>
            </a:endParaRPr>
          </a:p>
          <a:p>
            <a:pPr lvl="1">
              <a:lnSpc>
                <a:spcPct val="100000"/>
              </a:lnSpc>
              <a:spcBef>
                <a:spcPts val="5"/>
              </a:spcBef>
              <a:buFont typeface="Arial"/>
              <a:buChar char="•"/>
            </a:pPr>
            <a:endParaRPr sz="2550" dirty="0">
              <a:latin typeface="Calibri"/>
              <a:cs typeface="Calibri"/>
            </a:endParaRPr>
          </a:p>
          <a:p>
            <a:pPr marL="241300" indent="-229235">
              <a:lnSpc>
                <a:spcPts val="3329"/>
              </a:lnSpc>
              <a:buFont typeface="Arial"/>
              <a:buChar char="•"/>
              <a:tabLst>
                <a:tab pos="241935" algn="l"/>
              </a:tabLst>
            </a:pPr>
            <a:r>
              <a:rPr lang="el-GR" sz="2800" spc="-10" dirty="0">
                <a:latin typeface="Calibri"/>
                <a:cs typeface="Calibri"/>
              </a:rPr>
              <a:t>Ο ωφελιμισμός έναντι της μεγιστοποίησης του πλούτου</a:t>
            </a:r>
            <a:endParaRPr sz="2800" dirty="0">
              <a:latin typeface="Calibri"/>
              <a:cs typeface="Calibri"/>
            </a:endParaRPr>
          </a:p>
          <a:p>
            <a:pPr marL="698500" marR="636905" lvl="1" indent="-228600">
              <a:lnSpc>
                <a:spcPts val="2300"/>
              </a:lnSpc>
              <a:spcBef>
                <a:spcPts val="535"/>
              </a:spcBef>
              <a:buFont typeface="Arial"/>
              <a:buChar char="•"/>
              <a:tabLst>
                <a:tab pos="699135" algn="l"/>
              </a:tabLst>
            </a:pPr>
            <a:r>
              <a:rPr lang="el-GR" sz="2400" dirty="0">
                <a:latin typeface="Calibri"/>
                <a:cs typeface="Calibri"/>
              </a:rPr>
              <a:t>Ο ωφελιμισμός ευνοεί τη (μέτρια) ανακατανομή του πλούτου, αφού το ίδιο ποσό χρημάτων δίνει μεγαλύτερη ωφελιμότητα στους φτωχούς από ό,τι στους πλούσιους</a:t>
            </a:r>
            <a:endParaRPr sz="2400" dirty="0">
              <a:latin typeface="Calibri"/>
              <a:cs typeface="Calibri"/>
            </a:endParaRPr>
          </a:p>
          <a:p>
            <a:pPr marL="698500" lvl="1" indent="-229235">
              <a:lnSpc>
                <a:spcPts val="2545"/>
              </a:lnSpc>
              <a:buFont typeface="Arial"/>
              <a:buChar char="•"/>
              <a:tabLst>
                <a:tab pos="699135" algn="l"/>
              </a:tabLst>
            </a:pPr>
            <a:r>
              <a:rPr lang="el-GR" sz="2400" dirty="0">
                <a:latin typeface="Calibri"/>
                <a:cs typeface="Calibri"/>
              </a:rPr>
              <a:t>Ωστόσο, ο αντίκτυπος της ανακατανομής στη δημιουργία πλούτου θα πρέπει να εξεταστεί</a:t>
            </a:r>
            <a:endParaRPr sz="2400" dirty="0">
              <a:latin typeface="Calibri"/>
              <a:cs typeface="Calibri"/>
            </a:endParaRPr>
          </a:p>
          <a:p>
            <a:pPr marL="241300" marR="5080" indent="-229235">
              <a:lnSpc>
                <a:spcPct val="80000"/>
              </a:lnSpc>
              <a:spcBef>
                <a:spcPts val="980"/>
              </a:spcBef>
              <a:buFont typeface="Arial"/>
              <a:buChar char="•"/>
              <a:tabLst>
                <a:tab pos="241935" algn="l"/>
              </a:tabLst>
            </a:pPr>
            <a:r>
              <a:rPr lang="el-GR" sz="2800" spc="-10" dirty="0">
                <a:latin typeface="Calibri"/>
                <a:cs typeface="Calibri"/>
              </a:rPr>
              <a:t>Η μεγιστοποίηση του πλούτου (που υιοθετείται από ορισμένες οικονομικές προσεγγίσεις) αποσκοπεί στη μεγιστοποίηση του πλούτου στην κοινωνία, ανεξάρτητα από τη κατανομή.</a:t>
            </a:r>
            <a:endParaRPr sz="2800" dirty="0">
              <a:latin typeface="Calibri"/>
              <a:cs typeface="Calibri"/>
            </a:endParaRPr>
          </a:p>
        </p:txBody>
      </p:sp>
      <p:pic>
        <p:nvPicPr>
          <p:cNvPr id="4" name="object 4"/>
          <p:cNvPicPr/>
          <p:nvPr/>
        </p:nvPicPr>
        <p:blipFill>
          <a:blip r:embed="rId2" cstate="print"/>
          <a:stretch>
            <a:fillRect/>
          </a:stretch>
        </p:blipFill>
        <p:spPr>
          <a:xfrm>
            <a:off x="10870692" y="0"/>
            <a:ext cx="1320800" cy="16256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TotalTime>
  <Words>928</Words>
  <Application>Microsoft Office PowerPoint</Application>
  <PresentationFormat>Widescreen</PresentationFormat>
  <Paragraphs>83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Συνεπειοκράτια Giovanni Sartor</vt:lpstr>
      <vt:lpstr>Η έννοια του συνεπειοκρατισμού</vt:lpstr>
      <vt:lpstr>Η προσέγγιση αναφοράς : Ωφελιμισμός</vt:lpstr>
      <vt:lpstr>Πλεονεκτήματα του ωφελιμισμού</vt:lpstr>
      <vt:lpstr>Δύο εκδοχές του ωφελιμισμού</vt:lpstr>
      <vt:lpstr>Προβλήματα με τον ωφελιμισμό πράξης</vt:lpstr>
      <vt:lpstr>Ωφελιμισμός πράξης : Προβλήματα</vt:lpstr>
      <vt:lpstr>Ωφελιμισμός Κανόνα</vt:lpstr>
      <vt:lpstr>Ένα ακόμη ζήτημα: κατανομή</vt:lpstr>
      <vt:lpstr>Το πρόβλημα του τρόλεϊ</vt:lpstr>
      <vt:lpstr>PowerPoint Presentation</vt:lpstr>
      <vt:lpstr>Το κοινωνικό δίλημμα των αυτόνομων οχημάτων</vt:lpstr>
      <vt:lpstr>Judith Jarvis Thomson: Η περίπτωση του χειρουργού</vt:lpstr>
      <vt:lpstr>Ευχαριστώ για την προσοχή σας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Ethics/Morality</dc:title>
  <dc:creator>Sartor, Giovanni</dc:creator>
  <cp:lastModifiedBy>Theodoros Papoutsos</cp:lastModifiedBy>
  <cp:revision>6</cp:revision>
  <dcterms:created xsi:type="dcterms:W3CDTF">2023-04-27T11:16:52Z</dcterms:created>
  <dcterms:modified xsi:type="dcterms:W3CDTF">2023-06-20T07:53:29Z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2022-07-25T00:00:00Z</vt:filetime>
  </property>
  <property fmtid="{D5CDD505-2E9C-101B-9397-08002B2CF9AE}" pid="3" name="Creator">
    <vt:lpwstr>Microsoft® PowerPoint® 2019</vt:lpwstr>
  </property>
  <property fmtid="{D5CDD505-2E9C-101B-9397-08002B2CF9AE}" pid="4" name="LastSaved">
    <vt:filetime>2023-04-27T00:00:00Z</vt:filetime>
  </property>
  <property fmtid="{D5CDD505-2E9C-101B-9397-08002B2CF9AE}" pid="5" name="Producer">
    <vt:lpwstr>Microsoft® PowerPoint® 2019</vt:lpwstr>
  </property>
</Properties>
</file>