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798"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6939" y="1542110"/>
            <a:ext cx="5881370" cy="697230"/>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0306811" y="6085332"/>
            <a:ext cx="1097279" cy="542544"/>
          </a:xfrm>
          <a:prstGeom prst="rect">
            <a:avLst/>
          </a:prstGeom>
        </p:spPr>
      </p:pic>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16939" y="307924"/>
            <a:ext cx="9367520" cy="1301115"/>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16939" y="1736801"/>
            <a:ext cx="10106660" cy="4301490"/>
          </a:xfrm>
          <a:prstGeom prst="rect">
            <a:avLst/>
          </a:prstGeom>
        </p:spPr>
        <p:txBody>
          <a:bodyPr wrap="square" lIns="0" tIns="0" rIns="0" bIns="0">
            <a:spAutoFit/>
          </a:bodyPr>
          <a:lstStyle>
            <a:lvl1pPr>
              <a:defRPr sz="26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5/25/2023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mailto:giovanni.sartor@unibo.it" TargetMode="Externa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327138" y="6263436"/>
            <a:ext cx="2696210" cy="367665"/>
          </a:xfrm>
          <a:prstGeom prst="rect">
            <a:avLst/>
          </a:prstGeom>
        </p:spPr>
        <p:txBody>
          <a:bodyPr vert="horz" wrap="square" lIns="0" tIns="27305" rIns="0" bIns="0" rtlCol="0">
            <a:spAutoFit/>
          </a:bodyPr>
          <a:lstStyle/>
          <a:p>
            <a:pPr marL="12700" marR="5080" indent="612140" algn="r">
              <a:lnSpc>
                <a:spcPts val="860"/>
              </a:lnSpc>
              <a:spcBef>
                <a:spcPts val="215"/>
              </a:spcBef>
            </a:pPr>
            <a:r>
              <a:rPr sz="800" dirty="0">
                <a:latin typeface="Arial"/>
                <a:cs typeface="Arial"/>
              </a:rPr>
              <a:t>This</a:t>
            </a:r>
            <a:r>
              <a:rPr sz="800" spc="-30" dirty="0">
                <a:latin typeface="Arial"/>
                <a:cs typeface="Arial"/>
              </a:rPr>
              <a:t> </a:t>
            </a:r>
            <a:r>
              <a:rPr sz="800" dirty="0">
                <a:latin typeface="Arial"/>
                <a:cs typeface="Arial"/>
              </a:rPr>
              <a:t>Master</a:t>
            </a:r>
            <a:r>
              <a:rPr sz="800" spc="-10" dirty="0">
                <a:latin typeface="Arial"/>
                <a:cs typeface="Arial"/>
              </a:rPr>
              <a:t> </a:t>
            </a:r>
            <a:r>
              <a:rPr sz="800" dirty="0">
                <a:latin typeface="Arial"/>
                <a:cs typeface="Arial"/>
              </a:rPr>
              <a:t>is</a:t>
            </a:r>
            <a:r>
              <a:rPr sz="800" spc="-30" dirty="0">
                <a:latin typeface="Arial"/>
                <a:cs typeface="Arial"/>
              </a:rPr>
              <a:t> </a:t>
            </a:r>
            <a:r>
              <a:rPr sz="800" dirty="0">
                <a:latin typeface="Arial"/>
                <a:cs typeface="Arial"/>
              </a:rPr>
              <a:t>run under</a:t>
            </a:r>
            <a:r>
              <a:rPr sz="800" spc="5" dirty="0">
                <a:latin typeface="Arial"/>
                <a:cs typeface="Arial"/>
              </a:rPr>
              <a:t> </a:t>
            </a:r>
            <a:r>
              <a:rPr sz="800" dirty="0">
                <a:latin typeface="Arial"/>
                <a:cs typeface="Arial"/>
              </a:rPr>
              <a:t>the</a:t>
            </a:r>
            <a:r>
              <a:rPr sz="800" spc="-10" dirty="0">
                <a:latin typeface="Arial"/>
                <a:cs typeface="Arial"/>
              </a:rPr>
              <a:t> </a:t>
            </a:r>
            <a:r>
              <a:rPr sz="800" dirty="0">
                <a:latin typeface="Arial"/>
                <a:cs typeface="Arial"/>
              </a:rPr>
              <a:t>context</a:t>
            </a:r>
            <a:r>
              <a:rPr sz="800" spc="15" dirty="0">
                <a:latin typeface="Arial"/>
                <a:cs typeface="Arial"/>
              </a:rPr>
              <a:t> </a:t>
            </a:r>
            <a:r>
              <a:rPr sz="800" dirty="0">
                <a:latin typeface="Arial"/>
                <a:cs typeface="Arial"/>
              </a:rPr>
              <a:t>of</a:t>
            </a:r>
            <a:r>
              <a:rPr sz="800" spc="-5" dirty="0">
                <a:latin typeface="Arial"/>
                <a:cs typeface="Arial"/>
              </a:rPr>
              <a:t> </a:t>
            </a:r>
            <a:r>
              <a:rPr sz="800" spc="-10" dirty="0">
                <a:latin typeface="Arial"/>
                <a:cs typeface="Arial"/>
              </a:rPr>
              <a:t>Action </a:t>
            </a:r>
            <a:r>
              <a:rPr sz="800" dirty="0">
                <a:latin typeface="Arial"/>
                <a:cs typeface="Arial"/>
              </a:rPr>
              <a:t>No </a:t>
            </a:r>
            <a:r>
              <a:rPr sz="800" spc="-10" dirty="0">
                <a:latin typeface="Arial"/>
                <a:cs typeface="Arial"/>
              </a:rPr>
              <a:t>2020-EU-IA-</a:t>
            </a:r>
            <a:r>
              <a:rPr sz="800" dirty="0">
                <a:latin typeface="Arial"/>
                <a:cs typeface="Arial"/>
              </a:rPr>
              <a:t>0087,</a:t>
            </a:r>
            <a:r>
              <a:rPr sz="800" spc="45" dirty="0">
                <a:latin typeface="Arial"/>
                <a:cs typeface="Arial"/>
              </a:rPr>
              <a:t> </a:t>
            </a:r>
            <a:r>
              <a:rPr sz="800" spc="-10" dirty="0">
                <a:latin typeface="Arial"/>
                <a:cs typeface="Arial"/>
              </a:rPr>
              <a:t>co-</a:t>
            </a:r>
            <a:r>
              <a:rPr sz="800" dirty="0">
                <a:latin typeface="Arial"/>
                <a:cs typeface="Arial"/>
              </a:rPr>
              <a:t>financed</a:t>
            </a:r>
            <a:r>
              <a:rPr sz="800" spc="5" dirty="0">
                <a:latin typeface="Arial"/>
                <a:cs typeface="Arial"/>
              </a:rPr>
              <a:t> </a:t>
            </a:r>
            <a:r>
              <a:rPr sz="800" dirty="0">
                <a:latin typeface="Arial"/>
                <a:cs typeface="Arial"/>
              </a:rPr>
              <a:t>by</a:t>
            </a:r>
            <a:r>
              <a:rPr sz="800" spc="15" dirty="0">
                <a:latin typeface="Arial"/>
                <a:cs typeface="Arial"/>
              </a:rPr>
              <a:t> </a:t>
            </a:r>
            <a:r>
              <a:rPr sz="800" dirty="0">
                <a:latin typeface="Arial"/>
                <a:cs typeface="Arial"/>
              </a:rPr>
              <a:t>the</a:t>
            </a:r>
            <a:r>
              <a:rPr sz="800" spc="5" dirty="0">
                <a:latin typeface="Arial"/>
                <a:cs typeface="Arial"/>
              </a:rPr>
              <a:t> </a:t>
            </a:r>
            <a:r>
              <a:rPr sz="800" dirty="0">
                <a:latin typeface="Arial"/>
                <a:cs typeface="Arial"/>
              </a:rPr>
              <a:t>EU</a:t>
            </a:r>
            <a:r>
              <a:rPr sz="800" spc="5" dirty="0">
                <a:latin typeface="Arial"/>
                <a:cs typeface="Arial"/>
              </a:rPr>
              <a:t> </a:t>
            </a:r>
            <a:r>
              <a:rPr sz="800" dirty="0">
                <a:latin typeface="Arial"/>
                <a:cs typeface="Arial"/>
              </a:rPr>
              <a:t>CEF</a:t>
            </a:r>
            <a:r>
              <a:rPr sz="800" spc="-5" dirty="0">
                <a:latin typeface="Arial"/>
                <a:cs typeface="Arial"/>
              </a:rPr>
              <a:t> </a:t>
            </a:r>
            <a:r>
              <a:rPr sz="800" spc="-10" dirty="0">
                <a:latin typeface="Arial"/>
                <a:cs typeface="Arial"/>
              </a:rPr>
              <a:t>Telecom </a:t>
            </a:r>
            <a:r>
              <a:rPr sz="800" dirty="0">
                <a:latin typeface="Arial"/>
                <a:cs typeface="Arial"/>
              </a:rPr>
              <a:t>under</a:t>
            </a:r>
            <a:r>
              <a:rPr sz="800" spc="5" dirty="0">
                <a:latin typeface="Arial"/>
                <a:cs typeface="Arial"/>
              </a:rPr>
              <a:t> </a:t>
            </a:r>
            <a:r>
              <a:rPr sz="800" dirty="0">
                <a:latin typeface="Arial"/>
                <a:cs typeface="Arial"/>
              </a:rPr>
              <a:t>GA</a:t>
            </a:r>
            <a:r>
              <a:rPr sz="800" spc="-15" dirty="0">
                <a:latin typeface="Arial"/>
                <a:cs typeface="Arial"/>
              </a:rPr>
              <a:t> </a:t>
            </a:r>
            <a:r>
              <a:rPr sz="800" dirty="0">
                <a:latin typeface="Arial"/>
                <a:cs typeface="Arial"/>
              </a:rPr>
              <a:t>nr. </a:t>
            </a:r>
            <a:r>
              <a:rPr sz="800" spc="-10" dirty="0">
                <a:latin typeface="Arial"/>
                <a:cs typeface="Arial"/>
              </a:rPr>
              <a:t>INEA/CEF/ICT/A2020/2267423</a:t>
            </a:r>
            <a:endParaRPr sz="800">
              <a:latin typeface="Arial"/>
              <a:cs typeface="Arial"/>
            </a:endParaRPr>
          </a:p>
        </p:txBody>
      </p:sp>
      <p:pic>
        <p:nvPicPr>
          <p:cNvPr id="3" name="object 3"/>
          <p:cNvPicPr/>
          <p:nvPr/>
        </p:nvPicPr>
        <p:blipFill>
          <a:blip r:embed="rId2" cstate="print"/>
          <a:stretch>
            <a:fillRect/>
          </a:stretch>
        </p:blipFill>
        <p:spPr>
          <a:xfrm>
            <a:off x="639652" y="6282690"/>
            <a:ext cx="2709600" cy="308038"/>
          </a:xfrm>
          <a:prstGeom prst="rect">
            <a:avLst/>
          </a:prstGeom>
        </p:spPr>
      </p:pic>
      <p:sp>
        <p:nvSpPr>
          <p:cNvPr id="4" name="object 4"/>
          <p:cNvSpPr txBox="1">
            <a:spLocks noGrp="1"/>
          </p:cNvSpPr>
          <p:nvPr>
            <p:ph type="title"/>
          </p:nvPr>
        </p:nvSpPr>
        <p:spPr>
          <a:xfrm>
            <a:off x="2857500" y="2286000"/>
            <a:ext cx="6476999" cy="1750479"/>
          </a:xfrm>
          <a:prstGeom prst="rect">
            <a:avLst/>
          </a:prstGeom>
        </p:spPr>
        <p:txBody>
          <a:bodyPr vert="horz" wrap="square" lIns="0" tIns="453390" rIns="0" bIns="0" rtlCol="0">
            <a:spAutoFit/>
          </a:bodyPr>
          <a:lstStyle/>
          <a:p>
            <a:pPr algn="ctr">
              <a:lnSpc>
                <a:spcPct val="100000"/>
              </a:lnSpc>
              <a:spcBef>
                <a:spcPts val="3570"/>
              </a:spcBef>
            </a:pPr>
            <a:r>
              <a:rPr lang="el-GR" sz="6000" spc="-10" dirty="0"/>
              <a:t>Ηθική</a:t>
            </a:r>
            <a:r>
              <a:rPr lang="en-US" sz="6000" spc="-10" dirty="0"/>
              <a:t>/</a:t>
            </a:r>
            <a:r>
              <a:rPr lang="el-GR" sz="6000" spc="-10" dirty="0"/>
              <a:t>Δεοντολογία</a:t>
            </a:r>
            <a:br>
              <a:rPr lang="en-US" sz="6000" spc="-10" dirty="0"/>
            </a:br>
            <a:r>
              <a:rPr sz="2400" b="0" dirty="0">
                <a:latin typeface="Calibri"/>
                <a:cs typeface="Calibri"/>
              </a:rPr>
              <a:t>Giovanni</a:t>
            </a:r>
            <a:r>
              <a:rPr sz="2400" b="0" spc="-50" dirty="0">
                <a:latin typeface="Calibri"/>
                <a:cs typeface="Calibri"/>
              </a:rPr>
              <a:t> </a:t>
            </a:r>
            <a:r>
              <a:rPr sz="2400" b="0" spc="-10" dirty="0">
                <a:latin typeface="Calibri"/>
                <a:cs typeface="Calibri"/>
              </a:rPr>
              <a:t>Sartor</a:t>
            </a:r>
            <a:endParaRPr sz="2400" dirty="0">
              <a:latin typeface="Calibri"/>
              <a:cs typeface="Calibri"/>
            </a:endParaRPr>
          </a:p>
        </p:txBody>
      </p:sp>
      <p:pic>
        <p:nvPicPr>
          <p:cNvPr id="5" name="object 5"/>
          <p:cNvPicPr/>
          <p:nvPr/>
        </p:nvPicPr>
        <p:blipFill>
          <a:blip r:embed="rId3" cstate="print"/>
          <a:stretch>
            <a:fillRect/>
          </a:stretch>
        </p:blipFill>
        <p:spPr>
          <a:xfrm>
            <a:off x="11148059" y="227075"/>
            <a:ext cx="780288" cy="704088"/>
          </a:xfrm>
          <a:prstGeom prst="rect">
            <a:avLst/>
          </a:prstGeom>
        </p:spPr>
      </p:pic>
      <p:pic>
        <p:nvPicPr>
          <p:cNvPr id="6" name="object 6"/>
          <p:cNvPicPr/>
          <p:nvPr/>
        </p:nvPicPr>
        <p:blipFill>
          <a:blip r:embed="rId4" cstate="print"/>
          <a:stretch>
            <a:fillRect/>
          </a:stretch>
        </p:blipFill>
        <p:spPr>
          <a:xfrm>
            <a:off x="225552" y="246888"/>
            <a:ext cx="3505200" cy="38099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367520" cy="995272"/>
          </a:xfrm>
          <a:prstGeom prst="rect">
            <a:avLst/>
          </a:prstGeom>
        </p:spPr>
        <p:txBody>
          <a:bodyPr vert="horz" wrap="square" lIns="0" tIns="315087" rIns="0" bIns="0" rtlCol="0">
            <a:spAutoFit/>
          </a:bodyPr>
          <a:lstStyle/>
          <a:p>
            <a:pPr marL="12700">
              <a:lnSpc>
                <a:spcPct val="100000"/>
              </a:lnSpc>
              <a:spcBef>
                <a:spcPts val="105"/>
              </a:spcBef>
            </a:pPr>
            <a:r>
              <a:rPr lang="el-GR" dirty="0"/>
              <a:t>Τι είναι η ηθική/δεοντολογία;</a:t>
            </a:r>
            <a:endParaRPr spc="-10" dirty="0"/>
          </a:p>
        </p:txBody>
      </p:sp>
      <p:sp>
        <p:nvSpPr>
          <p:cNvPr id="3" name="object 3"/>
          <p:cNvSpPr txBox="1"/>
          <p:nvPr/>
        </p:nvSpPr>
        <p:spPr>
          <a:xfrm>
            <a:off x="916939" y="2118486"/>
            <a:ext cx="10281285" cy="4135748"/>
          </a:xfrm>
          <a:prstGeom prst="rect">
            <a:avLst/>
          </a:prstGeom>
        </p:spPr>
        <p:txBody>
          <a:bodyPr vert="horz" wrap="square" lIns="0" tIns="12065" rIns="0" bIns="0" rtlCol="0">
            <a:spAutoFit/>
          </a:bodyPr>
          <a:lstStyle/>
          <a:p>
            <a:pPr marL="241300" indent="-229235">
              <a:lnSpc>
                <a:spcPts val="2550"/>
              </a:lnSpc>
              <a:spcBef>
                <a:spcPts val="95"/>
              </a:spcBef>
              <a:buFont typeface="Arial"/>
              <a:buChar char="•"/>
              <a:tabLst>
                <a:tab pos="241300" algn="l"/>
                <a:tab pos="241935" algn="l"/>
              </a:tabLst>
            </a:pPr>
            <a:r>
              <a:rPr lang="el-GR" sz="2200" dirty="0">
                <a:latin typeface="Calibri"/>
                <a:cs typeface="Calibri"/>
              </a:rPr>
              <a:t>Στην επιλογή του τι πρέπει να κάνετε, ή στην αξιολόγηση του τι κάνουν οι άλλοι:</a:t>
            </a:r>
            <a:endParaRPr sz="2200" dirty="0">
              <a:latin typeface="Calibri"/>
              <a:cs typeface="Calibri"/>
            </a:endParaRPr>
          </a:p>
          <a:p>
            <a:pPr marL="698500" lvl="1" indent="-229235">
              <a:lnSpc>
                <a:spcPts val="2095"/>
              </a:lnSpc>
              <a:buFont typeface="Arial"/>
              <a:buChar char="•"/>
              <a:tabLst>
                <a:tab pos="698500" algn="l"/>
                <a:tab pos="699135" algn="l"/>
              </a:tabLst>
            </a:pPr>
            <a:r>
              <a:rPr lang="el-GR" sz="1900" dirty="0">
                <a:latin typeface="Calibri"/>
                <a:cs typeface="Calibri"/>
              </a:rPr>
              <a:t>Μπορούμε να ακολουθήσουμε την ατομική μας αντίληψη, εστιάζοντας σε συγκεκριμένα συμφέροντά μας (ιδιοτέλεια) ή</a:t>
            </a:r>
            <a:endParaRPr sz="1900" dirty="0">
              <a:latin typeface="Calibri"/>
              <a:cs typeface="Calibri"/>
            </a:endParaRPr>
          </a:p>
          <a:p>
            <a:pPr marL="698500" marR="245745" lvl="1" indent="-228600">
              <a:lnSpc>
                <a:spcPct val="70000"/>
              </a:lnSpc>
              <a:spcBef>
                <a:spcPts val="590"/>
              </a:spcBef>
              <a:buFont typeface="Arial"/>
              <a:buChar char="•"/>
              <a:tabLst>
                <a:tab pos="698500" algn="l"/>
                <a:tab pos="699135" algn="l"/>
              </a:tabLst>
            </a:pPr>
            <a:r>
              <a:rPr lang="el-GR" sz="1900" dirty="0">
                <a:latin typeface="Calibri"/>
                <a:cs typeface="Calibri"/>
              </a:rPr>
              <a:t>Μπορούμε να παρακινηθούμε από την πεποίθηση ότι μια πράξη είναι σωστή, ανεξάρτητα από το πώς επηρεάζει το συμφέρον μας (ηθική/δεοντολογία</a:t>
            </a:r>
            <a:r>
              <a:rPr sz="1900" spc="-10" dirty="0">
                <a:latin typeface="Calibri"/>
                <a:cs typeface="Calibri"/>
              </a:rPr>
              <a:t>)</a:t>
            </a:r>
            <a:endParaRPr sz="1900" dirty="0">
              <a:latin typeface="Calibri"/>
              <a:cs typeface="Calibri"/>
            </a:endParaRPr>
          </a:p>
          <a:p>
            <a:pPr marL="241300" indent="-229235">
              <a:lnSpc>
                <a:spcPts val="2245"/>
              </a:lnSpc>
              <a:spcBef>
                <a:spcPts val="215"/>
              </a:spcBef>
              <a:buFont typeface="Arial"/>
              <a:buChar char="•"/>
              <a:tabLst>
                <a:tab pos="241300" algn="l"/>
                <a:tab pos="241935" algn="l"/>
              </a:tabLst>
            </a:pPr>
            <a:r>
              <a:rPr lang="el-GR" sz="2200" spc="-10" dirty="0">
                <a:latin typeface="Calibri"/>
                <a:cs typeface="Calibri"/>
              </a:rPr>
              <a:t>Θετική (συμβατική) ηθική: οι ηθικοί κανόνες και αρχές που είναι αποδεκτοί σε μια κοινωνία</a:t>
            </a:r>
            <a:endParaRPr sz="2200" dirty="0">
              <a:latin typeface="Calibri"/>
              <a:cs typeface="Calibri"/>
            </a:endParaRPr>
          </a:p>
          <a:p>
            <a:pPr marL="698500" lvl="1" indent="-229235">
              <a:lnSpc>
                <a:spcPts val="2185"/>
              </a:lnSpc>
              <a:buFont typeface="Arial"/>
              <a:buChar char="•"/>
              <a:tabLst>
                <a:tab pos="698500" algn="l"/>
                <a:tab pos="699135" algn="l"/>
              </a:tabLst>
            </a:pPr>
            <a:r>
              <a:rPr lang="el-GR" sz="1900" dirty="0">
                <a:latin typeface="Calibri"/>
                <a:cs typeface="Calibri"/>
              </a:rPr>
              <a:t>Μπορεί να υπάρξει κακή θετική ηθική;</a:t>
            </a:r>
            <a:endParaRPr sz="1900" dirty="0">
              <a:latin typeface="Calibri"/>
              <a:cs typeface="Calibri"/>
            </a:endParaRPr>
          </a:p>
          <a:p>
            <a:pPr marL="241300" indent="-229235">
              <a:lnSpc>
                <a:spcPts val="2545"/>
              </a:lnSpc>
              <a:spcBef>
                <a:spcPts val="215"/>
              </a:spcBef>
              <a:buFont typeface="Arial"/>
              <a:buChar char="•"/>
              <a:tabLst>
                <a:tab pos="241300" algn="l"/>
                <a:tab pos="241935" algn="l"/>
              </a:tabLst>
            </a:pPr>
            <a:r>
              <a:rPr lang="el-GR" sz="2200" dirty="0">
                <a:latin typeface="Calibri"/>
                <a:cs typeface="Calibri"/>
              </a:rPr>
              <a:t>Κριτική Ηθική</a:t>
            </a:r>
            <a:endParaRPr sz="2200" dirty="0">
              <a:latin typeface="Calibri"/>
              <a:cs typeface="Calibri"/>
            </a:endParaRPr>
          </a:p>
          <a:p>
            <a:pPr marL="698500" lvl="1" indent="-229235">
              <a:lnSpc>
                <a:spcPts val="1845"/>
              </a:lnSpc>
              <a:buFont typeface="Arial"/>
              <a:buChar char="•"/>
              <a:tabLst>
                <a:tab pos="698500" algn="l"/>
                <a:tab pos="699135" algn="l"/>
              </a:tabLst>
            </a:pPr>
            <a:r>
              <a:rPr lang="el-GR" sz="1900" dirty="0">
                <a:latin typeface="Calibri"/>
                <a:cs typeface="Calibri"/>
              </a:rPr>
              <a:t>Η ηθική που είναι σωστή, ορθολογική, δίκαιη (ίσως αφού λαμβάνει υπόψη όλα τα ατομικά και κοινωνικά συμφέροντα που διακυβεύονται), δίνοντας στο καθένα τη δέουσα σημασία (υπονόμευση άλλων ατόμων, επιπτώσεις στο περιβάλλον κ.λπ.)</a:t>
            </a:r>
            <a:endParaRPr sz="1900" dirty="0">
              <a:latin typeface="Calibri"/>
              <a:cs typeface="Calibri"/>
            </a:endParaRPr>
          </a:p>
          <a:p>
            <a:pPr marL="241300" marR="678815" indent="-229235">
              <a:lnSpc>
                <a:spcPct val="70000"/>
              </a:lnSpc>
              <a:spcBef>
                <a:spcPts val="1010"/>
              </a:spcBef>
              <a:buFont typeface="Arial"/>
              <a:buChar char="•"/>
              <a:tabLst>
                <a:tab pos="241300" algn="l"/>
                <a:tab pos="241935" algn="l"/>
              </a:tabLst>
            </a:pPr>
            <a:r>
              <a:rPr lang="el-GR" sz="2200" dirty="0">
                <a:latin typeface="Calibri"/>
                <a:cs typeface="Calibri"/>
              </a:rPr>
              <a:t>Μπορούμε να επικρίνουμε τη θετική ηθική με βάση την κριτική μας ηθική: μπορεί να έχουμε δίκιο ή άδικο (π.χ. φεμινιστική κριτική κατά της πατριαρχίας, ναζιστική κριτική κατά της συμπόνιας).</a:t>
            </a:r>
            <a:endParaRPr sz="22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367520" cy="995272"/>
          </a:xfrm>
          <a:prstGeom prst="rect">
            <a:avLst/>
          </a:prstGeom>
        </p:spPr>
        <p:txBody>
          <a:bodyPr vert="horz" wrap="square" lIns="0" tIns="315087" rIns="0" bIns="0" rtlCol="0">
            <a:spAutoFit/>
          </a:bodyPr>
          <a:lstStyle/>
          <a:p>
            <a:pPr marL="12700">
              <a:lnSpc>
                <a:spcPct val="100000"/>
              </a:lnSpc>
              <a:spcBef>
                <a:spcPts val="105"/>
              </a:spcBef>
            </a:pPr>
            <a:r>
              <a:rPr lang="el-GR" dirty="0"/>
              <a:t>Ηθική έναντι μεταηθικής</a:t>
            </a:r>
            <a:endParaRPr spc="-10" dirty="0"/>
          </a:p>
        </p:txBody>
      </p:sp>
      <p:sp>
        <p:nvSpPr>
          <p:cNvPr id="3" name="object 3"/>
          <p:cNvSpPr txBox="1"/>
          <p:nvPr/>
        </p:nvSpPr>
        <p:spPr>
          <a:xfrm>
            <a:off x="916939" y="1676400"/>
            <a:ext cx="10155555" cy="4486485"/>
          </a:xfrm>
          <a:prstGeom prst="rect">
            <a:avLst/>
          </a:prstGeom>
        </p:spPr>
        <p:txBody>
          <a:bodyPr vert="horz" wrap="square" lIns="0" tIns="122555" rIns="0" bIns="0" rtlCol="0">
            <a:spAutoFit/>
          </a:bodyPr>
          <a:lstStyle/>
          <a:p>
            <a:pPr marL="241300" marR="212090" indent="-229235">
              <a:lnSpc>
                <a:spcPct val="70000"/>
              </a:lnSpc>
              <a:spcBef>
                <a:spcPts val="965"/>
              </a:spcBef>
              <a:buFont typeface="Arial"/>
              <a:buChar char="•"/>
              <a:tabLst>
                <a:tab pos="241935" algn="l"/>
              </a:tabLst>
            </a:pPr>
            <a:r>
              <a:rPr lang="el-GR" sz="2400" dirty="0">
                <a:latin typeface="Calibri"/>
                <a:cs typeface="Calibri"/>
              </a:rPr>
              <a:t>Η κανονιστική ηθική ασχολείται με τον προσδιορισμό του τι απαιτείται ηθικά, πώς πρέπει να συμπεριφέρεται κάποιος</a:t>
            </a:r>
            <a:endParaRPr sz="2400" dirty="0">
              <a:latin typeface="Calibri"/>
              <a:cs typeface="Calibri"/>
            </a:endParaRPr>
          </a:p>
          <a:p>
            <a:pPr marL="241300" marR="475615" indent="-229235">
              <a:lnSpc>
                <a:spcPct val="70000"/>
              </a:lnSpc>
              <a:spcBef>
                <a:spcPts val="1000"/>
              </a:spcBef>
              <a:buFont typeface="Arial"/>
              <a:buChar char="•"/>
              <a:tabLst>
                <a:tab pos="241935" algn="l"/>
              </a:tabLst>
            </a:pPr>
            <a:r>
              <a:rPr lang="el-GR" sz="2400" dirty="0">
                <a:latin typeface="Calibri"/>
                <a:cs typeface="Calibri"/>
              </a:rPr>
              <a:t>Η μεταηθική ασχολείται με τη μελέτη της φύσης, του πεδίου εφαρμογής και του νοήματος των ηθικών αξιωμάτων ή κρίσεων.</a:t>
            </a:r>
            <a:endParaRPr sz="2400" dirty="0">
              <a:latin typeface="Calibri"/>
              <a:cs typeface="Calibri"/>
            </a:endParaRPr>
          </a:p>
          <a:p>
            <a:pPr marL="698500" lvl="1" indent="-229235">
              <a:lnSpc>
                <a:spcPts val="2135"/>
              </a:lnSpc>
              <a:buFont typeface="Arial"/>
              <a:buChar char="•"/>
              <a:tabLst>
                <a:tab pos="698500" algn="l"/>
                <a:tab pos="699135" algn="l"/>
              </a:tabLst>
            </a:pPr>
            <a:r>
              <a:rPr lang="el-GR" sz="2000" dirty="0">
                <a:latin typeface="Calibri"/>
                <a:cs typeface="Calibri"/>
              </a:rPr>
              <a:t>Μπορούν οι ηθικές κρίσεις να είναι ορθές ή λανθασμένες;</a:t>
            </a:r>
            <a:endParaRPr sz="2000" dirty="0">
              <a:latin typeface="Calibri"/>
              <a:cs typeface="Calibri"/>
            </a:endParaRPr>
          </a:p>
          <a:p>
            <a:pPr marL="1155700" lvl="2" indent="-229235">
              <a:lnSpc>
                <a:spcPts val="1964"/>
              </a:lnSpc>
              <a:buFont typeface="Arial"/>
              <a:buChar char="•"/>
              <a:tabLst>
                <a:tab pos="1155700" algn="l"/>
                <a:tab pos="1156335" algn="l"/>
              </a:tabLst>
            </a:pPr>
            <a:r>
              <a:rPr lang="el-GR" sz="1700" dirty="0">
                <a:latin typeface="Calibri"/>
                <a:cs typeface="Calibri"/>
              </a:rPr>
              <a:t>Ποια είναι η διαφορά μεταξύ</a:t>
            </a:r>
            <a:endParaRPr sz="1700" dirty="0">
              <a:latin typeface="Calibri"/>
              <a:cs typeface="Calibri"/>
            </a:endParaRPr>
          </a:p>
          <a:p>
            <a:pPr marL="1612900" lvl="3" indent="-229235">
              <a:lnSpc>
                <a:spcPts val="1764"/>
              </a:lnSpc>
              <a:buFont typeface="Arial"/>
              <a:buChar char="•"/>
              <a:tabLst>
                <a:tab pos="1612900" algn="l"/>
                <a:tab pos="1613535" algn="l"/>
              </a:tabLst>
            </a:pPr>
            <a:r>
              <a:rPr lang="el-GR" sz="1500" dirty="0">
                <a:latin typeface="Calibri"/>
                <a:cs typeface="Calibri"/>
              </a:rPr>
              <a:t>Προτιμώ λαχανικά αντί κρέας</a:t>
            </a:r>
            <a:endParaRPr sz="1500" dirty="0">
              <a:latin typeface="Calibri"/>
              <a:cs typeface="Calibri"/>
            </a:endParaRPr>
          </a:p>
          <a:p>
            <a:pPr marL="1612900" lvl="3" indent="-229235">
              <a:lnSpc>
                <a:spcPts val="1760"/>
              </a:lnSpc>
              <a:buFont typeface="Arial"/>
              <a:buChar char="•"/>
              <a:tabLst>
                <a:tab pos="1612900" algn="l"/>
                <a:tab pos="1613535" algn="l"/>
              </a:tabLst>
            </a:pPr>
            <a:r>
              <a:rPr lang="el-GR" sz="1500" dirty="0">
                <a:latin typeface="Calibri"/>
                <a:cs typeface="Calibri"/>
              </a:rPr>
              <a:t>Θα έπρεπε να τρώω περισσότερα λαχανικά για να είμαι πιο υγιής</a:t>
            </a:r>
            <a:endParaRPr sz="1500" dirty="0">
              <a:latin typeface="Calibri"/>
              <a:cs typeface="Calibri"/>
            </a:endParaRPr>
          </a:p>
          <a:p>
            <a:pPr marL="1612900" lvl="3" indent="-229235">
              <a:lnSpc>
                <a:spcPts val="1664"/>
              </a:lnSpc>
              <a:buFont typeface="Arial"/>
              <a:buChar char="•"/>
              <a:tabLst>
                <a:tab pos="1612900" algn="l"/>
                <a:tab pos="1613535" algn="l"/>
              </a:tabLst>
            </a:pPr>
            <a:r>
              <a:rPr lang="el-GR" sz="1500" dirty="0">
                <a:latin typeface="Calibri"/>
                <a:cs typeface="Calibri"/>
              </a:rPr>
              <a:t>Πρέπει να γίνουμε χορτοφάγοι</a:t>
            </a:r>
            <a:endParaRPr sz="1500" dirty="0">
              <a:latin typeface="Calibri"/>
              <a:cs typeface="Calibri"/>
            </a:endParaRPr>
          </a:p>
          <a:p>
            <a:pPr marL="698500" lvl="1" indent="-229235">
              <a:lnSpc>
                <a:spcPts val="2235"/>
              </a:lnSpc>
              <a:buFont typeface="Arial"/>
              <a:buChar char="•"/>
              <a:tabLst>
                <a:tab pos="698500" algn="l"/>
                <a:tab pos="699135" algn="l"/>
              </a:tabLst>
            </a:pPr>
            <a:r>
              <a:rPr lang="el-GR" sz="2000" dirty="0">
                <a:latin typeface="Calibri"/>
                <a:cs typeface="Calibri"/>
              </a:rPr>
              <a:t>Αντιστοιχούν σε ορισμένα γεγονότα στον κόσμο;</a:t>
            </a:r>
            <a:endParaRPr sz="2000" dirty="0">
              <a:latin typeface="Calibri"/>
              <a:cs typeface="Calibri"/>
            </a:endParaRPr>
          </a:p>
          <a:p>
            <a:pPr marL="1155700" lvl="2" indent="-229235">
              <a:lnSpc>
                <a:spcPts val="1880"/>
              </a:lnSpc>
              <a:buFont typeface="Arial"/>
              <a:buChar char="•"/>
              <a:tabLst>
                <a:tab pos="1155700" algn="l"/>
                <a:tab pos="1156335" algn="l"/>
              </a:tabLst>
            </a:pPr>
            <a:r>
              <a:rPr lang="el-GR" sz="1700" dirty="0">
                <a:latin typeface="Calibri"/>
                <a:cs typeface="Calibri"/>
              </a:rPr>
              <a:t>Ποια γεγονότα καθιστούν αληθές ότι θα πρέπει να γίνουμε χορτοφάγοι; Ή ότι δεν πρέπει να βλάπτουμε τους άλλους;</a:t>
            </a:r>
            <a:endParaRPr sz="1700" dirty="0">
              <a:latin typeface="Calibri"/>
              <a:cs typeface="Calibri"/>
            </a:endParaRPr>
          </a:p>
          <a:p>
            <a:pPr marL="698500" lvl="1" indent="-229235">
              <a:lnSpc>
                <a:spcPts val="2240"/>
              </a:lnSpc>
              <a:buFont typeface="Arial"/>
              <a:buChar char="•"/>
              <a:tabLst>
                <a:tab pos="698500" algn="l"/>
                <a:tab pos="699135" algn="l"/>
              </a:tabLst>
            </a:pPr>
            <a:r>
              <a:rPr lang="el-GR" sz="2000" dirty="0">
                <a:latin typeface="Calibri"/>
                <a:cs typeface="Calibri"/>
              </a:rPr>
              <a:t>Η ηθική αφορά τον ορθολογισμό ή τα συναισθήματα</a:t>
            </a:r>
            <a:endParaRPr sz="2000" dirty="0">
              <a:latin typeface="Calibri"/>
              <a:cs typeface="Calibri"/>
            </a:endParaRPr>
          </a:p>
          <a:p>
            <a:pPr marL="1155700" marR="5080" lvl="2" indent="-228600">
              <a:lnSpc>
                <a:spcPct val="70000"/>
              </a:lnSpc>
              <a:spcBef>
                <a:spcPts val="555"/>
              </a:spcBef>
              <a:buFont typeface="Arial"/>
              <a:buChar char="•"/>
              <a:tabLst>
                <a:tab pos="1155700" algn="l"/>
                <a:tab pos="1156335" algn="l"/>
              </a:tabLst>
            </a:pPr>
            <a:r>
              <a:rPr sz="1700" dirty="0">
                <a:latin typeface="Calibri"/>
                <a:cs typeface="Calibri"/>
              </a:rPr>
              <a:t>David</a:t>
            </a:r>
            <a:r>
              <a:rPr sz="1700" spc="-50" dirty="0">
                <a:latin typeface="Calibri"/>
                <a:cs typeface="Calibri"/>
              </a:rPr>
              <a:t> </a:t>
            </a:r>
            <a:r>
              <a:rPr sz="1700" dirty="0">
                <a:latin typeface="Calibri"/>
                <a:cs typeface="Calibri"/>
              </a:rPr>
              <a:t>Hume:</a:t>
            </a:r>
            <a:r>
              <a:rPr sz="1700" spc="-15" dirty="0">
                <a:latin typeface="Calibri"/>
                <a:cs typeface="Calibri"/>
              </a:rPr>
              <a:t> </a:t>
            </a:r>
            <a:r>
              <a:rPr lang="el-GR" sz="1700" dirty="0">
                <a:latin typeface="Calibri"/>
                <a:cs typeface="Calibri"/>
              </a:rPr>
              <a:t>δεν είναι αντίθετο με τη λογική να προτιμήσω την καταστροφή όλου του κόσμου από το γρατσούνισμα του δακτύλου μου. Η ηθική είναι θέμα συναισθήματος (των αμέτοχων θεατών).</a:t>
            </a:r>
            <a:endParaRPr sz="1700" dirty="0">
              <a:latin typeface="Calibri"/>
              <a:cs typeface="Calibri"/>
            </a:endParaRPr>
          </a:p>
          <a:p>
            <a:pPr marL="1155700" lvl="2" indent="-229235">
              <a:lnSpc>
                <a:spcPts val="1864"/>
              </a:lnSpc>
              <a:buFont typeface="Arial"/>
              <a:buChar char="•"/>
              <a:tabLst>
                <a:tab pos="1155700" algn="l"/>
                <a:tab pos="1156335" algn="l"/>
              </a:tabLst>
            </a:pPr>
            <a:r>
              <a:rPr sz="1700" dirty="0">
                <a:latin typeface="Calibri"/>
                <a:cs typeface="Calibri"/>
              </a:rPr>
              <a:t>Emmanuel</a:t>
            </a:r>
            <a:r>
              <a:rPr sz="1700" spc="-50" dirty="0">
                <a:latin typeface="Calibri"/>
                <a:cs typeface="Calibri"/>
              </a:rPr>
              <a:t> </a:t>
            </a:r>
            <a:r>
              <a:rPr sz="1700" dirty="0">
                <a:latin typeface="Calibri"/>
                <a:cs typeface="Calibri"/>
              </a:rPr>
              <a:t>Kant:</a:t>
            </a:r>
            <a:r>
              <a:rPr sz="1700" spc="-45" dirty="0">
                <a:latin typeface="Calibri"/>
                <a:cs typeface="Calibri"/>
              </a:rPr>
              <a:t> </a:t>
            </a:r>
            <a:r>
              <a:rPr lang="el-GR" sz="1700" dirty="0">
                <a:latin typeface="Calibri"/>
                <a:cs typeface="Calibri"/>
              </a:rPr>
              <a:t>μπορούμε να γνωρίζουμε τι είναι ηθικό μέσω της λογικής μας</a:t>
            </a:r>
            <a:endParaRPr sz="1700" dirty="0">
              <a:latin typeface="Calibri"/>
              <a:cs typeface="Calibri"/>
            </a:endParaRPr>
          </a:p>
          <a:p>
            <a:pPr marL="1155700" lvl="2" indent="-229235">
              <a:lnSpc>
                <a:spcPts val="1985"/>
              </a:lnSpc>
              <a:buFont typeface="Arial"/>
              <a:buChar char="•"/>
              <a:tabLst>
                <a:tab pos="1155700" algn="l"/>
                <a:tab pos="1156335" algn="l"/>
              </a:tabLst>
            </a:pPr>
            <a:r>
              <a:rPr sz="1700" dirty="0">
                <a:latin typeface="Calibri"/>
                <a:cs typeface="Calibri"/>
              </a:rPr>
              <a:t>David</a:t>
            </a:r>
            <a:r>
              <a:rPr sz="1700" spc="-55" dirty="0">
                <a:latin typeface="Calibri"/>
                <a:cs typeface="Calibri"/>
              </a:rPr>
              <a:t> </a:t>
            </a:r>
            <a:r>
              <a:rPr sz="1700" dirty="0">
                <a:latin typeface="Calibri"/>
                <a:cs typeface="Calibri"/>
              </a:rPr>
              <a:t>Ross:</a:t>
            </a:r>
            <a:r>
              <a:rPr sz="1700" spc="-45" dirty="0">
                <a:latin typeface="Calibri"/>
                <a:cs typeface="Calibri"/>
              </a:rPr>
              <a:t> </a:t>
            </a:r>
            <a:r>
              <a:rPr lang="el-GR" sz="1700" dirty="0">
                <a:latin typeface="Calibri"/>
                <a:cs typeface="Calibri"/>
              </a:rPr>
              <a:t>μπορούμε να κάνουμε τον διαχωρισμό μέσω της διαίσθησής μας</a:t>
            </a:r>
            <a:endParaRPr sz="1700"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367520" cy="995272"/>
          </a:xfrm>
          <a:prstGeom prst="rect">
            <a:avLst/>
          </a:prstGeom>
        </p:spPr>
        <p:txBody>
          <a:bodyPr vert="horz" wrap="square" lIns="0" tIns="315087" rIns="0" bIns="0" rtlCol="0">
            <a:spAutoFit/>
          </a:bodyPr>
          <a:lstStyle/>
          <a:p>
            <a:pPr marL="12700">
              <a:lnSpc>
                <a:spcPct val="100000"/>
              </a:lnSpc>
              <a:spcBef>
                <a:spcPts val="105"/>
              </a:spcBef>
            </a:pPr>
            <a:r>
              <a:rPr lang="el-GR" dirty="0"/>
              <a:t>Απολυταρχισμός έναντι Σχετικισμού</a:t>
            </a:r>
            <a:endParaRPr spc="-10" dirty="0"/>
          </a:p>
        </p:txBody>
      </p:sp>
      <p:sp>
        <p:nvSpPr>
          <p:cNvPr id="3" name="object 3"/>
          <p:cNvSpPr txBox="1"/>
          <p:nvPr/>
        </p:nvSpPr>
        <p:spPr>
          <a:xfrm>
            <a:off x="916939" y="1641681"/>
            <a:ext cx="9996170" cy="4908395"/>
          </a:xfrm>
          <a:prstGeom prst="rect">
            <a:avLst/>
          </a:prstGeom>
        </p:spPr>
        <p:txBody>
          <a:bodyPr vert="horz" wrap="square" lIns="0" tIns="60325" rIns="0" bIns="0" rtlCol="0">
            <a:spAutoFit/>
          </a:bodyPr>
          <a:lstStyle/>
          <a:p>
            <a:pPr marL="241300" marR="5080" indent="-229235">
              <a:lnSpc>
                <a:spcPts val="3030"/>
              </a:lnSpc>
              <a:spcBef>
                <a:spcPts val="475"/>
              </a:spcBef>
              <a:buFont typeface="Arial"/>
              <a:buChar char="•"/>
              <a:tabLst>
                <a:tab pos="241935" algn="l"/>
              </a:tabLst>
            </a:pPr>
            <a:r>
              <a:rPr lang="el-GR" sz="2800" dirty="0">
                <a:latin typeface="Calibri"/>
                <a:cs typeface="Calibri"/>
              </a:rPr>
              <a:t>Υπάρχει μία και μόνη αληθινή ηθική: όταν δύο άνθρωποι εκφράζουν ασυμβίβαστες ηθικές κρίσεις, ένας από αυτούς πρέπει να κάνει λάθος.</a:t>
            </a:r>
            <a:endParaRPr sz="2800" dirty="0">
              <a:latin typeface="Calibri"/>
              <a:cs typeface="Calibri"/>
            </a:endParaRPr>
          </a:p>
          <a:p>
            <a:pPr marL="241300" marR="234315" indent="-229235">
              <a:lnSpc>
                <a:spcPts val="3020"/>
              </a:lnSpc>
              <a:spcBef>
                <a:spcPts val="1005"/>
              </a:spcBef>
              <a:buFont typeface="Arial"/>
              <a:buChar char="•"/>
              <a:tabLst>
                <a:tab pos="241935" algn="l"/>
              </a:tabLst>
            </a:pPr>
            <a:r>
              <a:rPr lang="el-GR" sz="2800" dirty="0">
                <a:latin typeface="Calibri"/>
                <a:cs typeface="Calibri"/>
              </a:rPr>
              <a:t>Οι ηθικές κρίσεις είναι πάντα σχετικές με συγκεκριμένα πλαίσια συμπεριφορών</a:t>
            </a:r>
            <a:endParaRPr sz="2800" dirty="0">
              <a:latin typeface="Calibri"/>
              <a:cs typeface="Calibri"/>
            </a:endParaRPr>
          </a:p>
          <a:p>
            <a:pPr marL="698500" marR="255270" lvl="1" indent="-228600">
              <a:lnSpc>
                <a:spcPts val="2590"/>
              </a:lnSpc>
              <a:spcBef>
                <a:spcPts val="520"/>
              </a:spcBef>
              <a:buFont typeface="Arial"/>
              <a:buChar char="•"/>
              <a:tabLst>
                <a:tab pos="699135" algn="l"/>
              </a:tabLst>
            </a:pPr>
            <a:r>
              <a:rPr lang="el-GR" sz="2400" dirty="0">
                <a:latin typeface="Calibri"/>
                <a:cs typeface="Calibri"/>
              </a:rPr>
              <a:t>Μια δήλωση όπως "η έκτρωση είναι ηθικά επιτρεπτή" ή "η μοιχεία απαγορεύεται" ή "η δολοφονία ενός εκούσιου ατόμου είναι λάθος" μπορεί να είναι σωστή σύμφωνα με κάποιο πλαίσιο και λάθος σύμφωνα με κάποιο άλλο</a:t>
            </a:r>
            <a:endParaRPr lang="en-US" sz="2400" dirty="0">
              <a:latin typeface="Calibri"/>
              <a:cs typeface="Calibri"/>
            </a:endParaRPr>
          </a:p>
          <a:p>
            <a:pPr marL="698500" marR="646430" lvl="1" indent="-228600">
              <a:lnSpc>
                <a:spcPts val="2590"/>
              </a:lnSpc>
              <a:spcBef>
                <a:spcPts val="515"/>
              </a:spcBef>
              <a:buFont typeface="Arial"/>
              <a:buChar char="•"/>
              <a:tabLst>
                <a:tab pos="699135" algn="l"/>
              </a:tabLst>
            </a:pPr>
            <a:r>
              <a:rPr lang="el-GR" sz="2400" dirty="0">
                <a:latin typeface="Calibri"/>
                <a:cs typeface="Calibri"/>
              </a:rPr>
              <a:t>Μια αναλογία: όπως στη μηχανική, οι εκτιμήσεις είναι σχετικές με το πλαίσιο αναφοράς (ένα σώμα μπορεί να κινείται σε σχέση με ένα πλαίσιο και να είναι ακίνητο σε σχέση με ένα άλλο), έτσι και στην ηθική.</a:t>
            </a:r>
            <a:endParaRPr lang="en-US" sz="2400"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367520" cy="995272"/>
          </a:xfrm>
          <a:prstGeom prst="rect">
            <a:avLst/>
          </a:prstGeom>
        </p:spPr>
        <p:txBody>
          <a:bodyPr vert="horz" wrap="square" lIns="0" tIns="315087" rIns="0" bIns="0" rtlCol="0">
            <a:spAutoFit/>
          </a:bodyPr>
          <a:lstStyle/>
          <a:p>
            <a:pPr marL="12700">
              <a:lnSpc>
                <a:spcPct val="100000"/>
              </a:lnSpc>
              <a:spcBef>
                <a:spcPts val="105"/>
              </a:spcBef>
            </a:pPr>
            <a:r>
              <a:rPr lang="el-GR" dirty="0"/>
              <a:t>Ηθική και διαφωνία</a:t>
            </a:r>
            <a:endParaRPr spc="-10" dirty="0"/>
          </a:p>
        </p:txBody>
      </p:sp>
      <p:sp>
        <p:nvSpPr>
          <p:cNvPr id="3" name="object 3"/>
          <p:cNvSpPr txBox="1"/>
          <p:nvPr/>
        </p:nvSpPr>
        <p:spPr>
          <a:xfrm>
            <a:off x="916939" y="1756565"/>
            <a:ext cx="9293861" cy="4147930"/>
          </a:xfrm>
          <a:prstGeom prst="rect">
            <a:avLst/>
          </a:prstGeom>
        </p:spPr>
        <p:txBody>
          <a:bodyPr vert="horz" wrap="square" lIns="0" tIns="48895" rIns="0" bIns="0" rtlCol="0">
            <a:spAutoFit/>
          </a:bodyPr>
          <a:lstStyle/>
          <a:p>
            <a:pPr marL="241300" indent="-229235">
              <a:lnSpc>
                <a:spcPct val="100000"/>
              </a:lnSpc>
              <a:spcBef>
                <a:spcPts val="385"/>
              </a:spcBef>
              <a:buFont typeface="Arial"/>
              <a:buChar char="•"/>
              <a:tabLst>
                <a:tab pos="241935" algn="l"/>
              </a:tabLst>
            </a:pPr>
            <a:r>
              <a:rPr lang="el-GR" sz="2800" spc="-10" dirty="0">
                <a:latin typeface="Calibri"/>
                <a:cs typeface="Calibri"/>
              </a:rPr>
              <a:t>Η ηθική είναι ένας τομέας εκτεταμένων διαφωνιών</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spc="-10" dirty="0">
                <a:latin typeface="Calibri"/>
                <a:cs typeface="Calibri"/>
              </a:rPr>
              <a:t>Έκτρωση</a:t>
            </a:r>
            <a:endParaRPr sz="2400" dirty="0">
              <a:latin typeface="Calibri"/>
              <a:cs typeface="Calibri"/>
            </a:endParaRPr>
          </a:p>
          <a:p>
            <a:pPr marL="698500" lvl="1" indent="-229235">
              <a:lnSpc>
                <a:spcPct val="100000"/>
              </a:lnSpc>
              <a:spcBef>
                <a:spcPts val="219"/>
              </a:spcBef>
              <a:buFont typeface="Arial"/>
              <a:buChar char="•"/>
              <a:tabLst>
                <a:tab pos="699135" algn="l"/>
              </a:tabLst>
            </a:pPr>
            <a:r>
              <a:rPr lang="el-GR" sz="2400" spc="-10" dirty="0">
                <a:latin typeface="Calibri"/>
                <a:cs typeface="Calibri"/>
              </a:rPr>
              <a:t>Μετανάστευση</a:t>
            </a:r>
            <a:endParaRPr sz="2400" dirty="0">
              <a:latin typeface="Calibri"/>
              <a:cs typeface="Calibri"/>
            </a:endParaRPr>
          </a:p>
          <a:p>
            <a:pPr marL="698500" lvl="1" indent="-229235">
              <a:lnSpc>
                <a:spcPct val="100000"/>
              </a:lnSpc>
              <a:spcBef>
                <a:spcPts val="200"/>
              </a:spcBef>
              <a:buFont typeface="Arial"/>
              <a:buChar char="•"/>
              <a:tabLst>
                <a:tab pos="699135" algn="l"/>
              </a:tabLst>
            </a:pPr>
            <a:r>
              <a:rPr lang="el-GR" sz="2400" dirty="0">
                <a:latin typeface="Calibri"/>
                <a:cs typeface="Calibri"/>
              </a:rPr>
              <a:t>Θανατική Ποινή</a:t>
            </a:r>
            <a:endParaRPr sz="2400" dirty="0">
              <a:latin typeface="Calibri"/>
              <a:cs typeface="Calibri"/>
            </a:endParaRPr>
          </a:p>
          <a:p>
            <a:pPr marL="698500" lvl="1" indent="-229235">
              <a:lnSpc>
                <a:spcPct val="100000"/>
              </a:lnSpc>
              <a:spcBef>
                <a:spcPts val="220"/>
              </a:spcBef>
              <a:buFont typeface="Arial"/>
              <a:buChar char="•"/>
              <a:tabLst>
                <a:tab pos="699135" algn="l"/>
              </a:tabLst>
            </a:pPr>
            <a:r>
              <a:rPr lang="el-GR" sz="2400" dirty="0">
                <a:latin typeface="Calibri"/>
                <a:cs typeface="Calibri"/>
              </a:rPr>
              <a:t>Ανθρωπιστικοί πόλεμοι</a:t>
            </a:r>
            <a:endParaRPr lang="en-GB" sz="2400" dirty="0">
              <a:latin typeface="Calibri"/>
              <a:cs typeface="Calibri"/>
            </a:endParaRPr>
          </a:p>
          <a:p>
            <a:pPr marL="698500" lvl="1" indent="-229235">
              <a:lnSpc>
                <a:spcPct val="100000"/>
              </a:lnSpc>
              <a:spcBef>
                <a:spcPts val="215"/>
              </a:spcBef>
              <a:buFont typeface="Arial"/>
              <a:buChar char="•"/>
              <a:tabLst>
                <a:tab pos="699135" algn="l"/>
              </a:tabLst>
            </a:pPr>
            <a:r>
              <a:rPr lang="en-GB" sz="2400" dirty="0">
                <a:latin typeface="Calibri"/>
                <a:cs typeface="Calibri"/>
              </a:rPr>
              <a:t>…</a:t>
            </a:r>
          </a:p>
          <a:p>
            <a:pPr marL="241300" indent="-229235">
              <a:lnSpc>
                <a:spcPct val="100000"/>
              </a:lnSpc>
              <a:spcBef>
                <a:spcPts val="635"/>
              </a:spcBef>
              <a:buFont typeface="Arial"/>
              <a:buChar char="•"/>
              <a:tabLst>
                <a:tab pos="241935" algn="l"/>
              </a:tabLst>
            </a:pPr>
            <a:r>
              <a:rPr lang="el-GR" sz="2800" dirty="0">
                <a:latin typeface="Calibri"/>
                <a:cs typeface="Calibri"/>
              </a:rPr>
              <a:t>Υπάρχει όμως κάτι στο οποίο μπορούμε να συμφωνήσουμε;</a:t>
            </a:r>
            <a:endParaRPr sz="2800" dirty="0">
              <a:latin typeface="Calibri"/>
              <a:cs typeface="Calibri"/>
            </a:endParaRPr>
          </a:p>
          <a:p>
            <a:pPr marL="698500" lvl="1" indent="-229235">
              <a:lnSpc>
                <a:spcPct val="100000"/>
              </a:lnSpc>
              <a:spcBef>
                <a:spcPts val="245"/>
              </a:spcBef>
              <a:buFont typeface="Arial"/>
              <a:buChar char="•"/>
              <a:tabLst>
                <a:tab pos="699135" algn="l"/>
              </a:tabLst>
            </a:pPr>
            <a:r>
              <a:rPr lang="el-GR" sz="2400" dirty="0">
                <a:latin typeface="Calibri"/>
                <a:cs typeface="Calibri"/>
              </a:rPr>
              <a:t>Είναι λάθος να σκοτώνονται αθώοι άνθρωποι;</a:t>
            </a:r>
            <a:endParaRPr sz="2400" dirty="0">
              <a:latin typeface="Calibri"/>
              <a:cs typeface="Calibri"/>
            </a:endParaRPr>
          </a:p>
          <a:p>
            <a:pPr marL="698500" lvl="1" indent="-229235">
              <a:lnSpc>
                <a:spcPct val="100000"/>
              </a:lnSpc>
              <a:spcBef>
                <a:spcPts val="204"/>
              </a:spcBef>
              <a:buFont typeface="Arial"/>
              <a:buChar char="•"/>
              <a:tabLst>
                <a:tab pos="699135" algn="l"/>
              </a:tabLst>
            </a:pPr>
            <a:r>
              <a:rPr lang="el-GR" sz="2400" dirty="0">
                <a:latin typeface="Calibri"/>
                <a:cs typeface="Calibri"/>
              </a:rPr>
              <a:t>Είναι (συνήθως) λάθος να λέμε ψέματα;</a:t>
            </a:r>
            <a:endParaRPr sz="2400" dirty="0">
              <a:latin typeface="Calibri"/>
              <a:cs typeface="Calibri"/>
            </a:endParaRPr>
          </a:p>
          <a:p>
            <a:pPr marL="698500" lvl="1" indent="-229235">
              <a:lnSpc>
                <a:spcPct val="100000"/>
              </a:lnSpc>
              <a:spcBef>
                <a:spcPts val="215"/>
              </a:spcBef>
              <a:buFont typeface="Arial"/>
              <a:buChar char="•"/>
              <a:tabLst>
                <a:tab pos="699135" algn="l"/>
              </a:tabLst>
            </a:pPr>
            <a:r>
              <a:rPr lang="el-GR" sz="2400" dirty="0">
                <a:latin typeface="Calibri"/>
                <a:cs typeface="Calibri"/>
              </a:rPr>
              <a:t>Είναι (συνήθως) λάθος να βλάπτουμε ανθρώπους;</a:t>
            </a:r>
            <a:endParaRPr sz="2400" dirty="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367520" cy="1321516"/>
          </a:xfrm>
          <a:prstGeom prst="rect">
            <a:avLst/>
          </a:prstGeom>
        </p:spPr>
        <p:txBody>
          <a:bodyPr vert="horz" wrap="square" lIns="0" tIns="89535" rIns="0" bIns="0" rtlCol="0">
            <a:spAutoFit/>
          </a:bodyPr>
          <a:lstStyle/>
          <a:p>
            <a:pPr marL="12700" marR="5080">
              <a:lnSpc>
                <a:spcPts val="4750"/>
              </a:lnSpc>
              <a:spcBef>
                <a:spcPts val="705"/>
              </a:spcBef>
            </a:pPr>
            <a:r>
              <a:rPr spc="-45" dirty="0"/>
              <a:t>Pro-</a:t>
            </a:r>
            <a:r>
              <a:rPr dirty="0"/>
              <a:t>tanto</a:t>
            </a:r>
            <a:r>
              <a:rPr spc="-45" dirty="0"/>
              <a:t> </a:t>
            </a:r>
            <a:r>
              <a:rPr lang="el-GR" dirty="0"/>
              <a:t>και</a:t>
            </a:r>
            <a:r>
              <a:rPr spc="-55" dirty="0"/>
              <a:t> </a:t>
            </a:r>
            <a:r>
              <a:rPr spc="-10" dirty="0"/>
              <a:t>all-things-</a:t>
            </a:r>
            <a:r>
              <a:rPr dirty="0"/>
              <a:t>considered</a:t>
            </a:r>
            <a:r>
              <a:rPr spc="-50" dirty="0"/>
              <a:t> </a:t>
            </a:r>
            <a:r>
              <a:rPr lang="el-GR" spc="-10" dirty="0"/>
              <a:t>ηθικές εκτιμήσεις</a:t>
            </a:r>
            <a:endParaRPr spc="-10" dirty="0"/>
          </a:p>
        </p:txBody>
      </p:sp>
      <p:sp>
        <p:nvSpPr>
          <p:cNvPr id="3" name="object 3"/>
          <p:cNvSpPr txBox="1"/>
          <p:nvPr/>
        </p:nvSpPr>
        <p:spPr>
          <a:xfrm>
            <a:off x="916939" y="1756613"/>
            <a:ext cx="10123805" cy="4473148"/>
          </a:xfrm>
          <a:prstGeom prst="rect">
            <a:avLst/>
          </a:prstGeom>
        </p:spPr>
        <p:txBody>
          <a:bodyPr vert="horz" wrap="square" lIns="0" tIns="113030" rIns="0" bIns="0" rtlCol="0">
            <a:spAutoFit/>
          </a:bodyPr>
          <a:lstStyle/>
          <a:p>
            <a:pPr marL="241300" marR="792480" indent="-229235">
              <a:lnSpc>
                <a:spcPct val="70000"/>
              </a:lnSpc>
              <a:spcBef>
                <a:spcPts val="890"/>
              </a:spcBef>
              <a:buFont typeface="Arial"/>
              <a:buChar char="•"/>
              <a:tabLst>
                <a:tab pos="241300" algn="l"/>
                <a:tab pos="241935" algn="l"/>
              </a:tabLst>
            </a:pPr>
            <a:r>
              <a:rPr lang="el-GR" sz="2200" dirty="0">
                <a:latin typeface="Calibri"/>
                <a:cs typeface="Calibri"/>
              </a:rPr>
              <a:t>Πολλοί ηθικοί κανόνες είναι ανατρέψιμοι. Δηλώνουν γενικές προτάσεις που υπόκεινται σε εξαιρέσεις</a:t>
            </a:r>
            <a:r>
              <a:rPr sz="2200" spc="-10" dirty="0">
                <a:latin typeface="Calibri"/>
                <a:cs typeface="Calibri"/>
              </a:rPr>
              <a:t>.</a:t>
            </a:r>
            <a:endParaRPr sz="2200" dirty="0">
              <a:latin typeface="Calibri"/>
              <a:cs typeface="Calibri"/>
            </a:endParaRPr>
          </a:p>
          <a:p>
            <a:pPr marL="698500" lvl="1" indent="-229235">
              <a:lnSpc>
                <a:spcPts val="2000"/>
              </a:lnSpc>
              <a:buFont typeface="Arial"/>
              <a:buChar char="•"/>
              <a:tabLst>
                <a:tab pos="698500" algn="l"/>
                <a:tab pos="699135" algn="l"/>
              </a:tabLst>
            </a:pPr>
            <a:r>
              <a:rPr lang="el-GR" sz="1900" dirty="0">
                <a:latin typeface="Calibri"/>
                <a:cs typeface="Calibri"/>
              </a:rPr>
              <a:t>Δεν πρέπει να λέμε ψέματα</a:t>
            </a:r>
            <a:endParaRPr sz="1900" dirty="0">
              <a:latin typeface="Calibri"/>
              <a:cs typeface="Calibri"/>
            </a:endParaRPr>
          </a:p>
          <a:p>
            <a:pPr marL="698500" lvl="1" indent="-229235">
              <a:lnSpc>
                <a:spcPts val="2190"/>
              </a:lnSpc>
              <a:buFont typeface="Arial"/>
              <a:buChar char="•"/>
              <a:tabLst>
                <a:tab pos="698500" algn="l"/>
                <a:tab pos="699135" algn="l"/>
              </a:tabLst>
            </a:pPr>
            <a:r>
              <a:rPr lang="el-GR" sz="1900" dirty="0">
                <a:latin typeface="Calibri"/>
                <a:cs typeface="Calibri"/>
              </a:rPr>
              <a:t>Κι αν ένα ψέμα θα έσωζε τη ζωή ενός ανθρώπου;</a:t>
            </a:r>
            <a:endParaRPr sz="1900" dirty="0">
              <a:latin typeface="Calibri"/>
              <a:cs typeface="Calibri"/>
            </a:endParaRPr>
          </a:p>
          <a:p>
            <a:pPr marL="241300" indent="-229235">
              <a:lnSpc>
                <a:spcPct val="100000"/>
              </a:lnSpc>
              <a:spcBef>
                <a:spcPts val="204"/>
              </a:spcBef>
              <a:buFont typeface="Arial"/>
              <a:buChar char="•"/>
              <a:tabLst>
                <a:tab pos="241300" algn="l"/>
                <a:tab pos="241935" algn="l"/>
              </a:tabLst>
            </a:pPr>
            <a:r>
              <a:rPr lang="el-GR" sz="2200" dirty="0">
                <a:latin typeface="Calibri"/>
                <a:cs typeface="Calibri"/>
              </a:rPr>
              <a:t>Θέλουμε ένας ρομποτικός παράγοντας να θεωρεί τα καθήκοντά του ως αμφισβητήσιμα;</a:t>
            </a:r>
            <a:endParaRPr sz="2200" dirty="0">
              <a:latin typeface="Calibri"/>
              <a:cs typeface="Calibri"/>
            </a:endParaRPr>
          </a:p>
          <a:p>
            <a:pPr>
              <a:lnSpc>
                <a:spcPct val="100000"/>
              </a:lnSpc>
              <a:spcBef>
                <a:spcPts val="5"/>
              </a:spcBef>
              <a:buFont typeface="Arial"/>
              <a:buChar char="•"/>
            </a:pPr>
            <a:endParaRPr sz="3150" dirty="0">
              <a:latin typeface="Calibri"/>
              <a:cs typeface="Calibri"/>
            </a:endParaRPr>
          </a:p>
          <a:p>
            <a:pPr marL="241300" marR="129539" indent="-229235">
              <a:lnSpc>
                <a:spcPct val="70000"/>
              </a:lnSpc>
              <a:buFont typeface="Arial"/>
              <a:buChar char="•"/>
              <a:tabLst>
                <a:tab pos="241300" algn="l"/>
                <a:tab pos="241935" algn="l"/>
              </a:tabLst>
            </a:pPr>
            <a:r>
              <a:rPr lang="el-GR" sz="2200" dirty="0">
                <a:latin typeface="Calibri"/>
                <a:cs typeface="Calibri"/>
              </a:rPr>
              <a:t>Μια πράξη αποτελεί εκ πρώτης όψεως καθήκον όταν υπάρχει ένας ηθικός λόγος που συνηγορεί υπέρ της πράξης, ο οποίος όμως μπορεί να αντισταθμιστεί από άλλους (ηθικούς) λόγους.</a:t>
            </a:r>
            <a:endParaRPr sz="2200" dirty="0">
              <a:latin typeface="Calibri"/>
              <a:cs typeface="Calibri"/>
            </a:endParaRPr>
          </a:p>
          <a:p>
            <a:pPr>
              <a:lnSpc>
                <a:spcPct val="100000"/>
              </a:lnSpc>
              <a:spcBef>
                <a:spcPts val="10"/>
              </a:spcBef>
              <a:buFont typeface="Arial"/>
              <a:buChar char="•"/>
            </a:pPr>
            <a:endParaRPr sz="3150" dirty="0">
              <a:latin typeface="Calibri"/>
              <a:cs typeface="Calibri"/>
            </a:endParaRPr>
          </a:p>
          <a:p>
            <a:pPr marL="241300" marR="5080" indent="-229235">
              <a:lnSpc>
                <a:spcPct val="70000"/>
              </a:lnSpc>
              <a:buFont typeface="Arial"/>
              <a:buChar char="•"/>
              <a:tabLst>
                <a:tab pos="241300" algn="l"/>
                <a:tab pos="241935" algn="l"/>
              </a:tabLst>
            </a:pPr>
            <a:r>
              <a:rPr sz="2200" dirty="0">
                <a:latin typeface="Calibri"/>
                <a:cs typeface="Calibri"/>
              </a:rPr>
              <a:t>David</a:t>
            </a:r>
            <a:r>
              <a:rPr sz="2200" spc="-80" dirty="0">
                <a:latin typeface="Calibri"/>
                <a:cs typeface="Calibri"/>
              </a:rPr>
              <a:t> </a:t>
            </a:r>
            <a:r>
              <a:rPr sz="2200" dirty="0">
                <a:latin typeface="Calibri"/>
                <a:cs typeface="Calibri"/>
              </a:rPr>
              <a:t>Ross:</a:t>
            </a:r>
            <a:r>
              <a:rPr sz="2200" spc="-40" dirty="0">
                <a:latin typeface="Calibri"/>
                <a:cs typeface="Calibri"/>
              </a:rPr>
              <a:t> </a:t>
            </a:r>
            <a:r>
              <a:rPr sz="2200" dirty="0">
                <a:latin typeface="Calibri"/>
                <a:cs typeface="Calibri"/>
              </a:rPr>
              <a:t>“</a:t>
            </a:r>
            <a:r>
              <a:rPr lang="el-GR" sz="2200" dirty="0">
                <a:latin typeface="Calibri"/>
                <a:cs typeface="Calibri"/>
              </a:rPr>
              <a:t>Αν έχω υποσχεθεί να συναντήσω ένα φίλο σε μια συγκεκριμένη ώρα για έναν ασήμαντο σκοπό, σίγουρα θα θεωρούσα τον εαυτό μου δικαιολογημένο να αθετήσω τη δέσμευσή μου, αν με αυτόν τον τρόπο θα μπορούσα να αποτρέψω ένα σοβαρό ατύχημα ή να προσφέρω βοήθεια στα θύματα ενός ατυχήματος.</a:t>
            </a:r>
            <a:endParaRPr sz="22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307924"/>
            <a:ext cx="9367520" cy="995272"/>
          </a:xfrm>
          <a:prstGeom prst="rect">
            <a:avLst/>
          </a:prstGeom>
        </p:spPr>
        <p:txBody>
          <a:bodyPr vert="horz" wrap="square" lIns="0" tIns="315087" rIns="0" bIns="0" rtlCol="0">
            <a:spAutoFit/>
          </a:bodyPr>
          <a:lstStyle/>
          <a:p>
            <a:pPr marL="12700">
              <a:lnSpc>
                <a:spcPct val="100000"/>
              </a:lnSpc>
              <a:spcBef>
                <a:spcPts val="105"/>
              </a:spcBef>
            </a:pPr>
            <a:r>
              <a:rPr lang="el-GR" dirty="0"/>
              <a:t>Ηθική και άλλα κανονιστικά συστήματα</a:t>
            </a:r>
            <a:endParaRPr spc="-10" dirty="0"/>
          </a:p>
        </p:txBody>
      </p:sp>
      <p:sp>
        <p:nvSpPr>
          <p:cNvPr id="3" name="object 3"/>
          <p:cNvSpPr txBox="1">
            <a:spLocks noGrp="1"/>
          </p:cNvSpPr>
          <p:nvPr>
            <p:ph type="body" idx="1"/>
          </p:nvPr>
        </p:nvSpPr>
        <p:spPr>
          <a:xfrm>
            <a:off x="916939" y="1736801"/>
            <a:ext cx="10106660" cy="4613186"/>
          </a:xfrm>
          <a:prstGeom prst="rect">
            <a:avLst/>
          </a:prstGeom>
        </p:spPr>
        <p:txBody>
          <a:bodyPr vert="horz" wrap="square" lIns="0" tIns="13335" rIns="0" bIns="0" rtlCol="0">
            <a:spAutoFit/>
          </a:bodyPr>
          <a:lstStyle/>
          <a:p>
            <a:pPr marL="241300" indent="-229235">
              <a:lnSpc>
                <a:spcPts val="2975"/>
              </a:lnSpc>
              <a:spcBef>
                <a:spcPts val="105"/>
              </a:spcBef>
              <a:buFont typeface="Arial"/>
              <a:buChar char="•"/>
              <a:tabLst>
                <a:tab pos="241935" algn="l"/>
              </a:tabLst>
            </a:pPr>
            <a:r>
              <a:rPr lang="el-GR" spc="-25" dirty="0"/>
              <a:t>Νόμος</a:t>
            </a:r>
            <a:endParaRPr spc="-25" dirty="0"/>
          </a:p>
          <a:p>
            <a:pPr marL="698500" marR="529590" lvl="1" indent="-228600">
              <a:lnSpc>
                <a:spcPct val="70000"/>
              </a:lnSpc>
              <a:spcBef>
                <a:spcPts val="645"/>
              </a:spcBef>
              <a:buFont typeface="Arial"/>
              <a:buChar char="•"/>
              <a:tabLst>
                <a:tab pos="698500" algn="l"/>
                <a:tab pos="699135" algn="l"/>
              </a:tabLst>
            </a:pPr>
            <a:r>
              <a:rPr lang="el-GR" sz="2200" dirty="0">
                <a:latin typeface="Calibri"/>
                <a:cs typeface="Calibri"/>
              </a:rPr>
              <a:t>Η θετική ή κριτική ηθική περιλαμβάνει όλους τους νόμους που επιβάλλονται από το κράτος; Περιλαμβάνει μόνο τέτοιους νόμους;</a:t>
            </a:r>
            <a:endParaRPr sz="2200" dirty="0">
              <a:latin typeface="Calibri"/>
              <a:cs typeface="Calibri"/>
            </a:endParaRPr>
          </a:p>
          <a:p>
            <a:pPr marL="241300" indent="-229235">
              <a:lnSpc>
                <a:spcPts val="2970"/>
              </a:lnSpc>
              <a:spcBef>
                <a:spcPts val="70"/>
              </a:spcBef>
              <a:buFont typeface="Arial"/>
              <a:buChar char="•"/>
              <a:tabLst>
                <a:tab pos="241935" algn="l"/>
              </a:tabLst>
            </a:pPr>
            <a:r>
              <a:rPr lang="el-GR" spc="-10" dirty="0"/>
              <a:t>Θρησκεία</a:t>
            </a:r>
            <a:endParaRPr spc="-10" dirty="0"/>
          </a:p>
          <a:p>
            <a:pPr marL="698500" lvl="1" indent="-229235">
              <a:lnSpc>
                <a:spcPts val="2350"/>
              </a:lnSpc>
              <a:buFont typeface="Arial"/>
              <a:buChar char="•"/>
              <a:tabLst>
                <a:tab pos="698500" algn="l"/>
                <a:tab pos="699135" algn="l"/>
              </a:tabLst>
            </a:pPr>
            <a:r>
              <a:rPr lang="el-GR" sz="2200" dirty="0">
                <a:latin typeface="Calibri"/>
                <a:cs typeface="Calibri"/>
              </a:rPr>
              <a:t>Περιλαμβάνει η κριτική ηθική όλα και μόνο όσα έχει προστάξει ο Θεός</a:t>
            </a:r>
            <a:endParaRPr sz="2200" dirty="0">
              <a:latin typeface="Calibri"/>
              <a:cs typeface="Calibri"/>
            </a:endParaRPr>
          </a:p>
          <a:p>
            <a:pPr marL="698500" lvl="1" indent="-229235">
              <a:lnSpc>
                <a:spcPts val="2100"/>
              </a:lnSpc>
              <a:buFont typeface="Arial"/>
              <a:buChar char="•"/>
              <a:tabLst>
                <a:tab pos="698500" algn="l"/>
                <a:tab pos="699135" algn="l"/>
              </a:tabLst>
            </a:pPr>
            <a:r>
              <a:rPr lang="el-GR" sz="2200" dirty="0">
                <a:latin typeface="Calibri"/>
                <a:cs typeface="Calibri"/>
              </a:rPr>
              <a:t>Διέταξε ο Θεός κάτι επειδή ήταν ηθικό ή οτιδήποτε κατέστη ηθικό επειδή το διέταξε ο Θεός (ορθολογισμός έναντι βολονταρισμού). Τι γίνεται με τον Αβραάμ και τον Ισαάκ</a:t>
            </a:r>
            <a:r>
              <a:rPr sz="2200" spc="-10" dirty="0"/>
              <a:t>.</a:t>
            </a:r>
            <a:endParaRPr sz="2200" dirty="0"/>
          </a:p>
          <a:p>
            <a:pPr marL="698500" lvl="1" indent="-229235">
              <a:lnSpc>
                <a:spcPts val="1955"/>
              </a:lnSpc>
              <a:buFont typeface="Arial"/>
              <a:buChar char="•"/>
              <a:tabLst>
                <a:tab pos="698500" algn="l"/>
                <a:tab pos="699135" algn="l"/>
              </a:tabLst>
            </a:pPr>
            <a:r>
              <a:rPr lang="el-GR" sz="2200" dirty="0">
                <a:latin typeface="Calibri"/>
                <a:cs typeface="Calibri"/>
              </a:rPr>
              <a:t>Είναι οι άθεοι απαραίτητα ανήθικοι ή αμοραλιστές; Είναι μια αθεϊστική κοινωνία απαραίτητα πιο ανήθικη από μια θρησκευτική κοινωνία;</a:t>
            </a:r>
            <a:endParaRPr sz="2200" dirty="0"/>
          </a:p>
          <a:p>
            <a:pPr marL="241300" indent="-229235">
              <a:lnSpc>
                <a:spcPct val="100000"/>
              </a:lnSpc>
              <a:spcBef>
                <a:spcPts val="60"/>
              </a:spcBef>
              <a:buFont typeface="Arial"/>
              <a:buChar char="•"/>
              <a:tabLst>
                <a:tab pos="241935" algn="l"/>
              </a:tabLst>
            </a:pPr>
            <a:r>
              <a:rPr lang="el-GR" spc="-10" dirty="0"/>
              <a:t>Παράδοση</a:t>
            </a:r>
            <a:endParaRPr spc="-10" dirty="0"/>
          </a:p>
          <a:p>
            <a:pPr marL="241300" indent="-229235">
              <a:lnSpc>
                <a:spcPts val="2980"/>
              </a:lnSpc>
              <a:spcBef>
                <a:spcPts val="60"/>
              </a:spcBef>
              <a:buFont typeface="Arial"/>
              <a:buChar char="•"/>
              <a:tabLst>
                <a:tab pos="241935" algn="l"/>
              </a:tabLst>
            </a:pPr>
            <a:r>
              <a:rPr lang="el-GR" dirty="0"/>
              <a:t>Προσωπικό συμφέρον </a:t>
            </a:r>
            <a:r>
              <a:rPr spc="-10" dirty="0"/>
              <a:t>:</a:t>
            </a:r>
          </a:p>
          <a:p>
            <a:pPr marL="698500" lvl="1" indent="-229235">
              <a:lnSpc>
                <a:spcPts val="2100"/>
              </a:lnSpc>
              <a:buFont typeface="Arial"/>
              <a:buChar char="•"/>
              <a:tabLst>
                <a:tab pos="698500" algn="l"/>
                <a:tab pos="699135" algn="l"/>
              </a:tabLst>
            </a:pPr>
            <a:r>
              <a:rPr lang="el-GR" sz="2200" dirty="0">
                <a:latin typeface="Calibri"/>
                <a:cs typeface="Calibri"/>
              </a:rPr>
              <a:t>μπορεί η ηθική και το προσωπικό συμφέρον να καταρρεύσουν: θα πρέπει να κάνουμε τα πάντα και μόνο ό,τι ταιριάζει στο</a:t>
            </a:r>
            <a:r>
              <a:rPr lang="en-US" sz="2200" dirty="0">
                <a:latin typeface="Calibri"/>
                <a:cs typeface="Calibri"/>
              </a:rPr>
              <a:t> </a:t>
            </a:r>
            <a:r>
              <a:rPr lang="el-GR" sz="2200" dirty="0">
                <a:latin typeface="Calibri"/>
                <a:cs typeface="Calibri"/>
              </a:rPr>
              <a:t>προσωπικό μας συμφέρον </a:t>
            </a:r>
            <a:r>
              <a:rPr sz="2200" spc="-20" dirty="0"/>
              <a:t>(Gige’s</a:t>
            </a:r>
            <a:r>
              <a:rPr sz="2200" spc="-70" dirty="0"/>
              <a:t> </a:t>
            </a:r>
            <a:r>
              <a:rPr sz="2200" spc="-20" dirty="0"/>
              <a:t>ring)</a:t>
            </a:r>
            <a:endParaRPr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ctrTitle"/>
          </p:nvPr>
        </p:nvSpPr>
        <p:spPr>
          <a:xfrm>
            <a:off x="1908809" y="2514600"/>
            <a:ext cx="8305800" cy="752129"/>
          </a:xfrm>
          <a:prstGeom prst="rect">
            <a:avLst/>
          </a:prstGeom>
        </p:spPr>
        <p:txBody>
          <a:bodyPr vert="horz" wrap="square" lIns="0" tIns="13335" rIns="0" bIns="0" rtlCol="0">
            <a:spAutoFit/>
          </a:bodyPr>
          <a:lstStyle/>
          <a:p>
            <a:pPr marL="12700">
              <a:lnSpc>
                <a:spcPct val="100000"/>
              </a:lnSpc>
              <a:spcBef>
                <a:spcPts val="105"/>
              </a:spcBef>
            </a:pPr>
            <a:r>
              <a:rPr lang="el-GR" sz="4800" spc="-10" dirty="0"/>
              <a:t>Ευχαριστώ για την προσοχή σας </a:t>
            </a:r>
            <a:r>
              <a:rPr sz="4800" spc="-10" dirty="0"/>
              <a:t>!</a:t>
            </a:r>
          </a:p>
        </p:txBody>
      </p:sp>
      <p:sp>
        <p:nvSpPr>
          <p:cNvPr id="3" name="object 3"/>
          <p:cNvSpPr txBox="1"/>
          <p:nvPr/>
        </p:nvSpPr>
        <p:spPr>
          <a:xfrm>
            <a:off x="6404228" y="5118353"/>
            <a:ext cx="3621404" cy="452120"/>
          </a:xfrm>
          <a:prstGeom prst="rect">
            <a:avLst/>
          </a:prstGeom>
        </p:spPr>
        <p:txBody>
          <a:bodyPr vert="horz" wrap="square" lIns="0" tIns="12065" rIns="0" bIns="0" rtlCol="0">
            <a:spAutoFit/>
          </a:bodyPr>
          <a:lstStyle/>
          <a:p>
            <a:pPr marL="12700">
              <a:lnSpc>
                <a:spcPct val="100000"/>
              </a:lnSpc>
              <a:spcBef>
                <a:spcPts val="95"/>
              </a:spcBef>
            </a:pPr>
            <a:r>
              <a:rPr sz="2800" spc="-10" dirty="0">
                <a:latin typeface="Calibri"/>
                <a:cs typeface="Calibri"/>
                <a:hlinkClick r:id="rId2"/>
              </a:rPr>
              <a:t>giovanni.sartor@unibo.it</a:t>
            </a:r>
            <a:endParaRPr sz="2800">
              <a:latin typeface="Calibri"/>
              <a:cs typeface="Calibri"/>
            </a:endParaRPr>
          </a:p>
        </p:txBody>
      </p:sp>
      <p:pic>
        <p:nvPicPr>
          <p:cNvPr id="4" name="object 4"/>
          <p:cNvPicPr/>
          <p:nvPr/>
        </p:nvPicPr>
        <p:blipFill>
          <a:blip r:embed="rId3" cstate="print"/>
          <a:stretch>
            <a:fillRect/>
          </a:stretch>
        </p:blipFill>
        <p:spPr>
          <a:xfrm>
            <a:off x="114300" y="6176771"/>
            <a:ext cx="11894819" cy="619992"/>
          </a:xfrm>
          <a:prstGeom prst="rect">
            <a:avLst/>
          </a:prstGeom>
        </p:spPr>
      </p:pic>
      <p:pic>
        <p:nvPicPr>
          <p:cNvPr id="5" name="object 5"/>
          <p:cNvPicPr/>
          <p:nvPr/>
        </p:nvPicPr>
        <p:blipFill>
          <a:blip r:embed="rId4" cstate="print"/>
          <a:stretch>
            <a:fillRect/>
          </a:stretch>
        </p:blipFill>
        <p:spPr>
          <a:xfrm>
            <a:off x="205740" y="207263"/>
            <a:ext cx="3505200" cy="381000"/>
          </a:xfrm>
          <a:prstGeom prst="rect">
            <a:avLst/>
          </a:prstGeom>
        </p:spPr>
      </p:pic>
      <p:pic>
        <p:nvPicPr>
          <p:cNvPr id="6" name="object 6"/>
          <p:cNvPicPr/>
          <p:nvPr/>
        </p:nvPicPr>
        <p:blipFill>
          <a:blip r:embed="rId5" cstate="print"/>
          <a:stretch>
            <a:fillRect/>
          </a:stretch>
        </p:blipFill>
        <p:spPr>
          <a:xfrm>
            <a:off x="11175492" y="207263"/>
            <a:ext cx="780288" cy="70561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TotalTime>
  <Words>808</Words>
  <Application>Microsoft Office PowerPoint</Application>
  <PresentationFormat>Widescreen</PresentationFormat>
  <Paragraphs>62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Ηθική/Δεοντολογία Giovanni Sartor</vt:lpstr>
      <vt:lpstr>Τι είναι η ηθική/δεοντολογία;</vt:lpstr>
      <vt:lpstr>Ηθική έναντι μεταηθικής</vt:lpstr>
      <vt:lpstr>Απολυταρχισμός έναντι Σχετικισμού</vt:lpstr>
      <vt:lpstr>Ηθική και διαφωνία</vt:lpstr>
      <vt:lpstr>Pro-tanto και all-things-considered ηθικές εκτιμήσεις</vt:lpstr>
      <vt:lpstr>Ηθική και άλλα κανονιστικά συστήματα</vt:lpstr>
      <vt:lpstr>Ευχαριστώ για την προσοχή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Ethics/Morality</dc:title>
  <dc:creator>Sartor, Giovanni</dc:creator>
  <cp:lastModifiedBy>Theodoros Papoutsos</cp:lastModifiedBy>
  <cp:revision>2</cp:revision>
  <dcterms:created xsi:type="dcterms:W3CDTF">2023-04-27T11:17:06Z</dcterms:created>
  <dcterms:modified xsi:type="dcterms:W3CDTF">2023-05-25T09:00:20Z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2022-07-25T00:00:00Z</vt:filetime>
  </property>
  <property fmtid="{D5CDD505-2E9C-101B-9397-08002B2CF9AE}" pid="3" name="Creator">
    <vt:lpwstr>Microsoft® PowerPoint® 2019</vt:lpwstr>
  </property>
  <property fmtid="{D5CDD505-2E9C-101B-9397-08002B2CF9AE}" pid="4" name="LastSaved">
    <vt:filetime>2023-04-27T00:00:00Z</vt:filetime>
  </property>
  <property fmtid="{D5CDD505-2E9C-101B-9397-08002B2CF9AE}" pid="5" name="Producer">
    <vt:lpwstr>Microsoft® PowerPoint® 2019</vt:lpwstr>
  </property>
</Properties>
</file>