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94"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2800" b="1" i="0">
                <a:solidFill>
                  <a:schemeClr val="bg1"/>
                </a:solidFill>
                <a:latin typeface="Verdana"/>
                <a:cs typeface="Verdana"/>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2000" b="1" i="0">
                <a:solidFill>
                  <a:srgbClr val="375F92"/>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2000" b="1" i="0">
                <a:solidFill>
                  <a:srgbClr val="375F92"/>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Verdana"/>
                <a:cs typeface="Verdan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6/20/2023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28968"/>
            <a:ext cx="9143999" cy="4149331"/>
          </a:xfrm>
          <a:prstGeom prst="rect">
            <a:avLst/>
          </a:prstGeom>
        </p:spPr>
      </p:pic>
      <p:pic>
        <p:nvPicPr>
          <p:cNvPr id="17" name="bg object 17"/>
          <p:cNvPicPr/>
          <p:nvPr/>
        </p:nvPicPr>
        <p:blipFill>
          <a:blip r:embed="rId3" cstate="print"/>
          <a:stretch>
            <a:fillRect/>
          </a:stretch>
        </p:blipFill>
        <p:spPr>
          <a:xfrm>
            <a:off x="3517900" y="1996440"/>
            <a:ext cx="2130031" cy="1572259"/>
          </a:xfrm>
          <a:prstGeom prst="rect">
            <a:avLst/>
          </a:prstGeom>
        </p:spPr>
      </p:pic>
      <p:sp>
        <p:nvSpPr>
          <p:cNvPr id="18" name="bg object 18"/>
          <p:cNvSpPr/>
          <p:nvPr/>
        </p:nvSpPr>
        <p:spPr>
          <a:xfrm>
            <a:off x="0" y="3905999"/>
            <a:ext cx="9144000" cy="2952115"/>
          </a:xfrm>
          <a:custGeom>
            <a:avLst/>
            <a:gdLst/>
            <a:ahLst/>
            <a:cxnLst/>
            <a:rect l="l" t="t" r="r" b="b"/>
            <a:pathLst>
              <a:path w="9144000" h="2952115">
                <a:moveTo>
                  <a:pt x="9144000" y="2952000"/>
                </a:moveTo>
                <a:lnTo>
                  <a:pt x="0" y="2952000"/>
                </a:lnTo>
                <a:lnTo>
                  <a:pt x="0" y="0"/>
                </a:lnTo>
                <a:lnTo>
                  <a:pt x="9144000" y="0"/>
                </a:lnTo>
                <a:lnTo>
                  <a:pt x="9144000" y="2952000"/>
                </a:lnTo>
                <a:close/>
              </a:path>
            </a:pathLst>
          </a:custGeom>
          <a:solidFill>
            <a:srgbClr val="718FA4"/>
          </a:solidFill>
        </p:spPr>
        <p:txBody>
          <a:bodyPr wrap="square" lIns="0" tIns="0" rIns="0" bIns="0" rtlCol="0"/>
          <a:lstStyle/>
          <a:p>
            <a:endParaRPr/>
          </a:p>
        </p:txBody>
      </p:sp>
      <p:sp>
        <p:nvSpPr>
          <p:cNvPr id="19" name="bg object 19"/>
          <p:cNvSpPr/>
          <p:nvPr/>
        </p:nvSpPr>
        <p:spPr>
          <a:xfrm>
            <a:off x="48767" y="3816096"/>
            <a:ext cx="9036050" cy="180340"/>
          </a:xfrm>
          <a:custGeom>
            <a:avLst/>
            <a:gdLst/>
            <a:ahLst/>
            <a:cxnLst/>
            <a:rect l="l" t="t" r="r" b="b"/>
            <a:pathLst>
              <a:path w="9036050" h="180339">
                <a:moveTo>
                  <a:pt x="0" y="0"/>
                </a:moveTo>
                <a:lnTo>
                  <a:pt x="0" y="179984"/>
                </a:lnTo>
              </a:path>
              <a:path w="9036050" h="180339">
                <a:moveTo>
                  <a:pt x="74663" y="0"/>
                </a:moveTo>
                <a:lnTo>
                  <a:pt x="74663" y="179984"/>
                </a:lnTo>
              </a:path>
              <a:path w="9036050" h="180339">
                <a:moveTo>
                  <a:pt x="150863" y="0"/>
                </a:moveTo>
                <a:lnTo>
                  <a:pt x="150863" y="179984"/>
                </a:lnTo>
              </a:path>
              <a:path w="9036050" h="180339">
                <a:moveTo>
                  <a:pt x="227063" y="0"/>
                </a:moveTo>
                <a:lnTo>
                  <a:pt x="227063" y="179984"/>
                </a:lnTo>
              </a:path>
              <a:path w="9036050" h="180339">
                <a:moveTo>
                  <a:pt x="303263" y="0"/>
                </a:moveTo>
                <a:lnTo>
                  <a:pt x="303263" y="179984"/>
                </a:lnTo>
              </a:path>
              <a:path w="9036050" h="180339">
                <a:moveTo>
                  <a:pt x="379463" y="0"/>
                </a:moveTo>
                <a:lnTo>
                  <a:pt x="379463" y="179984"/>
                </a:lnTo>
              </a:path>
              <a:path w="9036050" h="180339">
                <a:moveTo>
                  <a:pt x="454177" y="0"/>
                </a:moveTo>
                <a:lnTo>
                  <a:pt x="454177" y="179984"/>
                </a:lnTo>
              </a:path>
              <a:path w="9036050" h="180339">
                <a:moveTo>
                  <a:pt x="530377" y="0"/>
                </a:moveTo>
                <a:lnTo>
                  <a:pt x="530377" y="179984"/>
                </a:lnTo>
              </a:path>
              <a:path w="9036050" h="180339">
                <a:moveTo>
                  <a:pt x="606577" y="0"/>
                </a:moveTo>
                <a:lnTo>
                  <a:pt x="606577" y="179984"/>
                </a:lnTo>
              </a:path>
              <a:path w="9036050" h="180339">
                <a:moveTo>
                  <a:pt x="682777" y="0"/>
                </a:moveTo>
                <a:lnTo>
                  <a:pt x="682777" y="179984"/>
                </a:lnTo>
              </a:path>
              <a:path w="9036050" h="180339">
                <a:moveTo>
                  <a:pt x="758977" y="0"/>
                </a:moveTo>
                <a:lnTo>
                  <a:pt x="758977" y="179984"/>
                </a:lnTo>
              </a:path>
              <a:path w="9036050" h="180339">
                <a:moveTo>
                  <a:pt x="835177" y="0"/>
                </a:moveTo>
                <a:lnTo>
                  <a:pt x="835177" y="179984"/>
                </a:lnTo>
              </a:path>
              <a:path w="9036050" h="180339">
                <a:moveTo>
                  <a:pt x="909828" y="0"/>
                </a:moveTo>
                <a:lnTo>
                  <a:pt x="909828" y="179984"/>
                </a:lnTo>
              </a:path>
              <a:path w="9036050" h="180339">
                <a:moveTo>
                  <a:pt x="986028" y="0"/>
                </a:moveTo>
                <a:lnTo>
                  <a:pt x="986028" y="179984"/>
                </a:lnTo>
              </a:path>
              <a:path w="9036050" h="180339">
                <a:moveTo>
                  <a:pt x="1062228" y="0"/>
                </a:moveTo>
                <a:lnTo>
                  <a:pt x="1062228" y="179984"/>
                </a:lnTo>
              </a:path>
              <a:path w="9036050" h="180339">
                <a:moveTo>
                  <a:pt x="1138428" y="0"/>
                </a:moveTo>
                <a:lnTo>
                  <a:pt x="1138428" y="179984"/>
                </a:lnTo>
              </a:path>
              <a:path w="9036050" h="180339">
                <a:moveTo>
                  <a:pt x="1214628" y="0"/>
                </a:moveTo>
                <a:lnTo>
                  <a:pt x="1214628" y="179984"/>
                </a:lnTo>
              </a:path>
              <a:path w="9036050" h="180339">
                <a:moveTo>
                  <a:pt x="1290828" y="0"/>
                </a:moveTo>
                <a:lnTo>
                  <a:pt x="1290828" y="179984"/>
                </a:lnTo>
              </a:path>
              <a:path w="9036050" h="180339">
                <a:moveTo>
                  <a:pt x="1365491" y="0"/>
                </a:moveTo>
                <a:lnTo>
                  <a:pt x="1365491" y="179984"/>
                </a:lnTo>
              </a:path>
              <a:path w="9036050" h="180339">
                <a:moveTo>
                  <a:pt x="1441691" y="0"/>
                </a:moveTo>
                <a:lnTo>
                  <a:pt x="1441691" y="179984"/>
                </a:lnTo>
              </a:path>
              <a:path w="9036050" h="180339">
                <a:moveTo>
                  <a:pt x="1517891" y="0"/>
                </a:moveTo>
                <a:lnTo>
                  <a:pt x="1517891" y="179984"/>
                </a:lnTo>
              </a:path>
              <a:path w="9036050" h="180339">
                <a:moveTo>
                  <a:pt x="1594091" y="0"/>
                </a:moveTo>
                <a:lnTo>
                  <a:pt x="1594091" y="179984"/>
                </a:lnTo>
              </a:path>
              <a:path w="9036050" h="180339">
                <a:moveTo>
                  <a:pt x="1670291" y="0"/>
                </a:moveTo>
                <a:lnTo>
                  <a:pt x="1670291" y="179984"/>
                </a:lnTo>
              </a:path>
              <a:path w="9036050" h="180339">
                <a:moveTo>
                  <a:pt x="1746491" y="0"/>
                </a:moveTo>
                <a:lnTo>
                  <a:pt x="1746491" y="179984"/>
                </a:lnTo>
              </a:path>
              <a:path w="9036050" h="180339">
                <a:moveTo>
                  <a:pt x="1821154" y="0"/>
                </a:moveTo>
                <a:lnTo>
                  <a:pt x="1821154" y="179984"/>
                </a:lnTo>
              </a:path>
              <a:path w="9036050" h="180339">
                <a:moveTo>
                  <a:pt x="1897354" y="0"/>
                </a:moveTo>
                <a:lnTo>
                  <a:pt x="1897354" y="179984"/>
                </a:lnTo>
              </a:path>
              <a:path w="9036050" h="180339">
                <a:moveTo>
                  <a:pt x="1973554" y="0"/>
                </a:moveTo>
                <a:lnTo>
                  <a:pt x="1973554" y="179984"/>
                </a:lnTo>
              </a:path>
              <a:path w="9036050" h="180339">
                <a:moveTo>
                  <a:pt x="2049754" y="0"/>
                </a:moveTo>
                <a:lnTo>
                  <a:pt x="2049754" y="179984"/>
                </a:lnTo>
              </a:path>
              <a:path w="9036050" h="180339">
                <a:moveTo>
                  <a:pt x="2125954" y="0"/>
                </a:moveTo>
                <a:lnTo>
                  <a:pt x="2125954" y="179984"/>
                </a:lnTo>
              </a:path>
              <a:path w="9036050" h="180339">
                <a:moveTo>
                  <a:pt x="2202154" y="0"/>
                </a:moveTo>
                <a:lnTo>
                  <a:pt x="2202154" y="179984"/>
                </a:lnTo>
              </a:path>
              <a:path w="9036050" h="180339">
                <a:moveTo>
                  <a:pt x="2276868" y="0"/>
                </a:moveTo>
                <a:lnTo>
                  <a:pt x="2276868" y="179984"/>
                </a:lnTo>
              </a:path>
              <a:path w="9036050" h="180339">
                <a:moveTo>
                  <a:pt x="2353068" y="0"/>
                </a:moveTo>
                <a:lnTo>
                  <a:pt x="2353068" y="179984"/>
                </a:lnTo>
              </a:path>
              <a:path w="9036050" h="180339">
                <a:moveTo>
                  <a:pt x="2429268" y="0"/>
                </a:moveTo>
                <a:lnTo>
                  <a:pt x="2429268" y="179984"/>
                </a:lnTo>
              </a:path>
              <a:path w="9036050" h="180339">
                <a:moveTo>
                  <a:pt x="2505468" y="0"/>
                </a:moveTo>
                <a:lnTo>
                  <a:pt x="2505468" y="179984"/>
                </a:lnTo>
              </a:path>
              <a:path w="9036050" h="180339">
                <a:moveTo>
                  <a:pt x="2581668" y="0"/>
                </a:moveTo>
                <a:lnTo>
                  <a:pt x="2581668" y="179984"/>
                </a:lnTo>
              </a:path>
              <a:path w="9036050" h="180339">
                <a:moveTo>
                  <a:pt x="2656332" y="0"/>
                </a:moveTo>
                <a:lnTo>
                  <a:pt x="2656332" y="179984"/>
                </a:lnTo>
              </a:path>
              <a:path w="9036050" h="180339">
                <a:moveTo>
                  <a:pt x="2732532" y="0"/>
                </a:moveTo>
                <a:lnTo>
                  <a:pt x="2732532" y="179984"/>
                </a:lnTo>
              </a:path>
              <a:path w="9036050" h="180339">
                <a:moveTo>
                  <a:pt x="2808732" y="0"/>
                </a:moveTo>
                <a:lnTo>
                  <a:pt x="2808732" y="179984"/>
                </a:lnTo>
              </a:path>
              <a:path w="9036050" h="180339">
                <a:moveTo>
                  <a:pt x="2884932" y="0"/>
                </a:moveTo>
                <a:lnTo>
                  <a:pt x="2884932" y="179984"/>
                </a:lnTo>
              </a:path>
              <a:path w="9036050" h="180339">
                <a:moveTo>
                  <a:pt x="2961132" y="0"/>
                </a:moveTo>
                <a:lnTo>
                  <a:pt x="2961132" y="179984"/>
                </a:lnTo>
              </a:path>
              <a:path w="9036050" h="180339">
                <a:moveTo>
                  <a:pt x="3037332" y="0"/>
                </a:moveTo>
                <a:lnTo>
                  <a:pt x="3037332" y="179984"/>
                </a:lnTo>
              </a:path>
              <a:path w="9036050" h="180339">
                <a:moveTo>
                  <a:pt x="3111995" y="0"/>
                </a:moveTo>
                <a:lnTo>
                  <a:pt x="3111995" y="179984"/>
                </a:lnTo>
              </a:path>
              <a:path w="9036050" h="180339">
                <a:moveTo>
                  <a:pt x="3188195" y="0"/>
                </a:moveTo>
                <a:lnTo>
                  <a:pt x="3188195" y="179984"/>
                </a:lnTo>
              </a:path>
              <a:path w="9036050" h="180339">
                <a:moveTo>
                  <a:pt x="3264395" y="0"/>
                </a:moveTo>
                <a:lnTo>
                  <a:pt x="3264395" y="179984"/>
                </a:lnTo>
              </a:path>
              <a:path w="9036050" h="180339">
                <a:moveTo>
                  <a:pt x="3340595" y="0"/>
                </a:moveTo>
                <a:lnTo>
                  <a:pt x="3340595" y="179984"/>
                </a:lnTo>
              </a:path>
              <a:path w="9036050" h="180339">
                <a:moveTo>
                  <a:pt x="3416795" y="0"/>
                </a:moveTo>
                <a:lnTo>
                  <a:pt x="3416795" y="179984"/>
                </a:lnTo>
              </a:path>
              <a:path w="9036050" h="180339">
                <a:moveTo>
                  <a:pt x="3492995" y="0"/>
                </a:moveTo>
                <a:lnTo>
                  <a:pt x="3492995" y="179984"/>
                </a:lnTo>
              </a:path>
              <a:path w="9036050" h="180339">
                <a:moveTo>
                  <a:pt x="3567709" y="0"/>
                </a:moveTo>
                <a:lnTo>
                  <a:pt x="3567709" y="179984"/>
                </a:lnTo>
              </a:path>
              <a:path w="9036050" h="180339">
                <a:moveTo>
                  <a:pt x="3643909" y="0"/>
                </a:moveTo>
                <a:lnTo>
                  <a:pt x="3643909" y="179984"/>
                </a:lnTo>
              </a:path>
              <a:path w="9036050" h="180339">
                <a:moveTo>
                  <a:pt x="3720109" y="0"/>
                </a:moveTo>
                <a:lnTo>
                  <a:pt x="3720109" y="179984"/>
                </a:lnTo>
              </a:path>
              <a:path w="9036050" h="180339">
                <a:moveTo>
                  <a:pt x="3796309" y="0"/>
                </a:moveTo>
                <a:lnTo>
                  <a:pt x="3796309" y="179984"/>
                </a:lnTo>
              </a:path>
              <a:path w="9036050" h="180339">
                <a:moveTo>
                  <a:pt x="3872509" y="0"/>
                </a:moveTo>
                <a:lnTo>
                  <a:pt x="3872509" y="179984"/>
                </a:lnTo>
              </a:path>
              <a:path w="9036050" h="180339">
                <a:moveTo>
                  <a:pt x="3948709" y="0"/>
                </a:moveTo>
                <a:lnTo>
                  <a:pt x="3948709" y="179984"/>
                </a:lnTo>
              </a:path>
              <a:path w="9036050" h="180339">
                <a:moveTo>
                  <a:pt x="4023372" y="0"/>
                </a:moveTo>
                <a:lnTo>
                  <a:pt x="4023372" y="179984"/>
                </a:lnTo>
              </a:path>
              <a:path w="9036050" h="180339">
                <a:moveTo>
                  <a:pt x="4099572" y="0"/>
                </a:moveTo>
                <a:lnTo>
                  <a:pt x="4099572" y="179984"/>
                </a:lnTo>
              </a:path>
              <a:path w="9036050" h="180339">
                <a:moveTo>
                  <a:pt x="4175772" y="0"/>
                </a:moveTo>
                <a:lnTo>
                  <a:pt x="4175772" y="179984"/>
                </a:lnTo>
              </a:path>
              <a:path w="9036050" h="180339">
                <a:moveTo>
                  <a:pt x="4251972" y="0"/>
                </a:moveTo>
                <a:lnTo>
                  <a:pt x="4251972" y="179984"/>
                </a:lnTo>
              </a:path>
              <a:path w="9036050" h="180339">
                <a:moveTo>
                  <a:pt x="4328172" y="0"/>
                </a:moveTo>
                <a:lnTo>
                  <a:pt x="4328172" y="179984"/>
                </a:lnTo>
              </a:path>
              <a:path w="9036050" h="180339">
                <a:moveTo>
                  <a:pt x="4404372" y="0"/>
                </a:moveTo>
                <a:lnTo>
                  <a:pt x="4404372" y="179984"/>
                </a:lnTo>
              </a:path>
              <a:path w="9036050" h="180339">
                <a:moveTo>
                  <a:pt x="4479036" y="0"/>
                </a:moveTo>
                <a:lnTo>
                  <a:pt x="4479036" y="179984"/>
                </a:lnTo>
              </a:path>
              <a:path w="9036050" h="180339">
                <a:moveTo>
                  <a:pt x="4555236" y="0"/>
                </a:moveTo>
                <a:lnTo>
                  <a:pt x="4555236" y="179984"/>
                </a:lnTo>
              </a:path>
              <a:path w="9036050" h="180339">
                <a:moveTo>
                  <a:pt x="4631436" y="0"/>
                </a:moveTo>
                <a:lnTo>
                  <a:pt x="4631436" y="179984"/>
                </a:lnTo>
              </a:path>
              <a:path w="9036050" h="180339">
                <a:moveTo>
                  <a:pt x="4707636" y="0"/>
                </a:moveTo>
                <a:lnTo>
                  <a:pt x="4707636" y="179984"/>
                </a:lnTo>
              </a:path>
              <a:path w="9036050" h="180339">
                <a:moveTo>
                  <a:pt x="4783836" y="0"/>
                </a:moveTo>
                <a:lnTo>
                  <a:pt x="4783836" y="179984"/>
                </a:lnTo>
              </a:path>
              <a:path w="9036050" h="180339">
                <a:moveTo>
                  <a:pt x="4860036" y="0"/>
                </a:moveTo>
                <a:lnTo>
                  <a:pt x="4860036" y="179984"/>
                </a:lnTo>
              </a:path>
              <a:path w="9036050" h="180339">
                <a:moveTo>
                  <a:pt x="4934686" y="0"/>
                </a:moveTo>
                <a:lnTo>
                  <a:pt x="4934686" y="179984"/>
                </a:lnTo>
              </a:path>
              <a:path w="9036050" h="180339">
                <a:moveTo>
                  <a:pt x="5010886" y="0"/>
                </a:moveTo>
                <a:lnTo>
                  <a:pt x="5010886" y="179984"/>
                </a:lnTo>
              </a:path>
              <a:path w="9036050" h="180339">
                <a:moveTo>
                  <a:pt x="5087086" y="0"/>
                </a:moveTo>
                <a:lnTo>
                  <a:pt x="5087086" y="179984"/>
                </a:lnTo>
              </a:path>
              <a:path w="9036050" h="180339">
                <a:moveTo>
                  <a:pt x="5163286" y="0"/>
                </a:moveTo>
                <a:lnTo>
                  <a:pt x="5163286" y="179984"/>
                </a:lnTo>
              </a:path>
              <a:path w="9036050" h="180339">
                <a:moveTo>
                  <a:pt x="5239486" y="0"/>
                </a:moveTo>
                <a:lnTo>
                  <a:pt x="5239486" y="179984"/>
                </a:lnTo>
              </a:path>
              <a:path w="9036050" h="180339">
                <a:moveTo>
                  <a:pt x="5314200" y="0"/>
                </a:moveTo>
                <a:lnTo>
                  <a:pt x="5314200" y="179984"/>
                </a:lnTo>
              </a:path>
              <a:path w="9036050" h="180339">
                <a:moveTo>
                  <a:pt x="5390400" y="0"/>
                </a:moveTo>
                <a:lnTo>
                  <a:pt x="5390400" y="179984"/>
                </a:lnTo>
              </a:path>
              <a:path w="9036050" h="180339">
                <a:moveTo>
                  <a:pt x="5466600" y="0"/>
                </a:moveTo>
                <a:lnTo>
                  <a:pt x="5466600" y="179984"/>
                </a:lnTo>
              </a:path>
              <a:path w="9036050" h="180339">
                <a:moveTo>
                  <a:pt x="5542800" y="0"/>
                </a:moveTo>
                <a:lnTo>
                  <a:pt x="5542800" y="179984"/>
                </a:lnTo>
              </a:path>
              <a:path w="9036050" h="180339">
                <a:moveTo>
                  <a:pt x="5619000" y="0"/>
                </a:moveTo>
                <a:lnTo>
                  <a:pt x="5619000" y="179984"/>
                </a:lnTo>
              </a:path>
              <a:path w="9036050" h="180339">
                <a:moveTo>
                  <a:pt x="5695200" y="0"/>
                </a:moveTo>
                <a:lnTo>
                  <a:pt x="5695200" y="179984"/>
                </a:lnTo>
              </a:path>
              <a:path w="9036050" h="180339">
                <a:moveTo>
                  <a:pt x="5769864" y="0"/>
                </a:moveTo>
                <a:lnTo>
                  <a:pt x="5769864" y="179984"/>
                </a:lnTo>
              </a:path>
              <a:path w="9036050" h="180339">
                <a:moveTo>
                  <a:pt x="5846064" y="0"/>
                </a:moveTo>
                <a:lnTo>
                  <a:pt x="5846064" y="179984"/>
                </a:lnTo>
              </a:path>
              <a:path w="9036050" h="180339">
                <a:moveTo>
                  <a:pt x="5922264" y="0"/>
                </a:moveTo>
                <a:lnTo>
                  <a:pt x="5922264" y="179984"/>
                </a:lnTo>
              </a:path>
              <a:path w="9036050" h="180339">
                <a:moveTo>
                  <a:pt x="5998464" y="0"/>
                </a:moveTo>
                <a:lnTo>
                  <a:pt x="5998464" y="179984"/>
                </a:lnTo>
              </a:path>
              <a:path w="9036050" h="180339">
                <a:moveTo>
                  <a:pt x="6074664" y="0"/>
                </a:moveTo>
                <a:lnTo>
                  <a:pt x="6074664" y="179984"/>
                </a:lnTo>
              </a:path>
              <a:path w="9036050" h="180339">
                <a:moveTo>
                  <a:pt x="6150864" y="0"/>
                </a:moveTo>
                <a:lnTo>
                  <a:pt x="6150864" y="179984"/>
                </a:lnTo>
              </a:path>
              <a:path w="9036050" h="180339">
                <a:moveTo>
                  <a:pt x="6225527" y="0"/>
                </a:moveTo>
                <a:lnTo>
                  <a:pt x="6225527" y="179984"/>
                </a:lnTo>
              </a:path>
              <a:path w="9036050" h="180339">
                <a:moveTo>
                  <a:pt x="6301727" y="0"/>
                </a:moveTo>
                <a:lnTo>
                  <a:pt x="6301727" y="179984"/>
                </a:lnTo>
              </a:path>
              <a:path w="9036050" h="180339">
                <a:moveTo>
                  <a:pt x="6377927" y="0"/>
                </a:moveTo>
                <a:lnTo>
                  <a:pt x="6377927" y="179984"/>
                </a:lnTo>
              </a:path>
              <a:path w="9036050" h="180339">
                <a:moveTo>
                  <a:pt x="6454127" y="0"/>
                </a:moveTo>
                <a:lnTo>
                  <a:pt x="6454127" y="179984"/>
                </a:lnTo>
              </a:path>
              <a:path w="9036050" h="180339">
                <a:moveTo>
                  <a:pt x="6530327" y="0"/>
                </a:moveTo>
                <a:lnTo>
                  <a:pt x="6530327" y="179984"/>
                </a:lnTo>
              </a:path>
              <a:path w="9036050" h="180339">
                <a:moveTo>
                  <a:pt x="6606527" y="0"/>
                </a:moveTo>
                <a:lnTo>
                  <a:pt x="6606527" y="179984"/>
                </a:lnTo>
              </a:path>
              <a:path w="9036050" h="180339">
                <a:moveTo>
                  <a:pt x="6681241" y="0"/>
                </a:moveTo>
                <a:lnTo>
                  <a:pt x="6681241" y="179984"/>
                </a:lnTo>
              </a:path>
              <a:path w="9036050" h="180339">
                <a:moveTo>
                  <a:pt x="6757441" y="0"/>
                </a:moveTo>
                <a:lnTo>
                  <a:pt x="6757441" y="179984"/>
                </a:lnTo>
              </a:path>
              <a:path w="9036050" h="180339">
                <a:moveTo>
                  <a:pt x="6833641" y="0"/>
                </a:moveTo>
                <a:lnTo>
                  <a:pt x="6833641" y="179984"/>
                </a:lnTo>
              </a:path>
              <a:path w="9036050" h="180339">
                <a:moveTo>
                  <a:pt x="6909841" y="0"/>
                </a:moveTo>
                <a:lnTo>
                  <a:pt x="6909841" y="179984"/>
                </a:lnTo>
              </a:path>
              <a:path w="9036050" h="180339">
                <a:moveTo>
                  <a:pt x="6986041" y="0"/>
                </a:moveTo>
                <a:lnTo>
                  <a:pt x="6986041" y="179984"/>
                </a:lnTo>
              </a:path>
              <a:path w="9036050" h="180339">
                <a:moveTo>
                  <a:pt x="7062241" y="0"/>
                </a:moveTo>
                <a:lnTo>
                  <a:pt x="7062241" y="179984"/>
                </a:lnTo>
              </a:path>
              <a:path w="9036050" h="180339">
                <a:moveTo>
                  <a:pt x="7136904" y="0"/>
                </a:moveTo>
                <a:lnTo>
                  <a:pt x="7136904" y="179984"/>
                </a:lnTo>
              </a:path>
              <a:path w="9036050" h="180339">
                <a:moveTo>
                  <a:pt x="7213104" y="0"/>
                </a:moveTo>
                <a:lnTo>
                  <a:pt x="7213104" y="179984"/>
                </a:lnTo>
              </a:path>
              <a:path w="9036050" h="180339">
                <a:moveTo>
                  <a:pt x="7289304" y="0"/>
                </a:moveTo>
                <a:lnTo>
                  <a:pt x="7289304" y="179984"/>
                </a:lnTo>
              </a:path>
              <a:path w="9036050" h="180339">
                <a:moveTo>
                  <a:pt x="7365504" y="0"/>
                </a:moveTo>
                <a:lnTo>
                  <a:pt x="7365504" y="179984"/>
                </a:lnTo>
              </a:path>
              <a:path w="9036050" h="180339">
                <a:moveTo>
                  <a:pt x="7441704" y="0"/>
                </a:moveTo>
                <a:lnTo>
                  <a:pt x="7441704" y="179984"/>
                </a:lnTo>
              </a:path>
              <a:path w="9036050" h="180339">
                <a:moveTo>
                  <a:pt x="7517904" y="0"/>
                </a:moveTo>
                <a:lnTo>
                  <a:pt x="7517904" y="179984"/>
                </a:lnTo>
              </a:path>
              <a:path w="9036050" h="180339">
                <a:moveTo>
                  <a:pt x="7592567" y="0"/>
                </a:moveTo>
                <a:lnTo>
                  <a:pt x="7592567" y="179984"/>
                </a:lnTo>
              </a:path>
              <a:path w="9036050" h="180339">
                <a:moveTo>
                  <a:pt x="7668767" y="0"/>
                </a:moveTo>
                <a:lnTo>
                  <a:pt x="7668767" y="179984"/>
                </a:lnTo>
              </a:path>
              <a:path w="9036050" h="180339">
                <a:moveTo>
                  <a:pt x="7744967" y="0"/>
                </a:moveTo>
                <a:lnTo>
                  <a:pt x="7744967" y="179984"/>
                </a:lnTo>
              </a:path>
              <a:path w="9036050" h="180339">
                <a:moveTo>
                  <a:pt x="7821167" y="0"/>
                </a:moveTo>
                <a:lnTo>
                  <a:pt x="7821167" y="179984"/>
                </a:lnTo>
              </a:path>
              <a:path w="9036050" h="180339">
                <a:moveTo>
                  <a:pt x="7897367" y="0"/>
                </a:moveTo>
                <a:lnTo>
                  <a:pt x="7897367" y="179984"/>
                </a:lnTo>
              </a:path>
              <a:path w="9036050" h="180339">
                <a:moveTo>
                  <a:pt x="7972031" y="0"/>
                </a:moveTo>
                <a:lnTo>
                  <a:pt x="7972031" y="179984"/>
                </a:lnTo>
              </a:path>
              <a:path w="9036050" h="180339">
                <a:moveTo>
                  <a:pt x="8048231" y="0"/>
                </a:moveTo>
                <a:lnTo>
                  <a:pt x="8048231" y="179984"/>
                </a:lnTo>
              </a:path>
              <a:path w="9036050" h="180339">
                <a:moveTo>
                  <a:pt x="8124431" y="0"/>
                </a:moveTo>
                <a:lnTo>
                  <a:pt x="8124431" y="179984"/>
                </a:lnTo>
              </a:path>
              <a:path w="9036050" h="180339">
                <a:moveTo>
                  <a:pt x="8200631" y="0"/>
                </a:moveTo>
                <a:lnTo>
                  <a:pt x="8200631" y="179984"/>
                </a:lnTo>
              </a:path>
              <a:path w="9036050" h="180339">
                <a:moveTo>
                  <a:pt x="8276831" y="0"/>
                </a:moveTo>
                <a:lnTo>
                  <a:pt x="8276831" y="179984"/>
                </a:lnTo>
              </a:path>
              <a:path w="9036050" h="180339">
                <a:moveTo>
                  <a:pt x="8353031" y="0"/>
                </a:moveTo>
                <a:lnTo>
                  <a:pt x="8353031" y="179984"/>
                </a:lnTo>
              </a:path>
              <a:path w="9036050" h="180339">
                <a:moveTo>
                  <a:pt x="8427732" y="0"/>
                </a:moveTo>
                <a:lnTo>
                  <a:pt x="8427732" y="179984"/>
                </a:lnTo>
              </a:path>
              <a:path w="9036050" h="180339">
                <a:moveTo>
                  <a:pt x="8503932" y="0"/>
                </a:moveTo>
                <a:lnTo>
                  <a:pt x="8503932" y="179984"/>
                </a:lnTo>
              </a:path>
              <a:path w="9036050" h="180339">
                <a:moveTo>
                  <a:pt x="8580132" y="0"/>
                </a:moveTo>
                <a:lnTo>
                  <a:pt x="8580132" y="179984"/>
                </a:lnTo>
              </a:path>
              <a:path w="9036050" h="180339">
                <a:moveTo>
                  <a:pt x="8656332" y="0"/>
                </a:moveTo>
                <a:lnTo>
                  <a:pt x="8656332" y="179984"/>
                </a:lnTo>
              </a:path>
              <a:path w="9036050" h="180339">
                <a:moveTo>
                  <a:pt x="8732532" y="0"/>
                </a:moveTo>
                <a:lnTo>
                  <a:pt x="8732532" y="179984"/>
                </a:lnTo>
              </a:path>
              <a:path w="9036050" h="180339">
                <a:moveTo>
                  <a:pt x="8808732" y="0"/>
                </a:moveTo>
                <a:lnTo>
                  <a:pt x="8808732" y="179984"/>
                </a:lnTo>
              </a:path>
              <a:path w="9036050" h="180339">
                <a:moveTo>
                  <a:pt x="8883396" y="0"/>
                </a:moveTo>
                <a:lnTo>
                  <a:pt x="8883396" y="179984"/>
                </a:lnTo>
              </a:path>
              <a:path w="9036050" h="180339">
                <a:moveTo>
                  <a:pt x="8959596" y="0"/>
                </a:moveTo>
                <a:lnTo>
                  <a:pt x="8959596" y="179984"/>
                </a:lnTo>
              </a:path>
              <a:path w="9036050" h="180339">
                <a:moveTo>
                  <a:pt x="9035796" y="0"/>
                </a:moveTo>
                <a:lnTo>
                  <a:pt x="9035796" y="179984"/>
                </a:lnTo>
              </a:path>
            </a:pathLst>
          </a:custGeom>
          <a:ln w="12192">
            <a:solidFill>
              <a:srgbClr val="FFFFFF"/>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1270000"/>
          </a:xfrm>
          <a:custGeom>
            <a:avLst/>
            <a:gdLst/>
            <a:ahLst/>
            <a:cxnLst/>
            <a:rect l="l" t="t" r="r" b="b"/>
            <a:pathLst>
              <a:path w="9144000" h="1270000">
                <a:moveTo>
                  <a:pt x="9144000" y="1269504"/>
                </a:moveTo>
                <a:lnTo>
                  <a:pt x="0" y="1269504"/>
                </a:lnTo>
                <a:lnTo>
                  <a:pt x="0" y="0"/>
                </a:lnTo>
                <a:lnTo>
                  <a:pt x="9144000" y="0"/>
                </a:lnTo>
                <a:lnTo>
                  <a:pt x="9144000" y="1269504"/>
                </a:lnTo>
                <a:close/>
              </a:path>
            </a:pathLst>
          </a:custGeom>
          <a:solidFill>
            <a:srgbClr val="718FA4"/>
          </a:solidFill>
        </p:spPr>
        <p:txBody>
          <a:bodyPr wrap="square" lIns="0" tIns="0" rIns="0" bIns="0" rtlCol="0"/>
          <a:lstStyle/>
          <a:p>
            <a:endParaRPr/>
          </a:p>
        </p:txBody>
      </p:sp>
      <p:sp>
        <p:nvSpPr>
          <p:cNvPr id="17" name="bg object 17"/>
          <p:cNvSpPr/>
          <p:nvPr/>
        </p:nvSpPr>
        <p:spPr>
          <a:xfrm>
            <a:off x="0" y="6126454"/>
            <a:ext cx="9144000" cy="732155"/>
          </a:xfrm>
          <a:custGeom>
            <a:avLst/>
            <a:gdLst/>
            <a:ahLst/>
            <a:cxnLst/>
            <a:rect l="l" t="t" r="r" b="b"/>
            <a:pathLst>
              <a:path w="9144000" h="732154">
                <a:moveTo>
                  <a:pt x="9144000" y="731545"/>
                </a:moveTo>
                <a:lnTo>
                  <a:pt x="0" y="731545"/>
                </a:lnTo>
                <a:lnTo>
                  <a:pt x="0" y="0"/>
                </a:lnTo>
                <a:lnTo>
                  <a:pt x="9144000" y="0"/>
                </a:lnTo>
                <a:lnTo>
                  <a:pt x="9144000" y="731545"/>
                </a:lnTo>
                <a:close/>
              </a:path>
            </a:pathLst>
          </a:custGeom>
          <a:solidFill>
            <a:srgbClr val="718FA4"/>
          </a:solidFill>
        </p:spPr>
        <p:txBody>
          <a:bodyPr wrap="square" lIns="0" tIns="0" rIns="0" bIns="0" rtlCol="0"/>
          <a:lstStyle/>
          <a:p>
            <a:endParaRPr/>
          </a:p>
        </p:txBody>
      </p:sp>
      <p:sp>
        <p:nvSpPr>
          <p:cNvPr id="18" name="bg object 18"/>
          <p:cNvSpPr/>
          <p:nvPr/>
        </p:nvSpPr>
        <p:spPr>
          <a:xfrm>
            <a:off x="48767"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9" name="bg object 19"/>
          <p:cNvSpPr/>
          <p:nvPr/>
        </p:nvSpPr>
        <p:spPr>
          <a:xfrm>
            <a:off x="123431"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20" name="bg object 20"/>
          <p:cNvSpPr/>
          <p:nvPr/>
        </p:nvSpPr>
        <p:spPr>
          <a:xfrm>
            <a:off x="199631"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21" name="bg object 21"/>
          <p:cNvSpPr/>
          <p:nvPr/>
        </p:nvSpPr>
        <p:spPr>
          <a:xfrm>
            <a:off x="275831"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22" name="bg object 22"/>
          <p:cNvSpPr/>
          <p:nvPr/>
        </p:nvSpPr>
        <p:spPr>
          <a:xfrm>
            <a:off x="352031"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23" name="bg object 23"/>
          <p:cNvSpPr/>
          <p:nvPr/>
        </p:nvSpPr>
        <p:spPr>
          <a:xfrm>
            <a:off x="428231"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24" name="bg object 24"/>
          <p:cNvSpPr/>
          <p:nvPr/>
        </p:nvSpPr>
        <p:spPr>
          <a:xfrm>
            <a:off x="502945"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25" name="bg object 25"/>
          <p:cNvSpPr/>
          <p:nvPr/>
        </p:nvSpPr>
        <p:spPr>
          <a:xfrm>
            <a:off x="579145"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26" name="bg object 26"/>
          <p:cNvSpPr/>
          <p:nvPr/>
        </p:nvSpPr>
        <p:spPr>
          <a:xfrm>
            <a:off x="655345"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27" name="bg object 27"/>
          <p:cNvSpPr/>
          <p:nvPr/>
        </p:nvSpPr>
        <p:spPr>
          <a:xfrm>
            <a:off x="731545"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28" name="bg object 28"/>
          <p:cNvSpPr/>
          <p:nvPr/>
        </p:nvSpPr>
        <p:spPr>
          <a:xfrm>
            <a:off x="807745"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29" name="bg object 29"/>
          <p:cNvSpPr/>
          <p:nvPr/>
        </p:nvSpPr>
        <p:spPr>
          <a:xfrm>
            <a:off x="883945"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30" name="bg object 30"/>
          <p:cNvSpPr/>
          <p:nvPr/>
        </p:nvSpPr>
        <p:spPr>
          <a:xfrm>
            <a:off x="958596"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31" name="bg object 31"/>
          <p:cNvSpPr/>
          <p:nvPr/>
        </p:nvSpPr>
        <p:spPr>
          <a:xfrm>
            <a:off x="1034796"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32" name="bg object 32"/>
          <p:cNvSpPr/>
          <p:nvPr/>
        </p:nvSpPr>
        <p:spPr>
          <a:xfrm>
            <a:off x="1110996"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33" name="bg object 33"/>
          <p:cNvSpPr/>
          <p:nvPr/>
        </p:nvSpPr>
        <p:spPr>
          <a:xfrm>
            <a:off x="1187196"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34" name="bg object 34"/>
          <p:cNvSpPr/>
          <p:nvPr/>
        </p:nvSpPr>
        <p:spPr>
          <a:xfrm>
            <a:off x="1263396"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35" name="bg object 35"/>
          <p:cNvSpPr/>
          <p:nvPr/>
        </p:nvSpPr>
        <p:spPr>
          <a:xfrm>
            <a:off x="1339596"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36" name="bg object 36"/>
          <p:cNvSpPr/>
          <p:nvPr/>
        </p:nvSpPr>
        <p:spPr>
          <a:xfrm>
            <a:off x="1414259"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37" name="bg object 37"/>
          <p:cNvSpPr/>
          <p:nvPr/>
        </p:nvSpPr>
        <p:spPr>
          <a:xfrm>
            <a:off x="1490459"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38" name="bg object 38"/>
          <p:cNvSpPr/>
          <p:nvPr/>
        </p:nvSpPr>
        <p:spPr>
          <a:xfrm>
            <a:off x="1566659"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39" name="bg object 39"/>
          <p:cNvSpPr/>
          <p:nvPr/>
        </p:nvSpPr>
        <p:spPr>
          <a:xfrm>
            <a:off x="1642859"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40" name="bg object 40"/>
          <p:cNvSpPr/>
          <p:nvPr/>
        </p:nvSpPr>
        <p:spPr>
          <a:xfrm>
            <a:off x="1719059"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41" name="bg object 41"/>
          <p:cNvSpPr/>
          <p:nvPr/>
        </p:nvSpPr>
        <p:spPr>
          <a:xfrm>
            <a:off x="1795259"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42" name="bg object 42"/>
          <p:cNvSpPr/>
          <p:nvPr/>
        </p:nvSpPr>
        <p:spPr>
          <a:xfrm>
            <a:off x="1869922"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43" name="bg object 43"/>
          <p:cNvSpPr/>
          <p:nvPr/>
        </p:nvSpPr>
        <p:spPr>
          <a:xfrm>
            <a:off x="1946122"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44" name="bg object 44"/>
          <p:cNvSpPr/>
          <p:nvPr/>
        </p:nvSpPr>
        <p:spPr>
          <a:xfrm>
            <a:off x="2022322"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45" name="bg object 45"/>
          <p:cNvSpPr/>
          <p:nvPr/>
        </p:nvSpPr>
        <p:spPr>
          <a:xfrm>
            <a:off x="2098522"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46" name="bg object 46"/>
          <p:cNvSpPr/>
          <p:nvPr/>
        </p:nvSpPr>
        <p:spPr>
          <a:xfrm>
            <a:off x="2174722"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47" name="bg object 47"/>
          <p:cNvSpPr/>
          <p:nvPr/>
        </p:nvSpPr>
        <p:spPr>
          <a:xfrm>
            <a:off x="2250922"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48" name="bg object 48"/>
          <p:cNvSpPr/>
          <p:nvPr/>
        </p:nvSpPr>
        <p:spPr>
          <a:xfrm>
            <a:off x="2325636"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49" name="bg object 49"/>
          <p:cNvSpPr/>
          <p:nvPr/>
        </p:nvSpPr>
        <p:spPr>
          <a:xfrm>
            <a:off x="2401836"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50" name="bg object 50"/>
          <p:cNvSpPr/>
          <p:nvPr/>
        </p:nvSpPr>
        <p:spPr>
          <a:xfrm>
            <a:off x="2478036"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51" name="bg object 51"/>
          <p:cNvSpPr/>
          <p:nvPr/>
        </p:nvSpPr>
        <p:spPr>
          <a:xfrm>
            <a:off x="2554236"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52" name="bg object 52"/>
          <p:cNvSpPr/>
          <p:nvPr/>
        </p:nvSpPr>
        <p:spPr>
          <a:xfrm>
            <a:off x="2630436"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53" name="bg object 53"/>
          <p:cNvSpPr/>
          <p:nvPr/>
        </p:nvSpPr>
        <p:spPr>
          <a:xfrm>
            <a:off x="2705100"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54" name="bg object 54"/>
          <p:cNvSpPr/>
          <p:nvPr/>
        </p:nvSpPr>
        <p:spPr>
          <a:xfrm>
            <a:off x="2781300"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55" name="bg object 55"/>
          <p:cNvSpPr/>
          <p:nvPr/>
        </p:nvSpPr>
        <p:spPr>
          <a:xfrm>
            <a:off x="2857500"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56" name="bg object 56"/>
          <p:cNvSpPr/>
          <p:nvPr/>
        </p:nvSpPr>
        <p:spPr>
          <a:xfrm>
            <a:off x="2933700"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57" name="bg object 57"/>
          <p:cNvSpPr/>
          <p:nvPr/>
        </p:nvSpPr>
        <p:spPr>
          <a:xfrm>
            <a:off x="3009900"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58" name="bg object 58"/>
          <p:cNvSpPr/>
          <p:nvPr/>
        </p:nvSpPr>
        <p:spPr>
          <a:xfrm>
            <a:off x="3086100"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59" name="bg object 59"/>
          <p:cNvSpPr/>
          <p:nvPr/>
        </p:nvSpPr>
        <p:spPr>
          <a:xfrm>
            <a:off x="3160763"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60" name="bg object 60"/>
          <p:cNvSpPr/>
          <p:nvPr/>
        </p:nvSpPr>
        <p:spPr>
          <a:xfrm>
            <a:off x="3236963"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61" name="bg object 61"/>
          <p:cNvSpPr/>
          <p:nvPr/>
        </p:nvSpPr>
        <p:spPr>
          <a:xfrm>
            <a:off x="3313163"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62" name="bg object 62"/>
          <p:cNvSpPr/>
          <p:nvPr/>
        </p:nvSpPr>
        <p:spPr>
          <a:xfrm>
            <a:off x="3389363"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63" name="bg object 63"/>
          <p:cNvSpPr/>
          <p:nvPr/>
        </p:nvSpPr>
        <p:spPr>
          <a:xfrm>
            <a:off x="3465563"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64" name="bg object 64"/>
          <p:cNvSpPr/>
          <p:nvPr/>
        </p:nvSpPr>
        <p:spPr>
          <a:xfrm>
            <a:off x="3541763"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65" name="bg object 65"/>
          <p:cNvSpPr/>
          <p:nvPr/>
        </p:nvSpPr>
        <p:spPr>
          <a:xfrm>
            <a:off x="3616477"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66" name="bg object 66"/>
          <p:cNvSpPr/>
          <p:nvPr/>
        </p:nvSpPr>
        <p:spPr>
          <a:xfrm>
            <a:off x="3692677"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67" name="bg object 67"/>
          <p:cNvSpPr/>
          <p:nvPr/>
        </p:nvSpPr>
        <p:spPr>
          <a:xfrm>
            <a:off x="3768877"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68" name="bg object 68"/>
          <p:cNvSpPr/>
          <p:nvPr/>
        </p:nvSpPr>
        <p:spPr>
          <a:xfrm>
            <a:off x="3845077"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69" name="bg object 69"/>
          <p:cNvSpPr/>
          <p:nvPr/>
        </p:nvSpPr>
        <p:spPr>
          <a:xfrm>
            <a:off x="3921277"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70" name="bg object 70"/>
          <p:cNvSpPr/>
          <p:nvPr/>
        </p:nvSpPr>
        <p:spPr>
          <a:xfrm>
            <a:off x="3997477"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71" name="bg object 71"/>
          <p:cNvSpPr/>
          <p:nvPr/>
        </p:nvSpPr>
        <p:spPr>
          <a:xfrm>
            <a:off x="4072140"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72" name="bg object 72"/>
          <p:cNvSpPr/>
          <p:nvPr/>
        </p:nvSpPr>
        <p:spPr>
          <a:xfrm>
            <a:off x="4148340"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73" name="bg object 73"/>
          <p:cNvSpPr/>
          <p:nvPr/>
        </p:nvSpPr>
        <p:spPr>
          <a:xfrm>
            <a:off x="4224540"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74" name="bg object 74"/>
          <p:cNvSpPr/>
          <p:nvPr/>
        </p:nvSpPr>
        <p:spPr>
          <a:xfrm>
            <a:off x="4300740"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75" name="bg object 75"/>
          <p:cNvSpPr/>
          <p:nvPr/>
        </p:nvSpPr>
        <p:spPr>
          <a:xfrm>
            <a:off x="4376940"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76" name="bg object 76"/>
          <p:cNvSpPr/>
          <p:nvPr/>
        </p:nvSpPr>
        <p:spPr>
          <a:xfrm>
            <a:off x="4453140"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77" name="bg object 77"/>
          <p:cNvSpPr/>
          <p:nvPr/>
        </p:nvSpPr>
        <p:spPr>
          <a:xfrm>
            <a:off x="4527803"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78" name="bg object 78"/>
          <p:cNvSpPr/>
          <p:nvPr/>
        </p:nvSpPr>
        <p:spPr>
          <a:xfrm>
            <a:off x="4604003"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79" name="bg object 79"/>
          <p:cNvSpPr/>
          <p:nvPr/>
        </p:nvSpPr>
        <p:spPr>
          <a:xfrm>
            <a:off x="4680203"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80" name="bg object 80"/>
          <p:cNvSpPr/>
          <p:nvPr/>
        </p:nvSpPr>
        <p:spPr>
          <a:xfrm>
            <a:off x="4756403"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81" name="bg object 81"/>
          <p:cNvSpPr/>
          <p:nvPr/>
        </p:nvSpPr>
        <p:spPr>
          <a:xfrm>
            <a:off x="4832603"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82" name="bg object 82"/>
          <p:cNvSpPr/>
          <p:nvPr/>
        </p:nvSpPr>
        <p:spPr>
          <a:xfrm>
            <a:off x="4908803"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83" name="bg object 83"/>
          <p:cNvSpPr/>
          <p:nvPr/>
        </p:nvSpPr>
        <p:spPr>
          <a:xfrm>
            <a:off x="4983454"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84" name="bg object 84"/>
          <p:cNvSpPr/>
          <p:nvPr/>
        </p:nvSpPr>
        <p:spPr>
          <a:xfrm>
            <a:off x="5059654"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85" name="bg object 85"/>
          <p:cNvSpPr/>
          <p:nvPr/>
        </p:nvSpPr>
        <p:spPr>
          <a:xfrm>
            <a:off x="5135854"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86" name="bg object 86"/>
          <p:cNvSpPr/>
          <p:nvPr/>
        </p:nvSpPr>
        <p:spPr>
          <a:xfrm>
            <a:off x="5212054"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87" name="bg object 87"/>
          <p:cNvSpPr/>
          <p:nvPr/>
        </p:nvSpPr>
        <p:spPr>
          <a:xfrm>
            <a:off x="5288254"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88" name="bg object 88"/>
          <p:cNvSpPr/>
          <p:nvPr/>
        </p:nvSpPr>
        <p:spPr>
          <a:xfrm>
            <a:off x="5362968"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89" name="bg object 89"/>
          <p:cNvSpPr/>
          <p:nvPr/>
        </p:nvSpPr>
        <p:spPr>
          <a:xfrm>
            <a:off x="5439168"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90" name="bg object 90"/>
          <p:cNvSpPr/>
          <p:nvPr/>
        </p:nvSpPr>
        <p:spPr>
          <a:xfrm>
            <a:off x="5515368"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91" name="bg object 91"/>
          <p:cNvSpPr/>
          <p:nvPr/>
        </p:nvSpPr>
        <p:spPr>
          <a:xfrm>
            <a:off x="5591568"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92" name="bg object 92"/>
          <p:cNvSpPr/>
          <p:nvPr/>
        </p:nvSpPr>
        <p:spPr>
          <a:xfrm>
            <a:off x="5667768"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93" name="bg object 93"/>
          <p:cNvSpPr/>
          <p:nvPr/>
        </p:nvSpPr>
        <p:spPr>
          <a:xfrm>
            <a:off x="5743968"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94" name="bg object 94"/>
          <p:cNvSpPr/>
          <p:nvPr/>
        </p:nvSpPr>
        <p:spPr>
          <a:xfrm>
            <a:off x="5818632"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95" name="bg object 95"/>
          <p:cNvSpPr/>
          <p:nvPr/>
        </p:nvSpPr>
        <p:spPr>
          <a:xfrm>
            <a:off x="5894832"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96" name="bg object 96"/>
          <p:cNvSpPr/>
          <p:nvPr/>
        </p:nvSpPr>
        <p:spPr>
          <a:xfrm>
            <a:off x="5971032"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97" name="bg object 97"/>
          <p:cNvSpPr/>
          <p:nvPr/>
        </p:nvSpPr>
        <p:spPr>
          <a:xfrm>
            <a:off x="6047232"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98" name="bg object 98"/>
          <p:cNvSpPr/>
          <p:nvPr/>
        </p:nvSpPr>
        <p:spPr>
          <a:xfrm>
            <a:off x="6123432"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99" name="bg object 99"/>
          <p:cNvSpPr/>
          <p:nvPr/>
        </p:nvSpPr>
        <p:spPr>
          <a:xfrm>
            <a:off x="6199632"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00" name="bg object 100"/>
          <p:cNvSpPr/>
          <p:nvPr/>
        </p:nvSpPr>
        <p:spPr>
          <a:xfrm>
            <a:off x="6274295"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01" name="bg object 101"/>
          <p:cNvSpPr/>
          <p:nvPr/>
        </p:nvSpPr>
        <p:spPr>
          <a:xfrm>
            <a:off x="6350495"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02" name="bg object 102"/>
          <p:cNvSpPr/>
          <p:nvPr/>
        </p:nvSpPr>
        <p:spPr>
          <a:xfrm>
            <a:off x="6426695"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03" name="bg object 103"/>
          <p:cNvSpPr/>
          <p:nvPr/>
        </p:nvSpPr>
        <p:spPr>
          <a:xfrm>
            <a:off x="6502895"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04" name="bg object 104"/>
          <p:cNvSpPr/>
          <p:nvPr/>
        </p:nvSpPr>
        <p:spPr>
          <a:xfrm>
            <a:off x="6579095"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05" name="bg object 105"/>
          <p:cNvSpPr/>
          <p:nvPr/>
        </p:nvSpPr>
        <p:spPr>
          <a:xfrm>
            <a:off x="6655295"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06" name="bg object 106"/>
          <p:cNvSpPr/>
          <p:nvPr/>
        </p:nvSpPr>
        <p:spPr>
          <a:xfrm>
            <a:off x="6730009"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07" name="bg object 107"/>
          <p:cNvSpPr/>
          <p:nvPr/>
        </p:nvSpPr>
        <p:spPr>
          <a:xfrm>
            <a:off x="6806209"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08" name="bg object 108"/>
          <p:cNvSpPr/>
          <p:nvPr/>
        </p:nvSpPr>
        <p:spPr>
          <a:xfrm>
            <a:off x="6882409"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09" name="bg object 109"/>
          <p:cNvSpPr/>
          <p:nvPr/>
        </p:nvSpPr>
        <p:spPr>
          <a:xfrm>
            <a:off x="6958609"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10" name="bg object 110"/>
          <p:cNvSpPr/>
          <p:nvPr/>
        </p:nvSpPr>
        <p:spPr>
          <a:xfrm>
            <a:off x="7034809"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11" name="bg object 111"/>
          <p:cNvSpPr/>
          <p:nvPr/>
        </p:nvSpPr>
        <p:spPr>
          <a:xfrm>
            <a:off x="7111009"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12" name="bg object 112"/>
          <p:cNvSpPr/>
          <p:nvPr/>
        </p:nvSpPr>
        <p:spPr>
          <a:xfrm>
            <a:off x="7185673"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13" name="bg object 113"/>
          <p:cNvSpPr/>
          <p:nvPr/>
        </p:nvSpPr>
        <p:spPr>
          <a:xfrm>
            <a:off x="7261873"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14" name="bg object 114"/>
          <p:cNvSpPr/>
          <p:nvPr/>
        </p:nvSpPr>
        <p:spPr>
          <a:xfrm>
            <a:off x="7338073"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15" name="bg object 115"/>
          <p:cNvSpPr/>
          <p:nvPr/>
        </p:nvSpPr>
        <p:spPr>
          <a:xfrm>
            <a:off x="7414273"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16" name="bg object 116"/>
          <p:cNvSpPr/>
          <p:nvPr/>
        </p:nvSpPr>
        <p:spPr>
          <a:xfrm>
            <a:off x="7490473"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17" name="bg object 117"/>
          <p:cNvSpPr/>
          <p:nvPr/>
        </p:nvSpPr>
        <p:spPr>
          <a:xfrm>
            <a:off x="7566673"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18" name="bg object 118"/>
          <p:cNvSpPr/>
          <p:nvPr/>
        </p:nvSpPr>
        <p:spPr>
          <a:xfrm>
            <a:off x="7641335"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19" name="bg object 119"/>
          <p:cNvSpPr/>
          <p:nvPr/>
        </p:nvSpPr>
        <p:spPr>
          <a:xfrm>
            <a:off x="7717535"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20" name="bg object 120"/>
          <p:cNvSpPr/>
          <p:nvPr/>
        </p:nvSpPr>
        <p:spPr>
          <a:xfrm>
            <a:off x="7793735"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21" name="bg object 121"/>
          <p:cNvSpPr/>
          <p:nvPr/>
        </p:nvSpPr>
        <p:spPr>
          <a:xfrm>
            <a:off x="7869935"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22" name="bg object 122"/>
          <p:cNvSpPr/>
          <p:nvPr/>
        </p:nvSpPr>
        <p:spPr>
          <a:xfrm>
            <a:off x="7946135"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23" name="bg object 123"/>
          <p:cNvSpPr/>
          <p:nvPr/>
        </p:nvSpPr>
        <p:spPr>
          <a:xfrm>
            <a:off x="8020799"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24" name="bg object 124"/>
          <p:cNvSpPr/>
          <p:nvPr/>
        </p:nvSpPr>
        <p:spPr>
          <a:xfrm>
            <a:off x="8096999"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25" name="bg object 125"/>
          <p:cNvSpPr/>
          <p:nvPr/>
        </p:nvSpPr>
        <p:spPr>
          <a:xfrm>
            <a:off x="8173199"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26" name="bg object 126"/>
          <p:cNvSpPr/>
          <p:nvPr/>
        </p:nvSpPr>
        <p:spPr>
          <a:xfrm>
            <a:off x="8249399"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27" name="bg object 127"/>
          <p:cNvSpPr/>
          <p:nvPr/>
        </p:nvSpPr>
        <p:spPr>
          <a:xfrm>
            <a:off x="8325599"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28" name="bg object 128"/>
          <p:cNvSpPr/>
          <p:nvPr/>
        </p:nvSpPr>
        <p:spPr>
          <a:xfrm>
            <a:off x="8401799"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29" name="bg object 129"/>
          <p:cNvSpPr/>
          <p:nvPr/>
        </p:nvSpPr>
        <p:spPr>
          <a:xfrm>
            <a:off x="8476500"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30" name="bg object 130"/>
          <p:cNvSpPr/>
          <p:nvPr/>
        </p:nvSpPr>
        <p:spPr>
          <a:xfrm>
            <a:off x="8552700"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31" name="bg object 131"/>
          <p:cNvSpPr/>
          <p:nvPr/>
        </p:nvSpPr>
        <p:spPr>
          <a:xfrm>
            <a:off x="8628900"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32" name="bg object 132"/>
          <p:cNvSpPr/>
          <p:nvPr/>
        </p:nvSpPr>
        <p:spPr>
          <a:xfrm>
            <a:off x="8705100"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33" name="bg object 133"/>
          <p:cNvSpPr/>
          <p:nvPr/>
        </p:nvSpPr>
        <p:spPr>
          <a:xfrm>
            <a:off x="8781300"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34" name="bg object 134"/>
          <p:cNvSpPr/>
          <p:nvPr/>
        </p:nvSpPr>
        <p:spPr>
          <a:xfrm>
            <a:off x="8857500"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35" name="bg object 135"/>
          <p:cNvSpPr/>
          <p:nvPr/>
        </p:nvSpPr>
        <p:spPr>
          <a:xfrm>
            <a:off x="8932164"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36" name="bg object 136"/>
          <p:cNvSpPr/>
          <p:nvPr/>
        </p:nvSpPr>
        <p:spPr>
          <a:xfrm>
            <a:off x="9008364"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sp>
        <p:nvSpPr>
          <p:cNvPr id="137" name="bg object 137"/>
          <p:cNvSpPr/>
          <p:nvPr/>
        </p:nvSpPr>
        <p:spPr>
          <a:xfrm>
            <a:off x="9084564" y="1089672"/>
            <a:ext cx="0" cy="180340"/>
          </a:xfrm>
          <a:custGeom>
            <a:avLst/>
            <a:gdLst/>
            <a:ahLst/>
            <a:cxnLst/>
            <a:rect l="l" t="t" r="r" b="b"/>
            <a:pathLst>
              <a:path h="180340">
                <a:moveTo>
                  <a:pt x="0" y="0"/>
                </a:moveTo>
                <a:lnTo>
                  <a:pt x="0" y="179984"/>
                </a:lnTo>
              </a:path>
            </a:pathLst>
          </a:custGeom>
          <a:ln w="12192">
            <a:solidFill>
              <a:srgbClr val="FFFFFF"/>
            </a:solidFill>
          </a:ln>
        </p:spPr>
        <p:txBody>
          <a:bodyPr wrap="square" lIns="0" tIns="0" rIns="0" bIns="0" rtlCol="0"/>
          <a:lstStyle/>
          <a:p>
            <a:endParaRPr/>
          </a:p>
        </p:txBody>
      </p:sp>
      <p:pic>
        <p:nvPicPr>
          <p:cNvPr id="138" name="bg object 138"/>
          <p:cNvPicPr/>
          <p:nvPr/>
        </p:nvPicPr>
        <p:blipFill>
          <a:blip r:embed="rId7" cstate="print"/>
          <a:stretch>
            <a:fillRect/>
          </a:stretch>
        </p:blipFill>
        <p:spPr>
          <a:xfrm>
            <a:off x="6096000" y="6350000"/>
            <a:ext cx="2779763" cy="279400"/>
          </a:xfrm>
          <a:prstGeom prst="rect">
            <a:avLst/>
          </a:prstGeom>
        </p:spPr>
      </p:pic>
      <p:sp>
        <p:nvSpPr>
          <p:cNvPr id="2" name="Holder 2"/>
          <p:cNvSpPr>
            <a:spLocks noGrp="1"/>
          </p:cNvSpPr>
          <p:nvPr>
            <p:ph type="title"/>
          </p:nvPr>
        </p:nvSpPr>
        <p:spPr>
          <a:xfrm>
            <a:off x="20661" y="170661"/>
            <a:ext cx="9102676" cy="493217"/>
          </a:xfrm>
          <a:prstGeom prst="rect">
            <a:avLst/>
          </a:prstGeom>
        </p:spPr>
        <p:txBody>
          <a:bodyPr wrap="square" lIns="0" tIns="0" rIns="0" bIns="0">
            <a:spAutoFit/>
          </a:bodyPr>
          <a:lstStyle>
            <a:lvl1pPr>
              <a:defRPr sz="2800" b="1" i="0">
                <a:solidFill>
                  <a:schemeClr val="bg1"/>
                </a:solidFill>
                <a:latin typeface="Verdana"/>
                <a:cs typeface="Verdana"/>
              </a:defRPr>
            </a:lvl1pPr>
          </a:lstStyle>
          <a:p>
            <a:endParaRPr/>
          </a:p>
        </p:txBody>
      </p:sp>
      <p:sp>
        <p:nvSpPr>
          <p:cNvPr id="3" name="Holder 3"/>
          <p:cNvSpPr>
            <a:spLocks noGrp="1"/>
          </p:cNvSpPr>
          <p:nvPr>
            <p:ph type="body" idx="1"/>
          </p:nvPr>
        </p:nvSpPr>
        <p:spPr>
          <a:xfrm>
            <a:off x="535940" y="1332228"/>
            <a:ext cx="7344409" cy="4140200"/>
          </a:xfrm>
          <a:prstGeom prst="rect">
            <a:avLst/>
          </a:prstGeom>
        </p:spPr>
        <p:txBody>
          <a:bodyPr wrap="square" lIns="0" tIns="0" rIns="0" bIns="0">
            <a:spAutoFit/>
          </a:bodyPr>
          <a:lstStyle>
            <a:lvl1pPr>
              <a:defRPr sz="2000" b="1" i="0">
                <a:solidFill>
                  <a:srgbClr val="375F92"/>
                </a:solidFill>
                <a:latin typeface="Verdana"/>
                <a:cs typeface="Verdana"/>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6/20/2023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S8a1DascnZg"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26503" y="4565670"/>
            <a:ext cx="6324600" cy="873957"/>
          </a:xfrm>
          <a:prstGeom prst="rect">
            <a:avLst/>
          </a:prstGeom>
        </p:spPr>
        <p:txBody>
          <a:bodyPr vert="horz" wrap="square" lIns="0" tIns="12065" rIns="0" bIns="0" rtlCol="0">
            <a:spAutoFit/>
          </a:bodyPr>
          <a:lstStyle/>
          <a:p>
            <a:pPr marL="12700" algn="ctr">
              <a:lnSpc>
                <a:spcPct val="100000"/>
              </a:lnSpc>
              <a:spcBef>
                <a:spcPts val="95"/>
              </a:spcBef>
            </a:pPr>
            <a:r>
              <a:rPr lang="en-GB" sz="2800" b="1" spc="-110" dirty="0">
                <a:solidFill>
                  <a:srgbClr val="FFFFFF"/>
                </a:solidFill>
                <a:latin typeface="Verdana"/>
                <a:cs typeface="Verdana"/>
              </a:rPr>
              <a:t> </a:t>
            </a:r>
            <a:r>
              <a:rPr lang="el-GR" sz="2800" b="1" dirty="0">
                <a:solidFill>
                  <a:srgbClr val="FFFFFF"/>
                </a:solidFill>
                <a:latin typeface="Verdana"/>
                <a:cs typeface="Verdana"/>
              </a:rPr>
              <a:t>Υπάρχει πολιτική σύνδεση στα τεχνουργήματα;</a:t>
            </a:r>
          </a:p>
        </p:txBody>
      </p:sp>
      <p:sp>
        <p:nvSpPr>
          <p:cNvPr id="3" name="object 3"/>
          <p:cNvSpPr txBox="1"/>
          <p:nvPr/>
        </p:nvSpPr>
        <p:spPr>
          <a:xfrm>
            <a:off x="1930982" y="5501244"/>
            <a:ext cx="5179695" cy="793750"/>
          </a:xfrm>
          <a:prstGeom prst="rect">
            <a:avLst/>
          </a:prstGeom>
        </p:spPr>
        <p:txBody>
          <a:bodyPr vert="horz" wrap="square" lIns="0" tIns="55244" rIns="0" bIns="0" rtlCol="0">
            <a:spAutoFit/>
          </a:bodyPr>
          <a:lstStyle/>
          <a:p>
            <a:pPr marL="1717675">
              <a:lnSpc>
                <a:spcPct val="100000"/>
              </a:lnSpc>
              <a:spcBef>
                <a:spcPts val="434"/>
              </a:spcBef>
            </a:pPr>
            <a:r>
              <a:rPr sz="1400" b="1" dirty="0">
                <a:solidFill>
                  <a:srgbClr val="FFFFFF"/>
                </a:solidFill>
                <a:latin typeface="Verdana"/>
                <a:cs typeface="Verdana"/>
              </a:rPr>
              <a:t>Viola</a:t>
            </a:r>
            <a:r>
              <a:rPr sz="1400" b="1" spc="-35" dirty="0">
                <a:solidFill>
                  <a:srgbClr val="FFFFFF"/>
                </a:solidFill>
                <a:latin typeface="Verdana"/>
                <a:cs typeface="Verdana"/>
              </a:rPr>
              <a:t> </a:t>
            </a:r>
            <a:r>
              <a:rPr sz="1400" b="1" spc="-10" dirty="0" err="1">
                <a:solidFill>
                  <a:srgbClr val="FFFFFF"/>
                </a:solidFill>
                <a:latin typeface="Verdana"/>
                <a:cs typeface="Verdana"/>
              </a:rPr>
              <a:t>Schiaff</a:t>
            </a:r>
            <a:r>
              <a:rPr lang="en-GB" sz="1400" b="1" spc="-10" dirty="0" err="1">
                <a:solidFill>
                  <a:srgbClr val="FFFFFF"/>
                </a:solidFill>
                <a:latin typeface="Verdana"/>
                <a:cs typeface="Verdana"/>
              </a:rPr>
              <a:t>onat</a:t>
            </a:r>
            <a:r>
              <a:rPr sz="1400" b="1" spc="-10" dirty="0" err="1">
                <a:solidFill>
                  <a:srgbClr val="FFFFFF"/>
                </a:solidFill>
                <a:latin typeface="Verdana"/>
                <a:cs typeface="Verdana"/>
              </a:rPr>
              <a:t>i</a:t>
            </a:r>
            <a:endParaRPr sz="1400" dirty="0">
              <a:latin typeface="Verdana"/>
              <a:cs typeface="Verdana"/>
            </a:endParaRPr>
          </a:p>
          <a:p>
            <a:pPr marL="12700" marR="5080" indent="877569">
              <a:lnSpc>
                <a:spcPct val="120000"/>
              </a:lnSpc>
            </a:pPr>
            <a:r>
              <a:rPr sz="1400" i="1" dirty="0">
                <a:solidFill>
                  <a:srgbClr val="FFFFFF"/>
                </a:solidFill>
                <a:latin typeface="Verdana"/>
                <a:cs typeface="Verdana"/>
              </a:rPr>
              <a:t>Artificial</a:t>
            </a:r>
            <a:r>
              <a:rPr sz="1400" i="1" spc="-70" dirty="0">
                <a:solidFill>
                  <a:srgbClr val="FFFFFF"/>
                </a:solidFill>
                <a:latin typeface="Verdana"/>
                <a:cs typeface="Verdana"/>
              </a:rPr>
              <a:t> </a:t>
            </a:r>
            <a:r>
              <a:rPr sz="1400" i="1" dirty="0">
                <a:solidFill>
                  <a:srgbClr val="FFFFFF"/>
                </a:solidFill>
                <a:latin typeface="Verdana"/>
                <a:cs typeface="Verdana"/>
              </a:rPr>
              <a:t>Intelligence</a:t>
            </a:r>
            <a:r>
              <a:rPr sz="1400" i="1" spc="-60" dirty="0">
                <a:solidFill>
                  <a:srgbClr val="FFFFFF"/>
                </a:solidFill>
                <a:latin typeface="Verdana"/>
                <a:cs typeface="Verdana"/>
              </a:rPr>
              <a:t> </a:t>
            </a:r>
            <a:r>
              <a:rPr sz="1400" i="1" dirty="0">
                <a:solidFill>
                  <a:srgbClr val="FFFFFF"/>
                </a:solidFill>
                <a:latin typeface="Verdana"/>
                <a:cs typeface="Verdana"/>
              </a:rPr>
              <a:t>and</a:t>
            </a:r>
            <a:r>
              <a:rPr sz="1400" i="1" spc="-60" dirty="0">
                <a:solidFill>
                  <a:srgbClr val="FFFFFF"/>
                </a:solidFill>
                <a:latin typeface="Verdana"/>
                <a:cs typeface="Verdana"/>
              </a:rPr>
              <a:t> </a:t>
            </a:r>
            <a:r>
              <a:rPr sz="1400" i="1" dirty="0">
                <a:solidFill>
                  <a:srgbClr val="FFFFFF"/>
                </a:solidFill>
                <a:latin typeface="Verdana"/>
                <a:cs typeface="Verdana"/>
              </a:rPr>
              <a:t>Robotics</a:t>
            </a:r>
            <a:r>
              <a:rPr sz="1400" i="1" spc="-65" dirty="0">
                <a:solidFill>
                  <a:srgbClr val="FFFFFF"/>
                </a:solidFill>
                <a:latin typeface="Verdana"/>
                <a:cs typeface="Verdana"/>
              </a:rPr>
              <a:t> </a:t>
            </a:r>
            <a:r>
              <a:rPr sz="1400" i="1" spc="-25" dirty="0">
                <a:solidFill>
                  <a:srgbClr val="FFFFFF"/>
                </a:solidFill>
                <a:latin typeface="Verdana"/>
                <a:cs typeface="Verdana"/>
              </a:rPr>
              <a:t>Lab </a:t>
            </a:r>
            <a:r>
              <a:rPr sz="1400" i="1" dirty="0">
                <a:solidFill>
                  <a:srgbClr val="FFFFFF"/>
                </a:solidFill>
                <a:latin typeface="Verdana"/>
                <a:cs typeface="Verdana"/>
              </a:rPr>
              <a:t>Dipartimento</a:t>
            </a:r>
            <a:r>
              <a:rPr sz="1400" i="1" spc="-70" dirty="0">
                <a:solidFill>
                  <a:srgbClr val="FFFFFF"/>
                </a:solidFill>
                <a:latin typeface="Verdana"/>
                <a:cs typeface="Verdana"/>
              </a:rPr>
              <a:t> </a:t>
            </a:r>
            <a:r>
              <a:rPr sz="1400" i="1" dirty="0">
                <a:solidFill>
                  <a:srgbClr val="FFFFFF"/>
                </a:solidFill>
                <a:latin typeface="Verdana"/>
                <a:cs typeface="Verdana"/>
              </a:rPr>
              <a:t>di</a:t>
            </a:r>
            <a:r>
              <a:rPr sz="1400" i="1" spc="-45" dirty="0">
                <a:solidFill>
                  <a:srgbClr val="FFFFFF"/>
                </a:solidFill>
                <a:latin typeface="Verdana"/>
                <a:cs typeface="Verdana"/>
              </a:rPr>
              <a:t> </a:t>
            </a:r>
            <a:r>
              <a:rPr sz="1400" i="1" dirty="0">
                <a:solidFill>
                  <a:srgbClr val="FFFFFF"/>
                </a:solidFill>
                <a:latin typeface="Verdana"/>
                <a:cs typeface="Verdana"/>
              </a:rPr>
              <a:t>Elettronica,</a:t>
            </a:r>
            <a:r>
              <a:rPr sz="1400" i="1" spc="-60" dirty="0">
                <a:solidFill>
                  <a:srgbClr val="FFFFFF"/>
                </a:solidFill>
                <a:latin typeface="Verdana"/>
                <a:cs typeface="Verdana"/>
              </a:rPr>
              <a:t> </a:t>
            </a:r>
            <a:r>
              <a:rPr sz="1400" i="1" dirty="0">
                <a:solidFill>
                  <a:srgbClr val="FFFFFF"/>
                </a:solidFill>
                <a:latin typeface="Verdana"/>
                <a:cs typeface="Verdana"/>
              </a:rPr>
              <a:t>Informazione</a:t>
            </a:r>
            <a:r>
              <a:rPr sz="1400" i="1" spc="-60" dirty="0">
                <a:solidFill>
                  <a:srgbClr val="FFFFFF"/>
                </a:solidFill>
                <a:latin typeface="Verdana"/>
                <a:cs typeface="Verdana"/>
              </a:rPr>
              <a:t> </a:t>
            </a:r>
            <a:r>
              <a:rPr sz="1400" i="1" dirty="0">
                <a:solidFill>
                  <a:srgbClr val="FFFFFF"/>
                </a:solidFill>
                <a:latin typeface="Verdana"/>
                <a:cs typeface="Verdana"/>
              </a:rPr>
              <a:t>e</a:t>
            </a:r>
            <a:r>
              <a:rPr sz="1400" i="1" spc="-45" dirty="0">
                <a:solidFill>
                  <a:srgbClr val="FFFFFF"/>
                </a:solidFill>
                <a:latin typeface="Verdana"/>
                <a:cs typeface="Verdana"/>
              </a:rPr>
              <a:t> </a:t>
            </a:r>
            <a:r>
              <a:rPr sz="1400" i="1" spc="-10" dirty="0">
                <a:solidFill>
                  <a:srgbClr val="FFFFFF"/>
                </a:solidFill>
                <a:latin typeface="Verdana"/>
                <a:cs typeface="Verdana"/>
              </a:rPr>
              <a:t>Bioingegneria</a:t>
            </a:r>
            <a:endParaRPr sz="1400" dirty="0">
              <a:latin typeface="Verdana"/>
              <a:cs typeface="Verdana"/>
            </a:endParaRPr>
          </a:p>
        </p:txBody>
      </p:sp>
      <p:sp>
        <p:nvSpPr>
          <p:cNvPr id="4" name="object 4"/>
          <p:cNvSpPr txBox="1"/>
          <p:nvPr/>
        </p:nvSpPr>
        <p:spPr>
          <a:xfrm>
            <a:off x="4480741" y="4338773"/>
            <a:ext cx="196215" cy="137160"/>
          </a:xfrm>
          <a:prstGeom prst="rect">
            <a:avLst/>
          </a:prstGeom>
        </p:spPr>
        <p:txBody>
          <a:bodyPr vert="horz" wrap="square" lIns="0" tIns="16510" rIns="0" bIns="0" rtlCol="0">
            <a:spAutoFit/>
          </a:bodyPr>
          <a:lstStyle/>
          <a:p>
            <a:pPr marL="12700">
              <a:lnSpc>
                <a:spcPct val="100000"/>
              </a:lnSpc>
              <a:spcBef>
                <a:spcPts val="130"/>
              </a:spcBef>
            </a:pPr>
            <a:r>
              <a:rPr sz="700" spc="-20" dirty="0">
                <a:latin typeface="Arial"/>
                <a:cs typeface="Arial"/>
              </a:rPr>
              <a:t>Text</a:t>
            </a:r>
            <a:endParaRPr sz="700">
              <a:latin typeface="Arial"/>
              <a:cs typeface="Arial"/>
            </a:endParaRPr>
          </a:p>
        </p:txBody>
      </p:sp>
      <p:sp>
        <p:nvSpPr>
          <p:cNvPr id="5" name="object 5"/>
          <p:cNvSpPr txBox="1"/>
          <p:nvPr/>
        </p:nvSpPr>
        <p:spPr>
          <a:xfrm>
            <a:off x="4538798" y="4396830"/>
            <a:ext cx="196215" cy="137160"/>
          </a:xfrm>
          <a:prstGeom prst="rect">
            <a:avLst/>
          </a:prstGeom>
        </p:spPr>
        <p:txBody>
          <a:bodyPr vert="horz" wrap="square" lIns="0" tIns="16510" rIns="0" bIns="0" rtlCol="0">
            <a:spAutoFit/>
          </a:bodyPr>
          <a:lstStyle/>
          <a:p>
            <a:pPr marL="12700">
              <a:lnSpc>
                <a:spcPct val="100000"/>
              </a:lnSpc>
              <a:spcBef>
                <a:spcPts val="130"/>
              </a:spcBef>
            </a:pPr>
            <a:r>
              <a:rPr sz="700" spc="-20" dirty="0">
                <a:latin typeface="Arial"/>
                <a:cs typeface="Arial"/>
              </a:rPr>
              <a:t>Text</a:t>
            </a:r>
            <a:endParaRPr sz="700">
              <a:latin typeface="Arial"/>
              <a:cs typeface="Arial"/>
            </a:endParaRPr>
          </a:p>
        </p:txBody>
      </p:sp>
      <p:sp>
        <p:nvSpPr>
          <p:cNvPr id="6" name="object 6"/>
          <p:cNvSpPr txBox="1"/>
          <p:nvPr/>
        </p:nvSpPr>
        <p:spPr>
          <a:xfrm>
            <a:off x="4596855" y="4454887"/>
            <a:ext cx="196215" cy="137160"/>
          </a:xfrm>
          <a:prstGeom prst="rect">
            <a:avLst/>
          </a:prstGeom>
        </p:spPr>
        <p:txBody>
          <a:bodyPr vert="horz" wrap="square" lIns="0" tIns="16510" rIns="0" bIns="0" rtlCol="0">
            <a:spAutoFit/>
          </a:bodyPr>
          <a:lstStyle/>
          <a:p>
            <a:pPr marL="12700">
              <a:lnSpc>
                <a:spcPct val="100000"/>
              </a:lnSpc>
              <a:spcBef>
                <a:spcPts val="130"/>
              </a:spcBef>
            </a:pPr>
            <a:r>
              <a:rPr sz="700" spc="-20" dirty="0">
                <a:latin typeface="Arial"/>
                <a:cs typeface="Arial"/>
              </a:rPr>
              <a:t>Text</a:t>
            </a:r>
            <a:endParaRPr sz="700">
              <a:latin typeface="Arial"/>
              <a:cs typeface="Arial"/>
            </a:endParaRPr>
          </a:p>
        </p:txBody>
      </p:sp>
      <p:pic>
        <p:nvPicPr>
          <p:cNvPr id="7" name="object 7"/>
          <p:cNvPicPr/>
          <p:nvPr/>
        </p:nvPicPr>
        <p:blipFill>
          <a:blip r:embed="rId2" cstate="print"/>
          <a:stretch>
            <a:fillRect/>
          </a:stretch>
        </p:blipFill>
        <p:spPr>
          <a:xfrm>
            <a:off x="5333" y="3990975"/>
            <a:ext cx="4673600" cy="508000"/>
          </a:xfrm>
          <a:prstGeom prst="rect">
            <a:avLst/>
          </a:prstGeom>
        </p:spPr>
      </p:pic>
      <p:grpSp>
        <p:nvGrpSpPr>
          <p:cNvPr id="8" name="object 8"/>
          <p:cNvGrpSpPr/>
          <p:nvPr/>
        </p:nvGrpSpPr>
        <p:grpSpPr>
          <a:xfrm>
            <a:off x="1079753" y="3016669"/>
            <a:ext cx="7964170" cy="3709670"/>
            <a:chOff x="1079753" y="3016669"/>
            <a:chExt cx="7964170" cy="3709670"/>
          </a:xfrm>
        </p:grpSpPr>
        <p:sp>
          <p:nvSpPr>
            <p:cNvPr id="9" name="object 9"/>
            <p:cNvSpPr/>
            <p:nvPr/>
          </p:nvSpPr>
          <p:spPr>
            <a:xfrm>
              <a:off x="3470224" y="3025622"/>
              <a:ext cx="12700" cy="0"/>
            </a:xfrm>
            <a:custGeom>
              <a:avLst/>
              <a:gdLst/>
              <a:ahLst/>
              <a:cxnLst/>
              <a:rect l="l" t="t" r="r" b="b"/>
              <a:pathLst>
                <a:path w="12700">
                  <a:moveTo>
                    <a:pt x="0" y="0"/>
                  </a:moveTo>
                  <a:lnTo>
                    <a:pt x="12357" y="0"/>
                  </a:lnTo>
                </a:path>
              </a:pathLst>
            </a:custGeom>
            <a:ln w="17907">
              <a:solidFill>
                <a:srgbClr val="3232CB"/>
              </a:solidFill>
            </a:ln>
          </p:spPr>
          <p:txBody>
            <a:bodyPr wrap="square" lIns="0" tIns="0" rIns="0" bIns="0" rtlCol="0"/>
            <a:lstStyle/>
            <a:p>
              <a:endParaRPr/>
            </a:p>
          </p:txBody>
        </p:sp>
        <p:sp>
          <p:nvSpPr>
            <p:cNvPr id="10" name="object 10"/>
            <p:cNvSpPr/>
            <p:nvPr/>
          </p:nvSpPr>
          <p:spPr>
            <a:xfrm>
              <a:off x="2732659" y="3584752"/>
              <a:ext cx="18415" cy="18415"/>
            </a:xfrm>
            <a:custGeom>
              <a:avLst/>
              <a:gdLst/>
              <a:ahLst/>
              <a:cxnLst/>
              <a:rect l="l" t="t" r="r" b="b"/>
              <a:pathLst>
                <a:path w="18414" h="18414">
                  <a:moveTo>
                    <a:pt x="17907" y="8953"/>
                  </a:moveTo>
                  <a:lnTo>
                    <a:pt x="15278" y="2628"/>
                  </a:lnTo>
                  <a:lnTo>
                    <a:pt x="8953" y="0"/>
                  </a:lnTo>
                  <a:lnTo>
                    <a:pt x="2616" y="2628"/>
                  </a:lnTo>
                  <a:lnTo>
                    <a:pt x="0" y="8953"/>
                  </a:lnTo>
                  <a:lnTo>
                    <a:pt x="2616" y="15290"/>
                  </a:lnTo>
                  <a:lnTo>
                    <a:pt x="8953" y="17907"/>
                  </a:lnTo>
                  <a:lnTo>
                    <a:pt x="15278" y="15290"/>
                  </a:lnTo>
                  <a:lnTo>
                    <a:pt x="17907" y="8953"/>
                  </a:lnTo>
                  <a:close/>
                </a:path>
              </a:pathLst>
            </a:custGeom>
            <a:solidFill>
              <a:srgbClr val="3232CB"/>
            </a:solidFill>
          </p:spPr>
          <p:txBody>
            <a:bodyPr wrap="square" lIns="0" tIns="0" rIns="0" bIns="0" rtlCol="0"/>
            <a:lstStyle/>
            <a:p>
              <a:endParaRPr/>
            </a:p>
          </p:txBody>
        </p:sp>
        <p:pic>
          <p:nvPicPr>
            <p:cNvPr id="11" name="object 11"/>
            <p:cNvPicPr/>
            <p:nvPr/>
          </p:nvPicPr>
          <p:blipFill>
            <a:blip r:embed="rId3" cstate="print"/>
            <a:stretch>
              <a:fillRect/>
            </a:stretch>
          </p:blipFill>
          <p:spPr>
            <a:xfrm>
              <a:off x="1079753" y="6327421"/>
              <a:ext cx="7018401" cy="398621"/>
            </a:xfrm>
            <a:prstGeom prst="rect">
              <a:avLst/>
            </a:prstGeom>
          </p:spPr>
        </p:pic>
        <p:pic>
          <p:nvPicPr>
            <p:cNvPr id="12" name="object 12"/>
            <p:cNvPicPr/>
            <p:nvPr/>
          </p:nvPicPr>
          <p:blipFill>
            <a:blip r:embed="rId4" cstate="print"/>
            <a:stretch>
              <a:fillRect/>
            </a:stretch>
          </p:blipFill>
          <p:spPr>
            <a:xfrm>
              <a:off x="8002501" y="5335001"/>
              <a:ext cx="1041400" cy="93980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61" y="170661"/>
            <a:ext cx="9102676" cy="873957"/>
          </a:xfrm>
          <a:prstGeom prst="rect">
            <a:avLst/>
          </a:prstGeom>
        </p:spPr>
        <p:txBody>
          <a:bodyPr vert="horz" wrap="square" lIns="0" tIns="12065" rIns="0" bIns="0" rtlCol="0">
            <a:spAutoFit/>
          </a:bodyPr>
          <a:lstStyle/>
          <a:p>
            <a:pPr marL="358775">
              <a:lnSpc>
                <a:spcPct val="100000"/>
              </a:lnSpc>
              <a:spcBef>
                <a:spcPts val="95"/>
              </a:spcBef>
            </a:pPr>
            <a:r>
              <a:rPr lang="el-GR" dirty="0"/>
              <a:t>Μαιευτικό υπερηχογράφημα και μεταφράσεις</a:t>
            </a:r>
            <a:endParaRPr spc="-10" dirty="0"/>
          </a:p>
        </p:txBody>
      </p:sp>
      <p:sp>
        <p:nvSpPr>
          <p:cNvPr id="3" name="object 3"/>
          <p:cNvSpPr txBox="1"/>
          <p:nvPr/>
        </p:nvSpPr>
        <p:spPr>
          <a:xfrm>
            <a:off x="607857" y="1487381"/>
            <a:ext cx="7340600" cy="4593309"/>
          </a:xfrm>
          <a:prstGeom prst="rect">
            <a:avLst/>
          </a:prstGeom>
        </p:spPr>
        <p:txBody>
          <a:bodyPr vert="horz" wrap="square" lIns="0" tIns="12065" rIns="0" bIns="0" rtlCol="0">
            <a:spAutoFit/>
          </a:bodyPr>
          <a:lstStyle/>
          <a:p>
            <a:pPr marL="130175" marR="104139" indent="-117475" algn="just">
              <a:lnSpc>
                <a:spcPct val="110000"/>
              </a:lnSpc>
              <a:spcBef>
                <a:spcPts val="95"/>
              </a:spcBef>
              <a:buSzPct val="95000"/>
              <a:buFont typeface="Wingdings"/>
              <a:buChar char=""/>
              <a:tabLst>
                <a:tab pos="393700" algn="l"/>
              </a:tabLst>
            </a:pPr>
            <a:r>
              <a:rPr lang="el-GR" dirty="0">
                <a:solidFill>
                  <a:srgbClr val="375F92"/>
                </a:solidFill>
                <a:latin typeface="Verdana"/>
                <a:cs typeface="Verdana"/>
              </a:rPr>
              <a:t>Αριθμός μεταφράσεων των σχέσεων μεταξύ των μελλοντικών γονέων και του εμβρύου κατά τη διαμεσολάβηση της οπτικής τους επαφής</a:t>
            </a:r>
            <a:endParaRPr lang="en-US" dirty="0">
              <a:latin typeface="Verdana"/>
              <a:cs typeface="Verdana"/>
            </a:endParaRPr>
          </a:p>
          <a:p>
            <a:pPr marL="513715" marR="62230" lvl="1" indent="-100330" algn="just">
              <a:lnSpc>
                <a:spcPct val="110000"/>
              </a:lnSpc>
              <a:spcBef>
                <a:spcPts val="925"/>
              </a:spcBef>
              <a:buSzPct val="94117"/>
              <a:buFont typeface="Wingdings"/>
              <a:buChar char=""/>
              <a:tabLst>
                <a:tab pos="794385" algn="l"/>
              </a:tabLst>
            </a:pPr>
            <a:r>
              <a:rPr lang="el-GR" sz="1600" dirty="0">
                <a:solidFill>
                  <a:srgbClr val="375F92"/>
                </a:solidFill>
                <a:latin typeface="Verdana"/>
                <a:cs typeface="Verdana"/>
              </a:rPr>
              <a:t>Το υπερηχογράφημα απομονώνει το έμβρυο από το γυναικείο σώμα: </a:t>
            </a:r>
            <a:r>
              <a:rPr lang="el-GR" sz="1600" b="1" dirty="0">
                <a:solidFill>
                  <a:srgbClr val="375F92"/>
                </a:solidFill>
                <a:latin typeface="Verdana"/>
                <a:cs typeface="Verdana"/>
              </a:rPr>
              <a:t>νέο οντολογικό στάδιο του εμβρύου</a:t>
            </a:r>
            <a:r>
              <a:rPr lang="el-GR" sz="1600" dirty="0">
                <a:solidFill>
                  <a:srgbClr val="375F92"/>
                </a:solidFill>
                <a:latin typeface="Verdana"/>
                <a:cs typeface="Verdana"/>
              </a:rPr>
              <a:t> ως ξεχωριστού ζωντανού όντος</a:t>
            </a:r>
            <a:endParaRPr lang="en-US" sz="1600" dirty="0">
              <a:latin typeface="Verdana"/>
              <a:cs typeface="Verdana"/>
            </a:endParaRPr>
          </a:p>
          <a:p>
            <a:pPr marL="513080" lvl="1" indent="-100330" algn="just">
              <a:lnSpc>
                <a:spcPct val="100000"/>
              </a:lnSpc>
              <a:spcBef>
                <a:spcPts val="1019"/>
              </a:spcBef>
              <a:buSzPct val="94117"/>
              <a:buFont typeface="Wingdings"/>
              <a:buChar char=""/>
              <a:tabLst>
                <a:tab pos="513715" algn="l"/>
              </a:tabLst>
            </a:pPr>
            <a:r>
              <a:rPr lang="el-GR" sz="1600" dirty="0">
                <a:solidFill>
                  <a:srgbClr val="375F92"/>
                </a:solidFill>
                <a:latin typeface="Verdana"/>
                <a:cs typeface="Verdana"/>
              </a:rPr>
              <a:t>Το υπερηχογράφημα εντάσσει το έμβρυο σε ένα πλαίσιο ιατρικών κανόνων</a:t>
            </a:r>
            <a:r>
              <a:rPr lang="en-US" sz="1600" spc="-10" dirty="0">
                <a:solidFill>
                  <a:srgbClr val="375F92"/>
                </a:solidFill>
                <a:latin typeface="Verdana"/>
                <a:cs typeface="Verdana"/>
              </a:rPr>
              <a:t>:</a:t>
            </a:r>
            <a:endParaRPr lang="en-US" sz="1600" dirty="0">
              <a:latin typeface="Verdana"/>
              <a:cs typeface="Verdana"/>
            </a:endParaRPr>
          </a:p>
          <a:p>
            <a:pPr marL="794385" marR="5080" algn="just">
              <a:lnSpc>
                <a:spcPct val="110000"/>
              </a:lnSpc>
            </a:pPr>
            <a:r>
              <a:rPr lang="el-GR" sz="1600" dirty="0">
                <a:solidFill>
                  <a:srgbClr val="375F92"/>
                </a:solidFill>
                <a:latin typeface="Verdana"/>
                <a:cs typeface="Verdana"/>
              </a:rPr>
              <a:t>μετατρέπει την εγκυμοσύνη σε ιατρική διαδικασία, το έμβρυο σε πιθανό ασθενή και τα εκ γενετής ελαττώματα σε αποτρέψιμα προβλήματα (η εγκυμοσύνη ως διαδικασία επιλογών</a:t>
            </a:r>
            <a:r>
              <a:rPr lang="en-US" sz="1600" spc="-10" dirty="0">
                <a:solidFill>
                  <a:srgbClr val="375F92"/>
                </a:solidFill>
                <a:latin typeface="Verdana"/>
                <a:cs typeface="Verdana"/>
              </a:rPr>
              <a:t>)</a:t>
            </a:r>
            <a:endParaRPr lang="en-US" sz="1600" dirty="0">
              <a:latin typeface="Verdana"/>
              <a:cs typeface="Verdana"/>
            </a:endParaRPr>
          </a:p>
          <a:p>
            <a:pPr marL="130175" marR="1415415" indent="-117475" algn="just">
              <a:lnSpc>
                <a:spcPct val="110000"/>
              </a:lnSpc>
              <a:spcBef>
                <a:spcPts val="855"/>
              </a:spcBef>
              <a:buSzPct val="95000"/>
              <a:buFont typeface="Wingdings"/>
              <a:buChar char=""/>
              <a:tabLst>
                <a:tab pos="393700" algn="l"/>
              </a:tabLst>
            </a:pPr>
            <a:r>
              <a:rPr lang="el-GR" b="1" dirty="0">
                <a:solidFill>
                  <a:srgbClr val="375F92"/>
                </a:solidFill>
                <a:latin typeface="Verdana"/>
                <a:cs typeface="Verdana"/>
              </a:rPr>
              <a:t>Αμφιλεγόμενος ρόλος των υπερήχων</a:t>
            </a:r>
            <a:r>
              <a:rPr lang="el-GR" dirty="0">
                <a:solidFill>
                  <a:srgbClr val="375F92"/>
                </a:solidFill>
                <a:latin typeface="Verdana"/>
                <a:cs typeface="Verdana"/>
              </a:rPr>
              <a:t>: μπορεί τόσο να ενθαρρύνει την άμβλωση (αποφυγή ταλαιπωρίας) όσο και να την αποθαρρύνει (συναισθηματικοί δεσμοί)</a:t>
            </a:r>
            <a:endParaRPr dirty="0">
              <a:latin typeface="Verdana"/>
              <a:cs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61" y="170661"/>
            <a:ext cx="9102676" cy="443070"/>
          </a:xfrm>
          <a:prstGeom prst="rect">
            <a:avLst/>
          </a:prstGeom>
        </p:spPr>
        <p:txBody>
          <a:bodyPr vert="horz" wrap="square" lIns="0" tIns="12065" rIns="0" bIns="0" rtlCol="0">
            <a:spAutoFit/>
          </a:bodyPr>
          <a:lstStyle/>
          <a:p>
            <a:pPr marL="358775">
              <a:lnSpc>
                <a:spcPct val="100000"/>
              </a:lnSpc>
              <a:spcBef>
                <a:spcPts val="95"/>
              </a:spcBef>
            </a:pPr>
            <a:r>
              <a:rPr lang="el-GR" dirty="0"/>
              <a:t>Ηθικοποίηση των τεχνολογιών</a:t>
            </a:r>
            <a:endParaRPr spc="-10" dirty="0"/>
          </a:p>
        </p:txBody>
      </p:sp>
      <p:sp>
        <p:nvSpPr>
          <p:cNvPr id="3" name="object 3"/>
          <p:cNvSpPr txBox="1"/>
          <p:nvPr/>
        </p:nvSpPr>
        <p:spPr>
          <a:xfrm>
            <a:off x="526160" y="1828800"/>
            <a:ext cx="4198239" cy="3637534"/>
          </a:xfrm>
          <a:prstGeom prst="rect">
            <a:avLst/>
          </a:prstGeom>
        </p:spPr>
        <p:txBody>
          <a:bodyPr vert="horz" wrap="square" lIns="0" tIns="13335" rIns="0" bIns="0" rtlCol="0">
            <a:spAutoFit/>
          </a:bodyPr>
          <a:lstStyle/>
          <a:p>
            <a:pPr marL="130175" marR="5080" indent="-118110" algn="l">
              <a:lnSpc>
                <a:spcPct val="100000"/>
              </a:lnSpc>
              <a:spcBef>
                <a:spcPts val="105"/>
              </a:spcBef>
              <a:buSzPct val="95000"/>
              <a:buFont typeface="Wingdings"/>
              <a:buChar char=""/>
              <a:tabLst>
                <a:tab pos="354965" algn="l"/>
              </a:tabLst>
            </a:pPr>
            <a:r>
              <a:rPr lang="el-GR" dirty="0">
                <a:solidFill>
                  <a:srgbClr val="375F92"/>
                </a:solidFill>
                <a:latin typeface="Verdana"/>
                <a:cs typeface="Verdana"/>
              </a:rPr>
              <a:t>Αντί να ηθικολογούν τους άλλους ανθρώπους, οι άνθρωποι θα έπρεπε/μπορούσαν επίσης να ηθικολογούν το υλικό τους περιβάλλον</a:t>
            </a:r>
            <a:endParaRPr dirty="0">
              <a:latin typeface="Verdana"/>
              <a:cs typeface="Verdana"/>
            </a:endParaRPr>
          </a:p>
          <a:p>
            <a:pPr marL="479425" marR="260350" lvl="1" indent="-106045">
              <a:lnSpc>
                <a:spcPct val="100000"/>
              </a:lnSpc>
              <a:spcBef>
                <a:spcPts val="434"/>
              </a:spcBef>
              <a:buSzPct val="94444"/>
              <a:buFont typeface="Wingdings"/>
              <a:buChar char=""/>
              <a:tabLst>
                <a:tab pos="731520" algn="l"/>
              </a:tabLst>
            </a:pPr>
            <a:r>
              <a:rPr lang="el-GR" sz="1600" dirty="0">
                <a:solidFill>
                  <a:srgbClr val="375F92"/>
                </a:solidFill>
                <a:latin typeface="Verdana"/>
                <a:cs typeface="Verdana"/>
              </a:rPr>
              <a:t>Φραγμοί του μετρό: Μετρό: "Αγοράστε εισιτήριο πριν εισέλθετε στο μετρό"</a:t>
            </a:r>
            <a:endParaRPr sz="1600" dirty="0">
              <a:latin typeface="Verdana"/>
              <a:cs typeface="Verdana"/>
            </a:endParaRPr>
          </a:p>
          <a:p>
            <a:pPr marL="130175" marR="253365" indent="-118110">
              <a:lnSpc>
                <a:spcPct val="100000"/>
              </a:lnSpc>
              <a:spcBef>
                <a:spcPts val="475"/>
              </a:spcBef>
              <a:buSzPct val="95000"/>
              <a:buFont typeface="Wingdings"/>
              <a:buChar char=""/>
              <a:tabLst>
                <a:tab pos="354965" algn="l"/>
              </a:tabLst>
            </a:pPr>
            <a:r>
              <a:rPr lang="el-GR" dirty="0">
                <a:solidFill>
                  <a:srgbClr val="375F92"/>
                </a:solidFill>
                <a:latin typeface="Verdana"/>
                <a:cs typeface="Verdana"/>
              </a:rPr>
              <a:t>Η ηθικοποίηση της τεχνολογίας είναι η σκόπιμη ανάπτυξη τεχνολογιών με σκοπό τη διαμόρφωση ηθικής δράσης και λήψης αποφάσεων</a:t>
            </a:r>
            <a:endParaRPr dirty="0">
              <a:latin typeface="Verdana"/>
              <a:cs typeface="Verdana"/>
            </a:endParaRPr>
          </a:p>
        </p:txBody>
      </p:sp>
      <p:pic>
        <p:nvPicPr>
          <p:cNvPr id="4" name="object 4"/>
          <p:cNvPicPr/>
          <p:nvPr/>
        </p:nvPicPr>
        <p:blipFill>
          <a:blip r:embed="rId2" cstate="print"/>
          <a:stretch>
            <a:fillRect/>
          </a:stretch>
        </p:blipFill>
        <p:spPr>
          <a:xfrm>
            <a:off x="4681814" y="1905000"/>
            <a:ext cx="4284385" cy="356133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61" y="170661"/>
            <a:ext cx="9102676" cy="443070"/>
          </a:xfrm>
          <a:prstGeom prst="rect">
            <a:avLst/>
          </a:prstGeom>
        </p:spPr>
        <p:txBody>
          <a:bodyPr vert="horz" wrap="square" lIns="0" tIns="12065" rIns="0" bIns="0" rtlCol="0">
            <a:spAutoFit/>
          </a:bodyPr>
          <a:lstStyle/>
          <a:p>
            <a:pPr marL="358775">
              <a:lnSpc>
                <a:spcPct val="100000"/>
              </a:lnSpc>
              <a:spcBef>
                <a:spcPts val="95"/>
              </a:spcBef>
            </a:pPr>
            <a:r>
              <a:rPr lang="el-GR" dirty="0"/>
              <a:t>Μετατόπιση προτύπου</a:t>
            </a:r>
            <a:endParaRPr spc="-10" dirty="0"/>
          </a:p>
        </p:txBody>
      </p:sp>
      <p:sp>
        <p:nvSpPr>
          <p:cNvPr id="3" name="object 3"/>
          <p:cNvSpPr txBox="1"/>
          <p:nvPr/>
        </p:nvSpPr>
        <p:spPr>
          <a:xfrm>
            <a:off x="535938" y="1558576"/>
            <a:ext cx="4520565" cy="3485570"/>
          </a:xfrm>
          <a:prstGeom prst="rect">
            <a:avLst/>
          </a:prstGeom>
        </p:spPr>
        <p:txBody>
          <a:bodyPr vert="horz" wrap="square" lIns="0" tIns="73660" rIns="0" bIns="0" rtlCol="0">
            <a:spAutoFit/>
          </a:bodyPr>
          <a:lstStyle/>
          <a:p>
            <a:pPr marL="129539" indent="-117475">
              <a:lnSpc>
                <a:spcPct val="100000"/>
              </a:lnSpc>
              <a:spcBef>
                <a:spcPts val="580"/>
              </a:spcBef>
              <a:buSzPct val="95000"/>
              <a:buFont typeface="Wingdings"/>
              <a:buChar char=""/>
              <a:tabLst>
                <a:tab pos="130175" algn="l"/>
              </a:tabLst>
            </a:pPr>
            <a:r>
              <a:rPr lang="el-GR" b="1" dirty="0">
                <a:solidFill>
                  <a:srgbClr val="375F92"/>
                </a:solidFill>
                <a:latin typeface="Verdana"/>
                <a:cs typeface="Verdana"/>
              </a:rPr>
              <a:t>Από την παθητική ευθύνη</a:t>
            </a:r>
            <a:r>
              <a:rPr b="1" spc="-50" dirty="0">
                <a:solidFill>
                  <a:srgbClr val="375F92"/>
                </a:solidFill>
                <a:latin typeface="Verdana"/>
                <a:cs typeface="Verdana"/>
              </a:rPr>
              <a:t>…</a:t>
            </a:r>
            <a:endParaRPr dirty="0">
              <a:latin typeface="Verdana"/>
              <a:cs typeface="Verdana"/>
            </a:endParaRPr>
          </a:p>
          <a:p>
            <a:pPr marL="130175" marR="5080" indent="-118110">
              <a:lnSpc>
                <a:spcPct val="100000"/>
              </a:lnSpc>
              <a:spcBef>
                <a:spcPts val="480"/>
              </a:spcBef>
              <a:buSzPct val="95000"/>
              <a:buFont typeface="Wingdings"/>
              <a:buChar char=""/>
              <a:tabLst>
                <a:tab pos="354965" algn="l"/>
              </a:tabLst>
            </a:pPr>
            <a:r>
              <a:rPr lang="el-GR" dirty="0">
                <a:solidFill>
                  <a:srgbClr val="375F92"/>
                </a:solidFill>
                <a:latin typeface="Verdana"/>
                <a:cs typeface="Verdana"/>
              </a:rPr>
              <a:t>Η </a:t>
            </a:r>
            <a:r>
              <a:rPr lang="el-GR" b="1" dirty="0">
                <a:solidFill>
                  <a:srgbClr val="375F92"/>
                </a:solidFill>
                <a:latin typeface="Verdana"/>
                <a:cs typeface="Verdana"/>
              </a:rPr>
              <a:t>υπευθυνότητα</a:t>
            </a:r>
            <a:r>
              <a:rPr lang="el-GR" dirty="0">
                <a:solidFill>
                  <a:srgbClr val="375F92"/>
                </a:solidFill>
                <a:latin typeface="Verdana"/>
                <a:cs typeface="Verdana"/>
              </a:rPr>
              <a:t> συνδέεται με το να είσαι υπόλογος για τις πράξεις σου και για τα αποτελέσματα των πράξεων σου</a:t>
            </a:r>
            <a:endParaRPr dirty="0">
              <a:latin typeface="Verdana"/>
              <a:cs typeface="Verdana"/>
            </a:endParaRPr>
          </a:p>
          <a:p>
            <a:pPr marL="861694" marR="427355" lvl="1" indent="-105410">
              <a:lnSpc>
                <a:spcPct val="100000"/>
              </a:lnSpc>
              <a:spcBef>
                <a:spcPts val="439"/>
              </a:spcBef>
              <a:buSzPct val="94444"/>
              <a:buFont typeface="Wingdings"/>
              <a:buChar char=""/>
              <a:tabLst>
                <a:tab pos="1099185" algn="l"/>
              </a:tabLst>
            </a:pPr>
            <a:r>
              <a:rPr lang="el-GR" sz="1600" dirty="0">
                <a:solidFill>
                  <a:srgbClr val="375F92"/>
                </a:solidFill>
                <a:latin typeface="Verdana"/>
                <a:cs typeface="Verdana"/>
              </a:rPr>
              <a:t>Κάνοντας επιλογές, λαμβάνοντας αποφάσεις, παραλείποντας τη δράση</a:t>
            </a:r>
            <a:r>
              <a:rPr sz="1600" dirty="0">
                <a:solidFill>
                  <a:srgbClr val="375F92"/>
                </a:solidFill>
                <a:latin typeface="Verdana"/>
                <a:cs typeface="Verdana"/>
              </a:rPr>
              <a:t>,</a:t>
            </a:r>
            <a:r>
              <a:rPr sz="1600" spc="-20" dirty="0">
                <a:solidFill>
                  <a:srgbClr val="375F92"/>
                </a:solidFill>
                <a:latin typeface="Verdana"/>
                <a:cs typeface="Verdana"/>
              </a:rPr>
              <a:t> </a:t>
            </a:r>
            <a:r>
              <a:rPr sz="1600" spc="-50" dirty="0">
                <a:solidFill>
                  <a:srgbClr val="375F92"/>
                </a:solidFill>
                <a:latin typeface="Verdana"/>
                <a:cs typeface="Verdana"/>
              </a:rPr>
              <a:t>…</a:t>
            </a:r>
            <a:endParaRPr sz="1600" dirty="0">
              <a:latin typeface="Verdana"/>
              <a:cs typeface="Verdana"/>
            </a:endParaRPr>
          </a:p>
          <a:p>
            <a:pPr marL="130175" marR="239395" indent="-118110">
              <a:lnSpc>
                <a:spcPct val="100000"/>
              </a:lnSpc>
              <a:spcBef>
                <a:spcPts val="470"/>
              </a:spcBef>
              <a:buSzPct val="95000"/>
              <a:buFont typeface="Wingdings"/>
              <a:buChar char=""/>
              <a:tabLst>
                <a:tab pos="354965" algn="l"/>
              </a:tabLst>
            </a:pPr>
            <a:r>
              <a:rPr lang="el-GR" dirty="0">
                <a:solidFill>
                  <a:srgbClr val="375F92"/>
                </a:solidFill>
                <a:latin typeface="Verdana"/>
                <a:cs typeface="Verdana"/>
              </a:rPr>
              <a:t>Η </a:t>
            </a:r>
            <a:r>
              <a:rPr lang="el-GR" b="1" dirty="0">
                <a:solidFill>
                  <a:srgbClr val="375F92"/>
                </a:solidFill>
                <a:latin typeface="Verdana"/>
                <a:cs typeface="Verdana"/>
              </a:rPr>
              <a:t>παθητική ευθύνη </a:t>
            </a:r>
            <a:r>
              <a:rPr lang="el-GR" dirty="0">
                <a:solidFill>
                  <a:srgbClr val="375F92"/>
                </a:solidFill>
                <a:latin typeface="Verdana"/>
                <a:cs typeface="Verdana"/>
              </a:rPr>
              <a:t>είναι μια </a:t>
            </a:r>
            <a:r>
              <a:rPr lang="el-GR" b="1" dirty="0">
                <a:solidFill>
                  <a:srgbClr val="375F92"/>
                </a:solidFill>
                <a:latin typeface="Verdana"/>
                <a:cs typeface="Verdana"/>
              </a:rPr>
              <a:t>αναδρομική ευθύνη </a:t>
            </a:r>
            <a:r>
              <a:rPr lang="el-GR" dirty="0">
                <a:solidFill>
                  <a:srgbClr val="375F92"/>
                </a:solidFill>
                <a:latin typeface="Verdana"/>
                <a:cs typeface="Verdana"/>
              </a:rPr>
              <a:t>η οποία είναι σχετική αφότου έχει συμβεί κάτι ανεπιθύμητο</a:t>
            </a:r>
            <a:endParaRPr dirty="0">
              <a:latin typeface="Verdana"/>
              <a:cs typeface="Verdana"/>
            </a:endParaRPr>
          </a:p>
        </p:txBody>
      </p:sp>
      <p:pic>
        <p:nvPicPr>
          <p:cNvPr id="4" name="object 4"/>
          <p:cNvPicPr/>
          <p:nvPr/>
        </p:nvPicPr>
        <p:blipFill>
          <a:blip r:embed="rId2" cstate="print"/>
          <a:stretch>
            <a:fillRect/>
          </a:stretch>
        </p:blipFill>
        <p:spPr>
          <a:xfrm>
            <a:off x="5524500" y="1917700"/>
            <a:ext cx="3619500" cy="347573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61" y="170661"/>
            <a:ext cx="9102676" cy="443070"/>
          </a:xfrm>
          <a:prstGeom prst="rect">
            <a:avLst/>
          </a:prstGeom>
        </p:spPr>
        <p:txBody>
          <a:bodyPr vert="horz" wrap="square" lIns="0" tIns="12065" rIns="0" bIns="0" rtlCol="0">
            <a:spAutoFit/>
          </a:bodyPr>
          <a:lstStyle/>
          <a:p>
            <a:pPr marL="358775" algn="l">
              <a:lnSpc>
                <a:spcPct val="100000"/>
              </a:lnSpc>
              <a:spcBef>
                <a:spcPts val="95"/>
              </a:spcBef>
            </a:pPr>
            <a:r>
              <a:rPr lang="en-GB" dirty="0"/>
              <a:t>…</a:t>
            </a:r>
            <a:r>
              <a:rPr lang="en-GB" spc="-65" dirty="0"/>
              <a:t> </a:t>
            </a:r>
            <a:r>
              <a:rPr lang="el-GR" dirty="0"/>
              <a:t>σε ενεργό ευθύνη</a:t>
            </a:r>
            <a:endParaRPr lang="en-GB" spc="-10" dirty="0"/>
          </a:p>
        </p:txBody>
      </p:sp>
      <p:sp>
        <p:nvSpPr>
          <p:cNvPr id="3" name="object 3"/>
          <p:cNvSpPr txBox="1"/>
          <p:nvPr/>
        </p:nvSpPr>
        <p:spPr>
          <a:xfrm>
            <a:off x="4565903" y="1580832"/>
            <a:ext cx="4293390" cy="3401572"/>
          </a:xfrm>
          <a:prstGeom prst="rect">
            <a:avLst/>
          </a:prstGeom>
        </p:spPr>
        <p:txBody>
          <a:bodyPr vert="horz" wrap="square" lIns="0" tIns="13335" rIns="0" bIns="0" rtlCol="0">
            <a:spAutoFit/>
          </a:bodyPr>
          <a:lstStyle/>
          <a:p>
            <a:pPr marL="130175" marR="160020" indent="-118110" algn="l">
              <a:lnSpc>
                <a:spcPct val="100000"/>
              </a:lnSpc>
              <a:spcBef>
                <a:spcPts val="105"/>
              </a:spcBef>
              <a:buSzPct val="95000"/>
              <a:buFont typeface="Wingdings"/>
              <a:buChar char=""/>
              <a:tabLst>
                <a:tab pos="354965" algn="l"/>
              </a:tabLst>
            </a:pPr>
            <a:r>
              <a:rPr lang="el-GR" b="1" dirty="0">
                <a:solidFill>
                  <a:srgbClr val="375F92"/>
                </a:solidFill>
                <a:latin typeface="Verdana"/>
                <a:cs typeface="Verdana"/>
              </a:rPr>
              <a:t>Ενεργός ευθύνη </a:t>
            </a:r>
            <a:r>
              <a:rPr lang="el-GR" dirty="0">
                <a:solidFill>
                  <a:srgbClr val="375F92"/>
                </a:solidFill>
                <a:latin typeface="Verdana"/>
                <a:cs typeface="Verdana"/>
              </a:rPr>
              <a:t>σημαίνει </a:t>
            </a:r>
            <a:r>
              <a:rPr lang="el-GR" b="1" dirty="0">
                <a:solidFill>
                  <a:srgbClr val="375F92"/>
                </a:solidFill>
                <a:latin typeface="Verdana"/>
                <a:cs typeface="Verdana"/>
              </a:rPr>
              <a:t>πρόληψη </a:t>
            </a:r>
            <a:r>
              <a:rPr lang="el-GR" dirty="0">
                <a:solidFill>
                  <a:srgbClr val="375F92"/>
                </a:solidFill>
                <a:latin typeface="Verdana"/>
                <a:cs typeface="Verdana"/>
              </a:rPr>
              <a:t>των αρνητικών συνεπειών της τεχνολογίας, αλλά και </a:t>
            </a:r>
            <a:r>
              <a:rPr lang="el-GR" b="1" dirty="0">
                <a:solidFill>
                  <a:srgbClr val="375F92"/>
                </a:solidFill>
                <a:latin typeface="Verdana"/>
                <a:cs typeface="Verdana"/>
              </a:rPr>
              <a:t>υλοποίηση </a:t>
            </a:r>
            <a:r>
              <a:rPr lang="el-GR" dirty="0">
                <a:solidFill>
                  <a:srgbClr val="375F92"/>
                </a:solidFill>
                <a:latin typeface="Verdana"/>
                <a:cs typeface="Verdana"/>
              </a:rPr>
              <a:t>ορισμένων θετικών αποτελεσμάτων</a:t>
            </a:r>
            <a:r>
              <a:rPr lang="el-GR" b="1" dirty="0">
                <a:solidFill>
                  <a:srgbClr val="375F92"/>
                </a:solidFill>
                <a:latin typeface="Verdana"/>
                <a:cs typeface="Verdana"/>
              </a:rPr>
              <a:t> </a:t>
            </a:r>
            <a:r>
              <a:rPr lang="el-GR" b="1" spc="-40" dirty="0">
                <a:solidFill>
                  <a:srgbClr val="375F92"/>
                </a:solidFill>
                <a:latin typeface="Verdana"/>
                <a:cs typeface="Verdana"/>
              </a:rPr>
              <a:t>	</a:t>
            </a:r>
            <a:r>
              <a:rPr dirty="0">
                <a:solidFill>
                  <a:srgbClr val="375F92"/>
                </a:solidFill>
                <a:latin typeface="Verdana"/>
                <a:cs typeface="Verdana"/>
              </a:rPr>
              <a:t>(Bovens</a:t>
            </a:r>
            <a:r>
              <a:rPr spc="-55" dirty="0">
                <a:solidFill>
                  <a:srgbClr val="375F92"/>
                </a:solidFill>
                <a:latin typeface="Verdana"/>
                <a:cs typeface="Verdana"/>
              </a:rPr>
              <a:t> </a:t>
            </a:r>
            <a:r>
              <a:rPr spc="-10" dirty="0">
                <a:solidFill>
                  <a:srgbClr val="375F92"/>
                </a:solidFill>
                <a:latin typeface="Verdana"/>
                <a:cs typeface="Verdana"/>
              </a:rPr>
              <a:t>1998)</a:t>
            </a:r>
            <a:endParaRPr dirty="0">
              <a:latin typeface="Verdana"/>
              <a:cs typeface="Verdana"/>
            </a:endParaRPr>
          </a:p>
          <a:p>
            <a:pPr marL="130175" marR="5080" indent="-118110" algn="l">
              <a:lnSpc>
                <a:spcPct val="100000"/>
              </a:lnSpc>
              <a:spcBef>
                <a:spcPts val="475"/>
              </a:spcBef>
              <a:buSzPct val="95000"/>
              <a:buFont typeface="Wingdings"/>
              <a:buChar char=""/>
              <a:tabLst>
                <a:tab pos="354965" algn="l"/>
              </a:tabLst>
            </a:pPr>
            <a:r>
              <a:rPr lang="el-GR" b="1" dirty="0">
                <a:solidFill>
                  <a:srgbClr val="375F92"/>
                </a:solidFill>
                <a:latin typeface="Verdana"/>
                <a:cs typeface="Verdana"/>
              </a:rPr>
              <a:t>Σχεδιασμός με ευαισθησία στις αξίες: ηθικές εκτιμήσεις </a:t>
            </a:r>
            <a:r>
              <a:rPr lang="el-GR" dirty="0">
                <a:solidFill>
                  <a:srgbClr val="375F92"/>
                </a:solidFill>
                <a:latin typeface="Verdana"/>
                <a:cs typeface="Verdana"/>
              </a:rPr>
              <a:t>και αξίες χρησιμοποιούνται ως προϋποθέσεις για το </a:t>
            </a:r>
            <a:r>
              <a:rPr lang="el-GR" b="1" dirty="0">
                <a:solidFill>
                  <a:srgbClr val="375F92"/>
                </a:solidFill>
                <a:latin typeface="Verdana"/>
                <a:cs typeface="Verdana"/>
              </a:rPr>
              <a:t>τεχνολογικό σχεδιασμό </a:t>
            </a:r>
            <a:r>
              <a:rPr spc="-10" dirty="0">
                <a:solidFill>
                  <a:srgbClr val="375F92"/>
                </a:solidFill>
                <a:latin typeface="Verdana"/>
                <a:cs typeface="Verdana"/>
              </a:rPr>
              <a:t>	</a:t>
            </a:r>
            <a:r>
              <a:rPr dirty="0">
                <a:solidFill>
                  <a:srgbClr val="375F92"/>
                </a:solidFill>
                <a:latin typeface="Verdana"/>
                <a:cs typeface="Verdana"/>
              </a:rPr>
              <a:t>(Friedman</a:t>
            </a:r>
            <a:r>
              <a:rPr spc="-50" dirty="0">
                <a:solidFill>
                  <a:srgbClr val="375F92"/>
                </a:solidFill>
                <a:latin typeface="Verdana"/>
                <a:cs typeface="Verdana"/>
              </a:rPr>
              <a:t> </a:t>
            </a:r>
            <a:r>
              <a:rPr dirty="0">
                <a:solidFill>
                  <a:srgbClr val="375F92"/>
                </a:solidFill>
                <a:latin typeface="Verdana"/>
                <a:cs typeface="Verdana"/>
              </a:rPr>
              <a:t>1996,</a:t>
            </a:r>
            <a:r>
              <a:rPr spc="-50" dirty="0">
                <a:solidFill>
                  <a:srgbClr val="375F92"/>
                </a:solidFill>
                <a:latin typeface="Verdana"/>
                <a:cs typeface="Verdana"/>
              </a:rPr>
              <a:t> </a:t>
            </a:r>
            <a:r>
              <a:rPr dirty="0">
                <a:solidFill>
                  <a:srgbClr val="375F92"/>
                </a:solidFill>
                <a:latin typeface="Verdana"/>
                <a:cs typeface="Verdana"/>
              </a:rPr>
              <a:t>van</a:t>
            </a:r>
            <a:r>
              <a:rPr spc="-50" dirty="0">
                <a:solidFill>
                  <a:srgbClr val="375F92"/>
                </a:solidFill>
                <a:latin typeface="Verdana"/>
                <a:cs typeface="Verdana"/>
              </a:rPr>
              <a:t> </a:t>
            </a:r>
            <a:r>
              <a:rPr spc="-25" dirty="0">
                <a:solidFill>
                  <a:srgbClr val="375F92"/>
                </a:solidFill>
                <a:latin typeface="Verdana"/>
                <a:cs typeface="Verdana"/>
              </a:rPr>
              <a:t>der 	</a:t>
            </a:r>
            <a:r>
              <a:rPr dirty="0">
                <a:solidFill>
                  <a:srgbClr val="375F92"/>
                </a:solidFill>
                <a:latin typeface="Verdana"/>
                <a:cs typeface="Verdana"/>
              </a:rPr>
              <a:t>Hoven</a:t>
            </a:r>
            <a:r>
              <a:rPr spc="-60" dirty="0">
                <a:solidFill>
                  <a:srgbClr val="375F92"/>
                </a:solidFill>
                <a:latin typeface="Verdana"/>
                <a:cs typeface="Verdana"/>
              </a:rPr>
              <a:t> </a:t>
            </a:r>
            <a:r>
              <a:rPr spc="-10" dirty="0">
                <a:solidFill>
                  <a:srgbClr val="375F92"/>
                </a:solidFill>
                <a:latin typeface="Verdana"/>
                <a:cs typeface="Verdana"/>
              </a:rPr>
              <a:t>2007)</a:t>
            </a:r>
            <a:endParaRPr dirty="0">
              <a:latin typeface="Verdana"/>
              <a:cs typeface="Verdana"/>
            </a:endParaRPr>
          </a:p>
        </p:txBody>
      </p:sp>
      <p:pic>
        <p:nvPicPr>
          <p:cNvPr id="4" name="object 4"/>
          <p:cNvPicPr/>
          <p:nvPr/>
        </p:nvPicPr>
        <p:blipFill>
          <a:blip r:embed="rId2" cstate="print"/>
          <a:stretch>
            <a:fillRect/>
          </a:stretch>
        </p:blipFill>
        <p:spPr>
          <a:xfrm>
            <a:off x="571500" y="1453896"/>
            <a:ext cx="3454399" cy="365544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86000" y="3823667"/>
            <a:ext cx="4140200" cy="2284464"/>
          </a:xfrm>
          <a:prstGeom prst="rect">
            <a:avLst/>
          </a:prstGeom>
        </p:spPr>
      </p:pic>
      <p:sp>
        <p:nvSpPr>
          <p:cNvPr id="3" name="object 3"/>
          <p:cNvSpPr txBox="1">
            <a:spLocks noGrp="1"/>
          </p:cNvSpPr>
          <p:nvPr>
            <p:ph type="title"/>
          </p:nvPr>
        </p:nvSpPr>
        <p:spPr>
          <a:xfrm>
            <a:off x="20661" y="170661"/>
            <a:ext cx="9102676" cy="873957"/>
          </a:xfrm>
          <a:prstGeom prst="rect">
            <a:avLst/>
          </a:prstGeom>
        </p:spPr>
        <p:txBody>
          <a:bodyPr vert="horz" wrap="square" lIns="0" tIns="12065" rIns="0" bIns="0" rtlCol="0">
            <a:spAutoFit/>
          </a:bodyPr>
          <a:lstStyle/>
          <a:p>
            <a:pPr marL="358775">
              <a:lnSpc>
                <a:spcPct val="100000"/>
              </a:lnSpc>
              <a:spcBef>
                <a:spcPts val="95"/>
              </a:spcBef>
            </a:pPr>
            <a:r>
              <a:rPr lang="el-GR" dirty="0"/>
              <a:t>Ενεργός υπευθυνότητα και τεχνητή νοημοσύνη</a:t>
            </a:r>
            <a:endParaRPr spc="-25" dirty="0"/>
          </a:p>
        </p:txBody>
      </p:sp>
      <p:sp>
        <p:nvSpPr>
          <p:cNvPr id="4" name="object 4"/>
          <p:cNvSpPr txBox="1"/>
          <p:nvPr/>
        </p:nvSpPr>
        <p:spPr>
          <a:xfrm>
            <a:off x="489901" y="1371600"/>
            <a:ext cx="8164195" cy="2356414"/>
          </a:xfrm>
          <a:prstGeom prst="rect">
            <a:avLst/>
          </a:prstGeom>
        </p:spPr>
        <p:txBody>
          <a:bodyPr vert="horz" wrap="square" lIns="0" tIns="12065" rIns="0" bIns="0" rtlCol="0">
            <a:spAutoFit/>
          </a:bodyPr>
          <a:lstStyle/>
          <a:p>
            <a:pPr marL="78105" marR="26670" indent="372745" algn="just">
              <a:lnSpc>
                <a:spcPct val="100000"/>
              </a:lnSpc>
              <a:spcBef>
                <a:spcPts val="95"/>
              </a:spcBef>
            </a:pPr>
            <a:r>
              <a:rPr sz="1600" dirty="0">
                <a:solidFill>
                  <a:srgbClr val="375F92"/>
                </a:solidFill>
                <a:latin typeface="Verdana"/>
                <a:cs typeface="Verdana"/>
              </a:rPr>
              <a:t>“</a:t>
            </a:r>
            <a:r>
              <a:rPr lang="el-GR" sz="1600" i="1" dirty="0">
                <a:solidFill>
                  <a:srgbClr val="375F92"/>
                </a:solidFill>
                <a:latin typeface="Verdana"/>
                <a:cs typeface="Verdana"/>
              </a:rPr>
              <a:t>Θα ονομάσω τις τεχνολογίες </a:t>
            </a:r>
            <a:r>
              <a:rPr lang="el-GR" sz="1600" b="1" i="1" dirty="0">
                <a:solidFill>
                  <a:srgbClr val="375F92"/>
                </a:solidFill>
                <a:latin typeface="Verdana"/>
                <a:cs typeface="Verdana"/>
              </a:rPr>
              <a:t>πειραματικές</a:t>
            </a:r>
            <a:r>
              <a:rPr lang="el-GR" sz="1600" i="1" dirty="0">
                <a:solidFill>
                  <a:srgbClr val="375F92"/>
                </a:solidFill>
                <a:latin typeface="Verdana"/>
                <a:cs typeface="Verdana"/>
              </a:rPr>
              <a:t> εάν υπάρχει μόνο  </a:t>
            </a:r>
            <a:r>
              <a:rPr lang="el-GR" sz="1600" b="1" i="1" dirty="0">
                <a:solidFill>
                  <a:srgbClr val="375F92"/>
                </a:solidFill>
                <a:latin typeface="Verdana"/>
                <a:cs typeface="Verdana"/>
              </a:rPr>
              <a:t>περιορισμένη λειτουργική εμπειρία </a:t>
            </a:r>
            <a:r>
              <a:rPr lang="el-GR" sz="1600" i="1" dirty="0">
                <a:solidFill>
                  <a:srgbClr val="375F92"/>
                </a:solidFill>
                <a:latin typeface="Verdana"/>
                <a:cs typeface="Verdana"/>
              </a:rPr>
              <a:t>με αυτές, έτσι ώστε τα κοινωνικά οφέλη και οι κίνδυνοι να μην μπορούν, ή τουλάχιστον όχι</a:t>
            </a:r>
          </a:p>
          <a:p>
            <a:pPr marL="78105" marR="26670" indent="372745" algn="just">
              <a:lnSpc>
                <a:spcPct val="100000"/>
              </a:lnSpc>
              <a:spcBef>
                <a:spcPts val="95"/>
              </a:spcBef>
            </a:pPr>
            <a:r>
              <a:rPr lang="el-GR" sz="1600" i="1" dirty="0">
                <a:solidFill>
                  <a:srgbClr val="375F92"/>
                </a:solidFill>
                <a:latin typeface="Verdana"/>
                <a:cs typeface="Verdana"/>
              </a:rPr>
              <a:t>ευθέως, να εκτιμηθούν με βάση την εμπειρία</a:t>
            </a:r>
            <a:r>
              <a:rPr sz="1600" i="1" spc="-10" dirty="0">
                <a:solidFill>
                  <a:srgbClr val="375F92"/>
                </a:solidFill>
                <a:latin typeface="Verdana"/>
                <a:cs typeface="Verdana"/>
              </a:rPr>
              <a:t>.</a:t>
            </a:r>
            <a:r>
              <a:rPr sz="1600" spc="-10" dirty="0">
                <a:solidFill>
                  <a:srgbClr val="375F92"/>
                </a:solidFill>
                <a:latin typeface="Verdana"/>
                <a:cs typeface="Verdana"/>
              </a:rPr>
              <a:t>”</a:t>
            </a:r>
            <a:r>
              <a:rPr sz="1600" dirty="0">
                <a:solidFill>
                  <a:srgbClr val="C00000"/>
                </a:solidFill>
                <a:latin typeface="Verdana"/>
                <a:cs typeface="Verdana"/>
              </a:rPr>
              <a:t>(van</a:t>
            </a:r>
            <a:r>
              <a:rPr sz="1600" spc="-40" dirty="0">
                <a:solidFill>
                  <a:srgbClr val="C00000"/>
                </a:solidFill>
                <a:latin typeface="Verdana"/>
                <a:cs typeface="Verdana"/>
              </a:rPr>
              <a:t> </a:t>
            </a:r>
            <a:r>
              <a:rPr sz="1600" dirty="0">
                <a:solidFill>
                  <a:srgbClr val="C00000"/>
                </a:solidFill>
                <a:latin typeface="Verdana"/>
                <a:cs typeface="Verdana"/>
              </a:rPr>
              <a:t>de</a:t>
            </a:r>
            <a:r>
              <a:rPr sz="1600" spc="-45" dirty="0">
                <a:solidFill>
                  <a:srgbClr val="C00000"/>
                </a:solidFill>
                <a:latin typeface="Verdana"/>
                <a:cs typeface="Verdana"/>
              </a:rPr>
              <a:t> </a:t>
            </a:r>
            <a:r>
              <a:rPr sz="1600" dirty="0">
                <a:solidFill>
                  <a:srgbClr val="C00000"/>
                </a:solidFill>
                <a:latin typeface="Verdana"/>
                <a:cs typeface="Verdana"/>
              </a:rPr>
              <a:t>Poel</a:t>
            </a:r>
            <a:r>
              <a:rPr sz="1600" spc="-35" dirty="0">
                <a:solidFill>
                  <a:srgbClr val="C00000"/>
                </a:solidFill>
                <a:latin typeface="Verdana"/>
                <a:cs typeface="Verdana"/>
              </a:rPr>
              <a:t> </a:t>
            </a:r>
            <a:r>
              <a:rPr sz="1600" spc="-20" dirty="0">
                <a:solidFill>
                  <a:srgbClr val="C00000"/>
                </a:solidFill>
                <a:latin typeface="Verdana"/>
                <a:cs typeface="Verdana"/>
              </a:rPr>
              <a:t>2016)</a:t>
            </a:r>
            <a:endParaRPr sz="1600" dirty="0">
              <a:latin typeface="Verdana"/>
              <a:cs typeface="Verdana"/>
            </a:endParaRPr>
          </a:p>
          <a:p>
            <a:pPr algn="just">
              <a:lnSpc>
                <a:spcPct val="100000"/>
              </a:lnSpc>
              <a:spcBef>
                <a:spcPts val="10"/>
              </a:spcBef>
            </a:pPr>
            <a:endParaRPr sz="2750" dirty="0">
              <a:latin typeface="Verdana"/>
              <a:cs typeface="Verdana"/>
            </a:endParaRPr>
          </a:p>
          <a:p>
            <a:pPr marL="130175" marR="474980" indent="-118110" algn="just">
              <a:lnSpc>
                <a:spcPct val="100000"/>
              </a:lnSpc>
              <a:buSzPct val="95000"/>
              <a:buFont typeface="Wingdings"/>
              <a:buChar char=""/>
              <a:tabLst>
                <a:tab pos="355600" algn="l"/>
              </a:tabLst>
            </a:pPr>
            <a:r>
              <a:rPr lang="el-GR" sz="2000" dirty="0">
                <a:solidFill>
                  <a:srgbClr val="375F92"/>
                </a:solidFill>
                <a:latin typeface="Verdana"/>
                <a:cs typeface="Verdana"/>
              </a:rPr>
              <a:t>Η </a:t>
            </a:r>
            <a:r>
              <a:rPr lang="el-GR" sz="2000" b="1" dirty="0">
                <a:solidFill>
                  <a:srgbClr val="375F92"/>
                </a:solidFill>
                <a:latin typeface="Verdana"/>
                <a:cs typeface="Verdana"/>
              </a:rPr>
              <a:t>αβεβαιότητα</a:t>
            </a:r>
            <a:r>
              <a:rPr lang="el-GR" sz="2000" dirty="0">
                <a:solidFill>
                  <a:srgbClr val="375F92"/>
                </a:solidFill>
                <a:latin typeface="Verdana"/>
                <a:cs typeface="Verdana"/>
              </a:rPr>
              <a:t> που ενυπάρχει στην </a:t>
            </a:r>
            <a:r>
              <a:rPr lang="el-GR" sz="2000" b="1" dirty="0">
                <a:solidFill>
                  <a:srgbClr val="375F92"/>
                </a:solidFill>
                <a:latin typeface="Verdana"/>
                <a:cs typeface="Verdana"/>
              </a:rPr>
              <a:t>εισαγωγή</a:t>
            </a:r>
            <a:r>
              <a:rPr lang="el-GR" sz="2000" dirty="0">
                <a:solidFill>
                  <a:srgbClr val="375F92"/>
                </a:solidFill>
                <a:latin typeface="Verdana"/>
                <a:cs typeface="Verdana"/>
              </a:rPr>
              <a:t> αυτών των νέων τεχνολογιών </a:t>
            </a:r>
            <a:r>
              <a:rPr sz="2000" dirty="0">
                <a:solidFill>
                  <a:srgbClr val="375F92"/>
                </a:solidFill>
                <a:latin typeface="Verdana"/>
                <a:cs typeface="Verdana"/>
              </a:rPr>
              <a:t>(</a:t>
            </a:r>
            <a:r>
              <a:rPr lang="el-GR" sz="2000" dirty="0">
                <a:solidFill>
                  <a:srgbClr val="375F92"/>
                </a:solidFill>
                <a:latin typeface="Verdana"/>
                <a:cs typeface="Verdana"/>
              </a:rPr>
              <a:t>εξελιγμένα συστήματα </a:t>
            </a:r>
            <a:r>
              <a:rPr lang="el-GR" sz="2000" b="1" dirty="0">
                <a:solidFill>
                  <a:srgbClr val="375F92"/>
                </a:solidFill>
                <a:latin typeface="Verdana"/>
                <a:cs typeface="Verdana"/>
              </a:rPr>
              <a:t>ΤΝ</a:t>
            </a:r>
            <a:r>
              <a:rPr sz="2000" dirty="0">
                <a:solidFill>
                  <a:srgbClr val="375F92"/>
                </a:solidFill>
                <a:latin typeface="Verdana"/>
                <a:cs typeface="Verdana"/>
              </a:rPr>
              <a:t>)</a:t>
            </a:r>
            <a:r>
              <a:rPr sz="2000" spc="-80" dirty="0">
                <a:solidFill>
                  <a:srgbClr val="375F92"/>
                </a:solidFill>
                <a:latin typeface="Verdana"/>
                <a:cs typeface="Verdana"/>
              </a:rPr>
              <a:t> </a:t>
            </a:r>
            <a:r>
              <a:rPr lang="el-GR" sz="2000" spc="-80" dirty="0">
                <a:solidFill>
                  <a:srgbClr val="375F92"/>
                </a:solidFill>
                <a:latin typeface="Verdana"/>
                <a:cs typeface="Verdana"/>
              </a:rPr>
              <a:t>στην</a:t>
            </a:r>
            <a:r>
              <a:rPr sz="2000" spc="-60" dirty="0">
                <a:solidFill>
                  <a:srgbClr val="375F92"/>
                </a:solidFill>
                <a:latin typeface="Verdana"/>
                <a:cs typeface="Verdana"/>
              </a:rPr>
              <a:t> </a:t>
            </a:r>
            <a:r>
              <a:rPr lang="el-GR" sz="2000" b="1" spc="-10" dirty="0">
                <a:solidFill>
                  <a:srgbClr val="375F92"/>
                </a:solidFill>
                <a:latin typeface="Verdana"/>
                <a:cs typeface="Verdana"/>
              </a:rPr>
              <a:t>κοινωνία</a:t>
            </a:r>
            <a:endParaRPr sz="2000" dirty="0">
              <a:latin typeface="Verdana"/>
              <a:cs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61" y="170661"/>
            <a:ext cx="9102676" cy="873957"/>
          </a:xfrm>
          <a:prstGeom prst="rect">
            <a:avLst/>
          </a:prstGeom>
        </p:spPr>
        <p:txBody>
          <a:bodyPr vert="horz" wrap="square" lIns="0" tIns="12065" rIns="0" bIns="0" rtlCol="0">
            <a:spAutoFit/>
          </a:bodyPr>
          <a:lstStyle/>
          <a:p>
            <a:pPr marL="358775">
              <a:lnSpc>
                <a:spcPct val="100000"/>
              </a:lnSpc>
              <a:spcBef>
                <a:spcPts val="95"/>
              </a:spcBef>
            </a:pPr>
            <a:r>
              <a:rPr lang="el-GR" dirty="0"/>
              <a:t>Η τεχνητή νοημοσύνη και ο παράγοντας της αδιαφάνειας</a:t>
            </a:r>
            <a:endParaRPr spc="-10" dirty="0"/>
          </a:p>
        </p:txBody>
      </p:sp>
      <p:sp>
        <p:nvSpPr>
          <p:cNvPr id="3" name="object 3"/>
          <p:cNvSpPr txBox="1"/>
          <p:nvPr/>
        </p:nvSpPr>
        <p:spPr>
          <a:xfrm>
            <a:off x="4419600" y="2154934"/>
            <a:ext cx="4267200" cy="3510576"/>
          </a:xfrm>
          <a:prstGeom prst="rect">
            <a:avLst/>
          </a:prstGeom>
        </p:spPr>
        <p:txBody>
          <a:bodyPr vert="horz" wrap="square" lIns="0" tIns="12065" rIns="0" bIns="0" rtlCol="0">
            <a:spAutoFit/>
          </a:bodyPr>
          <a:lstStyle/>
          <a:p>
            <a:pPr marL="12700" marR="8890" indent="426084" algn="r">
              <a:lnSpc>
                <a:spcPct val="100000"/>
              </a:lnSpc>
              <a:spcBef>
                <a:spcPts val="95"/>
              </a:spcBef>
            </a:pPr>
            <a:r>
              <a:rPr sz="1600" dirty="0">
                <a:solidFill>
                  <a:srgbClr val="375F92"/>
                </a:solidFill>
                <a:latin typeface="Verdana"/>
                <a:cs typeface="Verdana"/>
              </a:rPr>
              <a:t>«</a:t>
            </a:r>
            <a:r>
              <a:rPr lang="el-GR" sz="1600" i="1" spc="-40" dirty="0">
                <a:solidFill>
                  <a:srgbClr val="375F92"/>
                </a:solidFill>
                <a:latin typeface="Verdana"/>
                <a:cs typeface="Verdana"/>
              </a:rPr>
              <a:t>Υπάρχει ένα σημαντικό δεδομένο σχετικά με τους υπολογιστές. Τις περισσότερες φορές και υπό τις περισσότερες συνθήκες οι λειτουργίες των υπολογιστών είναι αφανείς. Κάποιος μπορεί να γνωρίζει αρκετά καλά τα δεδομένα εισόδου και εξόδου ενός υπολογιστή και να έχει μόνο μια αμυδρή αντίληψη της εσωτερικής επεξεργασίας. Αυτός ο παράγοντας μη-ορατότητας δημιουργεί συχνά κάποια κενά σχετικά με τον τρόπο χρήσης της τεχνολογίας των υπολογιστών</a:t>
            </a:r>
            <a:r>
              <a:rPr lang="en-US" sz="1600" spc="-10" dirty="0">
                <a:solidFill>
                  <a:srgbClr val="375F92"/>
                </a:solidFill>
                <a:latin typeface="Verdana"/>
                <a:cs typeface="Verdana"/>
              </a:rPr>
              <a:t>.”</a:t>
            </a:r>
            <a:endParaRPr lang="en-US" sz="1600" dirty="0">
              <a:latin typeface="Verdana"/>
              <a:cs typeface="Verdana"/>
            </a:endParaRPr>
          </a:p>
          <a:p>
            <a:pPr marR="5080" algn="r">
              <a:lnSpc>
                <a:spcPct val="100000"/>
              </a:lnSpc>
              <a:spcBef>
                <a:spcPts val="385"/>
              </a:spcBef>
            </a:pPr>
            <a:r>
              <a:rPr sz="1600" dirty="0">
                <a:solidFill>
                  <a:srgbClr val="C00000"/>
                </a:solidFill>
                <a:latin typeface="Verdana"/>
                <a:cs typeface="Verdana"/>
              </a:rPr>
              <a:t>(Moor</a:t>
            </a:r>
            <a:r>
              <a:rPr sz="1600" spc="-45" dirty="0">
                <a:solidFill>
                  <a:srgbClr val="C00000"/>
                </a:solidFill>
                <a:latin typeface="Verdana"/>
                <a:cs typeface="Verdana"/>
              </a:rPr>
              <a:t> </a:t>
            </a:r>
            <a:r>
              <a:rPr sz="1600" spc="-10" dirty="0">
                <a:solidFill>
                  <a:srgbClr val="C00000"/>
                </a:solidFill>
                <a:latin typeface="Verdana"/>
                <a:cs typeface="Verdana"/>
              </a:rPr>
              <a:t>1985)</a:t>
            </a:r>
            <a:endParaRPr sz="1600" dirty="0">
              <a:latin typeface="Verdana"/>
              <a:cs typeface="Verdana"/>
            </a:endParaRPr>
          </a:p>
        </p:txBody>
      </p:sp>
      <p:pic>
        <p:nvPicPr>
          <p:cNvPr id="4" name="object 4"/>
          <p:cNvPicPr/>
          <p:nvPr/>
        </p:nvPicPr>
        <p:blipFill>
          <a:blip r:embed="rId2" cstate="print"/>
          <a:stretch>
            <a:fillRect/>
          </a:stretch>
        </p:blipFill>
        <p:spPr>
          <a:xfrm>
            <a:off x="527304" y="2118359"/>
            <a:ext cx="3744467" cy="294893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61" y="170661"/>
            <a:ext cx="9102676" cy="443070"/>
          </a:xfrm>
          <a:prstGeom prst="rect">
            <a:avLst/>
          </a:prstGeom>
        </p:spPr>
        <p:txBody>
          <a:bodyPr vert="horz" wrap="square" lIns="0" tIns="12065" rIns="0" bIns="0" rtlCol="0">
            <a:spAutoFit/>
          </a:bodyPr>
          <a:lstStyle/>
          <a:p>
            <a:pPr marL="358775">
              <a:lnSpc>
                <a:spcPct val="100000"/>
              </a:lnSpc>
              <a:spcBef>
                <a:spcPts val="95"/>
              </a:spcBef>
            </a:pPr>
            <a:r>
              <a:rPr lang="el-GR" dirty="0"/>
              <a:t>Τύποι αδιαφάνειας</a:t>
            </a:r>
            <a:endParaRPr spc="-10" dirty="0"/>
          </a:p>
        </p:txBody>
      </p:sp>
      <p:sp>
        <p:nvSpPr>
          <p:cNvPr id="3" name="object 3"/>
          <p:cNvSpPr txBox="1"/>
          <p:nvPr/>
        </p:nvSpPr>
        <p:spPr>
          <a:xfrm>
            <a:off x="535940" y="1421771"/>
            <a:ext cx="8379460" cy="4356962"/>
          </a:xfrm>
          <a:prstGeom prst="rect">
            <a:avLst/>
          </a:prstGeom>
        </p:spPr>
        <p:txBody>
          <a:bodyPr vert="horz" wrap="square" lIns="0" tIns="45085" rIns="0" bIns="0" rtlCol="0">
            <a:spAutoFit/>
          </a:bodyPr>
          <a:lstStyle/>
          <a:p>
            <a:pPr marL="129539" indent="-117475">
              <a:lnSpc>
                <a:spcPct val="100000"/>
              </a:lnSpc>
              <a:spcBef>
                <a:spcPts val="355"/>
              </a:spcBef>
              <a:buSzPct val="95000"/>
              <a:buFont typeface="Wingdings"/>
              <a:buChar char=""/>
              <a:tabLst>
                <a:tab pos="130175" algn="l"/>
              </a:tabLst>
            </a:pPr>
            <a:r>
              <a:rPr lang="el-GR" dirty="0">
                <a:solidFill>
                  <a:srgbClr val="375F92"/>
                </a:solidFill>
                <a:latin typeface="Verdana"/>
                <a:cs typeface="Verdana"/>
              </a:rPr>
              <a:t>Αδιαφάνεια της </a:t>
            </a:r>
            <a:r>
              <a:rPr lang="el-GR" b="1" dirty="0">
                <a:solidFill>
                  <a:srgbClr val="375F92"/>
                </a:solidFill>
                <a:latin typeface="Verdana"/>
                <a:cs typeface="Verdana"/>
              </a:rPr>
              <a:t>κακοποίησης</a:t>
            </a:r>
          </a:p>
          <a:p>
            <a:pPr marL="12064" algn="just">
              <a:lnSpc>
                <a:spcPct val="100000"/>
              </a:lnSpc>
              <a:spcBef>
                <a:spcPts val="355"/>
              </a:spcBef>
              <a:buSzPct val="95000"/>
              <a:tabLst>
                <a:tab pos="130175" algn="l"/>
              </a:tabLst>
            </a:pPr>
            <a:r>
              <a:rPr sz="1400" dirty="0">
                <a:solidFill>
                  <a:srgbClr val="375F92"/>
                </a:solidFill>
                <a:latin typeface="Verdana"/>
                <a:cs typeface="Verdana"/>
              </a:rPr>
              <a:t>“</a:t>
            </a:r>
            <a:r>
              <a:rPr lang="el-GR" sz="1400" i="1" dirty="0">
                <a:solidFill>
                  <a:srgbClr val="375F92"/>
                </a:solidFill>
                <a:latin typeface="Verdana"/>
                <a:cs typeface="Verdana"/>
              </a:rPr>
              <a:t>Η αφανής κατάχρηση είναι η εσκεμμένη χρήση </a:t>
            </a:r>
            <a:r>
              <a:rPr lang="el-GR" sz="1400" b="1" i="1" dirty="0">
                <a:solidFill>
                  <a:srgbClr val="375F92"/>
                </a:solidFill>
                <a:latin typeface="Verdana"/>
                <a:cs typeface="Verdana"/>
              </a:rPr>
              <a:t>αφανών λειτουργιών </a:t>
            </a:r>
            <a:r>
              <a:rPr lang="el-GR" sz="1400" i="1" dirty="0">
                <a:solidFill>
                  <a:srgbClr val="375F92"/>
                </a:solidFill>
                <a:latin typeface="Verdana"/>
                <a:cs typeface="Verdana"/>
              </a:rPr>
              <a:t>ενός υπολογιστή για την άσκηση </a:t>
            </a:r>
            <a:r>
              <a:rPr lang="el-GR" sz="1400" b="1" i="1" dirty="0">
                <a:solidFill>
                  <a:srgbClr val="375F92"/>
                </a:solidFill>
                <a:latin typeface="Verdana"/>
                <a:cs typeface="Verdana"/>
              </a:rPr>
              <a:t>ανήθικης πρακτικής</a:t>
            </a:r>
            <a:r>
              <a:rPr lang="el-GR" sz="1400" i="1" dirty="0">
                <a:solidFill>
                  <a:srgbClr val="375F92"/>
                </a:solidFill>
                <a:latin typeface="Verdana"/>
                <a:cs typeface="Verdana"/>
              </a:rPr>
              <a:t>. Ένα κλασικό παράδειγμα είναι η περίπτωση ενός προγραμματιστή που συνειδητοποίησε ότι μπορούσε να κλέψει πλεονάζοντες τόκους από μια τράπεζα</a:t>
            </a:r>
            <a:r>
              <a:rPr sz="1400" spc="-10" dirty="0">
                <a:solidFill>
                  <a:srgbClr val="375F92"/>
                </a:solidFill>
                <a:latin typeface="Verdana"/>
                <a:cs typeface="Verdana"/>
              </a:rPr>
              <a:t>.”</a:t>
            </a:r>
            <a:endParaRPr sz="1400" dirty="0">
              <a:latin typeface="Verdana"/>
              <a:cs typeface="Verdana"/>
            </a:endParaRPr>
          </a:p>
          <a:p>
            <a:pPr>
              <a:lnSpc>
                <a:spcPct val="100000"/>
              </a:lnSpc>
              <a:spcBef>
                <a:spcPts val="50"/>
              </a:spcBef>
            </a:pPr>
            <a:endParaRPr sz="2000" dirty="0">
              <a:latin typeface="Verdana"/>
              <a:cs typeface="Verdana"/>
            </a:endParaRPr>
          </a:p>
          <a:p>
            <a:pPr marL="129539" indent="-117475">
              <a:lnSpc>
                <a:spcPct val="100000"/>
              </a:lnSpc>
              <a:buSzPct val="95000"/>
              <a:buFont typeface="Wingdings"/>
              <a:buChar char=""/>
              <a:tabLst>
                <a:tab pos="130175" algn="l"/>
              </a:tabLst>
            </a:pPr>
            <a:r>
              <a:rPr lang="el-GR" dirty="0">
                <a:solidFill>
                  <a:srgbClr val="375F92"/>
                </a:solidFill>
                <a:latin typeface="Verdana"/>
                <a:cs typeface="Verdana"/>
              </a:rPr>
              <a:t>Αδιαφάνεια των </a:t>
            </a:r>
            <a:r>
              <a:rPr lang="el-GR" b="1" dirty="0">
                <a:solidFill>
                  <a:srgbClr val="375F92"/>
                </a:solidFill>
                <a:latin typeface="Verdana"/>
                <a:cs typeface="Verdana"/>
              </a:rPr>
              <a:t>συντελεστών προγραμματισμού</a:t>
            </a:r>
          </a:p>
          <a:p>
            <a:pPr marL="12064" algn="just">
              <a:lnSpc>
                <a:spcPct val="100000"/>
              </a:lnSpc>
              <a:buSzPct val="95000"/>
              <a:tabLst>
                <a:tab pos="130175" algn="l"/>
              </a:tabLst>
            </a:pPr>
            <a:r>
              <a:rPr sz="1400" dirty="0">
                <a:solidFill>
                  <a:srgbClr val="375F92"/>
                </a:solidFill>
                <a:latin typeface="Verdana"/>
                <a:cs typeface="Verdana"/>
              </a:rPr>
              <a:t>“</a:t>
            </a:r>
            <a:r>
              <a:rPr lang="el-GR" sz="1400" i="1" dirty="0">
                <a:solidFill>
                  <a:srgbClr val="375F92"/>
                </a:solidFill>
                <a:latin typeface="Verdana"/>
                <a:cs typeface="Verdana"/>
              </a:rPr>
              <a:t>Σκεφτείτε για παράδειγμα τις ηλεκτρονικές κρατήσεις αεροπορικών εισιτηρίων. Θα μπορούσαν να γραφτούν πολλά διαφορετικά προγράμματα για την παροχή μιας υπηρεσίας κρατήσεων. Η American </a:t>
            </a:r>
            <a:r>
              <a:rPr lang="el-GR" sz="1400" i="1" dirty="0" err="1">
                <a:solidFill>
                  <a:srgbClr val="375F92"/>
                </a:solidFill>
                <a:latin typeface="Verdana"/>
                <a:cs typeface="Verdana"/>
              </a:rPr>
              <a:t>Airlines</a:t>
            </a:r>
            <a:r>
              <a:rPr lang="el-GR" sz="1400" i="1" dirty="0">
                <a:solidFill>
                  <a:srgbClr val="375F92"/>
                </a:solidFill>
                <a:latin typeface="Verdana"/>
                <a:cs typeface="Verdana"/>
              </a:rPr>
              <a:t> είχε κάποτε προωθήσει μια τέτοια υπηρεσία που ονομαζόταν SABRE. Το πρόγραμμα αυτό είχε μια </a:t>
            </a:r>
            <a:r>
              <a:rPr lang="el-GR" sz="1400" b="1" i="1" dirty="0">
                <a:solidFill>
                  <a:srgbClr val="375F92"/>
                </a:solidFill>
                <a:latin typeface="Verdana"/>
                <a:cs typeface="Verdana"/>
              </a:rPr>
              <a:t>προδιάθεση</a:t>
            </a:r>
            <a:r>
              <a:rPr lang="el-GR" sz="1400" i="1" dirty="0">
                <a:solidFill>
                  <a:srgbClr val="375F92"/>
                </a:solidFill>
                <a:latin typeface="Verdana"/>
                <a:cs typeface="Verdana"/>
              </a:rPr>
              <a:t> για την American </a:t>
            </a:r>
            <a:r>
              <a:rPr lang="el-GR" sz="1400" i="1" dirty="0" err="1">
                <a:solidFill>
                  <a:srgbClr val="375F92"/>
                </a:solidFill>
                <a:latin typeface="Verdana"/>
                <a:cs typeface="Verdana"/>
              </a:rPr>
              <a:t>Airline</a:t>
            </a:r>
            <a:r>
              <a:rPr lang="el-GR" sz="1400" i="1" dirty="0">
                <a:solidFill>
                  <a:srgbClr val="375F92"/>
                </a:solidFill>
                <a:latin typeface="Verdana"/>
                <a:cs typeface="Verdana"/>
              </a:rPr>
              <a:t>, με αποτέλεσμα κάποιες φορές ο υπολογιστής να πρότεινε μια πτήση της American </a:t>
            </a:r>
            <a:r>
              <a:rPr lang="el-GR" sz="1400" i="1" dirty="0" err="1">
                <a:solidFill>
                  <a:srgbClr val="375F92"/>
                </a:solidFill>
                <a:latin typeface="Verdana"/>
                <a:cs typeface="Verdana"/>
              </a:rPr>
              <a:t>Airline</a:t>
            </a:r>
            <a:r>
              <a:rPr lang="el-GR" sz="1400" i="1" dirty="0">
                <a:solidFill>
                  <a:srgbClr val="375F92"/>
                </a:solidFill>
                <a:latin typeface="Verdana"/>
                <a:cs typeface="Verdana"/>
              </a:rPr>
              <a:t>, ακόμη και αν </a:t>
            </a:r>
            <a:r>
              <a:rPr lang="el-GR" sz="1400" b="1" i="1" dirty="0">
                <a:solidFill>
                  <a:srgbClr val="375F92"/>
                </a:solidFill>
                <a:latin typeface="Verdana"/>
                <a:cs typeface="Verdana"/>
              </a:rPr>
              <a:t>δεν ήταν η καλύτερη δυνατή πτήση</a:t>
            </a:r>
            <a:r>
              <a:rPr lang="en-US" sz="1400" spc="-10" dirty="0">
                <a:solidFill>
                  <a:srgbClr val="375F92"/>
                </a:solidFill>
                <a:latin typeface="Verdana"/>
                <a:cs typeface="Verdana"/>
              </a:rPr>
              <a:t>.”</a:t>
            </a:r>
            <a:endParaRPr lang="en-US" sz="1400" dirty="0">
              <a:latin typeface="Verdana"/>
              <a:cs typeface="Verdana"/>
            </a:endParaRPr>
          </a:p>
          <a:p>
            <a:pPr>
              <a:lnSpc>
                <a:spcPct val="100000"/>
              </a:lnSpc>
              <a:spcBef>
                <a:spcPts val="15"/>
              </a:spcBef>
            </a:pPr>
            <a:endParaRPr sz="2000" dirty="0">
              <a:latin typeface="Verdana"/>
              <a:cs typeface="Verdana"/>
            </a:endParaRPr>
          </a:p>
          <a:p>
            <a:pPr marL="129539" indent="-117475">
              <a:lnSpc>
                <a:spcPct val="100000"/>
              </a:lnSpc>
              <a:buSzPct val="95000"/>
              <a:buFont typeface="Wingdings"/>
              <a:buChar char=""/>
              <a:tabLst>
                <a:tab pos="130175" algn="l"/>
              </a:tabLst>
            </a:pPr>
            <a:r>
              <a:rPr lang="el-GR" dirty="0">
                <a:solidFill>
                  <a:srgbClr val="375F92"/>
                </a:solidFill>
                <a:latin typeface="Verdana"/>
                <a:cs typeface="Verdana"/>
              </a:rPr>
              <a:t>Αδιαφάνεια  </a:t>
            </a:r>
            <a:r>
              <a:rPr lang="el-GR" b="1" dirty="0">
                <a:solidFill>
                  <a:srgbClr val="375F92"/>
                </a:solidFill>
                <a:latin typeface="Verdana"/>
                <a:cs typeface="Verdana"/>
              </a:rPr>
              <a:t>περίπλοκων υπολογισμών</a:t>
            </a:r>
          </a:p>
          <a:p>
            <a:pPr marL="12064">
              <a:lnSpc>
                <a:spcPct val="100000"/>
              </a:lnSpc>
              <a:buSzPct val="95000"/>
              <a:tabLst>
                <a:tab pos="130175" algn="l"/>
              </a:tabLst>
            </a:pPr>
            <a:r>
              <a:rPr sz="1400" dirty="0">
                <a:solidFill>
                  <a:srgbClr val="375F92"/>
                </a:solidFill>
                <a:latin typeface="Verdana"/>
                <a:cs typeface="Verdana"/>
              </a:rPr>
              <a:t>“</a:t>
            </a:r>
            <a:r>
              <a:rPr lang="el-GR" sz="1400" i="1" dirty="0">
                <a:solidFill>
                  <a:srgbClr val="375F92"/>
                </a:solidFill>
                <a:latin typeface="Verdana"/>
                <a:cs typeface="Verdana"/>
              </a:rPr>
              <a:t>Οι υπολογιστές σήμερα είναι ικανοί για </a:t>
            </a:r>
            <a:r>
              <a:rPr lang="el-GR" sz="1400" b="1" i="1" dirty="0">
                <a:solidFill>
                  <a:srgbClr val="375F92"/>
                </a:solidFill>
                <a:latin typeface="Verdana"/>
                <a:cs typeface="Verdana"/>
              </a:rPr>
              <a:t>τεράστιους υπολογισμούς που ξεπερνούν την ανθρώπινη αντίληψη</a:t>
            </a:r>
            <a:r>
              <a:rPr lang="el-GR" sz="1400" i="1" dirty="0">
                <a:solidFill>
                  <a:srgbClr val="375F92"/>
                </a:solidFill>
                <a:latin typeface="Verdana"/>
                <a:cs typeface="Verdana"/>
              </a:rPr>
              <a:t>. Ακόμη και αν ένα πρόγραμμα είναι κατανοητό, δεν συνεπάγεται ότι οι υπολογισμοί που βασίζονται σε αυτό το πρόγραμμα είναι κατανοητοί</a:t>
            </a:r>
            <a:r>
              <a:rPr sz="1400" spc="-10" dirty="0">
                <a:solidFill>
                  <a:srgbClr val="375F92"/>
                </a:solidFill>
                <a:latin typeface="Verdana"/>
                <a:cs typeface="Verdana"/>
              </a:rPr>
              <a:t>.”</a:t>
            </a:r>
            <a:endParaRPr sz="1400" dirty="0">
              <a:latin typeface="Verdana"/>
              <a:cs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61" y="170661"/>
            <a:ext cx="9102676" cy="873957"/>
          </a:xfrm>
          <a:prstGeom prst="rect">
            <a:avLst/>
          </a:prstGeom>
        </p:spPr>
        <p:txBody>
          <a:bodyPr vert="horz" wrap="square" lIns="0" tIns="12065" rIns="0" bIns="0" rtlCol="0">
            <a:spAutoFit/>
          </a:bodyPr>
          <a:lstStyle/>
          <a:p>
            <a:pPr marL="358775">
              <a:lnSpc>
                <a:spcPct val="100000"/>
              </a:lnSpc>
              <a:spcBef>
                <a:spcPts val="95"/>
              </a:spcBef>
            </a:pPr>
            <a:r>
              <a:rPr lang="el-GR" dirty="0"/>
              <a:t>Ηθικοποίηση των τεχνολογιών</a:t>
            </a:r>
            <a:r>
              <a:rPr dirty="0"/>
              <a:t>(Verbeeck</a:t>
            </a:r>
            <a:r>
              <a:rPr spc="-185" dirty="0"/>
              <a:t> </a:t>
            </a:r>
            <a:r>
              <a:rPr spc="-10" dirty="0"/>
              <a:t>2011)</a:t>
            </a:r>
          </a:p>
        </p:txBody>
      </p:sp>
      <p:pic>
        <p:nvPicPr>
          <p:cNvPr id="3" name="object 3"/>
          <p:cNvPicPr/>
          <p:nvPr/>
        </p:nvPicPr>
        <p:blipFill>
          <a:blip r:embed="rId2" cstate="print"/>
          <a:stretch>
            <a:fillRect/>
          </a:stretch>
        </p:blipFill>
        <p:spPr>
          <a:xfrm>
            <a:off x="4660900" y="1854706"/>
            <a:ext cx="4216399" cy="3160775"/>
          </a:xfrm>
          <a:prstGeom prst="rect">
            <a:avLst/>
          </a:prstGeom>
        </p:spPr>
      </p:pic>
      <p:sp>
        <p:nvSpPr>
          <p:cNvPr id="4" name="object 4"/>
          <p:cNvSpPr txBox="1"/>
          <p:nvPr/>
        </p:nvSpPr>
        <p:spPr>
          <a:xfrm>
            <a:off x="535940" y="1860148"/>
            <a:ext cx="8396605" cy="3885551"/>
          </a:xfrm>
          <a:prstGeom prst="rect">
            <a:avLst/>
          </a:prstGeom>
        </p:spPr>
        <p:txBody>
          <a:bodyPr vert="horz" wrap="square" lIns="0" tIns="12065" rIns="0" bIns="0" rtlCol="0">
            <a:spAutoFit/>
          </a:bodyPr>
          <a:lstStyle/>
          <a:p>
            <a:pPr marL="130175" marR="4371975" indent="-118110">
              <a:lnSpc>
                <a:spcPct val="110000"/>
              </a:lnSpc>
              <a:spcBef>
                <a:spcPts val="95"/>
              </a:spcBef>
              <a:buSzPct val="95000"/>
              <a:buFont typeface="Wingdings"/>
              <a:buChar char=""/>
              <a:tabLst>
                <a:tab pos="393065" algn="l"/>
              </a:tabLst>
            </a:pPr>
            <a:r>
              <a:rPr lang="el-GR" sz="2000" dirty="0">
                <a:solidFill>
                  <a:srgbClr val="375F92"/>
                </a:solidFill>
                <a:latin typeface="Verdana"/>
                <a:cs typeface="Verdana"/>
              </a:rPr>
              <a:t>Πολλές από τις πράξεις και τις </a:t>
            </a:r>
            <a:r>
              <a:rPr lang="el-GR" sz="2000" b="1" dirty="0">
                <a:solidFill>
                  <a:srgbClr val="375F92"/>
                </a:solidFill>
                <a:latin typeface="Verdana"/>
                <a:cs typeface="Verdana"/>
              </a:rPr>
              <a:t>ερμηνείες</a:t>
            </a:r>
            <a:r>
              <a:rPr lang="el-GR" sz="2000" dirty="0">
                <a:solidFill>
                  <a:srgbClr val="375F92"/>
                </a:solidFill>
                <a:latin typeface="Verdana"/>
                <a:cs typeface="Verdana"/>
              </a:rPr>
              <a:t> μας για τον κόσμο (" ηθικές επίσης ") συν διαμορφώνονται από τις </a:t>
            </a:r>
            <a:r>
              <a:rPr lang="el-GR" sz="2000" b="1" dirty="0">
                <a:solidFill>
                  <a:srgbClr val="375F92"/>
                </a:solidFill>
                <a:latin typeface="Verdana"/>
                <a:cs typeface="Verdana"/>
              </a:rPr>
              <a:t>τεχνολογίες</a:t>
            </a:r>
            <a:r>
              <a:rPr sz="2000" spc="-25" dirty="0">
                <a:solidFill>
                  <a:srgbClr val="375F92"/>
                </a:solidFill>
                <a:latin typeface="Verdana"/>
                <a:cs typeface="Verdana"/>
              </a:rPr>
              <a:t>	</a:t>
            </a:r>
            <a:endParaRPr sz="2000" dirty="0">
              <a:latin typeface="Verdana"/>
              <a:cs typeface="Verdana"/>
            </a:endParaRPr>
          </a:p>
          <a:p>
            <a:pPr marL="130175" marR="4586605" indent="-118110">
              <a:lnSpc>
                <a:spcPct val="110000"/>
              </a:lnSpc>
              <a:spcBef>
                <a:spcPts val="965"/>
              </a:spcBef>
              <a:buSzPct val="95000"/>
              <a:buFont typeface="Wingdings"/>
              <a:buChar char=""/>
              <a:tabLst>
                <a:tab pos="393065" algn="l"/>
              </a:tabLst>
            </a:pPr>
            <a:r>
              <a:rPr lang="el-GR" b="1" dirty="0">
                <a:solidFill>
                  <a:srgbClr val="375F92"/>
                </a:solidFill>
                <a:latin typeface="Verdana"/>
                <a:cs typeface="Verdana"/>
              </a:rPr>
              <a:t>Η λήψη ηθικών αποφάσεων είναι μια κοινή προσπάθεια των ανθρώπων και των τεχνολογικών τεχνουργημάτων</a:t>
            </a:r>
            <a:r>
              <a:rPr lang="en-US" sz="2000" b="1" spc="-10" dirty="0">
                <a:solidFill>
                  <a:srgbClr val="375F92"/>
                </a:solidFill>
                <a:latin typeface="Verdana"/>
                <a:cs typeface="Verdana"/>
              </a:rPr>
              <a:t>	</a:t>
            </a:r>
            <a:endParaRPr lang="en-US" sz="2000" dirty="0">
              <a:latin typeface="Verdana"/>
              <a:cs typeface="Verdana"/>
            </a:endParaRPr>
          </a:p>
          <a:p>
            <a:pPr marL="3736975">
              <a:lnSpc>
                <a:spcPct val="100000"/>
              </a:lnSpc>
              <a:spcBef>
                <a:spcPts val="1675"/>
              </a:spcBef>
            </a:pPr>
            <a:r>
              <a:rPr lang="en-US" sz="1800" spc="-10" dirty="0">
                <a:solidFill>
                  <a:srgbClr val="375F92"/>
                </a:solidFill>
                <a:latin typeface="Calibri"/>
                <a:cs typeface="Calibri"/>
              </a:rPr>
              <a:t>https://</a:t>
            </a:r>
            <a:r>
              <a:rPr lang="en-US" sz="1800" spc="-10" dirty="0">
                <a:solidFill>
                  <a:srgbClr val="375F92"/>
                </a:solidFill>
                <a:latin typeface="Calibri"/>
                <a:cs typeface="Calibri"/>
                <a:hlinkClick r:id="rId3"/>
              </a:rPr>
              <a:t>www.youtube.com/watch?v=S8a1DascnZg</a:t>
            </a:r>
            <a:endParaRPr lang="en-US" sz="1800" dirty="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61" y="170661"/>
            <a:ext cx="9102676" cy="873957"/>
          </a:xfrm>
          <a:prstGeom prst="rect">
            <a:avLst/>
          </a:prstGeom>
        </p:spPr>
        <p:txBody>
          <a:bodyPr vert="horz" wrap="square" lIns="0" tIns="12065" rIns="0" bIns="0" rtlCol="0">
            <a:spAutoFit/>
          </a:bodyPr>
          <a:lstStyle/>
          <a:p>
            <a:pPr marL="358775">
              <a:lnSpc>
                <a:spcPct val="100000"/>
              </a:lnSpc>
              <a:spcBef>
                <a:spcPts val="95"/>
              </a:spcBef>
            </a:pPr>
            <a:r>
              <a:rPr lang="el-GR" dirty="0"/>
              <a:t>Ενσωμάτωση διαμεσολαβήσεων στη δεοντολογία</a:t>
            </a:r>
            <a:endParaRPr spc="-10" dirty="0"/>
          </a:p>
        </p:txBody>
      </p:sp>
      <p:sp>
        <p:nvSpPr>
          <p:cNvPr id="3" name="object 3"/>
          <p:cNvSpPr txBox="1"/>
          <p:nvPr/>
        </p:nvSpPr>
        <p:spPr>
          <a:xfrm>
            <a:off x="1023120" y="1643691"/>
            <a:ext cx="3259454" cy="3155351"/>
          </a:xfrm>
          <a:prstGeom prst="rect">
            <a:avLst/>
          </a:prstGeom>
        </p:spPr>
        <p:txBody>
          <a:bodyPr vert="horz" wrap="square" lIns="0" tIns="13335" rIns="0" bIns="0" rtlCol="0">
            <a:spAutoFit/>
          </a:bodyPr>
          <a:lstStyle/>
          <a:p>
            <a:pPr marL="130175" marR="5080" indent="-118110">
              <a:lnSpc>
                <a:spcPct val="100000"/>
              </a:lnSpc>
              <a:spcBef>
                <a:spcPts val="105"/>
              </a:spcBef>
              <a:buSzPct val="95000"/>
              <a:buFont typeface="Wingdings"/>
              <a:buChar char=""/>
              <a:tabLst>
                <a:tab pos="354965" algn="l"/>
              </a:tabLst>
            </a:pPr>
            <a:r>
              <a:rPr lang="el-GR" sz="2000" b="1" dirty="0">
                <a:solidFill>
                  <a:srgbClr val="375F92"/>
                </a:solidFill>
                <a:latin typeface="Verdana"/>
                <a:cs typeface="Verdana"/>
              </a:rPr>
              <a:t>Μηχανισμός ασφαλείας αυτοκινήτου για αλκοόλ</a:t>
            </a:r>
            <a:r>
              <a:rPr lang="el-GR" sz="2000" b="1" spc="-25" dirty="0">
                <a:solidFill>
                  <a:srgbClr val="375F92"/>
                </a:solidFill>
                <a:latin typeface="Verdana"/>
                <a:cs typeface="Verdana"/>
              </a:rPr>
              <a:t> </a:t>
            </a:r>
            <a:r>
              <a:rPr sz="2000" dirty="0">
                <a:solidFill>
                  <a:srgbClr val="375F92"/>
                </a:solidFill>
                <a:latin typeface="Verdana"/>
                <a:cs typeface="Verdana"/>
              </a:rPr>
              <a:t>(</a:t>
            </a:r>
            <a:r>
              <a:rPr lang="el-GR" sz="2000" dirty="0">
                <a:solidFill>
                  <a:srgbClr val="375F92"/>
                </a:solidFill>
                <a:latin typeface="Verdana"/>
                <a:cs typeface="Verdana"/>
              </a:rPr>
              <a:t>ανάλυση μέσω αναπνοής</a:t>
            </a:r>
            <a:r>
              <a:rPr sz="2000" spc="-10" dirty="0">
                <a:solidFill>
                  <a:srgbClr val="375F92"/>
                </a:solidFill>
                <a:latin typeface="Verdana"/>
                <a:cs typeface="Verdana"/>
              </a:rPr>
              <a:t>)</a:t>
            </a:r>
            <a:endParaRPr sz="2000" dirty="0">
              <a:latin typeface="Verdana"/>
              <a:cs typeface="Verdana"/>
            </a:endParaRPr>
          </a:p>
          <a:p>
            <a:pPr marL="130175" marR="73660" indent="-118110">
              <a:lnSpc>
                <a:spcPct val="100000"/>
              </a:lnSpc>
              <a:spcBef>
                <a:spcPts val="480"/>
              </a:spcBef>
              <a:buSzPct val="95000"/>
              <a:buFont typeface="Wingdings"/>
              <a:buChar char=""/>
              <a:tabLst>
                <a:tab pos="354965" algn="l"/>
              </a:tabLst>
            </a:pPr>
            <a:r>
              <a:rPr lang="el-GR" sz="2000" b="1" dirty="0">
                <a:solidFill>
                  <a:srgbClr val="375F92"/>
                </a:solidFill>
                <a:latin typeface="Verdana"/>
                <a:cs typeface="Verdana"/>
              </a:rPr>
              <a:t>Έξυπνη κεφαλή ντους</a:t>
            </a:r>
            <a:r>
              <a:rPr lang="el-GR" sz="2000" b="1" spc="-10" dirty="0">
                <a:solidFill>
                  <a:srgbClr val="375F92"/>
                </a:solidFill>
                <a:latin typeface="Verdana"/>
                <a:cs typeface="Verdana"/>
              </a:rPr>
              <a:t> </a:t>
            </a:r>
            <a:r>
              <a:rPr sz="2000" dirty="0">
                <a:solidFill>
                  <a:srgbClr val="375F92"/>
                </a:solidFill>
                <a:latin typeface="Verdana"/>
                <a:cs typeface="Verdana"/>
              </a:rPr>
              <a:t>(</a:t>
            </a:r>
            <a:r>
              <a:rPr lang="el-GR" sz="2000" dirty="0">
                <a:solidFill>
                  <a:srgbClr val="375F92"/>
                </a:solidFill>
                <a:latin typeface="Verdana"/>
                <a:cs typeface="Verdana"/>
              </a:rPr>
              <a:t>ρυθμίζει και μειώνει τη ροή του νερού για εξοικονόμηση νερού</a:t>
            </a:r>
            <a:r>
              <a:rPr sz="2000" spc="-10" dirty="0">
                <a:solidFill>
                  <a:srgbClr val="375F92"/>
                </a:solidFill>
                <a:latin typeface="Verdana"/>
                <a:cs typeface="Verdana"/>
              </a:rPr>
              <a:t>)</a:t>
            </a:r>
            <a:endParaRPr sz="2000" dirty="0">
              <a:latin typeface="Verdana"/>
              <a:cs typeface="Verdana"/>
            </a:endParaRPr>
          </a:p>
        </p:txBody>
      </p:sp>
      <p:pic>
        <p:nvPicPr>
          <p:cNvPr id="4" name="object 4"/>
          <p:cNvPicPr/>
          <p:nvPr/>
        </p:nvPicPr>
        <p:blipFill>
          <a:blip r:embed="rId2" cstate="print"/>
          <a:stretch>
            <a:fillRect/>
          </a:stretch>
        </p:blipFill>
        <p:spPr>
          <a:xfrm>
            <a:off x="5181600" y="1613915"/>
            <a:ext cx="2802636" cy="414556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61" y="170661"/>
            <a:ext cx="9102676" cy="873957"/>
          </a:xfrm>
          <a:prstGeom prst="rect">
            <a:avLst/>
          </a:prstGeom>
        </p:spPr>
        <p:txBody>
          <a:bodyPr vert="horz" wrap="square" lIns="0" tIns="12065" rIns="0" bIns="0" rtlCol="0">
            <a:spAutoFit/>
          </a:bodyPr>
          <a:lstStyle/>
          <a:p>
            <a:pPr marL="358775">
              <a:lnSpc>
                <a:spcPct val="100000"/>
              </a:lnSpc>
              <a:spcBef>
                <a:spcPts val="95"/>
              </a:spcBef>
            </a:pPr>
            <a:r>
              <a:rPr lang="el-GR" dirty="0"/>
              <a:t>Μηχανισμός ασφαλείας αυτοκινήτου για αλκοόλ</a:t>
            </a:r>
            <a:endParaRPr spc="-20" dirty="0"/>
          </a:p>
        </p:txBody>
      </p:sp>
      <p:sp>
        <p:nvSpPr>
          <p:cNvPr id="3" name="object 3"/>
          <p:cNvSpPr txBox="1"/>
          <p:nvPr/>
        </p:nvSpPr>
        <p:spPr>
          <a:xfrm>
            <a:off x="5334000" y="1510036"/>
            <a:ext cx="3454908" cy="4135106"/>
          </a:xfrm>
          <a:prstGeom prst="rect">
            <a:avLst/>
          </a:prstGeom>
        </p:spPr>
        <p:txBody>
          <a:bodyPr vert="horz" wrap="square" lIns="0" tIns="43815" rIns="0" bIns="0" rtlCol="0">
            <a:spAutoFit/>
          </a:bodyPr>
          <a:lstStyle/>
          <a:p>
            <a:pPr marL="118110" marR="275590" indent="-105410">
              <a:lnSpc>
                <a:spcPts val="1939"/>
              </a:lnSpc>
              <a:spcBef>
                <a:spcPts val="345"/>
              </a:spcBef>
              <a:buSzPct val="94444"/>
              <a:buFont typeface="Wingdings"/>
              <a:buChar char=""/>
              <a:tabLst>
                <a:tab pos="355600" algn="l"/>
              </a:tabLst>
            </a:pPr>
            <a:r>
              <a:rPr lang="el-GR" sz="1600" b="1" dirty="0">
                <a:solidFill>
                  <a:srgbClr val="375F92"/>
                </a:solidFill>
                <a:latin typeface="Verdana"/>
                <a:cs typeface="Verdana"/>
              </a:rPr>
              <a:t>Μηχανισμός ασφαλείας αυτοκινήτου για αλκοόλ</a:t>
            </a:r>
            <a:r>
              <a:rPr sz="1600" spc="-20" dirty="0">
                <a:solidFill>
                  <a:srgbClr val="375F92"/>
                </a:solidFill>
                <a:latin typeface="Verdana"/>
                <a:cs typeface="Verdana"/>
              </a:rPr>
              <a:t>(</a:t>
            </a:r>
            <a:r>
              <a:rPr lang="el-GR" sz="1600" dirty="0">
                <a:solidFill>
                  <a:srgbClr val="375F92"/>
                </a:solidFill>
                <a:latin typeface="Verdana"/>
                <a:cs typeface="Verdana"/>
              </a:rPr>
              <a:t>ανάλυση μέσω αναπνοής</a:t>
            </a:r>
            <a:r>
              <a:rPr sz="1600" dirty="0">
                <a:solidFill>
                  <a:srgbClr val="375F92"/>
                </a:solidFill>
                <a:latin typeface="Verdana"/>
                <a:cs typeface="Verdana"/>
              </a:rPr>
              <a:t>):</a:t>
            </a:r>
            <a:r>
              <a:rPr sz="1600" spc="-50" dirty="0">
                <a:solidFill>
                  <a:srgbClr val="375F92"/>
                </a:solidFill>
                <a:latin typeface="Verdana"/>
                <a:cs typeface="Verdana"/>
              </a:rPr>
              <a:t> </a:t>
            </a:r>
            <a:r>
              <a:rPr sz="1600" dirty="0">
                <a:solidFill>
                  <a:srgbClr val="375F92"/>
                </a:solidFill>
                <a:latin typeface="Verdana"/>
                <a:cs typeface="Verdana"/>
              </a:rPr>
              <a:t>“</a:t>
            </a:r>
            <a:r>
              <a:rPr lang="el-GR" sz="1600" i="1" dirty="0">
                <a:solidFill>
                  <a:srgbClr val="375F92"/>
                </a:solidFill>
                <a:latin typeface="Verdana"/>
                <a:cs typeface="Verdana"/>
              </a:rPr>
              <a:t>Μην οδηγείτε μεθυσμένοι</a:t>
            </a:r>
            <a:r>
              <a:rPr sz="1600" spc="-10" dirty="0">
                <a:solidFill>
                  <a:srgbClr val="375F92"/>
                </a:solidFill>
                <a:latin typeface="Verdana"/>
                <a:cs typeface="Verdana"/>
              </a:rPr>
              <a:t>”</a:t>
            </a:r>
            <a:endParaRPr sz="1600" dirty="0">
              <a:latin typeface="Verdana"/>
              <a:cs typeface="Verdana"/>
            </a:endParaRPr>
          </a:p>
          <a:p>
            <a:pPr marL="118110" marR="5080" indent="-105410">
              <a:lnSpc>
                <a:spcPts val="1939"/>
              </a:lnSpc>
              <a:spcBef>
                <a:spcPts val="450"/>
              </a:spcBef>
              <a:buSzPct val="94444"/>
              <a:buFont typeface="Wingdings"/>
              <a:buChar char=""/>
              <a:tabLst>
                <a:tab pos="355600" algn="l"/>
              </a:tabLst>
            </a:pPr>
            <a:r>
              <a:rPr lang="el-GR" sz="1600" dirty="0">
                <a:solidFill>
                  <a:srgbClr val="375F92"/>
                </a:solidFill>
                <a:latin typeface="Verdana"/>
                <a:cs typeface="Verdana"/>
              </a:rPr>
              <a:t>Ας υποθέσουμε ότι ένα όχημα με ένα τέτοιο σύστημα δεν είναι ακριβότερο από ένα χωρίς αυτό και ότι λειτουργεί άψογα</a:t>
            </a:r>
          </a:p>
          <a:p>
            <a:pPr marL="12700" marR="5080">
              <a:lnSpc>
                <a:spcPts val="1939"/>
              </a:lnSpc>
              <a:spcBef>
                <a:spcPts val="450"/>
              </a:spcBef>
              <a:buSzPct val="94444"/>
              <a:tabLst>
                <a:tab pos="355600" algn="l"/>
              </a:tabLst>
            </a:pPr>
            <a:endParaRPr sz="2000" dirty="0">
              <a:latin typeface="Verdana"/>
              <a:cs typeface="Verdana"/>
            </a:endParaRPr>
          </a:p>
          <a:p>
            <a:pPr marL="896619" marR="29209" indent="-800100">
              <a:lnSpc>
                <a:spcPts val="1939"/>
              </a:lnSpc>
            </a:pPr>
            <a:r>
              <a:rPr lang="el-GR" sz="1600" i="1" dirty="0">
                <a:solidFill>
                  <a:srgbClr val="375F92"/>
                </a:solidFill>
                <a:latin typeface="Verdana"/>
                <a:cs typeface="Verdana"/>
              </a:rPr>
              <a:t>Πόσοι από εσάς θα αγόραζαν ένα τέτοιο όχημα</a:t>
            </a:r>
            <a:r>
              <a:rPr lang="en-US" sz="1600" i="1" dirty="0">
                <a:solidFill>
                  <a:srgbClr val="375F92"/>
                </a:solidFill>
                <a:latin typeface="Verdana"/>
                <a:cs typeface="Verdana"/>
              </a:rPr>
              <a:t>;</a:t>
            </a:r>
            <a:r>
              <a:rPr sz="1600" i="1" spc="-25" dirty="0">
                <a:solidFill>
                  <a:srgbClr val="375F92"/>
                </a:solidFill>
                <a:latin typeface="Verdana"/>
                <a:cs typeface="Verdana"/>
              </a:rPr>
              <a:t> </a:t>
            </a:r>
            <a:r>
              <a:rPr lang="el-GR" sz="1600" i="1" spc="-20" dirty="0">
                <a:solidFill>
                  <a:srgbClr val="375F92"/>
                </a:solidFill>
                <a:latin typeface="Verdana"/>
                <a:cs typeface="Verdana"/>
              </a:rPr>
              <a:t>Γιατί</a:t>
            </a:r>
            <a:r>
              <a:rPr lang="en-US" sz="1600" i="1" spc="-20" dirty="0">
                <a:solidFill>
                  <a:srgbClr val="375F92"/>
                </a:solidFill>
                <a:latin typeface="Verdana"/>
                <a:cs typeface="Verdana"/>
              </a:rPr>
              <a:t>;</a:t>
            </a:r>
            <a:endParaRPr sz="1600" dirty="0">
              <a:latin typeface="Verdana"/>
              <a:cs typeface="Verdana"/>
            </a:endParaRPr>
          </a:p>
          <a:p>
            <a:pPr>
              <a:lnSpc>
                <a:spcPct val="100000"/>
              </a:lnSpc>
              <a:spcBef>
                <a:spcPts val="20"/>
              </a:spcBef>
            </a:pPr>
            <a:endParaRPr sz="2000" dirty="0">
              <a:latin typeface="Verdana"/>
              <a:cs typeface="Verdana"/>
            </a:endParaRPr>
          </a:p>
          <a:p>
            <a:pPr marL="645160" marR="52705" indent="-524510">
              <a:lnSpc>
                <a:spcPts val="1939"/>
              </a:lnSpc>
              <a:spcBef>
                <a:spcPts val="5"/>
              </a:spcBef>
            </a:pPr>
            <a:r>
              <a:rPr lang="el-GR" sz="1600" i="1" dirty="0">
                <a:solidFill>
                  <a:srgbClr val="375F92"/>
                </a:solidFill>
                <a:latin typeface="Verdana"/>
                <a:cs typeface="Verdana"/>
              </a:rPr>
              <a:t>Πόσοι από εσάς δεν θα αγόραζαν ένα τέτοιο όχημα</a:t>
            </a:r>
            <a:r>
              <a:rPr lang="en-US" sz="1600" i="1" dirty="0">
                <a:solidFill>
                  <a:srgbClr val="375F92"/>
                </a:solidFill>
                <a:latin typeface="Verdana"/>
                <a:cs typeface="Verdana"/>
              </a:rPr>
              <a:t>;</a:t>
            </a:r>
            <a:r>
              <a:rPr sz="1600" i="1" spc="-15" dirty="0">
                <a:solidFill>
                  <a:srgbClr val="375F92"/>
                </a:solidFill>
                <a:latin typeface="Verdana"/>
                <a:cs typeface="Verdana"/>
              </a:rPr>
              <a:t> </a:t>
            </a:r>
            <a:r>
              <a:rPr lang="el-GR" sz="1600" i="1" spc="-20" dirty="0">
                <a:solidFill>
                  <a:srgbClr val="375F92"/>
                </a:solidFill>
                <a:latin typeface="Verdana"/>
                <a:cs typeface="Verdana"/>
              </a:rPr>
              <a:t>Γιατί</a:t>
            </a:r>
            <a:r>
              <a:rPr lang="en-US" sz="1600" i="1" spc="-20" dirty="0">
                <a:solidFill>
                  <a:srgbClr val="375F92"/>
                </a:solidFill>
                <a:latin typeface="Verdana"/>
                <a:cs typeface="Verdana"/>
              </a:rPr>
              <a:t>;</a:t>
            </a:r>
            <a:endParaRPr sz="1600" dirty="0">
              <a:latin typeface="Verdana"/>
              <a:cs typeface="Verdana"/>
            </a:endParaRPr>
          </a:p>
        </p:txBody>
      </p:sp>
      <p:pic>
        <p:nvPicPr>
          <p:cNvPr id="4" name="object 4"/>
          <p:cNvPicPr/>
          <p:nvPr/>
        </p:nvPicPr>
        <p:blipFill>
          <a:blip r:embed="rId2" cstate="print"/>
          <a:stretch>
            <a:fillRect/>
          </a:stretch>
        </p:blipFill>
        <p:spPr>
          <a:xfrm>
            <a:off x="210204" y="1828800"/>
            <a:ext cx="4578204" cy="34975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61" y="170661"/>
            <a:ext cx="9102676" cy="443070"/>
          </a:xfrm>
          <a:prstGeom prst="rect">
            <a:avLst/>
          </a:prstGeom>
        </p:spPr>
        <p:txBody>
          <a:bodyPr vert="horz" wrap="square" lIns="0" tIns="12065" rIns="0" bIns="0" rtlCol="0">
            <a:spAutoFit/>
          </a:bodyPr>
          <a:lstStyle/>
          <a:p>
            <a:pPr marL="358775">
              <a:lnSpc>
                <a:spcPct val="100000"/>
              </a:lnSpc>
              <a:spcBef>
                <a:spcPts val="95"/>
              </a:spcBef>
            </a:pPr>
            <a:r>
              <a:rPr lang="el-GR" dirty="0"/>
              <a:t>Οι υπέργειες διαβάσεις του </a:t>
            </a:r>
            <a:r>
              <a:rPr lang="el-GR" dirty="0" err="1"/>
              <a:t>Robert</a:t>
            </a:r>
            <a:r>
              <a:rPr lang="el-GR" dirty="0"/>
              <a:t> </a:t>
            </a:r>
            <a:r>
              <a:rPr lang="el-GR" dirty="0" err="1"/>
              <a:t>Moses</a:t>
            </a:r>
            <a:endParaRPr spc="-10" dirty="0"/>
          </a:p>
        </p:txBody>
      </p:sp>
      <p:grpSp>
        <p:nvGrpSpPr>
          <p:cNvPr id="3" name="object 3"/>
          <p:cNvGrpSpPr/>
          <p:nvPr/>
        </p:nvGrpSpPr>
        <p:grpSpPr>
          <a:xfrm>
            <a:off x="723900" y="774700"/>
            <a:ext cx="7721600" cy="5575300"/>
            <a:chOff x="723900" y="774700"/>
            <a:chExt cx="7721600" cy="5575300"/>
          </a:xfrm>
        </p:grpSpPr>
        <p:pic>
          <p:nvPicPr>
            <p:cNvPr id="4" name="object 4"/>
            <p:cNvPicPr/>
            <p:nvPr/>
          </p:nvPicPr>
          <p:blipFill>
            <a:blip r:embed="rId2" cstate="print"/>
            <a:stretch>
              <a:fillRect/>
            </a:stretch>
          </p:blipFill>
          <p:spPr>
            <a:xfrm>
              <a:off x="723900" y="774700"/>
              <a:ext cx="4050791" cy="3035300"/>
            </a:xfrm>
            <a:prstGeom prst="rect">
              <a:avLst/>
            </a:prstGeom>
          </p:spPr>
        </p:pic>
        <p:pic>
          <p:nvPicPr>
            <p:cNvPr id="5" name="object 5"/>
            <p:cNvPicPr/>
            <p:nvPr/>
          </p:nvPicPr>
          <p:blipFill>
            <a:blip r:embed="rId3" cstate="print"/>
            <a:stretch>
              <a:fillRect/>
            </a:stretch>
          </p:blipFill>
          <p:spPr>
            <a:xfrm>
              <a:off x="5047500" y="979932"/>
              <a:ext cx="3397999" cy="3211067"/>
            </a:xfrm>
            <a:prstGeom prst="rect">
              <a:avLst/>
            </a:prstGeom>
          </p:spPr>
        </p:pic>
        <p:pic>
          <p:nvPicPr>
            <p:cNvPr id="6" name="object 6"/>
            <p:cNvPicPr/>
            <p:nvPr/>
          </p:nvPicPr>
          <p:blipFill>
            <a:blip r:embed="rId4" cstate="print"/>
            <a:stretch>
              <a:fillRect/>
            </a:stretch>
          </p:blipFill>
          <p:spPr>
            <a:xfrm>
              <a:off x="2082800" y="3468636"/>
              <a:ext cx="3835400" cy="2881363"/>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61" y="170661"/>
            <a:ext cx="9102676" cy="443070"/>
          </a:xfrm>
          <a:prstGeom prst="rect">
            <a:avLst/>
          </a:prstGeom>
        </p:spPr>
        <p:txBody>
          <a:bodyPr vert="horz" wrap="square" lIns="0" tIns="12065" rIns="0" bIns="0" rtlCol="0">
            <a:spAutoFit/>
          </a:bodyPr>
          <a:lstStyle/>
          <a:p>
            <a:pPr marL="358775">
              <a:lnSpc>
                <a:spcPct val="100000"/>
              </a:lnSpc>
              <a:spcBef>
                <a:spcPts val="95"/>
              </a:spcBef>
            </a:pPr>
            <a:r>
              <a:rPr lang="el-GR" dirty="0"/>
              <a:t>Διαμεσολάβηση στη δεοντολογία</a:t>
            </a:r>
            <a:endParaRPr spc="-10" dirty="0"/>
          </a:p>
        </p:txBody>
      </p:sp>
      <p:sp>
        <p:nvSpPr>
          <p:cNvPr id="3" name="object 3"/>
          <p:cNvSpPr txBox="1"/>
          <p:nvPr/>
        </p:nvSpPr>
        <p:spPr>
          <a:xfrm>
            <a:off x="4539615" y="1493102"/>
            <a:ext cx="3689985" cy="4288353"/>
          </a:xfrm>
          <a:prstGeom prst="rect">
            <a:avLst/>
          </a:prstGeom>
        </p:spPr>
        <p:txBody>
          <a:bodyPr vert="horz" wrap="square" lIns="0" tIns="12700" rIns="0" bIns="0" rtlCol="0">
            <a:spAutoFit/>
          </a:bodyPr>
          <a:lstStyle/>
          <a:p>
            <a:pPr marL="118110" marR="35560" indent="-105410">
              <a:lnSpc>
                <a:spcPct val="100000"/>
              </a:lnSpc>
              <a:spcBef>
                <a:spcPts val="100"/>
              </a:spcBef>
              <a:buSzPct val="94444"/>
              <a:buFont typeface="Wingdings"/>
              <a:buChar char=""/>
              <a:tabLst>
                <a:tab pos="355600" algn="l"/>
              </a:tabLst>
            </a:pPr>
            <a:r>
              <a:rPr lang="el-GR" sz="1600" b="1" dirty="0">
                <a:solidFill>
                  <a:srgbClr val="375F92"/>
                </a:solidFill>
                <a:latin typeface="Verdana"/>
                <a:cs typeface="Verdana"/>
              </a:rPr>
              <a:t>Έξυπνη κεφαλή ντους</a:t>
            </a:r>
            <a:r>
              <a:rPr lang="el-GR" sz="1600" b="1" spc="-10" dirty="0">
                <a:solidFill>
                  <a:srgbClr val="375F92"/>
                </a:solidFill>
                <a:latin typeface="Verdana"/>
                <a:cs typeface="Verdana"/>
              </a:rPr>
              <a:t> </a:t>
            </a:r>
            <a:r>
              <a:rPr sz="1600" b="1" spc="-10" dirty="0">
                <a:solidFill>
                  <a:srgbClr val="375F92"/>
                </a:solidFill>
                <a:latin typeface="Verdana"/>
                <a:cs typeface="Verdana"/>
              </a:rPr>
              <a:t>	</a:t>
            </a:r>
            <a:r>
              <a:rPr sz="1600" dirty="0">
                <a:solidFill>
                  <a:srgbClr val="375F92"/>
                </a:solidFill>
                <a:latin typeface="Verdana"/>
                <a:cs typeface="Verdana"/>
              </a:rPr>
              <a:t>(</a:t>
            </a:r>
            <a:r>
              <a:rPr lang="el-GR" sz="1600" dirty="0">
                <a:solidFill>
                  <a:srgbClr val="375F92"/>
                </a:solidFill>
                <a:latin typeface="Verdana"/>
                <a:cs typeface="Verdana"/>
              </a:rPr>
              <a:t>ρυθμίζει και μειώνει τη ροή του νερού για εξοικονόμηση νερού</a:t>
            </a:r>
            <a:r>
              <a:rPr sz="1600" dirty="0">
                <a:solidFill>
                  <a:srgbClr val="375F92"/>
                </a:solidFill>
                <a:latin typeface="Verdana"/>
                <a:cs typeface="Verdana"/>
              </a:rPr>
              <a:t>):</a:t>
            </a:r>
            <a:r>
              <a:rPr sz="1600" spc="-25" dirty="0">
                <a:solidFill>
                  <a:srgbClr val="375F92"/>
                </a:solidFill>
                <a:latin typeface="Verdana"/>
                <a:cs typeface="Verdana"/>
              </a:rPr>
              <a:t> </a:t>
            </a:r>
            <a:r>
              <a:rPr sz="1600" spc="-10" dirty="0">
                <a:solidFill>
                  <a:srgbClr val="375F92"/>
                </a:solidFill>
                <a:latin typeface="Verdana"/>
                <a:cs typeface="Verdana"/>
              </a:rPr>
              <a:t>”</a:t>
            </a:r>
            <a:r>
              <a:rPr lang="el-GR" sz="1600" i="1" spc="-10" dirty="0">
                <a:solidFill>
                  <a:srgbClr val="375F92"/>
                </a:solidFill>
                <a:latin typeface="Verdana"/>
                <a:cs typeface="Verdana"/>
              </a:rPr>
              <a:t>Μην σπαταλάτε νερό</a:t>
            </a:r>
            <a:r>
              <a:rPr sz="1600" spc="-10" dirty="0">
                <a:solidFill>
                  <a:srgbClr val="375F92"/>
                </a:solidFill>
                <a:latin typeface="Verdana"/>
                <a:cs typeface="Verdana"/>
              </a:rPr>
              <a:t>”</a:t>
            </a:r>
            <a:endParaRPr sz="1600" dirty="0">
              <a:latin typeface="Verdana"/>
              <a:cs typeface="Verdana"/>
            </a:endParaRPr>
          </a:p>
          <a:p>
            <a:pPr marL="117475" indent="-105410">
              <a:lnSpc>
                <a:spcPct val="100000"/>
              </a:lnSpc>
              <a:spcBef>
                <a:spcPts val="430"/>
              </a:spcBef>
              <a:buSzPct val="94444"/>
              <a:buFont typeface="Wingdings"/>
              <a:buChar char=""/>
              <a:tabLst>
                <a:tab pos="118110" algn="l"/>
              </a:tabLst>
            </a:pPr>
            <a:r>
              <a:rPr lang="el-GR" sz="1600" dirty="0">
                <a:solidFill>
                  <a:srgbClr val="375F92"/>
                </a:solidFill>
                <a:latin typeface="Verdana"/>
                <a:cs typeface="Verdana"/>
              </a:rPr>
              <a:t>Ας υποθέσουμε ότι αυτό το εξάρτημα για το ντους δεν είναι ακριβό και σας επιτρέπει να εξοικονομήσετε το 50% της καθημερινής σας κατανάλωσης νερού</a:t>
            </a:r>
            <a:endParaRPr sz="2400" dirty="0">
              <a:latin typeface="Verdana"/>
              <a:cs typeface="Verdana"/>
            </a:endParaRPr>
          </a:p>
          <a:p>
            <a:pPr marL="19050" algn="ctr">
              <a:lnSpc>
                <a:spcPct val="100000"/>
              </a:lnSpc>
            </a:pPr>
            <a:r>
              <a:rPr lang="el-GR" sz="1600" i="1" dirty="0">
                <a:solidFill>
                  <a:srgbClr val="375F92"/>
                </a:solidFill>
                <a:latin typeface="Verdana"/>
                <a:cs typeface="Verdana"/>
              </a:rPr>
              <a:t>Πόσοι από εσάς θα το αγοράζατε</a:t>
            </a:r>
            <a:r>
              <a:rPr lang="en-US" sz="1600" i="1" spc="-25" dirty="0">
                <a:solidFill>
                  <a:srgbClr val="375F92"/>
                </a:solidFill>
                <a:latin typeface="Verdana"/>
                <a:cs typeface="Verdana"/>
              </a:rPr>
              <a:t>;</a:t>
            </a:r>
            <a:endParaRPr sz="1600" dirty="0">
              <a:latin typeface="Verdana"/>
              <a:cs typeface="Verdana"/>
            </a:endParaRPr>
          </a:p>
          <a:p>
            <a:pPr marL="368300" algn="ctr">
              <a:lnSpc>
                <a:spcPct val="100000"/>
              </a:lnSpc>
            </a:pPr>
            <a:r>
              <a:rPr lang="el-GR" sz="1600" i="1" spc="-20" dirty="0">
                <a:solidFill>
                  <a:srgbClr val="375F92"/>
                </a:solidFill>
                <a:latin typeface="Verdana"/>
                <a:cs typeface="Verdana"/>
              </a:rPr>
              <a:t>Γιατί</a:t>
            </a:r>
            <a:r>
              <a:rPr lang="en-US" sz="1600" i="1" spc="-20" dirty="0">
                <a:solidFill>
                  <a:srgbClr val="375F92"/>
                </a:solidFill>
                <a:latin typeface="Verdana"/>
                <a:cs typeface="Verdana"/>
              </a:rPr>
              <a:t>;</a:t>
            </a:r>
            <a:endParaRPr lang="el-GR" sz="1600" i="1" spc="-20" dirty="0">
              <a:solidFill>
                <a:srgbClr val="375F92"/>
              </a:solidFill>
              <a:latin typeface="Verdana"/>
              <a:cs typeface="Verdana"/>
            </a:endParaRPr>
          </a:p>
          <a:p>
            <a:pPr marL="368300" algn="ctr">
              <a:lnSpc>
                <a:spcPct val="100000"/>
              </a:lnSpc>
            </a:pPr>
            <a:endParaRPr sz="2400" dirty="0">
              <a:latin typeface="Verdana"/>
              <a:cs typeface="Verdana"/>
            </a:endParaRPr>
          </a:p>
          <a:p>
            <a:pPr marL="19050" algn="ctr">
              <a:lnSpc>
                <a:spcPct val="100000"/>
              </a:lnSpc>
            </a:pPr>
            <a:r>
              <a:rPr lang="el-GR" sz="1600" i="1" dirty="0">
                <a:solidFill>
                  <a:srgbClr val="375F92"/>
                </a:solidFill>
                <a:latin typeface="Verdana"/>
                <a:cs typeface="Verdana"/>
              </a:rPr>
              <a:t>Πόσοι από εσάς δεν</a:t>
            </a:r>
            <a:r>
              <a:rPr lang="en-US" sz="1600" i="1" dirty="0">
                <a:solidFill>
                  <a:srgbClr val="375F92"/>
                </a:solidFill>
                <a:latin typeface="Verdana"/>
                <a:cs typeface="Verdana"/>
              </a:rPr>
              <a:t> </a:t>
            </a:r>
            <a:r>
              <a:rPr lang="el-GR" sz="1600" i="1" dirty="0">
                <a:solidFill>
                  <a:srgbClr val="375F92"/>
                </a:solidFill>
                <a:latin typeface="Verdana"/>
                <a:cs typeface="Verdana"/>
              </a:rPr>
              <a:t>θα το αγοράζατε</a:t>
            </a:r>
            <a:r>
              <a:rPr lang="el-GR" sz="1600" i="1" spc="-25" dirty="0">
                <a:solidFill>
                  <a:srgbClr val="375F92"/>
                </a:solidFill>
                <a:latin typeface="Verdana"/>
                <a:cs typeface="Verdana"/>
              </a:rPr>
              <a:t>;</a:t>
            </a:r>
            <a:endParaRPr lang="el-GR" sz="1600" dirty="0">
              <a:latin typeface="Verdana"/>
              <a:cs typeface="Verdana"/>
            </a:endParaRPr>
          </a:p>
          <a:p>
            <a:pPr marL="368300" algn="ctr">
              <a:lnSpc>
                <a:spcPct val="100000"/>
              </a:lnSpc>
            </a:pPr>
            <a:r>
              <a:rPr lang="el-GR" sz="1600" i="1" spc="-20" dirty="0">
                <a:solidFill>
                  <a:srgbClr val="375F92"/>
                </a:solidFill>
                <a:latin typeface="Verdana"/>
                <a:cs typeface="Verdana"/>
              </a:rPr>
              <a:t>Γιατί;</a:t>
            </a:r>
            <a:endParaRPr lang="el-GR" sz="1600" dirty="0">
              <a:latin typeface="Verdana"/>
              <a:cs typeface="Verdana"/>
            </a:endParaRPr>
          </a:p>
        </p:txBody>
      </p:sp>
      <p:pic>
        <p:nvPicPr>
          <p:cNvPr id="4" name="object 4"/>
          <p:cNvPicPr/>
          <p:nvPr/>
        </p:nvPicPr>
        <p:blipFill>
          <a:blip r:embed="rId2" cstate="print"/>
          <a:stretch>
            <a:fillRect/>
          </a:stretch>
        </p:blipFill>
        <p:spPr>
          <a:xfrm>
            <a:off x="914400" y="1651000"/>
            <a:ext cx="2775203" cy="397255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61" y="170661"/>
            <a:ext cx="9102676" cy="443070"/>
          </a:xfrm>
          <a:prstGeom prst="rect">
            <a:avLst/>
          </a:prstGeom>
        </p:spPr>
        <p:txBody>
          <a:bodyPr vert="horz" wrap="square" lIns="0" tIns="12065" rIns="0" bIns="0" rtlCol="0">
            <a:spAutoFit/>
          </a:bodyPr>
          <a:lstStyle/>
          <a:p>
            <a:pPr marL="358775">
              <a:lnSpc>
                <a:spcPct val="100000"/>
              </a:lnSpc>
              <a:spcBef>
                <a:spcPts val="95"/>
              </a:spcBef>
            </a:pPr>
            <a:r>
              <a:rPr lang="el-GR" dirty="0"/>
              <a:t>Κριτική του ηθικού χαρακτήρα</a:t>
            </a:r>
            <a:endParaRPr spc="-10" dirty="0"/>
          </a:p>
        </p:txBody>
      </p:sp>
      <p:pic>
        <p:nvPicPr>
          <p:cNvPr id="3" name="object 3"/>
          <p:cNvPicPr/>
          <p:nvPr/>
        </p:nvPicPr>
        <p:blipFill>
          <a:blip r:embed="rId2" cstate="print"/>
          <a:stretch>
            <a:fillRect/>
          </a:stretch>
        </p:blipFill>
        <p:spPr>
          <a:xfrm>
            <a:off x="381000" y="2438400"/>
            <a:ext cx="3604259" cy="3124200"/>
          </a:xfrm>
          <a:prstGeom prst="rect">
            <a:avLst/>
          </a:prstGeom>
        </p:spPr>
      </p:pic>
      <p:sp>
        <p:nvSpPr>
          <p:cNvPr id="4" name="object 4"/>
          <p:cNvSpPr txBox="1"/>
          <p:nvPr/>
        </p:nvSpPr>
        <p:spPr>
          <a:xfrm>
            <a:off x="381000" y="1721160"/>
            <a:ext cx="8423275" cy="3415679"/>
          </a:xfrm>
          <a:prstGeom prst="rect">
            <a:avLst/>
          </a:prstGeom>
        </p:spPr>
        <p:txBody>
          <a:bodyPr vert="horz" wrap="square" lIns="0" tIns="47625" rIns="0" bIns="0" rtlCol="0">
            <a:spAutoFit/>
          </a:bodyPr>
          <a:lstStyle/>
          <a:p>
            <a:pPr marL="130175" marR="490855" indent="-118110">
              <a:lnSpc>
                <a:spcPts val="2160"/>
              </a:lnSpc>
              <a:spcBef>
                <a:spcPts val="375"/>
              </a:spcBef>
              <a:buSzPct val="95000"/>
              <a:buFont typeface="Wingdings"/>
              <a:buChar char=""/>
              <a:tabLst>
                <a:tab pos="355600" algn="l"/>
              </a:tabLst>
            </a:pPr>
            <a:r>
              <a:rPr lang="el-GR" sz="1600" dirty="0">
                <a:solidFill>
                  <a:srgbClr val="375F92"/>
                </a:solidFill>
                <a:latin typeface="Verdana"/>
                <a:cs typeface="Verdana"/>
              </a:rPr>
              <a:t>Ποικιλία </a:t>
            </a:r>
            <a:r>
              <a:rPr lang="el-GR" sz="1600" b="1" dirty="0">
                <a:solidFill>
                  <a:srgbClr val="375F92"/>
                </a:solidFill>
                <a:latin typeface="Verdana"/>
                <a:cs typeface="Verdana"/>
              </a:rPr>
              <a:t>αρνητικών αντιδράσεων </a:t>
            </a:r>
            <a:r>
              <a:rPr lang="el-GR" sz="1600" dirty="0">
                <a:solidFill>
                  <a:srgbClr val="375F92"/>
                </a:solidFill>
                <a:latin typeface="Verdana"/>
                <a:cs typeface="Verdana"/>
              </a:rPr>
              <a:t>σε μια συγκεκριμένη συμπεριφορά- </a:t>
            </a:r>
            <a:r>
              <a:rPr lang="el-GR" sz="1600" b="1" dirty="0">
                <a:solidFill>
                  <a:srgbClr val="375F92"/>
                </a:solidFill>
                <a:latin typeface="Verdana"/>
                <a:cs typeface="Verdana"/>
              </a:rPr>
              <a:t>τεχνολογίες κατεύθυνσης </a:t>
            </a:r>
            <a:r>
              <a:rPr lang="el-GR" sz="1600" dirty="0">
                <a:solidFill>
                  <a:srgbClr val="375F92"/>
                </a:solidFill>
                <a:latin typeface="Verdana"/>
                <a:cs typeface="Verdana"/>
              </a:rPr>
              <a:t>(ακόμα και όταν είναι για καλό</a:t>
            </a:r>
            <a:r>
              <a:rPr sz="1600" spc="-10" dirty="0">
                <a:solidFill>
                  <a:srgbClr val="375F92"/>
                </a:solidFill>
                <a:latin typeface="Verdana"/>
                <a:cs typeface="Verdana"/>
              </a:rPr>
              <a:t>!)</a:t>
            </a:r>
            <a:endParaRPr sz="1600" dirty="0">
              <a:latin typeface="Verdana"/>
              <a:cs typeface="Verdana"/>
            </a:endParaRPr>
          </a:p>
          <a:p>
            <a:pPr marL="3727450" marR="151130" lvl="1" indent="-117475">
              <a:lnSpc>
                <a:spcPct val="100000"/>
              </a:lnSpc>
              <a:spcBef>
                <a:spcPts val="1950"/>
              </a:spcBef>
              <a:buSzPct val="95000"/>
              <a:buFont typeface="Wingdings"/>
              <a:buChar char=""/>
              <a:tabLst>
                <a:tab pos="3952875" algn="l"/>
              </a:tabLst>
            </a:pPr>
            <a:r>
              <a:rPr lang="el-GR" sz="1600" dirty="0">
                <a:solidFill>
                  <a:srgbClr val="375F92"/>
                </a:solidFill>
                <a:latin typeface="Verdana"/>
                <a:cs typeface="Verdana"/>
              </a:rPr>
              <a:t>Ο φόβος ότι απειλείται η </a:t>
            </a:r>
            <a:r>
              <a:rPr lang="el-GR" sz="1600" b="1" dirty="0">
                <a:solidFill>
                  <a:srgbClr val="375F92"/>
                </a:solidFill>
                <a:latin typeface="Verdana"/>
                <a:cs typeface="Verdana"/>
              </a:rPr>
              <a:t>ανθρώπινη ελευθερία </a:t>
            </a:r>
            <a:r>
              <a:rPr lang="el-GR" sz="1600" dirty="0">
                <a:solidFill>
                  <a:srgbClr val="375F92"/>
                </a:solidFill>
                <a:latin typeface="Verdana"/>
                <a:cs typeface="Verdana"/>
              </a:rPr>
              <a:t>και ότι η δημοκρατία αντικαθίσταται από την </a:t>
            </a:r>
            <a:r>
              <a:rPr lang="el-GR" sz="1600" b="1" dirty="0">
                <a:solidFill>
                  <a:srgbClr val="375F92"/>
                </a:solidFill>
                <a:latin typeface="Verdana"/>
                <a:cs typeface="Verdana"/>
              </a:rPr>
              <a:t>τεχνοκρατία</a:t>
            </a:r>
            <a:endParaRPr lang="en-US" sz="1600" b="1" dirty="0">
              <a:latin typeface="Verdana"/>
              <a:cs typeface="Verdana"/>
            </a:endParaRPr>
          </a:p>
          <a:p>
            <a:pPr marL="4458970" lvl="2" indent="-106045">
              <a:lnSpc>
                <a:spcPct val="100000"/>
              </a:lnSpc>
              <a:spcBef>
                <a:spcPts val="440"/>
              </a:spcBef>
              <a:buSzPct val="94444"/>
              <a:buFont typeface="Wingdings"/>
              <a:buChar char=""/>
              <a:tabLst>
                <a:tab pos="4459605" algn="l"/>
              </a:tabLst>
            </a:pPr>
            <a:r>
              <a:rPr lang="el-GR" sz="1400" b="1" dirty="0">
                <a:solidFill>
                  <a:srgbClr val="375F92"/>
                </a:solidFill>
                <a:latin typeface="Verdana"/>
                <a:cs typeface="Verdana"/>
              </a:rPr>
              <a:t>Μείωση της αυτονομίας </a:t>
            </a:r>
          </a:p>
          <a:p>
            <a:pPr marL="4352925" lvl="2">
              <a:lnSpc>
                <a:spcPct val="100000"/>
              </a:lnSpc>
              <a:spcBef>
                <a:spcPts val="440"/>
              </a:spcBef>
              <a:buSzPct val="94444"/>
              <a:tabLst>
                <a:tab pos="4459605" algn="l"/>
              </a:tabLst>
            </a:pPr>
            <a:r>
              <a:rPr lang="el-GR" sz="1400" dirty="0">
                <a:solidFill>
                  <a:srgbClr val="375F92"/>
                </a:solidFill>
                <a:latin typeface="Verdana"/>
                <a:cs typeface="Verdana"/>
              </a:rPr>
              <a:t>εκλαμβάνεται ως απειλή για την</a:t>
            </a:r>
            <a:r>
              <a:rPr lang="el-GR" sz="1400" b="1" dirty="0">
                <a:solidFill>
                  <a:srgbClr val="375F92"/>
                </a:solidFill>
                <a:latin typeface="Verdana"/>
                <a:cs typeface="Verdana"/>
              </a:rPr>
              <a:t> αξιοπρέπεια</a:t>
            </a:r>
            <a:endParaRPr lang="en-US" sz="1400" dirty="0">
              <a:latin typeface="Verdana"/>
              <a:cs typeface="Verdana"/>
            </a:endParaRPr>
          </a:p>
          <a:p>
            <a:pPr marL="4458970" lvl="2" indent="-106045">
              <a:lnSpc>
                <a:spcPct val="100000"/>
              </a:lnSpc>
              <a:spcBef>
                <a:spcPts val="430"/>
              </a:spcBef>
              <a:buSzPct val="94444"/>
              <a:buFont typeface="Wingdings"/>
              <a:buChar char=""/>
              <a:tabLst>
                <a:tab pos="4459605" algn="l"/>
              </a:tabLst>
            </a:pPr>
            <a:r>
              <a:rPr lang="el-GR" sz="1400" dirty="0">
                <a:solidFill>
                  <a:srgbClr val="375F92"/>
                </a:solidFill>
                <a:latin typeface="Verdana"/>
                <a:cs typeface="Verdana"/>
              </a:rPr>
              <a:t>Οι </a:t>
            </a:r>
            <a:r>
              <a:rPr lang="el-GR" sz="1400" b="1" dirty="0">
                <a:solidFill>
                  <a:srgbClr val="375F92"/>
                </a:solidFill>
                <a:latin typeface="Verdana"/>
                <a:cs typeface="Verdana"/>
              </a:rPr>
              <a:t>τεχνολογίες</a:t>
            </a:r>
            <a:r>
              <a:rPr lang="el-GR" sz="1400" dirty="0">
                <a:solidFill>
                  <a:srgbClr val="375F92"/>
                </a:solidFill>
                <a:latin typeface="Verdana"/>
                <a:cs typeface="Verdana"/>
              </a:rPr>
              <a:t> και όχι οι άνθρωποι έχουν πλέον τον </a:t>
            </a:r>
            <a:r>
              <a:rPr lang="el-GR" sz="1400" b="1" dirty="0">
                <a:solidFill>
                  <a:srgbClr val="375F92"/>
                </a:solidFill>
                <a:latin typeface="Verdana"/>
                <a:cs typeface="Verdana"/>
              </a:rPr>
              <a:t>έλεγχο</a:t>
            </a:r>
            <a:endParaRPr lang="en-US" sz="1400" dirty="0">
              <a:latin typeface="Verdana"/>
              <a:cs typeface="Verdana"/>
            </a:endParaRPr>
          </a:p>
          <a:p>
            <a:pPr marL="3726815" lvl="1" indent="-117475">
              <a:lnSpc>
                <a:spcPct val="100000"/>
              </a:lnSpc>
              <a:spcBef>
                <a:spcPts val="475"/>
              </a:spcBef>
              <a:buSzPct val="95000"/>
              <a:buFont typeface="Wingdings"/>
              <a:buChar char=""/>
              <a:tabLst>
                <a:tab pos="3727450" algn="l"/>
              </a:tabLst>
            </a:pPr>
            <a:r>
              <a:rPr lang="el-GR" sz="1600" dirty="0">
                <a:solidFill>
                  <a:srgbClr val="375F92"/>
                </a:solidFill>
                <a:latin typeface="Verdana"/>
                <a:cs typeface="Verdana"/>
              </a:rPr>
              <a:t>Κίνδυνος </a:t>
            </a:r>
            <a:r>
              <a:rPr lang="el-GR" sz="1600" b="1" dirty="0">
                <a:solidFill>
                  <a:srgbClr val="375F92"/>
                </a:solidFill>
                <a:latin typeface="Verdana"/>
                <a:cs typeface="Verdana"/>
              </a:rPr>
              <a:t>ανηθικότητας </a:t>
            </a:r>
            <a:r>
              <a:rPr lang="el-GR" sz="1600" dirty="0">
                <a:solidFill>
                  <a:srgbClr val="375F92"/>
                </a:solidFill>
                <a:latin typeface="Verdana"/>
                <a:cs typeface="Verdana"/>
              </a:rPr>
              <a:t>ή</a:t>
            </a:r>
            <a:r>
              <a:rPr lang="en-US" sz="1600" spc="-35" dirty="0">
                <a:solidFill>
                  <a:srgbClr val="375F92"/>
                </a:solidFill>
                <a:latin typeface="Verdana"/>
                <a:cs typeface="Verdana"/>
              </a:rPr>
              <a:t> </a:t>
            </a:r>
            <a:r>
              <a:rPr lang="el-GR" sz="1600" b="1" spc="-10" dirty="0">
                <a:solidFill>
                  <a:srgbClr val="375F92"/>
                </a:solidFill>
                <a:latin typeface="Verdana"/>
                <a:cs typeface="Verdana"/>
              </a:rPr>
              <a:t>αμοραλισμός</a:t>
            </a:r>
            <a:endParaRPr lang="en-US" sz="1600" dirty="0">
              <a:latin typeface="Verdana"/>
              <a:cs typeface="Verdana"/>
            </a:endParaRPr>
          </a:p>
          <a:p>
            <a:pPr marL="4459605" marR="182245" lvl="2" indent="-106045">
              <a:lnSpc>
                <a:spcPct val="100000"/>
              </a:lnSpc>
              <a:spcBef>
                <a:spcPts val="439"/>
              </a:spcBef>
              <a:buSzPct val="94444"/>
              <a:buFont typeface="Wingdings"/>
              <a:buChar char=""/>
              <a:tabLst>
                <a:tab pos="4696460" algn="l"/>
              </a:tabLst>
            </a:pPr>
            <a:r>
              <a:rPr lang="el-GR" sz="1400" dirty="0">
                <a:solidFill>
                  <a:srgbClr val="375F92"/>
                </a:solidFill>
                <a:latin typeface="Verdana"/>
                <a:cs typeface="Verdana"/>
              </a:rPr>
              <a:t>Μορφή </a:t>
            </a:r>
            <a:r>
              <a:rPr lang="el-GR" sz="1400" b="1" dirty="0">
                <a:solidFill>
                  <a:srgbClr val="375F92"/>
                </a:solidFill>
                <a:latin typeface="Verdana"/>
                <a:cs typeface="Verdana"/>
              </a:rPr>
              <a:t>ηθικής απραξίας </a:t>
            </a:r>
            <a:r>
              <a:rPr lang="el-GR" sz="1400" dirty="0">
                <a:solidFill>
                  <a:srgbClr val="375F92"/>
                </a:solidFill>
                <a:latin typeface="Verdana"/>
                <a:cs typeface="Verdana"/>
              </a:rPr>
              <a:t>με τεχνολογίες καθοδήγησης της συμπεριφοράς</a:t>
            </a:r>
            <a:endParaRPr sz="1400" dirty="0">
              <a:latin typeface="Verdana"/>
              <a:cs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61" y="170661"/>
            <a:ext cx="9102676" cy="873957"/>
          </a:xfrm>
          <a:prstGeom prst="rect">
            <a:avLst/>
          </a:prstGeom>
        </p:spPr>
        <p:txBody>
          <a:bodyPr vert="horz" wrap="square" lIns="0" tIns="12065" rIns="0" bIns="0" rtlCol="0">
            <a:spAutoFit/>
          </a:bodyPr>
          <a:lstStyle/>
          <a:p>
            <a:pPr marL="358775">
              <a:lnSpc>
                <a:spcPct val="100000"/>
              </a:lnSpc>
              <a:spcBef>
                <a:spcPts val="95"/>
              </a:spcBef>
            </a:pPr>
            <a:r>
              <a:rPr lang="el-GR" dirty="0"/>
              <a:t>Ένας δημοκρατικός τρόπος ηθικοποίησης της τεχνολογίας;</a:t>
            </a:r>
            <a:endParaRPr spc="-10" dirty="0"/>
          </a:p>
        </p:txBody>
      </p:sp>
      <p:sp>
        <p:nvSpPr>
          <p:cNvPr id="3" name="object 3"/>
          <p:cNvSpPr txBox="1"/>
          <p:nvPr/>
        </p:nvSpPr>
        <p:spPr>
          <a:xfrm>
            <a:off x="535941" y="1607474"/>
            <a:ext cx="4407535" cy="4365939"/>
          </a:xfrm>
          <a:prstGeom prst="rect">
            <a:avLst/>
          </a:prstGeom>
        </p:spPr>
        <p:txBody>
          <a:bodyPr vert="horz" wrap="square" lIns="0" tIns="13335" rIns="0" bIns="0" rtlCol="0">
            <a:spAutoFit/>
          </a:bodyPr>
          <a:lstStyle/>
          <a:p>
            <a:pPr marL="130175" marR="51435" indent="-118110">
              <a:lnSpc>
                <a:spcPct val="100000"/>
              </a:lnSpc>
              <a:spcBef>
                <a:spcPts val="105"/>
              </a:spcBef>
              <a:buSzPct val="95000"/>
              <a:buFont typeface="Wingdings"/>
              <a:buChar char=""/>
              <a:tabLst>
                <a:tab pos="355600" algn="l"/>
              </a:tabLst>
            </a:pPr>
            <a:r>
              <a:rPr lang="el-GR" dirty="0">
                <a:solidFill>
                  <a:srgbClr val="375F92"/>
                </a:solidFill>
                <a:latin typeface="Verdana"/>
                <a:cs typeface="Verdana"/>
              </a:rPr>
              <a:t>Οι </a:t>
            </a:r>
            <a:r>
              <a:rPr lang="el-GR" b="1" dirty="0">
                <a:solidFill>
                  <a:srgbClr val="375F92"/>
                </a:solidFill>
                <a:latin typeface="Verdana"/>
                <a:cs typeface="Verdana"/>
              </a:rPr>
              <a:t>τεχνολογίες</a:t>
            </a:r>
            <a:r>
              <a:rPr lang="el-GR" dirty="0">
                <a:solidFill>
                  <a:srgbClr val="375F92"/>
                </a:solidFill>
                <a:latin typeface="Verdana"/>
                <a:cs typeface="Verdana"/>
              </a:rPr>
              <a:t> διαφέρουν από τους </a:t>
            </a:r>
            <a:r>
              <a:rPr lang="el-GR" b="1" dirty="0">
                <a:solidFill>
                  <a:srgbClr val="375F92"/>
                </a:solidFill>
                <a:latin typeface="Verdana"/>
                <a:cs typeface="Verdana"/>
              </a:rPr>
              <a:t>νόμους</a:t>
            </a:r>
            <a:r>
              <a:rPr lang="el-GR" dirty="0">
                <a:solidFill>
                  <a:srgbClr val="375F92"/>
                </a:solidFill>
                <a:latin typeface="Verdana"/>
                <a:cs typeface="Verdana"/>
              </a:rPr>
              <a:t> ως προς τον </a:t>
            </a:r>
            <a:r>
              <a:rPr lang="el-GR" b="1" dirty="0">
                <a:solidFill>
                  <a:srgbClr val="375F92"/>
                </a:solidFill>
                <a:latin typeface="Verdana"/>
                <a:cs typeface="Verdana"/>
              </a:rPr>
              <a:t>περιορισμό της ανθρώπινης ελευθερίας </a:t>
            </a:r>
            <a:r>
              <a:rPr lang="el-GR" dirty="0">
                <a:solidFill>
                  <a:srgbClr val="375F92"/>
                </a:solidFill>
                <a:latin typeface="Verdana"/>
                <a:cs typeface="Verdana"/>
              </a:rPr>
              <a:t>επειδή δεν είναι αποτέλεσμα δημοκρατικής διαδικασίας</a:t>
            </a:r>
            <a:endParaRPr dirty="0">
              <a:latin typeface="Verdana"/>
              <a:cs typeface="Verdana"/>
            </a:endParaRPr>
          </a:p>
          <a:p>
            <a:pPr marL="861694" marR="179705" lvl="1" indent="-105410">
              <a:lnSpc>
                <a:spcPct val="100000"/>
              </a:lnSpc>
              <a:spcBef>
                <a:spcPts val="434"/>
              </a:spcBef>
              <a:buSzPct val="94444"/>
              <a:buFont typeface="Wingdings"/>
              <a:buChar char=""/>
              <a:tabLst>
                <a:tab pos="1099185" algn="l"/>
              </a:tabLst>
            </a:pPr>
            <a:r>
              <a:rPr lang="el-GR" sz="1600" dirty="0">
                <a:solidFill>
                  <a:srgbClr val="375F92"/>
                </a:solidFill>
                <a:latin typeface="Verdana"/>
                <a:cs typeface="Verdana"/>
              </a:rPr>
              <a:t>Δείτε τη διαφορά μεταξύ του μηχανισμού για το αυτοκίνητο και της έξυπνης ντουζιέρας</a:t>
            </a:r>
            <a:endParaRPr sz="1600" dirty="0">
              <a:latin typeface="Verdana"/>
              <a:cs typeface="Verdana"/>
            </a:endParaRPr>
          </a:p>
          <a:p>
            <a:pPr marL="130175" marR="5080" indent="-118110">
              <a:lnSpc>
                <a:spcPct val="100000"/>
              </a:lnSpc>
              <a:spcBef>
                <a:spcPts val="475"/>
              </a:spcBef>
              <a:buSzPct val="95000"/>
              <a:buFont typeface="Wingdings"/>
              <a:buChar char=""/>
              <a:tabLst>
                <a:tab pos="354965" algn="l"/>
              </a:tabLst>
            </a:pPr>
            <a:r>
              <a:rPr lang="el-GR" dirty="0">
                <a:solidFill>
                  <a:srgbClr val="375F92"/>
                </a:solidFill>
                <a:latin typeface="Verdana"/>
                <a:cs typeface="Verdana"/>
              </a:rPr>
              <a:t>Είναι σημαντικό να βρεθεί ένας δημοκρατικός τρόπος για την "</a:t>
            </a:r>
            <a:r>
              <a:rPr lang="el-GR" b="1" dirty="0">
                <a:solidFill>
                  <a:srgbClr val="375F92"/>
                </a:solidFill>
                <a:latin typeface="Verdana"/>
                <a:cs typeface="Verdana"/>
              </a:rPr>
              <a:t>ηθικοποίηση της τεχνολογίας</a:t>
            </a:r>
            <a:r>
              <a:rPr spc="-10" dirty="0">
                <a:solidFill>
                  <a:srgbClr val="375F92"/>
                </a:solidFill>
                <a:latin typeface="Verdana"/>
                <a:cs typeface="Verdana"/>
              </a:rPr>
              <a:t>”</a:t>
            </a:r>
            <a:endParaRPr dirty="0">
              <a:latin typeface="Verdana"/>
              <a:cs typeface="Verdana"/>
            </a:endParaRPr>
          </a:p>
          <a:p>
            <a:pPr marL="861694" marR="139065" lvl="1" indent="-105410">
              <a:lnSpc>
                <a:spcPct val="100000"/>
              </a:lnSpc>
              <a:spcBef>
                <a:spcPts val="440"/>
              </a:spcBef>
              <a:buSzPct val="94444"/>
              <a:buFont typeface="Wingdings"/>
              <a:buChar char=""/>
              <a:tabLst>
                <a:tab pos="1099185" algn="l"/>
              </a:tabLst>
            </a:pPr>
            <a:r>
              <a:rPr lang="el-GR" sz="1600" dirty="0">
                <a:solidFill>
                  <a:srgbClr val="375F92"/>
                </a:solidFill>
                <a:latin typeface="Verdana"/>
                <a:cs typeface="Verdana"/>
              </a:rPr>
              <a:t>Οι διαδικασίες που χρησιμοποιούνται για την εισαγωγή τιμών πρέπει να είναι διαφανείς και να </a:t>
            </a:r>
            <a:r>
              <a:rPr lang="el-GR" sz="1600" b="1" dirty="0">
                <a:solidFill>
                  <a:srgbClr val="375F92"/>
                </a:solidFill>
                <a:latin typeface="Verdana"/>
                <a:cs typeface="Verdana"/>
              </a:rPr>
              <a:t>συζητούνται δημόσια</a:t>
            </a:r>
            <a:endParaRPr sz="1600" b="1" dirty="0">
              <a:latin typeface="Verdana"/>
              <a:cs typeface="Verdana"/>
            </a:endParaRPr>
          </a:p>
        </p:txBody>
      </p:sp>
      <p:pic>
        <p:nvPicPr>
          <p:cNvPr id="4" name="object 4"/>
          <p:cNvPicPr/>
          <p:nvPr/>
        </p:nvPicPr>
        <p:blipFill>
          <a:blip r:embed="rId2" cstate="print"/>
          <a:stretch>
            <a:fillRect/>
          </a:stretch>
        </p:blipFill>
        <p:spPr>
          <a:xfrm>
            <a:off x="5381244" y="1828800"/>
            <a:ext cx="3496055" cy="349605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61" y="170661"/>
            <a:ext cx="9102676" cy="443070"/>
          </a:xfrm>
          <a:prstGeom prst="rect">
            <a:avLst/>
          </a:prstGeom>
        </p:spPr>
        <p:txBody>
          <a:bodyPr vert="horz" wrap="square" lIns="0" tIns="12065" rIns="0" bIns="0" rtlCol="0">
            <a:spAutoFit/>
          </a:bodyPr>
          <a:lstStyle/>
          <a:p>
            <a:pPr marL="358775">
              <a:lnSpc>
                <a:spcPct val="100000"/>
              </a:lnSpc>
              <a:spcBef>
                <a:spcPts val="95"/>
              </a:spcBef>
            </a:pPr>
            <a:r>
              <a:rPr lang="el-GR" dirty="0"/>
              <a:t>Σχεδιασμός διαμεσολαβήσεων</a:t>
            </a:r>
            <a:endParaRPr spc="-10" dirty="0"/>
          </a:p>
        </p:txBody>
      </p:sp>
      <p:sp>
        <p:nvSpPr>
          <p:cNvPr id="3" name="object 3"/>
          <p:cNvSpPr txBox="1"/>
          <p:nvPr/>
        </p:nvSpPr>
        <p:spPr>
          <a:xfrm>
            <a:off x="535940" y="1482409"/>
            <a:ext cx="5418455" cy="4598054"/>
          </a:xfrm>
          <a:prstGeom prst="rect">
            <a:avLst/>
          </a:prstGeom>
        </p:spPr>
        <p:txBody>
          <a:bodyPr vert="horz" wrap="square" lIns="0" tIns="12065" rIns="0" bIns="0" rtlCol="0">
            <a:spAutoFit/>
          </a:bodyPr>
          <a:lstStyle/>
          <a:p>
            <a:pPr marL="130175" marR="626745" indent="-117475" algn="l">
              <a:lnSpc>
                <a:spcPct val="110000"/>
              </a:lnSpc>
              <a:spcBef>
                <a:spcPts val="95"/>
              </a:spcBef>
              <a:buSzPct val="95000"/>
              <a:buFont typeface="Wingdings"/>
              <a:buChar char=""/>
              <a:tabLst>
                <a:tab pos="393700" algn="l"/>
              </a:tabLst>
            </a:pPr>
            <a:r>
              <a:rPr lang="el-GR" dirty="0">
                <a:solidFill>
                  <a:srgbClr val="375F92"/>
                </a:solidFill>
                <a:latin typeface="Verdana"/>
                <a:cs typeface="Verdana"/>
              </a:rPr>
              <a:t>Οι σχεδιαστές δεν μπορούν απλώς να "εγγράψουν" μια επιθυμητή μορφή ηθικής σε ένα τεχνούργημα</a:t>
            </a:r>
            <a:r>
              <a:rPr spc="-25" dirty="0">
                <a:solidFill>
                  <a:srgbClr val="375F92"/>
                </a:solidFill>
                <a:latin typeface="Verdana"/>
                <a:cs typeface="Verdana"/>
              </a:rPr>
              <a:t>	</a:t>
            </a:r>
            <a:endParaRPr dirty="0">
              <a:latin typeface="Verdana"/>
              <a:cs typeface="Verdana"/>
            </a:endParaRPr>
          </a:p>
          <a:p>
            <a:pPr marL="130175" marR="290195" indent="-117475" algn="l">
              <a:lnSpc>
                <a:spcPct val="110000"/>
              </a:lnSpc>
              <a:spcBef>
                <a:spcPts val="965"/>
              </a:spcBef>
              <a:buSzPct val="95000"/>
              <a:buFont typeface="Wingdings"/>
              <a:buChar char=""/>
              <a:tabLst>
                <a:tab pos="393700" algn="l"/>
              </a:tabLst>
            </a:pPr>
            <a:r>
              <a:rPr lang="el-GR" dirty="0">
                <a:solidFill>
                  <a:srgbClr val="375F92"/>
                </a:solidFill>
                <a:latin typeface="Verdana"/>
                <a:cs typeface="Verdana"/>
              </a:rPr>
              <a:t>Προκειμένου να ενσωματώσουν συγκεκριμένες μορφές διαμεσολάβησης στις τεχνολογίες, οι σχεδιαστές πρέπει να </a:t>
            </a:r>
            <a:r>
              <a:rPr lang="el-GR" b="1" dirty="0">
                <a:solidFill>
                  <a:srgbClr val="375F92"/>
                </a:solidFill>
                <a:latin typeface="Verdana"/>
                <a:cs typeface="Verdana"/>
              </a:rPr>
              <a:t>προβλέψουν τον μελλοντικό διαμεσολαβητικό ρόλο των τεχνολογιών </a:t>
            </a:r>
            <a:r>
              <a:rPr lang="el-GR" dirty="0">
                <a:solidFill>
                  <a:srgbClr val="375F92"/>
                </a:solidFill>
                <a:latin typeface="Verdana"/>
                <a:cs typeface="Verdana"/>
              </a:rPr>
              <a:t>που σχεδιάζουν</a:t>
            </a:r>
            <a:endParaRPr dirty="0">
              <a:latin typeface="Verdana"/>
              <a:cs typeface="Verdana"/>
            </a:endParaRPr>
          </a:p>
          <a:p>
            <a:pPr marL="518795" marR="5080" lvl="1" indent="-106045" algn="l">
              <a:lnSpc>
                <a:spcPct val="110000"/>
              </a:lnSpc>
              <a:spcBef>
                <a:spcPts val="944"/>
              </a:spcBef>
              <a:buSzPct val="94444"/>
              <a:buFont typeface="Wingdings"/>
              <a:buChar char=""/>
              <a:tabLst>
                <a:tab pos="794385" algn="l"/>
              </a:tabLst>
            </a:pPr>
            <a:r>
              <a:rPr lang="el-GR" sz="1600" b="1" dirty="0">
                <a:solidFill>
                  <a:srgbClr val="375F92"/>
                </a:solidFill>
                <a:latin typeface="Verdana"/>
                <a:cs typeface="Verdana"/>
              </a:rPr>
              <a:t>Απρόβλεπτες και απροσδόκητες μορφές διαμεσολάβησης </a:t>
            </a:r>
            <a:r>
              <a:rPr lang="el-GR" sz="1600" dirty="0">
                <a:solidFill>
                  <a:srgbClr val="375F92"/>
                </a:solidFill>
                <a:latin typeface="Verdana"/>
                <a:cs typeface="Verdana"/>
              </a:rPr>
              <a:t>(π.χ.: λαμπτήρες εξοικονόμησης ενέργειας που χρησιμοποιούνται σε χώρους που προηγουμένως δεν είχαν φωτιστεί και ως εκ τούτου αυξάνουν την κατανάλωση ενέργειας</a:t>
            </a:r>
            <a:r>
              <a:rPr sz="1600" spc="-10" dirty="0">
                <a:solidFill>
                  <a:srgbClr val="375F92"/>
                </a:solidFill>
                <a:latin typeface="Verdana"/>
                <a:cs typeface="Verdana"/>
              </a:rPr>
              <a:t>)</a:t>
            </a:r>
            <a:endParaRPr sz="1600" dirty="0">
              <a:latin typeface="Verdana"/>
              <a:cs typeface="Verdana"/>
            </a:endParaRPr>
          </a:p>
        </p:txBody>
      </p:sp>
      <p:pic>
        <p:nvPicPr>
          <p:cNvPr id="4" name="object 4"/>
          <p:cNvPicPr/>
          <p:nvPr/>
        </p:nvPicPr>
        <p:blipFill>
          <a:blip r:embed="rId2" cstate="print"/>
          <a:stretch>
            <a:fillRect/>
          </a:stretch>
        </p:blipFill>
        <p:spPr>
          <a:xfrm>
            <a:off x="5932932" y="1278635"/>
            <a:ext cx="3211067" cy="321106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61" y="170661"/>
            <a:ext cx="9102676" cy="443070"/>
          </a:xfrm>
          <a:prstGeom prst="rect">
            <a:avLst/>
          </a:prstGeom>
        </p:spPr>
        <p:txBody>
          <a:bodyPr vert="horz" wrap="square" lIns="0" tIns="12065" rIns="0" bIns="0" rtlCol="0">
            <a:spAutoFit/>
          </a:bodyPr>
          <a:lstStyle/>
          <a:p>
            <a:pPr marL="358775">
              <a:lnSpc>
                <a:spcPct val="100000"/>
              </a:lnSpc>
              <a:spcBef>
                <a:spcPts val="95"/>
              </a:spcBef>
            </a:pPr>
            <a:r>
              <a:rPr lang="el-GR" dirty="0"/>
              <a:t>Όχι μόνο οι επιθυμητές μορφές</a:t>
            </a:r>
            <a:endParaRPr spc="-10" dirty="0"/>
          </a:p>
        </p:txBody>
      </p:sp>
      <p:sp>
        <p:nvSpPr>
          <p:cNvPr id="3" name="object 3"/>
          <p:cNvSpPr txBox="1"/>
          <p:nvPr/>
        </p:nvSpPr>
        <p:spPr>
          <a:xfrm>
            <a:off x="535940" y="1454240"/>
            <a:ext cx="7381240" cy="2153795"/>
          </a:xfrm>
          <a:prstGeom prst="rect">
            <a:avLst/>
          </a:prstGeom>
        </p:spPr>
        <p:txBody>
          <a:bodyPr vert="horz" wrap="square" lIns="0" tIns="12065" rIns="0" bIns="0" rtlCol="0">
            <a:spAutoFit/>
          </a:bodyPr>
          <a:lstStyle/>
          <a:p>
            <a:pPr marL="130175" marR="5080" indent="-118110">
              <a:lnSpc>
                <a:spcPct val="110000"/>
              </a:lnSpc>
              <a:spcBef>
                <a:spcPts val="95"/>
              </a:spcBef>
              <a:buSzPct val="95000"/>
              <a:buFont typeface="Wingdings"/>
              <a:buChar char=""/>
              <a:tabLst>
                <a:tab pos="354965" algn="l"/>
              </a:tabLst>
            </a:pPr>
            <a:r>
              <a:rPr lang="el-GR" sz="2000" dirty="0">
                <a:solidFill>
                  <a:srgbClr val="375F92"/>
                </a:solidFill>
                <a:latin typeface="Verdana"/>
                <a:cs typeface="Verdana"/>
              </a:rPr>
              <a:t>Οι σχεδιαστές δεν μπορούν απλώς να "εγγράψουν" μια επιθυμητή μορφή ηθικής σε ένα αντικείμενο, διότι αυτό εξαρτάται επίσης από</a:t>
            </a:r>
            <a:endParaRPr sz="2000" dirty="0">
              <a:latin typeface="Verdana"/>
              <a:cs typeface="Verdana"/>
            </a:endParaRPr>
          </a:p>
          <a:p>
            <a:pPr marL="794385" lvl="1" indent="-381635">
              <a:lnSpc>
                <a:spcPct val="100000"/>
              </a:lnSpc>
              <a:spcBef>
                <a:spcPts val="1165"/>
              </a:spcBef>
              <a:buClr>
                <a:srgbClr val="004B80"/>
              </a:buClr>
              <a:buSzPct val="83333"/>
              <a:buFont typeface="Wingdings"/>
              <a:buChar char=""/>
              <a:tabLst>
                <a:tab pos="794385" algn="l"/>
                <a:tab pos="795020" algn="l"/>
              </a:tabLst>
            </a:pPr>
            <a:r>
              <a:rPr lang="el-GR" sz="1800" b="1" dirty="0">
                <a:solidFill>
                  <a:srgbClr val="375F92"/>
                </a:solidFill>
                <a:latin typeface="Verdana"/>
                <a:cs typeface="Verdana"/>
              </a:rPr>
              <a:t>τους χρήστες που ερμηνεύουν τις τεχνολογίες</a:t>
            </a:r>
            <a:endParaRPr sz="1800" dirty="0">
              <a:latin typeface="Verdana"/>
              <a:cs typeface="Verdana"/>
            </a:endParaRPr>
          </a:p>
          <a:p>
            <a:pPr marL="794385" lvl="1" indent="-381635">
              <a:lnSpc>
                <a:spcPct val="100000"/>
              </a:lnSpc>
              <a:spcBef>
                <a:spcPts val="1080"/>
              </a:spcBef>
              <a:buClr>
                <a:srgbClr val="004B80"/>
              </a:buClr>
              <a:buSzPct val="83333"/>
              <a:buFont typeface="Wingdings"/>
              <a:buChar char=""/>
              <a:tabLst>
                <a:tab pos="794385" algn="l"/>
                <a:tab pos="795020" algn="l"/>
              </a:tabLst>
            </a:pPr>
            <a:r>
              <a:rPr lang="el-GR" sz="1800" dirty="0">
                <a:solidFill>
                  <a:srgbClr val="375F92"/>
                </a:solidFill>
                <a:latin typeface="Verdana"/>
                <a:cs typeface="Verdana"/>
              </a:rPr>
              <a:t>τις ίδιες τις </a:t>
            </a:r>
            <a:r>
              <a:rPr lang="el-GR" sz="1800" b="1" dirty="0">
                <a:solidFill>
                  <a:srgbClr val="375F92"/>
                </a:solidFill>
                <a:latin typeface="Verdana"/>
                <a:cs typeface="Verdana"/>
              </a:rPr>
              <a:t>τεχνολογίες</a:t>
            </a:r>
            <a:r>
              <a:rPr lang="el-GR" sz="1800" dirty="0">
                <a:solidFill>
                  <a:srgbClr val="375F92"/>
                </a:solidFill>
                <a:latin typeface="Verdana"/>
                <a:cs typeface="Verdana"/>
              </a:rPr>
              <a:t> που μπορούν να προκαλέσουν ανερχόμενες</a:t>
            </a:r>
            <a:r>
              <a:rPr lang="el-GR" dirty="0">
                <a:solidFill>
                  <a:srgbClr val="375F92"/>
                </a:solidFill>
                <a:latin typeface="Verdana"/>
                <a:cs typeface="Verdana"/>
              </a:rPr>
              <a:t> </a:t>
            </a:r>
            <a:r>
              <a:rPr lang="el-GR" sz="1800" dirty="0">
                <a:solidFill>
                  <a:srgbClr val="375F92"/>
                </a:solidFill>
                <a:latin typeface="Verdana"/>
                <a:cs typeface="Verdana"/>
              </a:rPr>
              <a:t>μορφές </a:t>
            </a:r>
            <a:r>
              <a:rPr lang="el-GR" sz="1800" b="1" dirty="0">
                <a:solidFill>
                  <a:srgbClr val="375F92"/>
                </a:solidFill>
                <a:latin typeface="Verdana"/>
                <a:cs typeface="Verdana"/>
              </a:rPr>
              <a:t>διαμεσολάβησης</a:t>
            </a:r>
            <a:endParaRPr sz="1800" b="1" dirty="0">
              <a:latin typeface="Verdana"/>
              <a:cs typeface="Verdana"/>
            </a:endParaRPr>
          </a:p>
        </p:txBody>
      </p:sp>
      <p:sp>
        <p:nvSpPr>
          <p:cNvPr id="4" name="object 4"/>
          <p:cNvSpPr txBox="1"/>
          <p:nvPr/>
        </p:nvSpPr>
        <p:spPr>
          <a:xfrm>
            <a:off x="245846" y="6374152"/>
            <a:ext cx="2571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24</a:t>
            </a:r>
            <a:endParaRPr sz="180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61" y="170661"/>
            <a:ext cx="9102676" cy="873957"/>
          </a:xfrm>
          <a:prstGeom prst="rect">
            <a:avLst/>
          </a:prstGeom>
        </p:spPr>
        <p:txBody>
          <a:bodyPr vert="horz" wrap="square" lIns="0" tIns="12065" rIns="0" bIns="0" rtlCol="0">
            <a:spAutoFit/>
          </a:bodyPr>
          <a:lstStyle/>
          <a:p>
            <a:pPr marL="358775">
              <a:lnSpc>
                <a:spcPct val="100000"/>
              </a:lnSpc>
              <a:spcBef>
                <a:spcPts val="95"/>
              </a:spcBef>
            </a:pPr>
            <a:r>
              <a:rPr lang="el-GR" dirty="0"/>
              <a:t>Στρατηγικές για το σχεδιασμό διαμεσολαβήσεων</a:t>
            </a:r>
            <a:endParaRPr spc="-10" dirty="0"/>
          </a:p>
        </p:txBody>
      </p:sp>
      <p:sp>
        <p:nvSpPr>
          <p:cNvPr id="3" name="object 3"/>
          <p:cNvSpPr txBox="1"/>
          <p:nvPr/>
        </p:nvSpPr>
        <p:spPr>
          <a:xfrm>
            <a:off x="535940" y="1306819"/>
            <a:ext cx="7242175" cy="3427605"/>
          </a:xfrm>
          <a:prstGeom prst="rect">
            <a:avLst/>
          </a:prstGeom>
        </p:spPr>
        <p:txBody>
          <a:bodyPr vert="horz" wrap="square" lIns="0" tIns="190500" rIns="0" bIns="0" rtlCol="0">
            <a:spAutoFit/>
          </a:bodyPr>
          <a:lstStyle/>
          <a:p>
            <a:pPr marL="129539" indent="-117475">
              <a:lnSpc>
                <a:spcPct val="100000"/>
              </a:lnSpc>
              <a:spcBef>
                <a:spcPts val="1500"/>
              </a:spcBef>
              <a:buSzPct val="95000"/>
              <a:buFont typeface="Wingdings"/>
              <a:buChar char=""/>
              <a:tabLst>
                <a:tab pos="130175" algn="l"/>
              </a:tabLst>
            </a:pPr>
            <a:r>
              <a:rPr lang="el-GR" b="1" dirty="0">
                <a:solidFill>
                  <a:srgbClr val="375F92"/>
                </a:solidFill>
                <a:latin typeface="Verdana"/>
                <a:cs typeface="Verdana"/>
              </a:rPr>
              <a:t>Προβλέποντας τη διαμεσολάβηση με τη φαντασία</a:t>
            </a:r>
            <a:endParaRPr dirty="0">
              <a:latin typeface="Verdana"/>
              <a:cs typeface="Verdana"/>
            </a:endParaRPr>
          </a:p>
          <a:p>
            <a:pPr marL="507365" marR="5080" lvl="1" indent="-94615">
              <a:lnSpc>
                <a:spcPct val="110000"/>
              </a:lnSpc>
              <a:spcBef>
                <a:spcPts val="915"/>
              </a:spcBef>
              <a:buSzPct val="93750"/>
              <a:buFont typeface="Wingdings"/>
              <a:buChar char=""/>
              <a:tabLst>
                <a:tab pos="793750" algn="l"/>
              </a:tabLst>
            </a:pPr>
            <a:r>
              <a:rPr lang="el-GR" sz="1400" spc="-20" dirty="0">
                <a:solidFill>
                  <a:srgbClr val="375F92"/>
                </a:solidFill>
                <a:latin typeface="Verdana"/>
                <a:cs typeface="Verdana"/>
              </a:rPr>
              <a:t>Προσπαθώντας να φανταστούμε τους τρόπους με τους οποίους η τεχνολογία σε σχεδιασμό θα μπορούσε να χρησιμοποιηθεί για να διαμορφώσει σκόπιμα τις λειτουργίες και τις ερμηνείες των χρηστών</a:t>
            </a:r>
            <a:endParaRPr sz="1400" dirty="0">
              <a:latin typeface="Verdana"/>
              <a:cs typeface="Verdana"/>
            </a:endParaRPr>
          </a:p>
          <a:p>
            <a:pPr marL="129539" indent="-117475">
              <a:lnSpc>
                <a:spcPct val="100000"/>
              </a:lnSpc>
              <a:spcBef>
                <a:spcPts val="1050"/>
              </a:spcBef>
              <a:buSzPct val="95000"/>
              <a:buFont typeface="Wingdings"/>
              <a:buChar char=""/>
              <a:tabLst>
                <a:tab pos="130175" algn="l"/>
              </a:tabLst>
            </a:pPr>
            <a:r>
              <a:rPr lang="el-GR" dirty="0">
                <a:solidFill>
                  <a:srgbClr val="375F92"/>
                </a:solidFill>
                <a:latin typeface="Verdana"/>
                <a:cs typeface="Verdana"/>
              </a:rPr>
              <a:t>Ενίσχυση της υφιστάμενης μεθοδολογίας σχεδιασμού </a:t>
            </a:r>
            <a:r>
              <a:rPr lang="el-GR" spc="-25" dirty="0">
                <a:solidFill>
                  <a:srgbClr val="375F92"/>
                </a:solidFill>
                <a:latin typeface="Verdana"/>
                <a:cs typeface="Verdana"/>
              </a:rPr>
              <a:t>της </a:t>
            </a:r>
            <a:endParaRPr dirty="0">
              <a:latin typeface="Verdana"/>
              <a:cs typeface="Verdana"/>
            </a:endParaRPr>
          </a:p>
          <a:p>
            <a:pPr marL="393700">
              <a:lnSpc>
                <a:spcPct val="100000"/>
              </a:lnSpc>
              <a:spcBef>
                <a:spcPts val="240"/>
              </a:spcBef>
            </a:pPr>
            <a:r>
              <a:rPr lang="el-GR" b="1" dirty="0">
                <a:solidFill>
                  <a:srgbClr val="375F92"/>
                </a:solidFill>
                <a:latin typeface="Verdana"/>
                <a:cs typeface="Verdana"/>
              </a:rPr>
              <a:t>εποικοδομητικής τεχνολογικής αξιολόγησης </a:t>
            </a:r>
            <a:r>
              <a:rPr spc="-10" dirty="0">
                <a:solidFill>
                  <a:srgbClr val="375F92"/>
                </a:solidFill>
                <a:latin typeface="Verdana"/>
                <a:cs typeface="Verdana"/>
              </a:rPr>
              <a:t>(CTA)</a:t>
            </a:r>
            <a:endParaRPr dirty="0">
              <a:latin typeface="Verdana"/>
              <a:cs typeface="Verdana"/>
            </a:endParaRPr>
          </a:p>
          <a:p>
            <a:pPr marL="507365" marR="86360" lvl="1" indent="-93980">
              <a:lnSpc>
                <a:spcPct val="110000"/>
              </a:lnSpc>
              <a:spcBef>
                <a:spcPts val="915"/>
              </a:spcBef>
              <a:buSzPct val="93750"/>
              <a:buFont typeface="Wingdings"/>
              <a:buChar char=""/>
              <a:tabLst>
                <a:tab pos="794385" algn="l"/>
              </a:tabLst>
            </a:pPr>
            <a:r>
              <a:rPr sz="1400" b="1" dirty="0">
                <a:solidFill>
                  <a:srgbClr val="375F92"/>
                </a:solidFill>
                <a:latin typeface="Verdana"/>
                <a:cs typeface="Verdana"/>
              </a:rPr>
              <a:t>CTA</a:t>
            </a:r>
            <a:r>
              <a:rPr sz="1400" dirty="0">
                <a:solidFill>
                  <a:srgbClr val="375F92"/>
                </a:solidFill>
                <a:latin typeface="Verdana"/>
                <a:cs typeface="Verdana"/>
              </a:rPr>
              <a:t>is</a:t>
            </a:r>
            <a:r>
              <a:rPr sz="1400" spc="-50" dirty="0">
                <a:solidFill>
                  <a:srgbClr val="375F92"/>
                </a:solidFill>
                <a:latin typeface="Verdana"/>
                <a:cs typeface="Verdana"/>
              </a:rPr>
              <a:t> </a:t>
            </a:r>
            <a:r>
              <a:rPr sz="1400" dirty="0">
                <a:solidFill>
                  <a:srgbClr val="375F92"/>
                </a:solidFill>
                <a:latin typeface="Verdana"/>
                <a:cs typeface="Verdana"/>
              </a:rPr>
              <a:t>an</a:t>
            </a:r>
            <a:r>
              <a:rPr sz="1400" spc="-65" dirty="0">
                <a:solidFill>
                  <a:srgbClr val="375F92"/>
                </a:solidFill>
                <a:latin typeface="Verdana"/>
                <a:cs typeface="Verdana"/>
              </a:rPr>
              <a:t> </a:t>
            </a:r>
            <a:r>
              <a:rPr sz="1400" dirty="0">
                <a:solidFill>
                  <a:srgbClr val="375F92"/>
                </a:solidFill>
                <a:latin typeface="Verdana"/>
                <a:cs typeface="Verdana"/>
              </a:rPr>
              <a:t>approach</a:t>
            </a:r>
            <a:r>
              <a:rPr sz="1400" spc="-35" dirty="0">
                <a:solidFill>
                  <a:srgbClr val="375F92"/>
                </a:solidFill>
                <a:latin typeface="Verdana"/>
                <a:cs typeface="Verdana"/>
              </a:rPr>
              <a:t> </a:t>
            </a:r>
            <a:r>
              <a:rPr sz="1400" dirty="0">
                <a:solidFill>
                  <a:srgbClr val="375F92"/>
                </a:solidFill>
                <a:latin typeface="Verdana"/>
                <a:cs typeface="Verdana"/>
              </a:rPr>
              <a:t>in</a:t>
            </a:r>
            <a:r>
              <a:rPr sz="1400" spc="-65" dirty="0">
                <a:solidFill>
                  <a:srgbClr val="375F92"/>
                </a:solidFill>
                <a:latin typeface="Verdana"/>
                <a:cs typeface="Verdana"/>
              </a:rPr>
              <a:t> </a:t>
            </a:r>
            <a:r>
              <a:rPr sz="1400" dirty="0">
                <a:solidFill>
                  <a:srgbClr val="375F92"/>
                </a:solidFill>
                <a:latin typeface="Verdana"/>
                <a:cs typeface="Verdana"/>
              </a:rPr>
              <a:t>which</a:t>
            </a:r>
            <a:r>
              <a:rPr sz="1400" spc="-40" dirty="0">
                <a:solidFill>
                  <a:srgbClr val="375F92"/>
                </a:solidFill>
                <a:latin typeface="Verdana"/>
                <a:cs typeface="Verdana"/>
              </a:rPr>
              <a:t> </a:t>
            </a:r>
            <a:r>
              <a:rPr sz="1400" spc="-65" dirty="0">
                <a:solidFill>
                  <a:srgbClr val="375F92"/>
                </a:solidFill>
                <a:latin typeface="Verdana"/>
                <a:cs typeface="Verdana"/>
              </a:rPr>
              <a:t>TA-</a:t>
            </a:r>
            <a:r>
              <a:rPr sz="1400" dirty="0">
                <a:solidFill>
                  <a:srgbClr val="375F92"/>
                </a:solidFill>
                <a:latin typeface="Verdana"/>
                <a:cs typeface="Verdana"/>
              </a:rPr>
              <a:t>like</a:t>
            </a:r>
            <a:r>
              <a:rPr sz="1400" spc="-45" dirty="0">
                <a:solidFill>
                  <a:srgbClr val="375F92"/>
                </a:solidFill>
                <a:latin typeface="Verdana"/>
                <a:cs typeface="Verdana"/>
              </a:rPr>
              <a:t> </a:t>
            </a:r>
            <a:r>
              <a:rPr sz="1400" dirty="0">
                <a:solidFill>
                  <a:srgbClr val="375F92"/>
                </a:solidFill>
                <a:latin typeface="Verdana"/>
                <a:cs typeface="Verdana"/>
              </a:rPr>
              <a:t>efforts</a:t>
            </a:r>
            <a:r>
              <a:rPr sz="1400" spc="-60" dirty="0">
                <a:solidFill>
                  <a:srgbClr val="375F92"/>
                </a:solidFill>
                <a:latin typeface="Verdana"/>
                <a:cs typeface="Verdana"/>
              </a:rPr>
              <a:t> </a:t>
            </a:r>
            <a:r>
              <a:rPr sz="1400" dirty="0">
                <a:solidFill>
                  <a:srgbClr val="375F92"/>
                </a:solidFill>
                <a:latin typeface="Verdana"/>
                <a:cs typeface="Verdana"/>
              </a:rPr>
              <a:t>are</a:t>
            </a:r>
            <a:r>
              <a:rPr sz="1400" spc="-55" dirty="0">
                <a:solidFill>
                  <a:srgbClr val="375F92"/>
                </a:solidFill>
                <a:latin typeface="Verdana"/>
                <a:cs typeface="Verdana"/>
              </a:rPr>
              <a:t> </a:t>
            </a:r>
            <a:r>
              <a:rPr sz="1400" dirty="0">
                <a:solidFill>
                  <a:srgbClr val="375F92"/>
                </a:solidFill>
                <a:latin typeface="Verdana"/>
                <a:cs typeface="Verdana"/>
              </a:rPr>
              <a:t>carried</a:t>
            </a:r>
            <a:r>
              <a:rPr sz="1400" spc="-50" dirty="0">
                <a:solidFill>
                  <a:srgbClr val="375F92"/>
                </a:solidFill>
                <a:latin typeface="Verdana"/>
                <a:cs typeface="Verdana"/>
              </a:rPr>
              <a:t> </a:t>
            </a:r>
            <a:r>
              <a:rPr sz="1400" spc="-25" dirty="0">
                <a:solidFill>
                  <a:srgbClr val="375F92"/>
                </a:solidFill>
                <a:latin typeface="Verdana"/>
                <a:cs typeface="Verdana"/>
              </a:rPr>
              <a:t>out 	</a:t>
            </a:r>
            <a:r>
              <a:rPr sz="1400" b="1" dirty="0">
                <a:solidFill>
                  <a:srgbClr val="375F92"/>
                </a:solidFill>
                <a:latin typeface="Verdana"/>
                <a:cs typeface="Verdana"/>
              </a:rPr>
              <a:t>parallel</a:t>
            </a:r>
            <a:r>
              <a:rPr sz="1400" b="1" spc="-25" dirty="0">
                <a:solidFill>
                  <a:srgbClr val="375F92"/>
                </a:solidFill>
                <a:latin typeface="Verdana"/>
                <a:cs typeface="Verdana"/>
              </a:rPr>
              <a:t> </a:t>
            </a:r>
            <a:r>
              <a:rPr sz="1400" b="1" dirty="0">
                <a:solidFill>
                  <a:srgbClr val="375F92"/>
                </a:solidFill>
                <a:latin typeface="Verdana"/>
                <a:cs typeface="Verdana"/>
              </a:rPr>
              <a:t>to</a:t>
            </a:r>
            <a:r>
              <a:rPr sz="1400" b="1" spc="-65" dirty="0">
                <a:solidFill>
                  <a:srgbClr val="375F92"/>
                </a:solidFill>
                <a:latin typeface="Verdana"/>
                <a:cs typeface="Verdana"/>
              </a:rPr>
              <a:t> </a:t>
            </a:r>
            <a:r>
              <a:rPr sz="1400" b="1" dirty="0">
                <a:solidFill>
                  <a:srgbClr val="375F92"/>
                </a:solidFill>
                <a:latin typeface="Verdana"/>
                <a:cs typeface="Verdana"/>
              </a:rPr>
              <a:t>the</a:t>
            </a:r>
            <a:r>
              <a:rPr sz="1400" b="1" spc="-60" dirty="0">
                <a:solidFill>
                  <a:srgbClr val="375F92"/>
                </a:solidFill>
                <a:latin typeface="Verdana"/>
                <a:cs typeface="Verdana"/>
              </a:rPr>
              <a:t> </a:t>
            </a:r>
            <a:r>
              <a:rPr sz="1400" b="1" dirty="0">
                <a:solidFill>
                  <a:srgbClr val="375F92"/>
                </a:solidFill>
                <a:latin typeface="Verdana"/>
                <a:cs typeface="Verdana"/>
              </a:rPr>
              <a:t>process</a:t>
            </a:r>
            <a:r>
              <a:rPr sz="1400" b="1" spc="-25" dirty="0">
                <a:solidFill>
                  <a:srgbClr val="375F92"/>
                </a:solidFill>
                <a:latin typeface="Verdana"/>
                <a:cs typeface="Verdana"/>
              </a:rPr>
              <a:t> </a:t>
            </a:r>
            <a:r>
              <a:rPr sz="1400" b="1" dirty="0">
                <a:solidFill>
                  <a:srgbClr val="375F92"/>
                </a:solidFill>
                <a:latin typeface="Verdana"/>
                <a:cs typeface="Verdana"/>
              </a:rPr>
              <a:t>of</a:t>
            </a:r>
            <a:r>
              <a:rPr sz="1400" b="1" spc="-50" dirty="0">
                <a:solidFill>
                  <a:srgbClr val="375F92"/>
                </a:solidFill>
                <a:latin typeface="Verdana"/>
                <a:cs typeface="Verdana"/>
              </a:rPr>
              <a:t> </a:t>
            </a:r>
            <a:r>
              <a:rPr sz="1400" b="1" spc="-10" dirty="0">
                <a:solidFill>
                  <a:srgbClr val="375F92"/>
                </a:solidFill>
                <a:latin typeface="Verdana"/>
                <a:cs typeface="Verdana"/>
              </a:rPr>
              <a:t>technological</a:t>
            </a:r>
            <a:r>
              <a:rPr sz="1400" b="1" spc="-25" dirty="0">
                <a:solidFill>
                  <a:srgbClr val="375F92"/>
                </a:solidFill>
                <a:latin typeface="Verdana"/>
                <a:cs typeface="Verdana"/>
              </a:rPr>
              <a:t> </a:t>
            </a:r>
            <a:r>
              <a:rPr sz="1400" b="1" spc="-10" dirty="0">
                <a:solidFill>
                  <a:srgbClr val="375F92"/>
                </a:solidFill>
                <a:latin typeface="Verdana"/>
                <a:cs typeface="Verdana"/>
              </a:rPr>
              <a:t>development</a:t>
            </a:r>
            <a:r>
              <a:rPr sz="1400" spc="-10" dirty="0">
                <a:solidFill>
                  <a:srgbClr val="375F92"/>
                </a:solidFill>
                <a:latin typeface="Verdana"/>
                <a:cs typeface="Verdana"/>
              </a:rPr>
              <a:t>and 	</a:t>
            </a:r>
            <a:r>
              <a:rPr sz="1400" dirty="0">
                <a:solidFill>
                  <a:srgbClr val="375F92"/>
                </a:solidFill>
                <a:latin typeface="Verdana"/>
                <a:cs typeface="Verdana"/>
              </a:rPr>
              <a:t>are</a:t>
            </a:r>
            <a:r>
              <a:rPr sz="1400" spc="-65" dirty="0">
                <a:solidFill>
                  <a:srgbClr val="375F92"/>
                </a:solidFill>
                <a:latin typeface="Verdana"/>
                <a:cs typeface="Verdana"/>
              </a:rPr>
              <a:t> </a:t>
            </a:r>
            <a:r>
              <a:rPr sz="1400" b="1" dirty="0">
                <a:solidFill>
                  <a:srgbClr val="375F92"/>
                </a:solidFill>
                <a:latin typeface="Verdana"/>
                <a:cs typeface="Verdana"/>
              </a:rPr>
              <a:t>fed</a:t>
            </a:r>
            <a:r>
              <a:rPr sz="1400" b="1" spc="-45" dirty="0">
                <a:solidFill>
                  <a:srgbClr val="375F92"/>
                </a:solidFill>
                <a:latin typeface="Verdana"/>
                <a:cs typeface="Verdana"/>
              </a:rPr>
              <a:t> </a:t>
            </a:r>
            <a:r>
              <a:rPr sz="1400" b="1" dirty="0">
                <a:solidFill>
                  <a:srgbClr val="375F92"/>
                </a:solidFill>
                <a:latin typeface="Verdana"/>
                <a:cs typeface="Verdana"/>
              </a:rPr>
              <a:t>back</a:t>
            </a:r>
            <a:r>
              <a:rPr sz="1400" dirty="0">
                <a:solidFill>
                  <a:srgbClr val="375F92"/>
                </a:solidFill>
                <a:latin typeface="Verdana"/>
                <a:cs typeface="Verdana"/>
              </a:rPr>
              <a:t>to</a:t>
            </a:r>
            <a:r>
              <a:rPr sz="1400" spc="-60" dirty="0">
                <a:solidFill>
                  <a:srgbClr val="375F92"/>
                </a:solidFill>
                <a:latin typeface="Verdana"/>
                <a:cs typeface="Verdana"/>
              </a:rPr>
              <a:t> </a:t>
            </a:r>
            <a:r>
              <a:rPr sz="1400" dirty="0">
                <a:solidFill>
                  <a:srgbClr val="375F92"/>
                </a:solidFill>
                <a:latin typeface="Verdana"/>
                <a:cs typeface="Verdana"/>
              </a:rPr>
              <a:t>the</a:t>
            </a:r>
            <a:r>
              <a:rPr sz="1400" spc="-55" dirty="0">
                <a:solidFill>
                  <a:srgbClr val="375F92"/>
                </a:solidFill>
                <a:latin typeface="Verdana"/>
                <a:cs typeface="Verdana"/>
              </a:rPr>
              <a:t> </a:t>
            </a:r>
            <a:r>
              <a:rPr sz="1400" spc="-10" dirty="0">
                <a:solidFill>
                  <a:srgbClr val="375F92"/>
                </a:solidFill>
                <a:latin typeface="Verdana"/>
                <a:cs typeface="Verdana"/>
              </a:rPr>
              <a:t>development</a:t>
            </a:r>
            <a:r>
              <a:rPr sz="1400" spc="-30" dirty="0">
                <a:solidFill>
                  <a:srgbClr val="375F92"/>
                </a:solidFill>
                <a:latin typeface="Verdana"/>
                <a:cs typeface="Verdana"/>
              </a:rPr>
              <a:t> </a:t>
            </a:r>
            <a:r>
              <a:rPr sz="1400" dirty="0">
                <a:solidFill>
                  <a:srgbClr val="375F92"/>
                </a:solidFill>
                <a:latin typeface="Verdana"/>
                <a:cs typeface="Verdana"/>
              </a:rPr>
              <a:t>and</a:t>
            </a:r>
            <a:r>
              <a:rPr sz="1400" spc="-50" dirty="0">
                <a:solidFill>
                  <a:srgbClr val="375F92"/>
                </a:solidFill>
                <a:latin typeface="Verdana"/>
                <a:cs typeface="Verdana"/>
              </a:rPr>
              <a:t> </a:t>
            </a:r>
            <a:r>
              <a:rPr sz="1400" dirty="0">
                <a:solidFill>
                  <a:srgbClr val="375F92"/>
                </a:solidFill>
                <a:latin typeface="Verdana"/>
                <a:cs typeface="Verdana"/>
              </a:rPr>
              <a:t>design</a:t>
            </a:r>
            <a:r>
              <a:rPr sz="1400" spc="-40" dirty="0">
                <a:solidFill>
                  <a:srgbClr val="375F92"/>
                </a:solidFill>
                <a:latin typeface="Verdana"/>
                <a:cs typeface="Verdana"/>
              </a:rPr>
              <a:t> </a:t>
            </a:r>
            <a:r>
              <a:rPr sz="1400" spc="-10" dirty="0">
                <a:solidFill>
                  <a:srgbClr val="375F92"/>
                </a:solidFill>
                <a:latin typeface="Verdana"/>
                <a:cs typeface="Verdana"/>
              </a:rPr>
              <a:t>process</a:t>
            </a:r>
            <a:endParaRPr sz="1400" dirty="0">
              <a:latin typeface="Verdana"/>
              <a:cs typeface="Verdana"/>
            </a:endParaRPr>
          </a:p>
          <a:p>
            <a:pPr marL="506730" lvl="1" indent="-93980">
              <a:lnSpc>
                <a:spcPct val="100000"/>
              </a:lnSpc>
              <a:spcBef>
                <a:spcPts val="965"/>
              </a:spcBef>
              <a:buSzPct val="93750"/>
              <a:buFont typeface="Wingdings"/>
              <a:buChar char=""/>
              <a:tabLst>
                <a:tab pos="507365" algn="l"/>
              </a:tabLst>
            </a:pPr>
            <a:r>
              <a:rPr lang="el-GR" sz="1400" dirty="0">
                <a:solidFill>
                  <a:srgbClr val="375F92"/>
                </a:solidFill>
                <a:latin typeface="Verdana"/>
                <a:cs typeface="Verdana"/>
              </a:rPr>
              <a:t>Όχι μόνο για να καθορίσουν πώς θα μοιάζει μια τεχνολογία, αλλά και </a:t>
            </a:r>
            <a:r>
              <a:rPr lang="el-GR" sz="1400" b="1" dirty="0">
                <a:solidFill>
                  <a:srgbClr val="375F92"/>
                </a:solidFill>
                <a:latin typeface="Verdana"/>
                <a:cs typeface="Verdana"/>
              </a:rPr>
              <a:t>όλοι οι σχετικοί κοινωνικοί φορείς</a:t>
            </a:r>
            <a:endParaRPr sz="1400" b="1" dirty="0">
              <a:latin typeface="Verdana"/>
              <a:cs typeface="Verdana"/>
            </a:endParaRPr>
          </a:p>
        </p:txBody>
      </p:sp>
      <p:sp>
        <p:nvSpPr>
          <p:cNvPr id="4" name="object 4"/>
          <p:cNvSpPr txBox="1"/>
          <p:nvPr/>
        </p:nvSpPr>
        <p:spPr>
          <a:xfrm>
            <a:off x="246129" y="6374129"/>
            <a:ext cx="2571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25</a:t>
            </a:r>
            <a:endParaRPr sz="18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61" y="170661"/>
            <a:ext cx="9102676" cy="443070"/>
          </a:xfrm>
          <a:prstGeom prst="rect">
            <a:avLst/>
          </a:prstGeom>
        </p:spPr>
        <p:txBody>
          <a:bodyPr vert="horz" wrap="square" lIns="0" tIns="12065" rIns="0" bIns="0" rtlCol="0">
            <a:spAutoFit/>
          </a:bodyPr>
          <a:lstStyle/>
          <a:p>
            <a:pPr marL="358775">
              <a:lnSpc>
                <a:spcPct val="100000"/>
              </a:lnSpc>
              <a:spcBef>
                <a:spcPts val="95"/>
              </a:spcBef>
            </a:pPr>
            <a:r>
              <a:rPr lang="el-GR" dirty="0"/>
              <a:t>Ηθική του μηχανολογικού σχεδιασμού</a:t>
            </a:r>
            <a:endParaRPr spc="-10" dirty="0"/>
          </a:p>
        </p:txBody>
      </p:sp>
      <p:sp>
        <p:nvSpPr>
          <p:cNvPr id="3" name="object 3"/>
          <p:cNvSpPr txBox="1">
            <a:spLocks noGrp="1"/>
          </p:cNvSpPr>
          <p:nvPr>
            <p:ph type="body" idx="1"/>
          </p:nvPr>
        </p:nvSpPr>
        <p:spPr>
          <a:xfrm>
            <a:off x="535940" y="1332228"/>
            <a:ext cx="7344409" cy="3745927"/>
          </a:xfrm>
          <a:prstGeom prst="rect">
            <a:avLst/>
          </a:prstGeom>
        </p:spPr>
        <p:txBody>
          <a:bodyPr vert="horz" wrap="square" lIns="0" tIns="134077" rIns="0" bIns="0" rtlCol="0">
            <a:spAutoFit/>
          </a:bodyPr>
          <a:lstStyle/>
          <a:p>
            <a:pPr marL="130175" marR="844550" indent="-118110">
              <a:lnSpc>
                <a:spcPct val="110000"/>
              </a:lnSpc>
              <a:spcBef>
                <a:spcPts val="95"/>
              </a:spcBef>
              <a:buSzPct val="95000"/>
              <a:buFont typeface="Wingdings"/>
              <a:buChar char=""/>
              <a:tabLst>
                <a:tab pos="393065" algn="l"/>
              </a:tabLst>
            </a:pPr>
            <a:r>
              <a:rPr lang="el-GR" dirty="0"/>
              <a:t>Ο τεχνολογικός σχεδιασμός </a:t>
            </a:r>
            <a:r>
              <a:rPr lang="el-GR" b="0" dirty="0"/>
              <a:t>φαίνεται ότι περιλαμβάνει</a:t>
            </a:r>
            <a:r>
              <a:rPr lang="el-GR" dirty="0"/>
              <a:t> περισσότερα από την επινόηση λειτουργικών προϊόντων</a:t>
            </a:r>
            <a:endParaRPr spc="-10" dirty="0"/>
          </a:p>
          <a:p>
            <a:pPr marL="130175" marR="167005" indent="-117475">
              <a:lnSpc>
                <a:spcPct val="110000"/>
              </a:lnSpc>
              <a:spcBef>
                <a:spcPts val="965"/>
              </a:spcBef>
              <a:buSzPct val="95000"/>
              <a:buFont typeface="Wingdings"/>
              <a:buChar char=""/>
              <a:tabLst>
                <a:tab pos="393700" algn="l"/>
              </a:tabLst>
            </a:pPr>
            <a:r>
              <a:rPr lang="el-GR" b="0" dirty="0">
                <a:latin typeface="Verdana"/>
                <a:cs typeface="Verdana"/>
              </a:rPr>
              <a:t>Η προοπτική της τεχνολογικής διαμεσολάβησης αποκαλύπτει ότι ο </a:t>
            </a:r>
            <a:r>
              <a:rPr lang="el-GR" dirty="0">
                <a:latin typeface="Verdana"/>
                <a:cs typeface="Verdana"/>
              </a:rPr>
              <a:t>σχεδιασμός</a:t>
            </a:r>
            <a:r>
              <a:rPr lang="el-GR" b="0" dirty="0">
                <a:latin typeface="Verdana"/>
                <a:cs typeface="Verdana"/>
              </a:rPr>
              <a:t> θα πρέπει να θεωρηθεί </a:t>
            </a:r>
            <a:r>
              <a:rPr lang="el-GR" dirty="0">
                <a:latin typeface="Verdana"/>
                <a:cs typeface="Verdana"/>
              </a:rPr>
              <a:t>ως μια μορφή υλοποίησης της ηθικής</a:t>
            </a:r>
            <a:endParaRPr spc="-10" dirty="0"/>
          </a:p>
          <a:p>
            <a:pPr marL="130175" marR="5080" indent="-118110">
              <a:lnSpc>
                <a:spcPct val="110000"/>
              </a:lnSpc>
              <a:spcBef>
                <a:spcPts val="960"/>
              </a:spcBef>
              <a:buSzPct val="95000"/>
              <a:buFont typeface="Wingdings"/>
              <a:buChar char=""/>
              <a:tabLst>
                <a:tab pos="393700" algn="l"/>
              </a:tabLst>
            </a:pPr>
            <a:r>
              <a:rPr lang="el-GR" b="0" dirty="0">
                <a:latin typeface="Verdana"/>
                <a:cs typeface="Verdana"/>
              </a:rPr>
              <a:t>Η </a:t>
            </a:r>
            <a:r>
              <a:rPr lang="el-GR" dirty="0">
                <a:latin typeface="Verdana"/>
                <a:cs typeface="Verdana"/>
              </a:rPr>
              <a:t>ηθική του μηχανολογικού σχεδιασμού </a:t>
            </a:r>
            <a:r>
              <a:rPr lang="el-GR" b="0" dirty="0">
                <a:latin typeface="Verdana"/>
                <a:cs typeface="Verdana"/>
              </a:rPr>
              <a:t>θα πρέπει να λάβει πιο σοβαρά υπόψη την </a:t>
            </a:r>
            <a:r>
              <a:rPr lang="el-GR" dirty="0">
                <a:latin typeface="Verdana"/>
                <a:cs typeface="Verdana"/>
              </a:rPr>
              <a:t>ηθική επιβάρυνση </a:t>
            </a:r>
            <a:r>
              <a:rPr lang="el-GR" b="0" dirty="0">
                <a:latin typeface="Verdana"/>
                <a:cs typeface="Verdana"/>
              </a:rPr>
              <a:t>των τεχνολογικών προϊόντων και να επανεξετάσει τις </a:t>
            </a:r>
            <a:r>
              <a:rPr lang="el-GR" dirty="0">
                <a:latin typeface="Verdana"/>
                <a:cs typeface="Verdana"/>
              </a:rPr>
              <a:t>ηθικές ευθύνες των σχεδιαστών ανάλογα</a:t>
            </a:r>
            <a:endParaRPr spc="-10" dirty="0">
              <a:latin typeface="Verdana"/>
              <a:cs typeface="Verdana"/>
            </a:endParaRPr>
          </a:p>
        </p:txBody>
      </p:sp>
      <p:sp>
        <p:nvSpPr>
          <p:cNvPr id="4" name="object 4"/>
          <p:cNvSpPr txBox="1"/>
          <p:nvPr/>
        </p:nvSpPr>
        <p:spPr>
          <a:xfrm>
            <a:off x="246129" y="6374129"/>
            <a:ext cx="2571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26</a:t>
            </a:r>
            <a:endParaRPr sz="18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61" y="170661"/>
            <a:ext cx="9102676" cy="443070"/>
          </a:xfrm>
          <a:prstGeom prst="rect">
            <a:avLst/>
          </a:prstGeom>
        </p:spPr>
        <p:txBody>
          <a:bodyPr vert="horz" wrap="square" lIns="0" tIns="12065" rIns="0" bIns="0" rtlCol="0">
            <a:spAutoFit/>
          </a:bodyPr>
          <a:lstStyle/>
          <a:p>
            <a:pPr marL="358775">
              <a:lnSpc>
                <a:spcPct val="100000"/>
              </a:lnSpc>
              <a:spcBef>
                <a:spcPts val="95"/>
              </a:spcBef>
            </a:pPr>
            <a:r>
              <a:rPr lang="el-GR" spc="-10" dirty="0"/>
              <a:t>Παραπομπές</a:t>
            </a:r>
            <a:endParaRPr spc="-10" dirty="0"/>
          </a:p>
        </p:txBody>
      </p:sp>
      <p:sp>
        <p:nvSpPr>
          <p:cNvPr id="3" name="object 3"/>
          <p:cNvSpPr txBox="1"/>
          <p:nvPr/>
        </p:nvSpPr>
        <p:spPr>
          <a:xfrm>
            <a:off x="535940" y="1631696"/>
            <a:ext cx="7819390" cy="3208020"/>
          </a:xfrm>
          <a:prstGeom prst="rect">
            <a:avLst/>
          </a:prstGeom>
        </p:spPr>
        <p:txBody>
          <a:bodyPr vert="horz" wrap="square" lIns="0" tIns="12700" rIns="0" bIns="0" rtlCol="0">
            <a:spAutoFit/>
          </a:bodyPr>
          <a:lstStyle/>
          <a:p>
            <a:pPr marL="118110" marR="375920" indent="-105410" algn="just">
              <a:lnSpc>
                <a:spcPct val="100000"/>
              </a:lnSpc>
              <a:spcBef>
                <a:spcPts val="100"/>
              </a:spcBef>
              <a:buSzPct val="94444"/>
              <a:buFont typeface="Wingdings"/>
              <a:buChar char=""/>
              <a:tabLst>
                <a:tab pos="393700" algn="l"/>
              </a:tabLst>
            </a:pPr>
            <a:r>
              <a:rPr sz="1800" spc="-30" dirty="0">
                <a:solidFill>
                  <a:srgbClr val="375F92"/>
                </a:solidFill>
                <a:latin typeface="Verdana"/>
                <a:cs typeface="Verdana"/>
              </a:rPr>
              <a:t>Latour,</a:t>
            </a:r>
            <a:r>
              <a:rPr sz="1800" spc="-70" dirty="0">
                <a:solidFill>
                  <a:srgbClr val="375F92"/>
                </a:solidFill>
                <a:latin typeface="Verdana"/>
                <a:cs typeface="Verdana"/>
              </a:rPr>
              <a:t> </a:t>
            </a:r>
            <a:r>
              <a:rPr sz="1800" dirty="0">
                <a:solidFill>
                  <a:srgbClr val="375F92"/>
                </a:solidFill>
                <a:latin typeface="Verdana"/>
                <a:cs typeface="Verdana"/>
              </a:rPr>
              <a:t>B.</a:t>
            </a:r>
            <a:r>
              <a:rPr sz="1800" spc="-45" dirty="0">
                <a:solidFill>
                  <a:srgbClr val="375F92"/>
                </a:solidFill>
                <a:latin typeface="Verdana"/>
                <a:cs typeface="Verdana"/>
              </a:rPr>
              <a:t> </a:t>
            </a:r>
            <a:r>
              <a:rPr sz="1800" dirty="0">
                <a:solidFill>
                  <a:srgbClr val="375F92"/>
                </a:solidFill>
                <a:latin typeface="Verdana"/>
                <a:cs typeface="Verdana"/>
              </a:rPr>
              <a:t>(1992).</a:t>
            </a:r>
            <a:r>
              <a:rPr sz="1800" spc="-10" dirty="0">
                <a:solidFill>
                  <a:srgbClr val="375F92"/>
                </a:solidFill>
                <a:latin typeface="Verdana"/>
                <a:cs typeface="Verdana"/>
              </a:rPr>
              <a:t> </a:t>
            </a:r>
            <a:r>
              <a:rPr sz="1800" dirty="0">
                <a:solidFill>
                  <a:srgbClr val="375F92"/>
                </a:solidFill>
                <a:latin typeface="Verdana"/>
                <a:cs typeface="Verdana"/>
              </a:rPr>
              <a:t>‘‘Where</a:t>
            </a:r>
            <a:r>
              <a:rPr sz="1800" spc="-15" dirty="0">
                <a:solidFill>
                  <a:srgbClr val="375F92"/>
                </a:solidFill>
                <a:latin typeface="Verdana"/>
                <a:cs typeface="Verdana"/>
              </a:rPr>
              <a:t> </a:t>
            </a:r>
            <a:r>
              <a:rPr sz="1800" dirty="0">
                <a:solidFill>
                  <a:srgbClr val="375F92"/>
                </a:solidFill>
                <a:latin typeface="Verdana"/>
                <a:cs typeface="Verdana"/>
              </a:rPr>
              <a:t>Are</a:t>
            </a:r>
            <a:r>
              <a:rPr sz="1800" spc="-50" dirty="0">
                <a:solidFill>
                  <a:srgbClr val="375F92"/>
                </a:solidFill>
                <a:latin typeface="Verdana"/>
                <a:cs typeface="Verdana"/>
              </a:rPr>
              <a:t> </a:t>
            </a:r>
            <a:r>
              <a:rPr sz="1800" dirty="0">
                <a:solidFill>
                  <a:srgbClr val="375F92"/>
                </a:solidFill>
                <a:latin typeface="Verdana"/>
                <a:cs typeface="Verdana"/>
              </a:rPr>
              <a:t>the</a:t>
            </a:r>
            <a:r>
              <a:rPr sz="1800" spc="-35" dirty="0">
                <a:solidFill>
                  <a:srgbClr val="375F92"/>
                </a:solidFill>
                <a:latin typeface="Verdana"/>
                <a:cs typeface="Verdana"/>
              </a:rPr>
              <a:t> </a:t>
            </a:r>
            <a:r>
              <a:rPr sz="1800" dirty="0">
                <a:solidFill>
                  <a:srgbClr val="375F92"/>
                </a:solidFill>
                <a:latin typeface="Verdana"/>
                <a:cs typeface="Verdana"/>
              </a:rPr>
              <a:t>Missing</a:t>
            </a:r>
            <a:r>
              <a:rPr sz="1800" spc="-30" dirty="0">
                <a:solidFill>
                  <a:srgbClr val="375F92"/>
                </a:solidFill>
                <a:latin typeface="Verdana"/>
                <a:cs typeface="Verdana"/>
              </a:rPr>
              <a:t> </a:t>
            </a:r>
            <a:r>
              <a:rPr sz="1800" dirty="0">
                <a:solidFill>
                  <a:srgbClr val="375F92"/>
                </a:solidFill>
                <a:latin typeface="Verdana"/>
                <a:cs typeface="Verdana"/>
              </a:rPr>
              <a:t>Masses?</a:t>
            </a:r>
            <a:r>
              <a:rPr sz="1800" spc="-20" dirty="0">
                <a:solidFill>
                  <a:srgbClr val="375F92"/>
                </a:solidFill>
                <a:latin typeface="Verdana"/>
                <a:cs typeface="Verdana"/>
              </a:rPr>
              <a:t> </a:t>
            </a:r>
            <a:r>
              <a:rPr sz="1800" spc="-25" dirty="0">
                <a:solidFill>
                  <a:srgbClr val="375F92"/>
                </a:solidFill>
                <a:latin typeface="Verdana"/>
                <a:cs typeface="Verdana"/>
              </a:rPr>
              <a:t>The 	</a:t>
            </a:r>
            <a:r>
              <a:rPr sz="1800" dirty="0">
                <a:solidFill>
                  <a:srgbClr val="375F92"/>
                </a:solidFill>
                <a:latin typeface="Verdana"/>
                <a:cs typeface="Verdana"/>
              </a:rPr>
              <a:t>Sociology</a:t>
            </a:r>
            <a:r>
              <a:rPr sz="1800" spc="-60" dirty="0">
                <a:solidFill>
                  <a:srgbClr val="375F92"/>
                </a:solidFill>
                <a:latin typeface="Verdana"/>
                <a:cs typeface="Verdana"/>
              </a:rPr>
              <a:t> </a:t>
            </a:r>
            <a:r>
              <a:rPr sz="1800" dirty="0">
                <a:solidFill>
                  <a:srgbClr val="375F92"/>
                </a:solidFill>
                <a:latin typeface="Verdana"/>
                <a:cs typeface="Verdana"/>
              </a:rPr>
              <a:t>of</a:t>
            </a:r>
            <a:r>
              <a:rPr sz="1800" spc="-20" dirty="0">
                <a:solidFill>
                  <a:srgbClr val="375F92"/>
                </a:solidFill>
                <a:latin typeface="Verdana"/>
                <a:cs typeface="Verdana"/>
              </a:rPr>
              <a:t> </a:t>
            </a:r>
            <a:r>
              <a:rPr sz="1800" dirty="0">
                <a:solidFill>
                  <a:srgbClr val="375F92"/>
                </a:solidFill>
                <a:latin typeface="Verdana"/>
                <a:cs typeface="Verdana"/>
              </a:rPr>
              <a:t>a</a:t>
            </a:r>
            <a:r>
              <a:rPr sz="1800" spc="-35" dirty="0">
                <a:solidFill>
                  <a:srgbClr val="375F92"/>
                </a:solidFill>
                <a:latin typeface="Verdana"/>
                <a:cs typeface="Verdana"/>
              </a:rPr>
              <a:t> </a:t>
            </a:r>
            <a:r>
              <a:rPr sz="1800" dirty="0">
                <a:solidFill>
                  <a:srgbClr val="375F92"/>
                </a:solidFill>
                <a:latin typeface="Verdana"/>
                <a:cs typeface="Verdana"/>
              </a:rPr>
              <a:t>Few</a:t>
            </a:r>
            <a:r>
              <a:rPr sz="1800" spc="-10" dirty="0">
                <a:solidFill>
                  <a:srgbClr val="375F92"/>
                </a:solidFill>
                <a:latin typeface="Verdana"/>
                <a:cs typeface="Verdana"/>
              </a:rPr>
              <a:t> </a:t>
            </a:r>
            <a:r>
              <a:rPr sz="1800" dirty="0">
                <a:solidFill>
                  <a:srgbClr val="375F92"/>
                </a:solidFill>
                <a:latin typeface="Verdana"/>
                <a:cs typeface="Verdana"/>
              </a:rPr>
              <a:t>Mundane</a:t>
            </a:r>
            <a:r>
              <a:rPr sz="1800" spc="-35" dirty="0">
                <a:solidFill>
                  <a:srgbClr val="375F92"/>
                </a:solidFill>
                <a:latin typeface="Verdana"/>
                <a:cs typeface="Verdana"/>
              </a:rPr>
              <a:t> </a:t>
            </a:r>
            <a:r>
              <a:rPr sz="1800" dirty="0">
                <a:solidFill>
                  <a:srgbClr val="375F92"/>
                </a:solidFill>
                <a:latin typeface="Verdana"/>
                <a:cs typeface="Verdana"/>
              </a:rPr>
              <a:t>Artifacts’’</a:t>
            </a:r>
            <a:r>
              <a:rPr sz="1800" spc="-15" dirty="0">
                <a:solidFill>
                  <a:srgbClr val="375F92"/>
                </a:solidFill>
                <a:latin typeface="Verdana"/>
                <a:cs typeface="Verdana"/>
              </a:rPr>
              <a:t> </a:t>
            </a:r>
            <a:r>
              <a:rPr sz="1800" dirty="0">
                <a:solidFill>
                  <a:srgbClr val="375F92"/>
                </a:solidFill>
                <a:latin typeface="Verdana"/>
                <a:cs typeface="Verdana"/>
              </a:rPr>
              <a:t>in</a:t>
            </a:r>
            <a:r>
              <a:rPr sz="1800" spc="-40" dirty="0">
                <a:solidFill>
                  <a:srgbClr val="375F92"/>
                </a:solidFill>
                <a:latin typeface="Verdana"/>
                <a:cs typeface="Verdana"/>
              </a:rPr>
              <a:t> </a:t>
            </a:r>
            <a:r>
              <a:rPr sz="1800" dirty="0">
                <a:solidFill>
                  <a:srgbClr val="375F92"/>
                </a:solidFill>
                <a:latin typeface="Verdana"/>
                <a:cs typeface="Verdana"/>
              </a:rPr>
              <a:t>Wiebe</a:t>
            </a:r>
            <a:r>
              <a:rPr sz="1800" spc="-5" dirty="0">
                <a:solidFill>
                  <a:srgbClr val="375F92"/>
                </a:solidFill>
                <a:latin typeface="Verdana"/>
                <a:cs typeface="Verdana"/>
              </a:rPr>
              <a:t> </a:t>
            </a:r>
            <a:r>
              <a:rPr sz="1800" dirty="0">
                <a:solidFill>
                  <a:srgbClr val="375F92"/>
                </a:solidFill>
                <a:latin typeface="Verdana"/>
                <a:cs typeface="Verdana"/>
              </a:rPr>
              <a:t>E.</a:t>
            </a:r>
            <a:r>
              <a:rPr sz="1800" spc="-30" dirty="0">
                <a:solidFill>
                  <a:srgbClr val="375F92"/>
                </a:solidFill>
                <a:latin typeface="Verdana"/>
                <a:cs typeface="Verdana"/>
              </a:rPr>
              <a:t> </a:t>
            </a:r>
            <a:r>
              <a:rPr sz="1800" dirty="0">
                <a:solidFill>
                  <a:srgbClr val="375F92"/>
                </a:solidFill>
                <a:latin typeface="Verdana"/>
                <a:cs typeface="Verdana"/>
              </a:rPr>
              <a:t>Bijker</a:t>
            </a:r>
            <a:r>
              <a:rPr sz="1800" spc="-40" dirty="0">
                <a:solidFill>
                  <a:srgbClr val="375F92"/>
                </a:solidFill>
                <a:latin typeface="Verdana"/>
                <a:cs typeface="Verdana"/>
              </a:rPr>
              <a:t> </a:t>
            </a:r>
            <a:r>
              <a:rPr sz="1800" spc="-25" dirty="0">
                <a:solidFill>
                  <a:srgbClr val="375F92"/>
                </a:solidFill>
                <a:latin typeface="Verdana"/>
                <a:cs typeface="Verdana"/>
              </a:rPr>
              <a:t>and</a:t>
            </a:r>
            <a:endParaRPr sz="1800">
              <a:latin typeface="Verdana"/>
              <a:cs typeface="Verdana"/>
            </a:endParaRPr>
          </a:p>
          <a:p>
            <a:pPr marL="393700" marR="5080" algn="just">
              <a:lnSpc>
                <a:spcPct val="100000"/>
              </a:lnSpc>
            </a:pPr>
            <a:r>
              <a:rPr sz="1800" dirty="0">
                <a:solidFill>
                  <a:srgbClr val="375F92"/>
                </a:solidFill>
                <a:latin typeface="Verdana"/>
                <a:cs typeface="Verdana"/>
              </a:rPr>
              <a:t>John</a:t>
            </a:r>
            <a:r>
              <a:rPr sz="1800" spc="-90" dirty="0">
                <a:solidFill>
                  <a:srgbClr val="375F92"/>
                </a:solidFill>
                <a:latin typeface="Verdana"/>
                <a:cs typeface="Verdana"/>
              </a:rPr>
              <a:t> </a:t>
            </a:r>
            <a:r>
              <a:rPr sz="1800" dirty="0">
                <a:solidFill>
                  <a:srgbClr val="375F92"/>
                </a:solidFill>
                <a:latin typeface="Verdana"/>
                <a:cs typeface="Verdana"/>
              </a:rPr>
              <a:t>Law,</a:t>
            </a:r>
            <a:r>
              <a:rPr sz="1800" spc="-90" dirty="0">
                <a:solidFill>
                  <a:srgbClr val="375F92"/>
                </a:solidFill>
                <a:latin typeface="Verdana"/>
                <a:cs typeface="Verdana"/>
              </a:rPr>
              <a:t> </a:t>
            </a:r>
            <a:r>
              <a:rPr sz="1800" dirty="0">
                <a:solidFill>
                  <a:srgbClr val="375F92"/>
                </a:solidFill>
                <a:latin typeface="Verdana"/>
                <a:cs typeface="Verdana"/>
              </a:rPr>
              <a:t>eds.,</a:t>
            </a:r>
            <a:r>
              <a:rPr sz="1800" spc="-70" dirty="0">
                <a:solidFill>
                  <a:srgbClr val="375F92"/>
                </a:solidFill>
                <a:latin typeface="Verdana"/>
                <a:cs typeface="Verdana"/>
              </a:rPr>
              <a:t> </a:t>
            </a:r>
            <a:r>
              <a:rPr sz="1800" i="1" dirty="0">
                <a:solidFill>
                  <a:srgbClr val="375F92"/>
                </a:solidFill>
                <a:latin typeface="Verdana"/>
                <a:cs typeface="Verdana"/>
              </a:rPr>
              <a:t>Shaping</a:t>
            </a:r>
            <a:r>
              <a:rPr sz="1800" i="1" spc="-75" dirty="0">
                <a:solidFill>
                  <a:srgbClr val="375F92"/>
                </a:solidFill>
                <a:latin typeface="Verdana"/>
                <a:cs typeface="Verdana"/>
              </a:rPr>
              <a:t> </a:t>
            </a:r>
            <a:r>
              <a:rPr sz="1800" i="1" dirty="0">
                <a:solidFill>
                  <a:srgbClr val="375F92"/>
                </a:solidFill>
                <a:latin typeface="Verdana"/>
                <a:cs typeface="Verdana"/>
              </a:rPr>
              <a:t>Technology/Building</a:t>
            </a:r>
            <a:r>
              <a:rPr sz="1800" i="1" spc="-35" dirty="0">
                <a:solidFill>
                  <a:srgbClr val="375F92"/>
                </a:solidFill>
                <a:latin typeface="Verdana"/>
                <a:cs typeface="Verdana"/>
              </a:rPr>
              <a:t> </a:t>
            </a:r>
            <a:r>
              <a:rPr sz="1800" i="1" dirty="0">
                <a:solidFill>
                  <a:srgbClr val="375F92"/>
                </a:solidFill>
                <a:latin typeface="Verdana"/>
                <a:cs typeface="Verdana"/>
              </a:rPr>
              <a:t>Society:</a:t>
            </a:r>
            <a:r>
              <a:rPr sz="1800" i="1" spc="-75" dirty="0">
                <a:solidFill>
                  <a:srgbClr val="375F92"/>
                </a:solidFill>
                <a:latin typeface="Verdana"/>
                <a:cs typeface="Verdana"/>
              </a:rPr>
              <a:t> </a:t>
            </a:r>
            <a:r>
              <a:rPr sz="1800" i="1" dirty="0">
                <a:solidFill>
                  <a:srgbClr val="375F92"/>
                </a:solidFill>
                <a:latin typeface="Verdana"/>
                <a:cs typeface="Verdana"/>
              </a:rPr>
              <a:t>Studies</a:t>
            </a:r>
            <a:r>
              <a:rPr sz="1800" i="1" spc="-50" dirty="0">
                <a:solidFill>
                  <a:srgbClr val="375F92"/>
                </a:solidFill>
                <a:latin typeface="Verdana"/>
                <a:cs typeface="Verdana"/>
              </a:rPr>
              <a:t> </a:t>
            </a:r>
            <a:r>
              <a:rPr sz="1800" i="1" spc="-25" dirty="0">
                <a:solidFill>
                  <a:srgbClr val="375F92"/>
                </a:solidFill>
                <a:latin typeface="Verdana"/>
                <a:cs typeface="Verdana"/>
              </a:rPr>
              <a:t>in </a:t>
            </a:r>
            <a:r>
              <a:rPr sz="1800" i="1" dirty="0">
                <a:solidFill>
                  <a:srgbClr val="375F92"/>
                </a:solidFill>
                <a:latin typeface="Verdana"/>
                <a:cs typeface="Verdana"/>
              </a:rPr>
              <a:t>Sociotechnical</a:t>
            </a:r>
            <a:r>
              <a:rPr sz="1800" i="1" spc="-40" dirty="0">
                <a:solidFill>
                  <a:srgbClr val="375F92"/>
                </a:solidFill>
                <a:latin typeface="Verdana"/>
                <a:cs typeface="Verdana"/>
              </a:rPr>
              <a:t> </a:t>
            </a:r>
            <a:r>
              <a:rPr sz="1800" i="1" dirty="0">
                <a:solidFill>
                  <a:srgbClr val="375F92"/>
                </a:solidFill>
                <a:latin typeface="Verdana"/>
                <a:cs typeface="Verdana"/>
              </a:rPr>
              <a:t>Change</a:t>
            </a:r>
            <a:r>
              <a:rPr sz="1800" dirty="0">
                <a:solidFill>
                  <a:srgbClr val="375F92"/>
                </a:solidFill>
                <a:latin typeface="Verdana"/>
                <a:cs typeface="Verdana"/>
              </a:rPr>
              <a:t>,</a:t>
            </a:r>
            <a:r>
              <a:rPr sz="1800" spc="-50" dirty="0">
                <a:solidFill>
                  <a:srgbClr val="375F92"/>
                </a:solidFill>
                <a:latin typeface="Verdana"/>
                <a:cs typeface="Verdana"/>
              </a:rPr>
              <a:t> </a:t>
            </a:r>
            <a:r>
              <a:rPr sz="1800" dirty="0">
                <a:solidFill>
                  <a:srgbClr val="375F92"/>
                </a:solidFill>
                <a:latin typeface="Verdana"/>
                <a:cs typeface="Verdana"/>
              </a:rPr>
              <a:t>Cambridge,</a:t>
            </a:r>
            <a:r>
              <a:rPr sz="1800" spc="-30" dirty="0">
                <a:solidFill>
                  <a:srgbClr val="375F92"/>
                </a:solidFill>
                <a:latin typeface="Verdana"/>
                <a:cs typeface="Verdana"/>
              </a:rPr>
              <a:t> </a:t>
            </a:r>
            <a:r>
              <a:rPr sz="1800" dirty="0">
                <a:solidFill>
                  <a:srgbClr val="375F92"/>
                </a:solidFill>
                <a:latin typeface="Verdana"/>
                <a:cs typeface="Verdana"/>
              </a:rPr>
              <a:t>Mass.:</a:t>
            </a:r>
            <a:r>
              <a:rPr sz="1800" spc="-50" dirty="0">
                <a:solidFill>
                  <a:srgbClr val="375F92"/>
                </a:solidFill>
                <a:latin typeface="Verdana"/>
                <a:cs typeface="Verdana"/>
              </a:rPr>
              <a:t> </a:t>
            </a:r>
            <a:r>
              <a:rPr sz="1800" dirty="0">
                <a:solidFill>
                  <a:srgbClr val="375F92"/>
                </a:solidFill>
                <a:latin typeface="Verdana"/>
                <a:cs typeface="Verdana"/>
              </a:rPr>
              <a:t>MIT</a:t>
            </a:r>
            <a:r>
              <a:rPr sz="1800" spc="-45" dirty="0">
                <a:solidFill>
                  <a:srgbClr val="375F92"/>
                </a:solidFill>
                <a:latin typeface="Verdana"/>
                <a:cs typeface="Verdana"/>
              </a:rPr>
              <a:t> </a:t>
            </a:r>
            <a:r>
              <a:rPr sz="1800" dirty="0">
                <a:solidFill>
                  <a:srgbClr val="375F92"/>
                </a:solidFill>
                <a:latin typeface="Verdana"/>
                <a:cs typeface="Verdana"/>
              </a:rPr>
              <a:t>Press,</a:t>
            </a:r>
            <a:r>
              <a:rPr sz="1800" spc="-35" dirty="0">
                <a:solidFill>
                  <a:srgbClr val="375F92"/>
                </a:solidFill>
                <a:latin typeface="Verdana"/>
                <a:cs typeface="Verdana"/>
              </a:rPr>
              <a:t> </a:t>
            </a:r>
            <a:r>
              <a:rPr sz="1800" dirty="0">
                <a:solidFill>
                  <a:srgbClr val="375F92"/>
                </a:solidFill>
                <a:latin typeface="Verdana"/>
                <a:cs typeface="Verdana"/>
              </a:rPr>
              <a:t>1992,</a:t>
            </a:r>
            <a:r>
              <a:rPr sz="1800" spc="-20" dirty="0">
                <a:solidFill>
                  <a:srgbClr val="375F92"/>
                </a:solidFill>
                <a:latin typeface="Verdana"/>
                <a:cs typeface="Verdana"/>
              </a:rPr>
              <a:t> </a:t>
            </a:r>
            <a:r>
              <a:rPr sz="1800" spc="-25" dirty="0">
                <a:solidFill>
                  <a:srgbClr val="375F92"/>
                </a:solidFill>
                <a:latin typeface="Verdana"/>
                <a:cs typeface="Verdana"/>
              </a:rPr>
              <a:t>pp. </a:t>
            </a:r>
            <a:r>
              <a:rPr sz="1800" spc="-10" dirty="0">
                <a:solidFill>
                  <a:srgbClr val="375F92"/>
                </a:solidFill>
                <a:latin typeface="Verdana"/>
                <a:cs typeface="Verdana"/>
              </a:rPr>
              <a:t>225–258</a:t>
            </a:r>
            <a:endParaRPr sz="1800">
              <a:latin typeface="Verdana"/>
              <a:cs typeface="Verdana"/>
            </a:endParaRPr>
          </a:p>
          <a:p>
            <a:pPr marL="118110" marR="635635" indent="-105410">
              <a:lnSpc>
                <a:spcPct val="100000"/>
              </a:lnSpc>
              <a:spcBef>
                <a:spcPts val="430"/>
              </a:spcBef>
              <a:buSzPct val="94444"/>
              <a:buFont typeface="Wingdings"/>
              <a:buChar char=""/>
              <a:tabLst>
                <a:tab pos="393700" algn="l"/>
              </a:tabLst>
            </a:pPr>
            <a:r>
              <a:rPr sz="1800" dirty="0">
                <a:solidFill>
                  <a:srgbClr val="375F92"/>
                </a:solidFill>
                <a:latin typeface="Verdana"/>
                <a:cs typeface="Verdana"/>
              </a:rPr>
              <a:t>Van</a:t>
            </a:r>
            <a:r>
              <a:rPr sz="1800" spc="-80" dirty="0">
                <a:solidFill>
                  <a:srgbClr val="375F92"/>
                </a:solidFill>
                <a:latin typeface="Verdana"/>
                <a:cs typeface="Verdana"/>
              </a:rPr>
              <a:t> </a:t>
            </a:r>
            <a:r>
              <a:rPr sz="1800" dirty="0">
                <a:solidFill>
                  <a:srgbClr val="375F92"/>
                </a:solidFill>
                <a:latin typeface="Verdana"/>
                <a:cs typeface="Verdana"/>
              </a:rPr>
              <a:t>de</a:t>
            </a:r>
            <a:r>
              <a:rPr sz="1800" spc="-20" dirty="0">
                <a:solidFill>
                  <a:srgbClr val="375F92"/>
                </a:solidFill>
                <a:latin typeface="Verdana"/>
                <a:cs typeface="Verdana"/>
              </a:rPr>
              <a:t> </a:t>
            </a:r>
            <a:r>
              <a:rPr sz="1800" dirty="0">
                <a:solidFill>
                  <a:srgbClr val="375F92"/>
                </a:solidFill>
                <a:latin typeface="Verdana"/>
                <a:cs typeface="Verdana"/>
              </a:rPr>
              <a:t>Poel,</a:t>
            </a:r>
            <a:r>
              <a:rPr sz="1800" spc="-45" dirty="0">
                <a:solidFill>
                  <a:srgbClr val="375F92"/>
                </a:solidFill>
                <a:latin typeface="Verdana"/>
                <a:cs typeface="Verdana"/>
              </a:rPr>
              <a:t> </a:t>
            </a:r>
            <a:r>
              <a:rPr sz="1800" dirty="0">
                <a:solidFill>
                  <a:srgbClr val="375F92"/>
                </a:solidFill>
                <a:latin typeface="Verdana"/>
                <a:cs typeface="Verdana"/>
              </a:rPr>
              <a:t>I.</a:t>
            </a:r>
            <a:r>
              <a:rPr sz="1800" spc="-35" dirty="0">
                <a:solidFill>
                  <a:srgbClr val="375F92"/>
                </a:solidFill>
                <a:latin typeface="Verdana"/>
                <a:cs typeface="Verdana"/>
              </a:rPr>
              <a:t> </a:t>
            </a:r>
            <a:r>
              <a:rPr sz="1800" dirty="0">
                <a:solidFill>
                  <a:srgbClr val="375F92"/>
                </a:solidFill>
                <a:latin typeface="Verdana"/>
                <a:cs typeface="Verdana"/>
              </a:rPr>
              <a:t>and</a:t>
            </a:r>
            <a:r>
              <a:rPr sz="1800" spc="-50" dirty="0">
                <a:solidFill>
                  <a:srgbClr val="375F92"/>
                </a:solidFill>
                <a:latin typeface="Verdana"/>
                <a:cs typeface="Verdana"/>
              </a:rPr>
              <a:t> </a:t>
            </a:r>
            <a:r>
              <a:rPr sz="1800" spc="-10" dirty="0">
                <a:solidFill>
                  <a:srgbClr val="375F92"/>
                </a:solidFill>
                <a:latin typeface="Verdana"/>
                <a:cs typeface="Verdana"/>
              </a:rPr>
              <a:t>Royakkers,</a:t>
            </a:r>
            <a:r>
              <a:rPr sz="1800" spc="-70" dirty="0">
                <a:solidFill>
                  <a:srgbClr val="375F92"/>
                </a:solidFill>
                <a:latin typeface="Verdana"/>
                <a:cs typeface="Verdana"/>
              </a:rPr>
              <a:t> </a:t>
            </a:r>
            <a:r>
              <a:rPr sz="1800" dirty="0">
                <a:solidFill>
                  <a:srgbClr val="375F92"/>
                </a:solidFill>
                <a:latin typeface="Verdana"/>
                <a:cs typeface="Verdana"/>
              </a:rPr>
              <a:t>L.</a:t>
            </a:r>
            <a:r>
              <a:rPr sz="1800" spc="-45" dirty="0">
                <a:solidFill>
                  <a:srgbClr val="375F92"/>
                </a:solidFill>
                <a:latin typeface="Verdana"/>
                <a:cs typeface="Verdana"/>
              </a:rPr>
              <a:t> </a:t>
            </a:r>
            <a:r>
              <a:rPr sz="1800" dirty="0">
                <a:solidFill>
                  <a:srgbClr val="375F92"/>
                </a:solidFill>
                <a:latin typeface="Verdana"/>
                <a:cs typeface="Verdana"/>
              </a:rPr>
              <a:t>(2011).</a:t>
            </a:r>
            <a:r>
              <a:rPr sz="1800" spc="-40" dirty="0">
                <a:solidFill>
                  <a:srgbClr val="375F92"/>
                </a:solidFill>
                <a:latin typeface="Verdana"/>
                <a:cs typeface="Verdana"/>
              </a:rPr>
              <a:t> </a:t>
            </a:r>
            <a:r>
              <a:rPr sz="1800" i="1" dirty="0">
                <a:solidFill>
                  <a:srgbClr val="375F92"/>
                </a:solidFill>
                <a:latin typeface="Verdana"/>
                <a:cs typeface="Verdana"/>
              </a:rPr>
              <a:t>Ethics,</a:t>
            </a:r>
            <a:r>
              <a:rPr sz="1800" i="1" spc="-40" dirty="0">
                <a:solidFill>
                  <a:srgbClr val="375F92"/>
                </a:solidFill>
                <a:latin typeface="Verdana"/>
                <a:cs typeface="Verdana"/>
              </a:rPr>
              <a:t> </a:t>
            </a:r>
            <a:r>
              <a:rPr sz="1800" i="1" spc="-10" dirty="0">
                <a:solidFill>
                  <a:srgbClr val="375F92"/>
                </a:solidFill>
                <a:latin typeface="Verdana"/>
                <a:cs typeface="Verdana"/>
              </a:rPr>
              <a:t>Technology, 	</a:t>
            </a:r>
            <a:r>
              <a:rPr sz="1800" i="1" dirty="0">
                <a:solidFill>
                  <a:srgbClr val="375F92"/>
                </a:solidFill>
                <a:latin typeface="Verdana"/>
                <a:cs typeface="Verdana"/>
              </a:rPr>
              <a:t>and</a:t>
            </a:r>
            <a:r>
              <a:rPr sz="1800" i="1" spc="-55" dirty="0">
                <a:solidFill>
                  <a:srgbClr val="375F92"/>
                </a:solidFill>
                <a:latin typeface="Verdana"/>
                <a:cs typeface="Verdana"/>
              </a:rPr>
              <a:t> </a:t>
            </a:r>
            <a:r>
              <a:rPr sz="1800" i="1" dirty="0">
                <a:solidFill>
                  <a:srgbClr val="375F92"/>
                </a:solidFill>
                <a:latin typeface="Verdana"/>
                <a:cs typeface="Verdana"/>
              </a:rPr>
              <a:t>Engineering</a:t>
            </a:r>
            <a:r>
              <a:rPr sz="1800" dirty="0">
                <a:solidFill>
                  <a:srgbClr val="375F92"/>
                </a:solidFill>
                <a:latin typeface="Verdana"/>
                <a:cs typeface="Verdana"/>
              </a:rPr>
              <a:t>,</a:t>
            </a:r>
            <a:r>
              <a:rPr sz="1800" spc="-15" dirty="0">
                <a:solidFill>
                  <a:srgbClr val="375F92"/>
                </a:solidFill>
                <a:latin typeface="Verdana"/>
                <a:cs typeface="Verdana"/>
              </a:rPr>
              <a:t> </a:t>
            </a:r>
            <a:r>
              <a:rPr sz="1800" spc="-10" dirty="0">
                <a:solidFill>
                  <a:srgbClr val="375F92"/>
                </a:solidFill>
                <a:latin typeface="Verdana"/>
                <a:cs typeface="Verdana"/>
              </a:rPr>
              <a:t>Wiley-Blackwell</a:t>
            </a:r>
            <a:endParaRPr sz="1800">
              <a:latin typeface="Verdana"/>
              <a:cs typeface="Verdana"/>
            </a:endParaRPr>
          </a:p>
          <a:p>
            <a:pPr marL="118110" marR="868680" indent="-105410">
              <a:lnSpc>
                <a:spcPct val="100000"/>
              </a:lnSpc>
              <a:spcBef>
                <a:spcPts val="430"/>
              </a:spcBef>
              <a:buSzPct val="94444"/>
              <a:buFont typeface="Wingdings"/>
              <a:buChar char=""/>
              <a:tabLst>
                <a:tab pos="393700" algn="l"/>
              </a:tabLst>
            </a:pPr>
            <a:r>
              <a:rPr sz="1800" dirty="0">
                <a:solidFill>
                  <a:srgbClr val="375F92"/>
                </a:solidFill>
                <a:latin typeface="Verdana"/>
                <a:cs typeface="Verdana"/>
              </a:rPr>
              <a:t>Verbeek,</a:t>
            </a:r>
            <a:r>
              <a:rPr sz="1800" spc="-150" dirty="0">
                <a:solidFill>
                  <a:srgbClr val="375F92"/>
                </a:solidFill>
                <a:latin typeface="Verdana"/>
                <a:cs typeface="Verdana"/>
              </a:rPr>
              <a:t> </a:t>
            </a:r>
            <a:r>
              <a:rPr sz="1800" spc="-114" dirty="0">
                <a:solidFill>
                  <a:srgbClr val="375F92"/>
                </a:solidFill>
                <a:latin typeface="Verdana"/>
                <a:cs typeface="Verdana"/>
              </a:rPr>
              <a:t>P.</a:t>
            </a:r>
            <a:r>
              <a:rPr sz="1800" spc="-45" dirty="0">
                <a:solidFill>
                  <a:srgbClr val="375F92"/>
                </a:solidFill>
                <a:latin typeface="Verdana"/>
                <a:cs typeface="Verdana"/>
              </a:rPr>
              <a:t> </a:t>
            </a:r>
            <a:r>
              <a:rPr sz="1800" spc="-120" dirty="0">
                <a:solidFill>
                  <a:srgbClr val="375F92"/>
                </a:solidFill>
                <a:latin typeface="Verdana"/>
                <a:cs typeface="Verdana"/>
              </a:rPr>
              <a:t>P.</a:t>
            </a:r>
            <a:r>
              <a:rPr sz="1800" spc="-40" dirty="0">
                <a:solidFill>
                  <a:srgbClr val="375F92"/>
                </a:solidFill>
                <a:latin typeface="Verdana"/>
                <a:cs typeface="Verdana"/>
              </a:rPr>
              <a:t> </a:t>
            </a:r>
            <a:r>
              <a:rPr sz="1800" dirty="0">
                <a:solidFill>
                  <a:srgbClr val="375F92"/>
                </a:solidFill>
                <a:latin typeface="Verdana"/>
                <a:cs typeface="Verdana"/>
              </a:rPr>
              <a:t>(2011).</a:t>
            </a:r>
            <a:r>
              <a:rPr sz="1800" i="1" dirty="0">
                <a:solidFill>
                  <a:srgbClr val="375F92"/>
                </a:solidFill>
                <a:latin typeface="Verdana"/>
                <a:cs typeface="Verdana"/>
              </a:rPr>
              <a:t>Moralizing</a:t>
            </a:r>
            <a:r>
              <a:rPr sz="1800" i="1" spc="-70" dirty="0">
                <a:solidFill>
                  <a:srgbClr val="375F92"/>
                </a:solidFill>
                <a:latin typeface="Verdana"/>
                <a:cs typeface="Verdana"/>
              </a:rPr>
              <a:t> </a:t>
            </a:r>
            <a:r>
              <a:rPr sz="1800" i="1" dirty="0">
                <a:solidFill>
                  <a:srgbClr val="375F92"/>
                </a:solidFill>
                <a:latin typeface="Verdana"/>
                <a:cs typeface="Verdana"/>
              </a:rPr>
              <a:t>Technologies</a:t>
            </a:r>
            <a:r>
              <a:rPr sz="1800" dirty="0">
                <a:solidFill>
                  <a:srgbClr val="375F92"/>
                </a:solidFill>
                <a:latin typeface="Verdana"/>
                <a:cs typeface="Verdana"/>
              </a:rPr>
              <a:t>,</a:t>
            </a:r>
            <a:r>
              <a:rPr sz="1800" spc="-45" dirty="0">
                <a:solidFill>
                  <a:srgbClr val="375F92"/>
                </a:solidFill>
                <a:latin typeface="Verdana"/>
                <a:cs typeface="Verdana"/>
              </a:rPr>
              <a:t> </a:t>
            </a:r>
            <a:r>
              <a:rPr sz="1800" dirty="0">
                <a:solidFill>
                  <a:srgbClr val="375F92"/>
                </a:solidFill>
                <a:latin typeface="Verdana"/>
                <a:cs typeface="Verdana"/>
              </a:rPr>
              <a:t>University</a:t>
            </a:r>
            <a:r>
              <a:rPr sz="1800" spc="-95" dirty="0">
                <a:solidFill>
                  <a:srgbClr val="375F92"/>
                </a:solidFill>
                <a:latin typeface="Verdana"/>
                <a:cs typeface="Verdana"/>
              </a:rPr>
              <a:t> </a:t>
            </a:r>
            <a:r>
              <a:rPr sz="1800" spc="-25" dirty="0">
                <a:solidFill>
                  <a:srgbClr val="375F92"/>
                </a:solidFill>
                <a:latin typeface="Verdana"/>
                <a:cs typeface="Verdana"/>
              </a:rPr>
              <a:t>of 	</a:t>
            </a:r>
            <a:r>
              <a:rPr sz="1800" dirty="0">
                <a:solidFill>
                  <a:srgbClr val="375F92"/>
                </a:solidFill>
                <a:latin typeface="Verdana"/>
                <a:cs typeface="Verdana"/>
              </a:rPr>
              <a:t>Chicago</a:t>
            </a:r>
            <a:r>
              <a:rPr sz="1800" spc="-30" dirty="0">
                <a:solidFill>
                  <a:srgbClr val="375F92"/>
                </a:solidFill>
                <a:latin typeface="Verdana"/>
                <a:cs typeface="Verdana"/>
              </a:rPr>
              <a:t> </a:t>
            </a:r>
            <a:r>
              <a:rPr sz="1800" spc="-10" dirty="0">
                <a:solidFill>
                  <a:srgbClr val="375F92"/>
                </a:solidFill>
                <a:latin typeface="Verdana"/>
                <a:cs typeface="Verdana"/>
              </a:rPr>
              <a:t>Press.</a:t>
            </a:r>
            <a:endParaRPr sz="1800">
              <a:latin typeface="Verdana"/>
              <a:cs typeface="Verdana"/>
            </a:endParaRPr>
          </a:p>
          <a:p>
            <a:pPr marL="118110" marR="473075" indent="-105410">
              <a:lnSpc>
                <a:spcPct val="100000"/>
              </a:lnSpc>
              <a:spcBef>
                <a:spcPts val="434"/>
              </a:spcBef>
              <a:buSzPct val="94444"/>
              <a:buFont typeface="Wingdings"/>
              <a:buChar char=""/>
              <a:tabLst>
                <a:tab pos="393700" algn="l"/>
              </a:tabLst>
            </a:pPr>
            <a:r>
              <a:rPr sz="1800" spc="-30" dirty="0">
                <a:solidFill>
                  <a:srgbClr val="375F92"/>
                </a:solidFill>
                <a:latin typeface="Verdana"/>
                <a:cs typeface="Verdana"/>
              </a:rPr>
              <a:t>Winner,</a:t>
            </a:r>
            <a:r>
              <a:rPr sz="1800" spc="-75" dirty="0">
                <a:solidFill>
                  <a:srgbClr val="375F92"/>
                </a:solidFill>
                <a:latin typeface="Verdana"/>
                <a:cs typeface="Verdana"/>
              </a:rPr>
              <a:t> </a:t>
            </a:r>
            <a:r>
              <a:rPr sz="1800" dirty="0">
                <a:solidFill>
                  <a:srgbClr val="375F92"/>
                </a:solidFill>
                <a:latin typeface="Verdana"/>
                <a:cs typeface="Verdana"/>
              </a:rPr>
              <a:t>L.</a:t>
            </a:r>
            <a:r>
              <a:rPr sz="1800" spc="-50" dirty="0">
                <a:solidFill>
                  <a:srgbClr val="375F92"/>
                </a:solidFill>
                <a:latin typeface="Verdana"/>
                <a:cs typeface="Verdana"/>
              </a:rPr>
              <a:t> </a:t>
            </a:r>
            <a:r>
              <a:rPr sz="1800" dirty="0">
                <a:solidFill>
                  <a:srgbClr val="375F92"/>
                </a:solidFill>
                <a:latin typeface="Verdana"/>
                <a:cs typeface="Verdana"/>
              </a:rPr>
              <a:t>(1980).</a:t>
            </a:r>
            <a:r>
              <a:rPr sz="1800" spc="-30" dirty="0">
                <a:solidFill>
                  <a:srgbClr val="375F92"/>
                </a:solidFill>
                <a:latin typeface="Verdana"/>
                <a:cs typeface="Verdana"/>
              </a:rPr>
              <a:t> </a:t>
            </a:r>
            <a:r>
              <a:rPr sz="1800" dirty="0">
                <a:solidFill>
                  <a:srgbClr val="375F92"/>
                </a:solidFill>
                <a:latin typeface="Verdana"/>
                <a:cs typeface="Verdana"/>
              </a:rPr>
              <a:t>“Do</a:t>
            </a:r>
            <a:r>
              <a:rPr sz="1800" spc="-65" dirty="0">
                <a:solidFill>
                  <a:srgbClr val="375F92"/>
                </a:solidFill>
                <a:latin typeface="Verdana"/>
                <a:cs typeface="Verdana"/>
              </a:rPr>
              <a:t> </a:t>
            </a:r>
            <a:r>
              <a:rPr sz="1800" dirty="0">
                <a:solidFill>
                  <a:srgbClr val="375F92"/>
                </a:solidFill>
                <a:latin typeface="Verdana"/>
                <a:cs typeface="Verdana"/>
              </a:rPr>
              <a:t>artifacts</a:t>
            </a:r>
            <a:r>
              <a:rPr sz="1800" spc="-50" dirty="0">
                <a:solidFill>
                  <a:srgbClr val="375F92"/>
                </a:solidFill>
                <a:latin typeface="Verdana"/>
                <a:cs typeface="Verdana"/>
              </a:rPr>
              <a:t> </a:t>
            </a:r>
            <a:r>
              <a:rPr sz="1800" dirty="0">
                <a:solidFill>
                  <a:srgbClr val="375F92"/>
                </a:solidFill>
                <a:latin typeface="Verdana"/>
                <a:cs typeface="Verdana"/>
              </a:rPr>
              <a:t>have</a:t>
            </a:r>
            <a:r>
              <a:rPr sz="1800" spc="-60" dirty="0">
                <a:solidFill>
                  <a:srgbClr val="375F92"/>
                </a:solidFill>
                <a:latin typeface="Verdana"/>
                <a:cs typeface="Verdana"/>
              </a:rPr>
              <a:t> </a:t>
            </a:r>
            <a:r>
              <a:rPr sz="1800" spc="-10" dirty="0">
                <a:solidFill>
                  <a:srgbClr val="375F92"/>
                </a:solidFill>
                <a:latin typeface="Verdana"/>
                <a:cs typeface="Verdana"/>
              </a:rPr>
              <a:t>politics?”,</a:t>
            </a:r>
            <a:r>
              <a:rPr sz="1800" spc="-50" dirty="0">
                <a:solidFill>
                  <a:srgbClr val="375F92"/>
                </a:solidFill>
                <a:latin typeface="Verdana"/>
                <a:cs typeface="Verdana"/>
              </a:rPr>
              <a:t> </a:t>
            </a:r>
            <a:r>
              <a:rPr sz="1800" i="1" dirty="0">
                <a:solidFill>
                  <a:srgbClr val="375F92"/>
                </a:solidFill>
                <a:latin typeface="Verdana"/>
                <a:cs typeface="Verdana"/>
              </a:rPr>
              <a:t>Daedalus</a:t>
            </a:r>
            <a:r>
              <a:rPr sz="1800" dirty="0">
                <a:solidFill>
                  <a:srgbClr val="375F92"/>
                </a:solidFill>
                <a:latin typeface="Verdana"/>
                <a:cs typeface="Verdana"/>
              </a:rPr>
              <a:t>,</a:t>
            </a:r>
            <a:r>
              <a:rPr sz="1800" spc="-50" dirty="0">
                <a:solidFill>
                  <a:srgbClr val="375F92"/>
                </a:solidFill>
                <a:latin typeface="Verdana"/>
                <a:cs typeface="Verdana"/>
              </a:rPr>
              <a:t> </a:t>
            </a:r>
            <a:r>
              <a:rPr sz="1800" spc="-20" dirty="0">
                <a:solidFill>
                  <a:srgbClr val="375F92"/>
                </a:solidFill>
                <a:latin typeface="Verdana"/>
                <a:cs typeface="Verdana"/>
              </a:rPr>
              <a:t>109, 	</a:t>
            </a:r>
            <a:r>
              <a:rPr sz="1800" spc="-10" dirty="0">
                <a:solidFill>
                  <a:srgbClr val="375F92"/>
                </a:solidFill>
                <a:latin typeface="Verdana"/>
                <a:cs typeface="Verdana"/>
              </a:rPr>
              <a:t>121-</a:t>
            </a:r>
            <a:r>
              <a:rPr sz="1800" spc="-25" dirty="0">
                <a:solidFill>
                  <a:srgbClr val="375F92"/>
                </a:solidFill>
                <a:latin typeface="Verdana"/>
                <a:cs typeface="Verdana"/>
              </a:rPr>
              <a:t>136</a:t>
            </a:r>
            <a:endParaRPr sz="1800">
              <a:latin typeface="Verdana"/>
              <a:cs typeface="Verdana"/>
            </a:endParaRPr>
          </a:p>
        </p:txBody>
      </p:sp>
      <p:pic>
        <p:nvPicPr>
          <p:cNvPr id="4" name="object 4"/>
          <p:cNvPicPr/>
          <p:nvPr/>
        </p:nvPicPr>
        <p:blipFill>
          <a:blip r:embed="rId2" cstate="print"/>
          <a:stretch>
            <a:fillRect/>
          </a:stretch>
        </p:blipFill>
        <p:spPr>
          <a:xfrm>
            <a:off x="234641" y="6397061"/>
            <a:ext cx="4377077" cy="254417"/>
          </a:xfrm>
          <a:prstGeom prst="rect">
            <a:avLst/>
          </a:prstGeom>
        </p:spPr>
      </p:pic>
      <p:pic>
        <p:nvPicPr>
          <p:cNvPr id="5" name="object 5"/>
          <p:cNvPicPr/>
          <p:nvPr/>
        </p:nvPicPr>
        <p:blipFill>
          <a:blip r:embed="rId3" cstate="print"/>
          <a:stretch>
            <a:fillRect/>
          </a:stretch>
        </p:blipFill>
        <p:spPr>
          <a:xfrm>
            <a:off x="185293" y="5610605"/>
            <a:ext cx="4673600" cy="50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61" y="170661"/>
            <a:ext cx="9102676" cy="443070"/>
          </a:xfrm>
          <a:prstGeom prst="rect">
            <a:avLst/>
          </a:prstGeom>
        </p:spPr>
        <p:txBody>
          <a:bodyPr vert="horz" wrap="square" lIns="0" tIns="12065" rIns="0" bIns="0" rtlCol="0">
            <a:spAutoFit/>
          </a:bodyPr>
          <a:lstStyle/>
          <a:p>
            <a:pPr marL="358775">
              <a:lnSpc>
                <a:spcPct val="100000"/>
              </a:lnSpc>
              <a:spcBef>
                <a:spcPts val="95"/>
              </a:spcBef>
            </a:pPr>
            <a:r>
              <a:rPr lang="el-GR" dirty="0"/>
              <a:t>Ρατσιστικές υπέργειες διαβάσεις</a:t>
            </a:r>
            <a:endParaRPr spc="-10" dirty="0"/>
          </a:p>
        </p:txBody>
      </p:sp>
      <p:sp>
        <p:nvSpPr>
          <p:cNvPr id="3" name="object 3"/>
          <p:cNvSpPr txBox="1"/>
          <p:nvPr/>
        </p:nvSpPr>
        <p:spPr>
          <a:xfrm>
            <a:off x="371556" y="1485541"/>
            <a:ext cx="4670425" cy="4237057"/>
          </a:xfrm>
          <a:prstGeom prst="rect">
            <a:avLst/>
          </a:prstGeom>
        </p:spPr>
        <p:txBody>
          <a:bodyPr vert="horz" wrap="square" lIns="0" tIns="12700" rIns="0" bIns="0" rtlCol="0">
            <a:spAutoFit/>
          </a:bodyPr>
          <a:lstStyle/>
          <a:p>
            <a:pPr marL="117475" indent="-105410">
              <a:lnSpc>
                <a:spcPct val="100000"/>
              </a:lnSpc>
              <a:spcBef>
                <a:spcPts val="100"/>
              </a:spcBef>
              <a:buSzPct val="94444"/>
              <a:buFont typeface="Wingdings"/>
              <a:buChar char=""/>
              <a:tabLst>
                <a:tab pos="118110" algn="l"/>
              </a:tabLst>
            </a:pPr>
            <a:r>
              <a:rPr lang="el-GR" sz="1600" i="1" dirty="0">
                <a:solidFill>
                  <a:srgbClr val="415F88"/>
                </a:solidFill>
                <a:latin typeface="Verdana"/>
                <a:cs typeface="Verdana"/>
              </a:rPr>
              <a:t>Ο </a:t>
            </a:r>
            <a:r>
              <a:rPr lang="el-GR" sz="1600" i="1" dirty="0" err="1">
                <a:solidFill>
                  <a:srgbClr val="415F88"/>
                </a:solidFill>
                <a:latin typeface="Verdana"/>
                <a:cs typeface="Verdana"/>
              </a:rPr>
              <a:t>Ο</a:t>
            </a:r>
            <a:r>
              <a:rPr lang="el-GR" sz="1600" i="1" dirty="0">
                <a:solidFill>
                  <a:srgbClr val="415F88"/>
                </a:solidFill>
                <a:latin typeface="Verdana"/>
                <a:cs typeface="Verdana"/>
              </a:rPr>
              <a:t> Ρόμπερτ </a:t>
            </a:r>
            <a:r>
              <a:rPr lang="el-GR" sz="1600" i="1" dirty="0" err="1">
                <a:solidFill>
                  <a:srgbClr val="415F88"/>
                </a:solidFill>
                <a:latin typeface="Verdana"/>
                <a:cs typeface="Verdana"/>
              </a:rPr>
              <a:t>Μόουζες</a:t>
            </a:r>
            <a:r>
              <a:rPr lang="el-GR" sz="1600" i="1" dirty="0">
                <a:solidFill>
                  <a:srgbClr val="415F88"/>
                </a:solidFill>
                <a:latin typeface="Verdana"/>
                <a:cs typeface="Verdana"/>
              </a:rPr>
              <a:t> (1888-1981) ήταν</a:t>
            </a:r>
            <a:r>
              <a:rPr lang="en-US" sz="1600" i="1" dirty="0">
                <a:solidFill>
                  <a:srgbClr val="415F88"/>
                </a:solidFill>
                <a:latin typeface="Verdana"/>
                <a:cs typeface="Verdana"/>
              </a:rPr>
              <a:t> </a:t>
            </a:r>
            <a:r>
              <a:rPr lang="el-GR" sz="1600" i="1" dirty="0">
                <a:solidFill>
                  <a:srgbClr val="415F88"/>
                </a:solidFill>
                <a:latin typeface="Verdana"/>
                <a:cs typeface="Verdana"/>
              </a:rPr>
              <a:t>ένας πολύ σημαντικός και πολυσυζητημένος </a:t>
            </a:r>
            <a:r>
              <a:rPr lang="el-GR" sz="1600" b="1" i="1" dirty="0">
                <a:solidFill>
                  <a:srgbClr val="415F88"/>
                </a:solidFill>
                <a:latin typeface="Verdana"/>
                <a:cs typeface="Verdana"/>
              </a:rPr>
              <a:t>πολεοδόμος</a:t>
            </a:r>
            <a:r>
              <a:rPr lang="en-US" sz="1600" i="1" dirty="0">
                <a:solidFill>
                  <a:srgbClr val="415F88"/>
                </a:solidFill>
                <a:latin typeface="Verdana"/>
                <a:cs typeface="Verdana"/>
              </a:rPr>
              <a:t> </a:t>
            </a:r>
          </a:p>
          <a:p>
            <a:pPr marL="117475" indent="-105410">
              <a:lnSpc>
                <a:spcPct val="100000"/>
              </a:lnSpc>
              <a:spcBef>
                <a:spcPts val="100"/>
              </a:spcBef>
              <a:buSzPct val="94444"/>
              <a:buFont typeface="Wingdings"/>
              <a:buChar char=""/>
              <a:tabLst>
                <a:tab pos="118110" algn="l"/>
              </a:tabLst>
            </a:pPr>
            <a:r>
              <a:rPr lang="el-GR" sz="1600" i="1" dirty="0">
                <a:solidFill>
                  <a:srgbClr val="415F88"/>
                </a:solidFill>
                <a:latin typeface="Verdana"/>
                <a:cs typeface="Verdana"/>
              </a:rPr>
              <a:t>Σχεδίασε αρκετές </a:t>
            </a:r>
            <a:r>
              <a:rPr lang="el-GR" sz="1600" b="1" i="1" dirty="0">
                <a:solidFill>
                  <a:srgbClr val="415F88"/>
                </a:solidFill>
                <a:latin typeface="Verdana"/>
                <a:cs typeface="Verdana"/>
              </a:rPr>
              <a:t>υπέργειες διαβάσεις </a:t>
            </a:r>
            <a:r>
              <a:rPr lang="el-GR" sz="1600" i="1" dirty="0">
                <a:solidFill>
                  <a:srgbClr val="415F88"/>
                </a:solidFill>
                <a:latin typeface="Verdana"/>
                <a:cs typeface="Verdana"/>
              </a:rPr>
              <a:t>πάνω από τα πάρκα του </a:t>
            </a:r>
            <a:r>
              <a:rPr lang="el-GR" sz="1600" i="1" dirty="0" err="1">
                <a:solidFill>
                  <a:srgbClr val="415F88"/>
                </a:solidFill>
                <a:latin typeface="Verdana"/>
                <a:cs typeface="Verdana"/>
              </a:rPr>
              <a:t>Λονγκ</a:t>
            </a:r>
            <a:r>
              <a:rPr lang="el-GR" sz="1600" i="1" dirty="0">
                <a:solidFill>
                  <a:srgbClr val="415F88"/>
                </a:solidFill>
                <a:latin typeface="Verdana"/>
                <a:cs typeface="Verdana"/>
              </a:rPr>
              <a:t> </a:t>
            </a:r>
            <a:r>
              <a:rPr lang="el-GR" sz="1600" i="1" dirty="0" err="1">
                <a:solidFill>
                  <a:srgbClr val="415F88"/>
                </a:solidFill>
                <a:latin typeface="Verdana"/>
                <a:cs typeface="Verdana"/>
              </a:rPr>
              <a:t>Άιλαντ</a:t>
            </a:r>
            <a:r>
              <a:rPr lang="el-GR" sz="1600" i="1" dirty="0">
                <a:solidFill>
                  <a:srgbClr val="415F88"/>
                </a:solidFill>
                <a:latin typeface="Verdana"/>
                <a:cs typeface="Verdana"/>
              </a:rPr>
              <a:t>, οι οποίες ήταν πολύ χαμηλές για να </a:t>
            </a:r>
            <a:r>
              <a:rPr lang="el-GR" sz="1600" b="1" i="1" dirty="0">
                <a:solidFill>
                  <a:srgbClr val="415F88"/>
                </a:solidFill>
                <a:latin typeface="Verdana"/>
                <a:cs typeface="Verdana"/>
              </a:rPr>
              <a:t>εξυπηρετήσουν τα λεωφορεία</a:t>
            </a:r>
            <a:endParaRPr lang="en-US" sz="1600" b="1" i="1" dirty="0">
              <a:solidFill>
                <a:srgbClr val="415F88"/>
              </a:solidFill>
              <a:latin typeface="Verdana"/>
              <a:cs typeface="Verdana"/>
            </a:endParaRPr>
          </a:p>
          <a:p>
            <a:pPr marL="117475" indent="-105410">
              <a:lnSpc>
                <a:spcPct val="100000"/>
              </a:lnSpc>
              <a:spcBef>
                <a:spcPts val="100"/>
              </a:spcBef>
              <a:buSzPct val="94444"/>
              <a:buFont typeface="Wingdings"/>
              <a:buChar char=""/>
              <a:tabLst>
                <a:tab pos="118110" algn="l"/>
              </a:tabLst>
            </a:pPr>
            <a:r>
              <a:rPr lang="el-GR" sz="1600" i="1" dirty="0">
                <a:solidFill>
                  <a:srgbClr val="415F88"/>
                </a:solidFill>
                <a:latin typeface="Verdana"/>
                <a:cs typeface="Verdana"/>
              </a:rPr>
              <a:t>Μόνο αυτοκίνητα μπορούσαν να περάσουν από κάτω τους και για το λόγο αυτό οι υπερυψωμένες γέφυρες δυσχέραιναν την πρόσβαση στο </a:t>
            </a:r>
            <a:r>
              <a:rPr lang="el-GR" sz="1600" i="1" dirty="0" err="1">
                <a:solidFill>
                  <a:srgbClr val="415F88"/>
                </a:solidFill>
                <a:latin typeface="Verdana"/>
                <a:cs typeface="Verdana"/>
              </a:rPr>
              <a:t>Jones</a:t>
            </a:r>
            <a:r>
              <a:rPr lang="el-GR" sz="1600" i="1" dirty="0">
                <a:solidFill>
                  <a:srgbClr val="415F88"/>
                </a:solidFill>
                <a:latin typeface="Verdana"/>
                <a:cs typeface="Verdana"/>
              </a:rPr>
              <a:t> </a:t>
            </a:r>
            <a:r>
              <a:rPr lang="el-GR" sz="1600" i="1" dirty="0" err="1">
                <a:solidFill>
                  <a:srgbClr val="415F88"/>
                </a:solidFill>
                <a:latin typeface="Verdana"/>
                <a:cs typeface="Verdana"/>
              </a:rPr>
              <a:t>Beach</a:t>
            </a:r>
            <a:r>
              <a:rPr lang="el-GR" sz="1600" i="1" dirty="0">
                <a:solidFill>
                  <a:srgbClr val="415F88"/>
                </a:solidFill>
                <a:latin typeface="Verdana"/>
                <a:cs typeface="Verdana"/>
              </a:rPr>
              <a:t> </a:t>
            </a:r>
            <a:r>
              <a:rPr lang="el-GR" sz="1600" i="1" dirty="0" err="1">
                <a:solidFill>
                  <a:srgbClr val="415F88"/>
                </a:solidFill>
                <a:latin typeface="Verdana"/>
                <a:cs typeface="Verdana"/>
              </a:rPr>
              <a:t>Island</a:t>
            </a:r>
            <a:endParaRPr lang="en-US" sz="1600" i="1" dirty="0">
              <a:solidFill>
                <a:srgbClr val="415F88"/>
              </a:solidFill>
              <a:latin typeface="Verdana"/>
              <a:cs typeface="Verdana"/>
            </a:endParaRPr>
          </a:p>
          <a:p>
            <a:pPr marL="117475" indent="-105410">
              <a:lnSpc>
                <a:spcPct val="100000"/>
              </a:lnSpc>
              <a:spcBef>
                <a:spcPts val="100"/>
              </a:spcBef>
              <a:buSzPct val="94444"/>
              <a:buFont typeface="Wingdings"/>
              <a:buChar char=""/>
              <a:tabLst>
                <a:tab pos="118110" algn="l"/>
              </a:tabLst>
            </a:pPr>
            <a:r>
              <a:rPr lang="el-GR" sz="1600" b="1" i="1" dirty="0">
                <a:solidFill>
                  <a:srgbClr val="415F88"/>
                </a:solidFill>
                <a:latin typeface="Verdana"/>
                <a:cs typeface="Verdana"/>
              </a:rPr>
              <a:t>Μόνο οι άνθρωποι που είχαν την οικονομική δυνατότητα να αγοράσουν αυτοκίνητο </a:t>
            </a:r>
            <a:r>
              <a:rPr lang="el-GR" sz="1600" i="1" dirty="0">
                <a:solidFill>
                  <a:srgbClr val="415F88"/>
                </a:solidFill>
                <a:latin typeface="Verdana"/>
                <a:cs typeface="Verdana"/>
              </a:rPr>
              <a:t>- και την εποχή του </a:t>
            </a:r>
            <a:r>
              <a:rPr lang="el-GR" sz="1600" i="1" dirty="0" err="1">
                <a:solidFill>
                  <a:srgbClr val="415F88"/>
                </a:solidFill>
                <a:latin typeface="Verdana"/>
                <a:cs typeface="Verdana"/>
              </a:rPr>
              <a:t>Μόουζες</a:t>
            </a:r>
            <a:r>
              <a:rPr lang="el-GR" sz="1600" i="1" dirty="0">
                <a:solidFill>
                  <a:srgbClr val="415F88"/>
                </a:solidFill>
                <a:latin typeface="Verdana"/>
                <a:cs typeface="Verdana"/>
              </a:rPr>
              <a:t> γενικά δεν υπήρχαν </a:t>
            </a:r>
            <a:r>
              <a:rPr lang="el-GR" sz="1600" i="1" dirty="0" err="1">
                <a:solidFill>
                  <a:srgbClr val="415F88"/>
                </a:solidFill>
                <a:latin typeface="Verdana"/>
                <a:cs typeface="Verdana"/>
              </a:rPr>
              <a:t>Αφροαμερικανοί</a:t>
            </a:r>
            <a:r>
              <a:rPr lang="el-GR" sz="1600" i="1" dirty="0">
                <a:solidFill>
                  <a:srgbClr val="415F88"/>
                </a:solidFill>
                <a:latin typeface="Verdana"/>
                <a:cs typeface="Verdana"/>
              </a:rPr>
              <a:t> - μπορούσαν να έχουν </a:t>
            </a:r>
            <a:r>
              <a:rPr lang="el-GR" sz="1600" b="1" i="1" dirty="0">
                <a:solidFill>
                  <a:srgbClr val="415F88"/>
                </a:solidFill>
                <a:latin typeface="Verdana"/>
                <a:cs typeface="Verdana"/>
              </a:rPr>
              <a:t>εύκολη πρόσβαση στις παραλίες</a:t>
            </a:r>
            <a:endParaRPr lang="en-US" sz="1600" b="1" dirty="0">
              <a:latin typeface="Verdana"/>
              <a:cs typeface="Verdana"/>
            </a:endParaRPr>
          </a:p>
        </p:txBody>
      </p:sp>
      <p:pic>
        <p:nvPicPr>
          <p:cNvPr id="4" name="object 4"/>
          <p:cNvPicPr/>
          <p:nvPr/>
        </p:nvPicPr>
        <p:blipFill>
          <a:blip r:embed="rId2" cstate="print"/>
          <a:stretch>
            <a:fillRect/>
          </a:stretch>
        </p:blipFill>
        <p:spPr>
          <a:xfrm>
            <a:off x="5087112" y="1674875"/>
            <a:ext cx="4056887" cy="38420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61" y="170661"/>
            <a:ext cx="9102676" cy="873957"/>
          </a:xfrm>
          <a:prstGeom prst="rect">
            <a:avLst/>
          </a:prstGeom>
        </p:spPr>
        <p:txBody>
          <a:bodyPr vert="horz" wrap="square" lIns="0" tIns="12065" rIns="0" bIns="0" rtlCol="0">
            <a:spAutoFit/>
          </a:bodyPr>
          <a:lstStyle/>
          <a:p>
            <a:pPr marL="358775">
              <a:lnSpc>
                <a:spcPct val="100000"/>
              </a:lnSpc>
              <a:spcBef>
                <a:spcPts val="95"/>
              </a:spcBef>
            </a:pPr>
            <a:r>
              <a:rPr dirty="0"/>
              <a:t>“</a:t>
            </a:r>
            <a:r>
              <a:rPr lang="el-GR" dirty="0"/>
              <a:t>Υπάρχει πολιτική σύνδεση στα τεχνουργήματα</a:t>
            </a:r>
            <a:r>
              <a:rPr lang="en-US" spc="-10" dirty="0"/>
              <a:t>;</a:t>
            </a:r>
            <a:r>
              <a:rPr spc="-10" dirty="0"/>
              <a:t>”</a:t>
            </a:r>
          </a:p>
        </p:txBody>
      </p:sp>
      <p:sp>
        <p:nvSpPr>
          <p:cNvPr id="3" name="object 3"/>
          <p:cNvSpPr txBox="1"/>
          <p:nvPr/>
        </p:nvSpPr>
        <p:spPr>
          <a:xfrm>
            <a:off x="575407" y="1431664"/>
            <a:ext cx="7799705" cy="5244384"/>
          </a:xfrm>
          <a:prstGeom prst="rect">
            <a:avLst/>
          </a:prstGeom>
        </p:spPr>
        <p:txBody>
          <a:bodyPr vert="horz" wrap="square" lIns="0" tIns="12065" rIns="0" bIns="0" rtlCol="0">
            <a:spAutoFit/>
          </a:bodyPr>
          <a:lstStyle/>
          <a:p>
            <a:pPr marL="1061085" marR="15875" indent="-422275" algn="just">
              <a:lnSpc>
                <a:spcPct val="100000"/>
              </a:lnSpc>
              <a:spcBef>
                <a:spcPts val="95"/>
              </a:spcBef>
            </a:pPr>
            <a:r>
              <a:rPr lang="el-GR" sz="1600" dirty="0">
                <a:solidFill>
                  <a:srgbClr val="375F92"/>
                </a:solidFill>
                <a:latin typeface="Verdana"/>
                <a:cs typeface="Verdana"/>
              </a:rPr>
              <a:t>     </a:t>
            </a:r>
            <a:r>
              <a:rPr lang="en-US" sz="1600" dirty="0">
                <a:solidFill>
                  <a:srgbClr val="375F92"/>
                </a:solidFill>
                <a:latin typeface="Verdana"/>
                <a:cs typeface="Verdana"/>
              </a:rPr>
              <a:t>“</a:t>
            </a:r>
            <a:r>
              <a:rPr lang="el-GR" sz="1600" dirty="0">
                <a:solidFill>
                  <a:srgbClr val="375F92"/>
                </a:solidFill>
                <a:latin typeface="Verdana"/>
                <a:cs typeface="Verdana"/>
              </a:rPr>
              <a:t>  </a:t>
            </a:r>
            <a:r>
              <a:rPr lang="el-GR" sz="1600" i="1" dirty="0">
                <a:solidFill>
                  <a:srgbClr val="375F92"/>
                </a:solidFill>
                <a:latin typeface="Verdana"/>
                <a:cs typeface="Verdana"/>
              </a:rPr>
              <a:t>Ο Ρόμπερτ </a:t>
            </a:r>
            <a:r>
              <a:rPr lang="el-GR" sz="1600" i="1" dirty="0" err="1">
                <a:solidFill>
                  <a:srgbClr val="375F92"/>
                </a:solidFill>
                <a:latin typeface="Verdana"/>
                <a:cs typeface="Verdana"/>
              </a:rPr>
              <a:t>Μόουζες</a:t>
            </a:r>
            <a:r>
              <a:rPr lang="el-GR" sz="1600" i="1" dirty="0">
                <a:solidFill>
                  <a:srgbClr val="375F92"/>
                </a:solidFill>
                <a:latin typeface="Verdana"/>
                <a:cs typeface="Verdana"/>
              </a:rPr>
              <a:t>, ο κύριος κατασκευαστής δρόμων, πάρκων, γεφυρών και άλλων δημόσιων έργων από τη δεκαετία του 1920 έως τη δεκαετία του 1970 στη Νέα Υόρκη, είχε σχεδιάσει ώστε οι αερογέφυρες να κατασκευαστούν με τέτοιες προδιαγραφές που θα αποθάρρυναν την παρουσία λεωφορείων στους αυτοκινητοδρόμους. Σύμφωνα με στοιχεία που παρέχει ο </a:t>
            </a:r>
            <a:r>
              <a:rPr lang="el-GR" sz="1600" i="1" dirty="0" err="1">
                <a:solidFill>
                  <a:srgbClr val="375F92"/>
                </a:solidFill>
                <a:latin typeface="Verdana"/>
                <a:cs typeface="Verdana"/>
              </a:rPr>
              <a:t>Robert</a:t>
            </a:r>
            <a:r>
              <a:rPr lang="el-GR" sz="1600" i="1" dirty="0">
                <a:solidFill>
                  <a:srgbClr val="375F92"/>
                </a:solidFill>
                <a:latin typeface="Verdana"/>
                <a:cs typeface="Verdana"/>
              </a:rPr>
              <a:t> A. </a:t>
            </a:r>
            <a:r>
              <a:rPr lang="el-GR" sz="1600" i="1" dirty="0" err="1">
                <a:solidFill>
                  <a:srgbClr val="375F92"/>
                </a:solidFill>
                <a:latin typeface="Verdana"/>
                <a:cs typeface="Verdana"/>
              </a:rPr>
              <a:t>Caro</a:t>
            </a:r>
            <a:r>
              <a:rPr lang="el-GR" sz="1600" i="1" dirty="0">
                <a:solidFill>
                  <a:srgbClr val="375F92"/>
                </a:solidFill>
                <a:latin typeface="Verdana"/>
                <a:cs typeface="Verdana"/>
              </a:rPr>
              <a:t> στη βιογραφία του για τον </a:t>
            </a:r>
            <a:r>
              <a:rPr lang="el-GR" sz="1600" i="1" dirty="0" err="1">
                <a:solidFill>
                  <a:srgbClr val="375F92"/>
                </a:solidFill>
                <a:latin typeface="Verdana"/>
                <a:cs typeface="Verdana"/>
              </a:rPr>
              <a:t>Moses</a:t>
            </a:r>
            <a:r>
              <a:rPr lang="el-GR" sz="1600" i="1" dirty="0">
                <a:solidFill>
                  <a:srgbClr val="375F92"/>
                </a:solidFill>
                <a:latin typeface="Verdana"/>
                <a:cs typeface="Verdana"/>
              </a:rPr>
              <a:t>, οι λόγοι αντανακλούν την κοινωνική-ταξική προκατάληψη και τη φυλετική προκατάληψη του </a:t>
            </a:r>
            <a:r>
              <a:rPr lang="el-GR" sz="1600" i="1" dirty="0" err="1">
                <a:solidFill>
                  <a:srgbClr val="375F92"/>
                </a:solidFill>
                <a:latin typeface="Verdana"/>
                <a:cs typeface="Verdana"/>
              </a:rPr>
              <a:t>Μόουζες</a:t>
            </a:r>
            <a:r>
              <a:rPr lang="el-GR" sz="1600" i="1" dirty="0">
                <a:solidFill>
                  <a:srgbClr val="375F92"/>
                </a:solidFill>
                <a:latin typeface="Verdana"/>
                <a:cs typeface="Verdana"/>
              </a:rPr>
              <a:t>. Οι λευκοί κάτοχοι αυτοκινήτων της " υψηλής" και της "μεσαίας" τάξης, όπως τους αποκαλούσε, θα ήταν ελεύθεροι να χρησιμοποιούν τις διαδρομές για σκοπούς αναψυχής και μετακίνησης. Οι φτωχοί και οι έγχρωμοι, οι οποίοι συνήθως χρησιμοποιούσαν τα μέσα μαζικής μεταφοράς, κρατήθηκαν μακριά από τους δρόμους επειδή τα</a:t>
            </a:r>
          </a:p>
          <a:p>
            <a:pPr marL="1061085" marR="15875" indent="-422275" algn="just">
              <a:lnSpc>
                <a:spcPct val="100000"/>
              </a:lnSpc>
              <a:spcBef>
                <a:spcPts val="95"/>
              </a:spcBef>
            </a:pPr>
            <a:r>
              <a:rPr lang="el-GR" sz="1600" i="1" dirty="0">
                <a:solidFill>
                  <a:srgbClr val="375F92"/>
                </a:solidFill>
                <a:latin typeface="Verdana"/>
                <a:cs typeface="Verdana"/>
              </a:rPr>
              <a:t>      ύψους δώδεκα μέτρων λεωφορεία δεν μπορούσαν να περάσουν από τις αερογέφυρες. Μια συνέπεια ήταν να περιοριστεί η πρόσβαση των φυλετικών μειονοτήτων και των ομάδων με χαμηλό εισόδημα στο </a:t>
            </a:r>
            <a:r>
              <a:rPr lang="el-GR" sz="1600" i="1" dirty="0" err="1">
                <a:solidFill>
                  <a:srgbClr val="375F92"/>
                </a:solidFill>
                <a:latin typeface="Verdana"/>
                <a:cs typeface="Verdana"/>
              </a:rPr>
              <a:t>Jones</a:t>
            </a:r>
            <a:r>
              <a:rPr lang="el-GR" sz="1600" i="1" dirty="0">
                <a:solidFill>
                  <a:srgbClr val="375F92"/>
                </a:solidFill>
                <a:latin typeface="Verdana"/>
                <a:cs typeface="Verdana"/>
              </a:rPr>
              <a:t> </a:t>
            </a:r>
            <a:r>
              <a:rPr lang="el-GR" sz="1600" i="1" dirty="0" err="1">
                <a:solidFill>
                  <a:srgbClr val="375F92"/>
                </a:solidFill>
                <a:latin typeface="Verdana"/>
                <a:cs typeface="Verdana"/>
              </a:rPr>
              <a:t>Beach</a:t>
            </a:r>
            <a:r>
              <a:rPr lang="el-GR" sz="1600" i="1" dirty="0">
                <a:solidFill>
                  <a:srgbClr val="375F92"/>
                </a:solidFill>
                <a:latin typeface="Verdana"/>
                <a:cs typeface="Verdana"/>
              </a:rPr>
              <a:t>, το ευρέως αναγνωρισμένο δημόσιο πάρκο του </a:t>
            </a:r>
            <a:r>
              <a:rPr lang="el-GR" sz="1600" i="1" dirty="0" err="1">
                <a:solidFill>
                  <a:srgbClr val="375F92"/>
                </a:solidFill>
                <a:latin typeface="Verdana"/>
                <a:cs typeface="Verdana"/>
              </a:rPr>
              <a:t>Μόουζες</a:t>
            </a:r>
            <a:r>
              <a:rPr lang="el-GR" sz="1600" i="1" dirty="0">
                <a:solidFill>
                  <a:srgbClr val="375F92"/>
                </a:solidFill>
                <a:latin typeface="Verdana"/>
                <a:cs typeface="Verdana"/>
              </a:rPr>
              <a:t>.</a:t>
            </a:r>
          </a:p>
          <a:p>
            <a:pPr marR="20955" algn="just">
              <a:lnSpc>
                <a:spcPts val="1895"/>
              </a:lnSpc>
            </a:pPr>
            <a:r>
              <a:rPr lang="en-US" sz="1600" b="1" spc="-10" dirty="0">
                <a:solidFill>
                  <a:srgbClr val="375F92"/>
                </a:solidFill>
                <a:latin typeface="Arial"/>
                <a:cs typeface="Arial"/>
              </a:rPr>
              <a:t>.”</a:t>
            </a:r>
            <a:endParaRPr lang="en-US" sz="1600" dirty="0">
              <a:latin typeface="Arial"/>
              <a:cs typeface="Arial"/>
            </a:endParaRPr>
          </a:p>
          <a:p>
            <a:pPr marR="5080" algn="just">
              <a:lnSpc>
                <a:spcPct val="100000"/>
              </a:lnSpc>
              <a:spcBef>
                <a:spcPts val="409"/>
              </a:spcBef>
            </a:pPr>
            <a:r>
              <a:rPr sz="1600" dirty="0">
                <a:solidFill>
                  <a:srgbClr val="C00000"/>
                </a:solidFill>
                <a:latin typeface="Verdana"/>
                <a:cs typeface="Verdana"/>
              </a:rPr>
              <a:t>(Winner</a:t>
            </a:r>
            <a:r>
              <a:rPr sz="1600" spc="-85" dirty="0">
                <a:solidFill>
                  <a:srgbClr val="C00000"/>
                </a:solidFill>
                <a:latin typeface="Verdana"/>
                <a:cs typeface="Verdana"/>
              </a:rPr>
              <a:t> </a:t>
            </a:r>
            <a:r>
              <a:rPr sz="1600" spc="-20" dirty="0">
                <a:solidFill>
                  <a:srgbClr val="C00000"/>
                </a:solidFill>
                <a:latin typeface="Verdana"/>
                <a:cs typeface="Verdana"/>
              </a:rPr>
              <a:t>1980)</a:t>
            </a:r>
            <a:endParaRPr sz="1600" dirty="0">
              <a:latin typeface="Verdana"/>
              <a:cs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61" y="170661"/>
            <a:ext cx="9102676" cy="443070"/>
          </a:xfrm>
          <a:prstGeom prst="rect">
            <a:avLst/>
          </a:prstGeom>
        </p:spPr>
        <p:txBody>
          <a:bodyPr vert="horz" wrap="square" lIns="0" tIns="12065" rIns="0" bIns="0" rtlCol="0">
            <a:spAutoFit/>
          </a:bodyPr>
          <a:lstStyle/>
          <a:p>
            <a:pPr marL="358775">
              <a:lnSpc>
                <a:spcPct val="100000"/>
              </a:lnSpc>
              <a:spcBef>
                <a:spcPts val="95"/>
              </a:spcBef>
            </a:pPr>
            <a:r>
              <a:rPr lang="el-GR" spc="-10" dirty="0"/>
              <a:t>Ατζέντα</a:t>
            </a:r>
            <a:endParaRPr spc="-10" dirty="0"/>
          </a:p>
        </p:txBody>
      </p:sp>
      <p:sp>
        <p:nvSpPr>
          <p:cNvPr id="3" name="object 3"/>
          <p:cNvSpPr txBox="1">
            <a:spLocks noGrp="1"/>
          </p:cNvSpPr>
          <p:nvPr>
            <p:ph type="body" idx="1"/>
          </p:nvPr>
        </p:nvSpPr>
        <p:spPr>
          <a:xfrm>
            <a:off x="535940" y="1332228"/>
            <a:ext cx="7344409" cy="4444807"/>
          </a:xfrm>
          <a:prstGeom prst="rect">
            <a:avLst/>
          </a:prstGeom>
        </p:spPr>
        <p:txBody>
          <a:bodyPr vert="horz" wrap="square" lIns="0" tIns="165100" rIns="0" bIns="0" rtlCol="0">
            <a:spAutoFit/>
          </a:bodyPr>
          <a:lstStyle/>
          <a:p>
            <a:pPr marL="129539" indent="-117475">
              <a:lnSpc>
                <a:spcPct val="100000"/>
              </a:lnSpc>
              <a:spcBef>
                <a:spcPts val="1300"/>
              </a:spcBef>
              <a:buSzPct val="95000"/>
              <a:buFont typeface="Wingdings"/>
              <a:buChar char=""/>
              <a:tabLst>
                <a:tab pos="130175" algn="l"/>
              </a:tabLst>
            </a:pPr>
            <a:r>
              <a:rPr lang="el-GR" b="0" dirty="0">
                <a:latin typeface="Verdana"/>
                <a:cs typeface="Verdana"/>
              </a:rPr>
              <a:t>Τα τεχνολογικά τεχνουργήματα ως ηθικά και πολιτικά φορτισμένα</a:t>
            </a:r>
          </a:p>
          <a:p>
            <a:pPr marL="873125" lvl="1" indent="-117475">
              <a:lnSpc>
                <a:spcPct val="100000"/>
              </a:lnSpc>
              <a:spcBef>
                <a:spcPts val="1200"/>
              </a:spcBef>
              <a:buSzPct val="95000"/>
              <a:buFont typeface="Wingdings"/>
              <a:buChar char=""/>
              <a:tabLst>
                <a:tab pos="873760" algn="l"/>
              </a:tabLst>
            </a:pPr>
            <a:r>
              <a:rPr lang="el-GR" sz="2000" b="1" dirty="0">
                <a:solidFill>
                  <a:srgbClr val="375F92"/>
                </a:solidFill>
                <a:latin typeface="Verdana"/>
                <a:cs typeface="Verdana"/>
              </a:rPr>
              <a:t>Τεχνολογική μεσολάβηση</a:t>
            </a:r>
          </a:p>
          <a:p>
            <a:pPr marL="873125" lvl="1" indent="-117475">
              <a:lnSpc>
                <a:spcPct val="100000"/>
              </a:lnSpc>
              <a:spcBef>
                <a:spcPts val="1200"/>
              </a:spcBef>
              <a:buSzPct val="95000"/>
              <a:buFont typeface="Wingdings"/>
              <a:buChar char=""/>
              <a:tabLst>
                <a:tab pos="873760" algn="l"/>
              </a:tabLst>
            </a:pPr>
            <a:r>
              <a:rPr lang="el-GR" sz="2000" b="1" dirty="0">
                <a:solidFill>
                  <a:srgbClr val="375F92"/>
                </a:solidFill>
                <a:latin typeface="Verdana"/>
                <a:cs typeface="Verdana"/>
              </a:rPr>
              <a:t>Η ηθικοποίηση των τεχνολογιών.</a:t>
            </a:r>
          </a:p>
          <a:p>
            <a:pPr marL="129539" indent="-117475">
              <a:lnSpc>
                <a:spcPct val="100000"/>
              </a:lnSpc>
              <a:spcBef>
                <a:spcPts val="1200"/>
              </a:spcBef>
              <a:buSzPct val="95000"/>
              <a:buFont typeface="Wingdings"/>
              <a:buChar char=""/>
              <a:tabLst>
                <a:tab pos="130175" algn="l"/>
              </a:tabLst>
            </a:pPr>
            <a:r>
              <a:rPr lang="el-GR" b="0" dirty="0">
                <a:latin typeface="Verdana"/>
                <a:cs typeface="Verdana"/>
              </a:rPr>
              <a:t>Από παθητική σε ενεργητική ευθύνη</a:t>
            </a:r>
          </a:p>
          <a:p>
            <a:pPr marL="129539" indent="-117475">
              <a:lnSpc>
                <a:spcPct val="100000"/>
              </a:lnSpc>
              <a:spcBef>
                <a:spcPts val="1200"/>
              </a:spcBef>
              <a:buSzPct val="95000"/>
              <a:buFont typeface="Wingdings"/>
              <a:buChar char=""/>
              <a:tabLst>
                <a:tab pos="130175" algn="l"/>
              </a:tabLst>
            </a:pPr>
            <a:r>
              <a:rPr lang="el-GR" b="0" dirty="0">
                <a:latin typeface="Verdana"/>
                <a:cs typeface="Verdana"/>
              </a:rPr>
              <a:t>Τεχνολογίες τεχνητής νοημοσύνης</a:t>
            </a:r>
          </a:p>
          <a:p>
            <a:pPr marL="129539" indent="-117475">
              <a:lnSpc>
                <a:spcPct val="100000"/>
              </a:lnSpc>
              <a:spcBef>
                <a:spcPts val="1200"/>
              </a:spcBef>
              <a:buSzPct val="95000"/>
              <a:buFont typeface="Wingdings"/>
              <a:buChar char=""/>
              <a:tabLst>
                <a:tab pos="130175" algn="l"/>
              </a:tabLst>
            </a:pPr>
            <a:r>
              <a:rPr lang="el-GR" sz="2000" b="1" spc="-10" dirty="0">
                <a:solidFill>
                  <a:srgbClr val="375F92"/>
                </a:solidFill>
                <a:latin typeface="Verdana"/>
                <a:cs typeface="Verdana"/>
              </a:rPr>
              <a:t>Πειραματικές τεχνολογίες</a:t>
            </a:r>
          </a:p>
          <a:p>
            <a:pPr marL="586739" lvl="1" indent="-117475">
              <a:spcBef>
                <a:spcPts val="1200"/>
              </a:spcBef>
              <a:buSzPct val="95000"/>
              <a:buFont typeface="Wingdings"/>
              <a:buChar char=""/>
              <a:tabLst>
                <a:tab pos="130175" algn="l"/>
              </a:tabLst>
            </a:pPr>
            <a:r>
              <a:rPr lang="el-GR" dirty="0">
                <a:solidFill>
                  <a:srgbClr val="375F92"/>
                </a:solidFill>
                <a:latin typeface="Verdana"/>
                <a:cs typeface="Verdana"/>
              </a:rPr>
              <a:t>Ο παράγοντας της μη ορατότητας</a:t>
            </a:r>
            <a:endParaRPr lang="en-US" dirty="0">
              <a:latin typeface="Verdana"/>
              <a:cs typeface="Verdana"/>
            </a:endParaRPr>
          </a:p>
          <a:p>
            <a:pPr marL="129539" indent="-117475">
              <a:lnSpc>
                <a:spcPct val="100000"/>
              </a:lnSpc>
              <a:spcBef>
                <a:spcPts val="1200"/>
              </a:spcBef>
              <a:buSzPct val="95000"/>
              <a:buFont typeface="Wingdings"/>
              <a:buChar char=""/>
              <a:tabLst>
                <a:tab pos="130175" algn="l"/>
              </a:tabLst>
            </a:pPr>
            <a:r>
              <a:rPr lang="el-GR" dirty="0"/>
              <a:t>Κριτική του ηθικού χαρακτήρα</a:t>
            </a:r>
          </a:p>
          <a:p>
            <a:pPr marL="129539" indent="-117475">
              <a:lnSpc>
                <a:spcPct val="100000"/>
              </a:lnSpc>
              <a:spcBef>
                <a:spcPts val="1200"/>
              </a:spcBef>
              <a:buSzPct val="95000"/>
              <a:buFont typeface="Wingdings"/>
              <a:buChar char=""/>
              <a:tabLst>
                <a:tab pos="130175" algn="l"/>
              </a:tabLst>
            </a:pPr>
            <a:r>
              <a:rPr lang="el-GR" dirty="0"/>
              <a:t>Ηθική του σχεδιασμού της τεχνικής</a:t>
            </a:r>
            <a:endParaRPr lang="en-US" spc="-1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61" y="170661"/>
            <a:ext cx="9102676" cy="443070"/>
          </a:xfrm>
          <a:prstGeom prst="rect">
            <a:avLst/>
          </a:prstGeom>
        </p:spPr>
        <p:txBody>
          <a:bodyPr vert="horz" wrap="square" lIns="0" tIns="12065" rIns="0" bIns="0" rtlCol="0">
            <a:spAutoFit/>
          </a:bodyPr>
          <a:lstStyle/>
          <a:p>
            <a:pPr marL="358775">
              <a:lnSpc>
                <a:spcPct val="100000"/>
              </a:lnSpc>
              <a:spcBef>
                <a:spcPts val="95"/>
              </a:spcBef>
            </a:pPr>
            <a:r>
              <a:rPr lang="el-GR" dirty="0"/>
              <a:t>Πέρα από ρατσιστικές υπερβάσεις</a:t>
            </a:r>
            <a:endParaRPr spc="-10" dirty="0"/>
          </a:p>
        </p:txBody>
      </p:sp>
      <p:sp>
        <p:nvSpPr>
          <p:cNvPr id="3" name="object 3"/>
          <p:cNvSpPr txBox="1"/>
          <p:nvPr/>
        </p:nvSpPr>
        <p:spPr>
          <a:xfrm>
            <a:off x="535940" y="1454240"/>
            <a:ext cx="7459980" cy="2037674"/>
          </a:xfrm>
          <a:prstGeom prst="rect">
            <a:avLst/>
          </a:prstGeom>
        </p:spPr>
        <p:txBody>
          <a:bodyPr vert="horz" wrap="square" lIns="0" tIns="12065" rIns="0" bIns="0" rtlCol="0">
            <a:spAutoFit/>
          </a:bodyPr>
          <a:lstStyle/>
          <a:p>
            <a:pPr marL="130175" marR="736600" indent="-117475">
              <a:lnSpc>
                <a:spcPct val="110000"/>
              </a:lnSpc>
              <a:spcBef>
                <a:spcPts val="95"/>
              </a:spcBef>
              <a:buSzPct val="95000"/>
              <a:buFont typeface="Wingdings"/>
              <a:buChar char=""/>
              <a:tabLst>
                <a:tab pos="393700" algn="l"/>
              </a:tabLst>
            </a:pPr>
            <a:r>
              <a:rPr lang="el-GR" sz="2000" dirty="0">
                <a:solidFill>
                  <a:srgbClr val="375F92"/>
                </a:solidFill>
                <a:latin typeface="Verdana"/>
                <a:cs typeface="Verdana"/>
              </a:rPr>
              <a:t>Τα τεχνολογικά τεχνουργήματα μπορεί να είναι πολιτικά ή και ηθικά φορτισμένα</a:t>
            </a:r>
          </a:p>
          <a:p>
            <a:pPr marL="12700" marR="736600">
              <a:lnSpc>
                <a:spcPct val="110000"/>
              </a:lnSpc>
              <a:spcBef>
                <a:spcPts val="95"/>
              </a:spcBef>
              <a:buSzPct val="95000"/>
              <a:tabLst>
                <a:tab pos="393700" algn="l"/>
              </a:tabLst>
            </a:pPr>
            <a:endParaRPr lang="el-GR" sz="2000" dirty="0">
              <a:solidFill>
                <a:srgbClr val="375F92"/>
              </a:solidFill>
              <a:latin typeface="Verdana"/>
              <a:cs typeface="Verdana"/>
            </a:endParaRPr>
          </a:p>
          <a:p>
            <a:pPr marL="130175" marR="736600" indent="-117475">
              <a:lnSpc>
                <a:spcPct val="110000"/>
              </a:lnSpc>
              <a:spcBef>
                <a:spcPts val="95"/>
              </a:spcBef>
              <a:buSzPct val="95000"/>
              <a:buFont typeface="Wingdings"/>
              <a:buChar char=""/>
              <a:tabLst>
                <a:tab pos="393700" algn="l"/>
              </a:tabLst>
            </a:pPr>
            <a:r>
              <a:rPr lang="el-GR" sz="2000" dirty="0">
                <a:solidFill>
                  <a:srgbClr val="375F92"/>
                </a:solidFill>
                <a:latin typeface="Verdana"/>
                <a:cs typeface="Verdana"/>
              </a:rPr>
              <a:t>Δεν πρέπει να θεωρούμε την </a:t>
            </a:r>
            <a:r>
              <a:rPr lang="el-GR" sz="2000" b="1" dirty="0">
                <a:solidFill>
                  <a:srgbClr val="375F92"/>
                </a:solidFill>
                <a:latin typeface="Verdana"/>
                <a:cs typeface="Verdana"/>
              </a:rPr>
              <a:t>ηθική</a:t>
            </a:r>
            <a:r>
              <a:rPr lang="el-GR" sz="2000" dirty="0">
                <a:solidFill>
                  <a:srgbClr val="375F92"/>
                </a:solidFill>
                <a:latin typeface="Verdana"/>
                <a:cs typeface="Verdana"/>
              </a:rPr>
              <a:t> ως μια αποκλειστικά ανθρώπινη υπόθεση, αλλά και ως </a:t>
            </a:r>
            <a:r>
              <a:rPr lang="el-GR" sz="2000" b="1" dirty="0">
                <a:solidFill>
                  <a:srgbClr val="375F92"/>
                </a:solidFill>
                <a:latin typeface="Verdana"/>
                <a:cs typeface="Verdana"/>
              </a:rPr>
              <a:t>ζήτημα των πραγμάτων</a:t>
            </a:r>
            <a:endParaRPr sz="2000" b="1" dirty="0">
              <a:latin typeface="Verdana"/>
              <a:cs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61" y="170661"/>
            <a:ext cx="9102676" cy="443070"/>
          </a:xfrm>
          <a:prstGeom prst="rect">
            <a:avLst/>
          </a:prstGeom>
        </p:spPr>
        <p:txBody>
          <a:bodyPr vert="horz" wrap="square" lIns="0" tIns="12065" rIns="0" bIns="0" rtlCol="0">
            <a:spAutoFit/>
          </a:bodyPr>
          <a:lstStyle/>
          <a:p>
            <a:pPr marL="358775">
              <a:lnSpc>
                <a:spcPct val="100000"/>
              </a:lnSpc>
              <a:spcBef>
                <a:spcPts val="95"/>
              </a:spcBef>
            </a:pPr>
            <a:r>
              <a:rPr lang="el-GR" dirty="0"/>
              <a:t>Η ηθική ως ζήτημα πραγμάτων</a:t>
            </a:r>
            <a:endParaRPr spc="-10" dirty="0"/>
          </a:p>
        </p:txBody>
      </p:sp>
      <p:sp>
        <p:nvSpPr>
          <p:cNvPr id="3" name="object 3"/>
          <p:cNvSpPr txBox="1"/>
          <p:nvPr/>
        </p:nvSpPr>
        <p:spPr>
          <a:xfrm>
            <a:off x="535940" y="1600394"/>
            <a:ext cx="4918710" cy="2989793"/>
          </a:xfrm>
          <a:prstGeom prst="rect">
            <a:avLst/>
          </a:prstGeom>
        </p:spPr>
        <p:txBody>
          <a:bodyPr vert="horz" wrap="square" lIns="0" tIns="12065" rIns="0" bIns="0" rtlCol="0">
            <a:spAutoFit/>
          </a:bodyPr>
          <a:lstStyle/>
          <a:p>
            <a:pPr marL="130175" marR="83820" indent="-117475" algn="just">
              <a:lnSpc>
                <a:spcPct val="110000"/>
              </a:lnSpc>
              <a:spcBef>
                <a:spcPts val="95"/>
              </a:spcBef>
              <a:buSzPct val="95000"/>
              <a:buFont typeface="Wingdings"/>
              <a:buChar char=""/>
              <a:tabLst>
                <a:tab pos="393700" algn="l"/>
              </a:tabLst>
            </a:pPr>
            <a:r>
              <a:rPr lang="el-GR" sz="2000" dirty="0">
                <a:solidFill>
                  <a:srgbClr val="375F92"/>
                </a:solidFill>
                <a:latin typeface="Verdana"/>
                <a:cs typeface="Verdana"/>
              </a:rPr>
              <a:t>Τα </a:t>
            </a:r>
            <a:r>
              <a:rPr lang="el-GR" sz="2000" b="1" dirty="0">
                <a:solidFill>
                  <a:srgbClr val="375F92"/>
                </a:solidFill>
                <a:latin typeface="Verdana"/>
                <a:cs typeface="Verdana"/>
              </a:rPr>
              <a:t>τεχνουργήματα</a:t>
            </a:r>
            <a:r>
              <a:rPr lang="el-GR" sz="2000" dirty="0">
                <a:solidFill>
                  <a:srgbClr val="375F92"/>
                </a:solidFill>
                <a:latin typeface="Verdana"/>
                <a:cs typeface="Verdana"/>
              </a:rPr>
              <a:t> είναι φορείς της </a:t>
            </a:r>
            <a:r>
              <a:rPr lang="el-GR" sz="2000" b="1" dirty="0">
                <a:solidFill>
                  <a:srgbClr val="375F92"/>
                </a:solidFill>
                <a:latin typeface="Verdana"/>
                <a:cs typeface="Verdana"/>
              </a:rPr>
              <a:t>ηθικής</a:t>
            </a:r>
            <a:r>
              <a:rPr lang="el-GR" sz="2000" dirty="0">
                <a:solidFill>
                  <a:srgbClr val="375F92"/>
                </a:solidFill>
                <a:latin typeface="Verdana"/>
                <a:cs typeface="Verdana"/>
              </a:rPr>
              <a:t>, καθώς λαμβάνουν συνεχώς όλων των ειδών ηθικές αποφάσεις για τους ανθρώπους </a:t>
            </a:r>
            <a:r>
              <a:rPr sz="2000" dirty="0">
                <a:solidFill>
                  <a:srgbClr val="375F92"/>
                </a:solidFill>
                <a:latin typeface="Verdana"/>
                <a:cs typeface="Verdana"/>
              </a:rPr>
              <a:t>(Latour</a:t>
            </a:r>
            <a:r>
              <a:rPr sz="2000" spc="-65" dirty="0">
                <a:solidFill>
                  <a:srgbClr val="375F92"/>
                </a:solidFill>
                <a:latin typeface="Verdana"/>
                <a:cs typeface="Verdana"/>
              </a:rPr>
              <a:t> </a:t>
            </a:r>
            <a:r>
              <a:rPr sz="2000" spc="-10" dirty="0">
                <a:solidFill>
                  <a:srgbClr val="375F92"/>
                </a:solidFill>
                <a:latin typeface="Verdana"/>
                <a:cs typeface="Verdana"/>
              </a:rPr>
              <a:t>1992)</a:t>
            </a:r>
            <a:endParaRPr sz="2000" dirty="0">
              <a:latin typeface="Verdana"/>
              <a:cs typeface="Verdana"/>
            </a:endParaRPr>
          </a:p>
          <a:p>
            <a:pPr marL="794385" marR="5080" lvl="1" indent="-381000">
              <a:lnSpc>
                <a:spcPct val="110000"/>
              </a:lnSpc>
              <a:spcBef>
                <a:spcPts val="950"/>
              </a:spcBef>
              <a:buClr>
                <a:srgbClr val="004B80"/>
              </a:buClr>
              <a:buSzPct val="83333"/>
              <a:buFont typeface="Wingdings"/>
              <a:buChar char=""/>
              <a:tabLst>
                <a:tab pos="794385" algn="l"/>
                <a:tab pos="795020" algn="l"/>
              </a:tabLst>
            </a:pPr>
            <a:r>
              <a:rPr lang="el-GR" sz="1800" dirty="0">
                <a:solidFill>
                  <a:srgbClr val="375F92"/>
                </a:solidFill>
                <a:latin typeface="Verdana"/>
                <a:cs typeface="Verdana"/>
              </a:rPr>
              <a:t>Π.χ.: η ηθική απόφαση για το πόσο γρήγορα οδηγεί κανείς συχνά ανατίθεται σε ένα </a:t>
            </a:r>
            <a:r>
              <a:rPr lang="el-GR" sz="1800" dirty="0" err="1">
                <a:solidFill>
                  <a:srgbClr val="375F92"/>
                </a:solidFill>
                <a:latin typeface="Verdana"/>
                <a:cs typeface="Verdana"/>
              </a:rPr>
              <a:t>σαμαράκι</a:t>
            </a:r>
            <a:r>
              <a:rPr lang="el-GR" sz="1800" dirty="0">
                <a:solidFill>
                  <a:srgbClr val="375F92"/>
                </a:solidFill>
                <a:latin typeface="Verdana"/>
                <a:cs typeface="Verdana"/>
              </a:rPr>
              <a:t> που λέει στον οδηγό "κόψε ταχύτητα πριν με προσεγγίσεις</a:t>
            </a:r>
            <a:r>
              <a:rPr sz="1800" spc="-25" dirty="0">
                <a:solidFill>
                  <a:srgbClr val="375F92"/>
                </a:solidFill>
                <a:latin typeface="Verdana"/>
                <a:cs typeface="Verdana"/>
              </a:rPr>
              <a:t>”</a:t>
            </a:r>
            <a:endParaRPr sz="1800" dirty="0">
              <a:latin typeface="Verdana"/>
              <a:cs typeface="Verdana"/>
            </a:endParaRPr>
          </a:p>
        </p:txBody>
      </p:sp>
      <p:pic>
        <p:nvPicPr>
          <p:cNvPr id="4" name="object 4"/>
          <p:cNvPicPr/>
          <p:nvPr/>
        </p:nvPicPr>
        <p:blipFill>
          <a:blip r:embed="rId2" cstate="print"/>
          <a:stretch>
            <a:fillRect/>
          </a:stretch>
        </p:blipFill>
        <p:spPr>
          <a:xfrm>
            <a:off x="5843015" y="1653540"/>
            <a:ext cx="2843783" cy="423518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61" y="170661"/>
            <a:ext cx="9102676" cy="443070"/>
          </a:xfrm>
          <a:prstGeom prst="rect">
            <a:avLst/>
          </a:prstGeom>
        </p:spPr>
        <p:txBody>
          <a:bodyPr vert="horz" wrap="square" lIns="0" tIns="12065" rIns="0" bIns="0" rtlCol="0">
            <a:spAutoFit/>
          </a:bodyPr>
          <a:lstStyle/>
          <a:p>
            <a:pPr marL="358775">
              <a:lnSpc>
                <a:spcPct val="100000"/>
              </a:lnSpc>
              <a:spcBef>
                <a:spcPts val="95"/>
              </a:spcBef>
            </a:pPr>
            <a:r>
              <a:rPr lang="el-GR" dirty="0"/>
              <a:t>Τεχνολογική Μεσολάβηση</a:t>
            </a:r>
            <a:endParaRPr spc="-10" dirty="0"/>
          </a:p>
        </p:txBody>
      </p:sp>
      <p:sp>
        <p:nvSpPr>
          <p:cNvPr id="3" name="object 3"/>
          <p:cNvSpPr txBox="1"/>
          <p:nvPr/>
        </p:nvSpPr>
        <p:spPr>
          <a:xfrm>
            <a:off x="3690101" y="1600394"/>
            <a:ext cx="4817745" cy="3533660"/>
          </a:xfrm>
          <a:prstGeom prst="rect">
            <a:avLst/>
          </a:prstGeom>
        </p:spPr>
        <p:txBody>
          <a:bodyPr vert="horz" wrap="square" lIns="0" tIns="12065" rIns="0" bIns="0" rtlCol="0">
            <a:spAutoFit/>
          </a:bodyPr>
          <a:lstStyle/>
          <a:p>
            <a:pPr marL="130175" marR="106045" indent="-117475">
              <a:lnSpc>
                <a:spcPct val="110000"/>
              </a:lnSpc>
              <a:spcBef>
                <a:spcPts val="95"/>
              </a:spcBef>
              <a:buSzPct val="95000"/>
              <a:buFont typeface="Wingdings"/>
              <a:buChar char=""/>
              <a:tabLst>
                <a:tab pos="393700" algn="l"/>
              </a:tabLst>
            </a:pPr>
            <a:r>
              <a:rPr lang="el-GR" sz="1600" dirty="0">
                <a:solidFill>
                  <a:srgbClr val="375F92"/>
                </a:solidFill>
                <a:latin typeface="Verdana"/>
                <a:cs typeface="Verdana"/>
              </a:rPr>
              <a:t>Το φαινόμενο όπου οι τεχνολογίες, όταν εκπληρώνουν τις λειτουργίες τους, </a:t>
            </a:r>
            <a:r>
              <a:rPr lang="el-GR" sz="1600" b="1" dirty="0">
                <a:solidFill>
                  <a:srgbClr val="375F92"/>
                </a:solidFill>
                <a:latin typeface="Verdana"/>
                <a:cs typeface="Verdana"/>
              </a:rPr>
              <a:t>συμβάλλουν επίσης στη διαμόρφωση των ενεργειών και των αντιλήψεων των χρηστών τους</a:t>
            </a:r>
          </a:p>
          <a:p>
            <a:pPr marL="130175" marR="106045" indent="-117475">
              <a:lnSpc>
                <a:spcPct val="110000"/>
              </a:lnSpc>
              <a:spcBef>
                <a:spcPts val="95"/>
              </a:spcBef>
              <a:buSzPct val="95000"/>
              <a:buFont typeface="Wingdings"/>
              <a:buChar char=""/>
              <a:tabLst>
                <a:tab pos="393700" algn="l"/>
              </a:tabLst>
            </a:pPr>
            <a:r>
              <a:rPr lang="el-GR" sz="1600" spc="-20" dirty="0">
                <a:solidFill>
                  <a:srgbClr val="375F92"/>
                </a:solidFill>
                <a:latin typeface="Verdana"/>
                <a:cs typeface="Verdana"/>
              </a:rPr>
              <a:t>Οι τεχνολογίες δεν είναι </a:t>
            </a:r>
            <a:r>
              <a:rPr lang="el-GR" sz="1600" b="1" spc="-20" dirty="0">
                <a:solidFill>
                  <a:srgbClr val="375F92"/>
                </a:solidFill>
                <a:latin typeface="Verdana"/>
                <a:cs typeface="Verdana"/>
              </a:rPr>
              <a:t>ουδέτεροι "μεσάζοντες</a:t>
            </a:r>
            <a:r>
              <a:rPr lang="el-GR" sz="1600" spc="-20" dirty="0">
                <a:solidFill>
                  <a:srgbClr val="375F92"/>
                </a:solidFill>
                <a:latin typeface="Verdana"/>
                <a:cs typeface="Verdana"/>
              </a:rPr>
              <a:t>" που απλώς συνδέουν τους χρήστες με το περιβάλλον τους</a:t>
            </a:r>
          </a:p>
          <a:p>
            <a:pPr marL="130175" marR="106045" indent="-117475">
              <a:lnSpc>
                <a:spcPct val="110000"/>
              </a:lnSpc>
              <a:spcBef>
                <a:spcPts val="95"/>
              </a:spcBef>
              <a:buSzPct val="95000"/>
              <a:buFont typeface="Wingdings"/>
              <a:buChar char=""/>
              <a:tabLst>
                <a:tab pos="393700" algn="l"/>
              </a:tabLst>
            </a:pPr>
            <a:r>
              <a:rPr lang="el-GR" sz="1600" dirty="0">
                <a:solidFill>
                  <a:srgbClr val="375F92"/>
                </a:solidFill>
                <a:latin typeface="Verdana"/>
                <a:cs typeface="Verdana"/>
              </a:rPr>
              <a:t>Είναι </a:t>
            </a:r>
            <a:r>
              <a:rPr lang="el-GR" sz="1600" b="1" dirty="0">
                <a:solidFill>
                  <a:srgbClr val="375F92"/>
                </a:solidFill>
                <a:latin typeface="Verdana"/>
                <a:cs typeface="Verdana"/>
              </a:rPr>
              <a:t>σημαντικοί διαμεσολαβητές </a:t>
            </a:r>
            <a:r>
              <a:rPr lang="el-GR" sz="1600" dirty="0">
                <a:solidFill>
                  <a:srgbClr val="375F92"/>
                </a:solidFill>
                <a:latin typeface="Verdana"/>
                <a:cs typeface="Verdana"/>
              </a:rPr>
              <a:t>που συμβάλλουν στη διαμόρφωση του τρόπου με τον οποίο οι άνθρωποι χρησιμοποιούν τις τεχνολογίες, του τρόπου με τον οποίο βιώνουν τον κόσμο και του τι κάνουν</a:t>
            </a:r>
            <a:endParaRPr sz="1600" dirty="0">
              <a:latin typeface="Verdana"/>
              <a:cs typeface="Verdana"/>
            </a:endParaRPr>
          </a:p>
        </p:txBody>
      </p:sp>
      <p:pic>
        <p:nvPicPr>
          <p:cNvPr id="4" name="object 4"/>
          <p:cNvPicPr/>
          <p:nvPr/>
        </p:nvPicPr>
        <p:blipFill>
          <a:blip r:embed="rId2" cstate="print"/>
          <a:stretch>
            <a:fillRect/>
          </a:stretch>
        </p:blipFill>
        <p:spPr>
          <a:xfrm>
            <a:off x="114300" y="1921764"/>
            <a:ext cx="3403600" cy="34503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61" y="170661"/>
            <a:ext cx="9102676" cy="915456"/>
          </a:xfrm>
          <a:prstGeom prst="rect">
            <a:avLst/>
          </a:prstGeom>
        </p:spPr>
        <p:txBody>
          <a:bodyPr vert="horz" wrap="square" lIns="0" tIns="53162" rIns="0" bIns="0" rtlCol="0">
            <a:spAutoFit/>
          </a:bodyPr>
          <a:lstStyle/>
          <a:p>
            <a:pPr marL="39370" algn="ctr">
              <a:lnSpc>
                <a:spcPct val="100000"/>
              </a:lnSpc>
              <a:spcBef>
                <a:spcPts val="95"/>
              </a:spcBef>
            </a:pPr>
            <a:r>
              <a:rPr lang="el-GR" dirty="0"/>
              <a:t>Διαμεσολάβηση της αντίληψης</a:t>
            </a:r>
            <a:r>
              <a:rPr dirty="0"/>
              <a:t>:</a:t>
            </a:r>
            <a:r>
              <a:rPr spc="-120" dirty="0"/>
              <a:t> </a:t>
            </a:r>
            <a:r>
              <a:rPr lang="el-GR" dirty="0"/>
              <a:t>μαιευτικό υπερηχογράφημα</a:t>
            </a:r>
            <a:endParaRPr spc="-10" dirty="0"/>
          </a:p>
        </p:txBody>
      </p:sp>
      <p:sp>
        <p:nvSpPr>
          <p:cNvPr id="3" name="object 3"/>
          <p:cNvSpPr txBox="1"/>
          <p:nvPr/>
        </p:nvSpPr>
        <p:spPr>
          <a:xfrm>
            <a:off x="609600" y="1447800"/>
            <a:ext cx="6753225" cy="1334917"/>
          </a:xfrm>
          <a:prstGeom prst="rect">
            <a:avLst/>
          </a:prstGeom>
        </p:spPr>
        <p:txBody>
          <a:bodyPr vert="horz" wrap="square" lIns="0" tIns="12065" rIns="0" bIns="0" rtlCol="0">
            <a:spAutoFit/>
          </a:bodyPr>
          <a:lstStyle/>
          <a:p>
            <a:pPr marL="130175" marR="5080" indent="-117475" algn="just">
              <a:lnSpc>
                <a:spcPct val="110000"/>
              </a:lnSpc>
              <a:spcBef>
                <a:spcPts val="95"/>
              </a:spcBef>
              <a:buSzPct val="95000"/>
              <a:buFont typeface="Wingdings"/>
              <a:buChar char=""/>
              <a:tabLst>
                <a:tab pos="393700" algn="l"/>
              </a:tabLst>
            </a:pPr>
            <a:r>
              <a:rPr lang="el-GR" sz="2000" dirty="0">
                <a:solidFill>
                  <a:srgbClr val="375F92"/>
                </a:solidFill>
                <a:latin typeface="Verdana"/>
                <a:cs typeface="Verdana"/>
              </a:rPr>
              <a:t>Το υπερηχογράφημα δεν είναι απλώς ένα </a:t>
            </a:r>
            <a:r>
              <a:rPr lang="el-GR" sz="2000" b="1" dirty="0">
                <a:solidFill>
                  <a:srgbClr val="375F92"/>
                </a:solidFill>
                <a:latin typeface="Verdana"/>
                <a:cs typeface="Verdana"/>
              </a:rPr>
              <a:t>λειτουργικό μέσο </a:t>
            </a:r>
            <a:r>
              <a:rPr lang="el-GR" sz="2000" dirty="0">
                <a:solidFill>
                  <a:srgbClr val="375F92"/>
                </a:solidFill>
                <a:latin typeface="Verdana"/>
                <a:cs typeface="Verdana"/>
              </a:rPr>
              <a:t>που καθιστά ορατό </a:t>
            </a:r>
            <a:r>
              <a:rPr lang="el-GR" sz="2000" b="1" dirty="0">
                <a:solidFill>
                  <a:srgbClr val="375F92"/>
                </a:solidFill>
                <a:latin typeface="Verdana"/>
                <a:cs typeface="Verdana"/>
              </a:rPr>
              <a:t>διαμεσολαβεί </a:t>
            </a:r>
            <a:r>
              <a:rPr lang="el-GR" sz="2000" dirty="0">
                <a:solidFill>
                  <a:srgbClr val="375F92"/>
                </a:solidFill>
                <a:latin typeface="Verdana"/>
                <a:cs typeface="Verdana"/>
              </a:rPr>
              <a:t> ένα αγέννητο παιδί στη μήτρα, αλλά μεταξύ των σχέσεων εμβρύου και γονέων</a:t>
            </a:r>
            <a:endParaRPr sz="2000" dirty="0">
              <a:latin typeface="Verdana"/>
              <a:cs typeface="Verdana"/>
            </a:endParaRPr>
          </a:p>
        </p:txBody>
      </p:sp>
      <p:pic>
        <p:nvPicPr>
          <p:cNvPr id="4" name="object 4"/>
          <p:cNvPicPr/>
          <p:nvPr/>
        </p:nvPicPr>
        <p:blipFill>
          <a:blip r:embed="rId2" cstate="print"/>
          <a:stretch>
            <a:fillRect/>
          </a:stretch>
        </p:blipFill>
        <p:spPr>
          <a:xfrm>
            <a:off x="2465831" y="2945578"/>
            <a:ext cx="4212335" cy="316837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75F9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467</TotalTime>
  <Words>1859</Words>
  <Application>Microsoft Office PowerPoint</Application>
  <PresentationFormat>On-screen Show (4:3)</PresentationFormat>
  <Paragraphs>138</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Verdana</vt:lpstr>
      <vt:lpstr>Wingdings</vt:lpstr>
      <vt:lpstr>Office Theme</vt:lpstr>
      <vt:lpstr>PowerPoint Presentation</vt:lpstr>
      <vt:lpstr>Οι υπέργειες διαβάσεις του Robert Moses</vt:lpstr>
      <vt:lpstr>Ρατσιστικές υπέργειες διαβάσεις</vt:lpstr>
      <vt:lpstr>“Υπάρχει πολιτική σύνδεση στα τεχνουργήματα;”</vt:lpstr>
      <vt:lpstr>Ατζέντα</vt:lpstr>
      <vt:lpstr>Πέρα από ρατσιστικές υπερβάσεις</vt:lpstr>
      <vt:lpstr>Η ηθική ως ζήτημα πραγμάτων</vt:lpstr>
      <vt:lpstr>Τεχνολογική Μεσολάβηση</vt:lpstr>
      <vt:lpstr>Διαμεσολάβηση της αντίληψης: μαιευτικό υπερηχογράφημα</vt:lpstr>
      <vt:lpstr>Μαιευτικό υπερηχογράφημα και μεταφράσεις</vt:lpstr>
      <vt:lpstr>Ηθικοποίηση των τεχνολογιών</vt:lpstr>
      <vt:lpstr>Μετατόπιση προτύπου</vt:lpstr>
      <vt:lpstr>… σε ενεργό ευθύνη</vt:lpstr>
      <vt:lpstr>Ενεργός υπευθυνότητα και τεχνητή νοημοσύνη</vt:lpstr>
      <vt:lpstr>Η τεχνητή νοημοσύνη και ο παράγοντας της αδιαφάνειας</vt:lpstr>
      <vt:lpstr>Τύποι αδιαφάνειας</vt:lpstr>
      <vt:lpstr>Ηθικοποίηση των τεχνολογιών(Verbeeck 2011)</vt:lpstr>
      <vt:lpstr>Ενσωμάτωση διαμεσολαβήσεων στη δεοντολογία</vt:lpstr>
      <vt:lpstr>Μηχανισμός ασφαλείας αυτοκινήτου για αλκοόλ</vt:lpstr>
      <vt:lpstr>Διαμεσολάβηση στη δεοντολογία</vt:lpstr>
      <vt:lpstr>Κριτική του ηθικού χαρακτήρα</vt:lpstr>
      <vt:lpstr>Ένας δημοκρατικός τρόπος ηθικοποίησης της τεχνολογίας;</vt:lpstr>
      <vt:lpstr>Σχεδιασμός διαμεσολαβήσεων</vt:lpstr>
      <vt:lpstr>Όχι μόνο οι επιθυμητές μορφές</vt:lpstr>
      <vt:lpstr>Στρατηγικές για το σχεδιασμό διαμεσολαβήσεων</vt:lpstr>
      <vt:lpstr>Ηθική του μηχανολογικού σχεδιασμού</vt:lpstr>
      <vt:lpstr>Παραπομπές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Theodoros Papoutsos</cp:lastModifiedBy>
  <cp:revision>15</cp:revision>
  <dcterms:created xsi:type="dcterms:W3CDTF">2023-04-27T11:17:45Z</dcterms:created>
  <dcterms:modified xsi:type="dcterms:W3CDTF">2023-06-20T07:28:05Z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2022-07-25T00:00:00Z</vt:filetime>
  </property>
  <property fmtid="{D5CDD505-2E9C-101B-9397-08002B2CF9AE}" pid="3" name="Producer">
    <vt:lpwstr>cairo 1.17.4 (https://cairographics.org)</vt:lpwstr>
  </property>
  <property fmtid="{D5CDD505-2E9C-101B-9397-08002B2CF9AE}" pid="4" name="LastSaved">
    <vt:filetime>2022-07-25T00:00:00Z</vt:filetime>
  </property>
</Properties>
</file>