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54775"/>
            <a:ext cx="9144000" cy="40163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16912" y="6424612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425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16912" y="6092825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362"/>
                </a:lnTo>
              </a:path>
            </a:pathLst>
          </a:custGeom>
          <a:ln w="38100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954959" y="607936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8953"/>
                </a:moveTo>
                <a:lnTo>
                  <a:pt x="2622" y="15284"/>
                </a:lnTo>
                <a:lnTo>
                  <a:pt x="8953" y="17906"/>
                </a:lnTo>
                <a:lnTo>
                  <a:pt x="15284" y="15284"/>
                </a:lnTo>
                <a:lnTo>
                  <a:pt x="17907" y="8953"/>
                </a:lnTo>
                <a:lnTo>
                  <a:pt x="15284" y="2622"/>
                </a:lnTo>
                <a:lnTo>
                  <a:pt x="8953" y="0"/>
                </a:lnTo>
                <a:lnTo>
                  <a:pt x="2622" y="2622"/>
                </a:lnTo>
                <a:lnTo>
                  <a:pt x="0" y="8953"/>
                </a:lnTo>
                <a:close/>
              </a:path>
            </a:pathLst>
          </a:custGeom>
          <a:solidFill>
            <a:srgbClr val="323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9293"/>
            <a:ext cx="1237403" cy="162919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-3175" y="0"/>
            <a:ext cx="190500" cy="1871980"/>
          </a:xfrm>
          <a:custGeom>
            <a:avLst/>
            <a:gdLst/>
            <a:ahLst/>
            <a:cxnLst/>
            <a:rect l="l" t="t" r="r" b="b"/>
            <a:pathLst>
              <a:path w="190500" h="1871980">
                <a:moveTo>
                  <a:pt x="0" y="0"/>
                </a:moveTo>
                <a:lnTo>
                  <a:pt x="190500" y="0"/>
                </a:lnTo>
                <a:lnTo>
                  <a:pt x="190500" y="1871662"/>
                </a:lnTo>
                <a:lnTo>
                  <a:pt x="0" y="1871662"/>
                </a:lnTo>
                <a:lnTo>
                  <a:pt x="0" y="0"/>
                </a:lnTo>
                <a:close/>
              </a:path>
            </a:pathLst>
          </a:custGeom>
          <a:solidFill>
            <a:srgbClr val="CB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8700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38100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10568" y="2235708"/>
            <a:ext cx="5122862" cy="2348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54775"/>
            <a:ext cx="9144000" cy="40163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16912" y="6424612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425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16912" y="6092825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362"/>
                </a:lnTo>
              </a:path>
            </a:pathLst>
          </a:custGeom>
          <a:ln w="38100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9293"/>
            <a:ext cx="1237403" cy="162919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-3175" y="0"/>
            <a:ext cx="190500" cy="1871980"/>
          </a:xfrm>
          <a:custGeom>
            <a:avLst/>
            <a:gdLst/>
            <a:ahLst/>
            <a:cxnLst/>
            <a:rect l="l" t="t" r="r" b="b"/>
            <a:pathLst>
              <a:path w="190500" h="1871980">
                <a:moveTo>
                  <a:pt x="0" y="0"/>
                </a:moveTo>
                <a:lnTo>
                  <a:pt x="190500" y="0"/>
                </a:lnTo>
                <a:lnTo>
                  <a:pt x="190500" y="1871662"/>
                </a:lnTo>
                <a:lnTo>
                  <a:pt x="0" y="1871662"/>
                </a:lnTo>
                <a:lnTo>
                  <a:pt x="0" y="0"/>
                </a:lnTo>
                <a:close/>
              </a:path>
            </a:pathLst>
          </a:custGeom>
          <a:solidFill>
            <a:srgbClr val="CB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18700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38100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454775"/>
            <a:ext cx="9144000" cy="40163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16912" y="6424612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425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16912" y="6092824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362"/>
                </a:lnTo>
              </a:path>
            </a:pathLst>
          </a:custGeom>
          <a:ln w="38100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890" y="33019"/>
            <a:ext cx="8392920" cy="1734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309" y="1979676"/>
            <a:ext cx="8098155" cy="441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eurocontrol.int/sites/default/files/article/content/documents/nm/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brary.aero/index.php/TCAS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4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010568" y="2235708"/>
            <a:ext cx="5228432" cy="245503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715" marR="5080" indent="635" algn="ctr">
              <a:lnSpc>
                <a:spcPct val="99300"/>
              </a:lnSpc>
              <a:spcBef>
                <a:spcPts val="135"/>
              </a:spcBef>
            </a:pPr>
            <a:r>
              <a:rPr lang="el-GR" sz="3600" dirty="0"/>
              <a:t>Υπευθυνότητα και αυτοματοποίηση στα κοινωνικο-τεχνικά συστήματα</a:t>
            </a:r>
            <a:br>
              <a:rPr lang="el-GR" sz="3600" dirty="0"/>
            </a:br>
            <a:r>
              <a:rPr lang="el-GR" sz="1600" i="1" dirty="0">
                <a:latin typeface="Arial"/>
                <a:cs typeface="Arial"/>
              </a:rPr>
              <a:t>Η περίπτωση της διαχείρισης της εναέριας κυκλοφορίας</a:t>
            </a:r>
            <a:endParaRPr lang="el-GR"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4078" y="4931155"/>
            <a:ext cx="2292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Giuseppe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Contissa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7517" y="5660545"/>
            <a:ext cx="6690836" cy="3471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6643" y="222291"/>
            <a:ext cx="4673600" cy="508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6657" y="815069"/>
            <a:ext cx="10414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08450"/>
            <a:ext cx="9144000" cy="2748280"/>
            <a:chOff x="0" y="4108450"/>
            <a:chExt cx="9144000" cy="2748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54775"/>
              <a:ext cx="9144000" cy="4016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16912" y="6424612"/>
              <a:ext cx="0" cy="352425"/>
            </a:xfrm>
            <a:custGeom>
              <a:avLst/>
              <a:gdLst/>
              <a:ahLst/>
              <a:cxnLst/>
              <a:rect l="l" t="t" r="r" b="b"/>
              <a:pathLst>
                <a:path h="352425">
                  <a:moveTo>
                    <a:pt x="0" y="0"/>
                  </a:moveTo>
                  <a:lnTo>
                    <a:pt x="0" y="352425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16912" y="6092825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362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362" y="4108450"/>
              <a:ext cx="8064499" cy="255428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-3175" y="0"/>
            <a:ext cx="8308975" cy="1889125"/>
            <a:chOff x="-3175" y="0"/>
            <a:chExt cx="8308975" cy="18891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9293"/>
              <a:ext cx="1237403" cy="16291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-3175" y="0"/>
              <a:ext cx="190500" cy="1871980"/>
            </a:xfrm>
            <a:custGeom>
              <a:avLst/>
              <a:gdLst/>
              <a:ahLst/>
              <a:cxnLst/>
              <a:rect l="l" t="t" r="r" b="b"/>
              <a:pathLst>
                <a:path w="190500" h="1871980">
                  <a:moveTo>
                    <a:pt x="0" y="0"/>
                  </a:moveTo>
                  <a:lnTo>
                    <a:pt x="190500" y="0"/>
                  </a:lnTo>
                  <a:lnTo>
                    <a:pt x="190500" y="1871662"/>
                  </a:lnTo>
                  <a:lnTo>
                    <a:pt x="0" y="187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870075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16890" y="33019"/>
            <a:ext cx="8392920" cy="1649169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L="77089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Επιπτώσεις της αυτοματοποίησης</a:t>
            </a:r>
            <a:endParaRPr spc="-10" dirty="0"/>
          </a:p>
        </p:txBody>
      </p:sp>
      <p:sp>
        <p:nvSpPr>
          <p:cNvPr id="12" name="object 12"/>
          <p:cNvSpPr txBox="1"/>
          <p:nvPr/>
        </p:nvSpPr>
        <p:spPr>
          <a:xfrm>
            <a:off x="250191" y="1799844"/>
            <a:ext cx="7600950" cy="231088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dirty="0">
                <a:latin typeface="Arial"/>
                <a:cs typeface="Arial"/>
              </a:rPr>
              <a:t>Ανάθεση καθηκόντων από τους χειριστές στην τεχνολογία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dirty="0">
                <a:latin typeface="Arial"/>
                <a:cs typeface="Arial"/>
              </a:rPr>
              <a:t>Οι άνθρωποι ως ελεγκτές και επόπτες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dirty="0">
                <a:latin typeface="Arial"/>
                <a:cs typeface="Arial"/>
              </a:rPr>
              <a:t>Υβριδικός οργανισμός (συμβίωση/συνεργασία κοινών γνωστικών συστημάτων)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dirty="0">
                <a:latin typeface="Arial"/>
                <a:cs typeface="Arial"/>
              </a:rPr>
              <a:t>Τεχνητή νοημοσύνη και αυτονομία μηχανών (= ανεξαρτησία + γνωστικές δεξιότητες</a:t>
            </a:r>
            <a:r>
              <a:rPr spc="-10" dirty="0"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dirty="0">
                <a:latin typeface="Arial"/>
                <a:cs typeface="Arial"/>
              </a:rPr>
              <a:t>Η πρόκληση της πολυπλοκότητας (τεχνολογική, "πολλά χέρια")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7555" y="6511035"/>
            <a:ext cx="166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890" y="33019"/>
            <a:ext cx="8392920" cy="758669"/>
          </a:xfrm>
          <a:prstGeom prst="rect">
            <a:avLst/>
          </a:prstGeom>
        </p:spPr>
        <p:txBody>
          <a:bodyPr vert="horz" wrap="square" lIns="0" tIns="324612" rIns="0" bIns="0" rtlCol="0">
            <a:spAutoFit/>
          </a:bodyPr>
          <a:lstStyle/>
          <a:p>
            <a:pPr marL="866775">
              <a:lnSpc>
                <a:spcPct val="100000"/>
              </a:lnSpc>
              <a:spcBef>
                <a:spcPts val="100"/>
              </a:spcBef>
            </a:pPr>
            <a:r>
              <a:rPr lang="el-GR" sz="2800" dirty="0">
                <a:solidFill>
                  <a:srgbClr val="323298"/>
                </a:solidFill>
                <a:latin typeface="Gadugi"/>
                <a:cs typeface="Gadugi"/>
              </a:rPr>
              <a:t>Αυτοματοποίηση: όχι όλα ή τίποτα</a:t>
            </a:r>
            <a:endParaRPr sz="2800" dirty="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711" y="1918715"/>
            <a:ext cx="5304790" cy="1385636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354965" algn="l"/>
              </a:tabLst>
            </a:pPr>
            <a:r>
              <a:rPr sz="2000" spc="-370" dirty="0">
                <a:solidFill>
                  <a:srgbClr val="3298CB"/>
                </a:solidFill>
                <a:latin typeface="Century Gothic"/>
                <a:cs typeface="Century Gothic"/>
              </a:rPr>
              <a:t>§</a:t>
            </a:r>
            <a:r>
              <a:rPr sz="2000" dirty="0">
                <a:solidFill>
                  <a:srgbClr val="3298CB"/>
                </a:solidFill>
                <a:latin typeface="Century Gothic"/>
                <a:cs typeface="Century Gothic"/>
              </a:rPr>
              <a:t>	</a:t>
            </a:r>
            <a:r>
              <a:rPr lang="el-GR" sz="2000" u="sng" dirty="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Όχι μόνο </a:t>
            </a:r>
            <a:r>
              <a:rPr lang="el-GR" sz="2000" b="1" u="sng" dirty="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αντικατάσταση ανθρώπινου χειριστή</a:t>
            </a:r>
          </a:p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354965" algn="l"/>
              </a:tabLst>
            </a:pPr>
            <a:r>
              <a:rPr sz="2000" spc="-370" dirty="0">
                <a:solidFill>
                  <a:srgbClr val="3298CB"/>
                </a:solidFill>
                <a:latin typeface="Century Gothic"/>
                <a:cs typeface="Century Gothic"/>
              </a:rPr>
              <a:t>§</a:t>
            </a:r>
            <a:r>
              <a:rPr sz="2000" dirty="0">
                <a:solidFill>
                  <a:srgbClr val="3298CB"/>
                </a:solidFill>
                <a:latin typeface="Century Gothic"/>
                <a:cs typeface="Century Gothic"/>
              </a:rPr>
              <a:t>	</a:t>
            </a:r>
            <a:r>
              <a:rPr lang="el-GR" sz="2000" u="sng" dirty="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Υποστήριξη των ανθρώπινων ικανοτήτων κατά την εκτέλεση καθηκόντων</a:t>
            </a:r>
            <a:endParaRPr sz="2000" dirty="0">
              <a:latin typeface="Gadugi"/>
              <a:cs typeface="Gadug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2446439"/>
            <a:ext cx="8474710" cy="4260850"/>
            <a:chOff x="457200" y="2446439"/>
            <a:chExt cx="8474710" cy="42608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834521"/>
              <a:ext cx="4146156" cy="28726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0588" y="2446439"/>
              <a:ext cx="4211121" cy="265047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682100" y="5519420"/>
            <a:ext cx="421640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2900">
              <a:lnSpc>
                <a:spcPct val="100800"/>
              </a:lnSpc>
              <a:spcBef>
                <a:spcPts val="75"/>
              </a:spcBef>
              <a:tabLst>
                <a:tab pos="354965" algn="l"/>
              </a:tabLst>
            </a:pPr>
            <a:r>
              <a:rPr sz="2400" spc="-50" dirty="0">
                <a:solidFill>
                  <a:srgbClr val="3298CB"/>
                </a:solidFill>
                <a:latin typeface="Arial Narrow"/>
                <a:cs typeface="Arial Narrow"/>
              </a:rPr>
              <a:t>§</a:t>
            </a:r>
            <a:r>
              <a:rPr sz="2400" dirty="0">
                <a:solidFill>
                  <a:srgbClr val="3298CB"/>
                </a:solidFill>
                <a:latin typeface="Arial Narrow"/>
                <a:cs typeface="Arial Narrow"/>
              </a:rPr>
              <a:t>	</a:t>
            </a:r>
            <a:r>
              <a:rPr lang="el-GR" sz="2400" u="sng" dirty="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Απαιτείται συνήθως κάποιος βαθμός συνεργασίας</a:t>
            </a:r>
            <a:endParaRPr sz="2400" dirty="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0"/>
            <a:ext cx="8308975" cy="1889125"/>
            <a:chOff x="-3175" y="0"/>
            <a:chExt cx="8308975" cy="1889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9293"/>
              <a:ext cx="1237403" cy="16291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3175" y="0"/>
              <a:ext cx="190500" cy="1871980"/>
            </a:xfrm>
            <a:custGeom>
              <a:avLst/>
              <a:gdLst/>
              <a:ahLst/>
              <a:cxnLst/>
              <a:rect l="l" t="t" r="r" b="b"/>
              <a:pathLst>
                <a:path w="190500" h="1871980">
                  <a:moveTo>
                    <a:pt x="0" y="0"/>
                  </a:moveTo>
                  <a:lnTo>
                    <a:pt x="190500" y="0"/>
                  </a:lnTo>
                  <a:lnTo>
                    <a:pt x="190500" y="1871662"/>
                  </a:lnTo>
                  <a:lnTo>
                    <a:pt x="0" y="187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70075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547555" y="6511035"/>
            <a:ext cx="166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6890" y="33019"/>
            <a:ext cx="8392920" cy="795601"/>
          </a:xfrm>
          <a:prstGeom prst="rect">
            <a:avLst/>
          </a:prstGeom>
        </p:spPr>
        <p:txBody>
          <a:bodyPr vert="horz" wrap="square" lIns="0" tIns="3611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800" dirty="0">
                <a:solidFill>
                  <a:srgbClr val="323298"/>
                </a:solidFill>
                <a:latin typeface="Gadugi"/>
                <a:cs typeface="Gadugi"/>
              </a:rPr>
              <a:t>Αυτοματισμοί: δεν είναι όλοι ίδιοι</a:t>
            </a:r>
            <a:endParaRPr sz="2800" dirty="0">
              <a:latin typeface="Gadugi"/>
              <a:cs typeface="Gadug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21410"/>
            <a:ext cx="8858250" cy="53530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0"/>
            <a:ext cx="8308975" cy="1889125"/>
            <a:chOff x="-3175" y="0"/>
            <a:chExt cx="8308975" cy="1889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9293"/>
              <a:ext cx="1237403" cy="16291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3175" y="0"/>
              <a:ext cx="190500" cy="1871980"/>
            </a:xfrm>
            <a:custGeom>
              <a:avLst/>
              <a:gdLst/>
              <a:ahLst/>
              <a:cxnLst/>
              <a:rect l="l" t="t" r="r" b="b"/>
              <a:pathLst>
                <a:path w="190500" h="1871980">
                  <a:moveTo>
                    <a:pt x="0" y="0"/>
                  </a:moveTo>
                  <a:lnTo>
                    <a:pt x="190500" y="0"/>
                  </a:lnTo>
                  <a:lnTo>
                    <a:pt x="190500" y="1871662"/>
                  </a:lnTo>
                  <a:lnTo>
                    <a:pt x="0" y="187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70075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547555" y="6511035"/>
            <a:ext cx="166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6890" y="33019"/>
            <a:ext cx="8392920" cy="672492"/>
          </a:xfrm>
          <a:prstGeom prst="rect">
            <a:avLst/>
          </a:prstGeom>
        </p:spPr>
        <p:txBody>
          <a:bodyPr vert="horz" wrap="square" lIns="0" tIns="239268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0"/>
              </a:spcBef>
            </a:pPr>
            <a:r>
              <a:rPr lang="el-GR" sz="2800" dirty="0">
                <a:solidFill>
                  <a:srgbClr val="323298"/>
                </a:solidFill>
                <a:latin typeface="Gadugi"/>
                <a:cs typeface="Gadugi"/>
              </a:rPr>
              <a:t>Η ταξινομία του επιπέδου αυτοματισμού </a:t>
            </a:r>
            <a:r>
              <a:rPr sz="2800" dirty="0">
                <a:solidFill>
                  <a:srgbClr val="323298"/>
                </a:solidFill>
                <a:latin typeface="Gadugi"/>
                <a:cs typeface="Gadugi"/>
              </a:rPr>
              <a:t>(SESAR</a:t>
            </a:r>
            <a:r>
              <a:rPr sz="2800" spc="-55" dirty="0">
                <a:solidFill>
                  <a:srgbClr val="323298"/>
                </a:solidFill>
                <a:latin typeface="Gadugi"/>
                <a:cs typeface="Gadugi"/>
              </a:rPr>
              <a:t> </a:t>
            </a:r>
            <a:r>
              <a:rPr sz="2800" spc="-25" dirty="0">
                <a:solidFill>
                  <a:srgbClr val="323298"/>
                </a:solidFill>
                <a:latin typeface="Gadugi"/>
                <a:cs typeface="Gadugi"/>
              </a:rPr>
              <a:t>1)</a:t>
            </a:r>
            <a:endParaRPr sz="2800" dirty="0">
              <a:latin typeface="Gadugi"/>
              <a:cs typeface="Gadug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7" y="908748"/>
            <a:ext cx="7840760" cy="58326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7555" y="6511035"/>
            <a:ext cx="166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1052" y="330707"/>
            <a:ext cx="6055360" cy="7391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0"/>
              </a:spcBef>
            </a:pPr>
            <a:r>
              <a:rPr sz="2600" dirty="0">
                <a:solidFill>
                  <a:srgbClr val="323298"/>
                </a:solidFill>
                <a:latin typeface="Gadugi"/>
                <a:cs typeface="Gadugi"/>
              </a:rPr>
              <a:t>ROT</a:t>
            </a:r>
            <a:r>
              <a:rPr sz="2600" spc="-55" dirty="0">
                <a:solidFill>
                  <a:srgbClr val="323298"/>
                </a:solidFill>
                <a:latin typeface="Gadugi"/>
                <a:cs typeface="Gadugi"/>
              </a:rPr>
              <a:t> </a:t>
            </a:r>
            <a:r>
              <a:rPr sz="2600" dirty="0">
                <a:solidFill>
                  <a:srgbClr val="323298"/>
                </a:solidFill>
                <a:latin typeface="Gadugi"/>
                <a:cs typeface="Gadugi"/>
              </a:rPr>
              <a:t>/</a:t>
            </a:r>
            <a:r>
              <a:rPr sz="2600" spc="-55" dirty="0">
                <a:solidFill>
                  <a:srgbClr val="323298"/>
                </a:solidFill>
                <a:latin typeface="Gadugi"/>
                <a:cs typeface="Gadugi"/>
              </a:rPr>
              <a:t> </a:t>
            </a:r>
            <a:r>
              <a:rPr lang="el-GR" sz="2600" dirty="0">
                <a:solidFill>
                  <a:srgbClr val="323298"/>
                </a:solidFill>
                <a:latin typeface="Gadugi"/>
                <a:cs typeface="Gadugi"/>
              </a:rPr>
              <a:t>Χρήση βιντεοκάμερας στον πύργο ελέγχου</a:t>
            </a:r>
            <a:endParaRPr sz="2600" dirty="0">
              <a:latin typeface="Gadugi"/>
              <a:cs typeface="Gadug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9617" y="1293387"/>
            <a:ext cx="7623809" cy="5428615"/>
            <a:chOff x="899617" y="1293387"/>
            <a:chExt cx="7623809" cy="54286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939" y="1293387"/>
              <a:ext cx="4603723" cy="44235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99617" y="5760745"/>
              <a:ext cx="7623809" cy="960755"/>
            </a:xfrm>
            <a:custGeom>
              <a:avLst/>
              <a:gdLst/>
              <a:ahLst/>
              <a:cxnLst/>
              <a:rect l="l" t="t" r="r" b="b"/>
              <a:pathLst>
                <a:path w="7623809" h="960754">
                  <a:moveTo>
                    <a:pt x="7623327" y="960729"/>
                  </a:moveTo>
                  <a:lnTo>
                    <a:pt x="0" y="960729"/>
                  </a:lnTo>
                  <a:lnTo>
                    <a:pt x="0" y="0"/>
                  </a:lnTo>
                  <a:lnTo>
                    <a:pt x="7623327" y="0"/>
                  </a:lnTo>
                  <a:lnTo>
                    <a:pt x="7623327" y="960729"/>
                  </a:lnTo>
                  <a:close/>
                </a:path>
              </a:pathLst>
            </a:custGeom>
            <a:solidFill>
              <a:srgbClr val="3298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4628" y="1293367"/>
            <a:ext cx="1943100" cy="739775"/>
          </a:xfrm>
          <a:prstGeom prst="rect">
            <a:avLst/>
          </a:prstGeom>
          <a:solidFill>
            <a:srgbClr val="FFFF98"/>
          </a:solidFill>
          <a:ln w="952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62915" marR="456565" indent="1270" algn="ctr">
              <a:lnSpc>
                <a:spcPct val="97900"/>
              </a:lnSpc>
              <a:spcBef>
                <a:spcPts val="400"/>
              </a:spcBef>
            </a:pP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</a:t>
            </a:r>
            <a:r>
              <a:rPr sz="1400" b="1" spc="-50" dirty="0">
                <a:latin typeface="Arial Narrow"/>
                <a:cs typeface="Arial Narrow"/>
              </a:rPr>
              <a:t> </a:t>
            </a:r>
            <a:r>
              <a:rPr lang="en-GB" sz="1400" b="1" u="sng" spc="-2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INFORMATION</a:t>
            </a:r>
            <a:r>
              <a:rPr lang="en-GB" sz="1400" b="1" spc="-20" dirty="0">
                <a:latin typeface="Arial Narrow"/>
                <a:cs typeface="Arial Narrow"/>
              </a:rPr>
              <a:t> </a:t>
            </a:r>
            <a:r>
              <a:rPr lang="en-GB" sz="1400" b="1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ACQUISITION</a:t>
            </a:r>
            <a:endParaRPr sz="1400" dirty="0">
              <a:latin typeface="Arial Narrow"/>
              <a:cs typeface="Arial Narro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111154" y="3185115"/>
          <a:ext cx="1940559" cy="521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345">
                <a:tc>
                  <a:txBody>
                    <a:bodyPr/>
                    <a:lstStyle/>
                    <a:p>
                      <a:pPr marL="58419">
                        <a:lnSpc>
                          <a:spcPts val="1585"/>
                        </a:lnSpc>
                        <a:spcBef>
                          <a:spcPts val="50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8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270"/>
                        </a:lnSpc>
                        <a:spcBef>
                          <a:spcPts val="360"/>
                        </a:spcBef>
                      </a:pPr>
                      <a:r>
                        <a:rPr sz="1400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Low</a:t>
                      </a:r>
                      <a:r>
                        <a:rPr sz="1400" u="sng" spc="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Level</a:t>
                      </a:r>
                      <a:r>
                        <a:rPr sz="1400" u="sng" spc="-5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Automation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212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25">
                <a:tc gridSpan="2"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Support of</a:t>
                      </a:r>
                      <a:r>
                        <a:rPr sz="1400" u="sng" spc="-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Info</a:t>
                      </a:r>
                      <a:r>
                        <a:rPr sz="1400" u="sng" spc="-6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Acquisition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12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97925"/>
              </p:ext>
            </p:extLst>
          </p:nvPr>
        </p:nvGraphicFramePr>
        <p:xfrm>
          <a:off x="1112742" y="3759701"/>
          <a:ext cx="1940560" cy="1642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535"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10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8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1235"/>
                        </a:lnSpc>
                        <a:spcBef>
                          <a:spcPts val="370"/>
                        </a:spcBef>
                      </a:pPr>
                      <a:r>
                        <a:rPr sz="1400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Med.</a:t>
                      </a:r>
                      <a:r>
                        <a:rPr sz="1400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Level</a:t>
                      </a:r>
                      <a:r>
                        <a:rPr sz="1400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Automation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 gridSpan="2"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Support of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Info</a:t>
                      </a:r>
                      <a:r>
                        <a:rPr sz="1400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Acquisition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140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8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ts val="1200"/>
                        </a:lnSpc>
                        <a:spcBef>
                          <a:spcPts val="525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High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Level</a:t>
                      </a:r>
                      <a:r>
                        <a:rPr sz="1400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Automation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666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30">
                <a:tc gridSpan="2"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Support of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Info</a:t>
                      </a:r>
                      <a:r>
                        <a:rPr sz="1400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Acquisition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marL="1270" algn="ctr">
                        <a:lnSpc>
                          <a:spcPts val="1595"/>
                        </a:lnSpc>
                        <a:spcBef>
                          <a:spcPts val="140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8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1235"/>
                        </a:lnSpc>
                        <a:spcBef>
                          <a:spcPts val="500"/>
                        </a:spcBef>
                        <a:tabLst>
                          <a:tab pos="206375" algn="l"/>
                        </a:tabLst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	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Full</a:t>
                      </a:r>
                      <a:r>
                        <a:rPr sz="1400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Automation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635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435">
                <a:tc gridSpan="2"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Support of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Info</a:t>
                      </a:r>
                      <a:r>
                        <a:rPr sz="1400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Acquisition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107382" y="2086267"/>
          <a:ext cx="1939925" cy="1050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629">
                <a:tc>
                  <a:txBody>
                    <a:bodyPr/>
                    <a:lstStyle/>
                    <a:p>
                      <a:pPr marL="2540" algn="ctr">
                        <a:lnSpc>
                          <a:spcPts val="1590"/>
                        </a:lnSpc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8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40"/>
                        </a:lnSpc>
                        <a:spcBef>
                          <a:spcPts val="350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Manual</a:t>
                      </a:r>
                      <a:r>
                        <a:rPr sz="14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Information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T="444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 gridSpan="2">
                  <a:txBody>
                    <a:bodyPr/>
                    <a:lstStyle/>
                    <a:p>
                      <a:pPr marL="11404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Acquisition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2540" algn="ctr">
                        <a:lnSpc>
                          <a:spcPts val="1585"/>
                        </a:lnSpc>
                        <a:spcBef>
                          <a:spcPts val="45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8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245"/>
                        </a:lnSpc>
                        <a:spcBef>
                          <a:spcPts val="380"/>
                        </a:spcBef>
                      </a:pPr>
                      <a:r>
                        <a:rPr sz="1400" u="sng" spc="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Artefact</a:t>
                      </a:r>
                      <a:r>
                        <a:rPr sz="1400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Supported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35">
                <a:tc gridSpan="2"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Information</a:t>
                      </a:r>
                      <a:r>
                        <a:rPr sz="1400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Acquisition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946670" y="5734811"/>
            <a:ext cx="74828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600" dirty="0">
                <a:solidFill>
                  <a:srgbClr val="FFFFFF"/>
                </a:solidFill>
                <a:latin typeface="Arial"/>
                <a:cs typeface="Arial"/>
              </a:rPr>
              <a:t>Το σύστημα υποστηρίζει τον άνθρωπο στην απόκτηση πληροφοριών σχετικά με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6670" y="6039611"/>
            <a:ext cx="72815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1600" dirty="0">
                <a:solidFill>
                  <a:srgbClr val="FFFFFF"/>
                </a:solidFill>
                <a:latin typeface="Arial"/>
                <a:cs typeface="Arial"/>
              </a:rPr>
              <a:t>τη διαδικασία που ακολουθεί. Το φιλτράρισμα και/ή η επισήμανση των πιο σχετικών πληροφοριών εναπόκεινται στον άνθρωπο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7555" y="6511035"/>
            <a:ext cx="166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0233" y="396747"/>
            <a:ext cx="6789737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800" dirty="0">
                <a:solidFill>
                  <a:srgbClr val="323298"/>
                </a:solidFill>
                <a:latin typeface="Gadugi"/>
                <a:cs typeface="Gadugi"/>
              </a:rPr>
              <a:t>Ενεργοποίηση διανυσμάτων ταχύτητας από ελεγκτές</a:t>
            </a:r>
            <a:endParaRPr sz="2800" dirty="0">
              <a:latin typeface="Gadugi"/>
              <a:cs typeface="Gadug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617" y="5760745"/>
            <a:ext cx="7623809" cy="960755"/>
          </a:xfrm>
          <a:custGeom>
            <a:avLst/>
            <a:gdLst/>
            <a:ahLst/>
            <a:cxnLst/>
            <a:rect l="l" t="t" r="r" b="b"/>
            <a:pathLst>
              <a:path w="7623809" h="960754">
                <a:moveTo>
                  <a:pt x="7623327" y="960729"/>
                </a:moveTo>
                <a:lnTo>
                  <a:pt x="0" y="960729"/>
                </a:lnTo>
                <a:lnTo>
                  <a:pt x="0" y="0"/>
                </a:lnTo>
                <a:lnTo>
                  <a:pt x="7623327" y="0"/>
                </a:lnTo>
                <a:lnTo>
                  <a:pt x="7623327" y="960729"/>
                </a:lnTo>
                <a:close/>
              </a:path>
            </a:pathLst>
          </a:custGeom>
          <a:solidFill>
            <a:srgbClr val="3298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5906" y="5791130"/>
            <a:ext cx="7124065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17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Με βάση το αίτημα του χρήστη, το σύστημα βοηθά τον άνθρωπο να συγκρίνει, να συνδυάσει και να αναλύσει διαφορετικά στοιχεία πληροφοριών σχετικά με την κατάσταση της ακολουθούμενης διαδικασίας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9071" y="1304874"/>
            <a:ext cx="5131339" cy="35642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14526" y="1293367"/>
            <a:ext cx="1941195" cy="760095"/>
          </a:xfrm>
          <a:prstGeom prst="rect">
            <a:avLst/>
          </a:prstGeom>
          <a:solidFill>
            <a:srgbClr val="FFFF98"/>
          </a:solidFill>
          <a:ln w="952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62280" marR="455295" indent="1270" algn="ctr">
              <a:lnSpc>
                <a:spcPct val="97900"/>
              </a:lnSpc>
              <a:spcBef>
                <a:spcPts val="400"/>
              </a:spcBef>
            </a:pP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B</a:t>
            </a:r>
            <a:r>
              <a:rPr sz="1400" b="1" spc="-50" dirty="0">
                <a:latin typeface="Arial Narrow"/>
                <a:cs typeface="Arial Narrow"/>
              </a:rPr>
              <a:t> 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INFORMATION</a:t>
            </a:r>
            <a:r>
              <a:rPr sz="1400" b="1" spc="-20" dirty="0">
                <a:latin typeface="Arial Narrow"/>
                <a:cs typeface="Arial Narrow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ANALYSIS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9764" y="2638767"/>
            <a:ext cx="1941195" cy="523875"/>
          </a:xfrm>
          <a:custGeom>
            <a:avLst/>
            <a:gdLst/>
            <a:ahLst/>
            <a:cxnLst/>
            <a:rect l="l" t="t" r="r" b="b"/>
            <a:pathLst>
              <a:path w="1941195" h="523875">
                <a:moveTo>
                  <a:pt x="0" y="0"/>
                </a:moveTo>
                <a:lnTo>
                  <a:pt x="1940572" y="0"/>
                </a:lnTo>
                <a:lnTo>
                  <a:pt x="1940572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26683" y="2671571"/>
            <a:ext cx="12439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Artefact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Supported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9289" y="2875788"/>
            <a:ext cx="19316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765">
              <a:lnSpc>
                <a:spcPct val="100000"/>
              </a:lnSpc>
              <a:spcBef>
                <a:spcPts val="100"/>
              </a:spcBef>
            </a:pP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Information</a:t>
            </a:r>
            <a:r>
              <a:rPr sz="1400" u="sng" spc="2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Analysis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7236" y="2640063"/>
            <a:ext cx="308610" cy="216535"/>
          </a:xfrm>
          <a:custGeom>
            <a:avLst/>
            <a:gdLst/>
            <a:ahLst/>
            <a:cxnLst/>
            <a:rect l="l" t="t" r="r" b="b"/>
            <a:pathLst>
              <a:path w="308609" h="216535">
                <a:moveTo>
                  <a:pt x="0" y="0"/>
                </a:moveTo>
                <a:lnTo>
                  <a:pt x="308571" y="0"/>
                </a:lnTo>
                <a:lnTo>
                  <a:pt x="308571" y="216001"/>
                </a:lnTo>
                <a:lnTo>
                  <a:pt x="0" y="21600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7236" y="2640063"/>
            <a:ext cx="308610" cy="21653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ts val="1670"/>
              </a:lnSpc>
            </a:pP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B1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11351" y="3187255"/>
            <a:ext cx="1950720" cy="533400"/>
            <a:chOff x="1111351" y="3187255"/>
            <a:chExt cx="1950720" cy="533400"/>
          </a:xfrm>
        </p:grpSpPr>
        <p:sp>
          <p:nvSpPr>
            <p:cNvPr id="14" name="object 14"/>
            <p:cNvSpPr/>
            <p:nvPr/>
          </p:nvSpPr>
          <p:spPr>
            <a:xfrm>
              <a:off x="1116114" y="3192017"/>
              <a:ext cx="1941195" cy="523875"/>
            </a:xfrm>
            <a:custGeom>
              <a:avLst/>
              <a:gdLst/>
              <a:ahLst/>
              <a:cxnLst/>
              <a:rect l="l" t="t" r="r" b="b"/>
              <a:pathLst>
                <a:path w="1941195" h="523875">
                  <a:moveTo>
                    <a:pt x="1940572" y="523875"/>
                  </a:moveTo>
                  <a:lnTo>
                    <a:pt x="0" y="523875"/>
                  </a:lnTo>
                  <a:lnTo>
                    <a:pt x="0" y="0"/>
                  </a:lnTo>
                  <a:lnTo>
                    <a:pt x="1940572" y="0"/>
                  </a:lnTo>
                  <a:lnTo>
                    <a:pt x="1940572" y="523875"/>
                  </a:lnTo>
                  <a:close/>
                </a:path>
              </a:pathLst>
            </a:custGeom>
            <a:solidFill>
              <a:srgbClr val="212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6114" y="3192017"/>
              <a:ext cx="1941195" cy="523875"/>
            </a:xfrm>
            <a:custGeom>
              <a:avLst/>
              <a:gdLst/>
              <a:ahLst/>
              <a:cxnLst/>
              <a:rect l="l" t="t" r="r" b="b"/>
              <a:pathLst>
                <a:path w="1941195" h="523875">
                  <a:moveTo>
                    <a:pt x="0" y="0"/>
                  </a:moveTo>
                  <a:lnTo>
                    <a:pt x="1940572" y="0"/>
                  </a:lnTo>
                  <a:lnTo>
                    <a:pt x="1940572" y="523875"/>
                  </a:lnTo>
                  <a:lnTo>
                    <a:pt x="0" y="5238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25134" y="3226308"/>
            <a:ext cx="14522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cs typeface="Arial Narrow"/>
              </a:rPr>
              <a:t>Low</a:t>
            </a:r>
            <a:r>
              <a:rPr sz="140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cs typeface="Arial Narrow"/>
              </a:rPr>
              <a:t>Level</a:t>
            </a:r>
            <a:r>
              <a:rPr sz="1400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cs typeface="Arial Narrow"/>
              </a:rPr>
              <a:t>Automation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9289" y="3408654"/>
            <a:ext cx="1931670" cy="326390"/>
          </a:xfrm>
          <a:prstGeom prst="rect">
            <a:avLst/>
          </a:prstGeom>
          <a:solidFill>
            <a:srgbClr val="212167"/>
          </a:solidFill>
        </p:spPr>
        <p:txBody>
          <a:bodyPr vert="horz" wrap="square" lIns="0" tIns="31115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245"/>
              </a:spcBef>
            </a:pP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cs typeface="Arial Narrow"/>
              </a:rPr>
              <a:t>Support of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cs typeface="Arial Narrow"/>
              </a:rPr>
              <a:t>Info</a:t>
            </a:r>
            <a:r>
              <a:rPr sz="1400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cs typeface="Arial Narrow"/>
              </a:rPr>
              <a:t>Analysis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13586" y="3193300"/>
            <a:ext cx="308610" cy="215900"/>
          </a:xfrm>
          <a:custGeom>
            <a:avLst/>
            <a:gdLst/>
            <a:ahLst/>
            <a:cxnLst/>
            <a:rect l="l" t="t" r="r" b="b"/>
            <a:pathLst>
              <a:path w="308609" h="215900">
                <a:moveTo>
                  <a:pt x="0" y="0"/>
                </a:moveTo>
                <a:lnTo>
                  <a:pt x="308571" y="0"/>
                </a:lnTo>
                <a:lnTo>
                  <a:pt x="308571" y="215353"/>
                </a:lnTo>
                <a:lnTo>
                  <a:pt x="0" y="21535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13586" y="3193300"/>
            <a:ext cx="308610" cy="215900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ct val="100000"/>
              </a:lnSpc>
            </a:pP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B2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16114" y="3764305"/>
            <a:ext cx="1941195" cy="523875"/>
          </a:xfrm>
          <a:custGeom>
            <a:avLst/>
            <a:gdLst/>
            <a:ahLst/>
            <a:cxnLst/>
            <a:rect l="l" t="t" r="r" b="b"/>
            <a:pathLst>
              <a:path w="1941195" h="523875">
                <a:moveTo>
                  <a:pt x="0" y="0"/>
                </a:moveTo>
                <a:lnTo>
                  <a:pt x="1940572" y="0"/>
                </a:lnTo>
                <a:lnTo>
                  <a:pt x="1940572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66396" y="3796284"/>
            <a:ext cx="1511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Med.</a:t>
            </a:r>
            <a:r>
              <a:rPr sz="1400" u="sng" spc="2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Level</a:t>
            </a:r>
            <a:r>
              <a:rPr sz="1400" u="sng" spc="-5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Automation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19289" y="4000500"/>
            <a:ext cx="19316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Support of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Info</a:t>
            </a:r>
            <a:r>
              <a:rPr sz="1400" u="sng" spc="-6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Analysis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13586" y="3765600"/>
            <a:ext cx="308610" cy="216535"/>
          </a:xfrm>
          <a:custGeom>
            <a:avLst/>
            <a:gdLst/>
            <a:ahLst/>
            <a:cxnLst/>
            <a:rect l="l" t="t" r="r" b="b"/>
            <a:pathLst>
              <a:path w="308609" h="216535">
                <a:moveTo>
                  <a:pt x="0" y="0"/>
                </a:moveTo>
                <a:lnTo>
                  <a:pt x="308571" y="0"/>
                </a:lnTo>
                <a:lnTo>
                  <a:pt x="308571" y="216001"/>
                </a:lnTo>
                <a:lnTo>
                  <a:pt x="0" y="21600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13586" y="3765600"/>
            <a:ext cx="384810" cy="21653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6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B3</a:t>
            </a:r>
            <a:r>
              <a:rPr sz="1400" b="1" dirty="0">
                <a:latin typeface="Arial Narrow"/>
                <a:cs typeface="Arial Narrow"/>
              </a:rPr>
              <a:t> </a:t>
            </a:r>
            <a:r>
              <a:rPr sz="2100" u="sng" spc="750" baseline="-13888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endParaRPr sz="2100" baseline="-13888">
              <a:latin typeface="Arial Narrow"/>
              <a:cs typeface="Arial Narro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16114" y="4327868"/>
            <a:ext cx="1941195" cy="523875"/>
          </a:xfrm>
          <a:custGeom>
            <a:avLst/>
            <a:gdLst/>
            <a:ahLst/>
            <a:cxnLst/>
            <a:rect l="l" t="t" r="r" b="b"/>
            <a:pathLst>
              <a:path w="1941195" h="523875">
                <a:moveTo>
                  <a:pt x="0" y="0"/>
                </a:moveTo>
                <a:lnTo>
                  <a:pt x="1940572" y="0"/>
                </a:lnTo>
                <a:lnTo>
                  <a:pt x="1940572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448892" y="4360164"/>
            <a:ext cx="1527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3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High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Level</a:t>
            </a:r>
            <a:r>
              <a:rPr sz="1400" u="sng" spc="-6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Automation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9289" y="4564379"/>
            <a:ext cx="19316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Support of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Info</a:t>
            </a:r>
            <a:r>
              <a:rPr sz="1400" u="sng" spc="-6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Analysis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13586" y="4329163"/>
            <a:ext cx="308610" cy="215900"/>
          </a:xfrm>
          <a:custGeom>
            <a:avLst/>
            <a:gdLst/>
            <a:ahLst/>
            <a:cxnLst/>
            <a:rect l="l" t="t" r="r" b="b"/>
            <a:pathLst>
              <a:path w="308609" h="215900">
                <a:moveTo>
                  <a:pt x="0" y="0"/>
                </a:moveTo>
                <a:lnTo>
                  <a:pt x="308571" y="0"/>
                </a:lnTo>
                <a:lnTo>
                  <a:pt x="308571" y="215303"/>
                </a:lnTo>
                <a:lnTo>
                  <a:pt x="0" y="2153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13586" y="4329163"/>
            <a:ext cx="308610" cy="215900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6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5"/>
              </a:spcBef>
            </a:pP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B4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19289" y="4888255"/>
            <a:ext cx="1941195" cy="523875"/>
          </a:xfrm>
          <a:custGeom>
            <a:avLst/>
            <a:gdLst/>
            <a:ahLst/>
            <a:cxnLst/>
            <a:rect l="l" t="t" r="r" b="b"/>
            <a:pathLst>
              <a:path w="1941195" h="523875">
                <a:moveTo>
                  <a:pt x="0" y="0"/>
                </a:moveTo>
                <a:lnTo>
                  <a:pt x="1940572" y="0"/>
                </a:lnTo>
                <a:lnTo>
                  <a:pt x="1940572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744167" y="4920996"/>
            <a:ext cx="12363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440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	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Full</a:t>
            </a:r>
            <a:r>
              <a:rPr sz="1400" u="sng" spc="-5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Automation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19289" y="5125211"/>
            <a:ext cx="19316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Support of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Info</a:t>
            </a:r>
            <a:r>
              <a:rPr sz="1400" u="sng" spc="-6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Analysis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16761" y="4889550"/>
            <a:ext cx="308610" cy="216535"/>
          </a:xfrm>
          <a:custGeom>
            <a:avLst/>
            <a:gdLst/>
            <a:ahLst/>
            <a:cxnLst/>
            <a:rect l="l" t="t" r="r" b="b"/>
            <a:pathLst>
              <a:path w="308609" h="216535">
                <a:moveTo>
                  <a:pt x="0" y="0"/>
                </a:moveTo>
                <a:lnTo>
                  <a:pt x="308571" y="0"/>
                </a:lnTo>
                <a:lnTo>
                  <a:pt x="308571" y="216001"/>
                </a:lnTo>
                <a:lnTo>
                  <a:pt x="0" y="21600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16761" y="4889550"/>
            <a:ext cx="308610" cy="21653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127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"/>
              </a:spcBef>
            </a:pP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B5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107236" y="2068067"/>
            <a:ext cx="1950085" cy="532765"/>
            <a:chOff x="1107236" y="2068067"/>
            <a:chExt cx="1950085" cy="532765"/>
          </a:xfrm>
        </p:grpSpPr>
        <p:sp>
          <p:nvSpPr>
            <p:cNvPr id="36" name="object 36"/>
            <p:cNvSpPr/>
            <p:nvPr/>
          </p:nvSpPr>
          <p:spPr>
            <a:xfrm>
              <a:off x="1111999" y="2072830"/>
              <a:ext cx="1940560" cy="523240"/>
            </a:xfrm>
            <a:custGeom>
              <a:avLst/>
              <a:gdLst/>
              <a:ahLst/>
              <a:cxnLst/>
              <a:rect l="l" t="t" r="r" b="b"/>
              <a:pathLst>
                <a:path w="1940560" h="523239">
                  <a:moveTo>
                    <a:pt x="0" y="0"/>
                  </a:moveTo>
                  <a:lnTo>
                    <a:pt x="1940521" y="0"/>
                  </a:lnTo>
                  <a:lnTo>
                    <a:pt x="1940521" y="523227"/>
                  </a:lnTo>
                  <a:lnTo>
                    <a:pt x="0" y="5232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06626" y="2309063"/>
              <a:ext cx="1549400" cy="12700"/>
            </a:xfrm>
            <a:custGeom>
              <a:avLst/>
              <a:gdLst/>
              <a:ahLst/>
              <a:cxnLst/>
              <a:rect l="l" t="t" r="r" b="b"/>
              <a:pathLst>
                <a:path w="1549400" h="12700">
                  <a:moveTo>
                    <a:pt x="1549399" y="12699"/>
                  </a:moveTo>
                  <a:lnTo>
                    <a:pt x="0" y="12699"/>
                  </a:lnTo>
                  <a:lnTo>
                    <a:pt x="0" y="0"/>
                  </a:lnTo>
                  <a:lnTo>
                    <a:pt x="1549399" y="0"/>
                  </a:lnTo>
                  <a:lnTo>
                    <a:pt x="1549399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412325" y="2104644"/>
            <a:ext cx="1638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 Narrow"/>
                <a:cs typeface="Arial Narrow"/>
              </a:rPr>
              <a:t>Working-</a:t>
            </a:r>
            <a:r>
              <a:rPr sz="1400" dirty="0">
                <a:latin typeface="Arial Narrow"/>
                <a:cs typeface="Arial Narrow"/>
              </a:rPr>
              <a:t>memory</a:t>
            </a:r>
            <a:r>
              <a:rPr sz="1400" spc="20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based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19289" y="2308859"/>
            <a:ext cx="19316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4670">
              <a:lnSpc>
                <a:spcPct val="100000"/>
              </a:lnSpc>
              <a:spcBef>
                <a:spcPts val="100"/>
              </a:spcBef>
            </a:pP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Information</a:t>
            </a:r>
            <a:r>
              <a:rPr sz="1400" u="sng" spc="2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Analysis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11999" y="2093315"/>
            <a:ext cx="308610" cy="215265"/>
          </a:xfrm>
          <a:custGeom>
            <a:avLst/>
            <a:gdLst/>
            <a:ahLst/>
            <a:cxnLst/>
            <a:rect l="l" t="t" r="r" b="b"/>
            <a:pathLst>
              <a:path w="308609" h="215264">
                <a:moveTo>
                  <a:pt x="0" y="0"/>
                </a:moveTo>
                <a:lnTo>
                  <a:pt x="308571" y="0"/>
                </a:lnTo>
                <a:lnTo>
                  <a:pt x="308571" y="214655"/>
                </a:lnTo>
                <a:lnTo>
                  <a:pt x="0" y="21465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19289" y="2057749"/>
            <a:ext cx="297815" cy="2533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492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275"/>
              </a:spcBef>
            </a:pP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B0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0255" y="6520526"/>
            <a:ext cx="14097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500" spc="-885" baseline="-5555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r>
              <a:rPr sz="1000" spc="-4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r>
              <a:rPr sz="1500" spc="-885" baseline="-5555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r>
              <a:rPr sz="1000" spc="-30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5064" y="250443"/>
            <a:ext cx="5501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23298"/>
                </a:solidFill>
                <a:latin typeface="Gadugi"/>
                <a:cs typeface="Gadugi"/>
              </a:rPr>
              <a:t>AMAN</a:t>
            </a:r>
            <a:r>
              <a:rPr sz="2800" spc="-70" dirty="0">
                <a:solidFill>
                  <a:srgbClr val="323298"/>
                </a:solidFill>
                <a:latin typeface="Gadugi"/>
                <a:cs typeface="Gadugi"/>
              </a:rPr>
              <a:t> </a:t>
            </a:r>
            <a:r>
              <a:rPr sz="2800" dirty="0">
                <a:solidFill>
                  <a:srgbClr val="323298"/>
                </a:solidFill>
                <a:latin typeface="Gadugi"/>
                <a:cs typeface="Gadugi"/>
              </a:rPr>
              <a:t>sequence</a:t>
            </a:r>
            <a:r>
              <a:rPr sz="2800" spc="-75" dirty="0">
                <a:solidFill>
                  <a:srgbClr val="323298"/>
                </a:solidFill>
                <a:latin typeface="Gadugi"/>
                <a:cs typeface="Gadugi"/>
              </a:rPr>
              <a:t> </a:t>
            </a:r>
            <a:r>
              <a:rPr sz="2800" dirty="0">
                <a:solidFill>
                  <a:srgbClr val="323298"/>
                </a:solidFill>
                <a:latin typeface="Gadugi"/>
                <a:cs typeface="Gadugi"/>
              </a:rPr>
              <a:t>of</a:t>
            </a:r>
            <a:r>
              <a:rPr sz="2800" spc="-65" dirty="0">
                <a:solidFill>
                  <a:srgbClr val="323298"/>
                </a:solidFill>
                <a:latin typeface="Gadugi"/>
                <a:cs typeface="Gadugi"/>
              </a:rPr>
              <a:t> </a:t>
            </a:r>
            <a:r>
              <a:rPr sz="2800" dirty="0">
                <a:solidFill>
                  <a:srgbClr val="323298"/>
                </a:solidFill>
                <a:latin typeface="Gadugi"/>
                <a:cs typeface="Gadugi"/>
              </a:rPr>
              <a:t>landing</a:t>
            </a:r>
            <a:r>
              <a:rPr sz="2800" spc="-55" dirty="0">
                <a:solidFill>
                  <a:srgbClr val="323298"/>
                </a:solidFill>
                <a:latin typeface="Gadugi"/>
                <a:cs typeface="Gadugi"/>
              </a:rPr>
              <a:t> </a:t>
            </a:r>
            <a:r>
              <a:rPr sz="2800" spc="-10" dirty="0">
                <a:solidFill>
                  <a:srgbClr val="323298"/>
                </a:solidFill>
                <a:latin typeface="Gadugi"/>
                <a:cs typeface="Gadugi"/>
              </a:rPr>
              <a:t>aircraft</a:t>
            </a:r>
            <a:endParaRPr sz="2800">
              <a:latin typeface="Gadugi"/>
              <a:cs typeface="Gadug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505" y="5760745"/>
            <a:ext cx="8912225" cy="1008380"/>
          </a:xfrm>
          <a:custGeom>
            <a:avLst/>
            <a:gdLst/>
            <a:ahLst/>
            <a:cxnLst/>
            <a:rect l="l" t="t" r="r" b="b"/>
            <a:pathLst>
              <a:path w="8912225" h="1008379">
                <a:moveTo>
                  <a:pt x="8911628" y="1008214"/>
                </a:moveTo>
                <a:lnTo>
                  <a:pt x="0" y="1008214"/>
                </a:lnTo>
                <a:lnTo>
                  <a:pt x="0" y="0"/>
                </a:lnTo>
                <a:lnTo>
                  <a:pt x="8911628" y="0"/>
                </a:lnTo>
                <a:lnTo>
                  <a:pt x="8911628" y="1008214"/>
                </a:lnTo>
                <a:close/>
              </a:path>
            </a:pathLst>
          </a:custGeom>
          <a:solidFill>
            <a:srgbClr val="3298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582" y="5734811"/>
            <a:ext cx="87522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dirty="0">
                <a:solidFill>
                  <a:srgbClr val="FFFFFF"/>
                </a:solidFill>
                <a:latin typeface="Arial"/>
                <a:cs typeface="Arial"/>
              </a:rPr>
              <a:t>Το σύστημα προτείνει στον άνθρωπο </a:t>
            </a:r>
            <a:r>
              <a:rPr lang="el-GR" b="1" dirty="0">
                <a:solidFill>
                  <a:srgbClr val="FFFFFF"/>
                </a:solidFill>
                <a:latin typeface="Arial"/>
                <a:cs typeface="Arial"/>
              </a:rPr>
              <a:t>μία ή περισσότερες εναλλακτικές επιλογές </a:t>
            </a:r>
            <a:r>
              <a:rPr lang="el-GR" dirty="0">
                <a:solidFill>
                  <a:srgbClr val="FFFFFF"/>
                </a:solidFill>
                <a:latin typeface="Arial"/>
                <a:cs typeface="Arial"/>
              </a:rPr>
              <a:t>απόφασης, δίνοντας την ελευθερία να δημιουργήσει εναλλακτικές επιλογές. Ο άνθρωπος μπορεί να </a:t>
            </a:r>
            <a:r>
              <a:rPr lang="el-GR" b="1" dirty="0">
                <a:solidFill>
                  <a:srgbClr val="FFFFFF"/>
                </a:solidFill>
                <a:latin typeface="Arial"/>
                <a:cs typeface="Arial"/>
              </a:rPr>
              <a:t>επιλέξει</a:t>
            </a:r>
            <a:r>
              <a:rPr lang="el-GR" dirty="0">
                <a:solidFill>
                  <a:srgbClr val="FFFFFF"/>
                </a:solidFill>
                <a:latin typeface="Arial"/>
                <a:cs typeface="Arial"/>
              </a:rPr>
              <a:t> μία από τις εναλλακτικές λύσεις που προτείνει το σύστημα ή τη δική του.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629" y="908748"/>
            <a:ext cx="1943100" cy="739775"/>
          </a:xfrm>
          <a:prstGeom prst="rect">
            <a:avLst/>
          </a:prstGeom>
          <a:solidFill>
            <a:srgbClr val="FFFF98"/>
          </a:solidFill>
          <a:ln w="952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</a:t>
            </a:r>
            <a:endParaRPr sz="1400">
              <a:latin typeface="Arial Narrow"/>
              <a:cs typeface="Arial Narrow"/>
            </a:endParaRPr>
          </a:p>
          <a:p>
            <a:pPr marL="147955" marR="142875" algn="ctr">
              <a:lnSpc>
                <a:spcPts val="1610"/>
              </a:lnSpc>
              <a:spcBef>
                <a:spcPts val="140"/>
              </a:spcBef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DECISION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AND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ACTION</a:t>
            </a:r>
            <a:r>
              <a:rPr sz="1400" b="1" spc="-10" dirty="0">
                <a:latin typeface="Arial Narrow"/>
                <a:cs typeface="Arial Narrow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SELECTION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8745" y="2235047"/>
            <a:ext cx="1940560" cy="523875"/>
          </a:xfrm>
          <a:custGeom>
            <a:avLst/>
            <a:gdLst/>
            <a:ahLst/>
            <a:cxnLst/>
            <a:rect l="l" t="t" r="r" b="b"/>
            <a:pathLst>
              <a:path w="1940560" h="523875">
                <a:moveTo>
                  <a:pt x="0" y="0"/>
                </a:moveTo>
                <a:lnTo>
                  <a:pt x="1940521" y="0"/>
                </a:lnTo>
                <a:lnTo>
                  <a:pt x="1940521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86572" y="2269235"/>
            <a:ext cx="13633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13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Artefact</a:t>
            </a:r>
            <a:r>
              <a:rPr sz="1400" u="sng" spc="1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Supported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4796" y="2470404"/>
            <a:ext cx="19310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065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Decision</a:t>
            </a:r>
            <a:r>
              <a:rPr sz="1400" u="sng" spc="-5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Making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96327" y="2236342"/>
            <a:ext cx="308610" cy="216535"/>
          </a:xfrm>
          <a:custGeom>
            <a:avLst/>
            <a:gdLst/>
            <a:ahLst/>
            <a:cxnLst/>
            <a:rect l="l" t="t" r="r" b="b"/>
            <a:pathLst>
              <a:path w="308609" h="216535">
                <a:moveTo>
                  <a:pt x="0" y="0"/>
                </a:moveTo>
                <a:lnTo>
                  <a:pt x="308571" y="0"/>
                </a:lnTo>
                <a:lnTo>
                  <a:pt x="308571" y="216001"/>
                </a:lnTo>
                <a:lnTo>
                  <a:pt x="0" y="21600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96327" y="2236342"/>
            <a:ext cx="308610" cy="21653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ts val="1680"/>
              </a:lnSpc>
            </a:pP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C1</a:t>
            </a:r>
            <a:endParaRPr sz="1400">
              <a:latin typeface="Arial Narrow"/>
              <a:cs typeface="Arial Narrow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179512" y="2801943"/>
          <a:ext cx="1940559" cy="52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535">
                <a:tc>
                  <a:txBody>
                    <a:bodyPr/>
                    <a:lstStyle/>
                    <a:p>
                      <a:pPr marL="58419">
                        <a:lnSpc>
                          <a:spcPts val="1590"/>
                        </a:lnSpc>
                        <a:spcBef>
                          <a:spcPts val="15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C2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ts val="1255"/>
                        </a:lnSpc>
                        <a:spcBef>
                          <a:spcPts val="350"/>
                        </a:spcBef>
                      </a:pPr>
                      <a:r>
                        <a:rPr sz="1400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Automated</a:t>
                      </a:r>
                      <a:r>
                        <a:rPr sz="1400" u="sng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 Decision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44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212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05">
                <a:tc gridSpan="2"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u="sng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Support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31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12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181100" y="3374225"/>
          <a:ext cx="1941195" cy="2209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170"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Bef>
                          <a:spcPts val="20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C3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8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1255"/>
                        </a:lnSpc>
                        <a:spcBef>
                          <a:spcPts val="355"/>
                        </a:spcBef>
                      </a:pPr>
                      <a:r>
                        <a:rPr sz="1400" u="sng" spc="19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Rigid</a:t>
                      </a:r>
                      <a:r>
                        <a:rPr sz="14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Automated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90">
                <a:tc gridSpan="2">
                  <a:txBody>
                    <a:bodyPr/>
                    <a:lstStyle/>
                    <a:p>
                      <a:pPr marL="7372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Decision</a:t>
                      </a:r>
                      <a:r>
                        <a:rPr sz="1400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Support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31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155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C4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8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ts val="1245"/>
                        </a:lnSpc>
                        <a:spcBef>
                          <a:spcPts val="515"/>
                        </a:spcBef>
                      </a:pPr>
                      <a:r>
                        <a:rPr sz="14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Low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Level</a:t>
                      </a:r>
                      <a:r>
                        <a:rPr sz="1400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Automatic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654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485">
                <a:tc gridSpan="2">
                  <a:txBody>
                    <a:bodyPr/>
                    <a:lstStyle/>
                    <a:p>
                      <a:pPr marL="7785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Decision</a:t>
                      </a:r>
                      <a:r>
                        <a:rPr sz="1400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Making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1270" algn="ctr">
                        <a:lnSpc>
                          <a:spcPts val="1595"/>
                        </a:lnSpc>
                        <a:spcBef>
                          <a:spcPts val="150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C5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8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260"/>
                        </a:lnSpc>
                        <a:spcBef>
                          <a:spcPts val="484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High</a:t>
                      </a:r>
                      <a:r>
                        <a:rPr sz="14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Level</a:t>
                      </a:r>
                      <a:r>
                        <a:rPr sz="1400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Automatic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025">
                <a:tc gridSpan="2">
                  <a:txBody>
                    <a:bodyPr/>
                    <a:lstStyle/>
                    <a:p>
                      <a:pPr marL="7816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Decision</a:t>
                      </a:r>
                      <a:r>
                        <a:rPr sz="1400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Making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65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C6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8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ts val="1240"/>
                        </a:lnSpc>
                        <a:spcBef>
                          <a:spcPts val="525"/>
                        </a:spcBef>
                      </a:pP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Full</a:t>
                      </a:r>
                      <a:r>
                        <a:rPr sz="14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Automatic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Decision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666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705">
                <a:tc gridSpan="2"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Making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1191323" y="1703539"/>
            <a:ext cx="1940560" cy="523240"/>
          </a:xfrm>
          <a:custGeom>
            <a:avLst/>
            <a:gdLst/>
            <a:ahLst/>
            <a:cxnLst/>
            <a:rect l="l" t="t" r="r" b="b"/>
            <a:pathLst>
              <a:path w="1940560" h="523239">
                <a:moveTo>
                  <a:pt x="0" y="0"/>
                </a:moveTo>
                <a:lnTo>
                  <a:pt x="1940521" y="0"/>
                </a:lnTo>
                <a:lnTo>
                  <a:pt x="1940521" y="523227"/>
                </a:lnTo>
                <a:lnTo>
                  <a:pt x="0" y="52322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57515" y="1735835"/>
            <a:ext cx="495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Human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59028" y="1940052"/>
            <a:ext cx="1093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Decision</a:t>
            </a:r>
            <a:r>
              <a:rPr sz="1400" u="sng" spc="-5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Making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98270" y="1703539"/>
            <a:ext cx="308610" cy="215265"/>
          </a:xfrm>
          <a:custGeom>
            <a:avLst/>
            <a:gdLst/>
            <a:ahLst/>
            <a:cxnLst/>
            <a:rect l="l" t="t" r="r" b="b"/>
            <a:pathLst>
              <a:path w="308609" h="215264">
                <a:moveTo>
                  <a:pt x="0" y="0"/>
                </a:moveTo>
                <a:lnTo>
                  <a:pt x="308571" y="0"/>
                </a:lnTo>
                <a:lnTo>
                  <a:pt x="308571" y="214655"/>
                </a:lnTo>
                <a:lnTo>
                  <a:pt x="0" y="21465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98270" y="1708302"/>
            <a:ext cx="302895" cy="157480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ts val="1235"/>
              </a:lnSpc>
            </a:pP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90887" y="5002910"/>
            <a:ext cx="5728335" cy="5848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0805" marR="100965">
              <a:lnSpc>
                <a:spcPts val="1900"/>
              </a:lnSpc>
              <a:spcBef>
                <a:spcPts val="434"/>
              </a:spcBef>
            </a:pPr>
            <a:r>
              <a:rPr sz="1600" u="sng" spc="-10" dirty="0">
                <a:solidFill>
                  <a:srgbClr val="009898"/>
                </a:solidFill>
                <a:uFill>
                  <a:solidFill>
                    <a:srgbClr val="009898"/>
                  </a:solidFill>
                </a:uFill>
                <a:latin typeface="Arial Narrow"/>
                <a:cs typeface="Arial Narrow"/>
              </a:rPr>
              <a:t>https://</a:t>
            </a:r>
            <a:r>
              <a:rPr sz="1600" u="sng" spc="-10" dirty="0">
                <a:solidFill>
                  <a:srgbClr val="009898"/>
                </a:solidFill>
                <a:uFill>
                  <a:solidFill>
                    <a:srgbClr val="009898"/>
                  </a:solidFill>
                </a:uFill>
                <a:latin typeface="Arial Narrow"/>
                <a:cs typeface="Arial Narrow"/>
                <a:hlinkClick r:id="rId2"/>
              </a:rPr>
              <a:t>www.eurocontrol.int/sites/default/files/article/content/documents/nm/f</a:t>
            </a:r>
            <a:r>
              <a:rPr sz="1600" spc="-10" dirty="0">
                <a:solidFill>
                  <a:srgbClr val="009898"/>
                </a:solidFill>
                <a:latin typeface="Arial Narrow"/>
                <a:cs typeface="Arial Narrow"/>
              </a:rPr>
              <a:t> </a:t>
            </a:r>
            <a:r>
              <a:rPr sz="1600" u="sng" spc="-10" dirty="0">
                <a:solidFill>
                  <a:srgbClr val="009898"/>
                </a:solidFill>
                <a:uFill>
                  <a:solidFill>
                    <a:srgbClr val="009898"/>
                  </a:solidFill>
                </a:uFill>
                <a:latin typeface="Arial Narrow"/>
                <a:cs typeface="Arial Narrow"/>
              </a:rPr>
              <a:t>asti-aman-status-review-</a:t>
            </a:r>
            <a:r>
              <a:rPr sz="1600" u="sng" dirty="0">
                <a:solidFill>
                  <a:srgbClr val="009898"/>
                </a:solidFill>
                <a:uFill>
                  <a:solidFill>
                    <a:srgbClr val="009898"/>
                  </a:solidFill>
                </a:uFill>
                <a:latin typeface="Arial Narrow"/>
                <a:cs typeface="Arial Narrow"/>
              </a:rPr>
              <a:t>2010.pdf</a:t>
            </a:r>
            <a:r>
              <a:rPr sz="1600" u="sng" dirty="0">
                <a:uFill>
                  <a:solidFill>
                    <a:srgbClr val="009898"/>
                  </a:solidFill>
                </a:uFill>
                <a:latin typeface="Arial Narrow"/>
                <a:cs typeface="Arial Narrow"/>
              </a:rPr>
              <a:t>,</a:t>
            </a:r>
            <a:r>
              <a:rPr sz="1600" u="sng" spc="25" dirty="0">
                <a:uFill>
                  <a:solidFill>
                    <a:srgbClr val="009898"/>
                  </a:solidFill>
                </a:uFill>
                <a:latin typeface="Arial Narrow"/>
                <a:cs typeface="Arial Narrow"/>
              </a:rPr>
              <a:t> </a:t>
            </a:r>
            <a:r>
              <a:rPr sz="1600" u="sng" dirty="0">
                <a:uFill>
                  <a:solidFill>
                    <a:srgbClr val="009898"/>
                  </a:solidFill>
                </a:uFill>
                <a:latin typeface="Arial Narrow"/>
                <a:cs typeface="Arial Narrow"/>
              </a:rPr>
              <a:t>page</a:t>
            </a:r>
            <a:r>
              <a:rPr sz="1600" u="sng" spc="35" dirty="0">
                <a:uFill>
                  <a:solidFill>
                    <a:srgbClr val="009898"/>
                  </a:solidFill>
                </a:uFill>
                <a:latin typeface="Arial Narrow"/>
                <a:cs typeface="Arial Narrow"/>
              </a:rPr>
              <a:t> </a:t>
            </a:r>
            <a:r>
              <a:rPr sz="1600" u="sng" spc="-25" dirty="0">
                <a:uFill>
                  <a:solidFill>
                    <a:srgbClr val="009898"/>
                  </a:solidFill>
                </a:uFill>
                <a:latin typeface="Arial Narrow"/>
                <a:cs typeface="Arial Narrow"/>
              </a:rPr>
              <a:t>16</a:t>
            </a:r>
            <a:endParaRPr sz="1600">
              <a:latin typeface="Arial Narrow"/>
              <a:cs typeface="Arial Narrow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5855" y="908748"/>
            <a:ext cx="5743270" cy="40941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7555" y="6511035"/>
            <a:ext cx="166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9790" y="189483"/>
            <a:ext cx="30074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800" spc="-10" dirty="0">
                <a:solidFill>
                  <a:srgbClr val="323298"/>
                </a:solidFill>
                <a:latin typeface="Gadugi"/>
                <a:cs typeface="Gadugi"/>
              </a:rPr>
              <a:t>Αυτόματος Πιλότος</a:t>
            </a:r>
            <a:endParaRPr sz="2800" dirty="0">
              <a:latin typeface="Gadugi"/>
              <a:cs typeface="Gadug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57397" y="5290883"/>
            <a:ext cx="5728335" cy="1281430"/>
          </a:xfrm>
          <a:custGeom>
            <a:avLst/>
            <a:gdLst/>
            <a:ahLst/>
            <a:cxnLst/>
            <a:rect l="l" t="t" r="r" b="b"/>
            <a:pathLst>
              <a:path w="5728334" h="1281429">
                <a:moveTo>
                  <a:pt x="5728246" y="1281366"/>
                </a:moveTo>
                <a:lnTo>
                  <a:pt x="0" y="1281366"/>
                </a:lnTo>
                <a:lnTo>
                  <a:pt x="0" y="0"/>
                </a:lnTo>
                <a:lnTo>
                  <a:pt x="5728246" y="0"/>
                </a:lnTo>
                <a:lnTo>
                  <a:pt x="5728246" y="1281366"/>
                </a:lnTo>
                <a:close/>
              </a:path>
            </a:pathLst>
          </a:custGeom>
          <a:solidFill>
            <a:srgbClr val="3298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4473" y="5265420"/>
            <a:ext cx="56184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1600" dirty="0">
                <a:solidFill>
                  <a:srgbClr val="FFFFFF"/>
                </a:solidFill>
                <a:latin typeface="Arial"/>
                <a:cs typeface="Arial"/>
              </a:rPr>
              <a:t>Το σύστημα εκτελεί αυτόματα μια ακολουθία λειτουργιών </a:t>
            </a:r>
            <a:r>
              <a:rPr lang="el-GR" sz="1600" b="1" dirty="0">
                <a:solidFill>
                  <a:srgbClr val="FFFFFF"/>
                </a:solidFill>
                <a:latin typeface="Arial"/>
                <a:cs typeface="Arial"/>
              </a:rPr>
              <a:t>μετά την ενεργοποίηση από τον άνθρωπο</a:t>
            </a:r>
            <a:r>
              <a:rPr lang="el-GR" sz="1600" dirty="0">
                <a:solidFill>
                  <a:srgbClr val="FFFFFF"/>
                </a:solidFill>
                <a:latin typeface="Arial"/>
                <a:cs typeface="Arial"/>
              </a:rPr>
              <a:t>. Ο άνθρωπος μπορεί να παρακολουθεί όλη την ακολουθία και να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2324" y="5966197"/>
            <a:ext cx="561847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>
                <a:solidFill>
                  <a:srgbClr val="FFFFFF"/>
                </a:solidFill>
                <a:latin typeface="Arial"/>
                <a:cs typeface="Arial"/>
              </a:rPr>
              <a:t>να το διακόψει κατά τη διάρκεια της εκτέλεσής του</a:t>
            </a:r>
            <a:r>
              <a:rPr lang="en-US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7653" y="908748"/>
            <a:ext cx="1945005" cy="739140"/>
          </a:xfrm>
          <a:prstGeom prst="rect">
            <a:avLst/>
          </a:prstGeom>
          <a:solidFill>
            <a:srgbClr val="FFFF98"/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693420" marR="686435" indent="635" algn="ctr">
              <a:lnSpc>
                <a:spcPct val="101400"/>
              </a:lnSpc>
              <a:spcBef>
                <a:spcPts val="325"/>
              </a:spcBef>
            </a:pP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</a:t>
            </a:r>
            <a:r>
              <a:rPr sz="1400" b="1" spc="-50" dirty="0">
                <a:latin typeface="Arial Narrow"/>
                <a:cs typeface="Arial Narrow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ACTION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ts val="1610"/>
              </a:lnSpc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IMPLEMENTATION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4467" y="2233460"/>
            <a:ext cx="1940560" cy="523875"/>
          </a:xfrm>
          <a:custGeom>
            <a:avLst/>
            <a:gdLst/>
            <a:ahLst/>
            <a:cxnLst/>
            <a:rect l="l" t="t" r="r" b="b"/>
            <a:pathLst>
              <a:path w="1940560" h="523875">
                <a:moveTo>
                  <a:pt x="0" y="0"/>
                </a:moveTo>
                <a:lnTo>
                  <a:pt x="1940521" y="0"/>
                </a:lnTo>
                <a:lnTo>
                  <a:pt x="1940521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02346" y="2266188"/>
            <a:ext cx="13633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13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Artefact</a:t>
            </a:r>
            <a:r>
              <a:rPr sz="1400" u="sng" spc="1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Supported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3027" y="2470403"/>
            <a:ext cx="19310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Action</a:t>
            </a:r>
            <a:r>
              <a:rPr sz="1400" u="sng" spc="-3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Implementation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12062" y="2234755"/>
            <a:ext cx="308610" cy="215900"/>
          </a:xfrm>
          <a:custGeom>
            <a:avLst/>
            <a:gdLst/>
            <a:ahLst/>
            <a:cxnLst/>
            <a:rect l="l" t="t" r="r" b="b"/>
            <a:pathLst>
              <a:path w="308609" h="215900">
                <a:moveTo>
                  <a:pt x="0" y="0"/>
                </a:moveTo>
                <a:lnTo>
                  <a:pt x="308571" y="0"/>
                </a:lnTo>
                <a:lnTo>
                  <a:pt x="308571" y="215696"/>
                </a:lnTo>
                <a:lnTo>
                  <a:pt x="0" y="2156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12062" y="2234755"/>
            <a:ext cx="308610" cy="215900"/>
          </a:xfrm>
          <a:prstGeom prst="rect">
            <a:avLst/>
          </a:prstGeom>
          <a:solidFill>
            <a:srgbClr val="FFFF65"/>
          </a:solidFill>
        </p:spPr>
        <p:txBody>
          <a:bodyPr vert="horz" wrap="square" lIns="0" tIns="127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"/>
              </a:spcBef>
            </a:pP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D1</a:t>
            </a:r>
            <a:endParaRPr sz="1400">
              <a:latin typeface="Arial Narrow"/>
              <a:cs typeface="Arial Narrow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195266" y="2801137"/>
          <a:ext cx="1940559" cy="521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58419">
                        <a:lnSpc>
                          <a:spcPts val="1580"/>
                        </a:lnSpc>
                        <a:spcBef>
                          <a:spcPts val="20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D2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245"/>
                        </a:lnSpc>
                        <a:spcBef>
                          <a:spcPts val="355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Step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step</a:t>
                      </a:r>
                      <a:r>
                        <a:rPr sz="14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Action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435">
                <a:tc gridSpan="2"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Support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196854" y="3372637"/>
          <a:ext cx="1940560" cy="1642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535">
                <a:tc>
                  <a:txBody>
                    <a:bodyPr/>
                    <a:lstStyle/>
                    <a:p>
                      <a:pPr marL="57150">
                        <a:lnSpc>
                          <a:spcPts val="1600"/>
                        </a:lnSpc>
                        <a:spcBef>
                          <a:spcPts val="10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D3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240"/>
                        </a:lnSpc>
                        <a:spcBef>
                          <a:spcPts val="370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Low</a:t>
                      </a:r>
                      <a:r>
                        <a:rPr sz="14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Level</a:t>
                      </a:r>
                      <a:r>
                        <a:rPr sz="14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Support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of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 gridSpan="2"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Action</a:t>
                      </a:r>
                      <a:r>
                        <a:rPr sz="14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Sequence</a:t>
                      </a:r>
                      <a:r>
                        <a:rPr sz="14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Execut.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57150">
                        <a:lnSpc>
                          <a:spcPts val="1600"/>
                        </a:lnSpc>
                        <a:spcBef>
                          <a:spcPts val="165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D4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ts val="1240"/>
                        </a:lnSpc>
                        <a:spcBef>
                          <a:spcPts val="525"/>
                        </a:spcBef>
                      </a:pPr>
                      <a:r>
                        <a:rPr sz="1400" u="sng" spc="-5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High</a:t>
                      </a:r>
                      <a:r>
                        <a:rPr sz="1400" u="sng" spc="-2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Level</a:t>
                      </a:r>
                      <a:r>
                        <a:rPr sz="1400" u="sng" spc="-2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Support</a:t>
                      </a:r>
                      <a:r>
                        <a:rPr sz="1400" u="sng" spc="-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2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of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666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212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80">
                <a:tc gridSpan="2"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Action</a:t>
                      </a:r>
                      <a:r>
                        <a:rPr sz="1400" u="sng" spc="-3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Sequence</a:t>
                      </a:r>
                      <a:r>
                        <a:rPr sz="1400" u="sng" spc="-2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Narrow"/>
                          <a:cs typeface="Arial Narrow"/>
                        </a:rPr>
                        <a:t>Execut.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2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D5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146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latin typeface="Arial Narrow"/>
                          <a:cs typeface="Arial Narrow"/>
                        </a:rPr>
                        <a:t>Low</a:t>
                      </a:r>
                      <a:r>
                        <a:rPr sz="1400" spc="3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Level</a:t>
                      </a:r>
                      <a:r>
                        <a:rPr sz="14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Automation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70">
                <a:tc gridSpan="2"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sz="1400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Action</a:t>
                      </a:r>
                      <a:r>
                        <a:rPr sz="14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Sequence</a:t>
                      </a:r>
                      <a:r>
                        <a:rPr sz="14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Exec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201616" y="5064912"/>
          <a:ext cx="1940559" cy="521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570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D6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1445"/>
                        </a:lnSpc>
                        <a:spcBef>
                          <a:spcPts val="365"/>
                        </a:spcBef>
                      </a:pPr>
                      <a:r>
                        <a:rPr sz="1400" dirty="0">
                          <a:latin typeface="Arial Narrow"/>
                          <a:cs typeface="Arial Narrow"/>
                        </a:rPr>
                        <a:t>Medium</a:t>
                      </a:r>
                      <a:r>
                        <a:rPr sz="14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Level</a:t>
                      </a:r>
                      <a:r>
                        <a:rPr sz="14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Automat.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gridSpan="2"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sz="14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Action</a:t>
                      </a:r>
                      <a:r>
                        <a:rPr sz="14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Seq.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Execut.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1201292" y="6218085"/>
            <a:ext cx="1950720" cy="533400"/>
            <a:chOff x="1201292" y="6218085"/>
            <a:chExt cx="1950720" cy="533400"/>
          </a:xfrm>
        </p:grpSpPr>
        <p:sp>
          <p:nvSpPr>
            <p:cNvPr id="17" name="object 17"/>
            <p:cNvSpPr/>
            <p:nvPr/>
          </p:nvSpPr>
          <p:spPr>
            <a:xfrm>
              <a:off x="1206055" y="6222847"/>
              <a:ext cx="1941195" cy="523875"/>
            </a:xfrm>
            <a:custGeom>
              <a:avLst/>
              <a:gdLst/>
              <a:ahLst/>
              <a:cxnLst/>
              <a:rect l="l" t="t" r="r" b="b"/>
              <a:pathLst>
                <a:path w="1941195" h="523875">
                  <a:moveTo>
                    <a:pt x="1940572" y="523875"/>
                  </a:moveTo>
                  <a:lnTo>
                    <a:pt x="0" y="523875"/>
                  </a:lnTo>
                  <a:lnTo>
                    <a:pt x="0" y="0"/>
                  </a:lnTo>
                  <a:lnTo>
                    <a:pt x="1940572" y="0"/>
                  </a:lnTo>
                  <a:lnTo>
                    <a:pt x="1940572" y="523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6055" y="6222847"/>
              <a:ext cx="1941195" cy="523875"/>
            </a:xfrm>
            <a:custGeom>
              <a:avLst/>
              <a:gdLst/>
              <a:ahLst/>
              <a:cxnLst/>
              <a:rect l="l" t="t" r="r" b="b"/>
              <a:pathLst>
                <a:path w="1941195" h="523875">
                  <a:moveTo>
                    <a:pt x="0" y="0"/>
                  </a:moveTo>
                  <a:lnTo>
                    <a:pt x="1940572" y="0"/>
                  </a:lnTo>
                  <a:lnTo>
                    <a:pt x="1940572" y="523875"/>
                  </a:lnTo>
                  <a:lnTo>
                    <a:pt x="0" y="5238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703933" y="6256020"/>
            <a:ext cx="1362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245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	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Full</a:t>
            </a:r>
            <a:r>
              <a:rPr sz="1400" u="sng" spc="-7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Automation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of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10817" y="6439839"/>
            <a:ext cx="1931670" cy="3022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260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Action</a:t>
            </a:r>
            <a:r>
              <a:rPr sz="1400" u="sng" spc="-3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Sequence</a:t>
            </a:r>
            <a:r>
              <a:rPr sz="1400" u="sng" spc="-3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2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Exec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06055" y="6222847"/>
            <a:ext cx="306070" cy="217170"/>
          </a:xfrm>
          <a:prstGeom prst="rect">
            <a:avLst/>
          </a:prstGeom>
          <a:solidFill>
            <a:srgbClr val="FFFF65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ct val="100000"/>
              </a:lnSpc>
            </a:pP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D8</a:t>
            </a:r>
            <a:endParaRPr sz="1400">
              <a:latin typeface="Arial Narrow"/>
              <a:cs typeface="Arial Narrow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200029" y="5645937"/>
          <a:ext cx="1940559" cy="52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570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D7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46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 Narrow"/>
                          <a:cs typeface="Arial Narrow"/>
                        </a:rPr>
                        <a:t>High 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Level</a:t>
                      </a:r>
                      <a:r>
                        <a:rPr sz="14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Automation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44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70">
                <a:tc gridSpan="2"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sz="14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Action</a:t>
                      </a:r>
                      <a:r>
                        <a:rPr sz="14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Seq.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Execut.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3" name="object 23"/>
          <p:cNvGrpSpPr/>
          <p:nvPr/>
        </p:nvGrpSpPr>
        <p:grpSpPr>
          <a:xfrm>
            <a:off x="1207300" y="1697189"/>
            <a:ext cx="1950085" cy="532765"/>
            <a:chOff x="1207300" y="1697189"/>
            <a:chExt cx="1950085" cy="532765"/>
          </a:xfrm>
        </p:grpSpPr>
        <p:sp>
          <p:nvSpPr>
            <p:cNvPr id="24" name="object 24"/>
            <p:cNvSpPr/>
            <p:nvPr/>
          </p:nvSpPr>
          <p:spPr>
            <a:xfrm>
              <a:off x="1212062" y="1701952"/>
              <a:ext cx="1940560" cy="523240"/>
            </a:xfrm>
            <a:custGeom>
              <a:avLst/>
              <a:gdLst/>
              <a:ahLst/>
              <a:cxnLst/>
              <a:rect l="l" t="t" r="r" b="b"/>
              <a:pathLst>
                <a:path w="1940560" h="523239">
                  <a:moveTo>
                    <a:pt x="1940521" y="523227"/>
                  </a:moveTo>
                  <a:lnTo>
                    <a:pt x="0" y="523227"/>
                  </a:lnTo>
                  <a:lnTo>
                    <a:pt x="0" y="0"/>
                  </a:lnTo>
                  <a:lnTo>
                    <a:pt x="1940521" y="0"/>
                  </a:lnTo>
                  <a:lnTo>
                    <a:pt x="1940521" y="523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12062" y="1701952"/>
              <a:ext cx="1940560" cy="523240"/>
            </a:xfrm>
            <a:custGeom>
              <a:avLst/>
              <a:gdLst/>
              <a:ahLst/>
              <a:cxnLst/>
              <a:rect l="l" t="t" r="r" b="b"/>
              <a:pathLst>
                <a:path w="1940560" h="523239">
                  <a:moveTo>
                    <a:pt x="0" y="0"/>
                  </a:moveTo>
                  <a:lnTo>
                    <a:pt x="1940521" y="0"/>
                  </a:lnTo>
                  <a:lnTo>
                    <a:pt x="1940521" y="523227"/>
                  </a:lnTo>
                  <a:lnTo>
                    <a:pt x="0" y="5232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48087" y="1735835"/>
            <a:ext cx="1225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Manual</a:t>
            </a:r>
            <a:r>
              <a:rPr sz="1400" u="sng" spc="-6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Action</a:t>
            </a:r>
            <a:r>
              <a:rPr sz="1400" u="sng" spc="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and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78272" y="1937003"/>
            <a:ext cx="49593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Control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18996" y="1701952"/>
            <a:ext cx="309245" cy="215265"/>
          </a:xfrm>
          <a:custGeom>
            <a:avLst/>
            <a:gdLst/>
            <a:ahLst/>
            <a:cxnLst/>
            <a:rect l="l" t="t" r="r" b="b"/>
            <a:pathLst>
              <a:path w="309244" h="215264">
                <a:moveTo>
                  <a:pt x="0" y="0"/>
                </a:moveTo>
                <a:lnTo>
                  <a:pt x="308622" y="0"/>
                </a:lnTo>
                <a:lnTo>
                  <a:pt x="308622" y="214655"/>
                </a:lnTo>
                <a:lnTo>
                  <a:pt x="0" y="21465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16494" y="1706714"/>
            <a:ext cx="302895" cy="158750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1250"/>
              </a:lnSpc>
            </a:pP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D0</a:t>
            </a:r>
            <a:endParaRPr sz="1400">
              <a:latin typeface="Arial Narrow"/>
              <a:cs typeface="Arial Narrow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7397" y="926452"/>
            <a:ext cx="5796356" cy="38405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890" y="33019"/>
            <a:ext cx="8392920" cy="1390637"/>
          </a:xfrm>
          <a:prstGeom prst="rect">
            <a:avLst/>
          </a:prstGeom>
        </p:spPr>
        <p:txBody>
          <a:bodyPr vert="horz" wrap="square" lIns="0" tIns="706628" rIns="0" bIns="0" rtlCol="0">
            <a:spAutoFit/>
          </a:bodyPr>
          <a:lstStyle/>
          <a:p>
            <a:pPr marL="204978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Κάποιες ερωτήσεις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37933" y="2514600"/>
            <a:ext cx="7950834" cy="350897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4965" marR="553085" indent="-342900">
              <a:lnSpc>
                <a:spcPct val="100699"/>
              </a:lnSpc>
              <a:spcBef>
                <a:spcPts val="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sz="2400" dirty="0">
                <a:latin typeface="Calibri"/>
                <a:cs typeface="Calibri"/>
              </a:rPr>
              <a:t>Πώς η αυτοματοποίηση μεταβάλλει τους ρόλους και τα καθήκοντα των χειριστών; Ποιος ο αντίκτυπος στις αρμοδιότητές τους;</a:t>
            </a:r>
            <a:endParaRPr sz="24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14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sz="2400" dirty="0">
                <a:latin typeface="Calibri"/>
                <a:cs typeface="Calibri"/>
              </a:rPr>
              <a:t>Ποιος είναι υπεύθυνος για τη συμπεριφορά των συστημάτων που ο άνθρωπος δεν μπορεί να παρακολουθήσει και να ελέγξει πλήρως;</a:t>
            </a:r>
            <a:endParaRPr sz="2400" dirty="0">
              <a:latin typeface="Calibri"/>
              <a:cs typeface="Calibri"/>
            </a:endParaRPr>
          </a:p>
          <a:p>
            <a:pPr marL="354965" marR="322580" indent="-342900">
              <a:lnSpc>
                <a:spcPct val="1014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sz="2400" dirty="0">
                <a:latin typeface="Calibri"/>
                <a:cs typeface="Calibri"/>
              </a:rPr>
              <a:t>Ποιος είναι υπεύθυνος για τις πληροφορίες που παρέχονται από αυτοματοποιημένα συστήματα τις οποίες ο άνθρωπος δεν μπορεί να επαληθεύσει;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890" y="33019"/>
            <a:ext cx="8392920" cy="1633011"/>
          </a:xfrm>
          <a:prstGeom prst="rect">
            <a:avLst/>
          </a:prstGeom>
        </p:spPr>
        <p:txBody>
          <a:bodyPr vert="horz" wrap="square" lIns="0" tIns="276098" rIns="0" bIns="0" rtlCol="0">
            <a:spAutoFit/>
          </a:bodyPr>
          <a:lstStyle/>
          <a:p>
            <a:pPr marL="2704465" marR="5080" indent="-1635125">
              <a:lnSpc>
                <a:spcPct val="100499"/>
              </a:lnSpc>
              <a:spcBef>
                <a:spcPts val="70"/>
              </a:spcBef>
            </a:pPr>
            <a:r>
              <a:rPr lang="el-GR" dirty="0"/>
              <a:t>Επίπεδο αυτοματισμού και κίνδυνος ευθύνης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2394203"/>
            <a:ext cx="2094864" cy="1439497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54965" marR="5080" indent="-342265">
              <a:lnSpc>
                <a:spcPct val="96100"/>
              </a:lnSpc>
              <a:spcBef>
                <a:spcPts val="16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sz="1200" spc="-25" dirty="0">
                <a:latin typeface="Arial"/>
                <a:cs typeface="Arial"/>
              </a:rPr>
              <a:t>Η αύξηση του επιπέδου αυτοματοποίησης θα αυξήσει αναλογικά τον κίνδυνο ευθύνης για τον </a:t>
            </a:r>
            <a:r>
              <a:rPr lang="el-GR" sz="12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πάροχο τεχνολογίας </a:t>
            </a:r>
            <a:r>
              <a:rPr lang="el-GR" sz="1200" spc="-25" dirty="0">
                <a:latin typeface="Arial"/>
                <a:cs typeface="Arial"/>
              </a:rPr>
              <a:t>και θα μειώσει τους κινδύνους ευθύνης για τον </a:t>
            </a:r>
            <a:r>
              <a:rPr lang="el-GR" sz="1200" b="1" spc="-2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άνθρωπο-χειριστή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323588"/>
            <a:ext cx="2179955" cy="20896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54965" marR="5080" indent="-342265" algn="l">
              <a:lnSpc>
                <a:spcPct val="96100"/>
              </a:lnSpc>
              <a:spcBef>
                <a:spcPts val="16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sz="1400" spc="-35" dirty="0">
                <a:latin typeface="Arial"/>
                <a:cs typeface="Arial"/>
              </a:rPr>
              <a:t>Ωστόσο, η χρήση τεχνολογιών με </a:t>
            </a:r>
            <a:r>
              <a:rPr lang="el-GR" sz="1400" spc="-3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ενδιάμεσα επίπεδα αυτοματοποίησης </a:t>
            </a:r>
            <a:r>
              <a:rPr lang="el-GR" sz="1400" spc="-35" dirty="0">
                <a:latin typeface="Arial"/>
                <a:cs typeface="Arial"/>
              </a:rPr>
              <a:t>μπορεί να οδηγήσει σε υψηλό κίνδυνο ευθύνης τόσο για τον πάροχο της τεχνολογίας όσο και για τον ανθρώπινο χειριστή.</a:t>
            </a:r>
          </a:p>
        </p:txBody>
      </p:sp>
      <p:sp>
        <p:nvSpPr>
          <p:cNvPr id="5" name="object 5"/>
          <p:cNvSpPr/>
          <p:nvPr/>
        </p:nvSpPr>
        <p:spPr>
          <a:xfrm>
            <a:off x="8013496" y="1749717"/>
            <a:ext cx="930275" cy="369570"/>
          </a:xfrm>
          <a:custGeom>
            <a:avLst/>
            <a:gdLst/>
            <a:ahLst/>
            <a:cxnLst/>
            <a:rect l="l" t="t" r="r" b="b"/>
            <a:pathLst>
              <a:path w="930275" h="369569">
                <a:moveTo>
                  <a:pt x="930071" y="369341"/>
                </a:moveTo>
                <a:lnTo>
                  <a:pt x="0" y="369341"/>
                </a:lnTo>
                <a:lnTo>
                  <a:pt x="0" y="0"/>
                </a:lnTo>
                <a:lnTo>
                  <a:pt x="930071" y="0"/>
                </a:lnTo>
                <a:lnTo>
                  <a:pt x="930071" y="369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563734" y="3001073"/>
            <a:ext cx="5119370" cy="2894965"/>
            <a:chOff x="3563734" y="3001073"/>
            <a:chExt cx="5119370" cy="2894965"/>
          </a:xfrm>
        </p:grpSpPr>
        <p:sp>
          <p:nvSpPr>
            <p:cNvPr id="7" name="object 7"/>
            <p:cNvSpPr/>
            <p:nvPr/>
          </p:nvSpPr>
          <p:spPr>
            <a:xfrm>
              <a:off x="3563734" y="3014459"/>
              <a:ext cx="5119370" cy="2867025"/>
            </a:xfrm>
            <a:custGeom>
              <a:avLst/>
              <a:gdLst/>
              <a:ahLst/>
              <a:cxnLst/>
              <a:rect l="l" t="t" r="r" b="b"/>
              <a:pathLst>
                <a:path w="5119370" h="2867025">
                  <a:moveTo>
                    <a:pt x="0" y="2295131"/>
                  </a:moveTo>
                  <a:lnTo>
                    <a:pt x="5119192" y="2295131"/>
                  </a:lnTo>
                </a:path>
                <a:path w="5119370" h="2867025">
                  <a:moveTo>
                    <a:pt x="0" y="1719071"/>
                  </a:moveTo>
                  <a:lnTo>
                    <a:pt x="5119192" y="1719071"/>
                  </a:lnTo>
                </a:path>
                <a:path w="5119370" h="2867025">
                  <a:moveTo>
                    <a:pt x="0" y="1146086"/>
                  </a:moveTo>
                  <a:lnTo>
                    <a:pt x="5119192" y="1146086"/>
                  </a:lnTo>
                </a:path>
                <a:path w="5119370" h="2867025">
                  <a:moveTo>
                    <a:pt x="0" y="573036"/>
                  </a:moveTo>
                  <a:lnTo>
                    <a:pt x="5119192" y="573036"/>
                  </a:lnTo>
                </a:path>
                <a:path w="5119370" h="2867025">
                  <a:moveTo>
                    <a:pt x="0" y="0"/>
                  </a:moveTo>
                  <a:lnTo>
                    <a:pt x="5119192" y="0"/>
                  </a:lnTo>
                </a:path>
                <a:path w="5119370" h="2867025">
                  <a:moveTo>
                    <a:pt x="0" y="2866974"/>
                  </a:moveTo>
                  <a:lnTo>
                    <a:pt x="5119192" y="286697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6920" y="3015360"/>
              <a:ext cx="3413125" cy="2866390"/>
            </a:xfrm>
            <a:custGeom>
              <a:avLst/>
              <a:gdLst/>
              <a:ahLst/>
              <a:cxnLst/>
              <a:rect l="l" t="t" r="r" b="b"/>
              <a:pathLst>
                <a:path w="3413125" h="2866390">
                  <a:moveTo>
                    <a:pt x="0" y="0"/>
                  </a:moveTo>
                  <a:lnTo>
                    <a:pt x="1706511" y="572135"/>
                  </a:lnTo>
                  <a:lnTo>
                    <a:pt x="3412832" y="2866072"/>
                  </a:lnTo>
                </a:path>
              </a:pathLst>
            </a:custGeom>
            <a:ln w="28575">
              <a:solidFill>
                <a:srgbClr val="BAD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6920" y="3015360"/>
              <a:ext cx="3413125" cy="2866390"/>
            </a:xfrm>
            <a:custGeom>
              <a:avLst/>
              <a:gdLst/>
              <a:ahLst/>
              <a:cxnLst/>
              <a:rect l="l" t="t" r="r" b="b"/>
              <a:pathLst>
                <a:path w="3413125" h="2866390">
                  <a:moveTo>
                    <a:pt x="0" y="2866072"/>
                  </a:moveTo>
                  <a:lnTo>
                    <a:pt x="1706511" y="572135"/>
                  </a:lnTo>
                  <a:lnTo>
                    <a:pt x="3412832" y="0"/>
                  </a:lnTo>
                </a:path>
              </a:pathLst>
            </a:custGeom>
            <a:ln w="28575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80582" y="3323729"/>
              <a:ext cx="648335" cy="540385"/>
            </a:xfrm>
            <a:custGeom>
              <a:avLst/>
              <a:gdLst/>
              <a:ahLst/>
              <a:cxnLst/>
              <a:rect l="l" t="t" r="r" b="b"/>
              <a:pathLst>
                <a:path w="648335" h="540385">
                  <a:moveTo>
                    <a:pt x="324053" y="540042"/>
                  </a:moveTo>
                  <a:lnTo>
                    <a:pt x="271496" y="536508"/>
                  </a:lnTo>
                  <a:lnTo>
                    <a:pt x="221637" y="526276"/>
                  </a:lnTo>
                  <a:lnTo>
                    <a:pt x="175143" y="509903"/>
                  </a:lnTo>
                  <a:lnTo>
                    <a:pt x="132683" y="487944"/>
                  </a:lnTo>
                  <a:lnTo>
                    <a:pt x="94922" y="460956"/>
                  </a:lnTo>
                  <a:lnTo>
                    <a:pt x="62531" y="429493"/>
                  </a:lnTo>
                  <a:lnTo>
                    <a:pt x="36175" y="394113"/>
                  </a:lnTo>
                  <a:lnTo>
                    <a:pt x="16523" y="355372"/>
                  </a:lnTo>
                  <a:lnTo>
                    <a:pt x="4242" y="313824"/>
                  </a:lnTo>
                  <a:lnTo>
                    <a:pt x="0" y="270027"/>
                  </a:lnTo>
                  <a:lnTo>
                    <a:pt x="4242" y="226217"/>
                  </a:lnTo>
                  <a:lnTo>
                    <a:pt x="16523" y="184661"/>
                  </a:lnTo>
                  <a:lnTo>
                    <a:pt x="36175" y="145915"/>
                  </a:lnTo>
                  <a:lnTo>
                    <a:pt x="62531" y="110534"/>
                  </a:lnTo>
                  <a:lnTo>
                    <a:pt x="94922" y="79073"/>
                  </a:lnTo>
                  <a:lnTo>
                    <a:pt x="132683" y="52087"/>
                  </a:lnTo>
                  <a:lnTo>
                    <a:pt x="175143" y="30131"/>
                  </a:lnTo>
                  <a:lnTo>
                    <a:pt x="221637" y="13762"/>
                  </a:lnTo>
                  <a:lnTo>
                    <a:pt x="271496" y="3533"/>
                  </a:lnTo>
                  <a:lnTo>
                    <a:pt x="324053" y="0"/>
                  </a:lnTo>
                  <a:lnTo>
                    <a:pt x="376618" y="3533"/>
                  </a:lnTo>
                  <a:lnTo>
                    <a:pt x="426482" y="13762"/>
                  </a:lnTo>
                  <a:lnTo>
                    <a:pt x="472976" y="30131"/>
                  </a:lnTo>
                  <a:lnTo>
                    <a:pt x="515435" y="52087"/>
                  </a:lnTo>
                  <a:lnTo>
                    <a:pt x="553191" y="79073"/>
                  </a:lnTo>
                  <a:lnTo>
                    <a:pt x="585578" y="110534"/>
                  </a:lnTo>
                  <a:lnTo>
                    <a:pt x="611928" y="145915"/>
                  </a:lnTo>
                  <a:lnTo>
                    <a:pt x="631575" y="184661"/>
                  </a:lnTo>
                  <a:lnTo>
                    <a:pt x="643853" y="226217"/>
                  </a:lnTo>
                  <a:lnTo>
                    <a:pt x="648093" y="270027"/>
                  </a:lnTo>
                  <a:lnTo>
                    <a:pt x="643853" y="313824"/>
                  </a:lnTo>
                  <a:lnTo>
                    <a:pt x="631575" y="355372"/>
                  </a:lnTo>
                  <a:lnTo>
                    <a:pt x="611928" y="394113"/>
                  </a:lnTo>
                  <a:lnTo>
                    <a:pt x="585578" y="429493"/>
                  </a:lnTo>
                  <a:lnTo>
                    <a:pt x="553191" y="460956"/>
                  </a:lnTo>
                  <a:lnTo>
                    <a:pt x="515435" y="487944"/>
                  </a:lnTo>
                  <a:lnTo>
                    <a:pt x="472976" y="509903"/>
                  </a:lnTo>
                  <a:lnTo>
                    <a:pt x="426482" y="526276"/>
                  </a:lnTo>
                  <a:lnTo>
                    <a:pt x="376618" y="536508"/>
                  </a:lnTo>
                  <a:lnTo>
                    <a:pt x="324053" y="540042"/>
                  </a:lnTo>
                  <a:close/>
                </a:path>
              </a:pathLst>
            </a:custGeom>
            <a:solidFill>
              <a:srgbClr val="FFC000">
                <a:alpha val="2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80582" y="3323729"/>
              <a:ext cx="648335" cy="540385"/>
            </a:xfrm>
            <a:custGeom>
              <a:avLst/>
              <a:gdLst/>
              <a:ahLst/>
              <a:cxnLst/>
              <a:rect l="l" t="t" r="r" b="b"/>
              <a:pathLst>
                <a:path w="648335" h="540385">
                  <a:moveTo>
                    <a:pt x="0" y="270027"/>
                  </a:moveTo>
                  <a:lnTo>
                    <a:pt x="4242" y="226217"/>
                  </a:lnTo>
                  <a:lnTo>
                    <a:pt x="16523" y="184661"/>
                  </a:lnTo>
                  <a:lnTo>
                    <a:pt x="36175" y="145915"/>
                  </a:lnTo>
                  <a:lnTo>
                    <a:pt x="62531" y="110534"/>
                  </a:lnTo>
                  <a:lnTo>
                    <a:pt x="94922" y="79073"/>
                  </a:lnTo>
                  <a:lnTo>
                    <a:pt x="132683" y="52087"/>
                  </a:lnTo>
                  <a:lnTo>
                    <a:pt x="175143" y="30131"/>
                  </a:lnTo>
                  <a:lnTo>
                    <a:pt x="221637" y="13762"/>
                  </a:lnTo>
                  <a:lnTo>
                    <a:pt x="271496" y="3533"/>
                  </a:lnTo>
                  <a:lnTo>
                    <a:pt x="324053" y="0"/>
                  </a:lnTo>
                  <a:lnTo>
                    <a:pt x="376618" y="3533"/>
                  </a:lnTo>
                  <a:lnTo>
                    <a:pt x="426482" y="13762"/>
                  </a:lnTo>
                  <a:lnTo>
                    <a:pt x="472976" y="30131"/>
                  </a:lnTo>
                  <a:lnTo>
                    <a:pt x="515435" y="52087"/>
                  </a:lnTo>
                  <a:lnTo>
                    <a:pt x="553191" y="79073"/>
                  </a:lnTo>
                  <a:lnTo>
                    <a:pt x="585578" y="110534"/>
                  </a:lnTo>
                  <a:lnTo>
                    <a:pt x="611928" y="145915"/>
                  </a:lnTo>
                  <a:lnTo>
                    <a:pt x="631575" y="184661"/>
                  </a:lnTo>
                  <a:lnTo>
                    <a:pt x="643853" y="226217"/>
                  </a:lnTo>
                  <a:lnTo>
                    <a:pt x="648093" y="270027"/>
                  </a:lnTo>
                  <a:lnTo>
                    <a:pt x="643853" y="313824"/>
                  </a:lnTo>
                  <a:lnTo>
                    <a:pt x="631575" y="355372"/>
                  </a:lnTo>
                  <a:lnTo>
                    <a:pt x="611928" y="394113"/>
                  </a:lnTo>
                  <a:lnTo>
                    <a:pt x="585578" y="429493"/>
                  </a:lnTo>
                  <a:lnTo>
                    <a:pt x="553191" y="460956"/>
                  </a:lnTo>
                  <a:lnTo>
                    <a:pt x="515435" y="487944"/>
                  </a:lnTo>
                  <a:lnTo>
                    <a:pt x="472976" y="509903"/>
                  </a:lnTo>
                  <a:lnTo>
                    <a:pt x="426482" y="526276"/>
                  </a:lnTo>
                  <a:lnTo>
                    <a:pt x="376618" y="536508"/>
                  </a:lnTo>
                  <a:lnTo>
                    <a:pt x="324053" y="540042"/>
                  </a:lnTo>
                  <a:lnTo>
                    <a:pt x="271496" y="536508"/>
                  </a:lnTo>
                  <a:lnTo>
                    <a:pt x="221637" y="526276"/>
                  </a:lnTo>
                  <a:lnTo>
                    <a:pt x="175143" y="509903"/>
                  </a:lnTo>
                  <a:lnTo>
                    <a:pt x="132683" y="487944"/>
                  </a:lnTo>
                  <a:lnTo>
                    <a:pt x="94922" y="460956"/>
                  </a:lnTo>
                  <a:lnTo>
                    <a:pt x="62531" y="429493"/>
                  </a:lnTo>
                  <a:lnTo>
                    <a:pt x="36175" y="394113"/>
                  </a:lnTo>
                  <a:lnTo>
                    <a:pt x="16523" y="355372"/>
                  </a:lnTo>
                  <a:lnTo>
                    <a:pt x="4242" y="313824"/>
                  </a:lnTo>
                  <a:lnTo>
                    <a:pt x="0" y="270027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3563734" y="2442121"/>
            <a:ext cx="5119370" cy="0"/>
          </a:xfrm>
          <a:custGeom>
            <a:avLst/>
            <a:gdLst/>
            <a:ahLst/>
            <a:cxnLst/>
            <a:rect l="l" t="t" r="r" b="b"/>
            <a:pathLst>
              <a:path w="5119370">
                <a:moveTo>
                  <a:pt x="0" y="0"/>
                </a:moveTo>
                <a:lnTo>
                  <a:pt x="51191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89160" y="5786120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89160" y="5213096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89160" y="464007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89160" y="4067047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89160" y="349402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25595" y="2921000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25595" y="2347976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42866" y="5966459"/>
            <a:ext cx="19197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400" dirty="0">
                <a:solidFill>
                  <a:srgbClr val="585858"/>
                </a:solidFill>
                <a:latin typeface="Trebuchet MS"/>
                <a:cs typeface="Trebuchet MS"/>
              </a:rPr>
              <a:t>Επίπεδο αυτοματισμού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57400" y="3864114"/>
            <a:ext cx="1242932" cy="65710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68910" algn="ctr">
              <a:lnSpc>
                <a:spcPts val="1580"/>
              </a:lnSpc>
              <a:spcBef>
                <a:spcPts val="235"/>
              </a:spcBef>
            </a:pPr>
            <a:r>
              <a:rPr lang="el-GR" sz="1400" dirty="0">
                <a:solidFill>
                  <a:srgbClr val="585858"/>
                </a:solidFill>
                <a:latin typeface="Trebuchet MS"/>
                <a:cs typeface="Trebuchet MS"/>
              </a:rPr>
              <a:t>Επίπεδο κινδύνου ευθύνης 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1323" y="6694931"/>
            <a:ext cx="12630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enter</a:t>
            </a:r>
            <a:r>
              <a:rPr sz="800" u="sng" spc="-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your presentation</a:t>
            </a:r>
            <a:r>
              <a:rPr sz="800" u="sng" spc="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800" u="sng" spc="-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title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5252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Υπευθυνότητα και αυτοματοποίηση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07390" y="1919732"/>
            <a:ext cx="7613650" cy="423500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4965" marR="92075" indent="-342265">
              <a:lnSpc>
                <a:spcPct val="89000"/>
              </a:lnSpc>
              <a:spcBef>
                <a:spcPts val="4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sz="2400" dirty="0">
                <a:latin typeface="Arial"/>
                <a:cs typeface="Arial"/>
              </a:rPr>
              <a:t>Πώς κατανέμουμε τις ευθύνες μεταξύ των διαφόρων συμμετεχόντων σε πολύπλοκους κοινωνικό-τεχνικούς οργανισμούς;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600" dirty="0">
              <a:latin typeface="Arial"/>
              <a:cs typeface="Arial"/>
            </a:endParaRPr>
          </a:p>
          <a:p>
            <a:pPr marL="354965" marR="5080" indent="-342265">
              <a:lnSpc>
                <a:spcPts val="322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sz="2400" dirty="0">
                <a:latin typeface="Arial"/>
                <a:cs typeface="Arial"/>
              </a:rPr>
              <a:t>Ειδικότερα, ποιος είναι ο ρόλος των ανθρώπων που αλληλοεπιδρούν με άκρως αυτοματοποιημένα συστήματα;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200" dirty="0">
              <a:latin typeface="Arial"/>
              <a:cs typeface="Arial"/>
            </a:endParaRPr>
          </a:p>
          <a:p>
            <a:pPr marL="354965" marR="281305" indent="-342265">
              <a:lnSpc>
                <a:spcPts val="3290"/>
              </a:lnSpc>
              <a:buChar char="•"/>
              <a:tabLst>
                <a:tab pos="354965" algn="l"/>
                <a:tab pos="355600" algn="l"/>
              </a:tabLst>
            </a:pPr>
            <a:r>
              <a:rPr lang="el-GR" sz="2400" dirty="0">
                <a:latin typeface="Arial"/>
                <a:cs typeface="Arial"/>
              </a:rPr>
              <a:t>Ποιος είναι υπεύθυνος σε περίπτωση ατυχημάτων σε ιδιαίτερα αυτοματοποιημένα συστήματα;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7555" y="6511035"/>
            <a:ext cx="166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4077" y="293115"/>
            <a:ext cx="705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800" dirty="0">
                <a:solidFill>
                  <a:srgbClr val="323298"/>
                </a:solidFill>
                <a:latin typeface="Gadugi"/>
                <a:cs typeface="Gadugi"/>
              </a:rPr>
              <a:t>Διαχωρισμός των καθηκόντων και της ευθύνης</a:t>
            </a:r>
            <a:endParaRPr sz="2800" dirty="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5474" y="1063244"/>
            <a:ext cx="751078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lang="el-GR" sz="2400" dirty="0">
                <a:latin typeface="Arial"/>
                <a:cs typeface="Arial"/>
              </a:rPr>
              <a:t>Ο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lang="el-GR" sz="2400" b="1" dirty="0">
                <a:solidFill>
                  <a:srgbClr val="323298"/>
                </a:solidFill>
                <a:latin typeface="Arial"/>
                <a:cs typeface="Arial"/>
              </a:rPr>
              <a:t>επιμερισμός των καθηκόντων </a:t>
            </a:r>
            <a:r>
              <a:rPr lang="el-GR" sz="2400" dirty="0">
                <a:latin typeface="Arial"/>
                <a:cs typeface="Arial"/>
              </a:rPr>
              <a:t>μπορεί να οδηγήσει σε αβεβαιότητα και πολυπλοκότητα των διαδικασιών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1774" y="2349296"/>
            <a:ext cx="2803525" cy="1555750"/>
          </a:xfrm>
          <a:custGeom>
            <a:avLst/>
            <a:gdLst/>
            <a:ahLst/>
            <a:cxnLst/>
            <a:rect l="l" t="t" r="r" b="b"/>
            <a:pathLst>
              <a:path w="2803525" h="1555750">
                <a:moveTo>
                  <a:pt x="2647708" y="1555165"/>
                </a:moveTo>
                <a:lnTo>
                  <a:pt x="155473" y="1555165"/>
                </a:lnTo>
                <a:lnTo>
                  <a:pt x="106332" y="1547239"/>
                </a:lnTo>
                <a:lnTo>
                  <a:pt x="63653" y="1525167"/>
                </a:lnTo>
                <a:lnTo>
                  <a:pt x="29997" y="1491509"/>
                </a:lnTo>
                <a:lnTo>
                  <a:pt x="7926" y="1448827"/>
                </a:lnTo>
                <a:lnTo>
                  <a:pt x="0" y="1399679"/>
                </a:lnTo>
                <a:lnTo>
                  <a:pt x="0" y="155486"/>
                </a:lnTo>
                <a:lnTo>
                  <a:pt x="7926" y="106338"/>
                </a:lnTo>
                <a:lnTo>
                  <a:pt x="29997" y="63655"/>
                </a:lnTo>
                <a:lnTo>
                  <a:pt x="63653" y="29998"/>
                </a:lnTo>
                <a:lnTo>
                  <a:pt x="106332" y="7926"/>
                </a:lnTo>
                <a:lnTo>
                  <a:pt x="155473" y="0"/>
                </a:lnTo>
                <a:lnTo>
                  <a:pt x="2647708" y="0"/>
                </a:lnTo>
                <a:lnTo>
                  <a:pt x="2696855" y="7926"/>
                </a:lnTo>
                <a:lnTo>
                  <a:pt x="2739546" y="29998"/>
                </a:lnTo>
                <a:lnTo>
                  <a:pt x="2773217" y="63655"/>
                </a:lnTo>
                <a:lnTo>
                  <a:pt x="2795301" y="106338"/>
                </a:lnTo>
                <a:lnTo>
                  <a:pt x="2803232" y="155486"/>
                </a:lnTo>
                <a:lnTo>
                  <a:pt x="2803232" y="1399679"/>
                </a:lnTo>
                <a:lnTo>
                  <a:pt x="2795301" y="1448827"/>
                </a:lnTo>
                <a:lnTo>
                  <a:pt x="2773217" y="1491509"/>
                </a:lnTo>
                <a:lnTo>
                  <a:pt x="2739546" y="1525167"/>
                </a:lnTo>
                <a:lnTo>
                  <a:pt x="2696855" y="1547239"/>
                </a:lnTo>
                <a:lnTo>
                  <a:pt x="2647708" y="1555165"/>
                </a:lnTo>
                <a:close/>
              </a:path>
            </a:pathLst>
          </a:custGeom>
          <a:solidFill>
            <a:srgbClr val="003265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9742" y="2456179"/>
            <a:ext cx="222631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dirty="0">
                <a:solidFill>
                  <a:srgbClr val="FFFFFF"/>
                </a:solidFill>
                <a:latin typeface="Arial"/>
                <a:cs typeface="Arial"/>
              </a:rPr>
              <a:t>Άνθρωπος χειριστής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99553" y="3379736"/>
            <a:ext cx="2816225" cy="2864485"/>
            <a:chOff x="1199553" y="3379736"/>
            <a:chExt cx="2816225" cy="2864485"/>
          </a:xfrm>
        </p:grpSpPr>
        <p:sp>
          <p:nvSpPr>
            <p:cNvPr id="8" name="object 8"/>
            <p:cNvSpPr/>
            <p:nvPr/>
          </p:nvSpPr>
          <p:spPr>
            <a:xfrm>
              <a:off x="1205903" y="3386086"/>
              <a:ext cx="2803525" cy="2851785"/>
            </a:xfrm>
            <a:custGeom>
              <a:avLst/>
              <a:gdLst/>
              <a:ahLst/>
              <a:cxnLst/>
              <a:rect l="l" t="t" r="r" b="b"/>
              <a:pathLst>
                <a:path w="2803525" h="2851785">
                  <a:moveTo>
                    <a:pt x="2522931" y="2851200"/>
                  </a:moveTo>
                  <a:lnTo>
                    <a:pt x="280339" y="2851200"/>
                  </a:lnTo>
                  <a:lnTo>
                    <a:pt x="234867" y="2847531"/>
                  </a:lnTo>
                  <a:lnTo>
                    <a:pt x="191731" y="2836908"/>
                  </a:lnTo>
                  <a:lnTo>
                    <a:pt x="151508" y="2819909"/>
                  </a:lnTo>
                  <a:lnTo>
                    <a:pt x="114775" y="2797110"/>
                  </a:lnTo>
                  <a:lnTo>
                    <a:pt x="82110" y="2769090"/>
                  </a:lnTo>
                  <a:lnTo>
                    <a:pt x="54089" y="2736425"/>
                  </a:lnTo>
                  <a:lnTo>
                    <a:pt x="31291" y="2699692"/>
                  </a:lnTo>
                  <a:lnTo>
                    <a:pt x="14292" y="2659469"/>
                  </a:lnTo>
                  <a:lnTo>
                    <a:pt x="3669" y="2616333"/>
                  </a:lnTo>
                  <a:lnTo>
                    <a:pt x="0" y="2570861"/>
                  </a:lnTo>
                  <a:lnTo>
                    <a:pt x="0" y="280288"/>
                  </a:lnTo>
                  <a:lnTo>
                    <a:pt x="3669" y="234830"/>
                  </a:lnTo>
                  <a:lnTo>
                    <a:pt x="14292" y="191705"/>
                  </a:lnTo>
                  <a:lnTo>
                    <a:pt x="31291" y="151490"/>
                  </a:lnTo>
                  <a:lnTo>
                    <a:pt x="54089" y="114764"/>
                  </a:lnTo>
                  <a:lnTo>
                    <a:pt x="82110" y="82103"/>
                  </a:lnTo>
                  <a:lnTo>
                    <a:pt x="114775" y="54086"/>
                  </a:lnTo>
                  <a:lnTo>
                    <a:pt x="151508" y="31289"/>
                  </a:lnTo>
                  <a:lnTo>
                    <a:pt x="191731" y="14291"/>
                  </a:lnTo>
                  <a:lnTo>
                    <a:pt x="234867" y="3669"/>
                  </a:lnTo>
                  <a:lnTo>
                    <a:pt x="280339" y="0"/>
                  </a:lnTo>
                  <a:lnTo>
                    <a:pt x="2522931" y="0"/>
                  </a:lnTo>
                  <a:lnTo>
                    <a:pt x="2568405" y="3669"/>
                  </a:lnTo>
                  <a:lnTo>
                    <a:pt x="2611540" y="14291"/>
                  </a:lnTo>
                  <a:lnTo>
                    <a:pt x="2651760" y="31289"/>
                  </a:lnTo>
                  <a:lnTo>
                    <a:pt x="2688487" y="54086"/>
                  </a:lnTo>
                  <a:lnTo>
                    <a:pt x="2721146" y="82103"/>
                  </a:lnTo>
                  <a:lnTo>
                    <a:pt x="2749160" y="114764"/>
                  </a:lnTo>
                  <a:lnTo>
                    <a:pt x="2771952" y="151490"/>
                  </a:lnTo>
                  <a:lnTo>
                    <a:pt x="2788946" y="191705"/>
                  </a:lnTo>
                  <a:lnTo>
                    <a:pt x="2799565" y="234830"/>
                  </a:lnTo>
                  <a:lnTo>
                    <a:pt x="2803232" y="280288"/>
                  </a:lnTo>
                  <a:lnTo>
                    <a:pt x="2803232" y="2570861"/>
                  </a:lnTo>
                  <a:lnTo>
                    <a:pt x="2799565" y="2616333"/>
                  </a:lnTo>
                  <a:lnTo>
                    <a:pt x="2788946" y="2659469"/>
                  </a:lnTo>
                  <a:lnTo>
                    <a:pt x="2771952" y="2699692"/>
                  </a:lnTo>
                  <a:lnTo>
                    <a:pt x="2749160" y="2736425"/>
                  </a:lnTo>
                  <a:lnTo>
                    <a:pt x="2721146" y="2769090"/>
                  </a:lnTo>
                  <a:lnTo>
                    <a:pt x="2688487" y="2797110"/>
                  </a:lnTo>
                  <a:lnTo>
                    <a:pt x="2651760" y="2819909"/>
                  </a:lnTo>
                  <a:lnTo>
                    <a:pt x="2611540" y="2836908"/>
                  </a:lnTo>
                  <a:lnTo>
                    <a:pt x="2568405" y="2847531"/>
                  </a:lnTo>
                  <a:lnTo>
                    <a:pt x="2522931" y="285120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5903" y="3386086"/>
              <a:ext cx="2803525" cy="2851785"/>
            </a:xfrm>
            <a:custGeom>
              <a:avLst/>
              <a:gdLst/>
              <a:ahLst/>
              <a:cxnLst/>
              <a:rect l="l" t="t" r="r" b="b"/>
              <a:pathLst>
                <a:path w="2803525" h="2851785">
                  <a:moveTo>
                    <a:pt x="0" y="280288"/>
                  </a:moveTo>
                  <a:lnTo>
                    <a:pt x="3669" y="234830"/>
                  </a:lnTo>
                  <a:lnTo>
                    <a:pt x="14292" y="191705"/>
                  </a:lnTo>
                  <a:lnTo>
                    <a:pt x="31291" y="151490"/>
                  </a:lnTo>
                  <a:lnTo>
                    <a:pt x="54089" y="114764"/>
                  </a:lnTo>
                  <a:lnTo>
                    <a:pt x="82110" y="82103"/>
                  </a:lnTo>
                  <a:lnTo>
                    <a:pt x="114775" y="54086"/>
                  </a:lnTo>
                  <a:lnTo>
                    <a:pt x="151508" y="31289"/>
                  </a:lnTo>
                  <a:lnTo>
                    <a:pt x="191731" y="14291"/>
                  </a:lnTo>
                  <a:lnTo>
                    <a:pt x="234867" y="3669"/>
                  </a:lnTo>
                  <a:lnTo>
                    <a:pt x="280339" y="0"/>
                  </a:lnTo>
                  <a:lnTo>
                    <a:pt x="2522931" y="0"/>
                  </a:lnTo>
                  <a:lnTo>
                    <a:pt x="2568405" y="3669"/>
                  </a:lnTo>
                  <a:lnTo>
                    <a:pt x="2611540" y="14291"/>
                  </a:lnTo>
                  <a:lnTo>
                    <a:pt x="2651760" y="31289"/>
                  </a:lnTo>
                  <a:lnTo>
                    <a:pt x="2688487" y="54086"/>
                  </a:lnTo>
                  <a:lnTo>
                    <a:pt x="2721146" y="82103"/>
                  </a:lnTo>
                  <a:lnTo>
                    <a:pt x="2749160" y="114764"/>
                  </a:lnTo>
                  <a:lnTo>
                    <a:pt x="2771952" y="151490"/>
                  </a:lnTo>
                  <a:lnTo>
                    <a:pt x="2788946" y="191705"/>
                  </a:lnTo>
                  <a:lnTo>
                    <a:pt x="2799565" y="234830"/>
                  </a:lnTo>
                  <a:lnTo>
                    <a:pt x="2803232" y="280288"/>
                  </a:lnTo>
                  <a:lnTo>
                    <a:pt x="2803232" y="2570861"/>
                  </a:lnTo>
                  <a:lnTo>
                    <a:pt x="2799565" y="2616333"/>
                  </a:lnTo>
                  <a:lnTo>
                    <a:pt x="2788946" y="2659469"/>
                  </a:lnTo>
                  <a:lnTo>
                    <a:pt x="2771952" y="2699692"/>
                  </a:lnTo>
                  <a:lnTo>
                    <a:pt x="2749160" y="2736425"/>
                  </a:lnTo>
                  <a:lnTo>
                    <a:pt x="2721146" y="2769090"/>
                  </a:lnTo>
                  <a:lnTo>
                    <a:pt x="2688487" y="2797110"/>
                  </a:lnTo>
                  <a:lnTo>
                    <a:pt x="2651760" y="2819909"/>
                  </a:lnTo>
                  <a:lnTo>
                    <a:pt x="2611540" y="2836908"/>
                  </a:lnTo>
                  <a:lnTo>
                    <a:pt x="2568405" y="2847531"/>
                  </a:lnTo>
                  <a:lnTo>
                    <a:pt x="2522931" y="2851200"/>
                  </a:lnTo>
                  <a:lnTo>
                    <a:pt x="280339" y="2851200"/>
                  </a:lnTo>
                  <a:lnTo>
                    <a:pt x="234867" y="2847531"/>
                  </a:lnTo>
                  <a:lnTo>
                    <a:pt x="191731" y="2836908"/>
                  </a:lnTo>
                  <a:lnTo>
                    <a:pt x="151508" y="2819909"/>
                  </a:lnTo>
                  <a:lnTo>
                    <a:pt x="114775" y="2797110"/>
                  </a:lnTo>
                  <a:lnTo>
                    <a:pt x="82110" y="2769090"/>
                  </a:lnTo>
                  <a:lnTo>
                    <a:pt x="54089" y="2736425"/>
                  </a:lnTo>
                  <a:lnTo>
                    <a:pt x="31291" y="2699692"/>
                  </a:lnTo>
                  <a:lnTo>
                    <a:pt x="14292" y="2659469"/>
                  </a:lnTo>
                  <a:lnTo>
                    <a:pt x="3669" y="2616333"/>
                  </a:lnTo>
                  <a:lnTo>
                    <a:pt x="0" y="2570861"/>
                  </a:lnTo>
                  <a:lnTo>
                    <a:pt x="0" y="280288"/>
                  </a:lnTo>
                  <a:close/>
                </a:path>
              </a:pathLst>
            </a:custGeom>
            <a:ln w="12699">
              <a:solidFill>
                <a:srgbClr val="BAD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03332" y="3544316"/>
            <a:ext cx="2368550" cy="174791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84150" marR="5080" indent="-171450">
              <a:lnSpc>
                <a:spcPct val="86100"/>
              </a:lnSpc>
              <a:spcBef>
                <a:spcPts val="400"/>
              </a:spcBef>
              <a:buChar char="•"/>
              <a:tabLst>
                <a:tab pos="184150" algn="l"/>
              </a:tabLst>
            </a:pPr>
            <a:r>
              <a:rPr lang="el-GR" sz="1800" dirty="0">
                <a:latin typeface="Arial"/>
                <a:cs typeface="Arial"/>
              </a:rPr>
              <a:t>δύσκολο να εκτιμηθεί πώς και ποιος πρέπει να εκτελεί κάθε εργασία</a:t>
            </a:r>
            <a:endParaRPr sz="1800" dirty="0">
              <a:latin typeface="Arial"/>
              <a:cs typeface="Arial"/>
            </a:endParaRPr>
          </a:p>
          <a:p>
            <a:pPr marL="184150" marR="247015" indent="-171450">
              <a:lnSpc>
                <a:spcPts val="1800"/>
              </a:lnSpc>
              <a:spcBef>
                <a:spcPts val="384"/>
              </a:spcBef>
              <a:buChar char="•"/>
              <a:tabLst>
                <a:tab pos="184150" algn="l"/>
              </a:tabLst>
            </a:pPr>
            <a:r>
              <a:rPr lang="el-GR" sz="1800" dirty="0">
                <a:latin typeface="Arial"/>
                <a:cs typeface="Arial"/>
              </a:rPr>
              <a:t>υψηλός κίνδυνος ευθύνης για αμέλεια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21085" y="2349296"/>
            <a:ext cx="3517265" cy="1555750"/>
            <a:chOff x="4421085" y="2349296"/>
            <a:chExt cx="3517265" cy="1555750"/>
          </a:xfrm>
        </p:grpSpPr>
        <p:sp>
          <p:nvSpPr>
            <p:cNvPr id="12" name="object 12"/>
            <p:cNvSpPr/>
            <p:nvPr/>
          </p:nvSpPr>
          <p:spPr>
            <a:xfrm>
              <a:off x="4421085" y="2525966"/>
              <a:ext cx="449580" cy="781050"/>
            </a:xfrm>
            <a:custGeom>
              <a:avLst/>
              <a:gdLst/>
              <a:ahLst/>
              <a:cxnLst/>
              <a:rect l="l" t="t" r="r" b="b"/>
              <a:pathLst>
                <a:path w="449579" h="781050">
                  <a:moveTo>
                    <a:pt x="224586" y="780796"/>
                  </a:moveTo>
                  <a:lnTo>
                    <a:pt x="224586" y="624624"/>
                  </a:lnTo>
                  <a:lnTo>
                    <a:pt x="0" y="624624"/>
                  </a:lnTo>
                  <a:lnTo>
                    <a:pt x="0" y="156159"/>
                  </a:lnTo>
                  <a:lnTo>
                    <a:pt x="224586" y="156159"/>
                  </a:lnTo>
                  <a:lnTo>
                    <a:pt x="224586" y="0"/>
                  </a:lnTo>
                  <a:lnTo>
                    <a:pt x="449160" y="390423"/>
                  </a:lnTo>
                  <a:lnTo>
                    <a:pt x="224586" y="78079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4813" y="2349296"/>
              <a:ext cx="2803525" cy="1555750"/>
            </a:xfrm>
            <a:custGeom>
              <a:avLst/>
              <a:gdLst/>
              <a:ahLst/>
              <a:cxnLst/>
              <a:rect l="l" t="t" r="r" b="b"/>
              <a:pathLst>
                <a:path w="2803525" h="1555750">
                  <a:moveTo>
                    <a:pt x="2647759" y="1555165"/>
                  </a:moveTo>
                  <a:lnTo>
                    <a:pt x="155524" y="1555165"/>
                  </a:lnTo>
                  <a:lnTo>
                    <a:pt x="106377" y="1547239"/>
                  </a:lnTo>
                  <a:lnTo>
                    <a:pt x="63686" y="1525167"/>
                  </a:lnTo>
                  <a:lnTo>
                    <a:pt x="30015" y="1491509"/>
                  </a:lnTo>
                  <a:lnTo>
                    <a:pt x="7931" y="1448827"/>
                  </a:lnTo>
                  <a:lnTo>
                    <a:pt x="0" y="1399679"/>
                  </a:lnTo>
                  <a:lnTo>
                    <a:pt x="0" y="155486"/>
                  </a:lnTo>
                  <a:lnTo>
                    <a:pt x="7931" y="106338"/>
                  </a:lnTo>
                  <a:lnTo>
                    <a:pt x="30015" y="63655"/>
                  </a:lnTo>
                  <a:lnTo>
                    <a:pt x="63686" y="29998"/>
                  </a:lnTo>
                  <a:lnTo>
                    <a:pt x="106377" y="7926"/>
                  </a:lnTo>
                  <a:lnTo>
                    <a:pt x="155524" y="0"/>
                  </a:lnTo>
                  <a:lnTo>
                    <a:pt x="2647759" y="0"/>
                  </a:lnTo>
                  <a:lnTo>
                    <a:pt x="2696906" y="7926"/>
                  </a:lnTo>
                  <a:lnTo>
                    <a:pt x="2739597" y="29998"/>
                  </a:lnTo>
                  <a:lnTo>
                    <a:pt x="2773268" y="63655"/>
                  </a:lnTo>
                  <a:lnTo>
                    <a:pt x="2795352" y="106338"/>
                  </a:lnTo>
                  <a:lnTo>
                    <a:pt x="2803283" y="155486"/>
                  </a:lnTo>
                  <a:lnTo>
                    <a:pt x="2803283" y="1399679"/>
                  </a:lnTo>
                  <a:lnTo>
                    <a:pt x="2795352" y="1448827"/>
                  </a:lnTo>
                  <a:lnTo>
                    <a:pt x="2773268" y="1491509"/>
                  </a:lnTo>
                  <a:lnTo>
                    <a:pt x="2739597" y="1525167"/>
                  </a:lnTo>
                  <a:lnTo>
                    <a:pt x="2696906" y="1547239"/>
                  </a:lnTo>
                  <a:lnTo>
                    <a:pt x="2647759" y="1555165"/>
                  </a:lnTo>
                  <a:close/>
                </a:path>
              </a:pathLst>
            </a:custGeom>
            <a:solidFill>
              <a:srgbClr val="3298CB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92830" y="2456179"/>
            <a:ext cx="1853997" cy="70532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500"/>
              </a:spcBef>
            </a:pPr>
            <a:r>
              <a:rPr lang="el-GR" sz="2400" spc="-40" dirty="0">
                <a:solidFill>
                  <a:srgbClr val="FFFFFF"/>
                </a:solidFill>
                <a:latin typeface="Arial"/>
                <a:cs typeface="Arial"/>
              </a:rPr>
              <a:t>Πάροχος τεχνολογίας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702643" y="3379736"/>
            <a:ext cx="2816225" cy="2864485"/>
            <a:chOff x="5702643" y="3379736"/>
            <a:chExt cx="2816225" cy="2864485"/>
          </a:xfrm>
        </p:grpSpPr>
        <p:sp>
          <p:nvSpPr>
            <p:cNvPr id="16" name="object 16"/>
            <p:cNvSpPr/>
            <p:nvPr/>
          </p:nvSpPr>
          <p:spPr>
            <a:xfrm>
              <a:off x="5708993" y="3386086"/>
              <a:ext cx="2803525" cy="2851785"/>
            </a:xfrm>
            <a:custGeom>
              <a:avLst/>
              <a:gdLst/>
              <a:ahLst/>
              <a:cxnLst/>
              <a:rect l="l" t="t" r="r" b="b"/>
              <a:pathLst>
                <a:path w="2803525" h="2851785">
                  <a:moveTo>
                    <a:pt x="2522943" y="2851200"/>
                  </a:moveTo>
                  <a:lnTo>
                    <a:pt x="280352" y="2851200"/>
                  </a:lnTo>
                  <a:lnTo>
                    <a:pt x="234876" y="2847531"/>
                  </a:lnTo>
                  <a:lnTo>
                    <a:pt x="191737" y="2836908"/>
                  </a:lnTo>
                  <a:lnTo>
                    <a:pt x="151512" y="2819909"/>
                  </a:lnTo>
                  <a:lnTo>
                    <a:pt x="114778" y="2797110"/>
                  </a:lnTo>
                  <a:lnTo>
                    <a:pt x="82111" y="2769090"/>
                  </a:lnTo>
                  <a:lnTo>
                    <a:pt x="54090" y="2736425"/>
                  </a:lnTo>
                  <a:lnTo>
                    <a:pt x="31291" y="2699692"/>
                  </a:lnTo>
                  <a:lnTo>
                    <a:pt x="14292" y="2659469"/>
                  </a:lnTo>
                  <a:lnTo>
                    <a:pt x="3669" y="2616333"/>
                  </a:lnTo>
                  <a:lnTo>
                    <a:pt x="0" y="2570861"/>
                  </a:lnTo>
                  <a:lnTo>
                    <a:pt x="0" y="280288"/>
                  </a:lnTo>
                  <a:lnTo>
                    <a:pt x="3669" y="234830"/>
                  </a:lnTo>
                  <a:lnTo>
                    <a:pt x="14292" y="191705"/>
                  </a:lnTo>
                  <a:lnTo>
                    <a:pt x="31291" y="151490"/>
                  </a:lnTo>
                  <a:lnTo>
                    <a:pt x="54090" y="114764"/>
                  </a:lnTo>
                  <a:lnTo>
                    <a:pt x="82111" y="82103"/>
                  </a:lnTo>
                  <a:lnTo>
                    <a:pt x="114778" y="54086"/>
                  </a:lnTo>
                  <a:lnTo>
                    <a:pt x="151512" y="31289"/>
                  </a:lnTo>
                  <a:lnTo>
                    <a:pt x="191737" y="14291"/>
                  </a:lnTo>
                  <a:lnTo>
                    <a:pt x="234876" y="3669"/>
                  </a:lnTo>
                  <a:lnTo>
                    <a:pt x="280352" y="0"/>
                  </a:lnTo>
                  <a:lnTo>
                    <a:pt x="2522943" y="0"/>
                  </a:lnTo>
                  <a:lnTo>
                    <a:pt x="2568414" y="3669"/>
                  </a:lnTo>
                  <a:lnTo>
                    <a:pt x="2611547" y="14291"/>
                  </a:lnTo>
                  <a:lnTo>
                    <a:pt x="2651764" y="31289"/>
                  </a:lnTo>
                  <a:lnTo>
                    <a:pt x="2688490" y="54086"/>
                  </a:lnTo>
                  <a:lnTo>
                    <a:pt x="2721148" y="82103"/>
                  </a:lnTo>
                  <a:lnTo>
                    <a:pt x="2749160" y="114764"/>
                  </a:lnTo>
                  <a:lnTo>
                    <a:pt x="2771952" y="151490"/>
                  </a:lnTo>
                  <a:lnTo>
                    <a:pt x="2788946" y="191705"/>
                  </a:lnTo>
                  <a:lnTo>
                    <a:pt x="2799565" y="234830"/>
                  </a:lnTo>
                  <a:lnTo>
                    <a:pt x="2803232" y="280288"/>
                  </a:lnTo>
                  <a:lnTo>
                    <a:pt x="2803232" y="2570861"/>
                  </a:lnTo>
                  <a:lnTo>
                    <a:pt x="2799565" y="2616333"/>
                  </a:lnTo>
                  <a:lnTo>
                    <a:pt x="2788946" y="2659469"/>
                  </a:lnTo>
                  <a:lnTo>
                    <a:pt x="2771952" y="2699692"/>
                  </a:lnTo>
                  <a:lnTo>
                    <a:pt x="2749160" y="2736425"/>
                  </a:lnTo>
                  <a:lnTo>
                    <a:pt x="2721148" y="2769090"/>
                  </a:lnTo>
                  <a:lnTo>
                    <a:pt x="2688490" y="2797110"/>
                  </a:lnTo>
                  <a:lnTo>
                    <a:pt x="2651764" y="2819909"/>
                  </a:lnTo>
                  <a:lnTo>
                    <a:pt x="2611547" y="2836908"/>
                  </a:lnTo>
                  <a:lnTo>
                    <a:pt x="2568414" y="2847531"/>
                  </a:lnTo>
                  <a:lnTo>
                    <a:pt x="2522943" y="285120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08993" y="3386086"/>
              <a:ext cx="2803525" cy="2851785"/>
            </a:xfrm>
            <a:custGeom>
              <a:avLst/>
              <a:gdLst/>
              <a:ahLst/>
              <a:cxnLst/>
              <a:rect l="l" t="t" r="r" b="b"/>
              <a:pathLst>
                <a:path w="2803525" h="2851785">
                  <a:moveTo>
                    <a:pt x="0" y="280288"/>
                  </a:moveTo>
                  <a:lnTo>
                    <a:pt x="3669" y="234830"/>
                  </a:lnTo>
                  <a:lnTo>
                    <a:pt x="14292" y="191705"/>
                  </a:lnTo>
                  <a:lnTo>
                    <a:pt x="31291" y="151490"/>
                  </a:lnTo>
                  <a:lnTo>
                    <a:pt x="54090" y="114764"/>
                  </a:lnTo>
                  <a:lnTo>
                    <a:pt x="82111" y="82103"/>
                  </a:lnTo>
                  <a:lnTo>
                    <a:pt x="114778" y="54086"/>
                  </a:lnTo>
                  <a:lnTo>
                    <a:pt x="151512" y="31289"/>
                  </a:lnTo>
                  <a:lnTo>
                    <a:pt x="191737" y="14291"/>
                  </a:lnTo>
                  <a:lnTo>
                    <a:pt x="234876" y="3669"/>
                  </a:lnTo>
                  <a:lnTo>
                    <a:pt x="280352" y="0"/>
                  </a:lnTo>
                  <a:lnTo>
                    <a:pt x="2522943" y="0"/>
                  </a:lnTo>
                  <a:lnTo>
                    <a:pt x="2568414" y="3669"/>
                  </a:lnTo>
                  <a:lnTo>
                    <a:pt x="2611547" y="14291"/>
                  </a:lnTo>
                  <a:lnTo>
                    <a:pt x="2651764" y="31289"/>
                  </a:lnTo>
                  <a:lnTo>
                    <a:pt x="2688490" y="54086"/>
                  </a:lnTo>
                  <a:lnTo>
                    <a:pt x="2721148" y="82103"/>
                  </a:lnTo>
                  <a:lnTo>
                    <a:pt x="2749160" y="114764"/>
                  </a:lnTo>
                  <a:lnTo>
                    <a:pt x="2771952" y="151490"/>
                  </a:lnTo>
                  <a:lnTo>
                    <a:pt x="2788946" y="191705"/>
                  </a:lnTo>
                  <a:lnTo>
                    <a:pt x="2799565" y="234830"/>
                  </a:lnTo>
                  <a:lnTo>
                    <a:pt x="2803232" y="280288"/>
                  </a:lnTo>
                  <a:lnTo>
                    <a:pt x="2803232" y="2570861"/>
                  </a:lnTo>
                  <a:lnTo>
                    <a:pt x="2799565" y="2616333"/>
                  </a:lnTo>
                  <a:lnTo>
                    <a:pt x="2788946" y="2659469"/>
                  </a:lnTo>
                  <a:lnTo>
                    <a:pt x="2771952" y="2699692"/>
                  </a:lnTo>
                  <a:lnTo>
                    <a:pt x="2749160" y="2736425"/>
                  </a:lnTo>
                  <a:lnTo>
                    <a:pt x="2721148" y="2769090"/>
                  </a:lnTo>
                  <a:lnTo>
                    <a:pt x="2688490" y="2797110"/>
                  </a:lnTo>
                  <a:lnTo>
                    <a:pt x="2651764" y="2819909"/>
                  </a:lnTo>
                  <a:lnTo>
                    <a:pt x="2611547" y="2836908"/>
                  </a:lnTo>
                  <a:lnTo>
                    <a:pt x="2568414" y="2847531"/>
                  </a:lnTo>
                  <a:lnTo>
                    <a:pt x="2522943" y="2851200"/>
                  </a:lnTo>
                  <a:lnTo>
                    <a:pt x="280352" y="2851200"/>
                  </a:lnTo>
                  <a:lnTo>
                    <a:pt x="234876" y="2847531"/>
                  </a:lnTo>
                  <a:lnTo>
                    <a:pt x="191737" y="2836908"/>
                  </a:lnTo>
                  <a:lnTo>
                    <a:pt x="151512" y="2819909"/>
                  </a:lnTo>
                  <a:lnTo>
                    <a:pt x="114778" y="2797110"/>
                  </a:lnTo>
                  <a:lnTo>
                    <a:pt x="82111" y="2769090"/>
                  </a:lnTo>
                  <a:lnTo>
                    <a:pt x="54090" y="2736425"/>
                  </a:lnTo>
                  <a:lnTo>
                    <a:pt x="31291" y="2699692"/>
                  </a:lnTo>
                  <a:lnTo>
                    <a:pt x="14292" y="2659469"/>
                  </a:lnTo>
                  <a:lnTo>
                    <a:pt x="3669" y="2616333"/>
                  </a:lnTo>
                  <a:lnTo>
                    <a:pt x="0" y="2570861"/>
                  </a:lnTo>
                  <a:lnTo>
                    <a:pt x="0" y="280288"/>
                  </a:lnTo>
                  <a:close/>
                </a:path>
              </a:pathLst>
            </a:custGeom>
            <a:ln w="12700">
              <a:solidFill>
                <a:srgbClr val="BAD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06422" y="3544316"/>
            <a:ext cx="2393950" cy="262802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84150" marR="5080" indent="-171450">
              <a:lnSpc>
                <a:spcPct val="86200"/>
              </a:lnSpc>
              <a:spcBef>
                <a:spcPts val="395"/>
              </a:spcBef>
              <a:buChar char="•"/>
              <a:tabLst>
                <a:tab pos="184150" algn="l"/>
              </a:tabLst>
            </a:pPr>
            <a:r>
              <a:rPr lang="el-GR" sz="1600" dirty="0">
                <a:latin typeface="Arial"/>
                <a:cs typeface="Arial"/>
              </a:rPr>
              <a:t>Δύσκολος ο σχεδιασμός HMI για την επαρκή υποστήριξη της λήψης αποφάσεων ή/και για την παροχή χρήσιμων πληροφοριών </a:t>
            </a:r>
            <a:endParaRPr sz="1600" dirty="0">
              <a:latin typeface="Arial"/>
              <a:cs typeface="Arial"/>
            </a:endParaRPr>
          </a:p>
          <a:p>
            <a:pPr marL="184150" marR="195580" indent="-171450">
              <a:lnSpc>
                <a:spcPct val="84800"/>
              </a:lnSpc>
              <a:spcBef>
                <a:spcPts val="380"/>
              </a:spcBef>
              <a:buChar char="•"/>
              <a:tabLst>
                <a:tab pos="184150" algn="l"/>
              </a:tabLst>
            </a:pPr>
            <a:r>
              <a:rPr lang="el-GR" sz="1600" dirty="0">
                <a:latin typeface="Arial"/>
                <a:cs typeface="Arial"/>
              </a:rPr>
              <a:t>υψηλός κίνδυνος ευθύνης προϊόντος, που προκαλείται από ελαττώματα στο σχεδιασμό και τις πληροφορίες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39006" y="2526512"/>
            <a:ext cx="449580" cy="781050"/>
          </a:xfrm>
          <a:custGeom>
            <a:avLst/>
            <a:gdLst/>
            <a:ahLst/>
            <a:cxnLst/>
            <a:rect l="l" t="t" r="r" b="b"/>
            <a:pathLst>
              <a:path w="449579" h="781050">
                <a:moveTo>
                  <a:pt x="449122" y="156159"/>
                </a:moveTo>
                <a:lnTo>
                  <a:pt x="224536" y="156159"/>
                </a:lnTo>
                <a:lnTo>
                  <a:pt x="224536" y="0"/>
                </a:lnTo>
                <a:lnTo>
                  <a:pt x="0" y="390372"/>
                </a:lnTo>
                <a:lnTo>
                  <a:pt x="224536" y="780796"/>
                </a:lnTo>
                <a:lnTo>
                  <a:pt x="224536" y="624624"/>
                </a:lnTo>
                <a:lnTo>
                  <a:pt x="449122" y="624624"/>
                </a:lnTo>
                <a:lnTo>
                  <a:pt x="449122" y="15615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890" y="33019"/>
            <a:ext cx="8392920" cy="1091067"/>
          </a:xfrm>
          <a:prstGeom prst="rect">
            <a:avLst/>
          </a:prstGeom>
        </p:spPr>
        <p:txBody>
          <a:bodyPr vert="horz" wrap="square" lIns="0" tIns="227075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100"/>
              </a:spcBef>
            </a:pPr>
            <a:r>
              <a:rPr lang="el-GR" sz="2800" dirty="0">
                <a:solidFill>
                  <a:srgbClr val="001F5F"/>
                </a:solidFill>
                <a:latin typeface="Gadugi"/>
                <a:cs typeface="Gadugi"/>
              </a:rPr>
              <a:t>Ιδιαίτερα αυτοματοποιημένα συστήματα / συστήματα AI: αλλαγή ευθύνης</a:t>
            </a:r>
            <a:endParaRPr sz="2800" dirty="0">
              <a:latin typeface="Gadugi"/>
              <a:cs typeface="Gadug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370" y="2111755"/>
            <a:ext cx="7859395" cy="359649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51765">
              <a:lnSpc>
                <a:spcPts val="2090"/>
              </a:lnSpc>
              <a:spcBef>
                <a:spcPts val="225"/>
              </a:spcBef>
            </a:pPr>
            <a:r>
              <a:rPr lang="el-GR" sz="1200" dirty="0">
                <a:latin typeface="Arial"/>
                <a:cs typeface="Arial"/>
              </a:rPr>
              <a:t>Η </a:t>
            </a:r>
            <a:r>
              <a:rPr lang="el-GR" sz="1200" b="1" dirty="0">
                <a:latin typeface="Arial"/>
                <a:cs typeface="Arial"/>
              </a:rPr>
              <a:t>ευθύνη</a:t>
            </a:r>
            <a:r>
              <a:rPr lang="el-GR" sz="1200" dirty="0">
                <a:latin typeface="Arial"/>
                <a:cs typeface="Arial"/>
              </a:rPr>
              <a:t> για τους τραυματισμούς/βλάβες που προκαλούνται από τεχνολογική αστοχία μεταφέρεται </a:t>
            </a:r>
            <a:r>
              <a:rPr lang="el-GR" sz="1200" b="1" dirty="0">
                <a:latin typeface="Arial"/>
                <a:cs typeface="Arial"/>
              </a:rPr>
              <a:t>σταδιακά</a:t>
            </a:r>
            <a:r>
              <a:rPr lang="el-GR" sz="1200" dirty="0">
                <a:latin typeface="Arial"/>
                <a:cs typeface="Arial"/>
              </a:rPr>
              <a:t> στον οργανισμό/φορείς που </a:t>
            </a:r>
            <a:r>
              <a:rPr lang="el-GR" sz="1200" b="1" dirty="0">
                <a:latin typeface="Arial"/>
                <a:cs typeface="Arial"/>
              </a:rPr>
              <a:t>αναπτύσσουν/χρησιμοποιούν/συντηρούν </a:t>
            </a:r>
            <a:r>
              <a:rPr lang="el-GR" sz="1200" dirty="0">
                <a:latin typeface="Arial"/>
                <a:cs typeface="Arial"/>
              </a:rPr>
              <a:t>την τεχνολογία.</a:t>
            </a:r>
          </a:p>
          <a:p>
            <a:pPr marL="12700" marR="151765">
              <a:lnSpc>
                <a:spcPts val="2090"/>
              </a:lnSpc>
              <a:spcBef>
                <a:spcPts val="225"/>
              </a:spcBef>
            </a:pPr>
            <a:r>
              <a:rPr lang="el-GR" sz="1200" dirty="0">
                <a:latin typeface="Arial"/>
                <a:cs typeface="Arial"/>
              </a:rPr>
              <a:t>Λόγοι για την απόδοση της ευθύνης</a:t>
            </a:r>
            <a:r>
              <a:rPr lang="el-GR" sz="1200" spc="-10" dirty="0">
                <a:latin typeface="Arial"/>
                <a:cs typeface="Arial"/>
              </a:rPr>
              <a:t>,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el-GR" sz="1200" dirty="0">
                <a:latin typeface="Arial"/>
                <a:cs typeface="Arial"/>
              </a:rPr>
              <a:t>Λόγοι για την απόδοση </a:t>
            </a:r>
            <a:r>
              <a:rPr sz="1200" spc="-10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812165" marR="5080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812165" algn="l"/>
                <a:tab pos="812800" algn="l"/>
              </a:tabLst>
            </a:pPr>
            <a:r>
              <a:rPr lang="el-GR" sz="1100" dirty="0">
                <a:latin typeface="Arial"/>
                <a:cs typeface="Arial"/>
              </a:rPr>
              <a:t>Ευθύνη προϊόντων (ευθύνη χωρίς υπαιτιότητα, βασισμένη στην ελαττωματικότητα, ιδίως σε ελαττώματα σχεδιασμού και προειδοποιητικά</a:t>
            </a:r>
            <a:r>
              <a:rPr sz="1100" spc="-10" dirty="0">
                <a:latin typeface="Arial"/>
                <a:cs typeface="Arial"/>
              </a:rPr>
              <a:t>)</a:t>
            </a:r>
            <a:endParaRPr sz="1100" dirty="0">
              <a:latin typeface="Arial"/>
              <a:cs typeface="Arial"/>
            </a:endParaRPr>
          </a:p>
          <a:p>
            <a:pPr marL="812165" marR="9525" indent="-228600">
              <a:lnSpc>
                <a:spcPct val="100000"/>
              </a:lnSpc>
              <a:spcBef>
                <a:spcPts val="409"/>
              </a:spcBef>
              <a:buChar char="•"/>
              <a:tabLst>
                <a:tab pos="812165" algn="l"/>
                <a:tab pos="812800" algn="l"/>
              </a:tabLst>
            </a:pPr>
            <a:r>
              <a:rPr lang="el-GR" sz="1100" dirty="0">
                <a:latin typeface="Arial"/>
                <a:cs typeface="Arial"/>
              </a:rPr>
              <a:t>Οργανωτική / μη υπαιτιώδης ευθύνη: δημιουργία κινδύνων και ικανότητα πρόληψής τους (και δυνατότητα κατανομής των ζημιών)</a:t>
            </a:r>
            <a:endParaRPr sz="1100" dirty="0">
              <a:latin typeface="Arial"/>
              <a:cs typeface="Arial"/>
            </a:endParaRPr>
          </a:p>
          <a:p>
            <a:pPr marL="812165" indent="-227965">
              <a:lnSpc>
                <a:spcPct val="100000"/>
              </a:lnSpc>
              <a:spcBef>
                <a:spcPts val="385"/>
              </a:spcBef>
              <a:buChar char="•"/>
              <a:tabLst>
                <a:tab pos="812165" algn="l"/>
                <a:tab pos="812800" algn="l"/>
              </a:tabLst>
            </a:pPr>
            <a:r>
              <a:rPr lang="el-GR" sz="1100" dirty="0">
                <a:latin typeface="Arial"/>
                <a:cs typeface="Arial"/>
              </a:rPr>
              <a:t>Ευθύνη εξ υπαιτιότητας (για σφάλματα εργαζομένων, υπολειμματική ευθύνη)</a:t>
            </a:r>
            <a:endParaRPr sz="1100" dirty="0">
              <a:latin typeface="Arial"/>
              <a:cs typeface="Arial"/>
            </a:endParaRPr>
          </a:p>
          <a:p>
            <a:pPr marL="812165" indent="-227965">
              <a:lnSpc>
                <a:spcPct val="100000"/>
              </a:lnSpc>
              <a:spcBef>
                <a:spcPts val="310"/>
              </a:spcBef>
              <a:buChar char="•"/>
              <a:tabLst>
                <a:tab pos="812165" algn="l"/>
                <a:tab pos="812800" algn="l"/>
              </a:tabLst>
            </a:pPr>
            <a:r>
              <a:rPr lang="el-GR" sz="1100" dirty="0">
                <a:latin typeface="Arial"/>
                <a:cs typeface="Arial"/>
              </a:rPr>
              <a:t>Στο μέλλον: Ευθύνη για την παράλειψη ανάπτυξης αυτοματοποιημένων/αλληλοεφαρμοσμένων συστημάτων;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Arial"/>
              <a:cs typeface="Arial"/>
            </a:endParaRPr>
          </a:p>
          <a:p>
            <a:pPr marL="412115" marR="10160" indent="-285750">
              <a:lnSpc>
                <a:spcPts val="2020"/>
              </a:lnSpc>
              <a:spcBef>
                <a:spcPts val="5"/>
              </a:spcBef>
              <a:buChar char="–"/>
              <a:tabLst>
                <a:tab pos="412115" algn="l"/>
                <a:tab pos="412750" algn="l"/>
              </a:tabLst>
            </a:pPr>
            <a:r>
              <a:rPr lang="el-GR" sz="1200" spc="-20" dirty="0">
                <a:latin typeface="Arial"/>
                <a:cs typeface="Arial"/>
              </a:rPr>
              <a:t>Η αξιολόγηση της ευθύνης θα πρέπει να διενεργείται το συντομότερο δυνατό στον κύκλο ζωής της τεχνολογίας.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412115" marR="5080" indent="-285750">
              <a:lnSpc>
                <a:spcPts val="2090"/>
              </a:lnSpc>
              <a:spcBef>
                <a:spcPts val="320"/>
              </a:spcBef>
              <a:buChar char="–"/>
              <a:tabLst>
                <a:tab pos="412115" algn="l"/>
                <a:tab pos="412750" algn="l"/>
              </a:tabLst>
            </a:pPr>
            <a:r>
              <a:rPr lang="el-GR" sz="1200" spc="-20" dirty="0">
                <a:latin typeface="Arial"/>
                <a:cs typeface="Arial"/>
              </a:rPr>
              <a:t>Κατανομή ευθύνης που σχετίζεται με το επίπεδο αυτοματοποίησης της τεχνολογίας, ιδίως με τις γνωστικές λειτουργίες της αυτοματοποιημένης τεχνολογίας/TN και με την αλληλεπίδραση Η-Μ.</a:t>
            </a:r>
            <a:r>
              <a:rPr lang="en-US" sz="1200" spc="-20" dirty="0"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  <a:p>
            <a:pPr marL="412115" indent="-285750">
              <a:lnSpc>
                <a:spcPct val="100000"/>
              </a:lnSpc>
              <a:spcBef>
                <a:spcPts val="280"/>
              </a:spcBef>
              <a:buChar char="–"/>
              <a:tabLst>
                <a:tab pos="412115" algn="l"/>
                <a:tab pos="412750" algn="l"/>
              </a:tabLst>
            </a:pPr>
            <a:r>
              <a:rPr lang="el-GR" sz="1200" spc="-114" dirty="0">
                <a:latin typeface="Arial"/>
                <a:cs typeface="Arial"/>
              </a:rPr>
              <a:t>Να αξιολογηθεί σε σχέση με το ρόλο της τεχνολογίας στα ατυχήματα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890" y="33019"/>
            <a:ext cx="8392920" cy="1151597"/>
          </a:xfrm>
          <a:prstGeom prst="rect">
            <a:avLst/>
          </a:prstGeom>
        </p:spPr>
        <p:txBody>
          <a:bodyPr vert="horz" wrap="square" lIns="0" tIns="408940" rIns="0" bIns="0" rtlCol="0">
            <a:spAutoFit/>
          </a:bodyPr>
          <a:lstStyle/>
          <a:p>
            <a:pPr marL="810260">
              <a:lnSpc>
                <a:spcPct val="100000"/>
              </a:lnSpc>
              <a:spcBef>
                <a:spcPts val="100"/>
              </a:spcBef>
            </a:pPr>
            <a:r>
              <a:rPr lang="el-GR" sz="2400" dirty="0">
                <a:solidFill>
                  <a:srgbClr val="001F5F"/>
                </a:solidFill>
                <a:latin typeface="Gadugi"/>
                <a:cs typeface="Gadugi"/>
              </a:rPr>
              <a:t>Ιδιαίτερα αυτοματοποιημένα συστήματα / συστήματα AI: αλλαγή ευθύνης</a:t>
            </a:r>
            <a:r>
              <a:rPr lang="en-US" sz="2400" dirty="0">
                <a:solidFill>
                  <a:srgbClr val="001F5F"/>
                </a:solidFill>
                <a:latin typeface="Gadugi"/>
                <a:cs typeface="Gadugi"/>
              </a:rPr>
              <a:t> / 2</a:t>
            </a:r>
            <a:endParaRPr sz="2400" dirty="0">
              <a:latin typeface="Gadugi"/>
              <a:cs typeface="Gadug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929" y="2120900"/>
            <a:ext cx="7572375" cy="26672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36575">
              <a:lnSpc>
                <a:spcPct val="100800"/>
              </a:lnSpc>
              <a:spcBef>
                <a:spcPts val="75"/>
              </a:spcBef>
            </a:pPr>
            <a:r>
              <a:rPr lang="el-GR" sz="2400" b="1" dirty="0">
                <a:latin typeface="Arial"/>
                <a:cs typeface="Arial"/>
              </a:rPr>
              <a:t>Η ατομική ευθύνη </a:t>
            </a:r>
            <a:r>
              <a:rPr lang="el-GR" sz="2400" dirty="0">
                <a:latin typeface="Arial"/>
                <a:cs typeface="Arial"/>
              </a:rPr>
              <a:t>(ποινική/αστική, υπαιτιότητα) θα εξακολουθήσει να υφίσταται</a:t>
            </a:r>
            <a:endParaRPr sz="2400" dirty="0">
              <a:latin typeface="Arial"/>
              <a:cs typeface="Arial"/>
            </a:endParaRPr>
          </a:p>
          <a:p>
            <a:pPr marL="812165" marR="5080" indent="-228600">
              <a:lnSpc>
                <a:spcPct val="102200"/>
              </a:lnSpc>
              <a:spcBef>
                <a:spcPts val="360"/>
              </a:spcBef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Arial"/>
                <a:cs typeface="Arial"/>
              </a:rPr>
              <a:t>only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human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intention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cause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harm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0" dirty="0">
                <a:latin typeface="Arial"/>
                <a:cs typeface="Arial"/>
              </a:rPr>
              <a:t> with </a:t>
            </a:r>
            <a:r>
              <a:rPr sz="1800" dirty="0">
                <a:latin typeface="Arial"/>
                <a:cs typeface="Arial"/>
              </a:rPr>
              <a:t>recklessness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(e.g.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Culture)?...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Or..</a:t>
            </a:r>
            <a:endParaRPr sz="1800" dirty="0">
              <a:latin typeface="Arial"/>
              <a:cs typeface="Arial"/>
            </a:endParaRPr>
          </a:p>
          <a:p>
            <a:pPr marL="812165" indent="-228600">
              <a:lnSpc>
                <a:spcPct val="100000"/>
              </a:lnSpc>
              <a:spcBef>
                <a:spcPts val="434"/>
              </a:spcBef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Arial"/>
                <a:cs typeface="Arial"/>
              </a:rPr>
              <a:t>always,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human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«moral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crumple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zone»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(Elish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2018)?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700" dirty="0">
              <a:latin typeface="Arial"/>
              <a:cs typeface="Arial"/>
            </a:endParaRPr>
          </a:p>
          <a:p>
            <a:pPr marL="812165" marR="572135" indent="-228600">
              <a:lnSpc>
                <a:spcPts val="2110"/>
              </a:lnSpc>
              <a:spcBef>
                <a:spcPts val="5"/>
              </a:spcBef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Arial"/>
                <a:cs typeface="Arial"/>
              </a:rPr>
              <a:t>What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decisions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taken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humans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interacting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automated/AI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systems?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105" y="385571"/>
            <a:ext cx="7213071" cy="111697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375535" marR="5080" indent="-2363470" algn="ctr">
              <a:lnSpc>
                <a:spcPct val="100499"/>
              </a:lnSpc>
              <a:spcBef>
                <a:spcPts val="70"/>
              </a:spcBef>
              <a:tabLst>
                <a:tab pos="1564005" algn="l"/>
                <a:tab pos="5786120" algn="l"/>
              </a:tabLst>
            </a:pPr>
            <a:r>
              <a:rPr lang="el-GR" sz="3600" spc="-10" dirty="0"/>
              <a:t>Άλλα σημαντικά ζητήματα σχετικά με την ευθύνη</a:t>
            </a:r>
            <a:endParaRPr lang="en-US" sz="36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21943" y="1945944"/>
            <a:ext cx="7849234" cy="406098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r>
              <a:rPr lang="el-GR" sz="1800" b="1" dirty="0">
                <a:latin typeface="Arial"/>
                <a:cs typeface="Arial"/>
              </a:rPr>
              <a:t>Ευθύνη και πρότυπα/πιστοποίηση</a:t>
            </a:r>
            <a:endParaRPr sz="1800" dirty="0">
              <a:latin typeface="Arial"/>
              <a:cs typeface="Arial"/>
            </a:endParaRPr>
          </a:p>
          <a:p>
            <a:pPr marL="697865" indent="-227965">
              <a:lnSpc>
                <a:spcPct val="100000"/>
              </a:lnSpc>
              <a:spcBef>
                <a:spcPts val="350"/>
              </a:spcBef>
              <a:buChar char="•"/>
              <a:tabLst>
                <a:tab pos="697865" algn="l"/>
                <a:tab pos="698500" algn="l"/>
              </a:tabLst>
            </a:pPr>
            <a:r>
              <a:rPr lang="el-GR" sz="1500" dirty="0">
                <a:latin typeface="Arial"/>
                <a:cs typeface="Arial"/>
              </a:rPr>
              <a:t>Ασπίδα ευθύνης για τον παραγωγό</a:t>
            </a:r>
            <a:r>
              <a:rPr lang="en-US" sz="1500" spc="-10" dirty="0">
                <a:latin typeface="Arial"/>
                <a:cs typeface="Arial"/>
              </a:rPr>
              <a:t>;</a:t>
            </a:r>
            <a:endParaRPr sz="1500" dirty="0">
              <a:latin typeface="Arial"/>
              <a:cs typeface="Arial"/>
            </a:endParaRPr>
          </a:p>
          <a:p>
            <a:pPr marL="697865" indent="-227965">
              <a:lnSpc>
                <a:spcPct val="100000"/>
              </a:lnSpc>
              <a:spcBef>
                <a:spcPts val="285"/>
              </a:spcBef>
              <a:buChar char="•"/>
              <a:tabLst>
                <a:tab pos="697865" algn="l"/>
                <a:tab pos="698500" algn="l"/>
              </a:tabLst>
            </a:pPr>
            <a:r>
              <a:rPr lang="el-GR" sz="1500" dirty="0">
                <a:latin typeface="Arial"/>
                <a:cs typeface="Arial"/>
              </a:rPr>
              <a:t>"Νόμιμη" απαίτηση για τον χρήστη/χειριστή;</a:t>
            </a:r>
            <a:endParaRPr sz="1500" dirty="0">
              <a:latin typeface="Arial"/>
              <a:cs typeface="Arial"/>
            </a:endParaRPr>
          </a:p>
          <a:p>
            <a:pPr marL="697865" indent="-227965">
              <a:lnSpc>
                <a:spcPct val="100000"/>
              </a:lnSpc>
              <a:spcBef>
                <a:spcPts val="409"/>
              </a:spcBef>
              <a:buChar char="•"/>
              <a:tabLst>
                <a:tab pos="697865" algn="l"/>
                <a:tab pos="698500" algn="l"/>
              </a:tabLst>
            </a:pPr>
            <a:r>
              <a:rPr lang="el-GR" sz="1500" dirty="0">
                <a:latin typeface="Arial"/>
                <a:cs typeface="Arial"/>
              </a:rPr>
              <a:t>Ευθύνη των φορέων πιστοποίησης/διαμόρφωσης προτύπων</a:t>
            </a:r>
          </a:p>
          <a:p>
            <a:pPr marL="469900">
              <a:lnSpc>
                <a:spcPct val="100000"/>
              </a:lnSpc>
              <a:spcBef>
                <a:spcPts val="409"/>
              </a:spcBef>
              <a:tabLst>
                <a:tab pos="697865" algn="l"/>
                <a:tab pos="698500" algn="l"/>
              </a:tabLst>
            </a:pPr>
            <a:endParaRPr sz="2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–</a:t>
            </a:r>
            <a:r>
              <a:rPr lang="el-GR" sz="1800" b="1" dirty="0">
                <a:latin typeface="Arial"/>
                <a:cs typeface="Arial"/>
              </a:rPr>
              <a:t>Δικαίωμα προσφυγής. Ποιος θα πληρώσει στο τέλος;</a:t>
            </a:r>
            <a:endParaRPr sz="1800" dirty="0">
              <a:latin typeface="Arial"/>
              <a:cs typeface="Arial"/>
            </a:endParaRPr>
          </a:p>
          <a:p>
            <a:pPr marL="697865" marR="5080" indent="-227965">
              <a:lnSpc>
                <a:spcPct val="78000"/>
              </a:lnSpc>
              <a:spcBef>
                <a:spcPts val="434"/>
              </a:spcBef>
              <a:buChar char="•"/>
              <a:tabLst>
                <a:tab pos="697865" algn="l"/>
                <a:tab pos="698500" algn="l"/>
              </a:tabLst>
            </a:pPr>
            <a:r>
              <a:rPr lang="el-GR" sz="1500" dirty="0">
                <a:latin typeface="Arial"/>
                <a:cs typeface="Arial"/>
              </a:rPr>
              <a:t>Στα πολύπλοκα συστήματα, ο νόμος μπορεί να κατευθύνει την ευθύνη προς έναν φορέα (π.χ. στο ΔΕΚ, τον αερομεταφορέα), αλλά η προσφυγή εναντίον αυτού που είχε τον έλεγχο του ελαττωματικού στοιχείου του συστήματος</a:t>
            </a:r>
            <a:endParaRPr lang="en-CY"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r>
              <a:rPr lang="el-GR" sz="1800" b="1" dirty="0">
                <a:latin typeface="Arial"/>
                <a:cs typeface="Arial"/>
              </a:rPr>
              <a:t>Ο ρόλος της ασφαλιστικής</a:t>
            </a:r>
            <a:endParaRPr sz="1800" dirty="0">
              <a:latin typeface="Arial"/>
              <a:cs typeface="Arial"/>
            </a:endParaRPr>
          </a:p>
          <a:p>
            <a:pPr marL="697865" indent="-227965">
              <a:lnSpc>
                <a:spcPct val="100000"/>
              </a:lnSpc>
              <a:spcBef>
                <a:spcPts val="445"/>
              </a:spcBef>
              <a:buChar char="•"/>
              <a:tabLst>
                <a:tab pos="697865" algn="l"/>
                <a:tab pos="698500" algn="l"/>
              </a:tabLst>
            </a:pPr>
            <a:r>
              <a:rPr lang="el-GR" sz="1500" dirty="0">
                <a:latin typeface="Arial"/>
                <a:cs typeface="Arial"/>
              </a:rPr>
              <a:t>Υποχρεωτική ασφάλιση για τους παραγωγούς/κατασκευαστές</a:t>
            </a:r>
            <a:r>
              <a:rPr lang="en-US" sz="1500" spc="-10" dirty="0">
                <a:latin typeface="Arial"/>
                <a:cs typeface="Arial"/>
              </a:rPr>
              <a:t>;</a:t>
            </a:r>
            <a:endParaRPr sz="1500" dirty="0">
              <a:latin typeface="Arial"/>
              <a:cs typeface="Arial"/>
            </a:endParaRPr>
          </a:p>
          <a:p>
            <a:pPr marL="697865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697865" algn="l"/>
                <a:tab pos="698500" algn="l"/>
              </a:tabLst>
            </a:pPr>
            <a:r>
              <a:rPr lang="el-GR" sz="1500" dirty="0">
                <a:latin typeface="Arial"/>
                <a:cs typeface="Arial"/>
              </a:rPr>
              <a:t>Ειδικά ζητήματα των άκρως αυτοματοποιημένων συστημάτων / συστημάτων τεχνητής νοημοσύνης (κίνδυνος κυβερνοχώρου, εσκεμμένο παράπτωμα</a:t>
            </a:r>
            <a:r>
              <a:rPr sz="1500" spc="-10" dirty="0">
                <a:latin typeface="Arial"/>
                <a:cs typeface="Arial"/>
              </a:rPr>
              <a:t>)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r>
              <a:rPr lang="el-GR" sz="1800" b="1" dirty="0">
                <a:latin typeface="Arial"/>
                <a:cs typeface="Arial"/>
              </a:rPr>
              <a:t>Διεθνές πλαίσιο</a:t>
            </a:r>
            <a:r>
              <a:rPr lang="en-GB" sz="1800" b="1" dirty="0">
                <a:latin typeface="Arial"/>
                <a:cs typeface="Arial"/>
              </a:rPr>
              <a:t>:</a:t>
            </a:r>
            <a:r>
              <a:rPr lang="en-GB" sz="1800" b="1" spc="-40" dirty="0">
                <a:latin typeface="Arial"/>
                <a:cs typeface="Arial"/>
              </a:rPr>
              <a:t> </a:t>
            </a:r>
            <a:r>
              <a:rPr lang="en-GB" sz="1800" b="1" dirty="0">
                <a:latin typeface="Arial"/>
                <a:cs typeface="Arial"/>
              </a:rPr>
              <a:t>“forum</a:t>
            </a:r>
            <a:r>
              <a:rPr lang="en-GB" sz="1800" b="1" spc="-35" dirty="0">
                <a:latin typeface="Arial"/>
                <a:cs typeface="Arial"/>
              </a:rPr>
              <a:t> </a:t>
            </a:r>
            <a:r>
              <a:rPr lang="en-GB" sz="1800" b="1" spc="-10" dirty="0">
                <a:latin typeface="Arial"/>
                <a:cs typeface="Arial"/>
              </a:rPr>
              <a:t>shopping”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323" y="6694931"/>
            <a:ext cx="12630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enter</a:t>
            </a:r>
            <a:r>
              <a:rPr sz="800" u="sng" spc="-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your presentation</a:t>
            </a:r>
            <a:r>
              <a:rPr sz="800" u="sng" spc="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800" u="sng" spc="-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title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442" rIns="0" bIns="0" rtlCol="0">
            <a:spAutoFit/>
          </a:bodyPr>
          <a:lstStyle/>
          <a:p>
            <a:pPr marL="2981960" marR="5080" indent="-2548255" algn="l">
              <a:lnSpc>
                <a:spcPct val="100499"/>
              </a:lnSpc>
              <a:spcBef>
                <a:spcPts val="70"/>
              </a:spcBef>
            </a:pPr>
            <a:r>
              <a:rPr lang="el-GR" dirty="0"/>
              <a:t>Ανοικτό θέμα</a:t>
            </a:r>
            <a:r>
              <a:rPr lang="en-US" dirty="0"/>
              <a:t>:</a:t>
            </a:r>
            <a:r>
              <a:rPr lang="en-US" spc="-35" dirty="0"/>
              <a:t> </a:t>
            </a:r>
            <a:r>
              <a:rPr lang="el-GR" dirty="0"/>
              <a:t>Αρμοδιότητα λήψης αποφάσεων</a:t>
            </a:r>
            <a:endParaRPr lang="en-US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2029" y="1994915"/>
            <a:ext cx="8709025" cy="4131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•"/>
              <a:tabLst>
                <a:tab pos="76200" algn="l"/>
              </a:tabLst>
            </a:pPr>
            <a:r>
              <a:rPr lang="el-GR" sz="1400" b="1" i="1" spc="-10" dirty="0">
                <a:latin typeface="Arial"/>
                <a:cs typeface="Arial"/>
              </a:rPr>
              <a:t>Αποτελεσματική αρμοδιότητα λήψης αποφάσεων σε κοινωνικό-τεχνικά συστήματα</a:t>
            </a:r>
            <a:endParaRPr sz="1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r>
              <a:rPr lang="el-GR" sz="1400" b="1" dirty="0">
                <a:latin typeface="Arial"/>
                <a:cs typeface="Arial"/>
              </a:rPr>
              <a:t>Κοινά γνωστικά συστήματα;</a:t>
            </a:r>
            <a:endParaRPr sz="1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r>
              <a:rPr lang="el-GR" sz="1400" b="1" dirty="0">
                <a:latin typeface="Arial"/>
                <a:cs typeface="Arial"/>
              </a:rPr>
              <a:t>Το μοντέλο που περιγράφεται (ή προβλέπεται) από νόμους, κανονισμούς, διαδικασίες</a:t>
            </a:r>
            <a:r>
              <a:rPr sz="1400" b="1" spc="-1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Arial"/>
              <a:cs typeface="Arial"/>
            </a:endParaRPr>
          </a:p>
          <a:p>
            <a:pPr marL="755015" marR="5080" lvl="1" indent="-285115">
              <a:lnSpc>
                <a:spcPct val="129400"/>
              </a:lnSpc>
              <a:buChar char="–"/>
              <a:tabLst>
                <a:tab pos="755015" algn="l"/>
                <a:tab pos="755650" algn="l"/>
              </a:tabLst>
            </a:pPr>
            <a:r>
              <a:rPr lang="el-GR" sz="1600" dirty="0">
                <a:latin typeface="Arial"/>
                <a:cs typeface="Arial"/>
              </a:rPr>
              <a:t>Δικαίωμα να μην υπόκειται σε (πλήρως) αυτοματοποιημένη ατομική λήψη αποφάσεων (άρθρο 22 ΓΚΠΔ): "[η εποπτεία της απόφασης] θα πρέπει να ασκείται από κάποιον που έχει την εξουσία και την αρμοδιότητα να αλλάξει την απόφαση" (άρθρο 29 ΓΚΠΔ) </a:t>
            </a:r>
            <a:endParaRPr lang="el-GR" sz="1600" spc="-10" dirty="0">
              <a:latin typeface="Arial"/>
              <a:cs typeface="Arial"/>
            </a:endParaRPr>
          </a:p>
          <a:p>
            <a:pPr marL="755015" marR="5080" lvl="1" indent="-285115">
              <a:lnSpc>
                <a:spcPct val="129400"/>
              </a:lnSpc>
              <a:buChar char="–"/>
              <a:tabLst>
                <a:tab pos="755015" algn="l"/>
                <a:tab pos="755650" algn="l"/>
              </a:tabLst>
            </a:pPr>
            <a:r>
              <a:rPr sz="1600" b="1" dirty="0">
                <a:latin typeface="Arial"/>
                <a:cs typeface="Arial"/>
              </a:rPr>
              <a:t>Aviation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ICAO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Annex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sec.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2.3.1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lang="el-GR" sz="1600" dirty="0">
                <a:latin typeface="Arial"/>
                <a:cs typeface="Arial"/>
              </a:rPr>
              <a:t>Υπευθυνότητα του κυβερνήτη (απόλυτη αρμοδιότητα, απόλυτη ευθύνη</a:t>
            </a:r>
            <a:r>
              <a:rPr sz="1600" spc="-1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755015" marR="140335" lvl="1" indent="-285115">
              <a:lnSpc>
                <a:spcPct val="128899"/>
              </a:lnSpc>
              <a:spcBef>
                <a:spcPts val="434"/>
              </a:spcBef>
              <a:buChar char="–"/>
              <a:tabLst>
                <a:tab pos="755015" algn="l"/>
                <a:tab pos="755650" algn="l"/>
              </a:tabLst>
            </a:pPr>
            <a:r>
              <a:rPr lang="el-GR" sz="1600" dirty="0">
                <a:latin typeface="Arial"/>
                <a:cs typeface="Arial"/>
              </a:rPr>
              <a:t>Σύμβαση της Βιέννης για την </a:t>
            </a:r>
            <a:r>
              <a:rPr lang="el-GR" sz="1600" b="1" dirty="0">
                <a:latin typeface="Arial"/>
                <a:cs typeface="Arial"/>
              </a:rPr>
              <a:t>οδική κυκλοφορία</a:t>
            </a:r>
            <a:r>
              <a:rPr lang="el-GR" sz="1600" dirty="0">
                <a:latin typeface="Arial"/>
                <a:cs typeface="Arial"/>
              </a:rPr>
              <a:t>, άρθρο.</a:t>
            </a:r>
            <a:r>
              <a:rPr sz="1600" dirty="0">
                <a:latin typeface="Arial"/>
                <a:cs typeface="Arial"/>
              </a:rPr>
              <a:t>1(v)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"</a:t>
            </a:r>
            <a:r>
              <a:rPr lang="el-GR" sz="1600" dirty="0">
                <a:latin typeface="Arial"/>
                <a:cs typeface="Arial"/>
              </a:rPr>
              <a:t>οδηγός</a:t>
            </a:r>
            <a:r>
              <a:rPr sz="1600" dirty="0">
                <a:latin typeface="Arial"/>
                <a:cs typeface="Arial"/>
              </a:rPr>
              <a:t>"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lang="el-GR" sz="1600" dirty="0">
                <a:latin typeface="Arial"/>
                <a:cs typeface="Arial"/>
              </a:rPr>
              <a:t>Σύμβαση της Βιέννης για την οδική κυκλοφορία, άρθρο. 1(v) "οδηγός": κάθε πρόσωπο που οδηγεί μηχανοκίνητο όχημα ή οποιοδήποτε άλλο όχημα ("τροποποιήσεις για ADS")</a:t>
            </a:r>
            <a:endParaRPr sz="16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1055"/>
              </a:spcBef>
              <a:buChar char="–"/>
              <a:tabLst>
                <a:tab pos="755015" algn="l"/>
                <a:tab pos="755650" algn="l"/>
              </a:tabLst>
            </a:pPr>
            <a:r>
              <a:rPr lang="el-GR" sz="1600" spc="-25" dirty="0">
                <a:latin typeface="Arial"/>
                <a:cs typeface="Arial"/>
              </a:rPr>
              <a:t>Άρθρο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14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lang="el-GR" sz="1600" dirty="0">
                <a:latin typeface="Arial"/>
                <a:cs typeface="Arial"/>
              </a:rPr>
              <a:t>νέα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AI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ACT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lang="el-GR" sz="1600" dirty="0">
                <a:latin typeface="Arial"/>
                <a:cs typeface="Arial"/>
              </a:rPr>
              <a:t>πρόταση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lang="el-GR" sz="1600" dirty="0">
                <a:latin typeface="Arial"/>
                <a:cs typeface="Arial"/>
              </a:rPr>
              <a:t>ανθρώπινη εποπτεία για συστήματα ΤΝ υψηλού κινδύνου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890" y="33019"/>
            <a:ext cx="8392920" cy="699166"/>
          </a:xfrm>
          <a:prstGeom prst="rect">
            <a:avLst/>
          </a:prstGeom>
        </p:spPr>
        <p:txBody>
          <a:bodyPr vert="horz" wrap="square" lIns="0" tIns="326644" rIns="0" bIns="0" rtlCol="0">
            <a:spAutoFit/>
          </a:bodyPr>
          <a:lstStyle/>
          <a:p>
            <a:pPr marL="671195">
              <a:lnSpc>
                <a:spcPct val="100000"/>
              </a:lnSpc>
              <a:spcBef>
                <a:spcPts val="100"/>
              </a:spcBef>
            </a:pPr>
            <a:r>
              <a:rPr lang="el-GR" sz="2400" b="1" dirty="0">
                <a:solidFill>
                  <a:srgbClr val="BC2A0A"/>
                </a:solidFill>
                <a:latin typeface="Century Gothic"/>
                <a:cs typeface="Century Gothic"/>
              </a:rPr>
              <a:t>ΑΠΟΤΕΛΕΣΜΑΤΙΚΗ ΑΡΧΗ ΛΗΨΗΣ ΑΠΟΦΑΣΕΩΝ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38309" y="1979676"/>
            <a:ext cx="8098155" cy="423346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2787015">
              <a:lnSpc>
                <a:spcPts val="1610"/>
              </a:lnSpc>
              <a:spcBef>
                <a:spcPts val="210"/>
              </a:spcBef>
            </a:pPr>
            <a:r>
              <a:rPr lang="el-GR" sz="1200" dirty="0"/>
              <a:t>Τι γίνεται με τις αποφάσεις που πρέπει να ληφθούν από κοινού με την ΤΝ, σε συνθήκες περιορισμένων πόρων - χρόνου, πληροφοριών, εξηγήσεων; </a:t>
            </a:r>
            <a:r>
              <a:rPr lang="el-GR" sz="1200" dirty="0" err="1"/>
              <a:t>Π.χ</a:t>
            </a:r>
            <a:r>
              <a:rPr sz="1200" spc="-10" dirty="0"/>
              <a:t>:</a:t>
            </a:r>
          </a:p>
          <a:p>
            <a:pPr marL="227329" marR="5253355" indent="-214629">
              <a:lnSpc>
                <a:spcPts val="1580"/>
              </a:lnSpc>
              <a:spcBef>
                <a:spcPts val="525"/>
              </a:spcBef>
            </a:pPr>
            <a:r>
              <a:rPr sz="1200" dirty="0"/>
              <a:t>-</a:t>
            </a:r>
            <a:r>
              <a:rPr lang="el-GR" sz="1200" dirty="0"/>
              <a:t> </a:t>
            </a:r>
            <a:r>
              <a:rPr lang="el-GR" sz="1200" b="1" dirty="0">
                <a:latin typeface="Century Gothic"/>
                <a:cs typeface="Century Gothic"/>
              </a:rPr>
              <a:t>Ιατρική Διάγνωση </a:t>
            </a:r>
            <a:r>
              <a:rPr lang="el-GR" sz="1200" dirty="0"/>
              <a:t>υποβοηθείται από ΤΝ</a:t>
            </a:r>
            <a:r>
              <a:rPr sz="1200" dirty="0"/>
              <a:t>(Lagioia,</a:t>
            </a:r>
            <a:r>
              <a:rPr sz="1200" spc="-60" dirty="0"/>
              <a:t> </a:t>
            </a:r>
            <a:r>
              <a:rPr sz="1200" dirty="0"/>
              <a:t>Contissa</a:t>
            </a:r>
            <a:r>
              <a:rPr sz="1200" spc="-50" dirty="0"/>
              <a:t> </a:t>
            </a:r>
            <a:r>
              <a:rPr sz="1200" spc="-10" dirty="0"/>
              <a:t>2020)</a:t>
            </a:r>
          </a:p>
          <a:p>
            <a:pPr marL="12700">
              <a:lnSpc>
                <a:spcPts val="1630"/>
              </a:lnSpc>
              <a:spcBef>
                <a:spcPts val="400"/>
              </a:spcBef>
            </a:pPr>
            <a:r>
              <a:rPr sz="1200" dirty="0"/>
              <a:t>-</a:t>
            </a:r>
            <a:r>
              <a:rPr lang="el-GR" sz="1200" dirty="0"/>
              <a:t> </a:t>
            </a:r>
            <a:r>
              <a:rPr lang="el-GR" sz="1200" b="1" dirty="0">
                <a:latin typeface="Century Gothic"/>
                <a:cs typeface="Century Gothic"/>
              </a:rPr>
              <a:t>Συνοριακοί έλεγχοι </a:t>
            </a:r>
            <a:r>
              <a:rPr lang="en-GB" sz="1200" dirty="0">
                <a:latin typeface="Century Gothic"/>
                <a:cs typeface="Century Gothic"/>
              </a:rPr>
              <a:t>Frontex</a:t>
            </a:r>
            <a:r>
              <a:rPr sz="1200" spc="-10" dirty="0"/>
              <a:t>:</a:t>
            </a:r>
          </a:p>
          <a:p>
            <a:pPr marL="227329">
              <a:lnSpc>
                <a:spcPts val="1630"/>
              </a:lnSpc>
            </a:pPr>
            <a:r>
              <a:rPr sz="1200" dirty="0"/>
              <a:t>«</a:t>
            </a:r>
            <a:r>
              <a:rPr lang="el-GR" sz="1200" dirty="0"/>
              <a:t>12 </a:t>
            </a:r>
            <a:r>
              <a:rPr lang="el-GR" sz="1200" dirty="0" err="1"/>
              <a:t>δευτ</a:t>
            </a:r>
            <a:r>
              <a:rPr lang="el-GR" sz="1200" dirty="0"/>
              <a:t>. για λήψη απόφασης</a:t>
            </a:r>
            <a:r>
              <a:rPr sz="1200" spc="-10" dirty="0"/>
              <a:t>»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/>
          </a:p>
          <a:p>
            <a:pPr marL="12700" marR="5080">
              <a:lnSpc>
                <a:spcPct val="101400"/>
              </a:lnSpc>
            </a:pPr>
            <a:r>
              <a:rPr lang="el-GR" sz="1200" i="1" dirty="0">
                <a:latin typeface="Century Gothic"/>
                <a:cs typeface="Century Gothic"/>
              </a:rPr>
              <a:t>Η νοημοσύνη των μηχανών είναι θεμελιωδώς </a:t>
            </a:r>
            <a:r>
              <a:rPr lang="el-GR" sz="1200" b="1" i="1" dirty="0">
                <a:latin typeface="Century Gothic"/>
                <a:cs typeface="Century Gothic"/>
              </a:rPr>
              <a:t>ξένη</a:t>
            </a:r>
            <a:r>
              <a:rPr lang="el-GR" sz="1200" i="1" dirty="0">
                <a:latin typeface="Century Gothic"/>
                <a:cs typeface="Century Gothic"/>
              </a:rPr>
              <a:t>, και συχνά, ολόκληρος ο σκοπός ενός συστήματος τεχνητής νοημοσύνης είναι να μάθει να κάνει ή να βλέπει πράγματα με τρόπους που οι άνθρωποι δεν μπορούν </a:t>
            </a:r>
            <a:r>
              <a:rPr sz="1200" i="1" spc="-10" dirty="0">
                <a:latin typeface="Century Gothic"/>
                <a:cs typeface="Century Gothic"/>
              </a:rPr>
              <a:t>[..]</a:t>
            </a:r>
          </a:p>
          <a:p>
            <a:pPr marL="12700" marR="376555">
              <a:lnSpc>
                <a:spcPct val="98600"/>
              </a:lnSpc>
              <a:spcBef>
                <a:spcPts val="335"/>
              </a:spcBef>
            </a:pPr>
            <a:r>
              <a:rPr lang="el-GR" sz="1200" i="1" dirty="0">
                <a:latin typeface="Century Gothic"/>
                <a:cs typeface="Century Gothic"/>
              </a:rPr>
              <a:t>Εν τέλει, </a:t>
            </a:r>
            <a:r>
              <a:rPr lang="el-GR" sz="1200" b="1" i="1" dirty="0">
                <a:latin typeface="Century Gothic"/>
                <a:cs typeface="Century Gothic"/>
              </a:rPr>
              <a:t>η έλλειψη μιας βάσης αρχών για να αντικρούσει κανείς τις προβλέψεις της ΤΝ υποδηλώνει ότι το εύλογο μιας ενέργειας σε μεμονωμένες περιπτώσεις πρέπει να συνδεθεί με την απόφαση να χρησιμοποιηθεί η ΤΝ ως γενική υπόθεση</a:t>
            </a:r>
            <a:r>
              <a:rPr sz="1200" b="1" i="1" dirty="0">
                <a:latin typeface="Century Gothic"/>
                <a:cs typeface="Century Gothic"/>
              </a:rPr>
              <a:t>.</a:t>
            </a:r>
            <a:r>
              <a:rPr sz="1200" i="1" dirty="0">
                <a:latin typeface="Century Gothic"/>
                <a:cs typeface="Century Gothic"/>
              </a:rPr>
              <a:t>(Selbst</a:t>
            </a:r>
            <a:r>
              <a:rPr sz="1200" i="1" spc="-45" dirty="0">
                <a:latin typeface="Century Gothic"/>
                <a:cs typeface="Century Gothic"/>
              </a:rPr>
              <a:t> </a:t>
            </a:r>
            <a:r>
              <a:rPr sz="1200" i="1" spc="-10" dirty="0">
                <a:latin typeface="Century Gothic"/>
                <a:cs typeface="Century Gothic"/>
              </a:rPr>
              <a:t>2019)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Century Gothic"/>
              <a:cs typeface="Century Gothic"/>
            </a:endParaRPr>
          </a:p>
          <a:p>
            <a:pPr marL="12700" marR="74930">
              <a:lnSpc>
                <a:spcPct val="97900"/>
              </a:lnSpc>
            </a:pPr>
            <a:r>
              <a:rPr sz="1200" i="1" dirty="0">
                <a:latin typeface="Century Gothic"/>
                <a:cs typeface="Century Gothic"/>
              </a:rPr>
              <a:t>Owing</a:t>
            </a:r>
            <a:r>
              <a:rPr sz="1200" i="1" spc="-40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to</a:t>
            </a:r>
            <a:r>
              <a:rPr sz="1200" i="1" spc="-35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the</a:t>
            </a:r>
            <a:r>
              <a:rPr sz="1200" i="1" spc="-3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evidence</a:t>
            </a:r>
            <a:r>
              <a:rPr lang="el-GR" sz="1200" b="1" i="1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in</a:t>
            </a:r>
            <a:r>
              <a:rPr sz="1200" i="1" spc="-40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their</a:t>
            </a:r>
            <a:r>
              <a:rPr sz="1200" i="1" spc="-30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favor</a:t>
            </a:r>
            <a:r>
              <a:rPr sz="1200" i="1" spc="-25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(stipulated</a:t>
            </a:r>
            <a:r>
              <a:rPr sz="1200" i="1" spc="-35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by</a:t>
            </a:r>
            <a:r>
              <a:rPr sz="1200" i="1" spc="-30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definition),</a:t>
            </a:r>
            <a:r>
              <a:rPr sz="1200" i="1" spc="-35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it</a:t>
            </a:r>
            <a:r>
              <a:rPr sz="1200" i="1" spc="-30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is</a:t>
            </a:r>
            <a:r>
              <a:rPr sz="1200" i="1" spc="-35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more</a:t>
            </a:r>
            <a:r>
              <a:rPr sz="1200" i="1" spc="-35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appropriate</a:t>
            </a:r>
            <a:r>
              <a:rPr sz="1200" i="1" spc="-30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to</a:t>
            </a:r>
            <a:r>
              <a:rPr sz="1200" i="1" spc="-35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think</a:t>
            </a:r>
            <a:r>
              <a:rPr sz="1200" i="1" spc="-30" dirty="0">
                <a:latin typeface="Century Gothic"/>
                <a:cs typeface="Century Gothic"/>
              </a:rPr>
              <a:t> </a:t>
            </a:r>
            <a:r>
              <a:rPr sz="1200" i="1" spc="-25" dirty="0">
                <a:latin typeface="Century Gothic"/>
                <a:cs typeface="Century Gothic"/>
              </a:rPr>
              <a:t>of </a:t>
            </a:r>
            <a:r>
              <a:rPr sz="1200" b="1" i="1" dirty="0">
                <a:latin typeface="Century Gothic"/>
                <a:cs typeface="Century Gothic"/>
              </a:rPr>
              <a:t>expert</a:t>
            </a:r>
            <a:r>
              <a:rPr sz="1200" b="1" i="1" spc="-3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robots</a:t>
            </a:r>
            <a:r>
              <a:rPr sz="1200" b="1" i="1" spc="-3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as</a:t>
            </a:r>
            <a:r>
              <a:rPr sz="1200" b="1" i="1" spc="-25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above</a:t>
            </a:r>
            <a:r>
              <a:rPr sz="1200" b="1" i="1" spc="-2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average</a:t>
            </a:r>
            <a:r>
              <a:rPr sz="1200" b="1" i="1" spc="-15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in</a:t>
            </a:r>
            <a:r>
              <a:rPr sz="1200" b="1" i="1" spc="-25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their</a:t>
            </a:r>
            <a:r>
              <a:rPr sz="1200" b="1" i="1" spc="-15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ability</a:t>
            </a:r>
            <a:r>
              <a:rPr sz="1200" b="1" i="1" spc="-25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to</a:t>
            </a:r>
            <a:r>
              <a:rPr sz="1200" b="1" i="1" spc="-2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make</a:t>
            </a:r>
            <a:r>
              <a:rPr sz="1200" b="1" i="1" spc="-15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decisions</a:t>
            </a:r>
            <a:r>
              <a:rPr sz="1200" b="1" i="1" spc="-3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that</a:t>
            </a:r>
            <a:r>
              <a:rPr sz="1200" b="1" i="1" spc="-15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will</a:t>
            </a:r>
            <a:r>
              <a:rPr sz="1200" b="1" i="1" spc="-2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produce</a:t>
            </a:r>
            <a:r>
              <a:rPr sz="1200" b="1" i="1" spc="-15" dirty="0">
                <a:latin typeface="Century Gothic"/>
                <a:cs typeface="Century Gothic"/>
              </a:rPr>
              <a:t> </a:t>
            </a:r>
            <a:r>
              <a:rPr sz="1200" b="1" i="1" spc="-10" dirty="0">
                <a:latin typeface="Century Gothic"/>
                <a:cs typeface="Century Gothic"/>
              </a:rPr>
              <a:t>desirable </a:t>
            </a:r>
            <a:r>
              <a:rPr sz="1200" b="1" i="1" dirty="0">
                <a:latin typeface="Century Gothic"/>
                <a:cs typeface="Century Gothic"/>
              </a:rPr>
              <a:t>outcomes</a:t>
            </a:r>
            <a:r>
              <a:rPr sz="1200" b="1" i="1" spc="-45" dirty="0">
                <a:latin typeface="Century Gothic"/>
                <a:cs typeface="Century Gothic"/>
              </a:rPr>
              <a:t> </a:t>
            </a:r>
            <a:r>
              <a:rPr sz="1200" b="1" i="1" spc="-25" dirty="0">
                <a:latin typeface="Century Gothic"/>
                <a:cs typeface="Century Gothic"/>
              </a:rPr>
              <a:t>[…]</a:t>
            </a:r>
          </a:p>
          <a:p>
            <a:pPr marL="12700" marR="106045">
              <a:lnSpc>
                <a:spcPct val="100000"/>
              </a:lnSpc>
              <a:spcBef>
                <a:spcPts val="340"/>
              </a:spcBef>
            </a:pPr>
            <a:r>
              <a:rPr sz="1200" i="1" dirty="0">
                <a:latin typeface="Century Gothic"/>
                <a:cs typeface="Century Gothic"/>
              </a:rPr>
              <a:t>This</a:t>
            </a:r>
            <a:r>
              <a:rPr sz="1200" i="1" spc="-40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fact</a:t>
            </a:r>
            <a:r>
              <a:rPr sz="1200" i="1" spc="-20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suggests</a:t>
            </a:r>
            <a:r>
              <a:rPr sz="1200" i="1" spc="-30" dirty="0">
                <a:latin typeface="Century Gothic"/>
                <a:cs typeface="Century Gothic"/>
              </a:rPr>
              <a:t> </a:t>
            </a:r>
            <a:r>
              <a:rPr sz="1200" i="1" dirty="0">
                <a:latin typeface="Century Gothic"/>
                <a:cs typeface="Century Gothic"/>
              </a:rPr>
              <a:t>that</a:t>
            </a:r>
            <a:r>
              <a:rPr sz="1200" i="1" spc="-2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granting</a:t>
            </a:r>
            <a:r>
              <a:rPr sz="1200" b="1" i="1" spc="-3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a</a:t>
            </a:r>
            <a:r>
              <a:rPr sz="1200" b="1" i="1" spc="-25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general</a:t>
            </a:r>
            <a:r>
              <a:rPr sz="1200" b="1" i="1" spc="-20" dirty="0">
                <a:latin typeface="Century Gothic"/>
                <a:cs typeface="Century Gothic"/>
              </a:rPr>
              <a:t> </a:t>
            </a:r>
            <a:r>
              <a:rPr sz="1200" b="1" i="1" spc="-10" dirty="0">
                <a:latin typeface="Century Gothic"/>
                <a:cs typeface="Century Gothic"/>
              </a:rPr>
              <a:t>decision-</a:t>
            </a:r>
            <a:r>
              <a:rPr sz="1200" b="1" i="1" dirty="0">
                <a:latin typeface="Century Gothic"/>
                <a:cs typeface="Century Gothic"/>
              </a:rPr>
              <a:t>making</a:t>
            </a:r>
            <a:r>
              <a:rPr sz="1200" b="1" i="1" spc="-25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authority</a:t>
            </a:r>
            <a:r>
              <a:rPr sz="1200" b="1" i="1" spc="-25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to</a:t>
            </a:r>
            <a:r>
              <a:rPr sz="1200" b="1" i="1" spc="-2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human</a:t>
            </a:r>
            <a:r>
              <a:rPr sz="1200" b="1" i="1" spc="-35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experts</a:t>
            </a:r>
            <a:r>
              <a:rPr sz="1200" b="1" i="1" spc="-3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will</a:t>
            </a:r>
            <a:r>
              <a:rPr sz="1200" b="1" i="1" spc="-20" dirty="0">
                <a:latin typeface="Century Gothic"/>
                <a:cs typeface="Century Gothic"/>
              </a:rPr>
              <a:t> </a:t>
            </a:r>
            <a:r>
              <a:rPr sz="1200" b="1" i="1" spc="-25" dirty="0">
                <a:latin typeface="Century Gothic"/>
                <a:cs typeface="Century Gothic"/>
              </a:rPr>
              <a:t>be </a:t>
            </a:r>
            <a:r>
              <a:rPr sz="1200" b="1" i="1" dirty="0">
                <a:latin typeface="Century Gothic"/>
                <a:cs typeface="Century Gothic"/>
              </a:rPr>
              <a:t>problematic</a:t>
            </a:r>
            <a:r>
              <a:rPr sz="1200" b="1" i="1" spc="-3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once</a:t>
            </a:r>
            <a:r>
              <a:rPr sz="1200" b="1" i="1" spc="-15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expert</a:t>
            </a:r>
            <a:r>
              <a:rPr sz="1200" b="1" i="1" spc="-15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robots</a:t>
            </a:r>
            <a:r>
              <a:rPr sz="1200" b="1" i="1" spc="-3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are</a:t>
            </a:r>
            <a:r>
              <a:rPr sz="1200" b="1" i="1" spc="-2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properly</a:t>
            </a:r>
            <a:r>
              <a:rPr sz="1200" b="1" i="1" spc="-20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on</a:t>
            </a:r>
            <a:r>
              <a:rPr sz="1200" b="1" i="1" spc="-25" dirty="0">
                <a:latin typeface="Century Gothic"/>
                <a:cs typeface="Century Gothic"/>
              </a:rPr>
              <a:t> </a:t>
            </a:r>
            <a:r>
              <a:rPr sz="1200" b="1" i="1" dirty="0">
                <a:latin typeface="Century Gothic"/>
                <a:cs typeface="Century Gothic"/>
              </a:rPr>
              <a:t>the</a:t>
            </a:r>
            <a:r>
              <a:rPr sz="1200" b="1" i="1" spc="-20" dirty="0">
                <a:latin typeface="Century Gothic"/>
                <a:cs typeface="Century Gothic"/>
              </a:rPr>
              <a:t> </a:t>
            </a:r>
            <a:r>
              <a:rPr sz="1200" b="1" i="1" spc="-10" dirty="0">
                <a:latin typeface="Century Gothic"/>
                <a:cs typeface="Century Gothic"/>
              </a:rPr>
              <a:t>scene</a:t>
            </a:r>
            <a:r>
              <a:rPr sz="1200" i="1" spc="-10" dirty="0">
                <a:latin typeface="Century Gothic"/>
                <a:cs typeface="Century Gothic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dirty="0"/>
              <a:t>(Millar,</a:t>
            </a:r>
            <a:r>
              <a:rPr sz="1200" spc="-35" dirty="0"/>
              <a:t> </a:t>
            </a:r>
            <a:r>
              <a:rPr sz="1200" dirty="0"/>
              <a:t>Kerr</a:t>
            </a:r>
            <a:r>
              <a:rPr sz="1200" spc="-25" dirty="0"/>
              <a:t> </a:t>
            </a:r>
            <a:r>
              <a:rPr sz="1200" spc="-10" dirty="0"/>
              <a:t>2018)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6135" y="805408"/>
            <a:ext cx="3268591" cy="217631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0"/>
            <a:ext cx="8308975" cy="1889125"/>
            <a:chOff x="-3175" y="0"/>
            <a:chExt cx="8308975" cy="1889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9293"/>
              <a:ext cx="1237403" cy="16291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3175" y="0"/>
              <a:ext cx="190500" cy="1871980"/>
            </a:xfrm>
            <a:custGeom>
              <a:avLst/>
              <a:gdLst/>
              <a:ahLst/>
              <a:cxnLst/>
              <a:rect l="l" t="t" r="r" b="b"/>
              <a:pathLst>
                <a:path w="190500" h="1871980">
                  <a:moveTo>
                    <a:pt x="0" y="0"/>
                  </a:moveTo>
                  <a:lnTo>
                    <a:pt x="190500" y="0"/>
                  </a:lnTo>
                  <a:lnTo>
                    <a:pt x="190500" y="1871662"/>
                  </a:lnTo>
                  <a:lnTo>
                    <a:pt x="0" y="187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70075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890" y="33019"/>
            <a:ext cx="83929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6980">
              <a:lnSpc>
                <a:spcPct val="100000"/>
              </a:lnSpc>
              <a:spcBef>
                <a:spcPts val="100"/>
              </a:spcBef>
            </a:pPr>
            <a:r>
              <a:rPr lang="el-GR" sz="3600" dirty="0"/>
              <a:t>Νομική υπόθεση</a:t>
            </a:r>
            <a:endParaRPr sz="3600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634616"/>
            <a:ext cx="9143998" cy="620958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458" y="151891"/>
            <a:ext cx="7366634" cy="1086003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087755" algn="ctr">
              <a:lnSpc>
                <a:spcPts val="4300"/>
              </a:lnSpc>
              <a:spcBef>
                <a:spcPts val="215"/>
              </a:spcBef>
            </a:pPr>
            <a:r>
              <a:rPr sz="2800" dirty="0"/>
              <a:t>ACAS/TCAS</a:t>
            </a:r>
            <a:r>
              <a:rPr sz="2800" spc="-60" dirty="0"/>
              <a:t> </a:t>
            </a:r>
            <a:r>
              <a:rPr sz="2800" dirty="0"/>
              <a:t>II</a:t>
            </a:r>
            <a:r>
              <a:rPr sz="2800" spc="-45" dirty="0"/>
              <a:t> </a:t>
            </a:r>
            <a:r>
              <a:rPr sz="2800" spc="-10" dirty="0"/>
              <a:t>(</a:t>
            </a:r>
            <a:r>
              <a:rPr lang="el-GR" sz="2800" spc="-10" dirty="0"/>
              <a:t>ΣΥΣΤΗΜΑ ΑΠΟΦΥΓΗΣ ΕΝΑΕΡΙΑΣ ΣΥΓΚΡΟΥΣΗΣ</a:t>
            </a:r>
            <a:r>
              <a:rPr sz="2800" spc="-10" dirty="0"/>
              <a:t>)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252127" y="4397248"/>
            <a:ext cx="8315959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7F007F"/>
              </a:buClr>
              <a:buChar char="•"/>
              <a:tabLst>
                <a:tab pos="184150" algn="l"/>
              </a:tabLst>
            </a:pPr>
            <a:r>
              <a:rPr lang="el-GR" dirty="0">
                <a:latin typeface="Arial"/>
                <a:cs typeface="Arial"/>
              </a:rPr>
              <a:t>Οπτικές και ηχητικές συμβουλές</a:t>
            </a:r>
            <a:endParaRPr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20"/>
              </a:spcBef>
              <a:buClr>
                <a:srgbClr val="7F007F"/>
              </a:buClr>
              <a:buChar char="•"/>
              <a:tabLst>
                <a:tab pos="184150" algn="l"/>
              </a:tabLst>
            </a:pPr>
            <a:r>
              <a:rPr lang="el-GR" dirty="0">
                <a:latin typeface="Arial"/>
                <a:cs typeface="Arial"/>
              </a:rPr>
              <a:t>2 τύποι γνωμοδοτήσεων</a:t>
            </a:r>
            <a:r>
              <a:rPr dirty="0">
                <a:latin typeface="Arial"/>
                <a:cs typeface="Arial"/>
              </a:rPr>
              <a:t>:</a:t>
            </a:r>
            <a:r>
              <a:rPr spc="-10" dirty="0">
                <a:latin typeface="Arial"/>
                <a:cs typeface="Arial"/>
              </a:rPr>
              <a:t> </a:t>
            </a:r>
            <a:r>
              <a:rPr b="1" spc="-80" dirty="0">
                <a:latin typeface="Arial"/>
                <a:cs typeface="Arial"/>
              </a:rPr>
              <a:t>TA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(Traffic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Advisory)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lang="el-GR" spc="-5" dirty="0">
                <a:latin typeface="Arial"/>
                <a:cs typeface="Arial"/>
              </a:rPr>
              <a:t>και</a:t>
            </a:r>
            <a:r>
              <a:rPr spc="-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RA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(Resolution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Advisory)</a:t>
            </a:r>
            <a:endParaRPr sz="2000" dirty="0">
              <a:latin typeface="Arial"/>
              <a:cs typeface="Arial"/>
            </a:endParaRPr>
          </a:p>
          <a:p>
            <a:pPr marL="184150" marR="154305" indent="-171450">
              <a:lnSpc>
                <a:spcPts val="1920"/>
              </a:lnSpc>
              <a:buClr>
                <a:srgbClr val="7F007F"/>
              </a:buClr>
              <a:buChar char="•"/>
              <a:tabLst>
                <a:tab pos="184150" algn="l"/>
              </a:tabLst>
            </a:pPr>
            <a:r>
              <a:rPr lang="el-GR" dirty="0">
                <a:latin typeface="Arial"/>
                <a:cs typeface="Arial"/>
              </a:rPr>
              <a:t>Το RA εκτελείται από το πλήρωμα</a:t>
            </a:r>
            <a:r>
              <a:rPr dirty="0">
                <a:latin typeface="Arial"/>
                <a:cs typeface="Arial"/>
              </a:rPr>
              <a:t>;</a:t>
            </a:r>
            <a:r>
              <a:rPr spc="-50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Το σύστημα αποφασίζει για την καλύτερη επιλογή και ενημερώνει τον χειριστή</a:t>
            </a:r>
            <a:endParaRPr dirty="0">
              <a:latin typeface="Arial"/>
              <a:cs typeface="Arial"/>
            </a:endParaRPr>
          </a:p>
          <a:p>
            <a:pPr marL="184150" marR="518795" indent="-171450">
              <a:lnSpc>
                <a:spcPts val="1900"/>
              </a:lnSpc>
              <a:spcBef>
                <a:spcPts val="280"/>
              </a:spcBef>
              <a:buClr>
                <a:srgbClr val="7F007F"/>
              </a:buClr>
              <a:buChar char="•"/>
              <a:tabLst>
                <a:tab pos="184150" algn="l"/>
              </a:tabLst>
            </a:pPr>
            <a:r>
              <a:rPr lang="el-GR" dirty="0">
                <a:latin typeface="Arial"/>
                <a:cs typeface="Arial"/>
              </a:rPr>
              <a:t>Κατά τη διάρκεια της εκτέλεσης από τον πιλότο, το σύστημα παρέχει καθοδήγηση μέσω συνεχούς οπτικής και ακουστικής ανατροφοδότησης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376923"/>
            <a:ext cx="154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050" y="1353146"/>
            <a:ext cx="2882900" cy="28924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69347" y="1429003"/>
            <a:ext cx="423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9898"/>
                </a:solidFill>
                <a:uFill>
                  <a:solidFill>
                    <a:srgbClr val="009898"/>
                  </a:solidFill>
                </a:uFill>
                <a:latin typeface="Arial"/>
                <a:cs typeface="Arial"/>
                <a:hlinkClick r:id="rId3"/>
              </a:rPr>
              <a:t>http://www.skybrary.aero/index.php/TCAS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2287" y="1950389"/>
            <a:ext cx="2633980" cy="1741170"/>
            <a:chOff x="572287" y="1950389"/>
            <a:chExt cx="2633980" cy="1741170"/>
          </a:xfrm>
        </p:grpSpPr>
        <p:sp>
          <p:nvSpPr>
            <p:cNvPr id="8" name="object 8"/>
            <p:cNvSpPr/>
            <p:nvPr/>
          </p:nvSpPr>
          <p:spPr>
            <a:xfrm>
              <a:off x="3199803" y="1956739"/>
              <a:ext cx="0" cy="1728470"/>
            </a:xfrm>
            <a:custGeom>
              <a:avLst/>
              <a:gdLst/>
              <a:ahLst/>
              <a:cxnLst/>
              <a:rect l="l" t="t" r="r" b="b"/>
              <a:pathLst>
                <a:path h="1728470">
                  <a:moveTo>
                    <a:pt x="0" y="0"/>
                  </a:moveTo>
                  <a:lnTo>
                    <a:pt x="0" y="1728190"/>
                  </a:lnTo>
                </a:path>
              </a:pathLst>
            </a:custGeom>
            <a:ln w="12700">
              <a:solidFill>
                <a:srgbClr val="000000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06460" y="2860573"/>
              <a:ext cx="1078865" cy="0"/>
            </a:xfrm>
            <a:custGeom>
              <a:avLst/>
              <a:gdLst/>
              <a:ahLst/>
              <a:cxnLst/>
              <a:rect l="l" t="t" r="r" b="b"/>
              <a:pathLst>
                <a:path w="1078864">
                  <a:moveTo>
                    <a:pt x="0" y="0"/>
                  </a:moveTo>
                  <a:lnTo>
                    <a:pt x="1078814" y="0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8637" y="2797568"/>
              <a:ext cx="1241425" cy="126364"/>
            </a:xfrm>
            <a:custGeom>
              <a:avLst/>
              <a:gdLst/>
              <a:ahLst/>
              <a:cxnLst/>
              <a:rect l="l" t="t" r="r" b="b"/>
              <a:pathLst>
                <a:path w="1241425" h="126364">
                  <a:moveTo>
                    <a:pt x="854379" y="126009"/>
                  </a:moveTo>
                  <a:lnTo>
                    <a:pt x="1080147" y="126009"/>
                  </a:lnTo>
                  <a:lnTo>
                    <a:pt x="1139583" y="119608"/>
                  </a:lnTo>
                  <a:lnTo>
                    <a:pt x="1177886" y="114452"/>
                  </a:lnTo>
                  <a:lnTo>
                    <a:pt x="1209586" y="108000"/>
                  </a:lnTo>
                  <a:lnTo>
                    <a:pt x="1221435" y="101600"/>
                  </a:lnTo>
                  <a:lnTo>
                    <a:pt x="1229372" y="100317"/>
                  </a:lnTo>
                  <a:lnTo>
                    <a:pt x="1234630" y="96443"/>
                  </a:lnTo>
                  <a:lnTo>
                    <a:pt x="1238605" y="89992"/>
                  </a:lnTo>
                  <a:lnTo>
                    <a:pt x="1241285" y="81013"/>
                  </a:lnTo>
                  <a:lnTo>
                    <a:pt x="1241285" y="75857"/>
                  </a:lnTo>
                  <a:lnTo>
                    <a:pt x="1238605" y="73278"/>
                  </a:lnTo>
                  <a:lnTo>
                    <a:pt x="1234630" y="66878"/>
                  </a:lnTo>
                  <a:lnTo>
                    <a:pt x="1221435" y="59143"/>
                  </a:lnTo>
                  <a:lnTo>
                    <a:pt x="1202982" y="50152"/>
                  </a:lnTo>
                  <a:lnTo>
                    <a:pt x="1177886" y="26987"/>
                  </a:lnTo>
                  <a:lnTo>
                    <a:pt x="1158087" y="18008"/>
                  </a:lnTo>
                  <a:lnTo>
                    <a:pt x="1139583" y="11556"/>
                  </a:lnTo>
                  <a:lnTo>
                    <a:pt x="1088085" y="3873"/>
                  </a:lnTo>
                  <a:lnTo>
                    <a:pt x="1028661" y="0"/>
                  </a:lnTo>
                  <a:lnTo>
                    <a:pt x="294487" y="0"/>
                  </a:lnTo>
                  <a:lnTo>
                    <a:pt x="73926" y="8978"/>
                  </a:lnTo>
                  <a:lnTo>
                    <a:pt x="26403" y="15430"/>
                  </a:lnTo>
                  <a:lnTo>
                    <a:pt x="9232" y="18008"/>
                  </a:lnTo>
                  <a:lnTo>
                    <a:pt x="6604" y="18008"/>
                  </a:lnTo>
                  <a:lnTo>
                    <a:pt x="3975" y="20586"/>
                  </a:lnTo>
                  <a:lnTo>
                    <a:pt x="0" y="20586"/>
                  </a:lnTo>
                  <a:lnTo>
                    <a:pt x="0" y="36017"/>
                  </a:lnTo>
                  <a:lnTo>
                    <a:pt x="6604" y="38595"/>
                  </a:lnTo>
                  <a:lnTo>
                    <a:pt x="35623" y="46291"/>
                  </a:lnTo>
                  <a:lnTo>
                    <a:pt x="106959" y="66878"/>
                  </a:lnTo>
                  <a:lnTo>
                    <a:pt x="254850" y="100317"/>
                  </a:lnTo>
                  <a:lnTo>
                    <a:pt x="435775" y="126009"/>
                  </a:lnTo>
                  <a:lnTo>
                    <a:pt x="561187" y="12600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3426" y="2912021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924" y="5156"/>
                  </a:moveTo>
                  <a:lnTo>
                    <a:pt x="0" y="5156"/>
                  </a:lnTo>
                  <a:lnTo>
                    <a:pt x="0" y="0"/>
                  </a:lnTo>
                  <a:lnTo>
                    <a:pt x="3924" y="0"/>
                  </a:lnTo>
                  <a:lnTo>
                    <a:pt x="3924" y="51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5040" y="2625280"/>
              <a:ext cx="268605" cy="180340"/>
            </a:xfrm>
            <a:custGeom>
              <a:avLst/>
              <a:gdLst/>
              <a:ahLst/>
              <a:cxnLst/>
              <a:rect l="l" t="t" r="r" b="b"/>
              <a:pathLst>
                <a:path w="268605" h="180339">
                  <a:moveTo>
                    <a:pt x="87160" y="176161"/>
                  </a:moveTo>
                  <a:lnTo>
                    <a:pt x="47523" y="180035"/>
                  </a:lnTo>
                  <a:lnTo>
                    <a:pt x="0" y="0"/>
                  </a:lnTo>
                  <a:lnTo>
                    <a:pt x="60769" y="0"/>
                  </a:lnTo>
                  <a:lnTo>
                    <a:pt x="67360" y="2578"/>
                  </a:lnTo>
                  <a:lnTo>
                    <a:pt x="73964" y="8978"/>
                  </a:lnTo>
                  <a:lnTo>
                    <a:pt x="190144" y="133692"/>
                  </a:lnTo>
                  <a:lnTo>
                    <a:pt x="196748" y="138849"/>
                  </a:lnTo>
                  <a:lnTo>
                    <a:pt x="208648" y="150418"/>
                  </a:lnTo>
                  <a:lnTo>
                    <a:pt x="235038" y="164553"/>
                  </a:lnTo>
                  <a:lnTo>
                    <a:pt x="250913" y="171005"/>
                  </a:lnTo>
                  <a:lnTo>
                    <a:pt x="268084" y="173583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5040" y="2625280"/>
              <a:ext cx="307975" cy="275590"/>
            </a:xfrm>
            <a:custGeom>
              <a:avLst/>
              <a:gdLst/>
              <a:ahLst/>
              <a:cxnLst/>
              <a:rect l="l" t="t" r="r" b="b"/>
              <a:pathLst>
                <a:path w="307975" h="275589">
                  <a:moveTo>
                    <a:pt x="307670" y="275183"/>
                  </a:moveTo>
                  <a:lnTo>
                    <a:pt x="208648" y="258457"/>
                  </a:lnTo>
                  <a:lnTo>
                    <a:pt x="13195" y="44996"/>
                  </a:lnTo>
                  <a:lnTo>
                    <a:pt x="0" y="0"/>
                  </a:lnTo>
                  <a:lnTo>
                    <a:pt x="51485" y="0"/>
                  </a:lnTo>
                  <a:lnTo>
                    <a:pt x="307670" y="275183"/>
                  </a:lnTo>
                  <a:close/>
                </a:path>
              </a:pathLst>
            </a:custGeom>
            <a:solidFill>
              <a:srgbClr val="000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6940" y="2671559"/>
              <a:ext cx="191770" cy="211454"/>
            </a:xfrm>
            <a:custGeom>
              <a:avLst/>
              <a:gdLst/>
              <a:ahLst/>
              <a:cxnLst/>
              <a:rect l="l" t="t" r="r" b="b"/>
              <a:pathLst>
                <a:path w="191770" h="211455">
                  <a:moveTo>
                    <a:pt x="191439" y="210896"/>
                  </a:moveTo>
                  <a:lnTo>
                    <a:pt x="179590" y="210896"/>
                  </a:lnTo>
                  <a:lnTo>
                    <a:pt x="2628" y="16725"/>
                  </a:lnTo>
                  <a:lnTo>
                    <a:pt x="0" y="0"/>
                  </a:lnTo>
                  <a:lnTo>
                    <a:pt x="191439" y="210896"/>
                  </a:lnTo>
                  <a:close/>
                </a:path>
              </a:pathLst>
            </a:custGeom>
            <a:solidFill>
              <a:srgbClr val="F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0915" y="2688285"/>
              <a:ext cx="175895" cy="194310"/>
            </a:xfrm>
            <a:custGeom>
              <a:avLst/>
              <a:gdLst/>
              <a:ahLst/>
              <a:cxnLst/>
              <a:rect l="l" t="t" r="r" b="b"/>
              <a:pathLst>
                <a:path w="175895" h="194310">
                  <a:moveTo>
                    <a:pt x="175615" y="194170"/>
                  </a:moveTo>
                  <a:lnTo>
                    <a:pt x="163703" y="191592"/>
                  </a:lnTo>
                  <a:lnTo>
                    <a:pt x="6591" y="16713"/>
                  </a:lnTo>
                  <a:lnTo>
                    <a:pt x="0" y="0"/>
                  </a:lnTo>
                  <a:lnTo>
                    <a:pt x="175615" y="194170"/>
                  </a:lnTo>
                  <a:close/>
                </a:path>
              </a:pathLst>
            </a:custGeom>
            <a:solidFill>
              <a:srgbClr val="FF7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7507" y="2706293"/>
              <a:ext cx="154940" cy="173990"/>
            </a:xfrm>
            <a:custGeom>
              <a:avLst/>
              <a:gdLst/>
              <a:ahLst/>
              <a:cxnLst/>
              <a:rect l="l" t="t" r="r" b="b"/>
              <a:pathLst>
                <a:path w="154940" h="173989">
                  <a:moveTo>
                    <a:pt x="154482" y="173583"/>
                  </a:moveTo>
                  <a:lnTo>
                    <a:pt x="142582" y="171005"/>
                  </a:lnTo>
                  <a:lnTo>
                    <a:pt x="2628" y="12839"/>
                  </a:lnTo>
                  <a:lnTo>
                    <a:pt x="0" y="0"/>
                  </a:lnTo>
                  <a:lnTo>
                    <a:pt x="154482" y="173583"/>
                  </a:lnTo>
                  <a:close/>
                </a:path>
              </a:pathLst>
            </a:custGeom>
            <a:solidFill>
              <a:srgbClr val="FF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13434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3434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6400"/>
                  </a:moveTo>
                  <a:lnTo>
                    <a:pt x="6591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3434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3434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6400"/>
                  </a:moveTo>
                  <a:lnTo>
                    <a:pt x="6591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7610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7610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6400"/>
                  </a:moveTo>
                  <a:lnTo>
                    <a:pt x="6591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97610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97610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6400"/>
                  </a:moveTo>
                  <a:lnTo>
                    <a:pt x="6591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7760" y="2836164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5">
                  <a:moveTo>
                    <a:pt x="10566" y="7696"/>
                  </a:moveTo>
                  <a:lnTo>
                    <a:pt x="3975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75" y="0"/>
                  </a:lnTo>
                  <a:lnTo>
                    <a:pt x="10566" y="0"/>
                  </a:lnTo>
                  <a:lnTo>
                    <a:pt x="14541" y="2540"/>
                  </a:lnTo>
                  <a:lnTo>
                    <a:pt x="14541" y="6400"/>
                  </a:lnTo>
                  <a:lnTo>
                    <a:pt x="10566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77760" y="2836164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5">
                  <a:moveTo>
                    <a:pt x="14541" y="6400"/>
                  </a:moveTo>
                  <a:lnTo>
                    <a:pt x="10566" y="7696"/>
                  </a:lnTo>
                  <a:lnTo>
                    <a:pt x="3975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75" y="0"/>
                  </a:lnTo>
                  <a:lnTo>
                    <a:pt x="10566" y="0"/>
                  </a:lnTo>
                  <a:lnTo>
                    <a:pt x="14541" y="2540"/>
                  </a:lnTo>
                  <a:lnTo>
                    <a:pt x="1454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77760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83" y="7696"/>
                  </a:moveTo>
                  <a:lnTo>
                    <a:pt x="3975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75" y="0"/>
                  </a:lnTo>
                  <a:lnTo>
                    <a:pt x="9283" y="0"/>
                  </a:lnTo>
                  <a:lnTo>
                    <a:pt x="9283" y="6400"/>
                  </a:lnTo>
                  <a:lnTo>
                    <a:pt x="9283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7760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83" y="6400"/>
                  </a:moveTo>
                  <a:lnTo>
                    <a:pt x="9283" y="7696"/>
                  </a:lnTo>
                  <a:lnTo>
                    <a:pt x="3975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75" y="0"/>
                  </a:lnTo>
                  <a:lnTo>
                    <a:pt x="9283" y="0"/>
                  </a:lnTo>
                  <a:lnTo>
                    <a:pt x="9283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30592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32" y="7696"/>
                  </a:moveTo>
                  <a:lnTo>
                    <a:pt x="3975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75" y="0"/>
                  </a:lnTo>
                  <a:lnTo>
                    <a:pt x="9232" y="0"/>
                  </a:lnTo>
                  <a:lnTo>
                    <a:pt x="9232" y="6400"/>
                  </a:lnTo>
                  <a:lnTo>
                    <a:pt x="9232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30592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32" y="6400"/>
                  </a:moveTo>
                  <a:lnTo>
                    <a:pt x="9232" y="7696"/>
                  </a:lnTo>
                  <a:lnTo>
                    <a:pt x="3975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75" y="0"/>
                  </a:lnTo>
                  <a:lnTo>
                    <a:pt x="9232" y="0"/>
                  </a:lnTo>
                  <a:lnTo>
                    <a:pt x="9232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35900" y="2836164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3924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3924" y="0"/>
                  </a:lnTo>
                  <a:lnTo>
                    <a:pt x="3924" y="6400"/>
                  </a:lnTo>
                  <a:lnTo>
                    <a:pt x="3924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35900" y="2836164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3924" y="6400"/>
                  </a:moveTo>
                  <a:lnTo>
                    <a:pt x="3924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3924" y="0"/>
                  </a:lnTo>
                  <a:lnTo>
                    <a:pt x="3924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48586" y="2829712"/>
              <a:ext cx="29209" cy="14604"/>
            </a:xfrm>
            <a:custGeom>
              <a:avLst/>
              <a:gdLst/>
              <a:ahLst/>
              <a:cxnLst/>
              <a:rect l="l" t="t" r="r" b="b"/>
              <a:pathLst>
                <a:path w="29210" h="14605">
                  <a:moveTo>
                    <a:pt x="29070" y="14147"/>
                  </a:moveTo>
                  <a:lnTo>
                    <a:pt x="9270" y="14147"/>
                  </a:lnTo>
                  <a:lnTo>
                    <a:pt x="0" y="0"/>
                  </a:lnTo>
                  <a:lnTo>
                    <a:pt x="13195" y="0"/>
                  </a:lnTo>
                  <a:lnTo>
                    <a:pt x="29070" y="1414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48586" y="2829712"/>
              <a:ext cx="29209" cy="14604"/>
            </a:xfrm>
            <a:custGeom>
              <a:avLst/>
              <a:gdLst/>
              <a:ahLst/>
              <a:cxnLst/>
              <a:rect l="l" t="t" r="r" b="b"/>
              <a:pathLst>
                <a:path w="29210" h="14605">
                  <a:moveTo>
                    <a:pt x="29070" y="14147"/>
                  </a:moveTo>
                  <a:lnTo>
                    <a:pt x="9270" y="14147"/>
                  </a:lnTo>
                  <a:lnTo>
                    <a:pt x="0" y="0"/>
                  </a:lnTo>
                  <a:lnTo>
                    <a:pt x="13195" y="0"/>
                  </a:lnTo>
                  <a:lnTo>
                    <a:pt x="29070" y="14147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36725" y="2829712"/>
              <a:ext cx="22860" cy="18415"/>
            </a:xfrm>
            <a:custGeom>
              <a:avLst/>
              <a:gdLst/>
              <a:ahLst/>
              <a:cxnLst/>
              <a:rect l="l" t="t" r="r" b="b"/>
              <a:pathLst>
                <a:path w="22860" h="18414">
                  <a:moveTo>
                    <a:pt x="6604" y="18008"/>
                  </a:moveTo>
                  <a:lnTo>
                    <a:pt x="0" y="18008"/>
                  </a:lnTo>
                  <a:lnTo>
                    <a:pt x="0" y="0"/>
                  </a:lnTo>
                  <a:lnTo>
                    <a:pt x="11861" y="0"/>
                  </a:lnTo>
                  <a:lnTo>
                    <a:pt x="22428" y="14147"/>
                  </a:lnTo>
                  <a:lnTo>
                    <a:pt x="6604" y="18008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36725" y="2829712"/>
              <a:ext cx="22860" cy="18415"/>
            </a:xfrm>
            <a:custGeom>
              <a:avLst/>
              <a:gdLst/>
              <a:ahLst/>
              <a:cxnLst/>
              <a:rect l="l" t="t" r="r" b="b"/>
              <a:pathLst>
                <a:path w="22860" h="18414">
                  <a:moveTo>
                    <a:pt x="0" y="0"/>
                  </a:moveTo>
                  <a:lnTo>
                    <a:pt x="11861" y="0"/>
                  </a:lnTo>
                  <a:lnTo>
                    <a:pt x="22428" y="14147"/>
                  </a:lnTo>
                  <a:lnTo>
                    <a:pt x="6604" y="18008"/>
                  </a:lnTo>
                  <a:lnTo>
                    <a:pt x="0" y="18008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12963" y="2829712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89" h="18414">
                  <a:moveTo>
                    <a:pt x="21081" y="18008"/>
                  </a:moveTo>
                  <a:lnTo>
                    <a:pt x="0" y="18008"/>
                  </a:lnTo>
                  <a:lnTo>
                    <a:pt x="0" y="3873"/>
                  </a:lnTo>
                  <a:lnTo>
                    <a:pt x="6591" y="0"/>
                  </a:lnTo>
                  <a:lnTo>
                    <a:pt x="21081" y="0"/>
                  </a:lnTo>
                  <a:lnTo>
                    <a:pt x="21081" y="18008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12963" y="2829712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89" h="18414">
                  <a:moveTo>
                    <a:pt x="6591" y="0"/>
                  </a:moveTo>
                  <a:lnTo>
                    <a:pt x="21081" y="0"/>
                  </a:lnTo>
                  <a:lnTo>
                    <a:pt x="21081" y="18008"/>
                  </a:lnTo>
                  <a:lnTo>
                    <a:pt x="0" y="18008"/>
                  </a:lnTo>
                  <a:lnTo>
                    <a:pt x="0" y="3873"/>
                  </a:lnTo>
                  <a:lnTo>
                    <a:pt x="65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89050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71" y="7696"/>
                  </a:move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9271" y="0"/>
                  </a:lnTo>
                  <a:lnTo>
                    <a:pt x="9271" y="6400"/>
                  </a:lnTo>
                  <a:lnTo>
                    <a:pt x="9271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89050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71" y="6400"/>
                  </a:moveTo>
                  <a:lnTo>
                    <a:pt x="9271" y="7696"/>
                  </a:ln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9271" y="0"/>
                  </a:lnTo>
                  <a:lnTo>
                    <a:pt x="927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90383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3975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3975" y="0"/>
                  </a:lnTo>
                  <a:lnTo>
                    <a:pt x="7899" y="2540"/>
                  </a:lnTo>
                  <a:lnTo>
                    <a:pt x="7899" y="6400"/>
                  </a:lnTo>
                  <a:lnTo>
                    <a:pt x="3975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90383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899" y="6400"/>
                  </a:moveTo>
                  <a:lnTo>
                    <a:pt x="3975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3975" y="0"/>
                  </a:lnTo>
                  <a:lnTo>
                    <a:pt x="7899" y="2540"/>
                  </a:lnTo>
                  <a:lnTo>
                    <a:pt x="7899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71879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04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604" y="0"/>
                  </a:lnTo>
                  <a:lnTo>
                    <a:pt x="6604" y="6400"/>
                  </a:lnTo>
                  <a:lnTo>
                    <a:pt x="6604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71879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04" y="6400"/>
                  </a:moveTo>
                  <a:lnTo>
                    <a:pt x="6604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604" y="0"/>
                  </a:lnTo>
                  <a:lnTo>
                    <a:pt x="6604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71879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04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604" y="0"/>
                  </a:lnTo>
                  <a:lnTo>
                    <a:pt x="6604" y="6400"/>
                  </a:lnTo>
                  <a:lnTo>
                    <a:pt x="6604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71879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04" y="6400"/>
                  </a:moveTo>
                  <a:lnTo>
                    <a:pt x="6604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604" y="0"/>
                  </a:lnTo>
                  <a:lnTo>
                    <a:pt x="6604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57350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937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7937" y="0"/>
                  </a:lnTo>
                  <a:lnTo>
                    <a:pt x="7937" y="6400"/>
                  </a:lnTo>
                  <a:lnTo>
                    <a:pt x="7937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57350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937" y="6400"/>
                  </a:moveTo>
                  <a:lnTo>
                    <a:pt x="7937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7937" y="0"/>
                  </a:lnTo>
                  <a:lnTo>
                    <a:pt x="793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57350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937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7937" y="0"/>
                  </a:lnTo>
                  <a:lnTo>
                    <a:pt x="7937" y="6400"/>
                  </a:lnTo>
                  <a:lnTo>
                    <a:pt x="7937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57350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937" y="6400"/>
                  </a:moveTo>
                  <a:lnTo>
                    <a:pt x="7937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7937" y="0"/>
                  </a:lnTo>
                  <a:lnTo>
                    <a:pt x="793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36218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42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642" y="0"/>
                  </a:lnTo>
                  <a:lnTo>
                    <a:pt x="6642" y="6400"/>
                  </a:lnTo>
                  <a:lnTo>
                    <a:pt x="6642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36218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42" y="6400"/>
                  </a:moveTo>
                  <a:lnTo>
                    <a:pt x="6642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642" y="0"/>
                  </a:lnTo>
                  <a:lnTo>
                    <a:pt x="6642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36218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42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642" y="0"/>
                  </a:lnTo>
                  <a:lnTo>
                    <a:pt x="6642" y="6400"/>
                  </a:lnTo>
                  <a:lnTo>
                    <a:pt x="6642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36218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42" y="6400"/>
                  </a:moveTo>
                  <a:lnTo>
                    <a:pt x="6642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642" y="0"/>
                  </a:lnTo>
                  <a:lnTo>
                    <a:pt x="6642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19047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83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9283" y="0"/>
                  </a:lnTo>
                  <a:lnTo>
                    <a:pt x="9283" y="6400"/>
                  </a:lnTo>
                  <a:lnTo>
                    <a:pt x="9283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19047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83" y="6400"/>
                  </a:moveTo>
                  <a:lnTo>
                    <a:pt x="9283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9283" y="0"/>
                  </a:lnTo>
                  <a:lnTo>
                    <a:pt x="9283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19047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83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9283" y="0"/>
                  </a:lnTo>
                  <a:lnTo>
                    <a:pt x="9283" y="6400"/>
                  </a:lnTo>
                  <a:lnTo>
                    <a:pt x="9283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9047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83" y="6400"/>
                  </a:moveTo>
                  <a:lnTo>
                    <a:pt x="9283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9283" y="0"/>
                  </a:lnTo>
                  <a:lnTo>
                    <a:pt x="9283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01889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71" y="7696"/>
                  </a:moveTo>
                  <a:lnTo>
                    <a:pt x="3962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62" y="0"/>
                  </a:lnTo>
                  <a:lnTo>
                    <a:pt x="9271" y="0"/>
                  </a:lnTo>
                  <a:lnTo>
                    <a:pt x="9271" y="6400"/>
                  </a:lnTo>
                  <a:lnTo>
                    <a:pt x="9271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01889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71" y="6400"/>
                  </a:moveTo>
                  <a:lnTo>
                    <a:pt x="9271" y="7696"/>
                  </a:lnTo>
                  <a:lnTo>
                    <a:pt x="3962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62" y="0"/>
                  </a:lnTo>
                  <a:lnTo>
                    <a:pt x="9271" y="0"/>
                  </a:lnTo>
                  <a:lnTo>
                    <a:pt x="927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01889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71" y="7696"/>
                  </a:moveTo>
                  <a:lnTo>
                    <a:pt x="3962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62" y="0"/>
                  </a:lnTo>
                  <a:lnTo>
                    <a:pt x="9271" y="0"/>
                  </a:lnTo>
                  <a:lnTo>
                    <a:pt x="9271" y="6400"/>
                  </a:lnTo>
                  <a:lnTo>
                    <a:pt x="9271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01889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71" y="6400"/>
                  </a:moveTo>
                  <a:lnTo>
                    <a:pt x="9271" y="7696"/>
                  </a:lnTo>
                  <a:lnTo>
                    <a:pt x="3962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62" y="0"/>
                  </a:lnTo>
                  <a:lnTo>
                    <a:pt x="9271" y="0"/>
                  </a:lnTo>
                  <a:lnTo>
                    <a:pt x="927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86065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257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6400"/>
                  </a:lnTo>
                  <a:lnTo>
                    <a:pt x="5257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86065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257" y="6400"/>
                  </a:moveTo>
                  <a:lnTo>
                    <a:pt x="5257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86065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257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6400"/>
                  </a:lnTo>
                  <a:lnTo>
                    <a:pt x="5257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86065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257" y="6400"/>
                  </a:moveTo>
                  <a:lnTo>
                    <a:pt x="5257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64932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6591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10566" y="2540"/>
                  </a:lnTo>
                  <a:lnTo>
                    <a:pt x="10566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64932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66" y="6400"/>
                  </a:moveTo>
                  <a:lnTo>
                    <a:pt x="6591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10566" y="2540"/>
                  </a:lnTo>
                  <a:lnTo>
                    <a:pt x="10566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64932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937" y="7696"/>
                  </a:move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7937" y="0"/>
                  </a:lnTo>
                  <a:lnTo>
                    <a:pt x="7937" y="6400"/>
                  </a:lnTo>
                  <a:lnTo>
                    <a:pt x="7937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64932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937" y="6400"/>
                  </a:moveTo>
                  <a:lnTo>
                    <a:pt x="7937" y="7696"/>
                  </a:ln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7937" y="0"/>
                  </a:lnTo>
                  <a:lnTo>
                    <a:pt x="793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49095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899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7899" y="0"/>
                  </a:lnTo>
                  <a:lnTo>
                    <a:pt x="7899" y="6400"/>
                  </a:lnTo>
                  <a:lnTo>
                    <a:pt x="7899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49095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899" y="6400"/>
                  </a:moveTo>
                  <a:lnTo>
                    <a:pt x="7899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7899" y="0"/>
                  </a:lnTo>
                  <a:lnTo>
                    <a:pt x="7899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49095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899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7899" y="0"/>
                  </a:lnTo>
                  <a:lnTo>
                    <a:pt x="7899" y="6400"/>
                  </a:lnTo>
                  <a:lnTo>
                    <a:pt x="7899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49095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899" y="6400"/>
                  </a:moveTo>
                  <a:lnTo>
                    <a:pt x="7899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7899" y="0"/>
                  </a:lnTo>
                  <a:lnTo>
                    <a:pt x="7899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63282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63282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6400"/>
                  </a:moveTo>
                  <a:lnTo>
                    <a:pt x="6591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63282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63282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6400"/>
                  </a:moveTo>
                  <a:lnTo>
                    <a:pt x="6591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46111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6604" y="7696"/>
                  </a:moveTo>
                  <a:lnTo>
                    <a:pt x="3924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24" y="0"/>
                  </a:lnTo>
                  <a:lnTo>
                    <a:pt x="6604" y="0"/>
                  </a:lnTo>
                  <a:lnTo>
                    <a:pt x="10515" y="2540"/>
                  </a:lnTo>
                  <a:lnTo>
                    <a:pt x="10515" y="6400"/>
                  </a:lnTo>
                  <a:lnTo>
                    <a:pt x="6604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46111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15" y="6400"/>
                  </a:moveTo>
                  <a:lnTo>
                    <a:pt x="6604" y="7696"/>
                  </a:lnTo>
                  <a:lnTo>
                    <a:pt x="3924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24" y="0"/>
                  </a:lnTo>
                  <a:lnTo>
                    <a:pt x="6604" y="0"/>
                  </a:lnTo>
                  <a:lnTo>
                    <a:pt x="10515" y="2540"/>
                  </a:lnTo>
                  <a:lnTo>
                    <a:pt x="10515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46111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6604" y="7696"/>
                  </a:moveTo>
                  <a:lnTo>
                    <a:pt x="3924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24" y="0"/>
                  </a:lnTo>
                  <a:lnTo>
                    <a:pt x="6604" y="0"/>
                  </a:lnTo>
                  <a:lnTo>
                    <a:pt x="10515" y="2540"/>
                  </a:lnTo>
                  <a:lnTo>
                    <a:pt x="10515" y="6400"/>
                  </a:lnTo>
                  <a:lnTo>
                    <a:pt x="6604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46111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15" y="6400"/>
                  </a:moveTo>
                  <a:lnTo>
                    <a:pt x="6604" y="7696"/>
                  </a:lnTo>
                  <a:lnTo>
                    <a:pt x="3924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24" y="0"/>
                  </a:lnTo>
                  <a:lnTo>
                    <a:pt x="6604" y="0"/>
                  </a:lnTo>
                  <a:lnTo>
                    <a:pt x="10515" y="2540"/>
                  </a:lnTo>
                  <a:lnTo>
                    <a:pt x="10515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26274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66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10566" y="0"/>
                  </a:lnTo>
                  <a:lnTo>
                    <a:pt x="10566" y="6400"/>
                  </a:lnTo>
                  <a:lnTo>
                    <a:pt x="10566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26274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66" y="6400"/>
                  </a:moveTo>
                  <a:lnTo>
                    <a:pt x="10566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10566" y="0"/>
                  </a:lnTo>
                  <a:lnTo>
                    <a:pt x="10566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26274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66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10566" y="0"/>
                  </a:lnTo>
                  <a:lnTo>
                    <a:pt x="10566" y="6400"/>
                  </a:lnTo>
                  <a:lnTo>
                    <a:pt x="10566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26274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66" y="6400"/>
                  </a:moveTo>
                  <a:lnTo>
                    <a:pt x="10566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10566" y="0"/>
                  </a:lnTo>
                  <a:lnTo>
                    <a:pt x="10566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11732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2679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2679" y="0"/>
                  </a:lnTo>
                  <a:lnTo>
                    <a:pt x="5308" y="2540"/>
                  </a:lnTo>
                  <a:lnTo>
                    <a:pt x="5308" y="6400"/>
                  </a:lnTo>
                  <a:lnTo>
                    <a:pt x="2679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11732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308" y="6400"/>
                  </a:moveTo>
                  <a:lnTo>
                    <a:pt x="2679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2679" y="0"/>
                  </a:lnTo>
                  <a:lnTo>
                    <a:pt x="5308" y="2540"/>
                  </a:lnTo>
                  <a:lnTo>
                    <a:pt x="5308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11732" y="2836164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679" y="7696"/>
                  </a:moveTo>
                  <a:lnTo>
                    <a:pt x="0" y="6400"/>
                  </a:lnTo>
                  <a:lnTo>
                    <a:pt x="0" y="2540"/>
                  </a:lnTo>
                  <a:lnTo>
                    <a:pt x="2679" y="0"/>
                  </a:lnTo>
                  <a:lnTo>
                    <a:pt x="2679" y="6400"/>
                  </a:lnTo>
                  <a:lnTo>
                    <a:pt x="2679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11732" y="2836164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679" y="6400"/>
                  </a:moveTo>
                  <a:lnTo>
                    <a:pt x="2679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79" y="0"/>
                  </a:lnTo>
                  <a:lnTo>
                    <a:pt x="2679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95908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257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6400"/>
                  </a:lnTo>
                  <a:lnTo>
                    <a:pt x="5257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95908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257" y="6400"/>
                  </a:moveTo>
                  <a:lnTo>
                    <a:pt x="5257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95908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257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6400"/>
                  </a:lnTo>
                  <a:lnTo>
                    <a:pt x="5257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95908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257" y="6400"/>
                  </a:moveTo>
                  <a:lnTo>
                    <a:pt x="5257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72146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6591" y="7696"/>
                  </a:move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6591" y="0"/>
                  </a:lnTo>
                  <a:lnTo>
                    <a:pt x="10566" y="2540"/>
                  </a:lnTo>
                  <a:lnTo>
                    <a:pt x="10566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72146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66" y="6400"/>
                  </a:moveTo>
                  <a:lnTo>
                    <a:pt x="6591" y="7696"/>
                  </a:ln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6591" y="0"/>
                  </a:lnTo>
                  <a:lnTo>
                    <a:pt x="10566" y="2540"/>
                  </a:lnTo>
                  <a:lnTo>
                    <a:pt x="10566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74775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3962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3962" y="0"/>
                  </a:lnTo>
                  <a:lnTo>
                    <a:pt x="10566" y="2540"/>
                  </a:lnTo>
                  <a:lnTo>
                    <a:pt x="10566" y="6400"/>
                  </a:lnTo>
                  <a:lnTo>
                    <a:pt x="3962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74775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66" y="6400"/>
                  </a:moveTo>
                  <a:lnTo>
                    <a:pt x="3962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3962" y="0"/>
                  </a:lnTo>
                  <a:lnTo>
                    <a:pt x="10566" y="2540"/>
                  </a:lnTo>
                  <a:lnTo>
                    <a:pt x="10566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58951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58951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6400"/>
                  </a:moveTo>
                  <a:lnTo>
                    <a:pt x="6591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58951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58951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6400"/>
                  </a:moveTo>
                  <a:lnTo>
                    <a:pt x="6591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36472" y="283616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9283" y="7696"/>
                  </a:move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9283" y="0"/>
                  </a:lnTo>
                  <a:lnTo>
                    <a:pt x="11912" y="2540"/>
                  </a:lnTo>
                  <a:lnTo>
                    <a:pt x="11912" y="6400"/>
                  </a:lnTo>
                  <a:lnTo>
                    <a:pt x="9283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36472" y="283616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11912" y="6400"/>
                  </a:moveTo>
                  <a:lnTo>
                    <a:pt x="9283" y="7696"/>
                  </a:ln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9283" y="0"/>
                  </a:lnTo>
                  <a:lnTo>
                    <a:pt x="11912" y="2540"/>
                  </a:lnTo>
                  <a:lnTo>
                    <a:pt x="11912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36472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83" y="7696"/>
                  </a:moveTo>
                  <a:lnTo>
                    <a:pt x="3975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75" y="0"/>
                  </a:lnTo>
                  <a:lnTo>
                    <a:pt x="9283" y="0"/>
                  </a:lnTo>
                  <a:lnTo>
                    <a:pt x="9283" y="6400"/>
                  </a:lnTo>
                  <a:lnTo>
                    <a:pt x="9283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36472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83" y="6400"/>
                  </a:moveTo>
                  <a:lnTo>
                    <a:pt x="9283" y="7696"/>
                  </a:lnTo>
                  <a:lnTo>
                    <a:pt x="3975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75" y="0"/>
                  </a:lnTo>
                  <a:lnTo>
                    <a:pt x="9283" y="0"/>
                  </a:lnTo>
                  <a:lnTo>
                    <a:pt x="9283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25906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308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00"/>
                  </a:lnTo>
                  <a:lnTo>
                    <a:pt x="5308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25906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308" y="6400"/>
                  </a:moveTo>
                  <a:lnTo>
                    <a:pt x="5308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25906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308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00"/>
                  </a:lnTo>
                  <a:lnTo>
                    <a:pt x="5308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25906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308" y="6400"/>
                  </a:moveTo>
                  <a:lnTo>
                    <a:pt x="5308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144" y="283616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9232" y="7696"/>
                  </a:move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9232" y="0"/>
                  </a:lnTo>
                  <a:lnTo>
                    <a:pt x="11912" y="2540"/>
                  </a:lnTo>
                  <a:lnTo>
                    <a:pt x="11912" y="6400"/>
                  </a:lnTo>
                  <a:lnTo>
                    <a:pt x="9232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144" y="283616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11912" y="6400"/>
                  </a:moveTo>
                  <a:lnTo>
                    <a:pt x="9232" y="7696"/>
                  </a:ln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9232" y="0"/>
                  </a:lnTo>
                  <a:lnTo>
                    <a:pt x="11912" y="2540"/>
                  </a:lnTo>
                  <a:lnTo>
                    <a:pt x="11912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144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32" y="7696"/>
                  </a:move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9232" y="0"/>
                  </a:lnTo>
                  <a:lnTo>
                    <a:pt x="9232" y="6400"/>
                  </a:lnTo>
                  <a:lnTo>
                    <a:pt x="9232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144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32" y="6400"/>
                  </a:moveTo>
                  <a:lnTo>
                    <a:pt x="9232" y="7696"/>
                  </a:ln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9232" y="0"/>
                  </a:lnTo>
                  <a:lnTo>
                    <a:pt x="9232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03591" y="2827134"/>
              <a:ext cx="34925" cy="22225"/>
            </a:xfrm>
            <a:custGeom>
              <a:avLst/>
              <a:gdLst/>
              <a:ahLst/>
              <a:cxnLst/>
              <a:rect l="l" t="t" r="r" b="b"/>
              <a:pathLst>
                <a:path w="34925" h="22225">
                  <a:moveTo>
                    <a:pt x="9220" y="2578"/>
                  </a:moveTo>
                  <a:lnTo>
                    <a:pt x="7937" y="2578"/>
                  </a:lnTo>
                  <a:lnTo>
                    <a:pt x="6591" y="0"/>
                  </a:lnTo>
                  <a:lnTo>
                    <a:pt x="1333" y="0"/>
                  </a:lnTo>
                  <a:lnTo>
                    <a:pt x="0" y="2578"/>
                  </a:lnTo>
                  <a:lnTo>
                    <a:pt x="0" y="21882"/>
                  </a:lnTo>
                  <a:lnTo>
                    <a:pt x="6591" y="21882"/>
                  </a:lnTo>
                  <a:lnTo>
                    <a:pt x="7937" y="21882"/>
                  </a:lnTo>
                  <a:lnTo>
                    <a:pt x="9220" y="19304"/>
                  </a:lnTo>
                  <a:lnTo>
                    <a:pt x="9220" y="2578"/>
                  </a:lnTo>
                  <a:close/>
                </a:path>
                <a:path w="34925" h="22225">
                  <a:moveTo>
                    <a:pt x="34328" y="2578"/>
                  </a:moveTo>
                  <a:lnTo>
                    <a:pt x="32981" y="0"/>
                  </a:lnTo>
                  <a:lnTo>
                    <a:pt x="27724" y="0"/>
                  </a:lnTo>
                  <a:lnTo>
                    <a:pt x="27724" y="2578"/>
                  </a:lnTo>
                  <a:lnTo>
                    <a:pt x="26390" y="2578"/>
                  </a:lnTo>
                  <a:lnTo>
                    <a:pt x="26390" y="19304"/>
                  </a:lnTo>
                  <a:lnTo>
                    <a:pt x="27724" y="21882"/>
                  </a:lnTo>
                  <a:lnTo>
                    <a:pt x="32981" y="21882"/>
                  </a:lnTo>
                  <a:lnTo>
                    <a:pt x="34328" y="21882"/>
                  </a:lnTo>
                  <a:lnTo>
                    <a:pt x="34328" y="2578"/>
                  </a:lnTo>
                  <a:close/>
                </a:path>
              </a:pathLst>
            </a:custGeom>
            <a:solidFill>
              <a:srgbClr val="F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303591" y="2829712"/>
              <a:ext cx="17780" cy="31115"/>
            </a:xfrm>
            <a:custGeom>
              <a:avLst/>
              <a:gdLst/>
              <a:ahLst/>
              <a:cxnLst/>
              <a:rect l="l" t="t" r="r" b="b"/>
              <a:pathLst>
                <a:path w="17780" h="31114">
                  <a:moveTo>
                    <a:pt x="13195" y="30860"/>
                  </a:moveTo>
                  <a:lnTo>
                    <a:pt x="3962" y="30860"/>
                  </a:lnTo>
                  <a:lnTo>
                    <a:pt x="3962" y="27000"/>
                  </a:lnTo>
                  <a:lnTo>
                    <a:pt x="0" y="27000"/>
                  </a:lnTo>
                  <a:lnTo>
                    <a:pt x="0" y="3873"/>
                  </a:lnTo>
                  <a:lnTo>
                    <a:pt x="3962" y="0"/>
                  </a:lnTo>
                  <a:lnTo>
                    <a:pt x="17157" y="0"/>
                  </a:lnTo>
                  <a:lnTo>
                    <a:pt x="17157" y="27000"/>
                  </a:lnTo>
                  <a:lnTo>
                    <a:pt x="13195" y="30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303591" y="2829712"/>
              <a:ext cx="17780" cy="31115"/>
            </a:xfrm>
            <a:custGeom>
              <a:avLst/>
              <a:gdLst/>
              <a:ahLst/>
              <a:cxnLst/>
              <a:rect l="l" t="t" r="r" b="b"/>
              <a:pathLst>
                <a:path w="17780" h="31114">
                  <a:moveTo>
                    <a:pt x="13195" y="30860"/>
                  </a:moveTo>
                  <a:lnTo>
                    <a:pt x="17157" y="27000"/>
                  </a:lnTo>
                  <a:lnTo>
                    <a:pt x="17157" y="0"/>
                  </a:lnTo>
                  <a:lnTo>
                    <a:pt x="3962" y="0"/>
                  </a:lnTo>
                  <a:lnTo>
                    <a:pt x="0" y="3873"/>
                  </a:lnTo>
                  <a:lnTo>
                    <a:pt x="0" y="27000"/>
                  </a:lnTo>
                  <a:lnTo>
                    <a:pt x="3962" y="27000"/>
                  </a:lnTo>
                  <a:lnTo>
                    <a:pt x="3962" y="30860"/>
                  </a:lnTo>
                  <a:lnTo>
                    <a:pt x="13195" y="308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332661" y="2829712"/>
              <a:ext cx="17780" cy="31115"/>
            </a:xfrm>
            <a:custGeom>
              <a:avLst/>
              <a:gdLst/>
              <a:ahLst/>
              <a:cxnLst/>
              <a:rect l="l" t="t" r="r" b="b"/>
              <a:pathLst>
                <a:path w="17780" h="31114">
                  <a:moveTo>
                    <a:pt x="13195" y="30860"/>
                  </a:moveTo>
                  <a:lnTo>
                    <a:pt x="3911" y="30860"/>
                  </a:lnTo>
                  <a:lnTo>
                    <a:pt x="0" y="27000"/>
                  </a:lnTo>
                  <a:lnTo>
                    <a:pt x="0" y="0"/>
                  </a:lnTo>
                  <a:lnTo>
                    <a:pt x="13195" y="0"/>
                  </a:lnTo>
                  <a:lnTo>
                    <a:pt x="17157" y="3873"/>
                  </a:lnTo>
                  <a:lnTo>
                    <a:pt x="17157" y="27000"/>
                  </a:lnTo>
                  <a:lnTo>
                    <a:pt x="13195" y="27000"/>
                  </a:lnTo>
                  <a:lnTo>
                    <a:pt x="13195" y="30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332661" y="2829712"/>
              <a:ext cx="17780" cy="31115"/>
            </a:xfrm>
            <a:custGeom>
              <a:avLst/>
              <a:gdLst/>
              <a:ahLst/>
              <a:cxnLst/>
              <a:rect l="l" t="t" r="r" b="b"/>
              <a:pathLst>
                <a:path w="17780" h="31114">
                  <a:moveTo>
                    <a:pt x="13195" y="30860"/>
                  </a:moveTo>
                  <a:lnTo>
                    <a:pt x="13195" y="27000"/>
                  </a:lnTo>
                  <a:lnTo>
                    <a:pt x="17157" y="27000"/>
                  </a:lnTo>
                  <a:lnTo>
                    <a:pt x="17157" y="3873"/>
                  </a:lnTo>
                  <a:lnTo>
                    <a:pt x="13195" y="0"/>
                  </a:lnTo>
                  <a:lnTo>
                    <a:pt x="0" y="0"/>
                  </a:lnTo>
                  <a:lnTo>
                    <a:pt x="0" y="27000"/>
                  </a:lnTo>
                  <a:lnTo>
                    <a:pt x="3911" y="30860"/>
                  </a:lnTo>
                  <a:lnTo>
                    <a:pt x="13195" y="308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35290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937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7937" y="0"/>
                  </a:lnTo>
                  <a:lnTo>
                    <a:pt x="7937" y="6400"/>
                  </a:lnTo>
                  <a:lnTo>
                    <a:pt x="7937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35290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937" y="6400"/>
                  </a:moveTo>
                  <a:lnTo>
                    <a:pt x="7937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7937" y="0"/>
                  </a:lnTo>
                  <a:lnTo>
                    <a:pt x="793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335290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937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7937" y="0"/>
                  </a:lnTo>
                  <a:lnTo>
                    <a:pt x="7937" y="6400"/>
                  </a:lnTo>
                  <a:lnTo>
                    <a:pt x="7937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335290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937" y="6400"/>
                  </a:moveTo>
                  <a:lnTo>
                    <a:pt x="7937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7937" y="0"/>
                  </a:lnTo>
                  <a:lnTo>
                    <a:pt x="793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312811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308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00"/>
                  </a:lnTo>
                  <a:lnTo>
                    <a:pt x="5308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312811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308" y="6400"/>
                  </a:moveTo>
                  <a:lnTo>
                    <a:pt x="5308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312811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308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00"/>
                  </a:lnTo>
                  <a:lnTo>
                    <a:pt x="5308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312811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308" y="6400"/>
                  </a:moveTo>
                  <a:lnTo>
                    <a:pt x="5308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28802" y="2662529"/>
              <a:ext cx="26670" cy="1905"/>
            </a:xfrm>
            <a:custGeom>
              <a:avLst/>
              <a:gdLst/>
              <a:ahLst/>
              <a:cxnLst/>
              <a:rect l="l" t="t" r="r" b="b"/>
              <a:pathLst>
                <a:path w="26670" h="1905">
                  <a:moveTo>
                    <a:pt x="0" y="0"/>
                  </a:moveTo>
                  <a:lnTo>
                    <a:pt x="26441" y="1295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97610" y="2843860"/>
              <a:ext cx="307975" cy="36195"/>
            </a:xfrm>
            <a:custGeom>
              <a:avLst/>
              <a:gdLst/>
              <a:ahLst/>
              <a:cxnLst/>
              <a:rect l="l" t="t" r="r" b="b"/>
              <a:pathLst>
                <a:path w="307975" h="36194">
                  <a:moveTo>
                    <a:pt x="217881" y="23164"/>
                  </a:moveTo>
                  <a:lnTo>
                    <a:pt x="108242" y="23164"/>
                  </a:lnTo>
                  <a:lnTo>
                    <a:pt x="75260" y="20586"/>
                  </a:lnTo>
                  <a:lnTo>
                    <a:pt x="97675" y="18008"/>
                  </a:lnTo>
                  <a:lnTo>
                    <a:pt x="62052" y="12852"/>
                  </a:lnTo>
                  <a:lnTo>
                    <a:pt x="34328" y="12852"/>
                  </a:lnTo>
                  <a:lnTo>
                    <a:pt x="0" y="5156"/>
                  </a:lnTo>
                  <a:lnTo>
                    <a:pt x="0" y="0"/>
                  </a:lnTo>
                  <a:lnTo>
                    <a:pt x="31648" y="0"/>
                  </a:lnTo>
                  <a:lnTo>
                    <a:pt x="217881" y="23164"/>
                  </a:lnTo>
                  <a:close/>
                </a:path>
                <a:path w="307975" h="36194">
                  <a:moveTo>
                    <a:pt x="162420" y="33439"/>
                  </a:moveTo>
                  <a:lnTo>
                    <a:pt x="126746" y="32143"/>
                  </a:lnTo>
                  <a:lnTo>
                    <a:pt x="139941" y="29565"/>
                  </a:lnTo>
                  <a:lnTo>
                    <a:pt x="153136" y="23164"/>
                  </a:lnTo>
                  <a:lnTo>
                    <a:pt x="236334" y="23164"/>
                  </a:lnTo>
                  <a:lnTo>
                    <a:pt x="249888" y="25692"/>
                  </a:lnTo>
                  <a:lnTo>
                    <a:pt x="220510" y="25692"/>
                  </a:lnTo>
                  <a:lnTo>
                    <a:pt x="205981" y="29565"/>
                  </a:lnTo>
                  <a:lnTo>
                    <a:pt x="190144" y="32143"/>
                  </a:lnTo>
                  <a:lnTo>
                    <a:pt x="162420" y="33439"/>
                  </a:lnTo>
                  <a:close/>
                </a:path>
                <a:path w="307975" h="36194">
                  <a:moveTo>
                    <a:pt x="270662" y="29565"/>
                  </a:moveTo>
                  <a:lnTo>
                    <a:pt x="220510" y="25692"/>
                  </a:lnTo>
                  <a:lnTo>
                    <a:pt x="249888" y="25692"/>
                  </a:lnTo>
                  <a:lnTo>
                    <a:pt x="270662" y="29565"/>
                  </a:lnTo>
                  <a:close/>
                </a:path>
                <a:path w="307975" h="36194">
                  <a:moveTo>
                    <a:pt x="283857" y="32143"/>
                  </a:moveTo>
                  <a:lnTo>
                    <a:pt x="270662" y="29565"/>
                  </a:lnTo>
                  <a:lnTo>
                    <a:pt x="283990" y="31889"/>
                  </a:lnTo>
                  <a:lnTo>
                    <a:pt x="283857" y="32143"/>
                  </a:lnTo>
                  <a:close/>
                </a:path>
                <a:path w="307975" h="36194">
                  <a:moveTo>
                    <a:pt x="307670" y="36017"/>
                  </a:moveTo>
                  <a:lnTo>
                    <a:pt x="283990" y="31889"/>
                  </a:lnTo>
                  <a:lnTo>
                    <a:pt x="285203" y="29565"/>
                  </a:lnTo>
                  <a:lnTo>
                    <a:pt x="298399" y="32143"/>
                  </a:lnTo>
                  <a:lnTo>
                    <a:pt x="303707" y="33439"/>
                  </a:lnTo>
                  <a:lnTo>
                    <a:pt x="307670" y="3601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97610" y="2843860"/>
              <a:ext cx="320040" cy="47625"/>
            </a:xfrm>
            <a:custGeom>
              <a:avLst/>
              <a:gdLst/>
              <a:ahLst/>
              <a:cxnLst/>
              <a:rect l="l" t="t" r="r" b="b"/>
              <a:pathLst>
                <a:path w="320040" h="47625">
                  <a:moveTo>
                    <a:pt x="319531" y="47574"/>
                  </a:moveTo>
                  <a:lnTo>
                    <a:pt x="315556" y="43700"/>
                  </a:lnTo>
                  <a:lnTo>
                    <a:pt x="310299" y="42418"/>
                  </a:lnTo>
                  <a:lnTo>
                    <a:pt x="297103" y="38595"/>
                  </a:lnTo>
                  <a:lnTo>
                    <a:pt x="294424" y="42418"/>
                  </a:lnTo>
                  <a:lnTo>
                    <a:pt x="281228" y="38595"/>
                  </a:lnTo>
                  <a:lnTo>
                    <a:pt x="245618" y="29565"/>
                  </a:lnTo>
                  <a:lnTo>
                    <a:pt x="225767" y="29565"/>
                  </a:lnTo>
                  <a:lnTo>
                    <a:pt x="55460" y="3860"/>
                  </a:lnTo>
                  <a:lnTo>
                    <a:pt x="32981" y="0"/>
                  </a:lnTo>
                  <a:lnTo>
                    <a:pt x="0" y="0"/>
                  </a:lnTo>
                  <a:lnTo>
                    <a:pt x="0" y="6451"/>
                  </a:lnTo>
                  <a:lnTo>
                    <a:pt x="35610" y="18008"/>
                  </a:lnTo>
                  <a:lnTo>
                    <a:pt x="64693" y="18008"/>
                  </a:lnTo>
                  <a:lnTo>
                    <a:pt x="100355" y="24460"/>
                  </a:lnTo>
                  <a:lnTo>
                    <a:pt x="77889" y="26987"/>
                  </a:lnTo>
                  <a:lnTo>
                    <a:pt x="113550" y="29565"/>
                  </a:lnTo>
                  <a:lnTo>
                    <a:pt x="158445" y="29565"/>
                  </a:lnTo>
                  <a:lnTo>
                    <a:pt x="145249" y="38595"/>
                  </a:lnTo>
                  <a:lnTo>
                    <a:pt x="132003" y="42418"/>
                  </a:lnTo>
                  <a:lnTo>
                    <a:pt x="167678" y="43700"/>
                  </a:lnTo>
                  <a:lnTo>
                    <a:pt x="196748" y="42418"/>
                  </a:lnTo>
                  <a:lnTo>
                    <a:pt x="213918" y="38595"/>
                  </a:lnTo>
                  <a:lnTo>
                    <a:pt x="229743" y="33439"/>
                  </a:lnTo>
                  <a:lnTo>
                    <a:pt x="281228" y="3859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306220" y="2870847"/>
              <a:ext cx="154940" cy="34925"/>
            </a:xfrm>
            <a:custGeom>
              <a:avLst/>
              <a:gdLst/>
              <a:ahLst/>
              <a:cxnLst/>
              <a:rect l="l" t="t" r="r" b="b"/>
              <a:pathLst>
                <a:path w="154940" h="34925">
                  <a:moveTo>
                    <a:pt x="117513" y="34721"/>
                  </a:moveTo>
                  <a:lnTo>
                    <a:pt x="0" y="0"/>
                  </a:lnTo>
                  <a:lnTo>
                    <a:pt x="133388" y="0"/>
                  </a:lnTo>
                  <a:lnTo>
                    <a:pt x="145249" y="6451"/>
                  </a:lnTo>
                  <a:lnTo>
                    <a:pt x="147878" y="9029"/>
                  </a:lnTo>
                  <a:lnTo>
                    <a:pt x="150558" y="12890"/>
                  </a:lnTo>
                  <a:lnTo>
                    <a:pt x="154533" y="18008"/>
                  </a:lnTo>
                  <a:lnTo>
                    <a:pt x="145249" y="27038"/>
                  </a:lnTo>
                  <a:lnTo>
                    <a:pt x="136016" y="30848"/>
                  </a:lnTo>
                  <a:lnTo>
                    <a:pt x="117513" y="34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306220" y="2870847"/>
              <a:ext cx="167005" cy="46355"/>
            </a:xfrm>
            <a:custGeom>
              <a:avLst/>
              <a:gdLst/>
              <a:ahLst/>
              <a:cxnLst/>
              <a:rect l="l" t="t" r="r" b="b"/>
              <a:pathLst>
                <a:path w="167005" h="46355">
                  <a:moveTo>
                    <a:pt x="0" y="0"/>
                  </a:moveTo>
                  <a:lnTo>
                    <a:pt x="143967" y="0"/>
                  </a:lnTo>
                  <a:lnTo>
                    <a:pt x="157162" y="9029"/>
                  </a:lnTo>
                  <a:lnTo>
                    <a:pt x="158445" y="11607"/>
                  </a:lnTo>
                  <a:lnTo>
                    <a:pt x="162420" y="16713"/>
                  </a:lnTo>
                  <a:lnTo>
                    <a:pt x="166382" y="23164"/>
                  </a:lnTo>
                  <a:lnTo>
                    <a:pt x="162420" y="29616"/>
                  </a:lnTo>
                  <a:lnTo>
                    <a:pt x="157162" y="36017"/>
                  </a:lnTo>
                  <a:lnTo>
                    <a:pt x="146596" y="41173"/>
                  </a:lnTo>
                  <a:lnTo>
                    <a:pt x="126796" y="4632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269250" y="2899168"/>
              <a:ext cx="60960" cy="42545"/>
            </a:xfrm>
            <a:custGeom>
              <a:avLst/>
              <a:gdLst/>
              <a:ahLst/>
              <a:cxnLst/>
              <a:rect l="l" t="t" r="r" b="b"/>
              <a:pathLst>
                <a:path w="60959" h="42544">
                  <a:moveTo>
                    <a:pt x="60731" y="42418"/>
                  </a:moveTo>
                  <a:lnTo>
                    <a:pt x="9232" y="33439"/>
                  </a:lnTo>
                  <a:lnTo>
                    <a:pt x="0" y="33439"/>
                  </a:lnTo>
                  <a:lnTo>
                    <a:pt x="0" y="12852"/>
                  </a:lnTo>
                  <a:lnTo>
                    <a:pt x="6603" y="12852"/>
                  </a:lnTo>
                  <a:lnTo>
                    <a:pt x="56756" y="0"/>
                  </a:lnTo>
                  <a:lnTo>
                    <a:pt x="60731" y="42418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269250" y="2899168"/>
              <a:ext cx="60960" cy="42545"/>
            </a:xfrm>
            <a:custGeom>
              <a:avLst/>
              <a:gdLst/>
              <a:ahLst/>
              <a:cxnLst/>
              <a:rect l="l" t="t" r="r" b="b"/>
              <a:pathLst>
                <a:path w="60959" h="42544">
                  <a:moveTo>
                    <a:pt x="60731" y="42418"/>
                  </a:moveTo>
                  <a:lnTo>
                    <a:pt x="9232" y="33439"/>
                  </a:lnTo>
                  <a:lnTo>
                    <a:pt x="0" y="33439"/>
                  </a:lnTo>
                  <a:lnTo>
                    <a:pt x="0" y="12852"/>
                  </a:lnTo>
                  <a:lnTo>
                    <a:pt x="6603" y="12852"/>
                  </a:lnTo>
                  <a:lnTo>
                    <a:pt x="56756" y="0"/>
                  </a:lnTo>
                  <a:lnTo>
                    <a:pt x="60731" y="4241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207198" y="2878582"/>
              <a:ext cx="210185" cy="38735"/>
            </a:xfrm>
            <a:custGeom>
              <a:avLst/>
              <a:gdLst/>
              <a:ahLst/>
              <a:cxnLst/>
              <a:rect l="l" t="t" r="r" b="b"/>
              <a:pathLst>
                <a:path w="210184" h="38735">
                  <a:moveTo>
                    <a:pt x="51485" y="38595"/>
                  </a:moveTo>
                  <a:lnTo>
                    <a:pt x="0" y="8978"/>
                  </a:lnTo>
                  <a:lnTo>
                    <a:pt x="21132" y="6451"/>
                  </a:lnTo>
                  <a:lnTo>
                    <a:pt x="58089" y="8978"/>
                  </a:lnTo>
                  <a:lnTo>
                    <a:pt x="87160" y="6451"/>
                  </a:lnTo>
                  <a:lnTo>
                    <a:pt x="104330" y="3873"/>
                  </a:lnTo>
                  <a:lnTo>
                    <a:pt x="118808" y="0"/>
                  </a:lnTo>
                  <a:lnTo>
                    <a:pt x="171640" y="3873"/>
                  </a:lnTo>
                  <a:lnTo>
                    <a:pt x="184835" y="6451"/>
                  </a:lnTo>
                  <a:lnTo>
                    <a:pt x="187515" y="3873"/>
                  </a:lnTo>
                  <a:lnTo>
                    <a:pt x="200710" y="6451"/>
                  </a:lnTo>
                  <a:lnTo>
                    <a:pt x="205968" y="8978"/>
                  </a:lnTo>
                  <a:lnTo>
                    <a:pt x="209943" y="11557"/>
                  </a:lnTo>
                  <a:lnTo>
                    <a:pt x="184835" y="11557"/>
                  </a:lnTo>
                  <a:lnTo>
                    <a:pt x="134683" y="15430"/>
                  </a:lnTo>
                  <a:lnTo>
                    <a:pt x="118808" y="19304"/>
                  </a:lnTo>
                  <a:lnTo>
                    <a:pt x="118808" y="20586"/>
                  </a:lnTo>
                  <a:lnTo>
                    <a:pt x="67309" y="33439"/>
                  </a:lnTo>
                  <a:lnTo>
                    <a:pt x="51485" y="38595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207198" y="2878582"/>
              <a:ext cx="210185" cy="38735"/>
            </a:xfrm>
            <a:custGeom>
              <a:avLst/>
              <a:gdLst/>
              <a:ahLst/>
              <a:cxnLst/>
              <a:rect l="l" t="t" r="r" b="b"/>
              <a:pathLst>
                <a:path w="210184" h="38735">
                  <a:moveTo>
                    <a:pt x="171640" y="3873"/>
                  </a:moveTo>
                  <a:lnTo>
                    <a:pt x="118808" y="0"/>
                  </a:lnTo>
                  <a:lnTo>
                    <a:pt x="104330" y="3873"/>
                  </a:lnTo>
                  <a:lnTo>
                    <a:pt x="87160" y="6451"/>
                  </a:lnTo>
                  <a:lnTo>
                    <a:pt x="58089" y="8978"/>
                  </a:lnTo>
                  <a:lnTo>
                    <a:pt x="21132" y="6451"/>
                  </a:lnTo>
                  <a:lnTo>
                    <a:pt x="0" y="8978"/>
                  </a:lnTo>
                  <a:lnTo>
                    <a:pt x="51485" y="38595"/>
                  </a:lnTo>
                  <a:lnTo>
                    <a:pt x="67309" y="33439"/>
                  </a:lnTo>
                  <a:lnTo>
                    <a:pt x="118808" y="20586"/>
                  </a:lnTo>
                  <a:lnTo>
                    <a:pt x="118808" y="19304"/>
                  </a:lnTo>
                  <a:lnTo>
                    <a:pt x="134683" y="15430"/>
                  </a:lnTo>
                  <a:lnTo>
                    <a:pt x="184835" y="11557"/>
                  </a:lnTo>
                  <a:lnTo>
                    <a:pt x="209943" y="11557"/>
                  </a:lnTo>
                  <a:lnTo>
                    <a:pt x="205968" y="8978"/>
                  </a:lnTo>
                  <a:lnTo>
                    <a:pt x="200710" y="6451"/>
                  </a:lnTo>
                  <a:lnTo>
                    <a:pt x="187515" y="3873"/>
                  </a:lnTo>
                  <a:lnTo>
                    <a:pt x="184835" y="6451"/>
                  </a:lnTo>
                  <a:lnTo>
                    <a:pt x="171640" y="387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327353" y="2891434"/>
              <a:ext cx="108585" cy="63500"/>
            </a:xfrm>
            <a:custGeom>
              <a:avLst/>
              <a:gdLst/>
              <a:ahLst/>
              <a:cxnLst/>
              <a:rect l="l" t="t" r="r" b="b"/>
              <a:pathLst>
                <a:path w="108584" h="63500">
                  <a:moveTo>
                    <a:pt x="60769" y="63004"/>
                  </a:moveTo>
                  <a:lnTo>
                    <a:pt x="34328" y="60426"/>
                  </a:lnTo>
                  <a:lnTo>
                    <a:pt x="18503" y="57848"/>
                  </a:lnTo>
                  <a:lnTo>
                    <a:pt x="3962" y="54025"/>
                  </a:lnTo>
                  <a:lnTo>
                    <a:pt x="0" y="6451"/>
                  </a:lnTo>
                  <a:lnTo>
                    <a:pt x="15875" y="2578"/>
                  </a:lnTo>
                  <a:lnTo>
                    <a:pt x="60769" y="0"/>
                  </a:lnTo>
                  <a:lnTo>
                    <a:pt x="89788" y="0"/>
                  </a:lnTo>
                  <a:lnTo>
                    <a:pt x="101688" y="2578"/>
                  </a:lnTo>
                  <a:lnTo>
                    <a:pt x="108292" y="2578"/>
                  </a:lnTo>
                  <a:lnTo>
                    <a:pt x="108292" y="6451"/>
                  </a:lnTo>
                  <a:lnTo>
                    <a:pt x="104317" y="51447"/>
                  </a:lnTo>
                  <a:lnTo>
                    <a:pt x="104317" y="54025"/>
                  </a:lnTo>
                  <a:lnTo>
                    <a:pt x="101688" y="54025"/>
                  </a:lnTo>
                  <a:lnTo>
                    <a:pt x="99009" y="57848"/>
                  </a:lnTo>
                  <a:lnTo>
                    <a:pt x="85813" y="60426"/>
                  </a:lnTo>
                  <a:lnTo>
                    <a:pt x="60769" y="63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327353" y="2891434"/>
              <a:ext cx="108585" cy="63500"/>
            </a:xfrm>
            <a:custGeom>
              <a:avLst/>
              <a:gdLst/>
              <a:ahLst/>
              <a:cxnLst/>
              <a:rect l="l" t="t" r="r" b="b"/>
              <a:pathLst>
                <a:path w="108584" h="63500">
                  <a:moveTo>
                    <a:pt x="99009" y="57848"/>
                  </a:moveTo>
                  <a:lnTo>
                    <a:pt x="85813" y="60426"/>
                  </a:lnTo>
                  <a:lnTo>
                    <a:pt x="60769" y="63004"/>
                  </a:lnTo>
                  <a:lnTo>
                    <a:pt x="34328" y="60426"/>
                  </a:lnTo>
                  <a:lnTo>
                    <a:pt x="18503" y="57848"/>
                  </a:lnTo>
                  <a:lnTo>
                    <a:pt x="3962" y="54025"/>
                  </a:lnTo>
                  <a:lnTo>
                    <a:pt x="0" y="6451"/>
                  </a:lnTo>
                  <a:lnTo>
                    <a:pt x="15875" y="2578"/>
                  </a:lnTo>
                  <a:lnTo>
                    <a:pt x="60769" y="0"/>
                  </a:lnTo>
                  <a:lnTo>
                    <a:pt x="89788" y="0"/>
                  </a:lnTo>
                  <a:lnTo>
                    <a:pt x="101688" y="2578"/>
                  </a:lnTo>
                  <a:lnTo>
                    <a:pt x="108292" y="2578"/>
                  </a:lnTo>
                  <a:lnTo>
                    <a:pt x="108292" y="6451"/>
                  </a:lnTo>
                  <a:lnTo>
                    <a:pt x="104317" y="51447"/>
                  </a:lnTo>
                  <a:lnTo>
                    <a:pt x="104317" y="54025"/>
                  </a:lnTo>
                  <a:lnTo>
                    <a:pt x="101688" y="54025"/>
                  </a:lnTo>
                  <a:lnTo>
                    <a:pt x="99009" y="5784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139825" y="2870847"/>
              <a:ext cx="123189" cy="17145"/>
            </a:xfrm>
            <a:custGeom>
              <a:avLst/>
              <a:gdLst/>
              <a:ahLst/>
              <a:cxnLst/>
              <a:rect l="l" t="t" r="r" b="b"/>
              <a:pathLst>
                <a:path w="123190" h="17144">
                  <a:moveTo>
                    <a:pt x="59436" y="16713"/>
                  </a:moveTo>
                  <a:lnTo>
                    <a:pt x="9271" y="14185"/>
                  </a:lnTo>
                  <a:lnTo>
                    <a:pt x="6603" y="14185"/>
                  </a:lnTo>
                  <a:lnTo>
                    <a:pt x="0" y="11607"/>
                  </a:lnTo>
                  <a:lnTo>
                    <a:pt x="0" y="9029"/>
                  </a:lnTo>
                  <a:lnTo>
                    <a:pt x="6603" y="2578"/>
                  </a:lnTo>
                  <a:lnTo>
                    <a:pt x="17170" y="0"/>
                  </a:lnTo>
                  <a:lnTo>
                    <a:pt x="35674" y="0"/>
                  </a:lnTo>
                  <a:lnTo>
                    <a:pt x="64744" y="2578"/>
                  </a:lnTo>
                  <a:lnTo>
                    <a:pt x="122834" y="2578"/>
                  </a:lnTo>
                  <a:lnTo>
                    <a:pt x="110921" y="9029"/>
                  </a:lnTo>
                  <a:lnTo>
                    <a:pt x="89788" y="14185"/>
                  </a:lnTo>
                  <a:lnTo>
                    <a:pt x="59436" y="1671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139825" y="2870847"/>
              <a:ext cx="123189" cy="17145"/>
            </a:xfrm>
            <a:custGeom>
              <a:avLst/>
              <a:gdLst/>
              <a:ahLst/>
              <a:cxnLst/>
              <a:rect l="l" t="t" r="r" b="b"/>
              <a:pathLst>
                <a:path w="123190" h="17144">
                  <a:moveTo>
                    <a:pt x="35674" y="0"/>
                  </a:moveTo>
                  <a:lnTo>
                    <a:pt x="64744" y="2578"/>
                  </a:lnTo>
                  <a:lnTo>
                    <a:pt x="122834" y="2578"/>
                  </a:lnTo>
                  <a:lnTo>
                    <a:pt x="110921" y="9029"/>
                  </a:lnTo>
                  <a:lnTo>
                    <a:pt x="89788" y="14185"/>
                  </a:lnTo>
                  <a:lnTo>
                    <a:pt x="59436" y="16713"/>
                  </a:lnTo>
                  <a:lnTo>
                    <a:pt x="9271" y="14185"/>
                  </a:lnTo>
                  <a:lnTo>
                    <a:pt x="6603" y="14185"/>
                  </a:lnTo>
                  <a:lnTo>
                    <a:pt x="0" y="11607"/>
                  </a:lnTo>
                  <a:lnTo>
                    <a:pt x="0" y="9029"/>
                  </a:lnTo>
                  <a:lnTo>
                    <a:pt x="6603" y="2578"/>
                  </a:lnTo>
                  <a:lnTo>
                    <a:pt x="17170" y="0"/>
                  </a:lnTo>
                  <a:lnTo>
                    <a:pt x="3567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06830" y="2861868"/>
              <a:ext cx="91440" cy="12065"/>
            </a:xfrm>
            <a:custGeom>
              <a:avLst/>
              <a:gdLst/>
              <a:ahLst/>
              <a:cxnLst/>
              <a:rect l="l" t="t" r="r" b="b"/>
              <a:pathLst>
                <a:path w="91440" h="12064">
                  <a:moveTo>
                    <a:pt x="39598" y="11556"/>
                  </a:moveTo>
                  <a:lnTo>
                    <a:pt x="0" y="8978"/>
                  </a:lnTo>
                  <a:lnTo>
                    <a:pt x="6603" y="2578"/>
                  </a:lnTo>
                  <a:lnTo>
                    <a:pt x="30365" y="0"/>
                  </a:lnTo>
                  <a:lnTo>
                    <a:pt x="51498" y="0"/>
                  </a:lnTo>
                  <a:lnTo>
                    <a:pt x="91135" y="2578"/>
                  </a:lnTo>
                  <a:lnTo>
                    <a:pt x="84493" y="2578"/>
                  </a:lnTo>
                  <a:lnTo>
                    <a:pt x="68668" y="8978"/>
                  </a:lnTo>
                  <a:lnTo>
                    <a:pt x="39598" y="1155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106830" y="2861868"/>
              <a:ext cx="91440" cy="12065"/>
            </a:xfrm>
            <a:custGeom>
              <a:avLst/>
              <a:gdLst/>
              <a:ahLst/>
              <a:cxnLst/>
              <a:rect l="l" t="t" r="r" b="b"/>
              <a:pathLst>
                <a:path w="91440" h="12064">
                  <a:moveTo>
                    <a:pt x="30365" y="0"/>
                  </a:moveTo>
                  <a:lnTo>
                    <a:pt x="51498" y="0"/>
                  </a:lnTo>
                  <a:lnTo>
                    <a:pt x="91135" y="2578"/>
                  </a:lnTo>
                  <a:lnTo>
                    <a:pt x="84493" y="2578"/>
                  </a:lnTo>
                  <a:lnTo>
                    <a:pt x="68668" y="8978"/>
                  </a:lnTo>
                  <a:lnTo>
                    <a:pt x="39598" y="11556"/>
                  </a:lnTo>
                  <a:lnTo>
                    <a:pt x="0" y="8978"/>
                  </a:lnTo>
                  <a:lnTo>
                    <a:pt x="6603" y="2578"/>
                  </a:lnTo>
                  <a:lnTo>
                    <a:pt x="3036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69873" y="2833585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5824" y="21831"/>
                  </a:moveTo>
                  <a:lnTo>
                    <a:pt x="9232" y="21831"/>
                  </a:lnTo>
                  <a:lnTo>
                    <a:pt x="9232" y="7696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15824" y="5118"/>
                  </a:lnTo>
                  <a:lnTo>
                    <a:pt x="26390" y="10274"/>
                  </a:lnTo>
                  <a:lnTo>
                    <a:pt x="31648" y="10274"/>
                  </a:lnTo>
                  <a:lnTo>
                    <a:pt x="27736" y="14135"/>
                  </a:lnTo>
                  <a:lnTo>
                    <a:pt x="18453" y="16725"/>
                  </a:lnTo>
                  <a:lnTo>
                    <a:pt x="15824" y="2183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69873" y="2833585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0"/>
                  </a:moveTo>
                  <a:lnTo>
                    <a:pt x="6603" y="0"/>
                  </a:lnTo>
                  <a:lnTo>
                    <a:pt x="15824" y="5118"/>
                  </a:lnTo>
                  <a:lnTo>
                    <a:pt x="26390" y="10274"/>
                  </a:lnTo>
                  <a:lnTo>
                    <a:pt x="31648" y="10274"/>
                  </a:lnTo>
                  <a:lnTo>
                    <a:pt x="27736" y="14135"/>
                  </a:lnTo>
                  <a:lnTo>
                    <a:pt x="18453" y="16725"/>
                  </a:lnTo>
                  <a:lnTo>
                    <a:pt x="15824" y="21831"/>
                  </a:lnTo>
                  <a:lnTo>
                    <a:pt x="9232" y="21831"/>
                  </a:lnTo>
                  <a:lnTo>
                    <a:pt x="9232" y="769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636369" y="2810420"/>
              <a:ext cx="24130" cy="50165"/>
            </a:xfrm>
            <a:custGeom>
              <a:avLst/>
              <a:gdLst/>
              <a:ahLst/>
              <a:cxnLst/>
              <a:rect l="l" t="t" r="r" b="b"/>
              <a:pathLst>
                <a:path w="24130" h="50164">
                  <a:moveTo>
                    <a:pt x="23761" y="0"/>
                  </a:moveTo>
                  <a:lnTo>
                    <a:pt x="0" y="0"/>
                  </a:lnTo>
                  <a:lnTo>
                    <a:pt x="0" y="2578"/>
                  </a:lnTo>
                  <a:lnTo>
                    <a:pt x="0" y="50152"/>
                  </a:lnTo>
                  <a:lnTo>
                    <a:pt x="23761" y="50152"/>
                  </a:lnTo>
                  <a:lnTo>
                    <a:pt x="23761" y="2578"/>
                  </a:lnTo>
                  <a:lnTo>
                    <a:pt x="23761" y="0"/>
                  </a:lnTo>
                  <a:close/>
                </a:path>
              </a:pathLst>
            </a:custGeom>
            <a:solidFill>
              <a:srgbClr val="F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633689" y="286572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0" y="2590"/>
                  </a:moveTo>
                  <a:lnTo>
                    <a:pt x="5308" y="2590"/>
                  </a:lnTo>
                  <a:lnTo>
                    <a:pt x="5308" y="0"/>
                  </a:lnTo>
                  <a:lnTo>
                    <a:pt x="0" y="0"/>
                  </a:lnTo>
                  <a:lnTo>
                    <a:pt x="0" y="259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33689" y="2868320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4" h="8255">
                  <a:moveTo>
                    <a:pt x="9270" y="0"/>
                  </a:moveTo>
                  <a:lnTo>
                    <a:pt x="3962" y="0"/>
                  </a:lnTo>
                  <a:lnTo>
                    <a:pt x="0" y="2527"/>
                  </a:lnTo>
                  <a:lnTo>
                    <a:pt x="3962" y="7683"/>
                  </a:lnTo>
                  <a:lnTo>
                    <a:pt x="35661" y="7683"/>
                  </a:lnTo>
                  <a:lnTo>
                    <a:pt x="42265" y="2527"/>
                  </a:lnTo>
                  <a:lnTo>
                    <a:pt x="38290" y="0"/>
                  </a:lnTo>
                  <a:lnTo>
                    <a:pt x="3303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638998" y="2812999"/>
              <a:ext cx="27940" cy="58419"/>
            </a:xfrm>
            <a:custGeom>
              <a:avLst/>
              <a:gdLst/>
              <a:ahLst/>
              <a:cxnLst/>
              <a:rect l="l" t="t" r="r" b="b"/>
              <a:pathLst>
                <a:path w="27939" h="58419">
                  <a:moveTo>
                    <a:pt x="27724" y="57848"/>
                  </a:moveTo>
                  <a:lnTo>
                    <a:pt x="0" y="57848"/>
                  </a:lnTo>
                  <a:lnTo>
                    <a:pt x="0" y="55321"/>
                  </a:lnTo>
                  <a:lnTo>
                    <a:pt x="0" y="0"/>
                  </a:lnTo>
                  <a:lnTo>
                    <a:pt x="27724" y="0"/>
                  </a:lnTo>
                  <a:lnTo>
                    <a:pt x="27724" y="57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638998" y="2812999"/>
              <a:ext cx="27940" cy="58419"/>
            </a:xfrm>
            <a:custGeom>
              <a:avLst/>
              <a:gdLst/>
              <a:ahLst/>
              <a:cxnLst/>
              <a:rect l="l" t="t" r="r" b="b"/>
              <a:pathLst>
                <a:path w="27939" h="58419">
                  <a:moveTo>
                    <a:pt x="0" y="55321"/>
                  </a:moveTo>
                  <a:lnTo>
                    <a:pt x="0" y="0"/>
                  </a:lnTo>
                  <a:lnTo>
                    <a:pt x="27724" y="0"/>
                  </a:lnTo>
                  <a:lnTo>
                    <a:pt x="27724" y="57848"/>
                  </a:lnTo>
                  <a:lnTo>
                    <a:pt x="0" y="57848"/>
                  </a:lnTo>
                  <a:lnTo>
                    <a:pt x="0" y="55321"/>
                  </a:lnTo>
                </a:path>
                <a:path w="27939" h="58419">
                  <a:moveTo>
                    <a:pt x="7937" y="29565"/>
                  </a:moveTo>
                  <a:lnTo>
                    <a:pt x="10566" y="29565"/>
                  </a:lnTo>
                  <a:lnTo>
                    <a:pt x="10566" y="26987"/>
                  </a:lnTo>
                  <a:lnTo>
                    <a:pt x="7937" y="23164"/>
                  </a:lnTo>
                  <a:lnTo>
                    <a:pt x="7937" y="26987"/>
                  </a:lnTo>
                  <a:lnTo>
                    <a:pt x="5257" y="26987"/>
                  </a:lnTo>
                  <a:lnTo>
                    <a:pt x="7937" y="2956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646935" y="2836164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628" y="6400"/>
                  </a:moveTo>
                  <a:lnTo>
                    <a:pt x="0" y="6400"/>
                  </a:lnTo>
                  <a:lnTo>
                    <a:pt x="0" y="0"/>
                  </a:lnTo>
                  <a:lnTo>
                    <a:pt x="2628" y="3822"/>
                  </a:lnTo>
                  <a:lnTo>
                    <a:pt x="2628" y="6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646935" y="2836164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0" y="6400"/>
                  </a:moveTo>
                  <a:lnTo>
                    <a:pt x="2628" y="6400"/>
                  </a:lnTo>
                  <a:lnTo>
                    <a:pt x="2628" y="3822"/>
                  </a:lnTo>
                  <a:lnTo>
                    <a:pt x="0" y="0"/>
                  </a:lnTo>
                  <a:lnTo>
                    <a:pt x="0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24255" y="2810421"/>
              <a:ext cx="20320" cy="50165"/>
            </a:xfrm>
            <a:custGeom>
              <a:avLst/>
              <a:gdLst/>
              <a:ahLst/>
              <a:cxnLst/>
              <a:rect l="l" t="t" r="r" b="b"/>
              <a:pathLst>
                <a:path w="20319" h="50164">
                  <a:moveTo>
                    <a:pt x="17170" y="50152"/>
                  </a:moveTo>
                  <a:lnTo>
                    <a:pt x="0" y="50152"/>
                  </a:lnTo>
                  <a:lnTo>
                    <a:pt x="0" y="2578"/>
                  </a:lnTo>
                  <a:lnTo>
                    <a:pt x="2628" y="0"/>
                  </a:lnTo>
                  <a:lnTo>
                    <a:pt x="19799" y="0"/>
                  </a:lnTo>
                  <a:lnTo>
                    <a:pt x="19799" y="48869"/>
                  </a:lnTo>
                  <a:lnTo>
                    <a:pt x="17170" y="50152"/>
                  </a:lnTo>
                  <a:close/>
                </a:path>
              </a:pathLst>
            </a:custGeom>
            <a:solidFill>
              <a:srgbClr val="F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21575" y="2860573"/>
              <a:ext cx="30480" cy="8255"/>
            </a:xfrm>
            <a:custGeom>
              <a:avLst/>
              <a:gdLst/>
              <a:ahLst/>
              <a:cxnLst/>
              <a:rect l="l" t="t" r="r" b="b"/>
              <a:pathLst>
                <a:path w="30480" h="8255">
                  <a:moveTo>
                    <a:pt x="30416" y="7747"/>
                  </a:moveTo>
                  <a:lnTo>
                    <a:pt x="0" y="7747"/>
                  </a:lnTo>
                  <a:lnTo>
                    <a:pt x="0" y="0"/>
                  </a:lnTo>
                  <a:lnTo>
                    <a:pt x="21132" y="0"/>
                  </a:lnTo>
                  <a:lnTo>
                    <a:pt x="30416" y="0"/>
                  </a:lnTo>
                  <a:lnTo>
                    <a:pt x="30416" y="774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21575" y="2868320"/>
              <a:ext cx="41275" cy="2540"/>
            </a:xfrm>
            <a:custGeom>
              <a:avLst/>
              <a:gdLst/>
              <a:ahLst/>
              <a:cxnLst/>
              <a:rect l="l" t="t" r="r" b="b"/>
              <a:pathLst>
                <a:path w="41275" h="2539">
                  <a:moveTo>
                    <a:pt x="27736" y="0"/>
                  </a:moveTo>
                  <a:lnTo>
                    <a:pt x="40982" y="0"/>
                  </a:lnTo>
                  <a:lnTo>
                    <a:pt x="40982" y="2527"/>
                  </a:lnTo>
                  <a:lnTo>
                    <a:pt x="0" y="2527"/>
                  </a:lnTo>
                  <a:lnTo>
                    <a:pt x="0" y="0"/>
                  </a:lnTo>
                  <a:lnTo>
                    <a:pt x="928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30859" y="2812999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5">
                  <a:moveTo>
                    <a:pt x="13195" y="14135"/>
                  </a:moveTo>
                  <a:lnTo>
                    <a:pt x="0" y="0"/>
                  </a:lnTo>
                  <a:lnTo>
                    <a:pt x="13195" y="0"/>
                  </a:lnTo>
                  <a:lnTo>
                    <a:pt x="13195" y="14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26884" y="2812999"/>
              <a:ext cx="14604" cy="47625"/>
            </a:xfrm>
            <a:custGeom>
              <a:avLst/>
              <a:gdLst/>
              <a:ahLst/>
              <a:cxnLst/>
              <a:rect l="l" t="t" r="r" b="b"/>
              <a:pathLst>
                <a:path w="14605" h="47625">
                  <a:moveTo>
                    <a:pt x="13195" y="47574"/>
                  </a:moveTo>
                  <a:lnTo>
                    <a:pt x="2628" y="47574"/>
                  </a:lnTo>
                  <a:lnTo>
                    <a:pt x="0" y="46291"/>
                  </a:lnTo>
                  <a:lnTo>
                    <a:pt x="0" y="0"/>
                  </a:lnTo>
                  <a:lnTo>
                    <a:pt x="2628" y="0"/>
                  </a:lnTo>
                  <a:lnTo>
                    <a:pt x="14541" y="21882"/>
                  </a:lnTo>
                  <a:lnTo>
                    <a:pt x="14541" y="46291"/>
                  </a:lnTo>
                  <a:lnTo>
                    <a:pt x="13195" y="47574"/>
                  </a:lnTo>
                  <a:close/>
                </a:path>
              </a:pathLst>
            </a:custGeom>
            <a:solidFill>
              <a:srgbClr val="000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30859" y="283616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>
                  <a:moveTo>
                    <a:pt x="2628" y="6400"/>
                  </a:moveTo>
                  <a:lnTo>
                    <a:pt x="5257" y="6400"/>
                  </a:lnTo>
                  <a:lnTo>
                    <a:pt x="5257" y="0"/>
                  </a:lnTo>
                  <a:lnTo>
                    <a:pt x="0" y="0"/>
                  </a:lnTo>
                  <a:lnTo>
                    <a:pt x="0" y="6400"/>
                  </a:lnTo>
                  <a:lnTo>
                    <a:pt x="2628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30859" y="283616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>
                  <a:moveTo>
                    <a:pt x="5257" y="6400"/>
                  </a:moveTo>
                  <a:lnTo>
                    <a:pt x="2628" y="6400"/>
                  </a:lnTo>
                  <a:lnTo>
                    <a:pt x="0" y="6400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6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30859" y="283616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>
                  <a:moveTo>
                    <a:pt x="2628" y="6400"/>
                  </a:moveTo>
                  <a:lnTo>
                    <a:pt x="5257" y="6400"/>
                  </a:lnTo>
                  <a:lnTo>
                    <a:pt x="5257" y="0"/>
                  </a:lnTo>
                  <a:lnTo>
                    <a:pt x="0" y="0"/>
                  </a:lnTo>
                  <a:lnTo>
                    <a:pt x="0" y="6400"/>
                  </a:lnTo>
                  <a:lnTo>
                    <a:pt x="2628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30859" y="2812999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5">
                  <a:moveTo>
                    <a:pt x="13195" y="14135"/>
                  </a:moveTo>
                  <a:lnTo>
                    <a:pt x="0" y="0"/>
                  </a:lnTo>
                  <a:lnTo>
                    <a:pt x="13195" y="0"/>
                  </a:lnTo>
                  <a:lnTo>
                    <a:pt x="13195" y="14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26884" y="2812999"/>
              <a:ext cx="29209" cy="58419"/>
            </a:xfrm>
            <a:custGeom>
              <a:avLst/>
              <a:gdLst/>
              <a:ahLst/>
              <a:cxnLst/>
              <a:rect l="l" t="t" r="r" b="b"/>
              <a:pathLst>
                <a:path w="29209" h="58419">
                  <a:moveTo>
                    <a:pt x="29070" y="25704"/>
                  </a:moveTo>
                  <a:lnTo>
                    <a:pt x="29070" y="0"/>
                  </a:lnTo>
                  <a:lnTo>
                    <a:pt x="3975" y="0"/>
                  </a:lnTo>
                </a:path>
                <a:path w="29209" h="58419">
                  <a:moveTo>
                    <a:pt x="3975" y="0"/>
                  </a:moveTo>
                  <a:lnTo>
                    <a:pt x="0" y="0"/>
                  </a:lnTo>
                  <a:lnTo>
                    <a:pt x="0" y="55321"/>
                  </a:lnTo>
                  <a:lnTo>
                    <a:pt x="3975" y="57848"/>
                  </a:lnTo>
                  <a:lnTo>
                    <a:pt x="23761" y="57848"/>
                  </a:lnTo>
                  <a:lnTo>
                    <a:pt x="26403" y="55321"/>
                  </a:lnTo>
                  <a:lnTo>
                    <a:pt x="26403" y="2570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096263" y="2885033"/>
              <a:ext cx="161290" cy="27305"/>
            </a:xfrm>
            <a:custGeom>
              <a:avLst/>
              <a:gdLst/>
              <a:ahLst/>
              <a:cxnLst/>
              <a:rect l="l" t="t" r="r" b="b"/>
              <a:pathLst>
                <a:path w="161290" h="27305">
                  <a:moveTo>
                    <a:pt x="161086" y="26987"/>
                  </a:moveTo>
                  <a:lnTo>
                    <a:pt x="52832" y="26987"/>
                  </a:lnTo>
                  <a:lnTo>
                    <a:pt x="26390" y="21831"/>
                  </a:lnTo>
                  <a:lnTo>
                    <a:pt x="2628" y="16662"/>
                  </a:lnTo>
                  <a:lnTo>
                    <a:pt x="0" y="14135"/>
                  </a:lnTo>
                  <a:lnTo>
                    <a:pt x="0" y="12852"/>
                  </a:lnTo>
                  <a:lnTo>
                    <a:pt x="2628" y="10274"/>
                  </a:lnTo>
                  <a:lnTo>
                    <a:pt x="17170" y="6400"/>
                  </a:lnTo>
                  <a:lnTo>
                    <a:pt x="38303" y="1244"/>
                  </a:lnTo>
                  <a:lnTo>
                    <a:pt x="50165" y="0"/>
                  </a:lnTo>
                  <a:lnTo>
                    <a:pt x="161086" y="26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96263" y="2885033"/>
              <a:ext cx="173355" cy="38735"/>
            </a:xfrm>
            <a:custGeom>
              <a:avLst/>
              <a:gdLst/>
              <a:ahLst/>
              <a:cxnLst/>
              <a:rect l="l" t="t" r="r" b="b"/>
              <a:pathLst>
                <a:path w="173355" h="38735">
                  <a:moveTo>
                    <a:pt x="54127" y="0"/>
                  </a:moveTo>
                  <a:lnTo>
                    <a:pt x="42265" y="2527"/>
                  </a:lnTo>
                  <a:lnTo>
                    <a:pt x="18503" y="8978"/>
                  </a:lnTo>
                  <a:lnTo>
                    <a:pt x="2628" y="14135"/>
                  </a:lnTo>
                  <a:lnTo>
                    <a:pt x="0" y="17957"/>
                  </a:lnTo>
                  <a:lnTo>
                    <a:pt x="0" y="20535"/>
                  </a:lnTo>
                  <a:lnTo>
                    <a:pt x="2628" y="23113"/>
                  </a:lnTo>
                  <a:lnTo>
                    <a:pt x="29070" y="32143"/>
                  </a:lnTo>
                  <a:lnTo>
                    <a:pt x="56807" y="38544"/>
                  </a:lnTo>
                  <a:lnTo>
                    <a:pt x="172986" y="385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158328" y="2885033"/>
              <a:ext cx="75565" cy="14604"/>
            </a:xfrm>
            <a:custGeom>
              <a:avLst/>
              <a:gdLst/>
              <a:ahLst/>
              <a:cxnLst/>
              <a:rect l="l" t="t" r="r" b="b"/>
              <a:pathLst>
                <a:path w="75565" h="14605">
                  <a:moveTo>
                    <a:pt x="75260" y="14135"/>
                  </a:moveTo>
                  <a:lnTo>
                    <a:pt x="22479" y="14135"/>
                  </a:lnTo>
                  <a:lnTo>
                    <a:pt x="0" y="8978"/>
                  </a:lnTo>
                  <a:lnTo>
                    <a:pt x="0" y="5105"/>
                  </a:lnTo>
                  <a:lnTo>
                    <a:pt x="7937" y="0"/>
                  </a:lnTo>
                  <a:lnTo>
                    <a:pt x="9232" y="0"/>
                  </a:lnTo>
                  <a:lnTo>
                    <a:pt x="17170" y="2527"/>
                  </a:lnTo>
                  <a:lnTo>
                    <a:pt x="32994" y="2527"/>
                  </a:lnTo>
                  <a:lnTo>
                    <a:pt x="50203" y="0"/>
                  </a:lnTo>
                  <a:lnTo>
                    <a:pt x="75260" y="14135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158328" y="2885033"/>
              <a:ext cx="111125" cy="38735"/>
            </a:xfrm>
            <a:custGeom>
              <a:avLst/>
              <a:gdLst/>
              <a:ahLst/>
              <a:cxnLst/>
              <a:rect l="l" t="t" r="r" b="b"/>
              <a:pathLst>
                <a:path w="111125" h="38735">
                  <a:moveTo>
                    <a:pt x="9232" y="0"/>
                  </a:moveTo>
                  <a:lnTo>
                    <a:pt x="7937" y="0"/>
                  </a:lnTo>
                  <a:lnTo>
                    <a:pt x="3975" y="2527"/>
                  </a:lnTo>
                  <a:lnTo>
                    <a:pt x="0" y="5105"/>
                  </a:lnTo>
                  <a:lnTo>
                    <a:pt x="0" y="8978"/>
                  </a:lnTo>
                  <a:lnTo>
                    <a:pt x="22479" y="14135"/>
                  </a:lnTo>
                  <a:lnTo>
                    <a:pt x="75260" y="14135"/>
                  </a:lnTo>
                  <a:lnTo>
                    <a:pt x="50203" y="0"/>
                  </a:lnTo>
                  <a:lnTo>
                    <a:pt x="32994" y="2527"/>
                  </a:lnTo>
                  <a:lnTo>
                    <a:pt x="17170" y="2527"/>
                  </a:lnTo>
                  <a:lnTo>
                    <a:pt x="9232" y="0"/>
                  </a:lnTo>
                </a:path>
                <a:path w="111125" h="38735">
                  <a:moveTo>
                    <a:pt x="110921" y="38544"/>
                  </a:moveTo>
                  <a:lnTo>
                    <a:pt x="101701" y="38544"/>
                  </a:lnTo>
                  <a:lnTo>
                    <a:pt x="110921" y="385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615236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257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6400"/>
                  </a:lnTo>
                  <a:lnTo>
                    <a:pt x="5257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615236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257" y="6400"/>
                  </a:moveTo>
                  <a:lnTo>
                    <a:pt x="5257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381467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54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654" y="0"/>
                  </a:lnTo>
                  <a:lnTo>
                    <a:pt x="6654" y="6400"/>
                  </a:lnTo>
                  <a:lnTo>
                    <a:pt x="6654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381467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54" y="6400"/>
                  </a:moveTo>
                  <a:lnTo>
                    <a:pt x="6654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654" y="0"/>
                  </a:lnTo>
                  <a:lnTo>
                    <a:pt x="6654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381467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54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654" y="0"/>
                  </a:lnTo>
                  <a:lnTo>
                    <a:pt x="6654" y="6400"/>
                  </a:lnTo>
                  <a:lnTo>
                    <a:pt x="6654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381467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54" y="6400"/>
                  </a:moveTo>
                  <a:lnTo>
                    <a:pt x="6654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654" y="0"/>
                  </a:lnTo>
                  <a:lnTo>
                    <a:pt x="6654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361681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66" y="7696"/>
                  </a:moveTo>
                  <a:lnTo>
                    <a:pt x="3962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62" y="0"/>
                  </a:lnTo>
                  <a:lnTo>
                    <a:pt x="10566" y="0"/>
                  </a:lnTo>
                  <a:lnTo>
                    <a:pt x="10566" y="6400"/>
                  </a:lnTo>
                  <a:lnTo>
                    <a:pt x="10566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361681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66" y="6400"/>
                  </a:moveTo>
                  <a:lnTo>
                    <a:pt x="10566" y="7696"/>
                  </a:lnTo>
                  <a:lnTo>
                    <a:pt x="3962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62" y="0"/>
                  </a:lnTo>
                  <a:lnTo>
                    <a:pt x="10566" y="0"/>
                  </a:lnTo>
                  <a:lnTo>
                    <a:pt x="10566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365643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3975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3975" y="0"/>
                  </a:lnTo>
                  <a:lnTo>
                    <a:pt x="6603" y="2540"/>
                  </a:lnTo>
                  <a:lnTo>
                    <a:pt x="6603" y="6400"/>
                  </a:lnTo>
                  <a:lnTo>
                    <a:pt x="3975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24827" y="2625280"/>
              <a:ext cx="748030" cy="219075"/>
            </a:xfrm>
            <a:custGeom>
              <a:avLst/>
              <a:gdLst/>
              <a:ahLst/>
              <a:cxnLst/>
              <a:rect l="l" t="t" r="r" b="b"/>
              <a:pathLst>
                <a:path w="748030" h="219075">
                  <a:moveTo>
                    <a:pt x="747420" y="217284"/>
                  </a:moveTo>
                  <a:lnTo>
                    <a:pt x="744791" y="218579"/>
                  </a:lnTo>
                  <a:lnTo>
                    <a:pt x="740816" y="218579"/>
                  </a:lnTo>
                  <a:lnTo>
                    <a:pt x="740816" y="210883"/>
                  </a:lnTo>
                  <a:lnTo>
                    <a:pt x="744791" y="210883"/>
                  </a:lnTo>
                  <a:lnTo>
                    <a:pt x="747420" y="213423"/>
                  </a:lnTo>
                  <a:lnTo>
                    <a:pt x="747420" y="217284"/>
                  </a:lnTo>
                </a:path>
                <a:path w="748030" h="219075">
                  <a:moveTo>
                    <a:pt x="0" y="0"/>
                  </a:moveTo>
                  <a:lnTo>
                    <a:pt x="85877" y="168427"/>
                  </a:lnTo>
                  <a:lnTo>
                    <a:pt x="67373" y="176161"/>
                  </a:lnTo>
                  <a:lnTo>
                    <a:pt x="67373" y="18003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427708" y="2894012"/>
              <a:ext cx="8255" cy="55880"/>
            </a:xfrm>
            <a:custGeom>
              <a:avLst/>
              <a:gdLst/>
              <a:ahLst/>
              <a:cxnLst/>
              <a:rect l="l" t="t" r="r" b="b"/>
              <a:pathLst>
                <a:path w="8255" h="55880">
                  <a:moveTo>
                    <a:pt x="0" y="55270"/>
                  </a:moveTo>
                  <a:lnTo>
                    <a:pt x="2628" y="0"/>
                  </a:lnTo>
                  <a:lnTo>
                    <a:pt x="7937" y="0"/>
                  </a:lnTo>
                  <a:lnTo>
                    <a:pt x="7937" y="3873"/>
                  </a:lnTo>
                  <a:lnTo>
                    <a:pt x="5308" y="48869"/>
                  </a:lnTo>
                  <a:lnTo>
                    <a:pt x="5308" y="51447"/>
                  </a:lnTo>
                  <a:lnTo>
                    <a:pt x="2628" y="51447"/>
                  </a:lnTo>
                  <a:lnTo>
                    <a:pt x="0" y="5527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427708" y="2894012"/>
              <a:ext cx="8255" cy="55880"/>
            </a:xfrm>
            <a:custGeom>
              <a:avLst/>
              <a:gdLst/>
              <a:ahLst/>
              <a:cxnLst/>
              <a:rect l="l" t="t" r="r" b="b"/>
              <a:pathLst>
                <a:path w="8255" h="55880">
                  <a:moveTo>
                    <a:pt x="0" y="55270"/>
                  </a:moveTo>
                  <a:lnTo>
                    <a:pt x="2628" y="0"/>
                  </a:lnTo>
                  <a:lnTo>
                    <a:pt x="7937" y="0"/>
                  </a:lnTo>
                  <a:lnTo>
                    <a:pt x="7937" y="3873"/>
                  </a:lnTo>
                  <a:lnTo>
                    <a:pt x="5308" y="48869"/>
                  </a:lnTo>
                  <a:lnTo>
                    <a:pt x="5308" y="51447"/>
                  </a:lnTo>
                  <a:lnTo>
                    <a:pt x="2628" y="51447"/>
                  </a:lnTo>
                  <a:lnTo>
                    <a:pt x="0" y="5527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97610" y="2843860"/>
              <a:ext cx="281305" cy="43815"/>
            </a:xfrm>
            <a:custGeom>
              <a:avLst/>
              <a:gdLst/>
              <a:ahLst/>
              <a:cxnLst/>
              <a:rect l="l" t="t" r="r" b="b"/>
              <a:pathLst>
                <a:path w="281305" h="43814">
                  <a:moveTo>
                    <a:pt x="167678" y="43700"/>
                  </a:moveTo>
                  <a:lnTo>
                    <a:pt x="132003" y="41173"/>
                  </a:lnTo>
                  <a:lnTo>
                    <a:pt x="145249" y="38595"/>
                  </a:lnTo>
                  <a:lnTo>
                    <a:pt x="158445" y="29565"/>
                  </a:lnTo>
                  <a:lnTo>
                    <a:pt x="113550" y="29565"/>
                  </a:lnTo>
                  <a:lnTo>
                    <a:pt x="77889" y="25692"/>
                  </a:lnTo>
                  <a:lnTo>
                    <a:pt x="100355" y="24460"/>
                  </a:lnTo>
                  <a:lnTo>
                    <a:pt x="64693" y="18008"/>
                  </a:lnTo>
                  <a:lnTo>
                    <a:pt x="35610" y="18008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32981" y="0"/>
                  </a:lnTo>
                  <a:lnTo>
                    <a:pt x="55460" y="3860"/>
                  </a:lnTo>
                  <a:lnTo>
                    <a:pt x="225767" y="29565"/>
                  </a:lnTo>
                  <a:lnTo>
                    <a:pt x="245618" y="29565"/>
                  </a:lnTo>
                  <a:lnTo>
                    <a:pt x="281228" y="38595"/>
                  </a:lnTo>
                  <a:lnTo>
                    <a:pt x="229743" y="33439"/>
                  </a:lnTo>
                  <a:lnTo>
                    <a:pt x="213918" y="38595"/>
                  </a:lnTo>
                  <a:lnTo>
                    <a:pt x="196748" y="41173"/>
                  </a:lnTo>
                  <a:lnTo>
                    <a:pt x="167678" y="43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97610" y="2843860"/>
              <a:ext cx="281305" cy="43815"/>
            </a:xfrm>
            <a:custGeom>
              <a:avLst/>
              <a:gdLst/>
              <a:ahLst/>
              <a:cxnLst/>
              <a:rect l="l" t="t" r="r" b="b"/>
              <a:pathLst>
                <a:path w="281305" h="43814">
                  <a:moveTo>
                    <a:pt x="281228" y="38595"/>
                  </a:moveTo>
                  <a:lnTo>
                    <a:pt x="245618" y="29565"/>
                  </a:lnTo>
                  <a:lnTo>
                    <a:pt x="225767" y="29565"/>
                  </a:lnTo>
                  <a:lnTo>
                    <a:pt x="55460" y="3860"/>
                  </a:lnTo>
                  <a:lnTo>
                    <a:pt x="32981" y="0"/>
                  </a:lnTo>
                  <a:lnTo>
                    <a:pt x="0" y="0"/>
                  </a:lnTo>
                  <a:lnTo>
                    <a:pt x="0" y="6451"/>
                  </a:lnTo>
                  <a:lnTo>
                    <a:pt x="35610" y="18008"/>
                  </a:lnTo>
                  <a:lnTo>
                    <a:pt x="64693" y="18008"/>
                  </a:lnTo>
                  <a:lnTo>
                    <a:pt x="100355" y="24460"/>
                  </a:lnTo>
                  <a:lnTo>
                    <a:pt x="77889" y="25692"/>
                  </a:lnTo>
                  <a:lnTo>
                    <a:pt x="113550" y="29565"/>
                  </a:lnTo>
                  <a:lnTo>
                    <a:pt x="158445" y="29565"/>
                  </a:lnTo>
                  <a:lnTo>
                    <a:pt x="145249" y="38595"/>
                  </a:lnTo>
                  <a:lnTo>
                    <a:pt x="132003" y="41173"/>
                  </a:lnTo>
                  <a:lnTo>
                    <a:pt x="167678" y="43700"/>
                  </a:lnTo>
                  <a:lnTo>
                    <a:pt x="196748" y="41173"/>
                  </a:lnTo>
                  <a:lnTo>
                    <a:pt x="213918" y="38595"/>
                  </a:lnTo>
                  <a:lnTo>
                    <a:pt x="229743" y="33439"/>
                  </a:lnTo>
                  <a:lnTo>
                    <a:pt x="281228" y="3859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287" y="2609900"/>
              <a:ext cx="295275" cy="250672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1398638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308" y="7696"/>
                  </a:moveTo>
                  <a:lnTo>
                    <a:pt x="2679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79" y="0"/>
                  </a:lnTo>
                  <a:lnTo>
                    <a:pt x="5308" y="0"/>
                  </a:lnTo>
                  <a:lnTo>
                    <a:pt x="7937" y="2540"/>
                  </a:lnTo>
                  <a:lnTo>
                    <a:pt x="7937" y="6400"/>
                  </a:lnTo>
                  <a:lnTo>
                    <a:pt x="5308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398638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937" y="6400"/>
                  </a:moveTo>
                  <a:lnTo>
                    <a:pt x="5308" y="7696"/>
                  </a:lnTo>
                  <a:lnTo>
                    <a:pt x="2679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79" y="0"/>
                  </a:lnTo>
                  <a:lnTo>
                    <a:pt x="5308" y="0"/>
                  </a:lnTo>
                  <a:lnTo>
                    <a:pt x="7937" y="2540"/>
                  </a:lnTo>
                  <a:lnTo>
                    <a:pt x="793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398638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308" y="7696"/>
                  </a:moveTo>
                  <a:lnTo>
                    <a:pt x="2679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79" y="0"/>
                  </a:lnTo>
                  <a:lnTo>
                    <a:pt x="5308" y="0"/>
                  </a:lnTo>
                  <a:lnTo>
                    <a:pt x="7937" y="2540"/>
                  </a:lnTo>
                  <a:lnTo>
                    <a:pt x="7937" y="6400"/>
                  </a:lnTo>
                  <a:lnTo>
                    <a:pt x="5308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398638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937" y="6400"/>
                  </a:moveTo>
                  <a:lnTo>
                    <a:pt x="5308" y="7696"/>
                  </a:lnTo>
                  <a:lnTo>
                    <a:pt x="2679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79" y="0"/>
                  </a:lnTo>
                  <a:lnTo>
                    <a:pt x="5308" y="0"/>
                  </a:lnTo>
                  <a:lnTo>
                    <a:pt x="7937" y="2540"/>
                  </a:lnTo>
                  <a:lnTo>
                    <a:pt x="793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433017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6591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10515" y="2540"/>
                  </a:lnTo>
                  <a:lnTo>
                    <a:pt x="10515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433017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15" y="6400"/>
                  </a:moveTo>
                  <a:lnTo>
                    <a:pt x="6591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10515" y="2540"/>
                  </a:lnTo>
                  <a:lnTo>
                    <a:pt x="10515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433017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7696"/>
                  </a:move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6591" y="0"/>
                  </a:lnTo>
                  <a:lnTo>
                    <a:pt x="6591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433017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6400"/>
                  </a:moveTo>
                  <a:lnTo>
                    <a:pt x="6591" y="7696"/>
                  </a:ln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6591" y="0"/>
                  </a:lnTo>
                  <a:lnTo>
                    <a:pt x="659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417142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417142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6400"/>
                  </a:moveTo>
                  <a:lnTo>
                    <a:pt x="6591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417142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417142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6400"/>
                  </a:moveTo>
                  <a:lnTo>
                    <a:pt x="6591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595437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2628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2628" y="0"/>
                  </a:lnTo>
                  <a:lnTo>
                    <a:pt x="9232" y="2540"/>
                  </a:lnTo>
                  <a:lnTo>
                    <a:pt x="9232" y="6400"/>
                  </a:lnTo>
                  <a:lnTo>
                    <a:pt x="2628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595437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32" y="6400"/>
                  </a:moveTo>
                  <a:lnTo>
                    <a:pt x="2628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2628" y="0"/>
                  </a:lnTo>
                  <a:lnTo>
                    <a:pt x="9232" y="2540"/>
                  </a:lnTo>
                  <a:lnTo>
                    <a:pt x="9232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595437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2628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2628" y="0"/>
                  </a:lnTo>
                  <a:lnTo>
                    <a:pt x="9232" y="2540"/>
                  </a:lnTo>
                  <a:lnTo>
                    <a:pt x="9232" y="6400"/>
                  </a:lnTo>
                  <a:lnTo>
                    <a:pt x="2628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595437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32" y="6400"/>
                  </a:moveTo>
                  <a:lnTo>
                    <a:pt x="2628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2628" y="0"/>
                  </a:lnTo>
                  <a:lnTo>
                    <a:pt x="9232" y="2540"/>
                  </a:lnTo>
                  <a:lnTo>
                    <a:pt x="9232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488427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308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00"/>
                  </a:lnTo>
                  <a:lnTo>
                    <a:pt x="5308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488427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308" y="6400"/>
                  </a:moveTo>
                  <a:lnTo>
                    <a:pt x="5308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488427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308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00"/>
                  </a:lnTo>
                  <a:lnTo>
                    <a:pt x="5308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488427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308" y="6400"/>
                  </a:moveTo>
                  <a:lnTo>
                    <a:pt x="5308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504302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66" y="7696"/>
                  </a:moveTo>
                  <a:lnTo>
                    <a:pt x="3975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75" y="0"/>
                  </a:lnTo>
                  <a:lnTo>
                    <a:pt x="10566" y="0"/>
                  </a:lnTo>
                  <a:lnTo>
                    <a:pt x="10566" y="6400"/>
                  </a:lnTo>
                  <a:lnTo>
                    <a:pt x="10566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504302" y="283616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66" y="6400"/>
                  </a:moveTo>
                  <a:lnTo>
                    <a:pt x="10566" y="7696"/>
                  </a:lnTo>
                  <a:lnTo>
                    <a:pt x="3975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75" y="0"/>
                  </a:lnTo>
                  <a:lnTo>
                    <a:pt x="10566" y="0"/>
                  </a:lnTo>
                  <a:lnTo>
                    <a:pt x="10566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506931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3975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3975" y="0"/>
                  </a:lnTo>
                  <a:lnTo>
                    <a:pt x="7937" y="2540"/>
                  </a:lnTo>
                  <a:lnTo>
                    <a:pt x="7937" y="6400"/>
                  </a:lnTo>
                  <a:lnTo>
                    <a:pt x="3975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506931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937" y="6400"/>
                  </a:moveTo>
                  <a:lnTo>
                    <a:pt x="3975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3975" y="0"/>
                  </a:lnTo>
                  <a:lnTo>
                    <a:pt x="7937" y="2540"/>
                  </a:lnTo>
                  <a:lnTo>
                    <a:pt x="793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522806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03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6603" y="6400"/>
                  </a:lnTo>
                  <a:lnTo>
                    <a:pt x="6603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522806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03" y="6400"/>
                  </a:moveTo>
                  <a:lnTo>
                    <a:pt x="6603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6603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522806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03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6603" y="6400"/>
                  </a:lnTo>
                  <a:lnTo>
                    <a:pt x="6603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522806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03" y="6400"/>
                  </a:moveTo>
                  <a:lnTo>
                    <a:pt x="6603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6603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539976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20" y="7696"/>
                  </a:moveTo>
                  <a:lnTo>
                    <a:pt x="3911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11" y="0"/>
                  </a:lnTo>
                  <a:lnTo>
                    <a:pt x="9220" y="0"/>
                  </a:lnTo>
                  <a:lnTo>
                    <a:pt x="9220" y="6400"/>
                  </a:lnTo>
                  <a:lnTo>
                    <a:pt x="9220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539976" y="283616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20" y="6400"/>
                  </a:moveTo>
                  <a:lnTo>
                    <a:pt x="9220" y="7696"/>
                  </a:lnTo>
                  <a:lnTo>
                    <a:pt x="3911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11" y="0"/>
                  </a:lnTo>
                  <a:lnTo>
                    <a:pt x="9220" y="0"/>
                  </a:lnTo>
                  <a:lnTo>
                    <a:pt x="9220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543888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2679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2679" y="0"/>
                  </a:lnTo>
                  <a:lnTo>
                    <a:pt x="5308" y="2540"/>
                  </a:lnTo>
                  <a:lnTo>
                    <a:pt x="5308" y="6400"/>
                  </a:lnTo>
                  <a:lnTo>
                    <a:pt x="2679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543888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308" y="6400"/>
                  </a:moveTo>
                  <a:lnTo>
                    <a:pt x="2679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2679" y="0"/>
                  </a:lnTo>
                  <a:lnTo>
                    <a:pt x="5308" y="2540"/>
                  </a:lnTo>
                  <a:lnTo>
                    <a:pt x="5308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559763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257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7937" y="2540"/>
                  </a:lnTo>
                  <a:lnTo>
                    <a:pt x="7937" y="6400"/>
                  </a:lnTo>
                  <a:lnTo>
                    <a:pt x="5257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559763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937" y="6400"/>
                  </a:moveTo>
                  <a:lnTo>
                    <a:pt x="5257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7937" y="2540"/>
                  </a:lnTo>
                  <a:lnTo>
                    <a:pt x="793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559763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257" y="7696"/>
                  </a:move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5257" y="0"/>
                  </a:lnTo>
                  <a:lnTo>
                    <a:pt x="5257" y="6400"/>
                  </a:lnTo>
                  <a:lnTo>
                    <a:pt x="5257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559763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257" y="6400"/>
                  </a:moveTo>
                  <a:lnTo>
                    <a:pt x="5257" y="7696"/>
                  </a:lnTo>
                  <a:lnTo>
                    <a:pt x="2628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2628" y="0"/>
                  </a:lnTo>
                  <a:lnTo>
                    <a:pt x="5257" y="0"/>
                  </a:lnTo>
                  <a:lnTo>
                    <a:pt x="525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578267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899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7899" y="0"/>
                  </a:lnTo>
                  <a:lnTo>
                    <a:pt x="7899" y="6400"/>
                  </a:lnTo>
                  <a:lnTo>
                    <a:pt x="7899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578267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899" y="6400"/>
                  </a:moveTo>
                  <a:lnTo>
                    <a:pt x="7899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7899" y="0"/>
                  </a:lnTo>
                  <a:lnTo>
                    <a:pt x="7899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578267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899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7899" y="0"/>
                  </a:lnTo>
                  <a:lnTo>
                    <a:pt x="7899" y="6400"/>
                  </a:lnTo>
                  <a:lnTo>
                    <a:pt x="7899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578267" y="283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899" y="6400"/>
                  </a:moveTo>
                  <a:lnTo>
                    <a:pt x="7899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7899" y="0"/>
                  </a:lnTo>
                  <a:lnTo>
                    <a:pt x="7899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615236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257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6400"/>
                  </a:lnTo>
                  <a:lnTo>
                    <a:pt x="5257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615236" y="283616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257" y="6400"/>
                  </a:moveTo>
                  <a:lnTo>
                    <a:pt x="5257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640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452816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452816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6400"/>
                  </a:moveTo>
                  <a:lnTo>
                    <a:pt x="6591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452816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  <a:lnTo>
                    <a:pt x="6591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452816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591" y="6400"/>
                  </a:moveTo>
                  <a:lnTo>
                    <a:pt x="6591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467345" y="283616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7886" y="7696"/>
                  </a:moveTo>
                  <a:lnTo>
                    <a:pt x="3924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24" y="0"/>
                  </a:lnTo>
                  <a:lnTo>
                    <a:pt x="7886" y="0"/>
                  </a:lnTo>
                  <a:lnTo>
                    <a:pt x="11861" y="2540"/>
                  </a:lnTo>
                  <a:lnTo>
                    <a:pt x="11861" y="6400"/>
                  </a:lnTo>
                  <a:lnTo>
                    <a:pt x="7886" y="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467345" y="2836164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5">
                  <a:moveTo>
                    <a:pt x="11861" y="6400"/>
                  </a:moveTo>
                  <a:lnTo>
                    <a:pt x="7886" y="7696"/>
                  </a:lnTo>
                  <a:lnTo>
                    <a:pt x="3924" y="7696"/>
                  </a:lnTo>
                  <a:lnTo>
                    <a:pt x="0" y="6400"/>
                  </a:lnTo>
                  <a:lnTo>
                    <a:pt x="0" y="2540"/>
                  </a:lnTo>
                  <a:lnTo>
                    <a:pt x="3924" y="0"/>
                  </a:lnTo>
                  <a:lnTo>
                    <a:pt x="7886" y="0"/>
                  </a:lnTo>
                  <a:lnTo>
                    <a:pt x="11861" y="2540"/>
                  </a:lnTo>
                  <a:lnTo>
                    <a:pt x="11861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472603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2628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2628" y="0"/>
                  </a:lnTo>
                  <a:lnTo>
                    <a:pt x="6603" y="2540"/>
                  </a:lnTo>
                  <a:lnTo>
                    <a:pt x="6603" y="6400"/>
                  </a:lnTo>
                  <a:lnTo>
                    <a:pt x="2628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472603" y="283616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6603" y="6400"/>
                  </a:moveTo>
                  <a:lnTo>
                    <a:pt x="2628" y="7696"/>
                  </a:lnTo>
                  <a:lnTo>
                    <a:pt x="0" y="7696"/>
                  </a:lnTo>
                  <a:lnTo>
                    <a:pt x="0" y="0"/>
                  </a:lnTo>
                  <a:lnTo>
                    <a:pt x="2628" y="0"/>
                  </a:lnTo>
                  <a:lnTo>
                    <a:pt x="6603" y="2540"/>
                  </a:lnTo>
                  <a:lnTo>
                    <a:pt x="6603" y="6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1" name="object 231"/>
          <p:cNvSpPr txBox="1"/>
          <p:nvPr/>
        </p:nvSpPr>
        <p:spPr>
          <a:xfrm>
            <a:off x="964017" y="2391664"/>
            <a:ext cx="4654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u="sng" spc="-20" dirty="0">
                <a:solidFill>
                  <a:srgbClr val="7F007F"/>
                </a:solidFill>
                <a:uFill>
                  <a:solidFill>
                    <a:srgbClr val="7F007F"/>
                  </a:solidFill>
                </a:uFill>
                <a:latin typeface="Arial"/>
                <a:cs typeface="Arial"/>
              </a:rPr>
              <a:t>TCAS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1670192" y="2029459"/>
            <a:ext cx="856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"Climb" </a:t>
            </a:r>
            <a:r>
              <a:rPr sz="1200" b="1" spc="-25" dirty="0">
                <a:solidFill>
                  <a:srgbClr val="0000FF"/>
                </a:solidFill>
                <a:latin typeface="Arial"/>
                <a:cs typeface="Arial"/>
              </a:rPr>
              <a:t>RA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1682902" y="2195169"/>
            <a:ext cx="4078604" cy="1438275"/>
            <a:chOff x="1682902" y="2195169"/>
            <a:chExt cx="4078604" cy="1438275"/>
          </a:xfrm>
        </p:grpSpPr>
        <p:sp>
          <p:nvSpPr>
            <p:cNvPr id="234" name="object 234"/>
            <p:cNvSpPr/>
            <p:nvPr/>
          </p:nvSpPr>
          <p:spPr>
            <a:xfrm>
              <a:off x="1682902" y="2208657"/>
              <a:ext cx="838200" cy="12700"/>
            </a:xfrm>
            <a:custGeom>
              <a:avLst/>
              <a:gdLst/>
              <a:ahLst/>
              <a:cxnLst/>
              <a:rect l="l" t="t" r="r" b="b"/>
              <a:pathLst>
                <a:path w="838200" h="12700">
                  <a:moveTo>
                    <a:pt x="838200" y="12700"/>
                  </a:moveTo>
                  <a:lnTo>
                    <a:pt x="0" y="12700"/>
                  </a:lnTo>
                  <a:lnTo>
                    <a:pt x="0" y="0"/>
                  </a:lnTo>
                  <a:lnTo>
                    <a:pt x="838200" y="0"/>
                  </a:lnTo>
                  <a:lnTo>
                    <a:pt x="838200" y="127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827809" y="2870847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5">
                  <a:moveTo>
                    <a:pt x="0" y="0"/>
                  </a:moveTo>
                  <a:lnTo>
                    <a:pt x="29978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290165" y="2195169"/>
              <a:ext cx="1868805" cy="1438275"/>
            </a:xfrm>
            <a:custGeom>
              <a:avLst/>
              <a:gdLst/>
              <a:ahLst/>
              <a:cxnLst/>
              <a:rect l="l" t="t" r="r" b="b"/>
              <a:pathLst>
                <a:path w="1868804" h="1438275">
                  <a:moveTo>
                    <a:pt x="882650" y="0"/>
                  </a:moveTo>
                  <a:lnTo>
                    <a:pt x="797966" y="9220"/>
                  </a:lnTo>
                  <a:lnTo>
                    <a:pt x="815162" y="35915"/>
                  </a:lnTo>
                  <a:lnTo>
                    <a:pt x="0" y="561378"/>
                  </a:lnTo>
                  <a:lnTo>
                    <a:pt x="6896" y="572046"/>
                  </a:lnTo>
                  <a:lnTo>
                    <a:pt x="822058" y="46621"/>
                  </a:lnTo>
                  <a:lnTo>
                    <a:pt x="839241" y="73266"/>
                  </a:lnTo>
                  <a:lnTo>
                    <a:pt x="865454" y="29019"/>
                  </a:lnTo>
                  <a:lnTo>
                    <a:pt x="882650" y="0"/>
                  </a:lnTo>
                  <a:close/>
                </a:path>
                <a:path w="1868804" h="1438275">
                  <a:moveTo>
                    <a:pt x="1868487" y="656082"/>
                  </a:moveTo>
                  <a:lnTo>
                    <a:pt x="1860257" y="646455"/>
                  </a:lnTo>
                  <a:lnTo>
                    <a:pt x="999045" y="1383830"/>
                  </a:lnTo>
                  <a:lnTo>
                    <a:pt x="978395" y="1359687"/>
                  </a:lnTo>
                  <a:lnTo>
                    <a:pt x="945311" y="1438224"/>
                  </a:lnTo>
                  <a:lnTo>
                    <a:pt x="1027950" y="1417586"/>
                  </a:lnTo>
                  <a:lnTo>
                    <a:pt x="1014361" y="1401711"/>
                  </a:lnTo>
                  <a:lnTo>
                    <a:pt x="1007287" y="1393456"/>
                  </a:lnTo>
                  <a:lnTo>
                    <a:pt x="1868487" y="6560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513706" y="2786011"/>
              <a:ext cx="1241425" cy="126364"/>
            </a:xfrm>
            <a:custGeom>
              <a:avLst/>
              <a:gdLst/>
              <a:ahLst/>
              <a:cxnLst/>
              <a:rect l="l" t="t" r="r" b="b"/>
              <a:pathLst>
                <a:path w="1241425" h="126364">
                  <a:moveTo>
                    <a:pt x="386905" y="126009"/>
                  </a:moveTo>
                  <a:lnTo>
                    <a:pt x="161086" y="126009"/>
                  </a:lnTo>
                  <a:lnTo>
                    <a:pt x="101701" y="119557"/>
                  </a:lnTo>
                  <a:lnTo>
                    <a:pt x="63398" y="114452"/>
                  </a:lnTo>
                  <a:lnTo>
                    <a:pt x="31699" y="108000"/>
                  </a:lnTo>
                  <a:lnTo>
                    <a:pt x="19799" y="101549"/>
                  </a:lnTo>
                  <a:lnTo>
                    <a:pt x="11912" y="100266"/>
                  </a:lnTo>
                  <a:lnTo>
                    <a:pt x="6603" y="96443"/>
                  </a:lnTo>
                  <a:lnTo>
                    <a:pt x="2628" y="89992"/>
                  </a:lnTo>
                  <a:lnTo>
                    <a:pt x="0" y="81013"/>
                  </a:lnTo>
                  <a:lnTo>
                    <a:pt x="0" y="75857"/>
                  </a:lnTo>
                  <a:lnTo>
                    <a:pt x="2628" y="73279"/>
                  </a:lnTo>
                  <a:lnTo>
                    <a:pt x="6603" y="66878"/>
                  </a:lnTo>
                  <a:lnTo>
                    <a:pt x="19799" y="59131"/>
                  </a:lnTo>
                  <a:lnTo>
                    <a:pt x="38303" y="50152"/>
                  </a:lnTo>
                  <a:lnTo>
                    <a:pt x="63398" y="26987"/>
                  </a:lnTo>
                  <a:lnTo>
                    <a:pt x="83197" y="18008"/>
                  </a:lnTo>
                  <a:lnTo>
                    <a:pt x="101701" y="11557"/>
                  </a:lnTo>
                  <a:lnTo>
                    <a:pt x="153200" y="3873"/>
                  </a:lnTo>
                  <a:lnTo>
                    <a:pt x="212623" y="0"/>
                  </a:lnTo>
                  <a:lnTo>
                    <a:pt x="946797" y="0"/>
                  </a:lnTo>
                  <a:lnTo>
                    <a:pt x="1167307" y="8978"/>
                  </a:lnTo>
                  <a:lnTo>
                    <a:pt x="1214831" y="15430"/>
                  </a:lnTo>
                  <a:lnTo>
                    <a:pt x="1232052" y="18008"/>
                  </a:lnTo>
                  <a:lnTo>
                    <a:pt x="1234681" y="18008"/>
                  </a:lnTo>
                  <a:lnTo>
                    <a:pt x="1237310" y="20535"/>
                  </a:lnTo>
                  <a:lnTo>
                    <a:pt x="1241272" y="20535"/>
                  </a:lnTo>
                  <a:lnTo>
                    <a:pt x="1241272" y="35966"/>
                  </a:lnTo>
                  <a:lnTo>
                    <a:pt x="1234681" y="38544"/>
                  </a:lnTo>
                  <a:lnTo>
                    <a:pt x="1205610" y="46291"/>
                  </a:lnTo>
                  <a:lnTo>
                    <a:pt x="1134325" y="66878"/>
                  </a:lnTo>
                  <a:lnTo>
                    <a:pt x="986434" y="100266"/>
                  </a:lnTo>
                  <a:lnTo>
                    <a:pt x="805510" y="126009"/>
                  </a:lnTo>
                  <a:lnTo>
                    <a:pt x="680046" y="12600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076228" y="290046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3962" y="5105"/>
                  </a:moveTo>
                  <a:lnTo>
                    <a:pt x="0" y="5105"/>
                  </a:lnTo>
                  <a:lnTo>
                    <a:pt x="0" y="0"/>
                  </a:lnTo>
                  <a:lnTo>
                    <a:pt x="3962" y="0"/>
                  </a:lnTo>
                  <a:lnTo>
                    <a:pt x="3962" y="51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460504" y="2613672"/>
              <a:ext cx="268605" cy="180340"/>
            </a:xfrm>
            <a:custGeom>
              <a:avLst/>
              <a:gdLst/>
              <a:ahLst/>
              <a:cxnLst/>
              <a:rect l="l" t="t" r="r" b="b"/>
              <a:pathLst>
                <a:path w="268604" h="180339">
                  <a:moveTo>
                    <a:pt x="180924" y="176161"/>
                  </a:moveTo>
                  <a:lnTo>
                    <a:pt x="220510" y="180035"/>
                  </a:lnTo>
                  <a:lnTo>
                    <a:pt x="268033" y="0"/>
                  </a:lnTo>
                  <a:lnTo>
                    <a:pt x="207314" y="0"/>
                  </a:lnTo>
                  <a:lnTo>
                    <a:pt x="200723" y="2578"/>
                  </a:lnTo>
                  <a:lnTo>
                    <a:pt x="194119" y="9029"/>
                  </a:lnTo>
                  <a:lnTo>
                    <a:pt x="77939" y="133743"/>
                  </a:lnTo>
                  <a:lnTo>
                    <a:pt x="71285" y="138899"/>
                  </a:lnTo>
                  <a:lnTo>
                    <a:pt x="59436" y="150456"/>
                  </a:lnTo>
                  <a:lnTo>
                    <a:pt x="33032" y="164604"/>
                  </a:lnTo>
                  <a:lnTo>
                    <a:pt x="17157" y="171056"/>
                  </a:lnTo>
                  <a:lnTo>
                    <a:pt x="0" y="17363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420918" y="2613672"/>
              <a:ext cx="307975" cy="275590"/>
            </a:xfrm>
            <a:custGeom>
              <a:avLst/>
              <a:gdLst/>
              <a:ahLst/>
              <a:cxnLst/>
              <a:rect l="l" t="t" r="r" b="b"/>
              <a:pathLst>
                <a:path w="307975" h="275589">
                  <a:moveTo>
                    <a:pt x="0" y="275183"/>
                  </a:moveTo>
                  <a:lnTo>
                    <a:pt x="256133" y="0"/>
                  </a:lnTo>
                  <a:lnTo>
                    <a:pt x="307619" y="0"/>
                  </a:lnTo>
                  <a:lnTo>
                    <a:pt x="294424" y="45046"/>
                  </a:lnTo>
                  <a:lnTo>
                    <a:pt x="99021" y="258457"/>
                  </a:lnTo>
                  <a:lnTo>
                    <a:pt x="0" y="275183"/>
                  </a:lnTo>
                  <a:close/>
                </a:path>
              </a:pathLst>
            </a:custGeom>
            <a:solidFill>
              <a:srgbClr val="000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525198" y="2660002"/>
              <a:ext cx="191770" cy="211454"/>
            </a:xfrm>
            <a:custGeom>
              <a:avLst/>
              <a:gdLst/>
              <a:ahLst/>
              <a:cxnLst/>
              <a:rect l="l" t="t" r="r" b="b"/>
              <a:pathLst>
                <a:path w="191770" h="211455">
                  <a:moveTo>
                    <a:pt x="11899" y="210845"/>
                  </a:moveTo>
                  <a:lnTo>
                    <a:pt x="0" y="210845"/>
                  </a:lnTo>
                  <a:lnTo>
                    <a:pt x="191490" y="0"/>
                  </a:lnTo>
                  <a:lnTo>
                    <a:pt x="188861" y="16725"/>
                  </a:lnTo>
                  <a:lnTo>
                    <a:pt x="11899" y="210845"/>
                  </a:lnTo>
                  <a:close/>
                </a:path>
              </a:pathLst>
            </a:custGeom>
            <a:solidFill>
              <a:srgbClr val="F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537098" y="2676728"/>
              <a:ext cx="175895" cy="194310"/>
            </a:xfrm>
            <a:custGeom>
              <a:avLst/>
              <a:gdLst/>
              <a:ahLst/>
              <a:cxnLst/>
              <a:rect l="l" t="t" r="r" b="b"/>
              <a:pathLst>
                <a:path w="175895" h="194310">
                  <a:moveTo>
                    <a:pt x="0" y="194119"/>
                  </a:moveTo>
                  <a:lnTo>
                    <a:pt x="175615" y="0"/>
                  </a:lnTo>
                  <a:lnTo>
                    <a:pt x="169024" y="16713"/>
                  </a:lnTo>
                  <a:lnTo>
                    <a:pt x="11861" y="191592"/>
                  </a:lnTo>
                  <a:lnTo>
                    <a:pt x="0" y="194119"/>
                  </a:lnTo>
                  <a:close/>
                </a:path>
              </a:pathLst>
            </a:custGeom>
            <a:solidFill>
              <a:srgbClr val="FF7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551639" y="2694686"/>
              <a:ext cx="154940" cy="173990"/>
            </a:xfrm>
            <a:custGeom>
              <a:avLst/>
              <a:gdLst/>
              <a:ahLst/>
              <a:cxnLst/>
              <a:rect l="l" t="t" r="r" b="b"/>
              <a:pathLst>
                <a:path w="154939" h="173989">
                  <a:moveTo>
                    <a:pt x="0" y="173634"/>
                  </a:moveTo>
                  <a:lnTo>
                    <a:pt x="154482" y="0"/>
                  </a:lnTo>
                  <a:lnTo>
                    <a:pt x="151853" y="12890"/>
                  </a:lnTo>
                  <a:lnTo>
                    <a:pt x="11849" y="171043"/>
                  </a:lnTo>
                  <a:lnTo>
                    <a:pt x="0" y="173634"/>
                  </a:lnTo>
                  <a:close/>
                </a:path>
              </a:pathLst>
            </a:custGeom>
            <a:solidFill>
              <a:srgbClr val="FF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213603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213603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213603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213603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229428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229428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229428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229428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241277" y="2824556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4" h="8255">
                  <a:moveTo>
                    <a:pt x="10566" y="7746"/>
                  </a:moveTo>
                  <a:lnTo>
                    <a:pt x="3975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3975" y="0"/>
                  </a:lnTo>
                  <a:lnTo>
                    <a:pt x="10566" y="0"/>
                  </a:lnTo>
                  <a:lnTo>
                    <a:pt x="14541" y="2578"/>
                  </a:lnTo>
                  <a:lnTo>
                    <a:pt x="14541" y="6451"/>
                  </a:lnTo>
                  <a:lnTo>
                    <a:pt x="10566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241277" y="2824556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4" h="8255">
                  <a:moveTo>
                    <a:pt x="0" y="6451"/>
                  </a:moveTo>
                  <a:lnTo>
                    <a:pt x="3975" y="7746"/>
                  </a:lnTo>
                  <a:lnTo>
                    <a:pt x="10566" y="7746"/>
                  </a:lnTo>
                  <a:lnTo>
                    <a:pt x="14541" y="6451"/>
                  </a:lnTo>
                  <a:lnTo>
                    <a:pt x="14541" y="2578"/>
                  </a:lnTo>
                  <a:lnTo>
                    <a:pt x="10566" y="0"/>
                  </a:lnTo>
                  <a:lnTo>
                    <a:pt x="3975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246585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525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9232" y="2578"/>
                  </a:lnTo>
                  <a:lnTo>
                    <a:pt x="9232" y="6451"/>
                  </a:lnTo>
                  <a:lnTo>
                    <a:pt x="5257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246585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0" y="6451"/>
                  </a:moveTo>
                  <a:lnTo>
                    <a:pt x="0" y="7746"/>
                  </a:lnTo>
                  <a:lnTo>
                    <a:pt x="5257" y="7746"/>
                  </a:lnTo>
                  <a:lnTo>
                    <a:pt x="9232" y="6451"/>
                  </a:lnTo>
                  <a:lnTo>
                    <a:pt x="9232" y="2578"/>
                  </a:lnTo>
                  <a:lnTo>
                    <a:pt x="525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193753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5308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9283" y="2578"/>
                  </a:lnTo>
                  <a:lnTo>
                    <a:pt x="9283" y="6451"/>
                  </a:lnTo>
                  <a:lnTo>
                    <a:pt x="5308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193753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0" y="6451"/>
                  </a:moveTo>
                  <a:lnTo>
                    <a:pt x="0" y="7746"/>
                  </a:lnTo>
                  <a:lnTo>
                    <a:pt x="5308" y="7746"/>
                  </a:lnTo>
                  <a:lnTo>
                    <a:pt x="9283" y="6451"/>
                  </a:lnTo>
                  <a:lnTo>
                    <a:pt x="9283" y="2578"/>
                  </a:lnTo>
                  <a:lnTo>
                    <a:pt x="5308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193753" y="2824556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5" h="8255">
                  <a:moveTo>
                    <a:pt x="3975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3975" y="0"/>
                  </a:lnTo>
                  <a:lnTo>
                    <a:pt x="3975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193753" y="2824556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5" h="8255">
                  <a:moveTo>
                    <a:pt x="0" y="6451"/>
                  </a:moveTo>
                  <a:lnTo>
                    <a:pt x="0" y="7746"/>
                  </a:lnTo>
                  <a:lnTo>
                    <a:pt x="3975" y="7746"/>
                  </a:lnTo>
                  <a:lnTo>
                    <a:pt x="3975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555972" y="2818155"/>
              <a:ext cx="29209" cy="14604"/>
            </a:xfrm>
            <a:custGeom>
              <a:avLst/>
              <a:gdLst/>
              <a:ahLst/>
              <a:cxnLst/>
              <a:rect l="l" t="t" r="r" b="b"/>
              <a:pathLst>
                <a:path w="29210" h="14605">
                  <a:moveTo>
                    <a:pt x="19799" y="14147"/>
                  </a:moveTo>
                  <a:lnTo>
                    <a:pt x="0" y="14147"/>
                  </a:lnTo>
                  <a:lnTo>
                    <a:pt x="15824" y="0"/>
                  </a:lnTo>
                  <a:lnTo>
                    <a:pt x="29019" y="0"/>
                  </a:lnTo>
                  <a:lnTo>
                    <a:pt x="19799" y="1414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555972" y="2818155"/>
              <a:ext cx="29209" cy="14604"/>
            </a:xfrm>
            <a:custGeom>
              <a:avLst/>
              <a:gdLst/>
              <a:ahLst/>
              <a:cxnLst/>
              <a:rect l="l" t="t" r="r" b="b"/>
              <a:pathLst>
                <a:path w="29210" h="14605">
                  <a:moveTo>
                    <a:pt x="0" y="14147"/>
                  </a:moveTo>
                  <a:lnTo>
                    <a:pt x="19799" y="14147"/>
                  </a:lnTo>
                  <a:lnTo>
                    <a:pt x="29019" y="0"/>
                  </a:lnTo>
                  <a:lnTo>
                    <a:pt x="15824" y="0"/>
                  </a:lnTo>
                  <a:lnTo>
                    <a:pt x="0" y="1414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574425" y="2818155"/>
              <a:ext cx="22860" cy="18415"/>
            </a:xfrm>
            <a:custGeom>
              <a:avLst/>
              <a:gdLst/>
              <a:ahLst/>
              <a:cxnLst/>
              <a:rect l="l" t="t" r="r" b="b"/>
              <a:pathLst>
                <a:path w="22860" h="18414">
                  <a:moveTo>
                    <a:pt x="22479" y="18008"/>
                  </a:moveTo>
                  <a:lnTo>
                    <a:pt x="15875" y="18008"/>
                  </a:lnTo>
                  <a:lnTo>
                    <a:pt x="0" y="14147"/>
                  </a:lnTo>
                  <a:lnTo>
                    <a:pt x="10566" y="0"/>
                  </a:lnTo>
                  <a:lnTo>
                    <a:pt x="22479" y="0"/>
                  </a:lnTo>
                  <a:lnTo>
                    <a:pt x="22479" y="18008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574425" y="2818155"/>
              <a:ext cx="22860" cy="18415"/>
            </a:xfrm>
            <a:custGeom>
              <a:avLst/>
              <a:gdLst/>
              <a:ahLst/>
              <a:cxnLst/>
              <a:rect l="l" t="t" r="r" b="b"/>
              <a:pathLst>
                <a:path w="22860" h="18414">
                  <a:moveTo>
                    <a:pt x="22479" y="0"/>
                  </a:moveTo>
                  <a:lnTo>
                    <a:pt x="10566" y="0"/>
                  </a:lnTo>
                  <a:lnTo>
                    <a:pt x="0" y="14147"/>
                  </a:lnTo>
                  <a:lnTo>
                    <a:pt x="15875" y="18008"/>
                  </a:lnTo>
                  <a:lnTo>
                    <a:pt x="22479" y="18008"/>
                  </a:lnTo>
                  <a:lnTo>
                    <a:pt x="2247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599533" y="2818155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89" h="18414">
                  <a:moveTo>
                    <a:pt x="21132" y="18008"/>
                  </a:moveTo>
                  <a:lnTo>
                    <a:pt x="0" y="18008"/>
                  </a:lnTo>
                  <a:lnTo>
                    <a:pt x="0" y="0"/>
                  </a:lnTo>
                  <a:lnTo>
                    <a:pt x="14528" y="0"/>
                  </a:lnTo>
                  <a:lnTo>
                    <a:pt x="21132" y="3873"/>
                  </a:lnTo>
                  <a:lnTo>
                    <a:pt x="21132" y="18008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599533" y="2818155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89" h="18414">
                  <a:moveTo>
                    <a:pt x="14528" y="0"/>
                  </a:moveTo>
                  <a:lnTo>
                    <a:pt x="0" y="0"/>
                  </a:lnTo>
                  <a:lnTo>
                    <a:pt x="0" y="18008"/>
                  </a:lnTo>
                  <a:lnTo>
                    <a:pt x="21132" y="18008"/>
                  </a:lnTo>
                  <a:lnTo>
                    <a:pt x="21132" y="3822"/>
                  </a:lnTo>
                  <a:lnTo>
                    <a:pt x="1452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035295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6603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9232" y="2578"/>
                  </a:lnTo>
                  <a:lnTo>
                    <a:pt x="9232" y="6451"/>
                  </a:lnTo>
                  <a:lnTo>
                    <a:pt x="6603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035295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0" y="6451"/>
                  </a:moveTo>
                  <a:lnTo>
                    <a:pt x="0" y="7746"/>
                  </a:lnTo>
                  <a:lnTo>
                    <a:pt x="6603" y="7746"/>
                  </a:lnTo>
                  <a:lnTo>
                    <a:pt x="9232" y="6451"/>
                  </a:lnTo>
                  <a:lnTo>
                    <a:pt x="9232" y="2578"/>
                  </a:lnTo>
                  <a:lnTo>
                    <a:pt x="6603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035295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937" y="7746"/>
                  </a:moveTo>
                  <a:lnTo>
                    <a:pt x="3975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3975" y="0"/>
                  </a:lnTo>
                  <a:lnTo>
                    <a:pt x="7937" y="0"/>
                  </a:lnTo>
                  <a:lnTo>
                    <a:pt x="7937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035295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0" y="6451"/>
                  </a:moveTo>
                  <a:lnTo>
                    <a:pt x="3975" y="7746"/>
                  </a:lnTo>
                  <a:lnTo>
                    <a:pt x="7937" y="7746"/>
                  </a:lnTo>
                  <a:lnTo>
                    <a:pt x="7937" y="0"/>
                  </a:lnTo>
                  <a:lnTo>
                    <a:pt x="3975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5055095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604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604" y="0"/>
                  </a:lnTo>
                  <a:lnTo>
                    <a:pt x="6604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055095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604" y="7746"/>
                  </a:lnTo>
                  <a:lnTo>
                    <a:pt x="6604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055095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604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604" y="0"/>
                  </a:lnTo>
                  <a:lnTo>
                    <a:pt x="6604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055095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604" y="7746"/>
                  </a:lnTo>
                  <a:lnTo>
                    <a:pt x="6604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068341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886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7886" y="0"/>
                  </a:lnTo>
                  <a:lnTo>
                    <a:pt x="7886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068341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0" y="6451"/>
                  </a:moveTo>
                  <a:lnTo>
                    <a:pt x="0" y="7746"/>
                  </a:lnTo>
                  <a:lnTo>
                    <a:pt x="7886" y="7746"/>
                  </a:lnTo>
                  <a:lnTo>
                    <a:pt x="7886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068341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886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7886" y="0"/>
                  </a:lnTo>
                  <a:lnTo>
                    <a:pt x="7886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068341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0" y="6451"/>
                  </a:moveTo>
                  <a:lnTo>
                    <a:pt x="0" y="7746"/>
                  </a:lnTo>
                  <a:lnTo>
                    <a:pt x="7886" y="7746"/>
                  </a:lnTo>
                  <a:lnTo>
                    <a:pt x="7886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090769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090769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090769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090769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105298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32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9232" y="0"/>
                  </a:lnTo>
                  <a:lnTo>
                    <a:pt x="9232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105298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0" y="6451"/>
                  </a:moveTo>
                  <a:lnTo>
                    <a:pt x="0" y="7746"/>
                  </a:lnTo>
                  <a:lnTo>
                    <a:pt x="9232" y="7746"/>
                  </a:lnTo>
                  <a:lnTo>
                    <a:pt x="9232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105298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32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9232" y="0"/>
                  </a:lnTo>
                  <a:lnTo>
                    <a:pt x="9232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105298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0" y="6451"/>
                  </a:moveTo>
                  <a:lnTo>
                    <a:pt x="0" y="7746"/>
                  </a:lnTo>
                  <a:lnTo>
                    <a:pt x="9232" y="7746"/>
                  </a:lnTo>
                  <a:lnTo>
                    <a:pt x="9232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122468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525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9220" y="2578"/>
                  </a:lnTo>
                  <a:lnTo>
                    <a:pt x="9220" y="6451"/>
                  </a:lnTo>
                  <a:lnTo>
                    <a:pt x="5257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122468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0" y="6451"/>
                  </a:moveTo>
                  <a:lnTo>
                    <a:pt x="0" y="7746"/>
                  </a:lnTo>
                  <a:lnTo>
                    <a:pt x="5257" y="7746"/>
                  </a:lnTo>
                  <a:lnTo>
                    <a:pt x="9220" y="6451"/>
                  </a:lnTo>
                  <a:lnTo>
                    <a:pt x="9220" y="2578"/>
                  </a:lnTo>
                  <a:lnTo>
                    <a:pt x="525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122468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525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9220" y="2578"/>
                  </a:lnTo>
                  <a:lnTo>
                    <a:pt x="9220" y="6451"/>
                  </a:lnTo>
                  <a:lnTo>
                    <a:pt x="5257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122468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0" y="6451"/>
                  </a:moveTo>
                  <a:lnTo>
                    <a:pt x="0" y="7746"/>
                  </a:lnTo>
                  <a:lnTo>
                    <a:pt x="5257" y="7746"/>
                  </a:lnTo>
                  <a:lnTo>
                    <a:pt x="9220" y="6451"/>
                  </a:lnTo>
                  <a:lnTo>
                    <a:pt x="9220" y="2578"/>
                  </a:lnTo>
                  <a:lnTo>
                    <a:pt x="525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142255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308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142255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0" y="7746"/>
                  </a:lnTo>
                  <a:lnTo>
                    <a:pt x="5308" y="7746"/>
                  </a:lnTo>
                  <a:lnTo>
                    <a:pt x="5308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142255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308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142255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0" y="7746"/>
                  </a:lnTo>
                  <a:lnTo>
                    <a:pt x="5308" y="7746"/>
                  </a:lnTo>
                  <a:lnTo>
                    <a:pt x="5308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158130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10515" y="7746"/>
                  </a:moveTo>
                  <a:lnTo>
                    <a:pt x="3924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3924" y="0"/>
                  </a:lnTo>
                  <a:lnTo>
                    <a:pt x="10515" y="0"/>
                  </a:lnTo>
                  <a:lnTo>
                    <a:pt x="10515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158130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0" y="6451"/>
                  </a:moveTo>
                  <a:lnTo>
                    <a:pt x="3924" y="7746"/>
                  </a:lnTo>
                  <a:lnTo>
                    <a:pt x="10515" y="7746"/>
                  </a:lnTo>
                  <a:lnTo>
                    <a:pt x="10515" y="0"/>
                  </a:lnTo>
                  <a:lnTo>
                    <a:pt x="3924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160759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525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7886" y="2578"/>
                  </a:lnTo>
                  <a:lnTo>
                    <a:pt x="7886" y="6451"/>
                  </a:lnTo>
                  <a:lnTo>
                    <a:pt x="5257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160759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0" y="6451"/>
                  </a:moveTo>
                  <a:lnTo>
                    <a:pt x="0" y="7746"/>
                  </a:lnTo>
                  <a:lnTo>
                    <a:pt x="5257" y="7746"/>
                  </a:lnTo>
                  <a:lnTo>
                    <a:pt x="7937" y="6451"/>
                  </a:lnTo>
                  <a:lnTo>
                    <a:pt x="7937" y="2578"/>
                  </a:lnTo>
                  <a:lnTo>
                    <a:pt x="525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176583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93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7937" y="0"/>
                  </a:lnTo>
                  <a:lnTo>
                    <a:pt x="7937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176583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0" y="6451"/>
                  </a:moveTo>
                  <a:lnTo>
                    <a:pt x="0" y="7746"/>
                  </a:lnTo>
                  <a:lnTo>
                    <a:pt x="7937" y="7746"/>
                  </a:lnTo>
                  <a:lnTo>
                    <a:pt x="793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5176583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93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7937" y="0"/>
                  </a:lnTo>
                  <a:lnTo>
                    <a:pt x="7937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176583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0" y="6451"/>
                  </a:moveTo>
                  <a:lnTo>
                    <a:pt x="0" y="7746"/>
                  </a:lnTo>
                  <a:lnTo>
                    <a:pt x="7937" y="7746"/>
                  </a:lnTo>
                  <a:lnTo>
                    <a:pt x="793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263756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263756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263756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263756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276951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6591" y="7746"/>
                  </a:moveTo>
                  <a:lnTo>
                    <a:pt x="3962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3962" y="0"/>
                  </a:lnTo>
                  <a:lnTo>
                    <a:pt x="6591" y="0"/>
                  </a:lnTo>
                  <a:lnTo>
                    <a:pt x="10566" y="2578"/>
                  </a:lnTo>
                  <a:lnTo>
                    <a:pt x="10566" y="6451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276951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0" y="6451"/>
                  </a:moveTo>
                  <a:lnTo>
                    <a:pt x="3962" y="7746"/>
                  </a:lnTo>
                  <a:lnTo>
                    <a:pt x="6591" y="7746"/>
                  </a:lnTo>
                  <a:lnTo>
                    <a:pt x="10566" y="6451"/>
                  </a:lnTo>
                  <a:lnTo>
                    <a:pt x="10566" y="2578"/>
                  </a:lnTo>
                  <a:lnTo>
                    <a:pt x="6591" y="0"/>
                  </a:lnTo>
                  <a:lnTo>
                    <a:pt x="3962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276951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6591" y="7746"/>
                  </a:moveTo>
                  <a:lnTo>
                    <a:pt x="3962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3962" y="0"/>
                  </a:lnTo>
                  <a:lnTo>
                    <a:pt x="6591" y="0"/>
                  </a:lnTo>
                  <a:lnTo>
                    <a:pt x="10566" y="2578"/>
                  </a:lnTo>
                  <a:lnTo>
                    <a:pt x="10566" y="6451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276951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0" y="6451"/>
                  </a:moveTo>
                  <a:lnTo>
                    <a:pt x="3962" y="7746"/>
                  </a:lnTo>
                  <a:lnTo>
                    <a:pt x="6591" y="7746"/>
                  </a:lnTo>
                  <a:lnTo>
                    <a:pt x="10566" y="6451"/>
                  </a:lnTo>
                  <a:lnTo>
                    <a:pt x="10566" y="2578"/>
                  </a:lnTo>
                  <a:lnTo>
                    <a:pt x="6591" y="0"/>
                  </a:lnTo>
                  <a:lnTo>
                    <a:pt x="3962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296737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10566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10566" y="0"/>
                  </a:lnTo>
                  <a:lnTo>
                    <a:pt x="10566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296737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0" y="6451"/>
                  </a:moveTo>
                  <a:lnTo>
                    <a:pt x="0" y="7746"/>
                  </a:lnTo>
                  <a:lnTo>
                    <a:pt x="10566" y="7746"/>
                  </a:lnTo>
                  <a:lnTo>
                    <a:pt x="10566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296737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10566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10566" y="0"/>
                  </a:lnTo>
                  <a:lnTo>
                    <a:pt x="10566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296737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0" y="6451"/>
                  </a:moveTo>
                  <a:lnTo>
                    <a:pt x="0" y="7746"/>
                  </a:lnTo>
                  <a:lnTo>
                    <a:pt x="10566" y="7746"/>
                  </a:lnTo>
                  <a:lnTo>
                    <a:pt x="10566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316588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257" y="7746"/>
                  </a:moveTo>
                  <a:lnTo>
                    <a:pt x="2628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2628" y="0"/>
                  </a:lnTo>
                  <a:lnTo>
                    <a:pt x="5257" y="0"/>
                  </a:lnTo>
                  <a:lnTo>
                    <a:pt x="5257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316588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2628" y="7746"/>
                  </a:lnTo>
                  <a:lnTo>
                    <a:pt x="5257" y="7746"/>
                  </a:lnTo>
                  <a:lnTo>
                    <a:pt x="5257" y="0"/>
                  </a:lnTo>
                  <a:lnTo>
                    <a:pt x="2628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5319217" y="2824556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0" y="7746"/>
                  </a:moveTo>
                  <a:lnTo>
                    <a:pt x="0" y="6451"/>
                  </a:lnTo>
                  <a:lnTo>
                    <a:pt x="0" y="0"/>
                  </a:lnTo>
                  <a:lnTo>
                    <a:pt x="2628" y="2578"/>
                  </a:lnTo>
                  <a:lnTo>
                    <a:pt x="2628" y="6451"/>
                  </a:lnTo>
                  <a:lnTo>
                    <a:pt x="0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5319217" y="2824556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0" y="6451"/>
                  </a:moveTo>
                  <a:lnTo>
                    <a:pt x="0" y="7746"/>
                  </a:lnTo>
                  <a:lnTo>
                    <a:pt x="2628" y="6451"/>
                  </a:lnTo>
                  <a:lnTo>
                    <a:pt x="2628" y="2578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332412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308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332412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0" y="7746"/>
                  </a:lnTo>
                  <a:lnTo>
                    <a:pt x="5308" y="7746"/>
                  </a:lnTo>
                  <a:lnTo>
                    <a:pt x="5308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5332412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308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332412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0" y="7746"/>
                  </a:lnTo>
                  <a:lnTo>
                    <a:pt x="5308" y="7746"/>
                  </a:lnTo>
                  <a:lnTo>
                    <a:pt x="5308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350916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7886" y="7746"/>
                  </a:moveTo>
                  <a:lnTo>
                    <a:pt x="3975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3975" y="0"/>
                  </a:lnTo>
                  <a:lnTo>
                    <a:pt x="7886" y="0"/>
                  </a:lnTo>
                  <a:lnTo>
                    <a:pt x="10566" y="2578"/>
                  </a:lnTo>
                  <a:lnTo>
                    <a:pt x="10566" y="6451"/>
                  </a:lnTo>
                  <a:lnTo>
                    <a:pt x="7886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350916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0" y="6451"/>
                  </a:moveTo>
                  <a:lnTo>
                    <a:pt x="3975" y="7746"/>
                  </a:lnTo>
                  <a:lnTo>
                    <a:pt x="7886" y="7746"/>
                  </a:lnTo>
                  <a:lnTo>
                    <a:pt x="10566" y="6451"/>
                  </a:lnTo>
                  <a:lnTo>
                    <a:pt x="10566" y="2578"/>
                  </a:lnTo>
                  <a:lnTo>
                    <a:pt x="7886" y="0"/>
                  </a:lnTo>
                  <a:lnTo>
                    <a:pt x="3975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348287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10515" y="7746"/>
                  </a:moveTo>
                  <a:lnTo>
                    <a:pt x="6603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6603" y="0"/>
                  </a:lnTo>
                  <a:lnTo>
                    <a:pt x="10515" y="0"/>
                  </a:lnTo>
                  <a:lnTo>
                    <a:pt x="10515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48287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0" y="6451"/>
                  </a:moveTo>
                  <a:lnTo>
                    <a:pt x="6603" y="7746"/>
                  </a:lnTo>
                  <a:lnTo>
                    <a:pt x="10515" y="7746"/>
                  </a:lnTo>
                  <a:lnTo>
                    <a:pt x="10515" y="0"/>
                  </a:lnTo>
                  <a:lnTo>
                    <a:pt x="6603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368086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368086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368086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5368086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5385244" y="2824556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5">
                  <a:moveTo>
                    <a:pt x="9232" y="7746"/>
                  </a:moveTo>
                  <a:lnTo>
                    <a:pt x="2628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2628" y="0"/>
                  </a:lnTo>
                  <a:lnTo>
                    <a:pt x="9232" y="0"/>
                  </a:lnTo>
                  <a:lnTo>
                    <a:pt x="11861" y="2578"/>
                  </a:lnTo>
                  <a:lnTo>
                    <a:pt x="11861" y="6451"/>
                  </a:lnTo>
                  <a:lnTo>
                    <a:pt x="9232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5385244" y="2824556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5">
                  <a:moveTo>
                    <a:pt x="0" y="6451"/>
                  </a:moveTo>
                  <a:lnTo>
                    <a:pt x="2628" y="7746"/>
                  </a:lnTo>
                  <a:lnTo>
                    <a:pt x="9232" y="7746"/>
                  </a:lnTo>
                  <a:lnTo>
                    <a:pt x="11861" y="6451"/>
                  </a:lnTo>
                  <a:lnTo>
                    <a:pt x="11861" y="2578"/>
                  </a:lnTo>
                  <a:lnTo>
                    <a:pt x="9232" y="0"/>
                  </a:lnTo>
                  <a:lnTo>
                    <a:pt x="2628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387873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5308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9232" y="2578"/>
                  </a:lnTo>
                  <a:lnTo>
                    <a:pt x="9232" y="6451"/>
                  </a:lnTo>
                  <a:lnTo>
                    <a:pt x="5308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5387873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0" y="6451"/>
                  </a:moveTo>
                  <a:lnTo>
                    <a:pt x="0" y="7746"/>
                  </a:lnTo>
                  <a:lnTo>
                    <a:pt x="5308" y="7746"/>
                  </a:lnTo>
                  <a:lnTo>
                    <a:pt x="9232" y="6451"/>
                  </a:lnTo>
                  <a:lnTo>
                    <a:pt x="9232" y="2578"/>
                  </a:lnTo>
                  <a:lnTo>
                    <a:pt x="5308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402414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25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402414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0" y="7746"/>
                  </a:lnTo>
                  <a:lnTo>
                    <a:pt x="5257" y="7746"/>
                  </a:lnTo>
                  <a:lnTo>
                    <a:pt x="525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402414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25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5402414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0" y="7746"/>
                  </a:lnTo>
                  <a:lnTo>
                    <a:pt x="5257" y="7746"/>
                  </a:lnTo>
                  <a:lnTo>
                    <a:pt x="525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5419572" y="2824556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5">
                  <a:moveTo>
                    <a:pt x="9232" y="7746"/>
                  </a:moveTo>
                  <a:lnTo>
                    <a:pt x="2628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2628" y="0"/>
                  </a:lnTo>
                  <a:lnTo>
                    <a:pt x="9232" y="0"/>
                  </a:lnTo>
                  <a:lnTo>
                    <a:pt x="11861" y="2578"/>
                  </a:lnTo>
                  <a:lnTo>
                    <a:pt x="11861" y="6451"/>
                  </a:lnTo>
                  <a:lnTo>
                    <a:pt x="9232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5419572" y="2824556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5">
                  <a:moveTo>
                    <a:pt x="0" y="6451"/>
                  </a:moveTo>
                  <a:lnTo>
                    <a:pt x="2628" y="7746"/>
                  </a:lnTo>
                  <a:lnTo>
                    <a:pt x="9232" y="7746"/>
                  </a:lnTo>
                  <a:lnTo>
                    <a:pt x="11861" y="6451"/>
                  </a:lnTo>
                  <a:lnTo>
                    <a:pt x="11861" y="2578"/>
                  </a:lnTo>
                  <a:lnTo>
                    <a:pt x="9232" y="0"/>
                  </a:lnTo>
                  <a:lnTo>
                    <a:pt x="2628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5422201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6603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9232" y="2578"/>
                  </a:lnTo>
                  <a:lnTo>
                    <a:pt x="9232" y="6451"/>
                  </a:lnTo>
                  <a:lnTo>
                    <a:pt x="6603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422201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0" y="6451"/>
                  </a:moveTo>
                  <a:lnTo>
                    <a:pt x="0" y="7746"/>
                  </a:lnTo>
                  <a:lnTo>
                    <a:pt x="6603" y="7746"/>
                  </a:lnTo>
                  <a:lnTo>
                    <a:pt x="9232" y="6451"/>
                  </a:lnTo>
                  <a:lnTo>
                    <a:pt x="9232" y="2578"/>
                  </a:lnTo>
                  <a:lnTo>
                    <a:pt x="6603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995710" y="2815577"/>
              <a:ext cx="34925" cy="22225"/>
            </a:xfrm>
            <a:custGeom>
              <a:avLst/>
              <a:gdLst/>
              <a:ahLst/>
              <a:cxnLst/>
              <a:rect l="l" t="t" r="r" b="b"/>
              <a:pathLst>
                <a:path w="34925" h="22225">
                  <a:moveTo>
                    <a:pt x="7886" y="2578"/>
                  </a:moveTo>
                  <a:lnTo>
                    <a:pt x="6604" y="2578"/>
                  </a:lnTo>
                  <a:lnTo>
                    <a:pt x="6604" y="0"/>
                  </a:lnTo>
                  <a:lnTo>
                    <a:pt x="1295" y="0"/>
                  </a:lnTo>
                  <a:lnTo>
                    <a:pt x="0" y="2578"/>
                  </a:lnTo>
                  <a:lnTo>
                    <a:pt x="0" y="21882"/>
                  </a:lnTo>
                  <a:lnTo>
                    <a:pt x="1295" y="21882"/>
                  </a:lnTo>
                  <a:lnTo>
                    <a:pt x="6604" y="21882"/>
                  </a:lnTo>
                  <a:lnTo>
                    <a:pt x="7886" y="19304"/>
                  </a:lnTo>
                  <a:lnTo>
                    <a:pt x="7886" y="2578"/>
                  </a:lnTo>
                  <a:close/>
                </a:path>
                <a:path w="34925" h="22225">
                  <a:moveTo>
                    <a:pt x="34328" y="2578"/>
                  </a:moveTo>
                  <a:lnTo>
                    <a:pt x="32994" y="0"/>
                  </a:lnTo>
                  <a:lnTo>
                    <a:pt x="27736" y="0"/>
                  </a:lnTo>
                  <a:lnTo>
                    <a:pt x="26390" y="2578"/>
                  </a:lnTo>
                  <a:lnTo>
                    <a:pt x="25057" y="2578"/>
                  </a:lnTo>
                  <a:lnTo>
                    <a:pt x="25057" y="19304"/>
                  </a:lnTo>
                  <a:lnTo>
                    <a:pt x="26390" y="21882"/>
                  </a:lnTo>
                  <a:lnTo>
                    <a:pt x="27736" y="21882"/>
                  </a:lnTo>
                  <a:lnTo>
                    <a:pt x="34328" y="21882"/>
                  </a:lnTo>
                  <a:lnTo>
                    <a:pt x="34328" y="2578"/>
                  </a:lnTo>
                  <a:close/>
                </a:path>
              </a:pathLst>
            </a:custGeom>
            <a:solidFill>
              <a:srgbClr val="F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012880" y="2818155"/>
              <a:ext cx="17780" cy="31115"/>
            </a:xfrm>
            <a:custGeom>
              <a:avLst/>
              <a:gdLst/>
              <a:ahLst/>
              <a:cxnLst/>
              <a:rect l="l" t="t" r="r" b="b"/>
              <a:pathLst>
                <a:path w="17779" h="31114">
                  <a:moveTo>
                    <a:pt x="13195" y="30861"/>
                  </a:moveTo>
                  <a:lnTo>
                    <a:pt x="3911" y="30861"/>
                  </a:lnTo>
                  <a:lnTo>
                    <a:pt x="0" y="26987"/>
                  </a:lnTo>
                  <a:lnTo>
                    <a:pt x="0" y="0"/>
                  </a:lnTo>
                  <a:lnTo>
                    <a:pt x="13195" y="0"/>
                  </a:lnTo>
                  <a:lnTo>
                    <a:pt x="17157" y="3873"/>
                  </a:lnTo>
                  <a:lnTo>
                    <a:pt x="17157" y="26987"/>
                  </a:lnTo>
                  <a:lnTo>
                    <a:pt x="13195" y="26987"/>
                  </a:lnTo>
                  <a:lnTo>
                    <a:pt x="13195" y="30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012880" y="2818155"/>
              <a:ext cx="17780" cy="31115"/>
            </a:xfrm>
            <a:custGeom>
              <a:avLst/>
              <a:gdLst/>
              <a:ahLst/>
              <a:cxnLst/>
              <a:rect l="l" t="t" r="r" b="b"/>
              <a:pathLst>
                <a:path w="17779" h="31114">
                  <a:moveTo>
                    <a:pt x="3911" y="30861"/>
                  </a:moveTo>
                  <a:lnTo>
                    <a:pt x="0" y="26987"/>
                  </a:lnTo>
                  <a:lnTo>
                    <a:pt x="0" y="0"/>
                  </a:lnTo>
                  <a:lnTo>
                    <a:pt x="13195" y="0"/>
                  </a:lnTo>
                  <a:lnTo>
                    <a:pt x="17157" y="3822"/>
                  </a:lnTo>
                  <a:lnTo>
                    <a:pt x="17157" y="26987"/>
                  </a:lnTo>
                  <a:lnTo>
                    <a:pt x="13195" y="26987"/>
                  </a:lnTo>
                  <a:lnTo>
                    <a:pt x="13195" y="30861"/>
                  </a:lnTo>
                  <a:lnTo>
                    <a:pt x="3911" y="3086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983810" y="2818155"/>
              <a:ext cx="17780" cy="31115"/>
            </a:xfrm>
            <a:custGeom>
              <a:avLst/>
              <a:gdLst/>
              <a:ahLst/>
              <a:cxnLst/>
              <a:rect l="l" t="t" r="r" b="b"/>
              <a:pathLst>
                <a:path w="17779" h="31114">
                  <a:moveTo>
                    <a:pt x="13195" y="30861"/>
                  </a:moveTo>
                  <a:lnTo>
                    <a:pt x="3962" y="30861"/>
                  </a:lnTo>
                  <a:lnTo>
                    <a:pt x="3962" y="26987"/>
                  </a:lnTo>
                  <a:lnTo>
                    <a:pt x="0" y="26987"/>
                  </a:lnTo>
                  <a:lnTo>
                    <a:pt x="0" y="3873"/>
                  </a:lnTo>
                  <a:lnTo>
                    <a:pt x="3962" y="0"/>
                  </a:lnTo>
                  <a:lnTo>
                    <a:pt x="17157" y="0"/>
                  </a:lnTo>
                  <a:lnTo>
                    <a:pt x="17157" y="26987"/>
                  </a:lnTo>
                  <a:lnTo>
                    <a:pt x="13195" y="30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983810" y="2818155"/>
              <a:ext cx="17780" cy="31115"/>
            </a:xfrm>
            <a:custGeom>
              <a:avLst/>
              <a:gdLst/>
              <a:ahLst/>
              <a:cxnLst/>
              <a:rect l="l" t="t" r="r" b="b"/>
              <a:pathLst>
                <a:path w="17779" h="31114">
                  <a:moveTo>
                    <a:pt x="3962" y="30861"/>
                  </a:moveTo>
                  <a:lnTo>
                    <a:pt x="3962" y="26987"/>
                  </a:lnTo>
                  <a:lnTo>
                    <a:pt x="0" y="26987"/>
                  </a:lnTo>
                  <a:lnTo>
                    <a:pt x="0" y="3822"/>
                  </a:lnTo>
                  <a:lnTo>
                    <a:pt x="3962" y="0"/>
                  </a:lnTo>
                  <a:lnTo>
                    <a:pt x="17157" y="0"/>
                  </a:lnTo>
                  <a:lnTo>
                    <a:pt x="17157" y="26987"/>
                  </a:lnTo>
                  <a:lnTo>
                    <a:pt x="13195" y="30861"/>
                  </a:lnTo>
                  <a:lnTo>
                    <a:pt x="3962" y="3086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990401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93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7937" y="0"/>
                  </a:lnTo>
                  <a:lnTo>
                    <a:pt x="7937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990401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0" y="6451"/>
                  </a:moveTo>
                  <a:lnTo>
                    <a:pt x="0" y="7746"/>
                  </a:lnTo>
                  <a:lnTo>
                    <a:pt x="7937" y="7746"/>
                  </a:lnTo>
                  <a:lnTo>
                    <a:pt x="793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990401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93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7937" y="0"/>
                  </a:lnTo>
                  <a:lnTo>
                    <a:pt x="7937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990401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0" y="6451"/>
                  </a:moveTo>
                  <a:lnTo>
                    <a:pt x="0" y="7746"/>
                  </a:lnTo>
                  <a:lnTo>
                    <a:pt x="7937" y="7746"/>
                  </a:lnTo>
                  <a:lnTo>
                    <a:pt x="793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015509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25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5015509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0" y="7746"/>
                  </a:lnTo>
                  <a:lnTo>
                    <a:pt x="5257" y="7746"/>
                  </a:lnTo>
                  <a:lnTo>
                    <a:pt x="525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015509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25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015509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0" y="7746"/>
                  </a:lnTo>
                  <a:lnTo>
                    <a:pt x="5257" y="7746"/>
                  </a:lnTo>
                  <a:lnTo>
                    <a:pt x="525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678385" y="2650972"/>
              <a:ext cx="26670" cy="1905"/>
            </a:xfrm>
            <a:custGeom>
              <a:avLst/>
              <a:gdLst/>
              <a:ahLst/>
              <a:cxnLst/>
              <a:rect l="l" t="t" r="r" b="b"/>
              <a:pathLst>
                <a:path w="26670" h="1905">
                  <a:moveTo>
                    <a:pt x="26390" y="0"/>
                  </a:moveTo>
                  <a:lnTo>
                    <a:pt x="0" y="1295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928349" y="2832303"/>
              <a:ext cx="307975" cy="36195"/>
            </a:xfrm>
            <a:custGeom>
              <a:avLst/>
              <a:gdLst/>
              <a:ahLst/>
              <a:cxnLst/>
              <a:rect l="l" t="t" r="r" b="b"/>
              <a:pathLst>
                <a:path w="307975" h="36194">
                  <a:moveTo>
                    <a:pt x="199377" y="23114"/>
                  </a:moveTo>
                  <a:lnTo>
                    <a:pt x="89788" y="23114"/>
                  </a:lnTo>
                  <a:lnTo>
                    <a:pt x="275970" y="0"/>
                  </a:lnTo>
                  <a:lnTo>
                    <a:pt x="307670" y="0"/>
                  </a:lnTo>
                  <a:lnTo>
                    <a:pt x="307670" y="5156"/>
                  </a:lnTo>
                  <a:lnTo>
                    <a:pt x="273342" y="12839"/>
                  </a:lnTo>
                  <a:lnTo>
                    <a:pt x="245605" y="12839"/>
                  </a:lnTo>
                  <a:lnTo>
                    <a:pt x="209943" y="18008"/>
                  </a:lnTo>
                  <a:lnTo>
                    <a:pt x="232409" y="20586"/>
                  </a:lnTo>
                  <a:lnTo>
                    <a:pt x="199377" y="23114"/>
                  </a:lnTo>
                  <a:close/>
                </a:path>
                <a:path w="307975" h="36194">
                  <a:moveTo>
                    <a:pt x="36956" y="29565"/>
                  </a:moveTo>
                  <a:lnTo>
                    <a:pt x="71285" y="23114"/>
                  </a:lnTo>
                  <a:lnTo>
                    <a:pt x="154482" y="23114"/>
                  </a:lnTo>
                  <a:lnTo>
                    <a:pt x="159776" y="25692"/>
                  </a:lnTo>
                  <a:lnTo>
                    <a:pt x="87160" y="25692"/>
                  </a:lnTo>
                  <a:lnTo>
                    <a:pt x="36956" y="29565"/>
                  </a:lnTo>
                  <a:close/>
                </a:path>
                <a:path w="307975" h="36194">
                  <a:moveTo>
                    <a:pt x="145249" y="33426"/>
                  </a:moveTo>
                  <a:lnTo>
                    <a:pt x="117513" y="32143"/>
                  </a:lnTo>
                  <a:lnTo>
                    <a:pt x="101688" y="29565"/>
                  </a:lnTo>
                  <a:lnTo>
                    <a:pt x="87160" y="25692"/>
                  </a:lnTo>
                  <a:lnTo>
                    <a:pt x="159776" y="25692"/>
                  </a:lnTo>
                  <a:lnTo>
                    <a:pt x="167728" y="29565"/>
                  </a:lnTo>
                  <a:lnTo>
                    <a:pt x="180924" y="32143"/>
                  </a:lnTo>
                  <a:lnTo>
                    <a:pt x="145249" y="33426"/>
                  </a:lnTo>
                  <a:close/>
                </a:path>
                <a:path w="307975" h="36194">
                  <a:moveTo>
                    <a:pt x="0" y="36017"/>
                  </a:moveTo>
                  <a:lnTo>
                    <a:pt x="3962" y="33426"/>
                  </a:lnTo>
                  <a:lnTo>
                    <a:pt x="9220" y="32143"/>
                  </a:lnTo>
                  <a:lnTo>
                    <a:pt x="22466" y="29565"/>
                  </a:lnTo>
                  <a:lnTo>
                    <a:pt x="23634" y="31891"/>
                  </a:lnTo>
                  <a:lnTo>
                    <a:pt x="0" y="36017"/>
                  </a:lnTo>
                  <a:close/>
                </a:path>
                <a:path w="307975" h="36194">
                  <a:moveTo>
                    <a:pt x="23761" y="32143"/>
                  </a:moveTo>
                  <a:lnTo>
                    <a:pt x="23634" y="31891"/>
                  </a:lnTo>
                  <a:lnTo>
                    <a:pt x="36956" y="29565"/>
                  </a:lnTo>
                  <a:lnTo>
                    <a:pt x="23761" y="3214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916436" y="2832303"/>
              <a:ext cx="320040" cy="47625"/>
            </a:xfrm>
            <a:custGeom>
              <a:avLst/>
              <a:gdLst/>
              <a:ahLst/>
              <a:cxnLst/>
              <a:rect l="l" t="t" r="r" b="b"/>
              <a:pathLst>
                <a:path w="320039" h="47625">
                  <a:moveTo>
                    <a:pt x="0" y="47574"/>
                  </a:moveTo>
                  <a:lnTo>
                    <a:pt x="3975" y="43700"/>
                  </a:lnTo>
                  <a:lnTo>
                    <a:pt x="9283" y="42405"/>
                  </a:lnTo>
                  <a:lnTo>
                    <a:pt x="22479" y="38544"/>
                  </a:lnTo>
                  <a:lnTo>
                    <a:pt x="25107" y="42405"/>
                  </a:lnTo>
                  <a:lnTo>
                    <a:pt x="38303" y="38544"/>
                  </a:lnTo>
                  <a:lnTo>
                    <a:pt x="73964" y="29565"/>
                  </a:lnTo>
                  <a:lnTo>
                    <a:pt x="93764" y="29565"/>
                  </a:lnTo>
                  <a:lnTo>
                    <a:pt x="264121" y="3860"/>
                  </a:lnTo>
                  <a:lnTo>
                    <a:pt x="286600" y="0"/>
                  </a:lnTo>
                  <a:lnTo>
                    <a:pt x="319582" y="0"/>
                  </a:lnTo>
                  <a:lnTo>
                    <a:pt x="319582" y="6400"/>
                  </a:lnTo>
                  <a:lnTo>
                    <a:pt x="283921" y="18008"/>
                  </a:lnTo>
                  <a:lnTo>
                    <a:pt x="254888" y="18008"/>
                  </a:lnTo>
                  <a:lnTo>
                    <a:pt x="219227" y="24409"/>
                  </a:lnTo>
                  <a:lnTo>
                    <a:pt x="241693" y="26987"/>
                  </a:lnTo>
                  <a:lnTo>
                    <a:pt x="206032" y="29565"/>
                  </a:lnTo>
                  <a:lnTo>
                    <a:pt x="161137" y="29565"/>
                  </a:lnTo>
                  <a:lnTo>
                    <a:pt x="174332" y="38544"/>
                  </a:lnTo>
                  <a:lnTo>
                    <a:pt x="187528" y="42405"/>
                  </a:lnTo>
                  <a:lnTo>
                    <a:pt x="151904" y="43700"/>
                  </a:lnTo>
                  <a:lnTo>
                    <a:pt x="122834" y="42405"/>
                  </a:lnTo>
                  <a:lnTo>
                    <a:pt x="105663" y="38544"/>
                  </a:lnTo>
                  <a:lnTo>
                    <a:pt x="89839" y="33426"/>
                  </a:lnTo>
                  <a:lnTo>
                    <a:pt x="38303" y="385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872875" y="2859290"/>
              <a:ext cx="154940" cy="34925"/>
            </a:xfrm>
            <a:custGeom>
              <a:avLst/>
              <a:gdLst/>
              <a:ahLst/>
              <a:cxnLst/>
              <a:rect l="l" t="t" r="r" b="b"/>
              <a:pathLst>
                <a:path w="154939" h="34925">
                  <a:moveTo>
                    <a:pt x="36969" y="34721"/>
                  </a:moveTo>
                  <a:lnTo>
                    <a:pt x="18503" y="30848"/>
                  </a:lnTo>
                  <a:lnTo>
                    <a:pt x="9232" y="26987"/>
                  </a:lnTo>
                  <a:lnTo>
                    <a:pt x="0" y="18008"/>
                  </a:lnTo>
                  <a:lnTo>
                    <a:pt x="3975" y="12839"/>
                  </a:lnTo>
                  <a:lnTo>
                    <a:pt x="6604" y="9029"/>
                  </a:lnTo>
                  <a:lnTo>
                    <a:pt x="9232" y="6438"/>
                  </a:lnTo>
                  <a:lnTo>
                    <a:pt x="21132" y="0"/>
                  </a:lnTo>
                  <a:lnTo>
                    <a:pt x="154482" y="0"/>
                  </a:lnTo>
                  <a:lnTo>
                    <a:pt x="36969" y="34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861026" y="2859290"/>
              <a:ext cx="166370" cy="46355"/>
            </a:xfrm>
            <a:custGeom>
              <a:avLst/>
              <a:gdLst/>
              <a:ahLst/>
              <a:cxnLst/>
              <a:rect l="l" t="t" r="r" b="b"/>
              <a:pathLst>
                <a:path w="166370" h="46355">
                  <a:moveTo>
                    <a:pt x="166331" y="0"/>
                  </a:moveTo>
                  <a:lnTo>
                    <a:pt x="22415" y="0"/>
                  </a:lnTo>
                  <a:lnTo>
                    <a:pt x="9220" y="9029"/>
                  </a:lnTo>
                  <a:lnTo>
                    <a:pt x="7886" y="11557"/>
                  </a:lnTo>
                  <a:lnTo>
                    <a:pt x="3911" y="16713"/>
                  </a:lnTo>
                  <a:lnTo>
                    <a:pt x="0" y="23164"/>
                  </a:lnTo>
                  <a:lnTo>
                    <a:pt x="3911" y="29565"/>
                  </a:lnTo>
                  <a:lnTo>
                    <a:pt x="9220" y="36017"/>
                  </a:lnTo>
                  <a:lnTo>
                    <a:pt x="19786" y="41173"/>
                  </a:lnTo>
                  <a:lnTo>
                    <a:pt x="39585" y="4627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003596" y="2887561"/>
              <a:ext cx="60960" cy="42545"/>
            </a:xfrm>
            <a:custGeom>
              <a:avLst/>
              <a:gdLst/>
              <a:ahLst/>
              <a:cxnLst/>
              <a:rect l="l" t="t" r="r" b="b"/>
              <a:pathLst>
                <a:path w="60960" h="42544">
                  <a:moveTo>
                    <a:pt x="0" y="42468"/>
                  </a:moveTo>
                  <a:lnTo>
                    <a:pt x="3975" y="0"/>
                  </a:lnTo>
                  <a:lnTo>
                    <a:pt x="54178" y="12903"/>
                  </a:lnTo>
                  <a:lnTo>
                    <a:pt x="60782" y="12903"/>
                  </a:lnTo>
                  <a:lnTo>
                    <a:pt x="60782" y="33439"/>
                  </a:lnTo>
                  <a:lnTo>
                    <a:pt x="51498" y="33439"/>
                  </a:lnTo>
                  <a:lnTo>
                    <a:pt x="0" y="42468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003596" y="2887561"/>
              <a:ext cx="60960" cy="42545"/>
            </a:xfrm>
            <a:custGeom>
              <a:avLst/>
              <a:gdLst/>
              <a:ahLst/>
              <a:cxnLst/>
              <a:rect l="l" t="t" r="r" b="b"/>
              <a:pathLst>
                <a:path w="60960" h="42544">
                  <a:moveTo>
                    <a:pt x="0" y="42468"/>
                  </a:moveTo>
                  <a:lnTo>
                    <a:pt x="51498" y="33439"/>
                  </a:lnTo>
                  <a:lnTo>
                    <a:pt x="60782" y="33439"/>
                  </a:lnTo>
                  <a:lnTo>
                    <a:pt x="60782" y="12903"/>
                  </a:lnTo>
                  <a:lnTo>
                    <a:pt x="54178" y="12903"/>
                  </a:lnTo>
                  <a:lnTo>
                    <a:pt x="3975" y="0"/>
                  </a:lnTo>
                  <a:lnTo>
                    <a:pt x="0" y="424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916436" y="2867025"/>
              <a:ext cx="210185" cy="38735"/>
            </a:xfrm>
            <a:custGeom>
              <a:avLst/>
              <a:gdLst/>
              <a:ahLst/>
              <a:cxnLst/>
              <a:rect l="l" t="t" r="r" b="b"/>
              <a:pathLst>
                <a:path w="210185" h="38735">
                  <a:moveTo>
                    <a:pt x="158508" y="38544"/>
                  </a:moveTo>
                  <a:lnTo>
                    <a:pt x="142633" y="33439"/>
                  </a:lnTo>
                  <a:lnTo>
                    <a:pt x="91135" y="20535"/>
                  </a:lnTo>
                  <a:lnTo>
                    <a:pt x="91135" y="19253"/>
                  </a:lnTo>
                  <a:lnTo>
                    <a:pt x="75311" y="15430"/>
                  </a:lnTo>
                  <a:lnTo>
                    <a:pt x="25107" y="11556"/>
                  </a:lnTo>
                  <a:lnTo>
                    <a:pt x="0" y="11556"/>
                  </a:lnTo>
                  <a:lnTo>
                    <a:pt x="3975" y="8978"/>
                  </a:lnTo>
                  <a:lnTo>
                    <a:pt x="9283" y="6400"/>
                  </a:lnTo>
                  <a:lnTo>
                    <a:pt x="22479" y="3822"/>
                  </a:lnTo>
                  <a:lnTo>
                    <a:pt x="25107" y="6400"/>
                  </a:lnTo>
                  <a:lnTo>
                    <a:pt x="38303" y="3822"/>
                  </a:lnTo>
                  <a:lnTo>
                    <a:pt x="91135" y="0"/>
                  </a:lnTo>
                  <a:lnTo>
                    <a:pt x="105663" y="3822"/>
                  </a:lnTo>
                  <a:lnTo>
                    <a:pt x="122834" y="6400"/>
                  </a:lnTo>
                  <a:lnTo>
                    <a:pt x="151904" y="8978"/>
                  </a:lnTo>
                  <a:lnTo>
                    <a:pt x="188861" y="6400"/>
                  </a:lnTo>
                  <a:lnTo>
                    <a:pt x="209994" y="8978"/>
                  </a:lnTo>
                  <a:lnTo>
                    <a:pt x="158508" y="38544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916436" y="2867025"/>
              <a:ext cx="210185" cy="38735"/>
            </a:xfrm>
            <a:custGeom>
              <a:avLst/>
              <a:gdLst/>
              <a:ahLst/>
              <a:cxnLst/>
              <a:rect l="l" t="t" r="r" b="b"/>
              <a:pathLst>
                <a:path w="210185" h="38735">
                  <a:moveTo>
                    <a:pt x="38303" y="3822"/>
                  </a:moveTo>
                  <a:lnTo>
                    <a:pt x="91135" y="0"/>
                  </a:lnTo>
                  <a:lnTo>
                    <a:pt x="105663" y="3822"/>
                  </a:lnTo>
                  <a:lnTo>
                    <a:pt x="122834" y="6400"/>
                  </a:lnTo>
                  <a:lnTo>
                    <a:pt x="151904" y="8978"/>
                  </a:lnTo>
                  <a:lnTo>
                    <a:pt x="188861" y="6400"/>
                  </a:lnTo>
                  <a:lnTo>
                    <a:pt x="209994" y="8978"/>
                  </a:lnTo>
                  <a:lnTo>
                    <a:pt x="158508" y="38544"/>
                  </a:lnTo>
                  <a:lnTo>
                    <a:pt x="142633" y="33439"/>
                  </a:lnTo>
                  <a:lnTo>
                    <a:pt x="91135" y="20535"/>
                  </a:lnTo>
                  <a:lnTo>
                    <a:pt x="91135" y="19253"/>
                  </a:lnTo>
                  <a:lnTo>
                    <a:pt x="75311" y="15430"/>
                  </a:lnTo>
                  <a:lnTo>
                    <a:pt x="25107" y="11556"/>
                  </a:lnTo>
                  <a:lnTo>
                    <a:pt x="0" y="11556"/>
                  </a:lnTo>
                  <a:lnTo>
                    <a:pt x="3975" y="8978"/>
                  </a:lnTo>
                  <a:lnTo>
                    <a:pt x="9283" y="6400"/>
                  </a:lnTo>
                  <a:lnTo>
                    <a:pt x="22479" y="3822"/>
                  </a:lnTo>
                  <a:lnTo>
                    <a:pt x="25107" y="6400"/>
                  </a:lnTo>
                  <a:lnTo>
                    <a:pt x="38303" y="382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897983" y="2879877"/>
              <a:ext cx="108585" cy="63500"/>
            </a:xfrm>
            <a:custGeom>
              <a:avLst/>
              <a:gdLst/>
              <a:ahLst/>
              <a:cxnLst/>
              <a:rect l="l" t="t" r="r" b="b"/>
              <a:pathLst>
                <a:path w="108585" h="63500">
                  <a:moveTo>
                    <a:pt x="47523" y="63004"/>
                  </a:moveTo>
                  <a:lnTo>
                    <a:pt x="22428" y="60426"/>
                  </a:lnTo>
                  <a:lnTo>
                    <a:pt x="9232" y="57835"/>
                  </a:lnTo>
                  <a:lnTo>
                    <a:pt x="6603" y="54025"/>
                  </a:lnTo>
                  <a:lnTo>
                    <a:pt x="3962" y="54025"/>
                  </a:lnTo>
                  <a:lnTo>
                    <a:pt x="3962" y="51435"/>
                  </a:lnTo>
                  <a:lnTo>
                    <a:pt x="0" y="6400"/>
                  </a:lnTo>
                  <a:lnTo>
                    <a:pt x="0" y="2578"/>
                  </a:lnTo>
                  <a:lnTo>
                    <a:pt x="6603" y="2578"/>
                  </a:lnTo>
                  <a:lnTo>
                    <a:pt x="18453" y="0"/>
                  </a:lnTo>
                  <a:lnTo>
                    <a:pt x="47523" y="0"/>
                  </a:lnTo>
                  <a:lnTo>
                    <a:pt x="92417" y="2578"/>
                  </a:lnTo>
                  <a:lnTo>
                    <a:pt x="108242" y="6400"/>
                  </a:lnTo>
                  <a:lnTo>
                    <a:pt x="104330" y="54025"/>
                  </a:lnTo>
                  <a:lnTo>
                    <a:pt x="89788" y="57835"/>
                  </a:lnTo>
                  <a:lnTo>
                    <a:pt x="73913" y="60426"/>
                  </a:lnTo>
                  <a:lnTo>
                    <a:pt x="47523" y="63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897983" y="2879877"/>
              <a:ext cx="108585" cy="63500"/>
            </a:xfrm>
            <a:custGeom>
              <a:avLst/>
              <a:gdLst/>
              <a:ahLst/>
              <a:cxnLst/>
              <a:rect l="l" t="t" r="r" b="b"/>
              <a:pathLst>
                <a:path w="108585" h="63500">
                  <a:moveTo>
                    <a:pt x="9232" y="57835"/>
                  </a:moveTo>
                  <a:lnTo>
                    <a:pt x="22428" y="60426"/>
                  </a:lnTo>
                  <a:lnTo>
                    <a:pt x="47523" y="63004"/>
                  </a:lnTo>
                  <a:lnTo>
                    <a:pt x="73913" y="60426"/>
                  </a:lnTo>
                  <a:lnTo>
                    <a:pt x="89788" y="57835"/>
                  </a:lnTo>
                  <a:lnTo>
                    <a:pt x="104330" y="53975"/>
                  </a:lnTo>
                  <a:lnTo>
                    <a:pt x="108242" y="6400"/>
                  </a:lnTo>
                  <a:lnTo>
                    <a:pt x="92417" y="2578"/>
                  </a:lnTo>
                  <a:lnTo>
                    <a:pt x="47523" y="0"/>
                  </a:lnTo>
                  <a:lnTo>
                    <a:pt x="18453" y="0"/>
                  </a:lnTo>
                  <a:lnTo>
                    <a:pt x="6603" y="2578"/>
                  </a:lnTo>
                  <a:lnTo>
                    <a:pt x="0" y="2578"/>
                  </a:lnTo>
                  <a:lnTo>
                    <a:pt x="0" y="6400"/>
                  </a:lnTo>
                  <a:lnTo>
                    <a:pt x="3962" y="51435"/>
                  </a:lnTo>
                  <a:lnTo>
                    <a:pt x="3962" y="53975"/>
                  </a:lnTo>
                  <a:lnTo>
                    <a:pt x="6603" y="53975"/>
                  </a:lnTo>
                  <a:lnTo>
                    <a:pt x="9232" y="5783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070970" y="2859290"/>
              <a:ext cx="123189" cy="17145"/>
            </a:xfrm>
            <a:custGeom>
              <a:avLst/>
              <a:gdLst/>
              <a:ahLst/>
              <a:cxnLst/>
              <a:rect l="l" t="t" r="r" b="b"/>
              <a:pathLst>
                <a:path w="123189" h="17144">
                  <a:moveTo>
                    <a:pt x="63347" y="16713"/>
                  </a:moveTo>
                  <a:lnTo>
                    <a:pt x="32994" y="14135"/>
                  </a:lnTo>
                  <a:lnTo>
                    <a:pt x="11861" y="9029"/>
                  </a:lnTo>
                  <a:lnTo>
                    <a:pt x="0" y="2578"/>
                  </a:lnTo>
                  <a:lnTo>
                    <a:pt x="58089" y="2578"/>
                  </a:lnTo>
                  <a:lnTo>
                    <a:pt x="87160" y="0"/>
                  </a:lnTo>
                  <a:lnTo>
                    <a:pt x="105613" y="0"/>
                  </a:lnTo>
                  <a:lnTo>
                    <a:pt x="116192" y="2578"/>
                  </a:lnTo>
                  <a:lnTo>
                    <a:pt x="122783" y="9029"/>
                  </a:lnTo>
                  <a:lnTo>
                    <a:pt x="122783" y="11557"/>
                  </a:lnTo>
                  <a:lnTo>
                    <a:pt x="116192" y="14135"/>
                  </a:lnTo>
                  <a:lnTo>
                    <a:pt x="113550" y="14135"/>
                  </a:lnTo>
                  <a:lnTo>
                    <a:pt x="63347" y="1671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070970" y="2859290"/>
              <a:ext cx="123189" cy="17145"/>
            </a:xfrm>
            <a:custGeom>
              <a:avLst/>
              <a:gdLst/>
              <a:ahLst/>
              <a:cxnLst/>
              <a:rect l="l" t="t" r="r" b="b"/>
              <a:pathLst>
                <a:path w="123189" h="17144">
                  <a:moveTo>
                    <a:pt x="87160" y="0"/>
                  </a:moveTo>
                  <a:lnTo>
                    <a:pt x="58089" y="2578"/>
                  </a:lnTo>
                  <a:lnTo>
                    <a:pt x="0" y="2578"/>
                  </a:lnTo>
                  <a:lnTo>
                    <a:pt x="11861" y="9029"/>
                  </a:lnTo>
                  <a:lnTo>
                    <a:pt x="32994" y="14135"/>
                  </a:lnTo>
                  <a:lnTo>
                    <a:pt x="63347" y="16713"/>
                  </a:lnTo>
                  <a:lnTo>
                    <a:pt x="113550" y="14135"/>
                  </a:lnTo>
                  <a:lnTo>
                    <a:pt x="116192" y="14135"/>
                  </a:lnTo>
                  <a:lnTo>
                    <a:pt x="122783" y="11557"/>
                  </a:lnTo>
                  <a:lnTo>
                    <a:pt x="122783" y="9029"/>
                  </a:lnTo>
                  <a:lnTo>
                    <a:pt x="116192" y="2578"/>
                  </a:lnTo>
                  <a:lnTo>
                    <a:pt x="105613" y="0"/>
                  </a:lnTo>
                  <a:lnTo>
                    <a:pt x="8716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135664" y="2850311"/>
              <a:ext cx="91440" cy="12065"/>
            </a:xfrm>
            <a:custGeom>
              <a:avLst/>
              <a:gdLst/>
              <a:ahLst/>
              <a:cxnLst/>
              <a:rect l="l" t="t" r="r" b="b"/>
              <a:pathLst>
                <a:path w="91439" h="12064">
                  <a:moveTo>
                    <a:pt x="51498" y="11557"/>
                  </a:moveTo>
                  <a:lnTo>
                    <a:pt x="22466" y="8978"/>
                  </a:lnTo>
                  <a:lnTo>
                    <a:pt x="6591" y="2578"/>
                  </a:lnTo>
                  <a:lnTo>
                    <a:pt x="0" y="2578"/>
                  </a:lnTo>
                  <a:lnTo>
                    <a:pt x="39636" y="0"/>
                  </a:lnTo>
                  <a:lnTo>
                    <a:pt x="60718" y="0"/>
                  </a:lnTo>
                  <a:lnTo>
                    <a:pt x="84531" y="2578"/>
                  </a:lnTo>
                  <a:lnTo>
                    <a:pt x="91135" y="8978"/>
                  </a:lnTo>
                  <a:lnTo>
                    <a:pt x="51498" y="1155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135664" y="2850311"/>
              <a:ext cx="91440" cy="12065"/>
            </a:xfrm>
            <a:custGeom>
              <a:avLst/>
              <a:gdLst/>
              <a:ahLst/>
              <a:cxnLst/>
              <a:rect l="l" t="t" r="r" b="b"/>
              <a:pathLst>
                <a:path w="91439" h="12064">
                  <a:moveTo>
                    <a:pt x="60718" y="0"/>
                  </a:moveTo>
                  <a:lnTo>
                    <a:pt x="39636" y="0"/>
                  </a:lnTo>
                  <a:lnTo>
                    <a:pt x="0" y="2578"/>
                  </a:lnTo>
                  <a:lnTo>
                    <a:pt x="6591" y="2578"/>
                  </a:lnTo>
                  <a:lnTo>
                    <a:pt x="22466" y="8978"/>
                  </a:lnTo>
                  <a:lnTo>
                    <a:pt x="51498" y="11557"/>
                  </a:lnTo>
                  <a:lnTo>
                    <a:pt x="91135" y="8978"/>
                  </a:lnTo>
                  <a:lnTo>
                    <a:pt x="84531" y="2578"/>
                  </a:lnTo>
                  <a:lnTo>
                    <a:pt x="6071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232056" y="2821978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22466" y="21882"/>
                  </a:moveTo>
                  <a:lnTo>
                    <a:pt x="15875" y="21882"/>
                  </a:lnTo>
                  <a:lnTo>
                    <a:pt x="13195" y="16725"/>
                  </a:lnTo>
                  <a:lnTo>
                    <a:pt x="3962" y="14185"/>
                  </a:lnTo>
                  <a:lnTo>
                    <a:pt x="0" y="10325"/>
                  </a:lnTo>
                  <a:lnTo>
                    <a:pt x="5308" y="10325"/>
                  </a:lnTo>
                  <a:lnTo>
                    <a:pt x="15875" y="5156"/>
                  </a:lnTo>
                  <a:lnTo>
                    <a:pt x="25095" y="0"/>
                  </a:lnTo>
                  <a:lnTo>
                    <a:pt x="31699" y="0"/>
                  </a:lnTo>
                  <a:lnTo>
                    <a:pt x="22466" y="7734"/>
                  </a:lnTo>
                  <a:lnTo>
                    <a:pt x="22466" y="2188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232056" y="2821978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31699" y="0"/>
                  </a:moveTo>
                  <a:lnTo>
                    <a:pt x="25095" y="0"/>
                  </a:lnTo>
                  <a:lnTo>
                    <a:pt x="15875" y="5156"/>
                  </a:lnTo>
                  <a:lnTo>
                    <a:pt x="5308" y="10325"/>
                  </a:lnTo>
                  <a:lnTo>
                    <a:pt x="0" y="10325"/>
                  </a:lnTo>
                  <a:lnTo>
                    <a:pt x="3962" y="14185"/>
                  </a:lnTo>
                  <a:lnTo>
                    <a:pt x="13195" y="16725"/>
                  </a:lnTo>
                  <a:lnTo>
                    <a:pt x="15875" y="21882"/>
                  </a:lnTo>
                  <a:lnTo>
                    <a:pt x="22466" y="21882"/>
                  </a:lnTo>
                  <a:lnTo>
                    <a:pt x="22466" y="7734"/>
                  </a:lnTo>
                  <a:lnTo>
                    <a:pt x="316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673498" y="2798876"/>
              <a:ext cx="24130" cy="50165"/>
            </a:xfrm>
            <a:custGeom>
              <a:avLst/>
              <a:gdLst/>
              <a:ahLst/>
              <a:cxnLst/>
              <a:rect l="l" t="t" r="r" b="b"/>
              <a:pathLst>
                <a:path w="24129" h="50164">
                  <a:moveTo>
                    <a:pt x="23761" y="0"/>
                  </a:moveTo>
                  <a:lnTo>
                    <a:pt x="0" y="0"/>
                  </a:lnTo>
                  <a:lnTo>
                    <a:pt x="0" y="2565"/>
                  </a:lnTo>
                  <a:lnTo>
                    <a:pt x="0" y="50139"/>
                  </a:lnTo>
                  <a:lnTo>
                    <a:pt x="23761" y="50139"/>
                  </a:lnTo>
                  <a:lnTo>
                    <a:pt x="23761" y="2565"/>
                  </a:lnTo>
                  <a:lnTo>
                    <a:pt x="23761" y="0"/>
                  </a:lnTo>
                  <a:close/>
                </a:path>
              </a:pathLst>
            </a:custGeom>
            <a:solidFill>
              <a:srgbClr val="F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694631" y="2854121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0" y="2590"/>
                  </a:moveTo>
                  <a:lnTo>
                    <a:pt x="5257" y="2590"/>
                  </a:lnTo>
                  <a:lnTo>
                    <a:pt x="5257" y="0"/>
                  </a:lnTo>
                  <a:lnTo>
                    <a:pt x="0" y="0"/>
                  </a:lnTo>
                  <a:lnTo>
                    <a:pt x="0" y="259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657623" y="2856712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5" h="8255">
                  <a:moveTo>
                    <a:pt x="33045" y="0"/>
                  </a:moveTo>
                  <a:lnTo>
                    <a:pt x="38303" y="0"/>
                  </a:lnTo>
                  <a:lnTo>
                    <a:pt x="42265" y="2578"/>
                  </a:lnTo>
                  <a:lnTo>
                    <a:pt x="38303" y="7734"/>
                  </a:lnTo>
                  <a:lnTo>
                    <a:pt x="6603" y="7734"/>
                  </a:lnTo>
                  <a:lnTo>
                    <a:pt x="0" y="2578"/>
                  </a:lnTo>
                  <a:lnTo>
                    <a:pt x="3975" y="0"/>
                  </a:lnTo>
                  <a:lnTo>
                    <a:pt x="9283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666906" y="2801442"/>
              <a:ext cx="27940" cy="58419"/>
            </a:xfrm>
            <a:custGeom>
              <a:avLst/>
              <a:gdLst/>
              <a:ahLst/>
              <a:cxnLst/>
              <a:rect l="l" t="t" r="r" b="b"/>
              <a:pathLst>
                <a:path w="27939" h="58419">
                  <a:moveTo>
                    <a:pt x="27724" y="57848"/>
                  </a:moveTo>
                  <a:lnTo>
                    <a:pt x="0" y="57848"/>
                  </a:lnTo>
                  <a:lnTo>
                    <a:pt x="0" y="0"/>
                  </a:lnTo>
                  <a:lnTo>
                    <a:pt x="27724" y="0"/>
                  </a:lnTo>
                  <a:lnTo>
                    <a:pt x="27724" y="55270"/>
                  </a:lnTo>
                  <a:lnTo>
                    <a:pt x="27724" y="57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666906" y="2801442"/>
              <a:ext cx="27940" cy="58419"/>
            </a:xfrm>
            <a:custGeom>
              <a:avLst/>
              <a:gdLst/>
              <a:ahLst/>
              <a:cxnLst/>
              <a:rect l="l" t="t" r="r" b="b"/>
              <a:pathLst>
                <a:path w="27939" h="58419">
                  <a:moveTo>
                    <a:pt x="27724" y="55270"/>
                  </a:moveTo>
                  <a:lnTo>
                    <a:pt x="27724" y="0"/>
                  </a:lnTo>
                  <a:lnTo>
                    <a:pt x="0" y="0"/>
                  </a:lnTo>
                  <a:lnTo>
                    <a:pt x="0" y="57848"/>
                  </a:lnTo>
                  <a:lnTo>
                    <a:pt x="27724" y="57848"/>
                  </a:lnTo>
                  <a:lnTo>
                    <a:pt x="27724" y="55270"/>
                  </a:lnTo>
                </a:path>
                <a:path w="27939" h="58419">
                  <a:moveTo>
                    <a:pt x="19786" y="29565"/>
                  </a:moveTo>
                  <a:lnTo>
                    <a:pt x="17157" y="29565"/>
                  </a:lnTo>
                  <a:lnTo>
                    <a:pt x="17157" y="26987"/>
                  </a:lnTo>
                  <a:lnTo>
                    <a:pt x="19786" y="23113"/>
                  </a:lnTo>
                  <a:lnTo>
                    <a:pt x="19786" y="26987"/>
                  </a:lnTo>
                  <a:lnTo>
                    <a:pt x="22415" y="26987"/>
                  </a:lnTo>
                  <a:lnTo>
                    <a:pt x="19786" y="2956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684064" y="2824556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628" y="6451"/>
                  </a:moveTo>
                  <a:lnTo>
                    <a:pt x="0" y="6451"/>
                  </a:lnTo>
                  <a:lnTo>
                    <a:pt x="0" y="3873"/>
                  </a:lnTo>
                  <a:lnTo>
                    <a:pt x="2628" y="0"/>
                  </a:lnTo>
                  <a:lnTo>
                    <a:pt x="2628" y="64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684064" y="2824556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628" y="6451"/>
                  </a:moveTo>
                  <a:lnTo>
                    <a:pt x="0" y="6451"/>
                  </a:lnTo>
                  <a:lnTo>
                    <a:pt x="0" y="3873"/>
                  </a:lnTo>
                  <a:lnTo>
                    <a:pt x="2628" y="0"/>
                  </a:lnTo>
                  <a:lnTo>
                    <a:pt x="2628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489575" y="2798864"/>
              <a:ext cx="20320" cy="50165"/>
            </a:xfrm>
            <a:custGeom>
              <a:avLst/>
              <a:gdLst/>
              <a:ahLst/>
              <a:cxnLst/>
              <a:rect l="l" t="t" r="r" b="b"/>
              <a:pathLst>
                <a:path w="20320" h="50164">
                  <a:moveTo>
                    <a:pt x="19799" y="50152"/>
                  </a:moveTo>
                  <a:lnTo>
                    <a:pt x="2628" y="50152"/>
                  </a:lnTo>
                  <a:lnTo>
                    <a:pt x="0" y="48856"/>
                  </a:lnTo>
                  <a:lnTo>
                    <a:pt x="0" y="0"/>
                  </a:lnTo>
                  <a:lnTo>
                    <a:pt x="17170" y="0"/>
                  </a:lnTo>
                  <a:lnTo>
                    <a:pt x="19799" y="2578"/>
                  </a:lnTo>
                  <a:lnTo>
                    <a:pt x="19799" y="50152"/>
                  </a:lnTo>
                  <a:close/>
                </a:path>
              </a:pathLst>
            </a:custGeom>
            <a:solidFill>
              <a:srgbClr val="F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481637" y="2849016"/>
              <a:ext cx="30480" cy="8255"/>
            </a:xfrm>
            <a:custGeom>
              <a:avLst/>
              <a:gdLst/>
              <a:ahLst/>
              <a:cxnLst/>
              <a:rect l="l" t="t" r="r" b="b"/>
              <a:pathLst>
                <a:path w="30479" h="8255">
                  <a:moveTo>
                    <a:pt x="30365" y="7696"/>
                  </a:moveTo>
                  <a:lnTo>
                    <a:pt x="0" y="7696"/>
                  </a:lnTo>
                  <a:lnTo>
                    <a:pt x="0" y="0"/>
                  </a:lnTo>
                  <a:lnTo>
                    <a:pt x="9232" y="0"/>
                  </a:lnTo>
                  <a:lnTo>
                    <a:pt x="30365" y="0"/>
                  </a:lnTo>
                  <a:lnTo>
                    <a:pt x="30365" y="769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471071" y="2856712"/>
              <a:ext cx="41275" cy="3175"/>
            </a:xfrm>
            <a:custGeom>
              <a:avLst/>
              <a:gdLst/>
              <a:ahLst/>
              <a:cxnLst/>
              <a:rect l="l" t="t" r="r" b="b"/>
              <a:pathLst>
                <a:path w="41275" h="3175">
                  <a:moveTo>
                    <a:pt x="13195" y="0"/>
                  </a:moveTo>
                  <a:lnTo>
                    <a:pt x="0" y="0"/>
                  </a:lnTo>
                  <a:lnTo>
                    <a:pt x="0" y="2578"/>
                  </a:lnTo>
                  <a:lnTo>
                    <a:pt x="40932" y="2578"/>
                  </a:lnTo>
                  <a:lnTo>
                    <a:pt x="40932" y="0"/>
                  </a:lnTo>
                  <a:lnTo>
                    <a:pt x="316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489575" y="2801442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5" h="14605">
                  <a:moveTo>
                    <a:pt x="0" y="14135"/>
                  </a:moveTo>
                  <a:lnTo>
                    <a:pt x="0" y="0"/>
                  </a:lnTo>
                  <a:lnTo>
                    <a:pt x="13195" y="0"/>
                  </a:lnTo>
                  <a:lnTo>
                    <a:pt x="0" y="14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492203" y="2801442"/>
              <a:ext cx="14604" cy="47625"/>
            </a:xfrm>
            <a:custGeom>
              <a:avLst/>
              <a:gdLst/>
              <a:ahLst/>
              <a:cxnLst/>
              <a:rect l="l" t="t" r="r" b="b"/>
              <a:pathLst>
                <a:path w="14604" h="47625">
                  <a:moveTo>
                    <a:pt x="11861" y="47574"/>
                  </a:moveTo>
                  <a:lnTo>
                    <a:pt x="1333" y="47574"/>
                  </a:lnTo>
                  <a:lnTo>
                    <a:pt x="0" y="46278"/>
                  </a:lnTo>
                  <a:lnTo>
                    <a:pt x="0" y="21831"/>
                  </a:lnTo>
                  <a:lnTo>
                    <a:pt x="11861" y="0"/>
                  </a:lnTo>
                  <a:lnTo>
                    <a:pt x="14541" y="0"/>
                  </a:lnTo>
                  <a:lnTo>
                    <a:pt x="14541" y="46278"/>
                  </a:lnTo>
                  <a:lnTo>
                    <a:pt x="11861" y="47574"/>
                  </a:lnTo>
                  <a:close/>
                </a:path>
              </a:pathLst>
            </a:custGeom>
            <a:solidFill>
              <a:srgbClr val="000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497461" y="282455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679" y="6451"/>
                  </a:moveTo>
                  <a:lnTo>
                    <a:pt x="0" y="6451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51"/>
                  </a:lnTo>
                  <a:lnTo>
                    <a:pt x="2679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497461" y="282455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5308" y="6451"/>
                  </a:moveTo>
                  <a:lnTo>
                    <a:pt x="2679" y="6451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497461" y="282455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679" y="6451"/>
                  </a:moveTo>
                  <a:lnTo>
                    <a:pt x="0" y="6451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6451"/>
                  </a:lnTo>
                  <a:lnTo>
                    <a:pt x="2679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489575" y="2801442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5" h="14605">
                  <a:moveTo>
                    <a:pt x="0" y="14135"/>
                  </a:moveTo>
                  <a:lnTo>
                    <a:pt x="0" y="0"/>
                  </a:lnTo>
                  <a:lnTo>
                    <a:pt x="13195" y="0"/>
                  </a:lnTo>
                  <a:lnTo>
                    <a:pt x="0" y="14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477662" y="2801442"/>
              <a:ext cx="29209" cy="58419"/>
            </a:xfrm>
            <a:custGeom>
              <a:avLst/>
              <a:gdLst/>
              <a:ahLst/>
              <a:cxnLst/>
              <a:rect l="l" t="t" r="r" b="b"/>
              <a:pathLst>
                <a:path w="29210" h="58419">
                  <a:moveTo>
                    <a:pt x="0" y="25692"/>
                  </a:moveTo>
                  <a:lnTo>
                    <a:pt x="0" y="0"/>
                  </a:lnTo>
                  <a:lnTo>
                    <a:pt x="25107" y="0"/>
                  </a:lnTo>
                </a:path>
                <a:path w="29210" h="58419">
                  <a:moveTo>
                    <a:pt x="25107" y="0"/>
                  </a:moveTo>
                  <a:lnTo>
                    <a:pt x="29082" y="0"/>
                  </a:lnTo>
                  <a:lnTo>
                    <a:pt x="29082" y="55270"/>
                  </a:lnTo>
                  <a:lnTo>
                    <a:pt x="25107" y="57848"/>
                  </a:lnTo>
                  <a:lnTo>
                    <a:pt x="5308" y="57848"/>
                  </a:lnTo>
                  <a:lnTo>
                    <a:pt x="2641" y="55270"/>
                  </a:lnTo>
                  <a:lnTo>
                    <a:pt x="2641" y="256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076228" y="2873425"/>
              <a:ext cx="161290" cy="27305"/>
            </a:xfrm>
            <a:custGeom>
              <a:avLst/>
              <a:gdLst/>
              <a:ahLst/>
              <a:cxnLst/>
              <a:rect l="l" t="t" r="r" b="b"/>
              <a:pathLst>
                <a:path w="161289" h="27305">
                  <a:moveTo>
                    <a:pt x="108292" y="27038"/>
                  </a:moveTo>
                  <a:lnTo>
                    <a:pt x="0" y="27038"/>
                  </a:lnTo>
                  <a:lnTo>
                    <a:pt x="110934" y="0"/>
                  </a:lnTo>
                  <a:lnTo>
                    <a:pt x="122834" y="1282"/>
                  </a:lnTo>
                  <a:lnTo>
                    <a:pt x="143967" y="6451"/>
                  </a:lnTo>
                  <a:lnTo>
                    <a:pt x="158457" y="10312"/>
                  </a:lnTo>
                  <a:lnTo>
                    <a:pt x="161137" y="12852"/>
                  </a:lnTo>
                  <a:lnTo>
                    <a:pt x="161137" y="14135"/>
                  </a:lnTo>
                  <a:lnTo>
                    <a:pt x="158457" y="16713"/>
                  </a:lnTo>
                  <a:lnTo>
                    <a:pt x="134696" y="21882"/>
                  </a:lnTo>
                  <a:lnTo>
                    <a:pt x="108292" y="270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064378" y="2873425"/>
              <a:ext cx="173355" cy="38735"/>
            </a:xfrm>
            <a:custGeom>
              <a:avLst/>
              <a:gdLst/>
              <a:ahLst/>
              <a:cxnLst/>
              <a:rect l="l" t="t" r="r" b="b"/>
              <a:pathLst>
                <a:path w="173354" h="38735">
                  <a:moveTo>
                    <a:pt x="118808" y="0"/>
                  </a:moveTo>
                  <a:lnTo>
                    <a:pt x="130708" y="2578"/>
                  </a:lnTo>
                  <a:lnTo>
                    <a:pt x="154482" y="9029"/>
                  </a:lnTo>
                  <a:lnTo>
                    <a:pt x="170307" y="14135"/>
                  </a:lnTo>
                  <a:lnTo>
                    <a:pt x="172986" y="18008"/>
                  </a:lnTo>
                  <a:lnTo>
                    <a:pt x="172986" y="20586"/>
                  </a:lnTo>
                  <a:lnTo>
                    <a:pt x="170307" y="23164"/>
                  </a:lnTo>
                  <a:lnTo>
                    <a:pt x="143916" y="32143"/>
                  </a:lnTo>
                  <a:lnTo>
                    <a:pt x="116179" y="38595"/>
                  </a:lnTo>
                  <a:lnTo>
                    <a:pt x="0" y="3859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099989" y="2873425"/>
              <a:ext cx="75565" cy="14604"/>
            </a:xfrm>
            <a:custGeom>
              <a:avLst/>
              <a:gdLst/>
              <a:ahLst/>
              <a:cxnLst/>
              <a:rect l="l" t="t" r="r" b="b"/>
              <a:pathLst>
                <a:path w="75564" h="14605">
                  <a:moveTo>
                    <a:pt x="52831" y="14135"/>
                  </a:moveTo>
                  <a:lnTo>
                    <a:pt x="0" y="14135"/>
                  </a:lnTo>
                  <a:lnTo>
                    <a:pt x="25107" y="0"/>
                  </a:lnTo>
                  <a:lnTo>
                    <a:pt x="42265" y="2578"/>
                  </a:lnTo>
                  <a:lnTo>
                    <a:pt x="58140" y="2578"/>
                  </a:lnTo>
                  <a:lnTo>
                    <a:pt x="66027" y="0"/>
                  </a:lnTo>
                  <a:lnTo>
                    <a:pt x="67373" y="0"/>
                  </a:lnTo>
                  <a:lnTo>
                    <a:pt x="75311" y="5156"/>
                  </a:lnTo>
                  <a:lnTo>
                    <a:pt x="75311" y="9029"/>
                  </a:lnTo>
                  <a:lnTo>
                    <a:pt x="52831" y="14135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064378" y="2873425"/>
              <a:ext cx="111125" cy="38735"/>
            </a:xfrm>
            <a:custGeom>
              <a:avLst/>
              <a:gdLst/>
              <a:ahLst/>
              <a:cxnLst/>
              <a:rect l="l" t="t" r="r" b="b"/>
              <a:pathLst>
                <a:path w="111125" h="38735">
                  <a:moveTo>
                    <a:pt x="101638" y="0"/>
                  </a:moveTo>
                  <a:lnTo>
                    <a:pt x="102984" y="0"/>
                  </a:lnTo>
                  <a:lnTo>
                    <a:pt x="110921" y="5156"/>
                  </a:lnTo>
                  <a:lnTo>
                    <a:pt x="110921" y="9029"/>
                  </a:lnTo>
                  <a:lnTo>
                    <a:pt x="88442" y="14135"/>
                  </a:lnTo>
                  <a:lnTo>
                    <a:pt x="35610" y="14135"/>
                  </a:lnTo>
                  <a:lnTo>
                    <a:pt x="60718" y="0"/>
                  </a:lnTo>
                  <a:lnTo>
                    <a:pt x="77876" y="2578"/>
                  </a:lnTo>
                  <a:lnTo>
                    <a:pt x="93751" y="2578"/>
                  </a:lnTo>
                  <a:lnTo>
                    <a:pt x="101638" y="0"/>
                  </a:lnTo>
                </a:path>
                <a:path w="111125" h="38735">
                  <a:moveTo>
                    <a:pt x="0" y="38595"/>
                  </a:moveTo>
                  <a:lnTo>
                    <a:pt x="9220" y="38595"/>
                  </a:lnTo>
                  <a:lnTo>
                    <a:pt x="0" y="3859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713084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308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713084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0" y="7746"/>
                  </a:lnTo>
                  <a:lnTo>
                    <a:pt x="5308" y="7746"/>
                  </a:lnTo>
                  <a:lnTo>
                    <a:pt x="5308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945507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603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6603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945507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603" y="7746"/>
                  </a:lnTo>
                  <a:lnTo>
                    <a:pt x="6603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945507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603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6603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945507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603" y="7746"/>
                  </a:lnTo>
                  <a:lnTo>
                    <a:pt x="6603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961331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6654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654" y="0"/>
                  </a:lnTo>
                  <a:lnTo>
                    <a:pt x="10566" y="2578"/>
                  </a:lnTo>
                  <a:lnTo>
                    <a:pt x="10566" y="6451"/>
                  </a:lnTo>
                  <a:lnTo>
                    <a:pt x="6654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961331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0" y="6451"/>
                  </a:moveTo>
                  <a:lnTo>
                    <a:pt x="0" y="7746"/>
                  </a:lnTo>
                  <a:lnTo>
                    <a:pt x="6654" y="7746"/>
                  </a:lnTo>
                  <a:lnTo>
                    <a:pt x="10566" y="6451"/>
                  </a:lnTo>
                  <a:lnTo>
                    <a:pt x="10566" y="2578"/>
                  </a:lnTo>
                  <a:lnTo>
                    <a:pt x="6654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961331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654" y="7746"/>
                  </a:moveTo>
                  <a:lnTo>
                    <a:pt x="2679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2679" y="0"/>
                  </a:lnTo>
                  <a:lnTo>
                    <a:pt x="6654" y="0"/>
                  </a:lnTo>
                  <a:lnTo>
                    <a:pt x="6654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961331" y="2613672"/>
              <a:ext cx="748030" cy="219075"/>
            </a:xfrm>
            <a:custGeom>
              <a:avLst/>
              <a:gdLst/>
              <a:ahLst/>
              <a:cxnLst/>
              <a:rect l="l" t="t" r="r" b="b"/>
              <a:pathLst>
                <a:path w="748029" h="219075">
                  <a:moveTo>
                    <a:pt x="0" y="217335"/>
                  </a:moveTo>
                  <a:lnTo>
                    <a:pt x="2679" y="218630"/>
                  </a:lnTo>
                  <a:lnTo>
                    <a:pt x="6654" y="218630"/>
                  </a:lnTo>
                  <a:lnTo>
                    <a:pt x="6654" y="210883"/>
                  </a:lnTo>
                  <a:lnTo>
                    <a:pt x="2679" y="210883"/>
                  </a:lnTo>
                  <a:lnTo>
                    <a:pt x="0" y="213461"/>
                  </a:lnTo>
                  <a:lnTo>
                    <a:pt x="0" y="217335"/>
                  </a:lnTo>
                </a:path>
                <a:path w="748029" h="219075">
                  <a:moveTo>
                    <a:pt x="747420" y="0"/>
                  </a:moveTo>
                  <a:lnTo>
                    <a:pt x="661593" y="168465"/>
                  </a:lnTo>
                  <a:lnTo>
                    <a:pt x="680097" y="176161"/>
                  </a:lnTo>
                  <a:lnTo>
                    <a:pt x="680097" y="18003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897983" y="2882455"/>
              <a:ext cx="8255" cy="55880"/>
            </a:xfrm>
            <a:custGeom>
              <a:avLst/>
              <a:gdLst/>
              <a:ahLst/>
              <a:cxnLst/>
              <a:rect l="l" t="t" r="r" b="b"/>
              <a:pathLst>
                <a:path w="8254" h="55880">
                  <a:moveTo>
                    <a:pt x="7937" y="55257"/>
                  </a:moveTo>
                  <a:lnTo>
                    <a:pt x="5257" y="51447"/>
                  </a:lnTo>
                  <a:lnTo>
                    <a:pt x="2628" y="51447"/>
                  </a:lnTo>
                  <a:lnTo>
                    <a:pt x="2628" y="48856"/>
                  </a:lnTo>
                  <a:lnTo>
                    <a:pt x="0" y="3822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7937" y="5525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897983" y="2882455"/>
              <a:ext cx="8255" cy="55880"/>
            </a:xfrm>
            <a:custGeom>
              <a:avLst/>
              <a:gdLst/>
              <a:ahLst/>
              <a:cxnLst/>
              <a:rect l="l" t="t" r="r" b="b"/>
              <a:pathLst>
                <a:path w="8254" h="55880">
                  <a:moveTo>
                    <a:pt x="7937" y="55257"/>
                  </a:moveTo>
                  <a:lnTo>
                    <a:pt x="5257" y="0"/>
                  </a:lnTo>
                  <a:lnTo>
                    <a:pt x="0" y="0"/>
                  </a:lnTo>
                  <a:lnTo>
                    <a:pt x="0" y="3822"/>
                  </a:lnTo>
                  <a:lnTo>
                    <a:pt x="2628" y="48856"/>
                  </a:lnTo>
                  <a:lnTo>
                    <a:pt x="2628" y="51447"/>
                  </a:lnTo>
                  <a:lnTo>
                    <a:pt x="5257" y="51447"/>
                  </a:lnTo>
                  <a:lnTo>
                    <a:pt x="7937" y="5525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954739" y="2832303"/>
              <a:ext cx="281305" cy="43815"/>
            </a:xfrm>
            <a:custGeom>
              <a:avLst/>
              <a:gdLst/>
              <a:ahLst/>
              <a:cxnLst/>
              <a:rect l="l" t="t" r="r" b="b"/>
              <a:pathLst>
                <a:path w="281304" h="43814">
                  <a:moveTo>
                    <a:pt x="113601" y="43700"/>
                  </a:moveTo>
                  <a:lnTo>
                    <a:pt x="84531" y="41122"/>
                  </a:lnTo>
                  <a:lnTo>
                    <a:pt x="67360" y="38544"/>
                  </a:lnTo>
                  <a:lnTo>
                    <a:pt x="51536" y="33426"/>
                  </a:lnTo>
                  <a:lnTo>
                    <a:pt x="0" y="38544"/>
                  </a:lnTo>
                  <a:lnTo>
                    <a:pt x="35661" y="29565"/>
                  </a:lnTo>
                  <a:lnTo>
                    <a:pt x="55460" y="29565"/>
                  </a:lnTo>
                  <a:lnTo>
                    <a:pt x="225818" y="3860"/>
                  </a:lnTo>
                  <a:lnTo>
                    <a:pt x="248297" y="0"/>
                  </a:lnTo>
                  <a:lnTo>
                    <a:pt x="281279" y="0"/>
                  </a:lnTo>
                  <a:lnTo>
                    <a:pt x="281279" y="6400"/>
                  </a:lnTo>
                  <a:lnTo>
                    <a:pt x="245617" y="18008"/>
                  </a:lnTo>
                  <a:lnTo>
                    <a:pt x="216585" y="18008"/>
                  </a:lnTo>
                  <a:lnTo>
                    <a:pt x="180924" y="24409"/>
                  </a:lnTo>
                  <a:lnTo>
                    <a:pt x="203390" y="25692"/>
                  </a:lnTo>
                  <a:lnTo>
                    <a:pt x="167728" y="29565"/>
                  </a:lnTo>
                  <a:lnTo>
                    <a:pt x="122834" y="29565"/>
                  </a:lnTo>
                  <a:lnTo>
                    <a:pt x="136029" y="38544"/>
                  </a:lnTo>
                  <a:lnTo>
                    <a:pt x="149225" y="41122"/>
                  </a:lnTo>
                  <a:lnTo>
                    <a:pt x="113601" y="43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954739" y="2832303"/>
              <a:ext cx="281305" cy="43815"/>
            </a:xfrm>
            <a:custGeom>
              <a:avLst/>
              <a:gdLst/>
              <a:ahLst/>
              <a:cxnLst/>
              <a:rect l="l" t="t" r="r" b="b"/>
              <a:pathLst>
                <a:path w="281304" h="43814">
                  <a:moveTo>
                    <a:pt x="0" y="38544"/>
                  </a:moveTo>
                  <a:lnTo>
                    <a:pt x="35661" y="29565"/>
                  </a:lnTo>
                  <a:lnTo>
                    <a:pt x="55460" y="29565"/>
                  </a:lnTo>
                  <a:lnTo>
                    <a:pt x="225818" y="3860"/>
                  </a:lnTo>
                  <a:lnTo>
                    <a:pt x="248297" y="0"/>
                  </a:lnTo>
                  <a:lnTo>
                    <a:pt x="281279" y="0"/>
                  </a:lnTo>
                  <a:lnTo>
                    <a:pt x="281279" y="6400"/>
                  </a:lnTo>
                  <a:lnTo>
                    <a:pt x="245617" y="18008"/>
                  </a:lnTo>
                  <a:lnTo>
                    <a:pt x="216585" y="18008"/>
                  </a:lnTo>
                  <a:lnTo>
                    <a:pt x="180924" y="24409"/>
                  </a:lnTo>
                  <a:lnTo>
                    <a:pt x="203390" y="25692"/>
                  </a:lnTo>
                  <a:lnTo>
                    <a:pt x="167728" y="29565"/>
                  </a:lnTo>
                  <a:lnTo>
                    <a:pt x="122834" y="29565"/>
                  </a:lnTo>
                  <a:lnTo>
                    <a:pt x="136029" y="38544"/>
                  </a:lnTo>
                  <a:lnTo>
                    <a:pt x="149225" y="41122"/>
                  </a:lnTo>
                  <a:lnTo>
                    <a:pt x="113601" y="43700"/>
                  </a:lnTo>
                  <a:lnTo>
                    <a:pt x="84531" y="41122"/>
                  </a:lnTo>
                  <a:lnTo>
                    <a:pt x="67360" y="38544"/>
                  </a:lnTo>
                  <a:lnTo>
                    <a:pt x="51536" y="33426"/>
                  </a:lnTo>
                  <a:lnTo>
                    <a:pt x="0" y="385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6054" y="2598343"/>
              <a:ext cx="295275" cy="250672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4927002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5308" y="7746"/>
                  </a:moveTo>
                  <a:lnTo>
                    <a:pt x="2679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2679" y="0"/>
                  </a:lnTo>
                  <a:lnTo>
                    <a:pt x="5308" y="0"/>
                  </a:lnTo>
                  <a:lnTo>
                    <a:pt x="7937" y="2578"/>
                  </a:lnTo>
                  <a:lnTo>
                    <a:pt x="7937" y="6451"/>
                  </a:lnTo>
                  <a:lnTo>
                    <a:pt x="5308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927002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0" y="6451"/>
                  </a:moveTo>
                  <a:lnTo>
                    <a:pt x="2679" y="7746"/>
                  </a:lnTo>
                  <a:lnTo>
                    <a:pt x="5308" y="7746"/>
                  </a:lnTo>
                  <a:lnTo>
                    <a:pt x="7937" y="6451"/>
                  </a:lnTo>
                  <a:lnTo>
                    <a:pt x="7937" y="2578"/>
                  </a:lnTo>
                  <a:lnTo>
                    <a:pt x="5308" y="0"/>
                  </a:lnTo>
                  <a:lnTo>
                    <a:pt x="2679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4927002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5308" y="7746"/>
                  </a:moveTo>
                  <a:lnTo>
                    <a:pt x="2679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2679" y="0"/>
                  </a:lnTo>
                  <a:lnTo>
                    <a:pt x="5308" y="0"/>
                  </a:lnTo>
                  <a:lnTo>
                    <a:pt x="7937" y="2578"/>
                  </a:lnTo>
                  <a:lnTo>
                    <a:pt x="7937" y="6451"/>
                  </a:lnTo>
                  <a:lnTo>
                    <a:pt x="5308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4927002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0" y="6451"/>
                  </a:moveTo>
                  <a:lnTo>
                    <a:pt x="2679" y="7746"/>
                  </a:lnTo>
                  <a:lnTo>
                    <a:pt x="5308" y="7746"/>
                  </a:lnTo>
                  <a:lnTo>
                    <a:pt x="7937" y="6451"/>
                  </a:lnTo>
                  <a:lnTo>
                    <a:pt x="7937" y="2578"/>
                  </a:lnTo>
                  <a:lnTo>
                    <a:pt x="5308" y="0"/>
                  </a:lnTo>
                  <a:lnTo>
                    <a:pt x="2679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4890046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10566" y="7746"/>
                  </a:moveTo>
                  <a:lnTo>
                    <a:pt x="3962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3962" y="0"/>
                  </a:lnTo>
                  <a:lnTo>
                    <a:pt x="10566" y="0"/>
                  </a:lnTo>
                  <a:lnTo>
                    <a:pt x="10566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4890046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0" y="6451"/>
                  </a:moveTo>
                  <a:lnTo>
                    <a:pt x="3962" y="7746"/>
                  </a:lnTo>
                  <a:lnTo>
                    <a:pt x="10566" y="7746"/>
                  </a:lnTo>
                  <a:lnTo>
                    <a:pt x="10566" y="0"/>
                  </a:lnTo>
                  <a:lnTo>
                    <a:pt x="3962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4894008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3975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3975" y="0"/>
                  </a:lnTo>
                  <a:lnTo>
                    <a:pt x="6603" y="2578"/>
                  </a:lnTo>
                  <a:lnTo>
                    <a:pt x="6603" y="6451"/>
                  </a:lnTo>
                  <a:lnTo>
                    <a:pt x="3975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4894008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3975" y="7746"/>
                  </a:lnTo>
                  <a:lnTo>
                    <a:pt x="6603" y="6451"/>
                  </a:lnTo>
                  <a:lnTo>
                    <a:pt x="6603" y="2578"/>
                  </a:lnTo>
                  <a:lnTo>
                    <a:pt x="3975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4909845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4909845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4909845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4909845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728959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32" y="7746"/>
                  </a:moveTo>
                  <a:lnTo>
                    <a:pt x="6604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6604" y="0"/>
                  </a:lnTo>
                  <a:lnTo>
                    <a:pt x="9232" y="0"/>
                  </a:lnTo>
                  <a:lnTo>
                    <a:pt x="9232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4728959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0" y="6451"/>
                  </a:moveTo>
                  <a:lnTo>
                    <a:pt x="6604" y="7746"/>
                  </a:lnTo>
                  <a:lnTo>
                    <a:pt x="9232" y="7746"/>
                  </a:lnTo>
                  <a:lnTo>
                    <a:pt x="9232" y="0"/>
                  </a:lnTo>
                  <a:lnTo>
                    <a:pt x="6604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728959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232" y="7746"/>
                  </a:moveTo>
                  <a:lnTo>
                    <a:pt x="6604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6604" y="0"/>
                  </a:lnTo>
                  <a:lnTo>
                    <a:pt x="9232" y="0"/>
                  </a:lnTo>
                  <a:lnTo>
                    <a:pt x="9232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4728959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0" y="6451"/>
                  </a:moveTo>
                  <a:lnTo>
                    <a:pt x="6604" y="7746"/>
                  </a:lnTo>
                  <a:lnTo>
                    <a:pt x="9232" y="7746"/>
                  </a:lnTo>
                  <a:lnTo>
                    <a:pt x="9232" y="0"/>
                  </a:lnTo>
                  <a:lnTo>
                    <a:pt x="6604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4839893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25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839893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0" y="7746"/>
                  </a:lnTo>
                  <a:lnTo>
                    <a:pt x="5257" y="7746"/>
                  </a:lnTo>
                  <a:lnTo>
                    <a:pt x="525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839893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25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5257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4839893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0" y="7746"/>
                  </a:lnTo>
                  <a:lnTo>
                    <a:pt x="5257" y="7746"/>
                  </a:lnTo>
                  <a:lnTo>
                    <a:pt x="525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4818760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10566" y="2578"/>
                  </a:lnTo>
                  <a:lnTo>
                    <a:pt x="10566" y="6451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4818760" y="282455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10566" y="6451"/>
                  </a:lnTo>
                  <a:lnTo>
                    <a:pt x="10566" y="2578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4818760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886" y="7746"/>
                  </a:moveTo>
                  <a:lnTo>
                    <a:pt x="3962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3962" y="0"/>
                  </a:lnTo>
                  <a:lnTo>
                    <a:pt x="7886" y="0"/>
                  </a:lnTo>
                  <a:lnTo>
                    <a:pt x="7886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4818760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0" y="6451"/>
                  </a:moveTo>
                  <a:lnTo>
                    <a:pt x="3962" y="7746"/>
                  </a:lnTo>
                  <a:lnTo>
                    <a:pt x="7886" y="7746"/>
                  </a:lnTo>
                  <a:lnTo>
                    <a:pt x="7886" y="0"/>
                  </a:lnTo>
                  <a:lnTo>
                    <a:pt x="3962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804219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603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6603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804219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603" y="7746"/>
                  </a:lnTo>
                  <a:lnTo>
                    <a:pt x="6603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804219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603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603" y="0"/>
                  </a:lnTo>
                  <a:lnTo>
                    <a:pt x="6603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4804219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603" y="7746"/>
                  </a:lnTo>
                  <a:lnTo>
                    <a:pt x="6603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4784432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5257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257" y="0"/>
                  </a:lnTo>
                  <a:lnTo>
                    <a:pt x="9220" y="2578"/>
                  </a:lnTo>
                  <a:lnTo>
                    <a:pt x="9220" y="6451"/>
                  </a:lnTo>
                  <a:lnTo>
                    <a:pt x="5257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4784432" y="282455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0" y="6451"/>
                  </a:moveTo>
                  <a:lnTo>
                    <a:pt x="0" y="7746"/>
                  </a:lnTo>
                  <a:lnTo>
                    <a:pt x="5257" y="7746"/>
                  </a:lnTo>
                  <a:lnTo>
                    <a:pt x="9220" y="6451"/>
                  </a:lnTo>
                  <a:lnTo>
                    <a:pt x="9220" y="2578"/>
                  </a:lnTo>
                  <a:lnTo>
                    <a:pt x="5257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4784432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257" y="7746"/>
                  </a:moveTo>
                  <a:lnTo>
                    <a:pt x="2628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2628" y="0"/>
                  </a:lnTo>
                  <a:lnTo>
                    <a:pt x="5257" y="0"/>
                  </a:lnTo>
                  <a:lnTo>
                    <a:pt x="5257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4784432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2628" y="7746"/>
                  </a:lnTo>
                  <a:lnTo>
                    <a:pt x="5257" y="7746"/>
                  </a:lnTo>
                  <a:lnTo>
                    <a:pt x="5257" y="0"/>
                  </a:lnTo>
                  <a:lnTo>
                    <a:pt x="2628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4765928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937" y="7746"/>
                  </a:moveTo>
                  <a:lnTo>
                    <a:pt x="2628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2628" y="0"/>
                  </a:lnTo>
                  <a:lnTo>
                    <a:pt x="7937" y="0"/>
                  </a:lnTo>
                  <a:lnTo>
                    <a:pt x="7937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4765928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0" y="6451"/>
                  </a:moveTo>
                  <a:lnTo>
                    <a:pt x="2628" y="7746"/>
                  </a:lnTo>
                  <a:lnTo>
                    <a:pt x="7937" y="7746"/>
                  </a:lnTo>
                  <a:lnTo>
                    <a:pt x="7937" y="0"/>
                  </a:lnTo>
                  <a:lnTo>
                    <a:pt x="2628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4768557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2679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2679" y="0"/>
                  </a:lnTo>
                  <a:lnTo>
                    <a:pt x="5308" y="2578"/>
                  </a:lnTo>
                  <a:lnTo>
                    <a:pt x="5308" y="6451"/>
                  </a:lnTo>
                  <a:lnTo>
                    <a:pt x="2679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4768557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0" y="7746"/>
                  </a:lnTo>
                  <a:lnTo>
                    <a:pt x="2679" y="7746"/>
                  </a:lnTo>
                  <a:lnTo>
                    <a:pt x="5308" y="6451"/>
                  </a:lnTo>
                  <a:lnTo>
                    <a:pt x="5308" y="2578"/>
                  </a:lnTo>
                  <a:lnTo>
                    <a:pt x="2679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4747412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950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7950" y="0"/>
                  </a:lnTo>
                  <a:lnTo>
                    <a:pt x="7950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4747412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0" y="6451"/>
                  </a:moveTo>
                  <a:lnTo>
                    <a:pt x="0" y="7746"/>
                  </a:lnTo>
                  <a:lnTo>
                    <a:pt x="7950" y="7746"/>
                  </a:lnTo>
                  <a:lnTo>
                    <a:pt x="7950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4747412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950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7950" y="0"/>
                  </a:lnTo>
                  <a:lnTo>
                    <a:pt x="7950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4747412" y="282455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0" y="6451"/>
                  </a:moveTo>
                  <a:lnTo>
                    <a:pt x="0" y="7746"/>
                  </a:lnTo>
                  <a:lnTo>
                    <a:pt x="7950" y="7746"/>
                  </a:lnTo>
                  <a:lnTo>
                    <a:pt x="7950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4713084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308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5308" y="0"/>
                  </a:lnTo>
                  <a:lnTo>
                    <a:pt x="5308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4713084" y="282455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6451"/>
                  </a:moveTo>
                  <a:lnTo>
                    <a:pt x="0" y="7746"/>
                  </a:lnTo>
                  <a:lnTo>
                    <a:pt x="5308" y="7746"/>
                  </a:lnTo>
                  <a:lnTo>
                    <a:pt x="5308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4874221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4874221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4874221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591" y="7746"/>
                  </a:moveTo>
                  <a:lnTo>
                    <a:pt x="0" y="7746"/>
                  </a:lnTo>
                  <a:lnTo>
                    <a:pt x="0" y="6451"/>
                  </a:lnTo>
                  <a:lnTo>
                    <a:pt x="0" y="0"/>
                  </a:lnTo>
                  <a:lnTo>
                    <a:pt x="6591" y="0"/>
                  </a:lnTo>
                  <a:lnTo>
                    <a:pt x="6591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4874221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0" y="7746"/>
                  </a:lnTo>
                  <a:lnTo>
                    <a:pt x="6591" y="7746"/>
                  </a:lnTo>
                  <a:lnTo>
                    <a:pt x="6591" y="0"/>
                  </a:lnTo>
                  <a:lnTo>
                    <a:pt x="0" y="0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4854371" y="2824556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5">
                  <a:moveTo>
                    <a:pt x="7937" y="7746"/>
                  </a:moveTo>
                  <a:lnTo>
                    <a:pt x="3975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3975" y="0"/>
                  </a:lnTo>
                  <a:lnTo>
                    <a:pt x="7937" y="0"/>
                  </a:lnTo>
                  <a:lnTo>
                    <a:pt x="11912" y="2578"/>
                  </a:lnTo>
                  <a:lnTo>
                    <a:pt x="11912" y="6451"/>
                  </a:lnTo>
                  <a:lnTo>
                    <a:pt x="7937" y="7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4854371" y="2824556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5">
                  <a:moveTo>
                    <a:pt x="0" y="6451"/>
                  </a:moveTo>
                  <a:lnTo>
                    <a:pt x="3975" y="7746"/>
                  </a:lnTo>
                  <a:lnTo>
                    <a:pt x="7937" y="7746"/>
                  </a:lnTo>
                  <a:lnTo>
                    <a:pt x="11912" y="6451"/>
                  </a:lnTo>
                  <a:lnTo>
                    <a:pt x="11912" y="2578"/>
                  </a:lnTo>
                  <a:lnTo>
                    <a:pt x="7937" y="0"/>
                  </a:lnTo>
                  <a:lnTo>
                    <a:pt x="3975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4854371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654" y="7746"/>
                  </a:moveTo>
                  <a:lnTo>
                    <a:pt x="3975" y="7746"/>
                  </a:lnTo>
                  <a:lnTo>
                    <a:pt x="0" y="6451"/>
                  </a:lnTo>
                  <a:lnTo>
                    <a:pt x="0" y="2578"/>
                  </a:lnTo>
                  <a:lnTo>
                    <a:pt x="3975" y="0"/>
                  </a:lnTo>
                  <a:lnTo>
                    <a:pt x="6654" y="0"/>
                  </a:lnTo>
                  <a:lnTo>
                    <a:pt x="6654" y="774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4854371" y="28245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6451"/>
                  </a:moveTo>
                  <a:lnTo>
                    <a:pt x="3975" y="7746"/>
                  </a:lnTo>
                  <a:lnTo>
                    <a:pt x="6654" y="7746"/>
                  </a:lnTo>
                  <a:lnTo>
                    <a:pt x="6654" y="0"/>
                  </a:lnTo>
                  <a:lnTo>
                    <a:pt x="3975" y="0"/>
                  </a:lnTo>
                  <a:lnTo>
                    <a:pt x="0" y="2578"/>
                  </a:lnTo>
                  <a:lnTo>
                    <a:pt x="0" y="64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4213974" y="2869552"/>
              <a:ext cx="300355" cy="635"/>
            </a:xfrm>
            <a:custGeom>
              <a:avLst/>
              <a:gdLst/>
              <a:ahLst/>
              <a:cxnLst/>
              <a:rect l="l" t="t" r="r" b="b"/>
              <a:pathLst>
                <a:path w="300354" h="635">
                  <a:moveTo>
                    <a:pt x="0" y="50"/>
                  </a:moveTo>
                  <a:lnTo>
                    <a:pt x="29973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9" name="object 459"/>
          <p:cNvSpPr txBox="1"/>
          <p:nvPr/>
        </p:nvSpPr>
        <p:spPr>
          <a:xfrm>
            <a:off x="4799769" y="2388615"/>
            <a:ext cx="4654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u="sng" spc="-20" dirty="0">
                <a:solidFill>
                  <a:srgbClr val="7F007F"/>
                </a:solidFill>
                <a:uFill>
                  <a:solidFill>
                    <a:srgbClr val="7F007F"/>
                  </a:solidFill>
                </a:uFill>
                <a:latin typeface="Arial"/>
                <a:cs typeface="Arial"/>
              </a:rPr>
              <a:t>TCAS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0" name="object 460"/>
          <p:cNvSpPr txBox="1"/>
          <p:nvPr/>
        </p:nvSpPr>
        <p:spPr>
          <a:xfrm>
            <a:off x="3606039" y="3188715"/>
            <a:ext cx="10947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“</a:t>
            </a:r>
            <a:r>
              <a:rPr sz="12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Descend"</a:t>
            </a:r>
            <a:r>
              <a:rPr sz="1200" b="1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3174745" y="2865729"/>
            <a:ext cx="1138555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237" y="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53869"/>
            <a:ext cx="9144000" cy="4902835"/>
            <a:chOff x="0" y="1953869"/>
            <a:chExt cx="9144000" cy="4902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54775"/>
              <a:ext cx="9144000" cy="4016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16912" y="6424612"/>
              <a:ext cx="0" cy="352425"/>
            </a:xfrm>
            <a:custGeom>
              <a:avLst/>
              <a:gdLst/>
              <a:ahLst/>
              <a:cxnLst/>
              <a:rect l="l" t="t" r="r" b="b"/>
              <a:pathLst>
                <a:path h="352425">
                  <a:moveTo>
                    <a:pt x="0" y="0"/>
                  </a:moveTo>
                  <a:lnTo>
                    <a:pt x="0" y="352425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16912" y="6092825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362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1619" y="1953869"/>
              <a:ext cx="5695111" cy="427131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-3175" y="0"/>
            <a:ext cx="8308975" cy="1889125"/>
            <a:chOff x="-3175" y="0"/>
            <a:chExt cx="8308975" cy="18891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9293"/>
              <a:ext cx="1237403" cy="16291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-3175" y="0"/>
              <a:ext cx="190500" cy="1871980"/>
            </a:xfrm>
            <a:custGeom>
              <a:avLst/>
              <a:gdLst/>
              <a:ahLst/>
              <a:cxnLst/>
              <a:rect l="l" t="t" r="r" b="b"/>
              <a:pathLst>
                <a:path w="190500" h="1871980">
                  <a:moveTo>
                    <a:pt x="0" y="0"/>
                  </a:moveTo>
                  <a:lnTo>
                    <a:pt x="190500" y="0"/>
                  </a:lnTo>
                  <a:lnTo>
                    <a:pt x="190500" y="1871662"/>
                  </a:lnTo>
                  <a:lnTo>
                    <a:pt x="0" y="187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870075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2" rIns="0" bIns="0" rtlCol="0">
            <a:spAutoFit/>
          </a:bodyPr>
          <a:lstStyle/>
          <a:p>
            <a:pPr marL="2035175">
              <a:lnSpc>
                <a:spcPct val="100000"/>
              </a:lnSpc>
              <a:spcBef>
                <a:spcPts val="100"/>
              </a:spcBef>
            </a:pPr>
            <a:r>
              <a:rPr dirty="0"/>
              <a:t>ACAS</a:t>
            </a:r>
            <a:r>
              <a:rPr spc="-25" dirty="0"/>
              <a:t> </a:t>
            </a:r>
            <a:r>
              <a:rPr dirty="0"/>
              <a:t>X</a:t>
            </a:r>
            <a:r>
              <a:rPr spc="-10" dirty="0"/>
              <a:t> </a:t>
            </a:r>
            <a:r>
              <a:rPr dirty="0"/>
              <a:t>and</a:t>
            </a:r>
            <a:r>
              <a:rPr spc="-240" dirty="0"/>
              <a:t> </a:t>
            </a:r>
            <a:r>
              <a:rPr spc="-10" dirty="0"/>
              <a:t>ADS-</a:t>
            </a:r>
            <a:r>
              <a:rPr spc="-50" dirty="0"/>
              <a:t>B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7038" y="2011171"/>
            <a:ext cx="2437130" cy="391517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6985">
              <a:lnSpc>
                <a:spcPct val="99400"/>
              </a:lnSpc>
              <a:spcBef>
                <a:spcPts val="110"/>
              </a:spcBef>
            </a:pPr>
            <a:r>
              <a:rPr lang="el-GR" sz="1500" dirty="0">
                <a:latin typeface="Arial"/>
                <a:cs typeface="Arial"/>
              </a:rPr>
              <a:t>Το ACAS X θα αντικαταστήσει την τρέχουσα γενιά συστημάτων ACAS/TCAS </a:t>
            </a:r>
            <a:r>
              <a:rPr sz="1500" spc="-25" dirty="0">
                <a:latin typeface="Arial"/>
                <a:cs typeface="Arial"/>
              </a:rPr>
              <a:t>II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99700"/>
              </a:lnSpc>
            </a:pPr>
            <a:r>
              <a:rPr lang="el-GR" sz="1500" dirty="0">
                <a:latin typeface="Arial"/>
                <a:cs typeface="Arial"/>
              </a:rPr>
              <a:t>Θα χρησιμοποιεί νέες πηγές δεδομένων επιτήρησης, όπως το ADS-B (</a:t>
            </a:r>
            <a:r>
              <a:rPr lang="el-GR" sz="1500" dirty="0" err="1">
                <a:latin typeface="Arial"/>
                <a:cs typeface="Arial"/>
              </a:rPr>
              <a:t>Automatic</a:t>
            </a:r>
            <a:r>
              <a:rPr lang="el-GR" sz="1500" dirty="0">
                <a:latin typeface="Arial"/>
                <a:cs typeface="Arial"/>
              </a:rPr>
              <a:t> </a:t>
            </a:r>
            <a:r>
              <a:rPr lang="el-GR" sz="1500" dirty="0" err="1">
                <a:latin typeface="Arial"/>
                <a:cs typeface="Arial"/>
              </a:rPr>
              <a:t>Dependent</a:t>
            </a:r>
            <a:r>
              <a:rPr lang="el-GR" sz="1500" dirty="0">
                <a:latin typeface="Arial"/>
                <a:cs typeface="Arial"/>
              </a:rPr>
              <a:t> </a:t>
            </a:r>
            <a:r>
              <a:rPr lang="el-GR" sz="1500" dirty="0" err="1">
                <a:latin typeface="Arial"/>
                <a:cs typeface="Arial"/>
              </a:rPr>
              <a:t>Surveillance</a:t>
            </a:r>
            <a:r>
              <a:rPr lang="el-GR" sz="1500" dirty="0">
                <a:latin typeface="Arial"/>
                <a:cs typeface="Arial"/>
              </a:rPr>
              <a:t> </a:t>
            </a:r>
            <a:r>
              <a:rPr lang="el-GR" sz="1500" dirty="0" err="1">
                <a:latin typeface="Arial"/>
                <a:cs typeface="Arial"/>
              </a:rPr>
              <a:t>Broadcast</a:t>
            </a:r>
            <a:r>
              <a:rPr lang="el-GR" sz="1500" dirty="0"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Arial"/>
              <a:cs typeface="Arial"/>
            </a:endParaRPr>
          </a:p>
          <a:p>
            <a:pPr marL="12700" marR="19685">
              <a:lnSpc>
                <a:spcPct val="99400"/>
              </a:lnSpc>
            </a:pPr>
            <a:r>
              <a:rPr lang="el-GR" sz="1500" spc="-10" dirty="0">
                <a:latin typeface="Arial"/>
                <a:cs typeface="Arial"/>
              </a:rPr>
              <a:t>Το ADS-B είναι ένας συντελεστής που επιτρέπει την αλλαγή των συστημάτων εντοπισμού αεροσκαφών από ραντάρ σε δορυφορικά συστήματα</a:t>
            </a:r>
            <a:r>
              <a:rPr sz="1500" spc="-10" dirty="0"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28164"/>
            <a:ext cx="9144000" cy="4928870"/>
            <a:chOff x="0" y="1928164"/>
            <a:chExt cx="9144000" cy="4928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54775"/>
              <a:ext cx="9144000" cy="4016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16912" y="6424612"/>
              <a:ext cx="0" cy="352425"/>
            </a:xfrm>
            <a:custGeom>
              <a:avLst/>
              <a:gdLst/>
              <a:ahLst/>
              <a:cxnLst/>
              <a:rect l="l" t="t" r="r" b="b"/>
              <a:pathLst>
                <a:path h="352425">
                  <a:moveTo>
                    <a:pt x="0" y="0"/>
                  </a:moveTo>
                  <a:lnTo>
                    <a:pt x="0" y="352425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16912" y="6092825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362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5079" y="1928164"/>
              <a:ext cx="4351655" cy="4351655"/>
            </a:xfrm>
            <a:custGeom>
              <a:avLst/>
              <a:gdLst/>
              <a:ahLst/>
              <a:cxnLst/>
              <a:rect l="l" t="t" r="r" b="b"/>
              <a:pathLst>
                <a:path w="4351655" h="4351655">
                  <a:moveTo>
                    <a:pt x="2349703" y="217589"/>
                  </a:moveTo>
                  <a:lnTo>
                    <a:pt x="2001583" y="217589"/>
                  </a:lnTo>
                  <a:lnTo>
                    <a:pt x="2175662" y="0"/>
                  </a:lnTo>
                  <a:lnTo>
                    <a:pt x="2349703" y="217589"/>
                  </a:lnTo>
                  <a:close/>
                </a:path>
                <a:path w="4351655" h="4351655">
                  <a:moveTo>
                    <a:pt x="2219172" y="2132164"/>
                  </a:moveTo>
                  <a:lnTo>
                    <a:pt x="2132114" y="2132164"/>
                  </a:lnTo>
                  <a:lnTo>
                    <a:pt x="2132114" y="217589"/>
                  </a:lnTo>
                  <a:lnTo>
                    <a:pt x="2219172" y="217589"/>
                  </a:lnTo>
                  <a:lnTo>
                    <a:pt x="2219172" y="2132164"/>
                  </a:lnTo>
                  <a:close/>
                </a:path>
                <a:path w="4351655" h="4351655">
                  <a:moveTo>
                    <a:pt x="217589" y="2349703"/>
                  </a:moveTo>
                  <a:lnTo>
                    <a:pt x="0" y="2175675"/>
                  </a:lnTo>
                  <a:lnTo>
                    <a:pt x="217589" y="2001596"/>
                  </a:lnTo>
                  <a:lnTo>
                    <a:pt x="217589" y="2132164"/>
                  </a:lnTo>
                  <a:lnTo>
                    <a:pt x="4296901" y="2132164"/>
                  </a:lnTo>
                  <a:lnTo>
                    <a:pt x="4351286" y="2175675"/>
                  </a:lnTo>
                  <a:lnTo>
                    <a:pt x="4296901" y="2219172"/>
                  </a:lnTo>
                  <a:lnTo>
                    <a:pt x="217589" y="2219172"/>
                  </a:lnTo>
                  <a:lnTo>
                    <a:pt x="217589" y="2349703"/>
                  </a:lnTo>
                  <a:close/>
                </a:path>
                <a:path w="4351655" h="4351655">
                  <a:moveTo>
                    <a:pt x="4296901" y="2132164"/>
                  </a:moveTo>
                  <a:lnTo>
                    <a:pt x="4133697" y="2132164"/>
                  </a:lnTo>
                  <a:lnTo>
                    <a:pt x="4133697" y="2001596"/>
                  </a:lnTo>
                  <a:lnTo>
                    <a:pt x="4296901" y="2132164"/>
                  </a:lnTo>
                  <a:close/>
                </a:path>
                <a:path w="4351655" h="4351655">
                  <a:moveTo>
                    <a:pt x="2219172" y="4133697"/>
                  </a:moveTo>
                  <a:lnTo>
                    <a:pt x="2132114" y="4133697"/>
                  </a:lnTo>
                  <a:lnTo>
                    <a:pt x="2132114" y="2219172"/>
                  </a:lnTo>
                  <a:lnTo>
                    <a:pt x="2219172" y="2219172"/>
                  </a:lnTo>
                  <a:lnTo>
                    <a:pt x="2219172" y="4133697"/>
                  </a:lnTo>
                  <a:close/>
                </a:path>
                <a:path w="4351655" h="4351655">
                  <a:moveTo>
                    <a:pt x="4133697" y="2349703"/>
                  </a:moveTo>
                  <a:lnTo>
                    <a:pt x="4133697" y="2219172"/>
                  </a:lnTo>
                  <a:lnTo>
                    <a:pt x="4296901" y="2219172"/>
                  </a:lnTo>
                  <a:lnTo>
                    <a:pt x="4133697" y="2349703"/>
                  </a:lnTo>
                  <a:close/>
                </a:path>
                <a:path w="4351655" h="4351655">
                  <a:moveTo>
                    <a:pt x="2175662" y="4351286"/>
                  </a:moveTo>
                  <a:lnTo>
                    <a:pt x="2001583" y="4133697"/>
                  </a:lnTo>
                  <a:lnTo>
                    <a:pt x="2349703" y="4133697"/>
                  </a:lnTo>
                  <a:lnTo>
                    <a:pt x="2175662" y="4351286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47946" y="2211044"/>
              <a:ext cx="1740535" cy="1740535"/>
            </a:xfrm>
            <a:custGeom>
              <a:avLst/>
              <a:gdLst/>
              <a:ahLst/>
              <a:cxnLst/>
              <a:rect l="l" t="t" r="r" b="b"/>
              <a:pathLst>
                <a:path w="1740535" h="1740535">
                  <a:moveTo>
                    <a:pt x="1450390" y="1740496"/>
                  </a:moveTo>
                  <a:lnTo>
                    <a:pt x="290068" y="1740496"/>
                  </a:lnTo>
                  <a:lnTo>
                    <a:pt x="243021" y="1736699"/>
                  </a:lnTo>
                  <a:lnTo>
                    <a:pt x="198389" y="1725707"/>
                  </a:lnTo>
                  <a:lnTo>
                    <a:pt x="156771" y="1708115"/>
                  </a:lnTo>
                  <a:lnTo>
                    <a:pt x="118764" y="1684523"/>
                  </a:lnTo>
                  <a:lnTo>
                    <a:pt x="84964" y="1655525"/>
                  </a:lnTo>
                  <a:lnTo>
                    <a:pt x="55970" y="1621721"/>
                  </a:lnTo>
                  <a:lnTo>
                    <a:pt x="32379" y="1583707"/>
                  </a:lnTo>
                  <a:lnTo>
                    <a:pt x="14789" y="1542081"/>
                  </a:lnTo>
                  <a:lnTo>
                    <a:pt x="3796" y="1497438"/>
                  </a:lnTo>
                  <a:lnTo>
                    <a:pt x="0" y="1450378"/>
                  </a:lnTo>
                  <a:lnTo>
                    <a:pt x="0" y="290067"/>
                  </a:lnTo>
                  <a:lnTo>
                    <a:pt x="3796" y="243018"/>
                  </a:lnTo>
                  <a:lnTo>
                    <a:pt x="14789" y="198384"/>
                  </a:lnTo>
                  <a:lnTo>
                    <a:pt x="32379" y="156766"/>
                  </a:lnTo>
                  <a:lnTo>
                    <a:pt x="55970" y="118758"/>
                  </a:lnTo>
                  <a:lnTo>
                    <a:pt x="84964" y="84959"/>
                  </a:lnTo>
                  <a:lnTo>
                    <a:pt x="118764" y="55966"/>
                  </a:lnTo>
                  <a:lnTo>
                    <a:pt x="156771" y="32377"/>
                  </a:lnTo>
                  <a:lnTo>
                    <a:pt x="198389" y="14788"/>
                  </a:lnTo>
                  <a:lnTo>
                    <a:pt x="243021" y="3796"/>
                  </a:lnTo>
                  <a:lnTo>
                    <a:pt x="290068" y="0"/>
                  </a:lnTo>
                  <a:lnTo>
                    <a:pt x="1450390" y="0"/>
                  </a:lnTo>
                  <a:lnTo>
                    <a:pt x="1497451" y="3796"/>
                  </a:lnTo>
                  <a:lnTo>
                    <a:pt x="1542092" y="14788"/>
                  </a:lnTo>
                  <a:lnTo>
                    <a:pt x="1583717" y="32377"/>
                  </a:lnTo>
                  <a:lnTo>
                    <a:pt x="1621730" y="55966"/>
                  </a:lnTo>
                  <a:lnTo>
                    <a:pt x="1655532" y="84959"/>
                  </a:lnTo>
                  <a:lnTo>
                    <a:pt x="1684527" y="118758"/>
                  </a:lnTo>
                  <a:lnTo>
                    <a:pt x="1708118" y="156766"/>
                  </a:lnTo>
                  <a:lnTo>
                    <a:pt x="1725708" y="198384"/>
                  </a:lnTo>
                  <a:lnTo>
                    <a:pt x="1736700" y="243018"/>
                  </a:lnTo>
                  <a:lnTo>
                    <a:pt x="1740496" y="290067"/>
                  </a:lnTo>
                  <a:lnTo>
                    <a:pt x="1740496" y="1450378"/>
                  </a:lnTo>
                  <a:lnTo>
                    <a:pt x="1736700" y="1497438"/>
                  </a:lnTo>
                  <a:lnTo>
                    <a:pt x="1725708" y="1542081"/>
                  </a:lnTo>
                  <a:lnTo>
                    <a:pt x="1708118" y="1583707"/>
                  </a:lnTo>
                  <a:lnTo>
                    <a:pt x="1684527" y="1621721"/>
                  </a:lnTo>
                  <a:lnTo>
                    <a:pt x="1655532" y="1655525"/>
                  </a:lnTo>
                  <a:lnTo>
                    <a:pt x="1621730" y="1684523"/>
                  </a:lnTo>
                  <a:lnTo>
                    <a:pt x="1583717" y="1708115"/>
                  </a:lnTo>
                  <a:lnTo>
                    <a:pt x="1542092" y="1725707"/>
                  </a:lnTo>
                  <a:lnTo>
                    <a:pt x="1497451" y="1736699"/>
                  </a:lnTo>
                  <a:lnTo>
                    <a:pt x="1450390" y="1740496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47946" y="2211044"/>
              <a:ext cx="1740535" cy="1740535"/>
            </a:xfrm>
            <a:custGeom>
              <a:avLst/>
              <a:gdLst/>
              <a:ahLst/>
              <a:cxnLst/>
              <a:rect l="l" t="t" r="r" b="b"/>
              <a:pathLst>
                <a:path w="1740535" h="1740535">
                  <a:moveTo>
                    <a:pt x="0" y="290067"/>
                  </a:moveTo>
                  <a:lnTo>
                    <a:pt x="3796" y="243018"/>
                  </a:lnTo>
                  <a:lnTo>
                    <a:pt x="14789" y="198384"/>
                  </a:lnTo>
                  <a:lnTo>
                    <a:pt x="32379" y="156766"/>
                  </a:lnTo>
                  <a:lnTo>
                    <a:pt x="55970" y="118758"/>
                  </a:lnTo>
                  <a:lnTo>
                    <a:pt x="84964" y="84959"/>
                  </a:lnTo>
                  <a:lnTo>
                    <a:pt x="118764" y="55966"/>
                  </a:lnTo>
                  <a:lnTo>
                    <a:pt x="156771" y="32377"/>
                  </a:lnTo>
                  <a:lnTo>
                    <a:pt x="198389" y="14788"/>
                  </a:lnTo>
                  <a:lnTo>
                    <a:pt x="243021" y="3796"/>
                  </a:lnTo>
                  <a:lnTo>
                    <a:pt x="290068" y="0"/>
                  </a:lnTo>
                  <a:lnTo>
                    <a:pt x="1450390" y="0"/>
                  </a:lnTo>
                  <a:lnTo>
                    <a:pt x="1497451" y="3796"/>
                  </a:lnTo>
                  <a:lnTo>
                    <a:pt x="1542092" y="14788"/>
                  </a:lnTo>
                  <a:lnTo>
                    <a:pt x="1583717" y="32377"/>
                  </a:lnTo>
                  <a:lnTo>
                    <a:pt x="1621730" y="55966"/>
                  </a:lnTo>
                  <a:lnTo>
                    <a:pt x="1655532" y="84959"/>
                  </a:lnTo>
                  <a:lnTo>
                    <a:pt x="1684527" y="118758"/>
                  </a:lnTo>
                  <a:lnTo>
                    <a:pt x="1708118" y="156766"/>
                  </a:lnTo>
                  <a:lnTo>
                    <a:pt x="1725708" y="198384"/>
                  </a:lnTo>
                  <a:lnTo>
                    <a:pt x="1736700" y="243018"/>
                  </a:lnTo>
                  <a:lnTo>
                    <a:pt x="1740496" y="290067"/>
                  </a:lnTo>
                  <a:lnTo>
                    <a:pt x="1740496" y="1450378"/>
                  </a:lnTo>
                  <a:lnTo>
                    <a:pt x="1736700" y="1497438"/>
                  </a:lnTo>
                  <a:lnTo>
                    <a:pt x="1725708" y="1542081"/>
                  </a:lnTo>
                  <a:lnTo>
                    <a:pt x="1708118" y="1583707"/>
                  </a:lnTo>
                  <a:lnTo>
                    <a:pt x="1684527" y="1621721"/>
                  </a:lnTo>
                  <a:lnTo>
                    <a:pt x="1655532" y="1655525"/>
                  </a:lnTo>
                  <a:lnTo>
                    <a:pt x="1621730" y="1684523"/>
                  </a:lnTo>
                  <a:lnTo>
                    <a:pt x="1583717" y="1708115"/>
                  </a:lnTo>
                  <a:lnTo>
                    <a:pt x="1542092" y="1725707"/>
                  </a:lnTo>
                  <a:lnTo>
                    <a:pt x="1497451" y="1736699"/>
                  </a:lnTo>
                  <a:lnTo>
                    <a:pt x="1450390" y="1740496"/>
                  </a:lnTo>
                  <a:lnTo>
                    <a:pt x="290068" y="1740496"/>
                  </a:lnTo>
                  <a:lnTo>
                    <a:pt x="243021" y="1736699"/>
                  </a:lnTo>
                  <a:lnTo>
                    <a:pt x="198389" y="1725707"/>
                  </a:lnTo>
                  <a:lnTo>
                    <a:pt x="156771" y="1708115"/>
                  </a:lnTo>
                  <a:lnTo>
                    <a:pt x="118764" y="1684523"/>
                  </a:lnTo>
                  <a:lnTo>
                    <a:pt x="84964" y="1655525"/>
                  </a:lnTo>
                  <a:lnTo>
                    <a:pt x="55970" y="1621721"/>
                  </a:lnTo>
                  <a:lnTo>
                    <a:pt x="32379" y="1583707"/>
                  </a:lnTo>
                  <a:lnTo>
                    <a:pt x="14789" y="1542081"/>
                  </a:lnTo>
                  <a:lnTo>
                    <a:pt x="3796" y="1497438"/>
                  </a:lnTo>
                  <a:lnTo>
                    <a:pt x="0" y="1450378"/>
                  </a:lnTo>
                  <a:lnTo>
                    <a:pt x="0" y="2900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-3175" y="0"/>
            <a:ext cx="8308975" cy="1889125"/>
            <a:chOff x="-3175" y="0"/>
            <a:chExt cx="8308975" cy="18891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9293"/>
              <a:ext cx="1237403" cy="162919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-3175" y="0"/>
              <a:ext cx="190500" cy="1871980"/>
            </a:xfrm>
            <a:custGeom>
              <a:avLst/>
              <a:gdLst/>
              <a:ahLst/>
              <a:cxnLst/>
              <a:rect l="l" t="t" r="r" b="b"/>
              <a:pathLst>
                <a:path w="190500" h="1871980">
                  <a:moveTo>
                    <a:pt x="0" y="0"/>
                  </a:moveTo>
                  <a:lnTo>
                    <a:pt x="190500" y="0"/>
                  </a:lnTo>
                  <a:lnTo>
                    <a:pt x="190500" y="1871662"/>
                  </a:lnTo>
                  <a:lnTo>
                    <a:pt x="0" y="187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870075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11408" y="275844"/>
            <a:ext cx="6685915" cy="74956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635" algn="ctr">
              <a:lnSpc>
                <a:spcPct val="100299"/>
              </a:lnSpc>
              <a:spcBef>
                <a:spcPts val="85"/>
              </a:spcBef>
            </a:pPr>
            <a:r>
              <a:rPr lang="el-GR" sz="2400" dirty="0"/>
              <a:t>Επίκεντρο της περιπτωσιολογικής μελέτης</a:t>
            </a:r>
            <a:r>
              <a:rPr sz="2400" spc="-10" dirty="0"/>
              <a:t>: </a:t>
            </a:r>
            <a:r>
              <a:rPr sz="2400" dirty="0"/>
              <a:t>ACAS</a:t>
            </a:r>
            <a:r>
              <a:rPr sz="2400" spc="10" dirty="0"/>
              <a:t> </a:t>
            </a:r>
            <a:r>
              <a:rPr sz="2400" dirty="0"/>
              <a:t>X</a:t>
            </a:r>
            <a:r>
              <a:rPr sz="2400" spc="-180" dirty="0"/>
              <a:t> </a:t>
            </a:r>
            <a:r>
              <a:rPr lang="el-GR" sz="2400" dirty="0"/>
              <a:t>και μη-επικυρωμένες θέσεις </a:t>
            </a:r>
            <a:r>
              <a:rPr sz="2400" spc="-10" dirty="0"/>
              <a:t>ADS-</a:t>
            </a:r>
            <a:r>
              <a:rPr sz="2400" spc="-50" dirty="0"/>
              <a:t>B</a:t>
            </a:r>
            <a:endParaRPr sz="2400" dirty="0"/>
          </a:p>
        </p:txBody>
      </p:sp>
      <p:sp>
        <p:nvSpPr>
          <p:cNvPr id="14" name="object 14"/>
          <p:cNvSpPr txBox="1"/>
          <p:nvPr/>
        </p:nvSpPr>
        <p:spPr>
          <a:xfrm>
            <a:off x="347095" y="2169667"/>
            <a:ext cx="3289300" cy="429149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9240" marR="6985" indent="-256540">
              <a:lnSpc>
                <a:spcPct val="99400"/>
              </a:lnSpc>
              <a:spcBef>
                <a:spcPts val="110"/>
              </a:spcBef>
              <a:buChar char="•"/>
              <a:tabLst>
                <a:tab pos="269240" algn="l"/>
                <a:tab pos="269875" algn="l"/>
              </a:tabLst>
            </a:pPr>
            <a:r>
              <a:rPr lang="el-GR" sz="1600" dirty="0">
                <a:latin typeface="Arial"/>
                <a:cs typeface="Arial"/>
              </a:rPr>
              <a:t>Η αντιμετώπιση των</a:t>
            </a:r>
            <a:r>
              <a:rPr lang="el-GR" sz="1600" b="1" dirty="0">
                <a:latin typeface="Arial"/>
                <a:cs typeface="Arial"/>
              </a:rPr>
              <a:t> μη επικυρωμένων θέσεων ADS-B </a:t>
            </a:r>
            <a:r>
              <a:rPr lang="el-GR" sz="1600" dirty="0">
                <a:latin typeface="Arial"/>
                <a:cs typeface="Arial"/>
              </a:rPr>
              <a:t>από το ACAS X αναδείχθηκε ως ένα από τα αμφιλεγόμενα ζητήματα σχεδιασμού σε σχέση με την υπευθυνότητα.</a:t>
            </a:r>
            <a:endParaRPr sz="1600" dirty="0">
              <a:latin typeface="Arial"/>
              <a:cs typeface="Arial"/>
            </a:endParaRPr>
          </a:p>
          <a:p>
            <a:pPr marL="269240" marR="370205" indent="-256540">
              <a:lnSpc>
                <a:spcPct val="99700"/>
              </a:lnSpc>
              <a:spcBef>
                <a:spcPts val="440"/>
              </a:spcBef>
              <a:buChar char="•"/>
              <a:tabLst>
                <a:tab pos="269240" algn="l"/>
                <a:tab pos="269875" algn="l"/>
              </a:tabLst>
            </a:pPr>
            <a:r>
              <a:rPr lang="el-GR" sz="1600" spc="-10" dirty="0">
                <a:latin typeface="Arial"/>
                <a:cs typeface="Arial"/>
              </a:rPr>
              <a:t>Ο όρος "μη επικυρωμένες" αναφέρεται σε θέσεις που βασίζονται αποκλειστικά σε δεδομένα ADS-B και δεν έχουν επικυρωθεί μέσω άλλων πηγών δεδομένων επιτήρησης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269240" marR="5080" indent="-256540">
              <a:lnSpc>
                <a:spcPct val="102200"/>
              </a:lnSpc>
              <a:spcBef>
                <a:spcPts val="385"/>
              </a:spcBef>
              <a:buChar char="•"/>
              <a:tabLst>
                <a:tab pos="269240" algn="l"/>
                <a:tab pos="269875" algn="l"/>
              </a:tabLst>
            </a:pPr>
            <a:r>
              <a:rPr lang="el-GR" sz="1600" dirty="0">
                <a:latin typeface="Arial"/>
                <a:cs typeface="Arial"/>
              </a:rPr>
              <a:t>4 επιλογές σχεδιασμού που συζητήθηκαν από τον EUROCAE όπως φαίνεται στο διάγραμμα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12027" y="2478809"/>
            <a:ext cx="1410335" cy="838948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635" algn="ctr">
              <a:lnSpc>
                <a:spcPct val="86000"/>
              </a:lnSpc>
              <a:spcBef>
                <a:spcPts val="350"/>
              </a:spcBef>
            </a:pPr>
            <a:r>
              <a:rPr lang="el-GR" sz="1500" dirty="0">
                <a:solidFill>
                  <a:srgbClr val="FFFFFF"/>
                </a:solidFill>
                <a:latin typeface="Arial"/>
                <a:cs typeface="Arial"/>
              </a:rPr>
              <a:t>Δεν εμφανίζονται μη επικυρωμένες θέσεις ADS-B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86652" y="2204694"/>
            <a:ext cx="1753235" cy="1753235"/>
            <a:chOff x="6286652" y="2204694"/>
            <a:chExt cx="1753235" cy="1753235"/>
          </a:xfrm>
        </p:grpSpPr>
        <p:sp>
          <p:nvSpPr>
            <p:cNvPr id="17" name="object 17"/>
            <p:cNvSpPr/>
            <p:nvPr/>
          </p:nvSpPr>
          <p:spPr>
            <a:xfrm>
              <a:off x="6293002" y="2211044"/>
              <a:ext cx="1740535" cy="1740535"/>
            </a:xfrm>
            <a:custGeom>
              <a:avLst/>
              <a:gdLst/>
              <a:ahLst/>
              <a:cxnLst/>
              <a:rect l="l" t="t" r="r" b="b"/>
              <a:pathLst>
                <a:path w="1740534" h="1740535">
                  <a:moveTo>
                    <a:pt x="1450428" y="1740496"/>
                  </a:moveTo>
                  <a:lnTo>
                    <a:pt x="290106" y="1740496"/>
                  </a:lnTo>
                  <a:lnTo>
                    <a:pt x="243045" y="1736699"/>
                  </a:lnTo>
                  <a:lnTo>
                    <a:pt x="198404" y="1725707"/>
                  </a:lnTo>
                  <a:lnTo>
                    <a:pt x="156779" y="1708115"/>
                  </a:lnTo>
                  <a:lnTo>
                    <a:pt x="118766" y="1684523"/>
                  </a:lnTo>
                  <a:lnTo>
                    <a:pt x="84964" y="1655525"/>
                  </a:lnTo>
                  <a:lnTo>
                    <a:pt x="55969" y="1621721"/>
                  </a:lnTo>
                  <a:lnTo>
                    <a:pt x="32378" y="1583707"/>
                  </a:lnTo>
                  <a:lnTo>
                    <a:pt x="14788" y="1542081"/>
                  </a:lnTo>
                  <a:lnTo>
                    <a:pt x="3796" y="1497438"/>
                  </a:lnTo>
                  <a:lnTo>
                    <a:pt x="0" y="1450378"/>
                  </a:lnTo>
                  <a:lnTo>
                    <a:pt x="0" y="290067"/>
                  </a:lnTo>
                  <a:lnTo>
                    <a:pt x="3796" y="243018"/>
                  </a:lnTo>
                  <a:lnTo>
                    <a:pt x="14788" y="198384"/>
                  </a:lnTo>
                  <a:lnTo>
                    <a:pt x="32378" y="156766"/>
                  </a:lnTo>
                  <a:lnTo>
                    <a:pt x="55969" y="118758"/>
                  </a:lnTo>
                  <a:lnTo>
                    <a:pt x="84964" y="84959"/>
                  </a:lnTo>
                  <a:lnTo>
                    <a:pt x="118766" y="55966"/>
                  </a:lnTo>
                  <a:lnTo>
                    <a:pt x="156779" y="32377"/>
                  </a:lnTo>
                  <a:lnTo>
                    <a:pt x="198404" y="14788"/>
                  </a:lnTo>
                  <a:lnTo>
                    <a:pt x="243045" y="3796"/>
                  </a:lnTo>
                  <a:lnTo>
                    <a:pt x="290106" y="0"/>
                  </a:lnTo>
                  <a:lnTo>
                    <a:pt x="1450428" y="0"/>
                  </a:lnTo>
                  <a:lnTo>
                    <a:pt x="1497489" y="3796"/>
                  </a:lnTo>
                  <a:lnTo>
                    <a:pt x="1542130" y="14788"/>
                  </a:lnTo>
                  <a:lnTo>
                    <a:pt x="1583755" y="32377"/>
                  </a:lnTo>
                  <a:lnTo>
                    <a:pt x="1621768" y="55966"/>
                  </a:lnTo>
                  <a:lnTo>
                    <a:pt x="1655570" y="84959"/>
                  </a:lnTo>
                  <a:lnTo>
                    <a:pt x="1684565" y="118758"/>
                  </a:lnTo>
                  <a:lnTo>
                    <a:pt x="1708156" y="156766"/>
                  </a:lnTo>
                  <a:lnTo>
                    <a:pt x="1725746" y="198384"/>
                  </a:lnTo>
                  <a:lnTo>
                    <a:pt x="1736738" y="243018"/>
                  </a:lnTo>
                  <a:lnTo>
                    <a:pt x="1740535" y="290067"/>
                  </a:lnTo>
                  <a:lnTo>
                    <a:pt x="1740535" y="1450378"/>
                  </a:lnTo>
                  <a:lnTo>
                    <a:pt x="1736738" y="1497438"/>
                  </a:lnTo>
                  <a:lnTo>
                    <a:pt x="1725746" y="1542081"/>
                  </a:lnTo>
                  <a:lnTo>
                    <a:pt x="1708156" y="1583707"/>
                  </a:lnTo>
                  <a:lnTo>
                    <a:pt x="1684565" y="1621721"/>
                  </a:lnTo>
                  <a:lnTo>
                    <a:pt x="1655570" y="1655525"/>
                  </a:lnTo>
                  <a:lnTo>
                    <a:pt x="1621768" y="1684523"/>
                  </a:lnTo>
                  <a:lnTo>
                    <a:pt x="1583755" y="1708115"/>
                  </a:lnTo>
                  <a:lnTo>
                    <a:pt x="1542130" y="1725707"/>
                  </a:lnTo>
                  <a:lnTo>
                    <a:pt x="1497489" y="1736699"/>
                  </a:lnTo>
                  <a:lnTo>
                    <a:pt x="1450428" y="1740496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93002" y="2211044"/>
              <a:ext cx="1740535" cy="1740535"/>
            </a:xfrm>
            <a:custGeom>
              <a:avLst/>
              <a:gdLst/>
              <a:ahLst/>
              <a:cxnLst/>
              <a:rect l="l" t="t" r="r" b="b"/>
              <a:pathLst>
                <a:path w="1740534" h="1740535">
                  <a:moveTo>
                    <a:pt x="0" y="290067"/>
                  </a:moveTo>
                  <a:lnTo>
                    <a:pt x="3796" y="243018"/>
                  </a:lnTo>
                  <a:lnTo>
                    <a:pt x="14788" y="198384"/>
                  </a:lnTo>
                  <a:lnTo>
                    <a:pt x="32378" y="156766"/>
                  </a:lnTo>
                  <a:lnTo>
                    <a:pt x="55969" y="118758"/>
                  </a:lnTo>
                  <a:lnTo>
                    <a:pt x="84964" y="84959"/>
                  </a:lnTo>
                  <a:lnTo>
                    <a:pt x="118766" y="55966"/>
                  </a:lnTo>
                  <a:lnTo>
                    <a:pt x="156779" y="32377"/>
                  </a:lnTo>
                  <a:lnTo>
                    <a:pt x="198404" y="14788"/>
                  </a:lnTo>
                  <a:lnTo>
                    <a:pt x="243045" y="3796"/>
                  </a:lnTo>
                  <a:lnTo>
                    <a:pt x="290106" y="0"/>
                  </a:lnTo>
                  <a:lnTo>
                    <a:pt x="1450428" y="0"/>
                  </a:lnTo>
                  <a:lnTo>
                    <a:pt x="1497489" y="3796"/>
                  </a:lnTo>
                  <a:lnTo>
                    <a:pt x="1542130" y="14788"/>
                  </a:lnTo>
                  <a:lnTo>
                    <a:pt x="1583755" y="32377"/>
                  </a:lnTo>
                  <a:lnTo>
                    <a:pt x="1621768" y="55966"/>
                  </a:lnTo>
                  <a:lnTo>
                    <a:pt x="1655570" y="84959"/>
                  </a:lnTo>
                  <a:lnTo>
                    <a:pt x="1684565" y="118758"/>
                  </a:lnTo>
                  <a:lnTo>
                    <a:pt x="1708156" y="156766"/>
                  </a:lnTo>
                  <a:lnTo>
                    <a:pt x="1725746" y="198384"/>
                  </a:lnTo>
                  <a:lnTo>
                    <a:pt x="1736738" y="243018"/>
                  </a:lnTo>
                  <a:lnTo>
                    <a:pt x="1740535" y="290067"/>
                  </a:lnTo>
                  <a:lnTo>
                    <a:pt x="1740535" y="1450378"/>
                  </a:lnTo>
                  <a:lnTo>
                    <a:pt x="1736738" y="1497438"/>
                  </a:lnTo>
                  <a:lnTo>
                    <a:pt x="1725746" y="1542081"/>
                  </a:lnTo>
                  <a:lnTo>
                    <a:pt x="1708156" y="1583707"/>
                  </a:lnTo>
                  <a:lnTo>
                    <a:pt x="1684565" y="1621721"/>
                  </a:lnTo>
                  <a:lnTo>
                    <a:pt x="1655570" y="1655525"/>
                  </a:lnTo>
                  <a:lnTo>
                    <a:pt x="1621768" y="1684523"/>
                  </a:lnTo>
                  <a:lnTo>
                    <a:pt x="1583755" y="1708115"/>
                  </a:lnTo>
                  <a:lnTo>
                    <a:pt x="1542130" y="1725707"/>
                  </a:lnTo>
                  <a:lnTo>
                    <a:pt x="1497489" y="1736699"/>
                  </a:lnTo>
                  <a:lnTo>
                    <a:pt x="1450428" y="1740496"/>
                  </a:lnTo>
                  <a:lnTo>
                    <a:pt x="290106" y="1740496"/>
                  </a:lnTo>
                  <a:lnTo>
                    <a:pt x="243045" y="1736699"/>
                  </a:lnTo>
                  <a:lnTo>
                    <a:pt x="198404" y="1725707"/>
                  </a:lnTo>
                  <a:lnTo>
                    <a:pt x="156779" y="1708115"/>
                  </a:lnTo>
                  <a:lnTo>
                    <a:pt x="118766" y="1684523"/>
                  </a:lnTo>
                  <a:lnTo>
                    <a:pt x="84964" y="1655525"/>
                  </a:lnTo>
                  <a:lnTo>
                    <a:pt x="55969" y="1621721"/>
                  </a:lnTo>
                  <a:lnTo>
                    <a:pt x="32378" y="1583707"/>
                  </a:lnTo>
                  <a:lnTo>
                    <a:pt x="14788" y="1542081"/>
                  </a:lnTo>
                  <a:lnTo>
                    <a:pt x="3796" y="1497438"/>
                  </a:lnTo>
                  <a:lnTo>
                    <a:pt x="0" y="1450378"/>
                  </a:lnTo>
                  <a:lnTo>
                    <a:pt x="0" y="2900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21081" y="2364384"/>
            <a:ext cx="1410335" cy="143385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1905" algn="ctr">
              <a:lnSpc>
                <a:spcPct val="86300"/>
              </a:lnSpc>
              <a:spcBef>
                <a:spcPts val="345"/>
              </a:spcBef>
            </a:pPr>
            <a:r>
              <a:rPr lang="el-GR" sz="1500" spc="-10" dirty="0">
                <a:solidFill>
                  <a:srgbClr val="FFFFFF"/>
                </a:solidFill>
                <a:latin typeface="Arial"/>
                <a:cs typeface="Arial"/>
              </a:rPr>
              <a:t>Εμφάνιση οπτικά ευδιάκριτων μη επικυρωμένων θέσεων ADS-B , χωρίς γνωμοδότηση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241596" y="4249737"/>
            <a:ext cx="1753235" cy="2030082"/>
            <a:chOff x="4241596" y="4249737"/>
            <a:chExt cx="1753235" cy="1753870"/>
          </a:xfrm>
        </p:grpSpPr>
        <p:sp>
          <p:nvSpPr>
            <p:cNvPr id="21" name="object 21"/>
            <p:cNvSpPr/>
            <p:nvPr/>
          </p:nvSpPr>
          <p:spPr>
            <a:xfrm>
              <a:off x="4247946" y="4256087"/>
              <a:ext cx="1740535" cy="1741170"/>
            </a:xfrm>
            <a:custGeom>
              <a:avLst/>
              <a:gdLst/>
              <a:ahLst/>
              <a:cxnLst/>
              <a:rect l="l" t="t" r="r" b="b"/>
              <a:pathLst>
                <a:path w="1740535" h="1741170">
                  <a:moveTo>
                    <a:pt x="1450390" y="1740547"/>
                  </a:moveTo>
                  <a:lnTo>
                    <a:pt x="290068" y="1740547"/>
                  </a:lnTo>
                  <a:lnTo>
                    <a:pt x="243021" y="1736750"/>
                  </a:lnTo>
                  <a:lnTo>
                    <a:pt x="198389" y="1725757"/>
                  </a:lnTo>
                  <a:lnTo>
                    <a:pt x="156771" y="1708166"/>
                  </a:lnTo>
                  <a:lnTo>
                    <a:pt x="118764" y="1684573"/>
                  </a:lnTo>
                  <a:lnTo>
                    <a:pt x="84964" y="1655576"/>
                  </a:lnTo>
                  <a:lnTo>
                    <a:pt x="55970" y="1621772"/>
                  </a:lnTo>
                  <a:lnTo>
                    <a:pt x="32379" y="1583758"/>
                  </a:lnTo>
                  <a:lnTo>
                    <a:pt x="14789" y="1542131"/>
                  </a:lnTo>
                  <a:lnTo>
                    <a:pt x="3796" y="1497489"/>
                  </a:lnTo>
                  <a:lnTo>
                    <a:pt x="0" y="1450428"/>
                  </a:lnTo>
                  <a:lnTo>
                    <a:pt x="0" y="290118"/>
                  </a:lnTo>
                  <a:lnTo>
                    <a:pt x="3796" y="243058"/>
                  </a:lnTo>
                  <a:lnTo>
                    <a:pt x="14789" y="198415"/>
                  </a:lnTo>
                  <a:lnTo>
                    <a:pt x="32379" y="156789"/>
                  </a:lnTo>
                  <a:lnTo>
                    <a:pt x="55970" y="118775"/>
                  </a:lnTo>
                  <a:lnTo>
                    <a:pt x="84964" y="84970"/>
                  </a:lnTo>
                  <a:lnTo>
                    <a:pt x="118764" y="55973"/>
                  </a:lnTo>
                  <a:lnTo>
                    <a:pt x="156771" y="32381"/>
                  </a:lnTo>
                  <a:lnTo>
                    <a:pt x="198389" y="14789"/>
                  </a:lnTo>
                  <a:lnTo>
                    <a:pt x="243021" y="3796"/>
                  </a:lnTo>
                  <a:lnTo>
                    <a:pt x="290068" y="0"/>
                  </a:lnTo>
                  <a:lnTo>
                    <a:pt x="1450390" y="0"/>
                  </a:lnTo>
                  <a:lnTo>
                    <a:pt x="1497451" y="3796"/>
                  </a:lnTo>
                  <a:lnTo>
                    <a:pt x="1542092" y="14789"/>
                  </a:lnTo>
                  <a:lnTo>
                    <a:pt x="1583717" y="32381"/>
                  </a:lnTo>
                  <a:lnTo>
                    <a:pt x="1621730" y="55973"/>
                  </a:lnTo>
                  <a:lnTo>
                    <a:pt x="1655532" y="84970"/>
                  </a:lnTo>
                  <a:lnTo>
                    <a:pt x="1684527" y="118775"/>
                  </a:lnTo>
                  <a:lnTo>
                    <a:pt x="1708118" y="156789"/>
                  </a:lnTo>
                  <a:lnTo>
                    <a:pt x="1725708" y="198415"/>
                  </a:lnTo>
                  <a:lnTo>
                    <a:pt x="1736700" y="243058"/>
                  </a:lnTo>
                  <a:lnTo>
                    <a:pt x="1740496" y="290118"/>
                  </a:lnTo>
                  <a:lnTo>
                    <a:pt x="1740496" y="1450428"/>
                  </a:lnTo>
                  <a:lnTo>
                    <a:pt x="1736700" y="1497489"/>
                  </a:lnTo>
                  <a:lnTo>
                    <a:pt x="1725708" y="1542131"/>
                  </a:lnTo>
                  <a:lnTo>
                    <a:pt x="1708118" y="1583758"/>
                  </a:lnTo>
                  <a:lnTo>
                    <a:pt x="1684527" y="1621772"/>
                  </a:lnTo>
                  <a:lnTo>
                    <a:pt x="1655532" y="1655576"/>
                  </a:lnTo>
                  <a:lnTo>
                    <a:pt x="1621730" y="1684573"/>
                  </a:lnTo>
                  <a:lnTo>
                    <a:pt x="1583717" y="1708166"/>
                  </a:lnTo>
                  <a:lnTo>
                    <a:pt x="1542092" y="1725757"/>
                  </a:lnTo>
                  <a:lnTo>
                    <a:pt x="1497451" y="1736750"/>
                  </a:lnTo>
                  <a:lnTo>
                    <a:pt x="1450390" y="174054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47946" y="4256087"/>
              <a:ext cx="1740535" cy="1741170"/>
            </a:xfrm>
            <a:custGeom>
              <a:avLst/>
              <a:gdLst/>
              <a:ahLst/>
              <a:cxnLst/>
              <a:rect l="l" t="t" r="r" b="b"/>
              <a:pathLst>
                <a:path w="1740535" h="1741170">
                  <a:moveTo>
                    <a:pt x="0" y="290118"/>
                  </a:moveTo>
                  <a:lnTo>
                    <a:pt x="3796" y="243058"/>
                  </a:lnTo>
                  <a:lnTo>
                    <a:pt x="14789" y="198415"/>
                  </a:lnTo>
                  <a:lnTo>
                    <a:pt x="32379" y="156789"/>
                  </a:lnTo>
                  <a:lnTo>
                    <a:pt x="55970" y="118775"/>
                  </a:lnTo>
                  <a:lnTo>
                    <a:pt x="84964" y="84970"/>
                  </a:lnTo>
                  <a:lnTo>
                    <a:pt x="118764" y="55973"/>
                  </a:lnTo>
                  <a:lnTo>
                    <a:pt x="156771" y="32381"/>
                  </a:lnTo>
                  <a:lnTo>
                    <a:pt x="198389" y="14789"/>
                  </a:lnTo>
                  <a:lnTo>
                    <a:pt x="243021" y="3796"/>
                  </a:lnTo>
                  <a:lnTo>
                    <a:pt x="290068" y="0"/>
                  </a:lnTo>
                  <a:lnTo>
                    <a:pt x="1450390" y="0"/>
                  </a:lnTo>
                  <a:lnTo>
                    <a:pt x="1497451" y="3796"/>
                  </a:lnTo>
                  <a:lnTo>
                    <a:pt x="1542092" y="14789"/>
                  </a:lnTo>
                  <a:lnTo>
                    <a:pt x="1583717" y="32381"/>
                  </a:lnTo>
                  <a:lnTo>
                    <a:pt x="1621730" y="55973"/>
                  </a:lnTo>
                  <a:lnTo>
                    <a:pt x="1655532" y="84970"/>
                  </a:lnTo>
                  <a:lnTo>
                    <a:pt x="1684527" y="118775"/>
                  </a:lnTo>
                  <a:lnTo>
                    <a:pt x="1708118" y="156789"/>
                  </a:lnTo>
                  <a:lnTo>
                    <a:pt x="1725708" y="198415"/>
                  </a:lnTo>
                  <a:lnTo>
                    <a:pt x="1736700" y="243058"/>
                  </a:lnTo>
                  <a:lnTo>
                    <a:pt x="1740496" y="290118"/>
                  </a:lnTo>
                  <a:lnTo>
                    <a:pt x="1740496" y="1450428"/>
                  </a:lnTo>
                  <a:lnTo>
                    <a:pt x="1736700" y="1497489"/>
                  </a:lnTo>
                  <a:lnTo>
                    <a:pt x="1725708" y="1542131"/>
                  </a:lnTo>
                  <a:lnTo>
                    <a:pt x="1708118" y="1583758"/>
                  </a:lnTo>
                  <a:lnTo>
                    <a:pt x="1684527" y="1621772"/>
                  </a:lnTo>
                  <a:lnTo>
                    <a:pt x="1655532" y="1655576"/>
                  </a:lnTo>
                  <a:lnTo>
                    <a:pt x="1621730" y="1684573"/>
                  </a:lnTo>
                  <a:lnTo>
                    <a:pt x="1583717" y="1708166"/>
                  </a:lnTo>
                  <a:lnTo>
                    <a:pt x="1542092" y="1725757"/>
                  </a:lnTo>
                  <a:lnTo>
                    <a:pt x="1497451" y="1736750"/>
                  </a:lnTo>
                  <a:lnTo>
                    <a:pt x="1450390" y="1740547"/>
                  </a:lnTo>
                  <a:lnTo>
                    <a:pt x="290068" y="1740547"/>
                  </a:lnTo>
                  <a:lnTo>
                    <a:pt x="243021" y="1736750"/>
                  </a:lnTo>
                  <a:lnTo>
                    <a:pt x="198389" y="1725757"/>
                  </a:lnTo>
                  <a:lnTo>
                    <a:pt x="156771" y="1708166"/>
                  </a:lnTo>
                  <a:lnTo>
                    <a:pt x="118764" y="1684573"/>
                  </a:lnTo>
                  <a:lnTo>
                    <a:pt x="84964" y="1655576"/>
                  </a:lnTo>
                  <a:lnTo>
                    <a:pt x="55970" y="1621772"/>
                  </a:lnTo>
                  <a:lnTo>
                    <a:pt x="32379" y="1583758"/>
                  </a:lnTo>
                  <a:lnTo>
                    <a:pt x="14789" y="1542131"/>
                  </a:lnTo>
                  <a:lnTo>
                    <a:pt x="3796" y="1497489"/>
                  </a:lnTo>
                  <a:lnTo>
                    <a:pt x="0" y="1450428"/>
                  </a:lnTo>
                  <a:lnTo>
                    <a:pt x="0" y="29011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412026" y="4327289"/>
            <a:ext cx="1410335" cy="18510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905" algn="ctr">
              <a:lnSpc>
                <a:spcPct val="86700"/>
              </a:lnSpc>
              <a:spcBef>
                <a:spcPts val="340"/>
              </a:spcBef>
            </a:pPr>
            <a:r>
              <a:rPr lang="el-GR" sz="1500" spc="-10" dirty="0">
                <a:solidFill>
                  <a:srgbClr val="FFFFFF"/>
                </a:solidFill>
                <a:latin typeface="Arial"/>
                <a:cs typeface="Arial"/>
              </a:rPr>
              <a:t>Εμφάνιση οπτικά ευδιάκριτων μη επικυρωμένων θέσεων ADS-B , μαζί με γνωμοδοτήσεις για την κυκλοφορία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86652" y="4249737"/>
            <a:ext cx="1753235" cy="2015382"/>
            <a:chOff x="6286652" y="4249737"/>
            <a:chExt cx="1753235" cy="1753870"/>
          </a:xfrm>
        </p:grpSpPr>
        <p:sp>
          <p:nvSpPr>
            <p:cNvPr id="25" name="object 25"/>
            <p:cNvSpPr/>
            <p:nvPr/>
          </p:nvSpPr>
          <p:spPr>
            <a:xfrm>
              <a:off x="6293002" y="4256087"/>
              <a:ext cx="1740535" cy="1741170"/>
            </a:xfrm>
            <a:custGeom>
              <a:avLst/>
              <a:gdLst/>
              <a:ahLst/>
              <a:cxnLst/>
              <a:rect l="l" t="t" r="r" b="b"/>
              <a:pathLst>
                <a:path w="1740534" h="1741170">
                  <a:moveTo>
                    <a:pt x="1450428" y="1740547"/>
                  </a:moveTo>
                  <a:lnTo>
                    <a:pt x="290106" y="1740547"/>
                  </a:lnTo>
                  <a:lnTo>
                    <a:pt x="243045" y="1736750"/>
                  </a:lnTo>
                  <a:lnTo>
                    <a:pt x="198404" y="1725757"/>
                  </a:lnTo>
                  <a:lnTo>
                    <a:pt x="156779" y="1708166"/>
                  </a:lnTo>
                  <a:lnTo>
                    <a:pt x="118766" y="1684573"/>
                  </a:lnTo>
                  <a:lnTo>
                    <a:pt x="84964" y="1655576"/>
                  </a:lnTo>
                  <a:lnTo>
                    <a:pt x="55969" y="1621772"/>
                  </a:lnTo>
                  <a:lnTo>
                    <a:pt x="32378" y="1583758"/>
                  </a:lnTo>
                  <a:lnTo>
                    <a:pt x="14788" y="1542131"/>
                  </a:lnTo>
                  <a:lnTo>
                    <a:pt x="3796" y="1497489"/>
                  </a:lnTo>
                  <a:lnTo>
                    <a:pt x="0" y="1450428"/>
                  </a:lnTo>
                  <a:lnTo>
                    <a:pt x="0" y="290118"/>
                  </a:lnTo>
                  <a:lnTo>
                    <a:pt x="3796" y="243058"/>
                  </a:lnTo>
                  <a:lnTo>
                    <a:pt x="14788" y="198415"/>
                  </a:lnTo>
                  <a:lnTo>
                    <a:pt x="32378" y="156789"/>
                  </a:lnTo>
                  <a:lnTo>
                    <a:pt x="55969" y="118775"/>
                  </a:lnTo>
                  <a:lnTo>
                    <a:pt x="84964" y="84970"/>
                  </a:lnTo>
                  <a:lnTo>
                    <a:pt x="118766" y="55973"/>
                  </a:lnTo>
                  <a:lnTo>
                    <a:pt x="156779" y="32381"/>
                  </a:lnTo>
                  <a:lnTo>
                    <a:pt x="198404" y="14789"/>
                  </a:lnTo>
                  <a:lnTo>
                    <a:pt x="243045" y="3796"/>
                  </a:lnTo>
                  <a:lnTo>
                    <a:pt x="290106" y="0"/>
                  </a:lnTo>
                  <a:lnTo>
                    <a:pt x="1450428" y="0"/>
                  </a:lnTo>
                  <a:lnTo>
                    <a:pt x="1497489" y="3796"/>
                  </a:lnTo>
                  <a:lnTo>
                    <a:pt x="1542130" y="14789"/>
                  </a:lnTo>
                  <a:lnTo>
                    <a:pt x="1583755" y="32381"/>
                  </a:lnTo>
                  <a:lnTo>
                    <a:pt x="1621768" y="55973"/>
                  </a:lnTo>
                  <a:lnTo>
                    <a:pt x="1655570" y="84970"/>
                  </a:lnTo>
                  <a:lnTo>
                    <a:pt x="1684565" y="118775"/>
                  </a:lnTo>
                  <a:lnTo>
                    <a:pt x="1708156" y="156789"/>
                  </a:lnTo>
                  <a:lnTo>
                    <a:pt x="1725746" y="198415"/>
                  </a:lnTo>
                  <a:lnTo>
                    <a:pt x="1736738" y="243058"/>
                  </a:lnTo>
                  <a:lnTo>
                    <a:pt x="1740535" y="290118"/>
                  </a:lnTo>
                  <a:lnTo>
                    <a:pt x="1740535" y="1450428"/>
                  </a:lnTo>
                  <a:lnTo>
                    <a:pt x="1736738" y="1497489"/>
                  </a:lnTo>
                  <a:lnTo>
                    <a:pt x="1725746" y="1542131"/>
                  </a:lnTo>
                  <a:lnTo>
                    <a:pt x="1708156" y="1583758"/>
                  </a:lnTo>
                  <a:lnTo>
                    <a:pt x="1684565" y="1621772"/>
                  </a:lnTo>
                  <a:lnTo>
                    <a:pt x="1655570" y="1655576"/>
                  </a:lnTo>
                  <a:lnTo>
                    <a:pt x="1621768" y="1684573"/>
                  </a:lnTo>
                  <a:lnTo>
                    <a:pt x="1583755" y="1708166"/>
                  </a:lnTo>
                  <a:lnTo>
                    <a:pt x="1542130" y="1725757"/>
                  </a:lnTo>
                  <a:lnTo>
                    <a:pt x="1497489" y="1736750"/>
                  </a:lnTo>
                  <a:lnTo>
                    <a:pt x="1450428" y="174054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93002" y="4256087"/>
              <a:ext cx="1740535" cy="1741170"/>
            </a:xfrm>
            <a:custGeom>
              <a:avLst/>
              <a:gdLst/>
              <a:ahLst/>
              <a:cxnLst/>
              <a:rect l="l" t="t" r="r" b="b"/>
              <a:pathLst>
                <a:path w="1740534" h="1741170">
                  <a:moveTo>
                    <a:pt x="0" y="290118"/>
                  </a:moveTo>
                  <a:lnTo>
                    <a:pt x="3796" y="243058"/>
                  </a:lnTo>
                  <a:lnTo>
                    <a:pt x="14788" y="198415"/>
                  </a:lnTo>
                  <a:lnTo>
                    <a:pt x="32378" y="156789"/>
                  </a:lnTo>
                  <a:lnTo>
                    <a:pt x="55969" y="118775"/>
                  </a:lnTo>
                  <a:lnTo>
                    <a:pt x="84964" y="84970"/>
                  </a:lnTo>
                  <a:lnTo>
                    <a:pt x="118766" y="55973"/>
                  </a:lnTo>
                  <a:lnTo>
                    <a:pt x="156779" y="32381"/>
                  </a:lnTo>
                  <a:lnTo>
                    <a:pt x="198404" y="14789"/>
                  </a:lnTo>
                  <a:lnTo>
                    <a:pt x="243045" y="3796"/>
                  </a:lnTo>
                  <a:lnTo>
                    <a:pt x="290106" y="0"/>
                  </a:lnTo>
                  <a:lnTo>
                    <a:pt x="1450428" y="0"/>
                  </a:lnTo>
                  <a:lnTo>
                    <a:pt x="1497489" y="3796"/>
                  </a:lnTo>
                  <a:lnTo>
                    <a:pt x="1542130" y="14789"/>
                  </a:lnTo>
                  <a:lnTo>
                    <a:pt x="1583755" y="32381"/>
                  </a:lnTo>
                  <a:lnTo>
                    <a:pt x="1621768" y="55973"/>
                  </a:lnTo>
                  <a:lnTo>
                    <a:pt x="1655570" y="84970"/>
                  </a:lnTo>
                  <a:lnTo>
                    <a:pt x="1684565" y="118775"/>
                  </a:lnTo>
                  <a:lnTo>
                    <a:pt x="1708156" y="156789"/>
                  </a:lnTo>
                  <a:lnTo>
                    <a:pt x="1725746" y="198415"/>
                  </a:lnTo>
                  <a:lnTo>
                    <a:pt x="1736738" y="243058"/>
                  </a:lnTo>
                  <a:lnTo>
                    <a:pt x="1740535" y="290118"/>
                  </a:lnTo>
                  <a:lnTo>
                    <a:pt x="1740535" y="1450428"/>
                  </a:lnTo>
                  <a:lnTo>
                    <a:pt x="1736738" y="1497489"/>
                  </a:lnTo>
                  <a:lnTo>
                    <a:pt x="1725746" y="1542131"/>
                  </a:lnTo>
                  <a:lnTo>
                    <a:pt x="1708156" y="1583758"/>
                  </a:lnTo>
                  <a:lnTo>
                    <a:pt x="1684565" y="1621772"/>
                  </a:lnTo>
                  <a:lnTo>
                    <a:pt x="1655570" y="1655576"/>
                  </a:lnTo>
                  <a:lnTo>
                    <a:pt x="1621768" y="1684573"/>
                  </a:lnTo>
                  <a:lnTo>
                    <a:pt x="1583755" y="1708166"/>
                  </a:lnTo>
                  <a:lnTo>
                    <a:pt x="1542130" y="1725757"/>
                  </a:lnTo>
                  <a:lnTo>
                    <a:pt x="1497489" y="1736750"/>
                  </a:lnTo>
                  <a:lnTo>
                    <a:pt x="1450428" y="1740547"/>
                  </a:lnTo>
                  <a:lnTo>
                    <a:pt x="290106" y="1740547"/>
                  </a:lnTo>
                  <a:lnTo>
                    <a:pt x="243045" y="1736750"/>
                  </a:lnTo>
                  <a:lnTo>
                    <a:pt x="198404" y="1725757"/>
                  </a:lnTo>
                  <a:lnTo>
                    <a:pt x="156779" y="1708166"/>
                  </a:lnTo>
                  <a:lnTo>
                    <a:pt x="118766" y="1684573"/>
                  </a:lnTo>
                  <a:lnTo>
                    <a:pt x="84964" y="1655576"/>
                  </a:lnTo>
                  <a:lnTo>
                    <a:pt x="55969" y="1621772"/>
                  </a:lnTo>
                  <a:lnTo>
                    <a:pt x="32378" y="1583758"/>
                  </a:lnTo>
                  <a:lnTo>
                    <a:pt x="14788" y="1542131"/>
                  </a:lnTo>
                  <a:lnTo>
                    <a:pt x="3796" y="1497489"/>
                  </a:lnTo>
                  <a:lnTo>
                    <a:pt x="0" y="1450428"/>
                  </a:lnTo>
                  <a:lnTo>
                    <a:pt x="0" y="29011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494106" y="4780279"/>
            <a:ext cx="1337310" cy="838948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065" marR="5080" algn="ctr">
              <a:lnSpc>
                <a:spcPct val="86000"/>
              </a:lnSpc>
              <a:spcBef>
                <a:spcPts val="350"/>
              </a:spcBef>
            </a:pPr>
            <a:r>
              <a:rPr lang="el-GR" sz="1500" dirty="0">
                <a:solidFill>
                  <a:srgbClr val="FFFFFF"/>
                </a:solidFill>
                <a:latin typeface="Arial"/>
                <a:cs typeface="Arial"/>
              </a:rPr>
              <a:t>Συστηματική προβολή και γνωμοδοτήσεις (TA/ RA)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1323" y="6694931"/>
            <a:ext cx="12630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enter</a:t>
            </a:r>
            <a:r>
              <a:rPr sz="800" u="sng" spc="-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your presentation</a:t>
            </a:r>
            <a:r>
              <a:rPr sz="800" u="sng" spc="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800" u="sng" spc="-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title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8279" y="190500"/>
            <a:ext cx="3627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“</a:t>
            </a:r>
            <a:r>
              <a:rPr lang="el-GR" spc="-10" dirty="0"/>
              <a:t>ευθύνη</a:t>
            </a:r>
            <a:r>
              <a:rPr spc="-10" dirty="0"/>
              <a:t>”</a:t>
            </a:r>
          </a:p>
        </p:txBody>
      </p:sp>
      <p:sp>
        <p:nvSpPr>
          <p:cNvPr id="3" name="object 3"/>
          <p:cNvSpPr/>
          <p:nvPr/>
        </p:nvSpPr>
        <p:spPr>
          <a:xfrm>
            <a:off x="196062" y="1313510"/>
            <a:ext cx="8495030" cy="4392930"/>
          </a:xfrm>
          <a:custGeom>
            <a:avLst/>
            <a:gdLst/>
            <a:ahLst/>
            <a:cxnLst/>
            <a:rect l="l" t="t" r="r" b="b"/>
            <a:pathLst>
              <a:path w="8495030" h="4392930">
                <a:moveTo>
                  <a:pt x="8494712" y="4392612"/>
                </a:moveTo>
                <a:lnTo>
                  <a:pt x="0" y="4392612"/>
                </a:lnTo>
                <a:lnTo>
                  <a:pt x="0" y="0"/>
                </a:lnTo>
                <a:lnTo>
                  <a:pt x="8494712" y="0"/>
                </a:lnTo>
                <a:lnTo>
                  <a:pt x="8494712" y="4392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4795" y="1332991"/>
            <a:ext cx="8331834" cy="413311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715">
              <a:lnSpc>
                <a:spcPct val="101400"/>
              </a:lnSpc>
              <a:spcBef>
                <a:spcPts val="65"/>
              </a:spcBef>
              <a:tabLst>
                <a:tab pos="480059" algn="l"/>
                <a:tab pos="1493520" algn="l"/>
                <a:tab pos="1872614" algn="l"/>
                <a:tab pos="2399030" algn="l"/>
                <a:tab pos="3117850" algn="l"/>
                <a:tab pos="3451860" algn="l"/>
                <a:tab pos="5887720" algn="l"/>
                <a:tab pos="6414135" algn="l"/>
                <a:tab pos="7281545" algn="l"/>
                <a:tab pos="7660005" algn="l"/>
              </a:tabLst>
            </a:pPr>
            <a:r>
              <a:rPr lang="el-GR" spc="-25" dirty="0">
                <a:latin typeface="Arial"/>
                <a:cs typeface="Arial"/>
              </a:rPr>
              <a:t>Ως καπετάνιος του πλοίου, ο Χ ήταν </a:t>
            </a:r>
            <a:r>
              <a:rPr lang="el-GR" b="1" spc="-25" dirty="0">
                <a:latin typeface="Arial"/>
                <a:cs typeface="Arial"/>
              </a:rPr>
              <a:t>υπεύθυνος</a:t>
            </a:r>
            <a:r>
              <a:rPr lang="el-GR" spc="-25" dirty="0">
                <a:latin typeface="Arial"/>
                <a:cs typeface="Arial"/>
              </a:rPr>
              <a:t> για την ασφάλεια των επιβατών και του πληρώματός του. Ωστόσο, στο τελευταίο του ταξίδι κάθε βράδυ μεθούσε και τελικά στάθηκε </a:t>
            </a:r>
            <a:r>
              <a:rPr lang="el-GR" b="1" spc="-25" dirty="0">
                <a:latin typeface="Arial"/>
                <a:cs typeface="Arial"/>
              </a:rPr>
              <a:t>υπεύθυνος</a:t>
            </a:r>
            <a:r>
              <a:rPr lang="el-GR" spc="-25" dirty="0">
                <a:latin typeface="Arial"/>
                <a:cs typeface="Arial"/>
              </a:rPr>
              <a:t> για την απώλεια του πλοίου με όλους τους επιβαίνοντες</a:t>
            </a:r>
            <a:r>
              <a:rPr spc="-1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2700" marR="6985">
              <a:lnSpc>
                <a:spcPct val="100299"/>
              </a:lnSpc>
              <a:spcBef>
                <a:spcPts val="470"/>
              </a:spcBef>
              <a:tabLst>
                <a:tab pos="466725" algn="l"/>
                <a:tab pos="1195070" algn="l"/>
                <a:tab pos="2904490" algn="l"/>
                <a:tab pos="3402965" algn="l"/>
                <a:tab pos="3681729" algn="l"/>
                <a:tab pos="4288790" algn="l"/>
                <a:tab pos="4478655" algn="l"/>
                <a:tab pos="5310505" algn="l"/>
                <a:tab pos="5628005" algn="l"/>
                <a:tab pos="6156325" algn="l"/>
                <a:tab pos="6523355" algn="l"/>
                <a:tab pos="6685280" algn="l"/>
                <a:tab pos="6894195" algn="l"/>
                <a:tab pos="7398384" algn="l"/>
                <a:tab pos="7701280" algn="l"/>
              </a:tabLst>
            </a:pPr>
            <a:r>
              <a:rPr lang="el-GR" dirty="0">
                <a:latin typeface="Arial"/>
                <a:cs typeface="Arial"/>
              </a:rPr>
              <a:t>Φημολογούνταν ότι ήταν τρελός, αλλά οι γιατροί θεώρησαν ότι ήταν </a:t>
            </a:r>
            <a:r>
              <a:rPr lang="el-GR" b="1" dirty="0">
                <a:latin typeface="Arial"/>
                <a:cs typeface="Arial"/>
              </a:rPr>
              <a:t>υπεύθυνος</a:t>
            </a:r>
            <a:r>
              <a:rPr lang="el-GR" dirty="0">
                <a:latin typeface="Arial"/>
                <a:cs typeface="Arial"/>
              </a:rPr>
              <a:t> για τις πράξεις του.	Καθ' όλη τη διάρκεια του ταξιδιού συμπεριφερόταν αρκετά ανεύθυνα και τα διάφορα περιστατικά στη σταδιοδρομία του έδειχναν ότι δεν ήταν ένα </a:t>
            </a:r>
            <a:r>
              <a:rPr lang="el-GR" b="1" dirty="0">
                <a:latin typeface="Arial"/>
                <a:cs typeface="Arial"/>
              </a:rPr>
              <a:t>υπεύθυνο</a:t>
            </a:r>
            <a:r>
              <a:rPr lang="el-GR" dirty="0">
                <a:latin typeface="Arial"/>
                <a:cs typeface="Arial"/>
              </a:rPr>
              <a:t> άτομο</a:t>
            </a:r>
            <a:r>
              <a:rPr spc="-1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2700" marR="5080">
              <a:lnSpc>
                <a:spcPct val="100200"/>
              </a:lnSpc>
              <a:spcBef>
                <a:spcPts val="475"/>
              </a:spcBef>
              <a:tabLst>
                <a:tab pos="553720" algn="l"/>
                <a:tab pos="1072515" algn="l"/>
                <a:tab pos="1242695" algn="l"/>
                <a:tab pos="1567180" algn="l"/>
                <a:tab pos="1958339" algn="l"/>
                <a:tab pos="2088514" algn="l"/>
                <a:tab pos="2401570" algn="l"/>
                <a:tab pos="2468245" algn="l"/>
                <a:tab pos="2675890" algn="l"/>
                <a:tab pos="2997835" algn="l"/>
                <a:tab pos="3068320" algn="l"/>
                <a:tab pos="3130550" algn="l"/>
                <a:tab pos="3357245" algn="l"/>
                <a:tab pos="3445510" algn="l"/>
                <a:tab pos="3713479" algn="l"/>
                <a:tab pos="3762375" algn="l"/>
                <a:tab pos="3955415" algn="l"/>
                <a:tab pos="4284345" algn="l"/>
                <a:tab pos="4544695" algn="l"/>
                <a:tab pos="4585970" algn="l"/>
                <a:tab pos="4657725" algn="l"/>
                <a:tab pos="5140960" algn="l"/>
                <a:tab pos="5167630" algn="l"/>
                <a:tab pos="5514975" algn="l"/>
                <a:tab pos="5829300" algn="l"/>
                <a:tab pos="6025515" algn="l"/>
                <a:tab pos="6725920" algn="l"/>
                <a:tab pos="7659370" algn="l"/>
                <a:tab pos="7740650" algn="l"/>
              </a:tabLst>
            </a:pPr>
            <a:r>
              <a:rPr lang="el-GR" spc="-25" dirty="0">
                <a:latin typeface="Arial"/>
                <a:cs typeface="Arial"/>
              </a:rPr>
              <a:t>Ανέκαθεν ισχυριζόταν ότι οι ακραίες χειμωνιάτικες καταιγίδες ήταν </a:t>
            </a:r>
            <a:r>
              <a:rPr lang="el-GR" b="1" spc="-25" dirty="0">
                <a:latin typeface="Arial"/>
                <a:cs typeface="Arial"/>
              </a:rPr>
              <a:t>υπεύθυνες</a:t>
            </a:r>
            <a:r>
              <a:rPr lang="el-GR" spc="-25" dirty="0">
                <a:latin typeface="Arial"/>
                <a:cs typeface="Arial"/>
              </a:rPr>
              <a:t> για την απώλεια του πλοίου, αλλά στη δικαστική διαδικασία που ασκήθηκε εναντίον του κρίθηκε ποινικά υπεύθυνος για την αμελή συμπεριφορά του, ενώ σε ξεχωριστή αστική διαδικασία κρίθηκε νομικά </a:t>
            </a:r>
            <a:r>
              <a:rPr lang="el-GR" b="1" spc="-25" dirty="0">
                <a:latin typeface="Arial"/>
                <a:cs typeface="Arial"/>
              </a:rPr>
              <a:t>υπεύθυνος</a:t>
            </a:r>
            <a:r>
              <a:rPr lang="el-GR" spc="-25" dirty="0">
                <a:latin typeface="Arial"/>
                <a:cs typeface="Arial"/>
              </a:rPr>
              <a:t> για την απώλεια ζωής και περιουσίας</a:t>
            </a:r>
            <a:r>
              <a:rPr spc="-1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2700" marR="194310">
              <a:lnSpc>
                <a:spcPts val="2500"/>
              </a:lnSpc>
              <a:spcBef>
                <a:spcPts val="580"/>
              </a:spcBef>
            </a:pPr>
            <a:r>
              <a:rPr lang="el-GR" dirty="0">
                <a:latin typeface="Arial"/>
                <a:cs typeface="Arial"/>
              </a:rPr>
              <a:t>Είναι ακόμη εν ζωή και είναι ηθικά </a:t>
            </a:r>
            <a:r>
              <a:rPr lang="el-GR" b="1" dirty="0">
                <a:latin typeface="Arial"/>
                <a:cs typeface="Arial"/>
              </a:rPr>
              <a:t>υπεύθυνος</a:t>
            </a:r>
            <a:r>
              <a:rPr lang="el-GR" dirty="0">
                <a:latin typeface="Arial"/>
                <a:cs typeface="Arial"/>
              </a:rPr>
              <a:t> για το θάνατο πολλών γυναικών και παιδιών</a:t>
            </a:r>
            <a:r>
              <a:rPr spc="-1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200" i="1" dirty="0">
                <a:latin typeface="Arial"/>
                <a:cs typeface="Arial"/>
              </a:rPr>
              <a:t>(Hart,H.L.A.,Punishment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and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Responsibility: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Essays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in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the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Philosophy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of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Law,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1970)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7765" y="6270244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0"/>
            <a:ext cx="8308975" cy="1889125"/>
            <a:chOff x="-3175" y="0"/>
            <a:chExt cx="8308975" cy="1889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9293"/>
              <a:ext cx="1237403" cy="16291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3175" y="0"/>
              <a:ext cx="190500" cy="1871980"/>
            </a:xfrm>
            <a:custGeom>
              <a:avLst/>
              <a:gdLst/>
              <a:ahLst/>
              <a:cxnLst/>
              <a:rect l="l" t="t" r="r" b="b"/>
              <a:pathLst>
                <a:path w="190500" h="1871980">
                  <a:moveTo>
                    <a:pt x="0" y="0"/>
                  </a:moveTo>
                  <a:lnTo>
                    <a:pt x="190500" y="0"/>
                  </a:lnTo>
                  <a:lnTo>
                    <a:pt x="190500" y="1871662"/>
                  </a:lnTo>
                  <a:lnTo>
                    <a:pt x="0" y="187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70075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547555" y="6511035"/>
            <a:ext cx="166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2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33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248" y="0"/>
            <a:ext cx="8669980" cy="63709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70506"/>
            <a:ext cx="9059760" cy="456057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3175" y="0"/>
            <a:ext cx="8308975" cy="1889125"/>
            <a:chOff x="-3175" y="0"/>
            <a:chExt cx="8308975" cy="18891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9293"/>
              <a:ext cx="1237403" cy="16291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3175" y="0"/>
              <a:ext cx="190500" cy="1871980"/>
            </a:xfrm>
            <a:custGeom>
              <a:avLst/>
              <a:gdLst/>
              <a:ahLst/>
              <a:cxnLst/>
              <a:rect l="l" t="t" r="r" b="b"/>
              <a:pathLst>
                <a:path w="190500" h="1871980">
                  <a:moveTo>
                    <a:pt x="0" y="0"/>
                  </a:moveTo>
                  <a:lnTo>
                    <a:pt x="190500" y="0"/>
                  </a:lnTo>
                  <a:lnTo>
                    <a:pt x="190500" y="1871662"/>
                  </a:lnTo>
                  <a:lnTo>
                    <a:pt x="0" y="187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870075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6890" y="33019"/>
            <a:ext cx="8392920" cy="1772280"/>
          </a:xfrm>
          <a:prstGeom prst="rect">
            <a:avLst/>
          </a:prstGeom>
        </p:spPr>
        <p:txBody>
          <a:bodyPr vert="horz" wrap="square" lIns="0" tIns="414020" rIns="0" bIns="0" rtlCol="0">
            <a:spAutoFit/>
          </a:bodyPr>
          <a:lstStyle/>
          <a:p>
            <a:pPr marL="75184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Τρόποι λειτουργίας του </a:t>
            </a:r>
            <a:r>
              <a:rPr lang="en-GB" dirty="0"/>
              <a:t>ARGOS</a:t>
            </a:r>
            <a:endParaRPr spc="-1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0"/>
            <a:ext cx="8308975" cy="1889125"/>
            <a:chOff x="-3175" y="0"/>
            <a:chExt cx="8308975" cy="1889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9293"/>
              <a:ext cx="1237403" cy="16291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3175" y="0"/>
              <a:ext cx="190500" cy="1871980"/>
            </a:xfrm>
            <a:custGeom>
              <a:avLst/>
              <a:gdLst/>
              <a:ahLst/>
              <a:cxnLst/>
              <a:rect l="l" t="t" r="r" b="b"/>
              <a:pathLst>
                <a:path w="190500" h="1871980">
                  <a:moveTo>
                    <a:pt x="0" y="0"/>
                  </a:moveTo>
                  <a:lnTo>
                    <a:pt x="190500" y="0"/>
                  </a:lnTo>
                  <a:lnTo>
                    <a:pt x="190500" y="1871662"/>
                  </a:lnTo>
                  <a:lnTo>
                    <a:pt x="0" y="187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70075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4556" y="6639052"/>
            <a:ext cx="2801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Intermediate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Review Meeting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15.09.2021 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556" y="1870964"/>
            <a:ext cx="8412480" cy="131407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4965" marR="5080" indent="-342265">
              <a:lnSpc>
                <a:spcPct val="100800"/>
              </a:lnSpc>
              <a:spcBef>
                <a:spcPts val="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sz="2000" dirty="0">
                <a:latin typeface="Arial"/>
                <a:cs typeface="Arial"/>
              </a:rPr>
              <a:t>Υποβοήθηση πτήσης και προσγείωσης αεροσκάφους που χειρίζεται ένας μόνο πιλότος, σε περίπτωση μερικής ή ολικής ανικανότητας του πιλότου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0014" indent="-10795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20650" algn="l"/>
              </a:tabLst>
            </a:pPr>
            <a:r>
              <a:rPr lang="el-GR" sz="2000" b="1" dirty="0">
                <a:latin typeface="Arial"/>
                <a:cs typeface="Arial"/>
              </a:rPr>
              <a:t>Τρεις επιλογές υλοποίησης</a:t>
            </a:r>
            <a:r>
              <a:rPr sz="2000" b="1" spc="-10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822" y="3185955"/>
            <a:ext cx="1085088" cy="10820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3382" y="4496295"/>
            <a:ext cx="2300605" cy="1849120"/>
          </a:xfrm>
          <a:prstGeom prst="rect">
            <a:avLst/>
          </a:prstGeom>
          <a:solidFill>
            <a:srgbClr val="5CB46F"/>
          </a:solidFill>
        </p:spPr>
        <p:txBody>
          <a:bodyPr vert="horz" wrap="square" lIns="0" tIns="46990" rIns="0" bIns="0" rtlCol="0">
            <a:spAutoFit/>
          </a:bodyPr>
          <a:lstStyle/>
          <a:p>
            <a:pPr marL="210185" marR="205104" algn="ctr">
              <a:lnSpc>
                <a:spcPct val="99400"/>
              </a:lnSpc>
              <a:spcBef>
                <a:spcPts val="370"/>
              </a:spcBef>
            </a:pPr>
            <a:r>
              <a:rPr sz="1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ATCO</a:t>
            </a:r>
            <a:r>
              <a:rPr sz="1800" b="1" u="heavy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Focused: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most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sz="18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</a:t>
            </a:r>
            <a:r>
              <a:rPr sz="18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single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pilot</a:t>
            </a:r>
            <a:r>
              <a:rPr sz="18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tasks</a:t>
            </a: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are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assigned</a:t>
            </a:r>
            <a:r>
              <a:rPr sz="18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to</a:t>
            </a:r>
            <a:r>
              <a:rPr sz="18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</a:t>
            </a:r>
            <a:r>
              <a:rPr sz="1800" u="sng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Air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traffic</a:t>
            </a:r>
            <a:r>
              <a:rPr sz="18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controller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5033" y="3299649"/>
            <a:ext cx="1082039" cy="108203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295751" y="4496295"/>
            <a:ext cx="2300605" cy="1849120"/>
          </a:xfrm>
          <a:prstGeom prst="rect">
            <a:avLst/>
          </a:prstGeom>
          <a:solidFill>
            <a:srgbClr val="5CB46F"/>
          </a:solidFill>
        </p:spPr>
        <p:txBody>
          <a:bodyPr vert="horz" wrap="square" lIns="0" tIns="45085" rIns="0" bIns="0" rtlCol="0">
            <a:spAutoFit/>
          </a:bodyPr>
          <a:lstStyle/>
          <a:p>
            <a:pPr marL="254635" marR="249554" indent="-635" algn="ctr">
              <a:lnSpc>
                <a:spcPct val="100000"/>
              </a:lnSpc>
              <a:spcBef>
                <a:spcPts val="355"/>
              </a:spcBef>
            </a:pP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GSO</a:t>
            </a:r>
            <a:r>
              <a:rPr sz="18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Focused: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most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sz="18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</a:t>
            </a:r>
            <a:r>
              <a:rPr sz="18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single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pilot</a:t>
            </a:r>
            <a:r>
              <a:rPr sz="18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tasks</a:t>
            </a: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are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assigned</a:t>
            </a:r>
            <a:r>
              <a:rPr sz="18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to</a:t>
            </a:r>
            <a:r>
              <a:rPr sz="18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Ground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Station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Operator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7456" y="3288988"/>
            <a:ext cx="1082040" cy="108203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6209360" y="4496295"/>
            <a:ext cx="2300605" cy="1849120"/>
          </a:xfrm>
          <a:custGeom>
            <a:avLst/>
            <a:gdLst/>
            <a:ahLst/>
            <a:cxnLst/>
            <a:rect l="l" t="t" r="r" b="b"/>
            <a:pathLst>
              <a:path w="2300604" h="1849120">
                <a:moveTo>
                  <a:pt x="2300135" y="1848942"/>
                </a:moveTo>
                <a:lnTo>
                  <a:pt x="0" y="1848942"/>
                </a:lnTo>
                <a:lnTo>
                  <a:pt x="0" y="0"/>
                </a:lnTo>
                <a:lnTo>
                  <a:pt x="2300135" y="0"/>
                </a:lnTo>
                <a:lnTo>
                  <a:pt x="2300135" y="1848942"/>
                </a:lnTo>
                <a:close/>
              </a:path>
            </a:pathLst>
          </a:custGeom>
          <a:solidFill>
            <a:srgbClr val="5CB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18029" y="4528820"/>
            <a:ext cx="2080895" cy="1391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99400"/>
              </a:lnSpc>
              <a:spcBef>
                <a:spcPts val="110"/>
              </a:spcBef>
            </a:pPr>
            <a:r>
              <a:rPr sz="1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Automation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Focused:</a:t>
            </a:r>
            <a:r>
              <a:rPr sz="18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most</a:t>
            </a:r>
            <a:r>
              <a:rPr sz="18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</a:t>
            </a:r>
            <a:r>
              <a:rPr sz="18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single</a:t>
            </a: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pilot</a:t>
            </a:r>
            <a:r>
              <a:rPr sz="18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tasks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are</a:t>
            </a: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assigned</a:t>
            </a: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to</a:t>
            </a: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the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cockpit</a:t>
            </a:r>
            <a:r>
              <a:rPr sz="18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automation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99487" y="116012"/>
            <a:ext cx="3635121" cy="158550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26575"/>
            <a:ext cx="9144000" cy="829944"/>
            <a:chOff x="0" y="6026575"/>
            <a:chExt cx="9144000" cy="8299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656" y="6027637"/>
              <a:ext cx="4547502" cy="2359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1563" y="6026575"/>
              <a:ext cx="2203558" cy="2395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8318" y="6044527"/>
              <a:ext cx="281500" cy="25403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3175" y="0"/>
            <a:ext cx="8308975" cy="1889125"/>
            <a:chOff x="-3175" y="0"/>
            <a:chExt cx="8308975" cy="188912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39293"/>
              <a:ext cx="1237403" cy="162919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-3175" y="0"/>
              <a:ext cx="190500" cy="1871980"/>
            </a:xfrm>
            <a:custGeom>
              <a:avLst/>
              <a:gdLst/>
              <a:ahLst/>
              <a:cxnLst/>
              <a:rect l="l" t="t" r="r" b="b"/>
              <a:pathLst>
                <a:path w="190500" h="1871980">
                  <a:moveTo>
                    <a:pt x="0" y="0"/>
                  </a:moveTo>
                  <a:lnTo>
                    <a:pt x="190500" y="0"/>
                  </a:lnTo>
                  <a:lnTo>
                    <a:pt x="190500" y="1871662"/>
                  </a:lnTo>
                  <a:lnTo>
                    <a:pt x="0" y="187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870075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67893" y="451205"/>
            <a:ext cx="2204720" cy="624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65"/>
              </a:lnSpc>
            </a:pPr>
            <a:r>
              <a:rPr sz="4400" spc="-10" dirty="0">
                <a:latin typeface="Arial"/>
                <a:cs typeface="Arial"/>
              </a:rPr>
              <a:t>Safeland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390" y="2214371"/>
            <a:ext cx="53124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sz="2000" dirty="0">
                <a:latin typeface="Arial"/>
                <a:cs typeface="Arial"/>
              </a:rPr>
              <a:t>Επίλεκτη λύση: </a:t>
            </a:r>
            <a:r>
              <a:rPr lang="en-GB" sz="2000" dirty="0">
                <a:latin typeface="Arial"/>
                <a:cs typeface="Arial"/>
              </a:rPr>
              <a:t>GSO + </a:t>
            </a:r>
            <a:r>
              <a:rPr lang="el-GR" sz="2000" dirty="0">
                <a:latin typeface="Arial"/>
                <a:cs typeface="Arial"/>
              </a:rPr>
              <a:t>Αυτοματισμός</a:t>
            </a: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407" y="2750311"/>
            <a:ext cx="9028925" cy="31158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3472" y="0"/>
            <a:ext cx="3867150" cy="18241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5625"/>
            <a:ext cx="9144000" cy="5031105"/>
            <a:chOff x="0" y="1825625"/>
            <a:chExt cx="9144000" cy="5031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54775"/>
              <a:ext cx="9144000" cy="4016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16912" y="6424612"/>
              <a:ext cx="0" cy="352425"/>
            </a:xfrm>
            <a:custGeom>
              <a:avLst/>
              <a:gdLst/>
              <a:ahLst/>
              <a:cxnLst/>
              <a:rect l="l" t="t" r="r" b="b"/>
              <a:pathLst>
                <a:path h="352425">
                  <a:moveTo>
                    <a:pt x="0" y="0"/>
                  </a:moveTo>
                  <a:lnTo>
                    <a:pt x="0" y="352425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16912" y="6092825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362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8650" y="1825625"/>
              <a:ext cx="7886700" cy="4351655"/>
            </a:xfrm>
            <a:custGeom>
              <a:avLst/>
              <a:gdLst/>
              <a:ahLst/>
              <a:cxnLst/>
              <a:rect l="l" t="t" r="r" b="b"/>
              <a:pathLst>
                <a:path w="7886700" h="4351655">
                  <a:moveTo>
                    <a:pt x="7886700" y="4351337"/>
                  </a:moveTo>
                  <a:lnTo>
                    <a:pt x="0" y="4351337"/>
                  </a:lnTo>
                  <a:lnTo>
                    <a:pt x="0" y="0"/>
                  </a:lnTo>
                  <a:lnTo>
                    <a:pt x="7886700" y="0"/>
                  </a:lnTo>
                  <a:lnTo>
                    <a:pt x="7886700" y="4351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5721" y="3657752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29">
                  <a:moveTo>
                    <a:pt x="1650060" y="849312"/>
                  </a:moveTo>
                  <a:lnTo>
                    <a:pt x="141528" y="849312"/>
                  </a:lnTo>
                  <a:lnTo>
                    <a:pt x="96788" y="842093"/>
                  </a:lnTo>
                  <a:lnTo>
                    <a:pt x="57936" y="821991"/>
                  </a:lnTo>
                  <a:lnTo>
                    <a:pt x="27301" y="791340"/>
                  </a:lnTo>
                  <a:lnTo>
                    <a:pt x="7213" y="752472"/>
                  </a:lnTo>
                  <a:lnTo>
                    <a:pt x="0" y="707720"/>
                  </a:lnTo>
                  <a:lnTo>
                    <a:pt x="0" y="141579"/>
                  </a:lnTo>
                  <a:lnTo>
                    <a:pt x="7213" y="96833"/>
                  </a:lnTo>
                  <a:lnTo>
                    <a:pt x="27301" y="57969"/>
                  </a:lnTo>
                  <a:lnTo>
                    <a:pt x="57936" y="27319"/>
                  </a:lnTo>
                  <a:lnTo>
                    <a:pt x="96788" y="7218"/>
                  </a:lnTo>
                  <a:lnTo>
                    <a:pt x="141528" y="0"/>
                  </a:lnTo>
                  <a:lnTo>
                    <a:pt x="1650060" y="0"/>
                  </a:lnTo>
                  <a:lnTo>
                    <a:pt x="1694800" y="7218"/>
                  </a:lnTo>
                  <a:lnTo>
                    <a:pt x="1733652" y="27319"/>
                  </a:lnTo>
                  <a:lnTo>
                    <a:pt x="1764287" y="57969"/>
                  </a:lnTo>
                  <a:lnTo>
                    <a:pt x="1784375" y="96833"/>
                  </a:lnTo>
                  <a:lnTo>
                    <a:pt x="1791589" y="141579"/>
                  </a:lnTo>
                  <a:lnTo>
                    <a:pt x="1791589" y="707720"/>
                  </a:lnTo>
                  <a:lnTo>
                    <a:pt x="1784375" y="752472"/>
                  </a:lnTo>
                  <a:lnTo>
                    <a:pt x="1764287" y="791340"/>
                  </a:lnTo>
                  <a:lnTo>
                    <a:pt x="1733652" y="821991"/>
                  </a:lnTo>
                  <a:lnTo>
                    <a:pt x="1694800" y="842093"/>
                  </a:lnTo>
                  <a:lnTo>
                    <a:pt x="1650060" y="849312"/>
                  </a:lnTo>
                  <a:close/>
                </a:path>
              </a:pathLst>
            </a:custGeom>
            <a:solidFill>
              <a:srgbClr val="1E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5721" y="3657752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29">
                  <a:moveTo>
                    <a:pt x="0" y="141579"/>
                  </a:moveTo>
                  <a:lnTo>
                    <a:pt x="7213" y="96833"/>
                  </a:lnTo>
                  <a:lnTo>
                    <a:pt x="27301" y="57969"/>
                  </a:lnTo>
                  <a:lnTo>
                    <a:pt x="57936" y="27319"/>
                  </a:lnTo>
                  <a:lnTo>
                    <a:pt x="96788" y="7218"/>
                  </a:lnTo>
                  <a:lnTo>
                    <a:pt x="141528" y="0"/>
                  </a:lnTo>
                  <a:lnTo>
                    <a:pt x="1650060" y="0"/>
                  </a:lnTo>
                  <a:lnTo>
                    <a:pt x="1694800" y="7218"/>
                  </a:lnTo>
                  <a:lnTo>
                    <a:pt x="1733652" y="27319"/>
                  </a:lnTo>
                  <a:lnTo>
                    <a:pt x="1764287" y="57969"/>
                  </a:lnTo>
                  <a:lnTo>
                    <a:pt x="1784375" y="96833"/>
                  </a:lnTo>
                  <a:lnTo>
                    <a:pt x="1791589" y="141579"/>
                  </a:lnTo>
                  <a:lnTo>
                    <a:pt x="1791589" y="707720"/>
                  </a:lnTo>
                  <a:lnTo>
                    <a:pt x="1784375" y="752472"/>
                  </a:lnTo>
                  <a:lnTo>
                    <a:pt x="1764287" y="791340"/>
                  </a:lnTo>
                  <a:lnTo>
                    <a:pt x="1733652" y="821991"/>
                  </a:lnTo>
                  <a:lnTo>
                    <a:pt x="1694800" y="842093"/>
                  </a:lnTo>
                  <a:lnTo>
                    <a:pt x="1650060" y="849312"/>
                  </a:lnTo>
                  <a:lnTo>
                    <a:pt x="141528" y="849312"/>
                  </a:lnTo>
                  <a:lnTo>
                    <a:pt x="96788" y="842093"/>
                  </a:lnTo>
                  <a:lnTo>
                    <a:pt x="57936" y="821991"/>
                  </a:lnTo>
                  <a:lnTo>
                    <a:pt x="27301" y="791340"/>
                  </a:lnTo>
                  <a:lnTo>
                    <a:pt x="7213" y="752472"/>
                  </a:lnTo>
                  <a:lnTo>
                    <a:pt x="0" y="707720"/>
                  </a:lnTo>
                  <a:lnTo>
                    <a:pt x="0" y="141579"/>
                  </a:lnTo>
                  <a:close/>
                </a:path>
              </a:pathLst>
            </a:custGeom>
            <a:ln w="12700">
              <a:solidFill>
                <a:srgbClr val="368B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4967" y="4199229"/>
              <a:ext cx="1384300" cy="12700"/>
            </a:xfrm>
            <a:custGeom>
              <a:avLst/>
              <a:gdLst/>
              <a:ahLst/>
              <a:cxnLst/>
              <a:rect l="l" t="t" r="r" b="b"/>
              <a:pathLst>
                <a:path w="1384300" h="12700">
                  <a:moveTo>
                    <a:pt x="1384300" y="12700"/>
                  </a:moveTo>
                  <a:lnTo>
                    <a:pt x="0" y="12700"/>
                  </a:lnTo>
                  <a:lnTo>
                    <a:pt x="0" y="0"/>
                  </a:lnTo>
                  <a:lnTo>
                    <a:pt x="1384300" y="0"/>
                  </a:lnTo>
                  <a:lnTo>
                    <a:pt x="13843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-3175" y="0"/>
            <a:ext cx="8308975" cy="1889125"/>
            <a:chOff x="-3175" y="0"/>
            <a:chExt cx="8308975" cy="188912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9293"/>
              <a:ext cx="1237403" cy="162919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-3175" y="0"/>
              <a:ext cx="190500" cy="1871980"/>
            </a:xfrm>
            <a:custGeom>
              <a:avLst/>
              <a:gdLst/>
              <a:ahLst/>
              <a:cxnLst/>
              <a:rect l="l" t="t" r="r" b="b"/>
              <a:pathLst>
                <a:path w="190500" h="1871980">
                  <a:moveTo>
                    <a:pt x="0" y="0"/>
                  </a:moveTo>
                  <a:lnTo>
                    <a:pt x="190500" y="0"/>
                  </a:lnTo>
                  <a:lnTo>
                    <a:pt x="190500" y="1871662"/>
                  </a:lnTo>
                  <a:lnTo>
                    <a:pt x="0" y="187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870075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91321" y="108203"/>
            <a:ext cx="69799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4000" dirty="0"/>
              <a:t>Υποχρέωση</a:t>
            </a:r>
            <a:r>
              <a:rPr sz="4000" spc="-25" dirty="0"/>
              <a:t> </a:t>
            </a:r>
            <a:r>
              <a:rPr sz="4000" dirty="0"/>
              <a:t>(</a:t>
            </a:r>
            <a:r>
              <a:rPr lang="el-GR" sz="4000" dirty="0"/>
              <a:t>νομική ευθύνη</a:t>
            </a:r>
            <a:r>
              <a:rPr sz="4000" spc="-10" dirty="0"/>
              <a:t>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6666" y="3931411"/>
            <a:ext cx="14097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800" dirty="0">
                <a:solidFill>
                  <a:srgbClr val="FFFFFF"/>
                </a:solidFill>
                <a:latin typeface="Arial"/>
                <a:cs typeface="Arial"/>
              </a:rPr>
              <a:t>Νομική ευθύνη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82808" y="3723138"/>
            <a:ext cx="1804670" cy="862330"/>
            <a:chOff x="3780878" y="3640391"/>
            <a:chExt cx="1804670" cy="862330"/>
          </a:xfrm>
        </p:grpSpPr>
        <p:sp>
          <p:nvSpPr>
            <p:cNvPr id="17" name="object 17"/>
            <p:cNvSpPr/>
            <p:nvPr/>
          </p:nvSpPr>
          <p:spPr>
            <a:xfrm>
              <a:off x="3787228" y="3646741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29">
                  <a:moveTo>
                    <a:pt x="1650060" y="849261"/>
                  </a:moveTo>
                  <a:lnTo>
                    <a:pt x="141541" y="849261"/>
                  </a:lnTo>
                  <a:lnTo>
                    <a:pt x="96794" y="842046"/>
                  </a:lnTo>
                  <a:lnTo>
                    <a:pt x="57939" y="821955"/>
                  </a:lnTo>
                  <a:lnTo>
                    <a:pt x="27302" y="791317"/>
                  </a:lnTo>
                  <a:lnTo>
                    <a:pt x="7213" y="752462"/>
                  </a:lnTo>
                  <a:lnTo>
                    <a:pt x="0" y="707720"/>
                  </a:lnTo>
                  <a:lnTo>
                    <a:pt x="0" y="141528"/>
                  </a:lnTo>
                  <a:lnTo>
                    <a:pt x="7213" y="96788"/>
                  </a:lnTo>
                  <a:lnTo>
                    <a:pt x="27302" y="57936"/>
                  </a:lnTo>
                  <a:lnTo>
                    <a:pt x="57939" y="27301"/>
                  </a:lnTo>
                  <a:lnTo>
                    <a:pt x="96794" y="7213"/>
                  </a:lnTo>
                  <a:lnTo>
                    <a:pt x="141541" y="0"/>
                  </a:lnTo>
                  <a:lnTo>
                    <a:pt x="1650060" y="0"/>
                  </a:lnTo>
                  <a:lnTo>
                    <a:pt x="1694800" y="7213"/>
                  </a:lnTo>
                  <a:lnTo>
                    <a:pt x="1733652" y="27301"/>
                  </a:lnTo>
                  <a:lnTo>
                    <a:pt x="1764287" y="57936"/>
                  </a:lnTo>
                  <a:lnTo>
                    <a:pt x="1784375" y="96788"/>
                  </a:lnTo>
                  <a:lnTo>
                    <a:pt x="1791589" y="141528"/>
                  </a:lnTo>
                  <a:lnTo>
                    <a:pt x="1791589" y="707720"/>
                  </a:lnTo>
                  <a:lnTo>
                    <a:pt x="1784375" y="752462"/>
                  </a:lnTo>
                  <a:lnTo>
                    <a:pt x="1764287" y="791317"/>
                  </a:lnTo>
                  <a:lnTo>
                    <a:pt x="1733652" y="821955"/>
                  </a:lnTo>
                  <a:lnTo>
                    <a:pt x="1694800" y="842046"/>
                  </a:lnTo>
                  <a:lnTo>
                    <a:pt x="1650060" y="849261"/>
                  </a:lnTo>
                  <a:close/>
                </a:path>
              </a:pathLst>
            </a:custGeom>
            <a:solidFill>
              <a:srgbClr val="1E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87228" y="3646741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29">
                  <a:moveTo>
                    <a:pt x="0" y="141528"/>
                  </a:moveTo>
                  <a:lnTo>
                    <a:pt x="7213" y="96788"/>
                  </a:lnTo>
                  <a:lnTo>
                    <a:pt x="27302" y="57936"/>
                  </a:lnTo>
                  <a:lnTo>
                    <a:pt x="57939" y="27301"/>
                  </a:lnTo>
                  <a:lnTo>
                    <a:pt x="96794" y="7213"/>
                  </a:lnTo>
                  <a:lnTo>
                    <a:pt x="141541" y="0"/>
                  </a:lnTo>
                  <a:lnTo>
                    <a:pt x="1650060" y="0"/>
                  </a:lnTo>
                  <a:lnTo>
                    <a:pt x="1694800" y="7213"/>
                  </a:lnTo>
                  <a:lnTo>
                    <a:pt x="1733652" y="27301"/>
                  </a:lnTo>
                  <a:lnTo>
                    <a:pt x="1764287" y="57936"/>
                  </a:lnTo>
                  <a:lnTo>
                    <a:pt x="1784375" y="96788"/>
                  </a:lnTo>
                  <a:lnTo>
                    <a:pt x="1791589" y="141528"/>
                  </a:lnTo>
                  <a:lnTo>
                    <a:pt x="1791589" y="707720"/>
                  </a:lnTo>
                  <a:lnTo>
                    <a:pt x="1784375" y="752462"/>
                  </a:lnTo>
                  <a:lnTo>
                    <a:pt x="1764287" y="791317"/>
                  </a:lnTo>
                  <a:lnTo>
                    <a:pt x="1733652" y="821955"/>
                  </a:lnTo>
                  <a:lnTo>
                    <a:pt x="1694800" y="842046"/>
                  </a:lnTo>
                  <a:lnTo>
                    <a:pt x="1650060" y="849261"/>
                  </a:lnTo>
                  <a:lnTo>
                    <a:pt x="141541" y="849261"/>
                  </a:lnTo>
                  <a:lnTo>
                    <a:pt x="96794" y="842046"/>
                  </a:lnTo>
                  <a:lnTo>
                    <a:pt x="57939" y="821955"/>
                  </a:lnTo>
                  <a:lnTo>
                    <a:pt x="27302" y="791317"/>
                  </a:lnTo>
                  <a:lnTo>
                    <a:pt x="7213" y="752462"/>
                  </a:lnTo>
                  <a:lnTo>
                    <a:pt x="0" y="707720"/>
                  </a:lnTo>
                  <a:lnTo>
                    <a:pt x="0" y="141528"/>
                  </a:lnTo>
                  <a:close/>
                </a:path>
              </a:pathLst>
            </a:custGeom>
            <a:ln w="12700">
              <a:solidFill>
                <a:srgbClr val="368B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39931" y="3830880"/>
            <a:ext cx="12827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Κοινωνική ευθύνη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80878" y="1863572"/>
            <a:ext cx="1804670" cy="862330"/>
            <a:chOff x="3780878" y="1863572"/>
            <a:chExt cx="1804670" cy="862330"/>
          </a:xfrm>
        </p:grpSpPr>
        <p:sp>
          <p:nvSpPr>
            <p:cNvPr id="21" name="object 21"/>
            <p:cNvSpPr/>
            <p:nvPr/>
          </p:nvSpPr>
          <p:spPr>
            <a:xfrm>
              <a:off x="3787228" y="1869922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30">
                  <a:moveTo>
                    <a:pt x="1650060" y="849261"/>
                  </a:moveTo>
                  <a:lnTo>
                    <a:pt x="141541" y="849261"/>
                  </a:lnTo>
                  <a:lnTo>
                    <a:pt x="96794" y="842048"/>
                  </a:lnTo>
                  <a:lnTo>
                    <a:pt x="57939" y="821959"/>
                  </a:lnTo>
                  <a:lnTo>
                    <a:pt x="27302" y="791325"/>
                  </a:lnTo>
                  <a:lnTo>
                    <a:pt x="7213" y="752473"/>
                  </a:lnTo>
                  <a:lnTo>
                    <a:pt x="0" y="707732"/>
                  </a:lnTo>
                  <a:lnTo>
                    <a:pt x="0" y="141541"/>
                  </a:lnTo>
                  <a:lnTo>
                    <a:pt x="7213" y="96799"/>
                  </a:lnTo>
                  <a:lnTo>
                    <a:pt x="27302" y="57944"/>
                  </a:lnTo>
                  <a:lnTo>
                    <a:pt x="57939" y="27306"/>
                  </a:lnTo>
                  <a:lnTo>
                    <a:pt x="96794" y="7214"/>
                  </a:lnTo>
                  <a:lnTo>
                    <a:pt x="141541" y="0"/>
                  </a:lnTo>
                  <a:lnTo>
                    <a:pt x="1650060" y="0"/>
                  </a:lnTo>
                  <a:lnTo>
                    <a:pt x="1694800" y="7214"/>
                  </a:lnTo>
                  <a:lnTo>
                    <a:pt x="1733652" y="27306"/>
                  </a:lnTo>
                  <a:lnTo>
                    <a:pt x="1764287" y="57944"/>
                  </a:lnTo>
                  <a:lnTo>
                    <a:pt x="1784375" y="96799"/>
                  </a:lnTo>
                  <a:lnTo>
                    <a:pt x="1791589" y="141541"/>
                  </a:lnTo>
                  <a:lnTo>
                    <a:pt x="1791589" y="707732"/>
                  </a:lnTo>
                  <a:lnTo>
                    <a:pt x="1784375" y="752473"/>
                  </a:lnTo>
                  <a:lnTo>
                    <a:pt x="1764287" y="791325"/>
                  </a:lnTo>
                  <a:lnTo>
                    <a:pt x="1733652" y="821959"/>
                  </a:lnTo>
                  <a:lnTo>
                    <a:pt x="1694800" y="842048"/>
                  </a:lnTo>
                  <a:lnTo>
                    <a:pt x="1650060" y="849261"/>
                  </a:lnTo>
                  <a:close/>
                </a:path>
              </a:pathLst>
            </a:custGeom>
            <a:solidFill>
              <a:srgbClr val="1E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87228" y="1869922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30">
                  <a:moveTo>
                    <a:pt x="0" y="141541"/>
                  </a:moveTo>
                  <a:lnTo>
                    <a:pt x="7213" y="96799"/>
                  </a:lnTo>
                  <a:lnTo>
                    <a:pt x="27302" y="57944"/>
                  </a:lnTo>
                  <a:lnTo>
                    <a:pt x="57939" y="27306"/>
                  </a:lnTo>
                  <a:lnTo>
                    <a:pt x="96794" y="7214"/>
                  </a:lnTo>
                  <a:lnTo>
                    <a:pt x="141541" y="0"/>
                  </a:lnTo>
                  <a:lnTo>
                    <a:pt x="1650060" y="0"/>
                  </a:lnTo>
                  <a:lnTo>
                    <a:pt x="1694800" y="7214"/>
                  </a:lnTo>
                  <a:lnTo>
                    <a:pt x="1733652" y="27306"/>
                  </a:lnTo>
                  <a:lnTo>
                    <a:pt x="1764287" y="57944"/>
                  </a:lnTo>
                  <a:lnTo>
                    <a:pt x="1784375" y="96799"/>
                  </a:lnTo>
                  <a:lnTo>
                    <a:pt x="1791589" y="141541"/>
                  </a:lnTo>
                  <a:lnTo>
                    <a:pt x="1791589" y="707732"/>
                  </a:lnTo>
                  <a:lnTo>
                    <a:pt x="1784375" y="752473"/>
                  </a:lnTo>
                  <a:lnTo>
                    <a:pt x="1764287" y="791325"/>
                  </a:lnTo>
                  <a:lnTo>
                    <a:pt x="1733652" y="821959"/>
                  </a:lnTo>
                  <a:lnTo>
                    <a:pt x="1694800" y="842048"/>
                  </a:lnTo>
                  <a:lnTo>
                    <a:pt x="1650060" y="849261"/>
                  </a:lnTo>
                  <a:lnTo>
                    <a:pt x="141541" y="849261"/>
                  </a:lnTo>
                  <a:lnTo>
                    <a:pt x="96794" y="842048"/>
                  </a:lnTo>
                  <a:lnTo>
                    <a:pt x="57939" y="821959"/>
                  </a:lnTo>
                  <a:lnTo>
                    <a:pt x="27302" y="791325"/>
                  </a:lnTo>
                  <a:lnTo>
                    <a:pt x="7213" y="752473"/>
                  </a:lnTo>
                  <a:lnTo>
                    <a:pt x="0" y="707732"/>
                  </a:lnTo>
                  <a:lnTo>
                    <a:pt x="0" y="141541"/>
                  </a:lnTo>
                  <a:close/>
                </a:path>
              </a:pathLst>
            </a:custGeom>
            <a:ln w="12700">
              <a:solidFill>
                <a:srgbClr val="368B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52900" y="1979346"/>
            <a:ext cx="86360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50800" marR="5080" indent="-38100">
              <a:lnSpc>
                <a:spcPts val="2090"/>
              </a:lnSpc>
              <a:spcBef>
                <a:spcPts val="225"/>
              </a:spcBef>
            </a:pPr>
            <a:r>
              <a:rPr lang="el-GR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Π</a:t>
            </a:r>
            <a:r>
              <a:rPr lang="el-GR"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οινική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ευθύνη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780878" y="5383758"/>
            <a:ext cx="1804670" cy="862330"/>
            <a:chOff x="3780878" y="5383758"/>
            <a:chExt cx="1804670" cy="862330"/>
          </a:xfrm>
        </p:grpSpPr>
        <p:sp>
          <p:nvSpPr>
            <p:cNvPr id="25" name="object 25"/>
            <p:cNvSpPr/>
            <p:nvPr/>
          </p:nvSpPr>
          <p:spPr>
            <a:xfrm>
              <a:off x="3787228" y="5390108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29">
                  <a:moveTo>
                    <a:pt x="1650060" y="849312"/>
                  </a:moveTo>
                  <a:lnTo>
                    <a:pt x="141541" y="849312"/>
                  </a:lnTo>
                  <a:lnTo>
                    <a:pt x="96794" y="842093"/>
                  </a:lnTo>
                  <a:lnTo>
                    <a:pt x="57939" y="821992"/>
                  </a:lnTo>
                  <a:lnTo>
                    <a:pt x="27302" y="791343"/>
                  </a:lnTo>
                  <a:lnTo>
                    <a:pt x="7213" y="752478"/>
                  </a:lnTo>
                  <a:lnTo>
                    <a:pt x="0" y="707732"/>
                  </a:lnTo>
                  <a:lnTo>
                    <a:pt x="0" y="141579"/>
                  </a:lnTo>
                  <a:lnTo>
                    <a:pt x="7213" y="96833"/>
                  </a:lnTo>
                  <a:lnTo>
                    <a:pt x="27302" y="57969"/>
                  </a:lnTo>
                  <a:lnTo>
                    <a:pt x="57939" y="27319"/>
                  </a:lnTo>
                  <a:lnTo>
                    <a:pt x="96794" y="7218"/>
                  </a:lnTo>
                  <a:lnTo>
                    <a:pt x="141541" y="0"/>
                  </a:lnTo>
                  <a:lnTo>
                    <a:pt x="1650060" y="0"/>
                  </a:lnTo>
                  <a:lnTo>
                    <a:pt x="1694800" y="7218"/>
                  </a:lnTo>
                  <a:lnTo>
                    <a:pt x="1733652" y="27319"/>
                  </a:lnTo>
                  <a:lnTo>
                    <a:pt x="1764287" y="57969"/>
                  </a:lnTo>
                  <a:lnTo>
                    <a:pt x="1784375" y="96833"/>
                  </a:lnTo>
                  <a:lnTo>
                    <a:pt x="1791589" y="141579"/>
                  </a:lnTo>
                  <a:lnTo>
                    <a:pt x="1791589" y="707732"/>
                  </a:lnTo>
                  <a:lnTo>
                    <a:pt x="1784375" y="752478"/>
                  </a:lnTo>
                  <a:lnTo>
                    <a:pt x="1764287" y="791343"/>
                  </a:lnTo>
                  <a:lnTo>
                    <a:pt x="1733652" y="821992"/>
                  </a:lnTo>
                  <a:lnTo>
                    <a:pt x="1694800" y="842093"/>
                  </a:lnTo>
                  <a:lnTo>
                    <a:pt x="1650060" y="849312"/>
                  </a:lnTo>
                  <a:close/>
                </a:path>
              </a:pathLst>
            </a:custGeom>
            <a:solidFill>
              <a:srgbClr val="1E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87228" y="5390108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29">
                  <a:moveTo>
                    <a:pt x="0" y="141579"/>
                  </a:moveTo>
                  <a:lnTo>
                    <a:pt x="7213" y="96833"/>
                  </a:lnTo>
                  <a:lnTo>
                    <a:pt x="27302" y="57969"/>
                  </a:lnTo>
                  <a:lnTo>
                    <a:pt x="57939" y="27319"/>
                  </a:lnTo>
                  <a:lnTo>
                    <a:pt x="96794" y="7218"/>
                  </a:lnTo>
                  <a:lnTo>
                    <a:pt x="141541" y="0"/>
                  </a:lnTo>
                  <a:lnTo>
                    <a:pt x="1650060" y="0"/>
                  </a:lnTo>
                  <a:lnTo>
                    <a:pt x="1694800" y="7218"/>
                  </a:lnTo>
                  <a:lnTo>
                    <a:pt x="1733652" y="27319"/>
                  </a:lnTo>
                  <a:lnTo>
                    <a:pt x="1764287" y="57969"/>
                  </a:lnTo>
                  <a:lnTo>
                    <a:pt x="1784375" y="96833"/>
                  </a:lnTo>
                  <a:lnTo>
                    <a:pt x="1791589" y="141579"/>
                  </a:lnTo>
                  <a:lnTo>
                    <a:pt x="1791589" y="707732"/>
                  </a:lnTo>
                  <a:lnTo>
                    <a:pt x="1784375" y="752478"/>
                  </a:lnTo>
                  <a:lnTo>
                    <a:pt x="1764287" y="791343"/>
                  </a:lnTo>
                  <a:lnTo>
                    <a:pt x="1733652" y="821992"/>
                  </a:lnTo>
                  <a:lnTo>
                    <a:pt x="1694800" y="842093"/>
                  </a:lnTo>
                  <a:lnTo>
                    <a:pt x="1650060" y="849312"/>
                  </a:lnTo>
                  <a:lnTo>
                    <a:pt x="141541" y="849312"/>
                  </a:lnTo>
                  <a:lnTo>
                    <a:pt x="96794" y="842093"/>
                  </a:lnTo>
                  <a:lnTo>
                    <a:pt x="57939" y="821992"/>
                  </a:lnTo>
                  <a:lnTo>
                    <a:pt x="27302" y="791343"/>
                  </a:lnTo>
                  <a:lnTo>
                    <a:pt x="7213" y="752478"/>
                  </a:lnTo>
                  <a:lnTo>
                    <a:pt x="0" y="707732"/>
                  </a:lnTo>
                  <a:lnTo>
                    <a:pt x="0" y="141579"/>
                  </a:lnTo>
                  <a:close/>
                </a:path>
              </a:pathLst>
            </a:custGeom>
            <a:ln w="12700">
              <a:solidFill>
                <a:srgbClr val="368B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39931" y="5512820"/>
            <a:ext cx="145986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49250" marR="5080" indent="-336550">
              <a:lnSpc>
                <a:spcPts val="2090"/>
              </a:lnSpc>
              <a:spcBef>
                <a:spcPts val="225"/>
              </a:spcBef>
            </a:pPr>
            <a:r>
              <a:rPr lang="el-GR"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Διοικητική ευθύνη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65518" y="1203578"/>
            <a:ext cx="1804670" cy="862330"/>
            <a:chOff x="7065518" y="1203578"/>
            <a:chExt cx="1804670" cy="862330"/>
          </a:xfrm>
        </p:grpSpPr>
        <p:sp>
          <p:nvSpPr>
            <p:cNvPr id="29" name="object 29"/>
            <p:cNvSpPr/>
            <p:nvPr/>
          </p:nvSpPr>
          <p:spPr>
            <a:xfrm>
              <a:off x="7071868" y="1209928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30">
                  <a:moveTo>
                    <a:pt x="1650060" y="849261"/>
                  </a:moveTo>
                  <a:lnTo>
                    <a:pt x="141528" y="849261"/>
                  </a:lnTo>
                  <a:lnTo>
                    <a:pt x="96788" y="842046"/>
                  </a:lnTo>
                  <a:lnTo>
                    <a:pt x="57936" y="821955"/>
                  </a:lnTo>
                  <a:lnTo>
                    <a:pt x="27301" y="791317"/>
                  </a:lnTo>
                  <a:lnTo>
                    <a:pt x="7213" y="752462"/>
                  </a:lnTo>
                  <a:lnTo>
                    <a:pt x="0" y="707720"/>
                  </a:lnTo>
                  <a:lnTo>
                    <a:pt x="0" y="141528"/>
                  </a:lnTo>
                  <a:lnTo>
                    <a:pt x="7213" y="96788"/>
                  </a:lnTo>
                  <a:lnTo>
                    <a:pt x="27301" y="57936"/>
                  </a:lnTo>
                  <a:lnTo>
                    <a:pt x="57936" y="27301"/>
                  </a:lnTo>
                  <a:lnTo>
                    <a:pt x="96788" y="7213"/>
                  </a:lnTo>
                  <a:lnTo>
                    <a:pt x="141528" y="0"/>
                  </a:lnTo>
                  <a:lnTo>
                    <a:pt x="1650060" y="0"/>
                  </a:lnTo>
                  <a:lnTo>
                    <a:pt x="1694806" y="7213"/>
                  </a:lnTo>
                  <a:lnTo>
                    <a:pt x="1733670" y="27301"/>
                  </a:lnTo>
                  <a:lnTo>
                    <a:pt x="1764319" y="57936"/>
                  </a:lnTo>
                  <a:lnTo>
                    <a:pt x="1784420" y="96788"/>
                  </a:lnTo>
                  <a:lnTo>
                    <a:pt x="1791639" y="141528"/>
                  </a:lnTo>
                  <a:lnTo>
                    <a:pt x="1791639" y="707720"/>
                  </a:lnTo>
                  <a:lnTo>
                    <a:pt x="1784420" y="752462"/>
                  </a:lnTo>
                  <a:lnTo>
                    <a:pt x="1764319" y="791317"/>
                  </a:lnTo>
                  <a:lnTo>
                    <a:pt x="1733670" y="821955"/>
                  </a:lnTo>
                  <a:lnTo>
                    <a:pt x="1694806" y="842046"/>
                  </a:lnTo>
                  <a:lnTo>
                    <a:pt x="1650060" y="849261"/>
                  </a:lnTo>
                  <a:close/>
                </a:path>
              </a:pathLst>
            </a:custGeom>
            <a:solidFill>
              <a:srgbClr val="1E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71868" y="1209928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30">
                  <a:moveTo>
                    <a:pt x="0" y="141528"/>
                  </a:moveTo>
                  <a:lnTo>
                    <a:pt x="7213" y="96788"/>
                  </a:lnTo>
                  <a:lnTo>
                    <a:pt x="27301" y="57936"/>
                  </a:lnTo>
                  <a:lnTo>
                    <a:pt x="57936" y="27301"/>
                  </a:lnTo>
                  <a:lnTo>
                    <a:pt x="96788" y="7213"/>
                  </a:lnTo>
                  <a:lnTo>
                    <a:pt x="141528" y="0"/>
                  </a:lnTo>
                  <a:lnTo>
                    <a:pt x="1650060" y="0"/>
                  </a:lnTo>
                  <a:lnTo>
                    <a:pt x="1694806" y="7213"/>
                  </a:lnTo>
                  <a:lnTo>
                    <a:pt x="1733670" y="27301"/>
                  </a:lnTo>
                  <a:lnTo>
                    <a:pt x="1764319" y="57936"/>
                  </a:lnTo>
                  <a:lnTo>
                    <a:pt x="1784420" y="96788"/>
                  </a:lnTo>
                  <a:lnTo>
                    <a:pt x="1791639" y="141528"/>
                  </a:lnTo>
                  <a:lnTo>
                    <a:pt x="1791639" y="707720"/>
                  </a:lnTo>
                  <a:lnTo>
                    <a:pt x="1784420" y="752462"/>
                  </a:lnTo>
                  <a:lnTo>
                    <a:pt x="1764319" y="791317"/>
                  </a:lnTo>
                  <a:lnTo>
                    <a:pt x="1733670" y="821955"/>
                  </a:lnTo>
                  <a:lnTo>
                    <a:pt x="1694806" y="842046"/>
                  </a:lnTo>
                  <a:lnTo>
                    <a:pt x="1650060" y="849261"/>
                  </a:lnTo>
                  <a:lnTo>
                    <a:pt x="141528" y="849261"/>
                  </a:lnTo>
                  <a:lnTo>
                    <a:pt x="96788" y="842046"/>
                  </a:lnTo>
                  <a:lnTo>
                    <a:pt x="57936" y="821955"/>
                  </a:lnTo>
                  <a:lnTo>
                    <a:pt x="27301" y="791317"/>
                  </a:lnTo>
                  <a:lnTo>
                    <a:pt x="7213" y="752462"/>
                  </a:lnTo>
                  <a:lnTo>
                    <a:pt x="0" y="707720"/>
                  </a:lnTo>
                  <a:lnTo>
                    <a:pt x="0" y="141528"/>
                  </a:lnTo>
                  <a:close/>
                </a:path>
              </a:pathLst>
            </a:custGeom>
            <a:ln w="12700">
              <a:solidFill>
                <a:srgbClr val="368B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235010" y="1402769"/>
            <a:ext cx="14299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Προφυλάκιση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065518" y="2181072"/>
            <a:ext cx="1804670" cy="862330"/>
            <a:chOff x="7065518" y="2181072"/>
            <a:chExt cx="1804670" cy="862330"/>
          </a:xfrm>
        </p:grpSpPr>
        <p:sp>
          <p:nvSpPr>
            <p:cNvPr id="33" name="object 33"/>
            <p:cNvSpPr/>
            <p:nvPr/>
          </p:nvSpPr>
          <p:spPr>
            <a:xfrm>
              <a:off x="7071868" y="2187422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30">
                  <a:moveTo>
                    <a:pt x="1650060" y="849312"/>
                  </a:moveTo>
                  <a:lnTo>
                    <a:pt x="141528" y="849312"/>
                  </a:lnTo>
                  <a:lnTo>
                    <a:pt x="96788" y="842093"/>
                  </a:lnTo>
                  <a:lnTo>
                    <a:pt x="57936" y="821992"/>
                  </a:lnTo>
                  <a:lnTo>
                    <a:pt x="27301" y="791343"/>
                  </a:lnTo>
                  <a:lnTo>
                    <a:pt x="7213" y="752478"/>
                  </a:lnTo>
                  <a:lnTo>
                    <a:pt x="0" y="707732"/>
                  </a:lnTo>
                  <a:lnTo>
                    <a:pt x="0" y="141592"/>
                  </a:lnTo>
                  <a:lnTo>
                    <a:pt x="7213" y="96840"/>
                  </a:lnTo>
                  <a:lnTo>
                    <a:pt x="27301" y="57972"/>
                  </a:lnTo>
                  <a:lnTo>
                    <a:pt x="57936" y="27320"/>
                  </a:lnTo>
                  <a:lnTo>
                    <a:pt x="96788" y="7218"/>
                  </a:lnTo>
                  <a:lnTo>
                    <a:pt x="141528" y="0"/>
                  </a:lnTo>
                  <a:lnTo>
                    <a:pt x="1650060" y="0"/>
                  </a:lnTo>
                  <a:lnTo>
                    <a:pt x="1694806" y="7218"/>
                  </a:lnTo>
                  <a:lnTo>
                    <a:pt x="1733670" y="27320"/>
                  </a:lnTo>
                  <a:lnTo>
                    <a:pt x="1764319" y="57972"/>
                  </a:lnTo>
                  <a:lnTo>
                    <a:pt x="1784420" y="96840"/>
                  </a:lnTo>
                  <a:lnTo>
                    <a:pt x="1791639" y="141592"/>
                  </a:lnTo>
                  <a:lnTo>
                    <a:pt x="1791639" y="707732"/>
                  </a:lnTo>
                  <a:lnTo>
                    <a:pt x="1784420" y="752478"/>
                  </a:lnTo>
                  <a:lnTo>
                    <a:pt x="1764319" y="791343"/>
                  </a:lnTo>
                  <a:lnTo>
                    <a:pt x="1733670" y="821992"/>
                  </a:lnTo>
                  <a:lnTo>
                    <a:pt x="1694806" y="842093"/>
                  </a:lnTo>
                  <a:lnTo>
                    <a:pt x="1650060" y="849312"/>
                  </a:lnTo>
                  <a:close/>
                </a:path>
              </a:pathLst>
            </a:custGeom>
            <a:solidFill>
              <a:srgbClr val="1E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71868" y="2187422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30">
                  <a:moveTo>
                    <a:pt x="0" y="141592"/>
                  </a:moveTo>
                  <a:lnTo>
                    <a:pt x="7213" y="96840"/>
                  </a:lnTo>
                  <a:lnTo>
                    <a:pt x="27301" y="57972"/>
                  </a:lnTo>
                  <a:lnTo>
                    <a:pt x="57936" y="27320"/>
                  </a:lnTo>
                  <a:lnTo>
                    <a:pt x="96788" y="7218"/>
                  </a:lnTo>
                  <a:lnTo>
                    <a:pt x="141528" y="0"/>
                  </a:lnTo>
                  <a:lnTo>
                    <a:pt x="1650060" y="0"/>
                  </a:lnTo>
                  <a:lnTo>
                    <a:pt x="1694806" y="7218"/>
                  </a:lnTo>
                  <a:lnTo>
                    <a:pt x="1733670" y="27320"/>
                  </a:lnTo>
                  <a:lnTo>
                    <a:pt x="1764319" y="57972"/>
                  </a:lnTo>
                  <a:lnTo>
                    <a:pt x="1784420" y="96840"/>
                  </a:lnTo>
                  <a:lnTo>
                    <a:pt x="1791639" y="141592"/>
                  </a:lnTo>
                  <a:lnTo>
                    <a:pt x="1791639" y="707732"/>
                  </a:lnTo>
                  <a:lnTo>
                    <a:pt x="1784420" y="752478"/>
                  </a:lnTo>
                  <a:lnTo>
                    <a:pt x="1764319" y="791343"/>
                  </a:lnTo>
                  <a:lnTo>
                    <a:pt x="1733670" y="821992"/>
                  </a:lnTo>
                  <a:lnTo>
                    <a:pt x="1694806" y="842093"/>
                  </a:lnTo>
                  <a:lnTo>
                    <a:pt x="1650060" y="849312"/>
                  </a:lnTo>
                  <a:lnTo>
                    <a:pt x="141528" y="849312"/>
                  </a:lnTo>
                  <a:lnTo>
                    <a:pt x="96788" y="842093"/>
                  </a:lnTo>
                  <a:lnTo>
                    <a:pt x="57936" y="821992"/>
                  </a:lnTo>
                  <a:lnTo>
                    <a:pt x="27301" y="791343"/>
                  </a:lnTo>
                  <a:lnTo>
                    <a:pt x="7213" y="752478"/>
                  </a:lnTo>
                  <a:lnTo>
                    <a:pt x="0" y="707732"/>
                  </a:lnTo>
                  <a:lnTo>
                    <a:pt x="0" y="141592"/>
                  </a:lnTo>
                  <a:close/>
                </a:path>
              </a:pathLst>
            </a:custGeom>
            <a:ln w="12700">
              <a:solidFill>
                <a:srgbClr val="368B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230313" y="2388145"/>
            <a:ext cx="106416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8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Πρόστιμο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065518" y="3250361"/>
            <a:ext cx="1804670" cy="862330"/>
            <a:chOff x="7065518" y="3250361"/>
            <a:chExt cx="1804670" cy="862330"/>
          </a:xfrm>
        </p:grpSpPr>
        <p:sp>
          <p:nvSpPr>
            <p:cNvPr id="37" name="object 37"/>
            <p:cNvSpPr/>
            <p:nvPr/>
          </p:nvSpPr>
          <p:spPr>
            <a:xfrm>
              <a:off x="7071868" y="3256711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29">
                  <a:moveTo>
                    <a:pt x="1650060" y="849261"/>
                  </a:moveTo>
                  <a:lnTo>
                    <a:pt x="141528" y="849261"/>
                  </a:lnTo>
                  <a:lnTo>
                    <a:pt x="96788" y="842041"/>
                  </a:lnTo>
                  <a:lnTo>
                    <a:pt x="57936" y="821937"/>
                  </a:lnTo>
                  <a:lnTo>
                    <a:pt x="27301" y="791284"/>
                  </a:lnTo>
                  <a:lnTo>
                    <a:pt x="7213" y="752416"/>
                  </a:lnTo>
                  <a:lnTo>
                    <a:pt x="0" y="707669"/>
                  </a:lnTo>
                  <a:lnTo>
                    <a:pt x="0" y="141528"/>
                  </a:lnTo>
                  <a:lnTo>
                    <a:pt x="7213" y="96788"/>
                  </a:lnTo>
                  <a:lnTo>
                    <a:pt x="27301" y="57936"/>
                  </a:lnTo>
                  <a:lnTo>
                    <a:pt x="57936" y="27301"/>
                  </a:lnTo>
                  <a:lnTo>
                    <a:pt x="96788" y="7213"/>
                  </a:lnTo>
                  <a:lnTo>
                    <a:pt x="141528" y="0"/>
                  </a:lnTo>
                  <a:lnTo>
                    <a:pt x="1650060" y="0"/>
                  </a:lnTo>
                  <a:lnTo>
                    <a:pt x="1694806" y="7213"/>
                  </a:lnTo>
                  <a:lnTo>
                    <a:pt x="1733670" y="27301"/>
                  </a:lnTo>
                  <a:lnTo>
                    <a:pt x="1764319" y="57936"/>
                  </a:lnTo>
                  <a:lnTo>
                    <a:pt x="1784420" y="96788"/>
                  </a:lnTo>
                  <a:lnTo>
                    <a:pt x="1791639" y="141528"/>
                  </a:lnTo>
                  <a:lnTo>
                    <a:pt x="1791639" y="707669"/>
                  </a:lnTo>
                  <a:lnTo>
                    <a:pt x="1784420" y="752416"/>
                  </a:lnTo>
                  <a:lnTo>
                    <a:pt x="1764319" y="791284"/>
                  </a:lnTo>
                  <a:lnTo>
                    <a:pt x="1733670" y="821937"/>
                  </a:lnTo>
                  <a:lnTo>
                    <a:pt x="1694806" y="842041"/>
                  </a:lnTo>
                  <a:lnTo>
                    <a:pt x="1650060" y="849261"/>
                  </a:lnTo>
                  <a:close/>
                </a:path>
              </a:pathLst>
            </a:custGeom>
            <a:solidFill>
              <a:srgbClr val="1E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71868" y="3256711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29">
                  <a:moveTo>
                    <a:pt x="0" y="141528"/>
                  </a:moveTo>
                  <a:lnTo>
                    <a:pt x="7213" y="96788"/>
                  </a:lnTo>
                  <a:lnTo>
                    <a:pt x="27301" y="57936"/>
                  </a:lnTo>
                  <a:lnTo>
                    <a:pt x="57936" y="27301"/>
                  </a:lnTo>
                  <a:lnTo>
                    <a:pt x="96788" y="7213"/>
                  </a:lnTo>
                  <a:lnTo>
                    <a:pt x="141528" y="0"/>
                  </a:lnTo>
                  <a:lnTo>
                    <a:pt x="1650060" y="0"/>
                  </a:lnTo>
                  <a:lnTo>
                    <a:pt x="1694806" y="7213"/>
                  </a:lnTo>
                  <a:lnTo>
                    <a:pt x="1733670" y="27301"/>
                  </a:lnTo>
                  <a:lnTo>
                    <a:pt x="1764319" y="57936"/>
                  </a:lnTo>
                  <a:lnTo>
                    <a:pt x="1784420" y="96788"/>
                  </a:lnTo>
                  <a:lnTo>
                    <a:pt x="1791639" y="141528"/>
                  </a:lnTo>
                  <a:lnTo>
                    <a:pt x="1791639" y="707720"/>
                  </a:lnTo>
                  <a:lnTo>
                    <a:pt x="1784420" y="752442"/>
                  </a:lnTo>
                  <a:lnTo>
                    <a:pt x="1764319" y="791295"/>
                  </a:lnTo>
                  <a:lnTo>
                    <a:pt x="1733670" y="821940"/>
                  </a:lnTo>
                  <a:lnTo>
                    <a:pt x="1694806" y="842041"/>
                  </a:lnTo>
                  <a:lnTo>
                    <a:pt x="1650060" y="849261"/>
                  </a:lnTo>
                  <a:lnTo>
                    <a:pt x="141528" y="849261"/>
                  </a:lnTo>
                  <a:lnTo>
                    <a:pt x="96788" y="842041"/>
                  </a:lnTo>
                  <a:lnTo>
                    <a:pt x="57936" y="821940"/>
                  </a:lnTo>
                  <a:lnTo>
                    <a:pt x="27301" y="791295"/>
                  </a:lnTo>
                  <a:lnTo>
                    <a:pt x="7213" y="752442"/>
                  </a:lnTo>
                  <a:lnTo>
                    <a:pt x="0" y="707720"/>
                  </a:lnTo>
                  <a:lnTo>
                    <a:pt x="0" y="141528"/>
                  </a:lnTo>
                  <a:close/>
                </a:path>
              </a:pathLst>
            </a:custGeom>
            <a:ln w="12700">
              <a:solidFill>
                <a:srgbClr val="368B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30313" y="3661029"/>
              <a:ext cx="1485900" cy="12700"/>
            </a:xfrm>
            <a:custGeom>
              <a:avLst/>
              <a:gdLst/>
              <a:ahLst/>
              <a:cxnLst/>
              <a:rect l="l" t="t" r="r" b="b"/>
              <a:pathLst>
                <a:path w="1485900" h="12700">
                  <a:moveTo>
                    <a:pt x="1485900" y="12700"/>
                  </a:moveTo>
                  <a:lnTo>
                    <a:pt x="0" y="12700"/>
                  </a:lnTo>
                  <a:lnTo>
                    <a:pt x="0" y="0"/>
                  </a:lnTo>
                  <a:lnTo>
                    <a:pt x="1485900" y="0"/>
                  </a:lnTo>
                  <a:lnTo>
                    <a:pt x="14859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212028" y="3394964"/>
            <a:ext cx="1510665" cy="29815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85750" marR="5080" indent="-273050">
              <a:lnSpc>
                <a:spcPts val="2090"/>
              </a:lnSpc>
              <a:spcBef>
                <a:spcPts val="225"/>
              </a:spcBef>
            </a:pPr>
            <a:r>
              <a:rPr lang="el-GR" sz="1800" spc="-10" dirty="0">
                <a:solidFill>
                  <a:srgbClr val="FFFFFF"/>
                </a:solidFill>
                <a:latin typeface="Arial"/>
                <a:cs typeface="Arial"/>
              </a:rPr>
              <a:t>Αποζημίωση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054127" y="4325137"/>
            <a:ext cx="1804670" cy="862330"/>
            <a:chOff x="7065518" y="4318787"/>
            <a:chExt cx="1804670" cy="862330"/>
          </a:xfrm>
        </p:grpSpPr>
        <p:sp>
          <p:nvSpPr>
            <p:cNvPr id="42" name="object 42"/>
            <p:cNvSpPr/>
            <p:nvPr/>
          </p:nvSpPr>
          <p:spPr>
            <a:xfrm>
              <a:off x="7071868" y="4325137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29">
                  <a:moveTo>
                    <a:pt x="1650060" y="849274"/>
                  </a:moveTo>
                  <a:lnTo>
                    <a:pt x="141528" y="849274"/>
                  </a:lnTo>
                  <a:lnTo>
                    <a:pt x="96788" y="842054"/>
                  </a:lnTo>
                  <a:lnTo>
                    <a:pt x="57936" y="821953"/>
                  </a:lnTo>
                  <a:lnTo>
                    <a:pt x="27301" y="791307"/>
                  </a:lnTo>
                  <a:lnTo>
                    <a:pt x="7213" y="752455"/>
                  </a:lnTo>
                  <a:lnTo>
                    <a:pt x="0" y="707732"/>
                  </a:lnTo>
                  <a:lnTo>
                    <a:pt x="0" y="141541"/>
                  </a:lnTo>
                  <a:lnTo>
                    <a:pt x="7213" y="96799"/>
                  </a:lnTo>
                  <a:lnTo>
                    <a:pt x="27301" y="57944"/>
                  </a:lnTo>
                  <a:lnTo>
                    <a:pt x="57936" y="27306"/>
                  </a:lnTo>
                  <a:lnTo>
                    <a:pt x="96788" y="7214"/>
                  </a:lnTo>
                  <a:lnTo>
                    <a:pt x="141528" y="0"/>
                  </a:lnTo>
                  <a:lnTo>
                    <a:pt x="1650060" y="0"/>
                  </a:lnTo>
                  <a:lnTo>
                    <a:pt x="1694806" y="7214"/>
                  </a:lnTo>
                  <a:lnTo>
                    <a:pt x="1733670" y="27306"/>
                  </a:lnTo>
                  <a:lnTo>
                    <a:pt x="1764319" y="57944"/>
                  </a:lnTo>
                  <a:lnTo>
                    <a:pt x="1784420" y="96799"/>
                  </a:lnTo>
                  <a:lnTo>
                    <a:pt x="1791639" y="141541"/>
                  </a:lnTo>
                  <a:lnTo>
                    <a:pt x="1791639" y="707732"/>
                  </a:lnTo>
                  <a:lnTo>
                    <a:pt x="1784420" y="752455"/>
                  </a:lnTo>
                  <a:lnTo>
                    <a:pt x="1764319" y="791307"/>
                  </a:lnTo>
                  <a:lnTo>
                    <a:pt x="1733670" y="821953"/>
                  </a:lnTo>
                  <a:lnTo>
                    <a:pt x="1694806" y="842054"/>
                  </a:lnTo>
                  <a:lnTo>
                    <a:pt x="1650060" y="849274"/>
                  </a:lnTo>
                  <a:close/>
                </a:path>
              </a:pathLst>
            </a:custGeom>
            <a:solidFill>
              <a:srgbClr val="1E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71868" y="4325137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29">
                  <a:moveTo>
                    <a:pt x="0" y="141541"/>
                  </a:moveTo>
                  <a:lnTo>
                    <a:pt x="7213" y="96799"/>
                  </a:lnTo>
                  <a:lnTo>
                    <a:pt x="27301" y="57944"/>
                  </a:lnTo>
                  <a:lnTo>
                    <a:pt x="57936" y="27306"/>
                  </a:lnTo>
                  <a:lnTo>
                    <a:pt x="96788" y="7214"/>
                  </a:lnTo>
                  <a:lnTo>
                    <a:pt x="141528" y="0"/>
                  </a:lnTo>
                  <a:lnTo>
                    <a:pt x="1650060" y="0"/>
                  </a:lnTo>
                  <a:lnTo>
                    <a:pt x="1694806" y="7214"/>
                  </a:lnTo>
                  <a:lnTo>
                    <a:pt x="1733670" y="27306"/>
                  </a:lnTo>
                  <a:lnTo>
                    <a:pt x="1764319" y="57944"/>
                  </a:lnTo>
                  <a:lnTo>
                    <a:pt x="1784420" y="96799"/>
                  </a:lnTo>
                  <a:lnTo>
                    <a:pt x="1791639" y="141541"/>
                  </a:lnTo>
                  <a:lnTo>
                    <a:pt x="1791639" y="707732"/>
                  </a:lnTo>
                  <a:lnTo>
                    <a:pt x="1784420" y="752455"/>
                  </a:lnTo>
                  <a:lnTo>
                    <a:pt x="1764319" y="791307"/>
                  </a:lnTo>
                  <a:lnTo>
                    <a:pt x="1733670" y="821953"/>
                  </a:lnTo>
                  <a:lnTo>
                    <a:pt x="1694806" y="842054"/>
                  </a:lnTo>
                  <a:lnTo>
                    <a:pt x="1650060" y="849274"/>
                  </a:lnTo>
                  <a:lnTo>
                    <a:pt x="141528" y="849274"/>
                  </a:lnTo>
                  <a:lnTo>
                    <a:pt x="96788" y="842054"/>
                  </a:lnTo>
                  <a:lnTo>
                    <a:pt x="57936" y="821953"/>
                  </a:lnTo>
                  <a:lnTo>
                    <a:pt x="27301" y="791307"/>
                  </a:lnTo>
                  <a:lnTo>
                    <a:pt x="7213" y="752455"/>
                  </a:lnTo>
                  <a:lnTo>
                    <a:pt x="0" y="707732"/>
                  </a:lnTo>
                  <a:lnTo>
                    <a:pt x="0" y="141541"/>
                  </a:lnTo>
                  <a:close/>
                </a:path>
              </a:pathLst>
            </a:custGeom>
            <a:ln w="12700">
              <a:solidFill>
                <a:srgbClr val="368B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260610" y="4432981"/>
            <a:ext cx="1378760" cy="56553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63500">
              <a:lnSpc>
                <a:spcPts val="2110"/>
              </a:lnSpc>
              <a:spcBef>
                <a:spcPts val="210"/>
              </a:spcBef>
            </a:pPr>
            <a:r>
              <a:rPr lang="el-GR"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Ποινική αποζημίωση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065518" y="5387225"/>
            <a:ext cx="1804670" cy="862330"/>
            <a:chOff x="7065518" y="5387225"/>
            <a:chExt cx="1804670" cy="862330"/>
          </a:xfrm>
        </p:grpSpPr>
        <p:sp>
          <p:nvSpPr>
            <p:cNvPr id="46" name="object 46"/>
            <p:cNvSpPr/>
            <p:nvPr/>
          </p:nvSpPr>
          <p:spPr>
            <a:xfrm>
              <a:off x="7071868" y="5393575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29">
                  <a:moveTo>
                    <a:pt x="1650060" y="849261"/>
                  </a:moveTo>
                  <a:lnTo>
                    <a:pt x="141528" y="849261"/>
                  </a:lnTo>
                  <a:lnTo>
                    <a:pt x="96788" y="842048"/>
                  </a:lnTo>
                  <a:lnTo>
                    <a:pt x="57936" y="821959"/>
                  </a:lnTo>
                  <a:lnTo>
                    <a:pt x="27301" y="791325"/>
                  </a:lnTo>
                  <a:lnTo>
                    <a:pt x="7213" y="752473"/>
                  </a:lnTo>
                  <a:lnTo>
                    <a:pt x="0" y="707732"/>
                  </a:lnTo>
                  <a:lnTo>
                    <a:pt x="0" y="141541"/>
                  </a:lnTo>
                  <a:lnTo>
                    <a:pt x="7213" y="96799"/>
                  </a:lnTo>
                  <a:lnTo>
                    <a:pt x="27301" y="57944"/>
                  </a:lnTo>
                  <a:lnTo>
                    <a:pt x="57936" y="27306"/>
                  </a:lnTo>
                  <a:lnTo>
                    <a:pt x="96788" y="7214"/>
                  </a:lnTo>
                  <a:lnTo>
                    <a:pt x="141528" y="0"/>
                  </a:lnTo>
                  <a:lnTo>
                    <a:pt x="1650060" y="0"/>
                  </a:lnTo>
                  <a:lnTo>
                    <a:pt x="1694806" y="7214"/>
                  </a:lnTo>
                  <a:lnTo>
                    <a:pt x="1733670" y="27306"/>
                  </a:lnTo>
                  <a:lnTo>
                    <a:pt x="1764319" y="57944"/>
                  </a:lnTo>
                  <a:lnTo>
                    <a:pt x="1784420" y="96799"/>
                  </a:lnTo>
                  <a:lnTo>
                    <a:pt x="1791639" y="141541"/>
                  </a:lnTo>
                  <a:lnTo>
                    <a:pt x="1791639" y="707732"/>
                  </a:lnTo>
                  <a:lnTo>
                    <a:pt x="1784420" y="752473"/>
                  </a:lnTo>
                  <a:lnTo>
                    <a:pt x="1764319" y="791325"/>
                  </a:lnTo>
                  <a:lnTo>
                    <a:pt x="1733670" y="821959"/>
                  </a:lnTo>
                  <a:lnTo>
                    <a:pt x="1694806" y="842048"/>
                  </a:lnTo>
                  <a:lnTo>
                    <a:pt x="1650060" y="849261"/>
                  </a:lnTo>
                  <a:close/>
                </a:path>
              </a:pathLst>
            </a:custGeom>
            <a:solidFill>
              <a:srgbClr val="1E48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071868" y="5393575"/>
              <a:ext cx="1791970" cy="849630"/>
            </a:xfrm>
            <a:custGeom>
              <a:avLst/>
              <a:gdLst/>
              <a:ahLst/>
              <a:cxnLst/>
              <a:rect l="l" t="t" r="r" b="b"/>
              <a:pathLst>
                <a:path w="1791970" h="849629">
                  <a:moveTo>
                    <a:pt x="0" y="141541"/>
                  </a:moveTo>
                  <a:lnTo>
                    <a:pt x="7213" y="96799"/>
                  </a:lnTo>
                  <a:lnTo>
                    <a:pt x="27301" y="57944"/>
                  </a:lnTo>
                  <a:lnTo>
                    <a:pt x="57936" y="27306"/>
                  </a:lnTo>
                  <a:lnTo>
                    <a:pt x="96788" y="7214"/>
                  </a:lnTo>
                  <a:lnTo>
                    <a:pt x="141528" y="0"/>
                  </a:lnTo>
                  <a:lnTo>
                    <a:pt x="1650060" y="0"/>
                  </a:lnTo>
                  <a:lnTo>
                    <a:pt x="1694806" y="7214"/>
                  </a:lnTo>
                  <a:lnTo>
                    <a:pt x="1733670" y="27306"/>
                  </a:lnTo>
                  <a:lnTo>
                    <a:pt x="1764319" y="57944"/>
                  </a:lnTo>
                  <a:lnTo>
                    <a:pt x="1784420" y="96799"/>
                  </a:lnTo>
                  <a:lnTo>
                    <a:pt x="1791639" y="141541"/>
                  </a:lnTo>
                  <a:lnTo>
                    <a:pt x="1791639" y="707732"/>
                  </a:lnTo>
                  <a:lnTo>
                    <a:pt x="1784420" y="752473"/>
                  </a:lnTo>
                  <a:lnTo>
                    <a:pt x="1764319" y="791325"/>
                  </a:lnTo>
                  <a:lnTo>
                    <a:pt x="1733670" y="821959"/>
                  </a:lnTo>
                  <a:lnTo>
                    <a:pt x="1694806" y="842048"/>
                  </a:lnTo>
                  <a:lnTo>
                    <a:pt x="1650060" y="849261"/>
                  </a:lnTo>
                  <a:lnTo>
                    <a:pt x="141528" y="849261"/>
                  </a:lnTo>
                  <a:lnTo>
                    <a:pt x="96788" y="842048"/>
                  </a:lnTo>
                  <a:lnTo>
                    <a:pt x="57936" y="821959"/>
                  </a:lnTo>
                  <a:lnTo>
                    <a:pt x="27301" y="791325"/>
                  </a:lnTo>
                  <a:lnTo>
                    <a:pt x="7213" y="752473"/>
                  </a:lnTo>
                  <a:lnTo>
                    <a:pt x="0" y="707732"/>
                  </a:lnTo>
                  <a:lnTo>
                    <a:pt x="0" y="141541"/>
                  </a:lnTo>
                  <a:close/>
                </a:path>
              </a:pathLst>
            </a:custGeom>
            <a:ln w="12700">
              <a:solidFill>
                <a:srgbClr val="368B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357313" y="5935065"/>
              <a:ext cx="1231900" cy="12700"/>
            </a:xfrm>
            <a:custGeom>
              <a:avLst/>
              <a:gdLst/>
              <a:ahLst/>
              <a:cxnLst/>
              <a:rect l="l" t="t" r="r" b="b"/>
              <a:pathLst>
                <a:path w="1231900" h="12700">
                  <a:moveTo>
                    <a:pt x="1231900" y="12700"/>
                  </a:moveTo>
                  <a:lnTo>
                    <a:pt x="0" y="12700"/>
                  </a:lnTo>
                  <a:lnTo>
                    <a:pt x="0" y="0"/>
                  </a:lnTo>
                  <a:lnTo>
                    <a:pt x="1231900" y="0"/>
                  </a:lnTo>
                  <a:lnTo>
                    <a:pt x="12319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328839" y="5396526"/>
            <a:ext cx="125793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800" dirty="0">
                <a:solidFill>
                  <a:srgbClr val="FFFFFF"/>
                </a:solidFill>
                <a:latin typeface="Arial"/>
                <a:cs typeface="Arial"/>
              </a:rPr>
              <a:t>Αστική ποιν</a:t>
            </a:r>
            <a:r>
              <a:rPr lang="el-GR" dirty="0">
                <a:solidFill>
                  <a:srgbClr val="FFFFFF"/>
                </a:solidFill>
                <a:latin typeface="Arial"/>
                <a:cs typeface="Arial"/>
              </a:rPr>
              <a:t>ή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143277" y="1628482"/>
            <a:ext cx="4928870" cy="4246880"/>
          </a:xfrm>
          <a:custGeom>
            <a:avLst/>
            <a:gdLst/>
            <a:ahLst/>
            <a:cxnLst/>
            <a:rect l="l" t="t" r="r" b="b"/>
            <a:pathLst>
              <a:path w="4928870" h="4246880">
                <a:moveTo>
                  <a:pt x="1643951" y="666102"/>
                </a:moveTo>
                <a:lnTo>
                  <a:pt x="1524546" y="711695"/>
                </a:lnTo>
                <a:lnTo>
                  <a:pt x="1552625" y="737450"/>
                </a:lnTo>
                <a:lnTo>
                  <a:pt x="0" y="2430005"/>
                </a:lnTo>
                <a:lnTo>
                  <a:pt x="14033" y="2442883"/>
                </a:lnTo>
                <a:lnTo>
                  <a:pt x="139" y="2455900"/>
                </a:lnTo>
                <a:lnTo>
                  <a:pt x="1551952" y="4115816"/>
                </a:lnTo>
                <a:lnTo>
                  <a:pt x="1524139" y="4141825"/>
                </a:lnTo>
                <a:lnTo>
                  <a:pt x="1643951" y="4186275"/>
                </a:lnTo>
                <a:lnTo>
                  <a:pt x="1627187" y="4129722"/>
                </a:lnTo>
                <a:lnTo>
                  <a:pt x="1607642" y="4063746"/>
                </a:lnTo>
                <a:lnTo>
                  <a:pt x="1579791" y="4089781"/>
                </a:lnTo>
                <a:lnTo>
                  <a:pt x="57975" y="2461958"/>
                </a:lnTo>
                <a:lnTo>
                  <a:pt x="1529651" y="2461958"/>
                </a:lnTo>
                <a:lnTo>
                  <a:pt x="1529651" y="2500058"/>
                </a:lnTo>
                <a:lnTo>
                  <a:pt x="1605851" y="2461958"/>
                </a:lnTo>
                <a:lnTo>
                  <a:pt x="1643951" y="2442908"/>
                </a:lnTo>
                <a:lnTo>
                  <a:pt x="1605851" y="2423858"/>
                </a:lnTo>
                <a:lnTo>
                  <a:pt x="1529651" y="2385758"/>
                </a:lnTo>
                <a:lnTo>
                  <a:pt x="1529651" y="2423858"/>
                </a:lnTo>
                <a:lnTo>
                  <a:pt x="57340" y="2423858"/>
                </a:lnTo>
                <a:lnTo>
                  <a:pt x="1580705" y="763206"/>
                </a:lnTo>
                <a:lnTo>
                  <a:pt x="1608785" y="788936"/>
                </a:lnTo>
                <a:lnTo>
                  <a:pt x="1627543" y="723404"/>
                </a:lnTo>
                <a:lnTo>
                  <a:pt x="1643951" y="666102"/>
                </a:lnTo>
                <a:close/>
              </a:path>
              <a:path w="4928870" h="4246880">
                <a:moveTo>
                  <a:pt x="4928590" y="4189704"/>
                </a:moveTo>
                <a:lnTo>
                  <a:pt x="4814443" y="4132300"/>
                </a:lnTo>
                <a:lnTo>
                  <a:pt x="4814328" y="4170413"/>
                </a:lnTo>
                <a:lnTo>
                  <a:pt x="3435591" y="4167225"/>
                </a:lnTo>
                <a:lnTo>
                  <a:pt x="3435540" y="4205325"/>
                </a:lnTo>
                <a:lnTo>
                  <a:pt x="4814227" y="4208513"/>
                </a:lnTo>
                <a:lnTo>
                  <a:pt x="4814138" y="4246600"/>
                </a:lnTo>
                <a:lnTo>
                  <a:pt x="4890668" y="4208551"/>
                </a:lnTo>
                <a:lnTo>
                  <a:pt x="4928590" y="4189704"/>
                </a:lnTo>
                <a:close/>
              </a:path>
              <a:path w="4928870" h="4246880">
                <a:moveTo>
                  <a:pt x="4928590" y="2052828"/>
                </a:moveTo>
                <a:lnTo>
                  <a:pt x="4803572" y="2026437"/>
                </a:lnTo>
                <a:lnTo>
                  <a:pt x="4813185" y="2063292"/>
                </a:lnTo>
                <a:lnTo>
                  <a:pt x="3430727" y="2424455"/>
                </a:lnTo>
                <a:lnTo>
                  <a:pt x="3435540" y="2442921"/>
                </a:lnTo>
                <a:lnTo>
                  <a:pt x="3427704" y="2460218"/>
                </a:lnTo>
                <a:lnTo>
                  <a:pt x="4816640" y="3091370"/>
                </a:lnTo>
                <a:lnTo>
                  <a:pt x="4800892" y="3126028"/>
                </a:lnTo>
                <a:lnTo>
                  <a:pt x="4928590" y="3121266"/>
                </a:lnTo>
                <a:lnTo>
                  <a:pt x="4910747" y="3099244"/>
                </a:lnTo>
                <a:lnTo>
                  <a:pt x="4848174" y="3021952"/>
                </a:lnTo>
                <a:lnTo>
                  <a:pt x="4832413" y="3056636"/>
                </a:lnTo>
                <a:lnTo>
                  <a:pt x="3492271" y="2447747"/>
                </a:lnTo>
                <a:lnTo>
                  <a:pt x="4822812" y="2100160"/>
                </a:lnTo>
                <a:lnTo>
                  <a:pt x="4832451" y="2137016"/>
                </a:lnTo>
                <a:lnTo>
                  <a:pt x="4922126" y="2058479"/>
                </a:lnTo>
                <a:lnTo>
                  <a:pt x="4928590" y="2052828"/>
                </a:lnTo>
                <a:close/>
              </a:path>
              <a:path w="4928870" h="4246880">
                <a:moveTo>
                  <a:pt x="4928590" y="6096"/>
                </a:moveTo>
                <a:lnTo>
                  <a:pt x="4800943" y="0"/>
                </a:lnTo>
                <a:lnTo>
                  <a:pt x="4816348" y="34886"/>
                </a:lnTo>
                <a:lnTo>
                  <a:pt x="3427857" y="648639"/>
                </a:lnTo>
                <a:lnTo>
                  <a:pt x="3435566" y="666076"/>
                </a:lnTo>
                <a:lnTo>
                  <a:pt x="3431629" y="684707"/>
                </a:lnTo>
                <a:lnTo>
                  <a:pt x="4812830" y="978458"/>
                </a:lnTo>
                <a:lnTo>
                  <a:pt x="4804918" y="1015746"/>
                </a:lnTo>
                <a:lnTo>
                  <a:pt x="4928590" y="983602"/>
                </a:lnTo>
                <a:lnTo>
                  <a:pt x="4927092" y="982408"/>
                </a:lnTo>
                <a:lnTo>
                  <a:pt x="4828679" y="903922"/>
                </a:lnTo>
                <a:lnTo>
                  <a:pt x="4820755" y="941197"/>
                </a:lnTo>
                <a:lnTo>
                  <a:pt x="3497148" y="659714"/>
                </a:lnTo>
                <a:lnTo>
                  <a:pt x="4831727" y="69710"/>
                </a:lnTo>
                <a:lnTo>
                  <a:pt x="4847133" y="104571"/>
                </a:lnTo>
                <a:lnTo>
                  <a:pt x="4911141" y="27178"/>
                </a:lnTo>
                <a:lnTo>
                  <a:pt x="4928590" y="6096"/>
                </a:lnTo>
                <a:close/>
              </a:path>
            </a:pathLst>
          </a:custGeom>
          <a:solidFill>
            <a:srgbClr val="368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766158" y="4576572"/>
            <a:ext cx="2831465" cy="624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lang="el-GR" sz="12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Ευθύνη λόγω υπαιτιότητας (αμέλεια, πρόθεση)</a:t>
            </a:r>
          </a:p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lang="el-GR" sz="12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+ πολλές "ειδικές περιπτώσεις" ευθύνης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8550" y="1225803"/>
            <a:ext cx="69354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4000" spc="-10" dirty="0"/>
              <a:t>Κοινωνικο-τεχνικά συστήματα: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981837" y="1881170"/>
            <a:ext cx="317201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4000" spc="-10" dirty="0">
                <a:latin typeface="Arial"/>
                <a:cs typeface="Arial"/>
              </a:rPr>
              <a:t>βασική δομή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5513" y="2476247"/>
            <a:ext cx="4963795" cy="3155950"/>
            <a:chOff x="2089150" y="2426493"/>
            <a:chExt cx="4963795" cy="31559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9150" y="2426493"/>
              <a:ext cx="2079588" cy="1498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9053" y="2515387"/>
              <a:ext cx="1796402" cy="1219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23198" y="2515394"/>
              <a:ext cx="1802764" cy="1219200"/>
            </a:xfrm>
            <a:custGeom>
              <a:avLst/>
              <a:gdLst/>
              <a:ahLst/>
              <a:cxnLst/>
              <a:rect l="l" t="t" r="r" b="b"/>
              <a:pathLst>
                <a:path w="1802764" h="1219200">
                  <a:moveTo>
                    <a:pt x="127139" y="0"/>
                  </a:moveTo>
                  <a:lnTo>
                    <a:pt x="1675104" y="0"/>
                  </a:lnTo>
                  <a:lnTo>
                    <a:pt x="1724606" y="9978"/>
                  </a:lnTo>
                  <a:lnTo>
                    <a:pt x="1765022" y="37193"/>
                  </a:lnTo>
                  <a:lnTo>
                    <a:pt x="1792267" y="77563"/>
                  </a:lnTo>
                  <a:lnTo>
                    <a:pt x="1802256" y="127003"/>
                  </a:lnTo>
                  <a:lnTo>
                    <a:pt x="1802256" y="1092197"/>
                  </a:lnTo>
                  <a:lnTo>
                    <a:pt x="1792267" y="1141638"/>
                  </a:lnTo>
                  <a:lnTo>
                    <a:pt x="1765022" y="1182007"/>
                  </a:lnTo>
                  <a:lnTo>
                    <a:pt x="1724606" y="1209222"/>
                  </a:lnTo>
                  <a:lnTo>
                    <a:pt x="1675104" y="1219201"/>
                  </a:lnTo>
                  <a:lnTo>
                    <a:pt x="127139" y="1219201"/>
                  </a:lnTo>
                  <a:lnTo>
                    <a:pt x="77640" y="1209222"/>
                  </a:lnTo>
                  <a:lnTo>
                    <a:pt x="37228" y="1182007"/>
                  </a:lnTo>
                  <a:lnTo>
                    <a:pt x="9987" y="1141638"/>
                  </a:lnTo>
                  <a:lnTo>
                    <a:pt x="0" y="1092197"/>
                  </a:lnTo>
                  <a:lnTo>
                    <a:pt x="0" y="127003"/>
                  </a:lnTo>
                  <a:lnTo>
                    <a:pt x="9987" y="77563"/>
                  </a:lnTo>
                  <a:lnTo>
                    <a:pt x="37228" y="37193"/>
                  </a:lnTo>
                  <a:lnTo>
                    <a:pt x="77640" y="9978"/>
                  </a:lnTo>
                  <a:lnTo>
                    <a:pt x="127139" y="0"/>
                  </a:lnTo>
                  <a:close/>
                </a:path>
              </a:pathLst>
            </a:custGeom>
            <a:ln w="12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6323" y="4090193"/>
              <a:ext cx="2085445" cy="14922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6952" y="2426493"/>
              <a:ext cx="2085445" cy="14986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259050" y="2579252"/>
            <a:ext cx="1651465" cy="9977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7940" algn="ctr">
              <a:lnSpc>
                <a:spcPts val="1900"/>
              </a:lnSpc>
              <a:spcBef>
                <a:spcPts val="180"/>
              </a:spcBef>
            </a:pPr>
            <a:r>
              <a:rPr lang="el-GR" sz="1600" b="1" spc="-10" dirty="0">
                <a:latin typeface="Arial"/>
                <a:cs typeface="Arial"/>
              </a:rPr>
              <a:t>Θεσμικά όργανα </a:t>
            </a:r>
            <a:r>
              <a:rPr lang="el-GR" sz="1600" spc="-10" dirty="0">
                <a:latin typeface="Arial"/>
                <a:cs typeface="Arial"/>
              </a:rPr>
              <a:t>(κανόνες, καθήκοντα, διαδικασίες)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59835" y="4172739"/>
            <a:ext cx="1815464" cy="1231900"/>
            <a:chOff x="3659835" y="4172739"/>
            <a:chExt cx="1815464" cy="123190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2039" y="4179087"/>
              <a:ext cx="1796453" cy="12192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66185" y="4179089"/>
              <a:ext cx="1802764" cy="1219200"/>
            </a:xfrm>
            <a:custGeom>
              <a:avLst/>
              <a:gdLst/>
              <a:ahLst/>
              <a:cxnLst/>
              <a:rect l="l" t="t" r="r" b="b"/>
              <a:pathLst>
                <a:path w="1802764" h="1219200">
                  <a:moveTo>
                    <a:pt x="127190" y="0"/>
                  </a:moveTo>
                  <a:lnTo>
                    <a:pt x="1675155" y="0"/>
                  </a:lnTo>
                  <a:lnTo>
                    <a:pt x="1724635" y="9980"/>
                  </a:lnTo>
                  <a:lnTo>
                    <a:pt x="1765053" y="37198"/>
                  </a:lnTo>
                  <a:lnTo>
                    <a:pt x="1792311" y="77568"/>
                  </a:lnTo>
                  <a:lnTo>
                    <a:pt x="1802307" y="127003"/>
                  </a:lnTo>
                  <a:lnTo>
                    <a:pt x="1802307" y="1092197"/>
                  </a:lnTo>
                  <a:lnTo>
                    <a:pt x="1792311" y="1141638"/>
                  </a:lnTo>
                  <a:lnTo>
                    <a:pt x="1765053" y="1182007"/>
                  </a:lnTo>
                  <a:lnTo>
                    <a:pt x="1724635" y="1209222"/>
                  </a:lnTo>
                  <a:lnTo>
                    <a:pt x="1675155" y="1219201"/>
                  </a:lnTo>
                  <a:lnTo>
                    <a:pt x="127190" y="1219201"/>
                  </a:lnTo>
                  <a:lnTo>
                    <a:pt x="77682" y="1209222"/>
                  </a:lnTo>
                  <a:lnTo>
                    <a:pt x="37253" y="1182007"/>
                  </a:lnTo>
                  <a:lnTo>
                    <a:pt x="9995" y="1141638"/>
                  </a:lnTo>
                  <a:lnTo>
                    <a:pt x="0" y="1092197"/>
                  </a:lnTo>
                  <a:lnTo>
                    <a:pt x="0" y="127003"/>
                  </a:lnTo>
                  <a:lnTo>
                    <a:pt x="9995" y="77568"/>
                  </a:lnTo>
                  <a:lnTo>
                    <a:pt x="37253" y="37198"/>
                  </a:lnTo>
                  <a:lnTo>
                    <a:pt x="77682" y="9980"/>
                  </a:lnTo>
                  <a:lnTo>
                    <a:pt x="127190" y="0"/>
                  </a:lnTo>
                  <a:close/>
                </a:path>
              </a:pathLst>
            </a:custGeom>
            <a:ln w="12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90950" y="4291590"/>
            <a:ext cx="1677542" cy="9977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ts val="1900"/>
              </a:lnSpc>
              <a:spcBef>
                <a:spcPts val="180"/>
              </a:spcBef>
            </a:pPr>
            <a:r>
              <a:rPr lang="el-GR" sz="1600" b="1" spc="-10" dirty="0">
                <a:latin typeface="Arial"/>
                <a:cs typeface="Arial"/>
              </a:rPr>
              <a:t>Άνθρωποι </a:t>
            </a:r>
            <a:r>
              <a:rPr lang="el-GR" sz="1600" spc="-10" dirty="0">
                <a:latin typeface="Arial"/>
                <a:cs typeface="Arial"/>
              </a:rPr>
              <a:t>(διαχειριστές, χειριστές, χρήστες)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933315" y="2614364"/>
            <a:ext cx="2042088" cy="1255666"/>
            <a:chOff x="5100485" y="2509044"/>
            <a:chExt cx="1815464" cy="123190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2690" y="2515387"/>
              <a:ext cx="1796402" cy="12192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106835" y="2515394"/>
              <a:ext cx="1802764" cy="1219200"/>
            </a:xfrm>
            <a:custGeom>
              <a:avLst/>
              <a:gdLst/>
              <a:ahLst/>
              <a:cxnLst/>
              <a:rect l="l" t="t" r="r" b="b"/>
              <a:pathLst>
                <a:path w="1802765" h="1219200">
                  <a:moveTo>
                    <a:pt x="127152" y="0"/>
                  </a:moveTo>
                  <a:lnTo>
                    <a:pt x="1675117" y="0"/>
                  </a:lnTo>
                  <a:lnTo>
                    <a:pt x="1724616" y="9978"/>
                  </a:lnTo>
                  <a:lnTo>
                    <a:pt x="1765028" y="37193"/>
                  </a:lnTo>
                  <a:lnTo>
                    <a:pt x="1792269" y="77563"/>
                  </a:lnTo>
                  <a:lnTo>
                    <a:pt x="1802257" y="127003"/>
                  </a:lnTo>
                  <a:lnTo>
                    <a:pt x="1802257" y="1092197"/>
                  </a:lnTo>
                  <a:lnTo>
                    <a:pt x="1792269" y="1141638"/>
                  </a:lnTo>
                  <a:lnTo>
                    <a:pt x="1765028" y="1182007"/>
                  </a:lnTo>
                  <a:lnTo>
                    <a:pt x="1724616" y="1209222"/>
                  </a:lnTo>
                  <a:lnTo>
                    <a:pt x="1675117" y="1219201"/>
                  </a:lnTo>
                  <a:lnTo>
                    <a:pt x="127152" y="1219201"/>
                  </a:lnTo>
                  <a:lnTo>
                    <a:pt x="77650" y="1209222"/>
                  </a:lnTo>
                  <a:lnTo>
                    <a:pt x="37234" y="1182007"/>
                  </a:lnTo>
                  <a:lnTo>
                    <a:pt x="9989" y="1141638"/>
                  </a:lnTo>
                  <a:lnTo>
                    <a:pt x="0" y="1092197"/>
                  </a:lnTo>
                  <a:lnTo>
                    <a:pt x="0" y="127003"/>
                  </a:lnTo>
                  <a:lnTo>
                    <a:pt x="9989" y="77563"/>
                  </a:lnTo>
                  <a:lnTo>
                    <a:pt x="37234" y="37193"/>
                  </a:lnTo>
                  <a:lnTo>
                    <a:pt x="77650" y="9978"/>
                  </a:lnTo>
                  <a:lnTo>
                    <a:pt x="127152" y="0"/>
                  </a:lnTo>
                  <a:close/>
                </a:path>
              </a:pathLst>
            </a:custGeom>
            <a:ln w="12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54208" y="2677463"/>
            <a:ext cx="1627592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el-GR" sz="1600" b="1" spc="-25" dirty="0">
                <a:latin typeface="Arial"/>
                <a:cs typeface="Arial"/>
              </a:rPr>
              <a:t>Τεχνολογία </a:t>
            </a:r>
            <a:r>
              <a:rPr lang="el-GR" sz="1600" spc="-25" dirty="0">
                <a:latin typeface="Arial"/>
                <a:cs typeface="Arial"/>
              </a:rPr>
              <a:t>(υλικό, λογισμικό)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71980" y="3066550"/>
            <a:ext cx="1789430" cy="1089025"/>
            <a:chOff x="3671980" y="3066550"/>
            <a:chExt cx="1789430" cy="108902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1980" y="3758353"/>
              <a:ext cx="347679" cy="3969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4129" y="3758391"/>
              <a:ext cx="347082" cy="39690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195864" y="3124994"/>
              <a:ext cx="741045" cy="0"/>
            </a:xfrm>
            <a:custGeom>
              <a:avLst/>
              <a:gdLst/>
              <a:ahLst/>
              <a:cxnLst/>
              <a:rect l="l" t="t" r="r" b="b"/>
              <a:pathLst>
                <a:path w="741045">
                  <a:moveTo>
                    <a:pt x="0" y="0"/>
                  </a:moveTo>
                  <a:lnTo>
                    <a:pt x="74056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3720" y="3066551"/>
              <a:ext cx="147509" cy="1168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1073" y="3066550"/>
              <a:ext cx="147496" cy="1168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570" y="1873250"/>
            <a:ext cx="7037590" cy="49403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3175" y="0"/>
            <a:ext cx="8308975" cy="1889125"/>
            <a:chOff x="-3175" y="0"/>
            <a:chExt cx="8308975" cy="18891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9293"/>
              <a:ext cx="1237403" cy="16291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3175" y="0"/>
              <a:ext cx="190500" cy="1871980"/>
            </a:xfrm>
            <a:custGeom>
              <a:avLst/>
              <a:gdLst/>
              <a:ahLst/>
              <a:cxnLst/>
              <a:rect l="l" t="t" r="r" b="b"/>
              <a:pathLst>
                <a:path w="190500" h="1871980">
                  <a:moveTo>
                    <a:pt x="0" y="0"/>
                  </a:moveTo>
                  <a:lnTo>
                    <a:pt x="190500" y="0"/>
                  </a:lnTo>
                  <a:lnTo>
                    <a:pt x="190500" y="1871662"/>
                  </a:lnTo>
                  <a:lnTo>
                    <a:pt x="0" y="187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870075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6890" y="33019"/>
            <a:ext cx="8392920" cy="1568122"/>
          </a:xfrm>
          <a:prstGeom prst="rect">
            <a:avLst/>
          </a:prstGeom>
        </p:spPr>
        <p:txBody>
          <a:bodyPr vert="horz" wrap="square" lIns="0" tIns="333756" rIns="0" bIns="0" rtlCol="0">
            <a:spAutoFit/>
          </a:bodyPr>
          <a:lstStyle/>
          <a:p>
            <a:pPr marL="2908935" marR="5080" indent="-1708150">
              <a:lnSpc>
                <a:spcPct val="100000"/>
              </a:lnSpc>
              <a:spcBef>
                <a:spcPts val="100"/>
              </a:spcBef>
            </a:pPr>
            <a:r>
              <a:rPr lang="el-GR" sz="4000" spc="-10" dirty="0"/>
              <a:t>Κοινωνικο-τεχνικά συστήματα: παραδείγματα</a:t>
            </a:r>
            <a:endParaRPr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48237"/>
            <a:ext cx="9144000" cy="1910080"/>
            <a:chOff x="0" y="4948237"/>
            <a:chExt cx="9144000" cy="1910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54774"/>
              <a:ext cx="9144000" cy="4016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16912" y="6424612"/>
              <a:ext cx="0" cy="352425"/>
            </a:xfrm>
            <a:custGeom>
              <a:avLst/>
              <a:gdLst/>
              <a:ahLst/>
              <a:cxnLst/>
              <a:rect l="l" t="t" r="r" b="b"/>
              <a:pathLst>
                <a:path h="352425">
                  <a:moveTo>
                    <a:pt x="0" y="0"/>
                  </a:moveTo>
                  <a:lnTo>
                    <a:pt x="0" y="352425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16912" y="6092824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362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48237"/>
              <a:ext cx="9144000" cy="190976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-3175" y="0"/>
            <a:ext cx="8308975" cy="1889125"/>
            <a:chOff x="-3175" y="0"/>
            <a:chExt cx="8308975" cy="18891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9293"/>
              <a:ext cx="1237403" cy="16291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-3175" y="0"/>
              <a:ext cx="190500" cy="1871980"/>
            </a:xfrm>
            <a:custGeom>
              <a:avLst/>
              <a:gdLst/>
              <a:ahLst/>
              <a:cxnLst/>
              <a:rect l="l" t="t" r="r" b="b"/>
              <a:pathLst>
                <a:path w="190500" h="1871980">
                  <a:moveTo>
                    <a:pt x="0" y="0"/>
                  </a:moveTo>
                  <a:lnTo>
                    <a:pt x="190500" y="0"/>
                  </a:lnTo>
                  <a:lnTo>
                    <a:pt x="190500" y="1871662"/>
                  </a:lnTo>
                  <a:lnTo>
                    <a:pt x="0" y="187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870075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04276" y="172610"/>
            <a:ext cx="594912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95" dirty="0">
                <a:latin typeface="Calibri"/>
                <a:cs typeface="Calibri"/>
              </a:rPr>
              <a:t>Το μέλλον στη διαχείριση εναέριας κυκλοφορίας </a:t>
            </a:r>
            <a:endParaRPr spc="-95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322" y="2093753"/>
            <a:ext cx="8062278" cy="240270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4965" marR="5080" indent="-342265">
              <a:lnSpc>
                <a:spcPct val="795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sz="2200" dirty="0">
                <a:latin typeface="Arial"/>
                <a:cs typeface="Arial"/>
              </a:rPr>
              <a:t>Στον χρονικό ορίζοντα του SESAR, δηλαδή στα επόμενα 30 χρόνια, θα αναπτυχθεί μια νέα γενιά συστημάτων διαχείρισης της εναέριας κυκλοφορίας.</a:t>
            </a:r>
          </a:p>
          <a:p>
            <a:pPr marL="354965" marR="5080" indent="-342265">
              <a:lnSpc>
                <a:spcPct val="795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endParaRPr lang="el-GR" sz="2200" dirty="0">
              <a:latin typeface="Arial"/>
              <a:cs typeface="Arial"/>
            </a:endParaRPr>
          </a:p>
          <a:p>
            <a:pPr marL="354965" marR="5080" indent="-342265">
              <a:lnSpc>
                <a:spcPct val="795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sz="2200" dirty="0">
                <a:latin typeface="Arial"/>
                <a:cs typeface="Arial"/>
              </a:rPr>
              <a:t>Τα συστήματα αυτά θα είναι σε μεγάλο βαθμό αυτοματοποιημένα. Θα κάνουν επιλογές και θα προβαίνουν σε ενέργειες με κάποιο επίπεδο ανθρώπινης επίβλεψης, ή ακόμη και χωρίς τέτοια επίβλεψη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69755" y="6409435"/>
            <a:ext cx="36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82" baseline="-21604" dirty="0">
                <a:latin typeface="Arial"/>
                <a:cs typeface="Arial"/>
              </a:rPr>
              <a:t>1</a:t>
            </a:r>
            <a:r>
              <a:rPr sz="2700" spc="-1117" baseline="-21604" dirty="0">
                <a:latin typeface="Arial"/>
                <a:cs typeface="Arial"/>
              </a:rPr>
              <a:t>0</a:t>
            </a:r>
            <a:r>
              <a:rPr sz="1000" u="sng" spc="5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1</a:t>
            </a:r>
            <a:r>
              <a:rPr sz="1000" u="sng" spc="6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858" y="2133600"/>
            <a:ext cx="2460320" cy="3857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l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sz="2000" spc="-25" dirty="0">
                <a:latin typeface="Arial"/>
                <a:cs typeface="Arial"/>
              </a:rPr>
              <a:t>Νέα γενιά συστημάτων για την αύξηση της χωρητικότητας, της ασφάλειας, της αποδοτικότητας και της βιωσιμότητας</a:t>
            </a:r>
          </a:p>
          <a:p>
            <a:pPr marL="12065" marR="5080" algn="l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sz="2900" dirty="0">
              <a:latin typeface="Arial"/>
              <a:cs typeface="Arial"/>
            </a:endParaRPr>
          </a:p>
          <a:p>
            <a:pPr marL="354965" marR="16510" indent="-342900" algn="l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l-GR" sz="2000" dirty="0">
                <a:latin typeface="Arial"/>
                <a:cs typeface="Arial"/>
              </a:rPr>
              <a:t>Υψηλότερα επίπεδα αυτοματοποίησης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07844" y="6764045"/>
            <a:ext cx="254000" cy="12700"/>
          </a:xfrm>
          <a:custGeom>
            <a:avLst/>
            <a:gdLst/>
            <a:ahLst/>
            <a:cxnLst/>
            <a:rect l="l" t="t" r="r" b="b"/>
            <a:pathLst>
              <a:path w="254000" h="12700">
                <a:moveTo>
                  <a:pt x="254000" y="12700"/>
                </a:moveTo>
                <a:lnTo>
                  <a:pt x="0" y="12700"/>
                </a:lnTo>
                <a:lnTo>
                  <a:pt x="0" y="0"/>
                </a:lnTo>
                <a:lnTo>
                  <a:pt x="254000" y="0"/>
                </a:lnTo>
                <a:lnTo>
                  <a:pt x="25400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6890" y="33019"/>
            <a:ext cx="8392920" cy="1217255"/>
          </a:xfrm>
          <a:prstGeom prst="rect">
            <a:avLst/>
          </a:prstGeom>
        </p:spPr>
        <p:txBody>
          <a:bodyPr vert="horz" wrap="square" lIns="0" tIns="352043" rIns="0" bIns="0" rtlCol="0">
            <a:spAutoFit/>
          </a:bodyPr>
          <a:lstStyle/>
          <a:p>
            <a:pPr marL="899160">
              <a:lnSpc>
                <a:spcPct val="100000"/>
              </a:lnSpc>
              <a:spcBef>
                <a:spcPts val="100"/>
              </a:spcBef>
            </a:pPr>
            <a:r>
              <a:rPr lang="el-GR" sz="2800" dirty="0">
                <a:solidFill>
                  <a:srgbClr val="323298"/>
                </a:solidFill>
                <a:latin typeface="Gadugi"/>
                <a:cs typeface="Gadugi"/>
              </a:rPr>
              <a:t>Αυτοματοποίηση και το μελλοντικό σενάριο της διαχείρισης εναέριας κυκλοφορίας</a:t>
            </a:r>
            <a:endParaRPr sz="2800" dirty="0">
              <a:latin typeface="Gadugi"/>
              <a:cs typeface="Gadug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7178" y="1484783"/>
            <a:ext cx="6591300" cy="533122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172398" y="1340789"/>
            <a:ext cx="933450" cy="432434"/>
          </a:xfrm>
          <a:custGeom>
            <a:avLst/>
            <a:gdLst/>
            <a:ahLst/>
            <a:cxnLst/>
            <a:rect l="l" t="t" r="r" b="b"/>
            <a:pathLst>
              <a:path w="933450" h="432435">
                <a:moveTo>
                  <a:pt x="933450" y="432053"/>
                </a:moveTo>
                <a:lnTo>
                  <a:pt x="0" y="432053"/>
                </a:lnTo>
                <a:lnTo>
                  <a:pt x="0" y="0"/>
                </a:lnTo>
                <a:lnTo>
                  <a:pt x="933450" y="0"/>
                </a:lnTo>
                <a:lnTo>
                  <a:pt x="933450" y="4320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629" y="2107780"/>
            <a:ext cx="9144000" cy="4731385"/>
            <a:chOff x="0" y="2125408"/>
            <a:chExt cx="9144000" cy="4731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54774"/>
              <a:ext cx="9144000" cy="4016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16912" y="6424612"/>
              <a:ext cx="0" cy="352425"/>
            </a:xfrm>
            <a:custGeom>
              <a:avLst/>
              <a:gdLst/>
              <a:ahLst/>
              <a:cxnLst/>
              <a:rect l="l" t="t" r="r" b="b"/>
              <a:pathLst>
                <a:path h="352425">
                  <a:moveTo>
                    <a:pt x="0" y="0"/>
                  </a:moveTo>
                  <a:lnTo>
                    <a:pt x="0" y="352425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16912" y="6092824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362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990" y="2125408"/>
              <a:ext cx="2644140" cy="1183640"/>
            </a:xfrm>
            <a:custGeom>
              <a:avLst/>
              <a:gdLst/>
              <a:ahLst/>
              <a:cxnLst/>
              <a:rect l="l" t="t" r="r" b="b"/>
              <a:pathLst>
                <a:path w="2644140" h="1183639">
                  <a:moveTo>
                    <a:pt x="2525712" y="1183144"/>
                  </a:moveTo>
                  <a:lnTo>
                    <a:pt x="118313" y="1183144"/>
                  </a:lnTo>
                  <a:lnTo>
                    <a:pt x="72244" y="1173852"/>
                  </a:lnTo>
                  <a:lnTo>
                    <a:pt x="34639" y="1148503"/>
                  </a:lnTo>
                  <a:lnTo>
                    <a:pt x="9292" y="1110894"/>
                  </a:lnTo>
                  <a:lnTo>
                    <a:pt x="0" y="1064818"/>
                  </a:lnTo>
                  <a:lnTo>
                    <a:pt x="0" y="118325"/>
                  </a:lnTo>
                  <a:lnTo>
                    <a:pt x="9292" y="72271"/>
                  </a:lnTo>
                  <a:lnTo>
                    <a:pt x="34639" y="34659"/>
                  </a:lnTo>
                  <a:lnTo>
                    <a:pt x="72244" y="9299"/>
                  </a:lnTo>
                  <a:lnTo>
                    <a:pt x="118313" y="0"/>
                  </a:lnTo>
                  <a:lnTo>
                    <a:pt x="2525712" y="0"/>
                  </a:lnTo>
                  <a:lnTo>
                    <a:pt x="2571759" y="9299"/>
                  </a:lnTo>
                  <a:lnTo>
                    <a:pt x="2609367" y="34659"/>
                  </a:lnTo>
                  <a:lnTo>
                    <a:pt x="2634726" y="72271"/>
                  </a:lnTo>
                  <a:lnTo>
                    <a:pt x="2644025" y="118325"/>
                  </a:lnTo>
                  <a:lnTo>
                    <a:pt x="2644025" y="1064818"/>
                  </a:lnTo>
                  <a:lnTo>
                    <a:pt x="2634726" y="1110894"/>
                  </a:lnTo>
                  <a:lnTo>
                    <a:pt x="2609367" y="1148503"/>
                  </a:lnTo>
                  <a:lnTo>
                    <a:pt x="2571759" y="1173852"/>
                  </a:lnTo>
                  <a:lnTo>
                    <a:pt x="2525712" y="1183144"/>
                  </a:lnTo>
                  <a:close/>
                </a:path>
              </a:pathLst>
            </a:custGeom>
            <a:solidFill>
              <a:srgbClr val="0032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3175" y="0"/>
            <a:ext cx="8308975" cy="1889125"/>
            <a:chOff x="-3175" y="0"/>
            <a:chExt cx="8308975" cy="18891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9293"/>
              <a:ext cx="1237403" cy="16291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-3175" y="0"/>
              <a:ext cx="190500" cy="1871980"/>
            </a:xfrm>
            <a:custGeom>
              <a:avLst/>
              <a:gdLst/>
              <a:ahLst/>
              <a:cxnLst/>
              <a:rect l="l" t="t" r="r" b="b"/>
              <a:pathLst>
                <a:path w="190500" h="1871980">
                  <a:moveTo>
                    <a:pt x="0" y="0"/>
                  </a:moveTo>
                  <a:lnTo>
                    <a:pt x="190500" y="0"/>
                  </a:lnTo>
                  <a:lnTo>
                    <a:pt x="190500" y="1871662"/>
                  </a:lnTo>
                  <a:lnTo>
                    <a:pt x="0" y="187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870075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81517" y="369773"/>
            <a:ext cx="6891503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25" dirty="0"/>
              <a:t>ΥΠΟΣΤΗΡΙΞΗ ΑΥΤΟΜΑΤΙΣΜΩΝ</a:t>
            </a:r>
            <a:endParaRPr spc="-10" dirty="0"/>
          </a:p>
        </p:txBody>
      </p:sp>
      <p:sp>
        <p:nvSpPr>
          <p:cNvPr id="12" name="object 12"/>
          <p:cNvSpPr txBox="1"/>
          <p:nvPr/>
        </p:nvSpPr>
        <p:spPr>
          <a:xfrm>
            <a:off x="1007653" y="2210815"/>
            <a:ext cx="2306955" cy="90152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649605" marR="5080" indent="-637540" algn="l">
              <a:lnSpc>
                <a:spcPts val="2210"/>
              </a:lnSpc>
              <a:spcBef>
                <a:spcPts val="430"/>
              </a:spcBef>
            </a:pPr>
            <a:r>
              <a:rPr lang="el-GR" sz="2100" dirty="0">
                <a:solidFill>
                  <a:srgbClr val="FFFFFF"/>
                </a:solidFill>
                <a:latin typeface="Arial"/>
                <a:cs typeface="Arial"/>
              </a:rPr>
              <a:t>Υφιστάμενο επιχειρησιακό σενάριο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75833" y="3106927"/>
            <a:ext cx="2656840" cy="1979599"/>
            <a:chOff x="1375168" y="2907855"/>
            <a:chExt cx="2656840" cy="2080260"/>
          </a:xfrm>
        </p:grpSpPr>
        <p:sp>
          <p:nvSpPr>
            <p:cNvPr id="14" name="object 14"/>
            <p:cNvSpPr/>
            <p:nvPr/>
          </p:nvSpPr>
          <p:spPr>
            <a:xfrm>
              <a:off x="1381518" y="2914205"/>
              <a:ext cx="2644140" cy="2067560"/>
            </a:xfrm>
            <a:custGeom>
              <a:avLst/>
              <a:gdLst/>
              <a:ahLst/>
              <a:cxnLst/>
              <a:rect l="l" t="t" r="r" b="b"/>
              <a:pathLst>
                <a:path w="2644140" h="2067560">
                  <a:moveTo>
                    <a:pt x="2437307" y="2067166"/>
                  </a:moveTo>
                  <a:lnTo>
                    <a:pt x="206730" y="2067166"/>
                  </a:lnTo>
                  <a:lnTo>
                    <a:pt x="159317" y="2061705"/>
                  </a:lnTo>
                  <a:lnTo>
                    <a:pt x="115799" y="2046151"/>
                  </a:lnTo>
                  <a:lnTo>
                    <a:pt x="77415" y="2021746"/>
                  </a:lnTo>
                  <a:lnTo>
                    <a:pt x="45404" y="1989731"/>
                  </a:lnTo>
                  <a:lnTo>
                    <a:pt x="21005" y="1951349"/>
                  </a:lnTo>
                  <a:lnTo>
                    <a:pt x="5457" y="1907840"/>
                  </a:lnTo>
                  <a:lnTo>
                    <a:pt x="0" y="1860448"/>
                  </a:lnTo>
                  <a:lnTo>
                    <a:pt x="0" y="206717"/>
                  </a:lnTo>
                  <a:lnTo>
                    <a:pt x="5457" y="159309"/>
                  </a:lnTo>
                  <a:lnTo>
                    <a:pt x="21005" y="115794"/>
                  </a:lnTo>
                  <a:lnTo>
                    <a:pt x="45404" y="77413"/>
                  </a:lnTo>
                  <a:lnTo>
                    <a:pt x="77415" y="45403"/>
                  </a:lnTo>
                  <a:lnTo>
                    <a:pt x="115799" y="21005"/>
                  </a:lnTo>
                  <a:lnTo>
                    <a:pt x="159317" y="5457"/>
                  </a:lnTo>
                  <a:lnTo>
                    <a:pt x="206730" y="0"/>
                  </a:lnTo>
                  <a:lnTo>
                    <a:pt x="2437307" y="0"/>
                  </a:lnTo>
                  <a:lnTo>
                    <a:pt x="2484720" y="5457"/>
                  </a:lnTo>
                  <a:lnTo>
                    <a:pt x="2528238" y="21005"/>
                  </a:lnTo>
                  <a:lnTo>
                    <a:pt x="2566622" y="45403"/>
                  </a:lnTo>
                  <a:lnTo>
                    <a:pt x="2598633" y="77413"/>
                  </a:lnTo>
                  <a:lnTo>
                    <a:pt x="2623032" y="115794"/>
                  </a:lnTo>
                  <a:lnTo>
                    <a:pt x="2638580" y="159309"/>
                  </a:lnTo>
                  <a:lnTo>
                    <a:pt x="2644038" y="206717"/>
                  </a:lnTo>
                  <a:lnTo>
                    <a:pt x="2644038" y="1860448"/>
                  </a:lnTo>
                  <a:lnTo>
                    <a:pt x="2638580" y="1907840"/>
                  </a:lnTo>
                  <a:lnTo>
                    <a:pt x="2623032" y="1951349"/>
                  </a:lnTo>
                  <a:lnTo>
                    <a:pt x="2598633" y="1989731"/>
                  </a:lnTo>
                  <a:lnTo>
                    <a:pt x="2566622" y="2021746"/>
                  </a:lnTo>
                  <a:lnTo>
                    <a:pt x="2528238" y="2046151"/>
                  </a:lnTo>
                  <a:lnTo>
                    <a:pt x="2484720" y="2061705"/>
                  </a:lnTo>
                  <a:lnTo>
                    <a:pt x="2437307" y="2067166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81518" y="2914205"/>
              <a:ext cx="2644140" cy="2067560"/>
            </a:xfrm>
            <a:custGeom>
              <a:avLst/>
              <a:gdLst/>
              <a:ahLst/>
              <a:cxnLst/>
              <a:rect l="l" t="t" r="r" b="b"/>
              <a:pathLst>
                <a:path w="2644140" h="2067560">
                  <a:moveTo>
                    <a:pt x="0" y="206717"/>
                  </a:moveTo>
                  <a:lnTo>
                    <a:pt x="5457" y="159309"/>
                  </a:lnTo>
                  <a:lnTo>
                    <a:pt x="21005" y="115794"/>
                  </a:lnTo>
                  <a:lnTo>
                    <a:pt x="45404" y="77413"/>
                  </a:lnTo>
                  <a:lnTo>
                    <a:pt x="77415" y="45403"/>
                  </a:lnTo>
                  <a:lnTo>
                    <a:pt x="115799" y="21005"/>
                  </a:lnTo>
                  <a:lnTo>
                    <a:pt x="159317" y="5457"/>
                  </a:lnTo>
                  <a:lnTo>
                    <a:pt x="206730" y="0"/>
                  </a:lnTo>
                  <a:lnTo>
                    <a:pt x="2437307" y="0"/>
                  </a:lnTo>
                  <a:lnTo>
                    <a:pt x="2484720" y="5457"/>
                  </a:lnTo>
                  <a:lnTo>
                    <a:pt x="2528238" y="21005"/>
                  </a:lnTo>
                  <a:lnTo>
                    <a:pt x="2566622" y="45403"/>
                  </a:lnTo>
                  <a:lnTo>
                    <a:pt x="2598633" y="77413"/>
                  </a:lnTo>
                  <a:lnTo>
                    <a:pt x="2623032" y="115794"/>
                  </a:lnTo>
                  <a:lnTo>
                    <a:pt x="2638580" y="159309"/>
                  </a:lnTo>
                  <a:lnTo>
                    <a:pt x="2644038" y="206717"/>
                  </a:lnTo>
                  <a:lnTo>
                    <a:pt x="2644038" y="1860448"/>
                  </a:lnTo>
                  <a:lnTo>
                    <a:pt x="2638580" y="1907840"/>
                  </a:lnTo>
                  <a:lnTo>
                    <a:pt x="2623032" y="1951349"/>
                  </a:lnTo>
                  <a:lnTo>
                    <a:pt x="2598633" y="1989731"/>
                  </a:lnTo>
                  <a:lnTo>
                    <a:pt x="2566622" y="2021746"/>
                  </a:lnTo>
                  <a:lnTo>
                    <a:pt x="2528238" y="2046151"/>
                  </a:lnTo>
                  <a:lnTo>
                    <a:pt x="2484720" y="2061705"/>
                  </a:lnTo>
                  <a:lnTo>
                    <a:pt x="2437307" y="2067166"/>
                  </a:lnTo>
                  <a:lnTo>
                    <a:pt x="206730" y="2067166"/>
                  </a:lnTo>
                  <a:lnTo>
                    <a:pt x="159317" y="2061705"/>
                  </a:lnTo>
                  <a:lnTo>
                    <a:pt x="115799" y="2046151"/>
                  </a:lnTo>
                  <a:lnTo>
                    <a:pt x="77415" y="2021746"/>
                  </a:lnTo>
                  <a:lnTo>
                    <a:pt x="45404" y="1989731"/>
                  </a:lnTo>
                  <a:lnTo>
                    <a:pt x="21005" y="1951349"/>
                  </a:lnTo>
                  <a:lnTo>
                    <a:pt x="5457" y="1907840"/>
                  </a:lnTo>
                  <a:lnTo>
                    <a:pt x="0" y="1860448"/>
                  </a:lnTo>
                  <a:lnTo>
                    <a:pt x="0" y="206717"/>
                  </a:lnTo>
                  <a:close/>
                </a:path>
              </a:pathLst>
            </a:custGeom>
            <a:ln w="12700">
              <a:solidFill>
                <a:srgbClr val="BAD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52370" y="3063913"/>
            <a:ext cx="2573952" cy="183723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84150" marR="474345" indent="-171450">
              <a:lnSpc>
                <a:spcPts val="1800"/>
              </a:lnSpc>
              <a:spcBef>
                <a:spcPts val="459"/>
              </a:spcBef>
              <a:buChar char="•"/>
              <a:tabLst>
                <a:tab pos="184150" algn="l"/>
              </a:tabLst>
            </a:pPr>
            <a:endParaRPr lang="el-GR" sz="1500" dirty="0">
              <a:latin typeface="Arial"/>
              <a:cs typeface="Arial"/>
            </a:endParaRPr>
          </a:p>
          <a:p>
            <a:pPr marL="184150" marR="474345" indent="-171450">
              <a:lnSpc>
                <a:spcPts val="1800"/>
              </a:lnSpc>
              <a:spcBef>
                <a:spcPts val="459"/>
              </a:spcBef>
              <a:buChar char="•"/>
              <a:tabLst>
                <a:tab pos="184150" algn="l"/>
              </a:tabLst>
            </a:pPr>
            <a:r>
              <a:rPr lang="el-GR" sz="1500" dirty="0">
                <a:latin typeface="Arial"/>
                <a:cs typeface="Arial"/>
              </a:rPr>
              <a:t>Κατανόηση της κατάστασης</a:t>
            </a:r>
            <a:endParaRPr sz="1500" dirty="0">
              <a:latin typeface="Arial"/>
              <a:cs typeface="Arial"/>
            </a:endParaRPr>
          </a:p>
          <a:p>
            <a:pPr marL="184150" marR="5080" indent="-171450">
              <a:lnSpc>
                <a:spcPts val="1900"/>
              </a:lnSpc>
              <a:spcBef>
                <a:spcPts val="325"/>
              </a:spcBef>
              <a:buChar char="•"/>
              <a:tabLst>
                <a:tab pos="184150" algn="l"/>
              </a:tabLst>
            </a:pPr>
            <a:r>
              <a:rPr lang="el-GR" sz="1500" dirty="0">
                <a:latin typeface="Arial"/>
                <a:cs typeface="Arial"/>
              </a:rPr>
              <a:t>Καθορισμός της κατάλληλής στρατηγικής</a:t>
            </a:r>
            <a:endParaRPr sz="1500" dirty="0">
              <a:latin typeface="Arial"/>
              <a:cs typeface="Arial"/>
            </a:endParaRPr>
          </a:p>
          <a:p>
            <a:pPr marL="184150" marR="29209" indent="-171450">
              <a:lnSpc>
                <a:spcPts val="1900"/>
              </a:lnSpc>
              <a:spcBef>
                <a:spcPts val="210"/>
              </a:spcBef>
              <a:buChar char="•"/>
              <a:tabLst>
                <a:tab pos="184150" algn="l"/>
              </a:tabLst>
            </a:pPr>
            <a:r>
              <a:rPr lang="el-GR" sz="1500" dirty="0">
                <a:latin typeface="Arial"/>
                <a:cs typeface="Arial"/>
              </a:rPr>
              <a:t>Εργαλεία υποστήριξης αποφάσεων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84866" y="2125408"/>
            <a:ext cx="3846829" cy="1183640"/>
            <a:chOff x="3884866" y="2125408"/>
            <a:chExt cx="3846829" cy="1183640"/>
          </a:xfrm>
        </p:grpSpPr>
        <p:sp>
          <p:nvSpPr>
            <p:cNvPr id="18" name="object 18"/>
            <p:cNvSpPr/>
            <p:nvPr/>
          </p:nvSpPr>
          <p:spPr>
            <a:xfrm>
              <a:off x="3884866" y="2190648"/>
              <a:ext cx="850265" cy="658495"/>
            </a:xfrm>
            <a:custGeom>
              <a:avLst/>
              <a:gdLst/>
              <a:ahLst/>
              <a:cxnLst/>
              <a:rect l="l" t="t" r="r" b="b"/>
              <a:pathLst>
                <a:path w="850264" h="658494">
                  <a:moveTo>
                    <a:pt x="520598" y="658317"/>
                  </a:moveTo>
                  <a:lnTo>
                    <a:pt x="520598" y="526656"/>
                  </a:lnTo>
                  <a:lnTo>
                    <a:pt x="0" y="526656"/>
                  </a:lnTo>
                  <a:lnTo>
                    <a:pt x="0" y="131660"/>
                  </a:lnTo>
                  <a:lnTo>
                    <a:pt x="520598" y="131660"/>
                  </a:lnTo>
                  <a:lnTo>
                    <a:pt x="520598" y="0"/>
                  </a:lnTo>
                  <a:lnTo>
                    <a:pt x="849706" y="329158"/>
                  </a:lnTo>
                  <a:lnTo>
                    <a:pt x="520598" y="658317"/>
                  </a:lnTo>
                  <a:close/>
                </a:path>
              </a:pathLst>
            </a:custGeom>
            <a:solidFill>
              <a:srgbClr val="3298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87340" y="2125408"/>
              <a:ext cx="2644140" cy="1183640"/>
            </a:xfrm>
            <a:custGeom>
              <a:avLst/>
              <a:gdLst/>
              <a:ahLst/>
              <a:cxnLst/>
              <a:rect l="l" t="t" r="r" b="b"/>
              <a:pathLst>
                <a:path w="2644140" h="1183639">
                  <a:moveTo>
                    <a:pt x="2525712" y="1183144"/>
                  </a:moveTo>
                  <a:lnTo>
                    <a:pt x="118325" y="1183144"/>
                  </a:lnTo>
                  <a:lnTo>
                    <a:pt x="72250" y="1173852"/>
                  </a:lnTo>
                  <a:lnTo>
                    <a:pt x="34640" y="1148503"/>
                  </a:lnTo>
                  <a:lnTo>
                    <a:pt x="9292" y="1110894"/>
                  </a:lnTo>
                  <a:lnTo>
                    <a:pt x="0" y="1064818"/>
                  </a:lnTo>
                  <a:lnTo>
                    <a:pt x="0" y="118325"/>
                  </a:lnTo>
                  <a:lnTo>
                    <a:pt x="9292" y="72271"/>
                  </a:lnTo>
                  <a:lnTo>
                    <a:pt x="34640" y="34659"/>
                  </a:lnTo>
                  <a:lnTo>
                    <a:pt x="72250" y="9299"/>
                  </a:lnTo>
                  <a:lnTo>
                    <a:pt x="118325" y="0"/>
                  </a:lnTo>
                  <a:lnTo>
                    <a:pt x="2525712" y="0"/>
                  </a:lnTo>
                  <a:lnTo>
                    <a:pt x="2571766" y="9299"/>
                  </a:lnTo>
                  <a:lnTo>
                    <a:pt x="2609378" y="34659"/>
                  </a:lnTo>
                  <a:lnTo>
                    <a:pt x="2634738" y="72271"/>
                  </a:lnTo>
                  <a:lnTo>
                    <a:pt x="2644038" y="118325"/>
                  </a:lnTo>
                  <a:lnTo>
                    <a:pt x="2644038" y="1064818"/>
                  </a:lnTo>
                  <a:lnTo>
                    <a:pt x="2634738" y="1110894"/>
                  </a:lnTo>
                  <a:lnTo>
                    <a:pt x="2609378" y="1148503"/>
                  </a:lnTo>
                  <a:lnTo>
                    <a:pt x="2571766" y="1173852"/>
                  </a:lnTo>
                  <a:lnTo>
                    <a:pt x="2525712" y="1183144"/>
                  </a:lnTo>
                  <a:close/>
                </a:path>
              </a:pathLst>
            </a:custGeom>
            <a:solidFill>
              <a:srgbClr val="0032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116356" y="2220833"/>
            <a:ext cx="2634636" cy="6194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590550" marR="5080" indent="-578485">
              <a:lnSpc>
                <a:spcPts val="2210"/>
              </a:lnSpc>
              <a:spcBef>
                <a:spcPts val="430"/>
              </a:spcBef>
            </a:pPr>
            <a:r>
              <a:rPr lang="el-GR" sz="2000" dirty="0">
                <a:solidFill>
                  <a:srgbClr val="FFFFFF"/>
                </a:solidFill>
                <a:latin typeface="Arial"/>
                <a:cs typeface="Arial"/>
              </a:rPr>
              <a:t>Μελλοντικό λειτουργικό σενάριο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11195" y="2392908"/>
            <a:ext cx="7461826" cy="3611879"/>
            <a:chOff x="811195" y="2392908"/>
            <a:chExt cx="7461826" cy="3611879"/>
          </a:xfrm>
        </p:grpSpPr>
        <p:sp>
          <p:nvSpPr>
            <p:cNvPr id="22" name="object 22"/>
            <p:cNvSpPr/>
            <p:nvPr/>
          </p:nvSpPr>
          <p:spPr>
            <a:xfrm>
              <a:off x="4281093" y="2392908"/>
              <a:ext cx="0" cy="3611879"/>
            </a:xfrm>
            <a:custGeom>
              <a:avLst/>
              <a:gdLst/>
              <a:ahLst/>
              <a:cxnLst/>
              <a:rect l="l" t="t" r="r" b="b"/>
              <a:pathLst>
                <a:path h="3611879">
                  <a:moveTo>
                    <a:pt x="0" y="0"/>
                  </a:moveTo>
                  <a:lnTo>
                    <a:pt x="0" y="3611854"/>
                  </a:lnTo>
                </a:path>
              </a:pathLst>
            </a:custGeom>
            <a:ln w="19050">
              <a:solidFill>
                <a:srgbClr val="92CF4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1195" y="5033308"/>
              <a:ext cx="3579495" cy="488950"/>
            </a:xfrm>
            <a:custGeom>
              <a:avLst/>
              <a:gdLst/>
              <a:ahLst/>
              <a:cxnLst/>
              <a:rect l="l" t="t" r="r" b="b"/>
              <a:pathLst>
                <a:path w="3579495" h="488950">
                  <a:moveTo>
                    <a:pt x="3334842" y="488657"/>
                  </a:moveTo>
                  <a:lnTo>
                    <a:pt x="0" y="488657"/>
                  </a:lnTo>
                  <a:lnTo>
                    <a:pt x="244322" y="244322"/>
                  </a:lnTo>
                  <a:lnTo>
                    <a:pt x="0" y="0"/>
                  </a:lnTo>
                  <a:lnTo>
                    <a:pt x="3334842" y="0"/>
                  </a:lnTo>
                  <a:lnTo>
                    <a:pt x="3579114" y="244322"/>
                  </a:lnTo>
                  <a:lnTo>
                    <a:pt x="3334842" y="488657"/>
                  </a:lnTo>
                  <a:close/>
                </a:path>
              </a:pathLst>
            </a:custGeom>
            <a:solidFill>
              <a:srgbClr val="3298C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25398" y="4778870"/>
              <a:ext cx="3579495" cy="488950"/>
            </a:xfrm>
            <a:custGeom>
              <a:avLst/>
              <a:gdLst/>
              <a:ahLst/>
              <a:cxnLst/>
              <a:rect l="l" t="t" r="r" b="b"/>
              <a:pathLst>
                <a:path w="3579495" h="488950">
                  <a:moveTo>
                    <a:pt x="0" y="0"/>
                  </a:moveTo>
                  <a:lnTo>
                    <a:pt x="3334791" y="0"/>
                  </a:lnTo>
                  <a:lnTo>
                    <a:pt x="3579114" y="244322"/>
                  </a:lnTo>
                  <a:lnTo>
                    <a:pt x="3334791" y="488657"/>
                  </a:lnTo>
                  <a:lnTo>
                    <a:pt x="0" y="488657"/>
                  </a:lnTo>
                  <a:lnTo>
                    <a:pt x="244322" y="2443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28881" y="2914205"/>
              <a:ext cx="2644140" cy="2067560"/>
            </a:xfrm>
            <a:custGeom>
              <a:avLst/>
              <a:gdLst/>
              <a:ahLst/>
              <a:cxnLst/>
              <a:rect l="l" t="t" r="r" b="b"/>
              <a:pathLst>
                <a:path w="2644140" h="2067560">
                  <a:moveTo>
                    <a:pt x="2437307" y="2067166"/>
                  </a:moveTo>
                  <a:lnTo>
                    <a:pt x="206717" y="2067166"/>
                  </a:lnTo>
                  <a:lnTo>
                    <a:pt x="159309" y="2061705"/>
                  </a:lnTo>
                  <a:lnTo>
                    <a:pt x="115794" y="2046151"/>
                  </a:lnTo>
                  <a:lnTo>
                    <a:pt x="77413" y="2021746"/>
                  </a:lnTo>
                  <a:lnTo>
                    <a:pt x="45403" y="1989731"/>
                  </a:lnTo>
                  <a:lnTo>
                    <a:pt x="21005" y="1951349"/>
                  </a:lnTo>
                  <a:lnTo>
                    <a:pt x="5457" y="1907840"/>
                  </a:lnTo>
                  <a:lnTo>
                    <a:pt x="0" y="1860448"/>
                  </a:lnTo>
                  <a:lnTo>
                    <a:pt x="0" y="206717"/>
                  </a:lnTo>
                  <a:lnTo>
                    <a:pt x="5457" y="159309"/>
                  </a:lnTo>
                  <a:lnTo>
                    <a:pt x="21005" y="115794"/>
                  </a:lnTo>
                  <a:lnTo>
                    <a:pt x="45403" y="77413"/>
                  </a:lnTo>
                  <a:lnTo>
                    <a:pt x="77413" y="45403"/>
                  </a:lnTo>
                  <a:lnTo>
                    <a:pt x="115794" y="21005"/>
                  </a:lnTo>
                  <a:lnTo>
                    <a:pt x="159309" y="5457"/>
                  </a:lnTo>
                  <a:lnTo>
                    <a:pt x="206717" y="0"/>
                  </a:lnTo>
                  <a:lnTo>
                    <a:pt x="2437307" y="0"/>
                  </a:lnTo>
                  <a:lnTo>
                    <a:pt x="2484716" y="5457"/>
                  </a:lnTo>
                  <a:lnTo>
                    <a:pt x="2528230" y="21005"/>
                  </a:lnTo>
                  <a:lnTo>
                    <a:pt x="2566612" y="45403"/>
                  </a:lnTo>
                  <a:lnTo>
                    <a:pt x="2598621" y="77413"/>
                  </a:lnTo>
                  <a:lnTo>
                    <a:pt x="2623020" y="115794"/>
                  </a:lnTo>
                  <a:lnTo>
                    <a:pt x="2638567" y="159309"/>
                  </a:lnTo>
                  <a:lnTo>
                    <a:pt x="2644025" y="206717"/>
                  </a:lnTo>
                  <a:lnTo>
                    <a:pt x="2644025" y="1860448"/>
                  </a:lnTo>
                  <a:lnTo>
                    <a:pt x="2638567" y="1907840"/>
                  </a:lnTo>
                  <a:lnTo>
                    <a:pt x="2623020" y="1951349"/>
                  </a:lnTo>
                  <a:lnTo>
                    <a:pt x="2598621" y="1989731"/>
                  </a:lnTo>
                  <a:lnTo>
                    <a:pt x="2566612" y="2021746"/>
                  </a:lnTo>
                  <a:lnTo>
                    <a:pt x="2528230" y="2046151"/>
                  </a:lnTo>
                  <a:lnTo>
                    <a:pt x="2484716" y="2061705"/>
                  </a:lnTo>
                  <a:lnTo>
                    <a:pt x="2437307" y="2067166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28881" y="2914205"/>
              <a:ext cx="2644140" cy="2067560"/>
            </a:xfrm>
            <a:custGeom>
              <a:avLst/>
              <a:gdLst/>
              <a:ahLst/>
              <a:cxnLst/>
              <a:rect l="l" t="t" r="r" b="b"/>
              <a:pathLst>
                <a:path w="2644140" h="2067560">
                  <a:moveTo>
                    <a:pt x="0" y="206717"/>
                  </a:moveTo>
                  <a:lnTo>
                    <a:pt x="5457" y="159309"/>
                  </a:lnTo>
                  <a:lnTo>
                    <a:pt x="21005" y="115794"/>
                  </a:lnTo>
                  <a:lnTo>
                    <a:pt x="45403" y="77413"/>
                  </a:lnTo>
                  <a:lnTo>
                    <a:pt x="77413" y="45403"/>
                  </a:lnTo>
                  <a:lnTo>
                    <a:pt x="115794" y="21005"/>
                  </a:lnTo>
                  <a:lnTo>
                    <a:pt x="159309" y="5457"/>
                  </a:lnTo>
                  <a:lnTo>
                    <a:pt x="206717" y="0"/>
                  </a:lnTo>
                  <a:lnTo>
                    <a:pt x="2437307" y="0"/>
                  </a:lnTo>
                  <a:lnTo>
                    <a:pt x="2484716" y="5457"/>
                  </a:lnTo>
                  <a:lnTo>
                    <a:pt x="2528230" y="21005"/>
                  </a:lnTo>
                  <a:lnTo>
                    <a:pt x="2566612" y="45403"/>
                  </a:lnTo>
                  <a:lnTo>
                    <a:pt x="2598621" y="77413"/>
                  </a:lnTo>
                  <a:lnTo>
                    <a:pt x="2623020" y="115794"/>
                  </a:lnTo>
                  <a:lnTo>
                    <a:pt x="2638567" y="159309"/>
                  </a:lnTo>
                  <a:lnTo>
                    <a:pt x="2644025" y="206717"/>
                  </a:lnTo>
                  <a:lnTo>
                    <a:pt x="2644025" y="1860448"/>
                  </a:lnTo>
                  <a:lnTo>
                    <a:pt x="2638567" y="1907840"/>
                  </a:lnTo>
                  <a:lnTo>
                    <a:pt x="2623020" y="1951349"/>
                  </a:lnTo>
                  <a:lnTo>
                    <a:pt x="2598621" y="1989731"/>
                  </a:lnTo>
                  <a:lnTo>
                    <a:pt x="2566612" y="2021746"/>
                  </a:lnTo>
                  <a:lnTo>
                    <a:pt x="2528230" y="2046151"/>
                  </a:lnTo>
                  <a:lnTo>
                    <a:pt x="2484716" y="2061705"/>
                  </a:lnTo>
                  <a:lnTo>
                    <a:pt x="2437307" y="2067166"/>
                  </a:lnTo>
                  <a:lnTo>
                    <a:pt x="206717" y="2067166"/>
                  </a:lnTo>
                  <a:lnTo>
                    <a:pt x="159309" y="2061705"/>
                  </a:lnTo>
                  <a:lnTo>
                    <a:pt x="115794" y="2046151"/>
                  </a:lnTo>
                  <a:lnTo>
                    <a:pt x="77413" y="2021746"/>
                  </a:lnTo>
                  <a:lnTo>
                    <a:pt x="45403" y="1989731"/>
                  </a:lnTo>
                  <a:lnTo>
                    <a:pt x="21005" y="1951349"/>
                  </a:lnTo>
                  <a:lnTo>
                    <a:pt x="5457" y="1907840"/>
                  </a:lnTo>
                  <a:lnTo>
                    <a:pt x="0" y="1860448"/>
                  </a:lnTo>
                  <a:lnTo>
                    <a:pt x="0" y="206717"/>
                  </a:lnTo>
                  <a:close/>
                </a:path>
              </a:pathLst>
            </a:custGeom>
            <a:ln w="12700">
              <a:solidFill>
                <a:srgbClr val="BAD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67817" y="4962863"/>
            <a:ext cx="22728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ΑΜΕΣΟΣ ΕΛΕΓΧΟΣ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4234917" y="4938072"/>
            <a:ext cx="4077220" cy="1317803"/>
            <a:chOff x="4241647" y="4770831"/>
            <a:chExt cx="4077220" cy="1317803"/>
          </a:xfrm>
        </p:grpSpPr>
        <p:sp>
          <p:nvSpPr>
            <p:cNvPr id="29" name="object 29"/>
            <p:cNvSpPr/>
            <p:nvPr/>
          </p:nvSpPr>
          <p:spPr>
            <a:xfrm>
              <a:off x="4334000" y="4861467"/>
              <a:ext cx="3938270" cy="488950"/>
            </a:xfrm>
            <a:custGeom>
              <a:avLst/>
              <a:gdLst/>
              <a:ahLst/>
              <a:cxnLst/>
              <a:rect l="l" t="t" r="r" b="b"/>
              <a:pathLst>
                <a:path w="3938270" h="488950">
                  <a:moveTo>
                    <a:pt x="3693617" y="488607"/>
                  </a:moveTo>
                  <a:lnTo>
                    <a:pt x="0" y="488607"/>
                  </a:lnTo>
                  <a:lnTo>
                    <a:pt x="244335" y="244335"/>
                  </a:lnTo>
                  <a:lnTo>
                    <a:pt x="0" y="0"/>
                  </a:lnTo>
                  <a:lnTo>
                    <a:pt x="3693617" y="0"/>
                  </a:lnTo>
                  <a:lnTo>
                    <a:pt x="3937901" y="244335"/>
                  </a:lnTo>
                  <a:lnTo>
                    <a:pt x="3693617" y="488607"/>
                  </a:lnTo>
                  <a:close/>
                </a:path>
              </a:pathLst>
            </a:custGeom>
            <a:solidFill>
              <a:srgbClr val="3298C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241647" y="4770831"/>
              <a:ext cx="3938270" cy="488950"/>
            </a:xfrm>
            <a:custGeom>
              <a:avLst/>
              <a:gdLst/>
              <a:ahLst/>
              <a:cxnLst/>
              <a:rect l="l" t="t" r="r" b="b"/>
              <a:pathLst>
                <a:path w="3938270" h="488950">
                  <a:moveTo>
                    <a:pt x="0" y="0"/>
                  </a:moveTo>
                  <a:lnTo>
                    <a:pt x="3693617" y="0"/>
                  </a:lnTo>
                  <a:lnTo>
                    <a:pt x="3937901" y="244335"/>
                  </a:lnTo>
                  <a:lnTo>
                    <a:pt x="3693617" y="488607"/>
                  </a:lnTo>
                  <a:lnTo>
                    <a:pt x="0" y="488607"/>
                  </a:lnTo>
                  <a:lnTo>
                    <a:pt x="244335" y="24433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91088" y="5334254"/>
              <a:ext cx="3827779" cy="754380"/>
            </a:xfrm>
            <a:custGeom>
              <a:avLst/>
              <a:gdLst/>
              <a:ahLst/>
              <a:cxnLst/>
              <a:rect l="l" t="t" r="r" b="b"/>
              <a:pathLst>
                <a:path w="3827779" h="754379">
                  <a:moveTo>
                    <a:pt x="0" y="125704"/>
                  </a:moveTo>
                  <a:lnTo>
                    <a:pt x="9875" y="76761"/>
                  </a:lnTo>
                  <a:lnTo>
                    <a:pt x="36804" y="36806"/>
                  </a:lnTo>
                  <a:lnTo>
                    <a:pt x="76745" y="9874"/>
                  </a:lnTo>
                  <a:lnTo>
                    <a:pt x="125653" y="0"/>
                  </a:lnTo>
                  <a:lnTo>
                    <a:pt x="3701846" y="0"/>
                  </a:lnTo>
                  <a:lnTo>
                    <a:pt x="3750762" y="9874"/>
                  </a:lnTo>
                  <a:lnTo>
                    <a:pt x="3790707" y="36806"/>
                  </a:lnTo>
                  <a:lnTo>
                    <a:pt x="3817638" y="76761"/>
                  </a:lnTo>
                  <a:lnTo>
                    <a:pt x="3827513" y="125704"/>
                  </a:lnTo>
                  <a:lnTo>
                    <a:pt x="3827513" y="628396"/>
                  </a:lnTo>
                  <a:lnTo>
                    <a:pt x="3817638" y="677317"/>
                  </a:lnTo>
                  <a:lnTo>
                    <a:pt x="3790707" y="717275"/>
                  </a:lnTo>
                  <a:lnTo>
                    <a:pt x="3750762" y="744219"/>
                  </a:lnTo>
                  <a:lnTo>
                    <a:pt x="3701846" y="754100"/>
                  </a:lnTo>
                  <a:lnTo>
                    <a:pt x="125653" y="754100"/>
                  </a:lnTo>
                  <a:lnTo>
                    <a:pt x="76745" y="744219"/>
                  </a:lnTo>
                  <a:lnTo>
                    <a:pt x="36804" y="717275"/>
                  </a:lnTo>
                  <a:lnTo>
                    <a:pt x="9875" y="677317"/>
                  </a:lnTo>
                  <a:lnTo>
                    <a:pt x="0" y="628396"/>
                  </a:lnTo>
                  <a:lnTo>
                    <a:pt x="0" y="125704"/>
                  </a:lnTo>
                  <a:close/>
                </a:path>
              </a:pathLst>
            </a:custGeom>
            <a:ln w="12700">
              <a:solidFill>
                <a:srgbClr val="BAD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541718" y="3321291"/>
            <a:ext cx="3579495" cy="291515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381760" marR="62230" indent="-171450">
              <a:lnSpc>
                <a:spcPct val="85700"/>
              </a:lnSpc>
              <a:spcBef>
                <a:spcPts val="405"/>
              </a:spcBef>
              <a:buChar char="•"/>
              <a:tabLst>
                <a:tab pos="1382395" algn="l"/>
              </a:tabLst>
            </a:pPr>
            <a:r>
              <a:rPr lang="el-GR" sz="1700" spc="-10" dirty="0">
                <a:latin typeface="Arial"/>
                <a:cs typeface="Arial"/>
              </a:rPr>
              <a:t>Η αυτοματοποίηση υποστηρίζει όλο και περισσότερο τα καθήκοντα λήψης αποφάσεων και υλοποίησης δράσεων</a:t>
            </a:r>
            <a:endParaRPr lang="en-US" sz="1700" dirty="0">
              <a:latin typeface="Arial"/>
              <a:cs typeface="Arial"/>
            </a:endParaRPr>
          </a:p>
          <a:p>
            <a:pPr marL="824865" marR="919480" indent="-229235">
              <a:lnSpc>
                <a:spcPts val="2110"/>
              </a:lnSpc>
              <a:spcBef>
                <a:spcPts val="40"/>
              </a:spcBef>
            </a:pPr>
            <a:endParaRPr lang="en-US" u="sng" spc="-10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824865" marR="919480" indent="-229235">
              <a:lnSpc>
                <a:spcPts val="2110"/>
              </a:lnSpc>
              <a:spcBef>
                <a:spcPts val="40"/>
              </a:spcBef>
            </a:pPr>
            <a:r>
              <a:rPr lang="el-GR"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ΕΠΊΒΛΕΨΗ ΚΑΙ ΕΠΟΠΤΕΙΑ</a:t>
            </a:r>
            <a:endParaRPr lang="en-US" sz="1600" dirty="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1255"/>
              </a:spcBef>
            </a:pPr>
            <a:r>
              <a:rPr lang="el-G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Οι </a:t>
            </a:r>
            <a:r>
              <a:rPr lang="el-GR" sz="1200" u="sng" spc="-1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front-liners</a:t>
            </a:r>
            <a:r>
              <a:rPr lang="el-G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εξαρτώνται περισσότερο σήμερα από δεδομένα και πληροφορίες που κάποιος/κάτι άλλο έχει προηγουμένως επιλέξει ή εγκρίνει ως αξιόπιστα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1323" y="6694931"/>
            <a:ext cx="12630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enter</a:t>
            </a:r>
            <a:r>
              <a:rPr sz="800" u="sng" spc="-5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800" u="sng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your presentation</a:t>
            </a:r>
            <a:r>
              <a:rPr sz="800" u="sng" spc="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800" u="sng" spc="-10" dirty="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title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89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2238</Words>
  <Application>Microsoft Office PowerPoint</Application>
  <PresentationFormat>On-screen Show (4:3)</PresentationFormat>
  <Paragraphs>290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Narrow</vt:lpstr>
      <vt:lpstr>Calibri</vt:lpstr>
      <vt:lpstr>Century Gothic</vt:lpstr>
      <vt:lpstr>Gadugi</vt:lpstr>
      <vt:lpstr>Trebuchet MS</vt:lpstr>
      <vt:lpstr>Office Theme</vt:lpstr>
      <vt:lpstr>Υπευθυνότητα και αυτοματοποίηση στα κοινωνικο-τεχνικά συστήματα Η περίπτωση της διαχείρισης της εναέριας κυκλοφορίας</vt:lpstr>
      <vt:lpstr>Υπευθυνότητα και αυτοματοποίηση</vt:lpstr>
      <vt:lpstr>“ευθύνη”</vt:lpstr>
      <vt:lpstr>Υποχρέωση (νομική ευθύνη)</vt:lpstr>
      <vt:lpstr>Κοινωνικο-τεχνικά συστήματα:</vt:lpstr>
      <vt:lpstr>Κοινωνικο-τεχνικά συστήματα: παραδείγματα</vt:lpstr>
      <vt:lpstr>Το μέλλον στη διαχείριση εναέριας κυκλοφορίας </vt:lpstr>
      <vt:lpstr>Αυτοματοποίηση και το μελλοντικό σενάριο της διαχείρισης εναέριας κυκλοφορίας</vt:lpstr>
      <vt:lpstr>ΥΠΟΣΤΗΡΙΞΗ ΑΥΤΟΜΑΤΙΣΜΩΝ</vt:lpstr>
      <vt:lpstr>Επιπτώσεις της αυτοματοποίησης</vt:lpstr>
      <vt:lpstr>Αυτοματοποίηση: όχι όλα ή τίποτα</vt:lpstr>
      <vt:lpstr>Αυτοματισμοί: δεν είναι όλοι ίδιοι</vt:lpstr>
      <vt:lpstr>Η ταξινομία του επιπέδου αυτοματισμού (SESAR 1)</vt:lpstr>
      <vt:lpstr>ROT / Χρήση βιντεοκάμερας στον πύργο ελέγχου</vt:lpstr>
      <vt:lpstr>Ενεργοποίηση διανυσμάτων ταχύτητας από ελεγκτές</vt:lpstr>
      <vt:lpstr>AMAN sequence of landing aircraft</vt:lpstr>
      <vt:lpstr>Αυτόματος Πιλότος</vt:lpstr>
      <vt:lpstr>Κάποιες ερωτήσεις</vt:lpstr>
      <vt:lpstr>Επίπεδο αυτοματισμού και κίνδυνος ευθύνης</vt:lpstr>
      <vt:lpstr>Διαχωρισμός των καθηκόντων και της ευθύνης</vt:lpstr>
      <vt:lpstr>Ιδιαίτερα αυτοματοποιημένα συστήματα / συστήματα AI: αλλαγή ευθύνης</vt:lpstr>
      <vt:lpstr>Ιδιαίτερα αυτοματοποιημένα συστήματα / συστήματα AI: αλλαγή ευθύνης / 2</vt:lpstr>
      <vt:lpstr>Άλλα σημαντικά ζητήματα σχετικά με την ευθύνη</vt:lpstr>
      <vt:lpstr>Ανοικτό θέμα: Αρμοδιότητα λήψης αποφάσεων</vt:lpstr>
      <vt:lpstr>ΑΠΟΤΕΛΕΣΜΑΤΙΚΗ ΑΡΧΗ ΛΗΨΗΣ ΑΠΟΦΑΣΕΩΝ</vt:lpstr>
      <vt:lpstr>Νομική υπόθεση</vt:lpstr>
      <vt:lpstr>ACAS/TCAS II (ΣΥΣΤΗΜΑ ΑΠΟΦΥΓΗΣ ΕΝΑΕΡΙΑΣ ΣΥΓΚΡΟΥΣΗΣ)</vt:lpstr>
      <vt:lpstr>ACAS X and ADS-B</vt:lpstr>
      <vt:lpstr>Επίκεντρο της περιπτωσιολογικής μελέτης: ACAS X και μη-επικυρωμένες θέσεις ADS-B</vt:lpstr>
      <vt:lpstr>PowerPoint Presentation</vt:lpstr>
      <vt:lpstr>Τρόποι λειτουργίας του ARGOS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Υπευθυνότητα και αυτοματοποίηση στα κοινωνικο-τεχνικά συστήματα Η περίπτωση της διαχείρισης της εναέριας κυκλοφορίας</dc:title>
  <cp:lastModifiedBy>Theodoros Papoutsos</cp:lastModifiedBy>
  <cp:revision>10</cp:revision>
  <dcterms:created xsi:type="dcterms:W3CDTF">2023-04-27T11:18:02Z</dcterms:created>
  <dcterms:modified xsi:type="dcterms:W3CDTF">2023-06-20T08:00:22Z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2022-07-25T00:00:00Z</vt:filetime>
  </property>
  <property fmtid="{D5CDD505-2E9C-101B-9397-08002B2CF9AE}" pid="3" name="Producer">
    <vt:lpwstr>cairo 1.17.4 (https://cairographics.org)</vt:lpwstr>
  </property>
  <property fmtid="{D5CDD505-2E9C-101B-9397-08002B2CF9AE}" pid="4" name="LastSaved">
    <vt:filetime>2022-07-25T00:00:00Z</vt:filetime>
  </property>
</Properties>
</file>