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798"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4400" b="0" i="0">
                <a:solidFill>
                  <a:schemeClr val="tx1"/>
                </a:solidFill>
                <a:latin typeface="Calibri Light"/>
                <a:cs typeface="Calibri Light"/>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28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sz="28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Light"/>
                <a:cs typeface="Calibri Ligh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Light"/>
                <a:cs typeface="Calibri 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16939" y="307924"/>
            <a:ext cx="10311130" cy="1301115"/>
          </a:xfrm>
          <a:prstGeom prst="rect">
            <a:avLst/>
          </a:prstGeom>
        </p:spPr>
        <p:txBody>
          <a:bodyPr wrap="square" lIns="0" tIns="0" rIns="0" bIns="0">
            <a:spAutoFit/>
          </a:bodyPr>
          <a:lstStyle>
            <a:lvl1pPr>
              <a:defRPr sz="4400" b="0" i="0">
                <a:solidFill>
                  <a:schemeClr val="tx1"/>
                </a:solidFill>
                <a:latin typeface="Calibri Light"/>
                <a:cs typeface="Calibri Light"/>
              </a:defRPr>
            </a:lvl1pPr>
          </a:lstStyle>
          <a:p>
            <a:endParaRPr/>
          </a:p>
        </p:txBody>
      </p:sp>
      <p:sp>
        <p:nvSpPr>
          <p:cNvPr id="3" name="Holder 3"/>
          <p:cNvSpPr>
            <a:spLocks noGrp="1"/>
          </p:cNvSpPr>
          <p:nvPr>
            <p:ph type="body" idx="1"/>
          </p:nvPr>
        </p:nvSpPr>
        <p:spPr>
          <a:xfrm>
            <a:off x="916939" y="1793493"/>
            <a:ext cx="10026015" cy="3519170"/>
          </a:xfrm>
          <a:prstGeom prst="rect">
            <a:avLst/>
          </a:prstGeom>
        </p:spPr>
        <p:txBody>
          <a:bodyPr wrap="square" lIns="0" tIns="0" rIns="0" bIns="0">
            <a:spAutoFit/>
          </a:bodyPr>
          <a:lstStyle>
            <a:lvl1pPr>
              <a:defRPr sz="28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6/20/2023</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4.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britannica.com/topic/ethics-philosophy" TargetMode="Externa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0306811" y="6085332"/>
            <a:ext cx="1097279" cy="542544"/>
          </a:xfrm>
          <a:prstGeom prst="rect">
            <a:avLst/>
          </a:prstGeom>
        </p:spPr>
      </p:pic>
      <p:sp>
        <p:nvSpPr>
          <p:cNvPr id="3" name="object 3"/>
          <p:cNvSpPr txBox="1"/>
          <p:nvPr/>
        </p:nvSpPr>
        <p:spPr>
          <a:xfrm>
            <a:off x="7327138" y="6263132"/>
            <a:ext cx="2697480" cy="367665"/>
          </a:xfrm>
          <a:prstGeom prst="rect">
            <a:avLst/>
          </a:prstGeom>
        </p:spPr>
        <p:txBody>
          <a:bodyPr vert="horz" wrap="square" lIns="0" tIns="27305" rIns="0" bIns="0" rtlCol="0">
            <a:spAutoFit/>
          </a:bodyPr>
          <a:lstStyle/>
          <a:p>
            <a:pPr marL="12700" marR="5080" indent="612140" algn="r">
              <a:lnSpc>
                <a:spcPts val="860"/>
              </a:lnSpc>
              <a:spcBef>
                <a:spcPts val="215"/>
              </a:spcBef>
            </a:pPr>
            <a:r>
              <a:rPr sz="800" dirty="0">
                <a:latin typeface="Arial"/>
                <a:cs typeface="Arial"/>
              </a:rPr>
              <a:t>This</a:t>
            </a:r>
            <a:r>
              <a:rPr sz="800" spc="-30" dirty="0">
                <a:latin typeface="Arial"/>
                <a:cs typeface="Arial"/>
              </a:rPr>
              <a:t> </a:t>
            </a:r>
            <a:r>
              <a:rPr sz="800" dirty="0">
                <a:latin typeface="Arial"/>
                <a:cs typeface="Arial"/>
              </a:rPr>
              <a:t>Master</a:t>
            </a:r>
            <a:r>
              <a:rPr sz="800" spc="-10" dirty="0">
                <a:latin typeface="Arial"/>
                <a:cs typeface="Arial"/>
              </a:rPr>
              <a:t> </a:t>
            </a:r>
            <a:r>
              <a:rPr sz="800" dirty="0">
                <a:latin typeface="Arial"/>
                <a:cs typeface="Arial"/>
              </a:rPr>
              <a:t>is</a:t>
            </a:r>
            <a:r>
              <a:rPr sz="800" spc="-30" dirty="0">
                <a:latin typeface="Arial"/>
                <a:cs typeface="Arial"/>
              </a:rPr>
              <a:t> </a:t>
            </a:r>
            <a:r>
              <a:rPr sz="800" dirty="0">
                <a:latin typeface="Arial"/>
                <a:cs typeface="Arial"/>
              </a:rPr>
              <a:t>run under</a:t>
            </a:r>
            <a:r>
              <a:rPr sz="800" spc="5" dirty="0">
                <a:latin typeface="Arial"/>
                <a:cs typeface="Arial"/>
              </a:rPr>
              <a:t> </a:t>
            </a:r>
            <a:r>
              <a:rPr sz="800" dirty="0">
                <a:latin typeface="Arial"/>
                <a:cs typeface="Arial"/>
              </a:rPr>
              <a:t>the</a:t>
            </a:r>
            <a:r>
              <a:rPr sz="800" spc="-10" dirty="0">
                <a:latin typeface="Arial"/>
                <a:cs typeface="Arial"/>
              </a:rPr>
              <a:t> </a:t>
            </a:r>
            <a:r>
              <a:rPr sz="800" dirty="0">
                <a:latin typeface="Arial"/>
                <a:cs typeface="Arial"/>
              </a:rPr>
              <a:t>context</a:t>
            </a:r>
            <a:r>
              <a:rPr sz="800" spc="15" dirty="0">
                <a:latin typeface="Arial"/>
                <a:cs typeface="Arial"/>
              </a:rPr>
              <a:t> </a:t>
            </a:r>
            <a:r>
              <a:rPr sz="800" dirty="0">
                <a:latin typeface="Arial"/>
                <a:cs typeface="Arial"/>
              </a:rPr>
              <a:t>of</a:t>
            </a:r>
            <a:r>
              <a:rPr sz="800" spc="-5" dirty="0">
                <a:latin typeface="Arial"/>
                <a:cs typeface="Arial"/>
              </a:rPr>
              <a:t> </a:t>
            </a:r>
            <a:r>
              <a:rPr sz="800" spc="-10" dirty="0">
                <a:latin typeface="Arial"/>
                <a:cs typeface="Arial"/>
              </a:rPr>
              <a:t>Action </a:t>
            </a:r>
            <a:r>
              <a:rPr sz="800" dirty="0">
                <a:latin typeface="Arial"/>
                <a:cs typeface="Arial"/>
              </a:rPr>
              <a:t>No </a:t>
            </a:r>
            <a:r>
              <a:rPr sz="800" spc="-10" dirty="0">
                <a:latin typeface="Arial"/>
                <a:cs typeface="Arial"/>
              </a:rPr>
              <a:t>2020-EU-IA-</a:t>
            </a:r>
            <a:r>
              <a:rPr sz="800" dirty="0">
                <a:latin typeface="Arial"/>
                <a:cs typeface="Arial"/>
              </a:rPr>
              <a:t>0087,</a:t>
            </a:r>
            <a:r>
              <a:rPr sz="800" spc="45" dirty="0">
                <a:latin typeface="Arial"/>
                <a:cs typeface="Arial"/>
              </a:rPr>
              <a:t> </a:t>
            </a:r>
            <a:r>
              <a:rPr sz="800" spc="-10" dirty="0">
                <a:latin typeface="Arial"/>
                <a:cs typeface="Arial"/>
              </a:rPr>
              <a:t>co-</a:t>
            </a:r>
            <a:r>
              <a:rPr sz="800" dirty="0">
                <a:latin typeface="Arial"/>
                <a:cs typeface="Arial"/>
              </a:rPr>
              <a:t>financed</a:t>
            </a:r>
            <a:r>
              <a:rPr sz="800" spc="5" dirty="0">
                <a:latin typeface="Arial"/>
                <a:cs typeface="Arial"/>
              </a:rPr>
              <a:t> </a:t>
            </a:r>
            <a:r>
              <a:rPr sz="800" dirty="0">
                <a:latin typeface="Arial"/>
                <a:cs typeface="Arial"/>
              </a:rPr>
              <a:t>by</a:t>
            </a:r>
            <a:r>
              <a:rPr sz="800" spc="15" dirty="0">
                <a:latin typeface="Arial"/>
                <a:cs typeface="Arial"/>
              </a:rPr>
              <a:t> </a:t>
            </a:r>
            <a:r>
              <a:rPr sz="800" dirty="0">
                <a:latin typeface="Arial"/>
                <a:cs typeface="Arial"/>
              </a:rPr>
              <a:t>the</a:t>
            </a:r>
            <a:r>
              <a:rPr sz="800" spc="5" dirty="0">
                <a:latin typeface="Arial"/>
                <a:cs typeface="Arial"/>
              </a:rPr>
              <a:t> </a:t>
            </a:r>
            <a:r>
              <a:rPr sz="800" dirty="0">
                <a:latin typeface="Arial"/>
                <a:cs typeface="Arial"/>
              </a:rPr>
              <a:t>EU</a:t>
            </a:r>
            <a:r>
              <a:rPr sz="800" spc="5" dirty="0">
                <a:latin typeface="Arial"/>
                <a:cs typeface="Arial"/>
              </a:rPr>
              <a:t> </a:t>
            </a:r>
            <a:r>
              <a:rPr sz="800" dirty="0">
                <a:latin typeface="Arial"/>
                <a:cs typeface="Arial"/>
              </a:rPr>
              <a:t>CEF</a:t>
            </a:r>
            <a:r>
              <a:rPr sz="800" spc="-5" dirty="0">
                <a:latin typeface="Arial"/>
                <a:cs typeface="Arial"/>
              </a:rPr>
              <a:t> </a:t>
            </a:r>
            <a:r>
              <a:rPr sz="800" spc="-10" dirty="0">
                <a:latin typeface="Arial"/>
                <a:cs typeface="Arial"/>
              </a:rPr>
              <a:t>Telecom </a:t>
            </a:r>
            <a:r>
              <a:rPr sz="800" dirty="0">
                <a:latin typeface="Arial"/>
                <a:cs typeface="Arial"/>
              </a:rPr>
              <a:t>under</a:t>
            </a:r>
            <a:r>
              <a:rPr sz="800" spc="5" dirty="0">
                <a:latin typeface="Arial"/>
                <a:cs typeface="Arial"/>
              </a:rPr>
              <a:t> </a:t>
            </a:r>
            <a:r>
              <a:rPr sz="800" dirty="0">
                <a:latin typeface="Arial"/>
                <a:cs typeface="Arial"/>
              </a:rPr>
              <a:t>GA</a:t>
            </a:r>
            <a:r>
              <a:rPr sz="800" spc="-15" dirty="0">
                <a:latin typeface="Arial"/>
                <a:cs typeface="Arial"/>
              </a:rPr>
              <a:t> </a:t>
            </a:r>
            <a:r>
              <a:rPr sz="800" dirty="0">
                <a:latin typeface="Arial"/>
                <a:cs typeface="Arial"/>
              </a:rPr>
              <a:t>nr.</a:t>
            </a:r>
            <a:r>
              <a:rPr sz="800" spc="-5" dirty="0">
                <a:latin typeface="Arial"/>
                <a:cs typeface="Arial"/>
              </a:rPr>
              <a:t> </a:t>
            </a:r>
            <a:r>
              <a:rPr sz="800" spc="-10" dirty="0">
                <a:latin typeface="Arial"/>
                <a:cs typeface="Arial"/>
              </a:rPr>
              <a:t>INEA/CEF/ICT/A2020/2267423</a:t>
            </a:r>
            <a:endParaRPr sz="800">
              <a:latin typeface="Arial"/>
              <a:cs typeface="Arial"/>
            </a:endParaRPr>
          </a:p>
        </p:txBody>
      </p:sp>
      <p:pic>
        <p:nvPicPr>
          <p:cNvPr id="4" name="object 4"/>
          <p:cNvPicPr/>
          <p:nvPr/>
        </p:nvPicPr>
        <p:blipFill>
          <a:blip r:embed="rId3" cstate="print"/>
          <a:stretch>
            <a:fillRect/>
          </a:stretch>
        </p:blipFill>
        <p:spPr>
          <a:xfrm>
            <a:off x="639652" y="6282690"/>
            <a:ext cx="2709600" cy="308038"/>
          </a:xfrm>
          <a:prstGeom prst="rect">
            <a:avLst/>
          </a:prstGeom>
        </p:spPr>
      </p:pic>
      <p:sp>
        <p:nvSpPr>
          <p:cNvPr id="5" name="object 5"/>
          <p:cNvSpPr txBox="1">
            <a:spLocks noGrp="1"/>
          </p:cNvSpPr>
          <p:nvPr>
            <p:ph type="title"/>
          </p:nvPr>
        </p:nvSpPr>
        <p:spPr>
          <a:xfrm>
            <a:off x="2050160" y="2048371"/>
            <a:ext cx="9075040" cy="1750479"/>
          </a:xfrm>
          <a:prstGeom prst="rect">
            <a:avLst/>
          </a:prstGeom>
        </p:spPr>
        <p:txBody>
          <a:bodyPr vert="horz" wrap="square" lIns="0" tIns="453390" rIns="0" bIns="0" rtlCol="0">
            <a:spAutoFit/>
          </a:bodyPr>
          <a:lstStyle/>
          <a:p>
            <a:pPr algn="ctr">
              <a:lnSpc>
                <a:spcPct val="100000"/>
              </a:lnSpc>
              <a:spcBef>
                <a:spcPts val="3570"/>
              </a:spcBef>
            </a:pPr>
            <a:r>
              <a:rPr lang="el-GR" sz="6000" spc="-10" dirty="0"/>
              <a:t>Δεοντολογία/Καντιανή ηθική</a:t>
            </a:r>
            <a:br>
              <a:rPr lang="el-GR" sz="6000" spc="-10" dirty="0"/>
            </a:br>
            <a:r>
              <a:rPr sz="2400" b="0" dirty="0">
                <a:latin typeface="Calibri"/>
                <a:cs typeface="Calibri"/>
              </a:rPr>
              <a:t>Giovanni</a:t>
            </a:r>
            <a:r>
              <a:rPr sz="2400" b="0" spc="-50" dirty="0">
                <a:latin typeface="Calibri"/>
                <a:cs typeface="Calibri"/>
              </a:rPr>
              <a:t> </a:t>
            </a:r>
            <a:r>
              <a:rPr sz="2400" b="0" spc="-10" dirty="0">
                <a:latin typeface="Calibri"/>
                <a:cs typeface="Calibri"/>
              </a:rPr>
              <a:t>Sartor</a:t>
            </a:r>
            <a:endParaRPr sz="2400" dirty="0">
              <a:latin typeface="Calibri"/>
              <a:cs typeface="Calibri"/>
            </a:endParaRPr>
          </a:p>
        </p:txBody>
      </p:sp>
      <p:pic>
        <p:nvPicPr>
          <p:cNvPr id="6" name="object 6"/>
          <p:cNvPicPr/>
          <p:nvPr/>
        </p:nvPicPr>
        <p:blipFill>
          <a:blip r:embed="rId4" cstate="print"/>
          <a:stretch>
            <a:fillRect/>
          </a:stretch>
        </p:blipFill>
        <p:spPr>
          <a:xfrm>
            <a:off x="449580" y="675131"/>
            <a:ext cx="5646420" cy="614172"/>
          </a:xfrm>
          <a:prstGeom prst="rect">
            <a:avLst/>
          </a:prstGeom>
        </p:spPr>
      </p:pic>
      <p:pic>
        <p:nvPicPr>
          <p:cNvPr id="7" name="object 7"/>
          <p:cNvPicPr/>
          <p:nvPr/>
        </p:nvPicPr>
        <p:blipFill>
          <a:blip r:embed="rId5" cstate="print"/>
          <a:stretch>
            <a:fillRect/>
          </a:stretch>
        </p:blipFill>
        <p:spPr>
          <a:xfrm>
            <a:off x="10555223" y="627887"/>
            <a:ext cx="780287" cy="70408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11130" cy="995272"/>
          </a:xfrm>
          <a:prstGeom prst="rect">
            <a:avLst/>
          </a:prstGeom>
        </p:spPr>
        <p:txBody>
          <a:bodyPr vert="horz" wrap="square" lIns="0" tIns="315087" rIns="0" bIns="0" rtlCol="0">
            <a:spAutoFit/>
          </a:bodyPr>
          <a:lstStyle/>
          <a:p>
            <a:pPr marL="12700">
              <a:lnSpc>
                <a:spcPct val="100000"/>
              </a:lnSpc>
              <a:spcBef>
                <a:spcPts val="105"/>
              </a:spcBef>
            </a:pPr>
            <a:r>
              <a:rPr lang="el-GR" dirty="0"/>
              <a:t>Η καλή θέληση</a:t>
            </a:r>
            <a:endParaRPr spc="-20" dirty="0"/>
          </a:p>
        </p:txBody>
      </p:sp>
      <p:sp>
        <p:nvSpPr>
          <p:cNvPr id="3" name="object 3"/>
          <p:cNvSpPr txBox="1"/>
          <p:nvPr/>
        </p:nvSpPr>
        <p:spPr>
          <a:xfrm>
            <a:off x="916939" y="1793493"/>
            <a:ext cx="10344785" cy="4693849"/>
          </a:xfrm>
          <a:prstGeom prst="rect">
            <a:avLst/>
          </a:prstGeom>
        </p:spPr>
        <p:txBody>
          <a:bodyPr vert="horz" wrap="square" lIns="0" tIns="54610" rIns="0" bIns="0" rtlCol="0">
            <a:spAutoFit/>
          </a:bodyPr>
          <a:lstStyle/>
          <a:p>
            <a:pPr marL="241300" marR="448309" indent="-228600" algn="just">
              <a:lnSpc>
                <a:spcPct val="90000"/>
              </a:lnSpc>
              <a:spcBef>
                <a:spcPts val="430"/>
              </a:spcBef>
              <a:buFont typeface="Arial"/>
              <a:buChar char="•"/>
              <a:tabLst>
                <a:tab pos="241300" algn="l"/>
              </a:tabLst>
            </a:pPr>
            <a:r>
              <a:rPr lang="el-GR" sz="2800" dirty="0">
                <a:latin typeface="Calibri"/>
                <a:cs typeface="Calibri"/>
              </a:rPr>
              <a:t>Η ηθικότητα μιας πράξης εξαρτάται μόνο στο βαθμό που αυτή η πράξη υποκινείται από την καλή μας θέληση, δηλαδή από την ανάγκη συμμόρφωσης με την κατηγορηματική προσταγή</a:t>
            </a:r>
            <a:endParaRPr sz="2800" dirty="0">
              <a:latin typeface="Calibri"/>
              <a:cs typeface="Calibri"/>
            </a:endParaRPr>
          </a:p>
          <a:p>
            <a:pPr marL="698500" marR="5080" lvl="1" indent="-228600">
              <a:lnSpc>
                <a:spcPts val="2590"/>
              </a:lnSpc>
              <a:spcBef>
                <a:spcPts val="575"/>
              </a:spcBef>
              <a:buFont typeface="Arial"/>
              <a:buChar char="•"/>
              <a:tabLst>
                <a:tab pos="699135" algn="l"/>
              </a:tabLst>
            </a:pPr>
            <a:r>
              <a:rPr lang="el-GR" sz="2400" dirty="0">
                <a:latin typeface="Calibri"/>
                <a:cs typeface="Calibri"/>
              </a:rPr>
              <a:t>Π.χ., αν κάνω καλά τη δουλειά μου μόνο και μόνο για να πάρω προαγωγή ή για να αμείβομαι καλύτερα, δεν ενεργώ ηθικά</a:t>
            </a:r>
            <a:endParaRPr sz="2400" dirty="0">
              <a:latin typeface="Calibri"/>
              <a:cs typeface="Calibri"/>
            </a:endParaRPr>
          </a:p>
          <a:p>
            <a:pPr marL="698500" marR="431165" lvl="1" indent="-228600">
              <a:lnSpc>
                <a:spcPts val="2590"/>
              </a:lnSpc>
              <a:spcBef>
                <a:spcPts val="509"/>
              </a:spcBef>
              <a:buFont typeface="Arial"/>
              <a:buChar char="•"/>
              <a:tabLst>
                <a:tab pos="699135" algn="l"/>
              </a:tabLst>
            </a:pPr>
            <a:r>
              <a:rPr lang="el-GR" sz="2400" dirty="0">
                <a:latin typeface="Calibri"/>
                <a:cs typeface="Calibri"/>
              </a:rPr>
              <a:t>Ενεργώ ηθικά αν κάνω καλά τη δουλειά μου επειδή θεωρώ ότι αυτό είναι το κατηγορηματικό μου καθήκον, αφού πιστεύω ότι όλοι πρέπει να ενεργούν με βάση το αξίωμα ότι οφείλουν να κάνουν καλά τη δουλειά τους για να εξασφαλίσουν την κοινωνική πρόοδο</a:t>
            </a:r>
            <a:endParaRPr sz="2400" dirty="0">
              <a:latin typeface="Calibri"/>
              <a:cs typeface="Calibri"/>
            </a:endParaRPr>
          </a:p>
          <a:p>
            <a:pPr marL="241300" indent="-228600">
              <a:lnSpc>
                <a:spcPct val="100000"/>
              </a:lnSpc>
              <a:spcBef>
                <a:spcPts val="595"/>
              </a:spcBef>
              <a:buFont typeface="Arial"/>
              <a:buChar char="•"/>
              <a:tabLst>
                <a:tab pos="241300" algn="l"/>
              </a:tabLst>
            </a:pPr>
            <a:r>
              <a:rPr lang="el-GR" sz="2800" dirty="0">
                <a:latin typeface="Calibri"/>
                <a:cs typeface="Calibri"/>
              </a:rPr>
              <a:t>Η καλή θέληση είναι το μοναδικό πράγμα που είναι καλό από μόνο του.</a:t>
            </a:r>
            <a:endParaRPr sz="2800" dirty="0">
              <a:latin typeface="Calibri"/>
              <a:cs typeface="Calibri"/>
            </a:endParaRPr>
          </a:p>
          <a:p>
            <a:pPr marL="698500" lvl="1" indent="-229235">
              <a:lnSpc>
                <a:spcPct val="100000"/>
              </a:lnSpc>
              <a:spcBef>
                <a:spcPts val="245"/>
              </a:spcBef>
              <a:buFont typeface="Arial"/>
              <a:buChar char="•"/>
              <a:tabLst>
                <a:tab pos="699135" algn="l"/>
              </a:tabLst>
            </a:pPr>
            <a:r>
              <a:rPr lang="el-GR" sz="2400" spc="-10" dirty="0">
                <a:latin typeface="Calibri"/>
                <a:cs typeface="Calibri"/>
              </a:rPr>
              <a:t>Συμφωνείτε</a:t>
            </a:r>
            <a:r>
              <a:rPr lang="en-US" sz="2400" spc="-10" dirty="0">
                <a:latin typeface="Calibri"/>
                <a:cs typeface="Calibri"/>
              </a:rPr>
              <a:t>;</a:t>
            </a:r>
            <a:endParaRPr sz="2400" dirty="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96301" y="188286"/>
            <a:ext cx="10311130" cy="1321516"/>
          </a:xfrm>
          <a:prstGeom prst="rect">
            <a:avLst/>
          </a:prstGeom>
        </p:spPr>
        <p:txBody>
          <a:bodyPr vert="horz" wrap="square" lIns="0" tIns="89535" rIns="0" bIns="0" rtlCol="0">
            <a:spAutoFit/>
          </a:bodyPr>
          <a:lstStyle/>
          <a:p>
            <a:pPr marL="12700" marR="5080">
              <a:lnSpc>
                <a:spcPts val="4750"/>
              </a:lnSpc>
              <a:spcBef>
                <a:spcPts val="705"/>
              </a:spcBef>
            </a:pPr>
            <a:r>
              <a:rPr lang="el-GR" dirty="0"/>
              <a:t>Μια άλλη εκδοχή του κατηγορικού καθήκοντος: η αρχή της ανθρωπιάς</a:t>
            </a:r>
            <a:endParaRPr spc="-10" dirty="0"/>
          </a:p>
        </p:txBody>
      </p:sp>
      <p:sp>
        <p:nvSpPr>
          <p:cNvPr id="3" name="object 3"/>
          <p:cNvSpPr txBox="1"/>
          <p:nvPr/>
        </p:nvSpPr>
        <p:spPr>
          <a:xfrm>
            <a:off x="916938" y="1676400"/>
            <a:ext cx="10269855" cy="4848443"/>
          </a:xfrm>
          <a:prstGeom prst="rect">
            <a:avLst/>
          </a:prstGeom>
        </p:spPr>
        <p:txBody>
          <a:bodyPr vert="horz" wrap="square" lIns="0" tIns="97155" rIns="0" bIns="0" rtlCol="0">
            <a:spAutoFit/>
          </a:bodyPr>
          <a:lstStyle/>
          <a:p>
            <a:pPr marL="241300" marR="5080" indent="-228600">
              <a:lnSpc>
                <a:spcPct val="80000"/>
              </a:lnSpc>
              <a:spcBef>
                <a:spcPts val="765"/>
              </a:spcBef>
              <a:buFont typeface="Arial"/>
              <a:buChar char="•"/>
              <a:tabLst>
                <a:tab pos="241300" algn="l"/>
              </a:tabLst>
            </a:pPr>
            <a:r>
              <a:rPr lang="el-GR" sz="2800" dirty="0">
                <a:latin typeface="Calibri"/>
                <a:cs typeface="Calibri"/>
              </a:rPr>
              <a:t>Έτσι ενεργήστε ώστε να μεταχειρίζεστε την ανθρωπότητα στο δικό σας πρόσωπο και στο πρόσωπο όλων των άλλων πάντοτε ταυτόχρονα ως σκοπό και ποτέ απλώς ως μέσο</a:t>
            </a:r>
            <a:endParaRPr sz="2800" dirty="0">
              <a:latin typeface="Calibri"/>
              <a:cs typeface="Calibri"/>
            </a:endParaRPr>
          </a:p>
          <a:p>
            <a:pPr marL="698500" marR="167005" lvl="1" indent="-228600">
              <a:lnSpc>
                <a:spcPts val="2300"/>
              </a:lnSpc>
              <a:spcBef>
                <a:spcPts val="505"/>
              </a:spcBef>
              <a:buFont typeface="Arial"/>
              <a:buChar char="•"/>
              <a:tabLst>
                <a:tab pos="699135" algn="l"/>
              </a:tabLst>
            </a:pPr>
            <a:r>
              <a:rPr lang="el-GR" sz="2400" dirty="0">
                <a:latin typeface="Calibri"/>
                <a:cs typeface="Calibri"/>
              </a:rPr>
              <a:t>Πώς συνδέεται με την καθολικότητα: Καθώς θεωρείτε τον εαυτό σας ως ένα σκοπό, θα πρέπει να θεωρείτε και τους άλλους με τον ίδιο τρόπο (καθολικότητα);</a:t>
            </a:r>
            <a:endParaRPr sz="2400" dirty="0">
              <a:latin typeface="Calibri"/>
              <a:cs typeface="Calibri"/>
            </a:endParaRPr>
          </a:p>
          <a:p>
            <a:pPr lvl="1">
              <a:lnSpc>
                <a:spcPct val="100000"/>
              </a:lnSpc>
              <a:spcBef>
                <a:spcPts val="5"/>
              </a:spcBef>
              <a:buFont typeface="Arial"/>
              <a:buChar char="•"/>
            </a:pPr>
            <a:endParaRPr sz="3100" dirty="0">
              <a:latin typeface="Calibri"/>
              <a:cs typeface="Calibri"/>
            </a:endParaRPr>
          </a:p>
          <a:p>
            <a:pPr marL="241300" marR="840105" indent="-228600">
              <a:lnSpc>
                <a:spcPts val="2690"/>
              </a:lnSpc>
              <a:buFont typeface="Arial"/>
              <a:buChar char="•"/>
              <a:tabLst>
                <a:tab pos="241300" algn="l"/>
              </a:tabLst>
            </a:pPr>
            <a:r>
              <a:rPr lang="el-GR" sz="2800" dirty="0">
                <a:latin typeface="Calibri"/>
                <a:cs typeface="Calibri"/>
              </a:rPr>
              <a:t>Τι σημαίνει να αντιμετωπίζεις κάποιον ως ένα σκοπό (και όχι ως ένα απλό μέσο);</a:t>
            </a:r>
            <a:endParaRPr sz="2800" dirty="0">
              <a:latin typeface="Calibri"/>
              <a:cs typeface="Calibri"/>
            </a:endParaRPr>
          </a:p>
          <a:p>
            <a:pPr marL="698500" lvl="1" indent="-229235">
              <a:lnSpc>
                <a:spcPts val="2545"/>
              </a:lnSpc>
              <a:buFont typeface="Arial"/>
              <a:buChar char="•"/>
              <a:tabLst>
                <a:tab pos="699135" algn="l"/>
              </a:tabLst>
            </a:pPr>
            <a:r>
              <a:rPr lang="el-GR" sz="2400" dirty="0">
                <a:latin typeface="Calibri"/>
                <a:cs typeface="Calibri"/>
              </a:rPr>
              <a:t>Δεν μπορεί να σημαίνει ότι δεν χρησιμοποιούμε ποτέ τους ανθρώπους για δικούς μας σκοπούς (π.χ. όταν ζητάμε χάρες ή πληρώνουμε για δουλειές</a:t>
            </a:r>
            <a:r>
              <a:rPr sz="2400" spc="-20" dirty="0">
                <a:latin typeface="Calibri"/>
                <a:cs typeface="Calibri"/>
              </a:rPr>
              <a:t>)</a:t>
            </a:r>
            <a:endParaRPr sz="2400" dirty="0">
              <a:latin typeface="Calibri"/>
              <a:cs typeface="Calibri"/>
            </a:endParaRPr>
          </a:p>
          <a:p>
            <a:pPr marL="698500" marR="591185" lvl="1" indent="-228600">
              <a:lnSpc>
                <a:spcPts val="2300"/>
              </a:lnSpc>
              <a:spcBef>
                <a:spcPts val="525"/>
              </a:spcBef>
              <a:buFont typeface="Arial"/>
              <a:buChar char="•"/>
              <a:tabLst>
                <a:tab pos="699135" algn="l"/>
              </a:tabLst>
            </a:pPr>
            <a:r>
              <a:rPr lang="el-GR" sz="2400" dirty="0">
                <a:latin typeface="Calibri"/>
                <a:cs typeface="Calibri"/>
              </a:rPr>
              <a:t>Θα πρέπει να σημαίνει ότι δεν μπορούμε ποτέ να αντιμετωπίζουμε τους ανθρώπους ΜΟΝΟ ως μέσα, χωρίς να λαμβάνουμε υπόψη τις αξίες και τον σκοπό τους.</a:t>
            </a:r>
            <a:endParaRPr sz="2400" dirty="0">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40435" y="152400"/>
            <a:ext cx="10311130" cy="1672381"/>
          </a:xfrm>
          <a:prstGeom prst="rect">
            <a:avLst/>
          </a:prstGeom>
        </p:spPr>
        <p:txBody>
          <a:bodyPr vert="horz" wrap="square" lIns="0" tIns="315087" rIns="0" bIns="0" rtlCol="0">
            <a:spAutoFit/>
          </a:bodyPr>
          <a:lstStyle/>
          <a:p>
            <a:pPr marL="12700">
              <a:lnSpc>
                <a:spcPct val="100000"/>
              </a:lnSpc>
              <a:spcBef>
                <a:spcPts val="105"/>
              </a:spcBef>
            </a:pPr>
            <a:r>
              <a:rPr lang="el-GR" dirty="0"/>
              <a:t>Πότε η ΤΝ αντιμετωπίζει τους ανθρώπους ως απλά μέσα</a:t>
            </a:r>
            <a:endParaRPr spc="-10" dirty="0"/>
          </a:p>
        </p:txBody>
      </p:sp>
      <p:sp>
        <p:nvSpPr>
          <p:cNvPr id="3" name="object 3"/>
          <p:cNvSpPr txBox="1"/>
          <p:nvPr/>
        </p:nvSpPr>
        <p:spPr>
          <a:xfrm>
            <a:off x="916939" y="1707159"/>
            <a:ext cx="9478010" cy="4900701"/>
          </a:xfrm>
          <a:prstGeom prst="rect">
            <a:avLst/>
          </a:prstGeom>
        </p:spPr>
        <p:txBody>
          <a:bodyPr vert="horz" wrap="square" lIns="0" tIns="98425" rIns="0" bIns="0" rtlCol="0">
            <a:spAutoFit/>
          </a:bodyPr>
          <a:lstStyle/>
          <a:p>
            <a:pPr marL="241300" indent="-228600">
              <a:lnSpc>
                <a:spcPct val="100000"/>
              </a:lnSpc>
              <a:spcBef>
                <a:spcPts val="775"/>
              </a:spcBef>
              <a:buFont typeface="Arial"/>
              <a:buChar char="•"/>
              <a:tabLst>
                <a:tab pos="241300" algn="l"/>
              </a:tabLst>
            </a:pPr>
            <a:r>
              <a:rPr lang="el-GR" sz="2800" dirty="0">
                <a:latin typeface="Calibri"/>
                <a:cs typeface="Calibri"/>
              </a:rPr>
              <a:t>Αυτόνομα όπλα;</a:t>
            </a:r>
            <a:endParaRPr sz="2800" dirty="0">
              <a:latin typeface="Calibri"/>
              <a:cs typeface="Calibri"/>
            </a:endParaRPr>
          </a:p>
          <a:p>
            <a:pPr marL="241300" indent="-228600">
              <a:lnSpc>
                <a:spcPct val="100000"/>
              </a:lnSpc>
              <a:spcBef>
                <a:spcPts val="675"/>
              </a:spcBef>
              <a:buFont typeface="Arial"/>
              <a:buChar char="•"/>
              <a:tabLst>
                <a:tab pos="241300" algn="l"/>
              </a:tabLst>
            </a:pPr>
            <a:r>
              <a:rPr lang="el-GR" sz="2800" dirty="0">
                <a:latin typeface="Calibri"/>
                <a:cs typeface="Calibri"/>
              </a:rPr>
              <a:t>Παραπλανητικές διαφημίσεις;</a:t>
            </a:r>
            <a:endParaRPr sz="2800" dirty="0">
              <a:latin typeface="Calibri"/>
              <a:cs typeface="Calibri"/>
            </a:endParaRPr>
          </a:p>
          <a:p>
            <a:pPr marL="241300" indent="-228600">
              <a:lnSpc>
                <a:spcPct val="100000"/>
              </a:lnSpc>
              <a:spcBef>
                <a:spcPts val="660"/>
              </a:spcBef>
              <a:buFont typeface="Arial"/>
              <a:buChar char="•"/>
              <a:tabLst>
                <a:tab pos="241300" algn="l"/>
              </a:tabLst>
            </a:pPr>
            <a:r>
              <a:rPr lang="el-GR" sz="2800" spc="-10" dirty="0">
                <a:latin typeface="Calibri"/>
                <a:cs typeface="Calibri"/>
              </a:rPr>
              <a:t>Διορισμοί βάση διακρίσεων;</a:t>
            </a:r>
          </a:p>
          <a:p>
            <a:pPr marL="12700">
              <a:lnSpc>
                <a:spcPct val="100000"/>
              </a:lnSpc>
              <a:spcBef>
                <a:spcPts val="660"/>
              </a:spcBef>
              <a:tabLst>
                <a:tab pos="241300" algn="l"/>
              </a:tabLst>
            </a:pPr>
            <a:endParaRPr lang="en-GB" sz="4150" dirty="0">
              <a:latin typeface="Calibri"/>
              <a:cs typeface="Calibri"/>
            </a:endParaRPr>
          </a:p>
          <a:p>
            <a:pPr marL="241300" marR="5080" indent="-228600">
              <a:lnSpc>
                <a:spcPts val="3020"/>
              </a:lnSpc>
              <a:buFont typeface="Arial"/>
              <a:buChar char="•"/>
              <a:tabLst>
                <a:tab pos="241300" algn="l"/>
              </a:tabLst>
            </a:pPr>
            <a:r>
              <a:rPr lang="el-GR" sz="2800" dirty="0">
                <a:latin typeface="Calibri"/>
                <a:cs typeface="Calibri"/>
              </a:rPr>
              <a:t>Πότε η ΤΝ αποτυγχάνει να αναγνωρίσει τους ανθρώπους ως πολύτιμες οντότητες, που θα πρέπει να επιτύχουν τους στόχους τους σύμφωνα με τις επιλογές τους;</a:t>
            </a:r>
            <a:endParaRPr sz="2800" dirty="0">
              <a:latin typeface="Calibri"/>
              <a:cs typeface="Calibri"/>
            </a:endParaRPr>
          </a:p>
          <a:p>
            <a:pPr>
              <a:lnSpc>
                <a:spcPct val="100000"/>
              </a:lnSpc>
              <a:spcBef>
                <a:spcPts val="5"/>
              </a:spcBef>
              <a:buFont typeface="Arial"/>
              <a:buChar char="•"/>
            </a:pPr>
            <a:endParaRPr sz="3800" dirty="0">
              <a:latin typeface="Calibri"/>
              <a:cs typeface="Calibri"/>
            </a:endParaRPr>
          </a:p>
          <a:p>
            <a:pPr marL="241300" indent="-228600">
              <a:lnSpc>
                <a:spcPct val="100000"/>
              </a:lnSpc>
              <a:buFont typeface="Arial"/>
              <a:buChar char="•"/>
              <a:tabLst>
                <a:tab pos="241300" algn="l"/>
              </a:tabLst>
            </a:pPr>
            <a:r>
              <a:rPr lang="el-GR" sz="2800" dirty="0">
                <a:latin typeface="Calibri"/>
                <a:cs typeface="Calibri"/>
              </a:rPr>
              <a:t>Μπορούμε να αντιμετωπίζουμε τα συστήματα ΤΝ μόνο ως μέσα;</a:t>
            </a:r>
            <a:endParaRPr sz="2800" dirty="0">
              <a:latin typeface="Calibri"/>
              <a:cs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11130" cy="995272"/>
          </a:xfrm>
          <a:prstGeom prst="rect">
            <a:avLst/>
          </a:prstGeom>
        </p:spPr>
        <p:txBody>
          <a:bodyPr vert="horz" wrap="square" lIns="0" tIns="315087" rIns="0" bIns="0" rtlCol="0">
            <a:spAutoFit/>
          </a:bodyPr>
          <a:lstStyle/>
          <a:p>
            <a:pPr marL="12700">
              <a:lnSpc>
                <a:spcPct val="100000"/>
              </a:lnSpc>
              <a:spcBef>
                <a:spcPts val="105"/>
              </a:spcBef>
            </a:pPr>
            <a:r>
              <a:rPr lang="el-GR" spc="-10" dirty="0"/>
              <a:t>Αξιοπρέπεια</a:t>
            </a:r>
            <a:endParaRPr spc="-10" dirty="0"/>
          </a:p>
        </p:txBody>
      </p:sp>
      <p:sp>
        <p:nvSpPr>
          <p:cNvPr id="3" name="object 3"/>
          <p:cNvSpPr txBox="1"/>
          <p:nvPr/>
        </p:nvSpPr>
        <p:spPr>
          <a:xfrm>
            <a:off x="916939" y="1793493"/>
            <a:ext cx="10161270" cy="3808991"/>
          </a:xfrm>
          <a:prstGeom prst="rect">
            <a:avLst/>
          </a:prstGeom>
        </p:spPr>
        <p:txBody>
          <a:bodyPr vert="horz" wrap="square" lIns="0" tIns="54610" rIns="0" bIns="0" rtlCol="0">
            <a:spAutoFit/>
          </a:bodyPr>
          <a:lstStyle/>
          <a:p>
            <a:pPr marL="241300" marR="5080" indent="-228600" algn="just">
              <a:lnSpc>
                <a:spcPct val="90000"/>
              </a:lnSpc>
              <a:spcBef>
                <a:spcPts val="430"/>
              </a:spcBef>
              <a:buFont typeface="Arial"/>
              <a:buChar char="•"/>
              <a:tabLst>
                <a:tab pos="241300" algn="l"/>
              </a:tabLst>
            </a:pPr>
            <a:r>
              <a:rPr lang="el-GR" sz="2800" dirty="0">
                <a:latin typeface="Calibri"/>
                <a:cs typeface="Calibri"/>
              </a:rPr>
              <a:t>Για τον </a:t>
            </a:r>
            <a:r>
              <a:rPr lang="el-GR" sz="2800" dirty="0" err="1">
                <a:latin typeface="Calibri"/>
                <a:cs typeface="Calibri"/>
              </a:rPr>
              <a:t>Καντ</a:t>
            </a:r>
            <a:r>
              <a:rPr lang="el-GR" sz="2800" dirty="0">
                <a:latin typeface="Calibri"/>
                <a:cs typeface="Calibri"/>
              </a:rPr>
              <a:t> τα λογικά όντα, ικανά για ηθική (οι άνθρωποι) έχουν ένα ιδιαίτερο κύρος "μια εγγενή αξία, δηλαδή </a:t>
            </a:r>
            <a:r>
              <a:rPr lang="el-GR" sz="2800" b="1" dirty="0">
                <a:latin typeface="Calibri"/>
                <a:cs typeface="Calibri"/>
              </a:rPr>
              <a:t>αξιοπρέπεια</a:t>
            </a:r>
            <a:r>
              <a:rPr lang="el-GR" sz="2800" dirty="0">
                <a:latin typeface="Calibri"/>
                <a:cs typeface="Calibri"/>
              </a:rPr>
              <a:t>", που τα καθιστά πολύτιμα "πάνω από κάθε τίμημα"</a:t>
            </a:r>
            <a:endParaRPr sz="2800" dirty="0">
              <a:latin typeface="Calibri"/>
              <a:cs typeface="Calibri"/>
            </a:endParaRPr>
          </a:p>
          <a:p>
            <a:pPr marL="698500" lvl="1" indent="-229235" algn="just">
              <a:lnSpc>
                <a:spcPct val="100000"/>
              </a:lnSpc>
              <a:spcBef>
                <a:spcPts val="245"/>
              </a:spcBef>
              <a:buFont typeface="Arial"/>
              <a:buChar char="•"/>
              <a:tabLst>
                <a:tab pos="699135" algn="l"/>
              </a:tabLst>
            </a:pPr>
            <a:r>
              <a:rPr lang="el-GR" sz="2400" dirty="0">
                <a:latin typeface="Calibri"/>
                <a:cs typeface="Calibri"/>
              </a:rPr>
              <a:t>Λόγω αξιοπρέπειας αξίζουν σεβασμό</a:t>
            </a:r>
            <a:endParaRPr sz="2400" dirty="0">
              <a:latin typeface="Calibri"/>
              <a:cs typeface="Calibri"/>
            </a:endParaRPr>
          </a:p>
          <a:p>
            <a:pPr marL="698500" lvl="1" indent="-229235" algn="just">
              <a:lnSpc>
                <a:spcPct val="100000"/>
              </a:lnSpc>
              <a:spcBef>
                <a:spcPts val="215"/>
              </a:spcBef>
              <a:buFont typeface="Arial"/>
              <a:buChar char="•"/>
              <a:tabLst>
                <a:tab pos="699135" algn="l"/>
              </a:tabLst>
            </a:pPr>
            <a:r>
              <a:rPr lang="el-GR" sz="2400" dirty="0">
                <a:latin typeface="Calibri"/>
                <a:cs typeface="Calibri"/>
              </a:rPr>
              <a:t>Δεν μπορούν να αντιμετωπίζονται ως απλά μέσα</a:t>
            </a:r>
          </a:p>
          <a:p>
            <a:pPr lvl="1">
              <a:lnSpc>
                <a:spcPct val="100000"/>
              </a:lnSpc>
              <a:spcBef>
                <a:spcPts val="25"/>
              </a:spcBef>
            </a:pPr>
            <a:endParaRPr lang="el-GR" sz="3350" dirty="0">
              <a:latin typeface="Calibri"/>
              <a:cs typeface="Calibri"/>
            </a:endParaRPr>
          </a:p>
          <a:p>
            <a:pPr lvl="1">
              <a:lnSpc>
                <a:spcPct val="100000"/>
              </a:lnSpc>
              <a:spcBef>
                <a:spcPts val="25"/>
              </a:spcBef>
            </a:pPr>
            <a:endParaRPr sz="3350" dirty="0">
              <a:latin typeface="Calibri"/>
              <a:cs typeface="Calibri"/>
            </a:endParaRPr>
          </a:p>
          <a:p>
            <a:pPr marL="241300" marR="465455" indent="-228600">
              <a:lnSpc>
                <a:spcPts val="3020"/>
              </a:lnSpc>
              <a:buFont typeface="Arial"/>
              <a:buChar char="•"/>
              <a:tabLst>
                <a:tab pos="241300" algn="l"/>
              </a:tabLst>
            </a:pPr>
            <a:r>
              <a:rPr lang="el-GR" sz="2800" dirty="0">
                <a:latin typeface="Calibri"/>
                <a:cs typeface="Calibri"/>
              </a:rPr>
              <a:t>Τι σημαίνει το ότι τα συστήματα ΤΝ θα πρέπει να σέβονται την ανθρώπινη αξιοπρέπεια, να σέβονται τον άνθρωπο</a:t>
            </a:r>
            <a:endParaRPr sz="2800" dirty="0">
              <a:latin typeface="Calibri"/>
              <a:cs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11130" cy="995272"/>
          </a:xfrm>
          <a:prstGeom prst="rect">
            <a:avLst/>
          </a:prstGeom>
        </p:spPr>
        <p:txBody>
          <a:bodyPr vert="horz" wrap="square" lIns="0" tIns="315087" rIns="0" bIns="0" rtlCol="0">
            <a:spAutoFit/>
          </a:bodyPr>
          <a:lstStyle/>
          <a:p>
            <a:pPr marL="12700">
              <a:lnSpc>
                <a:spcPct val="100000"/>
              </a:lnSpc>
              <a:spcBef>
                <a:spcPts val="105"/>
              </a:spcBef>
            </a:pPr>
            <a:r>
              <a:rPr lang="el-GR" dirty="0"/>
              <a:t>Τα θεμέλια της αξιοπρέπειας</a:t>
            </a:r>
            <a:endParaRPr spc="-10" dirty="0"/>
          </a:p>
        </p:txBody>
      </p:sp>
      <p:sp>
        <p:nvSpPr>
          <p:cNvPr id="3" name="object 3"/>
          <p:cNvSpPr txBox="1"/>
          <p:nvPr/>
        </p:nvSpPr>
        <p:spPr>
          <a:xfrm>
            <a:off x="916939" y="1524000"/>
            <a:ext cx="9825990" cy="4930196"/>
          </a:xfrm>
          <a:prstGeom prst="rect">
            <a:avLst/>
          </a:prstGeom>
        </p:spPr>
        <p:txBody>
          <a:bodyPr vert="horz" wrap="square" lIns="0" tIns="51435" rIns="0" bIns="0" rtlCol="0">
            <a:spAutoFit/>
          </a:bodyPr>
          <a:lstStyle/>
          <a:p>
            <a:pPr marL="241300" indent="-228600">
              <a:lnSpc>
                <a:spcPct val="100000"/>
              </a:lnSpc>
              <a:spcBef>
                <a:spcPts val="405"/>
              </a:spcBef>
              <a:buFont typeface="Arial"/>
              <a:buChar char="•"/>
              <a:tabLst>
                <a:tab pos="241300" algn="l"/>
              </a:tabLst>
            </a:pPr>
            <a:r>
              <a:rPr lang="el-GR" sz="2600" dirty="0">
                <a:latin typeface="Calibri"/>
                <a:cs typeface="Calibri"/>
              </a:rPr>
              <a:t>Γιατί οι άνθρωποι αξίζουν αξιοπρέπεια. Επειδή έχουν </a:t>
            </a:r>
            <a:endParaRPr sz="2600" dirty="0">
              <a:latin typeface="Calibri"/>
              <a:cs typeface="Calibri"/>
            </a:endParaRPr>
          </a:p>
          <a:p>
            <a:pPr marL="698500" lvl="1" indent="-229235">
              <a:lnSpc>
                <a:spcPct val="100000"/>
              </a:lnSpc>
              <a:spcBef>
                <a:spcPts val="259"/>
              </a:spcBef>
              <a:buFont typeface="Arial"/>
              <a:buChar char="•"/>
              <a:tabLst>
                <a:tab pos="698500" algn="l"/>
                <a:tab pos="699135" algn="l"/>
              </a:tabLst>
            </a:pPr>
            <a:r>
              <a:rPr lang="el-GR" sz="2200" dirty="0">
                <a:latin typeface="Calibri"/>
                <a:cs typeface="Calibri"/>
              </a:rPr>
              <a:t>Λόγος: ενεργούν με βάση το λόγο και το γνωρίζουν αυτό</a:t>
            </a:r>
            <a:endParaRPr sz="2200" dirty="0">
              <a:latin typeface="Calibri"/>
              <a:cs typeface="Calibri"/>
            </a:endParaRPr>
          </a:p>
          <a:p>
            <a:pPr marL="698500" marR="17145" lvl="1" indent="-228600">
              <a:lnSpc>
                <a:spcPts val="2380"/>
              </a:lnSpc>
              <a:spcBef>
                <a:spcPts val="535"/>
              </a:spcBef>
              <a:buFont typeface="Arial"/>
              <a:buChar char="•"/>
              <a:tabLst>
                <a:tab pos="698500" algn="l"/>
                <a:tab pos="699135" algn="l"/>
              </a:tabLst>
            </a:pPr>
            <a:r>
              <a:rPr lang="el-GR" sz="2200" spc="-10" dirty="0">
                <a:latin typeface="Calibri"/>
                <a:cs typeface="Calibri"/>
              </a:rPr>
              <a:t>Αυτονομία: μπορούν να επιλέξουν τι θα πράξουν, και συγκεκριμένα να ακολουθήσουν το κατηγορηματικό καθήκον και όχι την υποκειμενική τους προτίμηση</a:t>
            </a:r>
            <a:endParaRPr sz="2200" dirty="0">
              <a:latin typeface="Calibri"/>
              <a:cs typeface="Calibri"/>
            </a:endParaRPr>
          </a:p>
          <a:p>
            <a:pPr lvl="1">
              <a:lnSpc>
                <a:spcPct val="100000"/>
              </a:lnSpc>
              <a:spcBef>
                <a:spcPts val="20"/>
              </a:spcBef>
              <a:buFont typeface="Arial"/>
              <a:buChar char="•"/>
            </a:pPr>
            <a:endParaRPr sz="2850" dirty="0">
              <a:latin typeface="Calibri"/>
              <a:cs typeface="Calibri"/>
            </a:endParaRPr>
          </a:p>
          <a:p>
            <a:pPr marL="241300" indent="-228600">
              <a:lnSpc>
                <a:spcPct val="100000"/>
              </a:lnSpc>
              <a:buFont typeface="Arial"/>
              <a:buChar char="•"/>
              <a:tabLst>
                <a:tab pos="241300" algn="l"/>
              </a:tabLst>
            </a:pPr>
            <a:r>
              <a:rPr lang="el-GR" sz="2600" dirty="0">
                <a:latin typeface="Calibri"/>
                <a:cs typeface="Calibri"/>
              </a:rPr>
              <a:t>Το βασίλειο των σκοπών</a:t>
            </a:r>
          </a:p>
          <a:p>
            <a:pPr marL="698500" marR="5080" lvl="1" indent="-228600">
              <a:lnSpc>
                <a:spcPts val="2380"/>
              </a:lnSpc>
              <a:spcBef>
                <a:spcPts val="565"/>
              </a:spcBef>
              <a:buFont typeface="Arial"/>
              <a:buChar char="•"/>
              <a:tabLst>
                <a:tab pos="698500" algn="l"/>
                <a:tab pos="699135" algn="l"/>
              </a:tabLst>
            </a:pPr>
            <a:r>
              <a:rPr lang="el-GR" sz="2200" dirty="0">
                <a:latin typeface="Calibri"/>
                <a:cs typeface="Calibri"/>
              </a:rPr>
              <a:t>Στο βασίλειο των σκοπών τα πάντα έχουν είτε μια τιμή είτε μια αξιοπρέπεια. Ό,τι έχει τιμή μπορεί να αντικατασταθεί από κάτι άλλο ως ισοδύναμό του- από την άλλη πλευρά, ό,τι είναι υπεράνω κάθε τιμής, και επομένως δεν επιδέχεται ισοδύναμο, έχει αξιοπρέπεια</a:t>
            </a:r>
            <a:endParaRPr sz="2200" dirty="0">
              <a:latin typeface="Calibri"/>
              <a:cs typeface="Calibri"/>
            </a:endParaRPr>
          </a:p>
          <a:p>
            <a:pPr marL="241300" indent="-228600">
              <a:lnSpc>
                <a:spcPct val="100000"/>
              </a:lnSpc>
              <a:spcBef>
                <a:spcPts val="615"/>
              </a:spcBef>
              <a:buFont typeface="Arial"/>
              <a:buChar char="•"/>
              <a:tabLst>
                <a:tab pos="241300" algn="l"/>
              </a:tabLst>
            </a:pPr>
            <a:r>
              <a:rPr lang="el-GR" sz="2600" dirty="0">
                <a:latin typeface="Calibri"/>
                <a:cs typeface="Calibri"/>
              </a:rPr>
              <a:t>Τι θα γινόταν αν τα συστήματα ΤΝ είχαν επίσης λογική και αυτονομία</a:t>
            </a:r>
            <a:endParaRPr sz="2600" dirty="0">
              <a:latin typeface="Calibri"/>
              <a:cs typeface="Calibri"/>
            </a:endParaRPr>
          </a:p>
          <a:p>
            <a:pPr marL="241300" indent="-228600">
              <a:lnSpc>
                <a:spcPct val="100000"/>
              </a:lnSpc>
              <a:spcBef>
                <a:spcPts val="695"/>
              </a:spcBef>
              <a:buFont typeface="Arial"/>
              <a:buChar char="•"/>
              <a:tabLst>
                <a:tab pos="241300" algn="l"/>
              </a:tabLst>
            </a:pPr>
            <a:r>
              <a:rPr lang="el-GR" sz="2600" dirty="0">
                <a:latin typeface="Calibri"/>
                <a:cs typeface="Calibri"/>
              </a:rPr>
              <a:t>Θα γίνονταν πολίτες του βασιλείου των σκοπών</a:t>
            </a:r>
            <a:endParaRPr sz="2600" dirty="0">
              <a:latin typeface="Calibri"/>
              <a:cs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11130" cy="995272"/>
          </a:xfrm>
          <a:prstGeom prst="rect">
            <a:avLst/>
          </a:prstGeom>
        </p:spPr>
        <p:txBody>
          <a:bodyPr vert="horz" wrap="square" lIns="0" tIns="315087" rIns="0" bIns="0" rtlCol="0">
            <a:spAutoFit/>
          </a:bodyPr>
          <a:lstStyle/>
          <a:p>
            <a:pPr marL="12700">
              <a:lnSpc>
                <a:spcPct val="100000"/>
              </a:lnSpc>
              <a:spcBef>
                <a:spcPts val="105"/>
              </a:spcBef>
            </a:pPr>
            <a:r>
              <a:rPr lang="el-GR" dirty="0"/>
              <a:t>Η ηθική ως πτυχή του ορθολογισμού</a:t>
            </a:r>
            <a:endParaRPr spc="-10" dirty="0"/>
          </a:p>
        </p:txBody>
      </p:sp>
      <p:sp>
        <p:nvSpPr>
          <p:cNvPr id="3" name="object 3"/>
          <p:cNvSpPr txBox="1"/>
          <p:nvPr/>
        </p:nvSpPr>
        <p:spPr>
          <a:xfrm>
            <a:off x="916939" y="1793493"/>
            <a:ext cx="10311130" cy="3302827"/>
          </a:xfrm>
          <a:prstGeom prst="rect">
            <a:avLst/>
          </a:prstGeom>
        </p:spPr>
        <p:txBody>
          <a:bodyPr vert="horz" wrap="square" lIns="0" tIns="12065" rIns="0" bIns="0" rtlCol="0">
            <a:spAutoFit/>
          </a:bodyPr>
          <a:lstStyle/>
          <a:p>
            <a:pPr marL="241300" indent="-228600">
              <a:lnSpc>
                <a:spcPct val="100000"/>
              </a:lnSpc>
              <a:spcBef>
                <a:spcPts val="95"/>
              </a:spcBef>
              <a:buFont typeface="Arial"/>
              <a:buChar char="•"/>
              <a:tabLst>
                <a:tab pos="241300" algn="l"/>
              </a:tabLst>
            </a:pPr>
            <a:r>
              <a:rPr lang="el-GR" sz="2800" dirty="0">
                <a:latin typeface="Calibri"/>
                <a:cs typeface="Calibri"/>
              </a:rPr>
              <a:t>Για τον </a:t>
            </a:r>
            <a:r>
              <a:rPr lang="el-GR" sz="2800" dirty="0" err="1">
                <a:latin typeface="Calibri"/>
                <a:cs typeface="Calibri"/>
              </a:rPr>
              <a:t>Καντ</a:t>
            </a:r>
            <a:r>
              <a:rPr lang="el-GR" sz="2800" dirty="0">
                <a:latin typeface="Calibri"/>
                <a:cs typeface="Calibri"/>
              </a:rPr>
              <a:t>, αν ακολουθούμε τον ορθολογισμό, πρέπει να είμαστε ηθικοί.</a:t>
            </a:r>
            <a:endParaRPr sz="2800" dirty="0">
              <a:latin typeface="Calibri"/>
              <a:cs typeface="Calibri"/>
            </a:endParaRPr>
          </a:p>
          <a:p>
            <a:pPr>
              <a:lnSpc>
                <a:spcPct val="100000"/>
              </a:lnSpc>
              <a:spcBef>
                <a:spcPts val="55"/>
              </a:spcBef>
              <a:buFont typeface="Arial"/>
              <a:buChar char="•"/>
            </a:pPr>
            <a:endParaRPr sz="3450" dirty="0">
              <a:latin typeface="Calibri"/>
              <a:cs typeface="Calibri"/>
            </a:endParaRPr>
          </a:p>
          <a:p>
            <a:pPr marL="698500" lvl="1" indent="-229235">
              <a:lnSpc>
                <a:spcPct val="100000"/>
              </a:lnSpc>
              <a:buFont typeface="Arial"/>
              <a:buChar char="•"/>
              <a:tabLst>
                <a:tab pos="699135" algn="l"/>
              </a:tabLst>
            </a:pPr>
            <a:r>
              <a:rPr lang="el-GR" sz="2400" dirty="0">
                <a:latin typeface="Calibri"/>
                <a:cs typeface="Calibri"/>
              </a:rPr>
              <a:t>Μπορεί να υπάρξει λογικός εγκληματίας;</a:t>
            </a:r>
            <a:endParaRPr sz="2400" dirty="0">
              <a:latin typeface="Calibri"/>
              <a:cs typeface="Calibri"/>
            </a:endParaRPr>
          </a:p>
          <a:p>
            <a:pPr marL="698500" lvl="1" indent="-229235">
              <a:lnSpc>
                <a:spcPct val="100000"/>
              </a:lnSpc>
              <a:spcBef>
                <a:spcPts val="215"/>
              </a:spcBef>
              <a:buFont typeface="Arial"/>
              <a:buChar char="•"/>
              <a:tabLst>
                <a:tab pos="699135" algn="l"/>
              </a:tabLst>
            </a:pPr>
            <a:r>
              <a:rPr lang="el-GR" sz="2400" dirty="0">
                <a:latin typeface="Calibri"/>
                <a:cs typeface="Calibri"/>
              </a:rPr>
              <a:t>Είναι λογικό να επιδιώκω την ευημερία μου εις βάρος των άλλων;</a:t>
            </a:r>
            <a:endParaRPr sz="2400" dirty="0">
              <a:latin typeface="Calibri"/>
              <a:cs typeface="Calibri"/>
            </a:endParaRPr>
          </a:p>
          <a:p>
            <a:pPr lvl="1">
              <a:lnSpc>
                <a:spcPct val="100000"/>
              </a:lnSpc>
              <a:spcBef>
                <a:spcPts val="30"/>
              </a:spcBef>
              <a:buFont typeface="Arial"/>
              <a:buChar char="•"/>
            </a:pPr>
            <a:endParaRPr sz="2950" dirty="0">
              <a:latin typeface="Calibri"/>
              <a:cs typeface="Calibri"/>
            </a:endParaRPr>
          </a:p>
          <a:p>
            <a:pPr marL="698500" marR="5080" lvl="1" indent="-228600">
              <a:lnSpc>
                <a:spcPts val="2590"/>
              </a:lnSpc>
              <a:buFont typeface="Arial"/>
              <a:buChar char="•"/>
              <a:tabLst>
                <a:tab pos="699135" algn="l"/>
              </a:tabLst>
            </a:pPr>
            <a:r>
              <a:rPr lang="el-GR" sz="2400" dirty="0">
                <a:latin typeface="Calibri"/>
                <a:cs typeface="Calibri"/>
              </a:rPr>
              <a:t>Είναι ορθολογικό για μια εταιρεία να αναπτύξει ένα σύστημα που θα είναι επικερδές, αλλά που θα προκαλέσει περισσότερη ζημιά παρά καλό</a:t>
            </a:r>
            <a:endParaRPr sz="2400" dirty="0">
              <a:latin typeface="Calibri"/>
              <a:cs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11130" cy="995272"/>
          </a:xfrm>
          <a:prstGeom prst="rect">
            <a:avLst/>
          </a:prstGeom>
        </p:spPr>
        <p:txBody>
          <a:bodyPr vert="horz" wrap="square" lIns="0" tIns="315087" rIns="0" bIns="0" rtlCol="0">
            <a:spAutoFit/>
          </a:bodyPr>
          <a:lstStyle/>
          <a:p>
            <a:pPr marL="12700">
              <a:lnSpc>
                <a:spcPct val="100000"/>
              </a:lnSpc>
              <a:spcBef>
                <a:spcPts val="105"/>
              </a:spcBef>
            </a:pPr>
            <a:r>
              <a:rPr lang="el-GR" dirty="0">
                <a:latin typeface="Calibri Light" panose="020F0302020204030204" pitchFamily="34" charset="0"/>
                <a:ea typeface="Calibri Light" panose="020F0302020204030204" pitchFamily="34" charset="0"/>
                <a:cs typeface="Calibri Light" panose="020F0302020204030204" pitchFamily="34" charset="0"/>
              </a:rPr>
              <a:t>Ορθολογισμός και Σ</a:t>
            </a:r>
            <a:r>
              <a:rPr lang="el-GR" sz="4400" dirty="0">
                <a:latin typeface="Calibri Light" panose="020F0302020204030204" pitchFamily="34" charset="0"/>
                <a:ea typeface="Calibri Light" panose="020F0302020204030204" pitchFamily="34" charset="0"/>
                <a:cs typeface="Calibri Light" panose="020F0302020204030204" pitchFamily="34" charset="0"/>
              </a:rPr>
              <a:t>υνοχή</a:t>
            </a:r>
            <a:endParaRPr spc="-10"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3" name="object 3"/>
          <p:cNvSpPr txBox="1"/>
          <p:nvPr/>
        </p:nvSpPr>
        <p:spPr>
          <a:xfrm>
            <a:off x="916939" y="1737106"/>
            <a:ext cx="10254615" cy="4267963"/>
          </a:xfrm>
          <a:prstGeom prst="rect">
            <a:avLst/>
          </a:prstGeom>
        </p:spPr>
        <p:txBody>
          <a:bodyPr vert="horz" wrap="square" lIns="0" tIns="13335" rIns="0" bIns="0" rtlCol="0">
            <a:spAutoFit/>
          </a:bodyPr>
          <a:lstStyle/>
          <a:p>
            <a:pPr marL="241300" indent="-228600">
              <a:lnSpc>
                <a:spcPct val="100000"/>
              </a:lnSpc>
              <a:spcBef>
                <a:spcPts val="105"/>
              </a:spcBef>
              <a:buFont typeface="Arial"/>
              <a:buChar char="•"/>
              <a:tabLst>
                <a:tab pos="241300" algn="l"/>
              </a:tabLst>
            </a:pPr>
            <a:r>
              <a:rPr sz="2600" dirty="0">
                <a:latin typeface="Calibri"/>
                <a:cs typeface="Calibri"/>
              </a:rPr>
              <a:t>1.</a:t>
            </a:r>
            <a:r>
              <a:rPr sz="2600" spc="-40" dirty="0">
                <a:latin typeface="Calibri"/>
                <a:cs typeface="Calibri"/>
              </a:rPr>
              <a:t> </a:t>
            </a:r>
            <a:r>
              <a:rPr lang="el-GR" sz="2600" dirty="0">
                <a:latin typeface="Calibri"/>
                <a:cs typeface="Calibri"/>
              </a:rPr>
              <a:t>Αν είστε λογικοί, τότε είστε συνεπής</a:t>
            </a:r>
            <a:r>
              <a:rPr sz="2600" spc="-10" dirty="0">
                <a:latin typeface="Calibri"/>
                <a:cs typeface="Calibri"/>
              </a:rPr>
              <a:t>.</a:t>
            </a:r>
            <a:endParaRPr sz="2600" dirty="0">
              <a:latin typeface="Calibri"/>
              <a:cs typeface="Calibri"/>
            </a:endParaRPr>
          </a:p>
          <a:p>
            <a:pPr marL="241300" indent="-228600">
              <a:lnSpc>
                <a:spcPct val="100000"/>
              </a:lnSpc>
              <a:spcBef>
                <a:spcPts val="55"/>
              </a:spcBef>
              <a:buFont typeface="Arial"/>
              <a:buChar char="•"/>
              <a:tabLst>
                <a:tab pos="241300" algn="l"/>
              </a:tabLst>
            </a:pPr>
            <a:r>
              <a:rPr sz="2600" dirty="0">
                <a:latin typeface="Calibri"/>
                <a:cs typeface="Calibri"/>
              </a:rPr>
              <a:t>2.</a:t>
            </a:r>
            <a:r>
              <a:rPr sz="2600" spc="-35" dirty="0">
                <a:latin typeface="Calibri"/>
                <a:cs typeface="Calibri"/>
              </a:rPr>
              <a:t> </a:t>
            </a:r>
            <a:r>
              <a:rPr lang="el-GR" sz="2600" dirty="0">
                <a:latin typeface="Calibri"/>
                <a:cs typeface="Calibri"/>
              </a:rPr>
              <a:t>Αν είστε συνεπείς, τότε υπακούτε στην αρχή της καθολικότητας</a:t>
            </a:r>
            <a:r>
              <a:rPr sz="2600" spc="-10" dirty="0">
                <a:latin typeface="Calibri"/>
                <a:cs typeface="Calibri"/>
              </a:rPr>
              <a:t>.</a:t>
            </a:r>
            <a:endParaRPr sz="2600" dirty="0">
              <a:latin typeface="Calibri"/>
              <a:cs typeface="Calibri"/>
            </a:endParaRPr>
          </a:p>
          <a:p>
            <a:pPr marL="241300" indent="-228600">
              <a:lnSpc>
                <a:spcPct val="100000"/>
              </a:lnSpc>
              <a:spcBef>
                <a:spcPts val="65"/>
              </a:spcBef>
              <a:buFont typeface="Arial"/>
              <a:buChar char="•"/>
              <a:tabLst>
                <a:tab pos="241300" algn="l"/>
              </a:tabLst>
            </a:pPr>
            <a:r>
              <a:rPr sz="2600" dirty="0">
                <a:latin typeface="Calibri"/>
                <a:cs typeface="Calibri"/>
              </a:rPr>
              <a:t>3.</a:t>
            </a:r>
            <a:r>
              <a:rPr sz="2600" spc="-15" dirty="0">
                <a:latin typeface="Calibri"/>
                <a:cs typeface="Calibri"/>
              </a:rPr>
              <a:t> </a:t>
            </a:r>
            <a:r>
              <a:rPr lang="el-GR" sz="2600" dirty="0">
                <a:latin typeface="Calibri"/>
                <a:cs typeface="Calibri"/>
              </a:rPr>
              <a:t>Αν υπακούτε στην αρχή της καθολικότητας, τότε ενεργείτε ηθικά</a:t>
            </a:r>
            <a:r>
              <a:rPr sz="2600" spc="-10" dirty="0">
                <a:latin typeface="Calibri"/>
                <a:cs typeface="Calibri"/>
              </a:rPr>
              <a:t>.</a:t>
            </a:r>
            <a:endParaRPr sz="2600" dirty="0">
              <a:latin typeface="Calibri"/>
              <a:cs typeface="Calibri"/>
            </a:endParaRPr>
          </a:p>
          <a:p>
            <a:pPr marL="241300" indent="-228600">
              <a:lnSpc>
                <a:spcPct val="100000"/>
              </a:lnSpc>
              <a:spcBef>
                <a:spcPts val="70"/>
              </a:spcBef>
              <a:buFont typeface="Arial"/>
              <a:buChar char="•"/>
              <a:tabLst>
                <a:tab pos="241300" algn="l"/>
              </a:tabLst>
            </a:pPr>
            <a:r>
              <a:rPr sz="2600" dirty="0">
                <a:latin typeface="Calibri"/>
                <a:cs typeface="Calibri"/>
              </a:rPr>
              <a:t>4.</a:t>
            </a:r>
            <a:r>
              <a:rPr sz="2600" spc="-40" dirty="0">
                <a:latin typeface="Calibri"/>
                <a:cs typeface="Calibri"/>
              </a:rPr>
              <a:t> </a:t>
            </a:r>
            <a:r>
              <a:rPr lang="el-GR" sz="2600" spc="-10" dirty="0">
                <a:latin typeface="Calibri"/>
                <a:cs typeface="Calibri"/>
              </a:rPr>
              <a:t>Επομένως, αν είστε λογικοί, τότε ενεργείτε ηθικά</a:t>
            </a:r>
            <a:r>
              <a:rPr sz="2600" spc="-10" dirty="0">
                <a:latin typeface="Calibri"/>
                <a:cs typeface="Calibri"/>
              </a:rPr>
              <a:t>.</a:t>
            </a:r>
            <a:endParaRPr sz="2600" dirty="0">
              <a:latin typeface="Calibri"/>
              <a:cs typeface="Calibri"/>
            </a:endParaRPr>
          </a:p>
          <a:p>
            <a:pPr marL="241300" indent="-228600">
              <a:lnSpc>
                <a:spcPct val="100000"/>
              </a:lnSpc>
              <a:spcBef>
                <a:spcPts val="60"/>
              </a:spcBef>
              <a:buFont typeface="Arial"/>
              <a:buChar char="•"/>
              <a:tabLst>
                <a:tab pos="241300" algn="l"/>
              </a:tabLst>
            </a:pPr>
            <a:r>
              <a:rPr sz="2600" dirty="0">
                <a:latin typeface="Calibri"/>
                <a:cs typeface="Calibri"/>
              </a:rPr>
              <a:t>5.</a:t>
            </a:r>
            <a:r>
              <a:rPr sz="2600" spc="-40" dirty="0">
                <a:latin typeface="Calibri"/>
                <a:cs typeface="Calibri"/>
              </a:rPr>
              <a:t> </a:t>
            </a:r>
            <a:r>
              <a:rPr lang="el-GR" sz="2600" spc="-10" dirty="0">
                <a:latin typeface="Calibri"/>
                <a:cs typeface="Calibri"/>
              </a:rPr>
              <a:t>Επομένως, αν ενεργείτε ανήθικα, τότε είστε παράλογοι</a:t>
            </a:r>
            <a:r>
              <a:rPr sz="2600" spc="-10" dirty="0">
                <a:latin typeface="Calibri"/>
                <a:cs typeface="Calibri"/>
              </a:rPr>
              <a:t>.</a:t>
            </a:r>
            <a:endParaRPr sz="2600" dirty="0">
              <a:latin typeface="Calibri"/>
              <a:cs typeface="Calibri"/>
            </a:endParaRPr>
          </a:p>
          <a:p>
            <a:pPr>
              <a:lnSpc>
                <a:spcPct val="100000"/>
              </a:lnSpc>
              <a:spcBef>
                <a:spcPts val="20"/>
              </a:spcBef>
              <a:buFont typeface="Arial"/>
              <a:buChar char="•"/>
            </a:pPr>
            <a:endParaRPr sz="2650" dirty="0">
              <a:latin typeface="Calibri"/>
              <a:cs typeface="Calibri"/>
            </a:endParaRPr>
          </a:p>
          <a:p>
            <a:pPr marL="12700">
              <a:lnSpc>
                <a:spcPct val="100000"/>
              </a:lnSpc>
            </a:pPr>
            <a:r>
              <a:rPr lang="el-GR" sz="2600" dirty="0">
                <a:latin typeface="Calibri"/>
                <a:cs typeface="Calibri"/>
              </a:rPr>
              <a:t>Τι είδους συνοχή είναι αυτή;</a:t>
            </a:r>
            <a:endParaRPr sz="2600" dirty="0">
              <a:latin typeface="Calibri"/>
              <a:cs typeface="Calibri"/>
            </a:endParaRPr>
          </a:p>
          <a:p>
            <a:pPr marL="241300" marR="403225" indent="-228600">
              <a:lnSpc>
                <a:spcPct val="70000"/>
              </a:lnSpc>
              <a:spcBef>
                <a:spcPts val="1000"/>
              </a:spcBef>
              <a:buFont typeface="Arial"/>
              <a:buChar char="•"/>
              <a:tabLst>
                <a:tab pos="241300" algn="l"/>
              </a:tabLst>
            </a:pPr>
            <a:r>
              <a:rPr lang="el-GR" sz="2600" dirty="0">
                <a:latin typeface="Calibri"/>
                <a:cs typeface="Calibri"/>
              </a:rPr>
              <a:t>Αν αξίζω κάτι όχι λιγότερο από τους άλλους και το θέλω για μένα, θα πρέπει να το αναγνωρίζω και στους άλλους</a:t>
            </a:r>
            <a:r>
              <a:rPr sz="2600" spc="-10" dirty="0">
                <a:latin typeface="Calibri"/>
                <a:cs typeface="Calibri"/>
              </a:rPr>
              <a:t>!</a:t>
            </a:r>
            <a:endParaRPr sz="2600" dirty="0">
              <a:latin typeface="Calibri"/>
              <a:cs typeface="Calibri"/>
            </a:endParaRPr>
          </a:p>
          <a:p>
            <a:pPr marL="241300" marR="5080" indent="-228600">
              <a:lnSpc>
                <a:spcPct val="70000"/>
              </a:lnSpc>
              <a:spcBef>
                <a:spcPts val="994"/>
              </a:spcBef>
              <a:buFont typeface="Arial"/>
              <a:buChar char="•"/>
              <a:tabLst>
                <a:tab pos="241300" algn="l"/>
              </a:tabLst>
            </a:pPr>
            <a:r>
              <a:rPr lang="el-GR" sz="2600" dirty="0">
                <a:latin typeface="Calibri"/>
                <a:cs typeface="Calibri"/>
              </a:rPr>
              <a:t>Ανταποκρίνεται αυτό στον ορθολογισμό; Απαιτείται αυτό</a:t>
            </a:r>
            <a:r>
              <a:rPr lang="en-US" sz="2600" dirty="0">
                <a:latin typeface="Calibri"/>
                <a:cs typeface="Calibri"/>
              </a:rPr>
              <a:t>;</a:t>
            </a:r>
            <a:r>
              <a:rPr lang="el-GR" sz="2600" dirty="0">
                <a:latin typeface="Calibri"/>
                <a:cs typeface="Calibri"/>
              </a:rPr>
              <a:t> Μπορώ να είμαι ορθολογικός και να επιδιώκω τον στόχο μου εις βάρος άλλων</a:t>
            </a:r>
            <a:endParaRPr sz="2600" dirty="0">
              <a:latin typeface="Calibri"/>
              <a:cs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11130" cy="995272"/>
          </a:xfrm>
          <a:prstGeom prst="rect">
            <a:avLst/>
          </a:prstGeom>
        </p:spPr>
        <p:txBody>
          <a:bodyPr vert="horz" wrap="square" lIns="0" tIns="315087" rIns="0" bIns="0" rtlCol="0">
            <a:spAutoFit/>
          </a:bodyPr>
          <a:lstStyle/>
          <a:p>
            <a:pPr marL="12700">
              <a:lnSpc>
                <a:spcPct val="100000"/>
              </a:lnSpc>
              <a:spcBef>
                <a:spcPts val="105"/>
              </a:spcBef>
            </a:pPr>
            <a:r>
              <a:rPr lang="el-GR" spc="-10" dirty="0"/>
              <a:t>Προβλήματα</a:t>
            </a:r>
            <a:endParaRPr spc="-10" dirty="0"/>
          </a:p>
        </p:txBody>
      </p:sp>
      <p:sp>
        <p:nvSpPr>
          <p:cNvPr id="3" name="object 3"/>
          <p:cNvSpPr txBox="1"/>
          <p:nvPr/>
        </p:nvSpPr>
        <p:spPr>
          <a:xfrm>
            <a:off x="916939" y="1793493"/>
            <a:ext cx="10068560" cy="4071627"/>
          </a:xfrm>
          <a:prstGeom prst="rect">
            <a:avLst/>
          </a:prstGeom>
        </p:spPr>
        <p:txBody>
          <a:bodyPr vert="horz" wrap="square" lIns="0" tIns="59690" rIns="0" bIns="0" rtlCol="0">
            <a:spAutoFit/>
          </a:bodyPr>
          <a:lstStyle/>
          <a:p>
            <a:pPr marL="241300" marR="469900" indent="-228600">
              <a:lnSpc>
                <a:spcPts val="3030"/>
              </a:lnSpc>
              <a:spcBef>
                <a:spcPts val="470"/>
              </a:spcBef>
              <a:buFont typeface="Arial"/>
              <a:buChar char="•"/>
              <a:tabLst>
                <a:tab pos="241300" algn="l"/>
              </a:tabLst>
            </a:pPr>
            <a:r>
              <a:rPr lang="el-GR" sz="2800" dirty="0">
                <a:latin typeface="Calibri"/>
                <a:cs typeface="Calibri"/>
              </a:rPr>
              <a:t>Η αρχή της καθολικότητας παρέχει πάντα αποδεκτά αποτελέσματα</a:t>
            </a:r>
            <a:r>
              <a:rPr lang="en-US" sz="2800" spc="-10" dirty="0">
                <a:latin typeface="Calibri"/>
                <a:cs typeface="Calibri"/>
              </a:rPr>
              <a:t>;</a:t>
            </a:r>
            <a:endParaRPr sz="2800" dirty="0">
              <a:latin typeface="Calibri"/>
              <a:cs typeface="Calibri"/>
            </a:endParaRPr>
          </a:p>
          <a:p>
            <a:pPr>
              <a:lnSpc>
                <a:spcPct val="100000"/>
              </a:lnSpc>
              <a:spcBef>
                <a:spcPts val="15"/>
              </a:spcBef>
              <a:buFont typeface="Arial"/>
              <a:buChar char="•"/>
            </a:pPr>
            <a:endParaRPr sz="4100" dirty="0">
              <a:latin typeface="Calibri"/>
              <a:cs typeface="Calibri"/>
            </a:endParaRPr>
          </a:p>
          <a:p>
            <a:pPr marL="241300" marR="5080" indent="-228600">
              <a:lnSpc>
                <a:spcPts val="3030"/>
              </a:lnSpc>
              <a:buFont typeface="Arial"/>
              <a:buChar char="•"/>
              <a:tabLst>
                <a:tab pos="241300" algn="l"/>
              </a:tabLst>
            </a:pPr>
            <a:r>
              <a:rPr lang="el-GR" sz="2800" dirty="0">
                <a:latin typeface="Calibri"/>
                <a:cs typeface="Calibri"/>
              </a:rPr>
              <a:t>Αρκεί το αξίωμα της δράσης μου να είναι τέτοιο που θα ήθελα να γενικευτεί για να θεωρηθεί αυτό το αξίωμα καλό;</a:t>
            </a:r>
            <a:endParaRPr sz="2800" dirty="0">
              <a:latin typeface="Calibri"/>
              <a:cs typeface="Calibri"/>
            </a:endParaRPr>
          </a:p>
          <a:p>
            <a:pPr>
              <a:lnSpc>
                <a:spcPct val="100000"/>
              </a:lnSpc>
              <a:buFont typeface="Arial"/>
              <a:buChar char="•"/>
            </a:pPr>
            <a:endParaRPr sz="3800" dirty="0">
              <a:latin typeface="Calibri"/>
              <a:cs typeface="Calibri"/>
            </a:endParaRPr>
          </a:p>
          <a:p>
            <a:pPr marL="241300" indent="-228600">
              <a:lnSpc>
                <a:spcPct val="100000"/>
              </a:lnSpc>
              <a:spcBef>
                <a:spcPts val="5"/>
              </a:spcBef>
              <a:buFont typeface="Arial"/>
              <a:buChar char="•"/>
              <a:tabLst>
                <a:tab pos="241300" algn="l"/>
              </a:tabLst>
            </a:pPr>
            <a:r>
              <a:rPr lang="el-GR" sz="2800" dirty="0">
                <a:latin typeface="Calibri"/>
                <a:cs typeface="Calibri"/>
              </a:rPr>
              <a:t>Μπορείτε να σκεφτείτε μερικά παραδείγματα όπου αυτό δεν ισχύει;</a:t>
            </a:r>
            <a:endParaRPr sz="2800" dirty="0">
              <a:latin typeface="Calibri"/>
              <a:cs typeface="Calibri"/>
            </a:endParaRPr>
          </a:p>
          <a:p>
            <a:pPr marL="698500" lvl="1" indent="-229235">
              <a:lnSpc>
                <a:spcPct val="100000"/>
              </a:lnSpc>
              <a:spcBef>
                <a:spcPts val="234"/>
              </a:spcBef>
              <a:buFont typeface="Arial"/>
              <a:buChar char="•"/>
              <a:tabLst>
                <a:tab pos="699135" algn="l"/>
              </a:tabLst>
            </a:pPr>
            <a:r>
              <a:rPr lang="el-GR" sz="2400" dirty="0">
                <a:latin typeface="Calibri"/>
                <a:cs typeface="Calibri"/>
              </a:rPr>
              <a:t>Ψέματα; Ληστεία; Αγαμία; Γενοκτονία;</a:t>
            </a:r>
            <a:endParaRPr sz="2400" dirty="0">
              <a:latin typeface="Calibri"/>
              <a:cs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11130" cy="995272"/>
          </a:xfrm>
          <a:prstGeom prst="rect">
            <a:avLst/>
          </a:prstGeom>
        </p:spPr>
        <p:txBody>
          <a:bodyPr vert="horz" wrap="square" lIns="0" tIns="315087" rIns="0" bIns="0" rtlCol="0">
            <a:spAutoFit/>
          </a:bodyPr>
          <a:lstStyle/>
          <a:p>
            <a:pPr marL="12700">
              <a:lnSpc>
                <a:spcPct val="100000"/>
              </a:lnSpc>
              <a:spcBef>
                <a:spcPts val="105"/>
              </a:spcBef>
            </a:pPr>
            <a:r>
              <a:rPr dirty="0"/>
              <a:t>Alan</a:t>
            </a:r>
            <a:r>
              <a:rPr spc="-30" dirty="0"/>
              <a:t> </a:t>
            </a:r>
            <a:r>
              <a:rPr dirty="0"/>
              <a:t>Gewirth:</a:t>
            </a:r>
            <a:r>
              <a:rPr spc="-20" dirty="0"/>
              <a:t> </a:t>
            </a:r>
            <a:r>
              <a:rPr lang="el-GR" spc="-20" dirty="0"/>
              <a:t>αρχή της γενικής σταθερότητας</a:t>
            </a:r>
            <a:endParaRPr spc="-10" dirty="0"/>
          </a:p>
        </p:txBody>
      </p:sp>
      <p:sp>
        <p:nvSpPr>
          <p:cNvPr id="3" name="object 3"/>
          <p:cNvSpPr txBox="1"/>
          <p:nvPr/>
        </p:nvSpPr>
        <p:spPr>
          <a:xfrm>
            <a:off x="853439" y="1730733"/>
            <a:ext cx="10404475" cy="4947508"/>
          </a:xfrm>
          <a:prstGeom prst="rect">
            <a:avLst/>
          </a:prstGeom>
        </p:spPr>
        <p:txBody>
          <a:bodyPr vert="horz" wrap="square" lIns="0" tIns="38100" rIns="0" bIns="0" rtlCol="0">
            <a:spAutoFit/>
          </a:bodyPr>
          <a:lstStyle/>
          <a:p>
            <a:pPr marL="591185" indent="-515620">
              <a:lnSpc>
                <a:spcPct val="100000"/>
              </a:lnSpc>
              <a:spcBef>
                <a:spcPts val="300"/>
              </a:spcBef>
              <a:buAutoNum type="arabicPeriod"/>
              <a:tabLst>
                <a:tab pos="591185" algn="l"/>
                <a:tab pos="591820" algn="l"/>
              </a:tabLst>
            </a:pPr>
            <a:r>
              <a:rPr lang="el-GR" sz="2200" dirty="0">
                <a:latin typeface="Calibri"/>
                <a:cs typeface="Calibri"/>
              </a:rPr>
              <a:t>Κάνω (ή σκοπεύω να κάνω) Χ οικειοθελώς για έναν σκοπό Ε που έχω επιλέξει</a:t>
            </a:r>
            <a:endParaRPr sz="2200" dirty="0">
              <a:latin typeface="Calibri"/>
              <a:cs typeface="Calibri"/>
            </a:endParaRPr>
          </a:p>
          <a:p>
            <a:pPr marL="591185" indent="-515620">
              <a:lnSpc>
                <a:spcPct val="100000"/>
              </a:lnSpc>
              <a:spcBef>
                <a:spcPts val="204"/>
              </a:spcBef>
              <a:buAutoNum type="arabicPeriod"/>
              <a:tabLst>
                <a:tab pos="591185" algn="l"/>
                <a:tab pos="591820" algn="l"/>
              </a:tabLst>
            </a:pPr>
            <a:r>
              <a:rPr lang="el-GR" sz="2200" dirty="0">
                <a:latin typeface="Calibri"/>
                <a:cs typeface="Calibri"/>
              </a:rPr>
              <a:t>Το Ε είναι καλό</a:t>
            </a:r>
            <a:endParaRPr sz="2200" dirty="0">
              <a:latin typeface="Calibri"/>
              <a:cs typeface="Calibri"/>
            </a:endParaRPr>
          </a:p>
          <a:p>
            <a:pPr marL="591185" indent="-515620">
              <a:lnSpc>
                <a:spcPct val="100000"/>
              </a:lnSpc>
              <a:spcBef>
                <a:spcPts val="204"/>
              </a:spcBef>
              <a:buAutoNum type="arabicPeriod"/>
              <a:tabLst>
                <a:tab pos="591185" algn="l"/>
                <a:tab pos="591820" algn="l"/>
              </a:tabLst>
            </a:pPr>
            <a:r>
              <a:rPr lang="el-GR" sz="2200" dirty="0">
                <a:latin typeface="Calibri"/>
                <a:cs typeface="Calibri"/>
              </a:rPr>
              <a:t>Υπάρχουν γενικές ανάγκες στον παράγοντα πράξης</a:t>
            </a:r>
            <a:endParaRPr sz="2200" dirty="0">
              <a:latin typeface="Calibri"/>
              <a:cs typeface="Calibri"/>
            </a:endParaRPr>
          </a:p>
          <a:p>
            <a:pPr marL="591185" indent="-515620">
              <a:lnSpc>
                <a:spcPts val="2245"/>
              </a:lnSpc>
              <a:spcBef>
                <a:spcPts val="219"/>
              </a:spcBef>
              <a:buAutoNum type="arabicPeriod"/>
              <a:tabLst>
                <a:tab pos="591185" algn="l"/>
                <a:tab pos="591820" algn="l"/>
              </a:tabLst>
            </a:pPr>
            <a:r>
              <a:rPr lang="el-GR" sz="2200" dirty="0">
                <a:latin typeface="Calibri"/>
                <a:cs typeface="Calibri"/>
              </a:rPr>
              <a:t>Το ότι υπάρχουν οι γενικές ανάγκες είναι καλό για την επίτευξη του Ε, οτιδήποτε και αν είναι το Ε </a:t>
            </a:r>
            <a:r>
              <a:rPr sz="2200" dirty="0">
                <a:latin typeface="Calibri"/>
                <a:cs typeface="Calibri"/>
              </a:rPr>
              <a:t>≡</a:t>
            </a:r>
            <a:r>
              <a:rPr sz="2200" spc="-55" dirty="0">
                <a:latin typeface="Calibri"/>
                <a:cs typeface="Calibri"/>
              </a:rPr>
              <a:t> </a:t>
            </a:r>
            <a:r>
              <a:rPr lang="el-GR" sz="2200" dirty="0">
                <a:latin typeface="Calibri"/>
                <a:cs typeface="Calibri"/>
              </a:rPr>
              <a:t>Το ότι υπάρχουν οι γενικές ανάγκες </a:t>
            </a:r>
            <a:r>
              <a:rPr lang="el-GR" sz="2200" spc="-10" dirty="0">
                <a:latin typeface="Calibri"/>
                <a:cs typeface="Calibri"/>
              </a:rPr>
              <a:t>είναι κατηγορηματικά λειτουργικά καλό για εμένα</a:t>
            </a:r>
            <a:r>
              <a:rPr sz="2200" spc="-10" dirty="0">
                <a:latin typeface="Calibri"/>
                <a:cs typeface="Calibri"/>
              </a:rPr>
              <a:t>.</a:t>
            </a:r>
            <a:endParaRPr sz="2175" baseline="24904" dirty="0">
              <a:latin typeface="Calibri"/>
              <a:cs typeface="Calibri"/>
            </a:endParaRPr>
          </a:p>
          <a:p>
            <a:pPr marL="591185" indent="-515620">
              <a:lnSpc>
                <a:spcPct val="100000"/>
              </a:lnSpc>
              <a:spcBef>
                <a:spcPts val="200"/>
              </a:spcBef>
              <a:buAutoNum type="arabicPeriod" startAt="5"/>
              <a:tabLst>
                <a:tab pos="591185" algn="l"/>
                <a:tab pos="591820" algn="l"/>
              </a:tabLst>
            </a:pPr>
            <a:r>
              <a:rPr lang="el-GR" sz="2200" dirty="0">
                <a:latin typeface="Calibri"/>
                <a:cs typeface="Calibri"/>
              </a:rPr>
              <a:t>Οφείλω κατηγορηματικά να επιδιώξω την κατοχή των γενικών αναγκών.</a:t>
            </a:r>
            <a:endParaRPr sz="2200" dirty="0">
              <a:latin typeface="Calibri"/>
              <a:cs typeface="Calibri"/>
            </a:endParaRPr>
          </a:p>
          <a:p>
            <a:pPr marL="591185" indent="-515620">
              <a:lnSpc>
                <a:spcPts val="2245"/>
              </a:lnSpc>
              <a:spcBef>
                <a:spcPts val="209"/>
              </a:spcBef>
              <a:buAutoNum type="arabicPeriod" startAt="5"/>
              <a:tabLst>
                <a:tab pos="591185" algn="l"/>
                <a:tab pos="591820" algn="l"/>
              </a:tabLst>
            </a:pPr>
            <a:r>
              <a:rPr lang="el-GR" sz="2200" dirty="0">
                <a:latin typeface="Calibri"/>
                <a:cs typeface="Calibri"/>
              </a:rPr>
              <a:t>Άλλοι παράγοντες κατηγορηματικά οφείλουν να μην παρεμβαίνουν στο να έχω τις γενικές ανάγκες παρά τη θέλησή μου, και οφείλουν να με βοηθήσουν να εξασφαλίσω τις γενικές ανάγκες όταν δεν μπορώ να το κάνω με τις δικές μου μη-υποβοηθούμενες προσπάθειες, αν το επιθυμώ</a:t>
            </a:r>
            <a:r>
              <a:rPr sz="2200" i="1" spc="-10" dirty="0">
                <a:latin typeface="Calibri"/>
                <a:cs typeface="Calibri"/>
              </a:rPr>
              <a:t>,</a:t>
            </a:r>
            <a:endParaRPr sz="2200" dirty="0">
              <a:latin typeface="Calibri"/>
              <a:cs typeface="Calibri"/>
            </a:endParaRPr>
          </a:p>
          <a:p>
            <a:pPr marL="591185" indent="-515620">
              <a:lnSpc>
                <a:spcPct val="100000"/>
              </a:lnSpc>
              <a:spcBef>
                <a:spcPts val="215"/>
              </a:spcBef>
              <a:buAutoNum type="arabicPeriod" startAt="7"/>
              <a:tabLst>
                <a:tab pos="591185" algn="l"/>
                <a:tab pos="591820" algn="l"/>
              </a:tabLst>
            </a:pPr>
            <a:r>
              <a:rPr lang="el-GR" sz="2200" dirty="0">
                <a:latin typeface="Calibri"/>
                <a:cs typeface="Calibri"/>
              </a:rPr>
              <a:t>Είμαι παράγοντας → έχω τα γενικά δικαιώματα</a:t>
            </a:r>
            <a:r>
              <a:rPr sz="2200" spc="-10" dirty="0">
                <a:latin typeface="Calibri"/>
                <a:cs typeface="Calibri"/>
              </a:rPr>
              <a:t>.</a:t>
            </a:r>
            <a:endParaRPr sz="2200" dirty="0">
              <a:latin typeface="Calibri"/>
              <a:cs typeface="Calibri"/>
            </a:endParaRPr>
          </a:p>
          <a:p>
            <a:pPr marL="591185" indent="-515620">
              <a:lnSpc>
                <a:spcPct val="100000"/>
              </a:lnSpc>
              <a:spcBef>
                <a:spcPts val="204"/>
              </a:spcBef>
              <a:buAutoNum type="arabicPeriod" startAt="7"/>
              <a:tabLst>
                <a:tab pos="591185" algn="l"/>
                <a:tab pos="591820" algn="l"/>
              </a:tabLst>
            </a:pPr>
            <a:r>
              <a:rPr lang="el-GR" sz="2200" dirty="0">
                <a:latin typeface="Calibri"/>
                <a:cs typeface="Calibri"/>
              </a:rPr>
              <a:t>Όλοι οι παράγοντες έχουν τα γενικά δικαιώματα.</a:t>
            </a:r>
            <a:r>
              <a:rPr sz="2200" spc="-10" dirty="0">
                <a:latin typeface="Calibri"/>
                <a:cs typeface="Calibri"/>
              </a:rPr>
              <a:t>.</a:t>
            </a:r>
            <a:endParaRPr sz="2200" dirty="0">
              <a:latin typeface="Calibri"/>
              <a:cs typeface="Calibri"/>
            </a:endParaRPr>
          </a:p>
          <a:p>
            <a:pPr>
              <a:lnSpc>
                <a:spcPct val="100000"/>
              </a:lnSpc>
              <a:spcBef>
                <a:spcPts val="10"/>
              </a:spcBef>
            </a:pPr>
            <a:endParaRPr sz="2500" dirty="0">
              <a:latin typeface="Calibri"/>
              <a:cs typeface="Calibri"/>
            </a:endParaRPr>
          </a:p>
          <a:p>
            <a:pPr marL="76200">
              <a:lnSpc>
                <a:spcPct val="100000"/>
              </a:lnSpc>
            </a:pPr>
            <a:r>
              <a:rPr lang="el-GR" sz="2200" dirty="0">
                <a:latin typeface="Calibri"/>
                <a:cs typeface="Calibri"/>
              </a:rPr>
              <a:t>Υπάρχουν και άλλες προσπάθειες να αναπτυχθεί η καντιανή ηθική.</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11130" cy="995272"/>
          </a:xfrm>
          <a:prstGeom prst="rect">
            <a:avLst/>
          </a:prstGeom>
        </p:spPr>
        <p:txBody>
          <a:bodyPr vert="horz" wrap="square" lIns="0" tIns="315087" rIns="0" bIns="0" rtlCol="0">
            <a:spAutoFit/>
          </a:bodyPr>
          <a:lstStyle/>
          <a:p>
            <a:pPr marL="12700">
              <a:lnSpc>
                <a:spcPct val="100000"/>
              </a:lnSpc>
              <a:spcBef>
                <a:spcPts val="105"/>
              </a:spcBef>
            </a:pPr>
            <a:r>
              <a:rPr lang="el-GR" dirty="0"/>
              <a:t>Θέλουμε Καντιανά ρομπότ</a:t>
            </a:r>
            <a:endParaRPr spc="-10" dirty="0"/>
          </a:p>
        </p:txBody>
      </p:sp>
      <p:sp>
        <p:nvSpPr>
          <p:cNvPr id="3" name="object 3"/>
          <p:cNvSpPr txBox="1"/>
          <p:nvPr/>
        </p:nvSpPr>
        <p:spPr>
          <a:xfrm>
            <a:off x="916939" y="1756830"/>
            <a:ext cx="8227061" cy="2962990"/>
          </a:xfrm>
          <a:prstGeom prst="rect">
            <a:avLst/>
          </a:prstGeom>
        </p:spPr>
        <p:txBody>
          <a:bodyPr vert="horz" wrap="square" lIns="0" tIns="48894" rIns="0" bIns="0" rtlCol="0">
            <a:spAutoFit/>
          </a:bodyPr>
          <a:lstStyle/>
          <a:p>
            <a:pPr marL="241300" indent="-228600">
              <a:lnSpc>
                <a:spcPct val="100000"/>
              </a:lnSpc>
              <a:spcBef>
                <a:spcPts val="384"/>
              </a:spcBef>
              <a:buFont typeface="Arial"/>
              <a:buChar char="•"/>
              <a:tabLst>
                <a:tab pos="241300" algn="l"/>
              </a:tabLst>
            </a:pPr>
            <a:r>
              <a:rPr lang="el-GR" sz="2800" spc="-25" dirty="0">
                <a:latin typeface="Calibri"/>
                <a:cs typeface="Calibri"/>
              </a:rPr>
              <a:t>Ναι</a:t>
            </a:r>
            <a:endParaRPr sz="2800" dirty="0">
              <a:latin typeface="Calibri"/>
              <a:cs typeface="Calibri"/>
            </a:endParaRPr>
          </a:p>
          <a:p>
            <a:pPr marL="698500" lvl="1" indent="-229235">
              <a:lnSpc>
                <a:spcPct val="100000"/>
              </a:lnSpc>
              <a:spcBef>
                <a:spcPts val="245"/>
              </a:spcBef>
              <a:buFont typeface="Arial"/>
              <a:buChar char="•"/>
              <a:tabLst>
                <a:tab pos="699135" algn="l"/>
              </a:tabLst>
            </a:pPr>
            <a:r>
              <a:rPr lang="el-GR" sz="2400" dirty="0">
                <a:latin typeface="Calibri"/>
                <a:cs typeface="Calibri"/>
              </a:rPr>
              <a:t>Θα είναι συνεπή</a:t>
            </a:r>
            <a:endParaRPr lang="en-US" sz="2400" dirty="0">
              <a:latin typeface="Calibri"/>
              <a:cs typeface="Calibri"/>
            </a:endParaRPr>
          </a:p>
          <a:p>
            <a:pPr marL="698500" lvl="1" indent="-229235">
              <a:lnSpc>
                <a:spcPct val="100000"/>
              </a:lnSpc>
              <a:spcBef>
                <a:spcPts val="215"/>
              </a:spcBef>
              <a:buFont typeface="Arial"/>
              <a:buChar char="•"/>
              <a:tabLst>
                <a:tab pos="699135" algn="l"/>
              </a:tabLst>
            </a:pPr>
            <a:r>
              <a:rPr lang="el-GR" sz="2400" dirty="0">
                <a:latin typeface="Calibri"/>
                <a:cs typeface="Calibri"/>
              </a:rPr>
              <a:t>Θα είναι αντικειμενικά</a:t>
            </a:r>
          </a:p>
          <a:p>
            <a:pPr marL="469265" lvl="1">
              <a:lnSpc>
                <a:spcPct val="100000"/>
              </a:lnSpc>
              <a:spcBef>
                <a:spcPts val="215"/>
              </a:spcBef>
              <a:tabLst>
                <a:tab pos="699135" algn="l"/>
              </a:tabLst>
            </a:pPr>
            <a:endParaRPr lang="el-GR" sz="2400" dirty="0">
              <a:latin typeface="Calibri"/>
              <a:cs typeface="Calibri"/>
            </a:endParaRPr>
          </a:p>
          <a:p>
            <a:pPr marL="241300" indent="-228600">
              <a:lnSpc>
                <a:spcPct val="100000"/>
              </a:lnSpc>
              <a:spcBef>
                <a:spcPts val="635"/>
              </a:spcBef>
              <a:buFont typeface="Arial"/>
              <a:buChar char="•"/>
              <a:tabLst>
                <a:tab pos="241300" algn="l"/>
              </a:tabLst>
            </a:pPr>
            <a:r>
              <a:rPr lang="el-GR" sz="2800" spc="-25" dirty="0">
                <a:latin typeface="Calibri"/>
                <a:cs typeface="Calibri"/>
              </a:rPr>
              <a:t>Όχι</a:t>
            </a:r>
            <a:endParaRPr sz="2800" dirty="0">
              <a:latin typeface="Calibri"/>
              <a:cs typeface="Calibri"/>
            </a:endParaRPr>
          </a:p>
          <a:p>
            <a:pPr marL="698500" lvl="1" indent="-229235">
              <a:lnSpc>
                <a:spcPct val="100000"/>
              </a:lnSpc>
              <a:spcBef>
                <a:spcPts val="240"/>
              </a:spcBef>
              <a:buFont typeface="Arial"/>
              <a:buChar char="•"/>
              <a:tabLst>
                <a:tab pos="699135" algn="l"/>
              </a:tabLst>
            </a:pPr>
            <a:r>
              <a:rPr lang="el-GR" sz="2400" dirty="0">
                <a:latin typeface="Calibri"/>
                <a:cs typeface="Calibri"/>
              </a:rPr>
              <a:t>Μπορεί να ενεργούν βάσει κακών αξιωμάτων</a:t>
            </a:r>
            <a:endParaRPr sz="2400" dirty="0">
              <a:latin typeface="Calibri"/>
              <a:cs typeface="Calibri"/>
            </a:endParaRPr>
          </a:p>
          <a:p>
            <a:pPr marL="698500" lvl="1" indent="-229235">
              <a:lnSpc>
                <a:spcPct val="100000"/>
              </a:lnSpc>
              <a:spcBef>
                <a:spcPts val="209"/>
              </a:spcBef>
              <a:buFont typeface="Arial"/>
              <a:buChar char="•"/>
              <a:tabLst>
                <a:tab pos="699135" algn="l"/>
              </a:tabLst>
            </a:pPr>
            <a:r>
              <a:rPr lang="el-GR" sz="2400" dirty="0">
                <a:latin typeface="Calibri"/>
                <a:cs typeface="Calibri"/>
              </a:rPr>
              <a:t>Τα αξιώματά τους μπορεί να είναι πολύ αυστηρά</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40435" y="228600"/>
            <a:ext cx="10311130" cy="995272"/>
          </a:xfrm>
          <a:prstGeom prst="rect">
            <a:avLst/>
          </a:prstGeom>
        </p:spPr>
        <p:txBody>
          <a:bodyPr vert="horz" wrap="square" lIns="0" tIns="315087" rIns="0" bIns="0" rtlCol="0">
            <a:spAutoFit/>
          </a:bodyPr>
          <a:lstStyle/>
          <a:p>
            <a:pPr marL="12700">
              <a:lnSpc>
                <a:spcPct val="100000"/>
              </a:lnSpc>
              <a:spcBef>
                <a:spcPts val="105"/>
              </a:spcBef>
            </a:pPr>
            <a:r>
              <a:rPr lang="el-GR" spc="-10" dirty="0"/>
              <a:t>Δεοντολογία</a:t>
            </a:r>
            <a:endParaRPr spc="-10" dirty="0"/>
          </a:p>
        </p:txBody>
      </p:sp>
      <p:sp>
        <p:nvSpPr>
          <p:cNvPr id="3" name="object 3"/>
          <p:cNvSpPr txBox="1"/>
          <p:nvPr/>
        </p:nvSpPr>
        <p:spPr>
          <a:xfrm>
            <a:off x="838200" y="1447800"/>
            <a:ext cx="10090785" cy="5004447"/>
          </a:xfrm>
          <a:prstGeom prst="rect">
            <a:avLst/>
          </a:prstGeom>
        </p:spPr>
        <p:txBody>
          <a:bodyPr vert="horz" wrap="square" lIns="0" tIns="121920" rIns="0" bIns="0" rtlCol="0">
            <a:spAutoFit/>
          </a:bodyPr>
          <a:lstStyle/>
          <a:p>
            <a:pPr marL="266700" marR="73025" indent="-228600">
              <a:lnSpc>
                <a:spcPct val="70000"/>
              </a:lnSpc>
              <a:spcBef>
                <a:spcPts val="960"/>
              </a:spcBef>
              <a:buFont typeface="Arial"/>
              <a:buChar char="•"/>
              <a:tabLst>
                <a:tab pos="266700" algn="l"/>
              </a:tabLst>
            </a:pPr>
            <a:r>
              <a:rPr lang="el-GR" sz="2400" dirty="0">
                <a:latin typeface="Calibri"/>
                <a:cs typeface="Calibri"/>
              </a:rPr>
              <a:t>Οι</a:t>
            </a:r>
            <a:r>
              <a:rPr lang="en-US" sz="2400" dirty="0">
                <a:latin typeface="Calibri"/>
                <a:cs typeface="Calibri"/>
              </a:rPr>
              <a:t> </a:t>
            </a:r>
            <a:r>
              <a:rPr lang="el-GR" sz="2400" dirty="0">
                <a:latin typeface="Calibri"/>
                <a:cs typeface="Calibri"/>
              </a:rPr>
              <a:t>υποστηρικτές</a:t>
            </a:r>
            <a:r>
              <a:rPr lang="en-US" sz="2400" dirty="0">
                <a:latin typeface="Calibri"/>
                <a:cs typeface="Calibri"/>
              </a:rPr>
              <a:t> της συνεπειοκρατίας</a:t>
            </a:r>
            <a:r>
              <a:rPr lang="en-US" sz="2400" spc="-45" dirty="0">
                <a:latin typeface="Calibri"/>
                <a:cs typeface="Calibri"/>
              </a:rPr>
              <a:t> </a:t>
            </a:r>
            <a:r>
              <a:rPr lang="el-GR" sz="2400" dirty="0">
                <a:latin typeface="Calibri"/>
                <a:cs typeface="Calibri"/>
              </a:rPr>
              <a:t>υποστηρίζουν ότι οι επιλογές -πράξεις ή/και προθέσεις- πρέπει να αξιολογούνται ηθικά μόνο από τις καταστάσεις που επιφέρουν</a:t>
            </a:r>
            <a:r>
              <a:rPr sz="2400" spc="-10" dirty="0">
                <a:latin typeface="Calibri"/>
                <a:cs typeface="Calibri"/>
              </a:rPr>
              <a:t>.</a:t>
            </a:r>
            <a:endParaRPr sz="2400" dirty="0">
              <a:latin typeface="Calibri"/>
              <a:cs typeface="Calibri"/>
            </a:endParaRPr>
          </a:p>
          <a:p>
            <a:pPr marL="723900" lvl="1" indent="-229235">
              <a:lnSpc>
                <a:spcPts val="2190"/>
              </a:lnSpc>
              <a:buFont typeface="Arial"/>
              <a:buChar char="•"/>
              <a:tabLst>
                <a:tab pos="723900" algn="l"/>
                <a:tab pos="724535" algn="l"/>
              </a:tabLst>
            </a:pPr>
            <a:r>
              <a:rPr lang="el-GR" sz="2000" dirty="0">
                <a:latin typeface="Calibri"/>
                <a:cs typeface="Calibri"/>
              </a:rPr>
              <a:t>Π.χ. η πράξη μου να πω ψέματα είναι καλή ή κακή ανάλογα με τα αποτελέσματα που επιφέρει στον κόσμο</a:t>
            </a:r>
            <a:endParaRPr sz="2000" dirty="0">
              <a:latin typeface="Calibri"/>
              <a:cs typeface="Calibri"/>
            </a:endParaRPr>
          </a:p>
          <a:p>
            <a:pPr marL="266700" marR="808990" indent="-228600">
              <a:lnSpc>
                <a:spcPct val="70000"/>
              </a:lnSpc>
              <a:spcBef>
                <a:spcPts val="994"/>
              </a:spcBef>
              <a:buFont typeface="Arial"/>
              <a:buChar char="•"/>
              <a:tabLst>
                <a:tab pos="266700" algn="l"/>
              </a:tabLst>
            </a:pPr>
            <a:r>
              <a:rPr lang="el-GR" sz="2400" dirty="0">
                <a:latin typeface="Calibri"/>
                <a:cs typeface="Calibri"/>
              </a:rPr>
              <a:t>Οι δεοντολόγοι θεωρούν ότι ορισμένες πράξεις είναι καλές ή κακές ανεξάρτητα από τις συνέπειές τους</a:t>
            </a:r>
            <a:endParaRPr sz="2400" dirty="0">
              <a:latin typeface="Calibri"/>
              <a:cs typeface="Calibri"/>
            </a:endParaRPr>
          </a:p>
          <a:p>
            <a:pPr marL="723900" lvl="1" indent="-229235">
              <a:lnSpc>
                <a:spcPts val="2190"/>
              </a:lnSpc>
              <a:buFont typeface="Arial"/>
              <a:buChar char="•"/>
              <a:tabLst>
                <a:tab pos="723900" algn="l"/>
                <a:tab pos="724535" algn="l"/>
              </a:tabLst>
            </a:pPr>
            <a:r>
              <a:rPr lang="el-GR" sz="2000" dirty="0">
                <a:latin typeface="Calibri"/>
                <a:cs typeface="Calibri"/>
              </a:rPr>
              <a:t>Το ψέμα είναι πάντα κακό, ανεξαρτήτως του αποτελέσματός του.</a:t>
            </a:r>
            <a:r>
              <a:rPr sz="2000" spc="-10" dirty="0">
                <a:latin typeface="Calibri"/>
                <a:cs typeface="Calibri"/>
              </a:rPr>
              <a:t>.</a:t>
            </a:r>
            <a:endParaRPr sz="2000" dirty="0">
              <a:latin typeface="Calibri"/>
              <a:cs typeface="Calibri"/>
            </a:endParaRPr>
          </a:p>
          <a:p>
            <a:pPr marL="266700" marR="30480" indent="-228600">
              <a:lnSpc>
                <a:spcPct val="70000"/>
              </a:lnSpc>
              <a:spcBef>
                <a:spcPts val="994"/>
              </a:spcBef>
              <a:buFont typeface="Arial"/>
              <a:buChar char="•"/>
              <a:tabLst>
                <a:tab pos="266700" algn="l"/>
              </a:tabLst>
            </a:pPr>
            <a:r>
              <a:rPr lang="el-GR" sz="2400" dirty="0">
                <a:latin typeface="Calibri"/>
                <a:cs typeface="Calibri"/>
              </a:rPr>
              <a:t>Το σωστό έχει προτεραιότητα έναντι του καλού: αυτό που κάνει μια επιλογή σωστή είναι η συμμόρφωσή της με έναν ηθικό κανόνα που την επιβάλλει ή την επιτρέπει, και όχι το καλό ή το κακό αποτέλεσμά της.</a:t>
            </a:r>
            <a:r>
              <a:rPr sz="2400" spc="-10" dirty="0">
                <a:latin typeface="Calibri"/>
                <a:cs typeface="Calibri"/>
              </a:rPr>
              <a:t>.</a:t>
            </a:r>
            <a:endParaRPr sz="2400" dirty="0">
              <a:latin typeface="Calibri"/>
              <a:cs typeface="Calibri"/>
            </a:endParaRPr>
          </a:p>
          <a:p>
            <a:pPr marL="1181100" marR="290830" lvl="1" indent="-228600">
              <a:lnSpc>
                <a:spcPct val="70000"/>
              </a:lnSpc>
              <a:spcBef>
                <a:spcPts val="505"/>
              </a:spcBef>
              <a:buFont typeface="Arial"/>
              <a:buChar char="•"/>
              <a:tabLst>
                <a:tab pos="1181100" algn="l"/>
                <a:tab pos="1181735" algn="l"/>
              </a:tabLst>
            </a:pPr>
            <a:r>
              <a:rPr lang="el-GR" sz="1700" dirty="0">
                <a:latin typeface="Calibri"/>
                <a:cs typeface="Calibri"/>
              </a:rPr>
              <a:t>Π.χ. δεν πρέπει να σκοτώνουμε κανέναν, ακόμη και στις περιπτώσεις στις οποίες η θανάτωση κάποιου θα προσέφερε μεγαλύτερη ωφελιμότητα. Αυτό ισχύει πάντοτε</a:t>
            </a:r>
            <a:r>
              <a:rPr lang="en-US" sz="1700" dirty="0">
                <a:latin typeface="Calibri"/>
                <a:cs typeface="Calibri"/>
              </a:rPr>
              <a:t>;</a:t>
            </a:r>
          </a:p>
          <a:p>
            <a:pPr marL="1638300" lvl="2" indent="-229235">
              <a:lnSpc>
                <a:spcPts val="1739"/>
              </a:lnSpc>
              <a:buFont typeface="Arial"/>
              <a:buChar char="•"/>
              <a:tabLst>
                <a:tab pos="1638300" algn="l"/>
                <a:tab pos="1638935" algn="l"/>
              </a:tabLst>
            </a:pPr>
            <a:r>
              <a:rPr lang="el-GR" sz="1500" dirty="0">
                <a:latin typeface="Calibri"/>
                <a:cs typeface="Calibri"/>
              </a:rPr>
              <a:t>Σκεφτείτε την περίπτωση του Βρετανού στρατιώτη που κατά τα λεγόμενα συνάντησε τον Χίτλερ στα χαρακώματα του 1ου παγκοσμίου πολέμου</a:t>
            </a:r>
            <a:endParaRPr lang="en-US" sz="1500" dirty="0">
              <a:latin typeface="Calibri"/>
              <a:cs typeface="Calibri"/>
            </a:endParaRPr>
          </a:p>
          <a:p>
            <a:pPr marL="1638300" lvl="2" indent="-229235">
              <a:lnSpc>
                <a:spcPts val="1780"/>
              </a:lnSpc>
              <a:buFont typeface="Arial"/>
              <a:buChar char="•"/>
              <a:tabLst>
                <a:tab pos="1638300" algn="l"/>
                <a:tab pos="1638935" algn="l"/>
              </a:tabLst>
            </a:pPr>
            <a:r>
              <a:rPr lang="el-GR" sz="1500" dirty="0">
                <a:latin typeface="Calibri"/>
                <a:cs typeface="Calibri"/>
              </a:rPr>
              <a:t>Τι θα έλεγε ένας ωφελιμιστής σε μια τέτοια περίπτωση;</a:t>
            </a:r>
            <a:endParaRPr lang="en-US" sz="1500" dirty="0">
              <a:latin typeface="Calibri"/>
              <a:cs typeface="Calibri"/>
            </a:endParaRPr>
          </a:p>
          <a:p>
            <a:pPr lvl="2">
              <a:lnSpc>
                <a:spcPct val="100000"/>
              </a:lnSpc>
              <a:spcBef>
                <a:spcPts val="55"/>
              </a:spcBef>
              <a:buFont typeface="Arial"/>
              <a:buChar char="•"/>
            </a:pPr>
            <a:endParaRPr lang="en-US" sz="1500" dirty="0">
              <a:latin typeface="Calibri"/>
              <a:cs typeface="Calibri"/>
            </a:endParaRPr>
          </a:p>
          <a:p>
            <a:pPr marL="266700" indent="-228600">
              <a:lnSpc>
                <a:spcPct val="100000"/>
              </a:lnSpc>
              <a:buFont typeface="Arial"/>
              <a:buChar char="•"/>
              <a:tabLst>
                <a:tab pos="266700" algn="l"/>
              </a:tabLst>
            </a:pPr>
            <a:r>
              <a:rPr lang="el-GR" sz="2400" dirty="0">
                <a:latin typeface="Calibri"/>
                <a:cs typeface="Calibri"/>
              </a:rPr>
              <a:t>Οι 10 εντολές</a:t>
            </a:r>
            <a:r>
              <a:rPr lang="en-US" sz="2400" dirty="0">
                <a:latin typeface="Calibri"/>
                <a:cs typeface="Calibri"/>
              </a:rPr>
              <a:t>;</a:t>
            </a:r>
            <a:endParaRPr sz="2400" dirty="0">
              <a:latin typeface="Calibri"/>
              <a:cs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8" y="307924"/>
            <a:ext cx="10741661" cy="995272"/>
          </a:xfrm>
          <a:prstGeom prst="rect">
            <a:avLst/>
          </a:prstGeom>
        </p:spPr>
        <p:txBody>
          <a:bodyPr vert="horz" wrap="square" lIns="0" tIns="315087" rIns="0" bIns="0" rtlCol="0">
            <a:spAutoFit/>
          </a:bodyPr>
          <a:lstStyle/>
          <a:p>
            <a:pPr marL="12700">
              <a:lnSpc>
                <a:spcPct val="100000"/>
              </a:lnSpc>
              <a:spcBef>
                <a:spcPts val="105"/>
              </a:spcBef>
            </a:pPr>
            <a:r>
              <a:rPr dirty="0"/>
              <a:t>David</a:t>
            </a:r>
            <a:r>
              <a:rPr spc="-50" dirty="0"/>
              <a:t> </a:t>
            </a:r>
            <a:r>
              <a:rPr dirty="0"/>
              <a:t>Ross</a:t>
            </a:r>
            <a:r>
              <a:rPr spc="-50" dirty="0"/>
              <a:t> </a:t>
            </a:r>
            <a:r>
              <a:rPr dirty="0"/>
              <a:t>(1877</a:t>
            </a:r>
            <a:r>
              <a:rPr spc="-70" dirty="0"/>
              <a:t> </a:t>
            </a:r>
            <a:r>
              <a:rPr dirty="0"/>
              <a:t>1971):</a:t>
            </a:r>
            <a:r>
              <a:rPr spc="-85" dirty="0"/>
              <a:t> </a:t>
            </a:r>
            <a:r>
              <a:rPr dirty="0"/>
              <a:t>prima</a:t>
            </a:r>
            <a:r>
              <a:rPr spc="-50" dirty="0"/>
              <a:t> </a:t>
            </a:r>
            <a:r>
              <a:rPr dirty="0"/>
              <a:t>facie</a:t>
            </a:r>
            <a:r>
              <a:rPr spc="-50" dirty="0"/>
              <a:t> </a:t>
            </a:r>
            <a:r>
              <a:rPr lang="el-GR" spc="-10" dirty="0"/>
              <a:t>καθήκοντα</a:t>
            </a:r>
            <a:endParaRPr spc="-10" dirty="0"/>
          </a:p>
        </p:txBody>
      </p:sp>
      <p:sp>
        <p:nvSpPr>
          <p:cNvPr id="3" name="object 3"/>
          <p:cNvSpPr txBox="1"/>
          <p:nvPr/>
        </p:nvSpPr>
        <p:spPr>
          <a:xfrm>
            <a:off x="916938" y="1600200"/>
            <a:ext cx="10351135" cy="5152373"/>
          </a:xfrm>
          <a:prstGeom prst="rect">
            <a:avLst/>
          </a:prstGeom>
        </p:spPr>
        <p:txBody>
          <a:bodyPr vert="horz" wrap="square" lIns="0" tIns="12700" rIns="0" bIns="0" rtlCol="0">
            <a:spAutoFit/>
          </a:bodyPr>
          <a:lstStyle/>
          <a:p>
            <a:pPr marL="241300" indent="-228600">
              <a:lnSpc>
                <a:spcPct val="100000"/>
              </a:lnSpc>
              <a:spcBef>
                <a:spcPts val="100"/>
              </a:spcBef>
              <a:buFont typeface="Arial"/>
              <a:buChar char="•"/>
              <a:tabLst>
                <a:tab pos="241300" algn="l"/>
              </a:tabLst>
            </a:pPr>
            <a:r>
              <a:rPr lang="el-GR" sz="2400" spc="-10" dirty="0">
                <a:latin typeface="Calibri"/>
                <a:cs typeface="Calibri"/>
              </a:rPr>
              <a:t>Εμπιστοσύνη. Πρέπει να προσπαθούμε να τηρούμε τις υποσχέσεις μας και να είμαστε ειλικρινείς και αληθινοί.</a:t>
            </a:r>
            <a:r>
              <a:rPr sz="2400" spc="-10" dirty="0">
                <a:latin typeface="Calibri"/>
                <a:cs typeface="Calibri"/>
              </a:rPr>
              <a:t>.</a:t>
            </a:r>
            <a:endParaRPr sz="2400" dirty="0">
              <a:latin typeface="Calibri"/>
              <a:cs typeface="Calibri"/>
            </a:endParaRPr>
          </a:p>
          <a:p>
            <a:pPr marL="241300" indent="-228600">
              <a:lnSpc>
                <a:spcPct val="100000"/>
              </a:lnSpc>
              <a:spcBef>
                <a:spcPts val="130"/>
              </a:spcBef>
              <a:buFont typeface="Arial"/>
              <a:buChar char="•"/>
              <a:tabLst>
                <a:tab pos="241300" algn="l"/>
              </a:tabLst>
            </a:pPr>
            <a:r>
              <a:rPr lang="el-GR" sz="2400" spc="-10" dirty="0">
                <a:latin typeface="Calibri"/>
                <a:cs typeface="Calibri"/>
              </a:rPr>
              <a:t>Επανόρθωση. Πρέπει να επανορθώνουμε όταν έχουμε αδικήσει κάποιον άλλο.</a:t>
            </a:r>
            <a:r>
              <a:rPr sz="2400" spc="-10" dirty="0">
                <a:latin typeface="Calibri"/>
                <a:cs typeface="Calibri"/>
              </a:rPr>
              <a:t>.</a:t>
            </a:r>
            <a:endParaRPr sz="2400" dirty="0">
              <a:latin typeface="Calibri"/>
              <a:cs typeface="Calibri"/>
            </a:endParaRPr>
          </a:p>
          <a:p>
            <a:pPr marL="241300" marR="861694" indent="-228600">
              <a:lnSpc>
                <a:spcPct val="70000"/>
              </a:lnSpc>
              <a:spcBef>
                <a:spcPts val="1010"/>
              </a:spcBef>
              <a:buFont typeface="Arial"/>
              <a:buChar char="•"/>
              <a:tabLst>
                <a:tab pos="241300" algn="l"/>
              </a:tabLst>
            </a:pPr>
            <a:r>
              <a:rPr lang="el-GR" sz="2400" dirty="0">
                <a:latin typeface="Calibri"/>
                <a:cs typeface="Calibri"/>
              </a:rPr>
              <a:t>Ευγνωμοσύνη. Θα πρέπει να είμαστε ευγνώμων στους άλλους όταν κάνουν πράξεις που μας ωφελούν και θα πρέπει να προσπαθούμε να ανταποδίδουμε τη χάρη.</a:t>
            </a:r>
            <a:endParaRPr sz="2400" dirty="0">
              <a:latin typeface="Calibri"/>
              <a:cs typeface="Calibri"/>
            </a:endParaRPr>
          </a:p>
          <a:p>
            <a:pPr marL="241300" marR="332105" indent="-228600">
              <a:lnSpc>
                <a:spcPct val="70000"/>
              </a:lnSpc>
              <a:spcBef>
                <a:spcPts val="1000"/>
              </a:spcBef>
              <a:buFont typeface="Arial"/>
              <a:buChar char="•"/>
              <a:tabLst>
                <a:tab pos="241300" algn="l"/>
              </a:tabLst>
            </a:pPr>
            <a:r>
              <a:rPr lang="el-GR" sz="2400" spc="-10" dirty="0">
                <a:latin typeface="Calibri"/>
                <a:cs typeface="Calibri"/>
              </a:rPr>
              <a:t>Μη πρόκληση βλάβης (ή ζημιάς). Πρέπει να αποφεύγουμε να βλάπτουμε τους άλλους είτε σωματικά ή ψυχολογικά.</a:t>
            </a:r>
            <a:endParaRPr sz="2400" dirty="0">
              <a:latin typeface="Calibri"/>
              <a:cs typeface="Calibri"/>
            </a:endParaRPr>
          </a:p>
          <a:p>
            <a:pPr marL="241300" marR="662305" indent="-228600">
              <a:lnSpc>
                <a:spcPct val="70000"/>
              </a:lnSpc>
              <a:spcBef>
                <a:spcPts val="994"/>
              </a:spcBef>
              <a:buFont typeface="Arial"/>
              <a:buChar char="•"/>
              <a:tabLst>
                <a:tab pos="241300" algn="l"/>
              </a:tabLst>
            </a:pPr>
            <a:r>
              <a:rPr lang="el-GR" sz="2400" dirty="0">
                <a:latin typeface="Calibri"/>
                <a:cs typeface="Calibri"/>
              </a:rPr>
              <a:t>Ευεργεσία. Πρέπει να είμαστε ευγενικοί με τους άλλους και να προσπαθούμε να βελτιώσουμε την υγεία, τη σοφία, την ασφάλεια, την ευτυχία και την ευημερία τους</a:t>
            </a:r>
            <a:r>
              <a:rPr sz="2400" spc="-10" dirty="0">
                <a:latin typeface="Calibri"/>
                <a:cs typeface="Calibri"/>
              </a:rPr>
              <a:t>.</a:t>
            </a:r>
            <a:endParaRPr sz="2400" dirty="0">
              <a:latin typeface="Calibri"/>
              <a:cs typeface="Calibri"/>
            </a:endParaRPr>
          </a:p>
          <a:p>
            <a:pPr marL="241300" marR="5080" indent="-228600">
              <a:lnSpc>
                <a:spcPct val="70000"/>
              </a:lnSpc>
              <a:spcBef>
                <a:spcPts val="1010"/>
              </a:spcBef>
              <a:buFont typeface="Arial"/>
              <a:buChar char="•"/>
              <a:tabLst>
                <a:tab pos="241300" algn="l"/>
              </a:tabLst>
            </a:pPr>
            <a:r>
              <a:rPr lang="el-GR" sz="2400" spc="-10" dirty="0">
                <a:latin typeface="Calibri"/>
                <a:cs typeface="Calibri"/>
              </a:rPr>
              <a:t>Αυτοβελτίωση. Πρέπει να προσπαθούμε να βελτιώνουμε την υγεία, τη σοφία, την ασφάλεια, την ευτυχία και την ευημερία μας.</a:t>
            </a:r>
            <a:r>
              <a:rPr sz="2400" spc="-10" dirty="0">
                <a:latin typeface="Calibri"/>
                <a:cs typeface="Calibri"/>
              </a:rPr>
              <a:t>.</a:t>
            </a:r>
            <a:endParaRPr sz="2400" dirty="0">
              <a:latin typeface="Calibri"/>
              <a:cs typeface="Calibri"/>
            </a:endParaRPr>
          </a:p>
          <a:p>
            <a:pPr marL="241300" marR="972819" indent="-228600">
              <a:lnSpc>
                <a:spcPct val="70000"/>
              </a:lnSpc>
              <a:spcBef>
                <a:spcPts val="1000"/>
              </a:spcBef>
              <a:buFont typeface="Arial"/>
              <a:buChar char="•"/>
              <a:tabLst>
                <a:tab pos="241300" algn="l"/>
              </a:tabLst>
            </a:pPr>
            <a:r>
              <a:rPr lang="el-GR" sz="2400" dirty="0">
                <a:latin typeface="Calibri"/>
                <a:cs typeface="Calibri"/>
              </a:rPr>
              <a:t>Δικαιοσύνη. Θα πρέπει να προσπαθούμε να είμαστε δίκαιοι και να κατανέμουμε τα οφέλη και τα φορτία που μας επιβαρύνουν ισότιμα και ομοιόμορφα.</a:t>
            </a:r>
            <a:endParaRPr sz="2400" dirty="0">
              <a:latin typeface="Calibri"/>
              <a:cs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11130" cy="995272"/>
          </a:xfrm>
          <a:prstGeom prst="rect">
            <a:avLst/>
          </a:prstGeom>
        </p:spPr>
        <p:txBody>
          <a:bodyPr vert="horz" wrap="square" lIns="0" tIns="315087" rIns="0" bIns="0" rtlCol="0">
            <a:spAutoFit/>
          </a:bodyPr>
          <a:lstStyle/>
          <a:p>
            <a:pPr marL="12700">
              <a:lnSpc>
                <a:spcPct val="100000"/>
              </a:lnSpc>
              <a:spcBef>
                <a:spcPts val="105"/>
              </a:spcBef>
            </a:pPr>
            <a:r>
              <a:rPr lang="el-GR" dirty="0"/>
              <a:t>Αδυναμία εφαρμογής των καθηκόντων</a:t>
            </a:r>
            <a:endParaRPr spc="-10" dirty="0"/>
          </a:p>
        </p:txBody>
      </p:sp>
      <p:sp>
        <p:nvSpPr>
          <p:cNvPr id="3" name="object 3"/>
          <p:cNvSpPr txBox="1"/>
          <p:nvPr/>
        </p:nvSpPr>
        <p:spPr>
          <a:xfrm>
            <a:off x="916939" y="1707159"/>
            <a:ext cx="9918700" cy="2379498"/>
          </a:xfrm>
          <a:prstGeom prst="rect">
            <a:avLst/>
          </a:prstGeom>
        </p:spPr>
        <p:txBody>
          <a:bodyPr vert="horz" wrap="square" lIns="0" tIns="98425" rIns="0" bIns="0" rtlCol="0">
            <a:spAutoFit/>
          </a:bodyPr>
          <a:lstStyle/>
          <a:p>
            <a:pPr marL="241300" indent="-228600">
              <a:lnSpc>
                <a:spcPct val="100000"/>
              </a:lnSpc>
              <a:spcBef>
                <a:spcPts val="775"/>
              </a:spcBef>
              <a:buFont typeface="Arial"/>
              <a:buChar char="•"/>
              <a:tabLst>
                <a:tab pos="241300" algn="l"/>
              </a:tabLst>
            </a:pPr>
            <a:r>
              <a:rPr lang="el-GR" sz="2800" dirty="0">
                <a:latin typeface="Calibri"/>
                <a:cs typeface="Calibri"/>
              </a:rPr>
              <a:t>Έχει νόημα να θεωρούμε τα καθήκοντα ως μη εφαρμόσιμα;</a:t>
            </a:r>
            <a:endParaRPr sz="2800" dirty="0">
              <a:latin typeface="Calibri"/>
              <a:cs typeface="Calibri"/>
            </a:endParaRPr>
          </a:p>
          <a:p>
            <a:pPr marL="241300" indent="-228600">
              <a:lnSpc>
                <a:spcPct val="100000"/>
              </a:lnSpc>
              <a:spcBef>
                <a:spcPts val="675"/>
              </a:spcBef>
              <a:buFont typeface="Arial"/>
              <a:buChar char="•"/>
              <a:tabLst>
                <a:tab pos="241300" algn="l"/>
              </a:tabLst>
            </a:pPr>
            <a:r>
              <a:rPr lang="el-GR" sz="2800" dirty="0">
                <a:latin typeface="Calibri"/>
                <a:cs typeface="Calibri"/>
              </a:rPr>
              <a:t>Μπορούμε να εφαρμόσουμε αμφισβητήσιμη επιχειρηματολογία για να αιτιολογήσουμε τα καθήκοντα;</a:t>
            </a:r>
            <a:endParaRPr sz="2800" dirty="0">
              <a:latin typeface="Calibri"/>
              <a:cs typeface="Calibri"/>
            </a:endParaRPr>
          </a:p>
          <a:p>
            <a:pPr marL="241300" marR="5080" indent="-228600">
              <a:lnSpc>
                <a:spcPts val="3020"/>
              </a:lnSpc>
              <a:spcBef>
                <a:spcPts val="1045"/>
              </a:spcBef>
              <a:buFont typeface="Arial"/>
              <a:buChar char="•"/>
              <a:tabLst>
                <a:tab pos="241300" algn="l"/>
              </a:tabLst>
            </a:pPr>
            <a:r>
              <a:rPr lang="el-GR" sz="2800" dirty="0">
                <a:latin typeface="Calibri"/>
                <a:cs typeface="Calibri"/>
              </a:rPr>
              <a:t>Θα πρέπει ένα σύστημα ΤΝ να δέχεται εξαιρέσεις στα καθήκοντα ή θα πρέπει πάντα να απευθύνεται στους ανθρώπους;</a:t>
            </a:r>
            <a:endParaRPr sz="2800" dirty="0">
              <a:latin typeface="Calibri"/>
              <a:cs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434" y="2048371"/>
            <a:ext cx="5671566" cy="1750479"/>
          </a:xfrm>
          <a:prstGeom prst="rect">
            <a:avLst/>
          </a:prstGeom>
        </p:spPr>
        <p:txBody>
          <a:bodyPr vert="horz" wrap="square" lIns="0" tIns="453390" rIns="0" bIns="0" rtlCol="0">
            <a:spAutoFit/>
          </a:bodyPr>
          <a:lstStyle/>
          <a:p>
            <a:pPr algn="ctr">
              <a:lnSpc>
                <a:spcPct val="100000"/>
              </a:lnSpc>
              <a:spcBef>
                <a:spcPts val="3570"/>
              </a:spcBef>
            </a:pPr>
            <a:r>
              <a:rPr lang="el-GR" sz="6000" spc="-10" dirty="0"/>
              <a:t>Συμβολαιοκρατία </a:t>
            </a:r>
            <a:r>
              <a:rPr sz="2400" b="0" dirty="0">
                <a:latin typeface="Calibri"/>
                <a:cs typeface="Calibri"/>
              </a:rPr>
              <a:t>Giovanni</a:t>
            </a:r>
            <a:r>
              <a:rPr sz="2400" b="0" spc="-50" dirty="0">
                <a:latin typeface="Calibri"/>
                <a:cs typeface="Calibri"/>
              </a:rPr>
              <a:t> </a:t>
            </a:r>
            <a:r>
              <a:rPr sz="2400" b="0" spc="-10" dirty="0">
                <a:latin typeface="Calibri"/>
                <a:cs typeface="Calibri"/>
              </a:rPr>
              <a:t>Sartor</a:t>
            </a:r>
            <a:endParaRPr sz="2400" dirty="0">
              <a:latin typeface="Calibri"/>
              <a:cs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11130" cy="995272"/>
          </a:xfrm>
          <a:prstGeom prst="rect">
            <a:avLst/>
          </a:prstGeom>
        </p:spPr>
        <p:txBody>
          <a:bodyPr vert="horz" wrap="square" lIns="0" tIns="315087" rIns="0" bIns="0" rtlCol="0">
            <a:spAutoFit/>
          </a:bodyPr>
          <a:lstStyle/>
          <a:p>
            <a:pPr marL="12700">
              <a:lnSpc>
                <a:spcPct val="100000"/>
              </a:lnSpc>
              <a:spcBef>
                <a:spcPts val="105"/>
              </a:spcBef>
            </a:pPr>
            <a:r>
              <a:rPr lang="el-GR" dirty="0"/>
              <a:t>Θεωρίες κοινωνικών συμβολαίων</a:t>
            </a:r>
            <a:endParaRPr spc="-10" dirty="0"/>
          </a:p>
        </p:txBody>
      </p:sp>
      <p:sp>
        <p:nvSpPr>
          <p:cNvPr id="3" name="object 3"/>
          <p:cNvSpPr txBox="1"/>
          <p:nvPr/>
        </p:nvSpPr>
        <p:spPr>
          <a:xfrm>
            <a:off x="916939" y="1756830"/>
            <a:ext cx="10342245" cy="3652922"/>
          </a:xfrm>
          <a:prstGeom prst="rect">
            <a:avLst/>
          </a:prstGeom>
        </p:spPr>
        <p:txBody>
          <a:bodyPr vert="horz" wrap="square" lIns="0" tIns="48894" rIns="0" bIns="0" rtlCol="0">
            <a:spAutoFit/>
          </a:bodyPr>
          <a:lstStyle/>
          <a:p>
            <a:pPr marL="241300" indent="-228600">
              <a:lnSpc>
                <a:spcPct val="100000"/>
              </a:lnSpc>
              <a:spcBef>
                <a:spcPts val="384"/>
              </a:spcBef>
              <a:buFont typeface="Arial"/>
              <a:buChar char="•"/>
              <a:tabLst>
                <a:tab pos="241300" algn="l"/>
              </a:tabLst>
            </a:pPr>
            <a:r>
              <a:rPr lang="el-GR" sz="2800" dirty="0">
                <a:latin typeface="Calibri"/>
                <a:cs typeface="Calibri"/>
              </a:rPr>
              <a:t>Στην πολιτική θεωρία</a:t>
            </a:r>
            <a:r>
              <a:rPr sz="2800" spc="-10" dirty="0">
                <a:latin typeface="Calibri"/>
                <a:cs typeface="Calibri"/>
              </a:rPr>
              <a:t>:</a:t>
            </a:r>
            <a:endParaRPr sz="2800" dirty="0">
              <a:latin typeface="Calibri"/>
              <a:cs typeface="Calibri"/>
            </a:endParaRPr>
          </a:p>
          <a:p>
            <a:pPr marL="698500" marR="198120" lvl="1" indent="-228600">
              <a:lnSpc>
                <a:spcPts val="2590"/>
              </a:lnSpc>
              <a:spcBef>
                <a:spcPts val="575"/>
              </a:spcBef>
              <a:buFont typeface="Arial"/>
              <a:buChar char="•"/>
              <a:tabLst>
                <a:tab pos="699135" algn="l"/>
              </a:tabLst>
            </a:pPr>
            <a:r>
              <a:rPr lang="el-GR" sz="2400" dirty="0">
                <a:latin typeface="Calibri"/>
                <a:cs typeface="Calibri"/>
              </a:rPr>
              <a:t>Μια κοινωνική διαρρύθμιση είναι δίκαιη εάν είχε (ή θα είχε) γίνει αποδεκτή από ελεύθερους και ορθολογικούς ανθρώπους</a:t>
            </a:r>
            <a:endParaRPr sz="2400" dirty="0">
              <a:latin typeface="Calibri"/>
              <a:cs typeface="Calibri"/>
            </a:endParaRPr>
          </a:p>
          <a:p>
            <a:pPr lvl="1">
              <a:lnSpc>
                <a:spcPct val="100000"/>
              </a:lnSpc>
              <a:buFont typeface="Arial"/>
              <a:buChar char="•"/>
            </a:pPr>
            <a:endParaRPr sz="2400" dirty="0">
              <a:latin typeface="Calibri"/>
              <a:cs typeface="Calibri"/>
            </a:endParaRPr>
          </a:p>
          <a:p>
            <a:pPr marL="241300" indent="-228600">
              <a:lnSpc>
                <a:spcPct val="100000"/>
              </a:lnSpc>
              <a:spcBef>
                <a:spcPts val="1700"/>
              </a:spcBef>
              <a:buFont typeface="Arial"/>
              <a:buChar char="•"/>
              <a:tabLst>
                <a:tab pos="241300" algn="l"/>
              </a:tabLst>
            </a:pPr>
            <a:r>
              <a:rPr lang="el-GR" sz="2800" dirty="0">
                <a:latin typeface="Calibri"/>
                <a:cs typeface="Calibri"/>
              </a:rPr>
              <a:t>Στην ηθική θεωρία</a:t>
            </a:r>
            <a:endParaRPr sz="2800" dirty="0">
              <a:latin typeface="Calibri"/>
              <a:cs typeface="Calibri"/>
            </a:endParaRPr>
          </a:p>
          <a:p>
            <a:pPr marL="698500" marR="5080" lvl="1" indent="-228600">
              <a:lnSpc>
                <a:spcPts val="2590"/>
              </a:lnSpc>
              <a:spcBef>
                <a:spcPts val="560"/>
              </a:spcBef>
              <a:buFont typeface="Arial"/>
              <a:buChar char="•"/>
              <a:tabLst>
                <a:tab pos="699135" algn="l"/>
              </a:tabLst>
            </a:pPr>
            <a:r>
              <a:rPr lang="el-GR" sz="2400" dirty="0">
                <a:latin typeface="Calibri"/>
                <a:cs typeface="Calibri"/>
              </a:rPr>
              <a:t>οι πράξεις είναι ηθικά σωστές απλώς και μόνο επειδή επιτρέπονται από κανόνες που οι ελεύθεροι, ισότιμοι και ορθολογικοί άνθρωποι θα συμφωνούσαν να ζήσουν σύμφωνα με αυτούς, υπό τον όρο ότι και άλλοι θα υπακούνε στους κανόνες αυτούς </a:t>
            </a:r>
            <a:r>
              <a:rPr sz="2400" dirty="0">
                <a:latin typeface="Calibri"/>
                <a:cs typeface="Calibri"/>
              </a:rPr>
              <a:t>(Shafer</a:t>
            </a:r>
            <a:r>
              <a:rPr sz="2400" spc="-30" dirty="0">
                <a:latin typeface="Calibri"/>
                <a:cs typeface="Calibri"/>
              </a:rPr>
              <a:t> </a:t>
            </a:r>
            <a:r>
              <a:rPr sz="2400" spc="-10" dirty="0">
                <a:latin typeface="Calibri"/>
                <a:cs typeface="Calibri"/>
              </a:rPr>
              <a:t>Landau)</a:t>
            </a:r>
            <a:endParaRPr sz="2400" dirty="0">
              <a:latin typeface="Calibri"/>
              <a:cs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142448"/>
            <a:ext cx="10311130" cy="1672381"/>
          </a:xfrm>
          <a:prstGeom prst="rect">
            <a:avLst/>
          </a:prstGeom>
        </p:spPr>
        <p:txBody>
          <a:bodyPr vert="horz" wrap="square" lIns="0" tIns="315087" rIns="0" bIns="0" rtlCol="0">
            <a:spAutoFit/>
          </a:bodyPr>
          <a:lstStyle/>
          <a:p>
            <a:pPr marL="12700">
              <a:lnSpc>
                <a:spcPct val="100000"/>
              </a:lnSpc>
              <a:spcBef>
                <a:spcPts val="105"/>
              </a:spcBef>
            </a:pPr>
            <a:r>
              <a:rPr lang="el-GR" dirty="0"/>
              <a:t>Κοινωνική αναρχία και κοινωνικό</a:t>
            </a:r>
            <a:br>
              <a:rPr lang="el-GR" dirty="0"/>
            </a:br>
            <a:r>
              <a:rPr lang="el-GR" dirty="0"/>
              <a:t>συμβόλαιο</a:t>
            </a:r>
            <a:endParaRPr spc="-10" dirty="0"/>
          </a:p>
        </p:txBody>
      </p:sp>
      <p:sp>
        <p:nvSpPr>
          <p:cNvPr id="3" name="object 3"/>
          <p:cNvSpPr txBox="1"/>
          <p:nvPr/>
        </p:nvSpPr>
        <p:spPr>
          <a:xfrm>
            <a:off x="916939" y="2971800"/>
            <a:ext cx="2740661" cy="2510174"/>
          </a:xfrm>
          <a:prstGeom prst="rect">
            <a:avLst/>
          </a:prstGeom>
        </p:spPr>
        <p:txBody>
          <a:bodyPr vert="horz" wrap="square" lIns="0" tIns="54610" rIns="0" bIns="0" rtlCol="0">
            <a:spAutoFit/>
          </a:bodyPr>
          <a:lstStyle/>
          <a:p>
            <a:pPr marL="241300" marR="105410" indent="-228600">
              <a:lnSpc>
                <a:spcPct val="90000"/>
              </a:lnSpc>
              <a:spcBef>
                <a:spcPts val="430"/>
              </a:spcBef>
              <a:buFont typeface="Arial"/>
              <a:buChar char="•"/>
              <a:tabLst>
                <a:tab pos="241300" algn="l"/>
              </a:tabLst>
            </a:pPr>
            <a:r>
              <a:rPr lang="el-GR" sz="2800" spc="-10" dirty="0">
                <a:latin typeface="Calibri"/>
                <a:cs typeface="Calibri"/>
              </a:rPr>
              <a:t>Πως αποφεύγεται μια κατάσταση αναρχίας</a:t>
            </a:r>
            <a:r>
              <a:rPr lang="en-US" sz="2800" spc="-10" dirty="0">
                <a:latin typeface="Calibri"/>
                <a:cs typeface="Calibri"/>
              </a:rPr>
              <a:t>;</a:t>
            </a:r>
            <a:endParaRPr sz="2800" dirty="0">
              <a:latin typeface="Calibri"/>
              <a:cs typeface="Calibri"/>
            </a:endParaRPr>
          </a:p>
          <a:p>
            <a:pPr marL="241300" marR="5080" indent="-228600">
              <a:lnSpc>
                <a:spcPct val="90000"/>
              </a:lnSpc>
              <a:spcBef>
                <a:spcPts val="1010"/>
              </a:spcBef>
              <a:buFont typeface="Arial"/>
              <a:buChar char="•"/>
              <a:tabLst>
                <a:tab pos="241300" algn="l"/>
              </a:tabLst>
            </a:pPr>
            <a:r>
              <a:rPr lang="el-GR" sz="2800" spc="-20" dirty="0">
                <a:latin typeface="Calibri"/>
                <a:cs typeface="Calibri"/>
              </a:rPr>
              <a:t>Ποιες συμφωνίες είναι αποδεκτές;</a:t>
            </a:r>
            <a:endParaRPr sz="2800" dirty="0">
              <a:latin typeface="Calibri"/>
              <a:cs typeface="Calibri"/>
            </a:endParaRPr>
          </a:p>
        </p:txBody>
      </p:sp>
      <p:pic>
        <p:nvPicPr>
          <p:cNvPr id="4" name="object 4"/>
          <p:cNvPicPr/>
          <p:nvPr/>
        </p:nvPicPr>
        <p:blipFill>
          <a:blip r:embed="rId2" cstate="print"/>
          <a:stretch>
            <a:fillRect/>
          </a:stretch>
        </p:blipFill>
        <p:spPr>
          <a:xfrm>
            <a:off x="9372600" y="228600"/>
            <a:ext cx="1143000" cy="1778507"/>
          </a:xfrm>
          <a:prstGeom prst="rect">
            <a:avLst/>
          </a:prstGeom>
        </p:spPr>
      </p:pic>
      <p:pic>
        <p:nvPicPr>
          <p:cNvPr id="5" name="object 5"/>
          <p:cNvPicPr/>
          <p:nvPr/>
        </p:nvPicPr>
        <p:blipFill>
          <a:blip r:embed="rId3" cstate="print"/>
          <a:stretch>
            <a:fillRect/>
          </a:stretch>
        </p:blipFill>
        <p:spPr>
          <a:xfrm>
            <a:off x="4303776" y="2971800"/>
            <a:ext cx="6211824" cy="2557272"/>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15087" rIns="0" bIns="0" rtlCol="0">
            <a:spAutoFit/>
          </a:bodyPr>
          <a:lstStyle/>
          <a:p>
            <a:pPr marL="12700">
              <a:lnSpc>
                <a:spcPct val="100000"/>
              </a:lnSpc>
              <a:spcBef>
                <a:spcPts val="105"/>
              </a:spcBef>
            </a:pPr>
            <a:r>
              <a:rPr dirty="0"/>
              <a:t>John Rawls </a:t>
            </a:r>
            <a:r>
              <a:rPr spc="-10" dirty="0"/>
              <a:t>(1921-2002)</a:t>
            </a:r>
          </a:p>
        </p:txBody>
      </p:sp>
      <p:sp>
        <p:nvSpPr>
          <p:cNvPr id="3" name="object 3"/>
          <p:cNvSpPr txBox="1"/>
          <p:nvPr/>
        </p:nvSpPr>
        <p:spPr>
          <a:xfrm>
            <a:off x="916938" y="1719046"/>
            <a:ext cx="3959862" cy="4247958"/>
          </a:xfrm>
          <a:prstGeom prst="rect">
            <a:avLst/>
          </a:prstGeom>
        </p:spPr>
        <p:txBody>
          <a:bodyPr vert="horz" wrap="square" lIns="0" tIns="60325" rIns="0" bIns="0" rtlCol="0">
            <a:spAutoFit/>
          </a:bodyPr>
          <a:lstStyle/>
          <a:p>
            <a:pPr marL="241300" indent="-228600" algn="just">
              <a:lnSpc>
                <a:spcPct val="100000"/>
              </a:lnSpc>
              <a:spcBef>
                <a:spcPts val="475"/>
              </a:spcBef>
              <a:buFont typeface="Arial"/>
              <a:buChar char="•"/>
              <a:tabLst>
                <a:tab pos="241300" algn="l"/>
              </a:tabLst>
            </a:pPr>
            <a:r>
              <a:rPr lang="el-GR" sz="2600" dirty="0">
                <a:latin typeface="Calibri"/>
                <a:cs typeface="Calibri"/>
              </a:rPr>
              <a:t>Μια θεωρία δικαιοσύνης</a:t>
            </a:r>
            <a:endParaRPr sz="2600" dirty="0">
              <a:latin typeface="Calibri"/>
              <a:cs typeface="Calibri"/>
            </a:endParaRPr>
          </a:p>
          <a:p>
            <a:pPr marL="241300" marR="389890" indent="-228600" algn="just">
              <a:lnSpc>
                <a:spcPts val="2500"/>
              </a:lnSpc>
              <a:spcBef>
                <a:spcPts val="975"/>
              </a:spcBef>
              <a:buFont typeface="Arial"/>
              <a:buChar char="•"/>
              <a:tabLst>
                <a:tab pos="241300" algn="l"/>
              </a:tabLst>
            </a:pPr>
            <a:r>
              <a:rPr lang="el-GR" sz="2600" dirty="0">
                <a:latin typeface="Calibri"/>
                <a:cs typeface="Calibri"/>
              </a:rPr>
              <a:t>Πώς εξασφαλίζεται ότι το κοινωνικό συμβόλαιο είναι δίκαιο;</a:t>
            </a:r>
            <a:endParaRPr sz="2600" dirty="0">
              <a:latin typeface="Calibri"/>
              <a:cs typeface="Calibri"/>
            </a:endParaRPr>
          </a:p>
          <a:p>
            <a:pPr marL="241300" marR="114300" indent="-228600">
              <a:lnSpc>
                <a:spcPct val="80000"/>
              </a:lnSpc>
              <a:spcBef>
                <a:spcPts val="1020"/>
              </a:spcBef>
              <a:buFont typeface="Arial"/>
              <a:buChar char="•"/>
              <a:tabLst>
                <a:tab pos="241300" algn="l"/>
              </a:tabLst>
            </a:pPr>
            <a:r>
              <a:rPr lang="el-GR" sz="2600" dirty="0">
                <a:latin typeface="Calibri"/>
                <a:cs typeface="Calibri"/>
              </a:rPr>
              <a:t>Οι άνθρωποι θα πρέπει να επιλέγουν κάτω από </a:t>
            </a:r>
            <a:r>
              <a:rPr lang="el-GR" sz="2600" b="1" dirty="0">
                <a:latin typeface="Calibri"/>
                <a:cs typeface="Calibri"/>
              </a:rPr>
              <a:t>ένα πέπλο άγνοιας</a:t>
            </a:r>
            <a:r>
              <a:rPr lang="el-GR" sz="2600" dirty="0">
                <a:latin typeface="Calibri"/>
                <a:cs typeface="Calibri"/>
              </a:rPr>
              <a:t>, χωρίς να γνωρίζουν το φύλο τους, την κοινωνική τους θέση, τα ενδιαφέροντα τα ταλέντα τους, τον πλούτο, τη φυλή κ.λπ.</a:t>
            </a:r>
            <a:endParaRPr sz="2600" dirty="0">
              <a:latin typeface="Calibri"/>
              <a:cs typeface="Calibri"/>
            </a:endParaRPr>
          </a:p>
        </p:txBody>
      </p:sp>
      <p:pic>
        <p:nvPicPr>
          <p:cNvPr id="4" name="object 4"/>
          <p:cNvPicPr/>
          <p:nvPr/>
        </p:nvPicPr>
        <p:blipFill>
          <a:blip r:embed="rId2" cstate="print"/>
          <a:stretch>
            <a:fillRect/>
          </a:stretch>
        </p:blipFill>
        <p:spPr>
          <a:xfrm>
            <a:off x="5486400" y="1928404"/>
            <a:ext cx="5513069" cy="40386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11130" cy="995272"/>
          </a:xfrm>
          <a:prstGeom prst="rect">
            <a:avLst/>
          </a:prstGeom>
        </p:spPr>
        <p:txBody>
          <a:bodyPr vert="horz" wrap="square" lIns="0" tIns="315087" rIns="0" bIns="0" rtlCol="0">
            <a:spAutoFit/>
          </a:bodyPr>
          <a:lstStyle/>
          <a:p>
            <a:pPr marL="12700">
              <a:lnSpc>
                <a:spcPct val="100000"/>
              </a:lnSpc>
              <a:spcBef>
                <a:spcPts val="105"/>
              </a:spcBef>
            </a:pPr>
            <a:r>
              <a:rPr lang="el-GR" dirty="0"/>
              <a:t>Ποιες αρχές θα ακολουθούσαν;</a:t>
            </a:r>
            <a:endParaRPr spc="-20" dirty="0"/>
          </a:p>
        </p:txBody>
      </p:sp>
      <p:sp>
        <p:nvSpPr>
          <p:cNvPr id="3" name="object 3"/>
          <p:cNvSpPr txBox="1"/>
          <p:nvPr/>
        </p:nvSpPr>
        <p:spPr>
          <a:xfrm>
            <a:off x="916939" y="1793493"/>
            <a:ext cx="10239375" cy="4741554"/>
          </a:xfrm>
          <a:prstGeom prst="rect">
            <a:avLst/>
          </a:prstGeom>
        </p:spPr>
        <p:txBody>
          <a:bodyPr vert="horz" wrap="square" lIns="0" tIns="54610" rIns="0" bIns="0" rtlCol="0">
            <a:spAutoFit/>
          </a:bodyPr>
          <a:lstStyle/>
          <a:p>
            <a:pPr marL="241300" marR="5080" indent="-228600">
              <a:lnSpc>
                <a:spcPct val="90000"/>
              </a:lnSpc>
              <a:spcBef>
                <a:spcPts val="430"/>
              </a:spcBef>
              <a:buFont typeface="Arial"/>
              <a:buChar char="•"/>
              <a:tabLst>
                <a:tab pos="241300" algn="l"/>
              </a:tabLst>
            </a:pPr>
            <a:r>
              <a:rPr lang="el-GR" sz="2800" b="1" dirty="0">
                <a:latin typeface="Calibri"/>
                <a:cs typeface="Calibri"/>
              </a:rPr>
              <a:t>Πρώτη αρχή (κατά προτεραιότητα)</a:t>
            </a:r>
            <a:r>
              <a:rPr lang="el-GR" sz="2800" dirty="0">
                <a:latin typeface="Calibri"/>
                <a:cs typeface="Calibri"/>
              </a:rPr>
              <a:t>: Κάθε άτομο έχει την ίδια αδιαπραγμάτευτη αξίωση για ένα πλήρως επαρκές σύστημα ίσων βασικών ελευθεριών, το οποίο σύστημα είναι συμβατό με το ίδιο σύστημα ελευθεριών για όλους (ελευθερία συνείδησης και ελευθερία του συνεταιρίζεσθαι, ελευθερία του λόγου και ελευθερία του προσώπου, δικαίωμα ψήφου </a:t>
            </a:r>
            <a:r>
              <a:rPr lang="el-GR" sz="2800" dirty="0" err="1">
                <a:latin typeface="Calibri"/>
                <a:cs typeface="Calibri"/>
              </a:rPr>
              <a:t>κ.λπ</a:t>
            </a:r>
            <a:r>
              <a:rPr lang="el-GR" sz="2800" dirty="0">
                <a:latin typeface="Calibri"/>
                <a:cs typeface="Calibri"/>
              </a:rPr>
              <a:t>,</a:t>
            </a:r>
            <a:endParaRPr sz="2800" dirty="0">
              <a:latin typeface="Calibri"/>
              <a:cs typeface="Calibri"/>
            </a:endParaRPr>
          </a:p>
          <a:p>
            <a:pPr marL="241300" marR="114300" indent="-228600">
              <a:lnSpc>
                <a:spcPts val="3020"/>
              </a:lnSpc>
              <a:spcBef>
                <a:spcPts val="1060"/>
              </a:spcBef>
              <a:buFont typeface="Arial"/>
              <a:buChar char="•"/>
              <a:tabLst>
                <a:tab pos="241300" algn="l"/>
              </a:tabLst>
            </a:pPr>
            <a:r>
              <a:rPr lang="el-GR" sz="2800" b="1" dirty="0">
                <a:latin typeface="Calibri"/>
                <a:cs typeface="Calibri"/>
              </a:rPr>
              <a:t>Δεύτερη Αρχή</a:t>
            </a:r>
            <a:r>
              <a:rPr sz="2800" dirty="0">
                <a:latin typeface="Calibri"/>
                <a:cs typeface="Calibri"/>
              </a:rPr>
              <a:t>:</a:t>
            </a:r>
            <a:r>
              <a:rPr sz="2800" spc="-75" dirty="0">
                <a:latin typeface="Calibri"/>
                <a:cs typeface="Calibri"/>
              </a:rPr>
              <a:t> </a:t>
            </a:r>
            <a:r>
              <a:rPr lang="el-GR" sz="2800" dirty="0">
                <a:latin typeface="Calibri"/>
                <a:cs typeface="Calibri"/>
              </a:rPr>
              <a:t>Οι κοινωνικές και οικονομικές ανισότητες πρέπει να πληρούν δύο προϋποθέσεις:</a:t>
            </a:r>
            <a:endParaRPr sz="2800" dirty="0">
              <a:latin typeface="Calibri"/>
              <a:cs typeface="Calibri"/>
            </a:endParaRPr>
          </a:p>
          <a:p>
            <a:pPr marL="698500" lvl="1" indent="-229235">
              <a:lnSpc>
                <a:spcPts val="2740"/>
              </a:lnSpc>
              <a:spcBef>
                <a:spcPts val="190"/>
              </a:spcBef>
              <a:buFont typeface="Arial"/>
              <a:buChar char="•"/>
              <a:tabLst>
                <a:tab pos="699135" algn="l"/>
              </a:tabLst>
            </a:pPr>
            <a:r>
              <a:rPr lang="el-GR" sz="2400" dirty="0">
                <a:latin typeface="Calibri"/>
                <a:cs typeface="Calibri"/>
              </a:rPr>
              <a:t>Πρέπει να συνδέονται με αξιώματα και θέσεις ανοικτές σε όλους υπό όρους δίκαιης ισότητας ευκαιριών</a:t>
            </a:r>
            <a:r>
              <a:rPr sz="2400" spc="-10" dirty="0">
                <a:latin typeface="Calibri"/>
                <a:cs typeface="Calibri"/>
              </a:rPr>
              <a:t>;</a:t>
            </a:r>
            <a:endParaRPr sz="2400" dirty="0">
              <a:latin typeface="Calibri"/>
              <a:cs typeface="Calibri"/>
            </a:endParaRPr>
          </a:p>
          <a:p>
            <a:pPr marL="698500" marR="360045" lvl="1" indent="-228600">
              <a:lnSpc>
                <a:spcPts val="2590"/>
              </a:lnSpc>
              <a:spcBef>
                <a:spcPts val="545"/>
              </a:spcBef>
              <a:buFont typeface="Arial"/>
              <a:buChar char="•"/>
              <a:tabLst>
                <a:tab pos="699135" algn="l"/>
              </a:tabLst>
            </a:pPr>
            <a:r>
              <a:rPr lang="el-GR" sz="2400" dirty="0">
                <a:latin typeface="Calibri"/>
                <a:cs typeface="Calibri"/>
              </a:rPr>
              <a:t>Πρέπει να είναι προς το μεγαλύτερο όφελος των λιγότερο ευνοημένων μελών της κοινωνίας (αρχή της διαφορετικότητας</a:t>
            </a:r>
            <a:r>
              <a:rPr sz="2400" dirty="0">
                <a:latin typeface="Calibri"/>
                <a:cs typeface="Calibri"/>
              </a:rPr>
              <a:t>).</a:t>
            </a:r>
            <a:r>
              <a:rPr sz="2400" spc="-35" dirty="0">
                <a:latin typeface="Calibri"/>
                <a:cs typeface="Calibri"/>
              </a:rPr>
              <a:t> </a:t>
            </a:r>
            <a:r>
              <a:rPr sz="2400" dirty="0">
                <a:latin typeface="Calibri"/>
                <a:cs typeface="Calibri"/>
              </a:rPr>
              <a:t>(</a:t>
            </a:r>
            <a:r>
              <a:rPr sz="2400" i="1" dirty="0">
                <a:latin typeface="Calibri"/>
                <a:cs typeface="Calibri"/>
              </a:rPr>
              <a:t>JF</a:t>
            </a:r>
            <a:r>
              <a:rPr sz="2400" dirty="0">
                <a:latin typeface="Calibri"/>
                <a:cs typeface="Calibri"/>
              </a:rPr>
              <a:t>,</a:t>
            </a:r>
            <a:r>
              <a:rPr sz="2400" spc="-30" dirty="0">
                <a:latin typeface="Calibri"/>
                <a:cs typeface="Calibri"/>
              </a:rPr>
              <a:t> </a:t>
            </a:r>
            <a:r>
              <a:rPr sz="2400" spc="-10" dirty="0">
                <a:latin typeface="Calibri"/>
                <a:cs typeface="Calibri"/>
              </a:rPr>
              <a:t>42–43)</a:t>
            </a:r>
            <a:endParaRPr sz="2400" dirty="0">
              <a:latin typeface="Calibri"/>
              <a:cs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10869" y="304800"/>
            <a:ext cx="10970261" cy="933717"/>
          </a:xfrm>
          <a:prstGeom prst="rect">
            <a:avLst/>
          </a:prstGeom>
        </p:spPr>
        <p:txBody>
          <a:bodyPr vert="horz" wrap="square" lIns="0" tIns="315087" rIns="0" bIns="0" rtlCol="0">
            <a:spAutoFit/>
          </a:bodyPr>
          <a:lstStyle/>
          <a:p>
            <a:pPr marL="12700">
              <a:lnSpc>
                <a:spcPct val="100000"/>
              </a:lnSpc>
              <a:spcBef>
                <a:spcPts val="105"/>
              </a:spcBef>
            </a:pPr>
            <a:r>
              <a:rPr lang="el-GR" sz="4000" dirty="0"/>
              <a:t>Η ΤΝ σε μια δίκαιη κοινωνία (σύμφωνα με τον </a:t>
            </a:r>
            <a:r>
              <a:rPr lang="el-GR" sz="4000" dirty="0" err="1"/>
              <a:t>Rawls</a:t>
            </a:r>
            <a:r>
              <a:rPr lang="el-GR" sz="4000" dirty="0"/>
              <a:t>)</a:t>
            </a:r>
            <a:endParaRPr sz="4000" spc="-10" dirty="0"/>
          </a:p>
        </p:txBody>
      </p:sp>
      <p:sp>
        <p:nvSpPr>
          <p:cNvPr id="3" name="object 3"/>
          <p:cNvSpPr txBox="1">
            <a:spLocks noGrp="1"/>
          </p:cNvSpPr>
          <p:nvPr>
            <p:ph type="body" idx="1"/>
          </p:nvPr>
        </p:nvSpPr>
        <p:spPr>
          <a:xfrm>
            <a:off x="916939" y="1793493"/>
            <a:ext cx="10026015" cy="3946593"/>
          </a:xfrm>
          <a:prstGeom prst="rect">
            <a:avLst/>
          </a:prstGeom>
        </p:spPr>
        <p:txBody>
          <a:bodyPr vert="horz" wrap="square" lIns="0" tIns="12065" rIns="0" bIns="0" rtlCol="0">
            <a:spAutoFit/>
          </a:bodyPr>
          <a:lstStyle/>
          <a:p>
            <a:pPr marL="241300" indent="-228600">
              <a:lnSpc>
                <a:spcPct val="100000"/>
              </a:lnSpc>
              <a:spcBef>
                <a:spcPts val="95"/>
              </a:spcBef>
              <a:buFont typeface="Arial"/>
              <a:buChar char="•"/>
              <a:tabLst>
                <a:tab pos="241300" algn="l"/>
              </a:tabLst>
            </a:pPr>
            <a:r>
              <a:rPr lang="el-GR" dirty="0"/>
              <a:t>Η ανάπτυξη της ΤΝ στη σημερινή κοινωνία ανταποκρίνεται στις προϋποθέσεις του </a:t>
            </a:r>
            <a:r>
              <a:rPr lang="el-GR" dirty="0" err="1"/>
              <a:t>Rawls</a:t>
            </a:r>
            <a:endParaRPr spc="-10" dirty="0"/>
          </a:p>
          <a:p>
            <a:pPr>
              <a:lnSpc>
                <a:spcPct val="100000"/>
              </a:lnSpc>
              <a:spcBef>
                <a:spcPts val="55"/>
              </a:spcBef>
              <a:buFont typeface="Arial"/>
              <a:buChar char="•"/>
            </a:pPr>
            <a:endParaRPr sz="3800" dirty="0"/>
          </a:p>
          <a:p>
            <a:pPr marL="241300" indent="-228600">
              <a:lnSpc>
                <a:spcPct val="100000"/>
              </a:lnSpc>
              <a:buFont typeface="Arial"/>
              <a:buChar char="•"/>
              <a:tabLst>
                <a:tab pos="241300" algn="l"/>
              </a:tabLst>
            </a:pPr>
            <a:r>
              <a:rPr lang="el-GR" dirty="0"/>
              <a:t>Πότε μπορεί να συγκρουστεί με τις βασικές ελευθερίες;</a:t>
            </a:r>
            <a:endParaRPr spc="-10" dirty="0"/>
          </a:p>
          <a:p>
            <a:pPr>
              <a:lnSpc>
                <a:spcPct val="100000"/>
              </a:lnSpc>
              <a:spcBef>
                <a:spcPts val="55"/>
              </a:spcBef>
              <a:buFont typeface="Arial"/>
              <a:buChar char="•"/>
            </a:pPr>
            <a:endParaRPr sz="3800" dirty="0"/>
          </a:p>
          <a:p>
            <a:pPr marL="241300" indent="-228600">
              <a:lnSpc>
                <a:spcPct val="100000"/>
              </a:lnSpc>
              <a:buFont typeface="Arial"/>
              <a:buChar char="•"/>
              <a:tabLst>
                <a:tab pos="241300" algn="l"/>
              </a:tabLst>
            </a:pPr>
            <a:r>
              <a:rPr lang="el-GR" dirty="0"/>
              <a:t>Πότε με τη δίκαιη ισότητα ευκαιριών;</a:t>
            </a:r>
            <a:endParaRPr spc="-10" dirty="0"/>
          </a:p>
          <a:p>
            <a:pPr>
              <a:lnSpc>
                <a:spcPct val="100000"/>
              </a:lnSpc>
              <a:spcBef>
                <a:spcPts val="45"/>
              </a:spcBef>
              <a:buFont typeface="Arial"/>
              <a:buChar char="•"/>
            </a:pPr>
            <a:endParaRPr sz="3800" dirty="0"/>
          </a:p>
          <a:p>
            <a:pPr marL="241300" indent="-228600">
              <a:lnSpc>
                <a:spcPct val="100000"/>
              </a:lnSpc>
              <a:buFont typeface="Arial"/>
              <a:buChar char="•"/>
              <a:tabLst>
                <a:tab pos="241300" algn="l"/>
              </a:tabLst>
            </a:pPr>
            <a:r>
              <a:rPr lang="el-GR" dirty="0"/>
              <a:t>Πότε με την αρχή της διαφορετικότητας</a:t>
            </a:r>
            <a:r>
              <a:rPr lang="en-US" dirty="0"/>
              <a:t>;</a:t>
            </a:r>
            <a:endParaRPr spc="-1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11130" cy="995272"/>
          </a:xfrm>
          <a:prstGeom prst="rect">
            <a:avLst/>
          </a:prstGeom>
        </p:spPr>
        <p:txBody>
          <a:bodyPr vert="horz" wrap="square" lIns="0" tIns="315087" rIns="0" bIns="0" rtlCol="0">
            <a:spAutoFit/>
          </a:bodyPr>
          <a:lstStyle/>
          <a:p>
            <a:pPr marL="12700">
              <a:lnSpc>
                <a:spcPct val="100000"/>
              </a:lnSpc>
              <a:spcBef>
                <a:spcPts val="105"/>
              </a:spcBef>
            </a:pPr>
            <a:r>
              <a:rPr dirty="0"/>
              <a:t>Juergen</a:t>
            </a:r>
            <a:r>
              <a:rPr spc="-95" dirty="0"/>
              <a:t> </a:t>
            </a:r>
            <a:r>
              <a:rPr dirty="0"/>
              <a:t>Habermas:</a:t>
            </a:r>
            <a:r>
              <a:rPr spc="-120" dirty="0"/>
              <a:t> </a:t>
            </a:r>
            <a:r>
              <a:rPr lang="el-GR" dirty="0"/>
              <a:t>Ηθική του λόγου</a:t>
            </a:r>
            <a:endParaRPr spc="-10" dirty="0"/>
          </a:p>
        </p:txBody>
      </p:sp>
      <p:sp>
        <p:nvSpPr>
          <p:cNvPr id="3" name="object 3"/>
          <p:cNvSpPr txBox="1"/>
          <p:nvPr/>
        </p:nvSpPr>
        <p:spPr>
          <a:xfrm>
            <a:off x="916939" y="1524000"/>
            <a:ext cx="10202545" cy="4900829"/>
          </a:xfrm>
          <a:prstGeom prst="rect">
            <a:avLst/>
          </a:prstGeom>
        </p:spPr>
        <p:txBody>
          <a:bodyPr vert="horz" wrap="square" lIns="0" tIns="112395" rIns="0" bIns="0" rtlCol="0">
            <a:spAutoFit/>
          </a:bodyPr>
          <a:lstStyle/>
          <a:p>
            <a:pPr marL="240665" marR="48260" indent="-227965">
              <a:lnSpc>
                <a:spcPct val="70000"/>
              </a:lnSpc>
              <a:spcBef>
                <a:spcPts val="885"/>
              </a:spcBef>
              <a:buFont typeface="Arial"/>
              <a:buChar char="•"/>
              <a:tabLst>
                <a:tab pos="240665" algn="l"/>
                <a:tab pos="241300" algn="l"/>
              </a:tabLst>
            </a:pPr>
            <a:r>
              <a:rPr lang="el-GR" sz="2200" dirty="0">
                <a:latin typeface="Calibri"/>
                <a:cs typeface="Calibri"/>
              </a:rPr>
              <a:t>Ένας κανόνας δράσης ή επιλογής είναι δικαιολογημένος, και συνεπώς έγκυρος, μόνο εάν όλοι όσοι επηρεάζονται από τον κανόνα ή την επιλογή μπορούν να τον αποδεχθούν με έναν λογικό διάλογο.</a:t>
            </a:r>
            <a:endParaRPr lang="en-US" sz="2200" dirty="0">
              <a:latin typeface="Calibri"/>
              <a:cs typeface="Calibri"/>
            </a:endParaRPr>
          </a:p>
          <a:p>
            <a:pPr>
              <a:lnSpc>
                <a:spcPct val="100000"/>
              </a:lnSpc>
              <a:buFont typeface="Arial"/>
              <a:buChar char="•"/>
            </a:pPr>
            <a:endParaRPr lang="en-US" sz="3150" dirty="0">
              <a:latin typeface="Calibri"/>
              <a:cs typeface="Calibri"/>
            </a:endParaRPr>
          </a:p>
          <a:p>
            <a:pPr marL="240665" marR="316865" indent="-227965">
              <a:lnSpc>
                <a:spcPct val="70000"/>
              </a:lnSpc>
              <a:buFont typeface="Arial"/>
              <a:buChar char="•"/>
              <a:tabLst>
                <a:tab pos="240665" algn="l"/>
                <a:tab pos="241300" algn="l"/>
              </a:tabLst>
            </a:pPr>
            <a:r>
              <a:rPr lang="el-GR" sz="2200" dirty="0">
                <a:latin typeface="Calibri"/>
                <a:cs typeface="Calibri"/>
              </a:rPr>
              <a:t>Ένας κανόνας είναι έγκυρος όταν οι προβλέψιμες συνέπειες και παρενέργειες της γενικής τήρησής του για τα συμφέροντα και τους προσανατολισμούς αξιών κάθε ατόμου μπορούν να γίνουν από κοινού αποδεκτές από όλους τους ενδιαφερόμενους χωρίς εξαναγκασμό</a:t>
            </a:r>
            <a:r>
              <a:rPr lang="en-US" sz="2200" spc="-10" dirty="0">
                <a:latin typeface="Calibri"/>
                <a:cs typeface="Calibri"/>
              </a:rPr>
              <a:t>.</a:t>
            </a:r>
            <a:endParaRPr lang="en-US" sz="2200" dirty="0">
              <a:latin typeface="Calibri"/>
              <a:cs typeface="Calibri"/>
            </a:endParaRPr>
          </a:p>
          <a:p>
            <a:pPr>
              <a:lnSpc>
                <a:spcPct val="100000"/>
              </a:lnSpc>
              <a:spcBef>
                <a:spcPts val="5"/>
              </a:spcBef>
              <a:buFont typeface="Arial"/>
              <a:buChar char="•"/>
            </a:pPr>
            <a:endParaRPr sz="3150" dirty="0">
              <a:latin typeface="Calibri"/>
              <a:cs typeface="Calibri"/>
            </a:endParaRPr>
          </a:p>
          <a:p>
            <a:pPr marL="240665" marR="176530" indent="-227965">
              <a:lnSpc>
                <a:spcPct val="70000"/>
              </a:lnSpc>
              <a:spcBef>
                <a:spcPts val="5"/>
              </a:spcBef>
              <a:buFont typeface="Arial"/>
              <a:buChar char="•"/>
              <a:tabLst>
                <a:tab pos="240665" algn="l"/>
                <a:tab pos="241300" algn="l"/>
                <a:tab pos="3831590" algn="l"/>
              </a:tabLst>
            </a:pPr>
            <a:r>
              <a:rPr lang="el-GR" sz="2200" dirty="0">
                <a:latin typeface="Calibri"/>
                <a:cs typeface="Calibri"/>
              </a:rPr>
              <a:t>Οι έγκυροι κανόνες είναι εκείνοι που θα ήταν το αποδεκτό αποτέλεσμα μιας "ιδανικής γλωσσικής περίστασης", στην οποία όλοι οι συμμετέχοντες θα υποκινούνταν αποκλειστικά από την επιθυμία να επιτύχουν μια ορθολογική συναίνεση και θα αξιολογούσαν ο ένας τους ισχυρισμούς του άλλου αποκλειστικά με βάση τη λογική και τα αποδεικτικά στοιχεία, απαλλαγμένοι από κάθε φυσικό και ψυχολογικό εξαναγκασμό</a:t>
            </a:r>
          </a:p>
          <a:p>
            <a:pPr marL="240665" marR="176530" indent="-227965">
              <a:lnSpc>
                <a:spcPct val="70000"/>
              </a:lnSpc>
              <a:spcBef>
                <a:spcPts val="5"/>
              </a:spcBef>
              <a:buFont typeface="Arial"/>
              <a:buChar char="•"/>
              <a:tabLst>
                <a:tab pos="240665" algn="l"/>
                <a:tab pos="241300" algn="l"/>
                <a:tab pos="3831590" algn="l"/>
              </a:tabLst>
            </a:pPr>
            <a:endParaRPr sz="2300" dirty="0">
              <a:latin typeface="Calibri"/>
              <a:cs typeface="Calibri"/>
            </a:endParaRPr>
          </a:p>
          <a:p>
            <a:pPr marL="240665" marR="5080" indent="-227965">
              <a:lnSpc>
                <a:spcPct val="70000"/>
              </a:lnSpc>
              <a:buFont typeface="Arial"/>
              <a:buChar char="•"/>
              <a:tabLst>
                <a:tab pos="240665" algn="l"/>
                <a:tab pos="241300" algn="l"/>
              </a:tabLst>
            </a:pPr>
            <a:r>
              <a:rPr lang="el-GR" sz="2200" dirty="0">
                <a:latin typeface="Calibri"/>
                <a:cs typeface="Calibri"/>
              </a:rPr>
              <a:t>Η προσέγγιση αυτή προϋποθέτει ότι οι άνθρωποι είναι σε θέση να συνομιλούν και να συγκλίνουν στην αναγνώριση των αιτιολογιών των κανόνων και των επιλογών</a:t>
            </a:r>
            <a:endParaRPr sz="2200" dirty="0">
              <a:latin typeface="Calibri"/>
              <a:cs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11130" cy="995272"/>
          </a:xfrm>
          <a:prstGeom prst="rect">
            <a:avLst/>
          </a:prstGeom>
        </p:spPr>
        <p:txBody>
          <a:bodyPr vert="horz" wrap="square" lIns="0" tIns="315087" rIns="0" bIns="0" rtlCol="0">
            <a:spAutoFit/>
          </a:bodyPr>
          <a:lstStyle/>
          <a:p>
            <a:pPr marL="12700">
              <a:lnSpc>
                <a:spcPct val="100000"/>
              </a:lnSpc>
              <a:spcBef>
                <a:spcPts val="105"/>
              </a:spcBef>
            </a:pPr>
            <a:r>
              <a:rPr dirty="0"/>
              <a:t>Habermas</a:t>
            </a:r>
            <a:r>
              <a:rPr spc="-30" dirty="0"/>
              <a:t> </a:t>
            </a:r>
            <a:r>
              <a:rPr lang="el-GR" spc="-30" dirty="0"/>
              <a:t>και</a:t>
            </a:r>
            <a:r>
              <a:rPr spc="-5" dirty="0"/>
              <a:t> </a:t>
            </a:r>
            <a:r>
              <a:rPr lang="el-GR" spc="-25" dirty="0"/>
              <a:t>ΤΝ</a:t>
            </a:r>
            <a:endParaRPr spc="-25" dirty="0"/>
          </a:p>
        </p:txBody>
      </p:sp>
      <p:sp>
        <p:nvSpPr>
          <p:cNvPr id="3" name="object 3"/>
          <p:cNvSpPr txBox="1"/>
          <p:nvPr/>
        </p:nvSpPr>
        <p:spPr>
          <a:xfrm>
            <a:off x="916939" y="1793493"/>
            <a:ext cx="10262235" cy="1732280"/>
          </a:xfrm>
          <a:prstGeom prst="rect">
            <a:avLst/>
          </a:prstGeom>
        </p:spPr>
        <p:txBody>
          <a:bodyPr vert="horz" wrap="square" lIns="0" tIns="59690" rIns="0" bIns="0" rtlCol="0">
            <a:spAutoFit/>
          </a:bodyPr>
          <a:lstStyle/>
          <a:p>
            <a:pPr marL="241300" marR="5080" indent="-228600">
              <a:lnSpc>
                <a:spcPts val="3030"/>
              </a:lnSpc>
              <a:spcBef>
                <a:spcPts val="470"/>
              </a:spcBef>
              <a:buFont typeface="Arial"/>
              <a:buChar char="•"/>
              <a:tabLst>
                <a:tab pos="241300" algn="l"/>
              </a:tabLst>
            </a:pPr>
            <a:r>
              <a:rPr lang="el-GR" sz="2800" spc="-10" dirty="0">
                <a:latin typeface="Calibri"/>
                <a:cs typeface="Calibri"/>
              </a:rPr>
              <a:t>Θα συμφωνούσαμε όλοι αν κάναμε μια αντικειμενική συζήτηση σχετικά με τον τρόπο χρήσης της ΤΝ;</a:t>
            </a:r>
            <a:endParaRPr sz="2800" dirty="0">
              <a:latin typeface="Calibri"/>
              <a:cs typeface="Calibri"/>
            </a:endParaRPr>
          </a:p>
          <a:p>
            <a:pPr marL="241300" marR="842010" indent="-228600">
              <a:lnSpc>
                <a:spcPts val="3020"/>
              </a:lnSpc>
              <a:spcBef>
                <a:spcPts val="1005"/>
              </a:spcBef>
              <a:buFont typeface="Arial"/>
              <a:buChar char="•"/>
              <a:tabLst>
                <a:tab pos="241300" algn="l"/>
              </a:tabLst>
            </a:pPr>
            <a:r>
              <a:rPr lang="el-GR" sz="2800" dirty="0">
                <a:latin typeface="Calibri"/>
                <a:cs typeface="Calibri"/>
              </a:rPr>
              <a:t>Μπορούμε να σκεφτούμε ένα σύστημα ΤΝ που να συμμετέχει σε μια αντικειμενική ηθική συζήτηση; Τι θα υποστήριζε;</a:t>
            </a:r>
            <a:endParaRPr sz="2800" dirty="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11130" cy="995272"/>
          </a:xfrm>
          <a:prstGeom prst="rect">
            <a:avLst/>
          </a:prstGeom>
        </p:spPr>
        <p:txBody>
          <a:bodyPr vert="horz" wrap="square" lIns="0" tIns="315087" rIns="0" bIns="0" rtlCol="0">
            <a:spAutoFit/>
          </a:bodyPr>
          <a:lstStyle/>
          <a:p>
            <a:pPr marL="12700">
              <a:lnSpc>
                <a:spcPct val="100000"/>
              </a:lnSpc>
              <a:spcBef>
                <a:spcPts val="105"/>
              </a:spcBef>
            </a:pPr>
            <a:r>
              <a:rPr lang="el-GR" dirty="0"/>
              <a:t>Μερικές ιδέες για να είστε αντικειμενικοί</a:t>
            </a:r>
            <a:endParaRPr spc="-10" dirty="0"/>
          </a:p>
        </p:txBody>
      </p:sp>
      <p:sp>
        <p:nvSpPr>
          <p:cNvPr id="3" name="object 3"/>
          <p:cNvSpPr txBox="1"/>
          <p:nvPr/>
        </p:nvSpPr>
        <p:spPr>
          <a:xfrm>
            <a:off x="916939" y="1676400"/>
            <a:ext cx="8752840" cy="5076390"/>
          </a:xfrm>
          <a:prstGeom prst="rect">
            <a:avLst/>
          </a:prstGeom>
        </p:spPr>
        <p:txBody>
          <a:bodyPr vert="horz" wrap="square" lIns="0" tIns="13335" rIns="0" bIns="0" rtlCol="0">
            <a:spAutoFit/>
          </a:bodyPr>
          <a:lstStyle/>
          <a:p>
            <a:pPr marL="12700">
              <a:lnSpc>
                <a:spcPts val="3115"/>
              </a:lnSpc>
              <a:spcBef>
                <a:spcPts val="105"/>
              </a:spcBef>
            </a:pPr>
            <a:r>
              <a:rPr lang="el-GR" sz="2600" dirty="0">
                <a:latin typeface="Calibri"/>
                <a:cs typeface="Calibri"/>
              </a:rPr>
              <a:t>Ηθική και αντικειμενικότητα</a:t>
            </a:r>
          </a:p>
          <a:p>
            <a:pPr marL="698500" indent="-229235">
              <a:lnSpc>
                <a:spcPts val="2620"/>
              </a:lnSpc>
              <a:buFont typeface="Arial"/>
              <a:buChar char="•"/>
              <a:tabLst>
                <a:tab pos="698500" algn="l"/>
                <a:tab pos="699135" algn="l"/>
              </a:tabLst>
            </a:pPr>
            <a:r>
              <a:rPr lang="el-GR" sz="2200" dirty="0">
                <a:latin typeface="Calibri"/>
                <a:cs typeface="Calibri"/>
              </a:rPr>
              <a:t>Η ηθική συνδέεται με τις ιδέες της δικαιοσύνης ή της αμεροληψίας;</a:t>
            </a:r>
            <a:endParaRPr sz="2200" dirty="0">
              <a:latin typeface="Calibri"/>
              <a:cs typeface="Calibri"/>
            </a:endParaRPr>
          </a:p>
          <a:p>
            <a:pPr marL="698500" indent="-229235">
              <a:lnSpc>
                <a:spcPts val="2625"/>
              </a:lnSpc>
              <a:buFont typeface="Arial"/>
              <a:buChar char="•"/>
              <a:tabLst>
                <a:tab pos="698500" algn="l"/>
                <a:tab pos="699135" algn="l"/>
              </a:tabLst>
            </a:pPr>
            <a:r>
              <a:rPr lang="el-GR" sz="2200" dirty="0">
                <a:latin typeface="Calibri"/>
                <a:cs typeface="Calibri"/>
              </a:rPr>
              <a:t>Είναι ανήθικο να έχει κανείς προτίμηση για τον εαυτό του (ή τους φίλους του);</a:t>
            </a:r>
            <a:endParaRPr sz="2200" dirty="0">
              <a:latin typeface="Calibri"/>
              <a:cs typeface="Calibri"/>
            </a:endParaRPr>
          </a:p>
          <a:p>
            <a:pPr>
              <a:lnSpc>
                <a:spcPct val="100000"/>
              </a:lnSpc>
              <a:spcBef>
                <a:spcPts val="10"/>
              </a:spcBef>
              <a:buFont typeface="Arial"/>
              <a:buChar char="•"/>
            </a:pPr>
            <a:endParaRPr sz="3150" dirty="0">
              <a:latin typeface="Calibri"/>
              <a:cs typeface="Calibri"/>
            </a:endParaRPr>
          </a:p>
          <a:p>
            <a:pPr marL="12700">
              <a:lnSpc>
                <a:spcPts val="3115"/>
              </a:lnSpc>
              <a:tabLst>
                <a:tab pos="1761489" algn="l"/>
              </a:tabLst>
            </a:pPr>
            <a:r>
              <a:rPr lang="el-GR" sz="2600" dirty="0">
                <a:latin typeface="Calibri"/>
                <a:cs typeface="Calibri"/>
              </a:rPr>
              <a:t>Τι γίνεται με τον χρυσό κανόνα</a:t>
            </a:r>
            <a:endParaRPr lang="en-US" sz="2600" dirty="0">
              <a:latin typeface="Calibri"/>
              <a:cs typeface="Calibri"/>
            </a:endParaRPr>
          </a:p>
          <a:p>
            <a:pPr marL="698500" indent="-229235">
              <a:lnSpc>
                <a:spcPts val="2620"/>
              </a:lnSpc>
              <a:buFont typeface="Arial"/>
              <a:buChar char="•"/>
              <a:tabLst>
                <a:tab pos="698500" algn="l"/>
                <a:tab pos="699135" algn="l"/>
              </a:tabLst>
            </a:pPr>
            <a:r>
              <a:rPr lang="el-GR" sz="2200" spc="-30" dirty="0">
                <a:latin typeface="Calibri"/>
                <a:cs typeface="Calibri"/>
              </a:rPr>
              <a:t>Να φέρεστε στους άλλους όπως θα θέλατε</a:t>
            </a:r>
            <a:r>
              <a:rPr lang="en-US" sz="2200" spc="-30" dirty="0">
                <a:latin typeface="Calibri"/>
                <a:cs typeface="Calibri"/>
              </a:rPr>
              <a:t> </a:t>
            </a:r>
            <a:r>
              <a:rPr lang="el-GR" sz="2200" spc="-30" dirty="0">
                <a:latin typeface="Calibri"/>
                <a:cs typeface="Calibri"/>
              </a:rPr>
              <a:t>αυτοί να σας φέρονται </a:t>
            </a:r>
            <a:endParaRPr lang="en-US" sz="2200" dirty="0">
              <a:latin typeface="Calibri"/>
              <a:cs typeface="Calibri"/>
            </a:endParaRPr>
          </a:p>
          <a:p>
            <a:pPr marL="698500" indent="-229235">
              <a:lnSpc>
                <a:spcPts val="2610"/>
              </a:lnSpc>
              <a:buFont typeface="Arial"/>
              <a:buChar char="•"/>
              <a:tabLst>
                <a:tab pos="698500" algn="l"/>
                <a:tab pos="699135" algn="l"/>
              </a:tabLst>
            </a:pPr>
            <a:r>
              <a:rPr lang="el-GR" sz="2200" dirty="0">
                <a:latin typeface="Calibri"/>
                <a:cs typeface="Calibri"/>
              </a:rPr>
              <a:t>Μην φέρεστε στους άλλους με τρόπο που δεν θα θέλατε να σας φέρονται.</a:t>
            </a:r>
            <a:endParaRPr lang="en-US" sz="2200" dirty="0">
              <a:latin typeface="Calibri"/>
              <a:cs typeface="Calibri"/>
            </a:endParaRPr>
          </a:p>
          <a:p>
            <a:pPr marL="698500" indent="-229235">
              <a:lnSpc>
                <a:spcPts val="2630"/>
              </a:lnSpc>
              <a:buFont typeface="Arial"/>
              <a:buChar char="•"/>
              <a:tabLst>
                <a:tab pos="698500" algn="l"/>
                <a:tab pos="699135" algn="l"/>
              </a:tabLst>
            </a:pPr>
            <a:r>
              <a:rPr lang="el-GR" sz="2200" dirty="0">
                <a:latin typeface="Calibri"/>
                <a:cs typeface="Calibri"/>
              </a:rPr>
              <a:t>Ό,τι εύχεστε για τους άλλους, το εύχεστε και για τον εαυτό σας</a:t>
            </a:r>
            <a:endParaRPr sz="2200" dirty="0">
              <a:latin typeface="Calibri"/>
              <a:cs typeface="Calibri"/>
            </a:endParaRPr>
          </a:p>
          <a:p>
            <a:pPr marL="12700">
              <a:lnSpc>
                <a:spcPts val="3120"/>
              </a:lnSpc>
              <a:spcBef>
                <a:spcPts val="359"/>
              </a:spcBef>
            </a:pPr>
            <a:r>
              <a:rPr lang="el-GR" sz="2600" dirty="0">
                <a:latin typeface="Calibri"/>
                <a:cs typeface="Calibri"/>
              </a:rPr>
              <a:t>Είναι χρήσιμος ο χρυσός κανόνα</a:t>
            </a:r>
            <a:r>
              <a:rPr lang="en-US" sz="2600" dirty="0">
                <a:latin typeface="Calibri"/>
                <a:cs typeface="Calibri"/>
              </a:rPr>
              <a:t>;</a:t>
            </a:r>
            <a:endParaRPr sz="2600" dirty="0">
              <a:latin typeface="Calibri"/>
              <a:cs typeface="Calibri"/>
            </a:endParaRPr>
          </a:p>
          <a:p>
            <a:pPr marL="698500" indent="-229235">
              <a:lnSpc>
                <a:spcPts val="2625"/>
              </a:lnSpc>
              <a:buFont typeface="Arial"/>
              <a:buChar char="•"/>
              <a:tabLst>
                <a:tab pos="698500" algn="l"/>
                <a:tab pos="699135" algn="l"/>
              </a:tabLst>
            </a:pPr>
            <a:r>
              <a:rPr lang="el-GR" sz="2200" spc="-10" dirty="0">
                <a:latin typeface="Calibri"/>
                <a:cs typeface="Calibri"/>
              </a:rPr>
              <a:t>Πάντοτε; Μπορείτε να βρείτε αντιπαραδείγματα;</a:t>
            </a:r>
            <a:endParaRPr sz="2200" dirty="0">
              <a:latin typeface="Calibri"/>
              <a:cs typeface="Calibri"/>
            </a:endParaRPr>
          </a:p>
          <a:p>
            <a:pPr marL="698500" indent="-229235">
              <a:lnSpc>
                <a:spcPts val="2630"/>
              </a:lnSpc>
              <a:buFont typeface="Arial"/>
              <a:buChar char="•"/>
              <a:tabLst>
                <a:tab pos="698500" algn="l"/>
                <a:tab pos="699135" algn="l"/>
              </a:tabLst>
            </a:pPr>
            <a:r>
              <a:rPr lang="el-GR" sz="2200" spc="-10" dirty="0">
                <a:latin typeface="Calibri"/>
                <a:cs typeface="Calibri"/>
              </a:rPr>
              <a:t>Θα θέλατε ένα σύστημα τεχνητής νοημοσύνης που το εφαρμόζει (σε σχέση με τον ιδιοκτήτη του);</a:t>
            </a:r>
            <a:endParaRPr sz="2200" dirty="0">
              <a:latin typeface="Calibri"/>
              <a:cs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764154" y="2057400"/>
            <a:ext cx="6663691" cy="1750479"/>
          </a:xfrm>
          <a:prstGeom prst="rect">
            <a:avLst/>
          </a:prstGeom>
        </p:spPr>
        <p:txBody>
          <a:bodyPr vert="horz" wrap="square" lIns="0" tIns="453390" rIns="0" bIns="0" rtlCol="0">
            <a:spAutoFit/>
          </a:bodyPr>
          <a:lstStyle/>
          <a:p>
            <a:pPr algn="ctr">
              <a:lnSpc>
                <a:spcPct val="100000"/>
              </a:lnSpc>
              <a:spcBef>
                <a:spcPts val="3570"/>
              </a:spcBef>
            </a:pPr>
            <a:r>
              <a:rPr lang="el-GR" sz="6000" dirty="0"/>
              <a:t>Ηθική της αρετής</a:t>
            </a:r>
            <a:br>
              <a:rPr lang="el-GR" sz="6000" dirty="0"/>
            </a:br>
            <a:r>
              <a:rPr sz="2400" b="0" dirty="0">
                <a:latin typeface="Calibri"/>
                <a:cs typeface="Calibri"/>
              </a:rPr>
              <a:t>Giovanni</a:t>
            </a:r>
            <a:r>
              <a:rPr sz="2400" b="0" spc="-50" dirty="0">
                <a:latin typeface="Calibri"/>
                <a:cs typeface="Calibri"/>
              </a:rPr>
              <a:t> </a:t>
            </a:r>
            <a:r>
              <a:rPr sz="2400" b="0" spc="-10" dirty="0">
                <a:latin typeface="Calibri"/>
                <a:cs typeface="Calibri"/>
              </a:rPr>
              <a:t>Sartor</a:t>
            </a:r>
            <a:endParaRPr sz="2400" dirty="0">
              <a:latin typeface="Calibri"/>
              <a:cs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11130" cy="995272"/>
          </a:xfrm>
          <a:prstGeom prst="rect">
            <a:avLst/>
          </a:prstGeom>
        </p:spPr>
        <p:txBody>
          <a:bodyPr vert="horz" wrap="square" lIns="0" tIns="315087" rIns="0" bIns="0" rtlCol="0">
            <a:spAutoFit/>
          </a:bodyPr>
          <a:lstStyle/>
          <a:p>
            <a:pPr marL="12700">
              <a:lnSpc>
                <a:spcPct val="100000"/>
              </a:lnSpc>
              <a:spcBef>
                <a:spcPts val="105"/>
              </a:spcBef>
            </a:pPr>
            <a:r>
              <a:rPr lang="el-GR" dirty="0"/>
              <a:t>Ηθική της αρετής</a:t>
            </a:r>
            <a:endParaRPr spc="-10" dirty="0"/>
          </a:p>
        </p:txBody>
      </p:sp>
      <p:sp>
        <p:nvSpPr>
          <p:cNvPr id="3" name="object 3"/>
          <p:cNvSpPr txBox="1"/>
          <p:nvPr/>
        </p:nvSpPr>
        <p:spPr>
          <a:xfrm>
            <a:off x="916939" y="1600200"/>
            <a:ext cx="10180955" cy="4787592"/>
          </a:xfrm>
          <a:prstGeom prst="rect">
            <a:avLst/>
          </a:prstGeom>
        </p:spPr>
        <p:txBody>
          <a:bodyPr vert="horz" wrap="square" lIns="0" tIns="48894" rIns="0" bIns="0" rtlCol="0">
            <a:spAutoFit/>
          </a:bodyPr>
          <a:lstStyle/>
          <a:p>
            <a:pPr marL="241300" indent="-228600">
              <a:lnSpc>
                <a:spcPct val="100000"/>
              </a:lnSpc>
              <a:spcBef>
                <a:spcPts val="384"/>
              </a:spcBef>
              <a:buFont typeface="Arial"/>
              <a:buChar char="•"/>
              <a:tabLst>
                <a:tab pos="241300" algn="l"/>
              </a:tabLst>
            </a:pPr>
            <a:r>
              <a:rPr lang="el-GR" sz="2800" dirty="0">
                <a:latin typeface="Calibri"/>
                <a:cs typeface="Calibri"/>
              </a:rPr>
              <a:t>Η ηθική δεν πρέπει να επικεντρώνεται σε κανόνες ούτε σε συνέπειες</a:t>
            </a:r>
          </a:p>
          <a:p>
            <a:pPr marL="698500" marR="163195" lvl="1" indent="-228600">
              <a:lnSpc>
                <a:spcPts val="2590"/>
              </a:lnSpc>
              <a:spcBef>
                <a:spcPts val="575"/>
              </a:spcBef>
              <a:buFont typeface="Arial"/>
              <a:buChar char="•"/>
              <a:tabLst>
                <a:tab pos="699135" algn="l"/>
              </a:tabLst>
            </a:pPr>
            <a:r>
              <a:rPr lang="el-GR" sz="2400" dirty="0">
                <a:latin typeface="Calibri"/>
                <a:cs typeface="Calibri"/>
              </a:rPr>
              <a:t>Μια πράξη είναι ηθικά ορθή ακριβώς επειδή είναι αυτή που θα έκανε ένα ενάρετο άτομο, ενεργώντας σύμφωνα με τον χαρακτήρα του, στη συγκεκριμένη κατάσταση.</a:t>
            </a:r>
            <a:endParaRPr sz="2400" dirty="0">
              <a:latin typeface="Calibri"/>
              <a:cs typeface="Calibri"/>
            </a:endParaRPr>
          </a:p>
          <a:p>
            <a:pPr marL="241300" indent="-228600">
              <a:lnSpc>
                <a:spcPct val="100000"/>
              </a:lnSpc>
              <a:spcBef>
                <a:spcPts val="595"/>
              </a:spcBef>
              <a:buFont typeface="Arial"/>
              <a:buChar char="•"/>
              <a:tabLst>
                <a:tab pos="241300" algn="l"/>
              </a:tabLst>
            </a:pPr>
            <a:r>
              <a:rPr lang="el-GR" sz="2800" dirty="0">
                <a:latin typeface="Calibri"/>
                <a:cs typeface="Calibri"/>
              </a:rPr>
              <a:t>Η ηθική είναι ένα πολύπλοκο θέμα</a:t>
            </a:r>
            <a:endParaRPr sz="2800" dirty="0">
              <a:latin typeface="Calibri"/>
              <a:cs typeface="Calibri"/>
            </a:endParaRPr>
          </a:p>
          <a:p>
            <a:pPr marL="698500" marR="137160" lvl="1" indent="-228600">
              <a:lnSpc>
                <a:spcPct val="90000"/>
              </a:lnSpc>
              <a:spcBef>
                <a:spcPts val="530"/>
              </a:spcBef>
              <a:buFont typeface="Arial"/>
              <a:buChar char="•"/>
              <a:tabLst>
                <a:tab pos="699135" algn="l"/>
              </a:tabLst>
            </a:pPr>
            <a:r>
              <a:rPr lang="el-GR" sz="2400" dirty="0">
                <a:latin typeface="Calibri"/>
                <a:cs typeface="Calibri"/>
              </a:rPr>
              <a:t>Δεδομένου ότι υπάρχουν πολλές αρετές, η σωστή πράξη είναι αυτή που θα προέκυπτε από τον συνδυασμό των σχετικών αρετών: ειλικρίνεια, πίστη, θάρρος, αντικειμενικότητα, σοφία, εμπιστοσύνη, γενναιοδωρία, συμπόνια κ.λπ.</a:t>
            </a:r>
            <a:endParaRPr sz="2400" dirty="0">
              <a:latin typeface="Calibri"/>
              <a:cs typeface="Calibri"/>
            </a:endParaRPr>
          </a:p>
          <a:p>
            <a:pPr marL="241300" marR="5080" indent="-228600">
              <a:lnSpc>
                <a:spcPts val="3030"/>
              </a:lnSpc>
              <a:spcBef>
                <a:spcPts val="1010"/>
              </a:spcBef>
              <a:buFont typeface="Arial"/>
              <a:buChar char="•"/>
              <a:tabLst>
                <a:tab pos="241300" algn="l"/>
              </a:tabLst>
            </a:pPr>
            <a:r>
              <a:rPr lang="el-GR" sz="2800" dirty="0">
                <a:latin typeface="Calibri"/>
                <a:cs typeface="Calibri"/>
              </a:rPr>
              <a:t>Η ηθική δεν μπορεί να διδαχθεί μέσω ενός συνόλου κανόνων, η εφαρμογή της απαιτεί πρακτική σύνεση</a:t>
            </a:r>
            <a:endParaRPr sz="2800" dirty="0">
              <a:latin typeface="Calibri"/>
              <a:cs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11130" cy="995272"/>
          </a:xfrm>
          <a:prstGeom prst="rect">
            <a:avLst/>
          </a:prstGeom>
        </p:spPr>
        <p:txBody>
          <a:bodyPr vert="horz" wrap="square" lIns="0" tIns="315087" rIns="0" bIns="0" rtlCol="0">
            <a:spAutoFit/>
          </a:bodyPr>
          <a:lstStyle/>
          <a:p>
            <a:pPr marL="12700">
              <a:lnSpc>
                <a:spcPct val="100000"/>
              </a:lnSpc>
              <a:spcBef>
                <a:spcPts val="105"/>
              </a:spcBef>
            </a:pPr>
            <a:r>
              <a:rPr lang="el-GR" spc="-10" dirty="0"/>
              <a:t>Προβλήματα</a:t>
            </a:r>
            <a:endParaRPr spc="-10" dirty="0"/>
          </a:p>
        </p:txBody>
      </p:sp>
      <p:sp>
        <p:nvSpPr>
          <p:cNvPr id="3" name="object 3"/>
          <p:cNvSpPr txBox="1"/>
          <p:nvPr/>
        </p:nvSpPr>
        <p:spPr>
          <a:xfrm>
            <a:off x="916939" y="1707159"/>
            <a:ext cx="9751695" cy="3284874"/>
          </a:xfrm>
          <a:prstGeom prst="rect">
            <a:avLst/>
          </a:prstGeom>
        </p:spPr>
        <p:txBody>
          <a:bodyPr vert="horz" wrap="square" lIns="0" tIns="98425" rIns="0" bIns="0" rtlCol="0">
            <a:spAutoFit/>
          </a:bodyPr>
          <a:lstStyle/>
          <a:p>
            <a:pPr marL="241300" indent="-228600">
              <a:lnSpc>
                <a:spcPct val="100000"/>
              </a:lnSpc>
              <a:spcBef>
                <a:spcPts val="775"/>
              </a:spcBef>
              <a:buFont typeface="Arial"/>
              <a:buChar char="•"/>
              <a:tabLst>
                <a:tab pos="241300" algn="l"/>
              </a:tabLst>
            </a:pPr>
            <a:r>
              <a:rPr lang="el-GR" sz="2800" dirty="0">
                <a:latin typeface="Calibri"/>
                <a:cs typeface="Calibri"/>
              </a:rPr>
              <a:t>Πώς ξέρουμε τι είναι αρετή και τι όχι;</a:t>
            </a:r>
            <a:endParaRPr sz="2800" dirty="0">
              <a:latin typeface="Calibri"/>
              <a:cs typeface="Calibri"/>
            </a:endParaRPr>
          </a:p>
          <a:p>
            <a:pPr marL="241300" marR="5080" indent="-228600">
              <a:lnSpc>
                <a:spcPts val="3020"/>
              </a:lnSpc>
              <a:spcBef>
                <a:spcPts val="1060"/>
              </a:spcBef>
              <a:buFont typeface="Arial"/>
              <a:buChar char="•"/>
              <a:tabLst>
                <a:tab pos="241300" algn="l"/>
              </a:tabLst>
            </a:pPr>
            <a:r>
              <a:rPr lang="el-GR" sz="2800" dirty="0">
                <a:latin typeface="Calibri"/>
                <a:cs typeface="Calibri"/>
              </a:rPr>
              <a:t>Πώς μπορούμε να εξάγουμε ακριβείς ενδείξεις από μια παράθεση αρετών και από ενάρετα παραδείγματα; Πόσο μπορούμε να βασιστούμε στην παράδοση;</a:t>
            </a:r>
            <a:endParaRPr sz="2800" dirty="0">
              <a:latin typeface="Calibri"/>
              <a:cs typeface="Calibri"/>
            </a:endParaRPr>
          </a:p>
          <a:p>
            <a:pPr marL="241300" indent="-228600">
              <a:lnSpc>
                <a:spcPct val="100000"/>
              </a:lnSpc>
              <a:spcBef>
                <a:spcPts val="620"/>
              </a:spcBef>
              <a:buFont typeface="Arial"/>
              <a:buChar char="•"/>
              <a:tabLst>
                <a:tab pos="241300" algn="l"/>
              </a:tabLst>
            </a:pPr>
            <a:r>
              <a:rPr lang="el-GR" sz="2800" dirty="0">
                <a:latin typeface="Calibri"/>
                <a:cs typeface="Calibri"/>
              </a:rPr>
              <a:t>Τι γίνεται αν οι αρετές είναι αντικρουόμενες;</a:t>
            </a:r>
            <a:endParaRPr sz="2800" dirty="0">
              <a:latin typeface="Calibri"/>
              <a:cs typeface="Calibri"/>
            </a:endParaRPr>
          </a:p>
          <a:p>
            <a:pPr marL="241300" indent="-228600">
              <a:lnSpc>
                <a:spcPct val="100000"/>
              </a:lnSpc>
              <a:spcBef>
                <a:spcPts val="660"/>
              </a:spcBef>
              <a:buFont typeface="Arial"/>
              <a:buChar char="•"/>
              <a:tabLst>
                <a:tab pos="241300" algn="l"/>
              </a:tabLst>
            </a:pPr>
            <a:r>
              <a:rPr lang="el-GR" sz="2800" dirty="0">
                <a:latin typeface="Calibri"/>
                <a:cs typeface="Calibri"/>
              </a:rPr>
              <a:t>Ποια είναι τα πρότυπα των αρετών στα οποία μπορούμε να ανατρέξουμε;</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11130" cy="995272"/>
          </a:xfrm>
          <a:prstGeom prst="rect">
            <a:avLst/>
          </a:prstGeom>
        </p:spPr>
        <p:txBody>
          <a:bodyPr vert="horz" wrap="square" lIns="0" tIns="315087" rIns="0" bIns="0" rtlCol="0">
            <a:spAutoFit/>
          </a:bodyPr>
          <a:lstStyle/>
          <a:p>
            <a:pPr marL="12700">
              <a:lnSpc>
                <a:spcPct val="100000"/>
              </a:lnSpc>
              <a:spcBef>
                <a:spcPts val="105"/>
              </a:spcBef>
            </a:pPr>
            <a:r>
              <a:rPr lang="el-GR" dirty="0"/>
              <a:t>ΤΝ και ηθική της αρετής</a:t>
            </a:r>
            <a:endParaRPr spc="-10" dirty="0"/>
          </a:p>
        </p:txBody>
      </p:sp>
      <p:sp>
        <p:nvSpPr>
          <p:cNvPr id="3" name="object 3"/>
          <p:cNvSpPr txBox="1">
            <a:spLocks noGrp="1"/>
          </p:cNvSpPr>
          <p:nvPr>
            <p:ph type="body" idx="1"/>
          </p:nvPr>
        </p:nvSpPr>
        <p:spPr>
          <a:xfrm>
            <a:off x="916939" y="1793493"/>
            <a:ext cx="10026015" cy="3140603"/>
          </a:xfrm>
          <a:prstGeom prst="rect">
            <a:avLst/>
          </a:prstGeom>
        </p:spPr>
        <p:txBody>
          <a:bodyPr vert="horz" wrap="square" lIns="0" tIns="59690" rIns="0" bIns="0" rtlCol="0">
            <a:spAutoFit/>
          </a:bodyPr>
          <a:lstStyle/>
          <a:p>
            <a:pPr marL="241300" marR="5080" indent="-228600">
              <a:lnSpc>
                <a:spcPts val="3030"/>
              </a:lnSpc>
              <a:spcBef>
                <a:spcPts val="470"/>
              </a:spcBef>
              <a:buFont typeface="Arial"/>
              <a:buChar char="•"/>
              <a:tabLst>
                <a:tab pos="241300" algn="l"/>
              </a:tabLst>
            </a:pPr>
            <a:r>
              <a:rPr lang="el-GR" dirty="0"/>
              <a:t>Θα πρέπει εμείς, ως προγραμματιστές συστημάτων ΤΝ, να είμαστε ενάρετοι; Ποια στοιχεία του χαρακτήρα θα πρέπει να καλλιεργήσουμε μέσα μας;</a:t>
            </a:r>
            <a:endParaRPr spc="-25" dirty="0"/>
          </a:p>
          <a:p>
            <a:pPr marL="241300" indent="-228600">
              <a:lnSpc>
                <a:spcPct val="100000"/>
              </a:lnSpc>
              <a:spcBef>
                <a:spcPts val="625"/>
              </a:spcBef>
              <a:buFont typeface="Arial"/>
              <a:buChar char="•"/>
              <a:tabLst>
                <a:tab pos="241300" algn="l"/>
              </a:tabLst>
            </a:pPr>
            <a:r>
              <a:rPr lang="el-GR" dirty="0"/>
              <a:t>Θα πρέπει οι εφαρμογές ΤΝ ("παράγοντες ΤΝ") να είναι ενάρετες;</a:t>
            </a:r>
            <a:endParaRPr spc="-10" dirty="0"/>
          </a:p>
          <a:p>
            <a:pPr marL="241300" indent="-228600">
              <a:lnSpc>
                <a:spcPct val="100000"/>
              </a:lnSpc>
              <a:spcBef>
                <a:spcPts val="660"/>
              </a:spcBef>
              <a:buFont typeface="Arial"/>
              <a:buChar char="•"/>
              <a:tabLst>
                <a:tab pos="241300" algn="l"/>
              </a:tabLst>
            </a:pPr>
            <a:r>
              <a:rPr lang="el-GR" dirty="0"/>
              <a:t>Πώς μπορούν να αποκτηθούν οι αρετές;</a:t>
            </a:r>
            <a:endParaRPr spc="-10" dirty="0"/>
          </a:p>
          <a:p>
            <a:pPr marL="241300" marR="31115" indent="-228600">
              <a:lnSpc>
                <a:spcPts val="3020"/>
              </a:lnSpc>
              <a:spcBef>
                <a:spcPts val="1045"/>
              </a:spcBef>
              <a:buFont typeface="Arial"/>
              <a:buChar char="•"/>
              <a:tabLst>
                <a:tab pos="241300" algn="l"/>
              </a:tabLst>
            </a:pPr>
            <a:r>
              <a:rPr lang="el-GR" dirty="0"/>
              <a:t>Αν για παράδειγμα, μπορεί η εκπαίδευση ενός συστήματος ΤΝ να οδηγήσει στην ενάρετη συμπεριφορά του;</a:t>
            </a:r>
            <a:endParaRPr spc="-25"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11130" cy="995272"/>
          </a:xfrm>
          <a:prstGeom prst="rect">
            <a:avLst/>
          </a:prstGeom>
        </p:spPr>
        <p:txBody>
          <a:bodyPr vert="horz" wrap="square" lIns="0" tIns="315087" rIns="0" bIns="0" rtlCol="0">
            <a:spAutoFit/>
          </a:bodyPr>
          <a:lstStyle/>
          <a:p>
            <a:pPr marL="12700">
              <a:lnSpc>
                <a:spcPct val="100000"/>
              </a:lnSpc>
              <a:spcBef>
                <a:spcPts val="105"/>
              </a:spcBef>
            </a:pPr>
            <a:r>
              <a:rPr lang="el-GR" spc="-10" dirty="0"/>
              <a:t>Αναγνώσεις</a:t>
            </a:r>
            <a:endParaRPr spc="-10" dirty="0"/>
          </a:p>
        </p:txBody>
      </p:sp>
      <p:sp>
        <p:nvSpPr>
          <p:cNvPr id="3" name="object 3"/>
          <p:cNvSpPr txBox="1"/>
          <p:nvPr/>
        </p:nvSpPr>
        <p:spPr>
          <a:xfrm>
            <a:off x="916939" y="1793493"/>
            <a:ext cx="9095740" cy="1732280"/>
          </a:xfrm>
          <a:prstGeom prst="rect">
            <a:avLst/>
          </a:prstGeom>
        </p:spPr>
        <p:txBody>
          <a:bodyPr vert="horz" wrap="square" lIns="0" tIns="59690" rIns="0" bIns="0" rtlCol="0">
            <a:spAutoFit/>
          </a:bodyPr>
          <a:lstStyle/>
          <a:p>
            <a:pPr marL="241300" marR="5080" indent="-228600">
              <a:lnSpc>
                <a:spcPts val="3030"/>
              </a:lnSpc>
              <a:spcBef>
                <a:spcPts val="470"/>
              </a:spcBef>
              <a:buFont typeface="Arial"/>
              <a:buChar char="•"/>
              <a:tabLst>
                <a:tab pos="241300" algn="l"/>
              </a:tabLst>
            </a:pPr>
            <a:r>
              <a:rPr sz="2800" spc="-35" dirty="0">
                <a:latin typeface="Calibri"/>
                <a:cs typeface="Calibri"/>
              </a:rPr>
              <a:t>Shafer-</a:t>
            </a:r>
            <a:r>
              <a:rPr sz="2800" dirty="0">
                <a:latin typeface="Calibri"/>
                <a:cs typeface="Calibri"/>
              </a:rPr>
              <a:t>Landau,</a:t>
            </a:r>
            <a:r>
              <a:rPr sz="2800" spc="-45" dirty="0">
                <a:latin typeface="Calibri"/>
                <a:cs typeface="Calibri"/>
              </a:rPr>
              <a:t> </a:t>
            </a:r>
            <a:r>
              <a:rPr sz="2800" dirty="0">
                <a:latin typeface="Calibri"/>
                <a:cs typeface="Calibri"/>
              </a:rPr>
              <a:t>R.</a:t>
            </a:r>
            <a:r>
              <a:rPr sz="2800" spc="-65" dirty="0">
                <a:latin typeface="Calibri"/>
                <a:cs typeface="Calibri"/>
              </a:rPr>
              <a:t> </a:t>
            </a:r>
            <a:r>
              <a:rPr sz="2800" dirty="0">
                <a:latin typeface="Calibri"/>
                <a:cs typeface="Calibri"/>
              </a:rPr>
              <a:t>(2018).</a:t>
            </a:r>
            <a:r>
              <a:rPr sz="2800" spc="-35" dirty="0">
                <a:latin typeface="Calibri"/>
                <a:cs typeface="Calibri"/>
              </a:rPr>
              <a:t> </a:t>
            </a:r>
            <a:r>
              <a:rPr sz="2800" dirty="0">
                <a:latin typeface="Calibri"/>
                <a:cs typeface="Calibri"/>
              </a:rPr>
              <a:t>The</a:t>
            </a:r>
            <a:r>
              <a:rPr sz="2800" spc="-70" dirty="0">
                <a:latin typeface="Calibri"/>
                <a:cs typeface="Calibri"/>
              </a:rPr>
              <a:t> </a:t>
            </a:r>
            <a:r>
              <a:rPr sz="2800" spc="-10" dirty="0">
                <a:latin typeface="Calibri"/>
                <a:cs typeface="Calibri"/>
              </a:rPr>
              <a:t>Fundamentals</a:t>
            </a:r>
            <a:r>
              <a:rPr sz="2800" spc="-35" dirty="0">
                <a:latin typeface="Calibri"/>
                <a:cs typeface="Calibri"/>
              </a:rPr>
              <a:t> </a:t>
            </a:r>
            <a:r>
              <a:rPr sz="2800" dirty="0">
                <a:latin typeface="Calibri"/>
                <a:cs typeface="Calibri"/>
              </a:rPr>
              <a:t>of</a:t>
            </a:r>
            <a:r>
              <a:rPr sz="2800" spc="-75" dirty="0">
                <a:latin typeface="Calibri"/>
                <a:cs typeface="Calibri"/>
              </a:rPr>
              <a:t> </a:t>
            </a:r>
            <a:r>
              <a:rPr sz="2800" dirty="0">
                <a:latin typeface="Calibri"/>
                <a:cs typeface="Calibri"/>
              </a:rPr>
              <a:t>Ethics.</a:t>
            </a:r>
            <a:r>
              <a:rPr sz="2800" spc="-45" dirty="0">
                <a:latin typeface="Calibri"/>
                <a:cs typeface="Calibri"/>
              </a:rPr>
              <a:t> </a:t>
            </a:r>
            <a:r>
              <a:rPr sz="2800" spc="-10" dirty="0">
                <a:latin typeface="Calibri"/>
                <a:cs typeface="Calibri"/>
              </a:rPr>
              <a:t>Oxford University</a:t>
            </a:r>
            <a:r>
              <a:rPr sz="2800" spc="-80" dirty="0">
                <a:latin typeface="Calibri"/>
                <a:cs typeface="Calibri"/>
              </a:rPr>
              <a:t> </a:t>
            </a:r>
            <a:r>
              <a:rPr sz="2800" spc="-10" dirty="0">
                <a:latin typeface="Calibri"/>
                <a:cs typeface="Calibri"/>
              </a:rPr>
              <a:t>Press.</a:t>
            </a:r>
            <a:endParaRPr sz="2800">
              <a:latin typeface="Calibri"/>
              <a:cs typeface="Calibri"/>
            </a:endParaRPr>
          </a:p>
          <a:p>
            <a:pPr marL="241300" marR="1213485" indent="-228600">
              <a:lnSpc>
                <a:spcPts val="3020"/>
              </a:lnSpc>
              <a:spcBef>
                <a:spcPts val="1005"/>
              </a:spcBef>
              <a:buFont typeface="Arial"/>
              <a:buChar char="•"/>
              <a:tabLst>
                <a:tab pos="241300" algn="l"/>
              </a:tabLst>
            </a:pPr>
            <a:r>
              <a:rPr sz="2800" spc="-35" dirty="0">
                <a:latin typeface="Calibri"/>
                <a:cs typeface="Calibri"/>
              </a:rPr>
              <a:t>Singer,</a:t>
            </a:r>
            <a:r>
              <a:rPr sz="2800" spc="-125" dirty="0">
                <a:latin typeface="Calibri"/>
                <a:cs typeface="Calibri"/>
              </a:rPr>
              <a:t> </a:t>
            </a:r>
            <a:r>
              <a:rPr sz="2800" spc="-200" dirty="0">
                <a:latin typeface="Calibri"/>
                <a:cs typeface="Calibri"/>
              </a:rPr>
              <a:t>P.</a:t>
            </a:r>
            <a:r>
              <a:rPr sz="2800" spc="30" dirty="0">
                <a:latin typeface="Calibri"/>
                <a:cs typeface="Calibri"/>
              </a:rPr>
              <a:t> </a:t>
            </a:r>
            <a:r>
              <a:rPr sz="2800" dirty="0">
                <a:latin typeface="Calibri"/>
                <a:cs typeface="Calibri"/>
              </a:rPr>
              <a:t>(2021).</a:t>
            </a:r>
            <a:r>
              <a:rPr sz="2800" spc="-45" dirty="0">
                <a:latin typeface="Calibri"/>
                <a:cs typeface="Calibri"/>
              </a:rPr>
              <a:t> </a:t>
            </a:r>
            <a:r>
              <a:rPr sz="2800" dirty="0">
                <a:latin typeface="Calibri"/>
                <a:cs typeface="Calibri"/>
              </a:rPr>
              <a:t>Ethics.</a:t>
            </a:r>
            <a:r>
              <a:rPr sz="2800" spc="-40" dirty="0">
                <a:latin typeface="Calibri"/>
                <a:cs typeface="Calibri"/>
              </a:rPr>
              <a:t> </a:t>
            </a:r>
            <a:r>
              <a:rPr sz="2800" dirty="0">
                <a:latin typeface="Calibri"/>
                <a:cs typeface="Calibri"/>
              </a:rPr>
              <a:t>In</a:t>
            </a:r>
            <a:r>
              <a:rPr sz="2800" spc="-100" dirty="0">
                <a:latin typeface="Calibri"/>
                <a:cs typeface="Calibri"/>
              </a:rPr>
              <a:t> </a:t>
            </a:r>
            <a:r>
              <a:rPr sz="2800" spc="-10" dirty="0">
                <a:latin typeface="Calibri"/>
                <a:cs typeface="Calibri"/>
              </a:rPr>
              <a:t>Encyclopedia</a:t>
            </a:r>
            <a:r>
              <a:rPr sz="2800" spc="-45" dirty="0">
                <a:latin typeface="Calibri"/>
                <a:cs typeface="Calibri"/>
              </a:rPr>
              <a:t> </a:t>
            </a:r>
            <a:r>
              <a:rPr sz="2800" spc="-10" dirty="0">
                <a:latin typeface="Calibri"/>
                <a:cs typeface="Calibri"/>
              </a:rPr>
              <a:t>Britannica: </a:t>
            </a:r>
            <a:r>
              <a:rPr sz="2800" u="sng" spc="-30" dirty="0">
                <a:solidFill>
                  <a:srgbClr val="0462C1"/>
                </a:solidFill>
                <a:uFill>
                  <a:solidFill>
                    <a:srgbClr val="0462C1"/>
                  </a:solidFill>
                </a:uFill>
                <a:latin typeface="Calibri"/>
                <a:cs typeface="Calibri"/>
                <a:hlinkClick r:id="rId2"/>
              </a:rPr>
              <a:t>https://www.britannica.com/topic/ethics-</a:t>
            </a:r>
            <a:r>
              <a:rPr sz="2800" u="sng" spc="-10" dirty="0">
                <a:solidFill>
                  <a:srgbClr val="0462C1"/>
                </a:solidFill>
                <a:uFill>
                  <a:solidFill>
                    <a:srgbClr val="0462C1"/>
                  </a:solidFill>
                </a:uFill>
                <a:latin typeface="Calibri"/>
                <a:cs typeface="Calibri"/>
                <a:hlinkClick r:id="rId2"/>
              </a:rPr>
              <a:t>philosophy</a:t>
            </a:r>
            <a:endParaRPr sz="2800">
              <a:latin typeface="Calibri"/>
              <a:cs typeface="Calibri"/>
            </a:endParaRPr>
          </a:p>
        </p:txBody>
      </p:sp>
      <p:pic>
        <p:nvPicPr>
          <p:cNvPr id="4" name="object 4"/>
          <p:cNvPicPr/>
          <p:nvPr/>
        </p:nvPicPr>
        <p:blipFill>
          <a:blip r:embed="rId3" cstate="print"/>
          <a:stretch>
            <a:fillRect/>
          </a:stretch>
        </p:blipFill>
        <p:spPr>
          <a:xfrm>
            <a:off x="347472" y="4290059"/>
            <a:ext cx="5647944" cy="614171"/>
          </a:xfrm>
          <a:prstGeom prst="rect">
            <a:avLst/>
          </a:prstGeom>
        </p:spPr>
      </p:pic>
      <p:pic>
        <p:nvPicPr>
          <p:cNvPr id="5" name="object 5"/>
          <p:cNvPicPr/>
          <p:nvPr/>
        </p:nvPicPr>
        <p:blipFill>
          <a:blip r:embed="rId4" cstate="print"/>
          <a:stretch>
            <a:fillRect/>
          </a:stretch>
        </p:blipFill>
        <p:spPr>
          <a:xfrm>
            <a:off x="10454640" y="4241291"/>
            <a:ext cx="780288" cy="705612"/>
          </a:xfrm>
          <a:prstGeom prst="rect">
            <a:avLst/>
          </a:prstGeom>
        </p:spPr>
      </p:pic>
      <p:pic>
        <p:nvPicPr>
          <p:cNvPr id="6" name="object 6"/>
          <p:cNvPicPr/>
          <p:nvPr/>
        </p:nvPicPr>
        <p:blipFill>
          <a:blip r:embed="rId5" cstate="print"/>
          <a:stretch>
            <a:fillRect/>
          </a:stretch>
        </p:blipFill>
        <p:spPr>
          <a:xfrm>
            <a:off x="267504" y="5783579"/>
            <a:ext cx="11661384" cy="60527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15087" rIns="0" bIns="0" rtlCol="0">
            <a:spAutoFit/>
          </a:bodyPr>
          <a:lstStyle/>
          <a:p>
            <a:pPr marL="12700">
              <a:lnSpc>
                <a:spcPct val="100000"/>
              </a:lnSpc>
              <a:spcBef>
                <a:spcPts val="105"/>
              </a:spcBef>
            </a:pPr>
            <a:r>
              <a:rPr dirty="0"/>
              <a:t>Immanuel</a:t>
            </a:r>
            <a:r>
              <a:rPr spc="-20" dirty="0"/>
              <a:t> Kant</a:t>
            </a:r>
          </a:p>
        </p:txBody>
      </p:sp>
      <p:sp>
        <p:nvSpPr>
          <p:cNvPr id="3" name="object 3"/>
          <p:cNvSpPr txBox="1"/>
          <p:nvPr/>
        </p:nvSpPr>
        <p:spPr>
          <a:xfrm>
            <a:off x="916939" y="1524000"/>
            <a:ext cx="7076440" cy="5185394"/>
          </a:xfrm>
          <a:prstGeom prst="rect">
            <a:avLst/>
          </a:prstGeom>
        </p:spPr>
        <p:txBody>
          <a:bodyPr vert="horz" wrap="square" lIns="0" tIns="98425" rIns="0" bIns="0" rtlCol="0">
            <a:spAutoFit/>
          </a:bodyPr>
          <a:lstStyle/>
          <a:p>
            <a:pPr marL="241300" indent="-228600">
              <a:lnSpc>
                <a:spcPct val="100000"/>
              </a:lnSpc>
              <a:spcBef>
                <a:spcPts val="775"/>
              </a:spcBef>
              <a:buFont typeface="Arial"/>
              <a:buChar char="•"/>
              <a:tabLst>
                <a:tab pos="241300" algn="l"/>
              </a:tabLst>
            </a:pPr>
            <a:r>
              <a:rPr lang="el-GR" sz="2800" dirty="0">
                <a:latin typeface="Calibri"/>
                <a:cs typeface="Calibri"/>
              </a:rPr>
              <a:t>Ένας από τους μεγαλύτερους φιλοσόφους όλων των εποχών</a:t>
            </a:r>
            <a:endParaRPr sz="2800" dirty="0">
              <a:latin typeface="Calibri"/>
              <a:cs typeface="Calibri"/>
            </a:endParaRPr>
          </a:p>
          <a:p>
            <a:pPr marL="321945" indent="-309880">
              <a:lnSpc>
                <a:spcPct val="100000"/>
              </a:lnSpc>
              <a:spcBef>
                <a:spcPts val="675"/>
              </a:spcBef>
              <a:buFont typeface="Arial"/>
              <a:buChar char="•"/>
              <a:tabLst>
                <a:tab pos="321945" algn="l"/>
                <a:tab pos="322580" algn="l"/>
              </a:tabLst>
            </a:pPr>
            <a:r>
              <a:rPr lang="el-GR" sz="2800" dirty="0">
                <a:latin typeface="Calibri"/>
                <a:cs typeface="Calibri"/>
              </a:rPr>
              <a:t>Έζησε στην Πρωσία </a:t>
            </a:r>
            <a:r>
              <a:rPr sz="2800" spc="-20" dirty="0">
                <a:latin typeface="Calibri"/>
                <a:cs typeface="Calibri"/>
              </a:rPr>
              <a:t>(1724-</a:t>
            </a:r>
            <a:r>
              <a:rPr sz="2800" spc="-10" dirty="0">
                <a:latin typeface="Calibri"/>
                <a:cs typeface="Calibri"/>
              </a:rPr>
              <a:t>1804)</a:t>
            </a:r>
            <a:endParaRPr sz="2800" dirty="0">
              <a:latin typeface="Calibri"/>
              <a:cs typeface="Calibri"/>
            </a:endParaRPr>
          </a:p>
          <a:p>
            <a:pPr>
              <a:lnSpc>
                <a:spcPct val="100000"/>
              </a:lnSpc>
              <a:spcBef>
                <a:spcPts val="40"/>
              </a:spcBef>
              <a:buFont typeface="Arial"/>
              <a:buChar char="•"/>
            </a:pPr>
            <a:endParaRPr sz="3800" dirty="0">
              <a:latin typeface="Calibri"/>
              <a:cs typeface="Calibri"/>
            </a:endParaRPr>
          </a:p>
          <a:p>
            <a:pPr marL="241300" indent="-228600">
              <a:lnSpc>
                <a:spcPct val="100000"/>
              </a:lnSpc>
              <a:buFont typeface="Arial"/>
              <a:buChar char="•"/>
              <a:tabLst>
                <a:tab pos="241300" algn="l"/>
              </a:tabLst>
            </a:pPr>
            <a:r>
              <a:rPr lang="el-GR" sz="2800" spc="-10" dirty="0">
                <a:latin typeface="Calibri"/>
                <a:cs typeface="Calibri"/>
              </a:rPr>
              <a:t>Απευθύνθηκε</a:t>
            </a:r>
            <a:endParaRPr sz="2800" dirty="0">
              <a:latin typeface="Calibri"/>
              <a:cs typeface="Calibri"/>
            </a:endParaRPr>
          </a:p>
          <a:p>
            <a:pPr marL="698500" lvl="1" indent="-229235">
              <a:lnSpc>
                <a:spcPct val="100000"/>
              </a:lnSpc>
              <a:spcBef>
                <a:spcPts val="245"/>
              </a:spcBef>
              <a:buFont typeface="Arial"/>
              <a:buChar char="•"/>
              <a:tabLst>
                <a:tab pos="699135" algn="l"/>
              </a:tabLst>
            </a:pPr>
            <a:r>
              <a:rPr lang="el-GR" sz="2400" dirty="0">
                <a:latin typeface="Calibri"/>
                <a:cs typeface="Calibri"/>
              </a:rPr>
              <a:t>Στη θεωρία της γνώσης: Κριτική του καθαρού λόγου</a:t>
            </a:r>
            <a:endParaRPr sz="2400" dirty="0">
              <a:latin typeface="Calibri"/>
              <a:cs typeface="Calibri"/>
            </a:endParaRPr>
          </a:p>
          <a:p>
            <a:pPr marL="698500" lvl="1" indent="-229235">
              <a:lnSpc>
                <a:spcPct val="100000"/>
              </a:lnSpc>
              <a:spcBef>
                <a:spcPts val="219"/>
              </a:spcBef>
              <a:buFont typeface="Arial"/>
              <a:buChar char="•"/>
              <a:tabLst>
                <a:tab pos="699135" algn="l"/>
              </a:tabLst>
            </a:pPr>
            <a:r>
              <a:rPr lang="el-GR" sz="2400" dirty="0">
                <a:latin typeface="Calibri"/>
                <a:cs typeface="Calibri"/>
              </a:rPr>
              <a:t>Στη θεωρία της ηθικής: Κριτική του πρακτικού λόγου </a:t>
            </a:r>
            <a:endParaRPr sz="2400" dirty="0">
              <a:latin typeface="Calibri"/>
              <a:cs typeface="Calibri"/>
            </a:endParaRPr>
          </a:p>
          <a:p>
            <a:pPr marL="698500" lvl="1" indent="-229235">
              <a:lnSpc>
                <a:spcPct val="100000"/>
              </a:lnSpc>
              <a:spcBef>
                <a:spcPts val="200"/>
              </a:spcBef>
              <a:buFont typeface="Arial"/>
              <a:buChar char="•"/>
              <a:tabLst>
                <a:tab pos="699135" algn="l"/>
              </a:tabLst>
            </a:pPr>
            <a:r>
              <a:rPr lang="el-GR" sz="2400" dirty="0">
                <a:latin typeface="Calibri"/>
                <a:cs typeface="Calibri"/>
              </a:rPr>
              <a:t>Στη θεωρία της αισθητικής (τέχνη): Κριτική της κριτικής δύναμης</a:t>
            </a:r>
            <a:endParaRPr sz="2400" dirty="0">
              <a:latin typeface="Calibri"/>
              <a:cs typeface="Calibri"/>
            </a:endParaRPr>
          </a:p>
          <a:p>
            <a:pPr marL="698500" lvl="1" indent="-229235">
              <a:lnSpc>
                <a:spcPct val="100000"/>
              </a:lnSpc>
              <a:spcBef>
                <a:spcPts val="220"/>
              </a:spcBef>
              <a:buFont typeface="Arial"/>
              <a:buChar char="•"/>
              <a:tabLst>
                <a:tab pos="699135" algn="l"/>
              </a:tabLst>
            </a:pPr>
            <a:r>
              <a:rPr lang="el-GR" sz="2400" spc="-35" dirty="0">
                <a:latin typeface="Calibri"/>
                <a:cs typeface="Calibri"/>
              </a:rPr>
              <a:t>Δίκαιο, λογική, αστρονομία κ.λπ.</a:t>
            </a:r>
            <a:endParaRPr sz="2400" dirty="0">
              <a:latin typeface="Calibri"/>
              <a:cs typeface="Calibri"/>
            </a:endParaRPr>
          </a:p>
        </p:txBody>
      </p:sp>
      <p:pic>
        <p:nvPicPr>
          <p:cNvPr id="4" name="object 4"/>
          <p:cNvPicPr/>
          <p:nvPr/>
        </p:nvPicPr>
        <p:blipFill>
          <a:blip r:embed="rId2" cstate="print"/>
          <a:stretch>
            <a:fillRect/>
          </a:stretch>
        </p:blipFill>
        <p:spPr>
          <a:xfrm>
            <a:off x="9243059" y="1690116"/>
            <a:ext cx="2794000" cy="36449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7247890" cy="1301115"/>
          </a:xfrm>
          <a:prstGeom prst="rect">
            <a:avLst/>
          </a:prstGeom>
        </p:spPr>
        <p:txBody>
          <a:bodyPr vert="horz" wrap="square" lIns="0" tIns="13335" rIns="0" bIns="0" rtlCol="0">
            <a:spAutoFit/>
          </a:bodyPr>
          <a:lstStyle/>
          <a:p>
            <a:pPr marL="12700">
              <a:lnSpc>
                <a:spcPts val="5015"/>
              </a:lnSpc>
              <a:spcBef>
                <a:spcPts val="105"/>
              </a:spcBef>
              <a:tabLst>
                <a:tab pos="4697095" algn="l"/>
              </a:tabLst>
            </a:pPr>
            <a:r>
              <a:rPr lang="el-GR" spc="-10" dirty="0"/>
              <a:t>Η ηθική του </a:t>
            </a:r>
            <a:r>
              <a:rPr lang="el-GR" spc="-10" dirty="0" err="1"/>
              <a:t>Καντ</a:t>
            </a:r>
            <a:r>
              <a:rPr lang="el-GR" spc="-10" dirty="0"/>
              <a:t> και η αρχή της</a:t>
            </a:r>
            <a:br>
              <a:rPr lang="el-GR" spc="-10" dirty="0"/>
            </a:br>
            <a:r>
              <a:rPr lang="el-GR" spc="-10" dirty="0"/>
              <a:t>κατηγορικής προσταγής</a:t>
            </a:r>
            <a:endParaRPr spc="-10" dirty="0"/>
          </a:p>
        </p:txBody>
      </p:sp>
      <p:sp>
        <p:nvSpPr>
          <p:cNvPr id="3" name="object 3"/>
          <p:cNvSpPr txBox="1"/>
          <p:nvPr/>
        </p:nvSpPr>
        <p:spPr>
          <a:xfrm>
            <a:off x="916939" y="2128469"/>
            <a:ext cx="10102850" cy="655116"/>
          </a:xfrm>
          <a:prstGeom prst="rect">
            <a:avLst/>
          </a:prstGeom>
        </p:spPr>
        <p:txBody>
          <a:bodyPr vert="horz" wrap="square" lIns="0" tIns="12700" rIns="0" bIns="0" rtlCol="0">
            <a:spAutoFit/>
          </a:bodyPr>
          <a:lstStyle/>
          <a:p>
            <a:pPr marL="241300" indent="-228600">
              <a:lnSpc>
                <a:spcPts val="2450"/>
              </a:lnSpc>
              <a:spcBef>
                <a:spcPts val="100"/>
              </a:spcBef>
              <a:buFont typeface="Arial"/>
              <a:buChar char="•"/>
              <a:tabLst>
                <a:tab pos="241300" algn="l"/>
              </a:tabLst>
            </a:pPr>
            <a:r>
              <a:rPr lang="el-GR" sz="2400" spc="-30" dirty="0">
                <a:latin typeface="Calibri"/>
                <a:cs typeface="Calibri"/>
              </a:rPr>
              <a:t>"Ενεργήστε μόνο σύμφωνα με εκείνο το αξίωμα με το οποίο μπορείτε ταυτόχρονα να θελήσετε ότι θα να γίνει παγκόσμιος νόμος"</a:t>
            </a:r>
            <a:r>
              <a:rPr sz="2400" spc="-10" dirty="0">
                <a:latin typeface="Calibri"/>
                <a:cs typeface="Calibri"/>
              </a:rPr>
              <a:t>(1785).</a:t>
            </a:r>
            <a:endParaRPr sz="2400" dirty="0">
              <a:latin typeface="Calibri"/>
              <a:cs typeface="Calibri"/>
            </a:endParaRPr>
          </a:p>
        </p:txBody>
      </p:sp>
      <p:sp>
        <p:nvSpPr>
          <p:cNvPr id="4" name="object 4"/>
          <p:cNvSpPr txBox="1"/>
          <p:nvPr/>
        </p:nvSpPr>
        <p:spPr>
          <a:xfrm>
            <a:off x="1069706" y="3187038"/>
            <a:ext cx="10207894" cy="351378"/>
          </a:xfrm>
          <a:prstGeom prst="rect">
            <a:avLst/>
          </a:prstGeom>
        </p:spPr>
        <p:txBody>
          <a:bodyPr vert="horz" wrap="square" lIns="0" tIns="12700" rIns="0" bIns="0" rtlCol="0">
            <a:spAutoFit/>
          </a:bodyPr>
          <a:lstStyle/>
          <a:p>
            <a:pPr marL="309880" indent="-297815">
              <a:lnSpc>
                <a:spcPct val="100000"/>
              </a:lnSpc>
              <a:spcBef>
                <a:spcPts val="100"/>
              </a:spcBef>
              <a:buFont typeface="Arial"/>
              <a:buChar char="•"/>
              <a:tabLst>
                <a:tab pos="309880" algn="l"/>
                <a:tab pos="310515" algn="l"/>
                <a:tab pos="2574290" algn="l"/>
              </a:tabLst>
            </a:pPr>
            <a:r>
              <a:rPr lang="el-GR" sz="2200" dirty="0">
                <a:latin typeface="Calibri"/>
                <a:cs typeface="Calibri"/>
              </a:rPr>
              <a:t>Τι είναι ένα αξίωμα: μια υποκειμενική αρχή δράσης</a:t>
            </a:r>
            <a:r>
              <a:rPr sz="2200" spc="-10" dirty="0">
                <a:latin typeface="Calibri"/>
                <a:cs typeface="Calibri"/>
              </a:rPr>
              <a:t>,</a:t>
            </a:r>
            <a:r>
              <a:rPr lang="el-GR" sz="2200" spc="-10" dirty="0">
                <a:latin typeface="Calibri"/>
                <a:cs typeface="Calibri"/>
              </a:rPr>
              <a:t> συνδέει μια ενέργεια με τους</a:t>
            </a:r>
            <a:endParaRPr sz="2200" dirty="0">
              <a:latin typeface="Calibri"/>
              <a:cs typeface="Calibri"/>
            </a:endParaRPr>
          </a:p>
        </p:txBody>
      </p:sp>
      <p:sp>
        <p:nvSpPr>
          <p:cNvPr id="6" name="object 6"/>
          <p:cNvSpPr txBox="1"/>
          <p:nvPr/>
        </p:nvSpPr>
        <p:spPr>
          <a:xfrm>
            <a:off x="1425574" y="3538416"/>
            <a:ext cx="9591040" cy="1872307"/>
          </a:xfrm>
          <a:prstGeom prst="rect">
            <a:avLst/>
          </a:prstGeom>
        </p:spPr>
        <p:txBody>
          <a:bodyPr vert="horz" wrap="square" lIns="0" tIns="12700" rIns="0" bIns="0" rtlCol="0">
            <a:spAutoFit/>
          </a:bodyPr>
          <a:lstStyle/>
          <a:p>
            <a:pPr marL="12700">
              <a:lnSpc>
                <a:spcPts val="2775"/>
              </a:lnSpc>
              <a:spcBef>
                <a:spcPts val="100"/>
              </a:spcBef>
            </a:pPr>
            <a:r>
              <a:rPr lang="el-GR" sz="2400" dirty="0">
                <a:latin typeface="Calibri"/>
                <a:cs typeface="Calibri"/>
              </a:rPr>
              <a:t>τους λόγους αυτής της ενέργειας (πρόθεση εκτέλεσης μιας ενέργειας για έναν συγκεκριμένο λόγο)</a:t>
            </a:r>
          </a:p>
          <a:p>
            <a:pPr marL="469900" indent="-229235">
              <a:lnSpc>
                <a:spcPts val="2180"/>
              </a:lnSpc>
              <a:buFont typeface="Arial"/>
              <a:buChar char="•"/>
              <a:tabLst>
                <a:tab pos="469900" algn="l"/>
                <a:tab pos="470534" algn="l"/>
              </a:tabLst>
            </a:pPr>
            <a:r>
              <a:rPr lang="el-GR" sz="2000" dirty="0">
                <a:latin typeface="Calibri"/>
                <a:cs typeface="Calibri"/>
              </a:rPr>
              <a:t>Θα κάνω δωρεές σε φιλανθρωπικά ιδρύματα για τη μείωση της πείνας</a:t>
            </a:r>
            <a:endParaRPr sz="2000" dirty="0">
              <a:latin typeface="Calibri"/>
              <a:cs typeface="Calibri"/>
            </a:endParaRPr>
          </a:p>
          <a:p>
            <a:pPr marL="469900" indent="-229235">
              <a:lnSpc>
                <a:spcPts val="2180"/>
              </a:lnSpc>
              <a:buFont typeface="Arial"/>
              <a:buChar char="•"/>
              <a:tabLst>
                <a:tab pos="469900" algn="l"/>
                <a:tab pos="470534" algn="l"/>
              </a:tabLst>
            </a:pPr>
            <a:r>
              <a:rPr lang="el-GR" sz="2000" dirty="0">
                <a:latin typeface="Calibri"/>
                <a:cs typeface="Calibri"/>
              </a:rPr>
              <a:t>Θα εξαπατήσω τον συνεργάτη μου, για να αυξήσω τα κέρδη μου</a:t>
            </a:r>
            <a:endParaRPr sz="2000" dirty="0">
              <a:latin typeface="Calibri"/>
              <a:cs typeface="Calibri"/>
            </a:endParaRPr>
          </a:p>
          <a:p>
            <a:pPr marL="469900" indent="-229235">
              <a:lnSpc>
                <a:spcPts val="2185"/>
              </a:lnSpc>
              <a:buFont typeface="Arial"/>
              <a:buChar char="•"/>
              <a:tabLst>
                <a:tab pos="469900" algn="l"/>
                <a:tab pos="470534" algn="l"/>
              </a:tabLst>
            </a:pPr>
            <a:r>
              <a:rPr lang="el-GR" sz="2000" dirty="0">
                <a:latin typeface="Calibri"/>
                <a:cs typeface="Calibri"/>
              </a:rPr>
              <a:t>Θα εξαπατήσω τη φορολογία, για να κρατήσω τα χρήματά μου</a:t>
            </a:r>
            <a:endParaRPr sz="2000" dirty="0">
              <a:latin typeface="Calibri"/>
              <a:cs typeface="Calibri"/>
            </a:endParaRPr>
          </a:p>
          <a:p>
            <a:pPr marL="469900" indent="-229235">
              <a:lnSpc>
                <a:spcPts val="2290"/>
              </a:lnSpc>
              <a:buFont typeface="Arial"/>
              <a:buChar char="•"/>
              <a:tabLst>
                <a:tab pos="469900" algn="l"/>
                <a:tab pos="470534" algn="l"/>
              </a:tabLst>
            </a:pPr>
            <a:r>
              <a:rPr lang="el-GR" sz="2000" dirty="0">
                <a:latin typeface="Calibri"/>
                <a:cs typeface="Calibri"/>
              </a:rPr>
              <a:t>Θα πω την αλήθεια, για να εξασφαλίσω εμπιστοσύνη</a:t>
            </a:r>
            <a:endParaRPr sz="2000" dirty="0">
              <a:latin typeface="Calibri"/>
              <a:cs typeface="Calibri"/>
            </a:endParaRPr>
          </a:p>
        </p:txBody>
      </p:sp>
      <p:sp>
        <p:nvSpPr>
          <p:cNvPr id="7" name="object 7"/>
          <p:cNvSpPr txBox="1"/>
          <p:nvPr/>
        </p:nvSpPr>
        <p:spPr>
          <a:xfrm>
            <a:off x="916939" y="5452059"/>
            <a:ext cx="10099675" cy="657424"/>
          </a:xfrm>
          <a:prstGeom prst="rect">
            <a:avLst/>
          </a:prstGeom>
        </p:spPr>
        <p:txBody>
          <a:bodyPr vert="horz" wrap="square" lIns="0" tIns="122555" rIns="0" bIns="0" rtlCol="0">
            <a:spAutoFit/>
          </a:bodyPr>
          <a:lstStyle/>
          <a:p>
            <a:pPr marL="241300" marR="5080" indent="-228600">
              <a:lnSpc>
                <a:spcPct val="70000"/>
              </a:lnSpc>
              <a:spcBef>
                <a:spcPts val="965"/>
              </a:spcBef>
              <a:buFont typeface="Arial"/>
              <a:buChar char="•"/>
              <a:tabLst>
                <a:tab pos="241300" algn="l"/>
              </a:tabLst>
            </a:pPr>
            <a:r>
              <a:rPr lang="el-GR" sz="2400" dirty="0">
                <a:latin typeface="Calibri"/>
                <a:cs typeface="Calibri"/>
              </a:rPr>
              <a:t>Είναι καθολικοποιήσιμα; Θα ήθελα να γίνουν παγκόσμιοι νόμοι, που να εφαρμόζονται από όλους;</a:t>
            </a:r>
            <a:endParaRPr sz="2400" dirty="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11130" cy="995272"/>
          </a:xfrm>
          <a:prstGeom prst="rect">
            <a:avLst/>
          </a:prstGeom>
        </p:spPr>
        <p:txBody>
          <a:bodyPr vert="horz" wrap="square" lIns="0" tIns="315087" rIns="0" bIns="0" rtlCol="0">
            <a:spAutoFit/>
          </a:bodyPr>
          <a:lstStyle/>
          <a:p>
            <a:pPr marL="12700">
              <a:lnSpc>
                <a:spcPct val="100000"/>
              </a:lnSpc>
              <a:spcBef>
                <a:spcPts val="105"/>
              </a:spcBef>
            </a:pPr>
            <a:r>
              <a:rPr lang="el-GR" dirty="0"/>
              <a:t>Ένα τεστ καθολίκευσης</a:t>
            </a:r>
            <a:endParaRPr spc="-20" dirty="0"/>
          </a:p>
        </p:txBody>
      </p:sp>
      <p:sp>
        <p:nvSpPr>
          <p:cNvPr id="3" name="object 3"/>
          <p:cNvSpPr txBox="1"/>
          <p:nvPr/>
        </p:nvSpPr>
        <p:spPr>
          <a:xfrm>
            <a:off x="916939" y="1746250"/>
            <a:ext cx="9693275" cy="4942379"/>
          </a:xfrm>
          <a:prstGeom prst="rect">
            <a:avLst/>
          </a:prstGeom>
        </p:spPr>
        <p:txBody>
          <a:bodyPr vert="horz" wrap="square" lIns="0" tIns="12700" rIns="0" bIns="0" rtlCol="0">
            <a:spAutoFit/>
          </a:bodyPr>
          <a:lstStyle/>
          <a:p>
            <a:pPr marL="241300" indent="-228600">
              <a:lnSpc>
                <a:spcPts val="2775"/>
              </a:lnSpc>
              <a:spcBef>
                <a:spcPts val="100"/>
              </a:spcBef>
              <a:buFont typeface="Arial"/>
              <a:buChar char="•"/>
              <a:tabLst>
                <a:tab pos="241300" algn="l"/>
              </a:tabLst>
            </a:pPr>
            <a:r>
              <a:rPr sz="2400" dirty="0">
                <a:latin typeface="Calibri"/>
                <a:cs typeface="Calibri"/>
              </a:rPr>
              <a:t>Shafer</a:t>
            </a:r>
            <a:r>
              <a:rPr sz="2400" spc="-35" dirty="0">
                <a:latin typeface="Calibri"/>
                <a:cs typeface="Calibri"/>
              </a:rPr>
              <a:t> </a:t>
            </a:r>
            <a:r>
              <a:rPr sz="2400" dirty="0">
                <a:latin typeface="Calibri"/>
                <a:cs typeface="Calibri"/>
              </a:rPr>
              <a:t>Landau.</a:t>
            </a:r>
            <a:r>
              <a:rPr sz="2400" spc="-35" dirty="0">
                <a:latin typeface="Calibri"/>
                <a:cs typeface="Calibri"/>
              </a:rPr>
              <a:t> </a:t>
            </a:r>
            <a:r>
              <a:rPr lang="el-GR" sz="2400" dirty="0">
                <a:latin typeface="Calibri"/>
                <a:cs typeface="Calibri"/>
              </a:rPr>
              <a:t>Το τεστ της καθολικότητας</a:t>
            </a:r>
            <a:r>
              <a:rPr sz="2400" spc="-10" dirty="0">
                <a:latin typeface="Calibri"/>
                <a:cs typeface="Calibri"/>
              </a:rPr>
              <a:t>:</a:t>
            </a:r>
            <a:endParaRPr sz="2400" dirty="0">
              <a:latin typeface="Calibri"/>
              <a:cs typeface="Calibri"/>
            </a:endParaRPr>
          </a:p>
          <a:p>
            <a:pPr marL="698500" lvl="1" indent="-229235">
              <a:lnSpc>
                <a:spcPts val="2180"/>
              </a:lnSpc>
              <a:buFont typeface="Arial"/>
              <a:buChar char="•"/>
              <a:tabLst>
                <a:tab pos="698500" algn="l"/>
                <a:tab pos="699135" algn="l"/>
              </a:tabLst>
            </a:pPr>
            <a:r>
              <a:rPr lang="el-GR" sz="2000" dirty="0">
                <a:latin typeface="Calibri"/>
                <a:cs typeface="Calibri"/>
              </a:rPr>
              <a:t>Διατυπώστε το αξίωμα σας δηλώνοντας με σαφήνεια τι σκοπεύετε να κάνετε και γιατί σκοπεύετε να το κάνετε</a:t>
            </a:r>
            <a:r>
              <a:rPr sz="2000" spc="-25" dirty="0">
                <a:latin typeface="Calibri"/>
                <a:cs typeface="Calibri"/>
              </a:rPr>
              <a:t>.</a:t>
            </a:r>
            <a:endParaRPr sz="2000" dirty="0">
              <a:latin typeface="Calibri"/>
              <a:cs typeface="Calibri"/>
            </a:endParaRPr>
          </a:p>
          <a:p>
            <a:pPr marL="698500" lvl="1" indent="-229235">
              <a:lnSpc>
                <a:spcPts val="2180"/>
              </a:lnSpc>
              <a:buFont typeface="Arial"/>
              <a:buChar char="•"/>
              <a:tabLst>
                <a:tab pos="698500" algn="l"/>
                <a:tab pos="699135" algn="l"/>
              </a:tabLst>
            </a:pPr>
            <a:r>
              <a:rPr lang="el-GR" sz="2000" dirty="0">
                <a:latin typeface="Calibri"/>
                <a:cs typeface="Calibri"/>
              </a:rPr>
              <a:t>Φανταστείτε έναν κόσμο στον οποίο όλοι υποστηρίζουν και ενεργούν σύμφωνα με το αξίωμα σας</a:t>
            </a:r>
            <a:r>
              <a:rPr sz="2000" spc="-10" dirty="0">
                <a:latin typeface="Calibri"/>
                <a:cs typeface="Calibri"/>
              </a:rPr>
              <a:t>.</a:t>
            </a:r>
            <a:endParaRPr sz="2000" dirty="0">
              <a:latin typeface="Calibri"/>
              <a:cs typeface="Calibri"/>
            </a:endParaRPr>
          </a:p>
          <a:p>
            <a:pPr marL="698500" lvl="1" indent="-229235">
              <a:lnSpc>
                <a:spcPts val="2290"/>
              </a:lnSpc>
              <a:buFont typeface="Arial"/>
              <a:buChar char="•"/>
              <a:tabLst>
                <a:tab pos="698500" algn="l"/>
                <a:tab pos="699135" algn="l"/>
              </a:tabLst>
            </a:pPr>
            <a:r>
              <a:rPr lang="el-GR" sz="2000" dirty="0">
                <a:latin typeface="Calibri"/>
                <a:cs typeface="Calibri"/>
              </a:rPr>
              <a:t>Έπειτα αναρωτηθείτε: Μπορεί ο στόχος της δράσης μου να επιτευχθεί σε έναν τέτοιο κόσμο;</a:t>
            </a:r>
            <a:endParaRPr sz="2000" dirty="0">
              <a:latin typeface="Calibri"/>
              <a:cs typeface="Calibri"/>
            </a:endParaRPr>
          </a:p>
          <a:p>
            <a:pPr lvl="1">
              <a:lnSpc>
                <a:spcPct val="100000"/>
              </a:lnSpc>
              <a:spcBef>
                <a:spcPts val="35"/>
              </a:spcBef>
            </a:pPr>
            <a:endParaRPr lang="en-US" sz="2550" dirty="0">
              <a:latin typeface="Calibri"/>
              <a:cs typeface="Calibri"/>
            </a:endParaRPr>
          </a:p>
          <a:p>
            <a:pPr marL="241300" indent="-228600">
              <a:lnSpc>
                <a:spcPct val="100000"/>
              </a:lnSpc>
              <a:spcBef>
                <a:spcPts val="5"/>
              </a:spcBef>
              <a:buFont typeface="Arial"/>
              <a:buChar char="•"/>
              <a:tabLst>
                <a:tab pos="241300" algn="l"/>
              </a:tabLst>
            </a:pPr>
            <a:r>
              <a:rPr lang="el-GR" sz="2400" dirty="0">
                <a:latin typeface="Calibri"/>
                <a:cs typeface="Calibri"/>
              </a:rPr>
              <a:t>Η διαδικασία διασφαλίζει ένα είδος δικαιοσύνης</a:t>
            </a:r>
          </a:p>
          <a:p>
            <a:pPr>
              <a:lnSpc>
                <a:spcPct val="100000"/>
              </a:lnSpc>
              <a:spcBef>
                <a:spcPts val="30"/>
              </a:spcBef>
            </a:pPr>
            <a:endParaRPr sz="2550" dirty="0">
              <a:latin typeface="Calibri"/>
              <a:cs typeface="Calibri"/>
            </a:endParaRPr>
          </a:p>
          <a:p>
            <a:pPr marL="12700">
              <a:lnSpc>
                <a:spcPts val="2775"/>
              </a:lnSpc>
            </a:pPr>
            <a:r>
              <a:rPr lang="el-GR" sz="2400" dirty="0">
                <a:latin typeface="Calibri"/>
                <a:cs typeface="Calibri"/>
              </a:rPr>
              <a:t>Εφαρμόστε αυτή την αρχή σε </a:t>
            </a:r>
            <a:endParaRPr lang="en-US" sz="2400" dirty="0">
              <a:latin typeface="Calibri"/>
              <a:cs typeface="Calibri"/>
            </a:endParaRPr>
          </a:p>
          <a:p>
            <a:pPr marL="698500" lvl="1" indent="-229235">
              <a:lnSpc>
                <a:spcPts val="2185"/>
              </a:lnSpc>
              <a:buFont typeface="Arial"/>
              <a:buChar char="•"/>
              <a:tabLst>
                <a:tab pos="698500" algn="l"/>
                <a:tab pos="699135" algn="l"/>
              </a:tabLst>
            </a:pPr>
            <a:r>
              <a:rPr lang="el-GR" sz="2000" dirty="0">
                <a:latin typeface="Calibri"/>
                <a:cs typeface="Calibri"/>
              </a:rPr>
              <a:t>Αντιγραφή σε εξετάσεις, για να πάρετε καλό βαθμό </a:t>
            </a:r>
            <a:endParaRPr lang="en-US" sz="2000" dirty="0">
              <a:latin typeface="Calibri"/>
              <a:cs typeface="Calibri"/>
            </a:endParaRPr>
          </a:p>
          <a:p>
            <a:pPr marL="698500" lvl="1" indent="-229235">
              <a:lnSpc>
                <a:spcPts val="2290"/>
              </a:lnSpc>
              <a:buFont typeface="Arial"/>
              <a:buChar char="•"/>
              <a:tabLst>
                <a:tab pos="698500" algn="l"/>
                <a:tab pos="699135" algn="l"/>
              </a:tabLst>
            </a:pPr>
            <a:r>
              <a:rPr lang="el-GR" sz="2000" dirty="0">
                <a:latin typeface="Calibri"/>
                <a:cs typeface="Calibri"/>
              </a:rPr>
              <a:t>Δίνετε χρήματα σε μια φιλανθρωπική οργάνωση για να βοηθήσετε</a:t>
            </a:r>
            <a:endParaRPr lang="en-US" sz="2000" dirty="0">
              <a:latin typeface="Calibri"/>
              <a:cs typeface="Calibri"/>
            </a:endParaRPr>
          </a:p>
          <a:p>
            <a:pPr lvl="1">
              <a:lnSpc>
                <a:spcPct val="100000"/>
              </a:lnSpc>
              <a:spcBef>
                <a:spcPts val="30"/>
              </a:spcBef>
              <a:buFont typeface="Arial"/>
              <a:buChar char="•"/>
            </a:pPr>
            <a:endParaRPr sz="2550" dirty="0">
              <a:latin typeface="Calibri"/>
              <a:cs typeface="Calibri"/>
            </a:endParaRPr>
          </a:p>
          <a:p>
            <a:pPr marL="241300" indent="-228600">
              <a:lnSpc>
                <a:spcPct val="100000"/>
              </a:lnSpc>
              <a:buFont typeface="Arial"/>
              <a:buChar char="•"/>
              <a:tabLst>
                <a:tab pos="241300" algn="l"/>
              </a:tabLst>
            </a:pPr>
            <a:r>
              <a:rPr lang="el-GR" sz="2400" dirty="0">
                <a:latin typeface="Calibri"/>
                <a:cs typeface="Calibri"/>
              </a:rPr>
              <a:t>Θα θέλαμε ένα ρομπότ να ακολουθεί αυτό το αξίωμα;</a:t>
            </a:r>
            <a:endParaRPr sz="2400" dirty="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106780"/>
            <a:ext cx="10311130" cy="995272"/>
          </a:xfrm>
          <a:prstGeom prst="rect">
            <a:avLst/>
          </a:prstGeom>
        </p:spPr>
        <p:txBody>
          <a:bodyPr vert="horz" wrap="square" lIns="0" tIns="315087" rIns="0" bIns="0" rtlCol="0">
            <a:spAutoFit/>
          </a:bodyPr>
          <a:lstStyle/>
          <a:p>
            <a:pPr marL="12700">
              <a:lnSpc>
                <a:spcPct val="100000"/>
              </a:lnSpc>
              <a:spcBef>
                <a:spcPts val="105"/>
              </a:spcBef>
            </a:pPr>
            <a:r>
              <a:rPr dirty="0"/>
              <a:t>Immanuel</a:t>
            </a:r>
            <a:r>
              <a:rPr spc="-65" dirty="0"/>
              <a:t> </a:t>
            </a:r>
            <a:r>
              <a:rPr dirty="0"/>
              <a:t>Kant</a:t>
            </a:r>
            <a:r>
              <a:rPr spc="-50" dirty="0"/>
              <a:t> </a:t>
            </a:r>
            <a:r>
              <a:rPr lang="el-GR" dirty="0"/>
              <a:t>έναντι</a:t>
            </a:r>
            <a:r>
              <a:rPr spc="-50" dirty="0"/>
              <a:t> </a:t>
            </a:r>
            <a:r>
              <a:rPr dirty="0"/>
              <a:t>Benjamin</a:t>
            </a:r>
            <a:r>
              <a:rPr spc="-50" dirty="0"/>
              <a:t> </a:t>
            </a:r>
            <a:r>
              <a:rPr spc="-10" dirty="0"/>
              <a:t>Constant</a:t>
            </a:r>
          </a:p>
        </p:txBody>
      </p:sp>
      <p:sp>
        <p:nvSpPr>
          <p:cNvPr id="3" name="object 3"/>
          <p:cNvSpPr txBox="1"/>
          <p:nvPr/>
        </p:nvSpPr>
        <p:spPr>
          <a:xfrm>
            <a:off x="916939" y="978167"/>
            <a:ext cx="10894061" cy="5855449"/>
          </a:xfrm>
          <a:prstGeom prst="rect">
            <a:avLst/>
          </a:prstGeom>
        </p:spPr>
        <p:txBody>
          <a:bodyPr vert="horz" wrap="square" lIns="0" tIns="93980" rIns="0" bIns="0" rtlCol="0">
            <a:spAutoFit/>
          </a:bodyPr>
          <a:lstStyle/>
          <a:p>
            <a:pPr marL="241300" marR="5080" indent="-228600">
              <a:lnSpc>
                <a:spcPts val="2690"/>
              </a:lnSpc>
              <a:spcBef>
                <a:spcPts val="740"/>
              </a:spcBef>
              <a:buFont typeface="Arial"/>
              <a:buChar char="•"/>
              <a:tabLst>
                <a:tab pos="241300" algn="l"/>
              </a:tabLst>
            </a:pPr>
            <a:r>
              <a:rPr lang="el-GR" sz="2800" dirty="0">
                <a:latin typeface="Calibri"/>
                <a:cs typeface="Calibri"/>
              </a:rPr>
              <a:t>Αν κάποιος πρέπει (αν του ζητηθεί) να πει σε έναν γνωστό δολοφόνο τη θέση του θύματος του</a:t>
            </a:r>
            <a:r>
              <a:rPr sz="2800" spc="-10" dirty="0">
                <a:latin typeface="Calibri"/>
                <a:cs typeface="Calibri"/>
              </a:rPr>
              <a:t>.</a:t>
            </a:r>
            <a:endParaRPr sz="2800" dirty="0">
              <a:latin typeface="Calibri"/>
              <a:cs typeface="Calibri"/>
            </a:endParaRPr>
          </a:p>
          <a:p>
            <a:pPr marL="698500" lvl="1" indent="-229235">
              <a:lnSpc>
                <a:spcPts val="2805"/>
              </a:lnSpc>
              <a:spcBef>
                <a:spcPts val="5"/>
              </a:spcBef>
              <a:buFont typeface="Arial"/>
              <a:buChar char="•"/>
              <a:tabLst>
                <a:tab pos="699135" algn="l"/>
              </a:tabLst>
            </a:pPr>
            <a:r>
              <a:rPr lang="el-GR" sz="2400" dirty="0">
                <a:latin typeface="Calibri"/>
                <a:cs typeface="Calibri"/>
              </a:rPr>
              <a:t>Είναι αποδεκτό να αρνηθεί κανείς να απαντήσει;</a:t>
            </a:r>
            <a:endParaRPr sz="2400" dirty="0">
              <a:latin typeface="Calibri"/>
              <a:cs typeface="Calibri"/>
            </a:endParaRPr>
          </a:p>
          <a:p>
            <a:pPr marL="698500" lvl="1" indent="-229235">
              <a:lnSpc>
                <a:spcPts val="2840"/>
              </a:lnSpc>
              <a:buFont typeface="Arial"/>
              <a:buChar char="•"/>
              <a:tabLst>
                <a:tab pos="699135" algn="l"/>
              </a:tabLst>
            </a:pPr>
            <a:r>
              <a:rPr lang="el-GR" sz="2400" dirty="0">
                <a:latin typeface="Calibri"/>
                <a:cs typeface="Calibri"/>
              </a:rPr>
              <a:t>Είναι αποδεκτό να πει κανείς ψέματα (π.χ. αν απειλείται από τον δολοφόνο);</a:t>
            </a:r>
            <a:endParaRPr sz="2400" dirty="0">
              <a:latin typeface="Calibri"/>
              <a:cs typeface="Calibri"/>
            </a:endParaRPr>
          </a:p>
          <a:p>
            <a:pPr lvl="1">
              <a:lnSpc>
                <a:spcPct val="100000"/>
              </a:lnSpc>
              <a:buFont typeface="Arial"/>
              <a:buChar char="•"/>
            </a:pPr>
            <a:endParaRPr sz="2550" dirty="0">
              <a:latin typeface="Calibri"/>
              <a:cs typeface="Calibri"/>
            </a:endParaRPr>
          </a:p>
          <a:p>
            <a:pPr marL="241300" indent="-228600">
              <a:lnSpc>
                <a:spcPct val="100000"/>
              </a:lnSpc>
              <a:spcBef>
                <a:spcPts val="5"/>
              </a:spcBef>
              <a:buFont typeface="Arial"/>
              <a:buChar char="•"/>
              <a:tabLst>
                <a:tab pos="241300" algn="l"/>
              </a:tabLst>
            </a:pPr>
            <a:r>
              <a:rPr lang="el-GR" sz="2800" dirty="0">
                <a:latin typeface="Calibri"/>
                <a:cs typeface="Calibri"/>
              </a:rPr>
              <a:t>Μπορεί το αξίωμα του να λέει κανείς ψέματα να είναι καθολικό</a:t>
            </a:r>
            <a:r>
              <a:rPr lang="en-US" sz="2800" dirty="0">
                <a:latin typeface="Calibri"/>
                <a:cs typeface="Calibri"/>
              </a:rPr>
              <a:t>;</a:t>
            </a:r>
            <a:endParaRPr sz="2800" dirty="0">
              <a:latin typeface="Calibri"/>
              <a:cs typeface="Calibri"/>
            </a:endParaRPr>
          </a:p>
          <a:p>
            <a:pPr marL="241300" indent="-228600">
              <a:lnSpc>
                <a:spcPct val="100000"/>
              </a:lnSpc>
              <a:spcBef>
                <a:spcPts val="335"/>
              </a:spcBef>
              <a:buFont typeface="Arial"/>
              <a:buChar char="•"/>
              <a:tabLst>
                <a:tab pos="241300" algn="l"/>
              </a:tabLst>
            </a:pPr>
            <a:r>
              <a:rPr lang="el-GR" sz="2800" dirty="0">
                <a:latin typeface="Calibri"/>
                <a:cs typeface="Calibri"/>
              </a:rPr>
              <a:t>Είναι ανατρέψιμο</a:t>
            </a:r>
            <a:r>
              <a:rPr lang="en-US" sz="2800" spc="-10" dirty="0">
                <a:latin typeface="Calibri"/>
                <a:cs typeface="Calibri"/>
              </a:rPr>
              <a:t>;</a:t>
            </a:r>
            <a:endParaRPr lang="el-GR" sz="2800" spc="-10" dirty="0">
              <a:latin typeface="Calibri"/>
              <a:cs typeface="Calibri"/>
            </a:endParaRPr>
          </a:p>
          <a:p>
            <a:pPr marL="241300" indent="-228600">
              <a:lnSpc>
                <a:spcPct val="100000"/>
              </a:lnSpc>
              <a:spcBef>
                <a:spcPts val="335"/>
              </a:spcBef>
              <a:buFont typeface="Arial"/>
              <a:buChar char="•"/>
              <a:tabLst>
                <a:tab pos="241300" algn="l"/>
              </a:tabLst>
            </a:pPr>
            <a:endParaRPr lang="el-GR" sz="2800" spc="-10" dirty="0">
              <a:latin typeface="Calibri"/>
              <a:cs typeface="Calibri"/>
            </a:endParaRPr>
          </a:p>
          <a:p>
            <a:pPr marL="12700">
              <a:lnSpc>
                <a:spcPct val="100000"/>
              </a:lnSpc>
              <a:spcBef>
                <a:spcPts val="335"/>
              </a:spcBef>
              <a:tabLst>
                <a:tab pos="241300" algn="l"/>
              </a:tabLst>
            </a:pPr>
            <a:endParaRPr lang="el-GR" sz="2800" dirty="0">
              <a:latin typeface="Calibri"/>
              <a:cs typeface="Calibri"/>
            </a:endParaRPr>
          </a:p>
          <a:p>
            <a:pPr marL="12700">
              <a:lnSpc>
                <a:spcPct val="100000"/>
              </a:lnSpc>
              <a:spcBef>
                <a:spcPts val="335"/>
              </a:spcBef>
              <a:tabLst>
                <a:tab pos="241300" algn="l"/>
              </a:tabLst>
            </a:pPr>
            <a:endParaRPr lang="el-GR" sz="2800" dirty="0">
              <a:latin typeface="Calibri"/>
              <a:cs typeface="Calibri"/>
            </a:endParaRPr>
          </a:p>
          <a:p>
            <a:pPr marL="12700">
              <a:lnSpc>
                <a:spcPct val="100000"/>
              </a:lnSpc>
              <a:spcBef>
                <a:spcPts val="335"/>
              </a:spcBef>
              <a:tabLst>
                <a:tab pos="241300" algn="l"/>
              </a:tabLst>
            </a:pPr>
            <a:endParaRPr sz="2800" dirty="0">
              <a:latin typeface="Calibri"/>
              <a:cs typeface="Calibri"/>
            </a:endParaRPr>
          </a:p>
          <a:p>
            <a:pPr marL="241300" indent="-228600">
              <a:lnSpc>
                <a:spcPts val="3335"/>
              </a:lnSpc>
              <a:spcBef>
                <a:spcPts val="325"/>
              </a:spcBef>
              <a:buFont typeface="Arial"/>
              <a:buChar char="•"/>
              <a:tabLst>
                <a:tab pos="241300" algn="l"/>
              </a:tabLst>
            </a:pPr>
            <a:r>
              <a:rPr lang="el-GR" sz="2800" dirty="0">
                <a:latin typeface="Calibri"/>
                <a:cs typeface="Calibri"/>
              </a:rPr>
              <a:t>Είναι αποδεκτό να έχουμε ένα ρομπότ που λέει ψέματα</a:t>
            </a:r>
            <a:r>
              <a:rPr sz="2800" spc="-10" dirty="0">
                <a:latin typeface="Calibri"/>
                <a:cs typeface="Calibri"/>
              </a:rPr>
              <a:t>:</a:t>
            </a:r>
            <a:endParaRPr sz="2800" dirty="0">
              <a:latin typeface="Calibri"/>
              <a:cs typeface="Calibri"/>
            </a:endParaRPr>
          </a:p>
          <a:p>
            <a:pPr marL="698500" lvl="1" indent="-229235">
              <a:lnSpc>
                <a:spcPts val="2810"/>
              </a:lnSpc>
              <a:buFont typeface="Arial"/>
              <a:buChar char="•"/>
              <a:tabLst>
                <a:tab pos="699135" algn="l"/>
                <a:tab pos="2308225" algn="l"/>
              </a:tabLst>
            </a:pPr>
            <a:r>
              <a:rPr lang="el-GR" sz="2400" dirty="0">
                <a:latin typeface="Calibri"/>
                <a:cs typeface="Calibri"/>
              </a:rPr>
              <a:t>Τι γίνεται σχετικά με το </a:t>
            </a:r>
            <a:r>
              <a:rPr lang="el-GR" sz="2400" dirty="0" err="1">
                <a:latin typeface="Calibri"/>
                <a:cs typeface="Calibri"/>
              </a:rPr>
              <a:t>Liar</a:t>
            </a:r>
            <a:r>
              <a:rPr lang="el-GR" sz="2400" dirty="0">
                <a:latin typeface="Calibri"/>
                <a:cs typeface="Calibri"/>
              </a:rPr>
              <a:t> του </a:t>
            </a:r>
            <a:r>
              <a:rPr lang="el-GR" sz="2400" dirty="0" err="1">
                <a:latin typeface="Calibri"/>
                <a:cs typeface="Calibri"/>
              </a:rPr>
              <a:t>Asimov</a:t>
            </a:r>
            <a:endParaRPr sz="2400" dirty="0">
              <a:latin typeface="Calibri"/>
              <a:cs typeface="Calibri"/>
            </a:endParaRPr>
          </a:p>
          <a:p>
            <a:pPr marL="698500" lvl="1" indent="-229235">
              <a:lnSpc>
                <a:spcPts val="2840"/>
              </a:lnSpc>
              <a:buFont typeface="Arial"/>
              <a:buChar char="•"/>
              <a:tabLst>
                <a:tab pos="699135" algn="l"/>
              </a:tabLst>
            </a:pPr>
            <a:r>
              <a:rPr lang="el-GR" sz="2400" dirty="0">
                <a:latin typeface="Calibri"/>
                <a:cs typeface="Calibri"/>
              </a:rPr>
              <a:t>Τι γίνεται σχετικά με το </a:t>
            </a:r>
            <a:r>
              <a:rPr sz="2400" dirty="0">
                <a:latin typeface="Calibri"/>
                <a:cs typeface="Calibri"/>
              </a:rPr>
              <a:t>HAL</a:t>
            </a:r>
            <a:r>
              <a:rPr sz="2400" spc="-20" dirty="0">
                <a:latin typeface="Calibri"/>
                <a:cs typeface="Calibri"/>
              </a:rPr>
              <a:t> </a:t>
            </a:r>
            <a:endParaRPr sz="2400" dirty="0">
              <a:latin typeface="Calibri"/>
              <a:cs typeface="Calibri"/>
            </a:endParaRPr>
          </a:p>
        </p:txBody>
      </p:sp>
      <p:pic>
        <p:nvPicPr>
          <p:cNvPr id="4" name="object 4"/>
          <p:cNvPicPr/>
          <p:nvPr/>
        </p:nvPicPr>
        <p:blipFill>
          <a:blip r:embed="rId2" cstate="print"/>
          <a:stretch>
            <a:fillRect/>
          </a:stretch>
        </p:blipFill>
        <p:spPr>
          <a:xfrm>
            <a:off x="7772400" y="3505200"/>
            <a:ext cx="4038600" cy="20193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11130" cy="995272"/>
          </a:xfrm>
          <a:prstGeom prst="rect">
            <a:avLst/>
          </a:prstGeom>
        </p:spPr>
        <p:txBody>
          <a:bodyPr vert="horz" wrap="square" lIns="0" tIns="315087" rIns="0" bIns="0" rtlCol="0">
            <a:spAutoFit/>
          </a:bodyPr>
          <a:lstStyle/>
          <a:p>
            <a:pPr marL="12700">
              <a:lnSpc>
                <a:spcPct val="100000"/>
              </a:lnSpc>
              <a:spcBef>
                <a:spcPts val="105"/>
              </a:spcBef>
            </a:pPr>
            <a:r>
              <a:rPr lang="el-GR" dirty="0"/>
              <a:t>Υποθετικό Καθήκον</a:t>
            </a:r>
            <a:endParaRPr spc="-10" dirty="0"/>
          </a:p>
        </p:txBody>
      </p:sp>
      <p:sp>
        <p:nvSpPr>
          <p:cNvPr id="3" name="object 3"/>
          <p:cNvSpPr txBox="1"/>
          <p:nvPr/>
        </p:nvSpPr>
        <p:spPr>
          <a:xfrm>
            <a:off x="916939" y="1780489"/>
            <a:ext cx="9572625" cy="4347472"/>
          </a:xfrm>
          <a:prstGeom prst="rect">
            <a:avLst/>
          </a:prstGeom>
        </p:spPr>
        <p:txBody>
          <a:bodyPr vert="horz" wrap="square" lIns="0" tIns="13335" rIns="0" bIns="0" rtlCol="0">
            <a:spAutoFit/>
          </a:bodyPr>
          <a:lstStyle/>
          <a:p>
            <a:pPr marL="241300" indent="-228600">
              <a:lnSpc>
                <a:spcPts val="2980"/>
              </a:lnSpc>
              <a:spcBef>
                <a:spcPts val="105"/>
              </a:spcBef>
              <a:buFont typeface="Arial"/>
              <a:buChar char="•"/>
              <a:tabLst>
                <a:tab pos="241300" algn="l"/>
              </a:tabLst>
            </a:pPr>
            <a:r>
              <a:rPr lang="el-GR" sz="2600" dirty="0">
                <a:latin typeface="Calibri"/>
                <a:cs typeface="Calibri"/>
              </a:rPr>
              <a:t>Υποθετικό καθήκον: απαιτεί από εμάς να κάνουμε αυτό που αρμόζει στους στόχους μας</a:t>
            </a:r>
            <a:endParaRPr sz="2600" dirty="0">
              <a:latin typeface="Calibri"/>
              <a:cs typeface="Calibri"/>
            </a:endParaRPr>
          </a:p>
          <a:p>
            <a:pPr marL="698500" lvl="1" indent="-229235">
              <a:lnSpc>
                <a:spcPts val="2350"/>
              </a:lnSpc>
              <a:buFont typeface="Arial"/>
              <a:buChar char="•"/>
              <a:tabLst>
                <a:tab pos="698500" algn="l"/>
                <a:tab pos="699135" algn="l"/>
              </a:tabLst>
            </a:pPr>
            <a:r>
              <a:rPr lang="el-GR" sz="2200" dirty="0">
                <a:latin typeface="Calibri"/>
                <a:cs typeface="Calibri"/>
              </a:rPr>
              <a:t>Θα ήθελα να έχω περισσότερα χρήματα</a:t>
            </a:r>
            <a:endParaRPr sz="2200" dirty="0">
              <a:latin typeface="Calibri"/>
              <a:cs typeface="Calibri"/>
            </a:endParaRPr>
          </a:p>
          <a:p>
            <a:pPr marL="698500" lvl="1" indent="-229235">
              <a:lnSpc>
                <a:spcPts val="2345"/>
              </a:lnSpc>
              <a:buFont typeface="Arial"/>
              <a:buChar char="•"/>
              <a:tabLst>
                <a:tab pos="698500" algn="l"/>
                <a:tab pos="699135" algn="l"/>
              </a:tabLst>
            </a:pPr>
            <a:r>
              <a:rPr lang="el-GR" sz="2200" dirty="0">
                <a:latin typeface="Calibri"/>
                <a:cs typeface="Calibri"/>
              </a:rPr>
              <a:t>Αν εξαπατήσω τη φορολογία θα έχω περισσότερα χρήματα</a:t>
            </a:r>
            <a:endParaRPr lang="en-US" sz="2200" dirty="0">
              <a:latin typeface="Calibri"/>
              <a:cs typeface="Calibri"/>
            </a:endParaRPr>
          </a:p>
          <a:p>
            <a:pPr marL="698500" lvl="1" indent="-229235">
              <a:lnSpc>
                <a:spcPts val="2495"/>
              </a:lnSpc>
              <a:buFont typeface="Arial"/>
              <a:buChar char="•"/>
              <a:tabLst>
                <a:tab pos="698500" algn="l"/>
                <a:tab pos="699135" algn="l"/>
              </a:tabLst>
            </a:pPr>
            <a:r>
              <a:rPr lang="el-GR" sz="2200" dirty="0">
                <a:latin typeface="Calibri"/>
                <a:cs typeface="Calibri"/>
              </a:rPr>
              <a:t>Θα εξαπατήσω τη φορολογία για να έχω περισσότερα χρήματα</a:t>
            </a:r>
            <a:endParaRPr lang="en-US" sz="2200" dirty="0">
              <a:latin typeface="Calibri"/>
              <a:cs typeface="Calibri"/>
            </a:endParaRPr>
          </a:p>
          <a:p>
            <a:pPr marL="698500" lvl="1" indent="-229235">
              <a:lnSpc>
                <a:spcPts val="2495"/>
              </a:lnSpc>
              <a:spcBef>
                <a:spcPts val="2050"/>
              </a:spcBef>
              <a:buFont typeface="Arial"/>
              <a:buChar char="•"/>
              <a:tabLst>
                <a:tab pos="698500" algn="l"/>
                <a:tab pos="699135" algn="l"/>
              </a:tabLst>
            </a:pPr>
            <a:r>
              <a:rPr lang="el-GR" sz="2200" dirty="0">
                <a:latin typeface="Calibri"/>
                <a:cs typeface="Calibri"/>
              </a:rPr>
              <a:t>Θα ήθελα να λάβω ένα καλό βαθμό</a:t>
            </a:r>
            <a:endParaRPr sz="2200" dirty="0">
              <a:latin typeface="Calibri"/>
              <a:cs typeface="Calibri"/>
            </a:endParaRPr>
          </a:p>
          <a:p>
            <a:pPr marL="698500" lvl="1" indent="-229235">
              <a:lnSpc>
                <a:spcPts val="2355"/>
              </a:lnSpc>
              <a:buFont typeface="Arial"/>
              <a:buChar char="•"/>
              <a:tabLst>
                <a:tab pos="698500" algn="l"/>
                <a:tab pos="699135" algn="l"/>
              </a:tabLst>
            </a:pPr>
            <a:r>
              <a:rPr lang="el-GR" sz="2200" dirty="0">
                <a:latin typeface="Calibri"/>
                <a:cs typeface="Calibri"/>
              </a:rPr>
              <a:t>Εάν μελετήσω θα λάβω ένα καλό βαθμό</a:t>
            </a:r>
            <a:endParaRPr sz="2200" dirty="0">
              <a:latin typeface="Calibri"/>
              <a:cs typeface="Calibri"/>
            </a:endParaRPr>
          </a:p>
          <a:p>
            <a:pPr marL="698500" lvl="1" indent="-229235">
              <a:lnSpc>
                <a:spcPts val="2495"/>
              </a:lnSpc>
              <a:buFont typeface="Arial"/>
              <a:buChar char="•"/>
              <a:tabLst>
                <a:tab pos="698500" algn="l"/>
                <a:tab pos="699135" algn="l"/>
              </a:tabLst>
            </a:pPr>
            <a:r>
              <a:rPr lang="el-GR" sz="2200" dirty="0">
                <a:latin typeface="Calibri"/>
                <a:cs typeface="Calibri"/>
              </a:rPr>
              <a:t>Θα μελετήσω</a:t>
            </a:r>
            <a:endParaRPr sz="2200" dirty="0">
              <a:latin typeface="Calibri"/>
              <a:cs typeface="Calibri"/>
            </a:endParaRPr>
          </a:p>
          <a:p>
            <a:pPr marL="698500" lvl="1" indent="-229235">
              <a:lnSpc>
                <a:spcPts val="2495"/>
              </a:lnSpc>
              <a:spcBef>
                <a:spcPts val="2055"/>
              </a:spcBef>
              <a:buFont typeface="Arial"/>
              <a:buChar char="•"/>
              <a:tabLst>
                <a:tab pos="698500" algn="l"/>
                <a:tab pos="699135" algn="l"/>
              </a:tabLst>
            </a:pPr>
            <a:r>
              <a:rPr lang="el-GR" sz="2200" dirty="0">
                <a:latin typeface="Calibri"/>
                <a:cs typeface="Calibri"/>
              </a:rPr>
              <a:t>Είναι αυτό αποδεκτό</a:t>
            </a:r>
            <a:r>
              <a:rPr lang="en-US" sz="2200" dirty="0">
                <a:latin typeface="Calibri"/>
                <a:cs typeface="Calibri"/>
              </a:rPr>
              <a:t>;</a:t>
            </a:r>
            <a:endParaRPr sz="2200" dirty="0">
              <a:latin typeface="Calibri"/>
              <a:cs typeface="Calibri"/>
            </a:endParaRPr>
          </a:p>
          <a:p>
            <a:pPr marL="698500" marR="5080" lvl="1" indent="-228600">
              <a:lnSpc>
                <a:spcPct val="70000"/>
              </a:lnSpc>
              <a:spcBef>
                <a:spcPts val="650"/>
              </a:spcBef>
              <a:buFont typeface="Arial"/>
              <a:buChar char="•"/>
              <a:tabLst>
                <a:tab pos="698500" algn="l"/>
                <a:tab pos="699135" algn="l"/>
              </a:tabLst>
            </a:pPr>
            <a:r>
              <a:rPr lang="el-GR" sz="2200" dirty="0">
                <a:latin typeface="Calibri"/>
                <a:cs typeface="Calibri"/>
              </a:rPr>
              <a:t>Η επιτακτική ανάγκη εξαρτάται από το τι θέλω (να πάρω καλούς βαθμούς, να έχω περισσότερα χρήματα).</a:t>
            </a:r>
            <a:endParaRPr sz="2200" dirty="0">
              <a:latin typeface="Calibri"/>
              <a:cs typeface="Calibri"/>
            </a:endParaRPr>
          </a:p>
          <a:p>
            <a:pPr marL="1155700" lvl="2" indent="-229235">
              <a:lnSpc>
                <a:spcPts val="2090"/>
              </a:lnSpc>
              <a:buFont typeface="Arial"/>
              <a:buChar char="•"/>
              <a:tabLst>
                <a:tab pos="1155700" algn="l"/>
                <a:tab pos="1156335" algn="l"/>
              </a:tabLst>
            </a:pPr>
            <a:r>
              <a:rPr lang="el-GR" sz="1900" dirty="0">
                <a:latin typeface="Calibri"/>
                <a:cs typeface="Calibri"/>
              </a:rPr>
              <a:t>Θα εξαπατήσω τη φορολογία, για να έχω περισσότερα χρήματα!</a:t>
            </a:r>
            <a:endParaRPr sz="1900" dirty="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10311130" cy="995272"/>
          </a:xfrm>
          <a:prstGeom prst="rect">
            <a:avLst/>
          </a:prstGeom>
        </p:spPr>
        <p:txBody>
          <a:bodyPr vert="horz" wrap="square" lIns="0" tIns="315087" rIns="0" bIns="0" rtlCol="0">
            <a:spAutoFit/>
          </a:bodyPr>
          <a:lstStyle/>
          <a:p>
            <a:pPr marL="12700">
              <a:lnSpc>
                <a:spcPct val="100000"/>
              </a:lnSpc>
              <a:spcBef>
                <a:spcPts val="105"/>
              </a:spcBef>
            </a:pPr>
            <a:r>
              <a:rPr lang="en-US" dirty="0"/>
              <a:t>To</a:t>
            </a:r>
            <a:r>
              <a:rPr lang="el-GR" dirty="0"/>
              <a:t> κατηγορικό καθήκον</a:t>
            </a:r>
            <a:endParaRPr spc="-10" dirty="0"/>
          </a:p>
        </p:txBody>
      </p:sp>
      <p:sp>
        <p:nvSpPr>
          <p:cNvPr id="3" name="object 3"/>
          <p:cNvSpPr txBox="1"/>
          <p:nvPr/>
        </p:nvSpPr>
        <p:spPr>
          <a:xfrm>
            <a:off x="916939" y="1793493"/>
            <a:ext cx="10217150" cy="3894656"/>
          </a:xfrm>
          <a:prstGeom prst="rect">
            <a:avLst/>
          </a:prstGeom>
        </p:spPr>
        <p:txBody>
          <a:bodyPr vert="horz" wrap="square" lIns="0" tIns="59690" rIns="0" bIns="0" rtlCol="0">
            <a:spAutoFit/>
          </a:bodyPr>
          <a:lstStyle/>
          <a:p>
            <a:pPr marL="241300" marR="182880" indent="-228600">
              <a:lnSpc>
                <a:spcPts val="3030"/>
              </a:lnSpc>
              <a:spcBef>
                <a:spcPts val="470"/>
              </a:spcBef>
              <a:buFont typeface="Arial"/>
              <a:buChar char="•"/>
              <a:tabLst>
                <a:tab pos="241300" algn="l"/>
              </a:tabLst>
            </a:pPr>
            <a:r>
              <a:rPr lang="el-GR" sz="2800" dirty="0">
                <a:latin typeface="Calibri"/>
                <a:cs typeface="Calibri"/>
              </a:rPr>
              <a:t>Μια ηθική προσταγή που ισχύει για όλα τα λογικά όντα, ανεξάρτητα από τις προσωπικές τους επιθυμίες και επιδιώξεις,</a:t>
            </a:r>
            <a:endParaRPr sz="2800" dirty="0">
              <a:latin typeface="Calibri"/>
              <a:cs typeface="Calibri"/>
            </a:endParaRPr>
          </a:p>
          <a:p>
            <a:pPr>
              <a:lnSpc>
                <a:spcPct val="100000"/>
              </a:lnSpc>
              <a:spcBef>
                <a:spcPts val="15"/>
              </a:spcBef>
              <a:buFont typeface="Arial"/>
              <a:buChar char="•"/>
            </a:pPr>
            <a:endParaRPr sz="4100" dirty="0">
              <a:latin typeface="Calibri"/>
              <a:cs typeface="Calibri"/>
            </a:endParaRPr>
          </a:p>
          <a:p>
            <a:pPr marL="241300" marR="5080" indent="-228600">
              <a:lnSpc>
                <a:spcPts val="3030"/>
              </a:lnSpc>
              <a:buFont typeface="Arial"/>
              <a:buChar char="•"/>
              <a:tabLst>
                <a:tab pos="241300" algn="l"/>
              </a:tabLst>
            </a:pPr>
            <a:r>
              <a:rPr lang="el-GR" sz="2800" spc="-45" dirty="0">
                <a:latin typeface="Calibri"/>
                <a:cs typeface="Calibri"/>
              </a:rPr>
              <a:t>"Ενεργήστε μόνο με βάση εκείνο το αξίωμα μέσω του οποίου μπορείτε ταυτόχρονα να θελήσετε να γίνει παγκόσμιος νόμος"</a:t>
            </a:r>
            <a:endParaRPr sz="2800" dirty="0">
              <a:latin typeface="Calibri"/>
              <a:cs typeface="Calibri"/>
            </a:endParaRPr>
          </a:p>
          <a:p>
            <a:pPr>
              <a:lnSpc>
                <a:spcPct val="100000"/>
              </a:lnSpc>
              <a:buFont typeface="Arial"/>
              <a:buChar char="•"/>
            </a:pPr>
            <a:endParaRPr sz="3450" dirty="0">
              <a:latin typeface="Calibri"/>
              <a:cs typeface="Calibri"/>
            </a:endParaRPr>
          </a:p>
          <a:p>
            <a:pPr marL="698500" lvl="1" indent="-229235">
              <a:lnSpc>
                <a:spcPct val="100000"/>
              </a:lnSpc>
              <a:buFont typeface="Arial"/>
              <a:buChar char="•"/>
              <a:tabLst>
                <a:tab pos="699135" algn="l"/>
              </a:tabLst>
            </a:pPr>
            <a:r>
              <a:rPr sz="2400" dirty="0">
                <a:latin typeface="Calibri"/>
                <a:cs typeface="Calibri"/>
              </a:rPr>
              <a:t>-</a:t>
            </a:r>
            <a:r>
              <a:rPr sz="2400" spc="-45" dirty="0">
                <a:latin typeface="Calibri"/>
                <a:cs typeface="Calibri"/>
              </a:rPr>
              <a:t> </a:t>
            </a:r>
            <a:r>
              <a:rPr lang="el-GR" sz="2400" dirty="0">
                <a:latin typeface="Calibri"/>
                <a:cs typeface="Calibri"/>
              </a:rPr>
              <a:t>να κάνετε ψευδείς παραδοχές όταν αυτό είναι πιο βολικό;</a:t>
            </a:r>
            <a:endParaRPr sz="2400" dirty="0">
              <a:latin typeface="Calibri"/>
              <a:cs typeface="Calibri"/>
            </a:endParaRPr>
          </a:p>
          <a:p>
            <a:pPr marL="698500" lvl="1" indent="-229235">
              <a:lnSpc>
                <a:spcPct val="100000"/>
              </a:lnSpc>
              <a:spcBef>
                <a:spcPts val="220"/>
              </a:spcBef>
              <a:buFont typeface="Arial"/>
              <a:buChar char="•"/>
              <a:tabLst>
                <a:tab pos="699135" algn="l"/>
              </a:tabLst>
            </a:pPr>
            <a:r>
              <a:rPr sz="2400" dirty="0">
                <a:latin typeface="Calibri"/>
                <a:cs typeface="Calibri"/>
              </a:rPr>
              <a:t>-</a:t>
            </a:r>
            <a:r>
              <a:rPr sz="2400" spc="-25" dirty="0">
                <a:latin typeface="Calibri"/>
                <a:cs typeface="Calibri"/>
              </a:rPr>
              <a:t> </a:t>
            </a:r>
            <a:r>
              <a:rPr lang="el-GR" sz="2400" spc="-25" dirty="0">
                <a:latin typeface="Calibri"/>
                <a:cs typeface="Calibri"/>
              </a:rPr>
              <a:t>να </a:t>
            </a:r>
            <a:r>
              <a:rPr lang="el-GR" sz="2400" dirty="0">
                <a:latin typeface="Calibri"/>
                <a:cs typeface="Calibri"/>
              </a:rPr>
              <a:t>αρνηθείτε βοήθεια προς αυτούς που έχουν ανάγκη, όταν είναι πιο βολικό να το κάνετε;</a:t>
            </a:r>
            <a:endParaRPr sz="2400" dirty="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462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305</TotalTime>
  <Words>2720</Words>
  <Application>Microsoft Office PowerPoint</Application>
  <PresentationFormat>Widescreen</PresentationFormat>
  <Paragraphs>238</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Δεοντολογία/Καντιανή ηθική Giovanni Sartor</vt:lpstr>
      <vt:lpstr>Δεοντολογία</vt:lpstr>
      <vt:lpstr>Μερικές ιδέες για να είστε αντικειμενικοί</vt:lpstr>
      <vt:lpstr>Immanuel Kant</vt:lpstr>
      <vt:lpstr>Η ηθική του Καντ και η αρχή της κατηγορικής προσταγής</vt:lpstr>
      <vt:lpstr>Ένα τεστ καθολίκευσης</vt:lpstr>
      <vt:lpstr>Immanuel Kant έναντι Benjamin Constant</vt:lpstr>
      <vt:lpstr>Υποθετικό Καθήκον</vt:lpstr>
      <vt:lpstr>To κατηγορικό καθήκον</vt:lpstr>
      <vt:lpstr>Η καλή θέληση</vt:lpstr>
      <vt:lpstr>Μια άλλη εκδοχή του κατηγορικού καθήκοντος: η αρχή της ανθρωπιάς</vt:lpstr>
      <vt:lpstr>Πότε η ΤΝ αντιμετωπίζει τους ανθρώπους ως απλά μέσα</vt:lpstr>
      <vt:lpstr>Αξιοπρέπεια</vt:lpstr>
      <vt:lpstr>Τα θεμέλια της αξιοπρέπειας</vt:lpstr>
      <vt:lpstr>Η ηθική ως πτυχή του ορθολογισμού</vt:lpstr>
      <vt:lpstr>Ορθολογισμός και Συνοχή</vt:lpstr>
      <vt:lpstr>Προβλήματα</vt:lpstr>
      <vt:lpstr>Alan Gewirth: αρχή της γενικής σταθερότητας</vt:lpstr>
      <vt:lpstr>Θέλουμε Καντιανά ρομπότ</vt:lpstr>
      <vt:lpstr>David Ross (1877 1971): prima facie καθήκοντα</vt:lpstr>
      <vt:lpstr>Αδυναμία εφαρμογής των καθηκόντων</vt:lpstr>
      <vt:lpstr>Συμβολαιοκρατία Giovanni Sartor</vt:lpstr>
      <vt:lpstr>Θεωρίες κοινωνικών συμβολαίων</vt:lpstr>
      <vt:lpstr>Κοινωνική αναρχία και κοινωνικό συμβόλαιο</vt:lpstr>
      <vt:lpstr>John Rawls (1921-2002)</vt:lpstr>
      <vt:lpstr>Ποιες αρχές θα ακολουθούσαν;</vt:lpstr>
      <vt:lpstr>Η ΤΝ σε μια δίκαιη κοινωνία (σύμφωνα με τον Rawls)</vt:lpstr>
      <vt:lpstr>Juergen Habermas: Ηθική του λόγου</vt:lpstr>
      <vt:lpstr>Habermas και ΤΝ</vt:lpstr>
      <vt:lpstr>Ηθική της αρετής Giovanni Sartor</vt:lpstr>
      <vt:lpstr>Ηθική της αρετής</vt:lpstr>
      <vt:lpstr>Προβλήματα</vt:lpstr>
      <vt:lpstr>ΤΝ και ηθική της αρετής</vt:lpstr>
      <vt:lpstr>Αναγνώσεις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Ethics/Morality</dc:title>
  <dc:creator>Sartor, Giovanni</dc:creator>
  <cp:lastModifiedBy>Theodoros Papoutsos</cp:lastModifiedBy>
  <cp:revision>9</cp:revision>
  <dcterms:created xsi:type="dcterms:W3CDTF">2023-04-27T11:18:23Z</dcterms:created>
  <dcterms:modified xsi:type="dcterms:W3CDTF">2023-06-20T08:01:24Z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2022-07-25T00:00:00Z</vt:filetime>
  </property>
  <property fmtid="{D5CDD505-2E9C-101B-9397-08002B2CF9AE}" pid="3" name="Creator">
    <vt:lpwstr>Microsoft® PowerPoint® 2019</vt:lpwstr>
  </property>
  <property fmtid="{D5CDD505-2E9C-101B-9397-08002B2CF9AE}" pid="4" name="LastSaved">
    <vt:filetime>2023-04-27T00:00:00Z</vt:filetime>
  </property>
  <property fmtid="{D5CDD505-2E9C-101B-9397-08002B2CF9AE}" pid="5" name="Producer">
    <vt:lpwstr>Microsoft® PowerPoint® 2019</vt:lpwstr>
  </property>
</Properties>
</file>