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38860" y="575564"/>
            <a:ext cx="10023475" cy="1031240"/>
          </a:xfrm>
          <a:prstGeom prst="rect">
            <a:avLst/>
          </a:prstGeom>
        </p:spPr>
        <p:txBody>
          <a:bodyPr wrap="square" lIns="0" tIns="0" rIns="0" bIns="0">
            <a:spAutoFit/>
          </a:bodyPr>
          <a:lstStyle>
            <a:lvl1pPr>
              <a:defRPr sz="6600" b="0" i="0">
                <a:solidFill>
                  <a:schemeClr val="bg1"/>
                </a:solidFill>
                <a:latin typeface="Franklin Gothic Demi Cond"/>
                <a:cs typeface="Franklin Gothic Demi Cond"/>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600" b="0" i="0">
                <a:solidFill>
                  <a:schemeClr val="tx1"/>
                </a:solidFill>
                <a:latin typeface="Franklin Gothic Medium"/>
                <a:cs typeface="Franklin Gothic 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chemeClr val="bg1"/>
                </a:solidFill>
                <a:latin typeface="Franklin Gothic Demi Cond"/>
                <a:cs typeface="Franklin Gothic Demi Cond"/>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Franklin Gothic Medium"/>
                <a:cs typeface="Franklin Gothic 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chemeClr val="bg1"/>
                </a:solidFill>
                <a:latin typeface="Franklin Gothic Demi Cond"/>
                <a:cs typeface="Franklin Gothic Demi Cond"/>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0" i="0">
                <a:solidFill>
                  <a:schemeClr val="bg1"/>
                </a:solidFill>
                <a:latin typeface="Franklin Gothic Demi Cond"/>
                <a:cs typeface="Franklin Gothic Demi C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2265045"/>
          </a:xfrm>
          <a:custGeom>
            <a:avLst/>
            <a:gdLst/>
            <a:ahLst/>
            <a:cxnLst/>
            <a:rect l="l" t="t" r="r" b="b"/>
            <a:pathLst>
              <a:path w="12192000" h="2265045">
                <a:moveTo>
                  <a:pt x="12192000" y="2265019"/>
                </a:moveTo>
                <a:lnTo>
                  <a:pt x="0" y="2265019"/>
                </a:lnTo>
                <a:lnTo>
                  <a:pt x="0" y="0"/>
                </a:lnTo>
                <a:lnTo>
                  <a:pt x="12192000" y="0"/>
                </a:lnTo>
                <a:lnTo>
                  <a:pt x="12192000" y="2265019"/>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78738" y="231648"/>
            <a:ext cx="10983596" cy="2021458"/>
          </a:xfrm>
          <a:prstGeom prst="rect">
            <a:avLst/>
          </a:prstGeom>
        </p:spPr>
        <p:txBody>
          <a:bodyPr wrap="square" lIns="0" tIns="0" rIns="0" bIns="0">
            <a:spAutoFit/>
          </a:bodyPr>
          <a:lstStyle>
            <a:lvl1pPr>
              <a:defRPr sz="6600" b="0" i="0">
                <a:solidFill>
                  <a:schemeClr val="bg1"/>
                </a:solidFill>
                <a:latin typeface="Franklin Gothic Demi Cond"/>
                <a:cs typeface="Franklin Gothic Demi Cond"/>
              </a:defRPr>
            </a:lvl1pPr>
          </a:lstStyle>
          <a:p>
            <a:endParaRPr/>
          </a:p>
        </p:txBody>
      </p:sp>
      <p:sp>
        <p:nvSpPr>
          <p:cNvPr id="3" name="Holder 3"/>
          <p:cNvSpPr>
            <a:spLocks noGrp="1"/>
          </p:cNvSpPr>
          <p:nvPr>
            <p:ph type="body" idx="1"/>
          </p:nvPr>
        </p:nvSpPr>
        <p:spPr>
          <a:xfrm>
            <a:off x="975359" y="2435860"/>
            <a:ext cx="9585960" cy="3555365"/>
          </a:xfrm>
          <a:prstGeom prst="rect">
            <a:avLst/>
          </a:prstGeom>
        </p:spPr>
        <p:txBody>
          <a:bodyPr wrap="square" lIns="0" tIns="0" rIns="0" bIns="0">
            <a:spAutoFit/>
          </a:bodyPr>
          <a:lstStyle>
            <a:lvl1pPr>
              <a:defRPr sz="2600" b="0" i="0">
                <a:solidFill>
                  <a:schemeClr val="tx1"/>
                </a:solidFill>
                <a:latin typeface="Franklin Gothic Medium"/>
                <a:cs typeface="Franklin Gothic Medium"/>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jp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2.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1.png"/><Relationship Id="rId2" Type="http://schemas.openxmlformats.org/officeDocument/2006/relationships/image" Target="../media/image57.png"/><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1.jp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44.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jpg"/><Relationship Id="rId2" Type="http://schemas.openxmlformats.org/officeDocument/2006/relationships/image" Target="../media/image73.png"/><Relationship Id="rId16"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7.png"/><Relationship Id="rId3" Type="http://schemas.openxmlformats.org/officeDocument/2006/relationships/image" Target="../media/image90.png"/><Relationship Id="rId7" Type="http://schemas.openxmlformats.org/officeDocument/2006/relationships/image" Target="../media/image93.png"/><Relationship Id="rId12" Type="http://schemas.openxmlformats.org/officeDocument/2006/relationships/image" Target="../media/image96.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72.png"/><Relationship Id="rId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50.png"/><Relationship Id="rId9" Type="http://schemas.openxmlformats.org/officeDocument/2006/relationships/image" Target="../media/image95.png"/></Relationships>
</file>

<file path=ppt/slides/_rels/slide31.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03.jpg"/></Relationships>
</file>

<file path=ppt/slides/_rels/slide39.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111.jpg"/><Relationship Id="rId1" Type="http://schemas.openxmlformats.org/officeDocument/2006/relationships/slideLayout" Target="../slideLayouts/slideLayout2.xml"/><Relationship Id="rId4" Type="http://schemas.openxmlformats.org/officeDocument/2006/relationships/image" Target="../media/image113.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hyperlink" Target="http://www.flaticon.com/" TargetMode="External"/><Relationship Id="rId1" Type="http://schemas.openxmlformats.org/officeDocument/2006/relationships/slideLayout" Target="../slideLayouts/slideLayout1.xml"/><Relationship Id="rId5" Type="http://schemas.openxmlformats.org/officeDocument/2006/relationships/image" Target="../media/image123.png"/><Relationship Id="rId4" Type="http://schemas.openxmlformats.org/officeDocument/2006/relationships/image" Target="../media/image122.pn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18" Type="http://schemas.openxmlformats.org/officeDocument/2006/relationships/image" Target="../media/image139.png"/><Relationship Id="rId26" Type="http://schemas.openxmlformats.org/officeDocument/2006/relationships/image" Target="../media/image147.png"/><Relationship Id="rId3" Type="http://schemas.openxmlformats.org/officeDocument/2006/relationships/image" Target="../media/image124.png"/><Relationship Id="rId21" Type="http://schemas.openxmlformats.org/officeDocument/2006/relationships/image" Target="../media/image142.png"/><Relationship Id="rId7" Type="http://schemas.openxmlformats.org/officeDocument/2006/relationships/image" Target="../media/image128.png"/><Relationship Id="rId12" Type="http://schemas.openxmlformats.org/officeDocument/2006/relationships/image" Target="../media/image133.png"/><Relationship Id="rId17" Type="http://schemas.openxmlformats.org/officeDocument/2006/relationships/image" Target="../media/image138.png"/><Relationship Id="rId25" Type="http://schemas.openxmlformats.org/officeDocument/2006/relationships/image" Target="../media/image146.png"/><Relationship Id="rId2" Type="http://schemas.openxmlformats.org/officeDocument/2006/relationships/hyperlink" Target="http://www.flaticon.com/" TargetMode="External"/><Relationship Id="rId16" Type="http://schemas.openxmlformats.org/officeDocument/2006/relationships/image" Target="../media/image137.png"/><Relationship Id="rId20"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image" Target="../media/image127.png"/><Relationship Id="rId11" Type="http://schemas.openxmlformats.org/officeDocument/2006/relationships/image" Target="../media/image132.png"/><Relationship Id="rId24" Type="http://schemas.openxmlformats.org/officeDocument/2006/relationships/image" Target="../media/image145.png"/><Relationship Id="rId5" Type="http://schemas.openxmlformats.org/officeDocument/2006/relationships/image" Target="../media/image126.png"/><Relationship Id="rId15" Type="http://schemas.openxmlformats.org/officeDocument/2006/relationships/image" Target="../media/image136.png"/><Relationship Id="rId23" Type="http://schemas.openxmlformats.org/officeDocument/2006/relationships/image" Target="../media/image144.png"/><Relationship Id="rId10" Type="http://schemas.openxmlformats.org/officeDocument/2006/relationships/image" Target="../media/image131.png"/><Relationship Id="rId19" Type="http://schemas.openxmlformats.org/officeDocument/2006/relationships/image" Target="../media/image140.png"/><Relationship Id="rId4" Type="http://schemas.openxmlformats.org/officeDocument/2006/relationships/image" Target="../media/image125.png"/><Relationship Id="rId9" Type="http://schemas.openxmlformats.org/officeDocument/2006/relationships/image" Target="../media/image130.png"/><Relationship Id="rId14" Type="http://schemas.openxmlformats.org/officeDocument/2006/relationships/image" Target="../media/image135.png"/><Relationship Id="rId22" Type="http://schemas.openxmlformats.org/officeDocument/2006/relationships/image" Target="../media/image143.png"/></Relationships>
</file>

<file path=ppt/slides/_rels/slide5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hyperlink" Target="http://www.flaticon.com/" TargetMode="External"/><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1.jpg"/><Relationship Id="rId2" Type="http://schemas.openxmlformats.org/officeDocument/2006/relationships/image" Target="../media/image150.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53.jpg"/><Relationship Id="rId2" Type="http://schemas.openxmlformats.org/officeDocument/2006/relationships/image" Target="../media/image152.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5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8.jpg"/><Relationship Id="rId2" Type="http://schemas.openxmlformats.org/officeDocument/2006/relationships/image" Target="../media/image157.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4416" y="1861496"/>
            <a:ext cx="5426075" cy="2097369"/>
          </a:xfrm>
          <a:prstGeom prst="rect">
            <a:avLst/>
          </a:prstGeom>
        </p:spPr>
        <p:txBody>
          <a:bodyPr vert="horz" wrap="square" lIns="0" tIns="95885" rIns="0" bIns="0" rtlCol="0">
            <a:spAutoFit/>
          </a:bodyPr>
          <a:lstStyle/>
          <a:p>
            <a:pPr marL="12700" marR="5080" algn="ctr">
              <a:lnSpc>
                <a:spcPts val="5180"/>
              </a:lnSpc>
              <a:spcBef>
                <a:spcPts val="755"/>
              </a:spcBef>
            </a:pPr>
            <a:r>
              <a:rPr lang="el-GR" sz="4800" dirty="0">
                <a:solidFill>
                  <a:srgbClr val="000000"/>
                </a:solidFill>
              </a:rPr>
              <a:t>ΜΙΑ ΓΕΝΕΤΙΚΗ ΠΡΟΣΕΓΓΙΣΗ ΩΣ ΠΡΟΣ ΤΟ ΗΘΙΚΟ ΚΟΜΒΙΟ</a:t>
            </a:r>
            <a:endParaRPr sz="4800" dirty="0"/>
          </a:p>
        </p:txBody>
      </p:sp>
      <p:sp>
        <p:nvSpPr>
          <p:cNvPr id="4" name="object 4"/>
          <p:cNvSpPr/>
          <p:nvPr/>
        </p:nvSpPr>
        <p:spPr>
          <a:xfrm>
            <a:off x="0" y="4206227"/>
            <a:ext cx="7534909" cy="2652395"/>
          </a:xfrm>
          <a:custGeom>
            <a:avLst/>
            <a:gdLst/>
            <a:ahLst/>
            <a:cxnLst/>
            <a:rect l="l" t="t" r="r" b="b"/>
            <a:pathLst>
              <a:path w="7534909" h="2652395">
                <a:moveTo>
                  <a:pt x="7534668" y="2651772"/>
                </a:moveTo>
                <a:lnTo>
                  <a:pt x="0" y="2651772"/>
                </a:lnTo>
                <a:lnTo>
                  <a:pt x="0" y="0"/>
                </a:lnTo>
                <a:lnTo>
                  <a:pt x="7534668" y="0"/>
                </a:lnTo>
                <a:lnTo>
                  <a:pt x="7534668" y="2651772"/>
                </a:lnTo>
                <a:close/>
              </a:path>
            </a:pathLst>
          </a:custGeom>
          <a:solidFill>
            <a:srgbClr val="000000"/>
          </a:solidFill>
        </p:spPr>
        <p:txBody>
          <a:bodyPr wrap="square" lIns="0" tIns="0" rIns="0" bIns="0" rtlCol="0"/>
          <a:lstStyle/>
          <a:p>
            <a:endParaRPr/>
          </a:p>
        </p:txBody>
      </p:sp>
      <p:sp>
        <p:nvSpPr>
          <p:cNvPr id="15" name="object 15"/>
          <p:cNvSpPr txBox="1"/>
          <p:nvPr/>
        </p:nvSpPr>
        <p:spPr>
          <a:xfrm>
            <a:off x="3509111" y="4573177"/>
            <a:ext cx="3407410" cy="1089660"/>
          </a:xfrm>
          <a:prstGeom prst="rect">
            <a:avLst/>
          </a:prstGeom>
        </p:spPr>
        <p:txBody>
          <a:bodyPr vert="horz" wrap="square" lIns="0" tIns="12700" rIns="0" bIns="0" rtlCol="0">
            <a:spAutoFit/>
          </a:bodyPr>
          <a:lstStyle/>
          <a:p>
            <a:pPr marL="303530" marR="9525" indent="-291465" algn="r">
              <a:lnSpc>
                <a:spcPct val="108700"/>
              </a:lnSpc>
              <a:spcBef>
                <a:spcPts val="100"/>
              </a:spcBef>
            </a:pPr>
            <a:r>
              <a:rPr sz="1600" dirty="0">
                <a:solidFill>
                  <a:srgbClr val="FFFFFF"/>
                </a:solidFill>
                <a:latin typeface="Franklin Gothic Medium"/>
                <a:cs typeface="Franklin Gothic Medium"/>
              </a:rPr>
              <a:t>Giovanni</a:t>
            </a:r>
            <a:r>
              <a:rPr sz="1600" spc="305" dirty="0">
                <a:solidFill>
                  <a:srgbClr val="FFFFFF"/>
                </a:solidFill>
                <a:latin typeface="Franklin Gothic Medium"/>
                <a:cs typeface="Franklin Gothic Medium"/>
              </a:rPr>
              <a:t> </a:t>
            </a:r>
            <a:r>
              <a:rPr sz="1600" dirty="0">
                <a:solidFill>
                  <a:srgbClr val="FFFFFF"/>
                </a:solidFill>
                <a:latin typeface="Franklin Gothic Medium"/>
                <a:cs typeface="Franklin Gothic Medium"/>
              </a:rPr>
              <a:t>IACCA</a:t>
            </a:r>
            <a:r>
              <a:rPr sz="1600" spc="320" dirty="0">
                <a:solidFill>
                  <a:srgbClr val="FFFFFF"/>
                </a:solidFill>
                <a:latin typeface="Franklin Gothic Medium"/>
                <a:cs typeface="Franklin Gothic Medium"/>
              </a:rPr>
              <a:t> </a:t>
            </a:r>
            <a:r>
              <a:rPr sz="1600" dirty="0">
                <a:solidFill>
                  <a:srgbClr val="FFFFFF"/>
                </a:solidFill>
                <a:latin typeface="Franklin Gothic Medium"/>
                <a:cs typeface="Franklin Gothic Medium"/>
              </a:rPr>
              <a:t>(University</a:t>
            </a:r>
            <a:r>
              <a:rPr sz="1600" spc="330" dirty="0">
                <a:solidFill>
                  <a:srgbClr val="FFFFFF"/>
                </a:solidFill>
                <a:latin typeface="Franklin Gothic Medium"/>
                <a:cs typeface="Franklin Gothic Medium"/>
              </a:rPr>
              <a:t> </a:t>
            </a:r>
            <a:r>
              <a:rPr sz="1600" dirty="0">
                <a:solidFill>
                  <a:srgbClr val="FFFFFF"/>
                </a:solidFill>
                <a:latin typeface="Franklin Gothic Medium"/>
                <a:cs typeface="Franklin Gothic Medium"/>
              </a:rPr>
              <a:t>of</a:t>
            </a:r>
            <a:r>
              <a:rPr sz="1600" spc="320" dirty="0">
                <a:solidFill>
                  <a:srgbClr val="FFFFFF"/>
                </a:solidFill>
                <a:latin typeface="Franklin Gothic Medium"/>
                <a:cs typeface="Franklin Gothic Medium"/>
              </a:rPr>
              <a:t> </a:t>
            </a:r>
            <a:r>
              <a:rPr sz="1600" spc="-10" dirty="0">
                <a:solidFill>
                  <a:srgbClr val="FFFFFF"/>
                </a:solidFill>
                <a:latin typeface="Franklin Gothic Medium"/>
                <a:cs typeface="Franklin Gothic Medium"/>
              </a:rPr>
              <a:t>Trento) </a:t>
            </a:r>
            <a:r>
              <a:rPr sz="1600" dirty="0">
                <a:solidFill>
                  <a:srgbClr val="FFFFFF"/>
                </a:solidFill>
                <a:latin typeface="Franklin Gothic Medium"/>
                <a:cs typeface="Franklin Gothic Medium"/>
              </a:rPr>
              <a:t>Francesca</a:t>
            </a:r>
            <a:r>
              <a:rPr sz="1600" spc="365" dirty="0">
                <a:solidFill>
                  <a:srgbClr val="FFFFFF"/>
                </a:solidFill>
                <a:latin typeface="Franklin Gothic Medium"/>
                <a:cs typeface="Franklin Gothic Medium"/>
              </a:rPr>
              <a:t> </a:t>
            </a:r>
            <a:r>
              <a:rPr sz="1600" dirty="0">
                <a:solidFill>
                  <a:srgbClr val="FFFFFF"/>
                </a:solidFill>
                <a:latin typeface="Franklin Gothic Medium"/>
                <a:cs typeface="Franklin Gothic Medium"/>
              </a:rPr>
              <a:t>LAGIOIA</a:t>
            </a:r>
            <a:r>
              <a:rPr sz="1600" spc="370" dirty="0">
                <a:solidFill>
                  <a:srgbClr val="FFFFFF"/>
                </a:solidFill>
                <a:latin typeface="Franklin Gothic Medium"/>
                <a:cs typeface="Franklin Gothic Medium"/>
              </a:rPr>
              <a:t> </a:t>
            </a:r>
            <a:r>
              <a:rPr sz="1600" spc="-10" dirty="0">
                <a:solidFill>
                  <a:srgbClr val="FFFFFF"/>
                </a:solidFill>
                <a:latin typeface="Franklin Gothic Medium"/>
                <a:cs typeface="Franklin Gothic Medium"/>
              </a:rPr>
              <a:t>(EUI/CIRSFID)</a:t>
            </a:r>
            <a:endParaRPr sz="1600" dirty="0">
              <a:latin typeface="Franklin Gothic Medium"/>
              <a:cs typeface="Franklin Gothic Medium"/>
            </a:endParaRPr>
          </a:p>
          <a:p>
            <a:pPr marR="5080" algn="r">
              <a:lnSpc>
                <a:spcPct val="100000"/>
              </a:lnSpc>
              <a:spcBef>
                <a:spcPts val="220"/>
              </a:spcBef>
            </a:pPr>
            <a:r>
              <a:rPr sz="1550" spc="60" dirty="0">
                <a:solidFill>
                  <a:srgbClr val="FFFFFF"/>
                </a:solidFill>
                <a:latin typeface="Franklin Gothic Medium"/>
                <a:cs typeface="Franklin Gothic Medium"/>
              </a:rPr>
              <a:t>Andrea</a:t>
            </a:r>
            <a:r>
              <a:rPr sz="1550" spc="130" dirty="0">
                <a:solidFill>
                  <a:srgbClr val="FFFFFF"/>
                </a:solidFill>
                <a:latin typeface="Franklin Gothic Medium"/>
                <a:cs typeface="Franklin Gothic Medium"/>
              </a:rPr>
              <a:t> </a:t>
            </a:r>
            <a:r>
              <a:rPr sz="1550" spc="60" dirty="0">
                <a:solidFill>
                  <a:srgbClr val="FFFFFF"/>
                </a:solidFill>
                <a:latin typeface="Franklin Gothic Medium"/>
                <a:cs typeface="Franklin Gothic Medium"/>
              </a:rPr>
              <a:t>LOREGGIA</a:t>
            </a:r>
            <a:r>
              <a:rPr sz="1550" spc="135" dirty="0">
                <a:solidFill>
                  <a:srgbClr val="FFFFFF"/>
                </a:solidFill>
                <a:latin typeface="Franklin Gothic Medium"/>
                <a:cs typeface="Franklin Gothic Medium"/>
              </a:rPr>
              <a:t> </a:t>
            </a:r>
            <a:r>
              <a:rPr sz="1550" spc="45" dirty="0">
                <a:solidFill>
                  <a:srgbClr val="FFFFFF"/>
                </a:solidFill>
                <a:latin typeface="Franklin Gothic Medium"/>
                <a:cs typeface="Franklin Gothic Medium"/>
              </a:rPr>
              <a:t>(EUI)</a:t>
            </a:r>
            <a:endParaRPr sz="1550" dirty="0">
              <a:latin typeface="Franklin Gothic Medium"/>
              <a:cs typeface="Franklin Gothic Medium"/>
            </a:endParaRPr>
          </a:p>
          <a:p>
            <a:pPr marR="8890" algn="r">
              <a:lnSpc>
                <a:spcPct val="100000"/>
              </a:lnSpc>
              <a:spcBef>
                <a:spcPts val="200"/>
              </a:spcBef>
            </a:pPr>
            <a:r>
              <a:rPr sz="1600" dirty="0">
                <a:solidFill>
                  <a:srgbClr val="FFFFFF"/>
                </a:solidFill>
                <a:latin typeface="Franklin Gothic Medium"/>
                <a:cs typeface="Franklin Gothic Medium"/>
              </a:rPr>
              <a:t>Giovanni</a:t>
            </a:r>
            <a:r>
              <a:rPr sz="1600" spc="315" dirty="0">
                <a:solidFill>
                  <a:srgbClr val="FFFFFF"/>
                </a:solidFill>
                <a:latin typeface="Franklin Gothic Medium"/>
                <a:cs typeface="Franklin Gothic Medium"/>
              </a:rPr>
              <a:t> </a:t>
            </a:r>
            <a:r>
              <a:rPr sz="1600" dirty="0">
                <a:solidFill>
                  <a:srgbClr val="FFFFFF"/>
                </a:solidFill>
                <a:latin typeface="Franklin Gothic Medium"/>
                <a:cs typeface="Franklin Gothic Medium"/>
              </a:rPr>
              <a:t>SARTOR</a:t>
            </a:r>
            <a:r>
              <a:rPr sz="1600" spc="330" dirty="0">
                <a:solidFill>
                  <a:srgbClr val="FFFFFF"/>
                </a:solidFill>
                <a:latin typeface="Franklin Gothic Medium"/>
                <a:cs typeface="Franklin Gothic Medium"/>
              </a:rPr>
              <a:t> </a:t>
            </a:r>
            <a:r>
              <a:rPr sz="1600" spc="-10" dirty="0">
                <a:solidFill>
                  <a:srgbClr val="FFFFFF"/>
                </a:solidFill>
                <a:latin typeface="Franklin Gothic Medium"/>
                <a:cs typeface="Franklin Gothic Medium"/>
              </a:rPr>
              <a:t>(EUI/CIRSFID)</a:t>
            </a:r>
            <a:endParaRPr sz="1600" dirty="0">
              <a:latin typeface="Franklin Gothic Medium"/>
              <a:cs typeface="Franklin Gothic Medium"/>
            </a:endParaRPr>
          </a:p>
        </p:txBody>
      </p:sp>
      <p:grpSp>
        <p:nvGrpSpPr>
          <p:cNvPr id="16" name="object 16"/>
          <p:cNvGrpSpPr/>
          <p:nvPr/>
        </p:nvGrpSpPr>
        <p:grpSpPr>
          <a:xfrm>
            <a:off x="359805" y="7"/>
            <a:ext cx="11832590" cy="6858000"/>
            <a:chOff x="359805" y="7"/>
            <a:chExt cx="11832590" cy="6858000"/>
          </a:xfrm>
        </p:grpSpPr>
        <p:pic>
          <p:nvPicPr>
            <p:cNvPr id="17" name="object 17"/>
            <p:cNvPicPr/>
            <p:nvPr/>
          </p:nvPicPr>
          <p:blipFill>
            <a:blip r:embed="rId2" cstate="print"/>
            <a:stretch>
              <a:fillRect/>
            </a:stretch>
          </p:blipFill>
          <p:spPr>
            <a:xfrm>
              <a:off x="7534668" y="7"/>
              <a:ext cx="4657331" cy="6857923"/>
            </a:xfrm>
            <a:prstGeom prst="rect">
              <a:avLst/>
            </a:prstGeom>
          </p:spPr>
        </p:pic>
        <p:pic>
          <p:nvPicPr>
            <p:cNvPr id="18" name="object 18"/>
            <p:cNvPicPr/>
            <p:nvPr/>
          </p:nvPicPr>
          <p:blipFill>
            <a:blip r:embed="rId3" cstate="print"/>
            <a:stretch>
              <a:fillRect/>
            </a:stretch>
          </p:blipFill>
          <p:spPr>
            <a:xfrm>
              <a:off x="1258484" y="6055381"/>
              <a:ext cx="9144000" cy="531495"/>
            </a:xfrm>
            <a:prstGeom prst="rect">
              <a:avLst/>
            </a:prstGeom>
          </p:spPr>
        </p:pic>
        <p:pic>
          <p:nvPicPr>
            <p:cNvPr id="19" name="object 19"/>
            <p:cNvPicPr/>
            <p:nvPr/>
          </p:nvPicPr>
          <p:blipFill>
            <a:blip r:embed="rId4" cstate="print"/>
            <a:stretch>
              <a:fillRect/>
            </a:stretch>
          </p:blipFill>
          <p:spPr>
            <a:xfrm>
              <a:off x="359805" y="310741"/>
              <a:ext cx="4673600" cy="508000"/>
            </a:xfrm>
            <a:prstGeom prst="rect">
              <a:avLst/>
            </a:prstGeom>
          </p:spPr>
        </p:pic>
        <p:pic>
          <p:nvPicPr>
            <p:cNvPr id="20" name="object 20"/>
            <p:cNvPicPr/>
            <p:nvPr/>
          </p:nvPicPr>
          <p:blipFill>
            <a:blip r:embed="rId5" cstate="print"/>
            <a:stretch>
              <a:fillRect/>
            </a:stretch>
          </p:blipFill>
          <p:spPr>
            <a:xfrm>
              <a:off x="6560466" y="346227"/>
              <a:ext cx="712110" cy="642636"/>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6" y="0"/>
            <a:ext cx="12189460" cy="6858000"/>
          </a:xfrm>
          <a:custGeom>
            <a:avLst/>
            <a:gdLst/>
            <a:ahLst/>
            <a:cxnLst/>
            <a:rect l="l" t="t" r="r" b="b"/>
            <a:pathLst>
              <a:path w="12189460" h="6858000">
                <a:moveTo>
                  <a:pt x="12188926" y="6858000"/>
                </a:moveTo>
                <a:lnTo>
                  <a:pt x="0" y="6858000"/>
                </a:lnTo>
                <a:lnTo>
                  <a:pt x="0" y="0"/>
                </a:lnTo>
                <a:lnTo>
                  <a:pt x="12188926" y="0"/>
                </a:lnTo>
                <a:lnTo>
                  <a:pt x="12188926" y="685800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39177" y="319532"/>
            <a:ext cx="3606165" cy="1951816"/>
          </a:xfrm>
          <a:prstGeom prst="rect">
            <a:avLst/>
          </a:prstGeom>
        </p:spPr>
        <p:txBody>
          <a:bodyPr vert="horz" wrap="square" lIns="0" tIns="129540" rIns="0" bIns="0" rtlCol="0">
            <a:spAutoFit/>
          </a:bodyPr>
          <a:lstStyle/>
          <a:p>
            <a:pPr marL="12700" marR="5080">
              <a:lnSpc>
                <a:spcPts val="7100"/>
              </a:lnSpc>
              <a:spcBef>
                <a:spcPts val="1020"/>
              </a:spcBef>
            </a:pPr>
            <a:r>
              <a:rPr lang="el-GR" spc="75" dirty="0"/>
              <a:t>Η ΑΡΧΙΚΗ ΠΡΟΤΑΣΗ</a:t>
            </a:r>
            <a:endParaRPr spc="95" dirty="0"/>
          </a:p>
        </p:txBody>
      </p:sp>
      <p:sp>
        <p:nvSpPr>
          <p:cNvPr id="4" name="object 4"/>
          <p:cNvSpPr txBox="1"/>
          <p:nvPr/>
        </p:nvSpPr>
        <p:spPr>
          <a:xfrm>
            <a:off x="1039177" y="2595372"/>
            <a:ext cx="4326890" cy="3391313"/>
          </a:xfrm>
          <a:prstGeom prst="rect">
            <a:avLst/>
          </a:prstGeom>
        </p:spPr>
        <p:txBody>
          <a:bodyPr vert="horz" wrap="square" lIns="0" tIns="10795" rIns="0" bIns="0" rtlCol="0">
            <a:spAutoFit/>
          </a:bodyPr>
          <a:lstStyle/>
          <a:p>
            <a:pPr marL="129539" marR="1130300" indent="-116839">
              <a:lnSpc>
                <a:spcPct val="100499"/>
              </a:lnSpc>
              <a:spcBef>
                <a:spcPts val="85"/>
              </a:spcBef>
              <a:buSzPct val="96153"/>
              <a:buFont typeface="Arial"/>
              <a:buChar char="•"/>
              <a:tabLst>
                <a:tab pos="469900" algn="l"/>
              </a:tabLst>
            </a:pPr>
            <a:r>
              <a:rPr lang="el-GR" sz="2600" dirty="0">
                <a:solidFill>
                  <a:srgbClr val="FFFFFF"/>
                </a:solidFill>
                <a:latin typeface="Franklin Gothic Medium"/>
                <a:cs typeface="Franklin Gothic Medium"/>
              </a:rPr>
              <a:t>Το </a:t>
            </a:r>
            <a:r>
              <a:rPr lang="el-GR" sz="2600" dirty="0" err="1">
                <a:solidFill>
                  <a:srgbClr val="FFFFFF"/>
                </a:solidFill>
                <a:latin typeface="Franklin Gothic Medium"/>
                <a:cs typeface="Franklin Gothic Medium"/>
              </a:rPr>
              <a:t>κομβίο</a:t>
            </a:r>
            <a:r>
              <a:rPr lang="el-GR" sz="2600" dirty="0">
                <a:solidFill>
                  <a:srgbClr val="FFFFFF"/>
                </a:solidFill>
                <a:latin typeface="Franklin Gothic Medium"/>
                <a:cs typeface="Franklin Gothic Medium"/>
              </a:rPr>
              <a:t> εκφράζει άμεσα την ηθική στάση των επιβατών του AV</a:t>
            </a:r>
            <a:endParaRPr sz="2600" dirty="0">
              <a:latin typeface="Franklin Gothic Medium"/>
              <a:cs typeface="Franklin Gothic Medium"/>
            </a:endParaRPr>
          </a:p>
          <a:p>
            <a:pPr marL="129539" marR="5080" indent="-116839">
              <a:lnSpc>
                <a:spcPct val="100499"/>
              </a:lnSpc>
              <a:spcBef>
                <a:spcPts val="1445"/>
              </a:spcBef>
              <a:buSzPct val="96153"/>
              <a:buFont typeface="Arial"/>
              <a:buChar char="•"/>
              <a:tabLst>
                <a:tab pos="469900" algn="l"/>
              </a:tabLst>
            </a:pPr>
            <a:r>
              <a:rPr lang="el-GR" sz="2600" dirty="0">
                <a:solidFill>
                  <a:srgbClr val="FFFFFF"/>
                </a:solidFill>
                <a:latin typeface="Franklin Gothic Medium"/>
                <a:cs typeface="Franklin Gothic Medium"/>
              </a:rPr>
              <a:t>Η αξία που αποδίδουν οι επιβάτες στη ζωή τους σε σχέση με την αξία της ζωής τρίτων</a:t>
            </a:r>
            <a:endParaRPr sz="2600" dirty="0">
              <a:latin typeface="Franklin Gothic Medium"/>
              <a:cs typeface="Franklin Gothic Medium"/>
            </a:endParaRPr>
          </a:p>
        </p:txBody>
      </p:sp>
      <p:pic>
        <p:nvPicPr>
          <p:cNvPr id="5" name="object 5"/>
          <p:cNvPicPr/>
          <p:nvPr/>
        </p:nvPicPr>
        <p:blipFill>
          <a:blip r:embed="rId2" cstate="print"/>
          <a:stretch>
            <a:fillRect/>
          </a:stretch>
        </p:blipFill>
        <p:spPr>
          <a:xfrm>
            <a:off x="6094463" y="12"/>
            <a:ext cx="6097536" cy="685798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6" y="0"/>
            <a:ext cx="12189460" cy="6858000"/>
          </a:xfrm>
          <a:custGeom>
            <a:avLst/>
            <a:gdLst/>
            <a:ahLst/>
            <a:cxnLst/>
            <a:rect l="l" t="t" r="r" b="b"/>
            <a:pathLst>
              <a:path w="12189460" h="6858000">
                <a:moveTo>
                  <a:pt x="12188926" y="6858000"/>
                </a:moveTo>
                <a:lnTo>
                  <a:pt x="0" y="6858000"/>
                </a:lnTo>
                <a:lnTo>
                  <a:pt x="0" y="0"/>
                </a:lnTo>
                <a:lnTo>
                  <a:pt x="12188926" y="0"/>
                </a:lnTo>
                <a:lnTo>
                  <a:pt x="12188926" y="685800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39177" y="319532"/>
            <a:ext cx="4447223" cy="1951816"/>
          </a:xfrm>
          <a:prstGeom prst="rect">
            <a:avLst/>
          </a:prstGeom>
        </p:spPr>
        <p:txBody>
          <a:bodyPr vert="horz" wrap="square" lIns="0" tIns="129540" rIns="0" bIns="0" rtlCol="0">
            <a:spAutoFit/>
          </a:bodyPr>
          <a:lstStyle/>
          <a:p>
            <a:pPr marL="12700" marR="5080">
              <a:lnSpc>
                <a:spcPts val="7100"/>
              </a:lnSpc>
              <a:spcBef>
                <a:spcPts val="1020"/>
              </a:spcBef>
            </a:pPr>
            <a:r>
              <a:rPr lang="el-GR" spc="75" dirty="0"/>
              <a:t>Η ΚΑΙΝΟΥΡΙΑ ΠΡΟΤΑΣΗ </a:t>
            </a:r>
            <a:endParaRPr spc="95" dirty="0"/>
          </a:p>
        </p:txBody>
      </p:sp>
      <p:sp>
        <p:nvSpPr>
          <p:cNvPr id="4" name="object 4"/>
          <p:cNvSpPr txBox="1"/>
          <p:nvPr/>
        </p:nvSpPr>
        <p:spPr>
          <a:xfrm>
            <a:off x="1039177" y="2570988"/>
            <a:ext cx="4291330" cy="3153812"/>
          </a:xfrm>
          <a:prstGeom prst="rect">
            <a:avLst/>
          </a:prstGeom>
        </p:spPr>
        <p:txBody>
          <a:bodyPr vert="horz" wrap="square" lIns="0" tIns="45085" rIns="0" bIns="0" rtlCol="0">
            <a:spAutoFit/>
          </a:bodyPr>
          <a:lstStyle/>
          <a:p>
            <a:pPr marL="129539" marR="453390" indent="-116839">
              <a:lnSpc>
                <a:spcPct val="91800"/>
              </a:lnSpc>
              <a:spcBef>
                <a:spcPts val="355"/>
              </a:spcBef>
              <a:buSzPct val="96153"/>
              <a:buFont typeface="Arial"/>
              <a:buChar char="•"/>
              <a:tabLst>
                <a:tab pos="469900" algn="l"/>
              </a:tabLst>
            </a:pPr>
            <a:r>
              <a:rPr lang="el-GR" sz="2600" dirty="0">
                <a:solidFill>
                  <a:srgbClr val="FFFFFF"/>
                </a:solidFill>
                <a:latin typeface="Franklin Gothic Medium"/>
                <a:cs typeface="Franklin Gothic Medium"/>
              </a:rPr>
              <a:t>Η θέση του κομβίου δεν υποδηλώνει πλέον την ηθική στάση των επιβατών</a:t>
            </a:r>
            <a:r>
              <a:rPr sz="2600" spc="-20" dirty="0">
                <a:solidFill>
                  <a:srgbClr val="FFFFFF"/>
                </a:solidFill>
                <a:latin typeface="Franklin Gothic Medium"/>
                <a:cs typeface="Franklin Gothic Medium"/>
              </a:rPr>
              <a:t>	</a:t>
            </a:r>
            <a:endParaRPr sz="2600" dirty="0">
              <a:latin typeface="Franklin Gothic Medium"/>
              <a:cs typeface="Franklin Gothic Medium"/>
            </a:endParaRPr>
          </a:p>
          <a:p>
            <a:pPr marL="129539" marR="5080" indent="-116839">
              <a:lnSpc>
                <a:spcPct val="91300"/>
              </a:lnSpc>
              <a:spcBef>
                <a:spcPts val="1350"/>
              </a:spcBef>
              <a:buSzPct val="96153"/>
              <a:buFont typeface="Arial"/>
              <a:buChar char="•"/>
              <a:tabLst>
                <a:tab pos="469900" algn="l"/>
              </a:tabLst>
            </a:pPr>
            <a:r>
              <a:rPr lang="el-GR" sz="2600" dirty="0">
                <a:solidFill>
                  <a:srgbClr val="FFFFFF"/>
                </a:solidFill>
                <a:latin typeface="Franklin Gothic Medium"/>
                <a:cs typeface="Franklin Gothic Medium"/>
              </a:rPr>
              <a:t>Δείχνει την αξιολόγηση του AV σχετικά με τη σημασία της ζωής των επιβατών και των τρίτων ατόμων.</a:t>
            </a:r>
            <a:endParaRPr sz="2600" dirty="0">
              <a:latin typeface="Franklin Gothic Medium"/>
              <a:cs typeface="Franklin Gothic Medium"/>
            </a:endParaRPr>
          </a:p>
        </p:txBody>
      </p:sp>
      <p:pic>
        <p:nvPicPr>
          <p:cNvPr id="5" name="object 5"/>
          <p:cNvPicPr/>
          <p:nvPr/>
        </p:nvPicPr>
        <p:blipFill>
          <a:blip r:embed="rId2" cstate="print"/>
          <a:stretch>
            <a:fillRect/>
          </a:stretch>
        </p:blipFill>
        <p:spPr>
          <a:xfrm>
            <a:off x="6094463" y="12"/>
            <a:ext cx="6097536" cy="68579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6" y="6217196"/>
            <a:ext cx="12189460" cy="641350"/>
          </a:xfrm>
          <a:custGeom>
            <a:avLst/>
            <a:gdLst/>
            <a:ahLst/>
            <a:cxnLst/>
            <a:rect l="l" t="t" r="r" b="b"/>
            <a:pathLst>
              <a:path w="12189460" h="641350">
                <a:moveTo>
                  <a:pt x="0" y="640803"/>
                </a:moveTo>
                <a:lnTo>
                  <a:pt x="12188926" y="640803"/>
                </a:lnTo>
                <a:lnTo>
                  <a:pt x="12188926" y="0"/>
                </a:lnTo>
                <a:lnTo>
                  <a:pt x="0" y="0"/>
                </a:lnTo>
                <a:lnTo>
                  <a:pt x="0" y="640803"/>
                </a:lnTo>
                <a:close/>
              </a:path>
            </a:pathLst>
          </a:custGeom>
          <a:solidFill>
            <a:srgbClr val="000000"/>
          </a:solidFill>
        </p:spPr>
        <p:txBody>
          <a:bodyPr wrap="square" lIns="0" tIns="0" rIns="0" bIns="0" rtlCol="0"/>
          <a:lstStyle/>
          <a:p>
            <a:endParaRPr/>
          </a:p>
        </p:txBody>
      </p:sp>
      <p:sp>
        <p:nvSpPr>
          <p:cNvPr id="3" name="object 3"/>
          <p:cNvSpPr/>
          <p:nvPr/>
        </p:nvSpPr>
        <p:spPr>
          <a:xfrm>
            <a:off x="1536" y="0"/>
            <a:ext cx="12189460" cy="2265045"/>
          </a:xfrm>
          <a:custGeom>
            <a:avLst/>
            <a:gdLst/>
            <a:ahLst/>
            <a:cxnLst/>
            <a:rect l="l" t="t" r="r" b="b"/>
            <a:pathLst>
              <a:path w="12189460" h="2265045">
                <a:moveTo>
                  <a:pt x="0" y="2265019"/>
                </a:moveTo>
                <a:lnTo>
                  <a:pt x="12188926" y="2265019"/>
                </a:lnTo>
                <a:lnTo>
                  <a:pt x="12188926" y="0"/>
                </a:lnTo>
                <a:lnTo>
                  <a:pt x="0" y="0"/>
                </a:lnTo>
                <a:lnTo>
                  <a:pt x="0" y="2265019"/>
                </a:lnTo>
                <a:close/>
              </a:path>
            </a:pathLst>
          </a:custGeom>
          <a:solidFill>
            <a:srgbClr val="000000"/>
          </a:solidFill>
        </p:spPr>
        <p:txBody>
          <a:bodyPr wrap="square" lIns="0" tIns="0" rIns="0" bIns="0" rtlCol="0"/>
          <a:lstStyle/>
          <a:p>
            <a:endParaRPr/>
          </a:p>
        </p:txBody>
      </p:sp>
      <p:sp>
        <p:nvSpPr>
          <p:cNvPr id="4" name="object 4"/>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70" dirty="0"/>
              <a:t>ΠΩΣ ΓΙΝΕΤΑΙ ΑΥΤΟ</a:t>
            </a:r>
            <a:r>
              <a:rPr lang="en-US" spc="70" dirty="0"/>
              <a:t>; </a:t>
            </a:r>
            <a:endParaRPr spc="45" dirty="0"/>
          </a:p>
        </p:txBody>
      </p:sp>
      <p:sp>
        <p:nvSpPr>
          <p:cNvPr id="5" name="object 5"/>
          <p:cNvSpPr/>
          <p:nvPr/>
        </p:nvSpPr>
        <p:spPr>
          <a:xfrm>
            <a:off x="1536" y="2265019"/>
            <a:ext cx="12189460" cy="3952240"/>
          </a:xfrm>
          <a:custGeom>
            <a:avLst/>
            <a:gdLst/>
            <a:ahLst/>
            <a:cxnLst/>
            <a:rect l="l" t="t" r="r" b="b"/>
            <a:pathLst>
              <a:path w="12189460" h="3952240">
                <a:moveTo>
                  <a:pt x="12188926" y="3952176"/>
                </a:moveTo>
                <a:lnTo>
                  <a:pt x="0" y="3952176"/>
                </a:lnTo>
                <a:lnTo>
                  <a:pt x="0" y="0"/>
                </a:lnTo>
                <a:lnTo>
                  <a:pt x="12188926" y="0"/>
                </a:lnTo>
                <a:lnTo>
                  <a:pt x="12188926" y="3952176"/>
                </a:lnTo>
                <a:close/>
              </a:path>
            </a:pathLst>
          </a:custGeom>
          <a:solidFill>
            <a:srgbClr val="FFFFFF"/>
          </a:solidFill>
        </p:spPr>
        <p:txBody>
          <a:bodyPr wrap="square" lIns="0" tIns="0" rIns="0" bIns="0" rtlCol="0"/>
          <a:lstStyle/>
          <a:p>
            <a:endParaRPr/>
          </a:p>
        </p:txBody>
      </p:sp>
      <p:sp>
        <p:nvSpPr>
          <p:cNvPr id="6" name="object 6"/>
          <p:cNvSpPr txBox="1"/>
          <p:nvPr/>
        </p:nvSpPr>
        <p:spPr>
          <a:xfrm>
            <a:off x="1038860" y="2442045"/>
            <a:ext cx="9690735" cy="2232025"/>
          </a:xfrm>
          <a:prstGeom prst="rect">
            <a:avLst/>
          </a:prstGeom>
        </p:spPr>
        <p:txBody>
          <a:bodyPr vert="horz" wrap="square" lIns="0" tIns="165735" rIns="0" bIns="0" rtlCol="0">
            <a:spAutoFit/>
          </a:bodyPr>
          <a:lstStyle/>
          <a:p>
            <a:pPr marL="128905" indent="-116839">
              <a:lnSpc>
                <a:spcPct val="100000"/>
              </a:lnSpc>
              <a:spcBef>
                <a:spcPts val="1305"/>
              </a:spcBef>
              <a:buSzPct val="96153"/>
              <a:buFont typeface="Arial"/>
              <a:buChar char="•"/>
              <a:tabLst>
                <a:tab pos="129539" algn="l"/>
              </a:tabLst>
            </a:pPr>
            <a:r>
              <a:rPr lang="el-GR" sz="2600" dirty="0">
                <a:latin typeface="Franklin Gothic Medium"/>
                <a:cs typeface="Franklin Gothic Medium"/>
              </a:rPr>
              <a:t>Συνδυασμός τεχνικών ΤΝ</a:t>
            </a:r>
            <a:r>
              <a:rPr sz="2600" spc="-10" dirty="0">
                <a:latin typeface="Franklin Gothic Medium"/>
                <a:cs typeface="Franklin Gothic Medium"/>
              </a:rPr>
              <a:t>:</a:t>
            </a:r>
            <a:endParaRPr sz="2600" dirty="0">
              <a:latin typeface="Franklin Gothic Medium"/>
              <a:cs typeface="Franklin Gothic Medium"/>
            </a:endParaRPr>
          </a:p>
          <a:p>
            <a:pPr marL="390525" marR="5080" lvl="1" indent="-103505">
              <a:lnSpc>
                <a:spcPct val="101699"/>
              </a:lnSpc>
              <a:spcBef>
                <a:spcPts val="1019"/>
              </a:spcBef>
              <a:buSzPct val="95652"/>
              <a:buFont typeface="Arial"/>
              <a:buChar char="•"/>
              <a:tabLst>
                <a:tab pos="744220" algn="l"/>
              </a:tabLst>
            </a:pPr>
            <a:r>
              <a:rPr lang="el-GR" sz="2300" dirty="0">
                <a:latin typeface="Franklin Gothic Medium"/>
                <a:cs typeface="Franklin Gothic Medium"/>
              </a:rPr>
              <a:t>Νευρωνικά δίκτυα για τον υπολογισμό της σωστής δράσης με βάση το δεδομένο σενάριο</a:t>
            </a:r>
            <a:r>
              <a:rPr sz="2300" spc="-10" dirty="0">
                <a:latin typeface="Franklin Gothic Medium"/>
                <a:cs typeface="Franklin Gothic Medium"/>
              </a:rPr>
              <a:t> 	</a:t>
            </a:r>
            <a:endParaRPr sz="2300" dirty="0">
              <a:latin typeface="Franklin Gothic Medium"/>
              <a:cs typeface="Franklin Gothic Medium"/>
            </a:endParaRPr>
          </a:p>
          <a:p>
            <a:pPr marL="390525" marR="325120" lvl="1" indent="-103505">
              <a:lnSpc>
                <a:spcPct val="101699"/>
              </a:lnSpc>
              <a:spcBef>
                <a:spcPts val="795"/>
              </a:spcBef>
              <a:buSzPct val="95652"/>
              <a:buFont typeface="Arial"/>
              <a:buChar char="•"/>
              <a:tabLst>
                <a:tab pos="744220" algn="l"/>
              </a:tabLst>
            </a:pPr>
            <a:r>
              <a:rPr lang="el-GR" sz="2300" dirty="0">
                <a:latin typeface="Franklin Gothic Medium"/>
                <a:cs typeface="Franklin Gothic Medium"/>
              </a:rPr>
              <a:t>Γενετικός αλγόριθμος για την εύρεση μιας (σχεδόν) βέλτιστης διαμόρφωσης </a:t>
            </a:r>
            <a:r>
              <a:rPr lang="el-GR" sz="2300" dirty="0" err="1">
                <a:latin typeface="Franklin Gothic Medium"/>
                <a:cs typeface="Franklin Gothic Medium"/>
              </a:rPr>
              <a:t>νευρωνικών</a:t>
            </a:r>
            <a:r>
              <a:rPr lang="el-GR" sz="2300" dirty="0">
                <a:latin typeface="Franklin Gothic Medium"/>
                <a:cs typeface="Franklin Gothic Medium"/>
              </a:rPr>
              <a:t> δικτύων</a:t>
            </a:r>
            <a:endParaRPr sz="2300" dirty="0">
              <a:latin typeface="Franklin Gothic Medium"/>
              <a:cs typeface="Franklin Gothic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95" dirty="0"/>
              <a:t>ΓΕΝΕΤΙΚΟΙ ΑΛΓΟΡΙΘΜΟΙ</a:t>
            </a:r>
            <a:endParaRPr spc="90" dirty="0"/>
          </a:p>
        </p:txBody>
      </p:sp>
      <p:sp>
        <p:nvSpPr>
          <p:cNvPr id="3" name="object 3"/>
          <p:cNvSpPr txBox="1">
            <a:spLocks noGrp="1"/>
          </p:cNvSpPr>
          <p:nvPr>
            <p:ph type="body" idx="1"/>
          </p:nvPr>
        </p:nvSpPr>
        <p:spPr>
          <a:xfrm>
            <a:off x="975359" y="2435860"/>
            <a:ext cx="9585960" cy="2538515"/>
          </a:xfrm>
          <a:prstGeom prst="rect">
            <a:avLst/>
          </a:prstGeom>
        </p:spPr>
        <p:txBody>
          <a:bodyPr vert="horz" wrap="square" lIns="0" tIns="165735" rIns="0" bIns="0" rtlCol="0">
            <a:spAutoFit/>
          </a:bodyPr>
          <a:lstStyle/>
          <a:p>
            <a:pPr marL="192405" indent="-116839">
              <a:lnSpc>
                <a:spcPct val="100000"/>
              </a:lnSpc>
              <a:spcBef>
                <a:spcPts val="1305"/>
              </a:spcBef>
              <a:buSzPct val="96153"/>
              <a:buFont typeface="Arial"/>
              <a:buChar char="•"/>
              <a:tabLst>
                <a:tab pos="193040" algn="l"/>
              </a:tabLst>
            </a:pPr>
            <a:r>
              <a:rPr lang="el-GR" dirty="0"/>
              <a:t>Εμπνευσμένο από τη θεωρία της φυσικής επιλογής του Δαρβίνου</a:t>
            </a:r>
            <a:r>
              <a:rPr spc="-10" dirty="0"/>
              <a:t>:</a:t>
            </a:r>
          </a:p>
          <a:p>
            <a:pPr marL="454025" marR="5080" lvl="1" indent="-103505">
              <a:lnSpc>
                <a:spcPct val="101699"/>
              </a:lnSpc>
              <a:spcBef>
                <a:spcPts val="1019"/>
              </a:spcBef>
              <a:buSzPct val="95652"/>
              <a:buFont typeface="Arial"/>
              <a:buChar char="•"/>
              <a:tabLst>
                <a:tab pos="807720" algn="l"/>
              </a:tabLst>
            </a:pPr>
            <a:r>
              <a:rPr lang="el-GR" sz="2300" dirty="0">
                <a:latin typeface="Franklin Gothic Medium"/>
                <a:cs typeface="Franklin Gothic Medium"/>
              </a:rPr>
              <a:t>τα καταλληλότερα άτομα επιλέγονται για αναπαραγωγή προκειμένου να δημιουργηθούν οι απόγονοι της επόμενης γενιάς</a:t>
            </a:r>
            <a:endParaRPr sz="2300" dirty="0">
              <a:latin typeface="Franklin Gothic Medium"/>
              <a:cs typeface="Franklin Gothic Medium"/>
            </a:endParaRPr>
          </a:p>
          <a:p>
            <a:pPr marL="192405" indent="-116839">
              <a:lnSpc>
                <a:spcPct val="100000"/>
              </a:lnSpc>
              <a:spcBef>
                <a:spcPts val="1140"/>
              </a:spcBef>
              <a:buSzPct val="96153"/>
              <a:buFont typeface="Arial"/>
              <a:buChar char="•"/>
              <a:tabLst>
                <a:tab pos="193040" algn="l"/>
              </a:tabLst>
            </a:pPr>
            <a:r>
              <a:rPr lang="el-GR" dirty="0" err="1"/>
              <a:t>Ευρετική</a:t>
            </a:r>
            <a:r>
              <a:rPr lang="el-GR" dirty="0"/>
              <a:t> αναζήτηση στο πεδίο λύσεων</a:t>
            </a:r>
            <a:endParaRPr spc="-10" dirty="0"/>
          </a:p>
          <a:p>
            <a:pPr marL="192405" indent="-116839">
              <a:lnSpc>
                <a:spcPct val="100000"/>
              </a:lnSpc>
              <a:spcBef>
                <a:spcPts val="1395"/>
              </a:spcBef>
              <a:buSzPct val="96153"/>
              <a:buFont typeface="Arial"/>
              <a:buChar char="•"/>
              <a:tabLst>
                <a:tab pos="193040" algn="l"/>
              </a:tabLst>
            </a:pPr>
            <a:r>
              <a:rPr lang="el-GR" dirty="0"/>
              <a:t>Χρησιμοποιείται κυρίως σε διαδικασίες βελτιστοποίησης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939429"/>
            <a:ext cx="6115050" cy="2298700"/>
          </a:xfrm>
          <a:custGeom>
            <a:avLst/>
            <a:gdLst/>
            <a:ahLst/>
            <a:cxnLst/>
            <a:rect l="l" t="t" r="r" b="b"/>
            <a:pathLst>
              <a:path w="6115050" h="2298700">
                <a:moveTo>
                  <a:pt x="6114999" y="2298357"/>
                </a:moveTo>
                <a:lnTo>
                  <a:pt x="0" y="2298357"/>
                </a:lnTo>
                <a:lnTo>
                  <a:pt x="0" y="0"/>
                </a:lnTo>
                <a:lnTo>
                  <a:pt x="6114999" y="0"/>
                </a:lnTo>
                <a:lnTo>
                  <a:pt x="6114999" y="2298357"/>
                </a:lnTo>
                <a:close/>
              </a:path>
            </a:pathLst>
          </a:custGeom>
          <a:solidFill>
            <a:srgbClr val="000000">
              <a:alpha val="96078"/>
            </a:srgbClr>
          </a:solidFill>
        </p:spPr>
        <p:txBody>
          <a:bodyPr wrap="square" lIns="0" tIns="0" rIns="0" bIns="0" rtlCol="0"/>
          <a:lstStyle/>
          <a:p>
            <a:endParaRPr/>
          </a:p>
        </p:txBody>
      </p:sp>
      <p:sp>
        <p:nvSpPr>
          <p:cNvPr id="3" name="object 3"/>
          <p:cNvSpPr txBox="1">
            <a:spLocks noGrp="1"/>
          </p:cNvSpPr>
          <p:nvPr>
            <p:ph type="title"/>
          </p:nvPr>
        </p:nvSpPr>
        <p:spPr>
          <a:xfrm>
            <a:off x="795654" y="2057400"/>
            <a:ext cx="4523742" cy="1953740"/>
          </a:xfrm>
          <a:prstGeom prst="rect">
            <a:avLst/>
          </a:prstGeom>
        </p:spPr>
        <p:txBody>
          <a:bodyPr vert="horz" wrap="square" lIns="0" tIns="131445" rIns="0" bIns="0" rtlCol="0">
            <a:spAutoFit/>
          </a:bodyPr>
          <a:lstStyle/>
          <a:p>
            <a:pPr marL="12700" marR="5080">
              <a:lnSpc>
                <a:spcPts val="7080"/>
              </a:lnSpc>
              <a:spcBef>
                <a:spcPts val="1035"/>
              </a:spcBef>
            </a:pPr>
            <a:r>
              <a:rPr lang="el-GR" spc="80" dirty="0"/>
              <a:t>ΑΠΛΟ ΠΑΡΑΔΕΙΓΜΑ</a:t>
            </a:r>
            <a:endParaRPr spc="85" dirty="0"/>
          </a:p>
        </p:txBody>
      </p:sp>
      <p:sp>
        <p:nvSpPr>
          <p:cNvPr id="4" name="object 4"/>
          <p:cNvSpPr txBox="1"/>
          <p:nvPr/>
        </p:nvSpPr>
        <p:spPr>
          <a:xfrm>
            <a:off x="6669214" y="2595372"/>
            <a:ext cx="4084320" cy="1616710"/>
          </a:xfrm>
          <a:prstGeom prst="rect">
            <a:avLst/>
          </a:prstGeom>
        </p:spPr>
        <p:txBody>
          <a:bodyPr vert="horz" wrap="square" lIns="0" tIns="10795" rIns="0" bIns="0" rtlCol="0">
            <a:spAutoFit/>
          </a:bodyPr>
          <a:lstStyle/>
          <a:p>
            <a:pPr marL="12700" marR="5080">
              <a:lnSpc>
                <a:spcPct val="100499"/>
              </a:lnSpc>
              <a:spcBef>
                <a:spcPts val="85"/>
              </a:spcBef>
            </a:pPr>
            <a:r>
              <a:rPr sz="2600" dirty="0">
                <a:latin typeface="Franklin Gothic Medium"/>
                <a:cs typeface="Franklin Gothic Medium"/>
              </a:rPr>
              <a:t>N-queens</a:t>
            </a:r>
            <a:r>
              <a:rPr sz="2600" spc="350" dirty="0">
                <a:latin typeface="Franklin Gothic Medium"/>
                <a:cs typeface="Franklin Gothic Medium"/>
              </a:rPr>
              <a:t> </a:t>
            </a:r>
            <a:r>
              <a:rPr sz="2600" dirty="0">
                <a:latin typeface="Franklin Gothic Medium"/>
                <a:cs typeface="Franklin Gothic Medium"/>
              </a:rPr>
              <a:t>puzzle:</a:t>
            </a:r>
            <a:r>
              <a:rPr sz="2600" spc="345" dirty="0">
                <a:latin typeface="Franklin Gothic Medium"/>
                <a:cs typeface="Franklin Gothic Medium"/>
              </a:rPr>
              <a:t> </a:t>
            </a:r>
            <a:r>
              <a:rPr sz="2600" dirty="0">
                <a:latin typeface="Franklin Gothic Medium"/>
                <a:cs typeface="Franklin Gothic Medium"/>
              </a:rPr>
              <a:t>place</a:t>
            </a:r>
            <a:r>
              <a:rPr sz="2600" spc="290" dirty="0">
                <a:latin typeface="Franklin Gothic Medium"/>
                <a:cs typeface="Franklin Gothic Medium"/>
              </a:rPr>
              <a:t> </a:t>
            </a:r>
            <a:r>
              <a:rPr sz="2600" spc="-50" dirty="0">
                <a:latin typeface="Cambria"/>
                <a:cs typeface="Cambria"/>
              </a:rPr>
              <a:t>𝑛 </a:t>
            </a:r>
            <a:r>
              <a:rPr sz="2600" dirty="0">
                <a:latin typeface="Franklin Gothic Medium"/>
                <a:cs typeface="Franklin Gothic Medium"/>
              </a:rPr>
              <a:t>chess</a:t>
            </a:r>
            <a:r>
              <a:rPr sz="2600" spc="220" dirty="0">
                <a:latin typeface="Franklin Gothic Medium"/>
                <a:cs typeface="Franklin Gothic Medium"/>
              </a:rPr>
              <a:t> </a:t>
            </a:r>
            <a:r>
              <a:rPr sz="2600" dirty="0">
                <a:latin typeface="Franklin Gothic Medium"/>
                <a:cs typeface="Franklin Gothic Medium"/>
              </a:rPr>
              <a:t>queens</a:t>
            </a:r>
            <a:r>
              <a:rPr sz="2600" spc="220" dirty="0">
                <a:latin typeface="Franklin Gothic Medium"/>
                <a:cs typeface="Franklin Gothic Medium"/>
              </a:rPr>
              <a:t> </a:t>
            </a:r>
            <a:r>
              <a:rPr sz="2600" dirty="0">
                <a:latin typeface="Franklin Gothic Medium"/>
                <a:cs typeface="Franklin Gothic Medium"/>
              </a:rPr>
              <a:t>on</a:t>
            </a:r>
            <a:r>
              <a:rPr sz="2600" spc="229" dirty="0">
                <a:latin typeface="Franklin Gothic Medium"/>
                <a:cs typeface="Franklin Gothic Medium"/>
              </a:rPr>
              <a:t> </a:t>
            </a:r>
            <a:r>
              <a:rPr sz="2600" dirty="0">
                <a:latin typeface="Franklin Gothic Medium"/>
                <a:cs typeface="Franklin Gothic Medium"/>
              </a:rPr>
              <a:t>an</a:t>
            </a:r>
            <a:r>
              <a:rPr sz="2600" spc="175" dirty="0">
                <a:latin typeface="Franklin Gothic Medium"/>
                <a:cs typeface="Franklin Gothic Medium"/>
              </a:rPr>
              <a:t> </a:t>
            </a:r>
            <a:r>
              <a:rPr sz="2600" spc="110" dirty="0">
                <a:latin typeface="Cambria"/>
                <a:cs typeface="Cambria"/>
              </a:rPr>
              <a:t>𝑛×𝑛 </a:t>
            </a:r>
            <a:r>
              <a:rPr sz="2600" dirty="0">
                <a:latin typeface="Franklin Gothic Medium"/>
                <a:cs typeface="Franklin Gothic Medium"/>
              </a:rPr>
              <a:t>chessboard</a:t>
            </a:r>
            <a:r>
              <a:rPr sz="2600" spc="250" dirty="0">
                <a:latin typeface="Franklin Gothic Medium"/>
                <a:cs typeface="Franklin Gothic Medium"/>
              </a:rPr>
              <a:t> </a:t>
            </a:r>
            <a:r>
              <a:rPr sz="2600" dirty="0">
                <a:latin typeface="Franklin Gothic Medium"/>
                <a:cs typeface="Franklin Gothic Medium"/>
              </a:rPr>
              <a:t>so</a:t>
            </a:r>
            <a:r>
              <a:rPr sz="2600" spc="250" dirty="0">
                <a:latin typeface="Franklin Gothic Medium"/>
                <a:cs typeface="Franklin Gothic Medium"/>
              </a:rPr>
              <a:t> </a:t>
            </a:r>
            <a:r>
              <a:rPr sz="2600" dirty="0">
                <a:latin typeface="Franklin Gothic Medium"/>
                <a:cs typeface="Franklin Gothic Medium"/>
              </a:rPr>
              <a:t>that</a:t>
            </a:r>
            <a:r>
              <a:rPr sz="2600" spc="250" dirty="0">
                <a:latin typeface="Franklin Gothic Medium"/>
                <a:cs typeface="Franklin Gothic Medium"/>
              </a:rPr>
              <a:t> </a:t>
            </a:r>
            <a:r>
              <a:rPr sz="2600" dirty="0">
                <a:latin typeface="Franklin Gothic Medium"/>
                <a:cs typeface="Franklin Gothic Medium"/>
              </a:rPr>
              <a:t>no</a:t>
            </a:r>
            <a:r>
              <a:rPr sz="2600" spc="254" dirty="0">
                <a:latin typeface="Franklin Gothic Medium"/>
                <a:cs typeface="Franklin Gothic Medium"/>
              </a:rPr>
              <a:t> </a:t>
            </a:r>
            <a:r>
              <a:rPr sz="2600" spc="-25" dirty="0">
                <a:latin typeface="Franklin Gothic Medium"/>
                <a:cs typeface="Franklin Gothic Medium"/>
              </a:rPr>
              <a:t>two </a:t>
            </a:r>
            <a:r>
              <a:rPr sz="2600" dirty="0">
                <a:latin typeface="Franklin Gothic Medium"/>
                <a:cs typeface="Franklin Gothic Medium"/>
              </a:rPr>
              <a:t>queens</a:t>
            </a:r>
            <a:r>
              <a:rPr sz="2600" spc="300" dirty="0">
                <a:latin typeface="Franklin Gothic Medium"/>
                <a:cs typeface="Franklin Gothic Medium"/>
              </a:rPr>
              <a:t> </a:t>
            </a:r>
            <a:r>
              <a:rPr sz="2600" dirty="0">
                <a:latin typeface="Franklin Gothic Medium"/>
                <a:cs typeface="Franklin Gothic Medium"/>
              </a:rPr>
              <a:t>threaten</a:t>
            </a:r>
            <a:r>
              <a:rPr sz="2600" spc="320" dirty="0">
                <a:latin typeface="Franklin Gothic Medium"/>
                <a:cs typeface="Franklin Gothic Medium"/>
              </a:rPr>
              <a:t> </a:t>
            </a:r>
            <a:r>
              <a:rPr sz="2600" dirty="0">
                <a:latin typeface="Franklin Gothic Medium"/>
                <a:cs typeface="Franklin Gothic Medium"/>
              </a:rPr>
              <a:t>each</a:t>
            </a:r>
            <a:r>
              <a:rPr sz="2600" spc="315" dirty="0">
                <a:latin typeface="Franklin Gothic Medium"/>
                <a:cs typeface="Franklin Gothic Medium"/>
              </a:rPr>
              <a:t> </a:t>
            </a:r>
            <a:r>
              <a:rPr sz="2600" spc="-10" dirty="0">
                <a:latin typeface="Franklin Gothic Medium"/>
                <a:cs typeface="Franklin Gothic Medium"/>
              </a:rPr>
              <a:t>other</a:t>
            </a:r>
            <a:endParaRPr sz="2600" dirty="0">
              <a:latin typeface="Franklin Gothic Medium"/>
              <a:cs typeface="Franklin Gothic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939429"/>
            <a:ext cx="6115050" cy="2298700"/>
          </a:xfrm>
          <a:custGeom>
            <a:avLst/>
            <a:gdLst/>
            <a:ahLst/>
            <a:cxnLst/>
            <a:rect l="l" t="t" r="r" b="b"/>
            <a:pathLst>
              <a:path w="6115050" h="2298700">
                <a:moveTo>
                  <a:pt x="6114999" y="2298357"/>
                </a:moveTo>
                <a:lnTo>
                  <a:pt x="0" y="2298357"/>
                </a:lnTo>
                <a:lnTo>
                  <a:pt x="0" y="0"/>
                </a:lnTo>
                <a:lnTo>
                  <a:pt x="6114999" y="0"/>
                </a:lnTo>
                <a:lnTo>
                  <a:pt x="6114999" y="2298357"/>
                </a:lnTo>
                <a:close/>
              </a:path>
            </a:pathLst>
          </a:custGeom>
          <a:solidFill>
            <a:srgbClr val="000000">
              <a:alpha val="96078"/>
            </a:srgbClr>
          </a:solidFill>
        </p:spPr>
        <p:txBody>
          <a:bodyPr wrap="square" lIns="0" tIns="0" rIns="0" bIns="0" rtlCol="0"/>
          <a:lstStyle/>
          <a:p>
            <a:endParaRPr/>
          </a:p>
        </p:txBody>
      </p:sp>
      <p:sp>
        <p:nvSpPr>
          <p:cNvPr id="3" name="object 3"/>
          <p:cNvSpPr txBox="1">
            <a:spLocks noGrp="1"/>
          </p:cNvSpPr>
          <p:nvPr>
            <p:ph type="title"/>
          </p:nvPr>
        </p:nvSpPr>
        <p:spPr>
          <a:xfrm>
            <a:off x="795654" y="2057400"/>
            <a:ext cx="4523742" cy="1953740"/>
          </a:xfrm>
          <a:prstGeom prst="rect">
            <a:avLst/>
          </a:prstGeom>
        </p:spPr>
        <p:txBody>
          <a:bodyPr vert="horz" wrap="square" lIns="0" tIns="131445" rIns="0" bIns="0" rtlCol="0">
            <a:spAutoFit/>
          </a:bodyPr>
          <a:lstStyle/>
          <a:p>
            <a:pPr marL="12700" marR="5080">
              <a:lnSpc>
                <a:spcPts val="7080"/>
              </a:lnSpc>
              <a:spcBef>
                <a:spcPts val="1035"/>
              </a:spcBef>
            </a:pPr>
            <a:r>
              <a:rPr lang="el-GR" spc="80" dirty="0"/>
              <a:t>ΑΠΛΟ ΠΑΡΑΔΕΙΓΜΑ</a:t>
            </a:r>
            <a:endParaRPr spc="85" dirty="0"/>
          </a:p>
        </p:txBody>
      </p:sp>
      <p:pic>
        <p:nvPicPr>
          <p:cNvPr id="4" name="object 4"/>
          <p:cNvPicPr/>
          <p:nvPr/>
        </p:nvPicPr>
        <p:blipFill>
          <a:blip r:embed="rId2" cstate="print"/>
          <a:stretch>
            <a:fillRect/>
          </a:stretch>
        </p:blipFill>
        <p:spPr>
          <a:xfrm>
            <a:off x="6837554" y="1184275"/>
            <a:ext cx="4440032" cy="44894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70" dirty="0"/>
              <a:t>ΠΩΣ ΔΟΥΛΕΥΕΙ</a:t>
            </a:r>
            <a:endParaRPr spc="70" dirty="0"/>
          </a:p>
        </p:txBody>
      </p:sp>
      <p:pic>
        <p:nvPicPr>
          <p:cNvPr id="3" name="object 3"/>
          <p:cNvPicPr/>
          <p:nvPr/>
        </p:nvPicPr>
        <p:blipFill>
          <a:blip r:embed="rId2" cstate="print"/>
          <a:stretch>
            <a:fillRect/>
          </a:stretch>
        </p:blipFill>
        <p:spPr>
          <a:xfrm>
            <a:off x="440735" y="3301555"/>
            <a:ext cx="6022090" cy="2155825"/>
          </a:xfrm>
          <a:prstGeom prst="rect">
            <a:avLst/>
          </a:prstGeom>
        </p:spPr>
      </p:pic>
      <p:sp>
        <p:nvSpPr>
          <p:cNvPr id="4" name="object 4"/>
          <p:cNvSpPr txBox="1"/>
          <p:nvPr/>
        </p:nvSpPr>
        <p:spPr>
          <a:xfrm>
            <a:off x="6491732" y="2564892"/>
            <a:ext cx="4589145" cy="3931846"/>
          </a:xfrm>
          <a:prstGeom prst="rect">
            <a:avLst/>
          </a:prstGeom>
        </p:spPr>
        <p:txBody>
          <a:bodyPr vert="horz" wrap="square" lIns="0" tIns="48260" rIns="0" bIns="0" rtlCol="0">
            <a:spAutoFit/>
          </a:bodyPr>
          <a:lstStyle/>
          <a:p>
            <a:pPr marL="129539" marR="534035" indent="-116839">
              <a:lnSpc>
                <a:spcPts val="2900"/>
              </a:lnSpc>
              <a:spcBef>
                <a:spcPts val="380"/>
              </a:spcBef>
              <a:buSzPct val="96153"/>
              <a:buFont typeface="Arial"/>
              <a:buChar char="•"/>
              <a:tabLst>
                <a:tab pos="469900" algn="l"/>
              </a:tabLst>
            </a:pPr>
            <a:r>
              <a:rPr lang="el-GR" sz="2600" dirty="0">
                <a:latin typeface="Franklin Gothic Medium"/>
                <a:cs typeface="Franklin Gothic Medium"/>
              </a:rPr>
              <a:t>Τα άτομα ανταποκρίνονται στις λύσεις του προβλήματος</a:t>
            </a:r>
          </a:p>
          <a:p>
            <a:pPr marL="129539" marR="1009650" indent="-116839">
              <a:lnSpc>
                <a:spcPts val="2900"/>
              </a:lnSpc>
              <a:spcBef>
                <a:spcPts val="1300"/>
              </a:spcBef>
              <a:buSzPct val="96153"/>
              <a:buFont typeface="Arial"/>
              <a:buChar char="•"/>
              <a:tabLst>
                <a:tab pos="469900" algn="l"/>
              </a:tabLst>
            </a:pPr>
            <a:r>
              <a:rPr lang="el-GR" sz="2600" dirty="0">
                <a:latin typeface="Franklin Gothic Medium"/>
                <a:cs typeface="Franklin Gothic Medium"/>
              </a:rPr>
              <a:t>Αρχικά, οι λύσεις προκύπτουν τυχαία</a:t>
            </a:r>
            <a:endParaRPr sz="2600" dirty="0">
              <a:latin typeface="Franklin Gothic Medium"/>
              <a:cs typeface="Franklin Gothic Medium"/>
            </a:endParaRPr>
          </a:p>
          <a:p>
            <a:pPr marL="128905" indent="-116839">
              <a:lnSpc>
                <a:spcPct val="100000"/>
              </a:lnSpc>
              <a:spcBef>
                <a:spcPts val="1025"/>
              </a:spcBef>
              <a:buSzPct val="96153"/>
              <a:buFont typeface="Arial"/>
              <a:buChar char="•"/>
              <a:tabLst>
                <a:tab pos="129539" algn="l"/>
              </a:tabLst>
            </a:pPr>
            <a:r>
              <a:rPr lang="el-GR" sz="2600" dirty="0">
                <a:latin typeface="Franklin Gothic Medium"/>
                <a:cs typeface="Franklin Gothic Medium"/>
              </a:rPr>
              <a:t>Κάθε άτομο αξιολογείται</a:t>
            </a:r>
            <a:r>
              <a:rPr lang="en-US" sz="2600" dirty="0">
                <a:latin typeface="Franklin Gothic Medium"/>
                <a:cs typeface="Franklin Gothic Medium"/>
              </a:rPr>
              <a:t> </a:t>
            </a:r>
            <a:endParaRPr lang="en-US" sz="2600" spc="-10" dirty="0">
              <a:latin typeface="Franklin Gothic Medium"/>
              <a:cs typeface="Franklin Gothic Medium"/>
            </a:endParaRPr>
          </a:p>
          <a:p>
            <a:pPr marL="128905" indent="-116839">
              <a:lnSpc>
                <a:spcPct val="100000"/>
              </a:lnSpc>
              <a:spcBef>
                <a:spcPts val="1025"/>
              </a:spcBef>
              <a:buSzPct val="96153"/>
              <a:buFont typeface="Arial"/>
              <a:buChar char="•"/>
              <a:tabLst>
                <a:tab pos="129539" algn="l"/>
              </a:tabLst>
            </a:pPr>
            <a:r>
              <a:rPr lang="el-GR" sz="2600" dirty="0">
                <a:latin typeface="Franklin Gothic Medium"/>
                <a:cs typeface="Franklin Gothic Medium"/>
              </a:rPr>
              <a:t>Οι καλύτεροι επιλέγονται και συνδυάζονται για την δημιουργία της νέας γενιάς.</a:t>
            </a:r>
            <a:endParaRPr sz="2600" dirty="0">
              <a:latin typeface="Franklin Gothic Medium"/>
              <a:cs typeface="Franklin Gothic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939429"/>
            <a:ext cx="6115050" cy="2298700"/>
          </a:xfrm>
          <a:custGeom>
            <a:avLst/>
            <a:gdLst/>
            <a:ahLst/>
            <a:cxnLst/>
            <a:rect l="l" t="t" r="r" b="b"/>
            <a:pathLst>
              <a:path w="6115050" h="2298700">
                <a:moveTo>
                  <a:pt x="6114999" y="2298357"/>
                </a:moveTo>
                <a:lnTo>
                  <a:pt x="0" y="2298357"/>
                </a:lnTo>
                <a:lnTo>
                  <a:pt x="0" y="0"/>
                </a:lnTo>
                <a:lnTo>
                  <a:pt x="6114999" y="0"/>
                </a:lnTo>
                <a:lnTo>
                  <a:pt x="6114999" y="2298357"/>
                </a:lnTo>
                <a:close/>
              </a:path>
            </a:pathLst>
          </a:custGeom>
          <a:solidFill>
            <a:srgbClr val="000000">
              <a:alpha val="96078"/>
            </a:srgbClr>
          </a:solidFill>
        </p:spPr>
        <p:txBody>
          <a:bodyPr wrap="square" lIns="0" tIns="0" rIns="0" bIns="0" rtlCol="0"/>
          <a:lstStyle/>
          <a:p>
            <a:endParaRPr/>
          </a:p>
        </p:txBody>
      </p:sp>
      <p:sp>
        <p:nvSpPr>
          <p:cNvPr id="3" name="object 3"/>
          <p:cNvSpPr txBox="1">
            <a:spLocks noGrp="1"/>
          </p:cNvSpPr>
          <p:nvPr>
            <p:ph type="title"/>
          </p:nvPr>
        </p:nvSpPr>
        <p:spPr>
          <a:xfrm>
            <a:off x="1038858" y="2044700"/>
            <a:ext cx="3456942" cy="1953740"/>
          </a:xfrm>
          <a:prstGeom prst="rect">
            <a:avLst/>
          </a:prstGeom>
        </p:spPr>
        <p:txBody>
          <a:bodyPr vert="horz" wrap="square" lIns="0" tIns="131445" rIns="0" bIns="0" rtlCol="0">
            <a:spAutoFit/>
          </a:bodyPr>
          <a:lstStyle/>
          <a:p>
            <a:pPr marL="12700" marR="5080">
              <a:lnSpc>
                <a:spcPts val="7080"/>
              </a:lnSpc>
              <a:spcBef>
                <a:spcPts val="1035"/>
              </a:spcBef>
            </a:pPr>
            <a:r>
              <a:rPr lang="el-GR" spc="70" dirty="0"/>
              <a:t>ΠΩΣ ΔΟΥΛΕΥΕΙ</a:t>
            </a:r>
            <a:endParaRPr spc="80" dirty="0"/>
          </a:p>
        </p:txBody>
      </p:sp>
      <p:pic>
        <p:nvPicPr>
          <p:cNvPr id="4" name="object 4"/>
          <p:cNvPicPr/>
          <p:nvPr/>
        </p:nvPicPr>
        <p:blipFill>
          <a:blip r:embed="rId2" cstate="print"/>
          <a:stretch>
            <a:fillRect/>
          </a:stretch>
        </p:blipFill>
        <p:spPr>
          <a:xfrm>
            <a:off x="6811925" y="1706067"/>
            <a:ext cx="4331959" cy="34257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939429"/>
            <a:ext cx="6115050" cy="2298700"/>
          </a:xfrm>
          <a:custGeom>
            <a:avLst/>
            <a:gdLst/>
            <a:ahLst/>
            <a:cxnLst/>
            <a:rect l="l" t="t" r="r" b="b"/>
            <a:pathLst>
              <a:path w="6115050" h="2298700">
                <a:moveTo>
                  <a:pt x="6114999" y="2298357"/>
                </a:moveTo>
                <a:lnTo>
                  <a:pt x="0" y="2298357"/>
                </a:lnTo>
                <a:lnTo>
                  <a:pt x="0" y="0"/>
                </a:lnTo>
                <a:lnTo>
                  <a:pt x="6114999" y="0"/>
                </a:lnTo>
                <a:lnTo>
                  <a:pt x="6114999" y="2298357"/>
                </a:lnTo>
                <a:close/>
              </a:path>
            </a:pathLst>
          </a:custGeom>
          <a:solidFill>
            <a:srgbClr val="000000">
              <a:alpha val="96078"/>
            </a:srgbClr>
          </a:solidFill>
        </p:spPr>
        <p:txBody>
          <a:bodyPr wrap="square" lIns="0" tIns="0" rIns="0" bIns="0" rtlCol="0"/>
          <a:lstStyle/>
          <a:p>
            <a:endParaRPr/>
          </a:p>
        </p:txBody>
      </p:sp>
      <p:sp>
        <p:nvSpPr>
          <p:cNvPr id="3" name="object 3"/>
          <p:cNvSpPr txBox="1">
            <a:spLocks noGrp="1"/>
          </p:cNvSpPr>
          <p:nvPr>
            <p:ph type="title"/>
          </p:nvPr>
        </p:nvSpPr>
        <p:spPr>
          <a:xfrm>
            <a:off x="1038858" y="2044700"/>
            <a:ext cx="4455795" cy="1953740"/>
          </a:xfrm>
          <a:prstGeom prst="rect">
            <a:avLst/>
          </a:prstGeom>
        </p:spPr>
        <p:txBody>
          <a:bodyPr vert="horz" wrap="square" lIns="0" tIns="131445" rIns="0" bIns="0" rtlCol="0">
            <a:spAutoFit/>
          </a:bodyPr>
          <a:lstStyle/>
          <a:p>
            <a:pPr marL="12700" marR="5080">
              <a:lnSpc>
                <a:spcPts val="7080"/>
              </a:lnSpc>
              <a:spcBef>
                <a:spcPts val="1035"/>
              </a:spcBef>
            </a:pPr>
            <a:r>
              <a:rPr lang="el-GR" spc="85" dirty="0"/>
              <a:t>ΓΕΝΕΤΙΚΟΙ ΑΛΓΟΡΙΘΜΟΙ</a:t>
            </a:r>
            <a:endParaRPr spc="90" dirty="0"/>
          </a:p>
        </p:txBody>
      </p:sp>
      <p:pic>
        <p:nvPicPr>
          <p:cNvPr id="4" name="object 4"/>
          <p:cNvPicPr/>
          <p:nvPr/>
        </p:nvPicPr>
        <p:blipFill>
          <a:blip r:embed="rId2" cstate="print"/>
          <a:stretch>
            <a:fillRect/>
          </a:stretch>
        </p:blipFill>
        <p:spPr>
          <a:xfrm>
            <a:off x="6758444" y="2031009"/>
            <a:ext cx="4519142" cy="279598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
            <a:ext cx="12192000" cy="6858000"/>
            <a:chOff x="0" y="7"/>
            <a:chExt cx="12192000" cy="6858000"/>
          </a:xfrm>
        </p:grpSpPr>
        <p:pic>
          <p:nvPicPr>
            <p:cNvPr id="3" name="object 3"/>
            <p:cNvPicPr/>
            <p:nvPr/>
          </p:nvPicPr>
          <p:blipFill>
            <a:blip r:embed="rId2" cstate="print"/>
            <a:stretch>
              <a:fillRect/>
            </a:stretch>
          </p:blipFill>
          <p:spPr>
            <a:xfrm>
              <a:off x="0" y="7"/>
              <a:ext cx="12191847" cy="6857923"/>
            </a:xfrm>
            <a:prstGeom prst="rect">
              <a:avLst/>
            </a:prstGeom>
          </p:spPr>
        </p:pic>
        <p:pic>
          <p:nvPicPr>
            <p:cNvPr id="4" name="object 4"/>
            <p:cNvPicPr/>
            <p:nvPr/>
          </p:nvPicPr>
          <p:blipFill>
            <a:blip r:embed="rId3" cstate="print"/>
            <a:stretch>
              <a:fillRect/>
            </a:stretch>
          </p:blipFill>
          <p:spPr>
            <a:xfrm>
              <a:off x="0" y="761999"/>
              <a:ext cx="12188952" cy="5629656"/>
            </a:xfrm>
            <a:prstGeom prst="rect">
              <a:avLst/>
            </a:prstGeom>
          </p:spPr>
        </p:pic>
      </p:grpSp>
      <p:sp>
        <p:nvSpPr>
          <p:cNvPr id="5" name="object 5"/>
          <p:cNvSpPr txBox="1">
            <a:spLocks noGrp="1"/>
          </p:cNvSpPr>
          <p:nvPr>
            <p:ph type="title"/>
          </p:nvPr>
        </p:nvSpPr>
        <p:spPr>
          <a:xfrm>
            <a:off x="990600" y="2745447"/>
            <a:ext cx="10685304" cy="1367041"/>
          </a:xfrm>
          <a:prstGeom prst="rect">
            <a:avLst/>
          </a:prstGeom>
        </p:spPr>
        <p:txBody>
          <a:bodyPr vert="horz" wrap="square" lIns="0" tIns="12700" rIns="0" bIns="0" rtlCol="0">
            <a:spAutoFit/>
          </a:bodyPr>
          <a:lstStyle/>
          <a:p>
            <a:pPr marL="12700">
              <a:lnSpc>
                <a:spcPct val="100000"/>
              </a:lnSpc>
              <a:spcBef>
                <a:spcPts val="100"/>
              </a:spcBef>
            </a:pPr>
            <a:r>
              <a:rPr lang="el-GR" sz="8800" spc="95" dirty="0"/>
              <a:t>ΓΕΝΕΤΙΚΟΙ ΑΛΓΟΡΙΘΜΟΙ</a:t>
            </a:r>
            <a:endParaRPr sz="8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212729"/>
            <a:ext cx="12192000" cy="2645410"/>
          </a:xfrm>
          <a:custGeom>
            <a:avLst/>
            <a:gdLst/>
            <a:ahLst/>
            <a:cxnLst/>
            <a:rect l="l" t="t" r="r" b="b"/>
            <a:pathLst>
              <a:path w="12192000" h="2645409">
                <a:moveTo>
                  <a:pt x="12192000" y="2645270"/>
                </a:moveTo>
                <a:lnTo>
                  <a:pt x="0" y="2645270"/>
                </a:lnTo>
                <a:lnTo>
                  <a:pt x="0" y="0"/>
                </a:lnTo>
                <a:lnTo>
                  <a:pt x="12192000" y="0"/>
                </a:lnTo>
                <a:lnTo>
                  <a:pt x="12192000" y="2645270"/>
                </a:lnTo>
                <a:close/>
              </a:path>
            </a:pathLst>
          </a:custGeom>
          <a:solidFill>
            <a:srgbClr val="000000">
              <a:alpha val="87838"/>
            </a:srgbClr>
          </a:solidFill>
        </p:spPr>
        <p:txBody>
          <a:bodyPr wrap="square" lIns="0" tIns="0" rIns="0" bIns="0" rtlCol="0"/>
          <a:lstStyle/>
          <a:p>
            <a:endParaRPr/>
          </a:p>
        </p:txBody>
      </p:sp>
      <p:sp>
        <p:nvSpPr>
          <p:cNvPr id="3" name="object 3"/>
          <p:cNvSpPr txBox="1"/>
          <p:nvPr/>
        </p:nvSpPr>
        <p:spPr>
          <a:xfrm>
            <a:off x="1593062" y="4510532"/>
            <a:ext cx="8982710" cy="1122680"/>
          </a:xfrm>
          <a:prstGeom prst="rect">
            <a:avLst/>
          </a:prstGeom>
        </p:spPr>
        <p:txBody>
          <a:bodyPr vert="horz" wrap="square" lIns="0" tIns="12700" rIns="0" bIns="0" rtlCol="0">
            <a:spAutoFit/>
          </a:bodyPr>
          <a:lstStyle/>
          <a:p>
            <a:pPr marL="12700">
              <a:lnSpc>
                <a:spcPct val="100000"/>
              </a:lnSpc>
              <a:spcBef>
                <a:spcPts val="100"/>
              </a:spcBef>
            </a:pPr>
            <a:r>
              <a:rPr lang="en-US" sz="7200" spc="105" dirty="0">
                <a:solidFill>
                  <a:srgbClr val="FFFFFF"/>
                </a:solidFill>
                <a:latin typeface="Franklin Gothic Demi Cond"/>
                <a:cs typeface="Franklin Gothic Demi Cond"/>
              </a:rPr>
              <a:t>AYTONOMA OXHMATA</a:t>
            </a:r>
            <a:endParaRPr sz="7200" dirty="0">
              <a:latin typeface="Franklin Gothic Demi Cond"/>
              <a:cs typeface="Franklin Gothic Demi Cond"/>
            </a:endParaRPr>
          </a:p>
        </p:txBody>
      </p:sp>
      <p:pic>
        <p:nvPicPr>
          <p:cNvPr id="4" name="object 4"/>
          <p:cNvPicPr/>
          <p:nvPr/>
        </p:nvPicPr>
        <p:blipFill>
          <a:blip r:embed="rId2" cstate="print"/>
          <a:stretch>
            <a:fillRect/>
          </a:stretch>
        </p:blipFill>
        <p:spPr>
          <a:xfrm>
            <a:off x="1784604" y="639584"/>
            <a:ext cx="8622804" cy="30826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110" dirty="0"/>
              <a:t>ΤΕΧΝΗΤΟ ΝΕΥΡΩΝΙΚΟ ΔΙΚΤΥΟ</a:t>
            </a:r>
            <a:endParaRPr spc="130" dirty="0"/>
          </a:p>
        </p:txBody>
      </p:sp>
      <p:sp>
        <p:nvSpPr>
          <p:cNvPr id="3" name="object 3"/>
          <p:cNvSpPr txBox="1"/>
          <p:nvPr/>
        </p:nvSpPr>
        <p:spPr>
          <a:xfrm>
            <a:off x="947419" y="2507124"/>
            <a:ext cx="5045075" cy="2394502"/>
          </a:xfrm>
          <a:prstGeom prst="rect">
            <a:avLst/>
          </a:prstGeom>
        </p:spPr>
        <p:txBody>
          <a:bodyPr vert="horz" wrap="square" lIns="0" tIns="55880" rIns="0" bIns="0" rtlCol="0">
            <a:spAutoFit/>
          </a:bodyPr>
          <a:lstStyle/>
          <a:p>
            <a:pPr marL="120014" indent="-107950">
              <a:lnSpc>
                <a:spcPct val="100000"/>
              </a:lnSpc>
              <a:spcBef>
                <a:spcPts val="440"/>
              </a:spcBef>
              <a:buSzPct val="95833"/>
              <a:buFont typeface="Arial"/>
              <a:buChar char="•"/>
              <a:tabLst>
                <a:tab pos="120650" algn="l"/>
              </a:tabLst>
            </a:pPr>
            <a:r>
              <a:rPr lang="el-GR" sz="2400" dirty="0">
                <a:latin typeface="Franklin Gothic Medium"/>
                <a:cs typeface="Franklin Gothic Medium"/>
              </a:rPr>
              <a:t>Εμπνευσμένο από φυσικό νευρωνικό δίκτυο</a:t>
            </a:r>
          </a:p>
          <a:p>
            <a:pPr marL="381000" lvl="1" indent="-94615">
              <a:lnSpc>
                <a:spcPct val="100000"/>
              </a:lnSpc>
              <a:spcBef>
                <a:spcPts val="300"/>
              </a:spcBef>
              <a:buSzPct val="95238"/>
              <a:buFont typeface="Arial"/>
              <a:buChar char="•"/>
              <a:tabLst>
                <a:tab pos="381635" algn="l"/>
                <a:tab pos="2313940" algn="l"/>
              </a:tabLst>
            </a:pPr>
            <a:r>
              <a:rPr lang="el-GR" sz="2100" spc="-10" dirty="0">
                <a:solidFill>
                  <a:srgbClr val="009898"/>
                </a:solidFill>
                <a:latin typeface="Franklin Gothic Medium"/>
                <a:cs typeface="Franklin Gothic Medium"/>
              </a:rPr>
              <a:t>Ταξινόμηση </a:t>
            </a:r>
            <a:r>
              <a:rPr sz="2100" dirty="0">
                <a:latin typeface="Franklin Gothic Medium"/>
                <a:cs typeface="Franklin Gothic Medium"/>
              </a:rPr>
              <a:t>/</a:t>
            </a:r>
            <a:r>
              <a:rPr sz="2100" spc="90" dirty="0">
                <a:latin typeface="Franklin Gothic Medium"/>
                <a:cs typeface="Franklin Gothic Medium"/>
              </a:rPr>
              <a:t> </a:t>
            </a:r>
            <a:r>
              <a:rPr lang="el-GR" sz="2100" spc="-10" dirty="0">
                <a:solidFill>
                  <a:srgbClr val="009898"/>
                </a:solidFill>
                <a:latin typeface="Franklin Gothic Medium"/>
                <a:cs typeface="Franklin Gothic Medium"/>
              </a:rPr>
              <a:t>Αναδρομή</a:t>
            </a:r>
            <a:endParaRPr sz="2100" dirty="0">
              <a:latin typeface="Franklin Gothic Medium"/>
              <a:cs typeface="Franklin Gothic Medium"/>
            </a:endParaRPr>
          </a:p>
          <a:p>
            <a:pPr marL="120650" marR="5080" indent="-107950">
              <a:lnSpc>
                <a:spcPct val="100800"/>
              </a:lnSpc>
              <a:spcBef>
                <a:spcPts val="1070"/>
              </a:spcBef>
              <a:buSzPct val="95833"/>
              <a:buFont typeface="Arial"/>
              <a:buChar char="•"/>
              <a:tabLst>
                <a:tab pos="355600" algn="l"/>
              </a:tabLst>
            </a:pPr>
            <a:r>
              <a:rPr lang="el-GR" sz="2400" dirty="0">
                <a:latin typeface="Franklin Gothic Medium"/>
                <a:cs typeface="Franklin Gothic Medium"/>
              </a:rPr>
              <a:t>Προσαρμοστικό μοντέλο, η εσωτερική λειτουργία προσαρμόζεται κατά τη διάρκεια της φάσης εκπαίδευσης.</a:t>
            </a:r>
            <a:endParaRPr sz="2400" dirty="0">
              <a:latin typeface="Franklin Gothic Medium"/>
              <a:cs typeface="Franklin Gothic Medium"/>
            </a:endParaRPr>
          </a:p>
        </p:txBody>
      </p:sp>
      <p:pic>
        <p:nvPicPr>
          <p:cNvPr id="4" name="object 4"/>
          <p:cNvPicPr/>
          <p:nvPr/>
        </p:nvPicPr>
        <p:blipFill>
          <a:blip r:embed="rId2" cstate="print"/>
          <a:stretch>
            <a:fillRect/>
          </a:stretch>
        </p:blipFill>
        <p:spPr>
          <a:xfrm>
            <a:off x="7331468" y="3045637"/>
            <a:ext cx="4022331" cy="326626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752403"/>
          </a:xfrm>
          <a:prstGeom prst="rect">
            <a:avLst/>
          </a:prstGeom>
        </p:spPr>
        <p:txBody>
          <a:bodyPr vert="horz" wrap="square" lIns="0" tIns="109855" rIns="0" bIns="0" rtlCol="0">
            <a:spAutoFit/>
          </a:bodyPr>
          <a:lstStyle/>
          <a:p>
            <a:pPr marL="972819" marR="5080">
              <a:lnSpc>
                <a:spcPts val="6409"/>
              </a:lnSpc>
              <a:spcBef>
                <a:spcPts val="865"/>
              </a:spcBef>
            </a:pPr>
            <a:r>
              <a:rPr lang="el-GR" sz="6000" spc="110" dirty="0"/>
              <a:t>ΤΕΧΝΗΤΟ ΝΕΥΡΩΝΙΚΟ ΔΙΚΤΥΟ</a:t>
            </a:r>
            <a:br>
              <a:rPr lang="en-US" sz="6000" spc="110" dirty="0"/>
            </a:br>
            <a:r>
              <a:rPr lang="el-GR" sz="6000" spc="110" dirty="0"/>
              <a:t>ΠΡΟΕΛΕΥΣΗ</a:t>
            </a:r>
            <a:endParaRPr lang="en-GB" sz="5900" dirty="0"/>
          </a:p>
        </p:txBody>
      </p:sp>
      <p:sp>
        <p:nvSpPr>
          <p:cNvPr id="3" name="object 3"/>
          <p:cNvSpPr txBox="1"/>
          <p:nvPr/>
        </p:nvSpPr>
        <p:spPr>
          <a:xfrm>
            <a:off x="947419" y="2550158"/>
            <a:ext cx="4423516" cy="397545"/>
          </a:xfrm>
          <a:prstGeom prst="rect">
            <a:avLst/>
          </a:prstGeom>
        </p:spPr>
        <p:txBody>
          <a:bodyPr vert="horz" wrap="square" lIns="0" tIns="12700" rIns="0" bIns="0" rtlCol="0">
            <a:spAutoFit/>
          </a:bodyPr>
          <a:lstStyle/>
          <a:p>
            <a:pPr marL="12700">
              <a:lnSpc>
                <a:spcPct val="100000"/>
              </a:lnSpc>
              <a:spcBef>
                <a:spcPts val="100"/>
              </a:spcBef>
            </a:pPr>
            <a:r>
              <a:rPr lang="el-GR" sz="2500" dirty="0">
                <a:latin typeface="Franklin Gothic Medium"/>
                <a:cs typeface="Franklin Gothic Medium"/>
              </a:rPr>
              <a:t>Τυπικό μοντέλο ενός νευρώνα</a:t>
            </a:r>
            <a:r>
              <a:rPr sz="2500" spc="40" dirty="0">
                <a:latin typeface="Franklin Gothic Medium"/>
                <a:cs typeface="Franklin Gothic Medium"/>
              </a:rPr>
              <a:t>:</a:t>
            </a:r>
            <a:endParaRPr sz="2500" dirty="0">
              <a:latin typeface="Franklin Gothic Medium"/>
              <a:cs typeface="Franklin Gothic Medium"/>
            </a:endParaRPr>
          </a:p>
        </p:txBody>
      </p:sp>
      <p:sp>
        <p:nvSpPr>
          <p:cNvPr id="4" name="object 4"/>
          <p:cNvSpPr txBox="1"/>
          <p:nvPr/>
        </p:nvSpPr>
        <p:spPr>
          <a:xfrm>
            <a:off x="2581846" y="5980683"/>
            <a:ext cx="6871334" cy="510540"/>
          </a:xfrm>
          <a:prstGeom prst="rect">
            <a:avLst/>
          </a:prstGeom>
        </p:spPr>
        <p:txBody>
          <a:bodyPr vert="horz" wrap="square" lIns="0" tIns="22860" rIns="0" bIns="0" rtlCol="0">
            <a:spAutoFit/>
          </a:bodyPr>
          <a:lstStyle/>
          <a:p>
            <a:pPr marL="12700" marR="5080">
              <a:lnSpc>
                <a:spcPts val="1900"/>
              </a:lnSpc>
              <a:spcBef>
                <a:spcPts val="180"/>
              </a:spcBef>
            </a:pPr>
            <a:r>
              <a:rPr sz="1600" dirty="0">
                <a:latin typeface="Times New Roman"/>
                <a:cs typeface="Times New Roman"/>
              </a:rPr>
              <a:t>McCulloch, W.</a:t>
            </a:r>
            <a:r>
              <a:rPr sz="1600" spc="35" dirty="0">
                <a:latin typeface="Times New Roman"/>
                <a:cs typeface="Times New Roman"/>
              </a:rPr>
              <a:t> </a:t>
            </a:r>
            <a:r>
              <a:rPr sz="1600" dirty="0">
                <a:latin typeface="Times New Roman"/>
                <a:cs typeface="Times New Roman"/>
              </a:rPr>
              <a:t>S.</a:t>
            </a:r>
            <a:r>
              <a:rPr sz="1600" spc="30" dirty="0">
                <a:latin typeface="Times New Roman"/>
                <a:cs typeface="Times New Roman"/>
              </a:rPr>
              <a:t> </a:t>
            </a:r>
            <a:r>
              <a:rPr sz="1600" dirty="0">
                <a:latin typeface="Times New Roman"/>
                <a:cs typeface="Times New Roman"/>
              </a:rPr>
              <a:t>and</a:t>
            </a:r>
            <a:r>
              <a:rPr sz="1600" spc="35" dirty="0">
                <a:latin typeface="Times New Roman"/>
                <a:cs typeface="Times New Roman"/>
              </a:rPr>
              <a:t> </a:t>
            </a:r>
            <a:r>
              <a:rPr sz="1600" dirty="0">
                <a:latin typeface="Times New Roman"/>
                <a:cs typeface="Times New Roman"/>
              </a:rPr>
              <a:t>Pitts,</a:t>
            </a:r>
            <a:r>
              <a:rPr sz="1600" spc="5" dirty="0">
                <a:latin typeface="Times New Roman"/>
                <a:cs typeface="Times New Roman"/>
              </a:rPr>
              <a:t> </a:t>
            </a:r>
            <a:r>
              <a:rPr sz="1600" dirty="0">
                <a:latin typeface="Times New Roman"/>
                <a:cs typeface="Times New Roman"/>
              </a:rPr>
              <a:t>W.</a:t>
            </a:r>
            <a:r>
              <a:rPr sz="1600" spc="30" dirty="0">
                <a:latin typeface="Times New Roman"/>
                <a:cs typeface="Times New Roman"/>
              </a:rPr>
              <a:t> </a:t>
            </a:r>
            <a:r>
              <a:rPr sz="1600" dirty="0">
                <a:latin typeface="Times New Roman"/>
                <a:cs typeface="Times New Roman"/>
              </a:rPr>
              <a:t>(</a:t>
            </a:r>
            <a:r>
              <a:rPr sz="1600" b="1" dirty="0">
                <a:latin typeface="Calibri"/>
                <a:cs typeface="Calibri"/>
              </a:rPr>
              <a:t>1943</a:t>
            </a:r>
            <a:r>
              <a:rPr sz="1600" dirty="0">
                <a:latin typeface="Times New Roman"/>
                <a:cs typeface="Times New Roman"/>
              </a:rPr>
              <a:t>).</a:t>
            </a:r>
            <a:r>
              <a:rPr sz="1600" spc="-65" dirty="0">
                <a:latin typeface="Times New Roman"/>
                <a:cs typeface="Times New Roman"/>
              </a:rPr>
              <a:t> </a:t>
            </a:r>
            <a:r>
              <a:rPr sz="1600" dirty="0">
                <a:latin typeface="Times New Roman"/>
                <a:cs typeface="Times New Roman"/>
              </a:rPr>
              <a:t>A</a:t>
            </a:r>
            <a:r>
              <a:rPr sz="1600" spc="-50" dirty="0">
                <a:latin typeface="Times New Roman"/>
                <a:cs typeface="Times New Roman"/>
              </a:rPr>
              <a:t> </a:t>
            </a:r>
            <a:r>
              <a:rPr sz="1600" dirty="0">
                <a:latin typeface="Times New Roman"/>
                <a:cs typeface="Times New Roman"/>
              </a:rPr>
              <a:t>logical</a:t>
            </a:r>
            <a:r>
              <a:rPr sz="1600" spc="20" dirty="0">
                <a:latin typeface="Times New Roman"/>
                <a:cs typeface="Times New Roman"/>
              </a:rPr>
              <a:t> </a:t>
            </a:r>
            <a:r>
              <a:rPr sz="1600" dirty="0">
                <a:latin typeface="Times New Roman"/>
                <a:cs typeface="Times New Roman"/>
              </a:rPr>
              <a:t>calculus</a:t>
            </a:r>
            <a:r>
              <a:rPr sz="1600" spc="35" dirty="0">
                <a:latin typeface="Times New Roman"/>
                <a:cs typeface="Times New Roman"/>
              </a:rPr>
              <a:t> </a:t>
            </a:r>
            <a:r>
              <a:rPr sz="1600" dirty="0">
                <a:latin typeface="Times New Roman"/>
                <a:cs typeface="Times New Roman"/>
              </a:rPr>
              <a:t>of</a:t>
            </a:r>
            <a:r>
              <a:rPr sz="1600" spc="35" dirty="0">
                <a:latin typeface="Times New Roman"/>
                <a:cs typeface="Times New Roman"/>
              </a:rPr>
              <a:t> </a:t>
            </a:r>
            <a:r>
              <a:rPr sz="1600" dirty="0">
                <a:latin typeface="Times New Roman"/>
                <a:cs typeface="Times New Roman"/>
              </a:rPr>
              <a:t>the</a:t>
            </a:r>
            <a:r>
              <a:rPr sz="1600" spc="30" dirty="0">
                <a:latin typeface="Times New Roman"/>
                <a:cs typeface="Times New Roman"/>
              </a:rPr>
              <a:t> </a:t>
            </a:r>
            <a:r>
              <a:rPr sz="1600" dirty="0">
                <a:latin typeface="Times New Roman"/>
                <a:cs typeface="Times New Roman"/>
              </a:rPr>
              <a:t>ideas</a:t>
            </a:r>
            <a:r>
              <a:rPr sz="1600" spc="35" dirty="0">
                <a:latin typeface="Times New Roman"/>
                <a:cs typeface="Times New Roman"/>
              </a:rPr>
              <a:t> </a:t>
            </a:r>
            <a:r>
              <a:rPr sz="1600" dirty="0">
                <a:latin typeface="Times New Roman"/>
                <a:cs typeface="Times New Roman"/>
              </a:rPr>
              <a:t>immanent</a:t>
            </a:r>
            <a:r>
              <a:rPr sz="1600" spc="20" dirty="0">
                <a:latin typeface="Times New Roman"/>
                <a:cs typeface="Times New Roman"/>
              </a:rPr>
              <a:t> </a:t>
            </a:r>
            <a:r>
              <a:rPr sz="1600" spc="-25" dirty="0">
                <a:latin typeface="Times New Roman"/>
                <a:cs typeface="Times New Roman"/>
              </a:rPr>
              <a:t>in </a:t>
            </a:r>
            <a:r>
              <a:rPr sz="1600" dirty="0">
                <a:latin typeface="Times New Roman"/>
                <a:cs typeface="Times New Roman"/>
              </a:rPr>
              <a:t>nervous</a:t>
            </a:r>
            <a:r>
              <a:rPr sz="1600" spc="45" dirty="0">
                <a:latin typeface="Times New Roman"/>
                <a:cs typeface="Times New Roman"/>
              </a:rPr>
              <a:t> </a:t>
            </a:r>
            <a:r>
              <a:rPr sz="1600" dirty="0">
                <a:latin typeface="Times New Roman"/>
                <a:cs typeface="Times New Roman"/>
              </a:rPr>
              <a:t>activity.</a:t>
            </a:r>
            <a:r>
              <a:rPr sz="1600" spc="40" dirty="0">
                <a:latin typeface="Times New Roman"/>
                <a:cs typeface="Times New Roman"/>
              </a:rPr>
              <a:t> </a:t>
            </a:r>
            <a:r>
              <a:rPr sz="1600" i="1" dirty="0">
                <a:latin typeface="Times New Roman"/>
                <a:cs typeface="Times New Roman"/>
              </a:rPr>
              <a:t>Bulletin</a:t>
            </a:r>
            <a:r>
              <a:rPr sz="1600" i="1" spc="55" dirty="0">
                <a:latin typeface="Times New Roman"/>
                <a:cs typeface="Times New Roman"/>
              </a:rPr>
              <a:t> </a:t>
            </a:r>
            <a:r>
              <a:rPr sz="1600" i="1" dirty="0">
                <a:latin typeface="Times New Roman"/>
                <a:cs typeface="Times New Roman"/>
              </a:rPr>
              <a:t>of</a:t>
            </a:r>
            <a:r>
              <a:rPr sz="1600" i="1" spc="45" dirty="0">
                <a:latin typeface="Times New Roman"/>
                <a:cs typeface="Times New Roman"/>
              </a:rPr>
              <a:t> </a:t>
            </a:r>
            <a:r>
              <a:rPr sz="1600" i="1" dirty="0">
                <a:latin typeface="Times New Roman"/>
                <a:cs typeface="Times New Roman"/>
              </a:rPr>
              <a:t>Mathematical</a:t>
            </a:r>
            <a:r>
              <a:rPr sz="1600" i="1" spc="45" dirty="0">
                <a:latin typeface="Times New Roman"/>
                <a:cs typeface="Times New Roman"/>
              </a:rPr>
              <a:t> </a:t>
            </a:r>
            <a:r>
              <a:rPr sz="1600" i="1" dirty="0">
                <a:latin typeface="Times New Roman"/>
                <a:cs typeface="Times New Roman"/>
              </a:rPr>
              <a:t>Biophysics</a:t>
            </a:r>
            <a:r>
              <a:rPr sz="1600" dirty="0">
                <a:latin typeface="Times New Roman"/>
                <a:cs typeface="Times New Roman"/>
              </a:rPr>
              <a:t>,</a:t>
            </a:r>
            <a:r>
              <a:rPr sz="1600" spc="40" dirty="0">
                <a:latin typeface="Times New Roman"/>
                <a:cs typeface="Times New Roman"/>
              </a:rPr>
              <a:t> </a:t>
            </a:r>
            <a:r>
              <a:rPr sz="1600" i="1" dirty="0">
                <a:latin typeface="Times New Roman"/>
                <a:cs typeface="Times New Roman"/>
              </a:rPr>
              <a:t>5</a:t>
            </a:r>
            <a:r>
              <a:rPr sz="1600" dirty="0">
                <a:latin typeface="Times New Roman"/>
                <a:cs typeface="Times New Roman"/>
              </a:rPr>
              <a:t>,</a:t>
            </a:r>
            <a:r>
              <a:rPr sz="1600" spc="60" dirty="0">
                <a:latin typeface="Times New Roman"/>
                <a:cs typeface="Times New Roman"/>
              </a:rPr>
              <a:t> </a:t>
            </a:r>
            <a:r>
              <a:rPr sz="1600" spc="-10" dirty="0">
                <a:latin typeface="Times New Roman"/>
                <a:cs typeface="Times New Roman"/>
              </a:rPr>
              <a:t>115–137.</a:t>
            </a:r>
            <a:endParaRPr sz="1600">
              <a:latin typeface="Times New Roman"/>
              <a:cs typeface="Times New Roman"/>
            </a:endParaRPr>
          </a:p>
        </p:txBody>
      </p:sp>
      <p:pic>
        <p:nvPicPr>
          <p:cNvPr id="5" name="object 5"/>
          <p:cNvPicPr/>
          <p:nvPr/>
        </p:nvPicPr>
        <p:blipFill>
          <a:blip r:embed="rId2" cstate="print"/>
          <a:stretch>
            <a:fillRect/>
          </a:stretch>
        </p:blipFill>
        <p:spPr>
          <a:xfrm>
            <a:off x="2512910" y="3218982"/>
            <a:ext cx="6876707" cy="2652758"/>
          </a:xfrm>
          <a:prstGeom prst="rect">
            <a:avLst/>
          </a:prstGeom>
        </p:spPr>
      </p:pic>
      <p:sp>
        <p:nvSpPr>
          <p:cNvPr id="6" name="object 6"/>
          <p:cNvSpPr txBox="1"/>
          <p:nvPr/>
        </p:nvSpPr>
        <p:spPr>
          <a:xfrm>
            <a:off x="3234529" y="3292692"/>
            <a:ext cx="266065" cy="288290"/>
          </a:xfrm>
          <a:prstGeom prst="rect">
            <a:avLst/>
          </a:prstGeom>
        </p:spPr>
        <p:txBody>
          <a:bodyPr vert="horz" wrap="square" lIns="0" tIns="15240" rIns="0" bIns="0" rtlCol="0">
            <a:spAutoFit/>
          </a:bodyPr>
          <a:lstStyle/>
          <a:p>
            <a:pPr marL="12700">
              <a:lnSpc>
                <a:spcPct val="100000"/>
              </a:lnSpc>
              <a:spcBef>
                <a:spcPts val="120"/>
              </a:spcBef>
            </a:pPr>
            <a:r>
              <a:rPr sz="1700" spc="-50" dirty="0">
                <a:latin typeface="SymbolPS"/>
                <a:cs typeface="SymbolPS"/>
              </a:rPr>
              <a:t></a:t>
            </a:r>
            <a:r>
              <a:rPr sz="1700" spc="-905" dirty="0">
                <a:latin typeface="Times New Roman"/>
                <a:cs typeface="Times New Roman"/>
              </a:rPr>
              <a:t>1</a:t>
            </a:r>
            <a:r>
              <a:rPr sz="1700" spc="-50" dirty="0">
                <a:latin typeface="Cambria"/>
                <a:cs typeface="Cambria"/>
              </a:rPr>
              <a:t>=</a:t>
            </a:r>
            <a:endParaRPr sz="1700">
              <a:latin typeface="Cambria"/>
              <a:cs typeface="Cambria"/>
            </a:endParaRPr>
          </a:p>
        </p:txBody>
      </p:sp>
      <p:sp>
        <p:nvSpPr>
          <p:cNvPr id="7" name="object 7"/>
          <p:cNvSpPr txBox="1"/>
          <p:nvPr/>
        </p:nvSpPr>
        <p:spPr>
          <a:xfrm>
            <a:off x="2731221" y="3347411"/>
            <a:ext cx="304800" cy="288290"/>
          </a:xfrm>
          <a:prstGeom prst="rect">
            <a:avLst/>
          </a:prstGeom>
        </p:spPr>
        <p:txBody>
          <a:bodyPr vert="horz" wrap="square" lIns="0" tIns="15240" rIns="0" bIns="0" rtlCol="0">
            <a:spAutoFit/>
          </a:bodyPr>
          <a:lstStyle/>
          <a:p>
            <a:pPr marL="38100">
              <a:lnSpc>
                <a:spcPct val="100000"/>
              </a:lnSpc>
              <a:spcBef>
                <a:spcPts val="120"/>
              </a:spcBef>
            </a:pPr>
            <a:r>
              <a:rPr sz="2550" i="1" baseline="14705" dirty="0">
                <a:latin typeface="Times New Roman"/>
                <a:cs typeface="Times New Roman"/>
              </a:rPr>
              <a:t>x</a:t>
            </a:r>
            <a:r>
              <a:rPr sz="1000" dirty="0">
                <a:latin typeface="Times New Roman"/>
                <a:cs typeface="Times New Roman"/>
              </a:rPr>
              <a:t>0</a:t>
            </a:r>
            <a:r>
              <a:rPr sz="1000" spc="-5" dirty="0">
                <a:latin typeface="Times New Roman"/>
                <a:cs typeface="Times New Roman"/>
              </a:rPr>
              <a:t> </a:t>
            </a:r>
            <a:r>
              <a:rPr sz="1000" i="1" spc="-50" dirty="0">
                <a:latin typeface="Times New Roman"/>
                <a:cs typeface="Times New Roman"/>
              </a:rPr>
              <a:t>j</a:t>
            </a:r>
            <a:endParaRPr sz="1000">
              <a:latin typeface="Times New Roman"/>
              <a:cs typeface="Times New Roman"/>
            </a:endParaRPr>
          </a:p>
        </p:txBody>
      </p:sp>
      <p:sp>
        <p:nvSpPr>
          <p:cNvPr id="8" name="object 8"/>
          <p:cNvSpPr txBox="1"/>
          <p:nvPr/>
        </p:nvSpPr>
        <p:spPr>
          <a:xfrm>
            <a:off x="3311683" y="4481159"/>
            <a:ext cx="103505" cy="193675"/>
          </a:xfrm>
          <a:prstGeom prst="rect">
            <a:avLst/>
          </a:prstGeom>
        </p:spPr>
        <p:txBody>
          <a:bodyPr vert="horz" wrap="square" lIns="0" tIns="12700" rIns="0" bIns="0" rtlCol="0">
            <a:spAutoFit/>
          </a:bodyPr>
          <a:lstStyle/>
          <a:p>
            <a:pPr marL="12700">
              <a:lnSpc>
                <a:spcPct val="100000"/>
              </a:lnSpc>
              <a:spcBef>
                <a:spcPts val="100"/>
              </a:spcBef>
            </a:pPr>
            <a:r>
              <a:rPr sz="1100" i="1" spc="-25" dirty="0">
                <a:latin typeface="Times New Roman"/>
                <a:cs typeface="Times New Roman"/>
              </a:rPr>
              <a:t>ij</a:t>
            </a:r>
            <a:endParaRPr sz="1100">
              <a:latin typeface="Times New Roman"/>
              <a:cs typeface="Times New Roman"/>
            </a:endParaRPr>
          </a:p>
        </p:txBody>
      </p:sp>
      <p:sp>
        <p:nvSpPr>
          <p:cNvPr id="9" name="object 9"/>
          <p:cNvSpPr txBox="1"/>
          <p:nvPr/>
        </p:nvSpPr>
        <p:spPr>
          <a:xfrm>
            <a:off x="3207499" y="4320952"/>
            <a:ext cx="132715" cy="314325"/>
          </a:xfrm>
          <a:prstGeom prst="rect">
            <a:avLst/>
          </a:prstGeom>
        </p:spPr>
        <p:txBody>
          <a:bodyPr vert="horz" wrap="square" lIns="0" tIns="11430" rIns="0" bIns="0" rtlCol="0">
            <a:spAutoFit/>
          </a:bodyPr>
          <a:lstStyle/>
          <a:p>
            <a:pPr marL="12700">
              <a:lnSpc>
                <a:spcPct val="100000"/>
              </a:lnSpc>
              <a:spcBef>
                <a:spcPts val="90"/>
              </a:spcBef>
            </a:pPr>
            <a:r>
              <a:rPr sz="1900" i="1" spc="-5" dirty="0">
                <a:latin typeface="Times New Roman"/>
                <a:cs typeface="Times New Roman"/>
              </a:rPr>
              <a:t>x</a:t>
            </a:r>
            <a:endParaRPr sz="1900">
              <a:latin typeface="Times New Roman"/>
              <a:cs typeface="Times New Roman"/>
            </a:endParaRPr>
          </a:p>
        </p:txBody>
      </p:sp>
      <p:sp>
        <p:nvSpPr>
          <p:cNvPr id="10" name="object 10"/>
          <p:cNvSpPr txBox="1"/>
          <p:nvPr/>
        </p:nvSpPr>
        <p:spPr>
          <a:xfrm>
            <a:off x="4187786" y="3491439"/>
            <a:ext cx="186055" cy="314325"/>
          </a:xfrm>
          <a:prstGeom prst="rect">
            <a:avLst/>
          </a:prstGeom>
        </p:spPr>
        <p:txBody>
          <a:bodyPr vert="horz" wrap="square" lIns="0" tIns="11430" rIns="0" bIns="0" rtlCol="0">
            <a:spAutoFit/>
          </a:bodyPr>
          <a:lstStyle/>
          <a:p>
            <a:pPr marL="12700">
              <a:lnSpc>
                <a:spcPct val="100000"/>
              </a:lnSpc>
              <a:spcBef>
                <a:spcPts val="90"/>
              </a:spcBef>
            </a:pPr>
            <a:r>
              <a:rPr sz="1900" i="1" spc="-10" dirty="0">
                <a:latin typeface="Times New Roman"/>
                <a:cs typeface="Times New Roman"/>
              </a:rPr>
              <a:t>w</a:t>
            </a:r>
            <a:endParaRPr sz="1900">
              <a:latin typeface="Times New Roman"/>
              <a:cs typeface="Times New Roman"/>
            </a:endParaRPr>
          </a:p>
        </p:txBody>
      </p:sp>
      <p:sp>
        <p:nvSpPr>
          <p:cNvPr id="11" name="object 11"/>
          <p:cNvSpPr txBox="1"/>
          <p:nvPr/>
        </p:nvSpPr>
        <p:spPr>
          <a:xfrm>
            <a:off x="4338590" y="3651640"/>
            <a:ext cx="17018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Gill Sans MT"/>
                <a:cs typeface="Gill Sans MT"/>
              </a:rPr>
              <a:t>0</a:t>
            </a:r>
            <a:r>
              <a:rPr sz="1100" spc="-25" dirty="0">
                <a:latin typeface="Gill Sans MT"/>
                <a:cs typeface="Gill Sans MT"/>
              </a:rPr>
              <a:t> </a:t>
            </a:r>
            <a:r>
              <a:rPr sz="1100" i="1" spc="-50" dirty="0">
                <a:latin typeface="Times New Roman"/>
                <a:cs typeface="Times New Roman"/>
              </a:rPr>
              <a:t>j</a:t>
            </a:r>
            <a:endParaRPr sz="1100">
              <a:latin typeface="Times New Roman"/>
              <a:cs typeface="Times New Roman"/>
            </a:endParaRPr>
          </a:p>
        </p:txBody>
      </p:sp>
      <p:sp>
        <p:nvSpPr>
          <p:cNvPr id="12" name="object 12"/>
          <p:cNvSpPr txBox="1"/>
          <p:nvPr/>
        </p:nvSpPr>
        <p:spPr>
          <a:xfrm>
            <a:off x="4005425" y="4273780"/>
            <a:ext cx="102870" cy="193675"/>
          </a:xfrm>
          <a:prstGeom prst="rect">
            <a:avLst/>
          </a:prstGeom>
        </p:spPr>
        <p:txBody>
          <a:bodyPr vert="horz" wrap="square" lIns="0" tIns="12700" rIns="0" bIns="0" rtlCol="0">
            <a:spAutoFit/>
          </a:bodyPr>
          <a:lstStyle/>
          <a:p>
            <a:pPr marL="12700">
              <a:lnSpc>
                <a:spcPct val="100000"/>
              </a:lnSpc>
              <a:spcBef>
                <a:spcPts val="100"/>
              </a:spcBef>
            </a:pPr>
            <a:r>
              <a:rPr sz="1100" i="1" spc="-25" dirty="0">
                <a:latin typeface="Times New Roman"/>
                <a:cs typeface="Times New Roman"/>
              </a:rPr>
              <a:t>ij</a:t>
            </a:r>
            <a:endParaRPr sz="1100">
              <a:latin typeface="Times New Roman"/>
              <a:cs typeface="Times New Roman"/>
            </a:endParaRPr>
          </a:p>
        </p:txBody>
      </p:sp>
      <p:sp>
        <p:nvSpPr>
          <p:cNvPr id="13" name="object 13"/>
          <p:cNvSpPr txBox="1"/>
          <p:nvPr/>
        </p:nvSpPr>
        <p:spPr>
          <a:xfrm>
            <a:off x="3856532" y="4113574"/>
            <a:ext cx="185420" cy="314325"/>
          </a:xfrm>
          <a:prstGeom prst="rect">
            <a:avLst/>
          </a:prstGeom>
        </p:spPr>
        <p:txBody>
          <a:bodyPr vert="horz" wrap="square" lIns="0" tIns="11430" rIns="0" bIns="0" rtlCol="0">
            <a:spAutoFit/>
          </a:bodyPr>
          <a:lstStyle/>
          <a:p>
            <a:pPr marL="12700">
              <a:lnSpc>
                <a:spcPct val="100000"/>
              </a:lnSpc>
              <a:spcBef>
                <a:spcPts val="90"/>
              </a:spcBef>
            </a:pPr>
            <a:r>
              <a:rPr sz="1900" i="1" spc="-10" dirty="0">
                <a:latin typeface="Times New Roman"/>
                <a:cs typeface="Times New Roman"/>
              </a:rPr>
              <a:t>w</a:t>
            </a:r>
            <a:endParaRPr sz="1900">
              <a:latin typeface="Times New Roman"/>
              <a:cs typeface="Times New Roman"/>
            </a:endParaRPr>
          </a:p>
        </p:txBody>
      </p:sp>
      <p:sp>
        <p:nvSpPr>
          <p:cNvPr id="14" name="object 14"/>
          <p:cNvSpPr txBox="1"/>
          <p:nvPr/>
        </p:nvSpPr>
        <p:spPr>
          <a:xfrm>
            <a:off x="5127731" y="3975322"/>
            <a:ext cx="243204" cy="314325"/>
          </a:xfrm>
          <a:prstGeom prst="rect">
            <a:avLst/>
          </a:prstGeom>
        </p:spPr>
        <p:txBody>
          <a:bodyPr vert="horz" wrap="square" lIns="0" tIns="11430" rIns="0" bIns="0" rtlCol="0">
            <a:spAutoFit/>
          </a:bodyPr>
          <a:lstStyle/>
          <a:p>
            <a:pPr marL="38100">
              <a:lnSpc>
                <a:spcPct val="100000"/>
              </a:lnSpc>
              <a:spcBef>
                <a:spcPts val="90"/>
              </a:spcBef>
            </a:pPr>
            <a:r>
              <a:rPr sz="1900" i="1" spc="-10" dirty="0">
                <a:latin typeface="Times New Roman"/>
                <a:cs typeface="Times New Roman"/>
              </a:rPr>
              <a:t>z</a:t>
            </a:r>
            <a:r>
              <a:rPr sz="1900" i="1" spc="-215" dirty="0">
                <a:latin typeface="Times New Roman"/>
                <a:cs typeface="Times New Roman"/>
              </a:rPr>
              <a:t> </a:t>
            </a:r>
            <a:r>
              <a:rPr sz="1650" i="1" spc="-75" baseline="-22727" dirty="0">
                <a:latin typeface="Times New Roman"/>
                <a:cs typeface="Times New Roman"/>
              </a:rPr>
              <a:t>j</a:t>
            </a:r>
            <a:endParaRPr sz="1650" baseline="-22727">
              <a:latin typeface="Times New Roman"/>
              <a:cs typeface="Times New Roman"/>
            </a:endParaRPr>
          </a:p>
        </p:txBody>
      </p:sp>
      <p:sp>
        <p:nvSpPr>
          <p:cNvPr id="15" name="object 15"/>
          <p:cNvSpPr txBox="1"/>
          <p:nvPr/>
        </p:nvSpPr>
        <p:spPr>
          <a:xfrm>
            <a:off x="5475591" y="3374579"/>
            <a:ext cx="1082040" cy="882650"/>
          </a:xfrm>
          <a:prstGeom prst="rect">
            <a:avLst/>
          </a:prstGeom>
        </p:spPr>
        <p:txBody>
          <a:bodyPr vert="horz" wrap="square" lIns="0" tIns="12700" rIns="0" bIns="0" rtlCol="0">
            <a:spAutoFit/>
          </a:bodyPr>
          <a:lstStyle/>
          <a:p>
            <a:pPr marL="38100">
              <a:lnSpc>
                <a:spcPct val="100000"/>
              </a:lnSpc>
              <a:spcBef>
                <a:spcPts val="100"/>
              </a:spcBef>
            </a:pPr>
            <a:r>
              <a:rPr sz="1900" i="1" spc="95" dirty="0">
                <a:latin typeface="Times New Roman"/>
                <a:cs typeface="Times New Roman"/>
              </a:rPr>
              <a:t>o</a:t>
            </a:r>
            <a:r>
              <a:rPr sz="1650" i="1" spc="142" baseline="-22727" dirty="0">
                <a:latin typeface="Times New Roman"/>
                <a:cs typeface="Times New Roman"/>
              </a:rPr>
              <a:t>j</a:t>
            </a:r>
            <a:r>
              <a:rPr sz="1650" i="1" spc="630" baseline="-22727" dirty="0">
                <a:latin typeface="Times New Roman"/>
                <a:cs typeface="Times New Roman"/>
              </a:rPr>
              <a:t> </a:t>
            </a:r>
            <a:r>
              <a:rPr sz="1900" spc="-20" dirty="0">
                <a:latin typeface="Cambria"/>
                <a:cs typeface="Cambria"/>
              </a:rPr>
              <a:t>=</a:t>
            </a:r>
            <a:r>
              <a:rPr sz="1900" spc="-130" dirty="0">
                <a:latin typeface="Cambria"/>
                <a:cs typeface="Cambria"/>
              </a:rPr>
              <a:t> </a:t>
            </a:r>
            <a:r>
              <a:rPr sz="2000" i="1" spc="-70" dirty="0">
                <a:latin typeface="Courier New"/>
                <a:cs typeface="Courier New"/>
              </a:rPr>
              <a:t>s</a:t>
            </a:r>
            <a:r>
              <a:rPr sz="2000" i="1" spc="-894" dirty="0">
                <a:latin typeface="Courier New"/>
                <a:cs typeface="Courier New"/>
              </a:rPr>
              <a:t> </a:t>
            </a:r>
            <a:r>
              <a:rPr sz="1900" spc="65" dirty="0">
                <a:latin typeface="Times New Roman"/>
                <a:cs typeface="Times New Roman"/>
              </a:rPr>
              <a:t>(</a:t>
            </a:r>
            <a:r>
              <a:rPr sz="1900" i="1" spc="65" dirty="0">
                <a:latin typeface="Times New Roman"/>
                <a:cs typeface="Times New Roman"/>
              </a:rPr>
              <a:t>z</a:t>
            </a:r>
            <a:r>
              <a:rPr sz="1900" i="1" spc="-210" dirty="0">
                <a:latin typeface="Times New Roman"/>
                <a:cs typeface="Times New Roman"/>
              </a:rPr>
              <a:t> </a:t>
            </a:r>
            <a:r>
              <a:rPr sz="1650" i="1" baseline="-22727" dirty="0">
                <a:latin typeface="Times New Roman"/>
                <a:cs typeface="Times New Roman"/>
              </a:rPr>
              <a:t>j</a:t>
            </a:r>
            <a:r>
              <a:rPr sz="1650" i="1" spc="-7" baseline="-22727" dirty="0">
                <a:latin typeface="Times New Roman"/>
                <a:cs typeface="Times New Roman"/>
              </a:rPr>
              <a:t> </a:t>
            </a:r>
            <a:r>
              <a:rPr sz="1900" spc="-50" dirty="0">
                <a:latin typeface="Times New Roman"/>
                <a:cs typeface="Times New Roman"/>
              </a:rPr>
              <a:t>)</a:t>
            </a:r>
            <a:endParaRPr sz="1900">
              <a:latin typeface="Times New Roman"/>
              <a:cs typeface="Times New Roman"/>
            </a:endParaRPr>
          </a:p>
          <a:p>
            <a:pPr marL="222885">
              <a:lnSpc>
                <a:spcPct val="100000"/>
              </a:lnSpc>
              <a:spcBef>
                <a:spcPts val="1945"/>
              </a:spcBef>
            </a:pPr>
            <a:r>
              <a:rPr sz="2000" i="1" spc="-55" dirty="0">
                <a:latin typeface="Courier New"/>
                <a:cs typeface="Courier New"/>
              </a:rPr>
              <a:t>s</a:t>
            </a:r>
            <a:endParaRPr sz="2000">
              <a:latin typeface="Courier New"/>
              <a:cs typeface="Courier New"/>
            </a:endParaRPr>
          </a:p>
        </p:txBody>
      </p:sp>
      <p:sp>
        <p:nvSpPr>
          <p:cNvPr id="16" name="object 16"/>
          <p:cNvSpPr txBox="1"/>
          <p:nvPr/>
        </p:nvSpPr>
        <p:spPr>
          <a:xfrm>
            <a:off x="6804476" y="4446589"/>
            <a:ext cx="64769" cy="193675"/>
          </a:xfrm>
          <a:prstGeom prst="rect">
            <a:avLst/>
          </a:prstGeom>
        </p:spPr>
        <p:txBody>
          <a:bodyPr vert="horz" wrap="square" lIns="0" tIns="12700" rIns="0" bIns="0" rtlCol="0">
            <a:spAutoFit/>
          </a:bodyPr>
          <a:lstStyle/>
          <a:p>
            <a:pPr marL="12700">
              <a:lnSpc>
                <a:spcPct val="100000"/>
              </a:lnSpc>
              <a:spcBef>
                <a:spcPts val="100"/>
              </a:spcBef>
            </a:pPr>
            <a:r>
              <a:rPr sz="1100" i="1" dirty="0">
                <a:latin typeface="Times New Roman"/>
                <a:cs typeface="Times New Roman"/>
              </a:rPr>
              <a:t>j</a:t>
            </a:r>
            <a:endParaRPr sz="1100">
              <a:latin typeface="Times New Roman"/>
              <a:cs typeface="Times New Roman"/>
            </a:endParaRPr>
          </a:p>
        </p:txBody>
      </p:sp>
      <p:sp>
        <p:nvSpPr>
          <p:cNvPr id="17" name="object 17"/>
          <p:cNvSpPr txBox="1"/>
          <p:nvPr/>
        </p:nvSpPr>
        <p:spPr>
          <a:xfrm>
            <a:off x="6658878" y="4286382"/>
            <a:ext cx="146050" cy="314325"/>
          </a:xfrm>
          <a:prstGeom prst="rect">
            <a:avLst/>
          </a:prstGeom>
        </p:spPr>
        <p:txBody>
          <a:bodyPr vert="horz" wrap="square" lIns="0" tIns="11430" rIns="0" bIns="0" rtlCol="0">
            <a:spAutoFit/>
          </a:bodyPr>
          <a:lstStyle/>
          <a:p>
            <a:pPr marL="12700">
              <a:lnSpc>
                <a:spcPct val="100000"/>
              </a:lnSpc>
              <a:spcBef>
                <a:spcPts val="90"/>
              </a:spcBef>
            </a:pPr>
            <a:r>
              <a:rPr sz="1900" i="1" spc="-5" dirty="0">
                <a:latin typeface="Times New Roman"/>
                <a:cs typeface="Times New Roman"/>
              </a:rPr>
              <a:t>o</a:t>
            </a:r>
            <a:endParaRPr sz="19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752403"/>
          </a:xfrm>
          <a:prstGeom prst="rect">
            <a:avLst/>
          </a:prstGeom>
        </p:spPr>
        <p:txBody>
          <a:bodyPr vert="horz" wrap="square" lIns="0" tIns="109855" rIns="0" bIns="0" rtlCol="0">
            <a:spAutoFit/>
          </a:bodyPr>
          <a:lstStyle/>
          <a:p>
            <a:pPr marL="972819" marR="5080">
              <a:lnSpc>
                <a:spcPts val="6409"/>
              </a:lnSpc>
              <a:spcBef>
                <a:spcPts val="865"/>
              </a:spcBef>
            </a:pPr>
            <a:r>
              <a:rPr lang="el-GR" sz="5400" spc="110" dirty="0"/>
              <a:t>ΤΕΧΝΗΤΟ ΝΕΥΡΩΝΙΚΟ ΔΙΚΤΥΟ</a:t>
            </a:r>
            <a:br>
              <a:rPr lang="en-US" sz="5400" spc="110" dirty="0"/>
            </a:br>
            <a:r>
              <a:rPr lang="el-GR" sz="5400" spc="110" dirty="0"/>
              <a:t>ΠΡΟΕΛΕΥΣΗ</a:t>
            </a:r>
            <a:endParaRPr sz="5900" dirty="0"/>
          </a:p>
        </p:txBody>
      </p:sp>
      <p:grpSp>
        <p:nvGrpSpPr>
          <p:cNvPr id="3" name="object 3"/>
          <p:cNvGrpSpPr/>
          <p:nvPr/>
        </p:nvGrpSpPr>
        <p:grpSpPr>
          <a:xfrm>
            <a:off x="2858947" y="1964435"/>
            <a:ext cx="1552575" cy="266065"/>
            <a:chOff x="2858947" y="1964435"/>
            <a:chExt cx="1552575" cy="266065"/>
          </a:xfrm>
        </p:grpSpPr>
        <p:pic>
          <p:nvPicPr>
            <p:cNvPr id="4" name="object 4"/>
            <p:cNvPicPr/>
            <p:nvPr/>
          </p:nvPicPr>
          <p:blipFill>
            <a:blip r:embed="rId2" cstate="print"/>
            <a:stretch>
              <a:fillRect/>
            </a:stretch>
          </p:blipFill>
          <p:spPr>
            <a:xfrm>
              <a:off x="2858947" y="2005317"/>
              <a:ext cx="152590" cy="225018"/>
            </a:xfrm>
            <a:prstGeom prst="rect">
              <a:avLst/>
            </a:prstGeom>
          </p:spPr>
        </p:pic>
        <p:pic>
          <p:nvPicPr>
            <p:cNvPr id="5" name="object 5"/>
            <p:cNvPicPr/>
            <p:nvPr/>
          </p:nvPicPr>
          <p:blipFill>
            <a:blip r:embed="rId3" cstate="print"/>
            <a:stretch>
              <a:fillRect/>
            </a:stretch>
          </p:blipFill>
          <p:spPr>
            <a:xfrm>
              <a:off x="3032772" y="2005317"/>
              <a:ext cx="158153" cy="174409"/>
            </a:xfrm>
            <a:prstGeom prst="rect">
              <a:avLst/>
            </a:prstGeom>
          </p:spPr>
        </p:pic>
        <p:pic>
          <p:nvPicPr>
            <p:cNvPr id="6" name="object 6"/>
            <p:cNvPicPr/>
            <p:nvPr/>
          </p:nvPicPr>
          <p:blipFill>
            <a:blip r:embed="rId4" cstate="print"/>
            <a:stretch>
              <a:fillRect/>
            </a:stretch>
          </p:blipFill>
          <p:spPr>
            <a:xfrm>
              <a:off x="3222624" y="2003920"/>
              <a:ext cx="422376" cy="175806"/>
            </a:xfrm>
            <a:prstGeom prst="rect">
              <a:avLst/>
            </a:prstGeom>
          </p:spPr>
        </p:pic>
        <p:pic>
          <p:nvPicPr>
            <p:cNvPr id="7" name="object 7"/>
            <p:cNvPicPr/>
            <p:nvPr/>
          </p:nvPicPr>
          <p:blipFill>
            <a:blip r:embed="rId5" cstate="print"/>
            <a:stretch>
              <a:fillRect/>
            </a:stretch>
          </p:blipFill>
          <p:spPr>
            <a:xfrm>
              <a:off x="3676700" y="1964435"/>
              <a:ext cx="267881" cy="265899"/>
            </a:xfrm>
            <a:prstGeom prst="rect">
              <a:avLst/>
            </a:prstGeom>
          </p:spPr>
        </p:pic>
        <p:pic>
          <p:nvPicPr>
            <p:cNvPr id="8" name="object 8"/>
            <p:cNvPicPr/>
            <p:nvPr/>
          </p:nvPicPr>
          <p:blipFill>
            <a:blip r:embed="rId6" cstate="print"/>
            <a:stretch>
              <a:fillRect/>
            </a:stretch>
          </p:blipFill>
          <p:spPr>
            <a:xfrm>
              <a:off x="3973664" y="2003920"/>
              <a:ext cx="262826" cy="175806"/>
            </a:xfrm>
            <a:prstGeom prst="rect">
              <a:avLst/>
            </a:prstGeom>
          </p:spPr>
        </p:pic>
        <p:pic>
          <p:nvPicPr>
            <p:cNvPr id="9" name="object 9"/>
            <p:cNvPicPr/>
            <p:nvPr/>
          </p:nvPicPr>
          <p:blipFill>
            <a:blip r:embed="rId7" cstate="print"/>
            <a:stretch>
              <a:fillRect/>
            </a:stretch>
          </p:blipFill>
          <p:spPr>
            <a:xfrm>
              <a:off x="4268342" y="2005317"/>
              <a:ext cx="143065" cy="171043"/>
            </a:xfrm>
            <a:prstGeom prst="rect">
              <a:avLst/>
            </a:prstGeom>
          </p:spPr>
        </p:pic>
      </p:grpSp>
      <p:grpSp>
        <p:nvGrpSpPr>
          <p:cNvPr id="10" name="object 10"/>
          <p:cNvGrpSpPr/>
          <p:nvPr/>
        </p:nvGrpSpPr>
        <p:grpSpPr>
          <a:xfrm>
            <a:off x="4531867" y="1952523"/>
            <a:ext cx="1011555" cy="281305"/>
            <a:chOff x="4531867" y="1952523"/>
            <a:chExt cx="1011555" cy="281305"/>
          </a:xfrm>
        </p:grpSpPr>
        <p:sp>
          <p:nvSpPr>
            <p:cNvPr id="11" name="object 11"/>
            <p:cNvSpPr/>
            <p:nvPr/>
          </p:nvSpPr>
          <p:spPr>
            <a:xfrm>
              <a:off x="4535931" y="1956587"/>
              <a:ext cx="77470" cy="269875"/>
            </a:xfrm>
            <a:custGeom>
              <a:avLst/>
              <a:gdLst/>
              <a:ahLst/>
              <a:cxnLst/>
              <a:rect l="l" t="t" r="r" b="b"/>
              <a:pathLst>
                <a:path w="77470" h="269875">
                  <a:moveTo>
                    <a:pt x="77190" y="269684"/>
                  </a:moveTo>
                  <a:lnTo>
                    <a:pt x="55371" y="269684"/>
                  </a:lnTo>
                  <a:lnTo>
                    <a:pt x="31144" y="238755"/>
                  </a:lnTo>
                  <a:lnTo>
                    <a:pt x="13841" y="205497"/>
                  </a:lnTo>
                  <a:lnTo>
                    <a:pt x="3460" y="169902"/>
                  </a:lnTo>
                  <a:lnTo>
                    <a:pt x="0" y="131965"/>
                  </a:lnTo>
                  <a:lnTo>
                    <a:pt x="1154" y="111019"/>
                  </a:lnTo>
                  <a:lnTo>
                    <a:pt x="10383" y="71336"/>
                  </a:lnTo>
                  <a:lnTo>
                    <a:pt x="27739" y="35468"/>
                  </a:lnTo>
                  <a:lnTo>
                    <a:pt x="55371" y="0"/>
                  </a:lnTo>
                  <a:lnTo>
                    <a:pt x="77190" y="0"/>
                  </a:lnTo>
                  <a:lnTo>
                    <a:pt x="65009" y="17789"/>
                  </a:lnTo>
                  <a:lnTo>
                    <a:pt x="54867" y="34991"/>
                  </a:lnTo>
                  <a:lnTo>
                    <a:pt x="36326" y="83739"/>
                  </a:lnTo>
                  <a:lnTo>
                    <a:pt x="30759" y="135343"/>
                  </a:lnTo>
                  <a:lnTo>
                    <a:pt x="31540" y="153520"/>
                  </a:lnTo>
                  <a:lnTo>
                    <a:pt x="43256" y="206971"/>
                  </a:lnTo>
                  <a:lnTo>
                    <a:pt x="67089" y="255415"/>
                  </a:lnTo>
                  <a:lnTo>
                    <a:pt x="77190" y="269684"/>
                  </a:lnTo>
                  <a:close/>
                </a:path>
              </a:pathLst>
            </a:custGeom>
            <a:ln w="8128">
              <a:solidFill>
                <a:srgbClr val="000000"/>
              </a:solidFill>
            </a:ln>
          </p:spPr>
          <p:txBody>
            <a:bodyPr wrap="square" lIns="0" tIns="0" rIns="0" bIns="0" rtlCol="0"/>
            <a:lstStyle/>
            <a:p>
              <a:endParaRPr/>
            </a:p>
          </p:txBody>
        </p:sp>
        <p:pic>
          <p:nvPicPr>
            <p:cNvPr id="12" name="object 12"/>
            <p:cNvPicPr/>
            <p:nvPr/>
          </p:nvPicPr>
          <p:blipFill>
            <a:blip r:embed="rId8" cstate="print"/>
            <a:stretch>
              <a:fillRect/>
            </a:stretch>
          </p:blipFill>
          <p:spPr>
            <a:xfrm>
              <a:off x="4646472" y="1952523"/>
              <a:ext cx="152387" cy="227203"/>
            </a:xfrm>
            <a:prstGeom prst="rect">
              <a:avLst/>
            </a:prstGeom>
          </p:spPr>
        </p:pic>
        <p:sp>
          <p:nvSpPr>
            <p:cNvPr id="13" name="object 13"/>
            <p:cNvSpPr/>
            <p:nvPr/>
          </p:nvSpPr>
          <p:spPr>
            <a:xfrm>
              <a:off x="4834686" y="1956587"/>
              <a:ext cx="36830" cy="215900"/>
            </a:xfrm>
            <a:custGeom>
              <a:avLst/>
              <a:gdLst/>
              <a:ahLst/>
              <a:cxnLst/>
              <a:rect l="l" t="t" r="r" b="b"/>
              <a:pathLst>
                <a:path w="36829" h="215900">
                  <a:moveTo>
                    <a:pt x="36702" y="37515"/>
                  </a:moveTo>
                  <a:lnTo>
                    <a:pt x="0" y="37515"/>
                  </a:lnTo>
                  <a:lnTo>
                    <a:pt x="0" y="0"/>
                  </a:lnTo>
                  <a:lnTo>
                    <a:pt x="36702" y="0"/>
                  </a:lnTo>
                  <a:lnTo>
                    <a:pt x="36702" y="37515"/>
                  </a:lnTo>
                  <a:close/>
                </a:path>
                <a:path w="36829" h="215900">
                  <a:moveTo>
                    <a:pt x="36702" y="215709"/>
                  </a:moveTo>
                  <a:lnTo>
                    <a:pt x="0" y="215709"/>
                  </a:lnTo>
                  <a:lnTo>
                    <a:pt x="0" y="56159"/>
                  </a:lnTo>
                  <a:lnTo>
                    <a:pt x="36702" y="56159"/>
                  </a:lnTo>
                  <a:lnTo>
                    <a:pt x="36702" y="215709"/>
                  </a:lnTo>
                  <a:close/>
                </a:path>
              </a:pathLst>
            </a:custGeom>
            <a:ln w="8128">
              <a:solidFill>
                <a:srgbClr val="000000"/>
              </a:solidFill>
            </a:ln>
          </p:spPr>
          <p:txBody>
            <a:bodyPr wrap="square" lIns="0" tIns="0" rIns="0" bIns="0" rtlCol="0"/>
            <a:lstStyle/>
            <a:p>
              <a:endParaRPr/>
            </a:p>
          </p:txBody>
        </p:sp>
        <p:pic>
          <p:nvPicPr>
            <p:cNvPr id="14" name="object 14"/>
            <p:cNvPicPr/>
            <p:nvPr/>
          </p:nvPicPr>
          <p:blipFill>
            <a:blip r:embed="rId9" cstate="print"/>
            <a:stretch>
              <a:fillRect/>
            </a:stretch>
          </p:blipFill>
          <p:spPr>
            <a:xfrm>
              <a:off x="4918024" y="2005317"/>
              <a:ext cx="143065" cy="171043"/>
            </a:xfrm>
            <a:prstGeom prst="rect">
              <a:avLst/>
            </a:prstGeom>
          </p:spPr>
        </p:pic>
        <p:pic>
          <p:nvPicPr>
            <p:cNvPr id="15" name="object 15"/>
            <p:cNvPicPr/>
            <p:nvPr/>
          </p:nvPicPr>
          <p:blipFill>
            <a:blip r:embed="rId10" cstate="print"/>
            <a:stretch>
              <a:fillRect/>
            </a:stretch>
          </p:blipFill>
          <p:spPr>
            <a:xfrm>
              <a:off x="5093500" y="2005317"/>
              <a:ext cx="157746" cy="174409"/>
            </a:xfrm>
            <a:prstGeom prst="rect">
              <a:avLst/>
            </a:prstGeom>
          </p:spPr>
        </p:pic>
        <p:pic>
          <p:nvPicPr>
            <p:cNvPr id="16" name="object 16"/>
            <p:cNvPicPr/>
            <p:nvPr/>
          </p:nvPicPr>
          <p:blipFill>
            <a:blip r:embed="rId11" cstate="print"/>
            <a:stretch>
              <a:fillRect/>
            </a:stretch>
          </p:blipFill>
          <p:spPr>
            <a:xfrm>
              <a:off x="5289600" y="2003920"/>
              <a:ext cx="253504" cy="229781"/>
            </a:xfrm>
            <a:prstGeom prst="rect">
              <a:avLst/>
            </a:prstGeom>
          </p:spPr>
        </p:pic>
      </p:grpSp>
      <p:grpSp>
        <p:nvGrpSpPr>
          <p:cNvPr id="17" name="object 17"/>
          <p:cNvGrpSpPr/>
          <p:nvPr/>
        </p:nvGrpSpPr>
        <p:grpSpPr>
          <a:xfrm>
            <a:off x="5644515" y="1948954"/>
            <a:ext cx="1486535" cy="281940"/>
            <a:chOff x="5644515" y="1948954"/>
            <a:chExt cx="1486535" cy="281940"/>
          </a:xfrm>
        </p:grpSpPr>
        <p:pic>
          <p:nvPicPr>
            <p:cNvPr id="18" name="object 18"/>
            <p:cNvPicPr/>
            <p:nvPr/>
          </p:nvPicPr>
          <p:blipFill>
            <a:blip r:embed="rId12" cstate="print"/>
            <a:stretch>
              <a:fillRect/>
            </a:stretch>
          </p:blipFill>
          <p:spPr>
            <a:xfrm>
              <a:off x="5644515" y="2005317"/>
              <a:ext cx="144056" cy="174409"/>
            </a:xfrm>
            <a:prstGeom prst="rect">
              <a:avLst/>
            </a:prstGeom>
          </p:spPr>
        </p:pic>
        <p:sp>
          <p:nvSpPr>
            <p:cNvPr id="19" name="object 19"/>
            <p:cNvSpPr/>
            <p:nvPr/>
          </p:nvSpPr>
          <p:spPr>
            <a:xfrm>
              <a:off x="5819279" y="1956587"/>
              <a:ext cx="36830" cy="215900"/>
            </a:xfrm>
            <a:custGeom>
              <a:avLst/>
              <a:gdLst/>
              <a:ahLst/>
              <a:cxnLst/>
              <a:rect l="l" t="t" r="r" b="b"/>
              <a:pathLst>
                <a:path w="36829" h="215900">
                  <a:moveTo>
                    <a:pt x="0" y="0"/>
                  </a:moveTo>
                  <a:lnTo>
                    <a:pt x="36715" y="0"/>
                  </a:lnTo>
                  <a:lnTo>
                    <a:pt x="36715" y="215696"/>
                  </a:lnTo>
                  <a:lnTo>
                    <a:pt x="0" y="215696"/>
                  </a:lnTo>
                  <a:lnTo>
                    <a:pt x="0" y="0"/>
                  </a:lnTo>
                  <a:close/>
                </a:path>
              </a:pathLst>
            </a:custGeom>
            <a:ln w="8128">
              <a:solidFill>
                <a:srgbClr val="000000"/>
              </a:solidFill>
            </a:ln>
          </p:spPr>
          <p:txBody>
            <a:bodyPr wrap="square" lIns="0" tIns="0" rIns="0" bIns="0" rtlCol="0"/>
            <a:lstStyle/>
            <a:p>
              <a:endParaRPr/>
            </a:p>
          </p:txBody>
        </p:sp>
        <p:pic>
          <p:nvPicPr>
            <p:cNvPr id="20" name="object 20"/>
            <p:cNvPicPr/>
            <p:nvPr/>
          </p:nvPicPr>
          <p:blipFill>
            <a:blip r:embed="rId13" cstate="print"/>
            <a:stretch>
              <a:fillRect/>
            </a:stretch>
          </p:blipFill>
          <p:spPr>
            <a:xfrm>
              <a:off x="5892304" y="2005317"/>
              <a:ext cx="481596" cy="174409"/>
            </a:xfrm>
            <a:prstGeom prst="rect">
              <a:avLst/>
            </a:prstGeom>
          </p:spPr>
        </p:pic>
        <p:sp>
          <p:nvSpPr>
            <p:cNvPr id="21" name="object 21"/>
            <p:cNvSpPr/>
            <p:nvPr/>
          </p:nvSpPr>
          <p:spPr>
            <a:xfrm>
              <a:off x="6406654" y="1956587"/>
              <a:ext cx="36830" cy="215900"/>
            </a:xfrm>
            <a:custGeom>
              <a:avLst/>
              <a:gdLst/>
              <a:ahLst/>
              <a:cxnLst/>
              <a:rect l="l" t="t" r="r" b="b"/>
              <a:pathLst>
                <a:path w="36829" h="215900">
                  <a:moveTo>
                    <a:pt x="36715" y="37515"/>
                  </a:moveTo>
                  <a:lnTo>
                    <a:pt x="0" y="37515"/>
                  </a:lnTo>
                  <a:lnTo>
                    <a:pt x="0" y="0"/>
                  </a:lnTo>
                  <a:lnTo>
                    <a:pt x="36715" y="0"/>
                  </a:lnTo>
                  <a:lnTo>
                    <a:pt x="36715" y="37515"/>
                  </a:lnTo>
                  <a:close/>
                </a:path>
                <a:path w="36829" h="215900">
                  <a:moveTo>
                    <a:pt x="36715" y="215709"/>
                  </a:moveTo>
                  <a:lnTo>
                    <a:pt x="0" y="215709"/>
                  </a:lnTo>
                  <a:lnTo>
                    <a:pt x="0" y="56159"/>
                  </a:lnTo>
                  <a:lnTo>
                    <a:pt x="36715" y="56159"/>
                  </a:lnTo>
                  <a:lnTo>
                    <a:pt x="36715" y="215709"/>
                  </a:lnTo>
                  <a:close/>
                </a:path>
              </a:pathLst>
            </a:custGeom>
            <a:ln w="8128">
              <a:solidFill>
                <a:srgbClr val="000000"/>
              </a:solidFill>
            </a:ln>
          </p:spPr>
          <p:txBody>
            <a:bodyPr wrap="square" lIns="0" tIns="0" rIns="0" bIns="0" rtlCol="0"/>
            <a:lstStyle/>
            <a:p>
              <a:endParaRPr/>
            </a:p>
          </p:txBody>
        </p:sp>
        <p:pic>
          <p:nvPicPr>
            <p:cNvPr id="22" name="object 22"/>
            <p:cNvPicPr/>
            <p:nvPr/>
          </p:nvPicPr>
          <p:blipFill>
            <a:blip r:embed="rId14" cstate="print"/>
            <a:stretch>
              <a:fillRect/>
            </a:stretch>
          </p:blipFill>
          <p:spPr>
            <a:xfrm>
              <a:off x="6471551" y="1948954"/>
              <a:ext cx="103974" cy="227406"/>
            </a:xfrm>
            <a:prstGeom prst="rect">
              <a:avLst/>
            </a:prstGeom>
          </p:spPr>
        </p:pic>
        <p:sp>
          <p:nvSpPr>
            <p:cNvPr id="23" name="object 23"/>
            <p:cNvSpPr/>
            <p:nvPr/>
          </p:nvSpPr>
          <p:spPr>
            <a:xfrm>
              <a:off x="6603250" y="1956587"/>
              <a:ext cx="36830" cy="215900"/>
            </a:xfrm>
            <a:custGeom>
              <a:avLst/>
              <a:gdLst/>
              <a:ahLst/>
              <a:cxnLst/>
              <a:rect l="l" t="t" r="r" b="b"/>
              <a:pathLst>
                <a:path w="36829" h="215900">
                  <a:moveTo>
                    <a:pt x="36715" y="37515"/>
                  </a:moveTo>
                  <a:lnTo>
                    <a:pt x="0" y="37515"/>
                  </a:lnTo>
                  <a:lnTo>
                    <a:pt x="0" y="0"/>
                  </a:lnTo>
                  <a:lnTo>
                    <a:pt x="36715" y="0"/>
                  </a:lnTo>
                  <a:lnTo>
                    <a:pt x="36715" y="37515"/>
                  </a:lnTo>
                  <a:close/>
                </a:path>
                <a:path w="36829" h="215900">
                  <a:moveTo>
                    <a:pt x="36715" y="215709"/>
                  </a:moveTo>
                  <a:lnTo>
                    <a:pt x="0" y="215709"/>
                  </a:lnTo>
                  <a:lnTo>
                    <a:pt x="0" y="56159"/>
                  </a:lnTo>
                  <a:lnTo>
                    <a:pt x="36715" y="56159"/>
                  </a:lnTo>
                  <a:lnTo>
                    <a:pt x="36715" y="215709"/>
                  </a:lnTo>
                  <a:close/>
                </a:path>
              </a:pathLst>
            </a:custGeom>
            <a:ln w="8128">
              <a:solidFill>
                <a:srgbClr val="000000"/>
              </a:solidFill>
            </a:ln>
          </p:spPr>
          <p:txBody>
            <a:bodyPr wrap="square" lIns="0" tIns="0" rIns="0" bIns="0" rtlCol="0"/>
            <a:lstStyle/>
            <a:p>
              <a:endParaRPr/>
            </a:p>
          </p:txBody>
        </p:sp>
        <p:pic>
          <p:nvPicPr>
            <p:cNvPr id="24" name="object 24"/>
            <p:cNvPicPr/>
            <p:nvPr/>
          </p:nvPicPr>
          <p:blipFill>
            <a:blip r:embed="rId15" cstate="print"/>
            <a:stretch>
              <a:fillRect/>
            </a:stretch>
          </p:blipFill>
          <p:spPr>
            <a:xfrm>
              <a:off x="6676288" y="2005317"/>
              <a:ext cx="158140" cy="174409"/>
            </a:xfrm>
            <a:prstGeom prst="rect">
              <a:avLst/>
            </a:prstGeom>
          </p:spPr>
        </p:pic>
        <p:pic>
          <p:nvPicPr>
            <p:cNvPr id="25" name="object 25"/>
            <p:cNvPicPr/>
            <p:nvPr/>
          </p:nvPicPr>
          <p:blipFill>
            <a:blip r:embed="rId16" cstate="print"/>
            <a:stretch>
              <a:fillRect/>
            </a:stretch>
          </p:blipFill>
          <p:spPr>
            <a:xfrm>
              <a:off x="6866140" y="2003920"/>
              <a:ext cx="91274" cy="172440"/>
            </a:xfrm>
            <a:prstGeom prst="rect">
              <a:avLst/>
            </a:prstGeom>
          </p:spPr>
        </p:pic>
        <p:sp>
          <p:nvSpPr>
            <p:cNvPr id="26" name="object 26"/>
            <p:cNvSpPr/>
            <p:nvPr/>
          </p:nvSpPr>
          <p:spPr>
            <a:xfrm>
              <a:off x="6972897" y="1956587"/>
              <a:ext cx="154305" cy="269875"/>
            </a:xfrm>
            <a:custGeom>
              <a:avLst/>
              <a:gdLst/>
              <a:ahLst/>
              <a:cxnLst/>
              <a:rect l="l" t="t" r="r" b="b"/>
              <a:pathLst>
                <a:path w="154304" h="269875">
                  <a:moveTo>
                    <a:pt x="0" y="0"/>
                  </a:moveTo>
                  <a:lnTo>
                    <a:pt x="21628" y="0"/>
                  </a:lnTo>
                  <a:lnTo>
                    <a:pt x="46112" y="31014"/>
                  </a:lnTo>
                  <a:lnTo>
                    <a:pt x="63598" y="64301"/>
                  </a:lnTo>
                  <a:lnTo>
                    <a:pt x="74088" y="99867"/>
                  </a:lnTo>
                  <a:lnTo>
                    <a:pt x="77584" y="137718"/>
                  </a:lnTo>
                  <a:lnTo>
                    <a:pt x="76403" y="158703"/>
                  </a:lnTo>
                  <a:lnTo>
                    <a:pt x="66975" y="198483"/>
                  </a:lnTo>
                  <a:lnTo>
                    <a:pt x="49333" y="234408"/>
                  </a:lnTo>
                  <a:lnTo>
                    <a:pt x="21628" y="269684"/>
                  </a:lnTo>
                  <a:lnTo>
                    <a:pt x="0" y="269684"/>
                  </a:lnTo>
                  <a:lnTo>
                    <a:pt x="12149" y="251894"/>
                  </a:lnTo>
                  <a:lnTo>
                    <a:pt x="22250" y="234694"/>
                  </a:lnTo>
                  <a:lnTo>
                    <a:pt x="40741" y="185957"/>
                  </a:lnTo>
                  <a:lnTo>
                    <a:pt x="46431" y="134353"/>
                  </a:lnTo>
                  <a:lnTo>
                    <a:pt x="43528" y="98723"/>
                  </a:lnTo>
                  <a:lnTo>
                    <a:pt x="34821" y="64462"/>
                  </a:lnTo>
                  <a:lnTo>
                    <a:pt x="20311" y="31558"/>
                  </a:lnTo>
                  <a:lnTo>
                    <a:pt x="0" y="0"/>
                  </a:lnTo>
                  <a:close/>
                </a:path>
                <a:path w="154304" h="269875">
                  <a:moveTo>
                    <a:pt x="154038" y="66675"/>
                  </a:moveTo>
                  <a:lnTo>
                    <a:pt x="154038" y="105968"/>
                  </a:lnTo>
                  <a:lnTo>
                    <a:pt x="114147" y="105968"/>
                  </a:lnTo>
                  <a:lnTo>
                    <a:pt x="114147" y="66675"/>
                  </a:lnTo>
                  <a:lnTo>
                    <a:pt x="154038" y="66675"/>
                  </a:lnTo>
                  <a:close/>
                </a:path>
                <a:path w="154304" h="269875">
                  <a:moveTo>
                    <a:pt x="154038" y="176225"/>
                  </a:moveTo>
                  <a:lnTo>
                    <a:pt x="154038" y="215709"/>
                  </a:lnTo>
                  <a:lnTo>
                    <a:pt x="114147" y="215709"/>
                  </a:lnTo>
                  <a:lnTo>
                    <a:pt x="114147" y="176225"/>
                  </a:lnTo>
                  <a:lnTo>
                    <a:pt x="154038" y="176225"/>
                  </a:lnTo>
                  <a:close/>
                </a:path>
              </a:pathLst>
            </a:custGeom>
            <a:ln w="8128">
              <a:solidFill>
                <a:srgbClr val="000000"/>
              </a:solidFill>
            </a:ln>
          </p:spPr>
          <p:txBody>
            <a:bodyPr wrap="square" lIns="0" tIns="0" rIns="0" bIns="0" rtlCol="0"/>
            <a:lstStyle/>
            <a:p>
              <a:endParaRPr/>
            </a:p>
          </p:txBody>
        </p:sp>
      </p:grpSp>
      <p:sp>
        <p:nvSpPr>
          <p:cNvPr id="27" name="object 27"/>
          <p:cNvSpPr txBox="1"/>
          <p:nvPr/>
        </p:nvSpPr>
        <p:spPr>
          <a:xfrm>
            <a:off x="916939" y="2403348"/>
            <a:ext cx="5340985" cy="2801664"/>
          </a:xfrm>
          <a:prstGeom prst="rect">
            <a:avLst/>
          </a:prstGeom>
        </p:spPr>
        <p:txBody>
          <a:bodyPr vert="horz" wrap="square" lIns="0" tIns="0" rIns="0" bIns="0" rtlCol="0">
            <a:spAutoFit/>
          </a:bodyPr>
          <a:lstStyle/>
          <a:p>
            <a:pPr marL="129539" marR="5080" indent="-116839">
              <a:lnSpc>
                <a:spcPct val="103099"/>
              </a:lnSpc>
              <a:buSzPct val="96153"/>
              <a:buFont typeface="Arial"/>
              <a:buChar char="•"/>
              <a:tabLst>
                <a:tab pos="469900" algn="l"/>
              </a:tabLst>
            </a:pPr>
            <a:r>
              <a:rPr lang="el-GR" sz="2600" dirty="0">
                <a:latin typeface="Franklin Gothic Medium"/>
                <a:cs typeface="Franklin Gothic Medium"/>
              </a:rPr>
              <a:t>Οι εισροές σταθμίζονται με βάση τη "σπουδαιότητα".</a:t>
            </a:r>
            <a:endParaRPr lang="en-US" sz="2600" dirty="0">
              <a:latin typeface="Franklin Gothic Medium"/>
              <a:cs typeface="Franklin Gothic Medium"/>
            </a:endParaRPr>
          </a:p>
          <a:p>
            <a:pPr marL="128905" indent="-116839">
              <a:lnSpc>
                <a:spcPct val="100000"/>
              </a:lnSpc>
              <a:spcBef>
                <a:spcPts val="1370"/>
              </a:spcBef>
              <a:buSzPct val="96153"/>
              <a:buFont typeface="Arial"/>
              <a:buChar char="•"/>
              <a:tabLst>
                <a:tab pos="129539" algn="l"/>
              </a:tabLst>
            </a:pPr>
            <a:r>
              <a:rPr lang="el-GR" sz="2600" dirty="0">
                <a:latin typeface="Franklin Gothic Medium"/>
                <a:cs typeface="Franklin Gothic Medium"/>
              </a:rPr>
              <a:t>Οι σταθμισμένες εισροές αθροίζονται</a:t>
            </a:r>
          </a:p>
          <a:p>
            <a:pPr marL="129539" marR="390525" indent="-116839">
              <a:lnSpc>
                <a:spcPts val="3100"/>
              </a:lnSpc>
              <a:spcBef>
                <a:spcPts val="1605"/>
              </a:spcBef>
              <a:buSzPct val="96153"/>
              <a:buFont typeface="Arial"/>
              <a:buChar char="•"/>
              <a:tabLst>
                <a:tab pos="469900" algn="l"/>
              </a:tabLst>
            </a:pPr>
            <a:r>
              <a:rPr lang="el-GR" sz="2600" dirty="0">
                <a:latin typeface="Franklin Gothic Medium"/>
                <a:cs typeface="Franklin Gothic Medium"/>
              </a:rPr>
              <a:t>Το άθροισμα μετασχηματίζεται με τη χρήση μιας λειτουργίας ενεργοποίησης</a:t>
            </a:r>
            <a:endParaRPr lang="en-US" sz="2600" dirty="0">
              <a:latin typeface="Franklin Gothic Medium"/>
              <a:cs typeface="Franklin Gothic Medium"/>
            </a:endParaRPr>
          </a:p>
        </p:txBody>
      </p:sp>
      <p:sp>
        <p:nvSpPr>
          <p:cNvPr id="28" name="object 28"/>
          <p:cNvSpPr/>
          <p:nvPr/>
        </p:nvSpPr>
        <p:spPr>
          <a:xfrm>
            <a:off x="5992012" y="6286893"/>
            <a:ext cx="455930" cy="137795"/>
          </a:xfrm>
          <a:custGeom>
            <a:avLst/>
            <a:gdLst/>
            <a:ahLst/>
            <a:cxnLst/>
            <a:rect l="l" t="t" r="r" b="b"/>
            <a:pathLst>
              <a:path w="455929" h="137795">
                <a:moveTo>
                  <a:pt x="103784" y="135534"/>
                </a:moveTo>
                <a:lnTo>
                  <a:pt x="0" y="135534"/>
                </a:lnTo>
                <a:lnTo>
                  <a:pt x="0" y="115887"/>
                </a:lnTo>
                <a:lnTo>
                  <a:pt x="40881" y="115887"/>
                </a:lnTo>
                <a:lnTo>
                  <a:pt x="40881" y="32143"/>
                </a:lnTo>
                <a:lnTo>
                  <a:pt x="30891" y="40190"/>
                </a:lnTo>
                <a:lnTo>
                  <a:pt x="21378" y="46842"/>
                </a:lnTo>
                <a:lnTo>
                  <a:pt x="12340" y="52101"/>
                </a:lnTo>
                <a:lnTo>
                  <a:pt x="3771" y="55968"/>
                </a:lnTo>
                <a:lnTo>
                  <a:pt x="3771" y="32143"/>
                </a:lnTo>
                <a:lnTo>
                  <a:pt x="15138" y="27927"/>
                </a:lnTo>
                <a:lnTo>
                  <a:pt x="22225" y="24955"/>
                </a:lnTo>
                <a:lnTo>
                  <a:pt x="49225" y="0"/>
                </a:lnTo>
                <a:lnTo>
                  <a:pt x="65493" y="0"/>
                </a:lnTo>
                <a:lnTo>
                  <a:pt x="65493" y="115887"/>
                </a:lnTo>
                <a:lnTo>
                  <a:pt x="103784" y="115887"/>
                </a:lnTo>
                <a:lnTo>
                  <a:pt x="103784" y="135534"/>
                </a:lnTo>
                <a:close/>
              </a:path>
              <a:path w="455929" h="137795">
                <a:moveTo>
                  <a:pt x="117284" y="111518"/>
                </a:moveTo>
                <a:lnTo>
                  <a:pt x="137718" y="105765"/>
                </a:lnTo>
                <a:lnTo>
                  <a:pt x="142043" y="111853"/>
                </a:lnTo>
                <a:lnTo>
                  <a:pt x="147286" y="116193"/>
                </a:lnTo>
                <a:lnTo>
                  <a:pt x="153451" y="118794"/>
                </a:lnTo>
                <a:lnTo>
                  <a:pt x="160540" y="119659"/>
                </a:lnTo>
                <a:lnTo>
                  <a:pt x="167723" y="118794"/>
                </a:lnTo>
                <a:lnTo>
                  <a:pt x="191876" y="78628"/>
                </a:lnTo>
                <a:lnTo>
                  <a:pt x="192493" y="66878"/>
                </a:lnTo>
                <a:lnTo>
                  <a:pt x="187578" y="75907"/>
                </a:lnTo>
                <a:lnTo>
                  <a:pt x="182067" y="81661"/>
                </a:lnTo>
                <a:lnTo>
                  <a:pt x="176022" y="84137"/>
                </a:lnTo>
                <a:lnTo>
                  <a:pt x="169913" y="86664"/>
                </a:lnTo>
                <a:lnTo>
                  <a:pt x="163614" y="87909"/>
                </a:lnTo>
                <a:lnTo>
                  <a:pt x="125222" y="76200"/>
                </a:lnTo>
                <a:lnTo>
                  <a:pt x="112522" y="45440"/>
                </a:lnTo>
                <a:lnTo>
                  <a:pt x="113340" y="36161"/>
                </a:lnTo>
                <a:lnTo>
                  <a:pt x="141079" y="3987"/>
                </a:lnTo>
                <a:lnTo>
                  <a:pt x="160934" y="800"/>
                </a:lnTo>
                <a:lnTo>
                  <a:pt x="172721" y="1858"/>
                </a:lnTo>
                <a:lnTo>
                  <a:pt x="207503" y="26910"/>
                </a:lnTo>
                <a:lnTo>
                  <a:pt x="216103" y="65493"/>
                </a:lnTo>
                <a:lnTo>
                  <a:pt x="215182" y="80650"/>
                </a:lnTo>
                <a:lnTo>
                  <a:pt x="201422" y="117475"/>
                </a:lnTo>
                <a:lnTo>
                  <a:pt x="159943" y="137515"/>
                </a:lnTo>
                <a:lnTo>
                  <a:pt x="151770" y="137032"/>
                </a:lnTo>
                <a:lnTo>
                  <a:pt x="117284" y="111518"/>
                </a:lnTo>
                <a:close/>
              </a:path>
              <a:path w="455929" h="137795">
                <a:moveTo>
                  <a:pt x="161531" y="68668"/>
                </a:moveTo>
                <a:lnTo>
                  <a:pt x="168681" y="68668"/>
                </a:lnTo>
                <a:lnTo>
                  <a:pt x="174878" y="66433"/>
                </a:lnTo>
                <a:lnTo>
                  <a:pt x="180187" y="61912"/>
                </a:lnTo>
                <a:lnTo>
                  <a:pt x="185597" y="57302"/>
                </a:lnTo>
                <a:lnTo>
                  <a:pt x="188328" y="50698"/>
                </a:lnTo>
                <a:lnTo>
                  <a:pt x="188328" y="42075"/>
                </a:lnTo>
                <a:lnTo>
                  <a:pt x="188328" y="36271"/>
                </a:lnTo>
                <a:lnTo>
                  <a:pt x="185940" y="30962"/>
                </a:lnTo>
                <a:lnTo>
                  <a:pt x="181178" y="26200"/>
                </a:lnTo>
                <a:lnTo>
                  <a:pt x="176517" y="21336"/>
                </a:lnTo>
                <a:lnTo>
                  <a:pt x="170116" y="18859"/>
                </a:lnTo>
                <a:lnTo>
                  <a:pt x="161925" y="18859"/>
                </a:lnTo>
                <a:lnTo>
                  <a:pt x="154089" y="18859"/>
                </a:lnTo>
                <a:lnTo>
                  <a:pt x="147739" y="21336"/>
                </a:lnTo>
                <a:lnTo>
                  <a:pt x="142875" y="26200"/>
                </a:lnTo>
                <a:lnTo>
                  <a:pt x="138125" y="30962"/>
                </a:lnTo>
                <a:lnTo>
                  <a:pt x="135737" y="36868"/>
                </a:lnTo>
                <a:lnTo>
                  <a:pt x="135737" y="43853"/>
                </a:lnTo>
                <a:lnTo>
                  <a:pt x="135737" y="50114"/>
                </a:lnTo>
                <a:lnTo>
                  <a:pt x="137972" y="55765"/>
                </a:lnTo>
                <a:lnTo>
                  <a:pt x="142481" y="60921"/>
                </a:lnTo>
                <a:lnTo>
                  <a:pt x="146951" y="66078"/>
                </a:lnTo>
                <a:lnTo>
                  <a:pt x="153301" y="68668"/>
                </a:lnTo>
                <a:lnTo>
                  <a:pt x="161531" y="68668"/>
                </a:lnTo>
                <a:close/>
              </a:path>
              <a:path w="455929" h="137795">
                <a:moveTo>
                  <a:pt x="332193" y="32943"/>
                </a:moveTo>
                <a:lnTo>
                  <a:pt x="311556" y="36918"/>
                </a:lnTo>
                <a:lnTo>
                  <a:pt x="307889" y="28769"/>
                </a:lnTo>
                <a:lnTo>
                  <a:pt x="302698" y="22937"/>
                </a:lnTo>
                <a:lnTo>
                  <a:pt x="295983" y="19432"/>
                </a:lnTo>
                <a:lnTo>
                  <a:pt x="287743" y="18262"/>
                </a:lnTo>
                <a:lnTo>
                  <a:pt x="279750" y="19181"/>
                </a:lnTo>
                <a:lnTo>
                  <a:pt x="257018" y="55693"/>
                </a:lnTo>
                <a:lnTo>
                  <a:pt x="256590" y="63703"/>
                </a:lnTo>
                <a:lnTo>
                  <a:pt x="256590" y="65836"/>
                </a:lnTo>
                <a:lnTo>
                  <a:pt x="256641" y="68021"/>
                </a:lnTo>
                <a:lnTo>
                  <a:pt x="256781" y="70243"/>
                </a:lnTo>
                <a:lnTo>
                  <a:pt x="262754" y="61486"/>
                </a:lnTo>
                <a:lnTo>
                  <a:pt x="270562" y="55222"/>
                </a:lnTo>
                <a:lnTo>
                  <a:pt x="309345" y="53246"/>
                </a:lnTo>
                <a:lnTo>
                  <a:pt x="335944" y="83648"/>
                </a:lnTo>
                <a:lnTo>
                  <a:pt x="336753" y="92278"/>
                </a:lnTo>
                <a:lnTo>
                  <a:pt x="335880" y="101525"/>
                </a:lnTo>
                <a:lnTo>
                  <a:pt x="307327" y="134304"/>
                </a:lnTo>
                <a:lnTo>
                  <a:pt x="288137" y="137515"/>
                </a:lnTo>
                <a:lnTo>
                  <a:pt x="275805" y="136390"/>
                </a:lnTo>
                <a:lnTo>
                  <a:pt x="240550" y="109622"/>
                </a:lnTo>
                <a:lnTo>
                  <a:pt x="232181" y="70053"/>
                </a:lnTo>
                <a:lnTo>
                  <a:pt x="233094" y="55403"/>
                </a:lnTo>
                <a:lnTo>
                  <a:pt x="254818" y="11638"/>
                </a:lnTo>
                <a:lnTo>
                  <a:pt x="286156" y="800"/>
                </a:lnTo>
                <a:lnTo>
                  <a:pt x="302868" y="2809"/>
                </a:lnTo>
                <a:lnTo>
                  <a:pt x="316109" y="8837"/>
                </a:lnTo>
                <a:lnTo>
                  <a:pt x="325882" y="18882"/>
                </a:lnTo>
                <a:lnTo>
                  <a:pt x="332193" y="32943"/>
                </a:lnTo>
                <a:close/>
              </a:path>
              <a:path w="455929" h="137795">
                <a:moveTo>
                  <a:pt x="287350" y="120053"/>
                </a:moveTo>
                <a:lnTo>
                  <a:pt x="294589" y="120053"/>
                </a:lnTo>
                <a:lnTo>
                  <a:pt x="300685" y="117868"/>
                </a:lnTo>
                <a:lnTo>
                  <a:pt x="305600" y="113512"/>
                </a:lnTo>
                <a:lnTo>
                  <a:pt x="310616" y="109143"/>
                </a:lnTo>
                <a:lnTo>
                  <a:pt x="313143" y="102539"/>
                </a:lnTo>
                <a:lnTo>
                  <a:pt x="313143" y="93662"/>
                </a:lnTo>
                <a:lnTo>
                  <a:pt x="313143" y="87718"/>
                </a:lnTo>
                <a:lnTo>
                  <a:pt x="310756" y="82105"/>
                </a:lnTo>
                <a:lnTo>
                  <a:pt x="305993" y="76796"/>
                </a:lnTo>
                <a:lnTo>
                  <a:pt x="301332" y="71539"/>
                </a:lnTo>
                <a:lnTo>
                  <a:pt x="294779" y="68859"/>
                </a:lnTo>
                <a:lnTo>
                  <a:pt x="286346" y="68859"/>
                </a:lnTo>
                <a:lnTo>
                  <a:pt x="278663" y="68859"/>
                </a:lnTo>
                <a:lnTo>
                  <a:pt x="272465" y="71386"/>
                </a:lnTo>
                <a:lnTo>
                  <a:pt x="267703" y="76403"/>
                </a:lnTo>
                <a:lnTo>
                  <a:pt x="263029" y="81457"/>
                </a:lnTo>
                <a:lnTo>
                  <a:pt x="260756" y="87617"/>
                </a:lnTo>
                <a:lnTo>
                  <a:pt x="260756" y="94856"/>
                </a:lnTo>
                <a:lnTo>
                  <a:pt x="260756" y="102146"/>
                </a:lnTo>
                <a:lnTo>
                  <a:pt x="263131" y="108153"/>
                </a:lnTo>
                <a:lnTo>
                  <a:pt x="267893" y="112915"/>
                </a:lnTo>
                <a:lnTo>
                  <a:pt x="272757" y="117678"/>
                </a:lnTo>
                <a:lnTo>
                  <a:pt x="279260" y="120053"/>
                </a:lnTo>
                <a:lnTo>
                  <a:pt x="287350" y="120053"/>
                </a:lnTo>
                <a:close/>
              </a:path>
              <a:path w="455929" h="137795">
                <a:moveTo>
                  <a:pt x="455472" y="135534"/>
                </a:moveTo>
                <a:lnTo>
                  <a:pt x="351688" y="135534"/>
                </a:lnTo>
                <a:lnTo>
                  <a:pt x="351688" y="115887"/>
                </a:lnTo>
                <a:lnTo>
                  <a:pt x="392569" y="115887"/>
                </a:lnTo>
                <a:lnTo>
                  <a:pt x="392569" y="32143"/>
                </a:lnTo>
                <a:lnTo>
                  <a:pt x="382574" y="40190"/>
                </a:lnTo>
                <a:lnTo>
                  <a:pt x="373062" y="46842"/>
                </a:lnTo>
                <a:lnTo>
                  <a:pt x="364026" y="52101"/>
                </a:lnTo>
                <a:lnTo>
                  <a:pt x="355460" y="55968"/>
                </a:lnTo>
                <a:lnTo>
                  <a:pt x="355460" y="32143"/>
                </a:lnTo>
                <a:lnTo>
                  <a:pt x="366814" y="27927"/>
                </a:lnTo>
                <a:lnTo>
                  <a:pt x="373913" y="24955"/>
                </a:lnTo>
                <a:lnTo>
                  <a:pt x="400900" y="0"/>
                </a:lnTo>
                <a:lnTo>
                  <a:pt x="417169" y="0"/>
                </a:lnTo>
                <a:lnTo>
                  <a:pt x="417169" y="115887"/>
                </a:lnTo>
                <a:lnTo>
                  <a:pt x="455472" y="115887"/>
                </a:lnTo>
                <a:lnTo>
                  <a:pt x="455472" y="135534"/>
                </a:lnTo>
                <a:close/>
              </a:path>
            </a:pathLst>
          </a:custGeom>
          <a:ln w="5587">
            <a:solidFill>
              <a:srgbClr val="000000"/>
            </a:solidFill>
          </a:ln>
        </p:spPr>
        <p:txBody>
          <a:bodyPr wrap="square" lIns="0" tIns="0" rIns="0" bIns="0" rtlCol="0"/>
          <a:lstStyle/>
          <a:p>
            <a:endParaRPr/>
          </a:p>
        </p:txBody>
      </p:sp>
      <p:sp>
        <p:nvSpPr>
          <p:cNvPr id="29" name="object 29"/>
          <p:cNvSpPr txBox="1"/>
          <p:nvPr/>
        </p:nvSpPr>
        <p:spPr>
          <a:xfrm>
            <a:off x="916939" y="5968491"/>
            <a:ext cx="8502015" cy="510540"/>
          </a:xfrm>
          <a:prstGeom prst="rect">
            <a:avLst/>
          </a:prstGeom>
        </p:spPr>
        <p:txBody>
          <a:bodyPr vert="horz" wrap="square" lIns="0" tIns="12700" rIns="0" bIns="0" rtlCol="0">
            <a:spAutoFit/>
          </a:bodyPr>
          <a:lstStyle/>
          <a:p>
            <a:pPr marL="12700">
              <a:lnSpc>
                <a:spcPts val="1910"/>
              </a:lnSpc>
              <a:spcBef>
                <a:spcPts val="100"/>
              </a:spcBef>
            </a:pPr>
            <a:r>
              <a:rPr sz="1600" dirty="0">
                <a:latin typeface="Franklin Gothic Medium"/>
                <a:cs typeface="Franklin Gothic Medium"/>
              </a:rPr>
              <a:t>Rosenblatt,</a:t>
            </a:r>
            <a:r>
              <a:rPr sz="1600" spc="-35" dirty="0">
                <a:latin typeface="Franklin Gothic Medium"/>
                <a:cs typeface="Franklin Gothic Medium"/>
              </a:rPr>
              <a:t> </a:t>
            </a:r>
            <a:r>
              <a:rPr sz="1600" dirty="0">
                <a:latin typeface="Franklin Gothic Medium"/>
                <a:cs typeface="Franklin Gothic Medium"/>
              </a:rPr>
              <a:t>Frank.</a:t>
            </a:r>
            <a:r>
              <a:rPr sz="1600" spc="-35" dirty="0">
                <a:latin typeface="Franklin Gothic Medium"/>
                <a:cs typeface="Franklin Gothic Medium"/>
              </a:rPr>
              <a:t> </a:t>
            </a:r>
            <a:r>
              <a:rPr sz="1600" i="1" dirty="0">
                <a:latin typeface="Franklin Gothic Medium"/>
                <a:cs typeface="Franklin Gothic Medium"/>
              </a:rPr>
              <a:t>Principles</a:t>
            </a:r>
            <a:r>
              <a:rPr sz="1600" i="1" spc="-30" dirty="0">
                <a:latin typeface="Franklin Gothic Medium"/>
                <a:cs typeface="Franklin Gothic Medium"/>
              </a:rPr>
              <a:t> </a:t>
            </a:r>
            <a:r>
              <a:rPr sz="1600" i="1" dirty="0">
                <a:latin typeface="Franklin Gothic Medium"/>
                <a:cs typeface="Franklin Gothic Medium"/>
              </a:rPr>
              <a:t>of</a:t>
            </a:r>
            <a:r>
              <a:rPr sz="1600" i="1" spc="-45" dirty="0">
                <a:latin typeface="Franklin Gothic Medium"/>
                <a:cs typeface="Franklin Gothic Medium"/>
              </a:rPr>
              <a:t> </a:t>
            </a:r>
            <a:r>
              <a:rPr sz="1600" i="1" dirty="0">
                <a:latin typeface="Franklin Gothic Medium"/>
                <a:cs typeface="Franklin Gothic Medium"/>
              </a:rPr>
              <a:t>neurodynamics.</a:t>
            </a:r>
            <a:r>
              <a:rPr sz="1600" i="1" spc="-25" dirty="0">
                <a:latin typeface="Franklin Gothic Medium"/>
                <a:cs typeface="Franklin Gothic Medium"/>
              </a:rPr>
              <a:t> </a:t>
            </a:r>
            <a:r>
              <a:rPr sz="1600" i="1" dirty="0">
                <a:latin typeface="Franklin Gothic Medium"/>
                <a:cs typeface="Franklin Gothic Medium"/>
              </a:rPr>
              <a:t>perceptrons</a:t>
            </a:r>
            <a:r>
              <a:rPr sz="1600" i="1" spc="-30" dirty="0">
                <a:latin typeface="Franklin Gothic Medium"/>
                <a:cs typeface="Franklin Gothic Medium"/>
              </a:rPr>
              <a:t> </a:t>
            </a:r>
            <a:r>
              <a:rPr sz="1600" i="1" dirty="0">
                <a:latin typeface="Franklin Gothic Medium"/>
                <a:cs typeface="Franklin Gothic Medium"/>
              </a:rPr>
              <a:t>and</a:t>
            </a:r>
            <a:r>
              <a:rPr sz="1600" i="1" spc="-25" dirty="0">
                <a:latin typeface="Franklin Gothic Medium"/>
                <a:cs typeface="Franklin Gothic Medium"/>
              </a:rPr>
              <a:t> </a:t>
            </a:r>
            <a:r>
              <a:rPr sz="1600" i="1" dirty="0">
                <a:latin typeface="Franklin Gothic Medium"/>
                <a:cs typeface="Franklin Gothic Medium"/>
              </a:rPr>
              <a:t>the</a:t>
            </a:r>
            <a:r>
              <a:rPr sz="1600" i="1" spc="-35" dirty="0">
                <a:latin typeface="Franklin Gothic Medium"/>
                <a:cs typeface="Franklin Gothic Medium"/>
              </a:rPr>
              <a:t> </a:t>
            </a:r>
            <a:r>
              <a:rPr sz="1600" i="1" dirty="0">
                <a:latin typeface="Franklin Gothic Medium"/>
                <a:cs typeface="Franklin Gothic Medium"/>
              </a:rPr>
              <a:t>theory</a:t>
            </a:r>
            <a:r>
              <a:rPr sz="1600" i="1" spc="-35" dirty="0">
                <a:latin typeface="Franklin Gothic Medium"/>
                <a:cs typeface="Franklin Gothic Medium"/>
              </a:rPr>
              <a:t> </a:t>
            </a:r>
            <a:r>
              <a:rPr sz="1600" i="1" dirty="0">
                <a:latin typeface="Franklin Gothic Medium"/>
                <a:cs typeface="Franklin Gothic Medium"/>
              </a:rPr>
              <a:t>of</a:t>
            </a:r>
            <a:r>
              <a:rPr sz="1600" i="1" spc="-35" dirty="0">
                <a:latin typeface="Franklin Gothic Medium"/>
                <a:cs typeface="Franklin Gothic Medium"/>
              </a:rPr>
              <a:t> </a:t>
            </a:r>
            <a:r>
              <a:rPr sz="1600" i="1" dirty="0">
                <a:latin typeface="Franklin Gothic Medium"/>
                <a:cs typeface="Franklin Gothic Medium"/>
              </a:rPr>
              <a:t>brain</a:t>
            </a:r>
            <a:r>
              <a:rPr sz="1600" i="1" spc="-25" dirty="0">
                <a:latin typeface="Franklin Gothic Medium"/>
                <a:cs typeface="Franklin Gothic Medium"/>
              </a:rPr>
              <a:t> </a:t>
            </a:r>
            <a:r>
              <a:rPr sz="1600" i="1" spc="-10" dirty="0">
                <a:latin typeface="Franklin Gothic Medium"/>
                <a:cs typeface="Franklin Gothic Medium"/>
              </a:rPr>
              <a:t>mechanisms.</a:t>
            </a:r>
            <a:endParaRPr sz="1600">
              <a:latin typeface="Franklin Gothic Medium"/>
              <a:cs typeface="Franklin Gothic Medium"/>
            </a:endParaRPr>
          </a:p>
          <a:p>
            <a:pPr marL="12700">
              <a:lnSpc>
                <a:spcPts val="1910"/>
              </a:lnSpc>
            </a:pPr>
            <a:r>
              <a:rPr sz="1600" dirty="0">
                <a:latin typeface="Franklin Gothic Medium"/>
                <a:cs typeface="Franklin Gothic Medium"/>
              </a:rPr>
              <a:t>No.</a:t>
            </a:r>
            <a:r>
              <a:rPr sz="1600" spc="-35" dirty="0">
                <a:latin typeface="Franklin Gothic Medium"/>
                <a:cs typeface="Franklin Gothic Medium"/>
              </a:rPr>
              <a:t> </a:t>
            </a:r>
            <a:r>
              <a:rPr sz="1600" spc="-15" dirty="0">
                <a:latin typeface="Franklin Gothic Medium"/>
                <a:cs typeface="Franklin Gothic Medium"/>
              </a:rPr>
              <a:t>VG-</a:t>
            </a:r>
            <a:r>
              <a:rPr sz="1600" spc="-10" dirty="0">
                <a:latin typeface="Franklin Gothic Medium"/>
                <a:cs typeface="Franklin Gothic Medium"/>
              </a:rPr>
              <a:t>1196-G-</a:t>
            </a:r>
            <a:r>
              <a:rPr sz="1600" dirty="0">
                <a:latin typeface="Franklin Gothic Medium"/>
                <a:cs typeface="Franklin Gothic Medium"/>
              </a:rPr>
              <a:t>8.</a:t>
            </a:r>
            <a:r>
              <a:rPr sz="1600" spc="-20" dirty="0">
                <a:latin typeface="Franklin Gothic Medium"/>
                <a:cs typeface="Franklin Gothic Medium"/>
              </a:rPr>
              <a:t> </a:t>
            </a:r>
            <a:r>
              <a:rPr sz="1600" dirty="0">
                <a:latin typeface="Franklin Gothic Medium"/>
                <a:cs typeface="Franklin Gothic Medium"/>
              </a:rPr>
              <a:t>Cornell</a:t>
            </a:r>
            <a:r>
              <a:rPr sz="1600" spc="-25" dirty="0">
                <a:latin typeface="Franklin Gothic Medium"/>
                <a:cs typeface="Franklin Gothic Medium"/>
              </a:rPr>
              <a:t> </a:t>
            </a:r>
            <a:r>
              <a:rPr sz="1600" spc="-10" dirty="0">
                <a:latin typeface="Franklin Gothic Medium"/>
                <a:cs typeface="Franklin Gothic Medium"/>
              </a:rPr>
              <a:t>Aeronautical</a:t>
            </a:r>
            <a:r>
              <a:rPr sz="1600" spc="-30" dirty="0">
                <a:latin typeface="Franklin Gothic Medium"/>
                <a:cs typeface="Franklin Gothic Medium"/>
              </a:rPr>
              <a:t> </a:t>
            </a:r>
            <a:r>
              <a:rPr sz="1600" dirty="0">
                <a:latin typeface="Franklin Gothic Medium"/>
                <a:cs typeface="Franklin Gothic Medium"/>
              </a:rPr>
              <a:t>Lab</a:t>
            </a:r>
            <a:r>
              <a:rPr sz="1600" spc="-20" dirty="0">
                <a:latin typeface="Franklin Gothic Medium"/>
                <a:cs typeface="Franklin Gothic Medium"/>
              </a:rPr>
              <a:t> </a:t>
            </a:r>
            <a:r>
              <a:rPr sz="1600" dirty="0">
                <a:latin typeface="Franklin Gothic Medium"/>
                <a:cs typeface="Franklin Gothic Medium"/>
              </a:rPr>
              <a:t>Inc</a:t>
            </a:r>
            <a:r>
              <a:rPr sz="1600" spc="-25" dirty="0">
                <a:latin typeface="Franklin Gothic Medium"/>
                <a:cs typeface="Franklin Gothic Medium"/>
              </a:rPr>
              <a:t> </a:t>
            </a:r>
            <a:r>
              <a:rPr sz="1600" dirty="0">
                <a:latin typeface="Franklin Gothic Medium"/>
                <a:cs typeface="Franklin Gothic Medium"/>
              </a:rPr>
              <a:t>Buffalo</a:t>
            </a:r>
            <a:r>
              <a:rPr sz="1600" spc="-20" dirty="0">
                <a:latin typeface="Franklin Gothic Medium"/>
                <a:cs typeface="Franklin Gothic Medium"/>
              </a:rPr>
              <a:t> </a:t>
            </a:r>
            <a:r>
              <a:rPr sz="1600" dirty="0">
                <a:latin typeface="Franklin Gothic Medium"/>
                <a:cs typeface="Franklin Gothic Medium"/>
              </a:rPr>
              <a:t>NY,</a:t>
            </a:r>
            <a:r>
              <a:rPr sz="1600" spc="75" dirty="0">
                <a:latin typeface="Franklin Gothic Medium"/>
                <a:cs typeface="Franklin Gothic Medium"/>
              </a:rPr>
              <a:t> </a:t>
            </a:r>
            <a:r>
              <a:rPr sz="1550" spc="-10" dirty="0">
                <a:latin typeface="Franklin Gothic Medium"/>
                <a:cs typeface="Franklin Gothic Medium"/>
              </a:rPr>
              <a:t>1961</a:t>
            </a:r>
            <a:r>
              <a:rPr sz="1600" spc="-10" dirty="0">
                <a:latin typeface="Franklin Gothic Medium"/>
                <a:cs typeface="Franklin Gothic Medium"/>
              </a:rPr>
              <a:t>.</a:t>
            </a:r>
            <a:endParaRPr sz="1600">
              <a:latin typeface="Franklin Gothic Medium"/>
              <a:cs typeface="Franklin Gothic Medium"/>
            </a:endParaRPr>
          </a:p>
        </p:txBody>
      </p:sp>
      <p:pic>
        <p:nvPicPr>
          <p:cNvPr id="30" name="object 30"/>
          <p:cNvPicPr/>
          <p:nvPr/>
        </p:nvPicPr>
        <p:blipFill>
          <a:blip r:embed="rId17" cstate="print"/>
          <a:stretch>
            <a:fillRect/>
          </a:stretch>
        </p:blipFill>
        <p:spPr>
          <a:xfrm>
            <a:off x="7778110" y="2945003"/>
            <a:ext cx="4163574" cy="258245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lang="el-GR" sz="6600" spc="110" dirty="0"/>
              <a:t>ΤΕΧΝΗΤΟ ΝΕΥΡΩΝΙΚΟ ΔΙΚΤΥΟ</a:t>
            </a:r>
            <a:endParaRPr spc="130" dirty="0"/>
          </a:p>
        </p:txBody>
      </p:sp>
      <p:sp>
        <p:nvSpPr>
          <p:cNvPr id="11" name="object 11"/>
          <p:cNvSpPr txBox="1"/>
          <p:nvPr/>
        </p:nvSpPr>
        <p:spPr>
          <a:xfrm>
            <a:off x="1676400" y="2486989"/>
            <a:ext cx="9794875" cy="815340"/>
          </a:xfrm>
          <a:prstGeom prst="rect">
            <a:avLst/>
          </a:prstGeom>
        </p:spPr>
        <p:txBody>
          <a:bodyPr vert="horz" wrap="square" lIns="0" tIns="27305" rIns="0" bIns="0" rtlCol="0">
            <a:spAutoFit/>
          </a:bodyPr>
          <a:lstStyle/>
          <a:p>
            <a:pPr marL="12700" marR="5080">
              <a:lnSpc>
                <a:spcPts val="3100"/>
              </a:lnSpc>
              <a:spcBef>
                <a:spcPts val="215"/>
              </a:spcBef>
            </a:pPr>
            <a:r>
              <a:rPr lang="el-GR" sz="2400" dirty="0">
                <a:latin typeface="Franklin Gothic Medium"/>
                <a:cs typeface="Franklin Gothic Medium"/>
              </a:rPr>
              <a:t>Τα νευρωνικά δίκτυα αποτελούνται από πολλά στρώματα perceptron (αντίληπτρο), με κύρια ιδέα να μιμούνται τον εγκεφαλικό φλοιό.</a:t>
            </a:r>
            <a:endParaRPr sz="2400" dirty="0">
              <a:latin typeface="Franklin Gothic Medium"/>
              <a:cs typeface="Franklin Gothic Medium"/>
            </a:endParaRPr>
          </a:p>
        </p:txBody>
      </p:sp>
      <p:pic>
        <p:nvPicPr>
          <p:cNvPr id="12" name="object 12"/>
          <p:cNvPicPr/>
          <p:nvPr/>
        </p:nvPicPr>
        <p:blipFill>
          <a:blip r:embed="rId2" cstate="print"/>
          <a:stretch>
            <a:fillRect/>
          </a:stretch>
        </p:blipFill>
        <p:spPr>
          <a:xfrm>
            <a:off x="2429453" y="3302329"/>
            <a:ext cx="7333094" cy="358160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lang="el-GR" sz="6600" spc="110" dirty="0"/>
              <a:t>ΤΕΧΝΗΤΟ ΝΕΥΡΩΝΙΚΟ ΔΙΚΤΥΟ</a:t>
            </a:r>
            <a:endParaRPr spc="130" dirty="0"/>
          </a:p>
        </p:txBody>
      </p:sp>
      <p:pic>
        <p:nvPicPr>
          <p:cNvPr id="3" name="object 3"/>
          <p:cNvPicPr/>
          <p:nvPr/>
        </p:nvPicPr>
        <p:blipFill>
          <a:blip r:embed="rId2" cstate="print"/>
          <a:stretch>
            <a:fillRect/>
          </a:stretch>
        </p:blipFill>
        <p:spPr>
          <a:xfrm>
            <a:off x="3150243" y="3923994"/>
            <a:ext cx="5851891" cy="2635114"/>
          </a:xfrm>
          <a:prstGeom prst="rect">
            <a:avLst/>
          </a:prstGeom>
        </p:spPr>
      </p:pic>
      <p:sp>
        <p:nvSpPr>
          <p:cNvPr id="12" name="object 12"/>
          <p:cNvSpPr txBox="1"/>
          <p:nvPr/>
        </p:nvSpPr>
        <p:spPr>
          <a:xfrm>
            <a:off x="1198562" y="2590800"/>
            <a:ext cx="9794875" cy="1220206"/>
          </a:xfrm>
          <a:prstGeom prst="rect">
            <a:avLst/>
          </a:prstGeom>
        </p:spPr>
        <p:txBody>
          <a:bodyPr vert="horz" wrap="square" lIns="0" tIns="27305" rIns="0" bIns="0" rtlCol="0">
            <a:spAutoFit/>
          </a:bodyPr>
          <a:lstStyle/>
          <a:p>
            <a:pPr marL="12700" marR="5080">
              <a:lnSpc>
                <a:spcPts val="3100"/>
              </a:lnSpc>
              <a:spcBef>
                <a:spcPts val="215"/>
              </a:spcBef>
            </a:pPr>
            <a:r>
              <a:rPr lang="el-GR" sz="2800" dirty="0">
                <a:latin typeface="Franklin Gothic Medium"/>
                <a:cs typeface="Franklin Gothic Medium"/>
              </a:rPr>
              <a:t>Τα νευρωνικά δίκτυα αποτελούνται από πολλά στρώματα perceptron (αντίληπτρο), με κύρια ιδέα να μιμούνται τον εγκεφαλικό φλοιό.</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489636"/>
          </a:xfrm>
          <a:prstGeom prst="rect">
            <a:avLst/>
          </a:prstGeom>
        </p:spPr>
        <p:txBody>
          <a:bodyPr vert="horz" wrap="square" lIns="0" tIns="383029" rIns="0" bIns="0" rtlCol="0">
            <a:spAutoFit/>
          </a:bodyPr>
          <a:lstStyle/>
          <a:p>
            <a:pPr marL="972819" marR="5080">
              <a:lnSpc>
                <a:spcPts val="4300"/>
              </a:lnSpc>
              <a:spcBef>
                <a:spcPts val="660"/>
              </a:spcBef>
            </a:pPr>
            <a:r>
              <a:rPr lang="el-GR" sz="4000" spc="110" dirty="0"/>
              <a:t>ΤΕΧΝΗΤΟ ΝΕΥΡΩΝΙΚΟ ΔΙΚΤΥΟ</a:t>
            </a:r>
            <a:r>
              <a:rPr lang="en-GB" sz="4000" spc="110" dirty="0"/>
              <a:t> </a:t>
            </a:r>
            <a:br>
              <a:rPr lang="el-GR" sz="4000" spc="85" dirty="0"/>
            </a:br>
            <a:r>
              <a:rPr lang="el-GR" sz="4000" spc="85" dirty="0"/>
              <a:t>ΟΠΙΣΘΟΔΙΑΔΟΣΗ</a:t>
            </a:r>
            <a:endParaRPr lang="en-GB" sz="4000" dirty="0"/>
          </a:p>
        </p:txBody>
      </p:sp>
      <p:sp>
        <p:nvSpPr>
          <p:cNvPr id="3" name="object 3"/>
          <p:cNvSpPr txBox="1"/>
          <p:nvPr/>
        </p:nvSpPr>
        <p:spPr>
          <a:xfrm>
            <a:off x="916939" y="2432811"/>
            <a:ext cx="7524115" cy="641350"/>
          </a:xfrm>
          <a:prstGeom prst="rect">
            <a:avLst/>
          </a:prstGeom>
        </p:spPr>
        <p:txBody>
          <a:bodyPr vert="horz" wrap="square" lIns="0" tIns="67310" rIns="0" bIns="0" rtlCol="0">
            <a:spAutoFit/>
          </a:bodyPr>
          <a:lstStyle/>
          <a:p>
            <a:pPr marL="111760" marR="5080" indent="-99695">
              <a:lnSpc>
                <a:spcPts val="2210"/>
              </a:lnSpc>
              <a:spcBef>
                <a:spcPts val="530"/>
              </a:spcBef>
              <a:buSzPct val="95454"/>
              <a:buFont typeface="Arial"/>
              <a:buChar char="•"/>
              <a:tabLst>
                <a:tab pos="469265" algn="l"/>
              </a:tabLst>
            </a:pPr>
            <a:r>
              <a:rPr lang="el-GR" sz="2200" dirty="0">
                <a:latin typeface="Franklin Gothic Medium"/>
                <a:cs typeface="Franklin Gothic Medium"/>
              </a:rPr>
              <a:t>Το δίκτυο εκπαιδεύεται με βάση δειγματικά ζεύγη</a:t>
            </a:r>
            <a:r>
              <a:rPr sz="2200" spc="-50" dirty="0">
                <a:latin typeface="Franklin Gothic Medium"/>
                <a:cs typeface="Franklin Gothic Medium"/>
              </a:rPr>
              <a:t> 	</a:t>
            </a:r>
            <a:r>
              <a:rPr sz="2200" dirty="0">
                <a:latin typeface="Franklin Gothic Medium"/>
                <a:cs typeface="Franklin Gothic Medium"/>
              </a:rPr>
              <a:t>(</a:t>
            </a:r>
            <a:r>
              <a:rPr lang="el-GR" sz="2200" dirty="0">
                <a:latin typeface="Franklin Gothic Medium"/>
                <a:cs typeface="Franklin Gothic Medium"/>
              </a:rPr>
              <a:t>σύνολο εκπαίδευσης</a:t>
            </a:r>
            <a:r>
              <a:rPr sz="2200" spc="-20" dirty="0">
                <a:latin typeface="Franklin Gothic Medium"/>
                <a:cs typeface="Franklin Gothic Medium"/>
              </a:rPr>
              <a:t>).</a:t>
            </a:r>
            <a:endParaRPr sz="2200" dirty="0">
              <a:latin typeface="Franklin Gothic Medium"/>
              <a:cs typeface="Franklin Gothic Medium"/>
            </a:endParaRPr>
          </a:p>
        </p:txBody>
      </p:sp>
      <p:sp>
        <p:nvSpPr>
          <p:cNvPr id="6" name="object 6"/>
          <p:cNvSpPr txBox="1"/>
          <p:nvPr/>
        </p:nvSpPr>
        <p:spPr>
          <a:xfrm>
            <a:off x="916939" y="3298444"/>
            <a:ext cx="7524115" cy="2385974"/>
          </a:xfrm>
          <a:prstGeom prst="rect">
            <a:avLst/>
          </a:prstGeom>
        </p:spPr>
        <p:txBody>
          <a:bodyPr vert="horz" wrap="square" lIns="0" tIns="74930" rIns="0" bIns="0" rtlCol="0">
            <a:spAutoFit/>
          </a:bodyPr>
          <a:lstStyle/>
          <a:p>
            <a:pPr marL="111760" marR="5080" indent="-99695">
              <a:lnSpc>
                <a:spcPct val="81400"/>
              </a:lnSpc>
              <a:spcBef>
                <a:spcPts val="590"/>
              </a:spcBef>
              <a:buSzPct val="95454"/>
              <a:buFont typeface="Arial"/>
              <a:buChar char="•"/>
              <a:tabLst>
                <a:tab pos="469265" algn="l"/>
              </a:tabLst>
            </a:pPr>
            <a:r>
              <a:rPr lang="el-GR" sz="2200" dirty="0">
                <a:latin typeface="Franklin Gothic Medium"/>
                <a:cs typeface="Franklin Gothic Medium"/>
              </a:rPr>
              <a:t>Το εκπαιδευτικό σύνολο χρησιμοποιείται αρκετές φορές (κάθε φορά ονομάζεται </a:t>
            </a:r>
            <a:r>
              <a:rPr lang="el-GR" sz="2200" dirty="0" err="1">
                <a:latin typeface="Franklin Gothic Medium"/>
                <a:cs typeface="Franklin Gothic Medium"/>
              </a:rPr>
              <a:t>epoch</a:t>
            </a:r>
            <a:r>
              <a:rPr lang="el-GR" sz="2200" dirty="0">
                <a:latin typeface="Franklin Gothic Medium"/>
                <a:cs typeface="Franklin Gothic Medium"/>
              </a:rPr>
              <a:t>), οι σταθμίσεις προσαρμόζονται για να μειωθεί το σφάλμα</a:t>
            </a:r>
            <a:r>
              <a:rPr lang="en-US" sz="2200" spc="-10" dirty="0">
                <a:latin typeface="Franklin Gothic Medium"/>
                <a:cs typeface="Franklin Gothic Medium"/>
              </a:rPr>
              <a:t>.</a:t>
            </a:r>
            <a:endParaRPr lang="en-US" sz="2200" dirty="0">
              <a:latin typeface="Franklin Gothic Medium"/>
              <a:cs typeface="Franklin Gothic Medium"/>
            </a:endParaRPr>
          </a:p>
          <a:p>
            <a:pPr>
              <a:lnSpc>
                <a:spcPct val="100000"/>
              </a:lnSpc>
              <a:spcBef>
                <a:spcPts val="50"/>
              </a:spcBef>
              <a:buFont typeface="Arial"/>
              <a:buChar char="•"/>
            </a:pPr>
            <a:endParaRPr lang="en-US" sz="2050" dirty="0">
              <a:latin typeface="Franklin Gothic Medium"/>
              <a:cs typeface="Franklin Gothic Medium"/>
            </a:endParaRPr>
          </a:p>
          <a:p>
            <a:pPr marL="111760" marR="213995" indent="-99060">
              <a:lnSpc>
                <a:spcPts val="2210"/>
              </a:lnSpc>
              <a:buSzPct val="95454"/>
              <a:buFont typeface="Arial"/>
              <a:buChar char="•"/>
              <a:tabLst>
                <a:tab pos="469900" algn="l"/>
                <a:tab pos="2687320" algn="l"/>
              </a:tabLst>
            </a:pPr>
            <a:r>
              <a:rPr lang="el-GR" sz="2200" dirty="0">
                <a:solidFill>
                  <a:srgbClr val="009898"/>
                </a:solidFill>
                <a:latin typeface="Franklin Gothic Medium"/>
                <a:cs typeface="Franklin Gothic Medium"/>
              </a:rPr>
              <a:t>Η κάθοδος κλίσης </a:t>
            </a:r>
            <a:r>
              <a:rPr lang="el-GR" sz="2200" dirty="0">
                <a:solidFill>
                  <a:schemeClr val="tx1"/>
                </a:solidFill>
                <a:latin typeface="Franklin Gothic Medium"/>
                <a:cs typeface="Franklin Gothic Medium"/>
              </a:rPr>
              <a:t>είναι αποτελεσματική, αλλά μπορεί να κολλήσει σε ένα τοπικό ελάχιστο</a:t>
            </a:r>
            <a:r>
              <a:rPr lang="en-US" sz="2200" spc="-10" dirty="0">
                <a:latin typeface="Franklin Gothic Medium"/>
                <a:cs typeface="Franklin Gothic Medium"/>
              </a:rPr>
              <a:t>.</a:t>
            </a:r>
            <a:endParaRPr lang="en-US" sz="2200" dirty="0">
              <a:latin typeface="Franklin Gothic Medium"/>
              <a:cs typeface="Franklin Gothic Medium"/>
            </a:endParaRPr>
          </a:p>
          <a:p>
            <a:pPr marL="111125" indent="-99060">
              <a:lnSpc>
                <a:spcPct val="100000"/>
              </a:lnSpc>
              <a:spcBef>
                <a:spcPts val="1964"/>
              </a:spcBef>
              <a:buSzPct val="95454"/>
              <a:buFont typeface="Arial"/>
              <a:buChar char="•"/>
              <a:tabLst>
                <a:tab pos="111760" algn="l"/>
                <a:tab pos="3154045" algn="l"/>
              </a:tabLst>
            </a:pPr>
            <a:r>
              <a:rPr lang="el-GR" sz="2200" dirty="0">
                <a:latin typeface="Franklin Gothic Medium"/>
                <a:cs typeface="Franklin Gothic Medium"/>
              </a:rPr>
              <a:t>Η εκπαίδευση είναι εν γένει</a:t>
            </a:r>
            <a:r>
              <a:rPr lang="en-US" sz="2200" dirty="0">
                <a:latin typeface="Franklin Gothic Medium"/>
                <a:cs typeface="Franklin Gothic Medium"/>
              </a:rPr>
              <a:t>	</a:t>
            </a:r>
            <a:r>
              <a:rPr lang="en-US" sz="2200" spc="45" dirty="0">
                <a:solidFill>
                  <a:srgbClr val="009898"/>
                </a:solidFill>
                <a:latin typeface="Franklin Gothic Medium"/>
                <a:cs typeface="Franklin Gothic Medium"/>
              </a:rPr>
              <a:t>NP-</a:t>
            </a:r>
            <a:r>
              <a:rPr lang="en-US" sz="2200" spc="-10" dirty="0">
                <a:solidFill>
                  <a:srgbClr val="009898"/>
                </a:solidFill>
                <a:latin typeface="Franklin Gothic Medium"/>
                <a:cs typeface="Franklin Gothic Medium"/>
              </a:rPr>
              <a:t>Complete</a:t>
            </a:r>
            <a:r>
              <a:rPr lang="en-US" sz="2200" spc="-10" dirty="0">
                <a:latin typeface="Franklin Gothic Medium"/>
                <a:cs typeface="Franklin Gothic Medium"/>
              </a:rPr>
              <a:t>.</a:t>
            </a:r>
            <a:endParaRPr lang="en-US" sz="2200" dirty="0">
              <a:latin typeface="Franklin Gothic Medium"/>
              <a:cs typeface="Franklin Gothic Medium"/>
            </a:endParaRPr>
          </a:p>
        </p:txBody>
      </p:sp>
      <p:sp>
        <p:nvSpPr>
          <p:cNvPr id="7" name="object 7"/>
          <p:cNvSpPr txBox="1"/>
          <p:nvPr/>
        </p:nvSpPr>
        <p:spPr>
          <a:xfrm>
            <a:off x="907145" y="6112764"/>
            <a:ext cx="9857740" cy="561975"/>
          </a:xfrm>
          <a:prstGeom prst="rect">
            <a:avLst/>
          </a:prstGeom>
        </p:spPr>
        <p:txBody>
          <a:bodyPr vert="horz" wrap="square" lIns="0" tIns="67310" rIns="0" bIns="0" rtlCol="0">
            <a:spAutoFit/>
          </a:bodyPr>
          <a:lstStyle/>
          <a:p>
            <a:pPr marL="12700">
              <a:lnSpc>
                <a:spcPct val="100000"/>
              </a:lnSpc>
              <a:spcBef>
                <a:spcPts val="530"/>
              </a:spcBef>
            </a:pPr>
            <a:r>
              <a:rPr sz="1400" spc="-10" dirty="0">
                <a:latin typeface="Times New Roman"/>
                <a:cs typeface="Times New Roman"/>
              </a:rPr>
              <a:t>Werbos</a:t>
            </a:r>
            <a:r>
              <a:rPr sz="1400" spc="-45" dirty="0">
                <a:latin typeface="Times New Roman"/>
                <a:cs typeface="Times New Roman"/>
              </a:rPr>
              <a:t> </a:t>
            </a:r>
            <a:r>
              <a:rPr sz="1400" dirty="0">
                <a:latin typeface="Times New Roman"/>
                <a:cs typeface="Times New Roman"/>
              </a:rPr>
              <a:t>(</a:t>
            </a:r>
            <a:r>
              <a:rPr sz="1400" b="1" dirty="0">
                <a:latin typeface="Times New Roman"/>
                <a:cs typeface="Times New Roman"/>
              </a:rPr>
              <a:t>1974</a:t>
            </a:r>
            <a:r>
              <a:rPr sz="1400" dirty="0">
                <a:latin typeface="Times New Roman"/>
                <a:cs typeface="Times New Roman"/>
              </a:rPr>
              <a:t>).</a:t>
            </a:r>
            <a:r>
              <a:rPr sz="1400" spc="-20" dirty="0">
                <a:latin typeface="Times New Roman"/>
                <a:cs typeface="Times New Roman"/>
              </a:rPr>
              <a:t> </a:t>
            </a:r>
            <a:r>
              <a:rPr sz="1400" dirty="0">
                <a:latin typeface="Times New Roman"/>
                <a:cs typeface="Times New Roman"/>
              </a:rPr>
              <a:t>Beyond</a:t>
            </a:r>
            <a:r>
              <a:rPr sz="1400" spc="-20" dirty="0">
                <a:latin typeface="Times New Roman"/>
                <a:cs typeface="Times New Roman"/>
              </a:rPr>
              <a:t> </a:t>
            </a:r>
            <a:r>
              <a:rPr sz="1400" dirty="0">
                <a:latin typeface="Times New Roman"/>
                <a:cs typeface="Times New Roman"/>
              </a:rPr>
              <a:t>Regression:</a:t>
            </a:r>
            <a:r>
              <a:rPr sz="1400" spc="-25" dirty="0">
                <a:latin typeface="Times New Roman"/>
                <a:cs typeface="Times New Roman"/>
              </a:rPr>
              <a:t> </a:t>
            </a:r>
            <a:r>
              <a:rPr sz="1400" dirty="0">
                <a:latin typeface="Times New Roman"/>
                <a:cs typeface="Times New Roman"/>
              </a:rPr>
              <a:t>New</a:t>
            </a:r>
            <a:r>
              <a:rPr sz="1400" spc="-50" dirty="0">
                <a:latin typeface="Times New Roman"/>
                <a:cs typeface="Times New Roman"/>
              </a:rPr>
              <a:t> </a:t>
            </a:r>
            <a:r>
              <a:rPr sz="1400" spc="-10" dirty="0">
                <a:latin typeface="Times New Roman"/>
                <a:cs typeface="Times New Roman"/>
              </a:rPr>
              <a:t>Tools</a:t>
            </a:r>
            <a:r>
              <a:rPr sz="1400" spc="-25" dirty="0">
                <a:latin typeface="Times New Roman"/>
                <a:cs typeface="Times New Roman"/>
              </a:rPr>
              <a:t> </a:t>
            </a:r>
            <a:r>
              <a:rPr sz="1400" dirty="0">
                <a:latin typeface="Times New Roman"/>
                <a:cs typeface="Times New Roman"/>
              </a:rPr>
              <a:t>for</a:t>
            </a:r>
            <a:r>
              <a:rPr sz="1400" spc="-25" dirty="0">
                <a:latin typeface="Times New Roman"/>
                <a:cs typeface="Times New Roman"/>
              </a:rPr>
              <a:t> </a:t>
            </a:r>
            <a:r>
              <a:rPr sz="1400" dirty="0">
                <a:latin typeface="Times New Roman"/>
                <a:cs typeface="Times New Roman"/>
              </a:rPr>
              <a:t>Prediction</a:t>
            </a:r>
            <a:r>
              <a:rPr sz="1400" spc="-20" dirty="0">
                <a:latin typeface="Times New Roman"/>
                <a:cs typeface="Times New Roman"/>
              </a:rPr>
              <a:t> </a:t>
            </a:r>
            <a:r>
              <a:rPr sz="1400" dirty="0">
                <a:latin typeface="Times New Roman"/>
                <a:cs typeface="Times New Roman"/>
              </a:rPr>
              <a:t>and</a:t>
            </a:r>
            <a:r>
              <a:rPr sz="1400" spc="-85" dirty="0">
                <a:latin typeface="Times New Roman"/>
                <a:cs typeface="Times New Roman"/>
              </a:rPr>
              <a:t> </a:t>
            </a:r>
            <a:r>
              <a:rPr sz="1400" dirty="0">
                <a:latin typeface="Times New Roman"/>
                <a:cs typeface="Times New Roman"/>
              </a:rPr>
              <a:t>Analysis</a:t>
            </a:r>
            <a:r>
              <a:rPr sz="1400" spc="-30" dirty="0">
                <a:latin typeface="Times New Roman"/>
                <a:cs typeface="Times New Roman"/>
              </a:rPr>
              <a:t> </a:t>
            </a:r>
            <a:r>
              <a:rPr sz="1400" dirty="0">
                <a:latin typeface="Times New Roman"/>
                <a:cs typeface="Times New Roman"/>
              </a:rPr>
              <a:t>in</a:t>
            </a:r>
            <a:r>
              <a:rPr sz="1400" spc="-20" dirty="0">
                <a:latin typeface="Times New Roman"/>
                <a:cs typeface="Times New Roman"/>
              </a:rPr>
              <a:t> </a:t>
            </a:r>
            <a:r>
              <a:rPr sz="1400" dirty="0">
                <a:latin typeface="Times New Roman"/>
                <a:cs typeface="Times New Roman"/>
              </a:rPr>
              <a:t>the</a:t>
            </a:r>
            <a:r>
              <a:rPr sz="1400" spc="-25" dirty="0">
                <a:latin typeface="Times New Roman"/>
                <a:cs typeface="Times New Roman"/>
              </a:rPr>
              <a:t> </a:t>
            </a:r>
            <a:r>
              <a:rPr sz="1400" dirty="0">
                <a:latin typeface="Times New Roman"/>
                <a:cs typeface="Times New Roman"/>
              </a:rPr>
              <a:t>Behavioral</a:t>
            </a:r>
            <a:r>
              <a:rPr sz="1400" spc="-25" dirty="0">
                <a:latin typeface="Times New Roman"/>
                <a:cs typeface="Times New Roman"/>
              </a:rPr>
              <a:t> </a:t>
            </a:r>
            <a:r>
              <a:rPr sz="1400" dirty="0">
                <a:latin typeface="Times New Roman"/>
                <a:cs typeface="Times New Roman"/>
              </a:rPr>
              <a:t>Sciences.</a:t>
            </a:r>
            <a:r>
              <a:rPr sz="1400" spc="-25" dirty="0">
                <a:latin typeface="Times New Roman"/>
                <a:cs typeface="Times New Roman"/>
              </a:rPr>
              <a:t> </a:t>
            </a:r>
            <a:r>
              <a:rPr sz="1400" i="1" dirty="0">
                <a:latin typeface="Times New Roman"/>
                <a:cs typeface="Times New Roman"/>
              </a:rPr>
              <a:t>Ph.D.</a:t>
            </a:r>
            <a:r>
              <a:rPr sz="1400" i="1" spc="-20" dirty="0">
                <a:latin typeface="Times New Roman"/>
                <a:cs typeface="Times New Roman"/>
              </a:rPr>
              <a:t> </a:t>
            </a:r>
            <a:r>
              <a:rPr sz="1400" i="1" dirty="0">
                <a:latin typeface="Times New Roman"/>
                <a:cs typeface="Times New Roman"/>
              </a:rPr>
              <a:t>Thesis,</a:t>
            </a:r>
            <a:r>
              <a:rPr sz="1400" i="1" spc="-20" dirty="0">
                <a:latin typeface="Times New Roman"/>
                <a:cs typeface="Times New Roman"/>
              </a:rPr>
              <a:t> </a:t>
            </a:r>
            <a:r>
              <a:rPr sz="1400" i="1" dirty="0">
                <a:latin typeface="Times New Roman"/>
                <a:cs typeface="Times New Roman"/>
              </a:rPr>
              <a:t>Harvard</a:t>
            </a:r>
            <a:r>
              <a:rPr sz="1400" i="1" spc="-20" dirty="0">
                <a:latin typeface="Times New Roman"/>
                <a:cs typeface="Times New Roman"/>
              </a:rPr>
              <a:t> </a:t>
            </a:r>
            <a:r>
              <a:rPr sz="1400" i="1" spc="-10" dirty="0">
                <a:latin typeface="Times New Roman"/>
                <a:cs typeface="Times New Roman"/>
              </a:rPr>
              <a:t>University.</a:t>
            </a:r>
            <a:endParaRPr sz="1400">
              <a:latin typeface="Times New Roman"/>
              <a:cs typeface="Times New Roman"/>
            </a:endParaRPr>
          </a:p>
          <a:p>
            <a:pPr marL="12700">
              <a:lnSpc>
                <a:spcPct val="100000"/>
              </a:lnSpc>
              <a:spcBef>
                <a:spcPts val="430"/>
              </a:spcBef>
            </a:pPr>
            <a:r>
              <a:rPr sz="1400" dirty="0">
                <a:latin typeface="Times New Roman"/>
                <a:cs typeface="Times New Roman"/>
              </a:rPr>
              <a:t>Rumelhart,</a:t>
            </a:r>
            <a:r>
              <a:rPr sz="1400" spc="-30" dirty="0">
                <a:latin typeface="Times New Roman"/>
                <a:cs typeface="Times New Roman"/>
              </a:rPr>
              <a:t> </a:t>
            </a:r>
            <a:r>
              <a:rPr sz="1400" dirty="0">
                <a:latin typeface="Times New Roman"/>
                <a:cs typeface="Times New Roman"/>
              </a:rPr>
              <a:t>Hintont,</a:t>
            </a:r>
            <a:r>
              <a:rPr sz="1400" spc="-45" dirty="0">
                <a:latin typeface="Times New Roman"/>
                <a:cs typeface="Times New Roman"/>
              </a:rPr>
              <a:t> </a:t>
            </a:r>
            <a:r>
              <a:rPr sz="1400" spc="-10" dirty="0">
                <a:latin typeface="Times New Roman"/>
                <a:cs typeface="Times New Roman"/>
              </a:rPr>
              <a:t>Williams </a:t>
            </a:r>
            <a:r>
              <a:rPr sz="1400" dirty="0">
                <a:latin typeface="Times New Roman"/>
                <a:cs typeface="Times New Roman"/>
              </a:rPr>
              <a:t>(</a:t>
            </a:r>
            <a:r>
              <a:rPr sz="1400" b="1" dirty="0">
                <a:latin typeface="Times New Roman"/>
                <a:cs typeface="Times New Roman"/>
              </a:rPr>
              <a:t>1986</a:t>
            </a:r>
            <a:r>
              <a:rPr sz="1400" dirty="0">
                <a:latin typeface="Times New Roman"/>
                <a:cs typeface="Times New Roman"/>
              </a:rPr>
              <a:t>).</a:t>
            </a:r>
            <a:r>
              <a:rPr sz="1400" spc="-20" dirty="0">
                <a:latin typeface="Times New Roman"/>
                <a:cs typeface="Times New Roman"/>
              </a:rPr>
              <a:t> </a:t>
            </a:r>
            <a:r>
              <a:rPr sz="1400" dirty="0">
                <a:latin typeface="Times New Roman"/>
                <a:cs typeface="Times New Roman"/>
              </a:rPr>
              <a:t>Learning</a:t>
            </a:r>
            <a:r>
              <a:rPr sz="1400" spc="-15" dirty="0">
                <a:latin typeface="Times New Roman"/>
                <a:cs typeface="Times New Roman"/>
              </a:rPr>
              <a:t> </a:t>
            </a:r>
            <a:r>
              <a:rPr sz="1400" dirty="0">
                <a:latin typeface="Times New Roman"/>
                <a:cs typeface="Times New Roman"/>
              </a:rPr>
              <a:t>representations</a:t>
            </a:r>
            <a:r>
              <a:rPr sz="1400" spc="-15" dirty="0">
                <a:latin typeface="Times New Roman"/>
                <a:cs typeface="Times New Roman"/>
              </a:rPr>
              <a:t> </a:t>
            </a:r>
            <a:r>
              <a:rPr sz="1400" dirty="0">
                <a:latin typeface="Times New Roman"/>
                <a:cs typeface="Times New Roman"/>
              </a:rPr>
              <a:t>by</a:t>
            </a:r>
            <a:r>
              <a:rPr sz="1400" spc="-20" dirty="0">
                <a:latin typeface="Times New Roman"/>
                <a:cs typeface="Times New Roman"/>
              </a:rPr>
              <a:t> </a:t>
            </a:r>
            <a:r>
              <a:rPr sz="1400" spc="-10" dirty="0">
                <a:latin typeface="Times New Roman"/>
                <a:cs typeface="Times New Roman"/>
              </a:rPr>
              <a:t>back-</a:t>
            </a:r>
            <a:r>
              <a:rPr sz="1400" dirty="0">
                <a:latin typeface="Times New Roman"/>
                <a:cs typeface="Times New Roman"/>
              </a:rPr>
              <a:t>propagating</a:t>
            </a:r>
            <a:r>
              <a:rPr sz="1400" spc="-15" dirty="0">
                <a:latin typeface="Times New Roman"/>
                <a:cs typeface="Times New Roman"/>
              </a:rPr>
              <a:t> </a:t>
            </a:r>
            <a:r>
              <a:rPr sz="1400" dirty="0">
                <a:latin typeface="Times New Roman"/>
                <a:cs typeface="Times New Roman"/>
              </a:rPr>
              <a:t>errors.</a:t>
            </a:r>
            <a:r>
              <a:rPr sz="1400" spc="-15" dirty="0">
                <a:latin typeface="Times New Roman"/>
                <a:cs typeface="Times New Roman"/>
              </a:rPr>
              <a:t> </a:t>
            </a:r>
            <a:r>
              <a:rPr sz="1400" i="1" spc="-10" dirty="0">
                <a:latin typeface="Times New Roman"/>
                <a:cs typeface="Times New Roman"/>
              </a:rPr>
              <a:t>Nature</a:t>
            </a:r>
            <a:endParaRPr sz="1400">
              <a:latin typeface="Times New Roman"/>
              <a:cs typeface="Times New Roman"/>
            </a:endParaRPr>
          </a:p>
        </p:txBody>
      </p:sp>
      <p:sp>
        <p:nvSpPr>
          <p:cNvPr id="8" name="object 8"/>
          <p:cNvSpPr txBox="1"/>
          <p:nvPr/>
        </p:nvSpPr>
        <p:spPr>
          <a:xfrm>
            <a:off x="8892832" y="2464142"/>
            <a:ext cx="2873375" cy="3248660"/>
          </a:xfrm>
          <a:prstGeom prst="rect">
            <a:avLst/>
          </a:prstGeom>
          <a:ln w="9360">
            <a:solidFill>
              <a:srgbClr val="000000"/>
            </a:solidFill>
          </a:ln>
        </p:spPr>
        <p:txBody>
          <a:bodyPr vert="horz" wrap="square" lIns="0" tIns="31115" rIns="0" bIns="0" rtlCol="0">
            <a:spAutoFit/>
          </a:bodyPr>
          <a:lstStyle/>
          <a:p>
            <a:pPr marL="81280">
              <a:lnSpc>
                <a:spcPct val="100000"/>
              </a:lnSpc>
              <a:spcBef>
                <a:spcPts val="245"/>
              </a:spcBef>
            </a:pPr>
            <a:r>
              <a:rPr sz="1400" spc="-20" dirty="0">
                <a:latin typeface="Times New Roman"/>
                <a:cs typeface="Times New Roman"/>
              </a:rPr>
              <a:t>Initialize</a:t>
            </a:r>
            <a:r>
              <a:rPr sz="1400" spc="-50" dirty="0">
                <a:latin typeface="Times New Roman"/>
                <a:cs typeface="Times New Roman"/>
              </a:rPr>
              <a:t> </a:t>
            </a:r>
            <a:r>
              <a:rPr sz="1400" spc="-20" dirty="0">
                <a:latin typeface="Times New Roman"/>
                <a:cs typeface="Times New Roman"/>
              </a:rPr>
              <a:t>weights</a:t>
            </a:r>
            <a:r>
              <a:rPr sz="1400" spc="-45" dirty="0">
                <a:latin typeface="Times New Roman"/>
                <a:cs typeface="Times New Roman"/>
              </a:rPr>
              <a:t> </a:t>
            </a:r>
            <a:r>
              <a:rPr sz="1400" dirty="0">
                <a:latin typeface="Times New Roman"/>
                <a:cs typeface="Times New Roman"/>
              </a:rPr>
              <a:t>at</a:t>
            </a:r>
            <a:r>
              <a:rPr sz="1400" spc="-35" dirty="0">
                <a:latin typeface="Times New Roman"/>
                <a:cs typeface="Times New Roman"/>
              </a:rPr>
              <a:t> </a:t>
            </a:r>
            <a:r>
              <a:rPr sz="1400" spc="-10" dirty="0">
                <a:latin typeface="Times New Roman"/>
                <a:cs typeface="Times New Roman"/>
              </a:rPr>
              <a:t>random</a:t>
            </a:r>
            <a:endParaRPr sz="1400" dirty="0">
              <a:latin typeface="Times New Roman"/>
              <a:cs typeface="Times New Roman"/>
            </a:endParaRPr>
          </a:p>
          <a:p>
            <a:pPr marL="81280">
              <a:lnSpc>
                <a:spcPct val="100000"/>
              </a:lnSpc>
              <a:spcBef>
                <a:spcPts val="310"/>
              </a:spcBef>
            </a:pPr>
            <a:r>
              <a:rPr sz="1400" b="1" spc="-10" dirty="0">
                <a:latin typeface="Times New Roman"/>
                <a:cs typeface="Times New Roman"/>
              </a:rPr>
              <a:t>repeat</a:t>
            </a:r>
            <a:endParaRPr sz="1400" dirty="0">
              <a:latin typeface="Times New Roman"/>
              <a:cs typeface="Times New Roman"/>
            </a:endParaRPr>
          </a:p>
          <a:p>
            <a:pPr marL="81915">
              <a:lnSpc>
                <a:spcPct val="100000"/>
              </a:lnSpc>
              <a:spcBef>
                <a:spcPts val="315"/>
              </a:spcBef>
            </a:pPr>
            <a:r>
              <a:rPr sz="1400" b="1" spc="-20" dirty="0">
                <a:latin typeface="Times New Roman"/>
                <a:cs typeface="Times New Roman"/>
              </a:rPr>
              <a:t>for</a:t>
            </a:r>
            <a:r>
              <a:rPr sz="1400" spc="-20" dirty="0">
                <a:latin typeface="Times New Roman"/>
                <a:cs typeface="Times New Roman"/>
              </a:rPr>
              <a:t>each</a:t>
            </a:r>
            <a:r>
              <a:rPr sz="1400" spc="-50" dirty="0">
                <a:latin typeface="Times New Roman"/>
                <a:cs typeface="Times New Roman"/>
              </a:rPr>
              <a:t> </a:t>
            </a:r>
            <a:r>
              <a:rPr sz="1400" spc="-25" dirty="0">
                <a:latin typeface="Times New Roman"/>
                <a:cs typeface="Times New Roman"/>
              </a:rPr>
              <a:t>example</a:t>
            </a:r>
            <a:r>
              <a:rPr sz="1400" spc="-45" dirty="0">
                <a:latin typeface="Times New Roman"/>
                <a:cs typeface="Times New Roman"/>
              </a:rPr>
              <a:t> </a:t>
            </a:r>
            <a:r>
              <a:rPr sz="1400" dirty="0">
                <a:latin typeface="Times New Roman"/>
                <a:cs typeface="Times New Roman"/>
              </a:rPr>
              <a:t>in</a:t>
            </a:r>
            <a:r>
              <a:rPr sz="1400" spc="-45" dirty="0">
                <a:latin typeface="Times New Roman"/>
                <a:cs typeface="Times New Roman"/>
              </a:rPr>
              <a:t> </a:t>
            </a:r>
            <a:r>
              <a:rPr sz="1400" dirty="0">
                <a:latin typeface="Times New Roman"/>
                <a:cs typeface="Times New Roman"/>
              </a:rPr>
              <a:t>the</a:t>
            </a:r>
            <a:r>
              <a:rPr sz="1400" spc="-45" dirty="0">
                <a:latin typeface="Times New Roman"/>
                <a:cs typeface="Times New Roman"/>
              </a:rPr>
              <a:t> </a:t>
            </a:r>
            <a:r>
              <a:rPr sz="1400" spc="-20" dirty="0">
                <a:latin typeface="Times New Roman"/>
                <a:cs typeface="Times New Roman"/>
              </a:rPr>
              <a:t>training</a:t>
            </a:r>
            <a:r>
              <a:rPr sz="1400" spc="-45" dirty="0">
                <a:latin typeface="Times New Roman"/>
                <a:cs typeface="Times New Roman"/>
              </a:rPr>
              <a:t> </a:t>
            </a:r>
            <a:r>
              <a:rPr sz="1400" spc="-25" dirty="0">
                <a:latin typeface="Times New Roman"/>
                <a:cs typeface="Times New Roman"/>
              </a:rPr>
              <a:t>set</a:t>
            </a:r>
            <a:endParaRPr sz="1400" dirty="0">
              <a:latin typeface="Times New Roman"/>
              <a:cs typeface="Times New Roman"/>
            </a:endParaRPr>
          </a:p>
          <a:p>
            <a:pPr marL="257175" marR="795655">
              <a:lnSpc>
                <a:spcPct val="118600"/>
              </a:lnSpc>
              <a:spcBef>
                <a:spcPts val="20"/>
              </a:spcBef>
            </a:pPr>
            <a:r>
              <a:rPr sz="1400" spc="-25" dirty="0">
                <a:latin typeface="Times New Roman"/>
                <a:cs typeface="Times New Roman"/>
              </a:rPr>
              <a:t>compute</a:t>
            </a:r>
            <a:r>
              <a:rPr sz="1400" spc="-40" dirty="0">
                <a:latin typeface="Times New Roman"/>
                <a:cs typeface="Times New Roman"/>
              </a:rPr>
              <a:t> </a:t>
            </a:r>
            <a:r>
              <a:rPr sz="1400" spc="-30" dirty="0">
                <a:latin typeface="Times New Roman"/>
                <a:cs typeface="Times New Roman"/>
              </a:rPr>
              <a:t>example’s </a:t>
            </a:r>
            <a:r>
              <a:rPr sz="1400" spc="-25" dirty="0">
                <a:latin typeface="Times New Roman"/>
                <a:cs typeface="Times New Roman"/>
              </a:rPr>
              <a:t>output compute</a:t>
            </a:r>
            <a:r>
              <a:rPr sz="1400" spc="-20" dirty="0">
                <a:latin typeface="Times New Roman"/>
                <a:cs typeface="Times New Roman"/>
              </a:rPr>
              <a:t> </a:t>
            </a:r>
            <a:r>
              <a:rPr sz="1400" spc="-25" dirty="0">
                <a:latin typeface="Times New Roman"/>
                <a:cs typeface="Times New Roman"/>
              </a:rPr>
              <a:t>quadratic</a:t>
            </a:r>
            <a:r>
              <a:rPr sz="1400" spc="-10" dirty="0">
                <a:latin typeface="Times New Roman"/>
                <a:cs typeface="Times New Roman"/>
              </a:rPr>
              <a:t> </a:t>
            </a:r>
            <a:r>
              <a:rPr sz="1400" spc="-20" dirty="0">
                <a:latin typeface="Times New Roman"/>
                <a:cs typeface="Times New Roman"/>
              </a:rPr>
              <a:t>error </a:t>
            </a:r>
            <a:r>
              <a:rPr sz="1400" b="1" spc="-10" dirty="0">
                <a:latin typeface="Times New Roman"/>
                <a:cs typeface="Times New Roman"/>
              </a:rPr>
              <a:t>for</a:t>
            </a:r>
            <a:r>
              <a:rPr sz="1400" i="1" spc="-10" dirty="0">
                <a:latin typeface="Times New Roman"/>
                <a:cs typeface="Times New Roman"/>
              </a:rPr>
              <a:t>i</a:t>
            </a:r>
            <a:r>
              <a:rPr sz="1400" spc="-10" dirty="0">
                <a:latin typeface="Times New Roman"/>
                <a:cs typeface="Times New Roman"/>
              </a:rPr>
              <a:t>=</a:t>
            </a:r>
            <a:r>
              <a:rPr sz="1400" spc="-60" dirty="0">
                <a:latin typeface="Times New Roman"/>
                <a:cs typeface="Times New Roman"/>
              </a:rPr>
              <a:t> </a:t>
            </a:r>
            <a:r>
              <a:rPr sz="1400" spc="-20" dirty="0">
                <a:latin typeface="Times New Roman"/>
                <a:cs typeface="Times New Roman"/>
              </a:rPr>
              <a:t>levels_#</a:t>
            </a:r>
            <a:r>
              <a:rPr sz="1400" spc="-40" dirty="0">
                <a:latin typeface="Times New Roman"/>
                <a:cs typeface="Times New Roman"/>
              </a:rPr>
              <a:t> </a:t>
            </a:r>
            <a:r>
              <a:rPr sz="1400" b="1" spc="-10" dirty="0">
                <a:latin typeface="Times New Roman"/>
                <a:cs typeface="Times New Roman"/>
              </a:rPr>
              <a:t>down</a:t>
            </a:r>
            <a:r>
              <a:rPr sz="1400" b="1" spc="-40" dirty="0">
                <a:latin typeface="Times New Roman"/>
                <a:cs typeface="Times New Roman"/>
              </a:rPr>
              <a:t> </a:t>
            </a:r>
            <a:r>
              <a:rPr sz="1400" b="1" spc="-25" dirty="0">
                <a:latin typeface="Times New Roman"/>
                <a:cs typeface="Times New Roman"/>
              </a:rPr>
              <a:t>to</a:t>
            </a:r>
            <a:r>
              <a:rPr sz="1400" spc="-25" dirty="0">
                <a:latin typeface="Times New Roman"/>
                <a:cs typeface="Times New Roman"/>
              </a:rPr>
              <a:t>1</a:t>
            </a:r>
            <a:endParaRPr sz="1400" dirty="0">
              <a:latin typeface="Times New Roman"/>
              <a:cs typeface="Times New Roman"/>
            </a:endParaRPr>
          </a:p>
          <a:p>
            <a:pPr marL="431165" marR="520700">
              <a:lnSpc>
                <a:spcPts val="1490"/>
              </a:lnSpc>
              <a:spcBef>
                <a:spcPts val="545"/>
              </a:spcBef>
            </a:pPr>
            <a:r>
              <a:rPr sz="1400" spc="-25" dirty="0">
                <a:latin typeface="Times New Roman"/>
                <a:cs typeface="Times New Roman"/>
              </a:rPr>
              <a:t>compute</a:t>
            </a:r>
            <a:r>
              <a:rPr sz="1400" spc="-60" dirty="0">
                <a:latin typeface="Times New Roman"/>
                <a:cs typeface="Times New Roman"/>
              </a:rPr>
              <a:t> </a:t>
            </a:r>
            <a:r>
              <a:rPr sz="1400" spc="-20" dirty="0">
                <a:latin typeface="Times New Roman"/>
                <a:cs typeface="Times New Roman"/>
              </a:rPr>
              <a:t>update</a:t>
            </a:r>
            <a:r>
              <a:rPr sz="1400" spc="-55" dirty="0">
                <a:latin typeface="Times New Roman"/>
                <a:cs typeface="Times New Roman"/>
              </a:rPr>
              <a:t> </a:t>
            </a:r>
            <a:r>
              <a:rPr sz="1400" dirty="0">
                <a:latin typeface="Times New Roman"/>
                <a:cs typeface="Times New Roman"/>
              </a:rPr>
              <a:t>for</a:t>
            </a:r>
            <a:r>
              <a:rPr sz="1400" spc="-40" dirty="0">
                <a:latin typeface="Times New Roman"/>
                <a:cs typeface="Times New Roman"/>
              </a:rPr>
              <a:t> </a:t>
            </a:r>
            <a:r>
              <a:rPr sz="1400" spc="-25" dirty="0">
                <a:latin typeface="Times New Roman"/>
                <a:cs typeface="Times New Roman"/>
              </a:rPr>
              <a:t>weights </a:t>
            </a:r>
            <a:r>
              <a:rPr sz="1400" dirty="0">
                <a:latin typeface="Times New Roman"/>
                <a:cs typeface="Times New Roman"/>
              </a:rPr>
              <a:t>at</a:t>
            </a:r>
            <a:r>
              <a:rPr sz="1400" spc="-70" dirty="0">
                <a:latin typeface="Times New Roman"/>
                <a:cs typeface="Times New Roman"/>
              </a:rPr>
              <a:t> </a:t>
            </a:r>
            <a:r>
              <a:rPr sz="1400" spc="-10" dirty="0">
                <a:latin typeface="Times New Roman"/>
                <a:cs typeface="Times New Roman"/>
              </a:rPr>
              <a:t>level</a:t>
            </a:r>
            <a:r>
              <a:rPr sz="1400" spc="-55" dirty="0">
                <a:latin typeface="Times New Roman"/>
                <a:cs typeface="Times New Roman"/>
              </a:rPr>
              <a:t> </a:t>
            </a:r>
            <a:r>
              <a:rPr sz="1400" i="1" spc="-50" dirty="0">
                <a:latin typeface="Times New Roman"/>
                <a:cs typeface="Times New Roman"/>
              </a:rPr>
              <a:t>i</a:t>
            </a:r>
            <a:endParaRPr sz="1400" dirty="0">
              <a:latin typeface="Times New Roman"/>
              <a:cs typeface="Times New Roman"/>
            </a:endParaRPr>
          </a:p>
          <a:p>
            <a:pPr marL="257175">
              <a:lnSpc>
                <a:spcPct val="100000"/>
              </a:lnSpc>
              <a:spcBef>
                <a:spcPts val="290"/>
              </a:spcBef>
            </a:pPr>
            <a:r>
              <a:rPr sz="1400" b="1" spc="-25" dirty="0">
                <a:latin typeface="Times New Roman"/>
                <a:cs typeface="Times New Roman"/>
              </a:rPr>
              <a:t>end</a:t>
            </a:r>
            <a:endParaRPr sz="1400" dirty="0">
              <a:latin typeface="Times New Roman"/>
              <a:cs typeface="Times New Roman"/>
            </a:endParaRPr>
          </a:p>
          <a:p>
            <a:pPr marL="257175">
              <a:lnSpc>
                <a:spcPct val="100000"/>
              </a:lnSpc>
              <a:spcBef>
                <a:spcPts val="340"/>
              </a:spcBef>
            </a:pPr>
            <a:r>
              <a:rPr sz="1400" spc="-20" dirty="0">
                <a:latin typeface="Times New Roman"/>
                <a:cs typeface="Times New Roman"/>
              </a:rPr>
              <a:t>update</a:t>
            </a:r>
            <a:r>
              <a:rPr sz="1400" spc="-70" dirty="0">
                <a:latin typeface="Times New Roman"/>
                <a:cs typeface="Times New Roman"/>
              </a:rPr>
              <a:t> </a:t>
            </a:r>
            <a:r>
              <a:rPr sz="1400" dirty="0">
                <a:latin typeface="Times New Roman"/>
                <a:cs typeface="Times New Roman"/>
              </a:rPr>
              <a:t>all</a:t>
            </a:r>
            <a:r>
              <a:rPr sz="1400" spc="-60" dirty="0">
                <a:latin typeface="Times New Roman"/>
                <a:cs typeface="Times New Roman"/>
              </a:rPr>
              <a:t> </a:t>
            </a:r>
            <a:r>
              <a:rPr sz="1400" spc="-10" dirty="0">
                <a:latin typeface="Times New Roman"/>
                <a:cs typeface="Times New Roman"/>
              </a:rPr>
              <a:t>weights</a:t>
            </a:r>
            <a:endParaRPr sz="1400" dirty="0">
              <a:latin typeface="Times New Roman"/>
              <a:cs typeface="Times New Roman"/>
            </a:endParaRPr>
          </a:p>
          <a:p>
            <a:pPr marL="81915">
              <a:lnSpc>
                <a:spcPct val="100000"/>
              </a:lnSpc>
              <a:spcBef>
                <a:spcPts val="310"/>
              </a:spcBef>
            </a:pPr>
            <a:r>
              <a:rPr sz="1400" b="1" spc="-25" dirty="0">
                <a:latin typeface="Times New Roman"/>
                <a:cs typeface="Times New Roman"/>
              </a:rPr>
              <a:t>end</a:t>
            </a:r>
            <a:endParaRPr sz="1400" dirty="0">
              <a:latin typeface="Times New Roman"/>
              <a:cs typeface="Times New Roman"/>
            </a:endParaRPr>
          </a:p>
          <a:p>
            <a:pPr marL="81280" marR="174625">
              <a:lnSpc>
                <a:spcPts val="1510"/>
              </a:lnSpc>
              <a:spcBef>
                <a:spcPts val="505"/>
              </a:spcBef>
            </a:pPr>
            <a:r>
              <a:rPr sz="1400" b="1" spc="-20" dirty="0">
                <a:latin typeface="Times New Roman"/>
                <a:cs typeface="Times New Roman"/>
              </a:rPr>
              <a:t>until</a:t>
            </a:r>
            <a:r>
              <a:rPr sz="1400" spc="-20" dirty="0">
                <a:latin typeface="Times New Roman"/>
                <a:cs typeface="Times New Roman"/>
              </a:rPr>
              <a:t>(all</a:t>
            </a:r>
            <a:r>
              <a:rPr sz="1400" spc="-5" dirty="0">
                <a:latin typeface="Times New Roman"/>
                <a:cs typeface="Times New Roman"/>
              </a:rPr>
              <a:t> </a:t>
            </a:r>
            <a:r>
              <a:rPr sz="1400" spc="-25" dirty="0">
                <a:latin typeface="Times New Roman"/>
                <a:cs typeface="Times New Roman"/>
              </a:rPr>
              <a:t>examples</a:t>
            </a:r>
            <a:r>
              <a:rPr sz="1400" spc="-10" dirty="0">
                <a:latin typeface="Times New Roman"/>
                <a:cs typeface="Times New Roman"/>
              </a:rPr>
              <a:t> </a:t>
            </a:r>
            <a:r>
              <a:rPr sz="1400" spc="-25" dirty="0">
                <a:latin typeface="Times New Roman"/>
                <a:cs typeface="Times New Roman"/>
              </a:rPr>
              <a:t>correctly</a:t>
            </a:r>
            <a:r>
              <a:rPr sz="1400" spc="-10" dirty="0">
                <a:latin typeface="Times New Roman"/>
                <a:cs typeface="Times New Roman"/>
              </a:rPr>
              <a:t> </a:t>
            </a:r>
            <a:r>
              <a:rPr sz="1400" spc="-20" dirty="0">
                <a:latin typeface="Times New Roman"/>
                <a:cs typeface="Times New Roman"/>
              </a:rPr>
              <a:t>classified </a:t>
            </a:r>
            <a:r>
              <a:rPr sz="1400" dirty="0">
                <a:latin typeface="Times New Roman"/>
                <a:cs typeface="Times New Roman"/>
              </a:rPr>
              <a:t>or</a:t>
            </a:r>
            <a:r>
              <a:rPr sz="1400" spc="-35" dirty="0">
                <a:latin typeface="Times New Roman"/>
                <a:cs typeface="Times New Roman"/>
              </a:rPr>
              <a:t> </a:t>
            </a:r>
            <a:r>
              <a:rPr sz="1400" spc="-10" dirty="0">
                <a:latin typeface="Times New Roman"/>
                <a:cs typeface="Times New Roman"/>
              </a:rPr>
              <a:t>max</a:t>
            </a:r>
            <a:r>
              <a:rPr sz="1400" spc="-45" dirty="0">
                <a:latin typeface="Times New Roman"/>
                <a:cs typeface="Times New Roman"/>
              </a:rPr>
              <a:t> </a:t>
            </a:r>
            <a:r>
              <a:rPr sz="1400" spc="-25" dirty="0">
                <a:latin typeface="Times New Roman"/>
                <a:cs typeface="Times New Roman"/>
              </a:rPr>
              <a:t>iterations</a:t>
            </a:r>
            <a:r>
              <a:rPr sz="1400" spc="-35" dirty="0">
                <a:latin typeface="Times New Roman"/>
                <a:cs typeface="Times New Roman"/>
              </a:rPr>
              <a:t> </a:t>
            </a:r>
            <a:r>
              <a:rPr sz="1400" spc="-10" dirty="0">
                <a:latin typeface="Times New Roman"/>
                <a:cs typeface="Times New Roman"/>
              </a:rPr>
              <a:t>reached)</a:t>
            </a:r>
            <a:endParaRPr sz="1400" dirty="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4716"/>
            <a:ext cx="10983596" cy="2206757"/>
          </a:xfrm>
          <a:prstGeom prst="rect">
            <a:avLst/>
          </a:prstGeom>
        </p:spPr>
        <p:txBody>
          <a:bodyPr vert="horz" wrap="square" lIns="0" tIns="356615" rIns="0" bIns="0" rtlCol="0">
            <a:spAutoFit/>
          </a:bodyPr>
          <a:lstStyle/>
          <a:p>
            <a:pPr marL="972819">
              <a:lnSpc>
                <a:spcPct val="100000"/>
              </a:lnSpc>
              <a:spcBef>
                <a:spcPts val="100"/>
              </a:spcBef>
            </a:pPr>
            <a:r>
              <a:rPr lang="el-GR" sz="6000" spc="100" dirty="0"/>
              <a:t>GRADIENT</a:t>
            </a:r>
            <a:r>
              <a:rPr lang="el-GR" sz="6000" spc="229" dirty="0"/>
              <a:t> </a:t>
            </a:r>
            <a:r>
              <a:rPr lang="el-GR" sz="6000" spc="90" dirty="0"/>
              <a:t>DESCENT (</a:t>
            </a:r>
            <a:r>
              <a:rPr lang="el-GR" sz="6000" dirty="0"/>
              <a:t>κάθοδος βασισμένη στην κλίση)</a:t>
            </a:r>
            <a:endParaRPr sz="6000" spc="90" dirty="0"/>
          </a:p>
        </p:txBody>
      </p:sp>
      <p:sp>
        <p:nvSpPr>
          <p:cNvPr id="3" name="object 3"/>
          <p:cNvSpPr txBox="1"/>
          <p:nvPr/>
        </p:nvSpPr>
        <p:spPr>
          <a:xfrm>
            <a:off x="1038860" y="2595372"/>
            <a:ext cx="4481195" cy="2011448"/>
          </a:xfrm>
          <a:prstGeom prst="rect">
            <a:avLst/>
          </a:prstGeom>
        </p:spPr>
        <p:txBody>
          <a:bodyPr vert="horz" wrap="square" lIns="0" tIns="10795" rIns="0" bIns="0" rtlCol="0">
            <a:spAutoFit/>
          </a:bodyPr>
          <a:lstStyle/>
          <a:p>
            <a:pPr marL="12700" marR="5080">
              <a:lnSpc>
                <a:spcPct val="100499"/>
              </a:lnSpc>
              <a:spcBef>
                <a:spcPts val="85"/>
              </a:spcBef>
            </a:pPr>
            <a:r>
              <a:rPr lang="el-GR" sz="2600" dirty="0">
                <a:latin typeface="Franklin Gothic Medium"/>
                <a:cs typeface="Franklin Gothic Medium"/>
              </a:rPr>
              <a:t>Η ιδέα είναι ο υπολογισμός της επιμέρους παραγώγου της συνάρτησης σφάλματος προκειμένου να μειωθεί η απώλεια.</a:t>
            </a:r>
            <a:endParaRPr sz="2600" dirty="0">
              <a:latin typeface="Franklin Gothic Medium"/>
              <a:cs typeface="Franklin Gothic Medium"/>
            </a:endParaRPr>
          </a:p>
        </p:txBody>
      </p:sp>
      <p:grpSp>
        <p:nvGrpSpPr>
          <p:cNvPr id="4" name="object 4"/>
          <p:cNvGrpSpPr/>
          <p:nvPr/>
        </p:nvGrpSpPr>
        <p:grpSpPr>
          <a:xfrm>
            <a:off x="6439439" y="2850007"/>
            <a:ext cx="4492625" cy="3001645"/>
            <a:chOff x="6439439" y="2850007"/>
            <a:chExt cx="4492625" cy="3001645"/>
          </a:xfrm>
        </p:grpSpPr>
        <p:sp>
          <p:nvSpPr>
            <p:cNvPr id="5" name="object 5"/>
            <p:cNvSpPr/>
            <p:nvPr/>
          </p:nvSpPr>
          <p:spPr>
            <a:xfrm>
              <a:off x="6744995" y="2857944"/>
              <a:ext cx="1270" cy="2985770"/>
            </a:xfrm>
            <a:custGeom>
              <a:avLst/>
              <a:gdLst/>
              <a:ahLst/>
              <a:cxnLst/>
              <a:rect l="l" t="t" r="r" b="b"/>
              <a:pathLst>
                <a:path w="1270" h="2985770">
                  <a:moveTo>
                    <a:pt x="0" y="2985300"/>
                  </a:moveTo>
                  <a:lnTo>
                    <a:pt x="889" y="0"/>
                  </a:lnTo>
                </a:path>
              </a:pathLst>
            </a:custGeom>
            <a:solidFill>
              <a:srgbClr val="00B8FF"/>
            </a:solidFill>
          </p:spPr>
          <p:txBody>
            <a:bodyPr wrap="square" lIns="0" tIns="0" rIns="0" bIns="0" rtlCol="0"/>
            <a:lstStyle/>
            <a:p>
              <a:endParaRPr/>
            </a:p>
          </p:txBody>
        </p:sp>
        <p:sp>
          <p:nvSpPr>
            <p:cNvPr id="6" name="object 6"/>
            <p:cNvSpPr/>
            <p:nvPr/>
          </p:nvSpPr>
          <p:spPr>
            <a:xfrm>
              <a:off x="6744989" y="2857944"/>
              <a:ext cx="1270" cy="2985770"/>
            </a:xfrm>
            <a:custGeom>
              <a:avLst/>
              <a:gdLst/>
              <a:ahLst/>
              <a:cxnLst/>
              <a:rect l="l" t="t" r="r" b="b"/>
              <a:pathLst>
                <a:path w="1270" h="2985770">
                  <a:moveTo>
                    <a:pt x="888" y="0"/>
                  </a:moveTo>
                  <a:lnTo>
                    <a:pt x="0" y="2985300"/>
                  </a:lnTo>
                </a:path>
              </a:pathLst>
            </a:custGeom>
            <a:ln w="15670">
              <a:solidFill>
                <a:srgbClr val="435369"/>
              </a:solidFill>
            </a:ln>
          </p:spPr>
          <p:txBody>
            <a:bodyPr wrap="square" lIns="0" tIns="0" rIns="0" bIns="0" rtlCol="0"/>
            <a:lstStyle/>
            <a:p>
              <a:endParaRPr/>
            </a:p>
          </p:txBody>
        </p:sp>
        <p:sp>
          <p:nvSpPr>
            <p:cNvPr id="7" name="object 7"/>
            <p:cNvSpPr/>
            <p:nvPr/>
          </p:nvSpPr>
          <p:spPr>
            <a:xfrm>
              <a:off x="6447377" y="5545391"/>
              <a:ext cx="4476750" cy="1270"/>
            </a:xfrm>
            <a:custGeom>
              <a:avLst/>
              <a:gdLst/>
              <a:ahLst/>
              <a:cxnLst/>
              <a:rect l="l" t="t" r="r" b="b"/>
              <a:pathLst>
                <a:path w="4476750" h="1270">
                  <a:moveTo>
                    <a:pt x="4476254" y="888"/>
                  </a:moveTo>
                  <a:lnTo>
                    <a:pt x="0" y="0"/>
                  </a:lnTo>
                </a:path>
              </a:pathLst>
            </a:custGeom>
            <a:solidFill>
              <a:srgbClr val="00B8FF"/>
            </a:solidFill>
          </p:spPr>
          <p:txBody>
            <a:bodyPr wrap="square" lIns="0" tIns="0" rIns="0" bIns="0" rtlCol="0"/>
            <a:lstStyle/>
            <a:p>
              <a:endParaRPr/>
            </a:p>
          </p:txBody>
        </p:sp>
        <p:sp>
          <p:nvSpPr>
            <p:cNvPr id="8" name="object 8"/>
            <p:cNvSpPr/>
            <p:nvPr/>
          </p:nvSpPr>
          <p:spPr>
            <a:xfrm>
              <a:off x="6447377" y="5545391"/>
              <a:ext cx="4476750" cy="1270"/>
            </a:xfrm>
            <a:custGeom>
              <a:avLst/>
              <a:gdLst/>
              <a:ahLst/>
              <a:cxnLst/>
              <a:rect l="l" t="t" r="r" b="b"/>
              <a:pathLst>
                <a:path w="4476750" h="1270">
                  <a:moveTo>
                    <a:pt x="0" y="0"/>
                  </a:moveTo>
                  <a:lnTo>
                    <a:pt x="4476254" y="888"/>
                  </a:lnTo>
                </a:path>
              </a:pathLst>
            </a:custGeom>
            <a:ln w="15670">
              <a:solidFill>
                <a:srgbClr val="435369"/>
              </a:solidFill>
            </a:ln>
          </p:spPr>
          <p:txBody>
            <a:bodyPr wrap="square" lIns="0" tIns="0" rIns="0" bIns="0" rtlCol="0"/>
            <a:lstStyle/>
            <a:p>
              <a:endParaRPr/>
            </a:p>
          </p:txBody>
        </p:sp>
        <p:sp>
          <p:nvSpPr>
            <p:cNvPr id="9" name="object 9"/>
            <p:cNvSpPr/>
            <p:nvPr/>
          </p:nvSpPr>
          <p:spPr>
            <a:xfrm>
              <a:off x="7536061" y="3241678"/>
              <a:ext cx="2663190" cy="2041525"/>
            </a:xfrm>
            <a:custGeom>
              <a:avLst/>
              <a:gdLst/>
              <a:ahLst/>
              <a:cxnLst/>
              <a:rect l="l" t="t" r="r" b="b"/>
              <a:pathLst>
                <a:path w="2663190" h="2041525">
                  <a:moveTo>
                    <a:pt x="0" y="543417"/>
                  </a:moveTo>
                  <a:lnTo>
                    <a:pt x="9763" y="605039"/>
                  </a:lnTo>
                  <a:lnTo>
                    <a:pt x="19598" y="666325"/>
                  </a:lnTo>
                  <a:lnTo>
                    <a:pt x="29576" y="726935"/>
                  </a:lnTo>
                  <a:lnTo>
                    <a:pt x="39769" y="786533"/>
                  </a:lnTo>
                  <a:lnTo>
                    <a:pt x="50247" y="844780"/>
                  </a:lnTo>
                  <a:lnTo>
                    <a:pt x="61083" y="901339"/>
                  </a:lnTo>
                  <a:lnTo>
                    <a:pt x="72348" y="955872"/>
                  </a:lnTo>
                  <a:lnTo>
                    <a:pt x="84113" y="1008041"/>
                  </a:lnTo>
                  <a:lnTo>
                    <a:pt x="96450" y="1057508"/>
                  </a:lnTo>
                  <a:lnTo>
                    <a:pt x="109430" y="1103935"/>
                  </a:lnTo>
                  <a:lnTo>
                    <a:pt x="123125" y="1146986"/>
                  </a:lnTo>
                  <a:lnTo>
                    <a:pt x="137607" y="1186321"/>
                  </a:lnTo>
                  <a:lnTo>
                    <a:pt x="152946" y="1221603"/>
                  </a:lnTo>
                  <a:lnTo>
                    <a:pt x="186484" y="1278657"/>
                  </a:lnTo>
                  <a:lnTo>
                    <a:pt x="224310" y="1315446"/>
                  </a:lnTo>
                  <a:lnTo>
                    <a:pt x="266998" y="1329267"/>
                  </a:lnTo>
                  <a:lnTo>
                    <a:pt x="290343" y="1326720"/>
                  </a:lnTo>
                  <a:lnTo>
                    <a:pt x="330369" y="1307130"/>
                  </a:lnTo>
                  <a:lnTo>
                    <a:pt x="362978" y="1270612"/>
                  </a:lnTo>
                  <a:lnTo>
                    <a:pt x="398170" y="1215151"/>
                  </a:lnTo>
                  <a:lnTo>
                    <a:pt x="416650" y="1181187"/>
                  </a:lnTo>
                  <a:lnTo>
                    <a:pt x="435674" y="1143529"/>
                  </a:lnTo>
                  <a:lnTo>
                    <a:pt x="455207" y="1102525"/>
                  </a:lnTo>
                  <a:lnTo>
                    <a:pt x="475217" y="1058523"/>
                  </a:lnTo>
                  <a:lnTo>
                    <a:pt x="495669" y="1011869"/>
                  </a:lnTo>
                  <a:lnTo>
                    <a:pt x="516530" y="962912"/>
                  </a:lnTo>
                  <a:lnTo>
                    <a:pt x="537764" y="911998"/>
                  </a:lnTo>
                  <a:lnTo>
                    <a:pt x="559339" y="859476"/>
                  </a:lnTo>
                  <a:lnTo>
                    <a:pt x="581220" y="805692"/>
                  </a:lnTo>
                  <a:lnTo>
                    <a:pt x="603374" y="750994"/>
                  </a:lnTo>
                  <a:lnTo>
                    <a:pt x="625766" y="695728"/>
                  </a:lnTo>
                  <a:lnTo>
                    <a:pt x="648363" y="640244"/>
                  </a:lnTo>
                  <a:lnTo>
                    <a:pt x="671131" y="584887"/>
                  </a:lnTo>
                  <a:lnTo>
                    <a:pt x="694035" y="530006"/>
                  </a:lnTo>
                  <a:lnTo>
                    <a:pt x="717043" y="475947"/>
                  </a:lnTo>
                  <a:lnTo>
                    <a:pt x="740119" y="423058"/>
                  </a:lnTo>
                  <a:lnTo>
                    <a:pt x="763230" y="371687"/>
                  </a:lnTo>
                  <a:lnTo>
                    <a:pt x="786342" y="322180"/>
                  </a:lnTo>
                  <a:lnTo>
                    <a:pt x="809422" y="274886"/>
                  </a:lnTo>
                  <a:lnTo>
                    <a:pt x="832434" y="230151"/>
                  </a:lnTo>
                  <a:lnTo>
                    <a:pt x="855346" y="188323"/>
                  </a:lnTo>
                  <a:lnTo>
                    <a:pt x="878123" y="149749"/>
                  </a:lnTo>
                  <a:lnTo>
                    <a:pt x="900731" y="114777"/>
                  </a:lnTo>
                  <a:lnTo>
                    <a:pt x="923137" y="83754"/>
                  </a:lnTo>
                  <a:lnTo>
                    <a:pt x="967205" y="34945"/>
                  </a:lnTo>
                  <a:lnTo>
                    <a:pt x="1010056" y="6100"/>
                  </a:lnTo>
                  <a:lnTo>
                    <a:pt x="1051418" y="0"/>
                  </a:lnTo>
                  <a:lnTo>
                    <a:pt x="1071456" y="6346"/>
                  </a:lnTo>
                  <a:lnTo>
                    <a:pt x="1102743" y="31046"/>
                  </a:lnTo>
                  <a:lnTo>
                    <a:pt x="1133277" y="73141"/>
                  </a:lnTo>
                  <a:lnTo>
                    <a:pt x="1163150" y="130965"/>
                  </a:lnTo>
                  <a:lnTo>
                    <a:pt x="1192449" y="202849"/>
                  </a:lnTo>
                  <a:lnTo>
                    <a:pt x="1206911" y="243541"/>
                  </a:lnTo>
                  <a:lnTo>
                    <a:pt x="1221264" y="287124"/>
                  </a:lnTo>
                  <a:lnTo>
                    <a:pt x="1235518" y="333387"/>
                  </a:lnTo>
                  <a:lnTo>
                    <a:pt x="1249684" y="382122"/>
                  </a:lnTo>
                  <a:lnTo>
                    <a:pt x="1263774" y="433122"/>
                  </a:lnTo>
                  <a:lnTo>
                    <a:pt x="1277799" y="486176"/>
                  </a:lnTo>
                  <a:lnTo>
                    <a:pt x="1291770" y="541077"/>
                  </a:lnTo>
                  <a:lnTo>
                    <a:pt x="1305698" y="597616"/>
                  </a:lnTo>
                  <a:lnTo>
                    <a:pt x="1319594" y="655585"/>
                  </a:lnTo>
                  <a:lnTo>
                    <a:pt x="1333470" y="714775"/>
                  </a:lnTo>
                  <a:lnTo>
                    <a:pt x="1347337" y="774978"/>
                  </a:lnTo>
                  <a:lnTo>
                    <a:pt x="1361205" y="835985"/>
                  </a:lnTo>
                  <a:lnTo>
                    <a:pt x="1375086" y="897587"/>
                  </a:lnTo>
                  <a:lnTo>
                    <a:pt x="1388991" y="959576"/>
                  </a:lnTo>
                  <a:lnTo>
                    <a:pt x="1402932" y="1021743"/>
                  </a:lnTo>
                  <a:lnTo>
                    <a:pt x="1416919" y="1083881"/>
                  </a:lnTo>
                  <a:lnTo>
                    <a:pt x="1430964" y="1145780"/>
                  </a:lnTo>
                  <a:lnTo>
                    <a:pt x="1445077" y="1207231"/>
                  </a:lnTo>
                  <a:lnTo>
                    <a:pt x="1459270" y="1268027"/>
                  </a:lnTo>
                  <a:lnTo>
                    <a:pt x="1473555" y="1327959"/>
                  </a:lnTo>
                  <a:lnTo>
                    <a:pt x="1487941" y="1386818"/>
                  </a:lnTo>
                  <a:lnTo>
                    <a:pt x="1502441" y="1444396"/>
                  </a:lnTo>
                  <a:lnTo>
                    <a:pt x="1517066" y="1500483"/>
                  </a:lnTo>
                  <a:lnTo>
                    <a:pt x="1531826" y="1554873"/>
                  </a:lnTo>
                  <a:lnTo>
                    <a:pt x="1546733" y="1607355"/>
                  </a:lnTo>
                  <a:lnTo>
                    <a:pt x="1561798" y="1657723"/>
                  </a:lnTo>
                  <a:lnTo>
                    <a:pt x="1577032" y="1705766"/>
                  </a:lnTo>
                  <a:lnTo>
                    <a:pt x="1592447" y="1751276"/>
                  </a:lnTo>
                  <a:lnTo>
                    <a:pt x="1608053" y="1794046"/>
                  </a:lnTo>
                  <a:lnTo>
                    <a:pt x="1623862" y="1833866"/>
                  </a:lnTo>
                  <a:lnTo>
                    <a:pt x="1639885" y="1870528"/>
                  </a:lnTo>
                  <a:lnTo>
                    <a:pt x="1672617" y="1933544"/>
                  </a:lnTo>
                  <a:lnTo>
                    <a:pt x="1706338" y="1981424"/>
                  </a:lnTo>
                  <a:lnTo>
                    <a:pt x="1741137" y="2012502"/>
                  </a:lnTo>
                  <a:lnTo>
                    <a:pt x="1790039" y="2034511"/>
                  </a:lnTo>
                  <a:lnTo>
                    <a:pt x="1840246" y="2040904"/>
                  </a:lnTo>
                  <a:lnTo>
                    <a:pt x="1865813" y="2038560"/>
                  </a:lnTo>
                  <a:lnTo>
                    <a:pt x="1917820" y="2023419"/>
                  </a:lnTo>
                  <a:lnTo>
                    <a:pt x="1970923" y="1995182"/>
                  </a:lnTo>
                  <a:lnTo>
                    <a:pt x="2025036" y="1954856"/>
                  </a:lnTo>
                  <a:lnTo>
                    <a:pt x="2080077" y="1903448"/>
                  </a:lnTo>
                  <a:lnTo>
                    <a:pt x="2107918" y="1873903"/>
                  </a:lnTo>
                  <a:lnTo>
                    <a:pt x="2135959" y="1841966"/>
                  </a:lnTo>
                  <a:lnTo>
                    <a:pt x="2164190" y="1807761"/>
                  </a:lnTo>
                  <a:lnTo>
                    <a:pt x="2192600" y="1771416"/>
                  </a:lnTo>
                  <a:lnTo>
                    <a:pt x="2221179" y="1733057"/>
                  </a:lnTo>
                  <a:lnTo>
                    <a:pt x="2249916" y="1692808"/>
                  </a:lnTo>
                  <a:lnTo>
                    <a:pt x="2278800" y="1650796"/>
                  </a:lnTo>
                  <a:lnTo>
                    <a:pt x="2307821" y="1607147"/>
                  </a:lnTo>
                  <a:lnTo>
                    <a:pt x="2336969" y="1561987"/>
                  </a:lnTo>
                  <a:lnTo>
                    <a:pt x="2366233" y="1515442"/>
                  </a:lnTo>
                  <a:lnTo>
                    <a:pt x="2395602" y="1467637"/>
                  </a:lnTo>
                  <a:lnTo>
                    <a:pt x="2425066" y="1418699"/>
                  </a:lnTo>
                  <a:lnTo>
                    <a:pt x="2454614" y="1368754"/>
                  </a:lnTo>
                  <a:lnTo>
                    <a:pt x="2484236" y="1317927"/>
                  </a:lnTo>
                  <a:lnTo>
                    <a:pt x="2513922" y="1266344"/>
                  </a:lnTo>
                  <a:lnTo>
                    <a:pt x="2543660" y="1214132"/>
                  </a:lnTo>
                  <a:lnTo>
                    <a:pt x="2573441" y="1161416"/>
                  </a:lnTo>
                  <a:lnTo>
                    <a:pt x="2603253" y="1108323"/>
                  </a:lnTo>
                  <a:lnTo>
                    <a:pt x="2633087" y="1054977"/>
                  </a:lnTo>
                  <a:lnTo>
                    <a:pt x="2662931" y="1001506"/>
                  </a:lnTo>
                </a:path>
              </a:pathLst>
            </a:custGeom>
            <a:ln w="15668">
              <a:solidFill>
                <a:srgbClr val="2E5496"/>
              </a:solidFill>
            </a:ln>
          </p:spPr>
          <p:txBody>
            <a:bodyPr wrap="square" lIns="0" tIns="0" rIns="0" bIns="0" rtlCol="0"/>
            <a:lstStyle/>
            <a:p>
              <a:endParaRPr/>
            </a:p>
          </p:txBody>
        </p:sp>
        <p:sp>
          <p:nvSpPr>
            <p:cNvPr id="10" name="object 10"/>
            <p:cNvSpPr/>
            <p:nvPr/>
          </p:nvSpPr>
          <p:spPr>
            <a:xfrm>
              <a:off x="8714779" y="3418141"/>
              <a:ext cx="39370" cy="39370"/>
            </a:xfrm>
            <a:custGeom>
              <a:avLst/>
              <a:gdLst/>
              <a:ahLst/>
              <a:cxnLst/>
              <a:rect l="l" t="t" r="r" b="b"/>
              <a:pathLst>
                <a:path w="39370" h="39370">
                  <a:moveTo>
                    <a:pt x="19601" y="39179"/>
                  </a:moveTo>
                  <a:lnTo>
                    <a:pt x="11975" y="37639"/>
                  </a:lnTo>
                  <a:lnTo>
                    <a:pt x="5744" y="33440"/>
                  </a:lnTo>
                  <a:lnTo>
                    <a:pt x="1541" y="27215"/>
                  </a:lnTo>
                  <a:lnTo>
                    <a:pt x="0" y="19596"/>
                  </a:lnTo>
                  <a:lnTo>
                    <a:pt x="1541" y="11969"/>
                  </a:lnTo>
                  <a:lnTo>
                    <a:pt x="5744" y="5740"/>
                  </a:lnTo>
                  <a:lnTo>
                    <a:pt x="11975" y="1540"/>
                  </a:lnTo>
                  <a:lnTo>
                    <a:pt x="19601" y="0"/>
                  </a:lnTo>
                  <a:lnTo>
                    <a:pt x="27211" y="1540"/>
                  </a:lnTo>
                  <a:lnTo>
                    <a:pt x="33421" y="5740"/>
                  </a:lnTo>
                  <a:lnTo>
                    <a:pt x="37605" y="11969"/>
                  </a:lnTo>
                  <a:lnTo>
                    <a:pt x="39139" y="19596"/>
                  </a:lnTo>
                  <a:lnTo>
                    <a:pt x="37605" y="27215"/>
                  </a:lnTo>
                  <a:lnTo>
                    <a:pt x="33421" y="33440"/>
                  </a:lnTo>
                  <a:lnTo>
                    <a:pt x="27211" y="37639"/>
                  </a:lnTo>
                  <a:lnTo>
                    <a:pt x="19601" y="39179"/>
                  </a:lnTo>
                  <a:close/>
                </a:path>
              </a:pathLst>
            </a:custGeom>
            <a:solidFill>
              <a:srgbClr val="000000"/>
            </a:solidFill>
          </p:spPr>
          <p:txBody>
            <a:bodyPr wrap="square" lIns="0" tIns="0" rIns="0" bIns="0" rtlCol="0"/>
            <a:lstStyle/>
            <a:p>
              <a:endParaRPr/>
            </a:p>
          </p:txBody>
        </p:sp>
        <p:sp>
          <p:nvSpPr>
            <p:cNvPr id="11" name="object 11"/>
            <p:cNvSpPr/>
            <p:nvPr/>
          </p:nvSpPr>
          <p:spPr>
            <a:xfrm>
              <a:off x="8714779" y="3418141"/>
              <a:ext cx="39370" cy="39370"/>
            </a:xfrm>
            <a:custGeom>
              <a:avLst/>
              <a:gdLst/>
              <a:ahLst/>
              <a:cxnLst/>
              <a:rect l="l" t="t" r="r" b="b"/>
              <a:pathLst>
                <a:path w="39370" h="39370">
                  <a:moveTo>
                    <a:pt x="0" y="19596"/>
                  </a:moveTo>
                  <a:lnTo>
                    <a:pt x="1541" y="11969"/>
                  </a:lnTo>
                  <a:lnTo>
                    <a:pt x="5744" y="5740"/>
                  </a:lnTo>
                  <a:lnTo>
                    <a:pt x="11975" y="1540"/>
                  </a:lnTo>
                  <a:lnTo>
                    <a:pt x="19601" y="0"/>
                  </a:lnTo>
                  <a:lnTo>
                    <a:pt x="27211" y="1540"/>
                  </a:lnTo>
                  <a:lnTo>
                    <a:pt x="33421" y="5740"/>
                  </a:lnTo>
                  <a:lnTo>
                    <a:pt x="37605" y="11969"/>
                  </a:lnTo>
                  <a:lnTo>
                    <a:pt x="39139" y="19596"/>
                  </a:lnTo>
                  <a:lnTo>
                    <a:pt x="37605" y="27215"/>
                  </a:lnTo>
                  <a:lnTo>
                    <a:pt x="33421" y="33440"/>
                  </a:lnTo>
                  <a:lnTo>
                    <a:pt x="27211" y="37639"/>
                  </a:lnTo>
                  <a:lnTo>
                    <a:pt x="19601" y="39179"/>
                  </a:lnTo>
                  <a:lnTo>
                    <a:pt x="11975" y="37639"/>
                  </a:lnTo>
                  <a:lnTo>
                    <a:pt x="5744" y="33440"/>
                  </a:lnTo>
                  <a:lnTo>
                    <a:pt x="1541" y="27215"/>
                  </a:lnTo>
                  <a:lnTo>
                    <a:pt x="0" y="19596"/>
                  </a:lnTo>
                  <a:close/>
                </a:path>
              </a:pathLst>
            </a:custGeom>
            <a:ln w="5875">
              <a:solidFill>
                <a:srgbClr val="000000"/>
              </a:solidFill>
            </a:ln>
          </p:spPr>
          <p:txBody>
            <a:bodyPr wrap="square" lIns="0" tIns="0" rIns="0" bIns="0" rtlCol="0"/>
            <a:lstStyle/>
            <a:p>
              <a:endParaRPr/>
            </a:p>
          </p:txBody>
        </p:sp>
        <p:sp>
          <p:nvSpPr>
            <p:cNvPr id="12" name="object 12"/>
            <p:cNvSpPr/>
            <p:nvPr/>
          </p:nvSpPr>
          <p:spPr>
            <a:xfrm>
              <a:off x="8800953" y="3676700"/>
              <a:ext cx="39370" cy="39370"/>
            </a:xfrm>
            <a:custGeom>
              <a:avLst/>
              <a:gdLst/>
              <a:ahLst/>
              <a:cxnLst/>
              <a:rect l="l" t="t" r="r" b="b"/>
              <a:pathLst>
                <a:path w="39370" h="39370">
                  <a:moveTo>
                    <a:pt x="19537" y="39192"/>
                  </a:moveTo>
                  <a:lnTo>
                    <a:pt x="11927" y="37650"/>
                  </a:lnTo>
                  <a:lnTo>
                    <a:pt x="5717" y="33447"/>
                  </a:lnTo>
                  <a:lnTo>
                    <a:pt x="1533" y="27217"/>
                  </a:lnTo>
                  <a:lnTo>
                    <a:pt x="0" y="19596"/>
                  </a:lnTo>
                  <a:lnTo>
                    <a:pt x="1533" y="11969"/>
                  </a:lnTo>
                  <a:lnTo>
                    <a:pt x="5717" y="5740"/>
                  </a:lnTo>
                  <a:lnTo>
                    <a:pt x="11927" y="1540"/>
                  </a:lnTo>
                  <a:lnTo>
                    <a:pt x="19537" y="0"/>
                  </a:lnTo>
                  <a:lnTo>
                    <a:pt x="27163" y="1540"/>
                  </a:lnTo>
                  <a:lnTo>
                    <a:pt x="33394" y="5740"/>
                  </a:lnTo>
                  <a:lnTo>
                    <a:pt x="37597" y="11969"/>
                  </a:lnTo>
                  <a:lnTo>
                    <a:pt x="39139" y="19596"/>
                  </a:lnTo>
                  <a:lnTo>
                    <a:pt x="37597" y="27217"/>
                  </a:lnTo>
                  <a:lnTo>
                    <a:pt x="33394" y="33447"/>
                  </a:lnTo>
                  <a:lnTo>
                    <a:pt x="27163" y="37650"/>
                  </a:lnTo>
                  <a:lnTo>
                    <a:pt x="19537" y="39192"/>
                  </a:lnTo>
                  <a:close/>
                </a:path>
              </a:pathLst>
            </a:custGeom>
            <a:solidFill>
              <a:srgbClr val="000000"/>
            </a:solidFill>
          </p:spPr>
          <p:txBody>
            <a:bodyPr wrap="square" lIns="0" tIns="0" rIns="0" bIns="0" rtlCol="0"/>
            <a:lstStyle/>
            <a:p>
              <a:endParaRPr/>
            </a:p>
          </p:txBody>
        </p:sp>
        <p:sp>
          <p:nvSpPr>
            <p:cNvPr id="13" name="object 13"/>
            <p:cNvSpPr/>
            <p:nvPr/>
          </p:nvSpPr>
          <p:spPr>
            <a:xfrm>
              <a:off x="8800953" y="3676700"/>
              <a:ext cx="39370" cy="39370"/>
            </a:xfrm>
            <a:custGeom>
              <a:avLst/>
              <a:gdLst/>
              <a:ahLst/>
              <a:cxnLst/>
              <a:rect l="l" t="t" r="r" b="b"/>
              <a:pathLst>
                <a:path w="39370" h="39370">
                  <a:moveTo>
                    <a:pt x="0" y="19596"/>
                  </a:moveTo>
                  <a:lnTo>
                    <a:pt x="1533" y="11969"/>
                  </a:lnTo>
                  <a:lnTo>
                    <a:pt x="5717" y="5740"/>
                  </a:lnTo>
                  <a:lnTo>
                    <a:pt x="11927" y="1540"/>
                  </a:lnTo>
                  <a:lnTo>
                    <a:pt x="19537" y="0"/>
                  </a:lnTo>
                  <a:lnTo>
                    <a:pt x="27163" y="1540"/>
                  </a:lnTo>
                  <a:lnTo>
                    <a:pt x="33394" y="5740"/>
                  </a:lnTo>
                  <a:lnTo>
                    <a:pt x="37597" y="11969"/>
                  </a:lnTo>
                  <a:lnTo>
                    <a:pt x="39139" y="19596"/>
                  </a:lnTo>
                  <a:lnTo>
                    <a:pt x="37597" y="27217"/>
                  </a:lnTo>
                  <a:lnTo>
                    <a:pt x="33394" y="33447"/>
                  </a:lnTo>
                  <a:lnTo>
                    <a:pt x="27163" y="37650"/>
                  </a:lnTo>
                  <a:lnTo>
                    <a:pt x="19537" y="39192"/>
                  </a:lnTo>
                  <a:lnTo>
                    <a:pt x="11927" y="37650"/>
                  </a:lnTo>
                  <a:lnTo>
                    <a:pt x="5717" y="33447"/>
                  </a:lnTo>
                  <a:lnTo>
                    <a:pt x="1533" y="27217"/>
                  </a:lnTo>
                  <a:lnTo>
                    <a:pt x="0" y="19596"/>
                  </a:lnTo>
                  <a:close/>
                </a:path>
              </a:pathLst>
            </a:custGeom>
            <a:ln w="5875">
              <a:solidFill>
                <a:srgbClr val="000000"/>
              </a:solidFill>
            </a:ln>
          </p:spPr>
          <p:txBody>
            <a:bodyPr wrap="square" lIns="0" tIns="0" rIns="0" bIns="0" rtlCol="0"/>
            <a:lstStyle/>
            <a:p>
              <a:endParaRPr/>
            </a:p>
          </p:txBody>
        </p:sp>
        <p:sp>
          <p:nvSpPr>
            <p:cNvPr id="14" name="object 14"/>
            <p:cNvSpPr/>
            <p:nvPr/>
          </p:nvSpPr>
          <p:spPr>
            <a:xfrm>
              <a:off x="8805024" y="3710431"/>
              <a:ext cx="82550" cy="264160"/>
            </a:xfrm>
            <a:custGeom>
              <a:avLst/>
              <a:gdLst/>
              <a:ahLst/>
              <a:cxnLst/>
              <a:rect l="l" t="t" r="r" b="b"/>
              <a:pathLst>
                <a:path w="82550" h="264160">
                  <a:moveTo>
                    <a:pt x="73710" y="146545"/>
                  </a:moveTo>
                  <a:lnTo>
                    <a:pt x="71526" y="142087"/>
                  </a:lnTo>
                  <a:lnTo>
                    <a:pt x="67462" y="140639"/>
                  </a:lnTo>
                  <a:lnTo>
                    <a:pt x="63347" y="139255"/>
                  </a:lnTo>
                  <a:lnTo>
                    <a:pt x="58877" y="141439"/>
                  </a:lnTo>
                  <a:lnTo>
                    <a:pt x="49225" y="169595"/>
                  </a:lnTo>
                  <a:lnTo>
                    <a:pt x="15328" y="0"/>
                  </a:lnTo>
                  <a:lnTo>
                    <a:pt x="0" y="3073"/>
                  </a:lnTo>
                  <a:lnTo>
                    <a:pt x="33921" y="172770"/>
                  </a:lnTo>
                  <a:lnTo>
                    <a:pt x="14135" y="150418"/>
                  </a:lnTo>
                  <a:lnTo>
                    <a:pt x="9169" y="150114"/>
                  </a:lnTo>
                  <a:lnTo>
                    <a:pt x="5943" y="152946"/>
                  </a:lnTo>
                  <a:lnTo>
                    <a:pt x="2717" y="155829"/>
                  </a:lnTo>
                  <a:lnTo>
                    <a:pt x="2425" y="160782"/>
                  </a:lnTo>
                  <a:lnTo>
                    <a:pt x="5308" y="164007"/>
                  </a:lnTo>
                  <a:lnTo>
                    <a:pt x="50304" y="214807"/>
                  </a:lnTo>
                  <a:lnTo>
                    <a:pt x="55016" y="201066"/>
                  </a:lnTo>
                  <a:lnTo>
                    <a:pt x="73710" y="146545"/>
                  </a:lnTo>
                  <a:close/>
                </a:path>
                <a:path w="82550" h="264160">
                  <a:moveTo>
                    <a:pt x="82042" y="240512"/>
                  </a:moveTo>
                  <a:lnTo>
                    <a:pt x="80200" y="231355"/>
                  </a:lnTo>
                  <a:lnTo>
                    <a:pt x="75171" y="223875"/>
                  </a:lnTo>
                  <a:lnTo>
                    <a:pt x="67703" y="218846"/>
                  </a:lnTo>
                  <a:lnTo>
                    <a:pt x="58572" y="216992"/>
                  </a:lnTo>
                  <a:lnTo>
                    <a:pt x="49415" y="218846"/>
                  </a:lnTo>
                  <a:lnTo>
                    <a:pt x="41948" y="223875"/>
                  </a:lnTo>
                  <a:lnTo>
                    <a:pt x="36906" y="231355"/>
                  </a:lnTo>
                  <a:lnTo>
                    <a:pt x="35064" y="240512"/>
                  </a:lnTo>
                  <a:lnTo>
                    <a:pt x="36906" y="249656"/>
                  </a:lnTo>
                  <a:lnTo>
                    <a:pt x="41948" y="257124"/>
                  </a:lnTo>
                  <a:lnTo>
                    <a:pt x="49415" y="262178"/>
                  </a:lnTo>
                  <a:lnTo>
                    <a:pt x="58572" y="264020"/>
                  </a:lnTo>
                  <a:lnTo>
                    <a:pt x="67703" y="262178"/>
                  </a:lnTo>
                  <a:lnTo>
                    <a:pt x="75171" y="257124"/>
                  </a:lnTo>
                  <a:lnTo>
                    <a:pt x="80200" y="249656"/>
                  </a:lnTo>
                  <a:lnTo>
                    <a:pt x="82042" y="240512"/>
                  </a:lnTo>
                  <a:close/>
                </a:path>
              </a:pathLst>
            </a:custGeom>
            <a:solidFill>
              <a:srgbClr val="000000"/>
            </a:solidFill>
          </p:spPr>
          <p:txBody>
            <a:bodyPr wrap="square" lIns="0" tIns="0" rIns="0" bIns="0" rtlCol="0"/>
            <a:lstStyle/>
            <a:p>
              <a:endParaRPr/>
            </a:p>
          </p:txBody>
        </p:sp>
        <p:sp>
          <p:nvSpPr>
            <p:cNvPr id="15" name="object 15"/>
            <p:cNvSpPr/>
            <p:nvPr/>
          </p:nvSpPr>
          <p:spPr>
            <a:xfrm>
              <a:off x="8840092" y="3927424"/>
              <a:ext cx="46990" cy="47625"/>
            </a:xfrm>
            <a:custGeom>
              <a:avLst/>
              <a:gdLst/>
              <a:ahLst/>
              <a:cxnLst/>
              <a:rect l="l" t="t" r="r" b="b"/>
              <a:pathLst>
                <a:path w="46990" h="47625">
                  <a:moveTo>
                    <a:pt x="0" y="23520"/>
                  </a:moveTo>
                  <a:lnTo>
                    <a:pt x="1845" y="14358"/>
                  </a:lnTo>
                  <a:lnTo>
                    <a:pt x="6880" y="6883"/>
                  </a:lnTo>
                  <a:lnTo>
                    <a:pt x="14353" y="1846"/>
                  </a:lnTo>
                  <a:lnTo>
                    <a:pt x="23511" y="0"/>
                  </a:lnTo>
                  <a:lnTo>
                    <a:pt x="32641" y="1846"/>
                  </a:lnTo>
                  <a:lnTo>
                    <a:pt x="40103" y="6883"/>
                  </a:lnTo>
                  <a:lnTo>
                    <a:pt x="45137" y="14358"/>
                  </a:lnTo>
                  <a:lnTo>
                    <a:pt x="46984" y="23520"/>
                  </a:lnTo>
                  <a:lnTo>
                    <a:pt x="45137" y="32653"/>
                  </a:lnTo>
                  <a:lnTo>
                    <a:pt x="40103" y="40127"/>
                  </a:lnTo>
                  <a:lnTo>
                    <a:pt x="32641" y="45174"/>
                  </a:lnTo>
                  <a:lnTo>
                    <a:pt x="23511" y="47028"/>
                  </a:lnTo>
                  <a:lnTo>
                    <a:pt x="14353" y="45174"/>
                  </a:lnTo>
                  <a:lnTo>
                    <a:pt x="6880" y="40127"/>
                  </a:lnTo>
                  <a:lnTo>
                    <a:pt x="1845" y="32653"/>
                  </a:lnTo>
                  <a:lnTo>
                    <a:pt x="0" y="23520"/>
                  </a:lnTo>
                  <a:close/>
                </a:path>
              </a:pathLst>
            </a:custGeom>
            <a:ln w="5875">
              <a:solidFill>
                <a:srgbClr val="000000"/>
              </a:solidFill>
            </a:ln>
          </p:spPr>
          <p:txBody>
            <a:bodyPr wrap="square" lIns="0" tIns="0" rIns="0" bIns="0" rtlCol="0"/>
            <a:lstStyle/>
            <a:p>
              <a:endParaRPr/>
            </a:p>
          </p:txBody>
        </p:sp>
        <p:sp>
          <p:nvSpPr>
            <p:cNvPr id="16" name="object 16"/>
            <p:cNvSpPr/>
            <p:nvPr/>
          </p:nvSpPr>
          <p:spPr>
            <a:xfrm>
              <a:off x="8867673" y="3960964"/>
              <a:ext cx="78740" cy="221615"/>
            </a:xfrm>
            <a:custGeom>
              <a:avLst/>
              <a:gdLst/>
              <a:ahLst/>
              <a:cxnLst/>
              <a:rect l="l" t="t" r="r" b="b"/>
              <a:pathLst>
                <a:path w="78740" h="221614">
                  <a:moveTo>
                    <a:pt x="49798" y="190856"/>
                  </a:moveTo>
                  <a:lnTo>
                    <a:pt x="39180" y="179411"/>
                  </a:lnTo>
                  <a:lnTo>
                    <a:pt x="0" y="3416"/>
                  </a:lnTo>
                  <a:lnTo>
                    <a:pt x="15278" y="0"/>
                  </a:lnTo>
                  <a:lnTo>
                    <a:pt x="54522" y="176083"/>
                  </a:lnTo>
                  <a:lnTo>
                    <a:pt x="49798" y="190856"/>
                  </a:lnTo>
                  <a:close/>
                </a:path>
                <a:path w="78740" h="221614">
                  <a:moveTo>
                    <a:pt x="60852" y="207759"/>
                  </a:moveTo>
                  <a:lnTo>
                    <a:pt x="45491" y="207759"/>
                  </a:lnTo>
                  <a:lnTo>
                    <a:pt x="60820" y="204342"/>
                  </a:lnTo>
                  <a:lnTo>
                    <a:pt x="54522" y="176083"/>
                  </a:lnTo>
                  <a:lnTo>
                    <a:pt x="62268" y="151853"/>
                  </a:lnTo>
                  <a:lnTo>
                    <a:pt x="63550" y="147688"/>
                  </a:lnTo>
                  <a:lnTo>
                    <a:pt x="67970" y="145453"/>
                  </a:lnTo>
                  <a:lnTo>
                    <a:pt x="72085" y="146735"/>
                  </a:lnTo>
                  <a:lnTo>
                    <a:pt x="76200" y="148082"/>
                  </a:lnTo>
                  <a:lnTo>
                    <a:pt x="78486" y="152450"/>
                  </a:lnTo>
                  <a:lnTo>
                    <a:pt x="76808" y="157657"/>
                  </a:lnTo>
                  <a:lnTo>
                    <a:pt x="60852" y="207759"/>
                  </a:lnTo>
                  <a:close/>
                </a:path>
                <a:path w="78740" h="221614">
                  <a:moveTo>
                    <a:pt x="56553" y="221259"/>
                  </a:moveTo>
                  <a:lnTo>
                    <a:pt x="7493" y="168275"/>
                  </a:lnTo>
                  <a:lnTo>
                    <a:pt x="7696" y="163309"/>
                  </a:lnTo>
                  <a:lnTo>
                    <a:pt x="14046" y="157454"/>
                  </a:lnTo>
                  <a:lnTo>
                    <a:pt x="18999" y="157657"/>
                  </a:lnTo>
                  <a:lnTo>
                    <a:pt x="39180" y="179411"/>
                  </a:lnTo>
                  <a:lnTo>
                    <a:pt x="45491" y="207759"/>
                  </a:lnTo>
                  <a:lnTo>
                    <a:pt x="60852" y="207759"/>
                  </a:lnTo>
                  <a:lnTo>
                    <a:pt x="56553" y="221259"/>
                  </a:lnTo>
                  <a:close/>
                </a:path>
                <a:path w="78740" h="221614">
                  <a:moveTo>
                    <a:pt x="60675" y="203695"/>
                  </a:moveTo>
                  <a:lnTo>
                    <a:pt x="45694" y="203695"/>
                  </a:lnTo>
                  <a:lnTo>
                    <a:pt x="58940" y="200710"/>
                  </a:lnTo>
                  <a:lnTo>
                    <a:pt x="49798" y="190856"/>
                  </a:lnTo>
                  <a:lnTo>
                    <a:pt x="54522" y="176083"/>
                  </a:lnTo>
                  <a:lnTo>
                    <a:pt x="60675" y="203695"/>
                  </a:lnTo>
                  <a:close/>
                </a:path>
                <a:path w="78740" h="221614">
                  <a:moveTo>
                    <a:pt x="45491" y="207759"/>
                  </a:moveTo>
                  <a:lnTo>
                    <a:pt x="39180" y="179411"/>
                  </a:lnTo>
                  <a:lnTo>
                    <a:pt x="49798" y="190856"/>
                  </a:lnTo>
                  <a:lnTo>
                    <a:pt x="45694" y="203695"/>
                  </a:lnTo>
                  <a:lnTo>
                    <a:pt x="60675" y="203695"/>
                  </a:lnTo>
                  <a:lnTo>
                    <a:pt x="60820" y="204342"/>
                  </a:lnTo>
                  <a:lnTo>
                    <a:pt x="45491" y="207759"/>
                  </a:lnTo>
                  <a:close/>
                </a:path>
                <a:path w="78740" h="221614">
                  <a:moveTo>
                    <a:pt x="45694" y="203695"/>
                  </a:moveTo>
                  <a:lnTo>
                    <a:pt x="49798" y="190856"/>
                  </a:lnTo>
                  <a:lnTo>
                    <a:pt x="58940" y="200710"/>
                  </a:lnTo>
                  <a:lnTo>
                    <a:pt x="45694" y="203695"/>
                  </a:lnTo>
                  <a:close/>
                </a:path>
              </a:pathLst>
            </a:custGeom>
            <a:solidFill>
              <a:srgbClr val="000000"/>
            </a:solidFill>
          </p:spPr>
          <p:txBody>
            <a:bodyPr wrap="square" lIns="0" tIns="0" rIns="0" bIns="0" rtlCol="0"/>
            <a:lstStyle/>
            <a:p>
              <a:endParaRPr/>
            </a:p>
          </p:txBody>
        </p:sp>
        <p:pic>
          <p:nvPicPr>
            <p:cNvPr id="17" name="object 17"/>
            <p:cNvPicPr/>
            <p:nvPr/>
          </p:nvPicPr>
          <p:blipFill>
            <a:blip r:embed="rId2" cstate="print"/>
            <a:stretch>
              <a:fillRect/>
            </a:stretch>
          </p:blipFill>
          <p:spPr>
            <a:xfrm>
              <a:off x="9220929" y="5209472"/>
              <a:ext cx="129738" cy="81957"/>
            </a:xfrm>
            <a:prstGeom prst="rect">
              <a:avLst/>
            </a:prstGeom>
          </p:spPr>
        </p:pic>
      </p:grpSp>
      <p:sp>
        <p:nvSpPr>
          <p:cNvPr id="18" name="object 18"/>
          <p:cNvSpPr txBox="1"/>
          <p:nvPr/>
        </p:nvSpPr>
        <p:spPr>
          <a:xfrm>
            <a:off x="6494208" y="4145860"/>
            <a:ext cx="94615" cy="194945"/>
          </a:xfrm>
          <a:prstGeom prst="rect">
            <a:avLst/>
          </a:prstGeom>
        </p:spPr>
        <p:txBody>
          <a:bodyPr vert="horz" wrap="square" lIns="0" tIns="13970" rIns="0" bIns="0" rtlCol="0">
            <a:spAutoFit/>
          </a:bodyPr>
          <a:lstStyle/>
          <a:p>
            <a:pPr marL="12700">
              <a:lnSpc>
                <a:spcPct val="100000"/>
              </a:lnSpc>
              <a:spcBef>
                <a:spcPts val="110"/>
              </a:spcBef>
            </a:pPr>
            <a:r>
              <a:rPr sz="1100" dirty="0">
                <a:latin typeface="Calibri"/>
                <a:cs typeface="Calibri"/>
              </a:rPr>
              <a:t>E</a:t>
            </a:r>
            <a:endParaRPr sz="1100">
              <a:latin typeface="Calibri"/>
              <a:cs typeface="Calibri"/>
            </a:endParaRPr>
          </a:p>
        </p:txBody>
      </p:sp>
      <p:sp>
        <p:nvSpPr>
          <p:cNvPr id="19" name="object 19"/>
          <p:cNvSpPr txBox="1"/>
          <p:nvPr/>
        </p:nvSpPr>
        <p:spPr>
          <a:xfrm>
            <a:off x="8796286" y="5634534"/>
            <a:ext cx="130810" cy="194945"/>
          </a:xfrm>
          <a:prstGeom prst="rect">
            <a:avLst/>
          </a:prstGeom>
        </p:spPr>
        <p:txBody>
          <a:bodyPr vert="horz" wrap="square" lIns="0" tIns="13970" rIns="0" bIns="0" rtlCol="0">
            <a:spAutoFit/>
          </a:bodyPr>
          <a:lstStyle/>
          <a:p>
            <a:pPr marL="12700">
              <a:lnSpc>
                <a:spcPct val="100000"/>
              </a:lnSpc>
              <a:spcBef>
                <a:spcPts val="110"/>
              </a:spcBef>
            </a:pPr>
            <a:r>
              <a:rPr sz="1100" b="1" spc="5" dirty="0">
                <a:latin typeface="Calibri"/>
                <a:cs typeface="Calibri"/>
              </a:rPr>
              <a:t>w</a:t>
            </a:r>
            <a:endParaRPr sz="1100">
              <a:latin typeface="Calibri"/>
              <a:cs typeface="Calibri"/>
            </a:endParaRPr>
          </a:p>
        </p:txBody>
      </p:sp>
      <p:sp>
        <p:nvSpPr>
          <p:cNvPr id="20" name="object 20"/>
          <p:cNvSpPr txBox="1"/>
          <p:nvPr/>
        </p:nvSpPr>
        <p:spPr>
          <a:xfrm>
            <a:off x="9143857" y="2912367"/>
            <a:ext cx="201930" cy="184150"/>
          </a:xfrm>
          <a:prstGeom prst="rect">
            <a:avLst/>
          </a:prstGeom>
        </p:spPr>
        <p:txBody>
          <a:bodyPr vert="horz" wrap="square" lIns="0" tIns="11430" rIns="0" bIns="0" rtlCol="0">
            <a:spAutoFit/>
          </a:bodyPr>
          <a:lstStyle/>
          <a:p>
            <a:pPr marL="12700">
              <a:lnSpc>
                <a:spcPct val="100000"/>
              </a:lnSpc>
              <a:spcBef>
                <a:spcPts val="90"/>
              </a:spcBef>
            </a:pPr>
            <a:r>
              <a:rPr sz="1050" i="1" u="sng" spc="-25" dirty="0">
                <a:uFill>
                  <a:solidFill>
                    <a:srgbClr val="000000"/>
                  </a:solidFill>
                </a:uFill>
                <a:latin typeface="Calibri"/>
                <a:cs typeface="Calibri"/>
              </a:rPr>
              <a:t>∂</a:t>
            </a:r>
            <a:r>
              <a:rPr sz="1000" i="1" u="sng" spc="-25" dirty="0">
                <a:uFill>
                  <a:solidFill>
                    <a:srgbClr val="000000"/>
                  </a:solidFill>
                </a:uFill>
                <a:latin typeface="Times"/>
                <a:cs typeface="Times"/>
              </a:rPr>
              <a:t>E</a:t>
            </a:r>
            <a:r>
              <a:rPr sz="1000" i="1" u="sng" spc="500" dirty="0">
                <a:uFill>
                  <a:solidFill>
                    <a:srgbClr val="000000"/>
                  </a:solidFill>
                </a:uFill>
                <a:latin typeface="Times"/>
                <a:cs typeface="Times"/>
              </a:rPr>
              <a:t> </a:t>
            </a:r>
            <a:endParaRPr sz="1000">
              <a:latin typeface="Times"/>
              <a:cs typeface="Times"/>
            </a:endParaRPr>
          </a:p>
        </p:txBody>
      </p:sp>
      <p:sp>
        <p:nvSpPr>
          <p:cNvPr id="21" name="object 21"/>
          <p:cNvSpPr txBox="1"/>
          <p:nvPr/>
        </p:nvSpPr>
        <p:spPr>
          <a:xfrm>
            <a:off x="8738843" y="2943646"/>
            <a:ext cx="615950" cy="354330"/>
          </a:xfrm>
          <a:prstGeom prst="rect">
            <a:avLst/>
          </a:prstGeom>
        </p:spPr>
        <p:txBody>
          <a:bodyPr vert="horz" wrap="square" lIns="0" tIns="40005" rIns="0" bIns="0" rtlCol="0">
            <a:spAutoFit/>
          </a:bodyPr>
          <a:lstStyle/>
          <a:p>
            <a:pPr marL="38100">
              <a:lnSpc>
                <a:spcPct val="100000"/>
              </a:lnSpc>
              <a:spcBef>
                <a:spcPts val="315"/>
              </a:spcBef>
            </a:pPr>
            <a:r>
              <a:rPr sz="1500" i="1" spc="67" baseline="5555" dirty="0">
                <a:latin typeface="Times"/>
                <a:cs typeface="Times"/>
              </a:rPr>
              <a:t>E</a:t>
            </a:r>
            <a:r>
              <a:rPr sz="1500" b="1" spc="-892" baseline="5555" dirty="0">
                <a:latin typeface="Times"/>
                <a:cs typeface="Times"/>
              </a:rPr>
              <a:t>w</a:t>
            </a:r>
            <a:r>
              <a:rPr sz="1300" spc="50" dirty="0">
                <a:latin typeface="Arial"/>
                <a:cs typeface="Arial"/>
              </a:rPr>
              <a:t>(</a:t>
            </a:r>
            <a:r>
              <a:rPr sz="1300" spc="165" dirty="0">
                <a:latin typeface="Arial"/>
                <a:cs typeface="Arial"/>
              </a:rPr>
              <a:t> </a:t>
            </a:r>
            <a:r>
              <a:rPr sz="1300" dirty="0">
                <a:latin typeface="Arial"/>
                <a:cs typeface="Arial"/>
              </a:rPr>
              <a:t>)</a:t>
            </a:r>
            <a:r>
              <a:rPr sz="1500" baseline="5555" dirty="0">
                <a:latin typeface="Calibri"/>
                <a:cs typeface="Calibri"/>
              </a:rPr>
              <a:t>,</a:t>
            </a:r>
            <a:r>
              <a:rPr sz="1500" spc="195" baseline="5555" dirty="0">
                <a:latin typeface="Calibri"/>
                <a:cs typeface="Calibri"/>
              </a:rPr>
              <a:t> </a:t>
            </a:r>
            <a:r>
              <a:rPr sz="1575" i="1" spc="-37" baseline="-37037" dirty="0">
                <a:latin typeface="Calibri"/>
                <a:cs typeface="Calibri"/>
              </a:rPr>
              <a:t>∂</a:t>
            </a:r>
            <a:r>
              <a:rPr sz="1500" i="1" spc="-37" baseline="-38888" dirty="0">
                <a:latin typeface="Times"/>
                <a:cs typeface="Times"/>
              </a:rPr>
              <a:t>w</a:t>
            </a:r>
            <a:endParaRPr sz="1500" baseline="-38888">
              <a:latin typeface="Times"/>
              <a:cs typeface="Times"/>
            </a:endParaRPr>
          </a:p>
          <a:p>
            <a:pPr marR="30480" algn="r">
              <a:lnSpc>
                <a:spcPct val="100000"/>
              </a:lnSpc>
              <a:spcBef>
                <a:spcPts val="95"/>
              </a:spcBef>
            </a:pPr>
            <a:r>
              <a:rPr sz="600" i="1" spc="-5" dirty="0">
                <a:latin typeface="Times"/>
                <a:cs typeface="Times"/>
              </a:rPr>
              <a:t>i</a:t>
            </a:r>
            <a:endParaRPr sz="600">
              <a:latin typeface="Times"/>
              <a:cs typeface="Times"/>
            </a:endParaRPr>
          </a:p>
        </p:txBody>
      </p:sp>
      <p:grpSp>
        <p:nvGrpSpPr>
          <p:cNvPr id="22" name="object 22"/>
          <p:cNvGrpSpPr/>
          <p:nvPr/>
        </p:nvGrpSpPr>
        <p:grpSpPr>
          <a:xfrm>
            <a:off x="7708358" y="3147825"/>
            <a:ext cx="1122045" cy="1496695"/>
            <a:chOff x="7708358" y="3147825"/>
            <a:chExt cx="1122045" cy="1496695"/>
          </a:xfrm>
        </p:grpSpPr>
        <p:sp>
          <p:nvSpPr>
            <p:cNvPr id="23" name="object 23"/>
            <p:cNvSpPr/>
            <p:nvPr/>
          </p:nvSpPr>
          <p:spPr>
            <a:xfrm>
              <a:off x="8624694" y="3155657"/>
              <a:ext cx="192405" cy="511809"/>
            </a:xfrm>
            <a:custGeom>
              <a:avLst/>
              <a:gdLst/>
              <a:ahLst/>
              <a:cxnLst/>
              <a:rect l="l" t="t" r="r" b="b"/>
              <a:pathLst>
                <a:path w="192404" h="511810">
                  <a:moveTo>
                    <a:pt x="191836" y="511759"/>
                  </a:moveTo>
                  <a:lnTo>
                    <a:pt x="0" y="0"/>
                  </a:lnTo>
                </a:path>
              </a:pathLst>
            </a:custGeom>
            <a:solidFill>
              <a:srgbClr val="00B8FF"/>
            </a:solidFill>
          </p:spPr>
          <p:txBody>
            <a:bodyPr wrap="square" lIns="0" tIns="0" rIns="0" bIns="0" rtlCol="0"/>
            <a:lstStyle/>
            <a:p>
              <a:endParaRPr/>
            </a:p>
          </p:txBody>
        </p:sp>
        <p:sp>
          <p:nvSpPr>
            <p:cNvPr id="24" name="object 24"/>
            <p:cNvSpPr/>
            <p:nvPr/>
          </p:nvSpPr>
          <p:spPr>
            <a:xfrm>
              <a:off x="8624694" y="3155657"/>
              <a:ext cx="192405" cy="511809"/>
            </a:xfrm>
            <a:custGeom>
              <a:avLst/>
              <a:gdLst/>
              <a:ahLst/>
              <a:cxnLst/>
              <a:rect l="l" t="t" r="r" b="b"/>
              <a:pathLst>
                <a:path w="192404" h="511810">
                  <a:moveTo>
                    <a:pt x="0" y="0"/>
                  </a:moveTo>
                  <a:lnTo>
                    <a:pt x="191836" y="511759"/>
                  </a:lnTo>
                </a:path>
              </a:pathLst>
            </a:custGeom>
            <a:ln w="15669">
              <a:solidFill>
                <a:srgbClr val="000000"/>
              </a:solidFill>
            </a:ln>
          </p:spPr>
          <p:txBody>
            <a:bodyPr wrap="square" lIns="0" tIns="0" rIns="0" bIns="0" rtlCol="0"/>
            <a:lstStyle/>
            <a:p>
              <a:endParaRPr/>
            </a:p>
          </p:txBody>
        </p:sp>
        <p:pic>
          <p:nvPicPr>
            <p:cNvPr id="25" name="object 25"/>
            <p:cNvPicPr/>
            <p:nvPr/>
          </p:nvPicPr>
          <p:blipFill>
            <a:blip r:embed="rId3" cstate="print"/>
            <a:stretch>
              <a:fillRect/>
            </a:stretch>
          </p:blipFill>
          <p:spPr>
            <a:xfrm>
              <a:off x="8727084" y="3450475"/>
              <a:ext cx="103187" cy="216204"/>
            </a:xfrm>
            <a:prstGeom prst="rect">
              <a:avLst/>
            </a:prstGeom>
          </p:spPr>
        </p:pic>
        <p:sp>
          <p:nvSpPr>
            <p:cNvPr id="26" name="object 26"/>
            <p:cNvSpPr/>
            <p:nvPr/>
          </p:nvSpPr>
          <p:spPr>
            <a:xfrm>
              <a:off x="8158706" y="3888231"/>
              <a:ext cx="46990" cy="39370"/>
            </a:xfrm>
            <a:custGeom>
              <a:avLst/>
              <a:gdLst/>
              <a:ahLst/>
              <a:cxnLst/>
              <a:rect l="l" t="t" r="r" b="b"/>
              <a:pathLst>
                <a:path w="46990" h="39370">
                  <a:moveTo>
                    <a:pt x="23460" y="39192"/>
                  </a:moveTo>
                  <a:lnTo>
                    <a:pt x="14337" y="37651"/>
                  </a:lnTo>
                  <a:lnTo>
                    <a:pt x="6879" y="33451"/>
                  </a:lnTo>
                  <a:lnTo>
                    <a:pt x="1846" y="27222"/>
                  </a:lnTo>
                  <a:lnTo>
                    <a:pt x="0" y="19596"/>
                  </a:lnTo>
                  <a:lnTo>
                    <a:pt x="1846" y="11974"/>
                  </a:lnTo>
                  <a:lnTo>
                    <a:pt x="6879" y="5745"/>
                  </a:lnTo>
                  <a:lnTo>
                    <a:pt x="14337" y="1542"/>
                  </a:lnTo>
                  <a:lnTo>
                    <a:pt x="23460" y="0"/>
                  </a:lnTo>
                  <a:lnTo>
                    <a:pt x="32620" y="1542"/>
                  </a:lnTo>
                  <a:lnTo>
                    <a:pt x="40097" y="5745"/>
                  </a:lnTo>
                  <a:lnTo>
                    <a:pt x="45137" y="11974"/>
                  </a:lnTo>
                  <a:lnTo>
                    <a:pt x="46984" y="19596"/>
                  </a:lnTo>
                  <a:lnTo>
                    <a:pt x="45137" y="27222"/>
                  </a:lnTo>
                  <a:lnTo>
                    <a:pt x="40097" y="33451"/>
                  </a:lnTo>
                  <a:lnTo>
                    <a:pt x="32620" y="37651"/>
                  </a:lnTo>
                  <a:lnTo>
                    <a:pt x="23460" y="39192"/>
                  </a:lnTo>
                  <a:close/>
                </a:path>
              </a:pathLst>
            </a:custGeom>
            <a:solidFill>
              <a:srgbClr val="000000"/>
            </a:solidFill>
          </p:spPr>
          <p:txBody>
            <a:bodyPr wrap="square" lIns="0" tIns="0" rIns="0" bIns="0" rtlCol="0"/>
            <a:lstStyle/>
            <a:p>
              <a:endParaRPr/>
            </a:p>
          </p:txBody>
        </p:sp>
        <p:sp>
          <p:nvSpPr>
            <p:cNvPr id="27" name="object 27"/>
            <p:cNvSpPr/>
            <p:nvPr/>
          </p:nvSpPr>
          <p:spPr>
            <a:xfrm>
              <a:off x="8158706" y="3888231"/>
              <a:ext cx="46990" cy="39370"/>
            </a:xfrm>
            <a:custGeom>
              <a:avLst/>
              <a:gdLst/>
              <a:ahLst/>
              <a:cxnLst/>
              <a:rect l="l" t="t" r="r" b="b"/>
              <a:pathLst>
                <a:path w="46990" h="39370">
                  <a:moveTo>
                    <a:pt x="0" y="19596"/>
                  </a:moveTo>
                  <a:lnTo>
                    <a:pt x="1846" y="11974"/>
                  </a:lnTo>
                  <a:lnTo>
                    <a:pt x="6879" y="5745"/>
                  </a:lnTo>
                  <a:lnTo>
                    <a:pt x="14337" y="1542"/>
                  </a:lnTo>
                  <a:lnTo>
                    <a:pt x="23460" y="0"/>
                  </a:lnTo>
                  <a:lnTo>
                    <a:pt x="32620" y="1542"/>
                  </a:lnTo>
                  <a:lnTo>
                    <a:pt x="40097" y="5745"/>
                  </a:lnTo>
                  <a:lnTo>
                    <a:pt x="45137" y="11974"/>
                  </a:lnTo>
                  <a:lnTo>
                    <a:pt x="46984" y="19596"/>
                  </a:lnTo>
                  <a:lnTo>
                    <a:pt x="45137" y="27222"/>
                  </a:lnTo>
                  <a:lnTo>
                    <a:pt x="40097" y="33451"/>
                  </a:lnTo>
                  <a:lnTo>
                    <a:pt x="32620" y="37651"/>
                  </a:lnTo>
                  <a:lnTo>
                    <a:pt x="23460" y="39192"/>
                  </a:lnTo>
                  <a:lnTo>
                    <a:pt x="14337" y="37651"/>
                  </a:lnTo>
                  <a:lnTo>
                    <a:pt x="6879" y="33451"/>
                  </a:lnTo>
                  <a:lnTo>
                    <a:pt x="1846" y="27222"/>
                  </a:lnTo>
                  <a:lnTo>
                    <a:pt x="0" y="19596"/>
                  </a:lnTo>
                  <a:close/>
                </a:path>
              </a:pathLst>
            </a:custGeom>
            <a:ln w="5875">
              <a:solidFill>
                <a:srgbClr val="000000"/>
              </a:solidFill>
            </a:ln>
          </p:spPr>
          <p:txBody>
            <a:bodyPr wrap="square" lIns="0" tIns="0" rIns="0" bIns="0" rtlCol="0"/>
            <a:lstStyle/>
            <a:p>
              <a:endParaRPr/>
            </a:p>
          </p:txBody>
        </p:sp>
        <p:pic>
          <p:nvPicPr>
            <p:cNvPr id="28" name="object 28"/>
            <p:cNvPicPr/>
            <p:nvPr/>
          </p:nvPicPr>
          <p:blipFill>
            <a:blip r:embed="rId4" cstate="print"/>
            <a:stretch>
              <a:fillRect/>
            </a:stretch>
          </p:blipFill>
          <p:spPr>
            <a:xfrm>
              <a:off x="7708358" y="4471938"/>
              <a:ext cx="180120" cy="172385"/>
            </a:xfrm>
            <a:prstGeom prst="rect">
              <a:avLst/>
            </a:prstGeom>
          </p:spPr>
        </p:pic>
      </p:grpSp>
      <p:sp>
        <p:nvSpPr>
          <p:cNvPr id="29" name="object 29"/>
          <p:cNvSpPr txBox="1"/>
          <p:nvPr/>
        </p:nvSpPr>
        <p:spPr>
          <a:xfrm>
            <a:off x="8932467" y="3405438"/>
            <a:ext cx="556260" cy="194945"/>
          </a:xfrm>
          <a:prstGeom prst="rect">
            <a:avLst/>
          </a:prstGeom>
        </p:spPr>
        <p:txBody>
          <a:bodyPr vert="horz" wrap="square" lIns="0" tIns="13970" rIns="0" bIns="0" rtlCol="0">
            <a:spAutoFit/>
          </a:bodyPr>
          <a:lstStyle/>
          <a:p>
            <a:pPr marL="12700">
              <a:lnSpc>
                <a:spcPct val="100000"/>
              </a:lnSpc>
              <a:spcBef>
                <a:spcPts val="110"/>
              </a:spcBef>
            </a:pPr>
            <a:r>
              <a:rPr sz="1100" b="1" spc="-10" dirty="0">
                <a:latin typeface="Times"/>
                <a:cs typeface="Times"/>
              </a:rPr>
              <a:t>w</a:t>
            </a:r>
            <a:r>
              <a:rPr sz="1100" spc="-10" dirty="0">
                <a:latin typeface="Cambria"/>
                <a:cs typeface="Cambria"/>
              </a:rPr>
              <a:t>=</a:t>
            </a:r>
            <a:r>
              <a:rPr sz="1100" b="1" spc="-10" dirty="0">
                <a:latin typeface="Times"/>
                <a:cs typeface="Times"/>
              </a:rPr>
              <a:t>w</a:t>
            </a:r>
            <a:r>
              <a:rPr sz="1100" spc="-10" dirty="0">
                <a:latin typeface="Cambria"/>
                <a:cs typeface="Cambria"/>
              </a:rPr>
              <a:t>+</a:t>
            </a:r>
            <a:r>
              <a:rPr sz="1100" spc="-10" dirty="0">
                <a:latin typeface="Calibri"/>
                <a:cs typeface="Calibri"/>
              </a:rPr>
              <a:t>Δ</a:t>
            </a:r>
            <a:r>
              <a:rPr sz="1100" b="1" spc="-10" dirty="0">
                <a:latin typeface="Times"/>
                <a:cs typeface="Times"/>
              </a:rPr>
              <a:t>w</a:t>
            </a:r>
            <a:endParaRPr sz="1100">
              <a:latin typeface="Times"/>
              <a:cs typeface="Time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286003"/>
            <a:ext cx="9585960" cy="566822"/>
          </a:xfrm>
          <a:prstGeom prst="rect">
            <a:avLst/>
          </a:prstGeom>
        </p:spPr>
        <p:txBody>
          <a:bodyPr vert="horz" wrap="square" lIns="0" tIns="12700" rIns="0" bIns="0" rtlCol="0">
            <a:spAutoFit/>
          </a:bodyPr>
          <a:lstStyle/>
          <a:p>
            <a:pPr marL="12700">
              <a:lnSpc>
                <a:spcPct val="100000"/>
              </a:lnSpc>
              <a:spcBef>
                <a:spcPts val="100"/>
              </a:spcBef>
            </a:pPr>
            <a:r>
              <a:rPr lang="el-GR" sz="3600" spc="110" dirty="0">
                <a:solidFill>
                  <a:schemeClr val="tx1"/>
                </a:solidFill>
              </a:rPr>
              <a:t>ΤΕΧΝΗΤΟ ΝΕΥΡΩΝΙΚΟ ΔΙΚΤΥΟ</a:t>
            </a:r>
            <a:r>
              <a:rPr lang="en-US" sz="3600" spc="110" dirty="0">
                <a:solidFill>
                  <a:schemeClr val="tx1"/>
                </a:solidFill>
              </a:rPr>
              <a:t>:</a:t>
            </a:r>
            <a:r>
              <a:rPr lang="el-GR" sz="3600" spc="85" dirty="0">
                <a:solidFill>
                  <a:schemeClr val="tx1"/>
                </a:solidFill>
              </a:rPr>
              <a:t> ΟΠΙΣΘΟΔΙΑΔΟΣΗ</a:t>
            </a:r>
            <a:endParaRPr lang="en-GB" sz="3600" dirty="0">
              <a:solidFill>
                <a:schemeClr val="tx1"/>
              </a:solidFill>
            </a:endParaRPr>
          </a:p>
        </p:txBody>
      </p:sp>
      <p:pic>
        <p:nvPicPr>
          <p:cNvPr id="3" name="object 3"/>
          <p:cNvPicPr/>
          <p:nvPr/>
        </p:nvPicPr>
        <p:blipFill>
          <a:blip r:embed="rId2" cstate="print"/>
          <a:stretch>
            <a:fillRect/>
          </a:stretch>
        </p:blipFill>
        <p:spPr>
          <a:xfrm>
            <a:off x="5930811" y="1556477"/>
            <a:ext cx="1222260" cy="1136364"/>
          </a:xfrm>
          <a:prstGeom prst="rect">
            <a:avLst/>
          </a:prstGeom>
        </p:spPr>
      </p:pic>
      <p:pic>
        <p:nvPicPr>
          <p:cNvPr id="4" name="object 4"/>
          <p:cNvPicPr/>
          <p:nvPr/>
        </p:nvPicPr>
        <p:blipFill>
          <a:blip r:embed="rId3" cstate="print"/>
          <a:stretch>
            <a:fillRect/>
          </a:stretch>
        </p:blipFill>
        <p:spPr>
          <a:xfrm>
            <a:off x="3216322" y="1749498"/>
            <a:ext cx="1378912" cy="1497413"/>
          </a:xfrm>
          <a:prstGeom prst="rect">
            <a:avLst/>
          </a:prstGeom>
        </p:spPr>
      </p:pic>
      <p:pic>
        <p:nvPicPr>
          <p:cNvPr id="5" name="object 5"/>
          <p:cNvPicPr/>
          <p:nvPr/>
        </p:nvPicPr>
        <p:blipFill>
          <a:blip r:embed="rId4" cstate="print"/>
          <a:stretch>
            <a:fillRect/>
          </a:stretch>
        </p:blipFill>
        <p:spPr>
          <a:xfrm>
            <a:off x="5003522" y="3144124"/>
            <a:ext cx="1808221" cy="576152"/>
          </a:xfrm>
          <a:prstGeom prst="rect">
            <a:avLst/>
          </a:prstGeom>
        </p:spPr>
      </p:pic>
      <p:pic>
        <p:nvPicPr>
          <p:cNvPr id="6" name="object 6"/>
          <p:cNvPicPr/>
          <p:nvPr/>
        </p:nvPicPr>
        <p:blipFill>
          <a:blip r:embed="rId5" cstate="print"/>
          <a:stretch>
            <a:fillRect/>
          </a:stretch>
        </p:blipFill>
        <p:spPr>
          <a:xfrm>
            <a:off x="4642495" y="3972938"/>
            <a:ext cx="2707813" cy="293985"/>
          </a:xfrm>
          <a:prstGeom prst="rect">
            <a:avLst/>
          </a:prstGeom>
        </p:spPr>
      </p:pic>
      <p:pic>
        <p:nvPicPr>
          <p:cNvPr id="7" name="object 7"/>
          <p:cNvPicPr/>
          <p:nvPr/>
        </p:nvPicPr>
        <p:blipFill>
          <a:blip r:embed="rId6" cstate="print"/>
          <a:stretch>
            <a:fillRect/>
          </a:stretch>
        </p:blipFill>
        <p:spPr>
          <a:xfrm>
            <a:off x="3513599" y="4717488"/>
            <a:ext cx="1624835" cy="537106"/>
          </a:xfrm>
          <a:prstGeom prst="rect">
            <a:avLst/>
          </a:prstGeom>
        </p:spPr>
      </p:pic>
      <p:pic>
        <p:nvPicPr>
          <p:cNvPr id="8" name="object 8"/>
          <p:cNvPicPr/>
          <p:nvPr/>
        </p:nvPicPr>
        <p:blipFill>
          <a:blip r:embed="rId7" cstate="print"/>
          <a:stretch>
            <a:fillRect/>
          </a:stretch>
        </p:blipFill>
        <p:spPr>
          <a:xfrm>
            <a:off x="6393682" y="4696102"/>
            <a:ext cx="3387977" cy="610294"/>
          </a:xfrm>
          <a:prstGeom prst="rect">
            <a:avLst/>
          </a:prstGeom>
        </p:spPr>
      </p:pic>
      <p:pic>
        <p:nvPicPr>
          <p:cNvPr id="9" name="object 9"/>
          <p:cNvPicPr/>
          <p:nvPr/>
        </p:nvPicPr>
        <p:blipFill>
          <a:blip r:embed="rId8" cstate="print"/>
          <a:stretch>
            <a:fillRect/>
          </a:stretch>
        </p:blipFill>
        <p:spPr>
          <a:xfrm>
            <a:off x="4580432" y="5737517"/>
            <a:ext cx="2678709" cy="805065"/>
          </a:xfrm>
          <a:prstGeom prst="rect">
            <a:avLst/>
          </a:prstGeom>
        </p:spPr>
      </p:pic>
      <p:pic>
        <p:nvPicPr>
          <p:cNvPr id="10" name="object 10"/>
          <p:cNvPicPr/>
          <p:nvPr/>
        </p:nvPicPr>
        <p:blipFill>
          <a:blip r:embed="rId9" cstate="print"/>
          <a:stretch>
            <a:fillRect/>
          </a:stretch>
        </p:blipFill>
        <p:spPr>
          <a:xfrm>
            <a:off x="8374577" y="3314649"/>
            <a:ext cx="814631" cy="865484"/>
          </a:xfrm>
          <a:prstGeom prst="rect">
            <a:avLst/>
          </a:prstGeom>
        </p:spPr>
      </p:pic>
      <p:pic>
        <p:nvPicPr>
          <p:cNvPr id="11" name="object 11"/>
          <p:cNvPicPr/>
          <p:nvPr/>
        </p:nvPicPr>
        <p:blipFill>
          <a:blip r:embed="rId10" cstate="print"/>
          <a:stretch>
            <a:fillRect/>
          </a:stretch>
        </p:blipFill>
        <p:spPr>
          <a:xfrm>
            <a:off x="9399037" y="3334005"/>
            <a:ext cx="986169" cy="828870"/>
          </a:xfrm>
          <a:prstGeom prst="rect">
            <a:avLst/>
          </a:prstGeom>
        </p:spPr>
      </p:pic>
      <p:sp>
        <p:nvSpPr>
          <p:cNvPr id="12" name="object 12"/>
          <p:cNvSpPr txBox="1"/>
          <p:nvPr/>
        </p:nvSpPr>
        <p:spPr>
          <a:xfrm>
            <a:off x="1880745" y="1975611"/>
            <a:ext cx="925522" cy="269240"/>
          </a:xfrm>
          <a:prstGeom prst="rect">
            <a:avLst/>
          </a:prstGeom>
        </p:spPr>
        <p:txBody>
          <a:bodyPr vert="horz" wrap="square" lIns="0" tIns="12700" rIns="0" bIns="0" rtlCol="0">
            <a:spAutoFit/>
          </a:bodyPr>
          <a:lstStyle/>
          <a:p>
            <a:pPr marL="12700">
              <a:lnSpc>
                <a:spcPct val="100000"/>
              </a:lnSpc>
              <a:spcBef>
                <a:spcPts val="100"/>
              </a:spcBef>
            </a:pPr>
            <a:r>
              <a:rPr lang="el-GR" sz="1600" spc="-10" dirty="0">
                <a:solidFill>
                  <a:srgbClr val="009898"/>
                </a:solidFill>
                <a:latin typeface="Franklin Gothic Medium"/>
                <a:cs typeface="Franklin Gothic Medium"/>
              </a:rPr>
              <a:t>Ορισμοί</a:t>
            </a:r>
            <a:r>
              <a:rPr sz="1600" spc="-10" dirty="0">
                <a:solidFill>
                  <a:srgbClr val="009898"/>
                </a:solidFill>
                <a:latin typeface="Franklin Gothic Medium"/>
                <a:cs typeface="Franklin Gothic Medium"/>
              </a:rPr>
              <a:t>:</a:t>
            </a:r>
            <a:endParaRPr sz="1600" dirty="0">
              <a:latin typeface="Franklin Gothic Medium"/>
              <a:cs typeface="Franklin Gothic Medium"/>
            </a:endParaRPr>
          </a:p>
        </p:txBody>
      </p:sp>
      <p:sp>
        <p:nvSpPr>
          <p:cNvPr id="13" name="object 13"/>
          <p:cNvSpPr txBox="1"/>
          <p:nvPr/>
        </p:nvSpPr>
        <p:spPr>
          <a:xfrm>
            <a:off x="746442" y="3590753"/>
            <a:ext cx="2547187" cy="259045"/>
          </a:xfrm>
          <a:prstGeom prst="rect">
            <a:avLst/>
          </a:prstGeom>
        </p:spPr>
        <p:txBody>
          <a:bodyPr vert="horz" wrap="square" lIns="0" tIns="12700" rIns="0" bIns="0" rtlCol="0">
            <a:spAutoFit/>
          </a:bodyPr>
          <a:lstStyle/>
          <a:p>
            <a:pPr marL="12700">
              <a:lnSpc>
                <a:spcPct val="100000"/>
              </a:lnSpc>
              <a:spcBef>
                <a:spcPts val="100"/>
              </a:spcBef>
            </a:pPr>
            <a:r>
              <a:rPr lang="el-GR" sz="1600" dirty="0">
                <a:solidFill>
                  <a:srgbClr val="009898"/>
                </a:solidFill>
                <a:latin typeface="Franklin Gothic Medium"/>
                <a:cs typeface="Franklin Gothic Medium"/>
              </a:rPr>
              <a:t>Λειτουργία ενεργοποίησης:</a:t>
            </a:r>
          </a:p>
        </p:txBody>
      </p:sp>
      <p:sp>
        <p:nvSpPr>
          <p:cNvPr id="14" name="object 14"/>
          <p:cNvSpPr txBox="1"/>
          <p:nvPr/>
        </p:nvSpPr>
        <p:spPr>
          <a:xfrm>
            <a:off x="990600" y="4849876"/>
            <a:ext cx="2058873" cy="259045"/>
          </a:xfrm>
          <a:prstGeom prst="rect">
            <a:avLst/>
          </a:prstGeom>
        </p:spPr>
        <p:txBody>
          <a:bodyPr vert="horz" wrap="square" lIns="0" tIns="12700" rIns="0" bIns="0" rtlCol="0">
            <a:spAutoFit/>
          </a:bodyPr>
          <a:lstStyle/>
          <a:p>
            <a:pPr marL="12700">
              <a:lnSpc>
                <a:spcPct val="100000"/>
              </a:lnSpc>
              <a:spcBef>
                <a:spcPts val="100"/>
              </a:spcBef>
            </a:pPr>
            <a:r>
              <a:rPr lang="el-GR" sz="1600" dirty="0">
                <a:solidFill>
                  <a:srgbClr val="009898"/>
                </a:solidFill>
                <a:latin typeface="Franklin Gothic Medium"/>
                <a:cs typeface="Franklin Gothic Medium"/>
              </a:rPr>
              <a:t>Λειτουργία σφάλματος:</a:t>
            </a:r>
          </a:p>
        </p:txBody>
      </p:sp>
      <p:grpSp>
        <p:nvGrpSpPr>
          <p:cNvPr id="15" name="object 15"/>
          <p:cNvGrpSpPr/>
          <p:nvPr/>
        </p:nvGrpSpPr>
        <p:grpSpPr>
          <a:xfrm>
            <a:off x="8183715" y="1317726"/>
            <a:ext cx="1976755" cy="1743075"/>
            <a:chOff x="8183715" y="1317726"/>
            <a:chExt cx="1976755" cy="1743075"/>
          </a:xfrm>
        </p:grpSpPr>
        <p:pic>
          <p:nvPicPr>
            <p:cNvPr id="16" name="object 16"/>
            <p:cNvPicPr/>
            <p:nvPr/>
          </p:nvPicPr>
          <p:blipFill>
            <a:blip r:embed="rId11" cstate="print"/>
            <a:stretch>
              <a:fillRect/>
            </a:stretch>
          </p:blipFill>
          <p:spPr>
            <a:xfrm>
              <a:off x="9106478" y="1674501"/>
              <a:ext cx="196583" cy="192265"/>
            </a:xfrm>
            <a:prstGeom prst="rect">
              <a:avLst/>
            </a:prstGeom>
          </p:spPr>
        </p:pic>
        <p:pic>
          <p:nvPicPr>
            <p:cNvPr id="17" name="object 17"/>
            <p:cNvPicPr/>
            <p:nvPr/>
          </p:nvPicPr>
          <p:blipFill>
            <a:blip r:embed="rId12" cstate="print"/>
            <a:stretch>
              <a:fillRect/>
            </a:stretch>
          </p:blipFill>
          <p:spPr>
            <a:xfrm>
              <a:off x="8183715" y="1317726"/>
              <a:ext cx="187223" cy="182905"/>
            </a:xfrm>
            <a:prstGeom prst="rect">
              <a:avLst/>
            </a:prstGeom>
          </p:spPr>
        </p:pic>
        <p:sp>
          <p:nvSpPr>
            <p:cNvPr id="18" name="object 18"/>
            <p:cNvSpPr/>
            <p:nvPr/>
          </p:nvSpPr>
          <p:spPr>
            <a:xfrm>
              <a:off x="8369503" y="1408455"/>
              <a:ext cx="741680" cy="361950"/>
            </a:xfrm>
            <a:custGeom>
              <a:avLst/>
              <a:gdLst/>
              <a:ahLst/>
              <a:cxnLst/>
              <a:rect l="l" t="t" r="r" b="b"/>
              <a:pathLst>
                <a:path w="741679" h="361950">
                  <a:moveTo>
                    <a:pt x="0" y="0"/>
                  </a:moveTo>
                  <a:lnTo>
                    <a:pt x="741654" y="361454"/>
                  </a:lnTo>
                </a:path>
              </a:pathLst>
            </a:custGeom>
            <a:ln w="9360">
              <a:solidFill>
                <a:srgbClr val="000000"/>
              </a:solidFill>
            </a:ln>
          </p:spPr>
          <p:txBody>
            <a:bodyPr wrap="square" lIns="0" tIns="0" rIns="0" bIns="0" rtlCol="0"/>
            <a:lstStyle/>
            <a:p>
              <a:endParaRPr/>
            </a:p>
          </p:txBody>
        </p:sp>
        <p:pic>
          <p:nvPicPr>
            <p:cNvPr id="19" name="object 19"/>
            <p:cNvPicPr/>
            <p:nvPr/>
          </p:nvPicPr>
          <p:blipFill>
            <a:blip r:embed="rId13" cstate="print"/>
            <a:stretch>
              <a:fillRect/>
            </a:stretch>
          </p:blipFill>
          <p:spPr>
            <a:xfrm>
              <a:off x="9106478" y="2074894"/>
              <a:ext cx="196583" cy="192265"/>
            </a:xfrm>
            <a:prstGeom prst="rect">
              <a:avLst/>
            </a:prstGeom>
          </p:spPr>
        </p:pic>
        <p:pic>
          <p:nvPicPr>
            <p:cNvPr id="20" name="object 20"/>
            <p:cNvPicPr/>
            <p:nvPr/>
          </p:nvPicPr>
          <p:blipFill>
            <a:blip r:embed="rId14" cstate="print"/>
            <a:stretch>
              <a:fillRect/>
            </a:stretch>
          </p:blipFill>
          <p:spPr>
            <a:xfrm>
              <a:off x="8183715" y="1837626"/>
              <a:ext cx="187223" cy="182867"/>
            </a:xfrm>
            <a:prstGeom prst="rect">
              <a:avLst/>
            </a:prstGeom>
          </p:spPr>
        </p:pic>
        <p:sp>
          <p:nvSpPr>
            <p:cNvPr id="21" name="object 21"/>
            <p:cNvSpPr/>
            <p:nvPr/>
          </p:nvSpPr>
          <p:spPr>
            <a:xfrm>
              <a:off x="8369503" y="1408455"/>
              <a:ext cx="741680" cy="762000"/>
            </a:xfrm>
            <a:custGeom>
              <a:avLst/>
              <a:gdLst/>
              <a:ahLst/>
              <a:cxnLst/>
              <a:rect l="l" t="t" r="r" b="b"/>
              <a:pathLst>
                <a:path w="741679" h="762000">
                  <a:moveTo>
                    <a:pt x="741654" y="761860"/>
                  </a:moveTo>
                  <a:lnTo>
                    <a:pt x="0" y="0"/>
                  </a:lnTo>
                </a:path>
              </a:pathLst>
            </a:custGeom>
            <a:ln w="9360">
              <a:solidFill>
                <a:srgbClr val="000000"/>
              </a:solidFill>
            </a:ln>
          </p:spPr>
          <p:txBody>
            <a:bodyPr wrap="square" lIns="0" tIns="0" rIns="0" bIns="0" rtlCol="0"/>
            <a:lstStyle/>
            <a:p>
              <a:endParaRPr/>
            </a:p>
          </p:txBody>
        </p:sp>
        <p:pic>
          <p:nvPicPr>
            <p:cNvPr id="22" name="object 22"/>
            <p:cNvPicPr/>
            <p:nvPr/>
          </p:nvPicPr>
          <p:blipFill>
            <a:blip r:embed="rId15" cstate="print"/>
            <a:stretch>
              <a:fillRect/>
            </a:stretch>
          </p:blipFill>
          <p:spPr>
            <a:xfrm>
              <a:off x="9106478" y="2437784"/>
              <a:ext cx="196583" cy="192278"/>
            </a:xfrm>
            <a:prstGeom prst="rect">
              <a:avLst/>
            </a:prstGeom>
          </p:spPr>
        </p:pic>
        <p:pic>
          <p:nvPicPr>
            <p:cNvPr id="23" name="object 23"/>
            <p:cNvPicPr/>
            <p:nvPr/>
          </p:nvPicPr>
          <p:blipFill>
            <a:blip r:embed="rId16" cstate="print"/>
            <a:stretch>
              <a:fillRect/>
            </a:stretch>
          </p:blipFill>
          <p:spPr>
            <a:xfrm>
              <a:off x="8183715" y="2357488"/>
              <a:ext cx="187223" cy="182905"/>
            </a:xfrm>
            <a:prstGeom prst="rect">
              <a:avLst/>
            </a:prstGeom>
          </p:spPr>
        </p:pic>
        <p:sp>
          <p:nvSpPr>
            <p:cNvPr id="24" name="object 24"/>
            <p:cNvSpPr/>
            <p:nvPr/>
          </p:nvSpPr>
          <p:spPr>
            <a:xfrm>
              <a:off x="8369503" y="1408455"/>
              <a:ext cx="741680" cy="1125220"/>
            </a:xfrm>
            <a:custGeom>
              <a:avLst/>
              <a:gdLst/>
              <a:ahLst/>
              <a:cxnLst/>
              <a:rect l="l" t="t" r="r" b="b"/>
              <a:pathLst>
                <a:path w="741679" h="1125220">
                  <a:moveTo>
                    <a:pt x="741654" y="1124750"/>
                  </a:moveTo>
                  <a:lnTo>
                    <a:pt x="0" y="0"/>
                  </a:lnTo>
                </a:path>
                <a:path w="741679" h="1125220">
                  <a:moveTo>
                    <a:pt x="0" y="519912"/>
                  </a:moveTo>
                  <a:lnTo>
                    <a:pt x="741654" y="361454"/>
                  </a:lnTo>
                </a:path>
                <a:path w="741679" h="1125220">
                  <a:moveTo>
                    <a:pt x="0" y="1039761"/>
                  </a:moveTo>
                  <a:lnTo>
                    <a:pt x="741654" y="361454"/>
                  </a:lnTo>
                </a:path>
              </a:pathLst>
            </a:custGeom>
            <a:ln w="9360">
              <a:solidFill>
                <a:srgbClr val="000000"/>
              </a:solidFill>
            </a:ln>
          </p:spPr>
          <p:txBody>
            <a:bodyPr wrap="square" lIns="0" tIns="0" rIns="0" bIns="0" rtlCol="0"/>
            <a:lstStyle/>
            <a:p>
              <a:endParaRPr/>
            </a:p>
          </p:txBody>
        </p:sp>
        <p:pic>
          <p:nvPicPr>
            <p:cNvPr id="25" name="object 25"/>
            <p:cNvPicPr/>
            <p:nvPr/>
          </p:nvPicPr>
          <p:blipFill>
            <a:blip r:embed="rId17" cstate="print"/>
            <a:stretch>
              <a:fillRect/>
            </a:stretch>
          </p:blipFill>
          <p:spPr>
            <a:xfrm>
              <a:off x="8183715" y="2877388"/>
              <a:ext cx="187223" cy="182918"/>
            </a:xfrm>
            <a:prstGeom prst="rect">
              <a:avLst/>
            </a:prstGeom>
          </p:spPr>
        </p:pic>
        <p:sp>
          <p:nvSpPr>
            <p:cNvPr id="26" name="object 26"/>
            <p:cNvSpPr/>
            <p:nvPr/>
          </p:nvSpPr>
          <p:spPr>
            <a:xfrm>
              <a:off x="8369503" y="1769910"/>
              <a:ext cx="741680" cy="1198245"/>
            </a:xfrm>
            <a:custGeom>
              <a:avLst/>
              <a:gdLst/>
              <a:ahLst/>
              <a:cxnLst/>
              <a:rect l="l" t="t" r="r" b="b"/>
              <a:pathLst>
                <a:path w="741679" h="1198245">
                  <a:moveTo>
                    <a:pt x="0" y="1198219"/>
                  </a:moveTo>
                  <a:lnTo>
                    <a:pt x="741654" y="0"/>
                  </a:lnTo>
                </a:path>
                <a:path w="741679" h="1198245">
                  <a:moveTo>
                    <a:pt x="0" y="158457"/>
                  </a:moveTo>
                  <a:lnTo>
                    <a:pt x="741654" y="400405"/>
                  </a:lnTo>
                </a:path>
                <a:path w="741679" h="1198245">
                  <a:moveTo>
                    <a:pt x="0" y="158457"/>
                  </a:moveTo>
                  <a:lnTo>
                    <a:pt x="741654" y="763295"/>
                  </a:lnTo>
                </a:path>
                <a:path w="741679" h="1198245">
                  <a:moveTo>
                    <a:pt x="0" y="678307"/>
                  </a:moveTo>
                  <a:lnTo>
                    <a:pt x="741654" y="400354"/>
                  </a:lnTo>
                </a:path>
                <a:path w="741679" h="1198245">
                  <a:moveTo>
                    <a:pt x="0" y="1198219"/>
                  </a:moveTo>
                  <a:lnTo>
                    <a:pt x="741654" y="763295"/>
                  </a:lnTo>
                </a:path>
                <a:path w="741679" h="1198245">
                  <a:moveTo>
                    <a:pt x="0" y="678307"/>
                  </a:moveTo>
                  <a:lnTo>
                    <a:pt x="741654" y="763295"/>
                  </a:lnTo>
                </a:path>
                <a:path w="741679" h="1198245">
                  <a:moveTo>
                    <a:pt x="0" y="1198219"/>
                  </a:moveTo>
                  <a:lnTo>
                    <a:pt x="741654" y="400405"/>
                  </a:lnTo>
                </a:path>
              </a:pathLst>
            </a:custGeom>
            <a:ln w="9360">
              <a:solidFill>
                <a:srgbClr val="000000"/>
              </a:solidFill>
            </a:ln>
          </p:spPr>
          <p:txBody>
            <a:bodyPr wrap="square" lIns="0" tIns="0" rIns="0" bIns="0" rtlCol="0"/>
            <a:lstStyle/>
            <a:p>
              <a:endParaRPr/>
            </a:p>
          </p:txBody>
        </p:sp>
        <p:pic>
          <p:nvPicPr>
            <p:cNvPr id="27" name="object 27"/>
            <p:cNvPicPr/>
            <p:nvPr/>
          </p:nvPicPr>
          <p:blipFill>
            <a:blip r:embed="rId13" cstate="print"/>
            <a:stretch>
              <a:fillRect/>
            </a:stretch>
          </p:blipFill>
          <p:spPr>
            <a:xfrm>
              <a:off x="9963385" y="2074894"/>
              <a:ext cx="196583" cy="192265"/>
            </a:xfrm>
            <a:prstGeom prst="rect">
              <a:avLst/>
            </a:prstGeom>
          </p:spPr>
        </p:pic>
        <p:sp>
          <p:nvSpPr>
            <p:cNvPr id="28" name="object 28"/>
            <p:cNvSpPr/>
            <p:nvPr/>
          </p:nvSpPr>
          <p:spPr>
            <a:xfrm>
              <a:off x="9298381" y="1769910"/>
              <a:ext cx="669925" cy="763905"/>
            </a:xfrm>
            <a:custGeom>
              <a:avLst/>
              <a:gdLst/>
              <a:ahLst/>
              <a:cxnLst/>
              <a:rect l="l" t="t" r="r" b="b"/>
              <a:pathLst>
                <a:path w="669925" h="763905">
                  <a:moveTo>
                    <a:pt x="0" y="400405"/>
                  </a:moveTo>
                  <a:lnTo>
                    <a:pt x="669683" y="401840"/>
                  </a:lnTo>
                </a:path>
                <a:path w="669925" h="763905">
                  <a:moveTo>
                    <a:pt x="0" y="0"/>
                  </a:moveTo>
                  <a:lnTo>
                    <a:pt x="669683" y="400354"/>
                  </a:lnTo>
                </a:path>
                <a:path w="669925" h="763905">
                  <a:moveTo>
                    <a:pt x="0" y="763295"/>
                  </a:moveTo>
                  <a:lnTo>
                    <a:pt x="669683" y="400405"/>
                  </a:lnTo>
                </a:path>
              </a:pathLst>
            </a:custGeom>
            <a:ln w="9360">
              <a:solidFill>
                <a:srgbClr val="000000"/>
              </a:solidFill>
            </a:ln>
          </p:spPr>
          <p:txBody>
            <a:bodyPr wrap="square" lIns="0" tIns="0" rIns="0" bIns="0" rtlCol="0"/>
            <a:lstStyle/>
            <a:p>
              <a:endParaRPr/>
            </a:p>
          </p:txBody>
        </p:sp>
      </p:grpSp>
      <p:sp>
        <p:nvSpPr>
          <p:cNvPr id="29" name="object 29"/>
          <p:cNvSpPr txBox="1"/>
          <p:nvPr/>
        </p:nvSpPr>
        <p:spPr>
          <a:xfrm>
            <a:off x="7903076" y="1883956"/>
            <a:ext cx="187325" cy="447675"/>
          </a:xfrm>
          <a:prstGeom prst="rect">
            <a:avLst/>
          </a:prstGeom>
        </p:spPr>
        <p:txBody>
          <a:bodyPr vert="horz" wrap="square" lIns="0" tIns="15240" rIns="0" bIns="0" rtlCol="0">
            <a:spAutoFit/>
          </a:bodyPr>
          <a:lstStyle/>
          <a:p>
            <a:pPr marL="12700">
              <a:lnSpc>
                <a:spcPct val="100000"/>
              </a:lnSpc>
              <a:spcBef>
                <a:spcPts val="120"/>
              </a:spcBef>
            </a:pPr>
            <a:r>
              <a:rPr sz="2750" i="1" spc="50" dirty="0">
                <a:latin typeface="Times New Roman"/>
                <a:cs typeface="Times New Roman"/>
              </a:rPr>
              <a:t>x</a:t>
            </a:r>
            <a:endParaRPr sz="2750">
              <a:latin typeface="Times New Roman"/>
              <a:cs typeface="Times New Roman"/>
            </a:endParaRPr>
          </a:p>
        </p:txBody>
      </p:sp>
      <p:sp>
        <p:nvSpPr>
          <p:cNvPr id="30" name="object 30"/>
          <p:cNvSpPr txBox="1"/>
          <p:nvPr/>
        </p:nvSpPr>
        <p:spPr>
          <a:xfrm>
            <a:off x="8636189" y="2558311"/>
            <a:ext cx="423545" cy="432434"/>
          </a:xfrm>
          <a:prstGeom prst="rect">
            <a:avLst/>
          </a:prstGeom>
        </p:spPr>
        <p:txBody>
          <a:bodyPr vert="horz" wrap="square" lIns="0" tIns="14604" rIns="0" bIns="0" rtlCol="0">
            <a:spAutoFit/>
          </a:bodyPr>
          <a:lstStyle/>
          <a:p>
            <a:pPr marL="38100">
              <a:lnSpc>
                <a:spcPct val="100000"/>
              </a:lnSpc>
              <a:spcBef>
                <a:spcPts val="114"/>
              </a:spcBef>
            </a:pPr>
            <a:r>
              <a:rPr sz="3975" i="1" spc="89" baseline="-25157" dirty="0">
                <a:latin typeface="Times New Roman"/>
                <a:cs typeface="Times New Roman"/>
              </a:rPr>
              <a:t>w</a:t>
            </a:r>
            <a:r>
              <a:rPr sz="1550" i="1" spc="60" dirty="0">
                <a:latin typeface="Times New Roman"/>
                <a:cs typeface="Times New Roman"/>
              </a:rPr>
              <a:t>h</a:t>
            </a:r>
            <a:endParaRPr sz="1550">
              <a:latin typeface="Times New Roman"/>
              <a:cs typeface="Times New Roman"/>
            </a:endParaRPr>
          </a:p>
        </p:txBody>
      </p:sp>
      <p:sp>
        <p:nvSpPr>
          <p:cNvPr id="31" name="object 31"/>
          <p:cNvSpPr txBox="1"/>
          <p:nvPr/>
        </p:nvSpPr>
        <p:spPr>
          <a:xfrm>
            <a:off x="9500870" y="2131665"/>
            <a:ext cx="397510" cy="405130"/>
          </a:xfrm>
          <a:prstGeom prst="rect">
            <a:avLst/>
          </a:prstGeom>
        </p:spPr>
        <p:txBody>
          <a:bodyPr vert="horz" wrap="square" lIns="0" tIns="17145" rIns="0" bIns="0" rtlCol="0">
            <a:spAutoFit/>
          </a:bodyPr>
          <a:lstStyle/>
          <a:p>
            <a:pPr marL="38100">
              <a:lnSpc>
                <a:spcPct val="100000"/>
              </a:lnSpc>
              <a:spcBef>
                <a:spcPts val="135"/>
              </a:spcBef>
            </a:pPr>
            <a:r>
              <a:rPr sz="3675" i="1" spc="75" baseline="-24943" dirty="0">
                <a:latin typeface="Times New Roman"/>
                <a:cs typeface="Times New Roman"/>
              </a:rPr>
              <a:t>w</a:t>
            </a:r>
            <a:r>
              <a:rPr sz="1450" i="1" spc="50" dirty="0">
                <a:latin typeface="Times New Roman"/>
                <a:cs typeface="Times New Roman"/>
              </a:rPr>
              <a:t>o</a:t>
            </a:r>
            <a:endParaRPr sz="1450">
              <a:latin typeface="Times New Roman"/>
              <a:cs typeface="Times New Roman"/>
            </a:endParaRPr>
          </a:p>
        </p:txBody>
      </p:sp>
      <p:sp>
        <p:nvSpPr>
          <p:cNvPr id="32" name="object 32"/>
          <p:cNvSpPr txBox="1"/>
          <p:nvPr/>
        </p:nvSpPr>
        <p:spPr>
          <a:xfrm>
            <a:off x="10289630" y="1739944"/>
            <a:ext cx="186055" cy="400685"/>
          </a:xfrm>
          <a:prstGeom prst="rect">
            <a:avLst/>
          </a:prstGeom>
        </p:spPr>
        <p:txBody>
          <a:bodyPr vert="horz" wrap="square" lIns="0" tIns="13970" rIns="0" bIns="0" rtlCol="0">
            <a:spAutoFit/>
          </a:bodyPr>
          <a:lstStyle/>
          <a:p>
            <a:pPr marL="12700">
              <a:lnSpc>
                <a:spcPct val="100000"/>
              </a:lnSpc>
              <a:spcBef>
                <a:spcPts val="110"/>
              </a:spcBef>
            </a:pPr>
            <a:r>
              <a:rPr sz="2450" i="1" spc="35" dirty="0">
                <a:latin typeface="Times New Roman"/>
                <a:cs typeface="Times New Roman"/>
              </a:rPr>
              <a:t>o</a:t>
            </a:r>
            <a:endParaRPr sz="2450">
              <a:latin typeface="Times New Roman"/>
              <a:cs typeface="Times New Roman"/>
            </a:endParaRPr>
          </a:p>
        </p:txBody>
      </p:sp>
      <p:sp>
        <p:nvSpPr>
          <p:cNvPr id="33" name="object 33"/>
          <p:cNvSpPr txBox="1"/>
          <p:nvPr/>
        </p:nvSpPr>
        <p:spPr>
          <a:xfrm>
            <a:off x="9370455" y="1377031"/>
            <a:ext cx="182880" cy="389890"/>
          </a:xfrm>
          <a:prstGeom prst="rect">
            <a:avLst/>
          </a:prstGeom>
        </p:spPr>
        <p:txBody>
          <a:bodyPr vert="horz" wrap="square" lIns="0" tIns="17145" rIns="0" bIns="0" rtlCol="0">
            <a:spAutoFit/>
          </a:bodyPr>
          <a:lstStyle/>
          <a:p>
            <a:pPr marL="12700">
              <a:lnSpc>
                <a:spcPct val="100000"/>
              </a:lnSpc>
              <a:spcBef>
                <a:spcPts val="135"/>
              </a:spcBef>
            </a:pPr>
            <a:r>
              <a:rPr sz="2350" i="1" spc="60" dirty="0">
                <a:latin typeface="Times New Roman"/>
                <a:cs typeface="Times New Roman"/>
              </a:rPr>
              <a:t>h</a:t>
            </a:r>
            <a:endParaRPr sz="2350">
              <a:latin typeface="Times New Roman"/>
              <a:cs typeface="Times New Roman"/>
            </a:endParaRPr>
          </a:p>
        </p:txBody>
      </p:sp>
      <p:sp>
        <p:nvSpPr>
          <p:cNvPr id="34" name="object 34"/>
          <p:cNvSpPr/>
          <p:nvPr/>
        </p:nvSpPr>
        <p:spPr>
          <a:xfrm>
            <a:off x="9415068" y="2232228"/>
            <a:ext cx="523240" cy="523240"/>
          </a:xfrm>
          <a:custGeom>
            <a:avLst/>
            <a:gdLst/>
            <a:ahLst/>
            <a:cxnLst/>
            <a:rect l="l" t="t" r="r" b="b"/>
            <a:pathLst>
              <a:path w="523240" h="523239">
                <a:moveTo>
                  <a:pt x="0" y="261391"/>
                </a:moveTo>
                <a:lnTo>
                  <a:pt x="4211" y="214403"/>
                </a:lnTo>
                <a:lnTo>
                  <a:pt x="16352" y="170178"/>
                </a:lnTo>
                <a:lnTo>
                  <a:pt x="35686" y="129457"/>
                </a:lnTo>
                <a:lnTo>
                  <a:pt x="61472" y="92975"/>
                </a:lnTo>
                <a:lnTo>
                  <a:pt x="92972" y="61472"/>
                </a:lnTo>
                <a:lnTo>
                  <a:pt x="129447" y="35685"/>
                </a:lnTo>
                <a:lnTo>
                  <a:pt x="170160" y="16352"/>
                </a:lnTo>
                <a:lnTo>
                  <a:pt x="214370" y="4210"/>
                </a:lnTo>
                <a:lnTo>
                  <a:pt x="261340" y="0"/>
                </a:lnTo>
                <a:lnTo>
                  <a:pt x="308325" y="4210"/>
                </a:lnTo>
                <a:lnTo>
                  <a:pt x="352547" y="16352"/>
                </a:lnTo>
                <a:lnTo>
                  <a:pt x="393269" y="35685"/>
                </a:lnTo>
                <a:lnTo>
                  <a:pt x="429751" y="61472"/>
                </a:lnTo>
                <a:lnTo>
                  <a:pt x="461255" y="92975"/>
                </a:lnTo>
                <a:lnTo>
                  <a:pt x="487044" y="129457"/>
                </a:lnTo>
                <a:lnTo>
                  <a:pt x="506378" y="170178"/>
                </a:lnTo>
                <a:lnTo>
                  <a:pt x="518520" y="214403"/>
                </a:lnTo>
                <a:lnTo>
                  <a:pt x="522731" y="261391"/>
                </a:lnTo>
                <a:lnTo>
                  <a:pt x="518520" y="308376"/>
                </a:lnTo>
                <a:lnTo>
                  <a:pt x="506378" y="352598"/>
                </a:lnTo>
                <a:lnTo>
                  <a:pt x="487044" y="393319"/>
                </a:lnTo>
                <a:lnTo>
                  <a:pt x="461255" y="429801"/>
                </a:lnTo>
                <a:lnTo>
                  <a:pt x="429751" y="461306"/>
                </a:lnTo>
                <a:lnTo>
                  <a:pt x="393269" y="487094"/>
                </a:lnTo>
                <a:lnTo>
                  <a:pt x="352547" y="506429"/>
                </a:lnTo>
                <a:lnTo>
                  <a:pt x="308325" y="518571"/>
                </a:lnTo>
                <a:lnTo>
                  <a:pt x="261340" y="522782"/>
                </a:lnTo>
                <a:lnTo>
                  <a:pt x="214370" y="518571"/>
                </a:lnTo>
                <a:lnTo>
                  <a:pt x="170160" y="506429"/>
                </a:lnTo>
                <a:lnTo>
                  <a:pt x="129447" y="487094"/>
                </a:lnTo>
                <a:lnTo>
                  <a:pt x="92972" y="461306"/>
                </a:lnTo>
                <a:lnTo>
                  <a:pt x="61472" y="429801"/>
                </a:lnTo>
                <a:lnTo>
                  <a:pt x="35686" y="393319"/>
                </a:lnTo>
                <a:lnTo>
                  <a:pt x="16352" y="352598"/>
                </a:lnTo>
                <a:lnTo>
                  <a:pt x="4211" y="308376"/>
                </a:lnTo>
                <a:lnTo>
                  <a:pt x="0" y="261391"/>
                </a:lnTo>
                <a:close/>
              </a:path>
            </a:pathLst>
          </a:custGeom>
          <a:ln w="50760">
            <a:solidFill>
              <a:srgbClr val="FFCB00"/>
            </a:solidFill>
          </a:ln>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274827"/>
            <a:ext cx="10584815" cy="635000"/>
          </a:xfrm>
          <a:prstGeom prst="rect">
            <a:avLst/>
          </a:prstGeom>
        </p:spPr>
        <p:txBody>
          <a:bodyPr vert="horz" wrap="square" lIns="0" tIns="12700" rIns="0" bIns="0" rtlCol="0">
            <a:spAutoFit/>
          </a:bodyPr>
          <a:lstStyle/>
          <a:p>
            <a:pPr marL="12700">
              <a:lnSpc>
                <a:spcPct val="100000"/>
              </a:lnSpc>
              <a:spcBef>
                <a:spcPts val="100"/>
              </a:spcBef>
            </a:pPr>
            <a:r>
              <a:rPr lang="el-GR" sz="4000" spc="110" dirty="0">
                <a:solidFill>
                  <a:schemeClr val="tx1"/>
                </a:solidFill>
              </a:rPr>
              <a:t>ΤΕΧΝΗΤΟ ΝΕΥΡΩΝΙΚΟ ΔΙΚΤΥΟ</a:t>
            </a:r>
            <a:r>
              <a:rPr lang="en-US" sz="4000" spc="110" dirty="0">
                <a:solidFill>
                  <a:schemeClr val="tx1"/>
                </a:solidFill>
              </a:rPr>
              <a:t>:</a:t>
            </a:r>
            <a:r>
              <a:rPr lang="el-GR" sz="4000" spc="85" dirty="0">
                <a:solidFill>
                  <a:schemeClr val="tx1"/>
                </a:solidFill>
              </a:rPr>
              <a:t> ΟΠΙΣΘΟΔΙΑΔΟΣΗ</a:t>
            </a:r>
            <a:endParaRPr sz="4000" dirty="0"/>
          </a:p>
        </p:txBody>
      </p:sp>
      <p:pic>
        <p:nvPicPr>
          <p:cNvPr id="3" name="object 3"/>
          <p:cNvPicPr/>
          <p:nvPr/>
        </p:nvPicPr>
        <p:blipFill>
          <a:blip r:embed="rId2" cstate="print"/>
          <a:stretch>
            <a:fillRect/>
          </a:stretch>
        </p:blipFill>
        <p:spPr>
          <a:xfrm>
            <a:off x="2246368" y="1777210"/>
            <a:ext cx="2457002" cy="635756"/>
          </a:xfrm>
          <a:prstGeom prst="rect">
            <a:avLst/>
          </a:prstGeom>
        </p:spPr>
      </p:pic>
      <p:pic>
        <p:nvPicPr>
          <p:cNvPr id="4" name="object 4"/>
          <p:cNvPicPr/>
          <p:nvPr/>
        </p:nvPicPr>
        <p:blipFill>
          <a:blip r:embed="rId3" cstate="print"/>
          <a:stretch>
            <a:fillRect/>
          </a:stretch>
        </p:blipFill>
        <p:spPr>
          <a:xfrm>
            <a:off x="1974861" y="3524383"/>
            <a:ext cx="3605024" cy="597246"/>
          </a:xfrm>
          <a:prstGeom prst="rect">
            <a:avLst/>
          </a:prstGeom>
        </p:spPr>
      </p:pic>
      <p:pic>
        <p:nvPicPr>
          <p:cNvPr id="5" name="object 5"/>
          <p:cNvPicPr/>
          <p:nvPr/>
        </p:nvPicPr>
        <p:blipFill>
          <a:blip r:embed="rId4" cstate="print"/>
          <a:stretch>
            <a:fillRect/>
          </a:stretch>
        </p:blipFill>
        <p:spPr>
          <a:xfrm>
            <a:off x="1974742" y="4598758"/>
            <a:ext cx="1645170" cy="489293"/>
          </a:xfrm>
          <a:prstGeom prst="rect">
            <a:avLst/>
          </a:prstGeom>
        </p:spPr>
      </p:pic>
      <p:pic>
        <p:nvPicPr>
          <p:cNvPr id="6" name="object 6"/>
          <p:cNvPicPr/>
          <p:nvPr/>
        </p:nvPicPr>
        <p:blipFill>
          <a:blip r:embed="rId5" cstate="print"/>
          <a:stretch>
            <a:fillRect/>
          </a:stretch>
        </p:blipFill>
        <p:spPr>
          <a:xfrm>
            <a:off x="1960889" y="5667791"/>
            <a:ext cx="889487" cy="548811"/>
          </a:xfrm>
          <a:prstGeom prst="rect">
            <a:avLst/>
          </a:prstGeom>
        </p:spPr>
      </p:pic>
      <p:sp>
        <p:nvSpPr>
          <p:cNvPr id="7" name="object 7"/>
          <p:cNvSpPr/>
          <p:nvPr/>
        </p:nvSpPr>
        <p:spPr>
          <a:xfrm>
            <a:off x="4527702" y="4890693"/>
            <a:ext cx="523240" cy="393700"/>
          </a:xfrm>
          <a:custGeom>
            <a:avLst/>
            <a:gdLst/>
            <a:ahLst/>
            <a:cxnLst/>
            <a:rect l="l" t="t" r="r" b="b"/>
            <a:pathLst>
              <a:path w="523239" h="393700">
                <a:moveTo>
                  <a:pt x="239064" y="393153"/>
                </a:moveTo>
                <a:lnTo>
                  <a:pt x="239064" y="283718"/>
                </a:lnTo>
                <a:lnTo>
                  <a:pt x="0" y="283718"/>
                </a:lnTo>
                <a:lnTo>
                  <a:pt x="0" y="109486"/>
                </a:lnTo>
                <a:lnTo>
                  <a:pt x="239064" y="109486"/>
                </a:lnTo>
                <a:lnTo>
                  <a:pt x="239064" y="0"/>
                </a:lnTo>
                <a:lnTo>
                  <a:pt x="522732" y="196596"/>
                </a:lnTo>
                <a:lnTo>
                  <a:pt x="239064" y="393153"/>
                </a:lnTo>
                <a:close/>
              </a:path>
            </a:pathLst>
          </a:custGeom>
          <a:solidFill>
            <a:srgbClr val="009898"/>
          </a:solidFill>
        </p:spPr>
        <p:txBody>
          <a:bodyPr wrap="square" lIns="0" tIns="0" rIns="0" bIns="0" rtlCol="0"/>
          <a:lstStyle/>
          <a:p>
            <a:endParaRPr/>
          </a:p>
        </p:txBody>
      </p:sp>
      <p:pic>
        <p:nvPicPr>
          <p:cNvPr id="8" name="object 8"/>
          <p:cNvPicPr/>
          <p:nvPr/>
        </p:nvPicPr>
        <p:blipFill>
          <a:blip r:embed="rId6" cstate="print"/>
          <a:stretch>
            <a:fillRect/>
          </a:stretch>
        </p:blipFill>
        <p:spPr>
          <a:xfrm>
            <a:off x="5753021" y="4413468"/>
            <a:ext cx="4386598" cy="632866"/>
          </a:xfrm>
          <a:prstGeom prst="rect">
            <a:avLst/>
          </a:prstGeom>
        </p:spPr>
      </p:pic>
      <p:grpSp>
        <p:nvGrpSpPr>
          <p:cNvPr id="9" name="object 9"/>
          <p:cNvGrpSpPr/>
          <p:nvPr/>
        </p:nvGrpSpPr>
        <p:grpSpPr>
          <a:xfrm>
            <a:off x="8195767" y="1363764"/>
            <a:ext cx="1976755" cy="1743075"/>
            <a:chOff x="8195767" y="1363764"/>
            <a:chExt cx="1976755" cy="1743075"/>
          </a:xfrm>
        </p:grpSpPr>
        <p:pic>
          <p:nvPicPr>
            <p:cNvPr id="10" name="object 10"/>
            <p:cNvPicPr/>
            <p:nvPr/>
          </p:nvPicPr>
          <p:blipFill>
            <a:blip r:embed="rId7" cstate="print"/>
            <a:stretch>
              <a:fillRect/>
            </a:stretch>
          </p:blipFill>
          <p:spPr>
            <a:xfrm>
              <a:off x="9118530" y="1720589"/>
              <a:ext cx="196583" cy="192265"/>
            </a:xfrm>
            <a:prstGeom prst="rect">
              <a:avLst/>
            </a:prstGeom>
          </p:spPr>
        </p:pic>
        <p:pic>
          <p:nvPicPr>
            <p:cNvPr id="11" name="object 11"/>
            <p:cNvPicPr/>
            <p:nvPr/>
          </p:nvPicPr>
          <p:blipFill>
            <a:blip r:embed="rId8" cstate="print"/>
            <a:stretch>
              <a:fillRect/>
            </a:stretch>
          </p:blipFill>
          <p:spPr>
            <a:xfrm>
              <a:off x="8195767" y="1363764"/>
              <a:ext cx="187172" cy="182905"/>
            </a:xfrm>
            <a:prstGeom prst="rect">
              <a:avLst/>
            </a:prstGeom>
          </p:spPr>
        </p:pic>
        <p:sp>
          <p:nvSpPr>
            <p:cNvPr id="12" name="object 12"/>
            <p:cNvSpPr/>
            <p:nvPr/>
          </p:nvSpPr>
          <p:spPr>
            <a:xfrm>
              <a:off x="8381504" y="1454492"/>
              <a:ext cx="742315" cy="361950"/>
            </a:xfrm>
            <a:custGeom>
              <a:avLst/>
              <a:gdLst/>
              <a:ahLst/>
              <a:cxnLst/>
              <a:rect l="l" t="t" r="r" b="b"/>
              <a:pathLst>
                <a:path w="742315" h="361950">
                  <a:moveTo>
                    <a:pt x="0" y="0"/>
                  </a:moveTo>
                  <a:lnTo>
                    <a:pt x="741705" y="361505"/>
                  </a:lnTo>
                </a:path>
              </a:pathLst>
            </a:custGeom>
            <a:ln w="9360">
              <a:solidFill>
                <a:srgbClr val="000000"/>
              </a:solidFill>
            </a:ln>
          </p:spPr>
          <p:txBody>
            <a:bodyPr wrap="square" lIns="0" tIns="0" rIns="0" bIns="0" rtlCol="0"/>
            <a:lstStyle/>
            <a:p>
              <a:endParaRPr/>
            </a:p>
          </p:txBody>
        </p:sp>
        <p:pic>
          <p:nvPicPr>
            <p:cNvPr id="13" name="object 13"/>
            <p:cNvPicPr/>
            <p:nvPr/>
          </p:nvPicPr>
          <p:blipFill>
            <a:blip r:embed="rId9" cstate="print"/>
            <a:stretch>
              <a:fillRect/>
            </a:stretch>
          </p:blipFill>
          <p:spPr>
            <a:xfrm>
              <a:off x="9118530" y="2120931"/>
              <a:ext cx="196583" cy="192265"/>
            </a:xfrm>
            <a:prstGeom prst="rect">
              <a:avLst/>
            </a:prstGeom>
          </p:spPr>
        </p:pic>
        <p:pic>
          <p:nvPicPr>
            <p:cNvPr id="14" name="object 14"/>
            <p:cNvPicPr/>
            <p:nvPr/>
          </p:nvPicPr>
          <p:blipFill>
            <a:blip r:embed="rId10" cstate="print"/>
            <a:stretch>
              <a:fillRect/>
            </a:stretch>
          </p:blipFill>
          <p:spPr>
            <a:xfrm>
              <a:off x="8195767" y="1883664"/>
              <a:ext cx="187172" cy="182918"/>
            </a:xfrm>
            <a:prstGeom prst="rect">
              <a:avLst/>
            </a:prstGeom>
          </p:spPr>
        </p:pic>
        <p:sp>
          <p:nvSpPr>
            <p:cNvPr id="15" name="object 15"/>
            <p:cNvSpPr/>
            <p:nvPr/>
          </p:nvSpPr>
          <p:spPr>
            <a:xfrm>
              <a:off x="8381504" y="1454492"/>
              <a:ext cx="742315" cy="762000"/>
            </a:xfrm>
            <a:custGeom>
              <a:avLst/>
              <a:gdLst/>
              <a:ahLst/>
              <a:cxnLst/>
              <a:rect l="l" t="t" r="r" b="b"/>
              <a:pathLst>
                <a:path w="742315" h="762000">
                  <a:moveTo>
                    <a:pt x="741705" y="761860"/>
                  </a:moveTo>
                  <a:lnTo>
                    <a:pt x="0" y="0"/>
                  </a:lnTo>
                </a:path>
              </a:pathLst>
            </a:custGeom>
            <a:ln w="9360">
              <a:solidFill>
                <a:srgbClr val="000000"/>
              </a:solidFill>
            </a:ln>
          </p:spPr>
          <p:txBody>
            <a:bodyPr wrap="square" lIns="0" tIns="0" rIns="0" bIns="0" rtlCol="0"/>
            <a:lstStyle/>
            <a:p>
              <a:endParaRPr/>
            </a:p>
          </p:txBody>
        </p:sp>
        <p:pic>
          <p:nvPicPr>
            <p:cNvPr id="16" name="object 16"/>
            <p:cNvPicPr/>
            <p:nvPr/>
          </p:nvPicPr>
          <p:blipFill>
            <a:blip r:embed="rId11" cstate="print"/>
            <a:stretch>
              <a:fillRect/>
            </a:stretch>
          </p:blipFill>
          <p:spPr>
            <a:xfrm>
              <a:off x="9118530" y="2483821"/>
              <a:ext cx="196583" cy="192278"/>
            </a:xfrm>
            <a:prstGeom prst="rect">
              <a:avLst/>
            </a:prstGeom>
          </p:spPr>
        </p:pic>
        <p:pic>
          <p:nvPicPr>
            <p:cNvPr id="17" name="object 17"/>
            <p:cNvPicPr/>
            <p:nvPr/>
          </p:nvPicPr>
          <p:blipFill>
            <a:blip r:embed="rId12" cstate="print"/>
            <a:stretch>
              <a:fillRect/>
            </a:stretch>
          </p:blipFill>
          <p:spPr>
            <a:xfrm>
              <a:off x="8195767" y="2403576"/>
              <a:ext cx="187172" cy="182854"/>
            </a:xfrm>
            <a:prstGeom prst="rect">
              <a:avLst/>
            </a:prstGeom>
          </p:spPr>
        </p:pic>
        <p:sp>
          <p:nvSpPr>
            <p:cNvPr id="18" name="object 18"/>
            <p:cNvSpPr/>
            <p:nvPr/>
          </p:nvSpPr>
          <p:spPr>
            <a:xfrm>
              <a:off x="8381504" y="1454492"/>
              <a:ext cx="742315" cy="1125220"/>
            </a:xfrm>
            <a:custGeom>
              <a:avLst/>
              <a:gdLst/>
              <a:ahLst/>
              <a:cxnLst/>
              <a:rect l="l" t="t" r="r" b="b"/>
              <a:pathLst>
                <a:path w="742315" h="1125220">
                  <a:moveTo>
                    <a:pt x="741705" y="1124750"/>
                  </a:moveTo>
                  <a:lnTo>
                    <a:pt x="0" y="0"/>
                  </a:lnTo>
                </a:path>
                <a:path w="742315" h="1125220">
                  <a:moveTo>
                    <a:pt x="0" y="519912"/>
                  </a:moveTo>
                  <a:lnTo>
                    <a:pt x="741705" y="361454"/>
                  </a:lnTo>
                </a:path>
                <a:path w="742315" h="1125220">
                  <a:moveTo>
                    <a:pt x="0" y="1039812"/>
                  </a:moveTo>
                  <a:lnTo>
                    <a:pt x="741705" y="361505"/>
                  </a:lnTo>
                </a:path>
              </a:pathLst>
            </a:custGeom>
            <a:ln w="9360">
              <a:solidFill>
                <a:srgbClr val="000000"/>
              </a:solidFill>
            </a:ln>
          </p:spPr>
          <p:txBody>
            <a:bodyPr wrap="square" lIns="0" tIns="0" rIns="0" bIns="0" rtlCol="0"/>
            <a:lstStyle/>
            <a:p>
              <a:endParaRPr/>
            </a:p>
          </p:txBody>
        </p:sp>
        <p:pic>
          <p:nvPicPr>
            <p:cNvPr id="19" name="object 19"/>
            <p:cNvPicPr/>
            <p:nvPr/>
          </p:nvPicPr>
          <p:blipFill>
            <a:blip r:embed="rId13" cstate="print"/>
            <a:stretch>
              <a:fillRect/>
            </a:stretch>
          </p:blipFill>
          <p:spPr>
            <a:xfrm>
              <a:off x="8195767" y="2923476"/>
              <a:ext cx="187172" cy="182867"/>
            </a:xfrm>
            <a:prstGeom prst="rect">
              <a:avLst/>
            </a:prstGeom>
          </p:spPr>
        </p:pic>
        <p:sp>
          <p:nvSpPr>
            <p:cNvPr id="20" name="object 20"/>
            <p:cNvSpPr/>
            <p:nvPr/>
          </p:nvSpPr>
          <p:spPr>
            <a:xfrm>
              <a:off x="8381504" y="1815998"/>
              <a:ext cx="742315" cy="1198245"/>
            </a:xfrm>
            <a:custGeom>
              <a:avLst/>
              <a:gdLst/>
              <a:ahLst/>
              <a:cxnLst/>
              <a:rect l="l" t="t" r="r" b="b"/>
              <a:pathLst>
                <a:path w="742315" h="1198245">
                  <a:moveTo>
                    <a:pt x="0" y="1198219"/>
                  </a:moveTo>
                  <a:lnTo>
                    <a:pt x="741705" y="0"/>
                  </a:lnTo>
                </a:path>
                <a:path w="742315" h="1198245">
                  <a:moveTo>
                    <a:pt x="0" y="158407"/>
                  </a:moveTo>
                  <a:lnTo>
                    <a:pt x="741705" y="400354"/>
                  </a:lnTo>
                </a:path>
                <a:path w="742315" h="1198245">
                  <a:moveTo>
                    <a:pt x="0" y="158407"/>
                  </a:moveTo>
                  <a:lnTo>
                    <a:pt x="741705" y="763244"/>
                  </a:lnTo>
                </a:path>
                <a:path w="742315" h="1198245">
                  <a:moveTo>
                    <a:pt x="0" y="678307"/>
                  </a:moveTo>
                  <a:lnTo>
                    <a:pt x="741705" y="400354"/>
                  </a:lnTo>
                </a:path>
                <a:path w="742315" h="1198245">
                  <a:moveTo>
                    <a:pt x="0" y="1198219"/>
                  </a:moveTo>
                  <a:lnTo>
                    <a:pt x="741705" y="763295"/>
                  </a:lnTo>
                </a:path>
                <a:path w="742315" h="1198245">
                  <a:moveTo>
                    <a:pt x="0" y="678307"/>
                  </a:moveTo>
                  <a:lnTo>
                    <a:pt x="741705" y="763244"/>
                  </a:lnTo>
                </a:path>
                <a:path w="742315" h="1198245">
                  <a:moveTo>
                    <a:pt x="0" y="1198219"/>
                  </a:moveTo>
                  <a:lnTo>
                    <a:pt x="741705" y="400354"/>
                  </a:lnTo>
                </a:path>
              </a:pathLst>
            </a:custGeom>
            <a:ln w="9360">
              <a:solidFill>
                <a:srgbClr val="000000"/>
              </a:solidFill>
            </a:ln>
          </p:spPr>
          <p:txBody>
            <a:bodyPr wrap="square" lIns="0" tIns="0" rIns="0" bIns="0" rtlCol="0"/>
            <a:lstStyle/>
            <a:p>
              <a:endParaRPr/>
            </a:p>
          </p:txBody>
        </p:sp>
        <p:pic>
          <p:nvPicPr>
            <p:cNvPr id="21" name="object 21"/>
            <p:cNvPicPr/>
            <p:nvPr/>
          </p:nvPicPr>
          <p:blipFill>
            <a:blip r:embed="rId14" cstate="print"/>
            <a:stretch>
              <a:fillRect/>
            </a:stretch>
          </p:blipFill>
          <p:spPr>
            <a:xfrm>
              <a:off x="9975437" y="2120931"/>
              <a:ext cx="196532" cy="192265"/>
            </a:xfrm>
            <a:prstGeom prst="rect">
              <a:avLst/>
            </a:prstGeom>
          </p:spPr>
        </p:pic>
        <p:sp>
          <p:nvSpPr>
            <p:cNvPr id="22" name="object 22"/>
            <p:cNvSpPr/>
            <p:nvPr/>
          </p:nvSpPr>
          <p:spPr>
            <a:xfrm>
              <a:off x="9310433" y="1815998"/>
              <a:ext cx="669925" cy="763270"/>
            </a:xfrm>
            <a:custGeom>
              <a:avLst/>
              <a:gdLst/>
              <a:ahLst/>
              <a:cxnLst/>
              <a:rect l="l" t="t" r="r" b="b"/>
              <a:pathLst>
                <a:path w="669925" h="763269">
                  <a:moveTo>
                    <a:pt x="0" y="400354"/>
                  </a:moveTo>
                  <a:lnTo>
                    <a:pt x="669632" y="401789"/>
                  </a:lnTo>
                </a:path>
                <a:path w="669925" h="763269">
                  <a:moveTo>
                    <a:pt x="0" y="0"/>
                  </a:moveTo>
                  <a:lnTo>
                    <a:pt x="669632" y="400354"/>
                  </a:lnTo>
                </a:path>
                <a:path w="669925" h="763269">
                  <a:moveTo>
                    <a:pt x="0" y="763244"/>
                  </a:moveTo>
                  <a:lnTo>
                    <a:pt x="669632" y="400354"/>
                  </a:lnTo>
                </a:path>
              </a:pathLst>
            </a:custGeom>
            <a:ln w="9360">
              <a:solidFill>
                <a:srgbClr val="000000"/>
              </a:solidFill>
            </a:ln>
          </p:spPr>
          <p:txBody>
            <a:bodyPr wrap="square" lIns="0" tIns="0" rIns="0" bIns="0" rtlCol="0"/>
            <a:lstStyle/>
            <a:p>
              <a:endParaRPr/>
            </a:p>
          </p:txBody>
        </p:sp>
      </p:grpSp>
      <p:sp>
        <p:nvSpPr>
          <p:cNvPr id="23" name="object 23"/>
          <p:cNvSpPr txBox="1"/>
          <p:nvPr/>
        </p:nvSpPr>
        <p:spPr>
          <a:xfrm>
            <a:off x="7915103" y="1930019"/>
            <a:ext cx="187325" cy="447675"/>
          </a:xfrm>
          <a:prstGeom prst="rect">
            <a:avLst/>
          </a:prstGeom>
        </p:spPr>
        <p:txBody>
          <a:bodyPr vert="horz" wrap="square" lIns="0" tIns="15240" rIns="0" bIns="0" rtlCol="0">
            <a:spAutoFit/>
          </a:bodyPr>
          <a:lstStyle/>
          <a:p>
            <a:pPr marL="12700">
              <a:lnSpc>
                <a:spcPct val="100000"/>
              </a:lnSpc>
              <a:spcBef>
                <a:spcPts val="120"/>
              </a:spcBef>
            </a:pPr>
            <a:r>
              <a:rPr sz="2750" i="1" spc="50" dirty="0">
                <a:latin typeface="Times New Roman"/>
                <a:cs typeface="Times New Roman"/>
              </a:rPr>
              <a:t>x</a:t>
            </a:r>
            <a:endParaRPr sz="2750">
              <a:latin typeface="Times New Roman"/>
              <a:cs typeface="Times New Roman"/>
            </a:endParaRPr>
          </a:p>
        </p:txBody>
      </p:sp>
      <p:sp>
        <p:nvSpPr>
          <p:cNvPr id="24" name="object 24"/>
          <p:cNvSpPr txBox="1"/>
          <p:nvPr/>
        </p:nvSpPr>
        <p:spPr>
          <a:xfrm>
            <a:off x="8648217" y="2604362"/>
            <a:ext cx="423545" cy="432434"/>
          </a:xfrm>
          <a:prstGeom prst="rect">
            <a:avLst/>
          </a:prstGeom>
        </p:spPr>
        <p:txBody>
          <a:bodyPr vert="horz" wrap="square" lIns="0" tIns="14604" rIns="0" bIns="0" rtlCol="0">
            <a:spAutoFit/>
          </a:bodyPr>
          <a:lstStyle/>
          <a:p>
            <a:pPr marL="38100">
              <a:lnSpc>
                <a:spcPct val="100000"/>
              </a:lnSpc>
              <a:spcBef>
                <a:spcPts val="114"/>
              </a:spcBef>
            </a:pPr>
            <a:r>
              <a:rPr sz="3975" i="1" spc="89" baseline="-25157" dirty="0">
                <a:latin typeface="Times New Roman"/>
                <a:cs typeface="Times New Roman"/>
              </a:rPr>
              <a:t>w</a:t>
            </a:r>
            <a:r>
              <a:rPr sz="1550" i="1" spc="60" dirty="0">
                <a:latin typeface="Times New Roman"/>
                <a:cs typeface="Times New Roman"/>
              </a:rPr>
              <a:t>h</a:t>
            </a:r>
            <a:endParaRPr sz="1550">
              <a:latin typeface="Times New Roman"/>
              <a:cs typeface="Times New Roman"/>
            </a:endParaRPr>
          </a:p>
        </p:txBody>
      </p:sp>
      <p:sp>
        <p:nvSpPr>
          <p:cNvPr id="25" name="object 25"/>
          <p:cNvSpPr txBox="1"/>
          <p:nvPr/>
        </p:nvSpPr>
        <p:spPr>
          <a:xfrm>
            <a:off x="9512897" y="2177727"/>
            <a:ext cx="397510" cy="405130"/>
          </a:xfrm>
          <a:prstGeom prst="rect">
            <a:avLst/>
          </a:prstGeom>
        </p:spPr>
        <p:txBody>
          <a:bodyPr vert="horz" wrap="square" lIns="0" tIns="17145" rIns="0" bIns="0" rtlCol="0">
            <a:spAutoFit/>
          </a:bodyPr>
          <a:lstStyle/>
          <a:p>
            <a:pPr marL="38100">
              <a:lnSpc>
                <a:spcPct val="100000"/>
              </a:lnSpc>
              <a:spcBef>
                <a:spcPts val="135"/>
              </a:spcBef>
            </a:pPr>
            <a:r>
              <a:rPr sz="3675" i="1" spc="75" baseline="-24943" dirty="0">
                <a:latin typeface="Times New Roman"/>
                <a:cs typeface="Times New Roman"/>
              </a:rPr>
              <a:t>w</a:t>
            </a:r>
            <a:r>
              <a:rPr sz="1450" i="1" spc="50" dirty="0">
                <a:latin typeface="Times New Roman"/>
                <a:cs typeface="Times New Roman"/>
              </a:rPr>
              <a:t>o</a:t>
            </a:r>
            <a:endParaRPr sz="1450">
              <a:latin typeface="Times New Roman"/>
              <a:cs typeface="Times New Roman"/>
            </a:endParaRPr>
          </a:p>
        </p:txBody>
      </p:sp>
      <p:sp>
        <p:nvSpPr>
          <p:cNvPr id="26" name="object 26"/>
          <p:cNvSpPr txBox="1"/>
          <p:nvPr/>
        </p:nvSpPr>
        <p:spPr>
          <a:xfrm>
            <a:off x="10301656" y="1786007"/>
            <a:ext cx="186055" cy="400685"/>
          </a:xfrm>
          <a:prstGeom prst="rect">
            <a:avLst/>
          </a:prstGeom>
        </p:spPr>
        <p:txBody>
          <a:bodyPr vert="horz" wrap="square" lIns="0" tIns="13970" rIns="0" bIns="0" rtlCol="0">
            <a:spAutoFit/>
          </a:bodyPr>
          <a:lstStyle/>
          <a:p>
            <a:pPr marL="12700">
              <a:lnSpc>
                <a:spcPct val="100000"/>
              </a:lnSpc>
              <a:spcBef>
                <a:spcPts val="110"/>
              </a:spcBef>
            </a:pPr>
            <a:r>
              <a:rPr sz="2450" i="1" spc="35" dirty="0">
                <a:latin typeface="Times New Roman"/>
                <a:cs typeface="Times New Roman"/>
              </a:rPr>
              <a:t>o</a:t>
            </a:r>
            <a:endParaRPr sz="2450">
              <a:latin typeface="Times New Roman"/>
              <a:cs typeface="Times New Roman"/>
            </a:endParaRPr>
          </a:p>
        </p:txBody>
      </p:sp>
      <p:sp>
        <p:nvSpPr>
          <p:cNvPr id="27" name="object 27"/>
          <p:cNvSpPr txBox="1"/>
          <p:nvPr/>
        </p:nvSpPr>
        <p:spPr>
          <a:xfrm>
            <a:off x="9382482" y="1423081"/>
            <a:ext cx="182880" cy="389890"/>
          </a:xfrm>
          <a:prstGeom prst="rect">
            <a:avLst/>
          </a:prstGeom>
        </p:spPr>
        <p:txBody>
          <a:bodyPr vert="horz" wrap="square" lIns="0" tIns="17145" rIns="0" bIns="0" rtlCol="0">
            <a:spAutoFit/>
          </a:bodyPr>
          <a:lstStyle/>
          <a:p>
            <a:pPr marL="12700">
              <a:lnSpc>
                <a:spcPct val="100000"/>
              </a:lnSpc>
              <a:spcBef>
                <a:spcPts val="135"/>
              </a:spcBef>
            </a:pPr>
            <a:r>
              <a:rPr sz="2350" i="1" spc="60" dirty="0">
                <a:latin typeface="Times New Roman"/>
                <a:cs typeface="Times New Roman"/>
              </a:rPr>
              <a:t>h</a:t>
            </a:r>
            <a:endParaRPr sz="2350">
              <a:latin typeface="Times New Roman"/>
              <a:cs typeface="Times New Roman"/>
            </a:endParaRPr>
          </a:p>
        </p:txBody>
      </p:sp>
      <p:sp>
        <p:nvSpPr>
          <p:cNvPr id="28" name="object 28"/>
          <p:cNvSpPr/>
          <p:nvPr/>
        </p:nvSpPr>
        <p:spPr>
          <a:xfrm>
            <a:off x="9427070" y="2278265"/>
            <a:ext cx="523240" cy="523240"/>
          </a:xfrm>
          <a:custGeom>
            <a:avLst/>
            <a:gdLst/>
            <a:ahLst/>
            <a:cxnLst/>
            <a:rect l="l" t="t" r="r" b="b"/>
            <a:pathLst>
              <a:path w="523240" h="523239">
                <a:moveTo>
                  <a:pt x="0" y="261391"/>
                </a:moveTo>
                <a:lnTo>
                  <a:pt x="4211" y="214403"/>
                </a:lnTo>
                <a:lnTo>
                  <a:pt x="16353" y="170178"/>
                </a:lnTo>
                <a:lnTo>
                  <a:pt x="35687" y="129457"/>
                </a:lnTo>
                <a:lnTo>
                  <a:pt x="61476" y="92975"/>
                </a:lnTo>
                <a:lnTo>
                  <a:pt x="92980" y="61472"/>
                </a:lnTo>
                <a:lnTo>
                  <a:pt x="129462" y="35685"/>
                </a:lnTo>
                <a:lnTo>
                  <a:pt x="170184" y="16352"/>
                </a:lnTo>
                <a:lnTo>
                  <a:pt x="214406" y="4210"/>
                </a:lnTo>
                <a:lnTo>
                  <a:pt x="261391" y="0"/>
                </a:lnTo>
                <a:lnTo>
                  <a:pt x="308376" y="4210"/>
                </a:lnTo>
                <a:lnTo>
                  <a:pt x="352598" y="16352"/>
                </a:lnTo>
                <a:lnTo>
                  <a:pt x="393319" y="35685"/>
                </a:lnTo>
                <a:lnTo>
                  <a:pt x="429801" y="61472"/>
                </a:lnTo>
                <a:lnTo>
                  <a:pt x="461306" y="92975"/>
                </a:lnTo>
                <a:lnTo>
                  <a:pt x="487094" y="129457"/>
                </a:lnTo>
                <a:lnTo>
                  <a:pt x="506429" y="170178"/>
                </a:lnTo>
                <a:lnTo>
                  <a:pt x="518571" y="214403"/>
                </a:lnTo>
                <a:lnTo>
                  <a:pt x="522782" y="261391"/>
                </a:lnTo>
                <a:lnTo>
                  <a:pt x="518571" y="308376"/>
                </a:lnTo>
                <a:lnTo>
                  <a:pt x="506429" y="352598"/>
                </a:lnTo>
                <a:lnTo>
                  <a:pt x="487094" y="393319"/>
                </a:lnTo>
                <a:lnTo>
                  <a:pt x="461306" y="429801"/>
                </a:lnTo>
                <a:lnTo>
                  <a:pt x="429801" y="461306"/>
                </a:lnTo>
                <a:lnTo>
                  <a:pt x="393319" y="487094"/>
                </a:lnTo>
                <a:lnTo>
                  <a:pt x="352598" y="506429"/>
                </a:lnTo>
                <a:lnTo>
                  <a:pt x="308376" y="518571"/>
                </a:lnTo>
                <a:lnTo>
                  <a:pt x="261391" y="522782"/>
                </a:lnTo>
                <a:lnTo>
                  <a:pt x="214406" y="518571"/>
                </a:lnTo>
                <a:lnTo>
                  <a:pt x="170184" y="506429"/>
                </a:lnTo>
                <a:lnTo>
                  <a:pt x="129462" y="487094"/>
                </a:lnTo>
                <a:lnTo>
                  <a:pt x="92980" y="461306"/>
                </a:lnTo>
                <a:lnTo>
                  <a:pt x="61476" y="429801"/>
                </a:lnTo>
                <a:lnTo>
                  <a:pt x="35687" y="393319"/>
                </a:lnTo>
                <a:lnTo>
                  <a:pt x="16353" y="352598"/>
                </a:lnTo>
                <a:lnTo>
                  <a:pt x="4211" y="308376"/>
                </a:lnTo>
                <a:lnTo>
                  <a:pt x="0" y="261391"/>
                </a:lnTo>
                <a:close/>
              </a:path>
            </a:pathLst>
          </a:custGeom>
          <a:ln w="50760">
            <a:solidFill>
              <a:srgbClr val="FFCB00"/>
            </a:solidFill>
          </a:ln>
        </p:spPr>
        <p:txBody>
          <a:bodyPr wrap="square" lIns="0" tIns="0" rIns="0" bIns="0" rtlCol="0"/>
          <a:lstStyle/>
          <a:p>
            <a:endParaRPr/>
          </a:p>
        </p:txBody>
      </p:sp>
      <p:pic>
        <p:nvPicPr>
          <p:cNvPr id="29" name="object 29"/>
          <p:cNvPicPr/>
          <p:nvPr/>
        </p:nvPicPr>
        <p:blipFill>
          <a:blip r:embed="rId15" cstate="print"/>
          <a:stretch>
            <a:fillRect/>
          </a:stretch>
        </p:blipFill>
        <p:spPr>
          <a:xfrm>
            <a:off x="5302683" y="2770564"/>
            <a:ext cx="2519034" cy="273206"/>
          </a:xfrm>
          <a:prstGeom prst="rect">
            <a:avLst/>
          </a:prstGeom>
        </p:spPr>
      </p:pic>
      <p:pic>
        <p:nvPicPr>
          <p:cNvPr id="30" name="object 30"/>
          <p:cNvPicPr/>
          <p:nvPr/>
        </p:nvPicPr>
        <p:blipFill>
          <a:blip r:embed="rId16" cstate="print"/>
          <a:stretch>
            <a:fillRect/>
          </a:stretch>
        </p:blipFill>
        <p:spPr>
          <a:xfrm>
            <a:off x="5778250" y="1277021"/>
            <a:ext cx="1526621" cy="755917"/>
          </a:xfrm>
          <a:prstGeom prst="rect">
            <a:avLst/>
          </a:prstGeom>
        </p:spPr>
      </p:pic>
      <p:pic>
        <p:nvPicPr>
          <p:cNvPr id="31" name="object 31"/>
          <p:cNvPicPr/>
          <p:nvPr/>
        </p:nvPicPr>
        <p:blipFill>
          <a:blip r:embed="rId17" cstate="print"/>
          <a:stretch>
            <a:fillRect/>
          </a:stretch>
        </p:blipFill>
        <p:spPr>
          <a:xfrm>
            <a:off x="6058917" y="2245247"/>
            <a:ext cx="1049319" cy="258218"/>
          </a:xfrm>
          <a:prstGeom prst="rect">
            <a:avLst/>
          </a:prstGeom>
        </p:spPr>
      </p:pic>
      <p:pic>
        <p:nvPicPr>
          <p:cNvPr id="32" name="object 32"/>
          <p:cNvPicPr/>
          <p:nvPr/>
        </p:nvPicPr>
        <p:blipFill>
          <a:blip r:embed="rId18" cstate="print"/>
          <a:stretch>
            <a:fillRect/>
          </a:stretch>
        </p:blipFill>
        <p:spPr>
          <a:xfrm>
            <a:off x="6939592" y="6059242"/>
            <a:ext cx="1641367" cy="326928"/>
          </a:xfrm>
          <a:prstGeom prst="rect">
            <a:avLst/>
          </a:prstGeom>
        </p:spPr>
      </p:pic>
      <p:sp>
        <p:nvSpPr>
          <p:cNvPr id="33" name="object 33"/>
          <p:cNvSpPr txBox="1"/>
          <p:nvPr/>
        </p:nvSpPr>
        <p:spPr>
          <a:xfrm>
            <a:off x="6556667" y="5499100"/>
            <a:ext cx="136969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009898"/>
                </a:solidFill>
                <a:latin typeface="Franklin Gothic Medium"/>
                <a:cs typeface="Franklin Gothic Medium"/>
              </a:rPr>
              <a:t>Weight</a:t>
            </a:r>
            <a:r>
              <a:rPr sz="1600" spc="60" dirty="0">
                <a:solidFill>
                  <a:srgbClr val="009898"/>
                </a:solidFill>
                <a:latin typeface="Franklin Gothic Medium"/>
                <a:cs typeface="Franklin Gothic Medium"/>
              </a:rPr>
              <a:t> </a:t>
            </a:r>
            <a:r>
              <a:rPr sz="1600" spc="-10" dirty="0">
                <a:solidFill>
                  <a:srgbClr val="009898"/>
                </a:solidFill>
                <a:latin typeface="Franklin Gothic Medium"/>
                <a:cs typeface="Franklin Gothic Medium"/>
              </a:rPr>
              <a:t>update:</a:t>
            </a:r>
            <a:endParaRPr sz="1600">
              <a:latin typeface="Franklin Gothic Medium"/>
              <a:cs typeface="Franklin Gothic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74827"/>
            <a:ext cx="10584815" cy="635000"/>
          </a:xfrm>
          <a:prstGeom prst="rect">
            <a:avLst/>
          </a:prstGeom>
        </p:spPr>
        <p:txBody>
          <a:bodyPr vert="horz" wrap="square" lIns="0" tIns="12700" rIns="0" bIns="0" rtlCol="0">
            <a:spAutoFit/>
          </a:bodyPr>
          <a:lstStyle/>
          <a:p>
            <a:pPr marL="12700">
              <a:lnSpc>
                <a:spcPct val="100000"/>
              </a:lnSpc>
              <a:spcBef>
                <a:spcPts val="100"/>
              </a:spcBef>
            </a:pPr>
            <a:r>
              <a:rPr lang="el-GR" sz="4000" spc="110" dirty="0">
                <a:solidFill>
                  <a:schemeClr val="tx1"/>
                </a:solidFill>
              </a:rPr>
              <a:t>ΤΕΧΝΗΤΟ ΝΕΥΡΩΝΙΚΟ ΔΙΚΤΥΟ</a:t>
            </a:r>
            <a:r>
              <a:rPr lang="en-US" sz="4000" spc="110" dirty="0">
                <a:solidFill>
                  <a:schemeClr val="tx1"/>
                </a:solidFill>
              </a:rPr>
              <a:t>:</a:t>
            </a:r>
            <a:r>
              <a:rPr lang="el-GR" sz="4000" spc="85" dirty="0">
                <a:solidFill>
                  <a:schemeClr val="tx1"/>
                </a:solidFill>
              </a:rPr>
              <a:t> ΟΠΙΣΘΟΔΙΑΔΟΣΗ</a:t>
            </a:r>
            <a:endParaRPr sz="4000" dirty="0"/>
          </a:p>
        </p:txBody>
      </p:sp>
      <p:grpSp>
        <p:nvGrpSpPr>
          <p:cNvPr id="3" name="object 3"/>
          <p:cNvGrpSpPr/>
          <p:nvPr/>
        </p:nvGrpSpPr>
        <p:grpSpPr>
          <a:xfrm>
            <a:off x="8183715" y="1375524"/>
            <a:ext cx="1976755" cy="1743075"/>
            <a:chOff x="8183715" y="1375524"/>
            <a:chExt cx="1976755" cy="1743075"/>
          </a:xfrm>
        </p:grpSpPr>
        <p:pic>
          <p:nvPicPr>
            <p:cNvPr id="4" name="object 4"/>
            <p:cNvPicPr/>
            <p:nvPr/>
          </p:nvPicPr>
          <p:blipFill>
            <a:blip r:embed="rId2" cstate="print"/>
            <a:stretch>
              <a:fillRect/>
            </a:stretch>
          </p:blipFill>
          <p:spPr>
            <a:xfrm>
              <a:off x="9106478" y="1732298"/>
              <a:ext cx="196583" cy="192265"/>
            </a:xfrm>
            <a:prstGeom prst="rect">
              <a:avLst/>
            </a:prstGeom>
          </p:spPr>
        </p:pic>
        <p:pic>
          <p:nvPicPr>
            <p:cNvPr id="5" name="object 5"/>
            <p:cNvPicPr/>
            <p:nvPr/>
          </p:nvPicPr>
          <p:blipFill>
            <a:blip r:embed="rId3" cstate="print"/>
            <a:stretch>
              <a:fillRect/>
            </a:stretch>
          </p:blipFill>
          <p:spPr>
            <a:xfrm>
              <a:off x="8183715" y="1375524"/>
              <a:ext cx="187223" cy="182905"/>
            </a:xfrm>
            <a:prstGeom prst="rect">
              <a:avLst/>
            </a:prstGeom>
          </p:spPr>
        </p:pic>
        <p:sp>
          <p:nvSpPr>
            <p:cNvPr id="6" name="object 6"/>
            <p:cNvSpPr/>
            <p:nvPr/>
          </p:nvSpPr>
          <p:spPr>
            <a:xfrm>
              <a:off x="8369503" y="1466202"/>
              <a:ext cx="741680" cy="361950"/>
            </a:xfrm>
            <a:custGeom>
              <a:avLst/>
              <a:gdLst/>
              <a:ahLst/>
              <a:cxnLst/>
              <a:rect l="l" t="t" r="r" b="b"/>
              <a:pathLst>
                <a:path w="741679" h="361950">
                  <a:moveTo>
                    <a:pt x="0" y="0"/>
                  </a:moveTo>
                  <a:lnTo>
                    <a:pt x="741654" y="361505"/>
                  </a:lnTo>
                </a:path>
              </a:pathLst>
            </a:custGeom>
            <a:ln w="9360">
              <a:solidFill>
                <a:srgbClr val="000000"/>
              </a:solidFill>
            </a:ln>
          </p:spPr>
          <p:txBody>
            <a:bodyPr wrap="square" lIns="0" tIns="0" rIns="0" bIns="0" rtlCol="0"/>
            <a:lstStyle/>
            <a:p>
              <a:endParaRPr/>
            </a:p>
          </p:txBody>
        </p:sp>
        <p:pic>
          <p:nvPicPr>
            <p:cNvPr id="7" name="object 7"/>
            <p:cNvPicPr/>
            <p:nvPr/>
          </p:nvPicPr>
          <p:blipFill>
            <a:blip r:embed="rId4" cstate="print"/>
            <a:stretch>
              <a:fillRect/>
            </a:stretch>
          </p:blipFill>
          <p:spPr>
            <a:xfrm>
              <a:off x="9106478" y="2132641"/>
              <a:ext cx="196583" cy="192265"/>
            </a:xfrm>
            <a:prstGeom prst="rect">
              <a:avLst/>
            </a:prstGeom>
          </p:spPr>
        </p:pic>
        <p:pic>
          <p:nvPicPr>
            <p:cNvPr id="8" name="object 8"/>
            <p:cNvPicPr/>
            <p:nvPr/>
          </p:nvPicPr>
          <p:blipFill>
            <a:blip r:embed="rId5" cstate="print"/>
            <a:stretch>
              <a:fillRect/>
            </a:stretch>
          </p:blipFill>
          <p:spPr>
            <a:xfrm>
              <a:off x="8183715" y="1895373"/>
              <a:ext cx="187223" cy="182918"/>
            </a:xfrm>
            <a:prstGeom prst="rect">
              <a:avLst/>
            </a:prstGeom>
          </p:spPr>
        </p:pic>
        <p:sp>
          <p:nvSpPr>
            <p:cNvPr id="9" name="object 9"/>
            <p:cNvSpPr/>
            <p:nvPr/>
          </p:nvSpPr>
          <p:spPr>
            <a:xfrm>
              <a:off x="8369503" y="1466202"/>
              <a:ext cx="741680" cy="762000"/>
            </a:xfrm>
            <a:custGeom>
              <a:avLst/>
              <a:gdLst/>
              <a:ahLst/>
              <a:cxnLst/>
              <a:rect l="l" t="t" r="r" b="b"/>
              <a:pathLst>
                <a:path w="741679" h="762000">
                  <a:moveTo>
                    <a:pt x="741654" y="761860"/>
                  </a:moveTo>
                  <a:lnTo>
                    <a:pt x="0" y="0"/>
                  </a:lnTo>
                </a:path>
              </a:pathLst>
            </a:custGeom>
            <a:ln w="9360">
              <a:solidFill>
                <a:srgbClr val="000000"/>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9106478" y="2495581"/>
              <a:ext cx="196583" cy="192265"/>
            </a:xfrm>
            <a:prstGeom prst="rect">
              <a:avLst/>
            </a:prstGeom>
          </p:spPr>
        </p:pic>
        <p:pic>
          <p:nvPicPr>
            <p:cNvPr id="11" name="object 11"/>
            <p:cNvPicPr/>
            <p:nvPr/>
          </p:nvPicPr>
          <p:blipFill>
            <a:blip r:embed="rId7" cstate="print"/>
            <a:stretch>
              <a:fillRect/>
            </a:stretch>
          </p:blipFill>
          <p:spPr>
            <a:xfrm>
              <a:off x="8183715" y="2415286"/>
              <a:ext cx="187223" cy="182905"/>
            </a:xfrm>
            <a:prstGeom prst="rect">
              <a:avLst/>
            </a:prstGeom>
          </p:spPr>
        </p:pic>
        <p:sp>
          <p:nvSpPr>
            <p:cNvPr id="12" name="object 12"/>
            <p:cNvSpPr/>
            <p:nvPr/>
          </p:nvSpPr>
          <p:spPr>
            <a:xfrm>
              <a:off x="8369503" y="1466253"/>
              <a:ext cx="741680" cy="1125220"/>
            </a:xfrm>
            <a:custGeom>
              <a:avLst/>
              <a:gdLst/>
              <a:ahLst/>
              <a:cxnLst/>
              <a:rect l="l" t="t" r="r" b="b"/>
              <a:pathLst>
                <a:path w="741679" h="1125220">
                  <a:moveTo>
                    <a:pt x="741654" y="1124750"/>
                  </a:moveTo>
                  <a:lnTo>
                    <a:pt x="0" y="0"/>
                  </a:lnTo>
                </a:path>
                <a:path w="741679" h="1125220">
                  <a:moveTo>
                    <a:pt x="0" y="519861"/>
                  </a:moveTo>
                  <a:lnTo>
                    <a:pt x="741654" y="361454"/>
                  </a:lnTo>
                </a:path>
                <a:path w="741679" h="1125220">
                  <a:moveTo>
                    <a:pt x="0" y="1039761"/>
                  </a:moveTo>
                  <a:lnTo>
                    <a:pt x="741654" y="361454"/>
                  </a:lnTo>
                </a:path>
              </a:pathLst>
            </a:custGeom>
            <a:ln w="9360">
              <a:solidFill>
                <a:srgbClr val="000000"/>
              </a:solidFill>
            </a:ln>
          </p:spPr>
          <p:txBody>
            <a:bodyPr wrap="square" lIns="0" tIns="0" rIns="0" bIns="0" rtlCol="0"/>
            <a:lstStyle/>
            <a:p>
              <a:endParaRPr/>
            </a:p>
          </p:txBody>
        </p:sp>
        <p:pic>
          <p:nvPicPr>
            <p:cNvPr id="13" name="object 13"/>
            <p:cNvPicPr/>
            <p:nvPr/>
          </p:nvPicPr>
          <p:blipFill>
            <a:blip r:embed="rId8" cstate="print"/>
            <a:stretch>
              <a:fillRect/>
            </a:stretch>
          </p:blipFill>
          <p:spPr>
            <a:xfrm>
              <a:off x="8183715" y="2935185"/>
              <a:ext cx="187223" cy="182918"/>
            </a:xfrm>
            <a:prstGeom prst="rect">
              <a:avLst/>
            </a:prstGeom>
          </p:spPr>
        </p:pic>
        <p:sp>
          <p:nvSpPr>
            <p:cNvPr id="14" name="object 14"/>
            <p:cNvSpPr/>
            <p:nvPr/>
          </p:nvSpPr>
          <p:spPr>
            <a:xfrm>
              <a:off x="8369503" y="1827707"/>
              <a:ext cx="741680" cy="1198245"/>
            </a:xfrm>
            <a:custGeom>
              <a:avLst/>
              <a:gdLst/>
              <a:ahLst/>
              <a:cxnLst/>
              <a:rect l="l" t="t" r="r" b="b"/>
              <a:pathLst>
                <a:path w="741679" h="1198245">
                  <a:moveTo>
                    <a:pt x="0" y="1198219"/>
                  </a:moveTo>
                  <a:lnTo>
                    <a:pt x="741654" y="0"/>
                  </a:lnTo>
                </a:path>
                <a:path w="741679" h="1198245">
                  <a:moveTo>
                    <a:pt x="0" y="158407"/>
                  </a:moveTo>
                  <a:lnTo>
                    <a:pt x="741654" y="400354"/>
                  </a:lnTo>
                </a:path>
                <a:path w="741679" h="1198245">
                  <a:moveTo>
                    <a:pt x="0" y="158407"/>
                  </a:moveTo>
                  <a:lnTo>
                    <a:pt x="741654" y="763295"/>
                  </a:lnTo>
                </a:path>
                <a:path w="741679" h="1198245">
                  <a:moveTo>
                    <a:pt x="0" y="678307"/>
                  </a:moveTo>
                  <a:lnTo>
                    <a:pt x="741654" y="400354"/>
                  </a:lnTo>
                </a:path>
                <a:path w="741679" h="1198245">
                  <a:moveTo>
                    <a:pt x="0" y="1198219"/>
                  </a:moveTo>
                  <a:lnTo>
                    <a:pt x="741654" y="763295"/>
                  </a:lnTo>
                </a:path>
                <a:path w="741679" h="1198245">
                  <a:moveTo>
                    <a:pt x="0" y="678307"/>
                  </a:moveTo>
                  <a:lnTo>
                    <a:pt x="741654" y="763295"/>
                  </a:lnTo>
                </a:path>
                <a:path w="741679" h="1198245">
                  <a:moveTo>
                    <a:pt x="0" y="1198219"/>
                  </a:moveTo>
                  <a:lnTo>
                    <a:pt x="741654" y="400354"/>
                  </a:lnTo>
                </a:path>
              </a:pathLst>
            </a:custGeom>
            <a:ln w="9360">
              <a:solidFill>
                <a:srgbClr val="000000"/>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9963385" y="2132641"/>
              <a:ext cx="196583" cy="192265"/>
            </a:xfrm>
            <a:prstGeom prst="rect">
              <a:avLst/>
            </a:prstGeom>
          </p:spPr>
        </p:pic>
        <p:sp>
          <p:nvSpPr>
            <p:cNvPr id="16" name="object 16"/>
            <p:cNvSpPr/>
            <p:nvPr/>
          </p:nvSpPr>
          <p:spPr>
            <a:xfrm>
              <a:off x="9298381" y="1827707"/>
              <a:ext cx="669925" cy="763905"/>
            </a:xfrm>
            <a:custGeom>
              <a:avLst/>
              <a:gdLst/>
              <a:ahLst/>
              <a:cxnLst/>
              <a:rect l="l" t="t" r="r" b="b"/>
              <a:pathLst>
                <a:path w="669925" h="763905">
                  <a:moveTo>
                    <a:pt x="0" y="400354"/>
                  </a:moveTo>
                  <a:lnTo>
                    <a:pt x="669683" y="401789"/>
                  </a:lnTo>
                </a:path>
                <a:path w="669925" h="763905">
                  <a:moveTo>
                    <a:pt x="0" y="0"/>
                  </a:moveTo>
                  <a:lnTo>
                    <a:pt x="669683" y="400354"/>
                  </a:lnTo>
                </a:path>
                <a:path w="669925" h="763905">
                  <a:moveTo>
                    <a:pt x="0" y="763295"/>
                  </a:moveTo>
                  <a:lnTo>
                    <a:pt x="669683" y="400354"/>
                  </a:lnTo>
                </a:path>
              </a:pathLst>
            </a:custGeom>
            <a:ln w="9360">
              <a:solidFill>
                <a:srgbClr val="000000"/>
              </a:solidFill>
            </a:ln>
          </p:spPr>
          <p:txBody>
            <a:bodyPr wrap="square" lIns="0" tIns="0" rIns="0" bIns="0" rtlCol="0"/>
            <a:lstStyle/>
            <a:p>
              <a:endParaRPr/>
            </a:p>
          </p:txBody>
        </p:sp>
      </p:grpSp>
      <p:sp>
        <p:nvSpPr>
          <p:cNvPr id="17" name="object 17"/>
          <p:cNvSpPr txBox="1"/>
          <p:nvPr/>
        </p:nvSpPr>
        <p:spPr>
          <a:xfrm>
            <a:off x="7903076" y="1941742"/>
            <a:ext cx="187325" cy="447675"/>
          </a:xfrm>
          <a:prstGeom prst="rect">
            <a:avLst/>
          </a:prstGeom>
        </p:spPr>
        <p:txBody>
          <a:bodyPr vert="horz" wrap="square" lIns="0" tIns="15240" rIns="0" bIns="0" rtlCol="0">
            <a:spAutoFit/>
          </a:bodyPr>
          <a:lstStyle/>
          <a:p>
            <a:pPr marL="12700">
              <a:lnSpc>
                <a:spcPct val="100000"/>
              </a:lnSpc>
              <a:spcBef>
                <a:spcPts val="120"/>
              </a:spcBef>
            </a:pPr>
            <a:r>
              <a:rPr sz="2750" i="1" spc="50" dirty="0">
                <a:latin typeface="Times New Roman"/>
                <a:cs typeface="Times New Roman"/>
              </a:rPr>
              <a:t>x</a:t>
            </a:r>
            <a:endParaRPr sz="2750">
              <a:latin typeface="Times New Roman"/>
              <a:cs typeface="Times New Roman"/>
            </a:endParaRPr>
          </a:p>
        </p:txBody>
      </p:sp>
      <p:sp>
        <p:nvSpPr>
          <p:cNvPr id="18" name="object 18"/>
          <p:cNvSpPr txBox="1"/>
          <p:nvPr/>
        </p:nvSpPr>
        <p:spPr>
          <a:xfrm>
            <a:off x="8636189" y="2616097"/>
            <a:ext cx="423545" cy="432434"/>
          </a:xfrm>
          <a:prstGeom prst="rect">
            <a:avLst/>
          </a:prstGeom>
        </p:spPr>
        <p:txBody>
          <a:bodyPr vert="horz" wrap="square" lIns="0" tIns="14604" rIns="0" bIns="0" rtlCol="0">
            <a:spAutoFit/>
          </a:bodyPr>
          <a:lstStyle/>
          <a:p>
            <a:pPr marL="38100">
              <a:lnSpc>
                <a:spcPct val="100000"/>
              </a:lnSpc>
              <a:spcBef>
                <a:spcPts val="114"/>
              </a:spcBef>
            </a:pPr>
            <a:r>
              <a:rPr sz="3975" i="1" spc="89" baseline="-25157" dirty="0">
                <a:latin typeface="Times New Roman"/>
                <a:cs typeface="Times New Roman"/>
              </a:rPr>
              <a:t>w</a:t>
            </a:r>
            <a:r>
              <a:rPr sz="1550" i="1" spc="60" dirty="0">
                <a:latin typeface="Times New Roman"/>
                <a:cs typeface="Times New Roman"/>
              </a:rPr>
              <a:t>h</a:t>
            </a:r>
            <a:endParaRPr sz="1550">
              <a:latin typeface="Times New Roman"/>
              <a:cs typeface="Times New Roman"/>
            </a:endParaRPr>
          </a:p>
        </p:txBody>
      </p:sp>
      <p:sp>
        <p:nvSpPr>
          <p:cNvPr id="19" name="object 19"/>
          <p:cNvSpPr txBox="1"/>
          <p:nvPr/>
        </p:nvSpPr>
        <p:spPr>
          <a:xfrm>
            <a:off x="9500870" y="2189449"/>
            <a:ext cx="397510" cy="405130"/>
          </a:xfrm>
          <a:prstGeom prst="rect">
            <a:avLst/>
          </a:prstGeom>
        </p:spPr>
        <p:txBody>
          <a:bodyPr vert="horz" wrap="square" lIns="0" tIns="17145" rIns="0" bIns="0" rtlCol="0">
            <a:spAutoFit/>
          </a:bodyPr>
          <a:lstStyle/>
          <a:p>
            <a:pPr marL="38100">
              <a:lnSpc>
                <a:spcPct val="100000"/>
              </a:lnSpc>
              <a:spcBef>
                <a:spcPts val="135"/>
              </a:spcBef>
            </a:pPr>
            <a:r>
              <a:rPr sz="3675" i="1" spc="75" baseline="-24943" dirty="0">
                <a:latin typeface="Times New Roman"/>
                <a:cs typeface="Times New Roman"/>
              </a:rPr>
              <a:t>w</a:t>
            </a:r>
            <a:r>
              <a:rPr sz="1450" i="1" spc="50" dirty="0">
                <a:latin typeface="Times New Roman"/>
                <a:cs typeface="Times New Roman"/>
              </a:rPr>
              <a:t>o</a:t>
            </a:r>
            <a:endParaRPr sz="1450">
              <a:latin typeface="Times New Roman"/>
              <a:cs typeface="Times New Roman"/>
            </a:endParaRPr>
          </a:p>
        </p:txBody>
      </p:sp>
      <p:sp>
        <p:nvSpPr>
          <p:cNvPr id="20" name="object 20"/>
          <p:cNvSpPr txBox="1"/>
          <p:nvPr/>
        </p:nvSpPr>
        <p:spPr>
          <a:xfrm>
            <a:off x="10289630" y="1797729"/>
            <a:ext cx="186055" cy="400685"/>
          </a:xfrm>
          <a:prstGeom prst="rect">
            <a:avLst/>
          </a:prstGeom>
        </p:spPr>
        <p:txBody>
          <a:bodyPr vert="horz" wrap="square" lIns="0" tIns="13970" rIns="0" bIns="0" rtlCol="0">
            <a:spAutoFit/>
          </a:bodyPr>
          <a:lstStyle/>
          <a:p>
            <a:pPr marL="12700">
              <a:lnSpc>
                <a:spcPct val="100000"/>
              </a:lnSpc>
              <a:spcBef>
                <a:spcPts val="110"/>
              </a:spcBef>
            </a:pPr>
            <a:r>
              <a:rPr sz="2450" i="1" spc="35" dirty="0">
                <a:latin typeface="Times New Roman"/>
                <a:cs typeface="Times New Roman"/>
              </a:rPr>
              <a:t>o</a:t>
            </a:r>
            <a:endParaRPr sz="2450">
              <a:latin typeface="Times New Roman"/>
              <a:cs typeface="Times New Roman"/>
            </a:endParaRPr>
          </a:p>
        </p:txBody>
      </p:sp>
      <p:sp>
        <p:nvSpPr>
          <p:cNvPr id="21" name="object 21"/>
          <p:cNvSpPr txBox="1"/>
          <p:nvPr/>
        </p:nvSpPr>
        <p:spPr>
          <a:xfrm>
            <a:off x="9370455" y="1434816"/>
            <a:ext cx="182880" cy="389890"/>
          </a:xfrm>
          <a:prstGeom prst="rect">
            <a:avLst/>
          </a:prstGeom>
        </p:spPr>
        <p:txBody>
          <a:bodyPr vert="horz" wrap="square" lIns="0" tIns="17145" rIns="0" bIns="0" rtlCol="0">
            <a:spAutoFit/>
          </a:bodyPr>
          <a:lstStyle/>
          <a:p>
            <a:pPr marL="12700">
              <a:lnSpc>
                <a:spcPct val="100000"/>
              </a:lnSpc>
              <a:spcBef>
                <a:spcPts val="135"/>
              </a:spcBef>
            </a:pPr>
            <a:r>
              <a:rPr sz="2350" i="1" spc="60" dirty="0">
                <a:latin typeface="Times New Roman"/>
                <a:cs typeface="Times New Roman"/>
              </a:rPr>
              <a:t>h</a:t>
            </a:r>
            <a:endParaRPr sz="2350">
              <a:latin typeface="Times New Roman"/>
              <a:cs typeface="Times New Roman"/>
            </a:endParaRPr>
          </a:p>
        </p:txBody>
      </p:sp>
      <p:pic>
        <p:nvPicPr>
          <p:cNvPr id="22" name="object 22"/>
          <p:cNvPicPr/>
          <p:nvPr/>
        </p:nvPicPr>
        <p:blipFill>
          <a:blip r:embed="rId9" cstate="print"/>
          <a:stretch>
            <a:fillRect/>
          </a:stretch>
        </p:blipFill>
        <p:spPr>
          <a:xfrm>
            <a:off x="1986753" y="1801793"/>
            <a:ext cx="3318091" cy="630777"/>
          </a:xfrm>
          <a:prstGeom prst="rect">
            <a:avLst/>
          </a:prstGeom>
        </p:spPr>
      </p:pic>
      <p:pic>
        <p:nvPicPr>
          <p:cNvPr id="23" name="object 23"/>
          <p:cNvPicPr/>
          <p:nvPr/>
        </p:nvPicPr>
        <p:blipFill>
          <a:blip r:embed="rId10" cstate="print"/>
          <a:stretch>
            <a:fillRect/>
          </a:stretch>
        </p:blipFill>
        <p:spPr>
          <a:xfrm>
            <a:off x="2218625" y="3914487"/>
            <a:ext cx="898634" cy="518454"/>
          </a:xfrm>
          <a:prstGeom prst="rect">
            <a:avLst/>
          </a:prstGeom>
        </p:spPr>
      </p:pic>
      <p:pic>
        <p:nvPicPr>
          <p:cNvPr id="24" name="object 24"/>
          <p:cNvPicPr/>
          <p:nvPr/>
        </p:nvPicPr>
        <p:blipFill>
          <a:blip r:embed="rId11" cstate="print"/>
          <a:stretch>
            <a:fillRect/>
          </a:stretch>
        </p:blipFill>
        <p:spPr>
          <a:xfrm>
            <a:off x="2166781" y="5494330"/>
            <a:ext cx="924555" cy="622145"/>
          </a:xfrm>
          <a:prstGeom prst="rect">
            <a:avLst/>
          </a:prstGeom>
        </p:spPr>
      </p:pic>
      <p:pic>
        <p:nvPicPr>
          <p:cNvPr id="25" name="object 25"/>
          <p:cNvPicPr/>
          <p:nvPr/>
        </p:nvPicPr>
        <p:blipFill>
          <a:blip r:embed="rId12" cstate="print"/>
          <a:stretch>
            <a:fillRect/>
          </a:stretch>
        </p:blipFill>
        <p:spPr>
          <a:xfrm>
            <a:off x="2201344" y="4689283"/>
            <a:ext cx="1754064" cy="561658"/>
          </a:xfrm>
          <a:prstGeom prst="rect">
            <a:avLst/>
          </a:prstGeom>
        </p:spPr>
      </p:pic>
      <p:pic>
        <p:nvPicPr>
          <p:cNvPr id="26" name="object 26"/>
          <p:cNvPicPr/>
          <p:nvPr/>
        </p:nvPicPr>
        <p:blipFill>
          <a:blip r:embed="rId13" cstate="print"/>
          <a:stretch>
            <a:fillRect/>
          </a:stretch>
        </p:blipFill>
        <p:spPr>
          <a:xfrm>
            <a:off x="5978839" y="1507984"/>
            <a:ext cx="1322036" cy="596204"/>
          </a:xfrm>
          <a:prstGeom prst="rect">
            <a:avLst/>
          </a:prstGeom>
        </p:spPr>
      </p:pic>
      <p:pic>
        <p:nvPicPr>
          <p:cNvPr id="27" name="object 27"/>
          <p:cNvPicPr/>
          <p:nvPr/>
        </p:nvPicPr>
        <p:blipFill>
          <a:blip r:embed="rId14" cstate="print"/>
          <a:stretch>
            <a:fillRect/>
          </a:stretch>
        </p:blipFill>
        <p:spPr>
          <a:xfrm>
            <a:off x="6114214" y="2349046"/>
            <a:ext cx="985056" cy="293790"/>
          </a:xfrm>
          <a:prstGeom prst="rect">
            <a:avLst/>
          </a:prstGeom>
        </p:spPr>
      </p:pic>
      <p:sp>
        <p:nvSpPr>
          <p:cNvPr id="28" name="object 28"/>
          <p:cNvSpPr/>
          <p:nvPr/>
        </p:nvSpPr>
        <p:spPr>
          <a:xfrm>
            <a:off x="8566798" y="2746527"/>
            <a:ext cx="523240" cy="523240"/>
          </a:xfrm>
          <a:custGeom>
            <a:avLst/>
            <a:gdLst/>
            <a:ahLst/>
            <a:cxnLst/>
            <a:rect l="l" t="t" r="r" b="b"/>
            <a:pathLst>
              <a:path w="523240" h="523239">
                <a:moveTo>
                  <a:pt x="0" y="261391"/>
                </a:moveTo>
                <a:lnTo>
                  <a:pt x="4211" y="214406"/>
                </a:lnTo>
                <a:lnTo>
                  <a:pt x="16353" y="170184"/>
                </a:lnTo>
                <a:lnTo>
                  <a:pt x="35687" y="129462"/>
                </a:lnTo>
                <a:lnTo>
                  <a:pt x="61476" y="92980"/>
                </a:lnTo>
                <a:lnTo>
                  <a:pt x="92980" y="61476"/>
                </a:lnTo>
                <a:lnTo>
                  <a:pt x="129462" y="35687"/>
                </a:lnTo>
                <a:lnTo>
                  <a:pt x="170184" y="16353"/>
                </a:lnTo>
                <a:lnTo>
                  <a:pt x="214406" y="4211"/>
                </a:lnTo>
                <a:lnTo>
                  <a:pt x="261391" y="0"/>
                </a:lnTo>
                <a:lnTo>
                  <a:pt x="308376" y="4211"/>
                </a:lnTo>
                <a:lnTo>
                  <a:pt x="352598" y="16353"/>
                </a:lnTo>
                <a:lnTo>
                  <a:pt x="393319" y="35687"/>
                </a:lnTo>
                <a:lnTo>
                  <a:pt x="429801" y="61476"/>
                </a:lnTo>
                <a:lnTo>
                  <a:pt x="461306" y="92980"/>
                </a:lnTo>
                <a:lnTo>
                  <a:pt x="487094" y="129462"/>
                </a:lnTo>
                <a:lnTo>
                  <a:pt x="506429" y="170184"/>
                </a:lnTo>
                <a:lnTo>
                  <a:pt x="518571" y="214406"/>
                </a:lnTo>
                <a:lnTo>
                  <a:pt x="522782" y="261391"/>
                </a:lnTo>
                <a:lnTo>
                  <a:pt x="518571" y="308376"/>
                </a:lnTo>
                <a:lnTo>
                  <a:pt x="506429" y="352598"/>
                </a:lnTo>
                <a:lnTo>
                  <a:pt x="487094" y="393319"/>
                </a:lnTo>
                <a:lnTo>
                  <a:pt x="461306" y="429801"/>
                </a:lnTo>
                <a:lnTo>
                  <a:pt x="429801" y="461306"/>
                </a:lnTo>
                <a:lnTo>
                  <a:pt x="393319" y="487094"/>
                </a:lnTo>
                <a:lnTo>
                  <a:pt x="352598" y="506429"/>
                </a:lnTo>
                <a:lnTo>
                  <a:pt x="308376" y="518571"/>
                </a:lnTo>
                <a:lnTo>
                  <a:pt x="261391" y="522782"/>
                </a:lnTo>
                <a:lnTo>
                  <a:pt x="214406" y="518571"/>
                </a:lnTo>
                <a:lnTo>
                  <a:pt x="170184" y="506429"/>
                </a:lnTo>
                <a:lnTo>
                  <a:pt x="129462" y="487094"/>
                </a:lnTo>
                <a:lnTo>
                  <a:pt x="92980" y="461306"/>
                </a:lnTo>
                <a:lnTo>
                  <a:pt x="61476" y="429801"/>
                </a:lnTo>
                <a:lnTo>
                  <a:pt x="35687" y="393319"/>
                </a:lnTo>
                <a:lnTo>
                  <a:pt x="16353" y="352598"/>
                </a:lnTo>
                <a:lnTo>
                  <a:pt x="4211" y="308376"/>
                </a:lnTo>
                <a:lnTo>
                  <a:pt x="0" y="261391"/>
                </a:lnTo>
                <a:close/>
              </a:path>
            </a:pathLst>
          </a:custGeom>
          <a:ln w="50760">
            <a:solidFill>
              <a:srgbClr val="FFCB00"/>
            </a:solidFill>
          </a:ln>
        </p:spPr>
        <p:txBody>
          <a:bodyPr wrap="square" lIns="0" tIns="0" rIns="0" bIns="0" rtlCol="0"/>
          <a:lstStyle/>
          <a:p>
            <a:endParaRPr/>
          </a:p>
        </p:txBody>
      </p:sp>
      <p:sp>
        <p:nvSpPr>
          <p:cNvPr id="29" name="object 29"/>
          <p:cNvSpPr/>
          <p:nvPr/>
        </p:nvSpPr>
        <p:spPr>
          <a:xfrm>
            <a:off x="4581868" y="4379658"/>
            <a:ext cx="523240" cy="393700"/>
          </a:xfrm>
          <a:custGeom>
            <a:avLst/>
            <a:gdLst/>
            <a:ahLst/>
            <a:cxnLst/>
            <a:rect l="l" t="t" r="r" b="b"/>
            <a:pathLst>
              <a:path w="523239" h="393700">
                <a:moveTo>
                  <a:pt x="239115" y="393153"/>
                </a:moveTo>
                <a:lnTo>
                  <a:pt x="239115" y="283717"/>
                </a:lnTo>
                <a:lnTo>
                  <a:pt x="0" y="283717"/>
                </a:lnTo>
                <a:lnTo>
                  <a:pt x="0" y="109448"/>
                </a:lnTo>
                <a:lnTo>
                  <a:pt x="239115" y="109448"/>
                </a:lnTo>
                <a:lnTo>
                  <a:pt x="239115" y="0"/>
                </a:lnTo>
                <a:lnTo>
                  <a:pt x="522782" y="196557"/>
                </a:lnTo>
                <a:lnTo>
                  <a:pt x="239115" y="393153"/>
                </a:lnTo>
                <a:close/>
              </a:path>
            </a:pathLst>
          </a:custGeom>
          <a:solidFill>
            <a:srgbClr val="009898"/>
          </a:solidFill>
        </p:spPr>
        <p:txBody>
          <a:bodyPr wrap="square" lIns="0" tIns="0" rIns="0" bIns="0" rtlCol="0"/>
          <a:lstStyle/>
          <a:p>
            <a:endParaRPr/>
          </a:p>
        </p:txBody>
      </p:sp>
      <p:pic>
        <p:nvPicPr>
          <p:cNvPr id="30" name="object 30"/>
          <p:cNvPicPr/>
          <p:nvPr/>
        </p:nvPicPr>
        <p:blipFill>
          <a:blip r:embed="rId15" cstate="print"/>
          <a:stretch>
            <a:fillRect/>
          </a:stretch>
        </p:blipFill>
        <p:spPr>
          <a:xfrm>
            <a:off x="6888197" y="5659108"/>
            <a:ext cx="1537065" cy="340334"/>
          </a:xfrm>
          <a:prstGeom prst="rect">
            <a:avLst/>
          </a:prstGeom>
        </p:spPr>
      </p:pic>
      <p:sp>
        <p:nvSpPr>
          <p:cNvPr id="31" name="object 31"/>
          <p:cNvSpPr txBox="1"/>
          <p:nvPr/>
        </p:nvSpPr>
        <p:spPr>
          <a:xfrm>
            <a:off x="6517271" y="5194300"/>
            <a:ext cx="136969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009898"/>
                </a:solidFill>
                <a:latin typeface="Franklin Gothic Medium"/>
                <a:cs typeface="Franklin Gothic Medium"/>
              </a:rPr>
              <a:t>Weight</a:t>
            </a:r>
            <a:r>
              <a:rPr sz="1600" spc="60" dirty="0">
                <a:solidFill>
                  <a:srgbClr val="009898"/>
                </a:solidFill>
                <a:latin typeface="Franklin Gothic Medium"/>
                <a:cs typeface="Franklin Gothic Medium"/>
              </a:rPr>
              <a:t> </a:t>
            </a:r>
            <a:r>
              <a:rPr sz="1600" spc="-10" dirty="0">
                <a:solidFill>
                  <a:srgbClr val="009898"/>
                </a:solidFill>
                <a:latin typeface="Franklin Gothic Medium"/>
                <a:cs typeface="Franklin Gothic Medium"/>
              </a:rPr>
              <a:t>update:</a:t>
            </a:r>
            <a:endParaRPr sz="1600">
              <a:latin typeface="Franklin Gothic Medium"/>
              <a:cs typeface="Franklin Gothic Medium"/>
            </a:endParaRPr>
          </a:p>
        </p:txBody>
      </p:sp>
      <p:pic>
        <p:nvPicPr>
          <p:cNvPr id="32" name="object 32"/>
          <p:cNvPicPr/>
          <p:nvPr/>
        </p:nvPicPr>
        <p:blipFill>
          <a:blip r:embed="rId16" cstate="print"/>
          <a:stretch>
            <a:fillRect/>
          </a:stretch>
        </p:blipFill>
        <p:spPr>
          <a:xfrm>
            <a:off x="2227242" y="3095044"/>
            <a:ext cx="1503509" cy="449327"/>
          </a:xfrm>
          <a:prstGeom prst="rect">
            <a:avLst/>
          </a:prstGeom>
        </p:spPr>
      </p:pic>
      <p:pic>
        <p:nvPicPr>
          <p:cNvPr id="33" name="object 33"/>
          <p:cNvPicPr/>
          <p:nvPr/>
        </p:nvPicPr>
        <p:blipFill>
          <a:blip r:embed="rId17" cstate="print"/>
          <a:stretch>
            <a:fillRect/>
          </a:stretch>
        </p:blipFill>
        <p:spPr>
          <a:xfrm>
            <a:off x="5735258" y="3888093"/>
            <a:ext cx="4486792" cy="6335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36" y="0"/>
            <a:ext cx="12190730" cy="6858000"/>
            <a:chOff x="1536" y="0"/>
            <a:chExt cx="12190730" cy="6858000"/>
          </a:xfrm>
        </p:grpSpPr>
        <p:pic>
          <p:nvPicPr>
            <p:cNvPr id="3" name="object 3"/>
            <p:cNvPicPr/>
            <p:nvPr/>
          </p:nvPicPr>
          <p:blipFill>
            <a:blip r:embed="rId2" cstate="print"/>
            <a:stretch>
              <a:fillRect/>
            </a:stretch>
          </p:blipFill>
          <p:spPr>
            <a:xfrm>
              <a:off x="1536" y="0"/>
              <a:ext cx="12188812" cy="6858000"/>
            </a:xfrm>
            <a:prstGeom prst="rect">
              <a:avLst/>
            </a:prstGeom>
          </p:spPr>
        </p:pic>
        <p:sp>
          <p:nvSpPr>
            <p:cNvPr id="4" name="object 4"/>
            <p:cNvSpPr/>
            <p:nvPr/>
          </p:nvSpPr>
          <p:spPr>
            <a:xfrm>
              <a:off x="6095999" y="664413"/>
              <a:ext cx="6096000" cy="2061210"/>
            </a:xfrm>
            <a:custGeom>
              <a:avLst/>
              <a:gdLst/>
              <a:ahLst/>
              <a:cxnLst/>
              <a:rect l="l" t="t" r="r" b="b"/>
              <a:pathLst>
                <a:path w="6096000" h="2061210">
                  <a:moveTo>
                    <a:pt x="6096000" y="2060867"/>
                  </a:moveTo>
                  <a:lnTo>
                    <a:pt x="0" y="2060867"/>
                  </a:lnTo>
                  <a:lnTo>
                    <a:pt x="0" y="0"/>
                  </a:lnTo>
                  <a:lnTo>
                    <a:pt x="6096000" y="0"/>
                  </a:lnTo>
                  <a:lnTo>
                    <a:pt x="6096000" y="2060867"/>
                  </a:lnTo>
                  <a:close/>
                </a:path>
              </a:pathLst>
            </a:custGeom>
            <a:solidFill>
              <a:srgbClr val="000000"/>
            </a:solidFill>
          </p:spPr>
          <p:txBody>
            <a:bodyPr wrap="square" lIns="0" tIns="0" rIns="0" bIns="0" rtlCol="0"/>
            <a:lstStyle/>
            <a:p>
              <a:endParaRPr/>
            </a:p>
          </p:txBody>
        </p:sp>
      </p:grpSp>
      <p:sp>
        <p:nvSpPr>
          <p:cNvPr id="5" name="object 5"/>
          <p:cNvSpPr txBox="1">
            <a:spLocks noGrp="1"/>
          </p:cNvSpPr>
          <p:nvPr>
            <p:ph type="title"/>
          </p:nvPr>
        </p:nvSpPr>
        <p:spPr>
          <a:xfrm>
            <a:off x="6755765" y="958088"/>
            <a:ext cx="3764915" cy="1513235"/>
          </a:xfrm>
          <a:prstGeom prst="rect">
            <a:avLst/>
          </a:prstGeom>
        </p:spPr>
        <p:txBody>
          <a:bodyPr vert="horz" wrap="square" lIns="0" tIns="101600" rIns="0" bIns="0" rtlCol="0">
            <a:spAutoFit/>
          </a:bodyPr>
          <a:lstStyle/>
          <a:p>
            <a:pPr marL="12700" marR="5080">
              <a:lnSpc>
                <a:spcPts val="5500"/>
              </a:lnSpc>
              <a:spcBef>
                <a:spcPts val="800"/>
              </a:spcBef>
            </a:pPr>
            <a:r>
              <a:rPr lang="en-US" sz="5100" spc="90" dirty="0"/>
              <a:t>AYTONOMA OXHMATA</a:t>
            </a:r>
            <a:endParaRPr sz="5100" dirty="0"/>
          </a:p>
        </p:txBody>
      </p:sp>
      <p:sp>
        <p:nvSpPr>
          <p:cNvPr id="6" name="object 6"/>
          <p:cNvSpPr/>
          <p:nvPr/>
        </p:nvSpPr>
        <p:spPr>
          <a:xfrm>
            <a:off x="6096000" y="2727274"/>
            <a:ext cx="6096000" cy="3456940"/>
          </a:xfrm>
          <a:custGeom>
            <a:avLst/>
            <a:gdLst/>
            <a:ahLst/>
            <a:cxnLst/>
            <a:rect l="l" t="t" r="r" b="b"/>
            <a:pathLst>
              <a:path w="6096000" h="3456940">
                <a:moveTo>
                  <a:pt x="6096000" y="3456381"/>
                </a:moveTo>
                <a:lnTo>
                  <a:pt x="0" y="3456381"/>
                </a:lnTo>
                <a:lnTo>
                  <a:pt x="0" y="0"/>
                </a:lnTo>
                <a:lnTo>
                  <a:pt x="6096000" y="0"/>
                </a:lnTo>
                <a:lnTo>
                  <a:pt x="6096000" y="3456381"/>
                </a:lnTo>
                <a:close/>
              </a:path>
            </a:pathLst>
          </a:custGeom>
          <a:solidFill>
            <a:srgbClr val="FFFFFF"/>
          </a:solidFill>
        </p:spPr>
        <p:txBody>
          <a:bodyPr wrap="square" lIns="0" tIns="0" rIns="0" bIns="0" rtlCol="0"/>
          <a:lstStyle/>
          <a:p>
            <a:endParaRPr/>
          </a:p>
        </p:txBody>
      </p:sp>
      <p:sp>
        <p:nvSpPr>
          <p:cNvPr id="7" name="object 7"/>
          <p:cNvSpPr txBox="1"/>
          <p:nvPr/>
        </p:nvSpPr>
        <p:spPr>
          <a:xfrm>
            <a:off x="6755765" y="3066795"/>
            <a:ext cx="4188460" cy="2215991"/>
          </a:xfrm>
          <a:prstGeom prst="rect">
            <a:avLst/>
          </a:prstGeom>
        </p:spPr>
        <p:txBody>
          <a:bodyPr vert="horz" wrap="square" lIns="0" tIns="48260" rIns="0" bIns="0" rtlCol="0">
            <a:spAutoFit/>
          </a:bodyPr>
          <a:lstStyle/>
          <a:p>
            <a:pPr marL="111760" marR="5080" indent="-99695" algn="just">
              <a:lnSpc>
                <a:spcPts val="2400"/>
              </a:lnSpc>
              <a:spcBef>
                <a:spcPts val="380"/>
              </a:spcBef>
              <a:buSzPct val="95454"/>
              <a:buFont typeface="Arial"/>
              <a:buChar char="•"/>
              <a:tabLst>
                <a:tab pos="469265" algn="l"/>
              </a:tabLst>
            </a:pPr>
            <a:r>
              <a:rPr lang="el-GR" sz="2200" dirty="0">
                <a:latin typeface="Franklin Gothic Medium"/>
                <a:cs typeface="Franklin Gothic Medium"/>
              </a:rPr>
              <a:t>Η αυτόνομη οδήγηση ταξινομείται ανάλογα με το βαθμό παρέμβασης του ανθρώπου οδηγού</a:t>
            </a:r>
            <a:r>
              <a:rPr sz="2200" spc="-10" dirty="0">
                <a:latin typeface="Franklin Gothic Medium"/>
                <a:cs typeface="Franklin Gothic Medium"/>
              </a:rPr>
              <a:t>:</a:t>
            </a:r>
            <a:endParaRPr sz="2200" dirty="0">
              <a:latin typeface="Franklin Gothic Medium"/>
              <a:cs typeface="Franklin Gothic Medium"/>
            </a:endParaRPr>
          </a:p>
          <a:p>
            <a:pPr marL="372745" marR="321945" lvl="1" indent="-86360" algn="just">
              <a:lnSpc>
                <a:spcPts val="2110"/>
              </a:lnSpc>
              <a:spcBef>
                <a:spcPts val="1019"/>
              </a:spcBef>
              <a:buSzPct val="94736"/>
              <a:buFont typeface="Arial"/>
              <a:buChar char="•"/>
              <a:tabLst>
                <a:tab pos="743585" algn="l"/>
              </a:tabLst>
            </a:pPr>
            <a:r>
              <a:rPr lang="el-GR" sz="1900" dirty="0">
                <a:latin typeface="Franklin Gothic Medium"/>
                <a:cs typeface="Franklin Gothic Medium"/>
              </a:rPr>
              <a:t>Από το επίπεδο 0 (κανένας αυτοματισμός) στο επίπεδο 5 (πλήρης αυτοματισμός)</a:t>
            </a:r>
            <a:endParaRPr sz="1900" dirty="0">
              <a:latin typeface="Franklin Gothic Medium"/>
              <a:cs typeface="Franklin Gothic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38836" y="1802339"/>
            <a:ext cx="196583" cy="192278"/>
          </a:xfrm>
          <a:prstGeom prst="rect">
            <a:avLst/>
          </a:prstGeom>
        </p:spPr>
      </p:pic>
      <p:pic>
        <p:nvPicPr>
          <p:cNvPr id="3" name="object 3"/>
          <p:cNvPicPr/>
          <p:nvPr/>
        </p:nvPicPr>
        <p:blipFill>
          <a:blip r:embed="rId3" cstate="print"/>
          <a:stretch>
            <a:fillRect/>
          </a:stretch>
        </p:blipFill>
        <p:spPr>
          <a:xfrm>
            <a:off x="9238836" y="2202732"/>
            <a:ext cx="196583" cy="192227"/>
          </a:xfrm>
          <a:prstGeom prst="rect">
            <a:avLst/>
          </a:prstGeom>
        </p:spPr>
      </p:pic>
      <p:pic>
        <p:nvPicPr>
          <p:cNvPr id="4" name="object 4"/>
          <p:cNvPicPr/>
          <p:nvPr/>
        </p:nvPicPr>
        <p:blipFill>
          <a:blip r:embed="rId4" cstate="print"/>
          <a:stretch>
            <a:fillRect/>
          </a:stretch>
        </p:blipFill>
        <p:spPr>
          <a:xfrm>
            <a:off x="9238836" y="2565634"/>
            <a:ext cx="196583" cy="192265"/>
          </a:xfrm>
          <a:prstGeom prst="rect">
            <a:avLst/>
          </a:prstGeom>
        </p:spPr>
      </p:pic>
      <p:pic>
        <p:nvPicPr>
          <p:cNvPr id="5" name="object 5"/>
          <p:cNvPicPr/>
          <p:nvPr/>
        </p:nvPicPr>
        <p:blipFill>
          <a:blip r:embed="rId5" cstate="print"/>
          <a:stretch>
            <a:fillRect/>
          </a:stretch>
        </p:blipFill>
        <p:spPr>
          <a:xfrm>
            <a:off x="10095744" y="2202732"/>
            <a:ext cx="196532" cy="192227"/>
          </a:xfrm>
          <a:prstGeom prst="rect">
            <a:avLst/>
          </a:prstGeom>
        </p:spPr>
      </p:pic>
      <p:pic>
        <p:nvPicPr>
          <p:cNvPr id="6" name="object 6"/>
          <p:cNvPicPr/>
          <p:nvPr/>
        </p:nvPicPr>
        <p:blipFill>
          <a:blip r:embed="rId6" cstate="print"/>
          <a:stretch>
            <a:fillRect/>
          </a:stretch>
        </p:blipFill>
        <p:spPr>
          <a:xfrm>
            <a:off x="8316074" y="1445564"/>
            <a:ext cx="187223" cy="182918"/>
          </a:xfrm>
          <a:prstGeom prst="rect">
            <a:avLst/>
          </a:prstGeom>
        </p:spPr>
      </p:pic>
      <p:pic>
        <p:nvPicPr>
          <p:cNvPr id="7" name="object 7"/>
          <p:cNvPicPr/>
          <p:nvPr/>
        </p:nvPicPr>
        <p:blipFill>
          <a:blip r:embed="rId7" cstate="print"/>
          <a:stretch>
            <a:fillRect/>
          </a:stretch>
        </p:blipFill>
        <p:spPr>
          <a:xfrm>
            <a:off x="8316074" y="1965477"/>
            <a:ext cx="187223" cy="182854"/>
          </a:xfrm>
          <a:prstGeom prst="rect">
            <a:avLst/>
          </a:prstGeom>
        </p:spPr>
      </p:pic>
      <p:pic>
        <p:nvPicPr>
          <p:cNvPr id="8" name="object 8"/>
          <p:cNvPicPr/>
          <p:nvPr/>
        </p:nvPicPr>
        <p:blipFill>
          <a:blip r:embed="rId8" cstate="print"/>
          <a:stretch>
            <a:fillRect/>
          </a:stretch>
        </p:blipFill>
        <p:spPr>
          <a:xfrm>
            <a:off x="8316074" y="2485326"/>
            <a:ext cx="187223" cy="182918"/>
          </a:xfrm>
          <a:prstGeom prst="rect">
            <a:avLst/>
          </a:prstGeom>
        </p:spPr>
      </p:pic>
      <p:pic>
        <p:nvPicPr>
          <p:cNvPr id="9" name="object 9"/>
          <p:cNvPicPr/>
          <p:nvPr/>
        </p:nvPicPr>
        <p:blipFill>
          <a:blip r:embed="rId9" cstate="print"/>
          <a:stretch>
            <a:fillRect/>
          </a:stretch>
        </p:blipFill>
        <p:spPr>
          <a:xfrm>
            <a:off x="8316074" y="3005239"/>
            <a:ext cx="187223" cy="182905"/>
          </a:xfrm>
          <a:prstGeom prst="rect">
            <a:avLst/>
          </a:prstGeom>
        </p:spPr>
      </p:pic>
      <p:sp>
        <p:nvSpPr>
          <p:cNvPr id="10" name="object 10"/>
          <p:cNvSpPr/>
          <p:nvPr/>
        </p:nvSpPr>
        <p:spPr>
          <a:xfrm>
            <a:off x="8501862" y="1536306"/>
            <a:ext cx="741680" cy="1560195"/>
          </a:xfrm>
          <a:custGeom>
            <a:avLst/>
            <a:gdLst/>
            <a:ahLst/>
            <a:cxnLst/>
            <a:rect l="l" t="t" r="r" b="b"/>
            <a:pathLst>
              <a:path w="741679" h="1560195">
                <a:moveTo>
                  <a:pt x="0" y="0"/>
                </a:moveTo>
                <a:lnTo>
                  <a:pt x="741654" y="361454"/>
                </a:lnTo>
              </a:path>
              <a:path w="741679" h="1560195">
                <a:moveTo>
                  <a:pt x="741654" y="761796"/>
                </a:moveTo>
                <a:lnTo>
                  <a:pt x="0" y="0"/>
                </a:lnTo>
              </a:path>
              <a:path w="741679" h="1560195">
                <a:moveTo>
                  <a:pt x="741654" y="1124737"/>
                </a:moveTo>
                <a:lnTo>
                  <a:pt x="0" y="0"/>
                </a:lnTo>
              </a:path>
              <a:path w="741679" h="1560195">
                <a:moveTo>
                  <a:pt x="0" y="519899"/>
                </a:moveTo>
                <a:lnTo>
                  <a:pt x="741654" y="361454"/>
                </a:lnTo>
              </a:path>
              <a:path w="741679" h="1560195">
                <a:moveTo>
                  <a:pt x="0" y="1039761"/>
                </a:moveTo>
                <a:lnTo>
                  <a:pt x="741654" y="361454"/>
                </a:lnTo>
              </a:path>
              <a:path w="741679" h="1560195">
                <a:moveTo>
                  <a:pt x="0" y="1559661"/>
                </a:moveTo>
                <a:lnTo>
                  <a:pt x="741654" y="361454"/>
                </a:lnTo>
              </a:path>
              <a:path w="741679" h="1560195">
                <a:moveTo>
                  <a:pt x="0" y="519899"/>
                </a:moveTo>
                <a:lnTo>
                  <a:pt x="741654" y="761847"/>
                </a:lnTo>
              </a:path>
              <a:path w="741679" h="1560195">
                <a:moveTo>
                  <a:pt x="0" y="519899"/>
                </a:moveTo>
                <a:lnTo>
                  <a:pt x="741654" y="1124737"/>
                </a:lnTo>
              </a:path>
              <a:path w="741679" h="1560195">
                <a:moveTo>
                  <a:pt x="0" y="1039761"/>
                </a:moveTo>
                <a:lnTo>
                  <a:pt x="741654" y="761847"/>
                </a:lnTo>
              </a:path>
              <a:path w="741679" h="1560195">
                <a:moveTo>
                  <a:pt x="0" y="1559661"/>
                </a:moveTo>
                <a:lnTo>
                  <a:pt x="741654" y="1124737"/>
                </a:lnTo>
              </a:path>
              <a:path w="741679" h="1560195">
                <a:moveTo>
                  <a:pt x="0" y="1039761"/>
                </a:moveTo>
                <a:lnTo>
                  <a:pt x="741654" y="1124737"/>
                </a:lnTo>
              </a:path>
              <a:path w="741679" h="1560195">
                <a:moveTo>
                  <a:pt x="0" y="1559661"/>
                </a:moveTo>
                <a:lnTo>
                  <a:pt x="741654" y="761847"/>
                </a:lnTo>
              </a:path>
            </a:pathLst>
          </a:custGeom>
          <a:ln w="9360">
            <a:solidFill>
              <a:srgbClr val="000000"/>
            </a:solidFill>
          </a:ln>
        </p:spPr>
        <p:txBody>
          <a:bodyPr wrap="square" lIns="0" tIns="0" rIns="0" bIns="0" rtlCol="0"/>
          <a:lstStyle/>
          <a:p>
            <a:endParaRPr/>
          </a:p>
        </p:txBody>
      </p:sp>
      <p:sp>
        <p:nvSpPr>
          <p:cNvPr id="11" name="object 11"/>
          <p:cNvSpPr/>
          <p:nvPr/>
        </p:nvSpPr>
        <p:spPr>
          <a:xfrm>
            <a:off x="9430740" y="1897760"/>
            <a:ext cx="669925" cy="763905"/>
          </a:xfrm>
          <a:custGeom>
            <a:avLst/>
            <a:gdLst/>
            <a:ahLst/>
            <a:cxnLst/>
            <a:rect l="l" t="t" r="r" b="b"/>
            <a:pathLst>
              <a:path w="669925" h="763905">
                <a:moveTo>
                  <a:pt x="0" y="400342"/>
                </a:moveTo>
                <a:lnTo>
                  <a:pt x="669683" y="401827"/>
                </a:lnTo>
              </a:path>
              <a:path w="669925" h="763905">
                <a:moveTo>
                  <a:pt x="0" y="0"/>
                </a:moveTo>
                <a:lnTo>
                  <a:pt x="669683" y="400392"/>
                </a:lnTo>
              </a:path>
              <a:path w="669925" h="763905">
                <a:moveTo>
                  <a:pt x="0" y="763282"/>
                </a:moveTo>
                <a:lnTo>
                  <a:pt x="669683" y="400392"/>
                </a:lnTo>
              </a:path>
            </a:pathLst>
          </a:custGeom>
          <a:ln w="9360">
            <a:solidFill>
              <a:srgbClr val="000000"/>
            </a:solidFill>
          </a:ln>
        </p:spPr>
        <p:txBody>
          <a:bodyPr wrap="square" lIns="0" tIns="0" rIns="0" bIns="0" rtlCol="0"/>
          <a:lstStyle/>
          <a:p>
            <a:endParaRPr/>
          </a:p>
        </p:txBody>
      </p:sp>
      <p:sp>
        <p:nvSpPr>
          <p:cNvPr id="12" name="object 12"/>
          <p:cNvSpPr txBox="1"/>
          <p:nvPr/>
        </p:nvSpPr>
        <p:spPr>
          <a:xfrm>
            <a:off x="8035423" y="2011808"/>
            <a:ext cx="187325" cy="447675"/>
          </a:xfrm>
          <a:prstGeom prst="rect">
            <a:avLst/>
          </a:prstGeom>
        </p:spPr>
        <p:txBody>
          <a:bodyPr vert="horz" wrap="square" lIns="0" tIns="15240" rIns="0" bIns="0" rtlCol="0">
            <a:spAutoFit/>
          </a:bodyPr>
          <a:lstStyle/>
          <a:p>
            <a:pPr marL="12700">
              <a:lnSpc>
                <a:spcPct val="100000"/>
              </a:lnSpc>
              <a:spcBef>
                <a:spcPts val="120"/>
              </a:spcBef>
            </a:pPr>
            <a:r>
              <a:rPr sz="2750" i="1" spc="50" dirty="0">
                <a:latin typeface="Times New Roman"/>
                <a:cs typeface="Times New Roman"/>
              </a:rPr>
              <a:t>x</a:t>
            </a:r>
            <a:endParaRPr sz="2750">
              <a:latin typeface="Times New Roman"/>
              <a:cs typeface="Times New Roman"/>
            </a:endParaRPr>
          </a:p>
        </p:txBody>
      </p:sp>
      <p:sp>
        <p:nvSpPr>
          <p:cNvPr id="13" name="object 13"/>
          <p:cNvSpPr txBox="1"/>
          <p:nvPr/>
        </p:nvSpPr>
        <p:spPr>
          <a:xfrm>
            <a:off x="8768536" y="2686162"/>
            <a:ext cx="423545" cy="432434"/>
          </a:xfrm>
          <a:prstGeom prst="rect">
            <a:avLst/>
          </a:prstGeom>
        </p:spPr>
        <p:txBody>
          <a:bodyPr vert="horz" wrap="square" lIns="0" tIns="14604" rIns="0" bIns="0" rtlCol="0">
            <a:spAutoFit/>
          </a:bodyPr>
          <a:lstStyle/>
          <a:p>
            <a:pPr marL="38100">
              <a:lnSpc>
                <a:spcPct val="100000"/>
              </a:lnSpc>
              <a:spcBef>
                <a:spcPts val="114"/>
              </a:spcBef>
            </a:pPr>
            <a:r>
              <a:rPr sz="3975" i="1" spc="89" baseline="-25157" dirty="0">
                <a:latin typeface="Times New Roman"/>
                <a:cs typeface="Times New Roman"/>
              </a:rPr>
              <a:t>w</a:t>
            </a:r>
            <a:r>
              <a:rPr sz="1550" i="1" spc="60" dirty="0">
                <a:latin typeface="Times New Roman"/>
                <a:cs typeface="Times New Roman"/>
              </a:rPr>
              <a:t>h</a:t>
            </a:r>
            <a:endParaRPr sz="1550">
              <a:latin typeface="Times New Roman"/>
              <a:cs typeface="Times New Roman"/>
            </a:endParaRPr>
          </a:p>
        </p:txBody>
      </p:sp>
      <p:sp>
        <p:nvSpPr>
          <p:cNvPr id="14" name="object 14"/>
          <p:cNvSpPr txBox="1"/>
          <p:nvPr/>
        </p:nvSpPr>
        <p:spPr>
          <a:xfrm>
            <a:off x="9633217" y="2259515"/>
            <a:ext cx="397510" cy="405130"/>
          </a:xfrm>
          <a:prstGeom prst="rect">
            <a:avLst/>
          </a:prstGeom>
        </p:spPr>
        <p:txBody>
          <a:bodyPr vert="horz" wrap="square" lIns="0" tIns="17145" rIns="0" bIns="0" rtlCol="0">
            <a:spAutoFit/>
          </a:bodyPr>
          <a:lstStyle/>
          <a:p>
            <a:pPr marL="38100">
              <a:lnSpc>
                <a:spcPct val="100000"/>
              </a:lnSpc>
              <a:spcBef>
                <a:spcPts val="135"/>
              </a:spcBef>
            </a:pPr>
            <a:r>
              <a:rPr sz="3675" i="1" spc="75" baseline="-24943" dirty="0">
                <a:latin typeface="Times New Roman"/>
                <a:cs typeface="Times New Roman"/>
              </a:rPr>
              <a:t>w</a:t>
            </a:r>
            <a:r>
              <a:rPr sz="1450" i="1" spc="50" dirty="0">
                <a:latin typeface="Times New Roman"/>
                <a:cs typeface="Times New Roman"/>
              </a:rPr>
              <a:t>o</a:t>
            </a:r>
            <a:endParaRPr sz="1450">
              <a:latin typeface="Times New Roman"/>
              <a:cs typeface="Times New Roman"/>
            </a:endParaRPr>
          </a:p>
        </p:txBody>
      </p:sp>
      <p:sp>
        <p:nvSpPr>
          <p:cNvPr id="15" name="object 15"/>
          <p:cNvSpPr txBox="1"/>
          <p:nvPr/>
        </p:nvSpPr>
        <p:spPr>
          <a:xfrm>
            <a:off x="10421976" y="1867795"/>
            <a:ext cx="186055" cy="400685"/>
          </a:xfrm>
          <a:prstGeom prst="rect">
            <a:avLst/>
          </a:prstGeom>
        </p:spPr>
        <p:txBody>
          <a:bodyPr vert="horz" wrap="square" lIns="0" tIns="13970" rIns="0" bIns="0" rtlCol="0">
            <a:spAutoFit/>
          </a:bodyPr>
          <a:lstStyle/>
          <a:p>
            <a:pPr marL="12700">
              <a:lnSpc>
                <a:spcPct val="100000"/>
              </a:lnSpc>
              <a:spcBef>
                <a:spcPts val="110"/>
              </a:spcBef>
            </a:pPr>
            <a:r>
              <a:rPr sz="2450" i="1" spc="35" dirty="0">
                <a:latin typeface="Times New Roman"/>
                <a:cs typeface="Times New Roman"/>
              </a:rPr>
              <a:t>o</a:t>
            </a:r>
            <a:endParaRPr sz="2450">
              <a:latin typeface="Times New Roman"/>
              <a:cs typeface="Times New Roman"/>
            </a:endParaRPr>
          </a:p>
        </p:txBody>
      </p:sp>
      <p:sp>
        <p:nvSpPr>
          <p:cNvPr id="16" name="object 16"/>
          <p:cNvSpPr txBox="1"/>
          <p:nvPr/>
        </p:nvSpPr>
        <p:spPr>
          <a:xfrm>
            <a:off x="9502802" y="1504882"/>
            <a:ext cx="182880" cy="389890"/>
          </a:xfrm>
          <a:prstGeom prst="rect">
            <a:avLst/>
          </a:prstGeom>
        </p:spPr>
        <p:txBody>
          <a:bodyPr vert="horz" wrap="square" lIns="0" tIns="17145" rIns="0" bIns="0" rtlCol="0">
            <a:spAutoFit/>
          </a:bodyPr>
          <a:lstStyle/>
          <a:p>
            <a:pPr marL="12700">
              <a:lnSpc>
                <a:spcPct val="100000"/>
              </a:lnSpc>
              <a:spcBef>
                <a:spcPts val="135"/>
              </a:spcBef>
            </a:pPr>
            <a:r>
              <a:rPr sz="2350" i="1" spc="60" dirty="0">
                <a:latin typeface="Times New Roman"/>
                <a:cs typeface="Times New Roman"/>
              </a:rPr>
              <a:t>h</a:t>
            </a:r>
            <a:endParaRPr sz="2350">
              <a:latin typeface="Times New Roman"/>
              <a:cs typeface="Times New Roman"/>
            </a:endParaRPr>
          </a:p>
        </p:txBody>
      </p:sp>
      <p:grpSp>
        <p:nvGrpSpPr>
          <p:cNvPr id="17" name="object 17"/>
          <p:cNvGrpSpPr/>
          <p:nvPr/>
        </p:nvGrpSpPr>
        <p:grpSpPr>
          <a:xfrm>
            <a:off x="2797921" y="3790696"/>
            <a:ext cx="1728470" cy="1794510"/>
            <a:chOff x="2797921" y="3790696"/>
            <a:chExt cx="1728470" cy="1794510"/>
          </a:xfrm>
        </p:grpSpPr>
        <p:pic>
          <p:nvPicPr>
            <p:cNvPr id="18" name="object 18"/>
            <p:cNvPicPr/>
            <p:nvPr/>
          </p:nvPicPr>
          <p:blipFill>
            <a:blip r:embed="rId10" cstate="print"/>
            <a:stretch>
              <a:fillRect/>
            </a:stretch>
          </p:blipFill>
          <p:spPr>
            <a:xfrm>
              <a:off x="2797921" y="4635590"/>
              <a:ext cx="1689535" cy="374067"/>
            </a:xfrm>
            <a:prstGeom prst="rect">
              <a:avLst/>
            </a:prstGeom>
          </p:spPr>
        </p:pic>
        <p:pic>
          <p:nvPicPr>
            <p:cNvPr id="19" name="object 19"/>
            <p:cNvPicPr/>
            <p:nvPr/>
          </p:nvPicPr>
          <p:blipFill>
            <a:blip r:embed="rId11" cstate="print"/>
            <a:stretch>
              <a:fillRect/>
            </a:stretch>
          </p:blipFill>
          <p:spPr>
            <a:xfrm>
              <a:off x="2812930" y="4065780"/>
              <a:ext cx="1641356" cy="326933"/>
            </a:xfrm>
            <a:prstGeom prst="rect">
              <a:avLst/>
            </a:prstGeom>
          </p:spPr>
        </p:pic>
        <p:sp>
          <p:nvSpPr>
            <p:cNvPr id="20" name="object 20"/>
            <p:cNvSpPr/>
            <p:nvPr/>
          </p:nvSpPr>
          <p:spPr>
            <a:xfrm>
              <a:off x="3670096" y="3797046"/>
              <a:ext cx="338455" cy="1371600"/>
            </a:xfrm>
            <a:custGeom>
              <a:avLst/>
              <a:gdLst/>
              <a:ahLst/>
              <a:cxnLst/>
              <a:rect l="l" t="t" r="r" b="b"/>
              <a:pathLst>
                <a:path w="338454" h="1371600">
                  <a:moveTo>
                    <a:pt x="169125" y="1371307"/>
                  </a:moveTo>
                  <a:lnTo>
                    <a:pt x="118846" y="1340481"/>
                  </a:lnTo>
                  <a:lnTo>
                    <a:pt x="88526" y="1288552"/>
                  </a:lnTo>
                  <a:lnTo>
                    <a:pt x="61560" y="1214736"/>
                  </a:lnTo>
                  <a:lnTo>
                    <a:pt x="49549" y="1170482"/>
                  </a:lnTo>
                  <a:lnTo>
                    <a:pt x="38631" y="1121791"/>
                  </a:lnTo>
                  <a:lnTo>
                    <a:pt x="28893" y="1069008"/>
                  </a:lnTo>
                  <a:lnTo>
                    <a:pt x="20419" y="1012476"/>
                  </a:lnTo>
                  <a:lnTo>
                    <a:pt x="13295" y="952541"/>
                  </a:lnTo>
                  <a:lnTo>
                    <a:pt x="7606" y="889547"/>
                  </a:lnTo>
                  <a:lnTo>
                    <a:pt x="3437" y="823839"/>
                  </a:lnTo>
                  <a:lnTo>
                    <a:pt x="873" y="755762"/>
                  </a:lnTo>
                  <a:lnTo>
                    <a:pt x="0" y="685660"/>
                  </a:lnTo>
                  <a:lnTo>
                    <a:pt x="873" y="615556"/>
                  </a:lnTo>
                  <a:lnTo>
                    <a:pt x="3437" y="547476"/>
                  </a:lnTo>
                  <a:lnTo>
                    <a:pt x="7606" y="481767"/>
                  </a:lnTo>
                  <a:lnTo>
                    <a:pt x="13295" y="418771"/>
                  </a:lnTo>
                  <a:lnTo>
                    <a:pt x="20419" y="358835"/>
                  </a:lnTo>
                  <a:lnTo>
                    <a:pt x="28893" y="302302"/>
                  </a:lnTo>
                  <a:lnTo>
                    <a:pt x="38631" y="249518"/>
                  </a:lnTo>
                  <a:lnTo>
                    <a:pt x="49549" y="200826"/>
                  </a:lnTo>
                  <a:lnTo>
                    <a:pt x="61560" y="156572"/>
                  </a:lnTo>
                  <a:lnTo>
                    <a:pt x="74581" y="117101"/>
                  </a:lnTo>
                  <a:lnTo>
                    <a:pt x="103309" y="53883"/>
                  </a:lnTo>
                  <a:lnTo>
                    <a:pt x="135051" y="13930"/>
                  </a:lnTo>
                  <a:lnTo>
                    <a:pt x="169125" y="0"/>
                  </a:lnTo>
                  <a:lnTo>
                    <a:pt x="186418" y="3540"/>
                  </a:lnTo>
                  <a:lnTo>
                    <a:pt x="219418" y="30826"/>
                  </a:lnTo>
                  <a:lnTo>
                    <a:pt x="249739" y="82756"/>
                  </a:lnTo>
                  <a:lnTo>
                    <a:pt x="276701" y="156572"/>
                  </a:lnTo>
                  <a:lnTo>
                    <a:pt x="288710" y="200826"/>
                  </a:lnTo>
                  <a:lnTo>
                    <a:pt x="299625" y="249518"/>
                  </a:lnTo>
                  <a:lnTo>
                    <a:pt x="309359" y="302302"/>
                  </a:lnTo>
                  <a:lnTo>
                    <a:pt x="317830" y="358835"/>
                  </a:lnTo>
                  <a:lnTo>
                    <a:pt x="324950" y="418771"/>
                  </a:lnTo>
                  <a:lnTo>
                    <a:pt x="330636" y="481767"/>
                  </a:lnTo>
                  <a:lnTo>
                    <a:pt x="334803" y="547476"/>
                  </a:lnTo>
                  <a:lnTo>
                    <a:pt x="337366" y="615556"/>
                  </a:lnTo>
                  <a:lnTo>
                    <a:pt x="338239" y="685660"/>
                  </a:lnTo>
                  <a:lnTo>
                    <a:pt x="337366" y="755762"/>
                  </a:lnTo>
                  <a:lnTo>
                    <a:pt x="334803" y="823839"/>
                  </a:lnTo>
                  <a:lnTo>
                    <a:pt x="330636" y="889547"/>
                  </a:lnTo>
                  <a:lnTo>
                    <a:pt x="324950" y="952541"/>
                  </a:lnTo>
                  <a:lnTo>
                    <a:pt x="317830" y="1012476"/>
                  </a:lnTo>
                  <a:lnTo>
                    <a:pt x="309359" y="1069008"/>
                  </a:lnTo>
                  <a:lnTo>
                    <a:pt x="299625" y="1121791"/>
                  </a:lnTo>
                  <a:lnTo>
                    <a:pt x="288710" y="1170482"/>
                  </a:lnTo>
                  <a:lnTo>
                    <a:pt x="276701" y="1214736"/>
                  </a:lnTo>
                  <a:lnTo>
                    <a:pt x="263683" y="1254207"/>
                  </a:lnTo>
                  <a:lnTo>
                    <a:pt x="234956" y="1317424"/>
                  </a:lnTo>
                  <a:lnTo>
                    <a:pt x="203210" y="1357377"/>
                  </a:lnTo>
                  <a:lnTo>
                    <a:pt x="169125" y="1371307"/>
                  </a:lnTo>
                  <a:close/>
                </a:path>
              </a:pathLst>
            </a:custGeom>
            <a:solidFill>
              <a:srgbClr val="FF0000">
                <a:alpha val="38819"/>
              </a:srgbClr>
            </a:solidFill>
          </p:spPr>
          <p:txBody>
            <a:bodyPr wrap="square" lIns="0" tIns="0" rIns="0" bIns="0" rtlCol="0"/>
            <a:lstStyle/>
            <a:p>
              <a:endParaRPr/>
            </a:p>
          </p:txBody>
        </p:sp>
        <p:sp>
          <p:nvSpPr>
            <p:cNvPr id="21" name="object 21"/>
            <p:cNvSpPr/>
            <p:nvPr/>
          </p:nvSpPr>
          <p:spPr>
            <a:xfrm>
              <a:off x="3670096" y="3797046"/>
              <a:ext cx="338455" cy="1371600"/>
            </a:xfrm>
            <a:custGeom>
              <a:avLst/>
              <a:gdLst/>
              <a:ahLst/>
              <a:cxnLst/>
              <a:rect l="l" t="t" r="r" b="b"/>
              <a:pathLst>
                <a:path w="338454" h="1371600">
                  <a:moveTo>
                    <a:pt x="0" y="685660"/>
                  </a:moveTo>
                  <a:lnTo>
                    <a:pt x="873" y="615556"/>
                  </a:lnTo>
                  <a:lnTo>
                    <a:pt x="3437" y="547476"/>
                  </a:lnTo>
                  <a:lnTo>
                    <a:pt x="7606" y="481767"/>
                  </a:lnTo>
                  <a:lnTo>
                    <a:pt x="13295" y="418771"/>
                  </a:lnTo>
                  <a:lnTo>
                    <a:pt x="20419" y="358835"/>
                  </a:lnTo>
                  <a:lnTo>
                    <a:pt x="28893" y="302302"/>
                  </a:lnTo>
                  <a:lnTo>
                    <a:pt x="38631" y="249518"/>
                  </a:lnTo>
                  <a:lnTo>
                    <a:pt x="49549" y="200826"/>
                  </a:lnTo>
                  <a:lnTo>
                    <a:pt x="61560" y="156572"/>
                  </a:lnTo>
                  <a:lnTo>
                    <a:pt x="74581" y="117101"/>
                  </a:lnTo>
                  <a:lnTo>
                    <a:pt x="103309" y="53883"/>
                  </a:lnTo>
                  <a:lnTo>
                    <a:pt x="135051" y="13930"/>
                  </a:lnTo>
                  <a:lnTo>
                    <a:pt x="169125" y="0"/>
                  </a:lnTo>
                  <a:lnTo>
                    <a:pt x="186418" y="3540"/>
                  </a:lnTo>
                  <a:lnTo>
                    <a:pt x="219418" y="30826"/>
                  </a:lnTo>
                  <a:lnTo>
                    <a:pt x="249739" y="82756"/>
                  </a:lnTo>
                  <a:lnTo>
                    <a:pt x="276701" y="156572"/>
                  </a:lnTo>
                  <a:lnTo>
                    <a:pt x="288710" y="200826"/>
                  </a:lnTo>
                  <a:lnTo>
                    <a:pt x="299625" y="249518"/>
                  </a:lnTo>
                  <a:lnTo>
                    <a:pt x="309359" y="302302"/>
                  </a:lnTo>
                  <a:lnTo>
                    <a:pt x="317830" y="358835"/>
                  </a:lnTo>
                  <a:lnTo>
                    <a:pt x="324950" y="418771"/>
                  </a:lnTo>
                  <a:lnTo>
                    <a:pt x="330636" y="481767"/>
                  </a:lnTo>
                  <a:lnTo>
                    <a:pt x="334803" y="547476"/>
                  </a:lnTo>
                  <a:lnTo>
                    <a:pt x="337366" y="615556"/>
                  </a:lnTo>
                  <a:lnTo>
                    <a:pt x="338239" y="685660"/>
                  </a:lnTo>
                  <a:lnTo>
                    <a:pt x="337366" y="755762"/>
                  </a:lnTo>
                  <a:lnTo>
                    <a:pt x="334803" y="823839"/>
                  </a:lnTo>
                  <a:lnTo>
                    <a:pt x="330636" y="889547"/>
                  </a:lnTo>
                  <a:lnTo>
                    <a:pt x="324950" y="952541"/>
                  </a:lnTo>
                  <a:lnTo>
                    <a:pt x="317830" y="1012476"/>
                  </a:lnTo>
                  <a:lnTo>
                    <a:pt x="309359" y="1069008"/>
                  </a:lnTo>
                  <a:lnTo>
                    <a:pt x="299625" y="1121791"/>
                  </a:lnTo>
                  <a:lnTo>
                    <a:pt x="288710" y="1170482"/>
                  </a:lnTo>
                  <a:lnTo>
                    <a:pt x="276701" y="1214736"/>
                  </a:lnTo>
                  <a:lnTo>
                    <a:pt x="263683" y="1254207"/>
                  </a:lnTo>
                  <a:lnTo>
                    <a:pt x="234956" y="1317424"/>
                  </a:lnTo>
                  <a:lnTo>
                    <a:pt x="203210" y="1357377"/>
                  </a:lnTo>
                  <a:lnTo>
                    <a:pt x="169125" y="1371307"/>
                  </a:lnTo>
                  <a:lnTo>
                    <a:pt x="151839" y="1367767"/>
                  </a:lnTo>
                  <a:lnTo>
                    <a:pt x="118846" y="1340481"/>
                  </a:lnTo>
                  <a:lnTo>
                    <a:pt x="88526" y="1288552"/>
                  </a:lnTo>
                  <a:lnTo>
                    <a:pt x="61560" y="1214736"/>
                  </a:lnTo>
                  <a:lnTo>
                    <a:pt x="49549" y="1170482"/>
                  </a:lnTo>
                  <a:lnTo>
                    <a:pt x="38631" y="1121791"/>
                  </a:lnTo>
                  <a:lnTo>
                    <a:pt x="28893" y="1069008"/>
                  </a:lnTo>
                  <a:lnTo>
                    <a:pt x="20419" y="1012476"/>
                  </a:lnTo>
                  <a:lnTo>
                    <a:pt x="13295" y="952541"/>
                  </a:lnTo>
                  <a:lnTo>
                    <a:pt x="7606" y="889547"/>
                  </a:lnTo>
                  <a:lnTo>
                    <a:pt x="3437" y="823839"/>
                  </a:lnTo>
                  <a:lnTo>
                    <a:pt x="873" y="755762"/>
                  </a:lnTo>
                  <a:lnTo>
                    <a:pt x="0" y="685660"/>
                  </a:lnTo>
                  <a:close/>
                </a:path>
              </a:pathLst>
            </a:custGeom>
            <a:ln w="12700">
              <a:solidFill>
                <a:srgbClr val="7A6C90"/>
              </a:solidFill>
            </a:ln>
          </p:spPr>
          <p:txBody>
            <a:bodyPr wrap="square" lIns="0" tIns="0" rIns="0" bIns="0" rtlCol="0"/>
            <a:lstStyle/>
            <a:p>
              <a:endParaRPr/>
            </a:p>
          </p:txBody>
        </p:sp>
        <p:sp>
          <p:nvSpPr>
            <p:cNvPr id="22" name="object 22"/>
            <p:cNvSpPr/>
            <p:nvPr/>
          </p:nvSpPr>
          <p:spPr>
            <a:xfrm>
              <a:off x="3810698" y="5166614"/>
              <a:ext cx="715645" cy="418465"/>
            </a:xfrm>
            <a:custGeom>
              <a:avLst/>
              <a:gdLst/>
              <a:ahLst/>
              <a:cxnLst/>
              <a:rect l="l" t="t" r="r" b="b"/>
              <a:pathLst>
                <a:path w="715645" h="418464">
                  <a:moveTo>
                    <a:pt x="542173" y="360512"/>
                  </a:moveTo>
                  <a:lnTo>
                    <a:pt x="456653" y="345084"/>
                  </a:lnTo>
                  <a:lnTo>
                    <a:pt x="395833" y="329057"/>
                  </a:lnTo>
                  <a:lnTo>
                    <a:pt x="337540" y="310108"/>
                  </a:lnTo>
                  <a:lnTo>
                    <a:pt x="282168" y="288582"/>
                  </a:lnTo>
                  <a:lnTo>
                    <a:pt x="230289" y="264566"/>
                  </a:lnTo>
                  <a:lnTo>
                    <a:pt x="182562" y="238531"/>
                  </a:lnTo>
                  <a:lnTo>
                    <a:pt x="138747" y="210096"/>
                  </a:lnTo>
                  <a:lnTo>
                    <a:pt x="100012" y="179933"/>
                  </a:lnTo>
                  <a:lnTo>
                    <a:pt x="66573" y="147942"/>
                  </a:lnTo>
                  <a:lnTo>
                    <a:pt x="39039" y="114058"/>
                  </a:lnTo>
                  <a:lnTo>
                    <a:pt x="18097" y="78333"/>
                  </a:lnTo>
                  <a:lnTo>
                    <a:pt x="4660" y="40728"/>
                  </a:lnTo>
                  <a:lnTo>
                    <a:pt x="0" y="3479"/>
                  </a:lnTo>
                  <a:lnTo>
                    <a:pt x="57048" y="0"/>
                  </a:lnTo>
                  <a:lnTo>
                    <a:pt x="57832" y="12801"/>
                  </a:lnTo>
                  <a:lnTo>
                    <a:pt x="57645" y="12801"/>
                  </a:lnTo>
                  <a:lnTo>
                    <a:pt x="58038" y="16179"/>
                  </a:lnTo>
                  <a:lnTo>
                    <a:pt x="58257" y="16179"/>
                  </a:lnTo>
                  <a:lnTo>
                    <a:pt x="60007" y="25844"/>
                  </a:lnTo>
                  <a:lnTo>
                    <a:pt x="59829" y="25844"/>
                  </a:lnTo>
                  <a:lnTo>
                    <a:pt x="60566" y="28930"/>
                  </a:lnTo>
                  <a:lnTo>
                    <a:pt x="60760" y="28930"/>
                  </a:lnTo>
                  <a:lnTo>
                    <a:pt x="63841" y="39141"/>
                  </a:lnTo>
                  <a:lnTo>
                    <a:pt x="63690" y="39141"/>
                  </a:lnTo>
                  <a:lnTo>
                    <a:pt x="64681" y="41922"/>
                  </a:lnTo>
                  <a:lnTo>
                    <a:pt x="64849" y="41922"/>
                  </a:lnTo>
                  <a:lnTo>
                    <a:pt x="69356" y="52743"/>
                  </a:lnTo>
                  <a:lnTo>
                    <a:pt x="69202" y="52743"/>
                  </a:lnTo>
                  <a:lnTo>
                    <a:pt x="70345" y="55118"/>
                  </a:lnTo>
                  <a:lnTo>
                    <a:pt x="76507" y="66535"/>
                  </a:lnTo>
                  <a:lnTo>
                    <a:pt x="77584" y="68567"/>
                  </a:lnTo>
                  <a:lnTo>
                    <a:pt x="85355" y="80416"/>
                  </a:lnTo>
                  <a:lnTo>
                    <a:pt x="86512" y="82207"/>
                  </a:lnTo>
                  <a:lnTo>
                    <a:pt x="95865" y="94411"/>
                  </a:lnTo>
                  <a:lnTo>
                    <a:pt x="97027" y="95948"/>
                  </a:lnTo>
                  <a:lnTo>
                    <a:pt x="107925" y="108394"/>
                  </a:lnTo>
                  <a:lnTo>
                    <a:pt x="109092" y="109740"/>
                  </a:lnTo>
                  <a:lnTo>
                    <a:pt x="109227" y="109740"/>
                  </a:lnTo>
                  <a:lnTo>
                    <a:pt x="121655" y="122339"/>
                  </a:lnTo>
                  <a:lnTo>
                    <a:pt x="122732" y="123431"/>
                  </a:lnTo>
                  <a:lnTo>
                    <a:pt x="136820" y="136131"/>
                  </a:lnTo>
                  <a:lnTo>
                    <a:pt x="153450" y="149771"/>
                  </a:lnTo>
                  <a:lnTo>
                    <a:pt x="172338" y="163868"/>
                  </a:lnTo>
                  <a:lnTo>
                    <a:pt x="190589" y="176212"/>
                  </a:lnTo>
                  <a:lnTo>
                    <a:pt x="191541" y="176860"/>
                  </a:lnTo>
                  <a:lnTo>
                    <a:pt x="210757" y="188722"/>
                  </a:lnTo>
                  <a:lnTo>
                    <a:pt x="212026" y="189509"/>
                  </a:lnTo>
                  <a:lnTo>
                    <a:pt x="255337" y="213131"/>
                  </a:lnTo>
                  <a:lnTo>
                    <a:pt x="255142" y="213131"/>
                  </a:lnTo>
                  <a:lnTo>
                    <a:pt x="256870" y="213969"/>
                  </a:lnTo>
                  <a:lnTo>
                    <a:pt x="303884" y="235648"/>
                  </a:lnTo>
                  <a:lnTo>
                    <a:pt x="305396" y="236347"/>
                  </a:lnTo>
                  <a:lnTo>
                    <a:pt x="305551" y="236347"/>
                  </a:lnTo>
                  <a:lnTo>
                    <a:pt x="356077" y="256032"/>
                  </a:lnTo>
                  <a:lnTo>
                    <a:pt x="355942" y="256032"/>
                  </a:lnTo>
                  <a:lnTo>
                    <a:pt x="357479" y="256578"/>
                  </a:lnTo>
                  <a:lnTo>
                    <a:pt x="357626" y="256578"/>
                  </a:lnTo>
                  <a:lnTo>
                    <a:pt x="411329" y="274002"/>
                  </a:lnTo>
                  <a:lnTo>
                    <a:pt x="411162" y="274002"/>
                  </a:lnTo>
                  <a:lnTo>
                    <a:pt x="412699" y="274447"/>
                  </a:lnTo>
                  <a:lnTo>
                    <a:pt x="412849" y="274447"/>
                  </a:lnTo>
                  <a:lnTo>
                    <a:pt x="469144" y="289280"/>
                  </a:lnTo>
                  <a:lnTo>
                    <a:pt x="468909" y="289280"/>
                  </a:lnTo>
                  <a:lnTo>
                    <a:pt x="470446" y="289623"/>
                  </a:lnTo>
                  <a:lnTo>
                    <a:pt x="470576" y="289623"/>
                  </a:lnTo>
                  <a:lnTo>
                    <a:pt x="528012" y="301434"/>
                  </a:lnTo>
                  <a:lnTo>
                    <a:pt x="527545" y="301434"/>
                  </a:lnTo>
                  <a:lnTo>
                    <a:pt x="530174" y="301878"/>
                  </a:lnTo>
                  <a:lnTo>
                    <a:pt x="531607" y="301878"/>
                  </a:lnTo>
                  <a:lnTo>
                    <a:pt x="546869" y="303549"/>
                  </a:lnTo>
                  <a:lnTo>
                    <a:pt x="542173" y="360512"/>
                  </a:lnTo>
                  <a:close/>
                </a:path>
                <a:path w="715645" h="418464">
                  <a:moveTo>
                    <a:pt x="58038" y="16179"/>
                  </a:moveTo>
                  <a:lnTo>
                    <a:pt x="57645" y="12801"/>
                  </a:lnTo>
                  <a:lnTo>
                    <a:pt x="57927" y="14360"/>
                  </a:lnTo>
                  <a:lnTo>
                    <a:pt x="58038" y="16179"/>
                  </a:lnTo>
                  <a:close/>
                </a:path>
                <a:path w="715645" h="418464">
                  <a:moveTo>
                    <a:pt x="57927" y="14360"/>
                  </a:moveTo>
                  <a:lnTo>
                    <a:pt x="57645" y="12801"/>
                  </a:lnTo>
                  <a:lnTo>
                    <a:pt x="57832" y="12801"/>
                  </a:lnTo>
                  <a:lnTo>
                    <a:pt x="57927" y="14360"/>
                  </a:lnTo>
                  <a:close/>
                </a:path>
                <a:path w="715645" h="418464">
                  <a:moveTo>
                    <a:pt x="58257" y="16179"/>
                  </a:moveTo>
                  <a:lnTo>
                    <a:pt x="58038" y="16179"/>
                  </a:lnTo>
                  <a:lnTo>
                    <a:pt x="57927" y="14360"/>
                  </a:lnTo>
                  <a:lnTo>
                    <a:pt x="58257" y="16179"/>
                  </a:lnTo>
                  <a:close/>
                </a:path>
                <a:path w="715645" h="418464">
                  <a:moveTo>
                    <a:pt x="60566" y="28930"/>
                  </a:moveTo>
                  <a:lnTo>
                    <a:pt x="59829" y="25844"/>
                  </a:lnTo>
                  <a:lnTo>
                    <a:pt x="60274" y="27317"/>
                  </a:lnTo>
                  <a:lnTo>
                    <a:pt x="60566" y="28930"/>
                  </a:lnTo>
                  <a:close/>
                </a:path>
                <a:path w="715645" h="418464">
                  <a:moveTo>
                    <a:pt x="60274" y="27317"/>
                  </a:moveTo>
                  <a:lnTo>
                    <a:pt x="59829" y="25844"/>
                  </a:lnTo>
                  <a:lnTo>
                    <a:pt x="60007" y="25844"/>
                  </a:lnTo>
                  <a:lnTo>
                    <a:pt x="60274" y="27317"/>
                  </a:lnTo>
                  <a:close/>
                </a:path>
                <a:path w="715645" h="418464">
                  <a:moveTo>
                    <a:pt x="60760" y="28930"/>
                  </a:moveTo>
                  <a:lnTo>
                    <a:pt x="60566" y="28930"/>
                  </a:lnTo>
                  <a:lnTo>
                    <a:pt x="60274" y="27317"/>
                  </a:lnTo>
                  <a:lnTo>
                    <a:pt x="60760" y="28930"/>
                  </a:lnTo>
                  <a:close/>
                </a:path>
                <a:path w="715645" h="418464">
                  <a:moveTo>
                    <a:pt x="64681" y="41922"/>
                  </a:moveTo>
                  <a:lnTo>
                    <a:pt x="63690" y="39141"/>
                  </a:lnTo>
                  <a:lnTo>
                    <a:pt x="64239" y="40460"/>
                  </a:lnTo>
                  <a:lnTo>
                    <a:pt x="64681" y="41922"/>
                  </a:lnTo>
                  <a:close/>
                </a:path>
                <a:path w="715645" h="418464">
                  <a:moveTo>
                    <a:pt x="64239" y="40460"/>
                  </a:moveTo>
                  <a:lnTo>
                    <a:pt x="63690" y="39141"/>
                  </a:lnTo>
                  <a:lnTo>
                    <a:pt x="63841" y="39141"/>
                  </a:lnTo>
                  <a:lnTo>
                    <a:pt x="64239" y="40460"/>
                  </a:lnTo>
                  <a:close/>
                </a:path>
                <a:path w="715645" h="418464">
                  <a:moveTo>
                    <a:pt x="64849" y="41922"/>
                  </a:moveTo>
                  <a:lnTo>
                    <a:pt x="64681" y="41922"/>
                  </a:lnTo>
                  <a:lnTo>
                    <a:pt x="64239" y="40460"/>
                  </a:lnTo>
                  <a:lnTo>
                    <a:pt x="64849" y="41922"/>
                  </a:lnTo>
                  <a:close/>
                </a:path>
                <a:path w="715645" h="418464">
                  <a:moveTo>
                    <a:pt x="70345" y="55118"/>
                  </a:moveTo>
                  <a:lnTo>
                    <a:pt x="69202" y="52743"/>
                  </a:lnTo>
                  <a:lnTo>
                    <a:pt x="69922" y="54101"/>
                  </a:lnTo>
                  <a:lnTo>
                    <a:pt x="70345" y="55118"/>
                  </a:lnTo>
                  <a:close/>
                </a:path>
                <a:path w="715645" h="418464">
                  <a:moveTo>
                    <a:pt x="69922" y="54101"/>
                  </a:moveTo>
                  <a:lnTo>
                    <a:pt x="69202" y="52743"/>
                  </a:lnTo>
                  <a:lnTo>
                    <a:pt x="69356" y="52743"/>
                  </a:lnTo>
                  <a:lnTo>
                    <a:pt x="69922" y="54101"/>
                  </a:lnTo>
                  <a:close/>
                </a:path>
                <a:path w="715645" h="418464">
                  <a:moveTo>
                    <a:pt x="70460" y="55118"/>
                  </a:moveTo>
                  <a:lnTo>
                    <a:pt x="69922" y="54101"/>
                  </a:lnTo>
                  <a:lnTo>
                    <a:pt x="70460" y="55118"/>
                  </a:lnTo>
                  <a:close/>
                </a:path>
                <a:path w="715645" h="418464">
                  <a:moveTo>
                    <a:pt x="77584" y="68567"/>
                  </a:moveTo>
                  <a:lnTo>
                    <a:pt x="76390" y="66535"/>
                  </a:lnTo>
                  <a:lnTo>
                    <a:pt x="77043" y="67546"/>
                  </a:lnTo>
                  <a:lnTo>
                    <a:pt x="77584" y="68567"/>
                  </a:lnTo>
                  <a:close/>
                </a:path>
                <a:path w="715645" h="418464">
                  <a:moveTo>
                    <a:pt x="77043" y="67546"/>
                  </a:moveTo>
                  <a:lnTo>
                    <a:pt x="76390" y="66535"/>
                  </a:lnTo>
                  <a:lnTo>
                    <a:pt x="77043" y="67546"/>
                  </a:lnTo>
                  <a:close/>
                </a:path>
                <a:path w="715645" h="418464">
                  <a:moveTo>
                    <a:pt x="77702" y="68567"/>
                  </a:moveTo>
                  <a:lnTo>
                    <a:pt x="77043" y="67546"/>
                  </a:lnTo>
                  <a:lnTo>
                    <a:pt x="77702" y="68567"/>
                  </a:lnTo>
                  <a:close/>
                </a:path>
                <a:path w="715645" h="418464">
                  <a:moveTo>
                    <a:pt x="86512" y="82207"/>
                  </a:moveTo>
                  <a:lnTo>
                    <a:pt x="85280" y="80416"/>
                  </a:lnTo>
                  <a:lnTo>
                    <a:pt x="85796" y="81098"/>
                  </a:lnTo>
                  <a:lnTo>
                    <a:pt x="86512" y="82207"/>
                  </a:lnTo>
                  <a:close/>
                </a:path>
                <a:path w="715645" h="418464">
                  <a:moveTo>
                    <a:pt x="85796" y="81098"/>
                  </a:moveTo>
                  <a:lnTo>
                    <a:pt x="85280" y="80416"/>
                  </a:lnTo>
                  <a:lnTo>
                    <a:pt x="85796" y="81098"/>
                  </a:lnTo>
                  <a:close/>
                </a:path>
                <a:path w="715645" h="418464">
                  <a:moveTo>
                    <a:pt x="86634" y="82207"/>
                  </a:moveTo>
                  <a:lnTo>
                    <a:pt x="85796" y="81098"/>
                  </a:lnTo>
                  <a:lnTo>
                    <a:pt x="86634" y="82207"/>
                  </a:lnTo>
                  <a:close/>
                </a:path>
                <a:path w="715645" h="418464">
                  <a:moveTo>
                    <a:pt x="97027" y="95948"/>
                  </a:moveTo>
                  <a:lnTo>
                    <a:pt x="95796" y="94411"/>
                  </a:lnTo>
                  <a:lnTo>
                    <a:pt x="96339" y="95038"/>
                  </a:lnTo>
                  <a:lnTo>
                    <a:pt x="97027" y="95948"/>
                  </a:lnTo>
                  <a:close/>
                </a:path>
                <a:path w="715645" h="418464">
                  <a:moveTo>
                    <a:pt x="96339" y="95038"/>
                  </a:moveTo>
                  <a:lnTo>
                    <a:pt x="95796" y="94411"/>
                  </a:lnTo>
                  <a:lnTo>
                    <a:pt x="96339" y="95038"/>
                  </a:lnTo>
                  <a:close/>
                </a:path>
                <a:path w="715645" h="418464">
                  <a:moveTo>
                    <a:pt x="97129" y="95948"/>
                  </a:moveTo>
                  <a:lnTo>
                    <a:pt x="96339" y="95038"/>
                  </a:lnTo>
                  <a:lnTo>
                    <a:pt x="97129" y="95948"/>
                  </a:lnTo>
                  <a:close/>
                </a:path>
                <a:path w="715645" h="418464">
                  <a:moveTo>
                    <a:pt x="109092" y="109740"/>
                  </a:moveTo>
                  <a:lnTo>
                    <a:pt x="107899" y="108394"/>
                  </a:lnTo>
                  <a:lnTo>
                    <a:pt x="108115" y="108613"/>
                  </a:lnTo>
                  <a:lnTo>
                    <a:pt x="109092" y="109740"/>
                  </a:lnTo>
                  <a:close/>
                </a:path>
                <a:path w="715645" h="418464">
                  <a:moveTo>
                    <a:pt x="108115" y="108613"/>
                  </a:moveTo>
                  <a:lnTo>
                    <a:pt x="107899" y="108394"/>
                  </a:lnTo>
                  <a:lnTo>
                    <a:pt x="108115" y="108613"/>
                  </a:lnTo>
                  <a:close/>
                </a:path>
                <a:path w="715645" h="418464">
                  <a:moveTo>
                    <a:pt x="109227" y="109740"/>
                  </a:moveTo>
                  <a:lnTo>
                    <a:pt x="109092" y="109740"/>
                  </a:lnTo>
                  <a:lnTo>
                    <a:pt x="108115" y="108613"/>
                  </a:lnTo>
                  <a:lnTo>
                    <a:pt x="109227" y="109740"/>
                  </a:lnTo>
                  <a:close/>
                </a:path>
                <a:path w="715645" h="418464">
                  <a:moveTo>
                    <a:pt x="122732" y="123431"/>
                  </a:moveTo>
                  <a:lnTo>
                    <a:pt x="121589" y="122339"/>
                  </a:lnTo>
                  <a:lnTo>
                    <a:pt x="122204" y="122895"/>
                  </a:lnTo>
                  <a:lnTo>
                    <a:pt x="122732" y="123431"/>
                  </a:lnTo>
                  <a:close/>
                </a:path>
                <a:path w="715645" h="418464">
                  <a:moveTo>
                    <a:pt x="122204" y="122895"/>
                  </a:moveTo>
                  <a:lnTo>
                    <a:pt x="121589" y="122339"/>
                  </a:lnTo>
                  <a:lnTo>
                    <a:pt x="122204" y="122895"/>
                  </a:lnTo>
                  <a:close/>
                </a:path>
                <a:path w="715645" h="418464">
                  <a:moveTo>
                    <a:pt x="122795" y="123431"/>
                  </a:moveTo>
                  <a:lnTo>
                    <a:pt x="122204" y="122895"/>
                  </a:lnTo>
                  <a:lnTo>
                    <a:pt x="122795" y="123431"/>
                  </a:lnTo>
                  <a:close/>
                </a:path>
                <a:path w="715645" h="418464">
                  <a:moveTo>
                    <a:pt x="137767" y="136989"/>
                  </a:moveTo>
                  <a:lnTo>
                    <a:pt x="136715" y="136131"/>
                  </a:lnTo>
                  <a:lnTo>
                    <a:pt x="137767" y="136989"/>
                  </a:lnTo>
                  <a:close/>
                </a:path>
                <a:path w="715645" h="418464">
                  <a:moveTo>
                    <a:pt x="154431" y="150571"/>
                  </a:moveTo>
                  <a:lnTo>
                    <a:pt x="153339" y="149771"/>
                  </a:lnTo>
                  <a:lnTo>
                    <a:pt x="154431" y="150571"/>
                  </a:lnTo>
                  <a:close/>
                </a:path>
                <a:path w="715645" h="418464">
                  <a:moveTo>
                    <a:pt x="172449" y="163868"/>
                  </a:moveTo>
                  <a:lnTo>
                    <a:pt x="171348" y="163118"/>
                  </a:lnTo>
                  <a:lnTo>
                    <a:pt x="172449" y="163868"/>
                  </a:lnTo>
                  <a:close/>
                </a:path>
                <a:path w="715645" h="418464">
                  <a:moveTo>
                    <a:pt x="191633" y="176860"/>
                  </a:moveTo>
                  <a:lnTo>
                    <a:pt x="190596" y="176217"/>
                  </a:lnTo>
                  <a:lnTo>
                    <a:pt x="191633" y="176860"/>
                  </a:lnTo>
                  <a:close/>
                </a:path>
                <a:path w="715645" h="418464">
                  <a:moveTo>
                    <a:pt x="212026" y="189509"/>
                  </a:moveTo>
                  <a:lnTo>
                    <a:pt x="210692" y="188722"/>
                  </a:lnTo>
                  <a:lnTo>
                    <a:pt x="211233" y="189017"/>
                  </a:lnTo>
                  <a:lnTo>
                    <a:pt x="212026" y="189509"/>
                  </a:lnTo>
                  <a:close/>
                </a:path>
                <a:path w="715645" h="418464">
                  <a:moveTo>
                    <a:pt x="211233" y="189017"/>
                  </a:moveTo>
                  <a:lnTo>
                    <a:pt x="210692" y="188722"/>
                  </a:lnTo>
                  <a:lnTo>
                    <a:pt x="211233" y="189017"/>
                  </a:lnTo>
                  <a:close/>
                </a:path>
                <a:path w="715645" h="418464">
                  <a:moveTo>
                    <a:pt x="212133" y="189509"/>
                  </a:moveTo>
                  <a:lnTo>
                    <a:pt x="211233" y="189017"/>
                  </a:lnTo>
                  <a:lnTo>
                    <a:pt x="212133" y="189509"/>
                  </a:lnTo>
                  <a:close/>
                </a:path>
                <a:path w="715645" h="418464">
                  <a:moveTo>
                    <a:pt x="256870" y="213969"/>
                  </a:moveTo>
                  <a:lnTo>
                    <a:pt x="255142" y="213131"/>
                  </a:lnTo>
                  <a:lnTo>
                    <a:pt x="256394" y="213709"/>
                  </a:lnTo>
                  <a:lnTo>
                    <a:pt x="256870" y="213969"/>
                  </a:lnTo>
                  <a:close/>
                </a:path>
                <a:path w="715645" h="418464">
                  <a:moveTo>
                    <a:pt x="256394" y="213709"/>
                  </a:moveTo>
                  <a:lnTo>
                    <a:pt x="255142" y="213131"/>
                  </a:lnTo>
                  <a:lnTo>
                    <a:pt x="255337" y="213131"/>
                  </a:lnTo>
                  <a:lnTo>
                    <a:pt x="256394" y="213709"/>
                  </a:lnTo>
                  <a:close/>
                </a:path>
                <a:path w="715645" h="418464">
                  <a:moveTo>
                    <a:pt x="256957" y="213969"/>
                  </a:moveTo>
                  <a:lnTo>
                    <a:pt x="256394" y="213709"/>
                  </a:lnTo>
                  <a:lnTo>
                    <a:pt x="256957" y="213969"/>
                  </a:lnTo>
                  <a:close/>
                </a:path>
                <a:path w="715645" h="418464">
                  <a:moveTo>
                    <a:pt x="305396" y="236347"/>
                  </a:moveTo>
                  <a:lnTo>
                    <a:pt x="303758" y="235648"/>
                  </a:lnTo>
                  <a:lnTo>
                    <a:pt x="304564" y="235962"/>
                  </a:lnTo>
                  <a:lnTo>
                    <a:pt x="305396" y="236347"/>
                  </a:lnTo>
                  <a:close/>
                </a:path>
                <a:path w="715645" h="418464">
                  <a:moveTo>
                    <a:pt x="304564" y="235962"/>
                  </a:moveTo>
                  <a:lnTo>
                    <a:pt x="303758" y="235648"/>
                  </a:lnTo>
                  <a:lnTo>
                    <a:pt x="304564" y="235962"/>
                  </a:lnTo>
                  <a:close/>
                </a:path>
                <a:path w="715645" h="418464">
                  <a:moveTo>
                    <a:pt x="305551" y="236347"/>
                  </a:moveTo>
                  <a:lnTo>
                    <a:pt x="305396" y="236347"/>
                  </a:lnTo>
                  <a:lnTo>
                    <a:pt x="304564" y="235962"/>
                  </a:lnTo>
                  <a:lnTo>
                    <a:pt x="305551" y="236347"/>
                  </a:lnTo>
                  <a:close/>
                </a:path>
                <a:path w="715645" h="418464">
                  <a:moveTo>
                    <a:pt x="673926" y="363537"/>
                  </a:moveTo>
                  <a:lnTo>
                    <a:pt x="569861" y="363537"/>
                  </a:lnTo>
                  <a:lnTo>
                    <a:pt x="576059" y="306743"/>
                  </a:lnTo>
                  <a:lnTo>
                    <a:pt x="546869" y="303549"/>
                  </a:lnTo>
                  <a:lnTo>
                    <a:pt x="551497" y="247408"/>
                  </a:lnTo>
                  <a:lnTo>
                    <a:pt x="715365" y="346925"/>
                  </a:lnTo>
                  <a:lnTo>
                    <a:pt x="673926" y="363537"/>
                  </a:lnTo>
                  <a:close/>
                </a:path>
                <a:path w="715645" h="418464">
                  <a:moveTo>
                    <a:pt x="357479" y="256578"/>
                  </a:moveTo>
                  <a:lnTo>
                    <a:pt x="355942" y="256032"/>
                  </a:lnTo>
                  <a:lnTo>
                    <a:pt x="356750" y="256293"/>
                  </a:lnTo>
                  <a:lnTo>
                    <a:pt x="357479" y="256578"/>
                  </a:lnTo>
                  <a:close/>
                </a:path>
                <a:path w="715645" h="418464">
                  <a:moveTo>
                    <a:pt x="356750" y="256293"/>
                  </a:moveTo>
                  <a:lnTo>
                    <a:pt x="355942" y="256032"/>
                  </a:lnTo>
                  <a:lnTo>
                    <a:pt x="356077" y="256032"/>
                  </a:lnTo>
                  <a:lnTo>
                    <a:pt x="356750" y="256293"/>
                  </a:lnTo>
                  <a:close/>
                </a:path>
                <a:path w="715645" h="418464">
                  <a:moveTo>
                    <a:pt x="357626" y="256578"/>
                  </a:moveTo>
                  <a:lnTo>
                    <a:pt x="357479" y="256578"/>
                  </a:lnTo>
                  <a:lnTo>
                    <a:pt x="356750" y="256293"/>
                  </a:lnTo>
                  <a:lnTo>
                    <a:pt x="357626" y="256578"/>
                  </a:lnTo>
                  <a:close/>
                </a:path>
                <a:path w="715645" h="418464">
                  <a:moveTo>
                    <a:pt x="412699" y="274447"/>
                  </a:moveTo>
                  <a:lnTo>
                    <a:pt x="411162" y="274002"/>
                  </a:lnTo>
                  <a:lnTo>
                    <a:pt x="412049" y="274236"/>
                  </a:lnTo>
                  <a:lnTo>
                    <a:pt x="412699" y="274447"/>
                  </a:lnTo>
                  <a:close/>
                </a:path>
                <a:path w="715645" h="418464">
                  <a:moveTo>
                    <a:pt x="412049" y="274236"/>
                  </a:moveTo>
                  <a:lnTo>
                    <a:pt x="411162" y="274002"/>
                  </a:lnTo>
                  <a:lnTo>
                    <a:pt x="411329" y="274002"/>
                  </a:lnTo>
                  <a:lnTo>
                    <a:pt x="412049" y="274236"/>
                  </a:lnTo>
                  <a:close/>
                </a:path>
                <a:path w="715645" h="418464">
                  <a:moveTo>
                    <a:pt x="412849" y="274447"/>
                  </a:moveTo>
                  <a:lnTo>
                    <a:pt x="412699" y="274447"/>
                  </a:lnTo>
                  <a:lnTo>
                    <a:pt x="412049" y="274236"/>
                  </a:lnTo>
                  <a:lnTo>
                    <a:pt x="412849" y="274447"/>
                  </a:lnTo>
                  <a:close/>
                </a:path>
                <a:path w="715645" h="418464">
                  <a:moveTo>
                    <a:pt x="470446" y="289623"/>
                  </a:moveTo>
                  <a:lnTo>
                    <a:pt x="468909" y="289280"/>
                  </a:lnTo>
                  <a:lnTo>
                    <a:pt x="469981" y="289501"/>
                  </a:lnTo>
                  <a:lnTo>
                    <a:pt x="470446" y="289623"/>
                  </a:lnTo>
                  <a:close/>
                </a:path>
                <a:path w="715645" h="418464">
                  <a:moveTo>
                    <a:pt x="469981" y="289501"/>
                  </a:moveTo>
                  <a:lnTo>
                    <a:pt x="468909" y="289280"/>
                  </a:lnTo>
                  <a:lnTo>
                    <a:pt x="469144" y="289280"/>
                  </a:lnTo>
                  <a:lnTo>
                    <a:pt x="469981" y="289501"/>
                  </a:lnTo>
                  <a:close/>
                </a:path>
                <a:path w="715645" h="418464">
                  <a:moveTo>
                    <a:pt x="470576" y="289623"/>
                  </a:moveTo>
                  <a:lnTo>
                    <a:pt x="470446" y="289623"/>
                  </a:lnTo>
                  <a:lnTo>
                    <a:pt x="469981" y="289501"/>
                  </a:lnTo>
                  <a:lnTo>
                    <a:pt x="470576" y="289623"/>
                  </a:lnTo>
                  <a:close/>
                </a:path>
                <a:path w="715645" h="418464">
                  <a:moveTo>
                    <a:pt x="530174" y="301878"/>
                  </a:moveTo>
                  <a:lnTo>
                    <a:pt x="527545" y="301434"/>
                  </a:lnTo>
                  <a:lnTo>
                    <a:pt x="528544" y="301543"/>
                  </a:lnTo>
                  <a:lnTo>
                    <a:pt x="530174" y="301878"/>
                  </a:lnTo>
                  <a:close/>
                </a:path>
                <a:path w="715645" h="418464">
                  <a:moveTo>
                    <a:pt x="528544" y="301543"/>
                  </a:moveTo>
                  <a:lnTo>
                    <a:pt x="527545" y="301434"/>
                  </a:lnTo>
                  <a:lnTo>
                    <a:pt x="528012" y="301434"/>
                  </a:lnTo>
                  <a:lnTo>
                    <a:pt x="528544" y="301543"/>
                  </a:lnTo>
                  <a:close/>
                </a:path>
                <a:path w="715645" h="418464">
                  <a:moveTo>
                    <a:pt x="531607" y="301878"/>
                  </a:moveTo>
                  <a:lnTo>
                    <a:pt x="530174" y="301878"/>
                  </a:lnTo>
                  <a:lnTo>
                    <a:pt x="528544" y="301543"/>
                  </a:lnTo>
                  <a:lnTo>
                    <a:pt x="531607" y="301878"/>
                  </a:lnTo>
                  <a:close/>
                </a:path>
                <a:path w="715645" h="418464">
                  <a:moveTo>
                    <a:pt x="569861" y="363537"/>
                  </a:moveTo>
                  <a:lnTo>
                    <a:pt x="542173" y="360512"/>
                  </a:lnTo>
                  <a:lnTo>
                    <a:pt x="546869" y="303549"/>
                  </a:lnTo>
                  <a:lnTo>
                    <a:pt x="576059" y="306743"/>
                  </a:lnTo>
                  <a:lnTo>
                    <a:pt x="569861" y="363537"/>
                  </a:lnTo>
                  <a:close/>
                </a:path>
                <a:path w="715645" h="418464">
                  <a:moveTo>
                    <a:pt x="537413" y="418261"/>
                  </a:moveTo>
                  <a:lnTo>
                    <a:pt x="542173" y="360512"/>
                  </a:lnTo>
                  <a:lnTo>
                    <a:pt x="569861" y="363537"/>
                  </a:lnTo>
                  <a:lnTo>
                    <a:pt x="673926" y="363537"/>
                  </a:lnTo>
                  <a:lnTo>
                    <a:pt x="537413" y="418261"/>
                  </a:lnTo>
                  <a:close/>
                </a:path>
              </a:pathLst>
            </a:custGeom>
            <a:solidFill>
              <a:srgbClr val="FF0000"/>
            </a:solidFill>
          </p:spPr>
          <p:txBody>
            <a:bodyPr wrap="square" lIns="0" tIns="0" rIns="0" bIns="0" rtlCol="0"/>
            <a:lstStyle/>
            <a:p>
              <a:endParaRPr/>
            </a:p>
          </p:txBody>
        </p:sp>
      </p:grpSp>
      <p:sp>
        <p:nvSpPr>
          <p:cNvPr id="23" name="object 23"/>
          <p:cNvSpPr txBox="1"/>
          <p:nvPr/>
        </p:nvSpPr>
        <p:spPr>
          <a:xfrm>
            <a:off x="2104504" y="3421379"/>
            <a:ext cx="1783714"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9898"/>
                </a:solidFill>
                <a:latin typeface="Franklin Gothic Medium"/>
                <a:cs typeface="Franklin Gothic Medium"/>
              </a:rPr>
              <a:t>Weights</a:t>
            </a:r>
            <a:r>
              <a:rPr sz="2000" spc="-90" dirty="0">
                <a:solidFill>
                  <a:srgbClr val="009898"/>
                </a:solidFill>
                <a:latin typeface="Franklin Gothic Medium"/>
                <a:cs typeface="Franklin Gothic Medium"/>
              </a:rPr>
              <a:t> </a:t>
            </a:r>
            <a:r>
              <a:rPr sz="2000" spc="-10" dirty="0">
                <a:solidFill>
                  <a:srgbClr val="009898"/>
                </a:solidFill>
                <a:latin typeface="Franklin Gothic Medium"/>
                <a:cs typeface="Franklin Gothic Medium"/>
              </a:rPr>
              <a:t>update:</a:t>
            </a:r>
            <a:endParaRPr sz="2000" dirty="0">
              <a:latin typeface="Franklin Gothic Medium"/>
              <a:cs typeface="Franklin Gothic Medium"/>
            </a:endParaRPr>
          </a:p>
        </p:txBody>
      </p:sp>
      <p:pic>
        <p:nvPicPr>
          <p:cNvPr id="24" name="object 24"/>
          <p:cNvPicPr/>
          <p:nvPr/>
        </p:nvPicPr>
        <p:blipFill>
          <a:blip r:embed="rId12" cstate="print"/>
          <a:stretch>
            <a:fillRect/>
          </a:stretch>
        </p:blipFill>
        <p:spPr>
          <a:xfrm>
            <a:off x="7010603" y="4095692"/>
            <a:ext cx="2858106" cy="284671"/>
          </a:xfrm>
          <a:prstGeom prst="rect">
            <a:avLst/>
          </a:prstGeom>
        </p:spPr>
      </p:pic>
      <p:pic>
        <p:nvPicPr>
          <p:cNvPr id="25" name="object 25"/>
          <p:cNvPicPr/>
          <p:nvPr/>
        </p:nvPicPr>
        <p:blipFill>
          <a:blip r:embed="rId13" cstate="print"/>
          <a:stretch>
            <a:fillRect/>
          </a:stretch>
        </p:blipFill>
        <p:spPr>
          <a:xfrm>
            <a:off x="7008770" y="4610900"/>
            <a:ext cx="2868485" cy="347842"/>
          </a:xfrm>
          <a:prstGeom prst="rect">
            <a:avLst/>
          </a:prstGeom>
        </p:spPr>
      </p:pic>
      <p:sp>
        <p:nvSpPr>
          <p:cNvPr id="26" name="object 26"/>
          <p:cNvSpPr txBox="1"/>
          <p:nvPr/>
        </p:nvSpPr>
        <p:spPr>
          <a:xfrm>
            <a:off x="4604778" y="4348988"/>
            <a:ext cx="1760855" cy="1345565"/>
          </a:xfrm>
          <a:prstGeom prst="rect">
            <a:avLst/>
          </a:prstGeom>
        </p:spPr>
        <p:txBody>
          <a:bodyPr vert="horz" wrap="square" lIns="0" tIns="12700" rIns="0" bIns="0" rtlCol="0">
            <a:spAutoFit/>
          </a:bodyPr>
          <a:lstStyle/>
          <a:p>
            <a:pPr marL="972819">
              <a:lnSpc>
                <a:spcPct val="100000"/>
              </a:lnSpc>
              <a:spcBef>
                <a:spcPts val="100"/>
              </a:spcBef>
            </a:pPr>
            <a:r>
              <a:rPr sz="1800" spc="-20" dirty="0">
                <a:latin typeface="Franklin Gothic Medium"/>
                <a:cs typeface="Franklin Gothic Medium"/>
              </a:rPr>
              <a:t>with</a:t>
            </a:r>
            <a:endParaRPr sz="1800" dirty="0">
              <a:latin typeface="Franklin Gothic Medium"/>
              <a:cs typeface="Franklin Gothic Medium"/>
            </a:endParaRPr>
          </a:p>
          <a:p>
            <a:pPr>
              <a:lnSpc>
                <a:spcPct val="100000"/>
              </a:lnSpc>
            </a:pPr>
            <a:endParaRPr sz="2000" dirty="0">
              <a:latin typeface="Franklin Gothic Medium"/>
              <a:cs typeface="Franklin Gothic Medium"/>
            </a:endParaRPr>
          </a:p>
          <a:p>
            <a:pPr>
              <a:lnSpc>
                <a:spcPct val="100000"/>
              </a:lnSpc>
              <a:spcBef>
                <a:spcPts val="20"/>
              </a:spcBef>
            </a:pPr>
            <a:endParaRPr sz="2700" dirty="0">
              <a:latin typeface="Franklin Gothic Medium"/>
              <a:cs typeface="Franklin Gothic Medium"/>
            </a:endParaRPr>
          </a:p>
          <a:p>
            <a:pPr marL="12700">
              <a:lnSpc>
                <a:spcPct val="100000"/>
              </a:lnSpc>
            </a:pPr>
            <a:r>
              <a:rPr sz="2400" dirty="0">
                <a:latin typeface="Franklin Gothic Medium"/>
                <a:cs typeface="Franklin Gothic Medium"/>
              </a:rPr>
              <a:t>Learning</a:t>
            </a:r>
            <a:r>
              <a:rPr sz="2400" spc="-40" dirty="0">
                <a:latin typeface="Franklin Gothic Medium"/>
                <a:cs typeface="Franklin Gothic Medium"/>
              </a:rPr>
              <a:t> </a:t>
            </a:r>
            <a:r>
              <a:rPr sz="2400" spc="-20" dirty="0">
                <a:latin typeface="Franklin Gothic Medium"/>
                <a:cs typeface="Franklin Gothic Medium"/>
              </a:rPr>
              <a:t>rate</a:t>
            </a:r>
            <a:endParaRPr sz="2400" dirty="0">
              <a:latin typeface="Franklin Gothic Medium"/>
              <a:cs typeface="Franklin Gothic Medium"/>
            </a:endParaRPr>
          </a:p>
        </p:txBody>
      </p:sp>
      <p:sp>
        <p:nvSpPr>
          <p:cNvPr id="27" name="object 27"/>
          <p:cNvSpPr txBox="1">
            <a:spLocks noGrp="1"/>
          </p:cNvSpPr>
          <p:nvPr>
            <p:ph type="title"/>
          </p:nvPr>
        </p:nvSpPr>
        <p:spPr>
          <a:xfrm>
            <a:off x="78738" y="274827"/>
            <a:ext cx="10584815" cy="635000"/>
          </a:xfrm>
          <a:prstGeom prst="rect">
            <a:avLst/>
          </a:prstGeom>
        </p:spPr>
        <p:txBody>
          <a:bodyPr vert="horz" wrap="square" lIns="0" tIns="12700" rIns="0" bIns="0" rtlCol="0">
            <a:spAutoFit/>
          </a:bodyPr>
          <a:lstStyle/>
          <a:p>
            <a:pPr marL="12700">
              <a:lnSpc>
                <a:spcPct val="100000"/>
              </a:lnSpc>
              <a:spcBef>
                <a:spcPts val="100"/>
              </a:spcBef>
            </a:pPr>
            <a:r>
              <a:rPr lang="el-GR" sz="4000" spc="110" dirty="0">
                <a:solidFill>
                  <a:schemeClr val="tx1"/>
                </a:solidFill>
              </a:rPr>
              <a:t>ΤΕΧΝΗΤΟ ΝΕΥΡΩΝΙΚΟ ΔΙΚΤΥΟ</a:t>
            </a:r>
            <a:r>
              <a:rPr lang="en-US" sz="4000" spc="110" dirty="0">
                <a:solidFill>
                  <a:schemeClr val="tx1"/>
                </a:solidFill>
              </a:rPr>
              <a:t>:</a:t>
            </a:r>
            <a:r>
              <a:rPr lang="el-GR" sz="4000" spc="85" dirty="0">
                <a:solidFill>
                  <a:schemeClr val="tx1"/>
                </a:solidFill>
              </a:rPr>
              <a:t> ΟΠΙΣΘΟΔΙΑΔΟΣΗ</a:t>
            </a:r>
            <a:endParaRPr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2265045"/>
          </a:xfrm>
          <a:custGeom>
            <a:avLst/>
            <a:gdLst/>
            <a:ahLst/>
            <a:cxnLst/>
            <a:rect l="l" t="t" r="r" b="b"/>
            <a:pathLst>
              <a:path w="12192000" h="2265045">
                <a:moveTo>
                  <a:pt x="12192000" y="2265019"/>
                </a:moveTo>
                <a:lnTo>
                  <a:pt x="0" y="2265019"/>
                </a:lnTo>
                <a:lnTo>
                  <a:pt x="0" y="0"/>
                </a:lnTo>
                <a:lnTo>
                  <a:pt x="12192000" y="0"/>
                </a:lnTo>
                <a:lnTo>
                  <a:pt x="12192000" y="2265019"/>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52400" y="121476"/>
            <a:ext cx="10983596" cy="2022091"/>
          </a:xfrm>
          <a:prstGeom prst="rect">
            <a:avLst/>
          </a:prstGeom>
        </p:spPr>
        <p:txBody>
          <a:bodyPr vert="horz" wrap="square" lIns="0" tIns="356615" rIns="0" bIns="0" rtlCol="0">
            <a:spAutoFit/>
          </a:bodyPr>
          <a:lstStyle/>
          <a:p>
            <a:pPr marL="972819">
              <a:lnSpc>
                <a:spcPct val="100000"/>
              </a:lnSpc>
              <a:spcBef>
                <a:spcPts val="100"/>
              </a:spcBef>
            </a:pPr>
            <a:r>
              <a:rPr sz="5400" spc="100" dirty="0"/>
              <a:t>GRADIENT</a:t>
            </a:r>
            <a:r>
              <a:rPr sz="5400" spc="229" dirty="0"/>
              <a:t> </a:t>
            </a:r>
            <a:r>
              <a:rPr sz="5400" spc="90" dirty="0"/>
              <a:t>DESCENT</a:t>
            </a:r>
            <a:r>
              <a:rPr lang="el-GR" sz="5400" spc="90" dirty="0"/>
              <a:t> (</a:t>
            </a:r>
            <a:r>
              <a:rPr lang="el-GR" sz="5400" dirty="0"/>
              <a:t>κάθοδος βασισμένη στην κλίση)</a:t>
            </a:r>
            <a:endParaRPr sz="5400" spc="90" dirty="0"/>
          </a:p>
        </p:txBody>
      </p:sp>
      <p:pic>
        <p:nvPicPr>
          <p:cNvPr id="4" name="object 4"/>
          <p:cNvPicPr/>
          <p:nvPr/>
        </p:nvPicPr>
        <p:blipFill>
          <a:blip r:embed="rId2" cstate="print"/>
          <a:stretch>
            <a:fillRect/>
          </a:stretch>
        </p:blipFill>
        <p:spPr>
          <a:xfrm>
            <a:off x="2284476" y="2433950"/>
            <a:ext cx="7619987" cy="3981429"/>
          </a:xfrm>
          <a:prstGeom prst="rect">
            <a:avLst/>
          </a:prstGeom>
        </p:spPr>
      </p:pic>
      <p:sp>
        <p:nvSpPr>
          <p:cNvPr id="5" name="object 5"/>
          <p:cNvSpPr txBox="1"/>
          <p:nvPr/>
        </p:nvSpPr>
        <p:spPr>
          <a:xfrm>
            <a:off x="9254299" y="6420611"/>
            <a:ext cx="2363470"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Andrew</a:t>
            </a:r>
            <a:r>
              <a:rPr sz="1400" spc="-50" dirty="0">
                <a:latin typeface="Calibri"/>
                <a:cs typeface="Calibri"/>
              </a:rPr>
              <a:t> </a:t>
            </a:r>
            <a:r>
              <a:rPr sz="1400" dirty="0">
                <a:latin typeface="Calibri"/>
                <a:cs typeface="Calibri"/>
              </a:rPr>
              <a:t>Ng’s</a:t>
            </a:r>
            <a:r>
              <a:rPr sz="1400" spc="-40" dirty="0">
                <a:latin typeface="Calibri"/>
                <a:cs typeface="Calibri"/>
              </a:rPr>
              <a:t> </a:t>
            </a:r>
            <a:r>
              <a:rPr sz="1400" dirty="0">
                <a:latin typeface="Calibri"/>
                <a:cs typeface="Calibri"/>
              </a:rPr>
              <a:t>course</a:t>
            </a:r>
            <a:r>
              <a:rPr sz="1400" spc="-40" dirty="0">
                <a:latin typeface="Calibri"/>
                <a:cs typeface="Calibri"/>
              </a:rPr>
              <a:t> </a:t>
            </a:r>
            <a:r>
              <a:rPr sz="1400" dirty="0">
                <a:latin typeface="Calibri"/>
                <a:cs typeface="Calibri"/>
              </a:rPr>
              <a:t>on</a:t>
            </a:r>
            <a:r>
              <a:rPr sz="1400" spc="-40" dirty="0">
                <a:latin typeface="Calibri"/>
                <a:cs typeface="Calibri"/>
              </a:rPr>
              <a:t> </a:t>
            </a:r>
            <a:r>
              <a:rPr sz="1400" spc="-10" dirty="0">
                <a:latin typeface="Calibri"/>
                <a:cs typeface="Calibri"/>
              </a:rPr>
              <a:t>Coursera</a:t>
            </a:r>
            <a:endParaRPr sz="14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lang="el-GR" spc="100" dirty="0"/>
              <a:t>ΑΠΟΔΟΣΗ</a:t>
            </a:r>
            <a:endParaRPr spc="100" dirty="0"/>
          </a:p>
        </p:txBody>
      </p:sp>
      <p:sp>
        <p:nvSpPr>
          <p:cNvPr id="3" name="object 3"/>
          <p:cNvSpPr txBox="1"/>
          <p:nvPr/>
        </p:nvSpPr>
        <p:spPr>
          <a:xfrm>
            <a:off x="1038860" y="2595372"/>
            <a:ext cx="8682355" cy="815340"/>
          </a:xfrm>
          <a:prstGeom prst="rect">
            <a:avLst/>
          </a:prstGeom>
        </p:spPr>
        <p:txBody>
          <a:bodyPr vert="horz" wrap="square" lIns="0" tIns="27305" rIns="0" bIns="0" rtlCol="0">
            <a:spAutoFit/>
          </a:bodyPr>
          <a:lstStyle/>
          <a:p>
            <a:pPr marL="526415" marR="5080" indent="-514350">
              <a:lnSpc>
                <a:spcPts val="3100"/>
              </a:lnSpc>
              <a:spcBef>
                <a:spcPts val="215"/>
              </a:spcBef>
            </a:pPr>
            <a:r>
              <a:rPr lang="el-GR" sz="2600" dirty="0">
                <a:latin typeface="Franklin Gothic Medium"/>
                <a:cs typeface="Franklin Gothic Medium"/>
              </a:rPr>
              <a:t>Ο πίνακας σύγχυσης δείχνει πόσα αληθή/ψευδή θετικά και αληθή/ψευδή αρνητικά</a:t>
            </a:r>
            <a:endParaRPr sz="2600" dirty="0">
              <a:latin typeface="Franklin Gothic Medium"/>
              <a:cs typeface="Franklin Gothic Medium"/>
            </a:endParaRPr>
          </a:p>
        </p:txBody>
      </p:sp>
      <p:pic>
        <p:nvPicPr>
          <p:cNvPr id="4" name="object 4"/>
          <p:cNvPicPr/>
          <p:nvPr/>
        </p:nvPicPr>
        <p:blipFill>
          <a:blip r:embed="rId2" cstate="print"/>
          <a:stretch>
            <a:fillRect/>
          </a:stretch>
        </p:blipFill>
        <p:spPr>
          <a:xfrm>
            <a:off x="960145" y="4128744"/>
            <a:ext cx="4584001" cy="1593627"/>
          </a:xfrm>
          <a:prstGeom prst="rect">
            <a:avLst/>
          </a:prstGeom>
        </p:spPr>
      </p:pic>
      <p:pic>
        <p:nvPicPr>
          <p:cNvPr id="5" name="object 5"/>
          <p:cNvPicPr/>
          <p:nvPr/>
        </p:nvPicPr>
        <p:blipFill>
          <a:blip r:embed="rId3" cstate="print"/>
          <a:stretch>
            <a:fillRect/>
          </a:stretch>
        </p:blipFill>
        <p:spPr>
          <a:xfrm>
            <a:off x="5866155" y="3700716"/>
            <a:ext cx="6145530" cy="248061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094730" cy="6858000"/>
          </a:xfrm>
          <a:custGeom>
            <a:avLst/>
            <a:gdLst/>
            <a:ahLst/>
            <a:cxnLst/>
            <a:rect l="l" t="t" r="r" b="b"/>
            <a:pathLst>
              <a:path w="6094730" h="6858000">
                <a:moveTo>
                  <a:pt x="6094463" y="6858000"/>
                </a:moveTo>
                <a:lnTo>
                  <a:pt x="0" y="6858000"/>
                </a:lnTo>
                <a:lnTo>
                  <a:pt x="0" y="0"/>
                </a:lnTo>
                <a:lnTo>
                  <a:pt x="6094463" y="0"/>
                </a:lnTo>
                <a:lnTo>
                  <a:pt x="6094463" y="685800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8738" y="231648"/>
            <a:ext cx="10983596" cy="1848197"/>
          </a:xfrm>
          <a:prstGeom prst="rect">
            <a:avLst/>
          </a:prstGeom>
        </p:spPr>
        <p:txBody>
          <a:bodyPr vert="horz" wrap="square" lIns="0" tIns="1053083" rIns="0" bIns="0" rtlCol="0">
            <a:spAutoFit/>
          </a:bodyPr>
          <a:lstStyle/>
          <a:p>
            <a:pPr marL="972819">
              <a:lnSpc>
                <a:spcPct val="100000"/>
              </a:lnSpc>
              <a:spcBef>
                <a:spcPts val="100"/>
              </a:spcBef>
            </a:pPr>
            <a:r>
              <a:rPr lang="el-GR" sz="5100" spc="95" dirty="0"/>
              <a:t>ΑΠΟΔΟΣΗ</a:t>
            </a:r>
            <a:endParaRPr sz="5100" dirty="0"/>
          </a:p>
        </p:txBody>
      </p:sp>
      <p:sp>
        <p:nvSpPr>
          <p:cNvPr id="4" name="object 4"/>
          <p:cNvSpPr/>
          <p:nvPr/>
        </p:nvSpPr>
        <p:spPr>
          <a:xfrm>
            <a:off x="2436164" y="3610368"/>
            <a:ext cx="1104900" cy="1587500"/>
          </a:xfrm>
          <a:custGeom>
            <a:avLst/>
            <a:gdLst/>
            <a:ahLst/>
            <a:cxnLst/>
            <a:rect l="l" t="t" r="r" b="b"/>
            <a:pathLst>
              <a:path w="1104900" h="1587500">
                <a:moveTo>
                  <a:pt x="1016000" y="1574800"/>
                </a:moveTo>
                <a:lnTo>
                  <a:pt x="419100" y="1574800"/>
                </a:lnTo>
                <a:lnTo>
                  <a:pt x="419100" y="1587500"/>
                </a:lnTo>
                <a:lnTo>
                  <a:pt x="1016000" y="1587500"/>
                </a:lnTo>
                <a:lnTo>
                  <a:pt x="1016000" y="1574800"/>
                </a:lnTo>
                <a:close/>
              </a:path>
              <a:path w="1104900" h="1587500">
                <a:moveTo>
                  <a:pt x="1104900" y="0"/>
                </a:moveTo>
                <a:lnTo>
                  <a:pt x="0" y="0"/>
                </a:lnTo>
                <a:lnTo>
                  <a:pt x="0" y="12700"/>
                </a:lnTo>
                <a:lnTo>
                  <a:pt x="1104900" y="12700"/>
                </a:lnTo>
                <a:lnTo>
                  <a:pt x="1104900" y="0"/>
                </a:lnTo>
                <a:close/>
              </a:path>
            </a:pathLst>
          </a:custGeom>
          <a:solidFill>
            <a:srgbClr val="FFFFFF"/>
          </a:solidFill>
        </p:spPr>
        <p:txBody>
          <a:bodyPr wrap="square" lIns="0" tIns="0" rIns="0" bIns="0" rtlCol="0"/>
          <a:lstStyle/>
          <a:p>
            <a:endParaRPr/>
          </a:p>
        </p:txBody>
      </p:sp>
      <p:sp>
        <p:nvSpPr>
          <p:cNvPr id="5" name="object 5"/>
          <p:cNvSpPr txBox="1"/>
          <p:nvPr/>
        </p:nvSpPr>
        <p:spPr>
          <a:xfrm>
            <a:off x="1001077" y="2852419"/>
            <a:ext cx="3924300" cy="2912110"/>
          </a:xfrm>
          <a:prstGeom prst="rect">
            <a:avLst/>
          </a:prstGeom>
        </p:spPr>
        <p:txBody>
          <a:bodyPr vert="horz" wrap="square" lIns="0" tIns="85725" rIns="0" bIns="0" rtlCol="0">
            <a:spAutoFit/>
          </a:bodyPr>
          <a:lstStyle/>
          <a:p>
            <a:pPr marL="131445" indent="-81280">
              <a:lnSpc>
                <a:spcPct val="100000"/>
              </a:lnSpc>
              <a:spcBef>
                <a:spcPts val="675"/>
              </a:spcBef>
              <a:buSzPct val="94444"/>
              <a:buFont typeface="Arial"/>
              <a:buChar char="•"/>
              <a:tabLst>
                <a:tab pos="132080" algn="l"/>
              </a:tabLst>
            </a:pPr>
            <a:r>
              <a:rPr sz="1800" spc="-10" dirty="0">
                <a:solidFill>
                  <a:srgbClr val="FFFFFF"/>
                </a:solidFill>
                <a:latin typeface="Franklin Gothic Medium"/>
                <a:cs typeface="Franklin Gothic Medium"/>
              </a:rPr>
              <a:t>Accuracy</a:t>
            </a:r>
            <a:endParaRPr sz="1800" dirty="0">
              <a:latin typeface="Franklin Gothic Medium"/>
              <a:cs typeface="Franklin Gothic Medium"/>
            </a:endParaRPr>
          </a:p>
          <a:p>
            <a:pPr marR="100965" algn="ctr">
              <a:lnSpc>
                <a:spcPct val="100000"/>
              </a:lnSpc>
              <a:spcBef>
                <a:spcPts val="575"/>
              </a:spcBef>
            </a:pPr>
            <a:r>
              <a:rPr sz="1800" spc="65" dirty="0">
                <a:solidFill>
                  <a:srgbClr val="FFFFFF"/>
                </a:solidFill>
                <a:latin typeface="Cambria"/>
                <a:cs typeface="Cambria"/>
              </a:rPr>
              <a:t>(𝑇𝑃+𝑇𝑁)</a:t>
            </a:r>
            <a:endParaRPr sz="1800" dirty="0">
              <a:latin typeface="Cambria"/>
              <a:cs typeface="Cambria"/>
            </a:endParaRPr>
          </a:p>
          <a:p>
            <a:pPr marL="1908810">
              <a:lnSpc>
                <a:spcPct val="100000"/>
              </a:lnSpc>
              <a:spcBef>
                <a:spcPts val="409"/>
              </a:spcBef>
            </a:pPr>
            <a:r>
              <a:rPr sz="1800" spc="-50" dirty="0">
                <a:solidFill>
                  <a:srgbClr val="FFFFFF"/>
                </a:solidFill>
                <a:latin typeface="Cambria"/>
                <a:cs typeface="Cambria"/>
              </a:rPr>
              <a:t>𝑛</a:t>
            </a:r>
            <a:endParaRPr sz="1800" dirty="0">
              <a:latin typeface="Cambria"/>
              <a:cs typeface="Cambria"/>
            </a:endParaRPr>
          </a:p>
          <a:p>
            <a:pPr marL="131445" indent="-81280">
              <a:lnSpc>
                <a:spcPct val="100000"/>
              </a:lnSpc>
              <a:spcBef>
                <a:spcPts val="120"/>
              </a:spcBef>
              <a:buSzPct val="94444"/>
              <a:buFont typeface="Arial"/>
              <a:buChar char="•"/>
              <a:tabLst>
                <a:tab pos="132080" algn="l"/>
              </a:tabLst>
            </a:pPr>
            <a:r>
              <a:rPr sz="1800" dirty="0">
                <a:solidFill>
                  <a:srgbClr val="FFFFFF"/>
                </a:solidFill>
                <a:latin typeface="Franklin Gothic Medium"/>
                <a:cs typeface="Franklin Gothic Medium"/>
              </a:rPr>
              <a:t>Precision</a:t>
            </a:r>
            <a:r>
              <a:rPr sz="1800" spc="320" dirty="0">
                <a:solidFill>
                  <a:srgbClr val="FFFFFF"/>
                </a:solidFill>
                <a:latin typeface="Franklin Gothic Medium"/>
                <a:cs typeface="Franklin Gothic Medium"/>
              </a:rPr>
              <a:t> </a:t>
            </a:r>
            <a:r>
              <a:rPr sz="1800" dirty="0">
                <a:solidFill>
                  <a:srgbClr val="FFFFFF"/>
                </a:solidFill>
                <a:latin typeface="Franklin Gothic Medium"/>
                <a:cs typeface="Franklin Gothic Medium"/>
              </a:rPr>
              <a:t>and</a:t>
            </a:r>
            <a:r>
              <a:rPr sz="1800" spc="335" dirty="0">
                <a:solidFill>
                  <a:srgbClr val="FFFFFF"/>
                </a:solidFill>
                <a:latin typeface="Franklin Gothic Medium"/>
                <a:cs typeface="Franklin Gothic Medium"/>
              </a:rPr>
              <a:t> </a:t>
            </a:r>
            <a:r>
              <a:rPr sz="1800" spc="-10" dirty="0">
                <a:solidFill>
                  <a:srgbClr val="FFFFFF"/>
                </a:solidFill>
                <a:latin typeface="Franklin Gothic Medium"/>
                <a:cs typeface="Franklin Gothic Medium"/>
              </a:rPr>
              <a:t>Recall</a:t>
            </a:r>
            <a:endParaRPr sz="1800" dirty="0">
              <a:latin typeface="Franklin Gothic Medium"/>
              <a:cs typeface="Franklin Gothic Medium"/>
            </a:endParaRPr>
          </a:p>
          <a:p>
            <a:pPr marL="132080" marR="43180" indent="-81280">
              <a:lnSpc>
                <a:spcPts val="2090"/>
              </a:lnSpc>
              <a:spcBef>
                <a:spcPts val="775"/>
              </a:spcBef>
              <a:buSzPct val="94444"/>
              <a:buFont typeface="Arial"/>
              <a:buChar char="•"/>
              <a:tabLst>
                <a:tab pos="565150" algn="l"/>
              </a:tabLst>
            </a:pPr>
            <a:r>
              <a:rPr sz="1800" dirty="0">
                <a:solidFill>
                  <a:srgbClr val="FFFFFF"/>
                </a:solidFill>
                <a:latin typeface="Franklin Gothic Medium"/>
                <a:cs typeface="Franklin Gothic Medium"/>
              </a:rPr>
              <a:t>F1</a:t>
            </a:r>
            <a:r>
              <a:rPr sz="1800" spc="225" dirty="0">
                <a:solidFill>
                  <a:srgbClr val="FFFFFF"/>
                </a:solidFill>
                <a:latin typeface="Franklin Gothic Medium"/>
                <a:cs typeface="Franklin Gothic Medium"/>
              </a:rPr>
              <a:t> </a:t>
            </a:r>
            <a:r>
              <a:rPr sz="1800" dirty="0">
                <a:solidFill>
                  <a:srgbClr val="FFFFFF"/>
                </a:solidFill>
                <a:latin typeface="Franklin Gothic Medium"/>
                <a:cs typeface="Franklin Gothic Medium"/>
              </a:rPr>
              <a:t>Score</a:t>
            </a:r>
            <a:r>
              <a:rPr sz="1800" spc="245" dirty="0">
                <a:solidFill>
                  <a:srgbClr val="FFFFFF"/>
                </a:solidFill>
                <a:latin typeface="Franklin Gothic Medium"/>
                <a:cs typeface="Franklin Gothic Medium"/>
              </a:rPr>
              <a:t> </a:t>
            </a:r>
            <a:r>
              <a:rPr sz="1800" dirty="0">
                <a:solidFill>
                  <a:srgbClr val="FFFFFF"/>
                </a:solidFill>
                <a:latin typeface="Franklin Gothic Medium"/>
                <a:cs typeface="Franklin Gothic Medium"/>
              </a:rPr>
              <a:t>o</a:t>
            </a:r>
            <a:r>
              <a:rPr sz="1800" spc="229" dirty="0">
                <a:solidFill>
                  <a:srgbClr val="FFFFFF"/>
                </a:solidFill>
                <a:latin typeface="Franklin Gothic Medium"/>
                <a:cs typeface="Franklin Gothic Medium"/>
              </a:rPr>
              <a:t> </a:t>
            </a:r>
            <a:r>
              <a:rPr sz="1800" spc="60" dirty="0">
                <a:solidFill>
                  <a:srgbClr val="FFFFFF"/>
                </a:solidFill>
                <a:latin typeface="Franklin Gothic Medium"/>
                <a:cs typeface="Franklin Gothic Medium"/>
              </a:rPr>
              <a:t>F-</a:t>
            </a:r>
            <a:r>
              <a:rPr sz="1800" dirty="0">
                <a:solidFill>
                  <a:srgbClr val="FFFFFF"/>
                </a:solidFill>
                <a:latin typeface="Franklin Gothic Medium"/>
                <a:cs typeface="Franklin Gothic Medium"/>
              </a:rPr>
              <a:t>score,</a:t>
            </a:r>
            <a:r>
              <a:rPr sz="1800" spc="240" dirty="0">
                <a:solidFill>
                  <a:srgbClr val="FFFFFF"/>
                </a:solidFill>
                <a:latin typeface="Franklin Gothic Medium"/>
                <a:cs typeface="Franklin Gothic Medium"/>
              </a:rPr>
              <a:t> </a:t>
            </a:r>
            <a:r>
              <a:rPr sz="1800" dirty="0">
                <a:solidFill>
                  <a:srgbClr val="FFFFFF"/>
                </a:solidFill>
                <a:latin typeface="Franklin Gothic Medium"/>
                <a:cs typeface="Franklin Gothic Medium"/>
              </a:rPr>
              <a:t>weighted</a:t>
            </a:r>
            <a:r>
              <a:rPr sz="1800" spc="245" dirty="0">
                <a:solidFill>
                  <a:srgbClr val="FFFFFF"/>
                </a:solidFill>
                <a:latin typeface="Franklin Gothic Medium"/>
                <a:cs typeface="Franklin Gothic Medium"/>
              </a:rPr>
              <a:t> </a:t>
            </a:r>
            <a:r>
              <a:rPr sz="1800" dirty="0">
                <a:solidFill>
                  <a:srgbClr val="FFFFFF"/>
                </a:solidFill>
                <a:latin typeface="Franklin Gothic Medium"/>
                <a:cs typeface="Franklin Gothic Medium"/>
              </a:rPr>
              <a:t>sum</a:t>
            </a:r>
            <a:r>
              <a:rPr sz="1800" spc="235" dirty="0">
                <a:solidFill>
                  <a:srgbClr val="FFFFFF"/>
                </a:solidFill>
                <a:latin typeface="Franklin Gothic Medium"/>
                <a:cs typeface="Franklin Gothic Medium"/>
              </a:rPr>
              <a:t> </a:t>
            </a:r>
            <a:r>
              <a:rPr sz="1800" spc="-25" dirty="0">
                <a:solidFill>
                  <a:srgbClr val="FFFFFF"/>
                </a:solidFill>
                <a:latin typeface="Franklin Gothic Medium"/>
                <a:cs typeface="Franklin Gothic Medium"/>
              </a:rPr>
              <a:t>of 	</a:t>
            </a:r>
            <a:r>
              <a:rPr sz="1800" dirty="0">
                <a:solidFill>
                  <a:srgbClr val="FFFFFF"/>
                </a:solidFill>
                <a:latin typeface="Franklin Gothic Medium"/>
                <a:cs typeface="Franklin Gothic Medium"/>
              </a:rPr>
              <a:t>Precision</a:t>
            </a:r>
            <a:r>
              <a:rPr sz="1800" spc="320" dirty="0">
                <a:solidFill>
                  <a:srgbClr val="FFFFFF"/>
                </a:solidFill>
                <a:latin typeface="Franklin Gothic Medium"/>
                <a:cs typeface="Franklin Gothic Medium"/>
              </a:rPr>
              <a:t> </a:t>
            </a:r>
            <a:r>
              <a:rPr sz="1800" dirty="0">
                <a:solidFill>
                  <a:srgbClr val="FFFFFF"/>
                </a:solidFill>
                <a:latin typeface="Franklin Gothic Medium"/>
                <a:cs typeface="Franklin Gothic Medium"/>
              </a:rPr>
              <a:t>and</a:t>
            </a:r>
            <a:r>
              <a:rPr sz="1800" spc="335" dirty="0">
                <a:solidFill>
                  <a:srgbClr val="FFFFFF"/>
                </a:solidFill>
                <a:latin typeface="Franklin Gothic Medium"/>
                <a:cs typeface="Franklin Gothic Medium"/>
              </a:rPr>
              <a:t> </a:t>
            </a:r>
            <a:r>
              <a:rPr sz="1800" spc="-10" dirty="0">
                <a:solidFill>
                  <a:srgbClr val="FFFFFF"/>
                </a:solidFill>
                <a:latin typeface="Franklin Gothic Medium"/>
                <a:cs typeface="Franklin Gothic Medium"/>
              </a:rPr>
              <a:t>Recall</a:t>
            </a:r>
            <a:endParaRPr sz="1800" dirty="0">
              <a:latin typeface="Franklin Gothic Medium"/>
              <a:cs typeface="Franklin Gothic Medium"/>
            </a:endParaRPr>
          </a:p>
          <a:p>
            <a:pPr marR="41910" algn="ctr">
              <a:lnSpc>
                <a:spcPct val="100000"/>
              </a:lnSpc>
              <a:spcBef>
                <a:spcPts val="420"/>
              </a:spcBef>
            </a:pPr>
            <a:r>
              <a:rPr sz="2700" spc="247" baseline="-41666" dirty="0">
                <a:solidFill>
                  <a:srgbClr val="FFFFFF"/>
                </a:solidFill>
                <a:latin typeface="Cambria"/>
                <a:cs typeface="Cambria"/>
              </a:rPr>
              <a:t>2×</a:t>
            </a:r>
            <a:r>
              <a:rPr sz="2700" spc="585" baseline="-41666" dirty="0">
                <a:solidFill>
                  <a:srgbClr val="FFFFFF"/>
                </a:solidFill>
                <a:latin typeface="Cambria"/>
                <a:cs typeface="Cambria"/>
              </a:rPr>
              <a:t> </a:t>
            </a:r>
            <a:r>
              <a:rPr sz="1800" spc="65" dirty="0">
                <a:solidFill>
                  <a:srgbClr val="FFFFFF"/>
                </a:solidFill>
                <a:latin typeface="Cambria"/>
                <a:cs typeface="Cambria"/>
              </a:rPr>
              <a:t>𝑃×𝑅</a:t>
            </a:r>
            <a:endParaRPr sz="1800" dirty="0">
              <a:latin typeface="Cambria"/>
              <a:cs typeface="Cambria"/>
            </a:endParaRPr>
          </a:p>
          <a:p>
            <a:pPr marL="1854835">
              <a:lnSpc>
                <a:spcPct val="100000"/>
              </a:lnSpc>
              <a:spcBef>
                <a:spcPts val="409"/>
              </a:spcBef>
            </a:pPr>
            <a:r>
              <a:rPr sz="1800" spc="80" dirty="0">
                <a:solidFill>
                  <a:srgbClr val="FFFFFF"/>
                </a:solidFill>
                <a:latin typeface="Cambria"/>
                <a:cs typeface="Cambria"/>
              </a:rPr>
              <a:t>𝑃+𝑅</a:t>
            </a:r>
            <a:endParaRPr sz="1800" dirty="0">
              <a:latin typeface="Cambria"/>
              <a:cs typeface="Cambria"/>
            </a:endParaRPr>
          </a:p>
          <a:p>
            <a:pPr marL="131445" indent="-81280">
              <a:lnSpc>
                <a:spcPct val="100000"/>
              </a:lnSpc>
              <a:spcBef>
                <a:spcPts val="140"/>
              </a:spcBef>
              <a:buSzPct val="94444"/>
              <a:buFont typeface="Arial"/>
              <a:buChar char="•"/>
              <a:tabLst>
                <a:tab pos="132080" algn="l"/>
              </a:tabLst>
            </a:pPr>
            <a:r>
              <a:rPr sz="1800" dirty="0">
                <a:solidFill>
                  <a:srgbClr val="FFFFFF"/>
                </a:solidFill>
                <a:latin typeface="Franklin Gothic Medium"/>
                <a:cs typeface="Franklin Gothic Medium"/>
              </a:rPr>
              <a:t>K</a:t>
            </a:r>
            <a:r>
              <a:rPr sz="1800" spc="100" dirty="0">
                <a:solidFill>
                  <a:srgbClr val="FFFFFF"/>
                </a:solidFill>
                <a:latin typeface="Franklin Gothic Medium"/>
                <a:cs typeface="Franklin Gothic Medium"/>
              </a:rPr>
              <a:t> </a:t>
            </a:r>
            <a:r>
              <a:rPr sz="1800" dirty="0">
                <a:solidFill>
                  <a:srgbClr val="FFFFFF"/>
                </a:solidFill>
                <a:latin typeface="Franklin Gothic Medium"/>
                <a:cs typeface="Franklin Gothic Medium"/>
              </a:rPr>
              <a:t>of</a:t>
            </a:r>
            <a:r>
              <a:rPr sz="1800" spc="114" dirty="0">
                <a:solidFill>
                  <a:srgbClr val="FFFFFF"/>
                </a:solidFill>
                <a:latin typeface="Franklin Gothic Medium"/>
                <a:cs typeface="Franklin Gothic Medium"/>
              </a:rPr>
              <a:t> </a:t>
            </a:r>
            <a:r>
              <a:rPr sz="1800" spc="-20" dirty="0">
                <a:solidFill>
                  <a:srgbClr val="FFFFFF"/>
                </a:solidFill>
                <a:latin typeface="Franklin Gothic Medium"/>
                <a:cs typeface="Franklin Gothic Medium"/>
              </a:rPr>
              <a:t>Cohen</a:t>
            </a:r>
            <a:endParaRPr sz="1800" dirty="0">
              <a:latin typeface="Franklin Gothic Medium"/>
              <a:cs typeface="Franklin Gothic Medium"/>
            </a:endParaRPr>
          </a:p>
        </p:txBody>
      </p:sp>
      <p:pic>
        <p:nvPicPr>
          <p:cNvPr id="6" name="object 6"/>
          <p:cNvPicPr/>
          <p:nvPr/>
        </p:nvPicPr>
        <p:blipFill>
          <a:blip r:embed="rId2" cstate="print"/>
          <a:stretch>
            <a:fillRect/>
          </a:stretch>
        </p:blipFill>
        <p:spPr>
          <a:xfrm>
            <a:off x="7800191" y="736792"/>
            <a:ext cx="2684384" cy="531733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76200"/>
            <a:ext cx="10983596" cy="2084160"/>
          </a:xfrm>
          <a:prstGeom prst="rect">
            <a:avLst/>
          </a:prstGeom>
        </p:spPr>
        <p:txBody>
          <a:bodyPr vert="horz" wrap="square" lIns="0" tIns="418084" rIns="0" bIns="0" rtlCol="0">
            <a:spAutoFit/>
          </a:bodyPr>
          <a:lstStyle/>
          <a:p>
            <a:pPr marL="972819">
              <a:lnSpc>
                <a:spcPct val="100000"/>
              </a:lnSpc>
              <a:spcBef>
                <a:spcPts val="100"/>
              </a:spcBef>
            </a:pPr>
            <a:r>
              <a:rPr lang="el-GR" sz="5400" spc="95" dirty="0"/>
              <a:t>ΓΕΝΕΤΙΚΗ ΠΡΟΣΕΓΓΙΣΗ ΤΟΥ </a:t>
            </a:r>
            <a:r>
              <a:rPr sz="5400" spc="70" dirty="0"/>
              <a:t>EK:</a:t>
            </a:r>
            <a:r>
              <a:rPr sz="5400" spc="250" dirty="0"/>
              <a:t> </a:t>
            </a:r>
            <a:r>
              <a:rPr lang="el-GR" sz="5400" spc="65" dirty="0"/>
              <a:t>ΓΙΑΤΙ</a:t>
            </a:r>
            <a:r>
              <a:rPr lang="en-US" sz="5400" spc="65" dirty="0"/>
              <a:t>;</a:t>
            </a:r>
            <a:endParaRPr sz="5400" dirty="0"/>
          </a:p>
        </p:txBody>
      </p:sp>
      <p:sp>
        <p:nvSpPr>
          <p:cNvPr id="3" name="object 3"/>
          <p:cNvSpPr txBox="1"/>
          <p:nvPr/>
        </p:nvSpPr>
        <p:spPr>
          <a:xfrm>
            <a:off x="1371600" y="2438400"/>
            <a:ext cx="6352540" cy="3332322"/>
          </a:xfrm>
          <a:prstGeom prst="rect">
            <a:avLst/>
          </a:prstGeom>
        </p:spPr>
        <p:txBody>
          <a:bodyPr vert="horz" wrap="square" lIns="0" tIns="186055" rIns="0" bIns="0" rtlCol="0">
            <a:spAutoFit/>
          </a:bodyPr>
          <a:lstStyle/>
          <a:p>
            <a:pPr marL="12700">
              <a:lnSpc>
                <a:spcPct val="100000"/>
              </a:lnSpc>
              <a:spcBef>
                <a:spcPts val="1465"/>
              </a:spcBef>
            </a:pPr>
            <a:r>
              <a:rPr lang="el-GR" sz="2600" dirty="0">
                <a:latin typeface="Franklin Gothic Medium"/>
                <a:cs typeface="Franklin Gothic Medium"/>
              </a:rPr>
              <a:t>Δεν μπορούμε να χρησιμοποιήσουμε </a:t>
            </a:r>
            <a:r>
              <a:rPr sz="2600" dirty="0">
                <a:latin typeface="Franklin Gothic Medium"/>
                <a:cs typeface="Franklin Gothic Medium"/>
              </a:rPr>
              <a:t>gradient</a:t>
            </a:r>
            <a:r>
              <a:rPr sz="2600" spc="245" dirty="0">
                <a:latin typeface="Franklin Gothic Medium"/>
                <a:cs typeface="Franklin Gothic Medium"/>
              </a:rPr>
              <a:t> </a:t>
            </a:r>
            <a:r>
              <a:rPr sz="2600" spc="-10" dirty="0">
                <a:latin typeface="Franklin Gothic Medium"/>
                <a:cs typeface="Franklin Gothic Medium"/>
              </a:rPr>
              <a:t>descent:</a:t>
            </a:r>
            <a:endParaRPr sz="2600" dirty="0">
              <a:latin typeface="Franklin Gothic Medium"/>
              <a:cs typeface="Franklin Gothic Medium"/>
            </a:endParaRPr>
          </a:p>
          <a:p>
            <a:pPr marL="128905" indent="-116839">
              <a:lnSpc>
                <a:spcPct val="100000"/>
              </a:lnSpc>
              <a:spcBef>
                <a:spcPts val="1370"/>
              </a:spcBef>
              <a:buSzPct val="96153"/>
              <a:buFont typeface="Arial"/>
              <a:buChar char="•"/>
              <a:tabLst>
                <a:tab pos="129539" algn="l"/>
              </a:tabLst>
            </a:pPr>
            <a:r>
              <a:rPr lang="el-GR" sz="2600" dirty="0">
                <a:latin typeface="Franklin Gothic Medium"/>
                <a:cs typeface="Franklin Gothic Medium"/>
              </a:rPr>
              <a:t>Ποια δεδομένα</a:t>
            </a:r>
            <a:r>
              <a:rPr lang="en-US" sz="2600" dirty="0">
                <a:latin typeface="Franklin Gothic Medium"/>
                <a:cs typeface="Franklin Gothic Medium"/>
              </a:rPr>
              <a:t>;</a:t>
            </a:r>
            <a:endParaRPr sz="2600" dirty="0">
              <a:latin typeface="Franklin Gothic Medium"/>
              <a:cs typeface="Franklin Gothic Medium"/>
            </a:endParaRPr>
          </a:p>
          <a:p>
            <a:pPr marL="128905" indent="-116839">
              <a:lnSpc>
                <a:spcPct val="100000"/>
              </a:lnSpc>
              <a:spcBef>
                <a:spcPts val="1490"/>
              </a:spcBef>
              <a:buSzPct val="96153"/>
              <a:buFont typeface="Arial"/>
              <a:buChar char="•"/>
              <a:tabLst>
                <a:tab pos="129539" algn="l"/>
              </a:tabLst>
            </a:pPr>
            <a:r>
              <a:rPr lang="el-GR" sz="2600" dirty="0">
                <a:latin typeface="Franklin Gothic Medium"/>
                <a:cs typeface="Franklin Gothic Medium"/>
              </a:rPr>
              <a:t>Πως θα γίνει η εκπαίδευση</a:t>
            </a:r>
            <a:r>
              <a:rPr lang="en-US" sz="2600" dirty="0">
                <a:latin typeface="Franklin Gothic Medium"/>
                <a:cs typeface="Franklin Gothic Medium"/>
              </a:rPr>
              <a:t>;</a:t>
            </a:r>
            <a:endParaRPr sz="2600" dirty="0">
              <a:latin typeface="Franklin Gothic Medium"/>
              <a:cs typeface="Franklin Gothic Medium"/>
            </a:endParaRPr>
          </a:p>
          <a:p>
            <a:pPr marL="128905" indent="-116839">
              <a:lnSpc>
                <a:spcPct val="100000"/>
              </a:lnSpc>
              <a:spcBef>
                <a:spcPts val="1390"/>
              </a:spcBef>
              <a:buSzPct val="96153"/>
              <a:buFont typeface="Arial"/>
              <a:buChar char="•"/>
              <a:tabLst>
                <a:tab pos="129539" algn="l"/>
              </a:tabLst>
            </a:pPr>
            <a:r>
              <a:rPr lang="el-GR" sz="2600" dirty="0">
                <a:latin typeface="Franklin Gothic Medium"/>
                <a:cs typeface="Franklin Gothic Medium"/>
              </a:rPr>
              <a:t>Ποιες τιμές για τις </a:t>
            </a:r>
            <a:r>
              <a:rPr lang="el-GR" sz="2600" dirty="0" err="1">
                <a:latin typeface="Franklin Gothic Medium"/>
                <a:cs typeface="Franklin Gothic Medium"/>
              </a:rPr>
              <a:t>υπερ</a:t>
            </a:r>
            <a:r>
              <a:rPr lang="el-GR" sz="2600" dirty="0">
                <a:latin typeface="Franklin Gothic Medium"/>
                <a:cs typeface="Franklin Gothic Medium"/>
              </a:rPr>
              <a:t>-παραμέτρους</a:t>
            </a:r>
            <a:r>
              <a:rPr lang="en-US" sz="2600" dirty="0">
                <a:latin typeface="Franklin Gothic Medium"/>
                <a:cs typeface="Franklin Gothic Medium"/>
              </a:rPr>
              <a:t>;</a:t>
            </a:r>
            <a:endParaRPr sz="2600" dirty="0">
              <a:latin typeface="Franklin Gothic Medium"/>
              <a:cs typeface="Franklin Gothic Medium"/>
            </a:endParaRPr>
          </a:p>
          <a:p>
            <a:pPr marL="128905" indent="-116839">
              <a:lnSpc>
                <a:spcPct val="100000"/>
              </a:lnSpc>
              <a:spcBef>
                <a:spcPts val="1465"/>
              </a:spcBef>
              <a:buSzPct val="96153"/>
              <a:buFont typeface="Arial"/>
              <a:buChar char="•"/>
              <a:tabLst>
                <a:tab pos="129539" algn="l"/>
              </a:tabLst>
            </a:pPr>
            <a:r>
              <a:rPr lang="el-GR" sz="2600" dirty="0">
                <a:latin typeface="Franklin Gothic Medium"/>
                <a:cs typeface="Franklin Gothic Medium"/>
              </a:rPr>
              <a:t>Που</a:t>
            </a:r>
            <a:r>
              <a:rPr lang="en-US" sz="2600" dirty="0">
                <a:latin typeface="Franklin Gothic Medium"/>
                <a:cs typeface="Franklin Gothic Medium"/>
              </a:rPr>
              <a:t>;</a:t>
            </a:r>
            <a:r>
              <a:rPr sz="2600" spc="229" dirty="0">
                <a:latin typeface="Franklin Gothic Medium"/>
                <a:cs typeface="Franklin Gothic Medium"/>
              </a:rPr>
              <a:t> </a:t>
            </a:r>
            <a:r>
              <a:rPr lang="el-GR" sz="2600" dirty="0">
                <a:latin typeface="Franklin Gothic Medium"/>
                <a:cs typeface="Franklin Gothic Medium"/>
              </a:rPr>
              <a:t>Σε ποια σενάρια</a:t>
            </a:r>
            <a:r>
              <a:rPr lang="en-US" sz="2600" spc="-10" dirty="0">
                <a:latin typeface="Franklin Gothic Medium"/>
                <a:cs typeface="Franklin Gothic Medium"/>
              </a:rPr>
              <a:t>;</a:t>
            </a:r>
            <a:endParaRPr sz="2600" dirty="0">
              <a:latin typeface="Franklin Gothic Medium"/>
              <a:cs typeface="Franklin Gothic Medium"/>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70" dirty="0"/>
              <a:t>ΠΩΣ ΓΙΝΕΤΑΙ ΑΥΤΟ</a:t>
            </a:r>
            <a:r>
              <a:rPr lang="en-US" spc="70" dirty="0"/>
              <a:t>;</a:t>
            </a:r>
            <a:endParaRPr spc="45" dirty="0"/>
          </a:p>
        </p:txBody>
      </p:sp>
      <p:sp>
        <p:nvSpPr>
          <p:cNvPr id="3" name="object 3"/>
          <p:cNvSpPr txBox="1"/>
          <p:nvPr/>
        </p:nvSpPr>
        <p:spPr>
          <a:xfrm>
            <a:off x="1038860" y="2442045"/>
            <a:ext cx="9690735" cy="2232025"/>
          </a:xfrm>
          <a:prstGeom prst="rect">
            <a:avLst/>
          </a:prstGeom>
        </p:spPr>
        <p:txBody>
          <a:bodyPr vert="horz" wrap="square" lIns="0" tIns="165735" rIns="0" bIns="0" rtlCol="0">
            <a:spAutoFit/>
          </a:bodyPr>
          <a:lstStyle/>
          <a:p>
            <a:pPr marL="128905" indent="-116839">
              <a:lnSpc>
                <a:spcPct val="100000"/>
              </a:lnSpc>
              <a:spcBef>
                <a:spcPts val="1305"/>
              </a:spcBef>
              <a:buSzPct val="96153"/>
              <a:buFont typeface="Arial"/>
              <a:buChar char="•"/>
              <a:tabLst>
                <a:tab pos="129539" algn="l"/>
              </a:tabLst>
            </a:pPr>
            <a:r>
              <a:rPr lang="el-GR" sz="2600" dirty="0">
                <a:latin typeface="Franklin Gothic Medium"/>
                <a:cs typeface="Franklin Gothic Medium"/>
              </a:rPr>
              <a:t>Συνδυασμός τεχνικών ΤΝ</a:t>
            </a:r>
            <a:r>
              <a:rPr sz="2600" spc="-10" dirty="0">
                <a:latin typeface="Franklin Gothic Medium"/>
                <a:cs typeface="Franklin Gothic Medium"/>
              </a:rPr>
              <a:t>:</a:t>
            </a:r>
            <a:endParaRPr sz="2600" dirty="0">
              <a:latin typeface="Franklin Gothic Medium"/>
              <a:cs typeface="Franklin Gothic Medium"/>
            </a:endParaRPr>
          </a:p>
          <a:p>
            <a:pPr marL="390525" marR="5080" lvl="1" indent="-103505">
              <a:lnSpc>
                <a:spcPct val="101699"/>
              </a:lnSpc>
              <a:spcBef>
                <a:spcPts val="1019"/>
              </a:spcBef>
              <a:buSzPct val="95652"/>
              <a:buFont typeface="Arial"/>
              <a:buChar char="•"/>
              <a:tabLst>
                <a:tab pos="744220" algn="l"/>
              </a:tabLst>
            </a:pPr>
            <a:r>
              <a:rPr lang="el-GR" sz="2300" dirty="0">
                <a:latin typeface="Franklin Gothic Medium"/>
                <a:cs typeface="Franklin Gothic Medium"/>
              </a:rPr>
              <a:t>Τα νευρωνικά δίκτυα υπολογίζουν τη σωστή ενέργεια που πρέπει να γίνει με βάση το δεδομένο σενάριο</a:t>
            </a:r>
            <a:endParaRPr sz="2300" dirty="0">
              <a:latin typeface="Franklin Gothic Medium"/>
              <a:cs typeface="Franklin Gothic Medium"/>
            </a:endParaRPr>
          </a:p>
          <a:p>
            <a:pPr marL="390525" marR="325120" lvl="1" indent="-103505">
              <a:lnSpc>
                <a:spcPct val="101699"/>
              </a:lnSpc>
              <a:spcBef>
                <a:spcPts val="795"/>
              </a:spcBef>
              <a:buSzPct val="95652"/>
              <a:buFont typeface="Arial"/>
              <a:buChar char="•"/>
              <a:tabLst>
                <a:tab pos="744220" algn="l"/>
              </a:tabLst>
            </a:pPr>
            <a:r>
              <a:rPr lang="el-GR" sz="2300" dirty="0">
                <a:latin typeface="Franklin Gothic Medium"/>
                <a:cs typeface="Franklin Gothic Medium"/>
              </a:rPr>
              <a:t>Γενετικός αλγόριθμος για την εύρεση μιας (σχεδόν) βέλτιστης διαμόρφωσης των </a:t>
            </a:r>
            <a:r>
              <a:rPr lang="el-GR" sz="2300" dirty="0" err="1">
                <a:latin typeface="Franklin Gothic Medium"/>
                <a:cs typeface="Franklin Gothic Medium"/>
              </a:rPr>
              <a:t>νευρωνικών</a:t>
            </a:r>
            <a:r>
              <a:rPr lang="el-GR" sz="2300" dirty="0">
                <a:latin typeface="Franklin Gothic Medium"/>
                <a:cs typeface="Franklin Gothic Medium"/>
              </a:rPr>
              <a:t> δικτύων</a:t>
            </a:r>
            <a:endParaRPr sz="2300" dirty="0">
              <a:latin typeface="Franklin Gothic Medium"/>
              <a:cs typeface="Franklin Gothic Medium"/>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2265045"/>
          </a:xfrm>
          <a:custGeom>
            <a:avLst/>
            <a:gdLst/>
            <a:ahLst/>
            <a:cxnLst/>
            <a:rect l="l" t="t" r="r" b="b"/>
            <a:pathLst>
              <a:path w="12192000" h="2265045">
                <a:moveTo>
                  <a:pt x="12192000" y="2265019"/>
                </a:moveTo>
                <a:lnTo>
                  <a:pt x="0" y="2265019"/>
                </a:lnTo>
                <a:lnTo>
                  <a:pt x="0" y="0"/>
                </a:lnTo>
                <a:lnTo>
                  <a:pt x="12192000" y="0"/>
                </a:lnTo>
                <a:lnTo>
                  <a:pt x="12192000" y="2265019"/>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8738" y="231648"/>
            <a:ext cx="10983596" cy="1283427"/>
          </a:xfrm>
          <a:prstGeom prst="rect">
            <a:avLst/>
          </a:prstGeom>
        </p:spPr>
        <p:txBody>
          <a:bodyPr vert="horz" wrap="square" lIns="0" tIns="356615" rIns="0" bIns="0" rtlCol="0">
            <a:spAutoFit/>
          </a:bodyPr>
          <a:lstStyle/>
          <a:p>
            <a:pPr marL="972819">
              <a:lnSpc>
                <a:spcPct val="100000"/>
              </a:lnSpc>
              <a:spcBef>
                <a:spcPts val="100"/>
              </a:spcBef>
            </a:pPr>
            <a:r>
              <a:rPr lang="el-GR" sz="6000" spc="95" dirty="0"/>
              <a:t>ΓΕΝΕΤΙΚΗ ΠΡΟΣΕΓΓΙΣΗ ΤΟΥ </a:t>
            </a:r>
            <a:r>
              <a:rPr lang="en-GB" sz="6000" spc="70" dirty="0"/>
              <a:t>EK</a:t>
            </a:r>
            <a:endParaRPr sz="6000" spc="30" dirty="0"/>
          </a:p>
        </p:txBody>
      </p:sp>
      <p:pic>
        <p:nvPicPr>
          <p:cNvPr id="4" name="object 4"/>
          <p:cNvPicPr/>
          <p:nvPr/>
        </p:nvPicPr>
        <p:blipFill>
          <a:blip r:embed="rId2" cstate="print"/>
          <a:stretch>
            <a:fillRect/>
          </a:stretch>
        </p:blipFill>
        <p:spPr>
          <a:xfrm>
            <a:off x="1395475" y="2559050"/>
            <a:ext cx="9448787" cy="37592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57331" y="736600"/>
            <a:ext cx="7534909" cy="5384800"/>
          </a:xfrm>
          <a:custGeom>
            <a:avLst/>
            <a:gdLst/>
            <a:ahLst/>
            <a:cxnLst/>
            <a:rect l="l" t="t" r="r" b="b"/>
            <a:pathLst>
              <a:path w="7534909" h="5384800">
                <a:moveTo>
                  <a:pt x="7534668" y="5384800"/>
                </a:moveTo>
                <a:lnTo>
                  <a:pt x="0" y="5384800"/>
                </a:lnTo>
                <a:lnTo>
                  <a:pt x="0" y="0"/>
                </a:lnTo>
                <a:lnTo>
                  <a:pt x="7534668" y="0"/>
                </a:lnTo>
                <a:lnTo>
                  <a:pt x="7534668" y="5384800"/>
                </a:lnTo>
                <a:close/>
              </a:path>
            </a:pathLst>
          </a:custGeom>
          <a:solidFill>
            <a:srgbClr val="000000"/>
          </a:solidFill>
        </p:spPr>
        <p:txBody>
          <a:bodyPr wrap="square" lIns="0" tIns="0" rIns="0" bIns="0" rtlCol="0"/>
          <a:lstStyle/>
          <a:p>
            <a:endParaRPr/>
          </a:p>
        </p:txBody>
      </p:sp>
      <p:sp>
        <p:nvSpPr>
          <p:cNvPr id="3" name="object 3"/>
          <p:cNvSpPr txBox="1"/>
          <p:nvPr/>
        </p:nvSpPr>
        <p:spPr>
          <a:xfrm>
            <a:off x="5379554" y="2530008"/>
            <a:ext cx="5645785" cy="2889252"/>
          </a:xfrm>
          <a:prstGeom prst="rect">
            <a:avLst/>
          </a:prstGeom>
        </p:spPr>
        <p:txBody>
          <a:bodyPr vert="horz" wrap="square" lIns="0" tIns="582930" rIns="0" bIns="0" rtlCol="0">
            <a:spAutoFit/>
          </a:bodyPr>
          <a:lstStyle/>
          <a:p>
            <a:pPr marL="12700">
              <a:lnSpc>
                <a:spcPct val="100000"/>
              </a:lnSpc>
              <a:spcBef>
                <a:spcPts val="4590"/>
              </a:spcBef>
            </a:pPr>
            <a:r>
              <a:rPr lang="el-GR" sz="7200" spc="75" dirty="0">
                <a:solidFill>
                  <a:srgbClr val="FFFFFF"/>
                </a:solidFill>
                <a:latin typeface="Franklin Gothic Demi Cond"/>
                <a:cs typeface="Franklin Gothic Demi Cond"/>
              </a:rPr>
              <a:t>ΠΡΟΣΟΜΟΙΩΣΗ</a:t>
            </a:r>
            <a:endParaRPr lang="en-GB" sz="8800" dirty="0">
              <a:latin typeface="Franklin Gothic Demi Cond"/>
              <a:cs typeface="Franklin Gothic Demi Cond"/>
            </a:endParaRPr>
          </a:p>
          <a:p>
            <a:pPr marL="12700" marR="5080">
              <a:lnSpc>
                <a:spcPts val="3600"/>
              </a:lnSpc>
              <a:spcBef>
                <a:spcPts val="2105"/>
              </a:spcBef>
            </a:pPr>
            <a:r>
              <a:rPr lang="el-GR" sz="3300" dirty="0">
                <a:solidFill>
                  <a:srgbClr val="FFFFFF"/>
                </a:solidFill>
                <a:latin typeface="Franklin Gothic Medium"/>
                <a:cs typeface="Franklin Gothic Medium"/>
              </a:rPr>
              <a:t>Ένα άτομο στην προσομοίωση αντιστοιχεί σε ένα AV</a:t>
            </a:r>
            <a:endParaRPr sz="3300" dirty="0">
              <a:latin typeface="Franklin Gothic Medium"/>
              <a:cs typeface="Franklin Gothic Medium"/>
            </a:endParaRPr>
          </a:p>
        </p:txBody>
      </p:sp>
      <p:pic>
        <p:nvPicPr>
          <p:cNvPr id="4" name="object 4"/>
          <p:cNvPicPr/>
          <p:nvPr/>
        </p:nvPicPr>
        <p:blipFill>
          <a:blip r:embed="rId2" cstate="print"/>
          <a:stretch>
            <a:fillRect/>
          </a:stretch>
        </p:blipFill>
        <p:spPr>
          <a:xfrm>
            <a:off x="947089" y="769839"/>
            <a:ext cx="2888786" cy="535156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90" dirty="0"/>
              <a:t>ΠΡΟΣΟΜΟΙΩΣΗ</a:t>
            </a:r>
            <a:r>
              <a:rPr lang="en-US" spc="90" dirty="0"/>
              <a:t>: </a:t>
            </a:r>
            <a:r>
              <a:rPr lang="el-GR" spc="90" dirty="0"/>
              <a:t>ΠΛΗΘΥΣΜΟΣ</a:t>
            </a:r>
            <a:endParaRPr spc="80" dirty="0"/>
          </a:p>
        </p:txBody>
      </p:sp>
      <p:sp>
        <p:nvSpPr>
          <p:cNvPr id="3" name="object 3"/>
          <p:cNvSpPr txBox="1"/>
          <p:nvPr/>
        </p:nvSpPr>
        <p:spPr>
          <a:xfrm>
            <a:off x="7262486" y="2850481"/>
            <a:ext cx="4306152" cy="1243930"/>
          </a:xfrm>
          <a:prstGeom prst="rect">
            <a:avLst/>
          </a:prstGeom>
        </p:spPr>
        <p:txBody>
          <a:bodyPr vert="horz" wrap="square" lIns="0" tIns="12700" rIns="0" bIns="0" rtlCol="0">
            <a:spAutoFit/>
          </a:bodyPr>
          <a:lstStyle/>
          <a:p>
            <a:pPr marL="12700">
              <a:lnSpc>
                <a:spcPct val="100000"/>
              </a:lnSpc>
              <a:spcBef>
                <a:spcPts val="100"/>
              </a:spcBef>
            </a:pPr>
            <a:r>
              <a:rPr lang="el-GR" sz="2000" dirty="0">
                <a:latin typeface="Franklin Gothic Medium"/>
                <a:cs typeface="Franklin Gothic Medium"/>
              </a:rPr>
              <a:t>Αναπαριστούμε ένα AV χρησιμοποιώντας ένα </a:t>
            </a:r>
            <a:r>
              <a:rPr sz="2000" dirty="0">
                <a:latin typeface="Franklin Gothic Medium"/>
                <a:cs typeface="Franklin Gothic Medium"/>
              </a:rPr>
              <a:t>N</a:t>
            </a:r>
            <a:r>
              <a:rPr lang="el-GR" sz="2000" dirty="0">
                <a:latin typeface="Franklin Gothic Medium"/>
                <a:cs typeface="Franklin Gothic Medium"/>
              </a:rPr>
              <a:t>Δ</a:t>
            </a:r>
            <a:r>
              <a:rPr sz="2000" dirty="0">
                <a:latin typeface="Franklin Gothic Medium"/>
                <a:cs typeface="Franklin Gothic Medium"/>
              </a:rPr>
              <a:t>.</a:t>
            </a:r>
            <a:r>
              <a:rPr sz="2000" spc="-10" dirty="0">
                <a:latin typeface="Franklin Gothic Medium"/>
                <a:cs typeface="Franklin Gothic Medium"/>
              </a:rPr>
              <a:t> </a:t>
            </a:r>
            <a:r>
              <a:rPr lang="el-GR" sz="2000" dirty="0">
                <a:latin typeface="Franklin Gothic Medium"/>
                <a:cs typeface="Franklin Gothic Medium"/>
              </a:rPr>
              <a:t>Το</a:t>
            </a:r>
            <a:r>
              <a:rPr sz="2000" spc="-10" dirty="0">
                <a:latin typeface="Franklin Gothic Medium"/>
                <a:cs typeface="Franklin Gothic Medium"/>
              </a:rPr>
              <a:t> </a:t>
            </a:r>
            <a:r>
              <a:rPr sz="2000" spc="-25" dirty="0">
                <a:latin typeface="Franklin Gothic Medium"/>
                <a:cs typeface="Franklin Gothic Medium"/>
              </a:rPr>
              <a:t>N</a:t>
            </a:r>
            <a:r>
              <a:rPr lang="el-GR" sz="2000" spc="-25" dirty="0">
                <a:latin typeface="Franklin Gothic Medium"/>
                <a:cs typeface="Franklin Gothic Medium"/>
              </a:rPr>
              <a:t>Δ</a:t>
            </a:r>
            <a:r>
              <a:rPr sz="2000" spc="-25" dirty="0">
                <a:latin typeface="Franklin Gothic Medium"/>
                <a:cs typeface="Franklin Gothic Medium"/>
              </a:rPr>
              <a:t>:</a:t>
            </a:r>
            <a:endParaRPr sz="2000" dirty="0">
              <a:latin typeface="Franklin Gothic Medium"/>
              <a:cs typeface="Franklin Gothic Medium"/>
            </a:endParaRPr>
          </a:p>
          <a:p>
            <a:pPr marL="120014" indent="-107950">
              <a:lnSpc>
                <a:spcPct val="100000"/>
              </a:lnSpc>
              <a:buSzPct val="95833"/>
              <a:buFont typeface="Arial"/>
              <a:buChar char="•"/>
              <a:tabLst>
                <a:tab pos="120650" algn="l"/>
              </a:tabLst>
            </a:pPr>
            <a:r>
              <a:rPr lang="el-GR" sz="2000" dirty="0">
                <a:latin typeface="Franklin Gothic Medium"/>
                <a:cs typeface="Franklin Gothic Medium"/>
              </a:rPr>
              <a:t>Αναλύει το σενάριο</a:t>
            </a:r>
            <a:endParaRPr sz="2000" dirty="0">
              <a:latin typeface="Franklin Gothic Medium"/>
              <a:cs typeface="Franklin Gothic Medium"/>
            </a:endParaRPr>
          </a:p>
          <a:p>
            <a:pPr marL="120014" indent="-107950">
              <a:lnSpc>
                <a:spcPct val="100000"/>
              </a:lnSpc>
              <a:spcBef>
                <a:spcPts val="20"/>
              </a:spcBef>
              <a:buSzPct val="95833"/>
              <a:buFont typeface="Arial"/>
              <a:buChar char="•"/>
              <a:tabLst>
                <a:tab pos="120650" algn="l"/>
              </a:tabLst>
            </a:pPr>
            <a:r>
              <a:rPr lang="el-GR" sz="2000" dirty="0">
                <a:latin typeface="Franklin Gothic Medium"/>
                <a:cs typeface="Franklin Gothic Medium"/>
              </a:rPr>
              <a:t>Εξαγάγει το επίπεδο του κομβίου</a:t>
            </a:r>
            <a:endParaRPr sz="2000" dirty="0">
              <a:latin typeface="Franklin Gothic Medium"/>
              <a:cs typeface="Franklin Gothic Medium"/>
            </a:endParaRPr>
          </a:p>
        </p:txBody>
      </p:sp>
      <p:sp>
        <p:nvSpPr>
          <p:cNvPr id="4" name="object 4"/>
          <p:cNvSpPr txBox="1"/>
          <p:nvPr/>
        </p:nvSpPr>
        <p:spPr>
          <a:xfrm>
            <a:off x="7428648" y="4419092"/>
            <a:ext cx="3973829" cy="1106329"/>
          </a:xfrm>
          <a:prstGeom prst="rect">
            <a:avLst/>
          </a:prstGeom>
        </p:spPr>
        <p:txBody>
          <a:bodyPr vert="horz" wrap="square" lIns="0" tIns="9525" rIns="0" bIns="0" rtlCol="0">
            <a:spAutoFit/>
          </a:bodyPr>
          <a:lstStyle/>
          <a:p>
            <a:pPr marL="12700" marR="5080">
              <a:lnSpc>
                <a:spcPct val="100800"/>
              </a:lnSpc>
              <a:spcBef>
                <a:spcPts val="75"/>
              </a:spcBef>
            </a:pPr>
            <a:r>
              <a:rPr lang="el-GR" sz="2400" dirty="0">
                <a:latin typeface="Franklin Gothic Medium"/>
                <a:cs typeface="Franklin Gothic Medium"/>
              </a:rPr>
              <a:t>Η αξία του κομβίου χρησιμοποιείται για την ανάληψη δράσης</a:t>
            </a:r>
          </a:p>
        </p:txBody>
      </p:sp>
      <p:grpSp>
        <p:nvGrpSpPr>
          <p:cNvPr id="5" name="object 5"/>
          <p:cNvGrpSpPr/>
          <p:nvPr/>
        </p:nvGrpSpPr>
        <p:grpSpPr>
          <a:xfrm>
            <a:off x="4382147" y="3224212"/>
            <a:ext cx="1780539" cy="1565275"/>
            <a:chOff x="4382147" y="3224212"/>
            <a:chExt cx="1780539" cy="1565275"/>
          </a:xfrm>
        </p:grpSpPr>
        <p:pic>
          <p:nvPicPr>
            <p:cNvPr id="6" name="object 6"/>
            <p:cNvPicPr/>
            <p:nvPr/>
          </p:nvPicPr>
          <p:blipFill>
            <a:blip r:embed="rId2" cstate="print"/>
            <a:stretch>
              <a:fillRect/>
            </a:stretch>
          </p:blipFill>
          <p:spPr>
            <a:xfrm>
              <a:off x="5217472" y="3545542"/>
              <a:ext cx="179728" cy="179766"/>
            </a:xfrm>
            <a:prstGeom prst="rect">
              <a:avLst/>
            </a:prstGeom>
          </p:spPr>
        </p:pic>
        <p:pic>
          <p:nvPicPr>
            <p:cNvPr id="7" name="object 7"/>
            <p:cNvPicPr/>
            <p:nvPr/>
          </p:nvPicPr>
          <p:blipFill>
            <a:blip r:embed="rId3" cstate="print"/>
            <a:stretch>
              <a:fillRect/>
            </a:stretch>
          </p:blipFill>
          <p:spPr>
            <a:xfrm>
              <a:off x="4382147" y="3224212"/>
              <a:ext cx="171348" cy="159943"/>
            </a:xfrm>
            <a:prstGeom prst="rect">
              <a:avLst/>
            </a:prstGeom>
          </p:spPr>
        </p:pic>
        <p:sp>
          <p:nvSpPr>
            <p:cNvPr id="8" name="object 8"/>
            <p:cNvSpPr/>
            <p:nvPr/>
          </p:nvSpPr>
          <p:spPr>
            <a:xfrm>
              <a:off x="4547793" y="3309886"/>
              <a:ext cx="667385" cy="325120"/>
            </a:xfrm>
            <a:custGeom>
              <a:avLst/>
              <a:gdLst/>
              <a:ahLst/>
              <a:cxnLst/>
              <a:rect l="l" t="t" r="r" b="b"/>
              <a:pathLst>
                <a:path w="667385" h="325120">
                  <a:moveTo>
                    <a:pt x="0" y="0"/>
                  </a:moveTo>
                  <a:lnTo>
                    <a:pt x="667042" y="325094"/>
                  </a:lnTo>
                </a:path>
              </a:pathLst>
            </a:custGeom>
            <a:ln w="8418">
              <a:solidFill>
                <a:srgbClr val="000000"/>
              </a:solidFill>
            </a:ln>
          </p:spPr>
          <p:txBody>
            <a:bodyPr wrap="square" lIns="0" tIns="0" rIns="0" bIns="0" rtlCol="0"/>
            <a:lstStyle/>
            <a:p>
              <a:endParaRPr/>
            </a:p>
          </p:txBody>
        </p:sp>
        <p:pic>
          <p:nvPicPr>
            <p:cNvPr id="9" name="object 9"/>
            <p:cNvPicPr/>
            <p:nvPr/>
          </p:nvPicPr>
          <p:blipFill>
            <a:blip r:embed="rId4" cstate="print"/>
            <a:stretch>
              <a:fillRect/>
            </a:stretch>
          </p:blipFill>
          <p:spPr>
            <a:xfrm>
              <a:off x="5217472" y="3911061"/>
              <a:ext cx="179728" cy="168311"/>
            </a:xfrm>
            <a:prstGeom prst="rect">
              <a:avLst/>
            </a:prstGeom>
          </p:spPr>
        </p:pic>
        <p:pic>
          <p:nvPicPr>
            <p:cNvPr id="10" name="object 10"/>
            <p:cNvPicPr/>
            <p:nvPr/>
          </p:nvPicPr>
          <p:blipFill>
            <a:blip r:embed="rId5" cstate="print"/>
            <a:stretch>
              <a:fillRect/>
            </a:stretch>
          </p:blipFill>
          <p:spPr>
            <a:xfrm>
              <a:off x="4382147" y="3692525"/>
              <a:ext cx="171348" cy="159892"/>
            </a:xfrm>
            <a:prstGeom prst="rect">
              <a:avLst/>
            </a:prstGeom>
          </p:spPr>
        </p:pic>
        <p:sp>
          <p:nvSpPr>
            <p:cNvPr id="11" name="object 11"/>
            <p:cNvSpPr/>
            <p:nvPr/>
          </p:nvSpPr>
          <p:spPr>
            <a:xfrm>
              <a:off x="4547793" y="3309886"/>
              <a:ext cx="667385" cy="685165"/>
            </a:xfrm>
            <a:custGeom>
              <a:avLst/>
              <a:gdLst/>
              <a:ahLst/>
              <a:cxnLst/>
              <a:rect l="l" t="t" r="r" b="b"/>
              <a:pathLst>
                <a:path w="667385" h="685164">
                  <a:moveTo>
                    <a:pt x="667042" y="685152"/>
                  </a:moveTo>
                  <a:lnTo>
                    <a:pt x="0" y="0"/>
                  </a:lnTo>
                </a:path>
              </a:pathLst>
            </a:custGeom>
            <a:ln w="8418">
              <a:solidFill>
                <a:srgbClr val="000000"/>
              </a:solidFill>
            </a:ln>
          </p:spPr>
          <p:txBody>
            <a:bodyPr wrap="square" lIns="0" tIns="0" rIns="0" bIns="0" rtlCol="0"/>
            <a:lstStyle/>
            <a:p>
              <a:endParaRPr/>
            </a:p>
          </p:txBody>
        </p:sp>
        <p:pic>
          <p:nvPicPr>
            <p:cNvPr id="12" name="object 12"/>
            <p:cNvPicPr/>
            <p:nvPr/>
          </p:nvPicPr>
          <p:blipFill>
            <a:blip r:embed="rId2" cstate="print"/>
            <a:stretch>
              <a:fillRect/>
            </a:stretch>
          </p:blipFill>
          <p:spPr>
            <a:xfrm>
              <a:off x="5217472" y="4230847"/>
              <a:ext cx="179728" cy="179766"/>
            </a:xfrm>
            <a:prstGeom prst="rect">
              <a:avLst/>
            </a:prstGeom>
          </p:spPr>
        </p:pic>
        <p:pic>
          <p:nvPicPr>
            <p:cNvPr id="13" name="object 13"/>
            <p:cNvPicPr/>
            <p:nvPr/>
          </p:nvPicPr>
          <p:blipFill>
            <a:blip r:embed="rId6" cstate="print"/>
            <a:stretch>
              <a:fillRect/>
            </a:stretch>
          </p:blipFill>
          <p:spPr>
            <a:xfrm>
              <a:off x="4382147" y="4160837"/>
              <a:ext cx="171348" cy="159892"/>
            </a:xfrm>
            <a:prstGeom prst="rect">
              <a:avLst/>
            </a:prstGeom>
          </p:spPr>
        </p:pic>
        <p:sp>
          <p:nvSpPr>
            <p:cNvPr id="14" name="object 14"/>
            <p:cNvSpPr/>
            <p:nvPr/>
          </p:nvSpPr>
          <p:spPr>
            <a:xfrm>
              <a:off x="4547793" y="3309886"/>
              <a:ext cx="667385" cy="1012190"/>
            </a:xfrm>
            <a:custGeom>
              <a:avLst/>
              <a:gdLst/>
              <a:ahLst/>
              <a:cxnLst/>
              <a:rect l="l" t="t" r="r" b="b"/>
              <a:pathLst>
                <a:path w="667385" h="1012189">
                  <a:moveTo>
                    <a:pt x="667042" y="1011580"/>
                  </a:moveTo>
                  <a:lnTo>
                    <a:pt x="0" y="0"/>
                  </a:lnTo>
                </a:path>
                <a:path w="667385" h="1012189">
                  <a:moveTo>
                    <a:pt x="0" y="462305"/>
                  </a:moveTo>
                  <a:lnTo>
                    <a:pt x="667042" y="319836"/>
                  </a:lnTo>
                </a:path>
                <a:path w="667385" h="1012189">
                  <a:moveTo>
                    <a:pt x="0" y="929881"/>
                  </a:moveTo>
                  <a:lnTo>
                    <a:pt x="667042" y="319836"/>
                  </a:lnTo>
                </a:path>
              </a:pathLst>
            </a:custGeom>
            <a:ln w="8418">
              <a:solidFill>
                <a:srgbClr val="000000"/>
              </a:solidFill>
            </a:ln>
          </p:spPr>
          <p:txBody>
            <a:bodyPr wrap="square" lIns="0" tIns="0" rIns="0" bIns="0" rtlCol="0"/>
            <a:lstStyle/>
            <a:p>
              <a:endParaRPr/>
            </a:p>
          </p:txBody>
        </p:sp>
        <p:pic>
          <p:nvPicPr>
            <p:cNvPr id="15" name="object 15"/>
            <p:cNvPicPr/>
            <p:nvPr/>
          </p:nvPicPr>
          <p:blipFill>
            <a:blip r:embed="rId7" cstate="print"/>
            <a:stretch>
              <a:fillRect/>
            </a:stretch>
          </p:blipFill>
          <p:spPr>
            <a:xfrm>
              <a:off x="4382147" y="4629150"/>
              <a:ext cx="171348" cy="159892"/>
            </a:xfrm>
            <a:prstGeom prst="rect">
              <a:avLst/>
            </a:prstGeom>
          </p:spPr>
        </p:pic>
        <p:sp>
          <p:nvSpPr>
            <p:cNvPr id="16" name="object 16"/>
            <p:cNvSpPr/>
            <p:nvPr/>
          </p:nvSpPr>
          <p:spPr>
            <a:xfrm>
              <a:off x="4547793" y="3629723"/>
              <a:ext cx="667385" cy="1088390"/>
            </a:xfrm>
            <a:custGeom>
              <a:avLst/>
              <a:gdLst/>
              <a:ahLst/>
              <a:cxnLst/>
              <a:rect l="l" t="t" r="r" b="b"/>
              <a:pathLst>
                <a:path w="667385" h="1088389">
                  <a:moveTo>
                    <a:pt x="0" y="1077607"/>
                  </a:moveTo>
                  <a:lnTo>
                    <a:pt x="667042" y="0"/>
                  </a:lnTo>
                </a:path>
                <a:path w="667385" h="1088389">
                  <a:moveTo>
                    <a:pt x="0" y="148475"/>
                  </a:moveTo>
                  <a:lnTo>
                    <a:pt x="667042" y="366064"/>
                  </a:lnTo>
                </a:path>
                <a:path w="667385" h="1088389">
                  <a:moveTo>
                    <a:pt x="0" y="148475"/>
                  </a:moveTo>
                  <a:lnTo>
                    <a:pt x="667042" y="692442"/>
                  </a:lnTo>
                </a:path>
                <a:path w="667385" h="1088389">
                  <a:moveTo>
                    <a:pt x="0" y="615454"/>
                  </a:moveTo>
                  <a:lnTo>
                    <a:pt x="667042" y="365467"/>
                  </a:lnTo>
                </a:path>
                <a:path w="667385" h="1088389">
                  <a:moveTo>
                    <a:pt x="0" y="1087881"/>
                  </a:moveTo>
                  <a:lnTo>
                    <a:pt x="667042" y="696709"/>
                  </a:lnTo>
                </a:path>
                <a:path w="667385" h="1088389">
                  <a:moveTo>
                    <a:pt x="0" y="616788"/>
                  </a:moveTo>
                  <a:lnTo>
                    <a:pt x="667042" y="693191"/>
                  </a:lnTo>
                </a:path>
                <a:path w="667385" h="1088389">
                  <a:moveTo>
                    <a:pt x="0" y="1083068"/>
                  </a:moveTo>
                  <a:lnTo>
                    <a:pt x="667042" y="365467"/>
                  </a:lnTo>
                </a:path>
              </a:pathLst>
            </a:custGeom>
            <a:ln w="8418">
              <a:solidFill>
                <a:srgbClr val="000000"/>
              </a:solidFill>
            </a:ln>
          </p:spPr>
          <p:txBody>
            <a:bodyPr wrap="square" lIns="0" tIns="0" rIns="0" bIns="0" rtlCol="0"/>
            <a:lstStyle/>
            <a:p>
              <a:endParaRPr/>
            </a:p>
          </p:txBody>
        </p:sp>
        <p:pic>
          <p:nvPicPr>
            <p:cNvPr id="17" name="object 17"/>
            <p:cNvPicPr/>
            <p:nvPr/>
          </p:nvPicPr>
          <p:blipFill>
            <a:blip r:embed="rId8" cstate="print"/>
            <a:stretch>
              <a:fillRect/>
            </a:stretch>
          </p:blipFill>
          <p:spPr>
            <a:xfrm>
              <a:off x="5982748" y="3911061"/>
              <a:ext cx="179715" cy="168311"/>
            </a:xfrm>
            <a:prstGeom prst="rect">
              <a:avLst/>
            </a:prstGeom>
          </p:spPr>
        </p:pic>
        <p:sp>
          <p:nvSpPr>
            <p:cNvPr id="18" name="object 18"/>
            <p:cNvSpPr/>
            <p:nvPr/>
          </p:nvSpPr>
          <p:spPr>
            <a:xfrm>
              <a:off x="5392991" y="3629723"/>
              <a:ext cx="602615" cy="692150"/>
            </a:xfrm>
            <a:custGeom>
              <a:avLst/>
              <a:gdLst/>
              <a:ahLst/>
              <a:cxnLst/>
              <a:rect l="l" t="t" r="r" b="b"/>
              <a:pathLst>
                <a:path w="602614" h="692150">
                  <a:moveTo>
                    <a:pt x="0" y="365518"/>
                  </a:moveTo>
                  <a:lnTo>
                    <a:pt x="602297" y="366814"/>
                  </a:lnTo>
                </a:path>
                <a:path w="602614" h="692150">
                  <a:moveTo>
                    <a:pt x="0" y="0"/>
                  </a:moveTo>
                  <a:lnTo>
                    <a:pt x="602297" y="360057"/>
                  </a:lnTo>
                </a:path>
                <a:path w="602614" h="692150">
                  <a:moveTo>
                    <a:pt x="0" y="691896"/>
                  </a:moveTo>
                  <a:lnTo>
                    <a:pt x="602297" y="365467"/>
                  </a:lnTo>
                </a:path>
              </a:pathLst>
            </a:custGeom>
            <a:ln w="8418">
              <a:solidFill>
                <a:srgbClr val="000000"/>
              </a:solidFill>
            </a:ln>
          </p:spPr>
          <p:txBody>
            <a:bodyPr wrap="square" lIns="0" tIns="0" rIns="0" bIns="0" rtlCol="0"/>
            <a:lstStyle/>
            <a:p>
              <a:endParaRPr/>
            </a:p>
          </p:txBody>
        </p:sp>
      </p:grpSp>
      <p:sp>
        <p:nvSpPr>
          <p:cNvPr id="19" name="object 19"/>
          <p:cNvSpPr txBox="1"/>
          <p:nvPr/>
        </p:nvSpPr>
        <p:spPr>
          <a:xfrm>
            <a:off x="4126260" y="3725522"/>
            <a:ext cx="172085" cy="409575"/>
          </a:xfrm>
          <a:prstGeom prst="rect">
            <a:avLst/>
          </a:prstGeom>
        </p:spPr>
        <p:txBody>
          <a:bodyPr vert="horz" wrap="square" lIns="0" tIns="15240" rIns="0" bIns="0" rtlCol="0">
            <a:spAutoFit/>
          </a:bodyPr>
          <a:lstStyle/>
          <a:p>
            <a:pPr marL="12700">
              <a:lnSpc>
                <a:spcPct val="100000"/>
              </a:lnSpc>
              <a:spcBef>
                <a:spcPts val="120"/>
              </a:spcBef>
            </a:pPr>
            <a:r>
              <a:rPr sz="2500" i="1" spc="40" dirty="0">
                <a:latin typeface="Times New Roman"/>
                <a:cs typeface="Times New Roman"/>
              </a:rPr>
              <a:t>x</a:t>
            </a:r>
            <a:endParaRPr sz="2500">
              <a:latin typeface="Times New Roman"/>
              <a:cs typeface="Times New Roman"/>
            </a:endParaRPr>
          </a:p>
        </p:txBody>
      </p:sp>
      <p:sp>
        <p:nvSpPr>
          <p:cNvPr id="20" name="object 20"/>
          <p:cNvSpPr txBox="1"/>
          <p:nvPr/>
        </p:nvSpPr>
        <p:spPr>
          <a:xfrm>
            <a:off x="4784880" y="4332459"/>
            <a:ext cx="387350" cy="396240"/>
          </a:xfrm>
          <a:prstGeom prst="rect">
            <a:avLst/>
          </a:prstGeom>
        </p:spPr>
        <p:txBody>
          <a:bodyPr vert="horz" wrap="square" lIns="0" tIns="16510" rIns="0" bIns="0" rtlCol="0">
            <a:spAutoFit/>
          </a:bodyPr>
          <a:lstStyle/>
          <a:p>
            <a:pPr marL="38100">
              <a:lnSpc>
                <a:spcPct val="100000"/>
              </a:lnSpc>
              <a:spcBef>
                <a:spcPts val="130"/>
              </a:spcBef>
            </a:pPr>
            <a:r>
              <a:rPr sz="3600" i="1" spc="60" baseline="-25462" dirty="0">
                <a:latin typeface="Times New Roman"/>
                <a:cs typeface="Times New Roman"/>
              </a:rPr>
              <a:t>w</a:t>
            </a:r>
            <a:r>
              <a:rPr sz="1400" i="1" spc="40" dirty="0">
                <a:latin typeface="Times New Roman"/>
                <a:cs typeface="Times New Roman"/>
              </a:rPr>
              <a:t>h</a:t>
            </a:r>
            <a:endParaRPr sz="1400">
              <a:latin typeface="Times New Roman"/>
              <a:cs typeface="Times New Roman"/>
            </a:endParaRPr>
          </a:p>
        </p:txBody>
      </p:sp>
      <p:sp>
        <p:nvSpPr>
          <p:cNvPr id="21" name="object 21"/>
          <p:cNvSpPr txBox="1"/>
          <p:nvPr/>
        </p:nvSpPr>
        <p:spPr>
          <a:xfrm>
            <a:off x="5558882" y="3953495"/>
            <a:ext cx="368300" cy="365760"/>
          </a:xfrm>
          <a:prstGeom prst="rect">
            <a:avLst/>
          </a:prstGeom>
        </p:spPr>
        <p:txBody>
          <a:bodyPr vert="horz" wrap="square" lIns="0" tIns="16510" rIns="0" bIns="0" rtlCol="0">
            <a:spAutoFit/>
          </a:bodyPr>
          <a:lstStyle/>
          <a:p>
            <a:pPr marL="38100">
              <a:lnSpc>
                <a:spcPct val="100000"/>
              </a:lnSpc>
              <a:spcBef>
                <a:spcPts val="130"/>
              </a:spcBef>
            </a:pPr>
            <a:r>
              <a:rPr sz="3300" i="1" spc="89" baseline="-25252" dirty="0">
                <a:latin typeface="Times New Roman"/>
                <a:cs typeface="Times New Roman"/>
              </a:rPr>
              <a:t>w</a:t>
            </a:r>
            <a:r>
              <a:rPr sz="1300" i="1" spc="60" dirty="0">
                <a:latin typeface="Times New Roman"/>
                <a:cs typeface="Times New Roman"/>
              </a:rPr>
              <a:t>o</a:t>
            </a:r>
            <a:endParaRPr sz="1300">
              <a:latin typeface="Times New Roman"/>
              <a:cs typeface="Times New Roman"/>
            </a:endParaRPr>
          </a:p>
        </p:txBody>
      </p:sp>
      <p:sp>
        <p:nvSpPr>
          <p:cNvPr id="22" name="object 22"/>
          <p:cNvSpPr txBox="1"/>
          <p:nvPr/>
        </p:nvSpPr>
        <p:spPr>
          <a:xfrm>
            <a:off x="6270277" y="3599874"/>
            <a:ext cx="170180" cy="365760"/>
          </a:xfrm>
          <a:prstGeom prst="rect">
            <a:avLst/>
          </a:prstGeom>
        </p:spPr>
        <p:txBody>
          <a:bodyPr vert="horz" wrap="square" lIns="0" tIns="16510" rIns="0" bIns="0" rtlCol="0">
            <a:spAutoFit/>
          </a:bodyPr>
          <a:lstStyle/>
          <a:p>
            <a:pPr marL="12700">
              <a:lnSpc>
                <a:spcPct val="100000"/>
              </a:lnSpc>
              <a:spcBef>
                <a:spcPts val="130"/>
              </a:spcBef>
            </a:pPr>
            <a:r>
              <a:rPr sz="2200" i="1" spc="35" dirty="0">
                <a:latin typeface="Times New Roman"/>
                <a:cs typeface="Times New Roman"/>
              </a:rPr>
              <a:t>o</a:t>
            </a:r>
            <a:endParaRPr sz="2200">
              <a:latin typeface="Times New Roman"/>
              <a:cs typeface="Times New Roman"/>
            </a:endParaRPr>
          </a:p>
        </p:txBody>
      </p:sp>
      <p:sp>
        <p:nvSpPr>
          <p:cNvPr id="23" name="object 23"/>
          <p:cNvSpPr txBox="1"/>
          <p:nvPr/>
        </p:nvSpPr>
        <p:spPr>
          <a:xfrm>
            <a:off x="5450325" y="3268637"/>
            <a:ext cx="163195" cy="354965"/>
          </a:xfrm>
          <a:prstGeom prst="rect">
            <a:avLst/>
          </a:prstGeom>
        </p:spPr>
        <p:txBody>
          <a:bodyPr vert="horz" wrap="square" lIns="0" tIns="13970" rIns="0" bIns="0" rtlCol="0">
            <a:spAutoFit/>
          </a:bodyPr>
          <a:lstStyle/>
          <a:p>
            <a:pPr marL="12700">
              <a:lnSpc>
                <a:spcPct val="100000"/>
              </a:lnSpc>
              <a:spcBef>
                <a:spcPts val="110"/>
              </a:spcBef>
            </a:pPr>
            <a:r>
              <a:rPr sz="2150" i="1" spc="5" dirty="0">
                <a:latin typeface="Times New Roman"/>
                <a:cs typeface="Times New Roman"/>
              </a:rPr>
              <a:t>h</a:t>
            </a:r>
            <a:endParaRPr sz="2150">
              <a:latin typeface="Times New Roman"/>
              <a:cs typeface="Times New Roman"/>
            </a:endParaRPr>
          </a:p>
        </p:txBody>
      </p:sp>
      <p:pic>
        <p:nvPicPr>
          <p:cNvPr id="24" name="object 24"/>
          <p:cNvPicPr/>
          <p:nvPr/>
        </p:nvPicPr>
        <p:blipFill>
          <a:blip r:embed="rId9" cstate="print"/>
          <a:stretch>
            <a:fillRect/>
          </a:stretch>
        </p:blipFill>
        <p:spPr>
          <a:xfrm>
            <a:off x="1919541" y="2883709"/>
            <a:ext cx="1273472" cy="235910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90" dirty="0"/>
              <a:t>ΠΡΟΣΟΜΟΙΩΣΗ</a:t>
            </a:r>
            <a:r>
              <a:rPr lang="en-US" spc="90" dirty="0"/>
              <a:t>: </a:t>
            </a:r>
            <a:r>
              <a:rPr lang="el-GR" spc="90" dirty="0"/>
              <a:t>ΠΛΗΘΥΣΜΟΣ</a:t>
            </a:r>
            <a:endParaRPr spc="80" dirty="0"/>
          </a:p>
        </p:txBody>
      </p:sp>
      <p:grpSp>
        <p:nvGrpSpPr>
          <p:cNvPr id="3" name="object 3"/>
          <p:cNvGrpSpPr/>
          <p:nvPr/>
        </p:nvGrpSpPr>
        <p:grpSpPr>
          <a:xfrm>
            <a:off x="1114031" y="2733382"/>
            <a:ext cx="4800600" cy="3993515"/>
            <a:chOff x="1114031" y="2733382"/>
            <a:chExt cx="4800600" cy="3993515"/>
          </a:xfrm>
        </p:grpSpPr>
        <p:pic>
          <p:nvPicPr>
            <p:cNvPr id="4" name="object 4"/>
            <p:cNvPicPr/>
            <p:nvPr/>
          </p:nvPicPr>
          <p:blipFill>
            <a:blip r:embed="rId2" cstate="print"/>
            <a:stretch>
              <a:fillRect/>
            </a:stretch>
          </p:blipFill>
          <p:spPr>
            <a:xfrm>
              <a:off x="4255147" y="3290401"/>
              <a:ext cx="401304" cy="1252630"/>
            </a:xfrm>
            <a:prstGeom prst="rect">
              <a:avLst/>
            </a:prstGeom>
          </p:spPr>
        </p:pic>
        <p:pic>
          <p:nvPicPr>
            <p:cNvPr id="5" name="object 5"/>
            <p:cNvPicPr/>
            <p:nvPr/>
          </p:nvPicPr>
          <p:blipFill>
            <a:blip r:embed="rId3" cstate="print"/>
            <a:stretch>
              <a:fillRect/>
            </a:stretch>
          </p:blipFill>
          <p:spPr>
            <a:xfrm>
              <a:off x="5148927" y="3267075"/>
              <a:ext cx="580705" cy="1279525"/>
            </a:xfrm>
            <a:prstGeom prst="rect">
              <a:avLst/>
            </a:prstGeom>
          </p:spPr>
        </p:pic>
        <p:pic>
          <p:nvPicPr>
            <p:cNvPr id="6" name="object 6"/>
            <p:cNvPicPr/>
            <p:nvPr/>
          </p:nvPicPr>
          <p:blipFill>
            <a:blip r:embed="rId4" cstate="print"/>
            <a:stretch>
              <a:fillRect/>
            </a:stretch>
          </p:blipFill>
          <p:spPr>
            <a:xfrm>
              <a:off x="1435248" y="3267075"/>
              <a:ext cx="583052" cy="1275889"/>
            </a:xfrm>
            <a:prstGeom prst="rect">
              <a:avLst/>
            </a:prstGeom>
          </p:spPr>
        </p:pic>
        <p:pic>
          <p:nvPicPr>
            <p:cNvPr id="7" name="object 7"/>
            <p:cNvPicPr/>
            <p:nvPr/>
          </p:nvPicPr>
          <p:blipFill>
            <a:blip r:embed="rId2" cstate="print"/>
            <a:stretch>
              <a:fillRect/>
            </a:stretch>
          </p:blipFill>
          <p:spPr>
            <a:xfrm>
              <a:off x="2602217" y="4538873"/>
              <a:ext cx="401292" cy="1252630"/>
            </a:xfrm>
            <a:prstGeom prst="rect">
              <a:avLst/>
            </a:prstGeom>
          </p:spPr>
        </p:pic>
        <p:pic>
          <p:nvPicPr>
            <p:cNvPr id="8" name="object 8"/>
            <p:cNvPicPr/>
            <p:nvPr/>
          </p:nvPicPr>
          <p:blipFill>
            <a:blip r:embed="rId3" cstate="print"/>
            <a:stretch>
              <a:fillRect/>
            </a:stretch>
          </p:blipFill>
          <p:spPr>
            <a:xfrm>
              <a:off x="3375091" y="5166974"/>
              <a:ext cx="580660" cy="1279519"/>
            </a:xfrm>
            <a:prstGeom prst="rect">
              <a:avLst/>
            </a:prstGeom>
          </p:spPr>
        </p:pic>
        <p:pic>
          <p:nvPicPr>
            <p:cNvPr id="9" name="object 9"/>
            <p:cNvPicPr/>
            <p:nvPr/>
          </p:nvPicPr>
          <p:blipFill>
            <a:blip r:embed="rId4" cstate="print"/>
            <a:stretch>
              <a:fillRect/>
            </a:stretch>
          </p:blipFill>
          <p:spPr>
            <a:xfrm>
              <a:off x="2404371" y="3177997"/>
              <a:ext cx="583041" cy="1275864"/>
            </a:xfrm>
            <a:prstGeom prst="rect">
              <a:avLst/>
            </a:prstGeom>
          </p:spPr>
        </p:pic>
        <p:pic>
          <p:nvPicPr>
            <p:cNvPr id="10" name="object 10"/>
            <p:cNvPicPr/>
            <p:nvPr/>
          </p:nvPicPr>
          <p:blipFill>
            <a:blip r:embed="rId2" cstate="print"/>
            <a:stretch>
              <a:fillRect/>
            </a:stretch>
          </p:blipFill>
          <p:spPr>
            <a:xfrm>
              <a:off x="3470719" y="3600107"/>
              <a:ext cx="401304" cy="1252626"/>
            </a:xfrm>
            <a:prstGeom prst="rect">
              <a:avLst/>
            </a:prstGeom>
          </p:spPr>
        </p:pic>
        <p:pic>
          <p:nvPicPr>
            <p:cNvPr id="11" name="object 11"/>
            <p:cNvPicPr/>
            <p:nvPr/>
          </p:nvPicPr>
          <p:blipFill>
            <a:blip r:embed="rId3" cstate="print"/>
            <a:stretch>
              <a:fillRect/>
            </a:stretch>
          </p:blipFill>
          <p:spPr>
            <a:xfrm>
              <a:off x="4505971" y="4717059"/>
              <a:ext cx="577532" cy="1279474"/>
            </a:xfrm>
            <a:prstGeom prst="rect">
              <a:avLst/>
            </a:prstGeom>
          </p:spPr>
        </p:pic>
        <p:pic>
          <p:nvPicPr>
            <p:cNvPr id="12" name="object 12"/>
            <p:cNvPicPr/>
            <p:nvPr/>
          </p:nvPicPr>
          <p:blipFill>
            <a:blip r:embed="rId4" cstate="print"/>
            <a:stretch>
              <a:fillRect/>
            </a:stretch>
          </p:blipFill>
          <p:spPr>
            <a:xfrm>
              <a:off x="1435248" y="5166976"/>
              <a:ext cx="583052" cy="1275883"/>
            </a:xfrm>
            <a:prstGeom prst="rect">
              <a:avLst/>
            </a:prstGeom>
          </p:spPr>
        </p:pic>
        <p:sp>
          <p:nvSpPr>
            <p:cNvPr id="13" name="object 13"/>
            <p:cNvSpPr/>
            <p:nvPr/>
          </p:nvSpPr>
          <p:spPr>
            <a:xfrm>
              <a:off x="1120381" y="2739732"/>
              <a:ext cx="4787900" cy="3980815"/>
            </a:xfrm>
            <a:custGeom>
              <a:avLst/>
              <a:gdLst/>
              <a:ahLst/>
              <a:cxnLst/>
              <a:rect l="l" t="t" r="r" b="b"/>
              <a:pathLst>
                <a:path w="4787900" h="3980815">
                  <a:moveTo>
                    <a:pt x="4787646" y="3980408"/>
                  </a:moveTo>
                  <a:lnTo>
                    <a:pt x="0" y="3980408"/>
                  </a:lnTo>
                  <a:lnTo>
                    <a:pt x="0" y="0"/>
                  </a:lnTo>
                  <a:lnTo>
                    <a:pt x="4787646" y="0"/>
                  </a:lnTo>
                  <a:lnTo>
                    <a:pt x="4787646" y="3980408"/>
                  </a:lnTo>
                  <a:close/>
                </a:path>
              </a:pathLst>
            </a:custGeom>
            <a:solidFill>
              <a:srgbClr val="FFC000">
                <a:alpha val="12939"/>
              </a:srgbClr>
            </a:solidFill>
          </p:spPr>
          <p:txBody>
            <a:bodyPr wrap="square" lIns="0" tIns="0" rIns="0" bIns="0" rtlCol="0"/>
            <a:lstStyle/>
            <a:p>
              <a:endParaRPr/>
            </a:p>
          </p:txBody>
        </p:sp>
        <p:sp>
          <p:nvSpPr>
            <p:cNvPr id="14" name="object 14"/>
            <p:cNvSpPr/>
            <p:nvPr/>
          </p:nvSpPr>
          <p:spPr>
            <a:xfrm>
              <a:off x="1120381" y="2739732"/>
              <a:ext cx="4787900" cy="3980815"/>
            </a:xfrm>
            <a:custGeom>
              <a:avLst/>
              <a:gdLst/>
              <a:ahLst/>
              <a:cxnLst/>
              <a:rect l="l" t="t" r="r" b="b"/>
              <a:pathLst>
                <a:path w="4787900" h="3980815">
                  <a:moveTo>
                    <a:pt x="0" y="0"/>
                  </a:moveTo>
                  <a:lnTo>
                    <a:pt x="4787646" y="0"/>
                  </a:lnTo>
                  <a:lnTo>
                    <a:pt x="4787646" y="3980408"/>
                  </a:lnTo>
                  <a:lnTo>
                    <a:pt x="0" y="3980408"/>
                  </a:lnTo>
                  <a:lnTo>
                    <a:pt x="0" y="0"/>
                  </a:lnTo>
                  <a:close/>
                </a:path>
              </a:pathLst>
            </a:custGeom>
            <a:ln w="12700">
              <a:solidFill>
                <a:srgbClr val="7A6C90"/>
              </a:solidFill>
            </a:ln>
          </p:spPr>
          <p:txBody>
            <a:bodyPr wrap="square" lIns="0" tIns="0" rIns="0" bIns="0" rtlCol="0"/>
            <a:lstStyle/>
            <a:p>
              <a:endParaRPr/>
            </a:p>
          </p:txBody>
        </p:sp>
      </p:grpSp>
      <p:sp>
        <p:nvSpPr>
          <p:cNvPr id="15" name="object 15"/>
          <p:cNvSpPr txBox="1"/>
          <p:nvPr/>
        </p:nvSpPr>
        <p:spPr>
          <a:xfrm>
            <a:off x="2797251" y="2760979"/>
            <a:ext cx="143129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Franklin Gothic Medium"/>
                <a:cs typeface="Franklin Gothic Medium"/>
              </a:rPr>
              <a:t>Population</a:t>
            </a:r>
            <a:endParaRPr sz="2400">
              <a:latin typeface="Franklin Gothic Medium"/>
              <a:cs typeface="Franklin Gothic Medium"/>
            </a:endParaRPr>
          </a:p>
        </p:txBody>
      </p:sp>
      <p:grpSp>
        <p:nvGrpSpPr>
          <p:cNvPr id="16" name="object 16"/>
          <p:cNvGrpSpPr/>
          <p:nvPr/>
        </p:nvGrpSpPr>
        <p:grpSpPr>
          <a:xfrm>
            <a:off x="4993385" y="2691358"/>
            <a:ext cx="2357120" cy="2193925"/>
            <a:chOff x="4993385" y="2691358"/>
            <a:chExt cx="2357120" cy="2193925"/>
          </a:xfrm>
        </p:grpSpPr>
        <p:sp>
          <p:nvSpPr>
            <p:cNvPr id="17" name="object 17"/>
            <p:cNvSpPr/>
            <p:nvPr/>
          </p:nvSpPr>
          <p:spPr>
            <a:xfrm>
              <a:off x="5021960" y="2946400"/>
              <a:ext cx="886460" cy="1910080"/>
            </a:xfrm>
            <a:custGeom>
              <a:avLst/>
              <a:gdLst/>
              <a:ahLst/>
              <a:cxnLst/>
              <a:rect l="l" t="t" r="r" b="b"/>
              <a:pathLst>
                <a:path w="886460" h="1910079">
                  <a:moveTo>
                    <a:pt x="0" y="954925"/>
                  </a:moveTo>
                  <a:lnTo>
                    <a:pt x="1022" y="889545"/>
                  </a:lnTo>
                  <a:lnTo>
                    <a:pt x="4044" y="825347"/>
                  </a:lnTo>
                  <a:lnTo>
                    <a:pt x="9000" y="762474"/>
                  </a:lnTo>
                  <a:lnTo>
                    <a:pt x="15824" y="701067"/>
                  </a:lnTo>
                  <a:lnTo>
                    <a:pt x="24450" y="641270"/>
                  </a:lnTo>
                  <a:lnTo>
                    <a:pt x="34813" y="583224"/>
                  </a:lnTo>
                  <a:lnTo>
                    <a:pt x="46846" y="527072"/>
                  </a:lnTo>
                  <a:lnTo>
                    <a:pt x="60483" y="472955"/>
                  </a:lnTo>
                  <a:lnTo>
                    <a:pt x="75659" y="421016"/>
                  </a:lnTo>
                  <a:lnTo>
                    <a:pt x="92307" y="371398"/>
                  </a:lnTo>
                  <a:lnTo>
                    <a:pt x="110362" y="324242"/>
                  </a:lnTo>
                  <a:lnTo>
                    <a:pt x="129757" y="279690"/>
                  </a:lnTo>
                  <a:lnTo>
                    <a:pt x="150427" y="237885"/>
                  </a:lnTo>
                  <a:lnTo>
                    <a:pt x="172305" y="198970"/>
                  </a:lnTo>
                  <a:lnTo>
                    <a:pt x="195326" y="163085"/>
                  </a:lnTo>
                  <a:lnTo>
                    <a:pt x="219424" y="130374"/>
                  </a:lnTo>
                  <a:lnTo>
                    <a:pt x="244532" y="100979"/>
                  </a:lnTo>
                  <a:lnTo>
                    <a:pt x="297517" y="52705"/>
                  </a:lnTo>
                  <a:lnTo>
                    <a:pt x="353754" y="19400"/>
                  </a:lnTo>
                  <a:lnTo>
                    <a:pt x="412715" y="2203"/>
                  </a:lnTo>
                  <a:lnTo>
                    <a:pt x="443052" y="0"/>
                  </a:lnTo>
                  <a:lnTo>
                    <a:pt x="473384" y="2203"/>
                  </a:lnTo>
                  <a:lnTo>
                    <a:pt x="532339" y="19400"/>
                  </a:lnTo>
                  <a:lnTo>
                    <a:pt x="588573" y="52705"/>
                  </a:lnTo>
                  <a:lnTo>
                    <a:pt x="641557" y="100979"/>
                  </a:lnTo>
                  <a:lnTo>
                    <a:pt x="666666" y="130374"/>
                  </a:lnTo>
                  <a:lnTo>
                    <a:pt x="690765" y="163085"/>
                  </a:lnTo>
                  <a:lnTo>
                    <a:pt x="713787" y="198970"/>
                  </a:lnTo>
                  <a:lnTo>
                    <a:pt x="735667" y="237885"/>
                  </a:lnTo>
                  <a:lnTo>
                    <a:pt x="756338" y="279690"/>
                  </a:lnTo>
                  <a:lnTo>
                    <a:pt x="775736" y="324242"/>
                  </a:lnTo>
                  <a:lnTo>
                    <a:pt x="793792" y="371398"/>
                  </a:lnTo>
                  <a:lnTo>
                    <a:pt x="810443" y="421016"/>
                  </a:lnTo>
                  <a:lnTo>
                    <a:pt x="825621" y="472955"/>
                  </a:lnTo>
                  <a:lnTo>
                    <a:pt x="839260" y="527072"/>
                  </a:lnTo>
                  <a:lnTo>
                    <a:pt x="851296" y="583224"/>
                  </a:lnTo>
                  <a:lnTo>
                    <a:pt x="861660" y="641270"/>
                  </a:lnTo>
                  <a:lnTo>
                    <a:pt x="870289" y="701067"/>
                  </a:lnTo>
                  <a:lnTo>
                    <a:pt x="877114" y="762474"/>
                  </a:lnTo>
                  <a:lnTo>
                    <a:pt x="882072" y="825347"/>
                  </a:lnTo>
                  <a:lnTo>
                    <a:pt x="885094" y="889545"/>
                  </a:lnTo>
                  <a:lnTo>
                    <a:pt x="886117" y="954925"/>
                  </a:lnTo>
                  <a:lnTo>
                    <a:pt x="885094" y="1020313"/>
                  </a:lnTo>
                  <a:lnTo>
                    <a:pt x="882072" y="1084518"/>
                  </a:lnTo>
                  <a:lnTo>
                    <a:pt x="877114" y="1147398"/>
                  </a:lnTo>
                  <a:lnTo>
                    <a:pt x="870289" y="1208810"/>
                  </a:lnTo>
                  <a:lnTo>
                    <a:pt x="861660" y="1268612"/>
                  </a:lnTo>
                  <a:lnTo>
                    <a:pt x="851296" y="1326663"/>
                  </a:lnTo>
                  <a:lnTo>
                    <a:pt x="839260" y="1382820"/>
                  </a:lnTo>
                  <a:lnTo>
                    <a:pt x="825621" y="1436940"/>
                  </a:lnTo>
                  <a:lnTo>
                    <a:pt x="810443" y="1488882"/>
                  </a:lnTo>
                  <a:lnTo>
                    <a:pt x="793792" y="1538504"/>
                  </a:lnTo>
                  <a:lnTo>
                    <a:pt x="775736" y="1585662"/>
                  </a:lnTo>
                  <a:lnTo>
                    <a:pt x="756338" y="1630216"/>
                  </a:lnTo>
                  <a:lnTo>
                    <a:pt x="735667" y="1672022"/>
                  </a:lnTo>
                  <a:lnTo>
                    <a:pt x="713787" y="1710940"/>
                  </a:lnTo>
                  <a:lnTo>
                    <a:pt x="690765" y="1746825"/>
                  </a:lnTo>
                  <a:lnTo>
                    <a:pt x="666666" y="1779537"/>
                  </a:lnTo>
                  <a:lnTo>
                    <a:pt x="641557" y="1808933"/>
                  </a:lnTo>
                  <a:lnTo>
                    <a:pt x="588573" y="1857208"/>
                  </a:lnTo>
                  <a:lnTo>
                    <a:pt x="532339" y="1890514"/>
                  </a:lnTo>
                  <a:lnTo>
                    <a:pt x="473384" y="1907711"/>
                  </a:lnTo>
                  <a:lnTo>
                    <a:pt x="443052" y="1909914"/>
                  </a:lnTo>
                  <a:lnTo>
                    <a:pt x="412715" y="1907711"/>
                  </a:lnTo>
                  <a:lnTo>
                    <a:pt x="353754" y="1890514"/>
                  </a:lnTo>
                  <a:lnTo>
                    <a:pt x="297517" y="1857208"/>
                  </a:lnTo>
                  <a:lnTo>
                    <a:pt x="244532" y="1808933"/>
                  </a:lnTo>
                  <a:lnTo>
                    <a:pt x="219424" y="1779537"/>
                  </a:lnTo>
                  <a:lnTo>
                    <a:pt x="195326" y="1746825"/>
                  </a:lnTo>
                  <a:lnTo>
                    <a:pt x="172305" y="1710940"/>
                  </a:lnTo>
                  <a:lnTo>
                    <a:pt x="150427" y="1672022"/>
                  </a:lnTo>
                  <a:lnTo>
                    <a:pt x="129757" y="1630216"/>
                  </a:lnTo>
                  <a:lnTo>
                    <a:pt x="110362" y="1585662"/>
                  </a:lnTo>
                  <a:lnTo>
                    <a:pt x="92307" y="1538504"/>
                  </a:lnTo>
                  <a:lnTo>
                    <a:pt x="75659" y="1488882"/>
                  </a:lnTo>
                  <a:lnTo>
                    <a:pt x="60483" y="1436940"/>
                  </a:lnTo>
                  <a:lnTo>
                    <a:pt x="46846" y="1382820"/>
                  </a:lnTo>
                  <a:lnTo>
                    <a:pt x="34813" y="1326663"/>
                  </a:lnTo>
                  <a:lnTo>
                    <a:pt x="24450" y="1268612"/>
                  </a:lnTo>
                  <a:lnTo>
                    <a:pt x="15824" y="1208810"/>
                  </a:lnTo>
                  <a:lnTo>
                    <a:pt x="9000" y="1147398"/>
                  </a:lnTo>
                  <a:lnTo>
                    <a:pt x="4044" y="1084518"/>
                  </a:lnTo>
                  <a:lnTo>
                    <a:pt x="1022" y="1020313"/>
                  </a:lnTo>
                  <a:lnTo>
                    <a:pt x="0" y="954925"/>
                  </a:lnTo>
                  <a:close/>
                </a:path>
              </a:pathLst>
            </a:custGeom>
            <a:ln w="57150">
              <a:solidFill>
                <a:srgbClr val="FF0000"/>
              </a:solidFill>
            </a:ln>
          </p:spPr>
          <p:txBody>
            <a:bodyPr wrap="square" lIns="0" tIns="0" rIns="0" bIns="0" rtlCol="0"/>
            <a:lstStyle/>
            <a:p>
              <a:endParaRPr/>
            </a:p>
          </p:txBody>
        </p:sp>
        <p:sp>
          <p:nvSpPr>
            <p:cNvPr id="18" name="object 18"/>
            <p:cNvSpPr/>
            <p:nvPr/>
          </p:nvSpPr>
          <p:spPr>
            <a:xfrm>
              <a:off x="5749721" y="2691358"/>
              <a:ext cx="1600200" cy="536575"/>
            </a:xfrm>
            <a:custGeom>
              <a:avLst/>
              <a:gdLst/>
              <a:ahLst/>
              <a:cxnLst/>
              <a:rect l="l" t="t" r="r" b="b"/>
              <a:pathLst>
                <a:path w="1600200" h="536575">
                  <a:moveTo>
                    <a:pt x="1430591" y="171399"/>
                  </a:moveTo>
                  <a:lnTo>
                    <a:pt x="1429393" y="114691"/>
                  </a:lnTo>
                  <a:lnTo>
                    <a:pt x="1458366" y="113652"/>
                  </a:lnTo>
                  <a:lnTo>
                    <a:pt x="1456334" y="56553"/>
                  </a:lnTo>
                  <a:lnTo>
                    <a:pt x="1428166" y="56553"/>
                  </a:lnTo>
                  <a:lnTo>
                    <a:pt x="1426972" y="0"/>
                  </a:lnTo>
                  <a:lnTo>
                    <a:pt x="1546362" y="56553"/>
                  </a:lnTo>
                  <a:lnTo>
                    <a:pt x="1456334" y="56553"/>
                  </a:lnTo>
                  <a:lnTo>
                    <a:pt x="1428187" y="57539"/>
                  </a:lnTo>
                  <a:lnTo>
                    <a:pt x="1548445" y="57539"/>
                  </a:lnTo>
                  <a:lnTo>
                    <a:pt x="1600200" y="82054"/>
                  </a:lnTo>
                  <a:lnTo>
                    <a:pt x="1430591" y="171399"/>
                  </a:lnTo>
                  <a:close/>
                </a:path>
                <a:path w="1600200" h="536575">
                  <a:moveTo>
                    <a:pt x="1429393" y="114691"/>
                  </a:moveTo>
                  <a:lnTo>
                    <a:pt x="1428187" y="57539"/>
                  </a:lnTo>
                  <a:lnTo>
                    <a:pt x="1456334" y="56553"/>
                  </a:lnTo>
                  <a:lnTo>
                    <a:pt x="1458366" y="113652"/>
                  </a:lnTo>
                  <a:lnTo>
                    <a:pt x="1429393" y="114691"/>
                  </a:lnTo>
                  <a:close/>
                </a:path>
                <a:path w="1600200" h="536575">
                  <a:moveTo>
                    <a:pt x="57099" y="536282"/>
                  </a:moveTo>
                  <a:lnTo>
                    <a:pt x="0" y="533196"/>
                  </a:lnTo>
                  <a:lnTo>
                    <a:pt x="698" y="521093"/>
                  </a:lnTo>
                  <a:lnTo>
                    <a:pt x="2984" y="506907"/>
                  </a:lnTo>
                  <a:lnTo>
                    <a:pt x="24307" y="456158"/>
                  </a:lnTo>
                  <a:lnTo>
                    <a:pt x="63106" y="409079"/>
                  </a:lnTo>
                  <a:lnTo>
                    <a:pt x="116636" y="365226"/>
                  </a:lnTo>
                  <a:lnTo>
                    <a:pt x="148590" y="344233"/>
                  </a:lnTo>
                  <a:lnTo>
                    <a:pt x="183756" y="323748"/>
                  </a:lnTo>
                  <a:lnTo>
                    <a:pt x="222161" y="303860"/>
                  </a:lnTo>
                  <a:lnTo>
                    <a:pt x="263525" y="284403"/>
                  </a:lnTo>
                  <a:lnTo>
                    <a:pt x="307886" y="265556"/>
                  </a:lnTo>
                  <a:lnTo>
                    <a:pt x="355015" y="247307"/>
                  </a:lnTo>
                  <a:lnTo>
                    <a:pt x="404761" y="229590"/>
                  </a:lnTo>
                  <a:lnTo>
                    <a:pt x="457060" y="212470"/>
                  </a:lnTo>
                  <a:lnTo>
                    <a:pt x="511771" y="196049"/>
                  </a:lnTo>
                  <a:lnTo>
                    <a:pt x="568782" y="180327"/>
                  </a:lnTo>
                  <a:lnTo>
                    <a:pt x="627862" y="165303"/>
                  </a:lnTo>
                  <a:lnTo>
                    <a:pt x="688924" y="151053"/>
                  </a:lnTo>
                  <a:lnTo>
                    <a:pt x="751890" y="137617"/>
                  </a:lnTo>
                  <a:lnTo>
                    <a:pt x="816521" y="125018"/>
                  </a:lnTo>
                  <a:lnTo>
                    <a:pt x="882700" y="113309"/>
                  </a:lnTo>
                  <a:lnTo>
                    <a:pt x="950366" y="102488"/>
                  </a:lnTo>
                  <a:lnTo>
                    <a:pt x="1019276" y="92671"/>
                  </a:lnTo>
                  <a:lnTo>
                    <a:pt x="1089380" y="83794"/>
                  </a:lnTo>
                  <a:lnTo>
                    <a:pt x="1160462" y="75996"/>
                  </a:lnTo>
                  <a:lnTo>
                    <a:pt x="1232395" y="69303"/>
                  </a:lnTo>
                  <a:lnTo>
                    <a:pt x="1305077" y="63703"/>
                  </a:lnTo>
                  <a:lnTo>
                    <a:pt x="1378445" y="59283"/>
                  </a:lnTo>
                  <a:lnTo>
                    <a:pt x="1428187" y="57539"/>
                  </a:lnTo>
                  <a:lnTo>
                    <a:pt x="1429393" y="114691"/>
                  </a:lnTo>
                  <a:lnTo>
                    <a:pt x="1382249" y="116382"/>
                  </a:lnTo>
                  <a:lnTo>
                    <a:pt x="1381531" y="116382"/>
                  </a:lnTo>
                  <a:lnTo>
                    <a:pt x="1308747" y="120751"/>
                  </a:lnTo>
                  <a:lnTo>
                    <a:pt x="1309242" y="120751"/>
                  </a:lnTo>
                  <a:lnTo>
                    <a:pt x="1237685" y="126199"/>
                  </a:lnTo>
                  <a:lnTo>
                    <a:pt x="1237513" y="126199"/>
                  </a:lnTo>
                  <a:lnTo>
                    <a:pt x="1166566" y="132854"/>
                  </a:lnTo>
                  <a:lnTo>
                    <a:pt x="1095832" y="140588"/>
                  </a:lnTo>
                  <a:lnTo>
                    <a:pt x="1026667" y="149326"/>
                  </a:lnTo>
                  <a:lnTo>
                    <a:pt x="1026807" y="149326"/>
                  </a:lnTo>
                  <a:lnTo>
                    <a:pt x="959333" y="158953"/>
                  </a:lnTo>
                  <a:lnTo>
                    <a:pt x="959154" y="158953"/>
                  </a:lnTo>
                  <a:lnTo>
                    <a:pt x="891984" y="169659"/>
                  </a:lnTo>
                  <a:lnTo>
                    <a:pt x="892192" y="169659"/>
                  </a:lnTo>
                  <a:lnTo>
                    <a:pt x="826693" y="181228"/>
                  </a:lnTo>
                  <a:lnTo>
                    <a:pt x="826928" y="181228"/>
                  </a:lnTo>
                  <a:lnTo>
                    <a:pt x="763041" y="193675"/>
                  </a:lnTo>
                  <a:lnTo>
                    <a:pt x="701841" y="206768"/>
                  </a:lnTo>
                  <a:lnTo>
                    <a:pt x="701675" y="206768"/>
                  </a:lnTo>
                  <a:lnTo>
                    <a:pt x="641707" y="220764"/>
                  </a:lnTo>
                  <a:lnTo>
                    <a:pt x="583107" y="235648"/>
                  </a:lnTo>
                  <a:lnTo>
                    <a:pt x="528039" y="250875"/>
                  </a:lnTo>
                  <a:lnTo>
                    <a:pt x="527900" y="250875"/>
                  </a:lnTo>
                  <a:lnTo>
                    <a:pt x="473824" y="267144"/>
                  </a:lnTo>
                  <a:lnTo>
                    <a:pt x="423649" y="283565"/>
                  </a:lnTo>
                  <a:lnTo>
                    <a:pt x="374510" y="300977"/>
                  </a:lnTo>
                  <a:lnTo>
                    <a:pt x="329882" y="318338"/>
                  </a:lnTo>
                  <a:lnTo>
                    <a:pt x="286397" y="336803"/>
                  </a:lnTo>
                  <a:lnTo>
                    <a:pt x="248078" y="354799"/>
                  </a:lnTo>
                  <a:lnTo>
                    <a:pt x="246913" y="355345"/>
                  </a:lnTo>
                  <a:lnTo>
                    <a:pt x="211990" y="373506"/>
                  </a:lnTo>
                  <a:lnTo>
                    <a:pt x="210743" y="374154"/>
                  </a:lnTo>
                  <a:lnTo>
                    <a:pt x="179465" y="392404"/>
                  </a:lnTo>
                  <a:lnTo>
                    <a:pt x="179336" y="392404"/>
                  </a:lnTo>
                  <a:lnTo>
                    <a:pt x="178003" y="393255"/>
                  </a:lnTo>
                  <a:lnTo>
                    <a:pt x="150492" y="411365"/>
                  </a:lnTo>
                  <a:lnTo>
                    <a:pt x="148831" y="412457"/>
                  </a:lnTo>
                  <a:lnTo>
                    <a:pt x="125426" y="430263"/>
                  </a:lnTo>
                  <a:lnTo>
                    <a:pt x="125272" y="430263"/>
                  </a:lnTo>
                  <a:lnTo>
                    <a:pt x="123532" y="431698"/>
                  </a:lnTo>
                  <a:lnTo>
                    <a:pt x="104268" y="448919"/>
                  </a:lnTo>
                  <a:lnTo>
                    <a:pt x="104089" y="448919"/>
                  </a:lnTo>
                  <a:lnTo>
                    <a:pt x="102095" y="450850"/>
                  </a:lnTo>
                  <a:lnTo>
                    <a:pt x="102300" y="450850"/>
                  </a:lnTo>
                  <a:lnTo>
                    <a:pt x="87272" y="467067"/>
                  </a:lnTo>
                  <a:lnTo>
                    <a:pt x="86969" y="467067"/>
                  </a:lnTo>
                  <a:lnTo>
                    <a:pt x="84836" y="469696"/>
                  </a:lnTo>
                  <a:lnTo>
                    <a:pt x="85062" y="469696"/>
                  </a:lnTo>
                  <a:lnTo>
                    <a:pt x="74303" y="484530"/>
                  </a:lnTo>
                  <a:lnTo>
                    <a:pt x="73926" y="484530"/>
                  </a:lnTo>
                  <a:lnTo>
                    <a:pt x="71742" y="488061"/>
                  </a:lnTo>
                  <a:lnTo>
                    <a:pt x="72082" y="488061"/>
                  </a:lnTo>
                  <a:lnTo>
                    <a:pt x="65323" y="501002"/>
                  </a:lnTo>
                  <a:lnTo>
                    <a:pt x="64795" y="501002"/>
                  </a:lnTo>
                  <a:lnTo>
                    <a:pt x="62915" y="505612"/>
                  </a:lnTo>
                  <a:lnTo>
                    <a:pt x="63338" y="505612"/>
                  </a:lnTo>
                  <a:lnTo>
                    <a:pt x="59402" y="518071"/>
                  </a:lnTo>
                  <a:lnTo>
                    <a:pt x="59042" y="518071"/>
                  </a:lnTo>
                  <a:lnTo>
                    <a:pt x="58102" y="522185"/>
                  </a:lnTo>
                  <a:lnTo>
                    <a:pt x="58387" y="522185"/>
                  </a:lnTo>
                  <a:lnTo>
                    <a:pt x="57834" y="525665"/>
                  </a:lnTo>
                  <a:lnTo>
                    <a:pt x="57645" y="525665"/>
                  </a:lnTo>
                  <a:lnTo>
                    <a:pt x="57353" y="528688"/>
                  </a:lnTo>
                  <a:lnTo>
                    <a:pt x="57489" y="528688"/>
                  </a:lnTo>
                  <a:lnTo>
                    <a:pt x="57099" y="536282"/>
                  </a:lnTo>
                  <a:close/>
                </a:path>
                <a:path w="1600200" h="536575">
                  <a:moveTo>
                    <a:pt x="1380832" y="116433"/>
                  </a:moveTo>
                  <a:lnTo>
                    <a:pt x="1381531" y="116382"/>
                  </a:lnTo>
                  <a:lnTo>
                    <a:pt x="1382249" y="116382"/>
                  </a:lnTo>
                  <a:lnTo>
                    <a:pt x="1380832" y="116433"/>
                  </a:lnTo>
                  <a:close/>
                </a:path>
                <a:path w="1600200" h="536575">
                  <a:moveTo>
                    <a:pt x="1237018" y="126250"/>
                  </a:moveTo>
                  <a:lnTo>
                    <a:pt x="1237513" y="126199"/>
                  </a:lnTo>
                  <a:lnTo>
                    <a:pt x="1237685" y="126199"/>
                  </a:lnTo>
                  <a:lnTo>
                    <a:pt x="1237018" y="126250"/>
                  </a:lnTo>
                  <a:close/>
                </a:path>
                <a:path w="1600200" h="536575">
                  <a:moveTo>
                    <a:pt x="1166025" y="132905"/>
                  </a:moveTo>
                  <a:lnTo>
                    <a:pt x="1166469" y="132854"/>
                  </a:lnTo>
                  <a:lnTo>
                    <a:pt x="1166025" y="132905"/>
                  </a:lnTo>
                  <a:close/>
                </a:path>
                <a:path w="1600200" h="536575">
                  <a:moveTo>
                    <a:pt x="1095924" y="140588"/>
                  </a:moveTo>
                  <a:lnTo>
                    <a:pt x="1096327" y="140538"/>
                  </a:lnTo>
                  <a:lnTo>
                    <a:pt x="1095924" y="140588"/>
                  </a:lnTo>
                  <a:close/>
                </a:path>
                <a:path w="1600200" h="536575">
                  <a:moveTo>
                    <a:pt x="1026807" y="149326"/>
                  </a:moveTo>
                  <a:lnTo>
                    <a:pt x="1026667" y="149326"/>
                  </a:lnTo>
                  <a:lnTo>
                    <a:pt x="1027163" y="149275"/>
                  </a:lnTo>
                  <a:lnTo>
                    <a:pt x="1026807" y="149326"/>
                  </a:lnTo>
                  <a:close/>
                </a:path>
                <a:path w="1600200" h="536575">
                  <a:moveTo>
                    <a:pt x="958710" y="159042"/>
                  </a:moveTo>
                  <a:lnTo>
                    <a:pt x="959154" y="158953"/>
                  </a:lnTo>
                  <a:lnTo>
                    <a:pt x="959333" y="158953"/>
                  </a:lnTo>
                  <a:lnTo>
                    <a:pt x="958710" y="159042"/>
                  </a:lnTo>
                  <a:close/>
                </a:path>
                <a:path w="1600200" h="536575">
                  <a:moveTo>
                    <a:pt x="892192" y="169659"/>
                  </a:moveTo>
                  <a:lnTo>
                    <a:pt x="891984" y="169659"/>
                  </a:lnTo>
                  <a:lnTo>
                    <a:pt x="892479" y="169608"/>
                  </a:lnTo>
                  <a:lnTo>
                    <a:pt x="892192" y="169659"/>
                  </a:lnTo>
                  <a:close/>
                </a:path>
                <a:path w="1600200" h="536575">
                  <a:moveTo>
                    <a:pt x="826928" y="181228"/>
                  </a:moveTo>
                  <a:lnTo>
                    <a:pt x="826693" y="181228"/>
                  </a:lnTo>
                  <a:lnTo>
                    <a:pt x="827189" y="181178"/>
                  </a:lnTo>
                  <a:lnTo>
                    <a:pt x="826928" y="181228"/>
                  </a:lnTo>
                  <a:close/>
                </a:path>
                <a:path w="1600200" h="536575">
                  <a:moveTo>
                    <a:pt x="763268" y="193630"/>
                  </a:moveTo>
                  <a:lnTo>
                    <a:pt x="763536" y="193573"/>
                  </a:lnTo>
                  <a:lnTo>
                    <a:pt x="763268" y="193630"/>
                  </a:lnTo>
                  <a:close/>
                </a:path>
                <a:path w="1600200" h="536575">
                  <a:moveTo>
                    <a:pt x="763061" y="193675"/>
                  </a:moveTo>
                  <a:lnTo>
                    <a:pt x="763268" y="193630"/>
                  </a:lnTo>
                  <a:lnTo>
                    <a:pt x="763061" y="193675"/>
                  </a:lnTo>
                  <a:close/>
                </a:path>
                <a:path w="1600200" h="536575">
                  <a:moveTo>
                    <a:pt x="701128" y="206921"/>
                  </a:moveTo>
                  <a:lnTo>
                    <a:pt x="701675" y="206768"/>
                  </a:lnTo>
                  <a:lnTo>
                    <a:pt x="701841" y="206768"/>
                  </a:lnTo>
                  <a:lnTo>
                    <a:pt x="701128" y="206921"/>
                  </a:lnTo>
                  <a:close/>
                </a:path>
                <a:path w="1600200" h="536575">
                  <a:moveTo>
                    <a:pt x="641108" y="220903"/>
                  </a:moveTo>
                  <a:lnTo>
                    <a:pt x="641654" y="220764"/>
                  </a:lnTo>
                  <a:lnTo>
                    <a:pt x="641108" y="220903"/>
                  </a:lnTo>
                  <a:close/>
                </a:path>
                <a:path w="1600200" h="536575">
                  <a:moveTo>
                    <a:pt x="583675" y="235504"/>
                  </a:moveTo>
                  <a:close/>
                </a:path>
                <a:path w="1600200" h="536575">
                  <a:moveTo>
                    <a:pt x="583153" y="235648"/>
                  </a:moveTo>
                  <a:lnTo>
                    <a:pt x="583675" y="235504"/>
                  </a:lnTo>
                  <a:lnTo>
                    <a:pt x="583153" y="235648"/>
                  </a:lnTo>
                  <a:close/>
                </a:path>
                <a:path w="1600200" h="536575">
                  <a:moveTo>
                    <a:pt x="527304" y="251078"/>
                  </a:moveTo>
                  <a:lnTo>
                    <a:pt x="527900" y="250875"/>
                  </a:lnTo>
                  <a:lnTo>
                    <a:pt x="528039" y="250875"/>
                  </a:lnTo>
                  <a:lnTo>
                    <a:pt x="527304" y="251078"/>
                  </a:lnTo>
                  <a:close/>
                </a:path>
                <a:path w="1600200" h="536575">
                  <a:moveTo>
                    <a:pt x="473889" y="267144"/>
                  </a:moveTo>
                  <a:lnTo>
                    <a:pt x="474472" y="266953"/>
                  </a:lnTo>
                  <a:lnTo>
                    <a:pt x="473889" y="267144"/>
                  </a:lnTo>
                  <a:close/>
                </a:path>
                <a:path w="1600200" h="536575">
                  <a:moveTo>
                    <a:pt x="422871" y="283819"/>
                  </a:moveTo>
                  <a:lnTo>
                    <a:pt x="423570" y="283565"/>
                  </a:lnTo>
                  <a:lnTo>
                    <a:pt x="422871" y="283819"/>
                  </a:lnTo>
                  <a:close/>
                </a:path>
                <a:path w="1600200" h="536575">
                  <a:moveTo>
                    <a:pt x="374923" y="300830"/>
                  </a:moveTo>
                  <a:lnTo>
                    <a:pt x="375297" y="300685"/>
                  </a:lnTo>
                  <a:lnTo>
                    <a:pt x="374923" y="300830"/>
                  </a:lnTo>
                  <a:close/>
                </a:path>
                <a:path w="1600200" h="536575">
                  <a:moveTo>
                    <a:pt x="374546" y="300977"/>
                  </a:moveTo>
                  <a:lnTo>
                    <a:pt x="374923" y="300830"/>
                  </a:lnTo>
                  <a:lnTo>
                    <a:pt x="374546" y="300977"/>
                  </a:lnTo>
                  <a:close/>
                </a:path>
                <a:path w="1600200" h="536575">
                  <a:moveTo>
                    <a:pt x="328994" y="318683"/>
                  </a:moveTo>
                  <a:lnTo>
                    <a:pt x="329806" y="318338"/>
                  </a:lnTo>
                  <a:lnTo>
                    <a:pt x="328994" y="318683"/>
                  </a:lnTo>
                  <a:close/>
                </a:path>
                <a:path w="1600200" h="536575">
                  <a:moveTo>
                    <a:pt x="328970" y="318693"/>
                  </a:moveTo>
                  <a:close/>
                </a:path>
                <a:path w="1600200" h="536575">
                  <a:moveTo>
                    <a:pt x="287184" y="336469"/>
                  </a:moveTo>
                  <a:lnTo>
                    <a:pt x="287337" y="336397"/>
                  </a:lnTo>
                  <a:lnTo>
                    <a:pt x="287184" y="336469"/>
                  </a:lnTo>
                  <a:close/>
                </a:path>
                <a:path w="1600200" h="536575">
                  <a:moveTo>
                    <a:pt x="286470" y="336803"/>
                  </a:moveTo>
                  <a:lnTo>
                    <a:pt x="287184" y="336469"/>
                  </a:lnTo>
                  <a:lnTo>
                    <a:pt x="286470" y="336803"/>
                  </a:lnTo>
                  <a:close/>
                </a:path>
                <a:path w="1600200" h="536575">
                  <a:moveTo>
                    <a:pt x="247332" y="355149"/>
                  </a:moveTo>
                  <a:lnTo>
                    <a:pt x="248005" y="354799"/>
                  </a:lnTo>
                  <a:lnTo>
                    <a:pt x="247332" y="355149"/>
                  </a:lnTo>
                  <a:close/>
                </a:path>
                <a:path w="1600200" h="536575">
                  <a:moveTo>
                    <a:pt x="246954" y="355345"/>
                  </a:moveTo>
                  <a:lnTo>
                    <a:pt x="247332" y="355149"/>
                  </a:lnTo>
                  <a:lnTo>
                    <a:pt x="246954" y="355345"/>
                  </a:lnTo>
                  <a:close/>
                </a:path>
                <a:path w="1600200" h="536575">
                  <a:moveTo>
                    <a:pt x="210743" y="374154"/>
                  </a:moveTo>
                  <a:lnTo>
                    <a:pt x="211937" y="373506"/>
                  </a:lnTo>
                  <a:lnTo>
                    <a:pt x="211496" y="373763"/>
                  </a:lnTo>
                  <a:lnTo>
                    <a:pt x="210743" y="374154"/>
                  </a:lnTo>
                  <a:close/>
                </a:path>
                <a:path w="1600200" h="536575">
                  <a:moveTo>
                    <a:pt x="211496" y="373763"/>
                  </a:moveTo>
                  <a:lnTo>
                    <a:pt x="211937" y="373506"/>
                  </a:lnTo>
                  <a:lnTo>
                    <a:pt x="211496" y="373763"/>
                  </a:lnTo>
                  <a:close/>
                </a:path>
                <a:path w="1600200" h="536575">
                  <a:moveTo>
                    <a:pt x="210824" y="374154"/>
                  </a:moveTo>
                  <a:lnTo>
                    <a:pt x="211496" y="373763"/>
                  </a:lnTo>
                  <a:lnTo>
                    <a:pt x="210824" y="374154"/>
                  </a:lnTo>
                  <a:close/>
                </a:path>
                <a:path w="1600200" h="536575">
                  <a:moveTo>
                    <a:pt x="178003" y="393255"/>
                  </a:moveTo>
                  <a:lnTo>
                    <a:pt x="179336" y="392404"/>
                  </a:lnTo>
                  <a:lnTo>
                    <a:pt x="178344" y="393057"/>
                  </a:lnTo>
                  <a:lnTo>
                    <a:pt x="178003" y="393255"/>
                  </a:lnTo>
                  <a:close/>
                </a:path>
                <a:path w="1600200" h="536575">
                  <a:moveTo>
                    <a:pt x="178344" y="393057"/>
                  </a:moveTo>
                  <a:lnTo>
                    <a:pt x="179336" y="392404"/>
                  </a:lnTo>
                  <a:lnTo>
                    <a:pt x="179465" y="392404"/>
                  </a:lnTo>
                  <a:lnTo>
                    <a:pt x="178344" y="393057"/>
                  </a:lnTo>
                  <a:close/>
                </a:path>
                <a:path w="1600200" h="536575">
                  <a:moveTo>
                    <a:pt x="178042" y="393255"/>
                  </a:moveTo>
                  <a:lnTo>
                    <a:pt x="178344" y="393057"/>
                  </a:lnTo>
                  <a:lnTo>
                    <a:pt x="178042" y="393255"/>
                  </a:lnTo>
                  <a:close/>
                </a:path>
                <a:path w="1600200" h="536575">
                  <a:moveTo>
                    <a:pt x="148831" y="412457"/>
                  </a:moveTo>
                  <a:lnTo>
                    <a:pt x="150368" y="411365"/>
                  </a:lnTo>
                  <a:lnTo>
                    <a:pt x="149550" y="411985"/>
                  </a:lnTo>
                  <a:lnTo>
                    <a:pt x="148831" y="412457"/>
                  </a:lnTo>
                  <a:close/>
                </a:path>
                <a:path w="1600200" h="536575">
                  <a:moveTo>
                    <a:pt x="149550" y="411985"/>
                  </a:moveTo>
                  <a:lnTo>
                    <a:pt x="150368" y="411365"/>
                  </a:lnTo>
                  <a:lnTo>
                    <a:pt x="149550" y="411985"/>
                  </a:lnTo>
                  <a:close/>
                </a:path>
                <a:path w="1600200" h="536575">
                  <a:moveTo>
                    <a:pt x="148926" y="412457"/>
                  </a:moveTo>
                  <a:lnTo>
                    <a:pt x="149550" y="411985"/>
                  </a:lnTo>
                  <a:lnTo>
                    <a:pt x="148926" y="412457"/>
                  </a:lnTo>
                  <a:close/>
                </a:path>
                <a:path w="1600200" h="536575">
                  <a:moveTo>
                    <a:pt x="123532" y="431698"/>
                  </a:moveTo>
                  <a:lnTo>
                    <a:pt x="125272" y="430263"/>
                  </a:lnTo>
                  <a:lnTo>
                    <a:pt x="124378" y="431058"/>
                  </a:lnTo>
                  <a:lnTo>
                    <a:pt x="123532" y="431698"/>
                  </a:lnTo>
                  <a:close/>
                </a:path>
                <a:path w="1600200" h="536575">
                  <a:moveTo>
                    <a:pt x="124378" y="431058"/>
                  </a:moveTo>
                  <a:lnTo>
                    <a:pt x="125272" y="430263"/>
                  </a:lnTo>
                  <a:lnTo>
                    <a:pt x="125426" y="430263"/>
                  </a:lnTo>
                  <a:lnTo>
                    <a:pt x="124378" y="431058"/>
                  </a:lnTo>
                  <a:close/>
                </a:path>
                <a:path w="1600200" h="536575">
                  <a:moveTo>
                    <a:pt x="123657" y="431698"/>
                  </a:moveTo>
                  <a:lnTo>
                    <a:pt x="124378" y="431058"/>
                  </a:lnTo>
                  <a:lnTo>
                    <a:pt x="123657" y="431698"/>
                  </a:lnTo>
                  <a:close/>
                </a:path>
                <a:path w="1600200" h="536575">
                  <a:moveTo>
                    <a:pt x="102095" y="450850"/>
                  </a:moveTo>
                  <a:lnTo>
                    <a:pt x="104089" y="448919"/>
                  </a:lnTo>
                  <a:lnTo>
                    <a:pt x="103254" y="449820"/>
                  </a:lnTo>
                  <a:lnTo>
                    <a:pt x="102095" y="450850"/>
                  </a:lnTo>
                  <a:close/>
                </a:path>
                <a:path w="1600200" h="536575">
                  <a:moveTo>
                    <a:pt x="103254" y="449820"/>
                  </a:moveTo>
                  <a:lnTo>
                    <a:pt x="104089" y="448919"/>
                  </a:lnTo>
                  <a:lnTo>
                    <a:pt x="104268" y="448919"/>
                  </a:lnTo>
                  <a:lnTo>
                    <a:pt x="103254" y="449820"/>
                  </a:lnTo>
                  <a:close/>
                </a:path>
                <a:path w="1600200" h="536575">
                  <a:moveTo>
                    <a:pt x="102300" y="450850"/>
                  </a:moveTo>
                  <a:lnTo>
                    <a:pt x="102095" y="450850"/>
                  </a:lnTo>
                  <a:lnTo>
                    <a:pt x="103254" y="449820"/>
                  </a:lnTo>
                  <a:lnTo>
                    <a:pt x="102300" y="450850"/>
                  </a:lnTo>
                  <a:close/>
                </a:path>
                <a:path w="1600200" h="536575">
                  <a:moveTo>
                    <a:pt x="84836" y="469696"/>
                  </a:moveTo>
                  <a:lnTo>
                    <a:pt x="86969" y="467067"/>
                  </a:lnTo>
                  <a:lnTo>
                    <a:pt x="85879" y="468570"/>
                  </a:lnTo>
                  <a:lnTo>
                    <a:pt x="84836" y="469696"/>
                  </a:lnTo>
                  <a:close/>
                </a:path>
                <a:path w="1600200" h="536575">
                  <a:moveTo>
                    <a:pt x="85879" y="468570"/>
                  </a:moveTo>
                  <a:lnTo>
                    <a:pt x="86969" y="467067"/>
                  </a:lnTo>
                  <a:lnTo>
                    <a:pt x="87272" y="467067"/>
                  </a:lnTo>
                  <a:lnTo>
                    <a:pt x="85879" y="468570"/>
                  </a:lnTo>
                  <a:close/>
                </a:path>
                <a:path w="1600200" h="536575">
                  <a:moveTo>
                    <a:pt x="85062" y="469696"/>
                  </a:moveTo>
                  <a:lnTo>
                    <a:pt x="84836" y="469696"/>
                  </a:lnTo>
                  <a:lnTo>
                    <a:pt x="85879" y="468570"/>
                  </a:lnTo>
                  <a:lnTo>
                    <a:pt x="85062" y="469696"/>
                  </a:lnTo>
                  <a:close/>
                </a:path>
                <a:path w="1600200" h="536575">
                  <a:moveTo>
                    <a:pt x="71742" y="488061"/>
                  </a:moveTo>
                  <a:lnTo>
                    <a:pt x="73926" y="484530"/>
                  </a:lnTo>
                  <a:lnTo>
                    <a:pt x="72958" y="486384"/>
                  </a:lnTo>
                  <a:lnTo>
                    <a:pt x="71742" y="488061"/>
                  </a:lnTo>
                  <a:close/>
                </a:path>
                <a:path w="1600200" h="536575">
                  <a:moveTo>
                    <a:pt x="72958" y="486384"/>
                  </a:moveTo>
                  <a:lnTo>
                    <a:pt x="73926" y="484530"/>
                  </a:lnTo>
                  <a:lnTo>
                    <a:pt x="74303" y="484530"/>
                  </a:lnTo>
                  <a:lnTo>
                    <a:pt x="72958" y="486384"/>
                  </a:lnTo>
                  <a:close/>
                </a:path>
                <a:path w="1600200" h="536575">
                  <a:moveTo>
                    <a:pt x="72082" y="488061"/>
                  </a:moveTo>
                  <a:lnTo>
                    <a:pt x="71742" y="488061"/>
                  </a:lnTo>
                  <a:lnTo>
                    <a:pt x="72958" y="486384"/>
                  </a:lnTo>
                  <a:lnTo>
                    <a:pt x="72082" y="488061"/>
                  </a:lnTo>
                  <a:close/>
                </a:path>
                <a:path w="1600200" h="536575">
                  <a:moveTo>
                    <a:pt x="62915" y="505612"/>
                  </a:moveTo>
                  <a:lnTo>
                    <a:pt x="64795" y="501002"/>
                  </a:lnTo>
                  <a:lnTo>
                    <a:pt x="63986" y="503562"/>
                  </a:lnTo>
                  <a:lnTo>
                    <a:pt x="62915" y="505612"/>
                  </a:lnTo>
                  <a:close/>
                </a:path>
                <a:path w="1600200" h="536575">
                  <a:moveTo>
                    <a:pt x="63986" y="503562"/>
                  </a:moveTo>
                  <a:lnTo>
                    <a:pt x="64795" y="501002"/>
                  </a:lnTo>
                  <a:lnTo>
                    <a:pt x="65323" y="501002"/>
                  </a:lnTo>
                  <a:lnTo>
                    <a:pt x="63986" y="503562"/>
                  </a:lnTo>
                  <a:close/>
                </a:path>
                <a:path w="1600200" h="536575">
                  <a:moveTo>
                    <a:pt x="63338" y="505612"/>
                  </a:moveTo>
                  <a:lnTo>
                    <a:pt x="62915" y="505612"/>
                  </a:lnTo>
                  <a:lnTo>
                    <a:pt x="63986" y="503562"/>
                  </a:lnTo>
                  <a:lnTo>
                    <a:pt x="63338" y="505612"/>
                  </a:lnTo>
                  <a:close/>
                </a:path>
                <a:path w="1600200" h="536575">
                  <a:moveTo>
                    <a:pt x="58102" y="522185"/>
                  </a:moveTo>
                  <a:lnTo>
                    <a:pt x="59042" y="518071"/>
                  </a:lnTo>
                  <a:lnTo>
                    <a:pt x="58676" y="520367"/>
                  </a:lnTo>
                  <a:lnTo>
                    <a:pt x="58102" y="522185"/>
                  </a:lnTo>
                  <a:close/>
                </a:path>
                <a:path w="1600200" h="536575">
                  <a:moveTo>
                    <a:pt x="58676" y="520367"/>
                  </a:moveTo>
                  <a:lnTo>
                    <a:pt x="59042" y="518071"/>
                  </a:lnTo>
                  <a:lnTo>
                    <a:pt x="59402" y="518071"/>
                  </a:lnTo>
                  <a:lnTo>
                    <a:pt x="58676" y="520367"/>
                  </a:lnTo>
                  <a:close/>
                </a:path>
                <a:path w="1600200" h="536575">
                  <a:moveTo>
                    <a:pt x="58387" y="522185"/>
                  </a:moveTo>
                  <a:lnTo>
                    <a:pt x="58102" y="522185"/>
                  </a:lnTo>
                  <a:lnTo>
                    <a:pt x="58676" y="520367"/>
                  </a:lnTo>
                  <a:lnTo>
                    <a:pt x="58387" y="522185"/>
                  </a:lnTo>
                  <a:close/>
                </a:path>
                <a:path w="1600200" h="536575">
                  <a:moveTo>
                    <a:pt x="57353" y="528688"/>
                  </a:moveTo>
                  <a:lnTo>
                    <a:pt x="57645" y="525665"/>
                  </a:lnTo>
                  <a:lnTo>
                    <a:pt x="57555" y="527419"/>
                  </a:lnTo>
                  <a:lnTo>
                    <a:pt x="57353" y="528688"/>
                  </a:lnTo>
                  <a:close/>
                </a:path>
                <a:path w="1600200" h="536575">
                  <a:moveTo>
                    <a:pt x="57555" y="527419"/>
                  </a:moveTo>
                  <a:lnTo>
                    <a:pt x="57645" y="525665"/>
                  </a:lnTo>
                  <a:lnTo>
                    <a:pt x="57834" y="525665"/>
                  </a:lnTo>
                  <a:lnTo>
                    <a:pt x="57555" y="527419"/>
                  </a:lnTo>
                  <a:close/>
                </a:path>
                <a:path w="1600200" h="536575">
                  <a:moveTo>
                    <a:pt x="57489" y="528688"/>
                  </a:moveTo>
                  <a:lnTo>
                    <a:pt x="57353" y="528688"/>
                  </a:lnTo>
                  <a:lnTo>
                    <a:pt x="57555" y="527419"/>
                  </a:lnTo>
                  <a:lnTo>
                    <a:pt x="57489" y="528688"/>
                  </a:lnTo>
                  <a:close/>
                </a:path>
              </a:pathLst>
            </a:custGeom>
            <a:solidFill>
              <a:srgbClr val="FF0000"/>
            </a:solidFill>
          </p:spPr>
          <p:txBody>
            <a:bodyPr wrap="square" lIns="0" tIns="0" rIns="0" bIns="0" rtlCol="0"/>
            <a:lstStyle/>
            <a:p>
              <a:endParaRPr/>
            </a:p>
          </p:txBody>
        </p:sp>
      </p:grpSp>
      <p:sp>
        <p:nvSpPr>
          <p:cNvPr id="19" name="object 19"/>
          <p:cNvSpPr txBox="1"/>
          <p:nvPr/>
        </p:nvSpPr>
        <p:spPr>
          <a:xfrm>
            <a:off x="7428648" y="2590291"/>
            <a:ext cx="3914775" cy="2916183"/>
          </a:xfrm>
          <a:prstGeom prst="rect">
            <a:avLst/>
          </a:prstGeom>
        </p:spPr>
        <p:txBody>
          <a:bodyPr vert="horz" wrap="square" lIns="0" tIns="12700" rIns="0" bIns="0" rtlCol="0">
            <a:spAutoFit/>
          </a:bodyPr>
          <a:lstStyle/>
          <a:p>
            <a:pPr marL="12700">
              <a:lnSpc>
                <a:spcPct val="100000"/>
              </a:lnSpc>
              <a:spcBef>
                <a:spcPts val="100"/>
              </a:spcBef>
            </a:pPr>
            <a:r>
              <a:rPr lang="el-GR" sz="2400" dirty="0">
                <a:latin typeface="Franklin Gothic Medium"/>
                <a:cs typeface="Franklin Gothic Medium"/>
              </a:rPr>
              <a:t>Κάθε σενάριο περιλαμβάνει:</a:t>
            </a:r>
            <a:endParaRPr sz="2400" dirty="0">
              <a:latin typeface="Franklin Gothic Medium"/>
              <a:cs typeface="Franklin Gothic Medium"/>
            </a:endParaRPr>
          </a:p>
          <a:p>
            <a:pPr marL="120014" indent="-107950">
              <a:lnSpc>
                <a:spcPct val="100000"/>
              </a:lnSpc>
              <a:spcBef>
                <a:spcPts val="25"/>
              </a:spcBef>
              <a:buSzPct val="95833"/>
              <a:buFont typeface="Arial"/>
              <a:buChar char="•"/>
              <a:tabLst>
                <a:tab pos="120650" algn="l"/>
              </a:tabLst>
            </a:pPr>
            <a:r>
              <a:rPr lang="el-GR" sz="2400" dirty="0">
                <a:latin typeface="Franklin Gothic Medium"/>
                <a:cs typeface="Franklin Gothic Medium"/>
              </a:rPr>
              <a:t>επίπεδο αλτρουισμού</a:t>
            </a:r>
          </a:p>
          <a:p>
            <a:pPr marL="120014" indent="-107950">
              <a:lnSpc>
                <a:spcPct val="100000"/>
              </a:lnSpc>
              <a:buSzPct val="95833"/>
              <a:buFont typeface="Arial"/>
              <a:buChar char="•"/>
              <a:tabLst>
                <a:tab pos="120650" algn="l"/>
              </a:tabLst>
            </a:pPr>
            <a:r>
              <a:rPr lang="el-GR" sz="2400" dirty="0">
                <a:latin typeface="Franklin Gothic Medium"/>
                <a:cs typeface="Franklin Gothic Medium"/>
              </a:rPr>
              <a:t>αριθμός επιβατών</a:t>
            </a:r>
            <a:endParaRPr sz="2400" dirty="0">
              <a:latin typeface="Franklin Gothic Medium"/>
              <a:cs typeface="Franklin Gothic Medium"/>
            </a:endParaRPr>
          </a:p>
          <a:p>
            <a:pPr marL="120014" indent="-107950">
              <a:lnSpc>
                <a:spcPts val="2845"/>
              </a:lnSpc>
              <a:spcBef>
                <a:spcPts val="20"/>
              </a:spcBef>
              <a:buSzPct val="95833"/>
              <a:buFont typeface="Arial"/>
              <a:buChar char="•"/>
              <a:tabLst>
                <a:tab pos="120650" algn="l"/>
              </a:tabLst>
            </a:pPr>
            <a:r>
              <a:rPr lang="el-GR" sz="2400" dirty="0">
                <a:latin typeface="Franklin Gothic Medium"/>
                <a:cs typeface="Franklin Gothic Medium"/>
              </a:rPr>
              <a:t>Πιθανότητα πρόκλησης ζημιάς στους επιβάτες</a:t>
            </a:r>
            <a:endParaRPr sz="2400" dirty="0">
              <a:latin typeface="Franklin Gothic Medium"/>
              <a:cs typeface="Franklin Gothic Medium"/>
            </a:endParaRPr>
          </a:p>
          <a:p>
            <a:pPr marL="120014" indent="-107950">
              <a:lnSpc>
                <a:spcPts val="2845"/>
              </a:lnSpc>
              <a:buSzPct val="95833"/>
              <a:buFont typeface="Arial"/>
              <a:buChar char="•"/>
              <a:tabLst>
                <a:tab pos="120650" algn="l"/>
              </a:tabLst>
            </a:pPr>
            <a:r>
              <a:rPr lang="el-GR" sz="2400" dirty="0">
                <a:latin typeface="Franklin Gothic Medium"/>
                <a:cs typeface="Franklin Gothic Medium"/>
              </a:rPr>
              <a:t>αριθμός πεζών</a:t>
            </a:r>
            <a:endParaRPr sz="2400" dirty="0">
              <a:latin typeface="Franklin Gothic Medium"/>
              <a:cs typeface="Franklin Gothic Medium"/>
            </a:endParaRPr>
          </a:p>
          <a:p>
            <a:pPr marL="120014" indent="-107950">
              <a:lnSpc>
                <a:spcPts val="2845"/>
              </a:lnSpc>
              <a:spcBef>
                <a:spcPts val="20"/>
              </a:spcBef>
              <a:buSzPct val="95833"/>
              <a:buFont typeface="Arial"/>
              <a:buChar char="•"/>
              <a:tabLst>
                <a:tab pos="120650" algn="l"/>
              </a:tabLst>
            </a:pPr>
            <a:r>
              <a:rPr lang="el-GR" sz="2400" dirty="0">
                <a:latin typeface="Franklin Gothic Medium"/>
                <a:cs typeface="Franklin Gothic Medium"/>
              </a:rPr>
              <a:t>Πιθανότητα πρόκλησης ζημιάς στους πεζούς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7087" y="0"/>
            <a:ext cx="10537825" cy="685799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90" dirty="0"/>
              <a:t>ΠΡΟΣΟΜΟΙΩΣΗ</a:t>
            </a:r>
            <a:r>
              <a:rPr lang="en-US" spc="90" dirty="0"/>
              <a:t>: </a:t>
            </a:r>
            <a:r>
              <a:rPr lang="el-GR" spc="90" dirty="0"/>
              <a:t>ΑΞΙΟΛΟΓΗΣΗ</a:t>
            </a:r>
            <a:endParaRPr spc="70" dirty="0"/>
          </a:p>
        </p:txBody>
      </p:sp>
      <p:sp>
        <p:nvSpPr>
          <p:cNvPr id="3" name="object 3"/>
          <p:cNvSpPr txBox="1">
            <a:spLocks noGrp="1"/>
          </p:cNvSpPr>
          <p:nvPr>
            <p:ph type="body" idx="1"/>
          </p:nvPr>
        </p:nvSpPr>
        <p:spPr>
          <a:xfrm>
            <a:off x="975359" y="2435860"/>
            <a:ext cx="9585960" cy="3594574"/>
          </a:xfrm>
          <a:prstGeom prst="rect">
            <a:avLst/>
          </a:prstGeom>
        </p:spPr>
        <p:txBody>
          <a:bodyPr vert="horz" wrap="square" lIns="0" tIns="158750" rIns="0" bIns="0" rtlCol="0">
            <a:spAutoFit/>
          </a:bodyPr>
          <a:lstStyle/>
          <a:p>
            <a:pPr marL="76200">
              <a:lnSpc>
                <a:spcPct val="100000"/>
              </a:lnSpc>
              <a:spcBef>
                <a:spcPts val="1250"/>
              </a:spcBef>
            </a:pPr>
            <a:r>
              <a:rPr lang="el-GR" sz="2200" dirty="0"/>
              <a:t>Ο συμβολισμός</a:t>
            </a:r>
            <a:r>
              <a:rPr sz="2200" spc="-10" dirty="0"/>
              <a:t>:</a:t>
            </a:r>
            <a:endParaRPr sz="2200" dirty="0"/>
          </a:p>
          <a:p>
            <a:pPr marL="174625" indent="-99060">
              <a:lnSpc>
                <a:spcPct val="100000"/>
              </a:lnSpc>
              <a:spcBef>
                <a:spcPts val="1155"/>
              </a:spcBef>
              <a:buSzPct val="95454"/>
              <a:buFont typeface="Arial"/>
              <a:buChar char="•"/>
              <a:tabLst>
                <a:tab pos="175260" algn="l"/>
                <a:tab pos="1083945" algn="l"/>
              </a:tabLst>
            </a:pPr>
            <a:r>
              <a:rPr sz="2200" spc="-20" dirty="0">
                <a:latin typeface="Cambria"/>
                <a:cs typeface="Cambria"/>
              </a:rPr>
              <a:t>𝑛𝑃𝑒𝑑</a:t>
            </a:r>
            <a:r>
              <a:rPr sz="2200" dirty="0">
                <a:latin typeface="Cambria"/>
                <a:cs typeface="Cambria"/>
              </a:rPr>
              <a:t>	</a:t>
            </a:r>
            <a:r>
              <a:rPr sz="2400" spc="525" baseline="-15625" dirty="0">
                <a:latin typeface="Cambria"/>
                <a:cs typeface="Cambria"/>
              </a:rPr>
              <a:t>!</a:t>
            </a:r>
            <a:r>
              <a:rPr sz="1950" spc="525" baseline="-34188" dirty="0">
                <a:latin typeface="Cambria"/>
                <a:cs typeface="Cambria"/>
              </a:rPr>
              <a:t>!</a:t>
            </a:r>
            <a:r>
              <a:rPr sz="1950" spc="-97" baseline="-34188" dirty="0">
                <a:latin typeface="Cambria"/>
                <a:cs typeface="Cambria"/>
              </a:rPr>
              <a:t> </a:t>
            </a:r>
            <a:r>
              <a:rPr sz="2200" dirty="0"/>
              <a:t>:</a:t>
            </a:r>
            <a:r>
              <a:rPr sz="2200" spc="170" dirty="0"/>
              <a:t> </a:t>
            </a:r>
            <a:r>
              <a:rPr lang="el-GR" sz="2200" dirty="0"/>
              <a:t>αριθμός πεζών</a:t>
            </a:r>
            <a:endParaRPr sz="2200" dirty="0">
              <a:latin typeface="Cambria"/>
              <a:cs typeface="Cambria"/>
            </a:endParaRPr>
          </a:p>
          <a:p>
            <a:pPr marL="174625" indent="-99060">
              <a:lnSpc>
                <a:spcPct val="100000"/>
              </a:lnSpc>
              <a:spcBef>
                <a:spcPts val="1365"/>
              </a:spcBef>
              <a:buSzPct val="95454"/>
              <a:buFont typeface="Arial"/>
              <a:buChar char="•"/>
              <a:tabLst>
                <a:tab pos="175260" algn="l"/>
                <a:tab pos="1189990" algn="l"/>
              </a:tabLst>
            </a:pPr>
            <a:r>
              <a:rPr sz="2200" spc="-10" dirty="0">
                <a:latin typeface="Cambria"/>
                <a:cs typeface="Cambria"/>
              </a:rPr>
              <a:t>𝑛𝑃𝑎𝑠𝑠</a:t>
            </a:r>
            <a:r>
              <a:rPr sz="2200" dirty="0">
                <a:latin typeface="Cambria"/>
                <a:cs typeface="Cambria"/>
              </a:rPr>
              <a:t>	</a:t>
            </a:r>
            <a:r>
              <a:rPr sz="2400" spc="525" baseline="-15625" dirty="0">
                <a:latin typeface="Cambria"/>
                <a:cs typeface="Cambria"/>
              </a:rPr>
              <a:t>!</a:t>
            </a:r>
            <a:r>
              <a:rPr sz="1950" spc="525" baseline="-34188" dirty="0">
                <a:latin typeface="Cambria"/>
                <a:cs typeface="Cambria"/>
              </a:rPr>
              <a:t>!</a:t>
            </a:r>
            <a:r>
              <a:rPr sz="1950" spc="-97" baseline="-34188" dirty="0">
                <a:latin typeface="Cambria"/>
                <a:cs typeface="Cambria"/>
              </a:rPr>
              <a:t> </a:t>
            </a:r>
            <a:r>
              <a:rPr sz="2200" dirty="0"/>
              <a:t>:</a:t>
            </a:r>
            <a:r>
              <a:rPr sz="2200" spc="170" dirty="0"/>
              <a:t> </a:t>
            </a:r>
            <a:r>
              <a:rPr lang="el-GR" sz="2200" dirty="0"/>
              <a:t>αριθμός επιβατών</a:t>
            </a:r>
            <a:endParaRPr sz="2200" dirty="0">
              <a:latin typeface="Cambria"/>
              <a:cs typeface="Cambria"/>
            </a:endParaRPr>
          </a:p>
          <a:p>
            <a:pPr marL="174625" indent="-99060">
              <a:lnSpc>
                <a:spcPct val="100000"/>
              </a:lnSpc>
              <a:spcBef>
                <a:spcPts val="1465"/>
              </a:spcBef>
              <a:buSzPct val="95454"/>
              <a:buFont typeface="Arial"/>
              <a:buChar char="•"/>
              <a:tabLst>
                <a:tab pos="175260" algn="l"/>
                <a:tab pos="580390" algn="l"/>
              </a:tabLst>
            </a:pPr>
            <a:r>
              <a:rPr sz="2200" spc="-50" dirty="0">
                <a:latin typeface="Cambria"/>
                <a:cs typeface="Cambria"/>
              </a:rPr>
              <a:t>𝑎</a:t>
            </a:r>
            <a:r>
              <a:rPr sz="2200" dirty="0">
                <a:latin typeface="Cambria"/>
                <a:cs typeface="Cambria"/>
              </a:rPr>
              <a:t>	</a:t>
            </a:r>
            <a:r>
              <a:rPr sz="2400" spc="525" baseline="-15625" dirty="0">
                <a:latin typeface="Cambria"/>
                <a:cs typeface="Cambria"/>
              </a:rPr>
              <a:t>!</a:t>
            </a:r>
            <a:r>
              <a:rPr sz="1950" spc="525" baseline="-34188" dirty="0">
                <a:latin typeface="Cambria"/>
                <a:cs typeface="Cambria"/>
              </a:rPr>
              <a:t>!</a:t>
            </a:r>
            <a:r>
              <a:rPr sz="1950" spc="-60" baseline="-34188" dirty="0">
                <a:latin typeface="Cambria"/>
                <a:cs typeface="Cambria"/>
              </a:rPr>
              <a:t> </a:t>
            </a:r>
            <a:r>
              <a:rPr sz="2200" dirty="0"/>
              <a:t>:</a:t>
            </a:r>
            <a:r>
              <a:rPr sz="2200" spc="254" dirty="0"/>
              <a:t> </a:t>
            </a:r>
            <a:r>
              <a:rPr lang="el-GR" sz="2200" dirty="0"/>
              <a:t>εγγενές επίπεδο αλτρουισμού για τους επιβάτες σε</a:t>
            </a:r>
            <a:r>
              <a:rPr lang="en-US" sz="2200" dirty="0"/>
              <a:t> </a:t>
            </a:r>
            <a:r>
              <a:rPr sz="2200" spc="-25" dirty="0">
                <a:latin typeface="Cambria"/>
                <a:cs typeface="Cambria"/>
              </a:rPr>
              <a:t>𝑝</a:t>
            </a:r>
            <a:r>
              <a:rPr sz="2400" spc="-37" baseline="-15625" dirty="0">
                <a:latin typeface="Cambria"/>
                <a:cs typeface="Cambria"/>
              </a:rPr>
              <a:t>"</a:t>
            </a:r>
            <a:endParaRPr sz="2400" baseline="-15625" dirty="0">
              <a:latin typeface="Cambria"/>
              <a:cs typeface="Cambria"/>
            </a:endParaRPr>
          </a:p>
          <a:p>
            <a:pPr marL="174625" indent="-99060">
              <a:lnSpc>
                <a:spcPct val="100000"/>
              </a:lnSpc>
              <a:spcBef>
                <a:spcPts val="1370"/>
              </a:spcBef>
              <a:buSzPct val="95454"/>
              <a:buFont typeface="Arial"/>
              <a:buChar char="•"/>
              <a:tabLst>
                <a:tab pos="175260" algn="l"/>
                <a:tab pos="541655" algn="l"/>
              </a:tabLst>
            </a:pPr>
            <a:r>
              <a:rPr sz="2200" spc="-50" dirty="0">
                <a:latin typeface="Cambria"/>
                <a:cs typeface="Cambria"/>
              </a:rPr>
              <a:t>𝑠</a:t>
            </a:r>
            <a:r>
              <a:rPr sz="2200" dirty="0">
                <a:latin typeface="Cambria"/>
                <a:cs typeface="Cambria"/>
              </a:rPr>
              <a:t>	</a:t>
            </a:r>
            <a:r>
              <a:rPr sz="2400" spc="525" baseline="-15625" dirty="0">
                <a:latin typeface="Cambria"/>
                <a:cs typeface="Cambria"/>
              </a:rPr>
              <a:t>!</a:t>
            </a:r>
            <a:r>
              <a:rPr sz="1950" spc="525" baseline="-34188" dirty="0">
                <a:latin typeface="Cambria"/>
                <a:cs typeface="Cambria"/>
              </a:rPr>
              <a:t>!</a:t>
            </a:r>
            <a:r>
              <a:rPr sz="1950" spc="-52" baseline="-34188" dirty="0">
                <a:latin typeface="Cambria"/>
                <a:cs typeface="Cambria"/>
              </a:rPr>
              <a:t> </a:t>
            </a:r>
            <a:r>
              <a:rPr sz="2200" dirty="0"/>
              <a:t>:</a:t>
            </a:r>
            <a:r>
              <a:rPr sz="2200" spc="270" dirty="0"/>
              <a:t> </a:t>
            </a:r>
            <a:r>
              <a:rPr lang="el-GR" sz="2200" dirty="0"/>
              <a:t>εγγενές επίπεδο εγωισμού για τους επιβάτες σε</a:t>
            </a:r>
            <a:r>
              <a:rPr lang="en-US" sz="2200" dirty="0"/>
              <a:t> </a:t>
            </a:r>
            <a:r>
              <a:rPr sz="2200" spc="-25" dirty="0">
                <a:latin typeface="Cambria"/>
                <a:cs typeface="Cambria"/>
              </a:rPr>
              <a:t>𝑝</a:t>
            </a:r>
            <a:r>
              <a:rPr sz="2400" spc="-37" baseline="-15625" dirty="0">
                <a:latin typeface="Cambria"/>
                <a:cs typeface="Cambria"/>
              </a:rPr>
              <a:t>"</a:t>
            </a:r>
            <a:endParaRPr sz="2400" baseline="-15625" dirty="0">
              <a:latin typeface="Cambria"/>
              <a:cs typeface="Cambria"/>
            </a:endParaRPr>
          </a:p>
          <a:p>
            <a:pPr marL="174625" indent="-99060">
              <a:lnSpc>
                <a:spcPct val="100000"/>
              </a:lnSpc>
              <a:spcBef>
                <a:spcPts val="1440"/>
              </a:spcBef>
              <a:buSzPct val="95454"/>
              <a:buFont typeface="Arial"/>
              <a:buChar char="•"/>
              <a:tabLst>
                <a:tab pos="175260" algn="l"/>
                <a:tab pos="1542415" algn="l"/>
              </a:tabLst>
            </a:pPr>
            <a:r>
              <a:rPr sz="2200" spc="-10" dirty="0">
                <a:latin typeface="Cambria"/>
                <a:cs typeface="Cambria"/>
              </a:rPr>
              <a:t>𝑝𝑟𝑜𝑑𝑃𝑒𝑑</a:t>
            </a:r>
            <a:r>
              <a:rPr sz="2200" dirty="0">
                <a:latin typeface="Cambria"/>
                <a:cs typeface="Cambria"/>
              </a:rPr>
              <a:t>	</a:t>
            </a:r>
            <a:r>
              <a:rPr sz="2400" spc="525" baseline="-15625" dirty="0">
                <a:latin typeface="Cambria"/>
                <a:cs typeface="Cambria"/>
              </a:rPr>
              <a:t>!</a:t>
            </a:r>
            <a:r>
              <a:rPr sz="1950" spc="525" baseline="-34188" dirty="0">
                <a:latin typeface="Cambria"/>
                <a:cs typeface="Cambria"/>
              </a:rPr>
              <a:t>!</a:t>
            </a:r>
            <a:r>
              <a:rPr sz="1950" spc="307" baseline="-34188" dirty="0">
                <a:latin typeface="Cambria"/>
                <a:cs typeface="Cambria"/>
              </a:rPr>
              <a:t>  </a:t>
            </a:r>
            <a:r>
              <a:rPr sz="2200" dirty="0"/>
              <a:t>:</a:t>
            </a:r>
            <a:r>
              <a:rPr sz="2200" spc="240" dirty="0"/>
              <a:t> </a:t>
            </a:r>
            <a:r>
              <a:rPr lang="el-GR" sz="2200" dirty="0"/>
              <a:t>πιθανότητα τραυματισμού πεζών όταν το AV πηγαίνει ευθεία</a:t>
            </a:r>
            <a:endParaRPr sz="2200" dirty="0">
              <a:latin typeface="Cambria"/>
              <a:cs typeface="Cambria"/>
            </a:endParaRPr>
          </a:p>
          <a:p>
            <a:pPr marL="174625" indent="-99060">
              <a:lnSpc>
                <a:spcPct val="100000"/>
              </a:lnSpc>
              <a:spcBef>
                <a:spcPts val="1365"/>
              </a:spcBef>
              <a:buSzPct val="95454"/>
              <a:buFont typeface="Arial"/>
              <a:buChar char="•"/>
              <a:tabLst>
                <a:tab pos="175260" algn="l"/>
                <a:tab pos="1649095" algn="l"/>
              </a:tabLst>
            </a:pPr>
            <a:r>
              <a:rPr sz="2200" spc="-10" dirty="0">
                <a:latin typeface="Cambria"/>
                <a:cs typeface="Cambria"/>
              </a:rPr>
              <a:t>𝑝𝑟𝑜𝑑𝑃𝑎𝑠𝑠</a:t>
            </a:r>
            <a:r>
              <a:rPr sz="2200" dirty="0">
                <a:latin typeface="Cambria"/>
                <a:cs typeface="Cambria"/>
              </a:rPr>
              <a:t>	</a:t>
            </a:r>
            <a:r>
              <a:rPr sz="2400" spc="525" baseline="-15625" dirty="0">
                <a:latin typeface="Cambria"/>
                <a:cs typeface="Cambria"/>
              </a:rPr>
              <a:t>!</a:t>
            </a:r>
            <a:r>
              <a:rPr sz="1950" spc="525" baseline="-34188" dirty="0">
                <a:latin typeface="Cambria"/>
                <a:cs typeface="Cambria"/>
              </a:rPr>
              <a:t>!</a:t>
            </a:r>
            <a:r>
              <a:rPr sz="1950" spc="-60" baseline="-34188" dirty="0">
                <a:latin typeface="Cambria"/>
                <a:cs typeface="Cambria"/>
              </a:rPr>
              <a:t> </a:t>
            </a:r>
            <a:r>
              <a:rPr sz="2200" dirty="0"/>
              <a:t>:</a:t>
            </a:r>
            <a:r>
              <a:rPr sz="2200" spc="254" dirty="0"/>
              <a:t> </a:t>
            </a:r>
            <a:r>
              <a:rPr lang="el-GR" sz="2200" dirty="0"/>
              <a:t>πιθανότητα τραυματισμού επιβατών όταν το AV παρεκκλίνει</a:t>
            </a:r>
            <a:endParaRPr sz="2200" dirty="0">
              <a:latin typeface="Cambria"/>
              <a:cs typeface="Cambr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90" dirty="0"/>
              <a:t>ΠΡΟΣΟΜΟΙΩΣΗ</a:t>
            </a:r>
            <a:r>
              <a:rPr lang="en-US" spc="90" dirty="0"/>
              <a:t>: </a:t>
            </a:r>
            <a:r>
              <a:rPr lang="el-GR" spc="90" dirty="0"/>
              <a:t>ΑΞΙΟΛΟΓΗΣΗ</a:t>
            </a:r>
            <a:endParaRPr spc="70" dirty="0"/>
          </a:p>
        </p:txBody>
      </p:sp>
      <p:sp>
        <p:nvSpPr>
          <p:cNvPr id="3" name="object 3"/>
          <p:cNvSpPr txBox="1"/>
          <p:nvPr/>
        </p:nvSpPr>
        <p:spPr>
          <a:xfrm>
            <a:off x="1038860" y="2596388"/>
            <a:ext cx="9669145" cy="1125855"/>
          </a:xfrm>
          <a:prstGeom prst="rect">
            <a:avLst/>
          </a:prstGeom>
        </p:spPr>
        <p:txBody>
          <a:bodyPr vert="horz" wrap="square" lIns="0" tIns="10795" rIns="0" bIns="0" rtlCol="0">
            <a:spAutoFit/>
          </a:bodyPr>
          <a:lstStyle/>
          <a:p>
            <a:pPr marL="12700" marR="5080">
              <a:lnSpc>
                <a:spcPct val="100400"/>
              </a:lnSpc>
              <a:spcBef>
                <a:spcPts val="85"/>
              </a:spcBef>
            </a:pPr>
            <a:r>
              <a:rPr lang="el-GR" sz="2400" dirty="0">
                <a:latin typeface="Franklin Gothic Medium"/>
                <a:cs typeface="Franklin Gothic Medium"/>
              </a:rPr>
              <a:t>Η δράση εκτελείται με βάση την αξιολόγηση που υπολογίζεται από το ΔΝ. Η ιδέα είναι να σκεφτούμε ποια ενέργεια ελαχιστοποιεί τη ζημιά σε συνάρτηση με τη σχετική σημασία των ζωών</a:t>
            </a:r>
            <a:r>
              <a:rPr sz="2400" spc="-10" dirty="0">
                <a:latin typeface="Franklin Gothic Medium"/>
                <a:cs typeface="Franklin Gothic Medium"/>
              </a:rPr>
              <a:t>:</a:t>
            </a:r>
            <a:endParaRPr sz="2400" dirty="0">
              <a:latin typeface="Franklin Gothic Medium"/>
              <a:cs typeface="Franklin Gothic Medium"/>
            </a:endParaRPr>
          </a:p>
        </p:txBody>
      </p:sp>
      <p:grpSp>
        <p:nvGrpSpPr>
          <p:cNvPr id="4" name="object 4"/>
          <p:cNvGrpSpPr/>
          <p:nvPr/>
        </p:nvGrpSpPr>
        <p:grpSpPr>
          <a:xfrm>
            <a:off x="1359395" y="3923906"/>
            <a:ext cx="9069705" cy="1065530"/>
            <a:chOff x="1359395" y="3923906"/>
            <a:chExt cx="9069705" cy="1065530"/>
          </a:xfrm>
        </p:grpSpPr>
        <p:pic>
          <p:nvPicPr>
            <p:cNvPr id="5" name="object 5"/>
            <p:cNvPicPr/>
            <p:nvPr/>
          </p:nvPicPr>
          <p:blipFill>
            <a:blip r:embed="rId2" cstate="print"/>
            <a:stretch>
              <a:fillRect/>
            </a:stretch>
          </p:blipFill>
          <p:spPr>
            <a:xfrm>
              <a:off x="1996084" y="4125821"/>
              <a:ext cx="8432787" cy="863589"/>
            </a:xfrm>
            <a:prstGeom prst="rect">
              <a:avLst/>
            </a:prstGeom>
          </p:spPr>
        </p:pic>
        <p:sp>
          <p:nvSpPr>
            <p:cNvPr id="6" name="object 6"/>
            <p:cNvSpPr/>
            <p:nvPr/>
          </p:nvSpPr>
          <p:spPr>
            <a:xfrm>
              <a:off x="2995358" y="3930256"/>
              <a:ext cx="421005" cy="649605"/>
            </a:xfrm>
            <a:custGeom>
              <a:avLst/>
              <a:gdLst/>
              <a:ahLst/>
              <a:cxnLst/>
              <a:rect l="l" t="t" r="r" b="b"/>
              <a:pathLst>
                <a:path w="421004" h="649604">
                  <a:moveTo>
                    <a:pt x="210451" y="649477"/>
                  </a:moveTo>
                  <a:lnTo>
                    <a:pt x="172619" y="644245"/>
                  </a:lnTo>
                  <a:lnTo>
                    <a:pt x="137012" y="629160"/>
                  </a:lnTo>
                  <a:lnTo>
                    <a:pt x="104226" y="605139"/>
                  </a:lnTo>
                  <a:lnTo>
                    <a:pt x="74854" y="573099"/>
                  </a:lnTo>
                  <a:lnTo>
                    <a:pt x="49491" y="533959"/>
                  </a:lnTo>
                  <a:lnTo>
                    <a:pt x="28729" y="488635"/>
                  </a:lnTo>
                  <a:lnTo>
                    <a:pt x="13164" y="438046"/>
                  </a:lnTo>
                  <a:lnTo>
                    <a:pt x="3390" y="383108"/>
                  </a:lnTo>
                  <a:lnTo>
                    <a:pt x="0" y="324738"/>
                  </a:lnTo>
                  <a:lnTo>
                    <a:pt x="3390" y="266356"/>
                  </a:lnTo>
                  <a:lnTo>
                    <a:pt x="13164" y="211411"/>
                  </a:lnTo>
                  <a:lnTo>
                    <a:pt x="28729" y="160819"/>
                  </a:lnTo>
                  <a:lnTo>
                    <a:pt x="49491" y="115497"/>
                  </a:lnTo>
                  <a:lnTo>
                    <a:pt x="74854" y="76361"/>
                  </a:lnTo>
                  <a:lnTo>
                    <a:pt x="104226" y="44327"/>
                  </a:lnTo>
                  <a:lnTo>
                    <a:pt x="137012" y="20311"/>
                  </a:lnTo>
                  <a:lnTo>
                    <a:pt x="172619" y="5230"/>
                  </a:lnTo>
                  <a:lnTo>
                    <a:pt x="210451" y="0"/>
                  </a:lnTo>
                  <a:lnTo>
                    <a:pt x="248280" y="5230"/>
                  </a:lnTo>
                  <a:lnTo>
                    <a:pt x="283883" y="20311"/>
                  </a:lnTo>
                  <a:lnTo>
                    <a:pt x="316667" y="44327"/>
                  </a:lnTo>
                  <a:lnTo>
                    <a:pt x="346038" y="76361"/>
                  </a:lnTo>
                  <a:lnTo>
                    <a:pt x="371400" y="115497"/>
                  </a:lnTo>
                  <a:lnTo>
                    <a:pt x="392161" y="160819"/>
                  </a:lnTo>
                  <a:lnTo>
                    <a:pt x="407726" y="211411"/>
                  </a:lnTo>
                  <a:lnTo>
                    <a:pt x="417500" y="266356"/>
                  </a:lnTo>
                  <a:lnTo>
                    <a:pt x="420890" y="324738"/>
                  </a:lnTo>
                  <a:lnTo>
                    <a:pt x="417500" y="383108"/>
                  </a:lnTo>
                  <a:lnTo>
                    <a:pt x="407726" y="438046"/>
                  </a:lnTo>
                  <a:lnTo>
                    <a:pt x="392161" y="488635"/>
                  </a:lnTo>
                  <a:lnTo>
                    <a:pt x="371400" y="533959"/>
                  </a:lnTo>
                  <a:lnTo>
                    <a:pt x="346038" y="573099"/>
                  </a:lnTo>
                  <a:lnTo>
                    <a:pt x="316667" y="605139"/>
                  </a:lnTo>
                  <a:lnTo>
                    <a:pt x="283883" y="629160"/>
                  </a:lnTo>
                  <a:lnTo>
                    <a:pt x="248280" y="644245"/>
                  </a:lnTo>
                  <a:lnTo>
                    <a:pt x="210451" y="649477"/>
                  </a:lnTo>
                  <a:close/>
                </a:path>
              </a:pathLst>
            </a:custGeom>
            <a:solidFill>
              <a:srgbClr val="FFC000">
                <a:alpha val="30198"/>
              </a:srgbClr>
            </a:solidFill>
          </p:spPr>
          <p:txBody>
            <a:bodyPr wrap="square" lIns="0" tIns="0" rIns="0" bIns="0" rtlCol="0"/>
            <a:lstStyle/>
            <a:p>
              <a:endParaRPr/>
            </a:p>
          </p:txBody>
        </p:sp>
        <p:sp>
          <p:nvSpPr>
            <p:cNvPr id="7" name="object 7"/>
            <p:cNvSpPr/>
            <p:nvPr/>
          </p:nvSpPr>
          <p:spPr>
            <a:xfrm>
              <a:off x="2995358" y="3930256"/>
              <a:ext cx="421005" cy="649605"/>
            </a:xfrm>
            <a:custGeom>
              <a:avLst/>
              <a:gdLst/>
              <a:ahLst/>
              <a:cxnLst/>
              <a:rect l="l" t="t" r="r" b="b"/>
              <a:pathLst>
                <a:path w="421004" h="649604">
                  <a:moveTo>
                    <a:pt x="0" y="324738"/>
                  </a:moveTo>
                  <a:lnTo>
                    <a:pt x="3390" y="266356"/>
                  </a:lnTo>
                  <a:lnTo>
                    <a:pt x="13164" y="211411"/>
                  </a:lnTo>
                  <a:lnTo>
                    <a:pt x="28729" y="160819"/>
                  </a:lnTo>
                  <a:lnTo>
                    <a:pt x="49491" y="115497"/>
                  </a:lnTo>
                  <a:lnTo>
                    <a:pt x="74854" y="76361"/>
                  </a:lnTo>
                  <a:lnTo>
                    <a:pt x="104226" y="44327"/>
                  </a:lnTo>
                  <a:lnTo>
                    <a:pt x="137012" y="20311"/>
                  </a:lnTo>
                  <a:lnTo>
                    <a:pt x="172619" y="5230"/>
                  </a:lnTo>
                  <a:lnTo>
                    <a:pt x="210451" y="0"/>
                  </a:lnTo>
                  <a:lnTo>
                    <a:pt x="248280" y="5230"/>
                  </a:lnTo>
                  <a:lnTo>
                    <a:pt x="283883" y="20311"/>
                  </a:lnTo>
                  <a:lnTo>
                    <a:pt x="316667" y="44327"/>
                  </a:lnTo>
                  <a:lnTo>
                    <a:pt x="346038" y="76361"/>
                  </a:lnTo>
                  <a:lnTo>
                    <a:pt x="371400" y="115497"/>
                  </a:lnTo>
                  <a:lnTo>
                    <a:pt x="392161" y="160819"/>
                  </a:lnTo>
                  <a:lnTo>
                    <a:pt x="407726" y="211411"/>
                  </a:lnTo>
                  <a:lnTo>
                    <a:pt x="417500" y="266356"/>
                  </a:lnTo>
                  <a:lnTo>
                    <a:pt x="420890" y="324738"/>
                  </a:lnTo>
                  <a:lnTo>
                    <a:pt x="417500" y="383108"/>
                  </a:lnTo>
                  <a:lnTo>
                    <a:pt x="407726" y="438046"/>
                  </a:lnTo>
                  <a:lnTo>
                    <a:pt x="392161" y="488635"/>
                  </a:lnTo>
                  <a:lnTo>
                    <a:pt x="371400" y="533959"/>
                  </a:lnTo>
                  <a:lnTo>
                    <a:pt x="346038" y="573099"/>
                  </a:lnTo>
                  <a:lnTo>
                    <a:pt x="316667" y="605139"/>
                  </a:lnTo>
                  <a:lnTo>
                    <a:pt x="283883" y="629160"/>
                  </a:lnTo>
                  <a:lnTo>
                    <a:pt x="248280" y="644245"/>
                  </a:lnTo>
                  <a:lnTo>
                    <a:pt x="210451" y="649477"/>
                  </a:lnTo>
                  <a:lnTo>
                    <a:pt x="172619" y="644245"/>
                  </a:lnTo>
                  <a:lnTo>
                    <a:pt x="137012" y="629160"/>
                  </a:lnTo>
                  <a:lnTo>
                    <a:pt x="104226" y="605139"/>
                  </a:lnTo>
                  <a:lnTo>
                    <a:pt x="74854" y="573099"/>
                  </a:lnTo>
                  <a:lnTo>
                    <a:pt x="49491" y="533959"/>
                  </a:lnTo>
                  <a:lnTo>
                    <a:pt x="28729" y="488635"/>
                  </a:lnTo>
                  <a:lnTo>
                    <a:pt x="13164" y="438046"/>
                  </a:lnTo>
                  <a:lnTo>
                    <a:pt x="3390" y="383108"/>
                  </a:lnTo>
                  <a:lnTo>
                    <a:pt x="0" y="324738"/>
                  </a:lnTo>
                  <a:close/>
                </a:path>
              </a:pathLst>
            </a:custGeom>
            <a:ln w="12700">
              <a:solidFill>
                <a:srgbClr val="FFC000"/>
              </a:solidFill>
            </a:ln>
          </p:spPr>
          <p:txBody>
            <a:bodyPr wrap="square" lIns="0" tIns="0" rIns="0" bIns="0" rtlCol="0"/>
            <a:lstStyle/>
            <a:p>
              <a:endParaRPr/>
            </a:p>
          </p:txBody>
        </p:sp>
        <p:sp>
          <p:nvSpPr>
            <p:cNvPr id="8" name="object 8"/>
            <p:cNvSpPr/>
            <p:nvPr/>
          </p:nvSpPr>
          <p:spPr>
            <a:xfrm>
              <a:off x="1359395" y="4226420"/>
              <a:ext cx="1636395" cy="579755"/>
            </a:xfrm>
            <a:custGeom>
              <a:avLst/>
              <a:gdLst/>
              <a:ahLst/>
              <a:cxnLst/>
              <a:rect l="l" t="t" r="r" b="b"/>
              <a:pathLst>
                <a:path w="1636395" h="579754">
                  <a:moveTo>
                    <a:pt x="105211" y="440789"/>
                  </a:moveTo>
                  <a:lnTo>
                    <a:pt x="54787" y="414326"/>
                  </a:lnTo>
                  <a:lnTo>
                    <a:pt x="58191" y="408089"/>
                  </a:lnTo>
                  <a:lnTo>
                    <a:pt x="90690" y="379361"/>
                  </a:lnTo>
                  <a:lnTo>
                    <a:pt x="123825" y="353860"/>
                  </a:lnTo>
                  <a:lnTo>
                    <a:pt x="160439" y="328955"/>
                  </a:lnTo>
                  <a:lnTo>
                    <a:pt x="200367" y="304749"/>
                  </a:lnTo>
                  <a:lnTo>
                    <a:pt x="243535" y="281139"/>
                  </a:lnTo>
                  <a:lnTo>
                    <a:pt x="289674" y="258165"/>
                  </a:lnTo>
                  <a:lnTo>
                    <a:pt x="338785" y="235889"/>
                  </a:lnTo>
                  <a:lnTo>
                    <a:pt x="390626" y="214363"/>
                  </a:lnTo>
                  <a:lnTo>
                    <a:pt x="445096" y="193573"/>
                  </a:lnTo>
                  <a:lnTo>
                    <a:pt x="502094" y="173532"/>
                  </a:lnTo>
                  <a:lnTo>
                    <a:pt x="561479" y="154381"/>
                  </a:lnTo>
                  <a:lnTo>
                    <a:pt x="623049" y="136131"/>
                  </a:lnTo>
                  <a:lnTo>
                    <a:pt x="686638" y="118770"/>
                  </a:lnTo>
                  <a:lnTo>
                    <a:pt x="752233" y="102400"/>
                  </a:lnTo>
                  <a:lnTo>
                    <a:pt x="819543" y="87071"/>
                  </a:lnTo>
                  <a:lnTo>
                    <a:pt x="888555" y="72783"/>
                  </a:lnTo>
                  <a:lnTo>
                    <a:pt x="959002" y="59626"/>
                  </a:lnTo>
                  <a:lnTo>
                    <a:pt x="1030833" y="47675"/>
                  </a:lnTo>
                  <a:lnTo>
                    <a:pt x="1103807" y="36906"/>
                  </a:lnTo>
                  <a:lnTo>
                    <a:pt x="1177874" y="27432"/>
                  </a:lnTo>
                  <a:lnTo>
                    <a:pt x="1252842" y="19253"/>
                  </a:lnTo>
                  <a:lnTo>
                    <a:pt x="1328534" y="12458"/>
                  </a:lnTo>
                  <a:lnTo>
                    <a:pt x="1404835" y="7099"/>
                  </a:lnTo>
                  <a:lnTo>
                    <a:pt x="1481632" y="3175"/>
                  </a:lnTo>
                  <a:lnTo>
                    <a:pt x="1558721" y="800"/>
                  </a:lnTo>
                  <a:lnTo>
                    <a:pt x="1635671" y="0"/>
                  </a:lnTo>
                  <a:lnTo>
                    <a:pt x="1636267" y="57150"/>
                  </a:lnTo>
                  <a:lnTo>
                    <a:pt x="1559572" y="57950"/>
                  </a:lnTo>
                  <a:lnTo>
                    <a:pt x="1560169" y="57950"/>
                  </a:lnTo>
                  <a:lnTo>
                    <a:pt x="1483664" y="60274"/>
                  </a:lnTo>
                  <a:lnTo>
                    <a:pt x="1484210" y="60274"/>
                  </a:lnTo>
                  <a:lnTo>
                    <a:pt x="1409010" y="64096"/>
                  </a:lnTo>
                  <a:lnTo>
                    <a:pt x="1408557" y="64096"/>
                  </a:lnTo>
                  <a:lnTo>
                    <a:pt x="1333519" y="69405"/>
                  </a:lnTo>
                  <a:lnTo>
                    <a:pt x="1333347" y="69405"/>
                  </a:lnTo>
                  <a:lnTo>
                    <a:pt x="1258189" y="76149"/>
                  </a:lnTo>
                  <a:lnTo>
                    <a:pt x="1184325" y="84188"/>
                  </a:lnTo>
                  <a:lnTo>
                    <a:pt x="1184475" y="84188"/>
                  </a:lnTo>
                  <a:lnTo>
                    <a:pt x="1112144" y="93459"/>
                  </a:lnTo>
                  <a:lnTo>
                    <a:pt x="1111897" y="93459"/>
                  </a:lnTo>
                  <a:lnTo>
                    <a:pt x="1040105" y="104076"/>
                  </a:lnTo>
                  <a:lnTo>
                    <a:pt x="1039964" y="104076"/>
                  </a:lnTo>
                  <a:lnTo>
                    <a:pt x="969579" y="115836"/>
                  </a:lnTo>
                  <a:lnTo>
                    <a:pt x="969213" y="115836"/>
                  </a:lnTo>
                  <a:lnTo>
                    <a:pt x="900070" y="128790"/>
                  </a:lnTo>
                  <a:lnTo>
                    <a:pt x="899871" y="128790"/>
                  </a:lnTo>
                  <a:lnTo>
                    <a:pt x="832191" y="142824"/>
                  </a:lnTo>
                  <a:lnTo>
                    <a:pt x="832002" y="142824"/>
                  </a:lnTo>
                  <a:lnTo>
                    <a:pt x="765838" y="157911"/>
                  </a:lnTo>
                  <a:lnTo>
                    <a:pt x="701446" y="173977"/>
                  </a:lnTo>
                  <a:lnTo>
                    <a:pt x="639121" y="190995"/>
                  </a:lnTo>
                  <a:lnTo>
                    <a:pt x="638975" y="190995"/>
                  </a:lnTo>
                  <a:lnTo>
                    <a:pt x="578736" y="208902"/>
                  </a:lnTo>
                  <a:lnTo>
                    <a:pt x="520748" y="227609"/>
                  </a:lnTo>
                  <a:lnTo>
                    <a:pt x="464388" y="247357"/>
                  </a:lnTo>
                  <a:lnTo>
                    <a:pt x="411416" y="267588"/>
                  </a:lnTo>
                  <a:lnTo>
                    <a:pt x="362058" y="288137"/>
                  </a:lnTo>
                  <a:lnTo>
                    <a:pt x="314708" y="309562"/>
                  </a:lnTo>
                  <a:lnTo>
                    <a:pt x="313728" y="310007"/>
                  </a:lnTo>
                  <a:lnTo>
                    <a:pt x="269481" y="332041"/>
                  </a:lnTo>
                  <a:lnTo>
                    <a:pt x="229581" y="353910"/>
                  </a:lnTo>
                  <a:lnTo>
                    <a:pt x="228396" y="354558"/>
                  </a:lnTo>
                  <a:lnTo>
                    <a:pt x="192068" y="376682"/>
                  </a:lnTo>
                  <a:lnTo>
                    <a:pt x="191935" y="376682"/>
                  </a:lnTo>
                  <a:lnTo>
                    <a:pt x="158076" y="399656"/>
                  </a:lnTo>
                  <a:lnTo>
                    <a:pt x="156616" y="400646"/>
                  </a:lnTo>
                  <a:lnTo>
                    <a:pt x="127869" y="422821"/>
                  </a:lnTo>
                  <a:lnTo>
                    <a:pt x="126250" y="424065"/>
                  </a:lnTo>
                  <a:lnTo>
                    <a:pt x="126392" y="424065"/>
                  </a:lnTo>
                  <a:lnTo>
                    <a:pt x="108555" y="439839"/>
                  </a:lnTo>
                  <a:lnTo>
                    <a:pt x="105968" y="439839"/>
                  </a:lnTo>
                  <a:lnTo>
                    <a:pt x="105211" y="440789"/>
                  </a:lnTo>
                  <a:close/>
                </a:path>
                <a:path w="1636395" h="579754">
                  <a:moveTo>
                    <a:pt x="1408010" y="64147"/>
                  </a:moveTo>
                  <a:lnTo>
                    <a:pt x="1408557" y="64096"/>
                  </a:lnTo>
                  <a:lnTo>
                    <a:pt x="1409010" y="64096"/>
                  </a:lnTo>
                  <a:lnTo>
                    <a:pt x="1408010" y="64147"/>
                  </a:lnTo>
                  <a:close/>
                </a:path>
                <a:path w="1636395" h="579754">
                  <a:moveTo>
                    <a:pt x="1332801" y="69456"/>
                  </a:moveTo>
                  <a:lnTo>
                    <a:pt x="1333347" y="69405"/>
                  </a:lnTo>
                  <a:lnTo>
                    <a:pt x="1333519" y="69405"/>
                  </a:lnTo>
                  <a:lnTo>
                    <a:pt x="1332801" y="69456"/>
                  </a:lnTo>
                  <a:close/>
                </a:path>
                <a:path w="1636395" h="579754">
                  <a:moveTo>
                    <a:pt x="1258640" y="76108"/>
                  </a:moveTo>
                  <a:close/>
                </a:path>
                <a:path w="1636395" h="579754">
                  <a:moveTo>
                    <a:pt x="1258267" y="76149"/>
                  </a:moveTo>
                  <a:lnTo>
                    <a:pt x="1258640" y="76108"/>
                  </a:lnTo>
                  <a:lnTo>
                    <a:pt x="1258267" y="76149"/>
                  </a:lnTo>
                  <a:close/>
                </a:path>
                <a:path w="1636395" h="579754">
                  <a:moveTo>
                    <a:pt x="1184475" y="84188"/>
                  </a:moveTo>
                  <a:lnTo>
                    <a:pt x="1184325" y="84188"/>
                  </a:lnTo>
                  <a:lnTo>
                    <a:pt x="1184871" y="84137"/>
                  </a:lnTo>
                  <a:lnTo>
                    <a:pt x="1184475" y="84188"/>
                  </a:lnTo>
                  <a:close/>
                </a:path>
                <a:path w="1636395" h="579754">
                  <a:moveTo>
                    <a:pt x="1111351" y="93560"/>
                  </a:moveTo>
                  <a:lnTo>
                    <a:pt x="1111897" y="93459"/>
                  </a:lnTo>
                  <a:lnTo>
                    <a:pt x="1112144" y="93459"/>
                  </a:lnTo>
                  <a:lnTo>
                    <a:pt x="1111351" y="93560"/>
                  </a:lnTo>
                  <a:close/>
                </a:path>
                <a:path w="1636395" h="579754">
                  <a:moveTo>
                    <a:pt x="1039418" y="104178"/>
                  </a:moveTo>
                  <a:lnTo>
                    <a:pt x="1039964" y="104076"/>
                  </a:lnTo>
                  <a:lnTo>
                    <a:pt x="1040105" y="104076"/>
                  </a:lnTo>
                  <a:lnTo>
                    <a:pt x="1039418" y="104178"/>
                  </a:lnTo>
                  <a:close/>
                </a:path>
                <a:path w="1636395" h="579754">
                  <a:moveTo>
                    <a:pt x="968667" y="115989"/>
                  </a:moveTo>
                  <a:lnTo>
                    <a:pt x="969213" y="115836"/>
                  </a:lnTo>
                  <a:lnTo>
                    <a:pt x="969579" y="115836"/>
                  </a:lnTo>
                  <a:lnTo>
                    <a:pt x="968667" y="115989"/>
                  </a:lnTo>
                  <a:close/>
                </a:path>
                <a:path w="1636395" h="579754">
                  <a:moveTo>
                    <a:pt x="899325" y="128930"/>
                  </a:moveTo>
                  <a:lnTo>
                    <a:pt x="899871" y="128790"/>
                  </a:lnTo>
                  <a:lnTo>
                    <a:pt x="900070" y="128790"/>
                  </a:lnTo>
                  <a:lnTo>
                    <a:pt x="899325" y="128930"/>
                  </a:lnTo>
                  <a:close/>
                </a:path>
                <a:path w="1636395" h="579754">
                  <a:moveTo>
                    <a:pt x="831456" y="142976"/>
                  </a:moveTo>
                  <a:lnTo>
                    <a:pt x="832002" y="142824"/>
                  </a:lnTo>
                  <a:lnTo>
                    <a:pt x="832191" y="142824"/>
                  </a:lnTo>
                  <a:lnTo>
                    <a:pt x="831456" y="142976"/>
                  </a:lnTo>
                  <a:close/>
                </a:path>
                <a:path w="1636395" h="579754">
                  <a:moveTo>
                    <a:pt x="765225" y="158051"/>
                  </a:moveTo>
                  <a:lnTo>
                    <a:pt x="765771" y="157911"/>
                  </a:lnTo>
                  <a:lnTo>
                    <a:pt x="765225" y="158051"/>
                  </a:lnTo>
                  <a:close/>
                </a:path>
                <a:path w="1636395" h="579754">
                  <a:moveTo>
                    <a:pt x="700836" y="174129"/>
                  </a:moveTo>
                  <a:lnTo>
                    <a:pt x="701382" y="173977"/>
                  </a:lnTo>
                  <a:lnTo>
                    <a:pt x="700836" y="174129"/>
                  </a:lnTo>
                  <a:close/>
                </a:path>
                <a:path w="1636395" h="579754">
                  <a:moveTo>
                    <a:pt x="638378" y="191198"/>
                  </a:moveTo>
                  <a:lnTo>
                    <a:pt x="638975" y="190995"/>
                  </a:lnTo>
                  <a:lnTo>
                    <a:pt x="639121" y="190995"/>
                  </a:lnTo>
                  <a:lnTo>
                    <a:pt x="638378" y="191198"/>
                  </a:lnTo>
                  <a:close/>
                </a:path>
                <a:path w="1636395" h="579754">
                  <a:moveTo>
                    <a:pt x="578124" y="209084"/>
                  </a:moveTo>
                  <a:lnTo>
                    <a:pt x="578688" y="208902"/>
                  </a:lnTo>
                  <a:lnTo>
                    <a:pt x="578124" y="209084"/>
                  </a:lnTo>
                  <a:close/>
                </a:path>
                <a:path w="1636395" h="579754">
                  <a:moveTo>
                    <a:pt x="578058" y="209105"/>
                  </a:moveTo>
                  <a:close/>
                </a:path>
                <a:path w="1636395" h="579754">
                  <a:moveTo>
                    <a:pt x="520133" y="227808"/>
                  </a:moveTo>
                  <a:lnTo>
                    <a:pt x="520699" y="227609"/>
                  </a:lnTo>
                  <a:lnTo>
                    <a:pt x="520133" y="227808"/>
                  </a:lnTo>
                  <a:close/>
                </a:path>
                <a:path w="1636395" h="579754">
                  <a:moveTo>
                    <a:pt x="520011" y="227850"/>
                  </a:moveTo>
                  <a:close/>
                </a:path>
                <a:path w="1636395" h="579754">
                  <a:moveTo>
                    <a:pt x="464471" y="247357"/>
                  </a:moveTo>
                  <a:lnTo>
                    <a:pt x="465137" y="247103"/>
                  </a:lnTo>
                  <a:lnTo>
                    <a:pt x="464471" y="247357"/>
                  </a:lnTo>
                  <a:close/>
                </a:path>
                <a:path w="1636395" h="579754">
                  <a:moveTo>
                    <a:pt x="411829" y="267431"/>
                  </a:moveTo>
                  <a:lnTo>
                    <a:pt x="412153" y="267296"/>
                  </a:lnTo>
                  <a:lnTo>
                    <a:pt x="411829" y="267431"/>
                  </a:lnTo>
                  <a:close/>
                </a:path>
                <a:path w="1636395" h="579754">
                  <a:moveTo>
                    <a:pt x="411450" y="267588"/>
                  </a:moveTo>
                  <a:lnTo>
                    <a:pt x="411829" y="267431"/>
                  </a:lnTo>
                  <a:lnTo>
                    <a:pt x="411450" y="267588"/>
                  </a:lnTo>
                  <a:close/>
                </a:path>
                <a:path w="1636395" h="579754">
                  <a:moveTo>
                    <a:pt x="361111" y="288531"/>
                  </a:moveTo>
                  <a:lnTo>
                    <a:pt x="361949" y="288137"/>
                  </a:lnTo>
                  <a:lnTo>
                    <a:pt x="361111" y="288531"/>
                  </a:lnTo>
                  <a:close/>
                </a:path>
                <a:path w="1636395" h="579754">
                  <a:moveTo>
                    <a:pt x="314251" y="309769"/>
                  </a:moveTo>
                  <a:lnTo>
                    <a:pt x="314667" y="309562"/>
                  </a:lnTo>
                  <a:lnTo>
                    <a:pt x="314251" y="309769"/>
                  </a:lnTo>
                  <a:close/>
                </a:path>
                <a:path w="1636395" h="579754">
                  <a:moveTo>
                    <a:pt x="313774" y="310007"/>
                  </a:moveTo>
                  <a:lnTo>
                    <a:pt x="314251" y="309769"/>
                  </a:lnTo>
                  <a:lnTo>
                    <a:pt x="313774" y="310007"/>
                  </a:lnTo>
                  <a:close/>
                </a:path>
                <a:path w="1636395" h="579754">
                  <a:moveTo>
                    <a:pt x="270421" y="331573"/>
                  </a:moveTo>
                  <a:close/>
                </a:path>
                <a:path w="1636395" h="579754">
                  <a:moveTo>
                    <a:pt x="269566" y="332041"/>
                  </a:moveTo>
                  <a:lnTo>
                    <a:pt x="270421" y="331573"/>
                  </a:lnTo>
                  <a:lnTo>
                    <a:pt x="269566" y="332041"/>
                  </a:lnTo>
                  <a:close/>
                </a:path>
                <a:path w="1636395" h="579754">
                  <a:moveTo>
                    <a:pt x="228671" y="354408"/>
                  </a:moveTo>
                  <a:lnTo>
                    <a:pt x="229488" y="353910"/>
                  </a:lnTo>
                  <a:lnTo>
                    <a:pt x="228671" y="354408"/>
                  </a:lnTo>
                  <a:close/>
                </a:path>
                <a:path w="1636395" h="579754">
                  <a:moveTo>
                    <a:pt x="228424" y="354558"/>
                  </a:moveTo>
                  <a:lnTo>
                    <a:pt x="228671" y="354408"/>
                  </a:lnTo>
                  <a:lnTo>
                    <a:pt x="228424" y="354558"/>
                  </a:lnTo>
                  <a:close/>
                </a:path>
                <a:path w="1636395" h="579754">
                  <a:moveTo>
                    <a:pt x="190772" y="377470"/>
                  </a:moveTo>
                  <a:lnTo>
                    <a:pt x="191935" y="376682"/>
                  </a:lnTo>
                  <a:lnTo>
                    <a:pt x="192068" y="376682"/>
                  </a:lnTo>
                  <a:lnTo>
                    <a:pt x="190772" y="377470"/>
                  </a:lnTo>
                  <a:close/>
                </a:path>
                <a:path w="1636395" h="579754">
                  <a:moveTo>
                    <a:pt x="190755" y="377482"/>
                  </a:moveTo>
                  <a:close/>
                </a:path>
                <a:path w="1636395" h="579754">
                  <a:moveTo>
                    <a:pt x="0" y="579196"/>
                  </a:moveTo>
                  <a:lnTo>
                    <a:pt x="3771" y="387553"/>
                  </a:lnTo>
                  <a:lnTo>
                    <a:pt x="54787" y="414326"/>
                  </a:lnTo>
                  <a:lnTo>
                    <a:pt x="41325" y="438988"/>
                  </a:lnTo>
                  <a:lnTo>
                    <a:pt x="91478" y="466382"/>
                  </a:lnTo>
                  <a:lnTo>
                    <a:pt x="153977" y="466382"/>
                  </a:lnTo>
                  <a:lnTo>
                    <a:pt x="155575" y="467220"/>
                  </a:lnTo>
                  <a:lnTo>
                    <a:pt x="0" y="579196"/>
                  </a:lnTo>
                  <a:close/>
                </a:path>
                <a:path w="1636395" h="579754">
                  <a:moveTo>
                    <a:pt x="156616" y="400646"/>
                  </a:moveTo>
                  <a:lnTo>
                    <a:pt x="158000" y="399656"/>
                  </a:lnTo>
                  <a:lnTo>
                    <a:pt x="157432" y="400093"/>
                  </a:lnTo>
                  <a:lnTo>
                    <a:pt x="156616" y="400646"/>
                  </a:lnTo>
                  <a:close/>
                </a:path>
                <a:path w="1636395" h="579754">
                  <a:moveTo>
                    <a:pt x="157432" y="400093"/>
                  </a:moveTo>
                  <a:lnTo>
                    <a:pt x="158000" y="399656"/>
                  </a:lnTo>
                  <a:lnTo>
                    <a:pt x="157432" y="400093"/>
                  </a:lnTo>
                  <a:close/>
                </a:path>
                <a:path w="1636395" h="579754">
                  <a:moveTo>
                    <a:pt x="156712" y="400646"/>
                  </a:moveTo>
                  <a:lnTo>
                    <a:pt x="157432" y="400093"/>
                  </a:lnTo>
                  <a:lnTo>
                    <a:pt x="156712" y="400646"/>
                  </a:lnTo>
                  <a:close/>
                </a:path>
                <a:path w="1636395" h="579754">
                  <a:moveTo>
                    <a:pt x="91478" y="466382"/>
                  </a:moveTo>
                  <a:lnTo>
                    <a:pt x="41325" y="438988"/>
                  </a:lnTo>
                  <a:lnTo>
                    <a:pt x="54787" y="414326"/>
                  </a:lnTo>
                  <a:lnTo>
                    <a:pt x="105211" y="440789"/>
                  </a:lnTo>
                  <a:lnTo>
                    <a:pt x="99809" y="447573"/>
                  </a:lnTo>
                  <a:lnTo>
                    <a:pt x="101746" y="447573"/>
                  </a:lnTo>
                  <a:lnTo>
                    <a:pt x="91478" y="466382"/>
                  </a:lnTo>
                  <a:close/>
                </a:path>
                <a:path w="1636395" h="579754">
                  <a:moveTo>
                    <a:pt x="126250" y="424065"/>
                  </a:moveTo>
                  <a:lnTo>
                    <a:pt x="127800" y="422821"/>
                  </a:lnTo>
                  <a:lnTo>
                    <a:pt x="127337" y="423230"/>
                  </a:lnTo>
                  <a:lnTo>
                    <a:pt x="126250" y="424065"/>
                  </a:lnTo>
                  <a:close/>
                </a:path>
                <a:path w="1636395" h="579754">
                  <a:moveTo>
                    <a:pt x="127337" y="423230"/>
                  </a:moveTo>
                  <a:lnTo>
                    <a:pt x="127800" y="422821"/>
                  </a:lnTo>
                  <a:lnTo>
                    <a:pt x="127337" y="423230"/>
                  </a:lnTo>
                  <a:close/>
                </a:path>
                <a:path w="1636395" h="579754">
                  <a:moveTo>
                    <a:pt x="126392" y="424065"/>
                  </a:moveTo>
                  <a:lnTo>
                    <a:pt x="126250" y="424065"/>
                  </a:lnTo>
                  <a:lnTo>
                    <a:pt x="127337" y="423230"/>
                  </a:lnTo>
                  <a:lnTo>
                    <a:pt x="126392" y="424065"/>
                  </a:lnTo>
                  <a:close/>
                </a:path>
                <a:path w="1636395" h="579754">
                  <a:moveTo>
                    <a:pt x="105396" y="440886"/>
                  </a:moveTo>
                  <a:lnTo>
                    <a:pt x="105211" y="440789"/>
                  </a:lnTo>
                  <a:lnTo>
                    <a:pt x="105968" y="439839"/>
                  </a:lnTo>
                  <a:lnTo>
                    <a:pt x="105396" y="440886"/>
                  </a:lnTo>
                  <a:close/>
                </a:path>
                <a:path w="1636395" h="579754">
                  <a:moveTo>
                    <a:pt x="106635" y="441536"/>
                  </a:moveTo>
                  <a:lnTo>
                    <a:pt x="105396" y="440886"/>
                  </a:lnTo>
                  <a:lnTo>
                    <a:pt x="105968" y="439839"/>
                  </a:lnTo>
                  <a:lnTo>
                    <a:pt x="108555" y="439839"/>
                  </a:lnTo>
                  <a:lnTo>
                    <a:pt x="106635" y="441536"/>
                  </a:lnTo>
                  <a:close/>
                </a:path>
                <a:path w="1636395" h="579754">
                  <a:moveTo>
                    <a:pt x="99809" y="447573"/>
                  </a:moveTo>
                  <a:lnTo>
                    <a:pt x="105211" y="440789"/>
                  </a:lnTo>
                  <a:lnTo>
                    <a:pt x="105396" y="440886"/>
                  </a:lnTo>
                  <a:lnTo>
                    <a:pt x="103554" y="444261"/>
                  </a:lnTo>
                  <a:lnTo>
                    <a:pt x="99809" y="447573"/>
                  </a:lnTo>
                  <a:close/>
                </a:path>
                <a:path w="1636395" h="579754">
                  <a:moveTo>
                    <a:pt x="103554" y="444261"/>
                  </a:moveTo>
                  <a:lnTo>
                    <a:pt x="105396" y="440886"/>
                  </a:lnTo>
                  <a:lnTo>
                    <a:pt x="106635" y="441536"/>
                  </a:lnTo>
                  <a:lnTo>
                    <a:pt x="103554" y="444261"/>
                  </a:lnTo>
                  <a:close/>
                </a:path>
                <a:path w="1636395" h="579754">
                  <a:moveTo>
                    <a:pt x="153977" y="466382"/>
                  </a:moveTo>
                  <a:lnTo>
                    <a:pt x="91478" y="466382"/>
                  </a:lnTo>
                  <a:lnTo>
                    <a:pt x="103554" y="444261"/>
                  </a:lnTo>
                  <a:lnTo>
                    <a:pt x="106635" y="441536"/>
                  </a:lnTo>
                  <a:lnTo>
                    <a:pt x="153977" y="466382"/>
                  </a:lnTo>
                  <a:close/>
                </a:path>
                <a:path w="1636395" h="579754">
                  <a:moveTo>
                    <a:pt x="101746" y="447573"/>
                  </a:moveTo>
                  <a:lnTo>
                    <a:pt x="99809" y="447573"/>
                  </a:lnTo>
                  <a:lnTo>
                    <a:pt x="103554" y="444261"/>
                  </a:lnTo>
                  <a:lnTo>
                    <a:pt x="101746" y="447573"/>
                  </a:lnTo>
                  <a:close/>
                </a:path>
              </a:pathLst>
            </a:custGeom>
            <a:solidFill>
              <a:srgbClr val="FF0000"/>
            </a:solidFill>
          </p:spPr>
          <p:txBody>
            <a:bodyPr wrap="square" lIns="0" tIns="0" rIns="0" bIns="0" rtlCol="0"/>
            <a:lstStyle/>
            <a:p>
              <a:endParaRPr/>
            </a:p>
          </p:txBody>
        </p:sp>
      </p:grpSp>
      <p:sp>
        <p:nvSpPr>
          <p:cNvPr id="9" name="object 9"/>
          <p:cNvSpPr txBox="1"/>
          <p:nvPr/>
        </p:nvSpPr>
        <p:spPr>
          <a:xfrm>
            <a:off x="584368" y="4824476"/>
            <a:ext cx="1454785" cy="751488"/>
          </a:xfrm>
          <a:prstGeom prst="rect">
            <a:avLst/>
          </a:prstGeom>
        </p:spPr>
        <p:txBody>
          <a:bodyPr vert="horz" wrap="square" lIns="0" tIns="12700" rIns="0" bIns="0" rtlCol="0">
            <a:spAutoFit/>
          </a:bodyPr>
          <a:lstStyle/>
          <a:p>
            <a:pPr marL="12700">
              <a:lnSpc>
                <a:spcPct val="100000"/>
              </a:lnSpc>
              <a:spcBef>
                <a:spcPts val="100"/>
              </a:spcBef>
            </a:pPr>
            <a:r>
              <a:rPr lang="el-GR" sz="2400" dirty="0">
                <a:latin typeface="Franklin Gothic Medium"/>
                <a:cs typeface="Franklin Gothic Medium"/>
              </a:rPr>
              <a:t>Συνεχίζει ευθεία</a:t>
            </a:r>
            <a:endParaRPr sz="2400" dirty="0">
              <a:latin typeface="Franklin Gothic Medium"/>
              <a:cs typeface="Franklin Gothic Medium"/>
            </a:endParaRPr>
          </a:p>
        </p:txBody>
      </p:sp>
      <p:grpSp>
        <p:nvGrpSpPr>
          <p:cNvPr id="10" name="object 10"/>
          <p:cNvGrpSpPr/>
          <p:nvPr/>
        </p:nvGrpSpPr>
        <p:grpSpPr>
          <a:xfrm>
            <a:off x="2793060" y="4535335"/>
            <a:ext cx="2905125" cy="939800"/>
            <a:chOff x="2793060" y="4535335"/>
            <a:chExt cx="2905125" cy="939800"/>
          </a:xfrm>
        </p:grpSpPr>
        <p:sp>
          <p:nvSpPr>
            <p:cNvPr id="11" name="object 11"/>
            <p:cNvSpPr/>
            <p:nvPr/>
          </p:nvSpPr>
          <p:spPr>
            <a:xfrm>
              <a:off x="2799410" y="4541685"/>
              <a:ext cx="617220" cy="412750"/>
            </a:xfrm>
            <a:custGeom>
              <a:avLst/>
              <a:gdLst/>
              <a:ahLst/>
              <a:cxnLst/>
              <a:rect l="l" t="t" r="r" b="b"/>
              <a:pathLst>
                <a:path w="617220" h="412750">
                  <a:moveTo>
                    <a:pt x="308419" y="412305"/>
                  </a:moveTo>
                  <a:lnTo>
                    <a:pt x="252988" y="408983"/>
                  </a:lnTo>
                  <a:lnTo>
                    <a:pt x="200813" y="399406"/>
                  </a:lnTo>
                  <a:lnTo>
                    <a:pt x="152766" y="384156"/>
                  </a:lnTo>
                  <a:lnTo>
                    <a:pt x="109720" y="363817"/>
                  </a:lnTo>
                  <a:lnTo>
                    <a:pt x="72545" y="338972"/>
                  </a:lnTo>
                  <a:lnTo>
                    <a:pt x="42114" y="310203"/>
                  </a:lnTo>
                  <a:lnTo>
                    <a:pt x="19298" y="278093"/>
                  </a:lnTo>
                  <a:lnTo>
                    <a:pt x="0" y="206184"/>
                  </a:lnTo>
                  <a:lnTo>
                    <a:pt x="4969" y="169127"/>
                  </a:lnTo>
                  <a:lnTo>
                    <a:pt x="42114" y="102126"/>
                  </a:lnTo>
                  <a:lnTo>
                    <a:pt x="72545" y="73349"/>
                  </a:lnTo>
                  <a:lnTo>
                    <a:pt x="109720" y="48497"/>
                  </a:lnTo>
                  <a:lnTo>
                    <a:pt x="152766" y="28154"/>
                  </a:lnTo>
                  <a:lnTo>
                    <a:pt x="200813" y="12901"/>
                  </a:lnTo>
                  <a:lnTo>
                    <a:pt x="252988" y="3322"/>
                  </a:lnTo>
                  <a:lnTo>
                    <a:pt x="308419" y="0"/>
                  </a:lnTo>
                  <a:lnTo>
                    <a:pt x="363864" y="3322"/>
                  </a:lnTo>
                  <a:lnTo>
                    <a:pt x="416046" y="12901"/>
                  </a:lnTo>
                  <a:lnTo>
                    <a:pt x="464094" y="28154"/>
                  </a:lnTo>
                  <a:lnTo>
                    <a:pt x="507139" y="48497"/>
                  </a:lnTo>
                  <a:lnTo>
                    <a:pt x="544309" y="73349"/>
                  </a:lnTo>
                  <a:lnTo>
                    <a:pt x="574735" y="102126"/>
                  </a:lnTo>
                  <a:lnTo>
                    <a:pt x="597546" y="134246"/>
                  </a:lnTo>
                  <a:lnTo>
                    <a:pt x="616838" y="206184"/>
                  </a:lnTo>
                  <a:lnTo>
                    <a:pt x="611870" y="243226"/>
                  </a:lnTo>
                  <a:lnTo>
                    <a:pt x="574735" y="310203"/>
                  </a:lnTo>
                  <a:lnTo>
                    <a:pt x="544309" y="338972"/>
                  </a:lnTo>
                  <a:lnTo>
                    <a:pt x="507139" y="363817"/>
                  </a:lnTo>
                  <a:lnTo>
                    <a:pt x="464094" y="384156"/>
                  </a:lnTo>
                  <a:lnTo>
                    <a:pt x="416046" y="399406"/>
                  </a:lnTo>
                  <a:lnTo>
                    <a:pt x="363864" y="408983"/>
                  </a:lnTo>
                  <a:lnTo>
                    <a:pt x="308419" y="412305"/>
                  </a:lnTo>
                  <a:close/>
                </a:path>
              </a:pathLst>
            </a:custGeom>
            <a:solidFill>
              <a:srgbClr val="92CF4F">
                <a:alpha val="30198"/>
              </a:srgbClr>
            </a:solidFill>
          </p:spPr>
          <p:txBody>
            <a:bodyPr wrap="square" lIns="0" tIns="0" rIns="0" bIns="0" rtlCol="0"/>
            <a:lstStyle/>
            <a:p>
              <a:endParaRPr/>
            </a:p>
          </p:txBody>
        </p:sp>
        <p:sp>
          <p:nvSpPr>
            <p:cNvPr id="12" name="object 12"/>
            <p:cNvSpPr/>
            <p:nvPr/>
          </p:nvSpPr>
          <p:spPr>
            <a:xfrm>
              <a:off x="2799410" y="4541685"/>
              <a:ext cx="617220" cy="412750"/>
            </a:xfrm>
            <a:custGeom>
              <a:avLst/>
              <a:gdLst/>
              <a:ahLst/>
              <a:cxnLst/>
              <a:rect l="l" t="t" r="r" b="b"/>
              <a:pathLst>
                <a:path w="617220" h="412750">
                  <a:moveTo>
                    <a:pt x="0" y="206184"/>
                  </a:moveTo>
                  <a:lnTo>
                    <a:pt x="19298" y="134246"/>
                  </a:lnTo>
                  <a:lnTo>
                    <a:pt x="42114" y="102126"/>
                  </a:lnTo>
                  <a:lnTo>
                    <a:pt x="72545" y="73349"/>
                  </a:lnTo>
                  <a:lnTo>
                    <a:pt x="109720" y="48497"/>
                  </a:lnTo>
                  <a:lnTo>
                    <a:pt x="152766" y="28154"/>
                  </a:lnTo>
                  <a:lnTo>
                    <a:pt x="200813" y="12901"/>
                  </a:lnTo>
                  <a:lnTo>
                    <a:pt x="252988" y="3322"/>
                  </a:lnTo>
                  <a:lnTo>
                    <a:pt x="308419" y="0"/>
                  </a:lnTo>
                  <a:lnTo>
                    <a:pt x="363864" y="3322"/>
                  </a:lnTo>
                  <a:lnTo>
                    <a:pt x="416046" y="12901"/>
                  </a:lnTo>
                  <a:lnTo>
                    <a:pt x="464094" y="28154"/>
                  </a:lnTo>
                  <a:lnTo>
                    <a:pt x="507139" y="48497"/>
                  </a:lnTo>
                  <a:lnTo>
                    <a:pt x="544309" y="73349"/>
                  </a:lnTo>
                  <a:lnTo>
                    <a:pt x="574735" y="102126"/>
                  </a:lnTo>
                  <a:lnTo>
                    <a:pt x="597546" y="134246"/>
                  </a:lnTo>
                  <a:lnTo>
                    <a:pt x="616838" y="206184"/>
                  </a:lnTo>
                  <a:lnTo>
                    <a:pt x="611870" y="243226"/>
                  </a:lnTo>
                  <a:lnTo>
                    <a:pt x="574735" y="310203"/>
                  </a:lnTo>
                  <a:lnTo>
                    <a:pt x="544309" y="338972"/>
                  </a:lnTo>
                  <a:lnTo>
                    <a:pt x="507139" y="363817"/>
                  </a:lnTo>
                  <a:lnTo>
                    <a:pt x="464094" y="384156"/>
                  </a:lnTo>
                  <a:lnTo>
                    <a:pt x="416046" y="399406"/>
                  </a:lnTo>
                  <a:lnTo>
                    <a:pt x="363864" y="408983"/>
                  </a:lnTo>
                  <a:lnTo>
                    <a:pt x="308419" y="412305"/>
                  </a:lnTo>
                  <a:lnTo>
                    <a:pt x="252988" y="408983"/>
                  </a:lnTo>
                  <a:lnTo>
                    <a:pt x="200813" y="399406"/>
                  </a:lnTo>
                  <a:lnTo>
                    <a:pt x="152766" y="384156"/>
                  </a:lnTo>
                  <a:lnTo>
                    <a:pt x="109720" y="363817"/>
                  </a:lnTo>
                  <a:lnTo>
                    <a:pt x="72545" y="338972"/>
                  </a:lnTo>
                  <a:lnTo>
                    <a:pt x="42114" y="310203"/>
                  </a:lnTo>
                  <a:lnTo>
                    <a:pt x="19298" y="278093"/>
                  </a:lnTo>
                  <a:lnTo>
                    <a:pt x="0" y="206184"/>
                  </a:lnTo>
                  <a:close/>
                </a:path>
              </a:pathLst>
            </a:custGeom>
            <a:ln w="12700">
              <a:solidFill>
                <a:srgbClr val="92CF4F"/>
              </a:solidFill>
            </a:ln>
          </p:spPr>
          <p:txBody>
            <a:bodyPr wrap="square" lIns="0" tIns="0" rIns="0" bIns="0" rtlCol="0"/>
            <a:lstStyle/>
            <a:p>
              <a:endParaRPr/>
            </a:p>
          </p:txBody>
        </p:sp>
        <p:sp>
          <p:nvSpPr>
            <p:cNvPr id="13" name="object 13"/>
            <p:cNvSpPr/>
            <p:nvPr/>
          </p:nvSpPr>
          <p:spPr>
            <a:xfrm>
              <a:off x="3416007" y="4719294"/>
              <a:ext cx="2282190" cy="755650"/>
            </a:xfrm>
            <a:custGeom>
              <a:avLst/>
              <a:gdLst/>
              <a:ahLst/>
              <a:cxnLst/>
              <a:rect l="l" t="t" r="r" b="b"/>
              <a:pathLst>
                <a:path w="2282190" h="755650">
                  <a:moveTo>
                    <a:pt x="212128" y="61315"/>
                  </a:moveTo>
                  <a:lnTo>
                    <a:pt x="105854" y="58191"/>
                  </a:lnTo>
                  <a:lnTo>
                    <a:pt x="0" y="57150"/>
                  </a:lnTo>
                  <a:lnTo>
                    <a:pt x="546" y="0"/>
                  </a:lnTo>
                  <a:lnTo>
                    <a:pt x="107251" y="1041"/>
                  </a:lnTo>
                  <a:lnTo>
                    <a:pt x="214058" y="4165"/>
                  </a:lnTo>
                  <a:lnTo>
                    <a:pt x="320421" y="9321"/>
                  </a:lnTo>
                  <a:lnTo>
                    <a:pt x="426135" y="16370"/>
                  </a:lnTo>
                  <a:lnTo>
                    <a:pt x="531012" y="25349"/>
                  </a:lnTo>
                  <a:lnTo>
                    <a:pt x="634847" y="36106"/>
                  </a:lnTo>
                  <a:lnTo>
                    <a:pt x="737438" y="48615"/>
                  </a:lnTo>
                  <a:lnTo>
                    <a:pt x="827960" y="61264"/>
                  </a:lnTo>
                  <a:lnTo>
                    <a:pt x="211582" y="61264"/>
                  </a:lnTo>
                  <a:lnTo>
                    <a:pt x="212128" y="61315"/>
                  </a:lnTo>
                  <a:close/>
                </a:path>
                <a:path w="2282190" h="755650">
                  <a:moveTo>
                    <a:pt x="317398" y="66370"/>
                  </a:moveTo>
                  <a:lnTo>
                    <a:pt x="211582" y="61264"/>
                  </a:lnTo>
                  <a:lnTo>
                    <a:pt x="827960" y="61264"/>
                  </a:lnTo>
                  <a:lnTo>
                    <a:pt x="838593" y="62750"/>
                  </a:lnTo>
                  <a:lnTo>
                    <a:pt x="861097" y="66319"/>
                  </a:lnTo>
                  <a:lnTo>
                    <a:pt x="316852" y="66319"/>
                  </a:lnTo>
                  <a:lnTo>
                    <a:pt x="317398" y="66370"/>
                  </a:lnTo>
                  <a:close/>
                </a:path>
                <a:path w="2282190" h="755650">
                  <a:moveTo>
                    <a:pt x="422071" y="73418"/>
                  </a:moveTo>
                  <a:lnTo>
                    <a:pt x="316852" y="66319"/>
                  </a:lnTo>
                  <a:lnTo>
                    <a:pt x="861097" y="66319"/>
                  </a:lnTo>
                  <a:lnTo>
                    <a:pt x="905545" y="73367"/>
                  </a:lnTo>
                  <a:lnTo>
                    <a:pt x="421525" y="73367"/>
                  </a:lnTo>
                  <a:lnTo>
                    <a:pt x="422071" y="73418"/>
                  </a:lnTo>
                  <a:close/>
                </a:path>
                <a:path w="2282190" h="755650">
                  <a:moveTo>
                    <a:pt x="959030" y="82245"/>
                  </a:moveTo>
                  <a:lnTo>
                    <a:pt x="525880" y="82242"/>
                  </a:lnTo>
                  <a:lnTo>
                    <a:pt x="421525" y="73367"/>
                  </a:lnTo>
                  <a:lnTo>
                    <a:pt x="905545" y="73367"/>
                  </a:lnTo>
                  <a:lnTo>
                    <a:pt x="938060" y="78524"/>
                  </a:lnTo>
                  <a:lnTo>
                    <a:pt x="959030" y="82245"/>
                  </a:lnTo>
                  <a:close/>
                </a:path>
                <a:path w="2282190" h="755650">
                  <a:moveTo>
                    <a:pt x="1019151" y="92913"/>
                  </a:moveTo>
                  <a:lnTo>
                    <a:pt x="628688" y="92913"/>
                  </a:lnTo>
                  <a:lnTo>
                    <a:pt x="525874" y="82242"/>
                  </a:lnTo>
                  <a:lnTo>
                    <a:pt x="959030" y="82245"/>
                  </a:lnTo>
                  <a:lnTo>
                    <a:pt x="1019151" y="92913"/>
                  </a:lnTo>
                  <a:close/>
                </a:path>
                <a:path w="2282190" h="755650">
                  <a:moveTo>
                    <a:pt x="1083566" y="105270"/>
                  </a:moveTo>
                  <a:lnTo>
                    <a:pt x="730288" y="105270"/>
                  </a:lnTo>
                  <a:lnTo>
                    <a:pt x="628192" y="92862"/>
                  </a:lnTo>
                  <a:lnTo>
                    <a:pt x="628688" y="92913"/>
                  </a:lnTo>
                  <a:lnTo>
                    <a:pt x="1019151" y="92913"/>
                  </a:lnTo>
                  <a:lnTo>
                    <a:pt x="1035685" y="95846"/>
                  </a:lnTo>
                  <a:lnTo>
                    <a:pt x="1083566" y="105270"/>
                  </a:lnTo>
                  <a:close/>
                </a:path>
                <a:path w="2282190" h="755650">
                  <a:moveTo>
                    <a:pt x="1152717" y="119303"/>
                  </a:moveTo>
                  <a:lnTo>
                    <a:pt x="830402" y="119303"/>
                  </a:lnTo>
                  <a:lnTo>
                    <a:pt x="729792" y="105219"/>
                  </a:lnTo>
                  <a:lnTo>
                    <a:pt x="730288" y="105270"/>
                  </a:lnTo>
                  <a:lnTo>
                    <a:pt x="1083566" y="105270"/>
                  </a:lnTo>
                  <a:lnTo>
                    <a:pt x="1131189" y="114642"/>
                  </a:lnTo>
                  <a:lnTo>
                    <a:pt x="1152717" y="119303"/>
                  </a:lnTo>
                  <a:close/>
                </a:path>
                <a:path w="2282190" h="755650">
                  <a:moveTo>
                    <a:pt x="928827" y="134937"/>
                  </a:moveTo>
                  <a:lnTo>
                    <a:pt x="829906" y="119252"/>
                  </a:lnTo>
                  <a:lnTo>
                    <a:pt x="830402" y="119303"/>
                  </a:lnTo>
                  <a:lnTo>
                    <a:pt x="1152717" y="119303"/>
                  </a:lnTo>
                  <a:lnTo>
                    <a:pt x="1224457" y="134835"/>
                  </a:lnTo>
                  <a:lnTo>
                    <a:pt x="928331" y="134835"/>
                  </a:lnTo>
                  <a:lnTo>
                    <a:pt x="928827" y="134937"/>
                  </a:lnTo>
                  <a:close/>
                </a:path>
                <a:path w="2282190" h="755650">
                  <a:moveTo>
                    <a:pt x="1370277" y="170649"/>
                  </a:moveTo>
                  <a:lnTo>
                    <a:pt x="1119924" y="170649"/>
                  </a:lnTo>
                  <a:lnTo>
                    <a:pt x="1024928" y="151942"/>
                  </a:lnTo>
                  <a:lnTo>
                    <a:pt x="928331" y="134835"/>
                  </a:lnTo>
                  <a:lnTo>
                    <a:pt x="1224457" y="134835"/>
                  </a:lnTo>
                  <a:lnTo>
                    <a:pt x="1315237" y="156362"/>
                  </a:lnTo>
                  <a:lnTo>
                    <a:pt x="1370277" y="170649"/>
                  </a:lnTo>
                  <a:close/>
                </a:path>
                <a:path w="2282190" h="755650">
                  <a:moveTo>
                    <a:pt x="1025423" y="152044"/>
                  </a:moveTo>
                  <a:lnTo>
                    <a:pt x="1024850" y="151942"/>
                  </a:lnTo>
                  <a:lnTo>
                    <a:pt x="1025423" y="152044"/>
                  </a:lnTo>
                  <a:close/>
                </a:path>
                <a:path w="2282190" h="755650">
                  <a:moveTo>
                    <a:pt x="1588583" y="234454"/>
                  </a:moveTo>
                  <a:lnTo>
                    <a:pt x="1388706" y="234454"/>
                  </a:lnTo>
                  <a:lnTo>
                    <a:pt x="1301203" y="211772"/>
                  </a:lnTo>
                  <a:lnTo>
                    <a:pt x="1211554" y="190500"/>
                  </a:lnTo>
                  <a:lnTo>
                    <a:pt x="1119378" y="170548"/>
                  </a:lnTo>
                  <a:lnTo>
                    <a:pt x="1119924" y="170649"/>
                  </a:lnTo>
                  <a:lnTo>
                    <a:pt x="1370277" y="170649"/>
                  </a:lnTo>
                  <a:lnTo>
                    <a:pt x="1403350" y="179235"/>
                  </a:lnTo>
                  <a:lnTo>
                    <a:pt x="1488579" y="203250"/>
                  </a:lnTo>
                  <a:lnTo>
                    <a:pt x="1570723" y="228498"/>
                  </a:lnTo>
                  <a:lnTo>
                    <a:pt x="1588583" y="234454"/>
                  </a:lnTo>
                  <a:close/>
                </a:path>
                <a:path w="2282190" h="755650">
                  <a:moveTo>
                    <a:pt x="1212100" y="190639"/>
                  </a:moveTo>
                  <a:lnTo>
                    <a:pt x="1211455" y="190500"/>
                  </a:lnTo>
                  <a:lnTo>
                    <a:pt x="1212100" y="190639"/>
                  </a:lnTo>
                  <a:close/>
                </a:path>
                <a:path w="2282190" h="755650">
                  <a:moveTo>
                    <a:pt x="1301750" y="211924"/>
                  </a:moveTo>
                  <a:lnTo>
                    <a:pt x="1301108" y="211772"/>
                  </a:lnTo>
                  <a:lnTo>
                    <a:pt x="1301750" y="211924"/>
                  </a:lnTo>
                  <a:close/>
                </a:path>
                <a:path w="2282190" h="755650">
                  <a:moveTo>
                    <a:pt x="1658867" y="258165"/>
                  </a:moveTo>
                  <a:lnTo>
                    <a:pt x="1472742" y="258165"/>
                  </a:lnTo>
                  <a:lnTo>
                    <a:pt x="1388110" y="234302"/>
                  </a:lnTo>
                  <a:lnTo>
                    <a:pt x="1388706" y="234454"/>
                  </a:lnTo>
                  <a:lnTo>
                    <a:pt x="1588583" y="234454"/>
                  </a:lnTo>
                  <a:lnTo>
                    <a:pt x="1649552" y="254787"/>
                  </a:lnTo>
                  <a:lnTo>
                    <a:pt x="1658867" y="258165"/>
                  </a:lnTo>
                  <a:close/>
                </a:path>
                <a:path w="2282190" h="755650">
                  <a:moveTo>
                    <a:pt x="1553616" y="283019"/>
                  </a:moveTo>
                  <a:lnTo>
                    <a:pt x="1472107" y="258013"/>
                  </a:lnTo>
                  <a:lnTo>
                    <a:pt x="1472742" y="258165"/>
                  </a:lnTo>
                  <a:lnTo>
                    <a:pt x="1658867" y="258165"/>
                  </a:lnTo>
                  <a:lnTo>
                    <a:pt x="1724914" y="282117"/>
                  </a:lnTo>
                  <a:lnTo>
                    <a:pt x="1726555" y="282765"/>
                  </a:lnTo>
                  <a:lnTo>
                    <a:pt x="1552968" y="282765"/>
                  </a:lnTo>
                  <a:lnTo>
                    <a:pt x="1553616" y="283019"/>
                  </a:lnTo>
                  <a:close/>
                </a:path>
                <a:path w="2282190" h="755650">
                  <a:moveTo>
                    <a:pt x="1914634" y="363435"/>
                  </a:moveTo>
                  <a:lnTo>
                    <a:pt x="1775167" y="363435"/>
                  </a:lnTo>
                  <a:lnTo>
                    <a:pt x="1704276" y="335406"/>
                  </a:lnTo>
                  <a:lnTo>
                    <a:pt x="1630400" y="308610"/>
                  </a:lnTo>
                  <a:lnTo>
                    <a:pt x="1552968" y="282765"/>
                  </a:lnTo>
                  <a:lnTo>
                    <a:pt x="1726555" y="282765"/>
                  </a:lnTo>
                  <a:lnTo>
                    <a:pt x="1796592" y="310400"/>
                  </a:lnTo>
                  <a:lnTo>
                    <a:pt x="1864360" y="339674"/>
                  </a:lnTo>
                  <a:lnTo>
                    <a:pt x="1914634" y="363435"/>
                  </a:lnTo>
                  <a:close/>
                </a:path>
                <a:path w="2282190" h="755650">
                  <a:moveTo>
                    <a:pt x="1631099" y="308863"/>
                  </a:moveTo>
                  <a:lnTo>
                    <a:pt x="1630338" y="308610"/>
                  </a:lnTo>
                  <a:lnTo>
                    <a:pt x="1631099" y="308863"/>
                  </a:lnTo>
                  <a:close/>
                </a:path>
                <a:path w="2282190" h="755650">
                  <a:moveTo>
                    <a:pt x="1705013" y="335699"/>
                  </a:moveTo>
                  <a:lnTo>
                    <a:pt x="1704208" y="335406"/>
                  </a:lnTo>
                  <a:lnTo>
                    <a:pt x="1705013" y="335699"/>
                  </a:lnTo>
                  <a:close/>
                </a:path>
                <a:path w="2282190" h="755650">
                  <a:moveTo>
                    <a:pt x="1971098" y="391960"/>
                  </a:moveTo>
                  <a:lnTo>
                    <a:pt x="1841296" y="391960"/>
                  </a:lnTo>
                  <a:lnTo>
                    <a:pt x="1774651" y="363231"/>
                  </a:lnTo>
                  <a:lnTo>
                    <a:pt x="1775167" y="363435"/>
                  </a:lnTo>
                  <a:lnTo>
                    <a:pt x="1914634" y="363435"/>
                  </a:lnTo>
                  <a:lnTo>
                    <a:pt x="1927961" y="369735"/>
                  </a:lnTo>
                  <a:lnTo>
                    <a:pt x="1958327" y="385165"/>
                  </a:lnTo>
                  <a:lnTo>
                    <a:pt x="1971098" y="391960"/>
                  </a:lnTo>
                  <a:close/>
                </a:path>
                <a:path w="2282190" h="755650">
                  <a:moveTo>
                    <a:pt x="2048132" y="435965"/>
                  </a:moveTo>
                  <a:lnTo>
                    <a:pt x="1932178" y="435965"/>
                  </a:lnTo>
                  <a:lnTo>
                    <a:pt x="1902409" y="420827"/>
                  </a:lnTo>
                  <a:lnTo>
                    <a:pt x="1840659" y="391685"/>
                  </a:lnTo>
                  <a:lnTo>
                    <a:pt x="1841296" y="391960"/>
                  </a:lnTo>
                  <a:lnTo>
                    <a:pt x="1971098" y="391960"/>
                  </a:lnTo>
                  <a:lnTo>
                    <a:pt x="1987499" y="400685"/>
                  </a:lnTo>
                  <a:lnTo>
                    <a:pt x="2015578" y="416471"/>
                  </a:lnTo>
                  <a:lnTo>
                    <a:pt x="2042515" y="432435"/>
                  </a:lnTo>
                  <a:lnTo>
                    <a:pt x="2048132" y="435965"/>
                  </a:lnTo>
                  <a:close/>
                </a:path>
                <a:path w="2282190" h="755650">
                  <a:moveTo>
                    <a:pt x="1903158" y="421233"/>
                  </a:moveTo>
                  <a:lnTo>
                    <a:pt x="1902298" y="420827"/>
                  </a:lnTo>
                  <a:lnTo>
                    <a:pt x="1903158" y="421233"/>
                  </a:lnTo>
                  <a:close/>
                </a:path>
                <a:path w="2282190" h="755650">
                  <a:moveTo>
                    <a:pt x="2071832" y="450989"/>
                  </a:moveTo>
                  <a:lnTo>
                    <a:pt x="1960308" y="450989"/>
                  </a:lnTo>
                  <a:lnTo>
                    <a:pt x="1931767" y="435756"/>
                  </a:lnTo>
                  <a:lnTo>
                    <a:pt x="1932178" y="435965"/>
                  </a:lnTo>
                  <a:lnTo>
                    <a:pt x="2048132" y="435965"/>
                  </a:lnTo>
                  <a:lnTo>
                    <a:pt x="2068258" y="448614"/>
                  </a:lnTo>
                  <a:lnTo>
                    <a:pt x="2071832" y="450989"/>
                  </a:lnTo>
                  <a:close/>
                </a:path>
                <a:path w="2282190" h="755650">
                  <a:moveTo>
                    <a:pt x="2094507" y="466128"/>
                  </a:moveTo>
                  <a:lnTo>
                    <a:pt x="1987296" y="466128"/>
                  </a:lnTo>
                  <a:lnTo>
                    <a:pt x="1959786" y="450710"/>
                  </a:lnTo>
                  <a:lnTo>
                    <a:pt x="1960308" y="450989"/>
                  </a:lnTo>
                  <a:lnTo>
                    <a:pt x="2071832" y="450989"/>
                  </a:lnTo>
                  <a:lnTo>
                    <a:pt x="2092820" y="464934"/>
                  </a:lnTo>
                  <a:lnTo>
                    <a:pt x="2094507" y="466128"/>
                  </a:lnTo>
                  <a:close/>
                </a:path>
                <a:path w="2282190" h="755650">
                  <a:moveTo>
                    <a:pt x="2116103" y="481406"/>
                  </a:moveTo>
                  <a:lnTo>
                    <a:pt x="2013038" y="481406"/>
                  </a:lnTo>
                  <a:lnTo>
                    <a:pt x="1986699" y="465823"/>
                  </a:lnTo>
                  <a:lnTo>
                    <a:pt x="1987296" y="466128"/>
                  </a:lnTo>
                  <a:lnTo>
                    <a:pt x="2094507" y="466128"/>
                  </a:lnTo>
                  <a:lnTo>
                    <a:pt x="2116103" y="481406"/>
                  </a:lnTo>
                  <a:close/>
                </a:path>
                <a:path w="2282190" h="755650">
                  <a:moveTo>
                    <a:pt x="2173785" y="527837"/>
                  </a:moveTo>
                  <a:lnTo>
                    <a:pt x="2082800" y="527837"/>
                  </a:lnTo>
                  <a:lnTo>
                    <a:pt x="2060117" y="511810"/>
                  </a:lnTo>
                  <a:lnTo>
                    <a:pt x="2036902" y="496392"/>
                  </a:lnTo>
                  <a:lnTo>
                    <a:pt x="2012454" y="481063"/>
                  </a:lnTo>
                  <a:lnTo>
                    <a:pt x="2013038" y="481406"/>
                  </a:lnTo>
                  <a:lnTo>
                    <a:pt x="2116103" y="481406"/>
                  </a:lnTo>
                  <a:lnTo>
                    <a:pt x="2138311" y="498170"/>
                  </a:lnTo>
                  <a:lnTo>
                    <a:pt x="2159190" y="515086"/>
                  </a:lnTo>
                  <a:lnTo>
                    <a:pt x="2173785" y="527837"/>
                  </a:lnTo>
                  <a:close/>
                </a:path>
                <a:path w="2282190" h="755650">
                  <a:moveTo>
                    <a:pt x="2037549" y="496836"/>
                  </a:moveTo>
                  <a:lnTo>
                    <a:pt x="2036842" y="496392"/>
                  </a:lnTo>
                  <a:lnTo>
                    <a:pt x="2037549" y="496836"/>
                  </a:lnTo>
                  <a:close/>
                </a:path>
                <a:path w="2282190" h="755650">
                  <a:moveTo>
                    <a:pt x="2060816" y="512317"/>
                  </a:moveTo>
                  <a:lnTo>
                    <a:pt x="2060053" y="511810"/>
                  </a:lnTo>
                  <a:lnTo>
                    <a:pt x="2060816" y="512317"/>
                  </a:lnTo>
                  <a:close/>
                </a:path>
                <a:path w="2282190" h="755650">
                  <a:moveTo>
                    <a:pt x="2206457" y="559193"/>
                  </a:moveTo>
                  <a:lnTo>
                    <a:pt x="2122830" y="559193"/>
                  </a:lnTo>
                  <a:lnTo>
                    <a:pt x="2102739" y="542925"/>
                  </a:lnTo>
                  <a:lnTo>
                    <a:pt x="2082135" y="527368"/>
                  </a:lnTo>
                  <a:lnTo>
                    <a:pt x="2082800" y="527837"/>
                  </a:lnTo>
                  <a:lnTo>
                    <a:pt x="2173785" y="527837"/>
                  </a:lnTo>
                  <a:lnTo>
                    <a:pt x="2178786" y="532206"/>
                  </a:lnTo>
                  <a:lnTo>
                    <a:pt x="2197100" y="549516"/>
                  </a:lnTo>
                  <a:lnTo>
                    <a:pt x="2206457" y="559193"/>
                  </a:lnTo>
                  <a:close/>
                </a:path>
                <a:path w="2282190" h="755650">
                  <a:moveTo>
                    <a:pt x="2103475" y="543521"/>
                  </a:moveTo>
                  <a:lnTo>
                    <a:pt x="2102687" y="542925"/>
                  </a:lnTo>
                  <a:lnTo>
                    <a:pt x="2103475" y="543521"/>
                  </a:lnTo>
                  <a:close/>
                </a:path>
                <a:path w="2282190" h="755650">
                  <a:moveTo>
                    <a:pt x="2219340" y="574865"/>
                  </a:moveTo>
                  <a:lnTo>
                    <a:pt x="2140788" y="574865"/>
                  </a:lnTo>
                  <a:lnTo>
                    <a:pt x="2122136" y="558631"/>
                  </a:lnTo>
                  <a:lnTo>
                    <a:pt x="2122830" y="559193"/>
                  </a:lnTo>
                  <a:lnTo>
                    <a:pt x="2206457" y="559193"/>
                  </a:lnTo>
                  <a:lnTo>
                    <a:pt x="2216048" y="569112"/>
                  </a:lnTo>
                  <a:lnTo>
                    <a:pt x="2219340" y="574865"/>
                  </a:lnTo>
                  <a:close/>
                </a:path>
                <a:path w="2282190" h="755650">
                  <a:moveTo>
                    <a:pt x="2278026" y="638619"/>
                  </a:moveTo>
                  <a:lnTo>
                    <a:pt x="2190000" y="638619"/>
                  </a:lnTo>
                  <a:lnTo>
                    <a:pt x="2239556" y="610196"/>
                  </a:lnTo>
                  <a:lnTo>
                    <a:pt x="2226843" y="587978"/>
                  </a:lnTo>
                  <a:lnTo>
                    <a:pt x="2281974" y="563956"/>
                  </a:lnTo>
                  <a:lnTo>
                    <a:pt x="2278026" y="638619"/>
                  </a:lnTo>
                  <a:close/>
                </a:path>
                <a:path w="2282190" h="755650">
                  <a:moveTo>
                    <a:pt x="2220825" y="590600"/>
                  </a:moveTo>
                  <a:lnTo>
                    <a:pt x="2157361" y="590600"/>
                  </a:lnTo>
                  <a:lnTo>
                    <a:pt x="2140043" y="574217"/>
                  </a:lnTo>
                  <a:lnTo>
                    <a:pt x="2140788" y="574865"/>
                  </a:lnTo>
                  <a:lnTo>
                    <a:pt x="2219340" y="574865"/>
                  </a:lnTo>
                  <a:lnTo>
                    <a:pt x="2226843" y="587978"/>
                  </a:lnTo>
                  <a:lnTo>
                    <a:pt x="2220825" y="590600"/>
                  </a:lnTo>
                  <a:close/>
                </a:path>
                <a:path w="2282190" h="755650">
                  <a:moveTo>
                    <a:pt x="2190000" y="638619"/>
                  </a:moveTo>
                  <a:lnTo>
                    <a:pt x="2174137" y="610944"/>
                  </a:lnTo>
                  <a:lnTo>
                    <a:pt x="2226843" y="587978"/>
                  </a:lnTo>
                  <a:lnTo>
                    <a:pt x="2239556" y="610196"/>
                  </a:lnTo>
                  <a:lnTo>
                    <a:pt x="2190000" y="638619"/>
                  </a:lnTo>
                  <a:close/>
                </a:path>
                <a:path w="2282190" h="755650">
                  <a:moveTo>
                    <a:pt x="2169975" y="603683"/>
                  </a:moveTo>
                  <a:lnTo>
                    <a:pt x="2156416" y="589706"/>
                  </a:lnTo>
                  <a:lnTo>
                    <a:pt x="2157361" y="590600"/>
                  </a:lnTo>
                  <a:lnTo>
                    <a:pt x="2220825" y="590600"/>
                  </a:lnTo>
                  <a:lnTo>
                    <a:pt x="2197829" y="600621"/>
                  </a:lnTo>
                  <a:lnTo>
                    <a:pt x="2168220" y="600621"/>
                  </a:lnTo>
                  <a:lnTo>
                    <a:pt x="2169975" y="603683"/>
                  </a:lnTo>
                  <a:close/>
                </a:path>
                <a:path w="2282190" h="755650">
                  <a:moveTo>
                    <a:pt x="2172487" y="606272"/>
                  </a:moveTo>
                  <a:lnTo>
                    <a:pt x="2169975" y="603683"/>
                  </a:lnTo>
                  <a:lnTo>
                    <a:pt x="2168220" y="600621"/>
                  </a:lnTo>
                  <a:lnTo>
                    <a:pt x="2172487" y="606272"/>
                  </a:lnTo>
                  <a:close/>
                </a:path>
                <a:path w="2282190" h="755650">
                  <a:moveTo>
                    <a:pt x="2184859" y="606272"/>
                  </a:moveTo>
                  <a:lnTo>
                    <a:pt x="2172487" y="606272"/>
                  </a:lnTo>
                  <a:lnTo>
                    <a:pt x="2168220" y="600621"/>
                  </a:lnTo>
                  <a:lnTo>
                    <a:pt x="2197829" y="600621"/>
                  </a:lnTo>
                  <a:lnTo>
                    <a:pt x="2184859" y="606272"/>
                  </a:lnTo>
                  <a:close/>
                </a:path>
                <a:path w="2282190" h="755650">
                  <a:moveTo>
                    <a:pt x="2174137" y="610944"/>
                  </a:moveTo>
                  <a:lnTo>
                    <a:pt x="2169975" y="603683"/>
                  </a:lnTo>
                  <a:lnTo>
                    <a:pt x="2172487" y="606272"/>
                  </a:lnTo>
                  <a:lnTo>
                    <a:pt x="2184859" y="606272"/>
                  </a:lnTo>
                  <a:lnTo>
                    <a:pt x="2174137" y="610944"/>
                  </a:lnTo>
                  <a:close/>
                </a:path>
                <a:path w="2282190" h="755650">
                  <a:moveTo>
                    <a:pt x="2271852" y="755395"/>
                  </a:moveTo>
                  <a:lnTo>
                    <a:pt x="2124760" y="632460"/>
                  </a:lnTo>
                  <a:lnTo>
                    <a:pt x="2174137" y="610944"/>
                  </a:lnTo>
                  <a:lnTo>
                    <a:pt x="2190000" y="638619"/>
                  </a:lnTo>
                  <a:lnTo>
                    <a:pt x="2278026" y="638619"/>
                  </a:lnTo>
                  <a:lnTo>
                    <a:pt x="2271852" y="755395"/>
                  </a:lnTo>
                  <a:close/>
                </a:path>
              </a:pathLst>
            </a:custGeom>
            <a:solidFill>
              <a:srgbClr val="92CF4F"/>
            </a:solidFill>
          </p:spPr>
          <p:txBody>
            <a:bodyPr wrap="square" lIns="0" tIns="0" rIns="0" bIns="0" rtlCol="0"/>
            <a:lstStyle/>
            <a:p>
              <a:endParaRPr/>
            </a:p>
          </p:txBody>
        </p:sp>
      </p:grpSp>
      <p:sp>
        <p:nvSpPr>
          <p:cNvPr id="14" name="object 14"/>
          <p:cNvSpPr txBox="1"/>
          <p:nvPr/>
        </p:nvSpPr>
        <p:spPr>
          <a:xfrm>
            <a:off x="4512043" y="5495035"/>
            <a:ext cx="2322830" cy="751488"/>
          </a:xfrm>
          <a:prstGeom prst="rect">
            <a:avLst/>
          </a:prstGeom>
        </p:spPr>
        <p:txBody>
          <a:bodyPr vert="horz" wrap="square" lIns="0" tIns="12700" rIns="0" bIns="0" rtlCol="0">
            <a:spAutoFit/>
          </a:bodyPr>
          <a:lstStyle/>
          <a:p>
            <a:pPr marL="12700">
              <a:lnSpc>
                <a:spcPct val="100000"/>
              </a:lnSpc>
              <a:spcBef>
                <a:spcPts val="100"/>
              </a:spcBef>
            </a:pPr>
            <a:r>
              <a:rPr lang="el-GR" sz="2400" dirty="0">
                <a:latin typeface="Franklin Gothic Medium"/>
                <a:cs typeface="Franklin Gothic Medium"/>
              </a:rPr>
              <a:t>Παρεκκλίνει της πορείας του</a:t>
            </a:r>
            <a:endParaRPr sz="2400" dirty="0">
              <a:latin typeface="Franklin Gothic Medium"/>
              <a:cs typeface="Franklin Gothic Medium"/>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90" dirty="0"/>
              <a:t>ΠΡΟΣΟΜΟΙΩΣΗ</a:t>
            </a:r>
            <a:r>
              <a:rPr lang="en-US" spc="90" dirty="0"/>
              <a:t>: </a:t>
            </a:r>
            <a:r>
              <a:rPr lang="el-GR" spc="90" dirty="0"/>
              <a:t>ΑΞΙΟΛΟΓΗΣΗ</a:t>
            </a:r>
            <a:endParaRPr spc="70" dirty="0"/>
          </a:p>
        </p:txBody>
      </p:sp>
      <p:sp>
        <p:nvSpPr>
          <p:cNvPr id="3" name="object 3"/>
          <p:cNvSpPr txBox="1"/>
          <p:nvPr/>
        </p:nvSpPr>
        <p:spPr>
          <a:xfrm>
            <a:off x="1174115" y="2457403"/>
            <a:ext cx="8611870" cy="813043"/>
          </a:xfrm>
          <a:prstGeom prst="rect">
            <a:avLst/>
          </a:prstGeom>
        </p:spPr>
        <p:txBody>
          <a:bodyPr vert="horz" wrap="square" lIns="0" tIns="12700" rIns="0" bIns="0" rtlCol="0">
            <a:spAutoFit/>
          </a:bodyPr>
          <a:lstStyle/>
          <a:p>
            <a:pPr marL="12700">
              <a:lnSpc>
                <a:spcPct val="100000"/>
              </a:lnSpc>
              <a:spcBef>
                <a:spcPts val="100"/>
              </a:spcBef>
            </a:pPr>
            <a:r>
              <a:rPr lang="el-GR" sz="2600" dirty="0">
                <a:latin typeface="Franklin Gothic Medium"/>
                <a:cs typeface="Franklin Gothic Medium"/>
              </a:rPr>
              <a:t>Το άτομο αξιολογείται χρησιμοποιώντας την ακόλουθη συνάρτηση καταλληλόλητας:</a:t>
            </a:r>
            <a:endParaRPr sz="2600" dirty="0">
              <a:latin typeface="Franklin Gothic Medium"/>
              <a:cs typeface="Franklin Gothic Medium"/>
            </a:endParaRPr>
          </a:p>
        </p:txBody>
      </p:sp>
      <p:grpSp>
        <p:nvGrpSpPr>
          <p:cNvPr id="4" name="object 4"/>
          <p:cNvGrpSpPr/>
          <p:nvPr/>
        </p:nvGrpSpPr>
        <p:grpSpPr>
          <a:xfrm>
            <a:off x="2554884" y="3269360"/>
            <a:ext cx="7289165" cy="1804035"/>
            <a:chOff x="2554884" y="3269360"/>
            <a:chExt cx="7289165" cy="1804035"/>
          </a:xfrm>
        </p:grpSpPr>
        <p:pic>
          <p:nvPicPr>
            <p:cNvPr id="5" name="object 5"/>
            <p:cNvPicPr/>
            <p:nvPr/>
          </p:nvPicPr>
          <p:blipFill>
            <a:blip r:embed="rId2" cstate="print"/>
            <a:stretch>
              <a:fillRect/>
            </a:stretch>
          </p:blipFill>
          <p:spPr>
            <a:xfrm>
              <a:off x="3778984" y="3422239"/>
              <a:ext cx="4542460" cy="512850"/>
            </a:xfrm>
            <a:prstGeom prst="rect">
              <a:avLst/>
            </a:prstGeom>
          </p:spPr>
        </p:pic>
        <p:sp>
          <p:nvSpPr>
            <p:cNvPr id="6" name="object 6"/>
            <p:cNvSpPr/>
            <p:nvPr/>
          </p:nvSpPr>
          <p:spPr>
            <a:xfrm>
              <a:off x="5036438" y="3275710"/>
              <a:ext cx="1233805" cy="861060"/>
            </a:xfrm>
            <a:custGeom>
              <a:avLst/>
              <a:gdLst/>
              <a:ahLst/>
              <a:cxnLst/>
              <a:rect l="l" t="t" r="r" b="b"/>
              <a:pathLst>
                <a:path w="1233804" h="861060">
                  <a:moveTo>
                    <a:pt x="616902" y="860869"/>
                  </a:moveTo>
                  <a:lnTo>
                    <a:pt x="560748" y="859110"/>
                  </a:lnTo>
                  <a:lnTo>
                    <a:pt x="506007" y="853933"/>
                  </a:lnTo>
                  <a:lnTo>
                    <a:pt x="452897" y="845492"/>
                  </a:lnTo>
                  <a:lnTo>
                    <a:pt x="401636" y="833937"/>
                  </a:lnTo>
                  <a:lnTo>
                    <a:pt x="352441" y="819421"/>
                  </a:lnTo>
                  <a:lnTo>
                    <a:pt x="305530" y="802096"/>
                  </a:lnTo>
                  <a:lnTo>
                    <a:pt x="261120" y="782113"/>
                  </a:lnTo>
                  <a:lnTo>
                    <a:pt x="219430" y="759626"/>
                  </a:lnTo>
                  <a:lnTo>
                    <a:pt x="180678" y="734785"/>
                  </a:lnTo>
                  <a:lnTo>
                    <a:pt x="145080" y="707743"/>
                  </a:lnTo>
                  <a:lnTo>
                    <a:pt x="112855" y="678652"/>
                  </a:lnTo>
                  <a:lnTo>
                    <a:pt x="84220" y="647663"/>
                  </a:lnTo>
                  <a:lnTo>
                    <a:pt x="59393" y="614930"/>
                  </a:lnTo>
                  <a:lnTo>
                    <a:pt x="38592" y="580603"/>
                  </a:lnTo>
                  <a:lnTo>
                    <a:pt x="22034" y="544834"/>
                  </a:lnTo>
                  <a:lnTo>
                    <a:pt x="9938" y="507777"/>
                  </a:lnTo>
                  <a:lnTo>
                    <a:pt x="2520" y="469582"/>
                  </a:lnTo>
                  <a:lnTo>
                    <a:pt x="0" y="430402"/>
                  </a:lnTo>
                  <a:lnTo>
                    <a:pt x="2520" y="391225"/>
                  </a:lnTo>
                  <a:lnTo>
                    <a:pt x="9938" y="353033"/>
                  </a:lnTo>
                  <a:lnTo>
                    <a:pt x="22034" y="315980"/>
                  </a:lnTo>
                  <a:lnTo>
                    <a:pt x="38592" y="280215"/>
                  </a:lnTo>
                  <a:lnTo>
                    <a:pt x="59393" y="245893"/>
                  </a:lnTo>
                  <a:lnTo>
                    <a:pt x="84220" y="213164"/>
                  </a:lnTo>
                  <a:lnTo>
                    <a:pt x="112855" y="182180"/>
                  </a:lnTo>
                  <a:lnTo>
                    <a:pt x="145080" y="153094"/>
                  </a:lnTo>
                  <a:lnTo>
                    <a:pt x="180678" y="126057"/>
                  </a:lnTo>
                  <a:lnTo>
                    <a:pt x="219430" y="101220"/>
                  </a:lnTo>
                  <a:lnTo>
                    <a:pt x="261120" y="78737"/>
                  </a:lnTo>
                  <a:lnTo>
                    <a:pt x="305530" y="58759"/>
                  </a:lnTo>
                  <a:lnTo>
                    <a:pt x="352441" y="41438"/>
                  </a:lnTo>
                  <a:lnTo>
                    <a:pt x="401636" y="26925"/>
                  </a:lnTo>
                  <a:lnTo>
                    <a:pt x="452897" y="15373"/>
                  </a:lnTo>
                  <a:lnTo>
                    <a:pt x="506007" y="6933"/>
                  </a:lnTo>
                  <a:lnTo>
                    <a:pt x="560748" y="1758"/>
                  </a:lnTo>
                  <a:lnTo>
                    <a:pt x="616902" y="0"/>
                  </a:lnTo>
                  <a:lnTo>
                    <a:pt x="673046" y="1758"/>
                  </a:lnTo>
                  <a:lnTo>
                    <a:pt x="727778" y="6933"/>
                  </a:lnTo>
                  <a:lnTo>
                    <a:pt x="780880" y="15373"/>
                  </a:lnTo>
                  <a:lnTo>
                    <a:pt x="832135" y="26925"/>
                  </a:lnTo>
                  <a:lnTo>
                    <a:pt x="881324" y="41438"/>
                  </a:lnTo>
                  <a:lnTo>
                    <a:pt x="928230" y="58759"/>
                  </a:lnTo>
                  <a:lnTo>
                    <a:pt x="972635" y="78737"/>
                  </a:lnTo>
                  <a:lnTo>
                    <a:pt x="1014321" y="101220"/>
                  </a:lnTo>
                  <a:lnTo>
                    <a:pt x="1053071" y="126057"/>
                  </a:lnTo>
                  <a:lnTo>
                    <a:pt x="1088666" y="153094"/>
                  </a:lnTo>
                  <a:lnTo>
                    <a:pt x="1120890" y="182180"/>
                  </a:lnTo>
                  <a:lnTo>
                    <a:pt x="1149523" y="213164"/>
                  </a:lnTo>
                  <a:lnTo>
                    <a:pt x="1174349" y="245893"/>
                  </a:lnTo>
                  <a:lnTo>
                    <a:pt x="1195149" y="280215"/>
                  </a:lnTo>
                  <a:lnTo>
                    <a:pt x="1211707" y="315980"/>
                  </a:lnTo>
                  <a:lnTo>
                    <a:pt x="1223803" y="353033"/>
                  </a:lnTo>
                  <a:lnTo>
                    <a:pt x="1231220" y="391225"/>
                  </a:lnTo>
                  <a:lnTo>
                    <a:pt x="1233741" y="430402"/>
                  </a:lnTo>
                  <a:lnTo>
                    <a:pt x="1231220" y="469582"/>
                  </a:lnTo>
                  <a:lnTo>
                    <a:pt x="1223803" y="507777"/>
                  </a:lnTo>
                  <a:lnTo>
                    <a:pt x="1211706" y="544834"/>
                  </a:lnTo>
                  <a:lnTo>
                    <a:pt x="1195149" y="580603"/>
                  </a:lnTo>
                  <a:lnTo>
                    <a:pt x="1174349" y="614930"/>
                  </a:lnTo>
                  <a:lnTo>
                    <a:pt x="1149523" y="647663"/>
                  </a:lnTo>
                  <a:lnTo>
                    <a:pt x="1120890" y="678652"/>
                  </a:lnTo>
                  <a:lnTo>
                    <a:pt x="1088666" y="707743"/>
                  </a:lnTo>
                  <a:lnTo>
                    <a:pt x="1053071" y="734785"/>
                  </a:lnTo>
                  <a:lnTo>
                    <a:pt x="1014321" y="759626"/>
                  </a:lnTo>
                  <a:lnTo>
                    <a:pt x="972635" y="782113"/>
                  </a:lnTo>
                  <a:lnTo>
                    <a:pt x="928230" y="802096"/>
                  </a:lnTo>
                  <a:lnTo>
                    <a:pt x="881324" y="819421"/>
                  </a:lnTo>
                  <a:lnTo>
                    <a:pt x="832135" y="833937"/>
                  </a:lnTo>
                  <a:lnTo>
                    <a:pt x="780880" y="845492"/>
                  </a:lnTo>
                  <a:lnTo>
                    <a:pt x="727778" y="853933"/>
                  </a:lnTo>
                  <a:lnTo>
                    <a:pt x="673046" y="859110"/>
                  </a:lnTo>
                  <a:lnTo>
                    <a:pt x="616902" y="860869"/>
                  </a:lnTo>
                  <a:close/>
                </a:path>
              </a:pathLst>
            </a:custGeom>
            <a:solidFill>
              <a:srgbClr val="92CF4F">
                <a:alpha val="30198"/>
              </a:srgbClr>
            </a:solidFill>
          </p:spPr>
          <p:txBody>
            <a:bodyPr wrap="square" lIns="0" tIns="0" rIns="0" bIns="0" rtlCol="0"/>
            <a:lstStyle/>
            <a:p>
              <a:endParaRPr/>
            </a:p>
          </p:txBody>
        </p:sp>
        <p:sp>
          <p:nvSpPr>
            <p:cNvPr id="7" name="object 7"/>
            <p:cNvSpPr/>
            <p:nvPr/>
          </p:nvSpPr>
          <p:spPr>
            <a:xfrm>
              <a:off x="5036438" y="3275710"/>
              <a:ext cx="1233805" cy="861060"/>
            </a:xfrm>
            <a:custGeom>
              <a:avLst/>
              <a:gdLst/>
              <a:ahLst/>
              <a:cxnLst/>
              <a:rect l="l" t="t" r="r" b="b"/>
              <a:pathLst>
                <a:path w="1233804" h="861060">
                  <a:moveTo>
                    <a:pt x="0" y="430402"/>
                  </a:moveTo>
                  <a:lnTo>
                    <a:pt x="2520" y="391225"/>
                  </a:lnTo>
                  <a:lnTo>
                    <a:pt x="9938" y="353033"/>
                  </a:lnTo>
                  <a:lnTo>
                    <a:pt x="22034" y="315980"/>
                  </a:lnTo>
                  <a:lnTo>
                    <a:pt x="38591" y="280215"/>
                  </a:lnTo>
                  <a:lnTo>
                    <a:pt x="59392" y="245893"/>
                  </a:lnTo>
                  <a:lnTo>
                    <a:pt x="84218" y="213164"/>
                  </a:lnTo>
                  <a:lnTo>
                    <a:pt x="112852" y="182180"/>
                  </a:lnTo>
                  <a:lnTo>
                    <a:pt x="145075" y="153094"/>
                  </a:lnTo>
                  <a:lnTo>
                    <a:pt x="180671" y="126057"/>
                  </a:lnTo>
                  <a:lnTo>
                    <a:pt x="219422" y="101220"/>
                  </a:lnTo>
                  <a:lnTo>
                    <a:pt x="261109" y="78737"/>
                  </a:lnTo>
                  <a:lnTo>
                    <a:pt x="305514" y="58759"/>
                  </a:lnTo>
                  <a:lnTo>
                    <a:pt x="352421" y="41438"/>
                  </a:lnTo>
                  <a:lnTo>
                    <a:pt x="401612" y="26925"/>
                  </a:lnTo>
                  <a:lnTo>
                    <a:pt x="452868" y="15373"/>
                  </a:lnTo>
                  <a:lnTo>
                    <a:pt x="505971" y="6933"/>
                  </a:lnTo>
                  <a:lnTo>
                    <a:pt x="560705" y="1758"/>
                  </a:lnTo>
                  <a:lnTo>
                    <a:pt x="616851" y="0"/>
                  </a:lnTo>
                  <a:lnTo>
                    <a:pt x="673003" y="1758"/>
                  </a:lnTo>
                  <a:lnTo>
                    <a:pt x="727742" y="6933"/>
                  </a:lnTo>
                  <a:lnTo>
                    <a:pt x="780851" y="15373"/>
                  </a:lnTo>
                  <a:lnTo>
                    <a:pt x="832111" y="26925"/>
                  </a:lnTo>
                  <a:lnTo>
                    <a:pt x="881305" y="41438"/>
                  </a:lnTo>
                  <a:lnTo>
                    <a:pt x="928215" y="58759"/>
                  </a:lnTo>
                  <a:lnTo>
                    <a:pt x="972623" y="78737"/>
                  </a:lnTo>
                  <a:lnTo>
                    <a:pt x="1014312" y="101220"/>
                  </a:lnTo>
                  <a:lnTo>
                    <a:pt x="1053064" y="126057"/>
                  </a:lnTo>
                  <a:lnTo>
                    <a:pt x="1088662" y="153094"/>
                  </a:lnTo>
                  <a:lnTo>
                    <a:pt x="1120887" y="182180"/>
                  </a:lnTo>
                  <a:lnTo>
                    <a:pt x="1149521" y="213164"/>
                  </a:lnTo>
                  <a:lnTo>
                    <a:pt x="1174348" y="245893"/>
                  </a:lnTo>
                  <a:lnTo>
                    <a:pt x="1195149" y="280215"/>
                  </a:lnTo>
                  <a:lnTo>
                    <a:pt x="1211706" y="315980"/>
                  </a:lnTo>
                  <a:lnTo>
                    <a:pt x="1223803" y="353033"/>
                  </a:lnTo>
                  <a:lnTo>
                    <a:pt x="1231220" y="391225"/>
                  </a:lnTo>
                  <a:lnTo>
                    <a:pt x="1233741" y="430402"/>
                  </a:lnTo>
                  <a:lnTo>
                    <a:pt x="1231220" y="469582"/>
                  </a:lnTo>
                  <a:lnTo>
                    <a:pt x="1223803" y="507777"/>
                  </a:lnTo>
                  <a:lnTo>
                    <a:pt x="1211706" y="544834"/>
                  </a:lnTo>
                  <a:lnTo>
                    <a:pt x="1195149" y="580603"/>
                  </a:lnTo>
                  <a:lnTo>
                    <a:pt x="1174348" y="614930"/>
                  </a:lnTo>
                  <a:lnTo>
                    <a:pt x="1149521" y="647663"/>
                  </a:lnTo>
                  <a:lnTo>
                    <a:pt x="1120887" y="678652"/>
                  </a:lnTo>
                  <a:lnTo>
                    <a:pt x="1088662" y="707743"/>
                  </a:lnTo>
                  <a:lnTo>
                    <a:pt x="1053064" y="734785"/>
                  </a:lnTo>
                  <a:lnTo>
                    <a:pt x="1014312" y="759626"/>
                  </a:lnTo>
                  <a:lnTo>
                    <a:pt x="972623" y="782113"/>
                  </a:lnTo>
                  <a:lnTo>
                    <a:pt x="928215" y="802096"/>
                  </a:lnTo>
                  <a:lnTo>
                    <a:pt x="881305" y="819421"/>
                  </a:lnTo>
                  <a:lnTo>
                    <a:pt x="832111" y="833937"/>
                  </a:lnTo>
                  <a:lnTo>
                    <a:pt x="780851" y="845492"/>
                  </a:lnTo>
                  <a:lnTo>
                    <a:pt x="727742" y="853933"/>
                  </a:lnTo>
                  <a:lnTo>
                    <a:pt x="673003" y="859110"/>
                  </a:lnTo>
                  <a:lnTo>
                    <a:pt x="616851" y="860869"/>
                  </a:lnTo>
                  <a:lnTo>
                    <a:pt x="560705" y="859110"/>
                  </a:lnTo>
                  <a:lnTo>
                    <a:pt x="505971" y="853933"/>
                  </a:lnTo>
                  <a:lnTo>
                    <a:pt x="452868" y="845492"/>
                  </a:lnTo>
                  <a:lnTo>
                    <a:pt x="401612" y="833937"/>
                  </a:lnTo>
                  <a:lnTo>
                    <a:pt x="352421" y="819421"/>
                  </a:lnTo>
                  <a:lnTo>
                    <a:pt x="305514" y="802096"/>
                  </a:lnTo>
                  <a:lnTo>
                    <a:pt x="261109" y="782113"/>
                  </a:lnTo>
                  <a:lnTo>
                    <a:pt x="219422" y="759626"/>
                  </a:lnTo>
                  <a:lnTo>
                    <a:pt x="180671" y="734785"/>
                  </a:lnTo>
                  <a:lnTo>
                    <a:pt x="145075" y="707743"/>
                  </a:lnTo>
                  <a:lnTo>
                    <a:pt x="112852" y="678652"/>
                  </a:lnTo>
                  <a:lnTo>
                    <a:pt x="84218" y="647663"/>
                  </a:lnTo>
                  <a:lnTo>
                    <a:pt x="59392" y="614930"/>
                  </a:lnTo>
                  <a:lnTo>
                    <a:pt x="38591" y="580603"/>
                  </a:lnTo>
                  <a:lnTo>
                    <a:pt x="22034" y="544834"/>
                  </a:lnTo>
                  <a:lnTo>
                    <a:pt x="9938" y="507777"/>
                  </a:lnTo>
                  <a:lnTo>
                    <a:pt x="2520" y="469582"/>
                  </a:lnTo>
                  <a:lnTo>
                    <a:pt x="0" y="430402"/>
                  </a:lnTo>
                  <a:close/>
                </a:path>
              </a:pathLst>
            </a:custGeom>
            <a:ln w="12700">
              <a:solidFill>
                <a:srgbClr val="7A6C90"/>
              </a:solidFill>
            </a:ln>
          </p:spPr>
          <p:txBody>
            <a:bodyPr wrap="square" lIns="0" tIns="0" rIns="0" bIns="0" rtlCol="0"/>
            <a:lstStyle/>
            <a:p>
              <a:endParaRPr/>
            </a:p>
          </p:txBody>
        </p:sp>
        <p:sp>
          <p:nvSpPr>
            <p:cNvPr id="8" name="object 8"/>
            <p:cNvSpPr/>
            <p:nvPr/>
          </p:nvSpPr>
          <p:spPr>
            <a:xfrm>
              <a:off x="6516941" y="3275710"/>
              <a:ext cx="2006600" cy="861060"/>
            </a:xfrm>
            <a:custGeom>
              <a:avLst/>
              <a:gdLst/>
              <a:ahLst/>
              <a:cxnLst/>
              <a:rect l="l" t="t" r="r" b="b"/>
              <a:pathLst>
                <a:path w="2006600" h="861060">
                  <a:moveTo>
                    <a:pt x="1003147" y="860869"/>
                  </a:moveTo>
                  <a:lnTo>
                    <a:pt x="937188" y="859953"/>
                  </a:lnTo>
                  <a:lnTo>
                    <a:pt x="872369" y="857244"/>
                  </a:lnTo>
                  <a:lnTo>
                    <a:pt x="808821" y="852798"/>
                  </a:lnTo>
                  <a:lnTo>
                    <a:pt x="746677" y="846672"/>
                  </a:lnTo>
                  <a:lnTo>
                    <a:pt x="686069" y="838923"/>
                  </a:lnTo>
                  <a:lnTo>
                    <a:pt x="627130" y="829607"/>
                  </a:lnTo>
                  <a:lnTo>
                    <a:pt x="569990" y="818781"/>
                  </a:lnTo>
                  <a:lnTo>
                    <a:pt x="514783" y="806502"/>
                  </a:lnTo>
                  <a:lnTo>
                    <a:pt x="461641" y="792826"/>
                  </a:lnTo>
                  <a:lnTo>
                    <a:pt x="410695" y="777811"/>
                  </a:lnTo>
                  <a:lnTo>
                    <a:pt x="362078" y="761513"/>
                  </a:lnTo>
                  <a:lnTo>
                    <a:pt x="315923" y="743989"/>
                  </a:lnTo>
                  <a:lnTo>
                    <a:pt x="272361" y="725296"/>
                  </a:lnTo>
                  <a:lnTo>
                    <a:pt x="231524" y="705489"/>
                  </a:lnTo>
                  <a:lnTo>
                    <a:pt x="193545" y="684627"/>
                  </a:lnTo>
                  <a:lnTo>
                    <a:pt x="158555" y="662765"/>
                  </a:lnTo>
                  <a:lnTo>
                    <a:pt x="126688" y="639961"/>
                  </a:lnTo>
                  <a:lnTo>
                    <a:pt x="72848" y="591751"/>
                  </a:lnTo>
                  <a:lnTo>
                    <a:pt x="33081" y="540453"/>
                  </a:lnTo>
                  <a:lnTo>
                    <a:pt x="8446" y="486518"/>
                  </a:lnTo>
                  <a:lnTo>
                    <a:pt x="0" y="430402"/>
                  </a:lnTo>
                  <a:lnTo>
                    <a:pt x="2133" y="402102"/>
                  </a:lnTo>
                  <a:lnTo>
                    <a:pt x="18806" y="347024"/>
                  </a:lnTo>
                  <a:lnTo>
                    <a:pt x="51139" y="294357"/>
                  </a:lnTo>
                  <a:lnTo>
                    <a:pt x="98075" y="244552"/>
                  </a:lnTo>
                  <a:lnTo>
                    <a:pt x="158555" y="198064"/>
                  </a:lnTo>
                  <a:lnTo>
                    <a:pt x="193545" y="176206"/>
                  </a:lnTo>
                  <a:lnTo>
                    <a:pt x="231524" y="155347"/>
                  </a:lnTo>
                  <a:lnTo>
                    <a:pt x="272361" y="135544"/>
                  </a:lnTo>
                  <a:lnTo>
                    <a:pt x="315923" y="116854"/>
                  </a:lnTo>
                  <a:lnTo>
                    <a:pt x="362078" y="99333"/>
                  </a:lnTo>
                  <a:lnTo>
                    <a:pt x="410695" y="83038"/>
                  </a:lnTo>
                  <a:lnTo>
                    <a:pt x="461641" y="68026"/>
                  </a:lnTo>
                  <a:lnTo>
                    <a:pt x="514783" y="54354"/>
                  </a:lnTo>
                  <a:lnTo>
                    <a:pt x="569990" y="42078"/>
                  </a:lnTo>
                  <a:lnTo>
                    <a:pt x="627130" y="31254"/>
                  </a:lnTo>
                  <a:lnTo>
                    <a:pt x="686069" y="21940"/>
                  </a:lnTo>
                  <a:lnTo>
                    <a:pt x="746677" y="14193"/>
                  </a:lnTo>
                  <a:lnTo>
                    <a:pt x="808821" y="8068"/>
                  </a:lnTo>
                  <a:lnTo>
                    <a:pt x="872369" y="3623"/>
                  </a:lnTo>
                  <a:lnTo>
                    <a:pt x="937188" y="915"/>
                  </a:lnTo>
                  <a:lnTo>
                    <a:pt x="1003147" y="0"/>
                  </a:lnTo>
                  <a:lnTo>
                    <a:pt x="1069106" y="915"/>
                  </a:lnTo>
                  <a:lnTo>
                    <a:pt x="1133926" y="3623"/>
                  </a:lnTo>
                  <a:lnTo>
                    <a:pt x="1197475" y="8068"/>
                  </a:lnTo>
                  <a:lnTo>
                    <a:pt x="1259620" y="14193"/>
                  </a:lnTo>
                  <a:lnTo>
                    <a:pt x="1320230" y="21940"/>
                  </a:lnTo>
                  <a:lnTo>
                    <a:pt x="1379172" y="31254"/>
                  </a:lnTo>
                  <a:lnTo>
                    <a:pt x="1436314" y="42078"/>
                  </a:lnTo>
                  <a:lnTo>
                    <a:pt x="1491524" y="54354"/>
                  </a:lnTo>
                  <a:lnTo>
                    <a:pt x="1544669" y="68026"/>
                  </a:lnTo>
                  <a:lnTo>
                    <a:pt x="1595617" y="83038"/>
                  </a:lnTo>
                  <a:lnTo>
                    <a:pt x="1644237" y="99333"/>
                  </a:lnTo>
                  <a:lnTo>
                    <a:pt x="1690395" y="116854"/>
                  </a:lnTo>
                  <a:lnTo>
                    <a:pt x="1733961" y="135544"/>
                  </a:lnTo>
                  <a:lnTo>
                    <a:pt x="1774800" y="155347"/>
                  </a:lnTo>
                  <a:lnTo>
                    <a:pt x="1812782" y="176206"/>
                  </a:lnTo>
                  <a:lnTo>
                    <a:pt x="1847775" y="198064"/>
                  </a:lnTo>
                  <a:lnTo>
                    <a:pt x="1879645" y="220865"/>
                  </a:lnTo>
                  <a:lnTo>
                    <a:pt x="1933490" y="269068"/>
                  </a:lnTo>
                  <a:lnTo>
                    <a:pt x="1973260" y="320361"/>
                  </a:lnTo>
                  <a:lnTo>
                    <a:pt x="1997898" y="374290"/>
                  </a:lnTo>
                  <a:lnTo>
                    <a:pt x="2006346" y="430402"/>
                  </a:lnTo>
                  <a:lnTo>
                    <a:pt x="2004212" y="458705"/>
                  </a:lnTo>
                  <a:lnTo>
                    <a:pt x="1987537" y="513787"/>
                  </a:lnTo>
                  <a:lnTo>
                    <a:pt x="1955200" y="566460"/>
                  </a:lnTo>
                  <a:lnTo>
                    <a:pt x="1908261" y="616271"/>
                  </a:lnTo>
                  <a:lnTo>
                    <a:pt x="1847775" y="662765"/>
                  </a:lnTo>
                  <a:lnTo>
                    <a:pt x="1812782" y="684627"/>
                  </a:lnTo>
                  <a:lnTo>
                    <a:pt x="1774800" y="705489"/>
                  </a:lnTo>
                  <a:lnTo>
                    <a:pt x="1733961" y="725296"/>
                  </a:lnTo>
                  <a:lnTo>
                    <a:pt x="1690395" y="743989"/>
                  </a:lnTo>
                  <a:lnTo>
                    <a:pt x="1644237" y="761513"/>
                  </a:lnTo>
                  <a:lnTo>
                    <a:pt x="1595617" y="777811"/>
                  </a:lnTo>
                  <a:lnTo>
                    <a:pt x="1544669" y="792826"/>
                  </a:lnTo>
                  <a:lnTo>
                    <a:pt x="1491524" y="806502"/>
                  </a:lnTo>
                  <a:lnTo>
                    <a:pt x="1436314" y="818781"/>
                  </a:lnTo>
                  <a:lnTo>
                    <a:pt x="1379172" y="829607"/>
                  </a:lnTo>
                  <a:lnTo>
                    <a:pt x="1320230" y="838923"/>
                  </a:lnTo>
                  <a:lnTo>
                    <a:pt x="1259620" y="846672"/>
                  </a:lnTo>
                  <a:lnTo>
                    <a:pt x="1197475" y="852798"/>
                  </a:lnTo>
                  <a:lnTo>
                    <a:pt x="1133926" y="857244"/>
                  </a:lnTo>
                  <a:lnTo>
                    <a:pt x="1069106" y="859953"/>
                  </a:lnTo>
                  <a:lnTo>
                    <a:pt x="1003147" y="860869"/>
                  </a:lnTo>
                  <a:close/>
                </a:path>
              </a:pathLst>
            </a:custGeom>
            <a:solidFill>
              <a:srgbClr val="FFFF00">
                <a:alpha val="30198"/>
              </a:srgbClr>
            </a:solidFill>
          </p:spPr>
          <p:txBody>
            <a:bodyPr wrap="square" lIns="0" tIns="0" rIns="0" bIns="0" rtlCol="0"/>
            <a:lstStyle/>
            <a:p>
              <a:endParaRPr/>
            </a:p>
          </p:txBody>
        </p:sp>
        <p:sp>
          <p:nvSpPr>
            <p:cNvPr id="9" name="object 9"/>
            <p:cNvSpPr/>
            <p:nvPr/>
          </p:nvSpPr>
          <p:spPr>
            <a:xfrm>
              <a:off x="6516941" y="3275710"/>
              <a:ext cx="2006600" cy="861060"/>
            </a:xfrm>
            <a:custGeom>
              <a:avLst/>
              <a:gdLst/>
              <a:ahLst/>
              <a:cxnLst/>
              <a:rect l="l" t="t" r="r" b="b"/>
              <a:pathLst>
                <a:path w="2006600" h="861060">
                  <a:moveTo>
                    <a:pt x="0" y="430402"/>
                  </a:moveTo>
                  <a:lnTo>
                    <a:pt x="8446" y="374290"/>
                  </a:lnTo>
                  <a:lnTo>
                    <a:pt x="33081" y="320361"/>
                  </a:lnTo>
                  <a:lnTo>
                    <a:pt x="72848" y="269068"/>
                  </a:lnTo>
                  <a:lnTo>
                    <a:pt x="126688" y="220865"/>
                  </a:lnTo>
                  <a:lnTo>
                    <a:pt x="158555" y="198064"/>
                  </a:lnTo>
                  <a:lnTo>
                    <a:pt x="193545" y="176206"/>
                  </a:lnTo>
                  <a:lnTo>
                    <a:pt x="231524" y="155347"/>
                  </a:lnTo>
                  <a:lnTo>
                    <a:pt x="272361" y="135544"/>
                  </a:lnTo>
                  <a:lnTo>
                    <a:pt x="315923" y="116854"/>
                  </a:lnTo>
                  <a:lnTo>
                    <a:pt x="362078" y="99333"/>
                  </a:lnTo>
                  <a:lnTo>
                    <a:pt x="410695" y="83038"/>
                  </a:lnTo>
                  <a:lnTo>
                    <a:pt x="461641" y="68026"/>
                  </a:lnTo>
                  <a:lnTo>
                    <a:pt x="514783" y="54354"/>
                  </a:lnTo>
                  <a:lnTo>
                    <a:pt x="569990" y="42078"/>
                  </a:lnTo>
                  <a:lnTo>
                    <a:pt x="627130" y="31254"/>
                  </a:lnTo>
                  <a:lnTo>
                    <a:pt x="686069" y="21940"/>
                  </a:lnTo>
                  <a:lnTo>
                    <a:pt x="746677" y="14193"/>
                  </a:lnTo>
                  <a:lnTo>
                    <a:pt x="808821" y="8068"/>
                  </a:lnTo>
                  <a:lnTo>
                    <a:pt x="872369" y="3623"/>
                  </a:lnTo>
                  <a:lnTo>
                    <a:pt x="937188" y="915"/>
                  </a:lnTo>
                  <a:lnTo>
                    <a:pt x="1003147" y="0"/>
                  </a:lnTo>
                  <a:lnTo>
                    <a:pt x="1069112" y="915"/>
                  </a:lnTo>
                  <a:lnTo>
                    <a:pt x="1133937" y="3623"/>
                  </a:lnTo>
                  <a:lnTo>
                    <a:pt x="1197489" y="8068"/>
                  </a:lnTo>
                  <a:lnTo>
                    <a:pt x="1259638" y="14193"/>
                  </a:lnTo>
                  <a:lnTo>
                    <a:pt x="1320250" y="21940"/>
                  </a:lnTo>
                  <a:lnTo>
                    <a:pt x="1379193" y="31254"/>
                  </a:lnTo>
                  <a:lnTo>
                    <a:pt x="1436336" y="42078"/>
                  </a:lnTo>
                  <a:lnTo>
                    <a:pt x="1491546" y="54354"/>
                  </a:lnTo>
                  <a:lnTo>
                    <a:pt x="1544691" y="68026"/>
                  </a:lnTo>
                  <a:lnTo>
                    <a:pt x="1595639" y="83038"/>
                  </a:lnTo>
                  <a:lnTo>
                    <a:pt x="1644258" y="99333"/>
                  </a:lnTo>
                  <a:lnTo>
                    <a:pt x="1690415" y="116854"/>
                  </a:lnTo>
                  <a:lnTo>
                    <a:pt x="1733979" y="135544"/>
                  </a:lnTo>
                  <a:lnTo>
                    <a:pt x="1774817" y="155347"/>
                  </a:lnTo>
                  <a:lnTo>
                    <a:pt x="1812797" y="176206"/>
                  </a:lnTo>
                  <a:lnTo>
                    <a:pt x="1847787" y="198064"/>
                  </a:lnTo>
                  <a:lnTo>
                    <a:pt x="1879655" y="220865"/>
                  </a:lnTo>
                  <a:lnTo>
                    <a:pt x="1933497" y="269068"/>
                  </a:lnTo>
                  <a:lnTo>
                    <a:pt x="1973263" y="320361"/>
                  </a:lnTo>
                  <a:lnTo>
                    <a:pt x="1997899" y="374290"/>
                  </a:lnTo>
                  <a:lnTo>
                    <a:pt x="2006346" y="430402"/>
                  </a:lnTo>
                  <a:lnTo>
                    <a:pt x="2004212" y="458705"/>
                  </a:lnTo>
                  <a:lnTo>
                    <a:pt x="1987539" y="513787"/>
                  </a:lnTo>
                  <a:lnTo>
                    <a:pt x="1955205" y="566460"/>
                  </a:lnTo>
                  <a:lnTo>
                    <a:pt x="1908269" y="616271"/>
                  </a:lnTo>
                  <a:lnTo>
                    <a:pt x="1847787" y="662765"/>
                  </a:lnTo>
                  <a:lnTo>
                    <a:pt x="1812797" y="684627"/>
                  </a:lnTo>
                  <a:lnTo>
                    <a:pt x="1774817" y="705489"/>
                  </a:lnTo>
                  <a:lnTo>
                    <a:pt x="1733979" y="725296"/>
                  </a:lnTo>
                  <a:lnTo>
                    <a:pt x="1690415" y="743989"/>
                  </a:lnTo>
                  <a:lnTo>
                    <a:pt x="1644258" y="761513"/>
                  </a:lnTo>
                  <a:lnTo>
                    <a:pt x="1595639" y="777811"/>
                  </a:lnTo>
                  <a:lnTo>
                    <a:pt x="1544691" y="792826"/>
                  </a:lnTo>
                  <a:lnTo>
                    <a:pt x="1491546" y="806502"/>
                  </a:lnTo>
                  <a:lnTo>
                    <a:pt x="1436336" y="818781"/>
                  </a:lnTo>
                  <a:lnTo>
                    <a:pt x="1379193" y="829607"/>
                  </a:lnTo>
                  <a:lnTo>
                    <a:pt x="1320250" y="838923"/>
                  </a:lnTo>
                  <a:lnTo>
                    <a:pt x="1259638" y="846672"/>
                  </a:lnTo>
                  <a:lnTo>
                    <a:pt x="1197489" y="852798"/>
                  </a:lnTo>
                  <a:lnTo>
                    <a:pt x="1133937" y="857244"/>
                  </a:lnTo>
                  <a:lnTo>
                    <a:pt x="1069112" y="859953"/>
                  </a:lnTo>
                  <a:lnTo>
                    <a:pt x="1003147" y="860869"/>
                  </a:lnTo>
                  <a:lnTo>
                    <a:pt x="937188" y="859953"/>
                  </a:lnTo>
                  <a:lnTo>
                    <a:pt x="872369" y="857244"/>
                  </a:lnTo>
                  <a:lnTo>
                    <a:pt x="808821" y="852798"/>
                  </a:lnTo>
                  <a:lnTo>
                    <a:pt x="746677" y="846672"/>
                  </a:lnTo>
                  <a:lnTo>
                    <a:pt x="686069" y="838923"/>
                  </a:lnTo>
                  <a:lnTo>
                    <a:pt x="627130" y="829607"/>
                  </a:lnTo>
                  <a:lnTo>
                    <a:pt x="569990" y="818781"/>
                  </a:lnTo>
                  <a:lnTo>
                    <a:pt x="514783" y="806502"/>
                  </a:lnTo>
                  <a:lnTo>
                    <a:pt x="461641" y="792826"/>
                  </a:lnTo>
                  <a:lnTo>
                    <a:pt x="410695" y="777811"/>
                  </a:lnTo>
                  <a:lnTo>
                    <a:pt x="362078" y="761513"/>
                  </a:lnTo>
                  <a:lnTo>
                    <a:pt x="315923" y="743989"/>
                  </a:lnTo>
                  <a:lnTo>
                    <a:pt x="272361" y="725296"/>
                  </a:lnTo>
                  <a:lnTo>
                    <a:pt x="231524" y="705489"/>
                  </a:lnTo>
                  <a:lnTo>
                    <a:pt x="193545" y="684627"/>
                  </a:lnTo>
                  <a:lnTo>
                    <a:pt x="158555" y="662765"/>
                  </a:lnTo>
                  <a:lnTo>
                    <a:pt x="126688" y="639961"/>
                  </a:lnTo>
                  <a:lnTo>
                    <a:pt x="72848" y="591751"/>
                  </a:lnTo>
                  <a:lnTo>
                    <a:pt x="33081" y="540453"/>
                  </a:lnTo>
                  <a:lnTo>
                    <a:pt x="8446" y="486518"/>
                  </a:lnTo>
                  <a:lnTo>
                    <a:pt x="0" y="430402"/>
                  </a:lnTo>
                  <a:close/>
                </a:path>
              </a:pathLst>
            </a:custGeom>
            <a:ln w="12700">
              <a:solidFill>
                <a:srgbClr val="7A6C90"/>
              </a:solidFill>
            </a:ln>
          </p:spPr>
          <p:txBody>
            <a:bodyPr wrap="square" lIns="0" tIns="0" rIns="0" bIns="0" rtlCol="0"/>
            <a:lstStyle/>
            <a:p>
              <a:endParaRPr/>
            </a:p>
          </p:txBody>
        </p:sp>
        <p:sp>
          <p:nvSpPr>
            <p:cNvPr id="10" name="object 10"/>
            <p:cNvSpPr/>
            <p:nvPr/>
          </p:nvSpPr>
          <p:spPr>
            <a:xfrm>
              <a:off x="5188546" y="4009681"/>
              <a:ext cx="601345" cy="1064260"/>
            </a:xfrm>
            <a:custGeom>
              <a:avLst/>
              <a:gdLst/>
              <a:ahLst/>
              <a:cxnLst/>
              <a:rect l="l" t="t" r="r" b="b"/>
              <a:pathLst>
                <a:path w="601345" h="1064260">
                  <a:moveTo>
                    <a:pt x="288649" y="561413"/>
                  </a:moveTo>
                  <a:lnTo>
                    <a:pt x="249885" y="556907"/>
                  </a:lnTo>
                  <a:lnTo>
                    <a:pt x="206870" y="538111"/>
                  </a:lnTo>
                  <a:lnTo>
                    <a:pt x="167970" y="506958"/>
                  </a:lnTo>
                  <a:lnTo>
                    <a:pt x="121691" y="450100"/>
                  </a:lnTo>
                  <a:lnTo>
                    <a:pt x="100799" y="415925"/>
                  </a:lnTo>
                  <a:lnTo>
                    <a:pt x="81508" y="378421"/>
                  </a:lnTo>
                  <a:lnTo>
                    <a:pt x="63842" y="337985"/>
                  </a:lnTo>
                  <a:lnTo>
                    <a:pt x="47967" y="294830"/>
                  </a:lnTo>
                  <a:lnTo>
                    <a:pt x="34074" y="249427"/>
                  </a:lnTo>
                  <a:lnTo>
                    <a:pt x="22326" y="202107"/>
                  </a:lnTo>
                  <a:lnTo>
                    <a:pt x="12852" y="153238"/>
                  </a:lnTo>
                  <a:lnTo>
                    <a:pt x="5854" y="103136"/>
                  </a:lnTo>
                  <a:lnTo>
                    <a:pt x="1485" y="52235"/>
                  </a:lnTo>
                  <a:lnTo>
                    <a:pt x="0" y="1638"/>
                  </a:lnTo>
                  <a:lnTo>
                    <a:pt x="57150" y="0"/>
                  </a:lnTo>
                  <a:lnTo>
                    <a:pt x="58539" y="48171"/>
                  </a:lnTo>
                  <a:lnTo>
                    <a:pt x="58585" y="49758"/>
                  </a:lnTo>
                  <a:lnTo>
                    <a:pt x="62568" y="95986"/>
                  </a:lnTo>
                  <a:lnTo>
                    <a:pt x="62699" y="97523"/>
                  </a:lnTo>
                  <a:lnTo>
                    <a:pt x="69146" y="143065"/>
                  </a:lnTo>
                  <a:lnTo>
                    <a:pt x="69354" y="144551"/>
                  </a:lnTo>
                  <a:lnTo>
                    <a:pt x="78002" y="189052"/>
                  </a:lnTo>
                  <a:lnTo>
                    <a:pt x="78282" y="190500"/>
                  </a:lnTo>
                  <a:lnTo>
                    <a:pt x="89035" y="233451"/>
                  </a:lnTo>
                  <a:lnTo>
                    <a:pt x="101932" y="275869"/>
                  </a:lnTo>
                  <a:lnTo>
                    <a:pt x="102387" y="277355"/>
                  </a:lnTo>
                  <a:lnTo>
                    <a:pt x="116605" y="315912"/>
                  </a:lnTo>
                  <a:lnTo>
                    <a:pt x="117170" y="317449"/>
                  </a:lnTo>
                  <a:lnTo>
                    <a:pt x="132766" y="353060"/>
                  </a:lnTo>
                  <a:lnTo>
                    <a:pt x="133502" y="354749"/>
                  </a:lnTo>
                  <a:lnTo>
                    <a:pt x="150157" y="386994"/>
                  </a:lnTo>
                  <a:lnTo>
                    <a:pt x="151104" y="388835"/>
                  </a:lnTo>
                  <a:lnTo>
                    <a:pt x="151238" y="388835"/>
                  </a:lnTo>
                  <a:lnTo>
                    <a:pt x="168601" y="417258"/>
                  </a:lnTo>
                  <a:lnTo>
                    <a:pt x="168465" y="417258"/>
                  </a:lnTo>
                  <a:lnTo>
                    <a:pt x="169811" y="419239"/>
                  </a:lnTo>
                  <a:lnTo>
                    <a:pt x="188101" y="443953"/>
                  </a:lnTo>
                  <a:lnTo>
                    <a:pt x="187972" y="443953"/>
                  </a:lnTo>
                  <a:lnTo>
                    <a:pt x="189306" y="445592"/>
                  </a:lnTo>
                  <a:lnTo>
                    <a:pt x="197710" y="455358"/>
                  </a:lnTo>
                  <a:lnTo>
                    <a:pt x="198729" y="456552"/>
                  </a:lnTo>
                  <a:lnTo>
                    <a:pt x="207480" y="465581"/>
                  </a:lnTo>
                  <a:lnTo>
                    <a:pt x="208660" y="466813"/>
                  </a:lnTo>
                  <a:lnTo>
                    <a:pt x="217191" y="474611"/>
                  </a:lnTo>
                  <a:lnTo>
                    <a:pt x="218579" y="475894"/>
                  </a:lnTo>
                  <a:lnTo>
                    <a:pt x="226721" y="482345"/>
                  </a:lnTo>
                  <a:lnTo>
                    <a:pt x="228396" y="483692"/>
                  </a:lnTo>
                  <a:lnTo>
                    <a:pt x="228586" y="483692"/>
                  </a:lnTo>
                  <a:lnTo>
                    <a:pt x="236199" y="488899"/>
                  </a:lnTo>
                  <a:lnTo>
                    <a:pt x="235991" y="488899"/>
                  </a:lnTo>
                  <a:lnTo>
                    <a:pt x="238074" y="490181"/>
                  </a:lnTo>
                  <a:lnTo>
                    <a:pt x="238275" y="490181"/>
                  </a:lnTo>
                  <a:lnTo>
                    <a:pt x="245354" y="494156"/>
                  </a:lnTo>
                  <a:lnTo>
                    <a:pt x="245071" y="494156"/>
                  </a:lnTo>
                  <a:lnTo>
                    <a:pt x="247548" y="495388"/>
                  </a:lnTo>
                  <a:lnTo>
                    <a:pt x="247857" y="495388"/>
                  </a:lnTo>
                  <a:lnTo>
                    <a:pt x="254260" y="498220"/>
                  </a:lnTo>
                  <a:lnTo>
                    <a:pt x="253847" y="498220"/>
                  </a:lnTo>
                  <a:lnTo>
                    <a:pt x="256730" y="499313"/>
                  </a:lnTo>
                  <a:lnTo>
                    <a:pt x="257299" y="499313"/>
                  </a:lnTo>
                  <a:lnTo>
                    <a:pt x="263119" y="501154"/>
                  </a:lnTo>
                  <a:lnTo>
                    <a:pt x="262331" y="501154"/>
                  </a:lnTo>
                  <a:lnTo>
                    <a:pt x="265607" y="501942"/>
                  </a:lnTo>
                  <a:lnTo>
                    <a:pt x="266422" y="501942"/>
                  </a:lnTo>
                  <a:lnTo>
                    <a:pt x="271568" y="502932"/>
                  </a:lnTo>
                  <a:lnTo>
                    <a:pt x="270573" y="502932"/>
                  </a:lnTo>
                  <a:lnTo>
                    <a:pt x="274142" y="503427"/>
                  </a:lnTo>
                  <a:lnTo>
                    <a:pt x="277877" y="503427"/>
                  </a:lnTo>
                  <a:lnTo>
                    <a:pt x="295973" y="504621"/>
                  </a:lnTo>
                  <a:lnTo>
                    <a:pt x="340321" y="518617"/>
                  </a:lnTo>
                  <a:lnTo>
                    <a:pt x="380555" y="545947"/>
                  </a:lnTo>
                  <a:lnTo>
                    <a:pt x="396467" y="561073"/>
                  </a:lnTo>
                  <a:lnTo>
                    <a:pt x="286892" y="561073"/>
                  </a:lnTo>
                  <a:lnTo>
                    <a:pt x="288649" y="561413"/>
                  </a:lnTo>
                  <a:close/>
                </a:path>
                <a:path w="601345" h="1064260">
                  <a:moveTo>
                    <a:pt x="58567" y="49157"/>
                  </a:moveTo>
                  <a:lnTo>
                    <a:pt x="58483" y="48171"/>
                  </a:lnTo>
                  <a:lnTo>
                    <a:pt x="58567" y="49157"/>
                  </a:lnTo>
                  <a:close/>
                </a:path>
                <a:path w="601345" h="1064260">
                  <a:moveTo>
                    <a:pt x="58619" y="49758"/>
                  </a:moveTo>
                  <a:lnTo>
                    <a:pt x="58567" y="49157"/>
                  </a:lnTo>
                  <a:lnTo>
                    <a:pt x="58619" y="49758"/>
                  </a:lnTo>
                  <a:close/>
                </a:path>
                <a:path w="601345" h="1064260">
                  <a:moveTo>
                    <a:pt x="62775" y="97523"/>
                  </a:moveTo>
                  <a:lnTo>
                    <a:pt x="62581" y="96141"/>
                  </a:lnTo>
                  <a:lnTo>
                    <a:pt x="62775" y="97523"/>
                  </a:lnTo>
                  <a:close/>
                </a:path>
                <a:path w="601345" h="1064260">
                  <a:moveTo>
                    <a:pt x="69354" y="144551"/>
                  </a:moveTo>
                  <a:lnTo>
                    <a:pt x="69100" y="143065"/>
                  </a:lnTo>
                  <a:lnTo>
                    <a:pt x="69267" y="143924"/>
                  </a:lnTo>
                  <a:lnTo>
                    <a:pt x="69354" y="144551"/>
                  </a:lnTo>
                  <a:close/>
                </a:path>
                <a:path w="601345" h="1064260">
                  <a:moveTo>
                    <a:pt x="69267" y="143924"/>
                  </a:moveTo>
                  <a:lnTo>
                    <a:pt x="69100" y="143065"/>
                  </a:lnTo>
                  <a:lnTo>
                    <a:pt x="69267" y="143924"/>
                  </a:lnTo>
                  <a:close/>
                </a:path>
                <a:path w="601345" h="1064260">
                  <a:moveTo>
                    <a:pt x="69388" y="144551"/>
                  </a:moveTo>
                  <a:lnTo>
                    <a:pt x="69267" y="143924"/>
                  </a:lnTo>
                  <a:lnTo>
                    <a:pt x="69388" y="144551"/>
                  </a:lnTo>
                  <a:close/>
                </a:path>
                <a:path w="601345" h="1064260">
                  <a:moveTo>
                    <a:pt x="78350" y="190500"/>
                  </a:moveTo>
                  <a:lnTo>
                    <a:pt x="78044" y="189266"/>
                  </a:lnTo>
                  <a:lnTo>
                    <a:pt x="78350" y="190500"/>
                  </a:lnTo>
                  <a:close/>
                </a:path>
                <a:path w="601345" h="1064260">
                  <a:moveTo>
                    <a:pt x="89395" y="234899"/>
                  </a:moveTo>
                  <a:lnTo>
                    <a:pt x="88950" y="233451"/>
                  </a:lnTo>
                  <a:lnTo>
                    <a:pt x="89395" y="234899"/>
                  </a:lnTo>
                  <a:close/>
                </a:path>
                <a:path w="601345" h="1064260">
                  <a:moveTo>
                    <a:pt x="102387" y="277355"/>
                  </a:moveTo>
                  <a:lnTo>
                    <a:pt x="101892" y="275869"/>
                  </a:lnTo>
                  <a:lnTo>
                    <a:pt x="102134" y="276529"/>
                  </a:lnTo>
                  <a:lnTo>
                    <a:pt x="102387" y="277355"/>
                  </a:lnTo>
                  <a:close/>
                </a:path>
                <a:path w="601345" h="1064260">
                  <a:moveTo>
                    <a:pt x="102134" y="276529"/>
                  </a:moveTo>
                  <a:lnTo>
                    <a:pt x="101892" y="275869"/>
                  </a:lnTo>
                  <a:lnTo>
                    <a:pt x="102134" y="276529"/>
                  </a:lnTo>
                  <a:close/>
                </a:path>
                <a:path w="601345" h="1064260">
                  <a:moveTo>
                    <a:pt x="102438" y="277355"/>
                  </a:moveTo>
                  <a:lnTo>
                    <a:pt x="102134" y="276529"/>
                  </a:lnTo>
                  <a:lnTo>
                    <a:pt x="102438" y="277355"/>
                  </a:lnTo>
                  <a:close/>
                </a:path>
                <a:path w="601345" h="1064260">
                  <a:moveTo>
                    <a:pt x="117170" y="317449"/>
                  </a:moveTo>
                  <a:lnTo>
                    <a:pt x="116585" y="315912"/>
                  </a:lnTo>
                  <a:lnTo>
                    <a:pt x="116711" y="316199"/>
                  </a:lnTo>
                  <a:lnTo>
                    <a:pt x="117170" y="317449"/>
                  </a:lnTo>
                  <a:close/>
                </a:path>
                <a:path w="601345" h="1064260">
                  <a:moveTo>
                    <a:pt x="116711" y="316199"/>
                  </a:moveTo>
                  <a:lnTo>
                    <a:pt x="116585" y="315912"/>
                  </a:lnTo>
                  <a:lnTo>
                    <a:pt x="116711" y="316199"/>
                  </a:lnTo>
                  <a:close/>
                </a:path>
                <a:path w="601345" h="1064260">
                  <a:moveTo>
                    <a:pt x="117255" y="317449"/>
                  </a:moveTo>
                  <a:lnTo>
                    <a:pt x="116711" y="316199"/>
                  </a:lnTo>
                  <a:lnTo>
                    <a:pt x="117255" y="317449"/>
                  </a:lnTo>
                  <a:close/>
                </a:path>
                <a:path w="601345" h="1064260">
                  <a:moveTo>
                    <a:pt x="133502" y="354749"/>
                  </a:moveTo>
                  <a:lnTo>
                    <a:pt x="132702" y="353060"/>
                  </a:lnTo>
                  <a:lnTo>
                    <a:pt x="133122" y="353876"/>
                  </a:lnTo>
                  <a:lnTo>
                    <a:pt x="133502" y="354749"/>
                  </a:lnTo>
                  <a:close/>
                </a:path>
                <a:path w="601345" h="1064260">
                  <a:moveTo>
                    <a:pt x="133122" y="353876"/>
                  </a:moveTo>
                  <a:lnTo>
                    <a:pt x="132702" y="353060"/>
                  </a:lnTo>
                  <a:lnTo>
                    <a:pt x="133122" y="353876"/>
                  </a:lnTo>
                  <a:close/>
                </a:path>
                <a:path w="601345" h="1064260">
                  <a:moveTo>
                    <a:pt x="133571" y="354749"/>
                  </a:moveTo>
                  <a:lnTo>
                    <a:pt x="133122" y="353876"/>
                  </a:lnTo>
                  <a:lnTo>
                    <a:pt x="133571" y="354749"/>
                  </a:lnTo>
                  <a:close/>
                </a:path>
                <a:path w="601345" h="1064260">
                  <a:moveTo>
                    <a:pt x="151104" y="388835"/>
                  </a:moveTo>
                  <a:lnTo>
                    <a:pt x="150113" y="386994"/>
                  </a:lnTo>
                  <a:lnTo>
                    <a:pt x="150388" y="387443"/>
                  </a:lnTo>
                  <a:lnTo>
                    <a:pt x="151104" y="388835"/>
                  </a:lnTo>
                  <a:close/>
                </a:path>
                <a:path w="601345" h="1064260">
                  <a:moveTo>
                    <a:pt x="150388" y="387443"/>
                  </a:moveTo>
                  <a:lnTo>
                    <a:pt x="150113" y="386994"/>
                  </a:lnTo>
                  <a:lnTo>
                    <a:pt x="150388" y="387443"/>
                  </a:lnTo>
                  <a:close/>
                </a:path>
                <a:path w="601345" h="1064260">
                  <a:moveTo>
                    <a:pt x="151238" y="388835"/>
                  </a:moveTo>
                  <a:lnTo>
                    <a:pt x="151104" y="388835"/>
                  </a:lnTo>
                  <a:lnTo>
                    <a:pt x="150388" y="387443"/>
                  </a:lnTo>
                  <a:lnTo>
                    <a:pt x="151238" y="388835"/>
                  </a:lnTo>
                  <a:close/>
                </a:path>
                <a:path w="601345" h="1064260">
                  <a:moveTo>
                    <a:pt x="169811" y="419239"/>
                  </a:moveTo>
                  <a:lnTo>
                    <a:pt x="168465" y="417258"/>
                  </a:lnTo>
                  <a:lnTo>
                    <a:pt x="169267" y="418348"/>
                  </a:lnTo>
                  <a:lnTo>
                    <a:pt x="169811" y="419239"/>
                  </a:lnTo>
                  <a:close/>
                </a:path>
                <a:path w="601345" h="1064260">
                  <a:moveTo>
                    <a:pt x="169267" y="418348"/>
                  </a:moveTo>
                  <a:lnTo>
                    <a:pt x="168465" y="417258"/>
                  </a:lnTo>
                  <a:lnTo>
                    <a:pt x="168601" y="417258"/>
                  </a:lnTo>
                  <a:lnTo>
                    <a:pt x="169267" y="418348"/>
                  </a:lnTo>
                  <a:close/>
                </a:path>
                <a:path w="601345" h="1064260">
                  <a:moveTo>
                    <a:pt x="169922" y="419239"/>
                  </a:moveTo>
                  <a:lnTo>
                    <a:pt x="169267" y="418348"/>
                  </a:lnTo>
                  <a:lnTo>
                    <a:pt x="169922" y="419239"/>
                  </a:lnTo>
                  <a:close/>
                </a:path>
                <a:path w="601345" h="1064260">
                  <a:moveTo>
                    <a:pt x="189306" y="445592"/>
                  </a:moveTo>
                  <a:lnTo>
                    <a:pt x="187972" y="443953"/>
                  </a:lnTo>
                  <a:lnTo>
                    <a:pt x="188899" y="445039"/>
                  </a:lnTo>
                  <a:lnTo>
                    <a:pt x="189306" y="445592"/>
                  </a:lnTo>
                  <a:close/>
                </a:path>
                <a:path w="601345" h="1064260">
                  <a:moveTo>
                    <a:pt x="188899" y="445039"/>
                  </a:moveTo>
                  <a:lnTo>
                    <a:pt x="187972" y="443953"/>
                  </a:lnTo>
                  <a:lnTo>
                    <a:pt x="188101" y="443953"/>
                  </a:lnTo>
                  <a:lnTo>
                    <a:pt x="188899" y="445039"/>
                  </a:lnTo>
                  <a:close/>
                </a:path>
                <a:path w="601345" h="1064260">
                  <a:moveTo>
                    <a:pt x="189371" y="445592"/>
                  </a:moveTo>
                  <a:lnTo>
                    <a:pt x="188899" y="445039"/>
                  </a:lnTo>
                  <a:lnTo>
                    <a:pt x="189371" y="445592"/>
                  </a:lnTo>
                  <a:close/>
                </a:path>
                <a:path w="601345" h="1064260">
                  <a:moveTo>
                    <a:pt x="198729" y="456552"/>
                  </a:moveTo>
                  <a:lnTo>
                    <a:pt x="197688" y="455358"/>
                  </a:lnTo>
                  <a:lnTo>
                    <a:pt x="197891" y="455570"/>
                  </a:lnTo>
                  <a:lnTo>
                    <a:pt x="198729" y="456552"/>
                  </a:lnTo>
                  <a:close/>
                </a:path>
                <a:path w="601345" h="1064260">
                  <a:moveTo>
                    <a:pt x="197891" y="455570"/>
                  </a:moveTo>
                  <a:lnTo>
                    <a:pt x="197688" y="455358"/>
                  </a:lnTo>
                  <a:lnTo>
                    <a:pt x="197891" y="455570"/>
                  </a:lnTo>
                  <a:close/>
                </a:path>
                <a:path w="601345" h="1064260">
                  <a:moveTo>
                    <a:pt x="198831" y="456552"/>
                  </a:moveTo>
                  <a:lnTo>
                    <a:pt x="197891" y="455570"/>
                  </a:lnTo>
                  <a:lnTo>
                    <a:pt x="198831" y="456552"/>
                  </a:lnTo>
                  <a:close/>
                </a:path>
                <a:path w="601345" h="1064260">
                  <a:moveTo>
                    <a:pt x="208660" y="466813"/>
                  </a:moveTo>
                  <a:lnTo>
                    <a:pt x="207416" y="465581"/>
                  </a:lnTo>
                  <a:lnTo>
                    <a:pt x="207977" y="466100"/>
                  </a:lnTo>
                  <a:lnTo>
                    <a:pt x="208660" y="466813"/>
                  </a:lnTo>
                  <a:close/>
                </a:path>
                <a:path w="601345" h="1064260">
                  <a:moveTo>
                    <a:pt x="207977" y="466100"/>
                  </a:moveTo>
                  <a:lnTo>
                    <a:pt x="207416" y="465581"/>
                  </a:lnTo>
                  <a:lnTo>
                    <a:pt x="207977" y="466100"/>
                  </a:lnTo>
                  <a:close/>
                </a:path>
                <a:path w="601345" h="1064260">
                  <a:moveTo>
                    <a:pt x="208749" y="466813"/>
                  </a:moveTo>
                  <a:lnTo>
                    <a:pt x="207977" y="466100"/>
                  </a:lnTo>
                  <a:lnTo>
                    <a:pt x="208749" y="466813"/>
                  </a:lnTo>
                  <a:close/>
                </a:path>
                <a:path w="601345" h="1064260">
                  <a:moveTo>
                    <a:pt x="218579" y="475894"/>
                  </a:moveTo>
                  <a:lnTo>
                    <a:pt x="217093" y="474611"/>
                  </a:lnTo>
                  <a:lnTo>
                    <a:pt x="217840" y="475211"/>
                  </a:lnTo>
                  <a:lnTo>
                    <a:pt x="218579" y="475894"/>
                  </a:lnTo>
                  <a:close/>
                </a:path>
                <a:path w="601345" h="1064260">
                  <a:moveTo>
                    <a:pt x="217840" y="475211"/>
                  </a:moveTo>
                  <a:lnTo>
                    <a:pt x="217093" y="474611"/>
                  </a:lnTo>
                  <a:lnTo>
                    <a:pt x="217840" y="475211"/>
                  </a:lnTo>
                  <a:close/>
                </a:path>
                <a:path w="601345" h="1064260">
                  <a:moveTo>
                    <a:pt x="218690" y="475894"/>
                  </a:moveTo>
                  <a:lnTo>
                    <a:pt x="217840" y="475211"/>
                  </a:lnTo>
                  <a:lnTo>
                    <a:pt x="218690" y="475894"/>
                  </a:lnTo>
                  <a:close/>
                </a:path>
                <a:path w="601345" h="1064260">
                  <a:moveTo>
                    <a:pt x="228396" y="483692"/>
                  </a:moveTo>
                  <a:lnTo>
                    <a:pt x="226618" y="482345"/>
                  </a:lnTo>
                  <a:lnTo>
                    <a:pt x="227307" y="482817"/>
                  </a:lnTo>
                  <a:lnTo>
                    <a:pt x="228396" y="483692"/>
                  </a:lnTo>
                  <a:close/>
                </a:path>
                <a:path w="601345" h="1064260">
                  <a:moveTo>
                    <a:pt x="227307" y="482817"/>
                  </a:moveTo>
                  <a:lnTo>
                    <a:pt x="226618" y="482345"/>
                  </a:lnTo>
                  <a:lnTo>
                    <a:pt x="227307" y="482817"/>
                  </a:lnTo>
                  <a:close/>
                </a:path>
                <a:path w="601345" h="1064260">
                  <a:moveTo>
                    <a:pt x="228586" y="483692"/>
                  </a:moveTo>
                  <a:lnTo>
                    <a:pt x="228396" y="483692"/>
                  </a:lnTo>
                  <a:lnTo>
                    <a:pt x="227307" y="482817"/>
                  </a:lnTo>
                  <a:lnTo>
                    <a:pt x="228586" y="483692"/>
                  </a:lnTo>
                  <a:close/>
                </a:path>
                <a:path w="601345" h="1064260">
                  <a:moveTo>
                    <a:pt x="238074" y="490181"/>
                  </a:moveTo>
                  <a:lnTo>
                    <a:pt x="235991" y="488899"/>
                  </a:lnTo>
                  <a:lnTo>
                    <a:pt x="237150" y="489550"/>
                  </a:lnTo>
                  <a:lnTo>
                    <a:pt x="238074" y="490181"/>
                  </a:lnTo>
                  <a:close/>
                </a:path>
                <a:path w="601345" h="1064260">
                  <a:moveTo>
                    <a:pt x="237150" y="489550"/>
                  </a:moveTo>
                  <a:lnTo>
                    <a:pt x="235991" y="488899"/>
                  </a:lnTo>
                  <a:lnTo>
                    <a:pt x="236199" y="488899"/>
                  </a:lnTo>
                  <a:lnTo>
                    <a:pt x="237150" y="489550"/>
                  </a:lnTo>
                  <a:close/>
                </a:path>
                <a:path w="601345" h="1064260">
                  <a:moveTo>
                    <a:pt x="238275" y="490181"/>
                  </a:moveTo>
                  <a:lnTo>
                    <a:pt x="238074" y="490181"/>
                  </a:lnTo>
                  <a:lnTo>
                    <a:pt x="237150" y="489550"/>
                  </a:lnTo>
                  <a:lnTo>
                    <a:pt x="238275" y="490181"/>
                  </a:lnTo>
                  <a:close/>
                </a:path>
                <a:path w="601345" h="1064260">
                  <a:moveTo>
                    <a:pt x="247548" y="495388"/>
                  </a:moveTo>
                  <a:lnTo>
                    <a:pt x="245071" y="494156"/>
                  </a:lnTo>
                  <a:lnTo>
                    <a:pt x="246402" y="494745"/>
                  </a:lnTo>
                  <a:lnTo>
                    <a:pt x="247548" y="495388"/>
                  </a:lnTo>
                  <a:close/>
                </a:path>
                <a:path w="601345" h="1064260">
                  <a:moveTo>
                    <a:pt x="246402" y="494745"/>
                  </a:moveTo>
                  <a:lnTo>
                    <a:pt x="245071" y="494156"/>
                  </a:lnTo>
                  <a:lnTo>
                    <a:pt x="245354" y="494156"/>
                  </a:lnTo>
                  <a:lnTo>
                    <a:pt x="246402" y="494745"/>
                  </a:lnTo>
                  <a:close/>
                </a:path>
                <a:path w="601345" h="1064260">
                  <a:moveTo>
                    <a:pt x="247857" y="495388"/>
                  </a:moveTo>
                  <a:lnTo>
                    <a:pt x="247548" y="495388"/>
                  </a:lnTo>
                  <a:lnTo>
                    <a:pt x="246402" y="494745"/>
                  </a:lnTo>
                  <a:lnTo>
                    <a:pt x="247857" y="495388"/>
                  </a:lnTo>
                  <a:close/>
                </a:path>
                <a:path w="601345" h="1064260">
                  <a:moveTo>
                    <a:pt x="256730" y="499313"/>
                  </a:moveTo>
                  <a:lnTo>
                    <a:pt x="253847" y="498220"/>
                  </a:lnTo>
                  <a:lnTo>
                    <a:pt x="255300" y="498680"/>
                  </a:lnTo>
                  <a:lnTo>
                    <a:pt x="256730" y="499313"/>
                  </a:lnTo>
                  <a:close/>
                </a:path>
                <a:path w="601345" h="1064260">
                  <a:moveTo>
                    <a:pt x="255300" y="498680"/>
                  </a:moveTo>
                  <a:lnTo>
                    <a:pt x="253847" y="498220"/>
                  </a:lnTo>
                  <a:lnTo>
                    <a:pt x="254260" y="498220"/>
                  </a:lnTo>
                  <a:lnTo>
                    <a:pt x="255300" y="498680"/>
                  </a:lnTo>
                  <a:close/>
                </a:path>
                <a:path w="601345" h="1064260">
                  <a:moveTo>
                    <a:pt x="257299" y="499313"/>
                  </a:moveTo>
                  <a:lnTo>
                    <a:pt x="256730" y="499313"/>
                  </a:lnTo>
                  <a:lnTo>
                    <a:pt x="255300" y="498680"/>
                  </a:lnTo>
                  <a:lnTo>
                    <a:pt x="257299" y="499313"/>
                  </a:lnTo>
                  <a:close/>
                </a:path>
                <a:path w="601345" h="1064260">
                  <a:moveTo>
                    <a:pt x="265607" y="501942"/>
                  </a:moveTo>
                  <a:lnTo>
                    <a:pt x="262331" y="501154"/>
                  </a:lnTo>
                  <a:lnTo>
                    <a:pt x="264343" y="501541"/>
                  </a:lnTo>
                  <a:lnTo>
                    <a:pt x="265607" y="501942"/>
                  </a:lnTo>
                  <a:close/>
                </a:path>
                <a:path w="601345" h="1064260">
                  <a:moveTo>
                    <a:pt x="264343" y="501541"/>
                  </a:moveTo>
                  <a:lnTo>
                    <a:pt x="262331" y="501154"/>
                  </a:lnTo>
                  <a:lnTo>
                    <a:pt x="263119" y="501154"/>
                  </a:lnTo>
                  <a:lnTo>
                    <a:pt x="264343" y="501541"/>
                  </a:lnTo>
                  <a:close/>
                </a:path>
                <a:path w="601345" h="1064260">
                  <a:moveTo>
                    <a:pt x="266422" y="501942"/>
                  </a:moveTo>
                  <a:lnTo>
                    <a:pt x="265607" y="501942"/>
                  </a:lnTo>
                  <a:lnTo>
                    <a:pt x="264343" y="501541"/>
                  </a:lnTo>
                  <a:lnTo>
                    <a:pt x="266422" y="501942"/>
                  </a:lnTo>
                  <a:close/>
                </a:path>
                <a:path w="601345" h="1064260">
                  <a:moveTo>
                    <a:pt x="274142" y="503427"/>
                  </a:moveTo>
                  <a:lnTo>
                    <a:pt x="270573" y="502932"/>
                  </a:lnTo>
                  <a:lnTo>
                    <a:pt x="272110" y="503036"/>
                  </a:lnTo>
                  <a:lnTo>
                    <a:pt x="274142" y="503427"/>
                  </a:lnTo>
                  <a:close/>
                </a:path>
                <a:path w="601345" h="1064260">
                  <a:moveTo>
                    <a:pt x="272110" y="503036"/>
                  </a:moveTo>
                  <a:lnTo>
                    <a:pt x="270573" y="502932"/>
                  </a:lnTo>
                  <a:lnTo>
                    <a:pt x="271568" y="502932"/>
                  </a:lnTo>
                  <a:lnTo>
                    <a:pt x="272110" y="503036"/>
                  </a:lnTo>
                  <a:close/>
                </a:path>
                <a:path w="601345" h="1064260">
                  <a:moveTo>
                    <a:pt x="277877" y="503427"/>
                  </a:moveTo>
                  <a:lnTo>
                    <a:pt x="274142" y="503427"/>
                  </a:lnTo>
                  <a:lnTo>
                    <a:pt x="272110" y="503036"/>
                  </a:lnTo>
                  <a:lnTo>
                    <a:pt x="277877" y="503427"/>
                  </a:lnTo>
                  <a:close/>
                </a:path>
                <a:path w="601345" h="1064260">
                  <a:moveTo>
                    <a:pt x="290461" y="561530"/>
                  </a:moveTo>
                  <a:lnTo>
                    <a:pt x="288649" y="561413"/>
                  </a:lnTo>
                  <a:lnTo>
                    <a:pt x="286892" y="561073"/>
                  </a:lnTo>
                  <a:lnTo>
                    <a:pt x="290461" y="561530"/>
                  </a:lnTo>
                  <a:close/>
                </a:path>
                <a:path w="601345" h="1064260">
                  <a:moveTo>
                    <a:pt x="396905" y="561530"/>
                  </a:moveTo>
                  <a:lnTo>
                    <a:pt x="290461" y="561530"/>
                  </a:lnTo>
                  <a:lnTo>
                    <a:pt x="286892" y="561073"/>
                  </a:lnTo>
                  <a:lnTo>
                    <a:pt x="396467" y="561073"/>
                  </a:lnTo>
                  <a:lnTo>
                    <a:pt x="396905" y="561530"/>
                  </a:lnTo>
                  <a:close/>
                </a:path>
                <a:path w="601345" h="1064260">
                  <a:moveTo>
                    <a:pt x="297100" y="563051"/>
                  </a:moveTo>
                  <a:lnTo>
                    <a:pt x="288649" y="561413"/>
                  </a:lnTo>
                  <a:lnTo>
                    <a:pt x="290461" y="561530"/>
                  </a:lnTo>
                  <a:lnTo>
                    <a:pt x="396905" y="561530"/>
                  </a:lnTo>
                  <a:lnTo>
                    <a:pt x="397853" y="562521"/>
                  </a:lnTo>
                  <a:lnTo>
                    <a:pt x="295427" y="562521"/>
                  </a:lnTo>
                  <a:lnTo>
                    <a:pt x="297100" y="563051"/>
                  </a:lnTo>
                  <a:close/>
                </a:path>
                <a:path w="601345" h="1064260">
                  <a:moveTo>
                    <a:pt x="298691" y="563359"/>
                  </a:moveTo>
                  <a:lnTo>
                    <a:pt x="297100" y="563051"/>
                  </a:lnTo>
                  <a:lnTo>
                    <a:pt x="295427" y="562521"/>
                  </a:lnTo>
                  <a:lnTo>
                    <a:pt x="298691" y="563359"/>
                  </a:lnTo>
                  <a:close/>
                </a:path>
                <a:path w="601345" h="1064260">
                  <a:moveTo>
                    <a:pt x="398655" y="563359"/>
                  </a:moveTo>
                  <a:lnTo>
                    <a:pt x="298691" y="563359"/>
                  </a:lnTo>
                  <a:lnTo>
                    <a:pt x="295427" y="562521"/>
                  </a:lnTo>
                  <a:lnTo>
                    <a:pt x="397853" y="562521"/>
                  </a:lnTo>
                  <a:lnTo>
                    <a:pt x="398655" y="563359"/>
                  </a:lnTo>
                  <a:close/>
                </a:path>
                <a:path w="601345" h="1064260">
                  <a:moveTo>
                    <a:pt x="305396" y="565678"/>
                  </a:moveTo>
                  <a:lnTo>
                    <a:pt x="297100" y="563051"/>
                  </a:lnTo>
                  <a:lnTo>
                    <a:pt x="298691" y="563359"/>
                  </a:lnTo>
                  <a:lnTo>
                    <a:pt x="398655" y="563359"/>
                  </a:lnTo>
                  <a:lnTo>
                    <a:pt x="400417" y="565200"/>
                  </a:lnTo>
                  <a:lnTo>
                    <a:pt x="304304" y="565200"/>
                  </a:lnTo>
                  <a:lnTo>
                    <a:pt x="305396" y="565678"/>
                  </a:lnTo>
                  <a:close/>
                </a:path>
                <a:path w="601345" h="1064260">
                  <a:moveTo>
                    <a:pt x="307174" y="566242"/>
                  </a:moveTo>
                  <a:lnTo>
                    <a:pt x="305396" y="565678"/>
                  </a:lnTo>
                  <a:lnTo>
                    <a:pt x="304304" y="565200"/>
                  </a:lnTo>
                  <a:lnTo>
                    <a:pt x="307174" y="566242"/>
                  </a:lnTo>
                  <a:close/>
                </a:path>
                <a:path w="601345" h="1064260">
                  <a:moveTo>
                    <a:pt x="401414" y="566242"/>
                  </a:moveTo>
                  <a:lnTo>
                    <a:pt x="307174" y="566242"/>
                  </a:lnTo>
                  <a:lnTo>
                    <a:pt x="304304" y="565200"/>
                  </a:lnTo>
                  <a:lnTo>
                    <a:pt x="400417" y="565200"/>
                  </a:lnTo>
                  <a:lnTo>
                    <a:pt x="401414" y="566242"/>
                  </a:lnTo>
                  <a:close/>
                </a:path>
                <a:path w="601345" h="1064260">
                  <a:moveTo>
                    <a:pt x="314900" y="569840"/>
                  </a:moveTo>
                  <a:lnTo>
                    <a:pt x="305396" y="565678"/>
                  </a:lnTo>
                  <a:lnTo>
                    <a:pt x="307174" y="566242"/>
                  </a:lnTo>
                  <a:lnTo>
                    <a:pt x="401414" y="566242"/>
                  </a:lnTo>
                  <a:lnTo>
                    <a:pt x="404112" y="569061"/>
                  </a:lnTo>
                  <a:lnTo>
                    <a:pt x="313524" y="569061"/>
                  </a:lnTo>
                  <a:lnTo>
                    <a:pt x="314900" y="569840"/>
                  </a:lnTo>
                  <a:close/>
                </a:path>
                <a:path w="601345" h="1064260">
                  <a:moveTo>
                    <a:pt x="315963" y="570306"/>
                  </a:moveTo>
                  <a:lnTo>
                    <a:pt x="314900" y="569840"/>
                  </a:lnTo>
                  <a:lnTo>
                    <a:pt x="313524" y="569061"/>
                  </a:lnTo>
                  <a:lnTo>
                    <a:pt x="315963" y="570306"/>
                  </a:lnTo>
                  <a:close/>
                </a:path>
                <a:path w="601345" h="1064260">
                  <a:moveTo>
                    <a:pt x="405293" y="570306"/>
                  </a:moveTo>
                  <a:lnTo>
                    <a:pt x="315963" y="570306"/>
                  </a:lnTo>
                  <a:lnTo>
                    <a:pt x="313524" y="569061"/>
                  </a:lnTo>
                  <a:lnTo>
                    <a:pt x="404112" y="569061"/>
                  </a:lnTo>
                  <a:lnTo>
                    <a:pt x="405293" y="570306"/>
                  </a:lnTo>
                  <a:close/>
                </a:path>
                <a:path w="601345" h="1064260">
                  <a:moveTo>
                    <a:pt x="324151" y="575080"/>
                  </a:moveTo>
                  <a:lnTo>
                    <a:pt x="314900" y="569840"/>
                  </a:lnTo>
                  <a:lnTo>
                    <a:pt x="315963" y="570306"/>
                  </a:lnTo>
                  <a:lnTo>
                    <a:pt x="405293" y="570306"/>
                  </a:lnTo>
                  <a:lnTo>
                    <a:pt x="408680" y="574268"/>
                  </a:lnTo>
                  <a:lnTo>
                    <a:pt x="322960" y="574268"/>
                  </a:lnTo>
                  <a:lnTo>
                    <a:pt x="324151" y="575080"/>
                  </a:lnTo>
                  <a:close/>
                </a:path>
                <a:path w="601345" h="1064260">
                  <a:moveTo>
                    <a:pt x="325094" y="575614"/>
                  </a:moveTo>
                  <a:lnTo>
                    <a:pt x="324151" y="575080"/>
                  </a:lnTo>
                  <a:lnTo>
                    <a:pt x="322960" y="574268"/>
                  </a:lnTo>
                  <a:lnTo>
                    <a:pt x="325094" y="575614"/>
                  </a:lnTo>
                  <a:close/>
                </a:path>
                <a:path w="601345" h="1064260">
                  <a:moveTo>
                    <a:pt x="409830" y="575614"/>
                  </a:moveTo>
                  <a:lnTo>
                    <a:pt x="325094" y="575614"/>
                  </a:lnTo>
                  <a:lnTo>
                    <a:pt x="322960" y="574268"/>
                  </a:lnTo>
                  <a:lnTo>
                    <a:pt x="408680" y="574268"/>
                  </a:lnTo>
                  <a:lnTo>
                    <a:pt x="409830" y="575614"/>
                  </a:lnTo>
                  <a:close/>
                </a:path>
                <a:path w="601345" h="1064260">
                  <a:moveTo>
                    <a:pt x="333675" y="581577"/>
                  </a:moveTo>
                  <a:lnTo>
                    <a:pt x="324151" y="575080"/>
                  </a:lnTo>
                  <a:lnTo>
                    <a:pt x="325094" y="575614"/>
                  </a:lnTo>
                  <a:lnTo>
                    <a:pt x="409830" y="575614"/>
                  </a:lnTo>
                  <a:lnTo>
                    <a:pt x="414238" y="580770"/>
                  </a:lnTo>
                  <a:lnTo>
                    <a:pt x="332676" y="580770"/>
                  </a:lnTo>
                  <a:lnTo>
                    <a:pt x="333675" y="581577"/>
                  </a:lnTo>
                  <a:close/>
                </a:path>
                <a:path w="601345" h="1064260">
                  <a:moveTo>
                    <a:pt x="334467" y="582117"/>
                  </a:moveTo>
                  <a:lnTo>
                    <a:pt x="333675" y="581577"/>
                  </a:lnTo>
                  <a:lnTo>
                    <a:pt x="332676" y="580770"/>
                  </a:lnTo>
                  <a:lnTo>
                    <a:pt x="334467" y="582117"/>
                  </a:lnTo>
                  <a:close/>
                </a:path>
                <a:path w="601345" h="1064260">
                  <a:moveTo>
                    <a:pt x="415389" y="582117"/>
                  </a:moveTo>
                  <a:lnTo>
                    <a:pt x="334467" y="582117"/>
                  </a:lnTo>
                  <a:lnTo>
                    <a:pt x="332676" y="580770"/>
                  </a:lnTo>
                  <a:lnTo>
                    <a:pt x="414238" y="580770"/>
                  </a:lnTo>
                  <a:lnTo>
                    <a:pt x="415389" y="582117"/>
                  </a:lnTo>
                  <a:close/>
                </a:path>
                <a:path w="601345" h="1064260">
                  <a:moveTo>
                    <a:pt x="421354" y="589902"/>
                  </a:moveTo>
                  <a:lnTo>
                    <a:pt x="343992" y="589902"/>
                  </a:lnTo>
                  <a:lnTo>
                    <a:pt x="342506" y="588606"/>
                  </a:lnTo>
                  <a:lnTo>
                    <a:pt x="333675" y="581577"/>
                  </a:lnTo>
                  <a:lnTo>
                    <a:pt x="334467" y="582117"/>
                  </a:lnTo>
                  <a:lnTo>
                    <a:pt x="415389" y="582117"/>
                  </a:lnTo>
                  <a:lnTo>
                    <a:pt x="417169" y="584200"/>
                  </a:lnTo>
                  <a:lnTo>
                    <a:pt x="421354" y="589902"/>
                  </a:lnTo>
                  <a:close/>
                </a:path>
                <a:path w="601345" h="1064260">
                  <a:moveTo>
                    <a:pt x="343323" y="589362"/>
                  </a:moveTo>
                  <a:lnTo>
                    <a:pt x="342386" y="588606"/>
                  </a:lnTo>
                  <a:lnTo>
                    <a:pt x="343323" y="589362"/>
                  </a:lnTo>
                  <a:close/>
                </a:path>
                <a:path w="601345" h="1064260">
                  <a:moveTo>
                    <a:pt x="343992" y="589902"/>
                  </a:moveTo>
                  <a:lnTo>
                    <a:pt x="343323" y="589362"/>
                  </a:lnTo>
                  <a:lnTo>
                    <a:pt x="342506" y="588606"/>
                  </a:lnTo>
                  <a:lnTo>
                    <a:pt x="343992" y="589902"/>
                  </a:lnTo>
                  <a:close/>
                </a:path>
                <a:path w="601345" h="1064260">
                  <a:moveTo>
                    <a:pt x="427981" y="598931"/>
                  </a:moveTo>
                  <a:lnTo>
                    <a:pt x="353669" y="598931"/>
                  </a:lnTo>
                  <a:lnTo>
                    <a:pt x="352374" y="597636"/>
                  </a:lnTo>
                  <a:lnTo>
                    <a:pt x="343323" y="589362"/>
                  </a:lnTo>
                  <a:lnTo>
                    <a:pt x="343992" y="589902"/>
                  </a:lnTo>
                  <a:lnTo>
                    <a:pt x="421354" y="589902"/>
                  </a:lnTo>
                  <a:lnTo>
                    <a:pt x="427981" y="598931"/>
                  </a:lnTo>
                  <a:close/>
                </a:path>
                <a:path w="601345" h="1064260">
                  <a:moveTo>
                    <a:pt x="353145" y="598447"/>
                  </a:moveTo>
                  <a:lnTo>
                    <a:pt x="352269" y="597636"/>
                  </a:lnTo>
                  <a:lnTo>
                    <a:pt x="353145" y="598447"/>
                  </a:lnTo>
                  <a:close/>
                </a:path>
                <a:path w="601345" h="1064260">
                  <a:moveTo>
                    <a:pt x="353669" y="598931"/>
                  </a:moveTo>
                  <a:lnTo>
                    <a:pt x="353145" y="598447"/>
                  </a:lnTo>
                  <a:lnTo>
                    <a:pt x="352374" y="597636"/>
                  </a:lnTo>
                  <a:lnTo>
                    <a:pt x="353669" y="598931"/>
                  </a:lnTo>
                  <a:close/>
                </a:path>
                <a:path w="601345" h="1064260">
                  <a:moveTo>
                    <a:pt x="435484" y="609155"/>
                  </a:moveTo>
                  <a:lnTo>
                    <a:pt x="363334" y="609155"/>
                  </a:lnTo>
                  <a:lnTo>
                    <a:pt x="362292" y="607961"/>
                  </a:lnTo>
                  <a:lnTo>
                    <a:pt x="353145" y="598447"/>
                  </a:lnTo>
                  <a:lnTo>
                    <a:pt x="353669" y="598931"/>
                  </a:lnTo>
                  <a:lnTo>
                    <a:pt x="427981" y="598931"/>
                  </a:lnTo>
                  <a:lnTo>
                    <a:pt x="435484" y="609155"/>
                  </a:lnTo>
                  <a:close/>
                </a:path>
                <a:path w="601345" h="1064260">
                  <a:moveTo>
                    <a:pt x="363128" y="608939"/>
                  </a:moveTo>
                  <a:lnTo>
                    <a:pt x="362198" y="607961"/>
                  </a:lnTo>
                  <a:lnTo>
                    <a:pt x="363128" y="608939"/>
                  </a:lnTo>
                  <a:close/>
                </a:path>
                <a:path w="601345" h="1064260">
                  <a:moveTo>
                    <a:pt x="363334" y="609155"/>
                  </a:moveTo>
                  <a:lnTo>
                    <a:pt x="363128" y="608939"/>
                  </a:lnTo>
                  <a:lnTo>
                    <a:pt x="362292" y="607961"/>
                  </a:lnTo>
                  <a:lnTo>
                    <a:pt x="363334" y="609155"/>
                  </a:lnTo>
                  <a:close/>
                </a:path>
                <a:path w="601345" h="1064260">
                  <a:moveTo>
                    <a:pt x="443104" y="620560"/>
                  </a:moveTo>
                  <a:lnTo>
                    <a:pt x="373062" y="620560"/>
                  </a:lnTo>
                  <a:lnTo>
                    <a:pt x="371716" y="618870"/>
                  </a:lnTo>
                  <a:lnTo>
                    <a:pt x="363128" y="608939"/>
                  </a:lnTo>
                  <a:lnTo>
                    <a:pt x="363334" y="609155"/>
                  </a:lnTo>
                  <a:lnTo>
                    <a:pt x="435484" y="609155"/>
                  </a:lnTo>
                  <a:lnTo>
                    <a:pt x="439343" y="614413"/>
                  </a:lnTo>
                  <a:lnTo>
                    <a:pt x="443104" y="620560"/>
                  </a:lnTo>
                  <a:close/>
                </a:path>
                <a:path w="601345" h="1064260">
                  <a:moveTo>
                    <a:pt x="372311" y="619681"/>
                  </a:moveTo>
                  <a:lnTo>
                    <a:pt x="371618" y="618870"/>
                  </a:lnTo>
                  <a:lnTo>
                    <a:pt x="372311" y="619681"/>
                  </a:lnTo>
                  <a:close/>
                </a:path>
                <a:path w="601345" h="1064260">
                  <a:moveTo>
                    <a:pt x="373062" y="620560"/>
                  </a:moveTo>
                  <a:lnTo>
                    <a:pt x="372311" y="619681"/>
                  </a:lnTo>
                  <a:lnTo>
                    <a:pt x="371716" y="618870"/>
                  </a:lnTo>
                  <a:lnTo>
                    <a:pt x="373062" y="620560"/>
                  </a:lnTo>
                  <a:close/>
                </a:path>
                <a:path w="601345" h="1064260">
                  <a:moveTo>
                    <a:pt x="392051" y="646566"/>
                  </a:moveTo>
                  <a:lnTo>
                    <a:pt x="372311" y="619681"/>
                  </a:lnTo>
                  <a:lnTo>
                    <a:pt x="373062" y="620560"/>
                  </a:lnTo>
                  <a:lnTo>
                    <a:pt x="443104" y="620560"/>
                  </a:lnTo>
                  <a:lnTo>
                    <a:pt x="458186" y="645210"/>
                  </a:lnTo>
                  <a:lnTo>
                    <a:pt x="391223" y="645210"/>
                  </a:lnTo>
                  <a:lnTo>
                    <a:pt x="392051" y="646566"/>
                  </a:lnTo>
                  <a:close/>
                </a:path>
                <a:path w="601345" h="1064260">
                  <a:moveTo>
                    <a:pt x="392556" y="647255"/>
                  </a:moveTo>
                  <a:lnTo>
                    <a:pt x="392051" y="646566"/>
                  </a:lnTo>
                  <a:lnTo>
                    <a:pt x="391223" y="645210"/>
                  </a:lnTo>
                  <a:lnTo>
                    <a:pt x="392556" y="647255"/>
                  </a:lnTo>
                  <a:close/>
                </a:path>
                <a:path w="601345" h="1064260">
                  <a:moveTo>
                    <a:pt x="459437" y="647255"/>
                  </a:moveTo>
                  <a:lnTo>
                    <a:pt x="392556" y="647255"/>
                  </a:lnTo>
                  <a:lnTo>
                    <a:pt x="391223" y="645210"/>
                  </a:lnTo>
                  <a:lnTo>
                    <a:pt x="458186" y="645210"/>
                  </a:lnTo>
                  <a:lnTo>
                    <a:pt x="459437" y="647255"/>
                  </a:lnTo>
                  <a:close/>
                </a:path>
                <a:path w="601345" h="1064260">
                  <a:moveTo>
                    <a:pt x="475146" y="677456"/>
                  </a:moveTo>
                  <a:lnTo>
                    <a:pt x="410908" y="677456"/>
                  </a:lnTo>
                  <a:lnTo>
                    <a:pt x="409917" y="675678"/>
                  </a:lnTo>
                  <a:lnTo>
                    <a:pt x="392051" y="646566"/>
                  </a:lnTo>
                  <a:lnTo>
                    <a:pt x="392556" y="647255"/>
                  </a:lnTo>
                  <a:lnTo>
                    <a:pt x="459437" y="647255"/>
                  </a:lnTo>
                  <a:lnTo>
                    <a:pt x="460222" y="648538"/>
                  </a:lnTo>
                  <a:lnTo>
                    <a:pt x="475146" y="677456"/>
                  </a:lnTo>
                  <a:close/>
                </a:path>
                <a:path w="601345" h="1064260">
                  <a:moveTo>
                    <a:pt x="410431" y="676674"/>
                  </a:moveTo>
                  <a:lnTo>
                    <a:pt x="409823" y="675678"/>
                  </a:lnTo>
                  <a:lnTo>
                    <a:pt x="410431" y="676674"/>
                  </a:lnTo>
                  <a:close/>
                </a:path>
                <a:path w="601345" h="1064260">
                  <a:moveTo>
                    <a:pt x="410908" y="677456"/>
                  </a:moveTo>
                  <a:lnTo>
                    <a:pt x="410431" y="676674"/>
                  </a:lnTo>
                  <a:lnTo>
                    <a:pt x="409917" y="675678"/>
                  </a:lnTo>
                  <a:lnTo>
                    <a:pt x="410908" y="677456"/>
                  </a:lnTo>
                  <a:close/>
                </a:path>
                <a:path w="601345" h="1064260">
                  <a:moveTo>
                    <a:pt x="490598" y="711390"/>
                  </a:moveTo>
                  <a:lnTo>
                    <a:pt x="428320" y="711390"/>
                  </a:lnTo>
                  <a:lnTo>
                    <a:pt x="427532" y="709701"/>
                  </a:lnTo>
                  <a:lnTo>
                    <a:pt x="410431" y="676674"/>
                  </a:lnTo>
                  <a:lnTo>
                    <a:pt x="410908" y="677456"/>
                  </a:lnTo>
                  <a:lnTo>
                    <a:pt x="475146" y="677456"/>
                  </a:lnTo>
                  <a:lnTo>
                    <a:pt x="479577" y="686041"/>
                  </a:lnTo>
                  <a:lnTo>
                    <a:pt x="490598" y="711390"/>
                  </a:lnTo>
                  <a:close/>
                </a:path>
                <a:path w="601345" h="1064260">
                  <a:moveTo>
                    <a:pt x="427990" y="710750"/>
                  </a:moveTo>
                  <a:lnTo>
                    <a:pt x="427449" y="709701"/>
                  </a:lnTo>
                  <a:lnTo>
                    <a:pt x="427990" y="710750"/>
                  </a:lnTo>
                  <a:close/>
                </a:path>
                <a:path w="601345" h="1064260">
                  <a:moveTo>
                    <a:pt x="428320" y="711390"/>
                  </a:moveTo>
                  <a:lnTo>
                    <a:pt x="427990" y="710750"/>
                  </a:lnTo>
                  <a:lnTo>
                    <a:pt x="427532" y="709701"/>
                  </a:lnTo>
                  <a:lnTo>
                    <a:pt x="428320" y="711390"/>
                  </a:lnTo>
                  <a:close/>
                </a:path>
                <a:path w="601345" h="1064260">
                  <a:moveTo>
                    <a:pt x="505308" y="748601"/>
                  </a:moveTo>
                  <a:lnTo>
                    <a:pt x="444500" y="748601"/>
                  </a:lnTo>
                  <a:lnTo>
                    <a:pt x="443852" y="747013"/>
                  </a:lnTo>
                  <a:lnTo>
                    <a:pt x="427990" y="710750"/>
                  </a:lnTo>
                  <a:lnTo>
                    <a:pt x="428320" y="711390"/>
                  </a:lnTo>
                  <a:lnTo>
                    <a:pt x="490598" y="711390"/>
                  </a:lnTo>
                  <a:lnTo>
                    <a:pt x="497179" y="726528"/>
                  </a:lnTo>
                  <a:lnTo>
                    <a:pt x="505308" y="748601"/>
                  </a:lnTo>
                  <a:close/>
                </a:path>
                <a:path w="601345" h="1064260">
                  <a:moveTo>
                    <a:pt x="444091" y="747665"/>
                  </a:moveTo>
                  <a:lnTo>
                    <a:pt x="443807" y="747013"/>
                  </a:lnTo>
                  <a:lnTo>
                    <a:pt x="444091" y="747665"/>
                  </a:lnTo>
                  <a:close/>
                </a:path>
                <a:path w="601345" h="1064260">
                  <a:moveTo>
                    <a:pt x="444500" y="748601"/>
                  </a:moveTo>
                  <a:lnTo>
                    <a:pt x="444091" y="747665"/>
                  </a:lnTo>
                  <a:lnTo>
                    <a:pt x="443852" y="747013"/>
                  </a:lnTo>
                  <a:lnTo>
                    <a:pt x="444500" y="748601"/>
                  </a:lnTo>
                  <a:close/>
                </a:path>
                <a:path w="601345" h="1064260">
                  <a:moveTo>
                    <a:pt x="518854" y="788581"/>
                  </a:moveTo>
                  <a:lnTo>
                    <a:pt x="459130" y="788581"/>
                  </a:lnTo>
                  <a:lnTo>
                    <a:pt x="458635" y="787095"/>
                  </a:lnTo>
                  <a:lnTo>
                    <a:pt x="444091" y="747665"/>
                  </a:lnTo>
                  <a:lnTo>
                    <a:pt x="444500" y="748601"/>
                  </a:lnTo>
                  <a:lnTo>
                    <a:pt x="505308" y="748601"/>
                  </a:lnTo>
                  <a:lnTo>
                    <a:pt x="513054" y="769632"/>
                  </a:lnTo>
                  <a:lnTo>
                    <a:pt x="518854" y="788581"/>
                  </a:lnTo>
                  <a:close/>
                </a:path>
                <a:path w="601345" h="1064260">
                  <a:moveTo>
                    <a:pt x="458887" y="787921"/>
                  </a:moveTo>
                  <a:lnTo>
                    <a:pt x="458584" y="787095"/>
                  </a:lnTo>
                  <a:lnTo>
                    <a:pt x="458887" y="787921"/>
                  </a:lnTo>
                  <a:close/>
                </a:path>
                <a:path w="601345" h="1064260">
                  <a:moveTo>
                    <a:pt x="459130" y="788581"/>
                  </a:moveTo>
                  <a:lnTo>
                    <a:pt x="458887" y="787921"/>
                  </a:lnTo>
                  <a:lnTo>
                    <a:pt x="458635" y="787095"/>
                  </a:lnTo>
                  <a:lnTo>
                    <a:pt x="459130" y="788581"/>
                  </a:lnTo>
                  <a:close/>
                </a:path>
                <a:path w="601345" h="1064260">
                  <a:moveTo>
                    <a:pt x="530936" y="831049"/>
                  </a:moveTo>
                  <a:lnTo>
                    <a:pt x="472084" y="831049"/>
                  </a:lnTo>
                  <a:lnTo>
                    <a:pt x="471690" y="829563"/>
                  </a:lnTo>
                  <a:lnTo>
                    <a:pt x="458887" y="787921"/>
                  </a:lnTo>
                  <a:lnTo>
                    <a:pt x="459130" y="788581"/>
                  </a:lnTo>
                  <a:lnTo>
                    <a:pt x="518854" y="788581"/>
                  </a:lnTo>
                  <a:lnTo>
                    <a:pt x="526948" y="815022"/>
                  </a:lnTo>
                  <a:lnTo>
                    <a:pt x="530936" y="831049"/>
                  </a:lnTo>
                  <a:close/>
                </a:path>
                <a:path w="601345" h="1064260">
                  <a:moveTo>
                    <a:pt x="471954" y="830625"/>
                  </a:moveTo>
                  <a:lnTo>
                    <a:pt x="471629" y="829563"/>
                  </a:lnTo>
                  <a:lnTo>
                    <a:pt x="471954" y="830625"/>
                  </a:lnTo>
                  <a:close/>
                </a:path>
                <a:path w="601345" h="1064260">
                  <a:moveTo>
                    <a:pt x="472084" y="831049"/>
                  </a:moveTo>
                  <a:lnTo>
                    <a:pt x="471954" y="830625"/>
                  </a:lnTo>
                  <a:lnTo>
                    <a:pt x="471690" y="829563"/>
                  </a:lnTo>
                  <a:lnTo>
                    <a:pt x="472084" y="831049"/>
                  </a:lnTo>
                  <a:close/>
                </a:path>
                <a:path w="601345" h="1064260">
                  <a:moveTo>
                    <a:pt x="540676" y="875449"/>
                  </a:moveTo>
                  <a:lnTo>
                    <a:pt x="483095" y="875449"/>
                  </a:lnTo>
                  <a:lnTo>
                    <a:pt x="482498" y="872578"/>
                  </a:lnTo>
                  <a:lnTo>
                    <a:pt x="471954" y="830625"/>
                  </a:lnTo>
                  <a:lnTo>
                    <a:pt x="472084" y="831049"/>
                  </a:lnTo>
                  <a:lnTo>
                    <a:pt x="530936" y="831049"/>
                  </a:lnTo>
                  <a:lnTo>
                    <a:pt x="538899" y="863053"/>
                  </a:lnTo>
                  <a:lnTo>
                    <a:pt x="540676" y="875449"/>
                  </a:lnTo>
                  <a:close/>
                </a:path>
                <a:path w="601345" h="1064260">
                  <a:moveTo>
                    <a:pt x="482657" y="873687"/>
                  </a:moveTo>
                  <a:lnTo>
                    <a:pt x="482381" y="872578"/>
                  </a:lnTo>
                  <a:lnTo>
                    <a:pt x="482657" y="873687"/>
                  </a:lnTo>
                  <a:close/>
                </a:path>
                <a:path w="601345" h="1064260">
                  <a:moveTo>
                    <a:pt x="483095" y="875449"/>
                  </a:moveTo>
                  <a:lnTo>
                    <a:pt x="482657" y="873687"/>
                  </a:lnTo>
                  <a:lnTo>
                    <a:pt x="482498" y="872578"/>
                  </a:lnTo>
                  <a:lnTo>
                    <a:pt x="483095" y="875449"/>
                  </a:lnTo>
                  <a:close/>
                </a:path>
                <a:path w="601345" h="1064260">
                  <a:moveTo>
                    <a:pt x="485858" y="896000"/>
                  </a:moveTo>
                  <a:lnTo>
                    <a:pt x="482657" y="873687"/>
                  </a:lnTo>
                  <a:lnTo>
                    <a:pt x="483095" y="875449"/>
                  </a:lnTo>
                  <a:lnTo>
                    <a:pt x="540676" y="875449"/>
                  </a:lnTo>
                  <a:lnTo>
                    <a:pt x="542816" y="890369"/>
                  </a:lnTo>
                  <a:lnTo>
                    <a:pt x="485858" y="896000"/>
                  </a:lnTo>
                  <a:close/>
                </a:path>
                <a:path w="601345" h="1064260">
                  <a:moveTo>
                    <a:pt x="585244" y="925512"/>
                  </a:moveTo>
                  <a:lnTo>
                    <a:pt x="490092" y="925512"/>
                  </a:lnTo>
                  <a:lnTo>
                    <a:pt x="546696" y="917422"/>
                  </a:lnTo>
                  <a:lnTo>
                    <a:pt x="542816" y="890369"/>
                  </a:lnTo>
                  <a:lnTo>
                    <a:pt x="600862" y="884631"/>
                  </a:lnTo>
                  <a:lnTo>
                    <a:pt x="585244" y="925512"/>
                  </a:lnTo>
                  <a:close/>
                </a:path>
                <a:path w="601345" h="1064260">
                  <a:moveTo>
                    <a:pt x="490092" y="925512"/>
                  </a:moveTo>
                  <a:lnTo>
                    <a:pt x="485858" y="896000"/>
                  </a:lnTo>
                  <a:lnTo>
                    <a:pt x="542816" y="890369"/>
                  </a:lnTo>
                  <a:lnTo>
                    <a:pt x="546696" y="917422"/>
                  </a:lnTo>
                  <a:lnTo>
                    <a:pt x="490092" y="925512"/>
                  </a:lnTo>
                  <a:close/>
                </a:path>
                <a:path w="601345" h="1064260">
                  <a:moveTo>
                    <a:pt x="532460" y="1063675"/>
                  </a:moveTo>
                  <a:lnTo>
                    <a:pt x="430263" y="901496"/>
                  </a:lnTo>
                  <a:lnTo>
                    <a:pt x="485858" y="896000"/>
                  </a:lnTo>
                  <a:lnTo>
                    <a:pt x="490092" y="925512"/>
                  </a:lnTo>
                  <a:lnTo>
                    <a:pt x="585244" y="925512"/>
                  </a:lnTo>
                  <a:lnTo>
                    <a:pt x="532460" y="1063675"/>
                  </a:lnTo>
                  <a:close/>
                </a:path>
              </a:pathLst>
            </a:custGeom>
            <a:solidFill>
              <a:srgbClr val="92CF4F"/>
            </a:solidFill>
          </p:spPr>
          <p:txBody>
            <a:bodyPr wrap="square" lIns="0" tIns="0" rIns="0" bIns="0" rtlCol="0"/>
            <a:lstStyle/>
            <a:p>
              <a:endParaRPr/>
            </a:p>
          </p:txBody>
        </p:sp>
        <p:sp>
          <p:nvSpPr>
            <p:cNvPr id="11" name="object 11"/>
            <p:cNvSpPr/>
            <p:nvPr/>
          </p:nvSpPr>
          <p:spPr>
            <a:xfrm>
              <a:off x="8522995" y="3677538"/>
              <a:ext cx="1321435" cy="481965"/>
            </a:xfrm>
            <a:custGeom>
              <a:avLst/>
              <a:gdLst/>
              <a:ahLst/>
              <a:cxnLst/>
              <a:rect l="l" t="t" r="r" b="b"/>
              <a:pathLst>
                <a:path w="1321434" h="481964">
                  <a:moveTo>
                    <a:pt x="183757" y="62890"/>
                  </a:moveTo>
                  <a:lnTo>
                    <a:pt x="122478" y="59728"/>
                  </a:lnTo>
                  <a:lnTo>
                    <a:pt x="123024" y="59728"/>
                  </a:lnTo>
                  <a:lnTo>
                    <a:pt x="61264" y="57797"/>
                  </a:lnTo>
                  <a:lnTo>
                    <a:pt x="61861" y="57797"/>
                  </a:lnTo>
                  <a:lnTo>
                    <a:pt x="0" y="57150"/>
                  </a:lnTo>
                  <a:lnTo>
                    <a:pt x="584" y="0"/>
                  </a:lnTo>
                  <a:lnTo>
                    <a:pt x="62801" y="698"/>
                  </a:lnTo>
                  <a:lnTo>
                    <a:pt x="125107" y="2628"/>
                  </a:lnTo>
                  <a:lnTo>
                    <a:pt x="187223" y="5854"/>
                  </a:lnTo>
                  <a:lnTo>
                    <a:pt x="248932" y="10274"/>
                  </a:lnTo>
                  <a:lnTo>
                    <a:pt x="310146" y="15875"/>
                  </a:lnTo>
                  <a:lnTo>
                    <a:pt x="370928" y="22631"/>
                  </a:lnTo>
                  <a:lnTo>
                    <a:pt x="489585" y="39293"/>
                  </a:lnTo>
                  <a:lnTo>
                    <a:pt x="547776" y="49212"/>
                  </a:lnTo>
                  <a:lnTo>
                    <a:pt x="604786" y="60032"/>
                  </a:lnTo>
                  <a:lnTo>
                    <a:pt x="618225" y="62864"/>
                  </a:lnTo>
                  <a:lnTo>
                    <a:pt x="183400" y="62864"/>
                  </a:lnTo>
                  <a:lnTo>
                    <a:pt x="183757" y="62890"/>
                  </a:lnTo>
                  <a:close/>
                </a:path>
                <a:path w="1321434" h="481964">
                  <a:moveTo>
                    <a:pt x="618406" y="62903"/>
                  </a:moveTo>
                  <a:lnTo>
                    <a:pt x="183997" y="62903"/>
                  </a:lnTo>
                  <a:lnTo>
                    <a:pt x="183400" y="62864"/>
                  </a:lnTo>
                  <a:lnTo>
                    <a:pt x="618225" y="62864"/>
                  </a:lnTo>
                  <a:lnTo>
                    <a:pt x="618406" y="62903"/>
                  </a:lnTo>
                  <a:close/>
                </a:path>
                <a:path w="1321434" h="481964">
                  <a:moveTo>
                    <a:pt x="244563" y="67271"/>
                  </a:moveTo>
                  <a:lnTo>
                    <a:pt x="183757" y="62890"/>
                  </a:lnTo>
                  <a:lnTo>
                    <a:pt x="183997" y="62903"/>
                  </a:lnTo>
                  <a:lnTo>
                    <a:pt x="618406" y="62903"/>
                  </a:lnTo>
                  <a:lnTo>
                    <a:pt x="638895" y="67221"/>
                  </a:lnTo>
                  <a:lnTo>
                    <a:pt x="244017" y="67221"/>
                  </a:lnTo>
                  <a:lnTo>
                    <a:pt x="244563" y="67271"/>
                  </a:lnTo>
                  <a:close/>
                </a:path>
                <a:path w="1321434" h="481964">
                  <a:moveTo>
                    <a:pt x="664839" y="72783"/>
                  </a:moveTo>
                  <a:lnTo>
                    <a:pt x="304698" y="72783"/>
                  </a:lnTo>
                  <a:lnTo>
                    <a:pt x="244017" y="67221"/>
                  </a:lnTo>
                  <a:lnTo>
                    <a:pt x="638895" y="67221"/>
                  </a:lnTo>
                  <a:lnTo>
                    <a:pt x="660590" y="71793"/>
                  </a:lnTo>
                  <a:lnTo>
                    <a:pt x="664839" y="72783"/>
                  </a:lnTo>
                  <a:close/>
                </a:path>
                <a:path w="1321434" h="481964">
                  <a:moveTo>
                    <a:pt x="693109" y="79375"/>
                  </a:moveTo>
                  <a:lnTo>
                    <a:pt x="364223" y="79375"/>
                  </a:lnTo>
                  <a:lnTo>
                    <a:pt x="304191" y="72737"/>
                  </a:lnTo>
                  <a:lnTo>
                    <a:pt x="304698" y="72783"/>
                  </a:lnTo>
                  <a:lnTo>
                    <a:pt x="664839" y="72783"/>
                  </a:lnTo>
                  <a:lnTo>
                    <a:pt x="693109" y="79375"/>
                  </a:lnTo>
                  <a:close/>
                </a:path>
                <a:path w="1321434" h="481964">
                  <a:moveTo>
                    <a:pt x="481202" y="95846"/>
                  </a:moveTo>
                  <a:lnTo>
                    <a:pt x="363681" y="79315"/>
                  </a:lnTo>
                  <a:lnTo>
                    <a:pt x="364223" y="79375"/>
                  </a:lnTo>
                  <a:lnTo>
                    <a:pt x="693109" y="79375"/>
                  </a:lnTo>
                  <a:lnTo>
                    <a:pt x="715060" y="84493"/>
                  </a:lnTo>
                  <a:lnTo>
                    <a:pt x="759149" y="95694"/>
                  </a:lnTo>
                  <a:lnTo>
                    <a:pt x="480415" y="95694"/>
                  </a:lnTo>
                  <a:lnTo>
                    <a:pt x="481202" y="95846"/>
                  </a:lnTo>
                  <a:close/>
                </a:path>
                <a:path w="1321434" h="481964">
                  <a:moveTo>
                    <a:pt x="795154" y="105473"/>
                  </a:moveTo>
                  <a:lnTo>
                    <a:pt x="537959" y="105473"/>
                  </a:lnTo>
                  <a:lnTo>
                    <a:pt x="480415" y="95694"/>
                  </a:lnTo>
                  <a:lnTo>
                    <a:pt x="759149" y="95694"/>
                  </a:lnTo>
                  <a:lnTo>
                    <a:pt x="768146" y="97980"/>
                  </a:lnTo>
                  <a:lnTo>
                    <a:pt x="795154" y="105473"/>
                  </a:lnTo>
                  <a:close/>
                </a:path>
                <a:path w="1321434" h="481964">
                  <a:moveTo>
                    <a:pt x="593813" y="116141"/>
                  </a:moveTo>
                  <a:lnTo>
                    <a:pt x="537831" y="105451"/>
                  </a:lnTo>
                  <a:lnTo>
                    <a:pt x="537959" y="105473"/>
                  </a:lnTo>
                  <a:lnTo>
                    <a:pt x="795154" y="105473"/>
                  </a:lnTo>
                  <a:lnTo>
                    <a:pt x="819645" y="112268"/>
                  </a:lnTo>
                  <a:lnTo>
                    <a:pt x="831926" y="115989"/>
                  </a:lnTo>
                  <a:lnTo>
                    <a:pt x="593267" y="115989"/>
                  </a:lnTo>
                  <a:lnTo>
                    <a:pt x="593813" y="116141"/>
                  </a:lnTo>
                  <a:close/>
                </a:path>
                <a:path w="1321434" h="481964">
                  <a:moveTo>
                    <a:pt x="870329" y="127647"/>
                  </a:moveTo>
                  <a:lnTo>
                    <a:pt x="648487" y="127647"/>
                  </a:lnTo>
                  <a:lnTo>
                    <a:pt x="593267" y="115989"/>
                  </a:lnTo>
                  <a:lnTo>
                    <a:pt x="831926" y="115989"/>
                  </a:lnTo>
                  <a:lnTo>
                    <a:pt x="869442" y="127355"/>
                  </a:lnTo>
                  <a:lnTo>
                    <a:pt x="870329" y="127647"/>
                  </a:lnTo>
                  <a:close/>
                </a:path>
                <a:path w="1321434" h="481964">
                  <a:moveTo>
                    <a:pt x="908031" y="140055"/>
                  </a:moveTo>
                  <a:lnTo>
                    <a:pt x="701865" y="140055"/>
                  </a:lnTo>
                  <a:lnTo>
                    <a:pt x="647941" y="127546"/>
                  </a:lnTo>
                  <a:lnTo>
                    <a:pt x="648487" y="127647"/>
                  </a:lnTo>
                  <a:lnTo>
                    <a:pt x="870329" y="127647"/>
                  </a:lnTo>
                  <a:lnTo>
                    <a:pt x="908031" y="140055"/>
                  </a:lnTo>
                  <a:close/>
                </a:path>
                <a:path w="1321434" h="481964">
                  <a:moveTo>
                    <a:pt x="945781" y="153301"/>
                  </a:moveTo>
                  <a:lnTo>
                    <a:pt x="753706" y="153301"/>
                  </a:lnTo>
                  <a:lnTo>
                    <a:pt x="701268" y="139953"/>
                  </a:lnTo>
                  <a:lnTo>
                    <a:pt x="701865" y="140055"/>
                  </a:lnTo>
                  <a:lnTo>
                    <a:pt x="908031" y="140055"/>
                  </a:lnTo>
                  <a:lnTo>
                    <a:pt x="917524" y="143179"/>
                  </a:lnTo>
                  <a:lnTo>
                    <a:pt x="945781" y="153301"/>
                  </a:lnTo>
                  <a:close/>
                </a:path>
                <a:path w="1321434" h="481964">
                  <a:moveTo>
                    <a:pt x="983033" y="167233"/>
                  </a:moveTo>
                  <a:lnTo>
                    <a:pt x="804011" y="167233"/>
                  </a:lnTo>
                  <a:lnTo>
                    <a:pt x="753130" y="153155"/>
                  </a:lnTo>
                  <a:lnTo>
                    <a:pt x="753706" y="153301"/>
                  </a:lnTo>
                  <a:lnTo>
                    <a:pt x="945781" y="153301"/>
                  </a:lnTo>
                  <a:lnTo>
                    <a:pt x="963650" y="159702"/>
                  </a:lnTo>
                  <a:lnTo>
                    <a:pt x="983033" y="167233"/>
                  </a:lnTo>
                  <a:close/>
                </a:path>
                <a:path w="1321434" h="481964">
                  <a:moveTo>
                    <a:pt x="1019858" y="181965"/>
                  </a:moveTo>
                  <a:lnTo>
                    <a:pt x="852576" y="181965"/>
                  </a:lnTo>
                  <a:lnTo>
                    <a:pt x="803363" y="167093"/>
                  </a:lnTo>
                  <a:lnTo>
                    <a:pt x="804011" y="167233"/>
                  </a:lnTo>
                  <a:lnTo>
                    <a:pt x="983033" y="167233"/>
                  </a:lnTo>
                  <a:lnTo>
                    <a:pt x="1007808" y="176860"/>
                  </a:lnTo>
                  <a:lnTo>
                    <a:pt x="1019858" y="181965"/>
                  </a:lnTo>
                  <a:close/>
                </a:path>
                <a:path w="1321434" h="481964">
                  <a:moveTo>
                    <a:pt x="1055620" y="197345"/>
                  </a:moveTo>
                  <a:lnTo>
                    <a:pt x="899261" y="197345"/>
                  </a:lnTo>
                  <a:lnTo>
                    <a:pt x="851890" y="181775"/>
                  </a:lnTo>
                  <a:lnTo>
                    <a:pt x="852576" y="181965"/>
                  </a:lnTo>
                  <a:lnTo>
                    <a:pt x="1019858" y="181965"/>
                  </a:lnTo>
                  <a:lnTo>
                    <a:pt x="1049832" y="194665"/>
                  </a:lnTo>
                  <a:lnTo>
                    <a:pt x="1055620" y="197345"/>
                  </a:lnTo>
                  <a:close/>
                </a:path>
                <a:path w="1321434" h="481964">
                  <a:moveTo>
                    <a:pt x="1153988" y="247103"/>
                  </a:moveTo>
                  <a:lnTo>
                    <a:pt x="1027107" y="247101"/>
                  </a:lnTo>
                  <a:lnTo>
                    <a:pt x="1026261" y="246710"/>
                  </a:lnTo>
                  <a:lnTo>
                    <a:pt x="985875" y="229641"/>
                  </a:lnTo>
                  <a:lnTo>
                    <a:pt x="943317" y="213080"/>
                  </a:lnTo>
                  <a:lnTo>
                    <a:pt x="898963" y="197247"/>
                  </a:lnTo>
                  <a:lnTo>
                    <a:pt x="899261" y="197345"/>
                  </a:lnTo>
                  <a:lnTo>
                    <a:pt x="1055620" y="197345"/>
                  </a:lnTo>
                  <a:lnTo>
                    <a:pt x="1089609" y="213080"/>
                  </a:lnTo>
                  <a:lnTo>
                    <a:pt x="1127074" y="232079"/>
                  </a:lnTo>
                  <a:lnTo>
                    <a:pt x="1153988" y="247103"/>
                  </a:lnTo>
                  <a:close/>
                </a:path>
                <a:path w="1321434" h="481964">
                  <a:moveTo>
                    <a:pt x="944016" y="213372"/>
                  </a:moveTo>
                  <a:lnTo>
                    <a:pt x="943200" y="213080"/>
                  </a:lnTo>
                  <a:lnTo>
                    <a:pt x="944016" y="213372"/>
                  </a:lnTo>
                  <a:close/>
                </a:path>
                <a:path w="1321434" h="481964">
                  <a:moveTo>
                    <a:pt x="986675" y="229997"/>
                  </a:moveTo>
                  <a:lnTo>
                    <a:pt x="985764" y="229641"/>
                  </a:lnTo>
                  <a:lnTo>
                    <a:pt x="986675" y="229997"/>
                  </a:lnTo>
                  <a:close/>
                </a:path>
                <a:path w="1321434" h="481964">
                  <a:moveTo>
                    <a:pt x="1027106" y="247101"/>
                  </a:moveTo>
                  <a:lnTo>
                    <a:pt x="1026182" y="246710"/>
                  </a:lnTo>
                  <a:lnTo>
                    <a:pt x="1027106" y="247101"/>
                  </a:lnTo>
                  <a:close/>
                </a:path>
                <a:path w="1321434" h="481964">
                  <a:moveTo>
                    <a:pt x="1183235" y="264718"/>
                  </a:moveTo>
                  <a:lnTo>
                    <a:pt x="1065161" y="264718"/>
                  </a:lnTo>
                  <a:lnTo>
                    <a:pt x="1064260" y="264274"/>
                  </a:lnTo>
                  <a:lnTo>
                    <a:pt x="1027106" y="247101"/>
                  </a:lnTo>
                  <a:lnTo>
                    <a:pt x="1153988" y="247103"/>
                  </a:lnTo>
                  <a:lnTo>
                    <a:pt x="1162088" y="251625"/>
                  </a:lnTo>
                  <a:lnTo>
                    <a:pt x="1183235" y="264718"/>
                  </a:lnTo>
                  <a:close/>
                </a:path>
                <a:path w="1321434" h="481964">
                  <a:moveTo>
                    <a:pt x="1064867" y="264582"/>
                  </a:moveTo>
                  <a:lnTo>
                    <a:pt x="1064201" y="264274"/>
                  </a:lnTo>
                  <a:lnTo>
                    <a:pt x="1064867" y="264582"/>
                  </a:lnTo>
                  <a:close/>
                </a:path>
                <a:path w="1321434" h="481964">
                  <a:moveTo>
                    <a:pt x="1210561" y="282778"/>
                  </a:moveTo>
                  <a:lnTo>
                    <a:pt x="1100721" y="282778"/>
                  </a:lnTo>
                  <a:lnTo>
                    <a:pt x="1099731" y="282232"/>
                  </a:lnTo>
                  <a:lnTo>
                    <a:pt x="1064867" y="264582"/>
                  </a:lnTo>
                  <a:lnTo>
                    <a:pt x="1065161" y="264718"/>
                  </a:lnTo>
                  <a:lnTo>
                    <a:pt x="1183235" y="264718"/>
                  </a:lnTo>
                  <a:lnTo>
                    <a:pt x="1194536" y="271716"/>
                  </a:lnTo>
                  <a:lnTo>
                    <a:pt x="1210561" y="282778"/>
                  </a:lnTo>
                  <a:close/>
                </a:path>
                <a:path w="1321434" h="481964">
                  <a:moveTo>
                    <a:pt x="1100583" y="282708"/>
                  </a:moveTo>
                  <a:lnTo>
                    <a:pt x="1099645" y="282232"/>
                  </a:lnTo>
                  <a:lnTo>
                    <a:pt x="1100583" y="282708"/>
                  </a:lnTo>
                  <a:close/>
                </a:path>
                <a:path w="1321434" h="481964">
                  <a:moveTo>
                    <a:pt x="1233143" y="301180"/>
                  </a:moveTo>
                  <a:lnTo>
                    <a:pt x="1133665" y="301180"/>
                  </a:lnTo>
                  <a:lnTo>
                    <a:pt x="1132573" y="300532"/>
                  </a:lnTo>
                  <a:lnTo>
                    <a:pt x="1100583" y="282708"/>
                  </a:lnTo>
                  <a:lnTo>
                    <a:pt x="1100721" y="282778"/>
                  </a:lnTo>
                  <a:lnTo>
                    <a:pt x="1210561" y="282778"/>
                  </a:lnTo>
                  <a:lnTo>
                    <a:pt x="1226439" y="293738"/>
                  </a:lnTo>
                  <a:lnTo>
                    <a:pt x="1233143" y="301180"/>
                  </a:lnTo>
                  <a:close/>
                </a:path>
                <a:path w="1321434" h="481964">
                  <a:moveTo>
                    <a:pt x="1312744" y="378523"/>
                  </a:moveTo>
                  <a:lnTo>
                    <a:pt x="1225943" y="378523"/>
                  </a:lnTo>
                  <a:lnTo>
                    <a:pt x="1268361" y="340271"/>
                  </a:lnTo>
                  <a:lnTo>
                    <a:pt x="1252587" y="322762"/>
                  </a:lnTo>
                  <a:lnTo>
                    <a:pt x="1305814" y="290664"/>
                  </a:lnTo>
                  <a:lnTo>
                    <a:pt x="1312744" y="378523"/>
                  </a:lnTo>
                  <a:close/>
                </a:path>
                <a:path w="1321434" h="481964">
                  <a:moveTo>
                    <a:pt x="1133188" y="300914"/>
                  </a:moveTo>
                  <a:lnTo>
                    <a:pt x="1132505" y="300532"/>
                  </a:lnTo>
                  <a:lnTo>
                    <a:pt x="1133188" y="300914"/>
                  </a:lnTo>
                  <a:close/>
                </a:path>
                <a:path w="1321434" h="481964">
                  <a:moveTo>
                    <a:pt x="1133665" y="301180"/>
                  </a:moveTo>
                  <a:lnTo>
                    <a:pt x="1133188" y="300914"/>
                  </a:lnTo>
                  <a:lnTo>
                    <a:pt x="1132573" y="300532"/>
                  </a:lnTo>
                  <a:lnTo>
                    <a:pt x="1133665" y="301180"/>
                  </a:lnTo>
                  <a:close/>
                </a:path>
                <a:path w="1321434" h="481964">
                  <a:moveTo>
                    <a:pt x="1163708" y="319832"/>
                  </a:moveTo>
                  <a:lnTo>
                    <a:pt x="1133188" y="300914"/>
                  </a:lnTo>
                  <a:lnTo>
                    <a:pt x="1133665" y="301180"/>
                  </a:lnTo>
                  <a:lnTo>
                    <a:pt x="1233143" y="301180"/>
                  </a:lnTo>
                  <a:lnTo>
                    <a:pt x="1249276" y="319087"/>
                  </a:lnTo>
                  <a:lnTo>
                    <a:pt x="1162634" y="319087"/>
                  </a:lnTo>
                  <a:lnTo>
                    <a:pt x="1163708" y="319832"/>
                  </a:lnTo>
                  <a:close/>
                </a:path>
                <a:path w="1321434" h="481964">
                  <a:moveTo>
                    <a:pt x="1250043" y="319938"/>
                  </a:moveTo>
                  <a:lnTo>
                    <a:pt x="1163878" y="319938"/>
                  </a:lnTo>
                  <a:lnTo>
                    <a:pt x="1162634" y="319087"/>
                  </a:lnTo>
                  <a:lnTo>
                    <a:pt x="1249276" y="319087"/>
                  </a:lnTo>
                  <a:lnTo>
                    <a:pt x="1250043" y="319938"/>
                  </a:lnTo>
                  <a:close/>
                </a:path>
                <a:path w="1321434" h="481964">
                  <a:moveTo>
                    <a:pt x="1188438" y="336990"/>
                  </a:moveTo>
                  <a:lnTo>
                    <a:pt x="1163708" y="319832"/>
                  </a:lnTo>
                  <a:lnTo>
                    <a:pt x="1163878" y="319938"/>
                  </a:lnTo>
                  <a:lnTo>
                    <a:pt x="1250043" y="319938"/>
                  </a:lnTo>
                  <a:lnTo>
                    <a:pt x="1252587" y="322762"/>
                  </a:lnTo>
                  <a:lnTo>
                    <a:pt x="1233094" y="334518"/>
                  </a:lnTo>
                  <a:lnTo>
                    <a:pt x="1186205" y="334518"/>
                  </a:lnTo>
                  <a:lnTo>
                    <a:pt x="1188438" y="336990"/>
                  </a:lnTo>
                  <a:close/>
                </a:path>
                <a:path w="1321434" h="481964">
                  <a:moveTo>
                    <a:pt x="1225943" y="378523"/>
                  </a:moveTo>
                  <a:lnTo>
                    <a:pt x="1202737" y="352824"/>
                  </a:lnTo>
                  <a:lnTo>
                    <a:pt x="1252587" y="322762"/>
                  </a:lnTo>
                  <a:lnTo>
                    <a:pt x="1268361" y="340271"/>
                  </a:lnTo>
                  <a:lnTo>
                    <a:pt x="1225943" y="378523"/>
                  </a:lnTo>
                  <a:close/>
                </a:path>
                <a:path w="1321434" h="481964">
                  <a:moveTo>
                    <a:pt x="1191171" y="338886"/>
                  </a:moveTo>
                  <a:lnTo>
                    <a:pt x="1188438" y="336990"/>
                  </a:lnTo>
                  <a:lnTo>
                    <a:pt x="1186205" y="334518"/>
                  </a:lnTo>
                  <a:lnTo>
                    <a:pt x="1191171" y="338886"/>
                  </a:lnTo>
                  <a:close/>
                </a:path>
                <a:path w="1321434" h="481964">
                  <a:moveTo>
                    <a:pt x="1225849" y="338886"/>
                  </a:moveTo>
                  <a:lnTo>
                    <a:pt x="1191171" y="338886"/>
                  </a:lnTo>
                  <a:lnTo>
                    <a:pt x="1186205" y="334518"/>
                  </a:lnTo>
                  <a:lnTo>
                    <a:pt x="1233094" y="334518"/>
                  </a:lnTo>
                  <a:lnTo>
                    <a:pt x="1225849" y="338886"/>
                  </a:lnTo>
                  <a:close/>
                </a:path>
                <a:path w="1321434" h="481964">
                  <a:moveTo>
                    <a:pt x="1202737" y="352824"/>
                  </a:moveTo>
                  <a:lnTo>
                    <a:pt x="1188438" y="336990"/>
                  </a:lnTo>
                  <a:lnTo>
                    <a:pt x="1191171" y="338886"/>
                  </a:lnTo>
                  <a:lnTo>
                    <a:pt x="1225849" y="338886"/>
                  </a:lnTo>
                  <a:lnTo>
                    <a:pt x="1202737" y="352824"/>
                  </a:lnTo>
                  <a:close/>
                </a:path>
                <a:path w="1321434" h="481964">
                  <a:moveTo>
                    <a:pt x="1320888" y="481761"/>
                  </a:moveTo>
                  <a:lnTo>
                    <a:pt x="1158963" y="379222"/>
                  </a:lnTo>
                  <a:lnTo>
                    <a:pt x="1202737" y="352824"/>
                  </a:lnTo>
                  <a:lnTo>
                    <a:pt x="1225943" y="378523"/>
                  </a:lnTo>
                  <a:lnTo>
                    <a:pt x="1312744" y="378523"/>
                  </a:lnTo>
                  <a:lnTo>
                    <a:pt x="1320888" y="481761"/>
                  </a:lnTo>
                  <a:close/>
                </a:path>
              </a:pathLst>
            </a:custGeom>
            <a:solidFill>
              <a:srgbClr val="FFC000"/>
            </a:solidFill>
          </p:spPr>
          <p:txBody>
            <a:bodyPr wrap="square" lIns="0" tIns="0" rIns="0" bIns="0" rtlCol="0"/>
            <a:lstStyle/>
            <a:p>
              <a:endParaRPr/>
            </a:p>
          </p:txBody>
        </p:sp>
        <p:sp>
          <p:nvSpPr>
            <p:cNvPr id="12" name="object 12"/>
            <p:cNvSpPr/>
            <p:nvPr/>
          </p:nvSpPr>
          <p:spPr>
            <a:xfrm>
              <a:off x="3593058" y="3275710"/>
              <a:ext cx="1233805" cy="861060"/>
            </a:xfrm>
            <a:custGeom>
              <a:avLst/>
              <a:gdLst/>
              <a:ahLst/>
              <a:cxnLst/>
              <a:rect l="l" t="t" r="r" b="b"/>
              <a:pathLst>
                <a:path w="1233804" h="861060">
                  <a:moveTo>
                    <a:pt x="616889" y="860869"/>
                  </a:moveTo>
                  <a:lnTo>
                    <a:pt x="560737" y="859110"/>
                  </a:lnTo>
                  <a:lnTo>
                    <a:pt x="505998" y="853933"/>
                  </a:lnTo>
                  <a:lnTo>
                    <a:pt x="452890" y="845492"/>
                  </a:lnTo>
                  <a:lnTo>
                    <a:pt x="401630" y="833937"/>
                  </a:lnTo>
                  <a:lnTo>
                    <a:pt x="352436" y="819421"/>
                  </a:lnTo>
                  <a:lnTo>
                    <a:pt x="305526" y="802096"/>
                  </a:lnTo>
                  <a:lnTo>
                    <a:pt x="261117" y="782113"/>
                  </a:lnTo>
                  <a:lnTo>
                    <a:pt x="219428" y="759626"/>
                  </a:lnTo>
                  <a:lnTo>
                    <a:pt x="180676" y="734785"/>
                  </a:lnTo>
                  <a:lnTo>
                    <a:pt x="145079" y="707743"/>
                  </a:lnTo>
                  <a:lnTo>
                    <a:pt x="112854" y="678652"/>
                  </a:lnTo>
                  <a:lnTo>
                    <a:pt x="84219" y="647663"/>
                  </a:lnTo>
                  <a:lnTo>
                    <a:pt x="59393" y="614930"/>
                  </a:lnTo>
                  <a:lnTo>
                    <a:pt x="38592" y="580603"/>
                  </a:lnTo>
                  <a:lnTo>
                    <a:pt x="22034" y="544834"/>
                  </a:lnTo>
                  <a:lnTo>
                    <a:pt x="9938" y="507777"/>
                  </a:lnTo>
                  <a:lnTo>
                    <a:pt x="2520" y="469582"/>
                  </a:lnTo>
                  <a:lnTo>
                    <a:pt x="0" y="430402"/>
                  </a:lnTo>
                  <a:lnTo>
                    <a:pt x="2520" y="391225"/>
                  </a:lnTo>
                  <a:lnTo>
                    <a:pt x="9938" y="353033"/>
                  </a:lnTo>
                  <a:lnTo>
                    <a:pt x="22034" y="315980"/>
                  </a:lnTo>
                  <a:lnTo>
                    <a:pt x="38592" y="280215"/>
                  </a:lnTo>
                  <a:lnTo>
                    <a:pt x="59393" y="245893"/>
                  </a:lnTo>
                  <a:lnTo>
                    <a:pt x="84219" y="213164"/>
                  </a:lnTo>
                  <a:lnTo>
                    <a:pt x="112854" y="182180"/>
                  </a:lnTo>
                  <a:lnTo>
                    <a:pt x="145079" y="153094"/>
                  </a:lnTo>
                  <a:lnTo>
                    <a:pt x="180676" y="126057"/>
                  </a:lnTo>
                  <a:lnTo>
                    <a:pt x="219428" y="101220"/>
                  </a:lnTo>
                  <a:lnTo>
                    <a:pt x="261117" y="78737"/>
                  </a:lnTo>
                  <a:lnTo>
                    <a:pt x="305526" y="58759"/>
                  </a:lnTo>
                  <a:lnTo>
                    <a:pt x="352436" y="41438"/>
                  </a:lnTo>
                  <a:lnTo>
                    <a:pt x="401630" y="26925"/>
                  </a:lnTo>
                  <a:lnTo>
                    <a:pt x="452890" y="15373"/>
                  </a:lnTo>
                  <a:lnTo>
                    <a:pt x="505998" y="6933"/>
                  </a:lnTo>
                  <a:lnTo>
                    <a:pt x="560737" y="1758"/>
                  </a:lnTo>
                  <a:lnTo>
                    <a:pt x="616889" y="0"/>
                  </a:lnTo>
                  <a:lnTo>
                    <a:pt x="673033" y="1758"/>
                  </a:lnTo>
                  <a:lnTo>
                    <a:pt x="727765" y="6933"/>
                  </a:lnTo>
                  <a:lnTo>
                    <a:pt x="780867" y="15373"/>
                  </a:lnTo>
                  <a:lnTo>
                    <a:pt x="832122" y="26925"/>
                  </a:lnTo>
                  <a:lnTo>
                    <a:pt x="881311" y="41438"/>
                  </a:lnTo>
                  <a:lnTo>
                    <a:pt x="928217" y="58759"/>
                  </a:lnTo>
                  <a:lnTo>
                    <a:pt x="972622" y="78737"/>
                  </a:lnTo>
                  <a:lnTo>
                    <a:pt x="1014308" y="101220"/>
                  </a:lnTo>
                  <a:lnTo>
                    <a:pt x="1053058" y="126057"/>
                  </a:lnTo>
                  <a:lnTo>
                    <a:pt x="1088654" y="153094"/>
                  </a:lnTo>
                  <a:lnTo>
                    <a:pt x="1120877" y="182180"/>
                  </a:lnTo>
                  <a:lnTo>
                    <a:pt x="1149510" y="213164"/>
                  </a:lnTo>
                  <a:lnTo>
                    <a:pt x="1174336" y="245893"/>
                  </a:lnTo>
                  <a:lnTo>
                    <a:pt x="1195137" y="280215"/>
                  </a:lnTo>
                  <a:lnTo>
                    <a:pt x="1211694" y="315980"/>
                  </a:lnTo>
                  <a:lnTo>
                    <a:pt x="1223790" y="353033"/>
                  </a:lnTo>
                  <a:lnTo>
                    <a:pt x="1231207" y="391225"/>
                  </a:lnTo>
                  <a:lnTo>
                    <a:pt x="1233728" y="430402"/>
                  </a:lnTo>
                  <a:lnTo>
                    <a:pt x="1231207" y="469582"/>
                  </a:lnTo>
                  <a:lnTo>
                    <a:pt x="1223790" y="507777"/>
                  </a:lnTo>
                  <a:lnTo>
                    <a:pt x="1211694" y="544834"/>
                  </a:lnTo>
                  <a:lnTo>
                    <a:pt x="1195137" y="580603"/>
                  </a:lnTo>
                  <a:lnTo>
                    <a:pt x="1174336" y="614930"/>
                  </a:lnTo>
                  <a:lnTo>
                    <a:pt x="1149510" y="647663"/>
                  </a:lnTo>
                  <a:lnTo>
                    <a:pt x="1120877" y="678652"/>
                  </a:lnTo>
                  <a:lnTo>
                    <a:pt x="1088654" y="707743"/>
                  </a:lnTo>
                  <a:lnTo>
                    <a:pt x="1053058" y="734785"/>
                  </a:lnTo>
                  <a:lnTo>
                    <a:pt x="1014308" y="759626"/>
                  </a:lnTo>
                  <a:lnTo>
                    <a:pt x="972622" y="782113"/>
                  </a:lnTo>
                  <a:lnTo>
                    <a:pt x="928217" y="802096"/>
                  </a:lnTo>
                  <a:lnTo>
                    <a:pt x="881311" y="819421"/>
                  </a:lnTo>
                  <a:lnTo>
                    <a:pt x="832122" y="833937"/>
                  </a:lnTo>
                  <a:lnTo>
                    <a:pt x="780867" y="845492"/>
                  </a:lnTo>
                  <a:lnTo>
                    <a:pt x="727765" y="853933"/>
                  </a:lnTo>
                  <a:lnTo>
                    <a:pt x="673033" y="859110"/>
                  </a:lnTo>
                  <a:lnTo>
                    <a:pt x="616889" y="860869"/>
                  </a:lnTo>
                  <a:close/>
                </a:path>
              </a:pathLst>
            </a:custGeom>
            <a:solidFill>
              <a:srgbClr val="FFC000">
                <a:alpha val="30198"/>
              </a:srgbClr>
            </a:solidFill>
          </p:spPr>
          <p:txBody>
            <a:bodyPr wrap="square" lIns="0" tIns="0" rIns="0" bIns="0" rtlCol="0"/>
            <a:lstStyle/>
            <a:p>
              <a:endParaRPr/>
            </a:p>
          </p:txBody>
        </p:sp>
        <p:sp>
          <p:nvSpPr>
            <p:cNvPr id="13" name="object 13"/>
            <p:cNvSpPr/>
            <p:nvPr/>
          </p:nvSpPr>
          <p:spPr>
            <a:xfrm>
              <a:off x="3593058" y="3275710"/>
              <a:ext cx="1233805" cy="861060"/>
            </a:xfrm>
            <a:custGeom>
              <a:avLst/>
              <a:gdLst/>
              <a:ahLst/>
              <a:cxnLst/>
              <a:rect l="l" t="t" r="r" b="b"/>
              <a:pathLst>
                <a:path w="1233804" h="861060">
                  <a:moveTo>
                    <a:pt x="0" y="430402"/>
                  </a:moveTo>
                  <a:lnTo>
                    <a:pt x="2520" y="391225"/>
                  </a:lnTo>
                  <a:lnTo>
                    <a:pt x="9938" y="353033"/>
                  </a:lnTo>
                  <a:lnTo>
                    <a:pt x="22034" y="315980"/>
                  </a:lnTo>
                  <a:lnTo>
                    <a:pt x="38592" y="280215"/>
                  </a:lnTo>
                  <a:lnTo>
                    <a:pt x="59393" y="245893"/>
                  </a:lnTo>
                  <a:lnTo>
                    <a:pt x="84219" y="213164"/>
                  </a:lnTo>
                  <a:lnTo>
                    <a:pt x="112854" y="182180"/>
                  </a:lnTo>
                  <a:lnTo>
                    <a:pt x="145079" y="153094"/>
                  </a:lnTo>
                  <a:lnTo>
                    <a:pt x="180676" y="126057"/>
                  </a:lnTo>
                  <a:lnTo>
                    <a:pt x="219428" y="101220"/>
                  </a:lnTo>
                  <a:lnTo>
                    <a:pt x="261117" y="78737"/>
                  </a:lnTo>
                  <a:lnTo>
                    <a:pt x="305526" y="58759"/>
                  </a:lnTo>
                  <a:lnTo>
                    <a:pt x="352436" y="41438"/>
                  </a:lnTo>
                  <a:lnTo>
                    <a:pt x="401630" y="26925"/>
                  </a:lnTo>
                  <a:lnTo>
                    <a:pt x="452890" y="15373"/>
                  </a:lnTo>
                  <a:lnTo>
                    <a:pt x="505998" y="6933"/>
                  </a:lnTo>
                  <a:lnTo>
                    <a:pt x="560737" y="1758"/>
                  </a:lnTo>
                  <a:lnTo>
                    <a:pt x="616889" y="0"/>
                  </a:lnTo>
                  <a:lnTo>
                    <a:pt x="673033" y="1758"/>
                  </a:lnTo>
                  <a:lnTo>
                    <a:pt x="727765" y="6933"/>
                  </a:lnTo>
                  <a:lnTo>
                    <a:pt x="780867" y="15373"/>
                  </a:lnTo>
                  <a:lnTo>
                    <a:pt x="832122" y="26925"/>
                  </a:lnTo>
                  <a:lnTo>
                    <a:pt x="881311" y="41438"/>
                  </a:lnTo>
                  <a:lnTo>
                    <a:pt x="928217" y="58759"/>
                  </a:lnTo>
                  <a:lnTo>
                    <a:pt x="972622" y="78737"/>
                  </a:lnTo>
                  <a:lnTo>
                    <a:pt x="1014308" y="101220"/>
                  </a:lnTo>
                  <a:lnTo>
                    <a:pt x="1053058" y="126057"/>
                  </a:lnTo>
                  <a:lnTo>
                    <a:pt x="1088654" y="153094"/>
                  </a:lnTo>
                  <a:lnTo>
                    <a:pt x="1120877" y="182180"/>
                  </a:lnTo>
                  <a:lnTo>
                    <a:pt x="1149510" y="213164"/>
                  </a:lnTo>
                  <a:lnTo>
                    <a:pt x="1174336" y="245893"/>
                  </a:lnTo>
                  <a:lnTo>
                    <a:pt x="1195137" y="280215"/>
                  </a:lnTo>
                  <a:lnTo>
                    <a:pt x="1211694" y="315980"/>
                  </a:lnTo>
                  <a:lnTo>
                    <a:pt x="1223790" y="353033"/>
                  </a:lnTo>
                  <a:lnTo>
                    <a:pt x="1231207" y="391225"/>
                  </a:lnTo>
                  <a:lnTo>
                    <a:pt x="1233728" y="430402"/>
                  </a:lnTo>
                  <a:lnTo>
                    <a:pt x="1231207" y="469582"/>
                  </a:lnTo>
                  <a:lnTo>
                    <a:pt x="1223790" y="507777"/>
                  </a:lnTo>
                  <a:lnTo>
                    <a:pt x="1211694" y="544834"/>
                  </a:lnTo>
                  <a:lnTo>
                    <a:pt x="1195137" y="580603"/>
                  </a:lnTo>
                  <a:lnTo>
                    <a:pt x="1174336" y="614930"/>
                  </a:lnTo>
                  <a:lnTo>
                    <a:pt x="1149510" y="647663"/>
                  </a:lnTo>
                  <a:lnTo>
                    <a:pt x="1120877" y="678652"/>
                  </a:lnTo>
                  <a:lnTo>
                    <a:pt x="1088654" y="707743"/>
                  </a:lnTo>
                  <a:lnTo>
                    <a:pt x="1053058" y="734785"/>
                  </a:lnTo>
                  <a:lnTo>
                    <a:pt x="1014308" y="759626"/>
                  </a:lnTo>
                  <a:lnTo>
                    <a:pt x="972622" y="782113"/>
                  </a:lnTo>
                  <a:lnTo>
                    <a:pt x="928217" y="802096"/>
                  </a:lnTo>
                  <a:lnTo>
                    <a:pt x="881311" y="819421"/>
                  </a:lnTo>
                  <a:lnTo>
                    <a:pt x="832122" y="833937"/>
                  </a:lnTo>
                  <a:lnTo>
                    <a:pt x="780867" y="845492"/>
                  </a:lnTo>
                  <a:lnTo>
                    <a:pt x="727765" y="853933"/>
                  </a:lnTo>
                  <a:lnTo>
                    <a:pt x="673033" y="859110"/>
                  </a:lnTo>
                  <a:lnTo>
                    <a:pt x="616889" y="860869"/>
                  </a:lnTo>
                  <a:lnTo>
                    <a:pt x="560737" y="859110"/>
                  </a:lnTo>
                  <a:lnTo>
                    <a:pt x="505998" y="853933"/>
                  </a:lnTo>
                  <a:lnTo>
                    <a:pt x="452890" y="845492"/>
                  </a:lnTo>
                  <a:lnTo>
                    <a:pt x="401630" y="833937"/>
                  </a:lnTo>
                  <a:lnTo>
                    <a:pt x="352436" y="819421"/>
                  </a:lnTo>
                  <a:lnTo>
                    <a:pt x="305526" y="802096"/>
                  </a:lnTo>
                  <a:lnTo>
                    <a:pt x="261117" y="782113"/>
                  </a:lnTo>
                  <a:lnTo>
                    <a:pt x="219428" y="759626"/>
                  </a:lnTo>
                  <a:lnTo>
                    <a:pt x="180676" y="734785"/>
                  </a:lnTo>
                  <a:lnTo>
                    <a:pt x="145079" y="707743"/>
                  </a:lnTo>
                  <a:lnTo>
                    <a:pt x="112854" y="678652"/>
                  </a:lnTo>
                  <a:lnTo>
                    <a:pt x="84219" y="647663"/>
                  </a:lnTo>
                  <a:lnTo>
                    <a:pt x="59393" y="614930"/>
                  </a:lnTo>
                  <a:lnTo>
                    <a:pt x="38592" y="580603"/>
                  </a:lnTo>
                  <a:lnTo>
                    <a:pt x="22034" y="544834"/>
                  </a:lnTo>
                  <a:lnTo>
                    <a:pt x="9938" y="507777"/>
                  </a:lnTo>
                  <a:lnTo>
                    <a:pt x="2520" y="469582"/>
                  </a:lnTo>
                  <a:lnTo>
                    <a:pt x="0" y="430402"/>
                  </a:lnTo>
                  <a:close/>
                </a:path>
              </a:pathLst>
            </a:custGeom>
            <a:ln w="12700">
              <a:solidFill>
                <a:srgbClr val="FFC000"/>
              </a:solidFill>
            </a:ln>
          </p:spPr>
          <p:txBody>
            <a:bodyPr wrap="square" lIns="0" tIns="0" rIns="0" bIns="0" rtlCol="0"/>
            <a:lstStyle/>
            <a:p>
              <a:endParaRPr/>
            </a:p>
          </p:txBody>
        </p:sp>
        <p:sp>
          <p:nvSpPr>
            <p:cNvPr id="14" name="object 14"/>
            <p:cNvSpPr/>
            <p:nvPr/>
          </p:nvSpPr>
          <p:spPr>
            <a:xfrm>
              <a:off x="2554884" y="3677589"/>
              <a:ext cx="1039494" cy="1128395"/>
            </a:xfrm>
            <a:custGeom>
              <a:avLst/>
              <a:gdLst/>
              <a:ahLst/>
              <a:cxnLst/>
              <a:rect l="l" t="t" r="r" b="b"/>
              <a:pathLst>
                <a:path w="1039495" h="1128395">
                  <a:moveTo>
                    <a:pt x="115280" y="959996"/>
                  </a:moveTo>
                  <a:lnTo>
                    <a:pt x="58331" y="954850"/>
                  </a:lnTo>
                  <a:lnTo>
                    <a:pt x="63601" y="917676"/>
                  </a:lnTo>
                  <a:lnTo>
                    <a:pt x="75895" y="865238"/>
                  </a:lnTo>
                  <a:lnTo>
                    <a:pt x="90487" y="813942"/>
                  </a:lnTo>
                  <a:lnTo>
                    <a:pt x="107505" y="763346"/>
                  </a:lnTo>
                  <a:lnTo>
                    <a:pt x="126695" y="713486"/>
                  </a:lnTo>
                  <a:lnTo>
                    <a:pt x="148132" y="664425"/>
                  </a:lnTo>
                  <a:lnTo>
                    <a:pt x="171602" y="616343"/>
                  </a:lnTo>
                  <a:lnTo>
                    <a:pt x="197053" y="569315"/>
                  </a:lnTo>
                  <a:lnTo>
                    <a:pt x="224383" y="523430"/>
                  </a:lnTo>
                  <a:lnTo>
                    <a:pt x="253555" y="478777"/>
                  </a:lnTo>
                  <a:lnTo>
                    <a:pt x="284454" y="435470"/>
                  </a:lnTo>
                  <a:lnTo>
                    <a:pt x="317004" y="393598"/>
                  </a:lnTo>
                  <a:lnTo>
                    <a:pt x="351078" y="353225"/>
                  </a:lnTo>
                  <a:lnTo>
                    <a:pt x="386600" y="314528"/>
                  </a:lnTo>
                  <a:lnTo>
                    <a:pt x="423519" y="277571"/>
                  </a:lnTo>
                  <a:lnTo>
                    <a:pt x="461708" y="242392"/>
                  </a:lnTo>
                  <a:lnTo>
                    <a:pt x="501154" y="209207"/>
                  </a:lnTo>
                  <a:lnTo>
                    <a:pt x="541680" y="178053"/>
                  </a:lnTo>
                  <a:lnTo>
                    <a:pt x="583311" y="149034"/>
                  </a:lnTo>
                  <a:lnTo>
                    <a:pt x="625817" y="122186"/>
                  </a:lnTo>
                  <a:lnTo>
                    <a:pt x="669277" y="97777"/>
                  </a:lnTo>
                  <a:lnTo>
                    <a:pt x="713524" y="75755"/>
                  </a:lnTo>
                  <a:lnTo>
                    <a:pt x="758482" y="56362"/>
                  </a:lnTo>
                  <a:lnTo>
                    <a:pt x="804011" y="39585"/>
                  </a:lnTo>
                  <a:lnTo>
                    <a:pt x="850150" y="25653"/>
                  </a:lnTo>
                  <a:lnTo>
                    <a:pt x="896683" y="14592"/>
                  </a:lnTo>
                  <a:lnTo>
                    <a:pt x="943622" y="6553"/>
                  </a:lnTo>
                  <a:lnTo>
                    <a:pt x="990841" y="1587"/>
                  </a:lnTo>
                  <a:lnTo>
                    <a:pt x="1037183" y="0"/>
                  </a:lnTo>
                  <a:lnTo>
                    <a:pt x="1039164" y="57099"/>
                  </a:lnTo>
                  <a:lnTo>
                    <a:pt x="997815" y="58547"/>
                  </a:lnTo>
                  <a:lnTo>
                    <a:pt x="995756" y="58547"/>
                  </a:lnTo>
                  <a:lnTo>
                    <a:pt x="993825" y="58686"/>
                  </a:lnTo>
                  <a:lnTo>
                    <a:pt x="994414" y="58686"/>
                  </a:lnTo>
                  <a:lnTo>
                    <a:pt x="952957" y="63004"/>
                  </a:lnTo>
                  <a:lnTo>
                    <a:pt x="952347" y="63004"/>
                  </a:lnTo>
                  <a:lnTo>
                    <a:pt x="950518" y="63258"/>
                  </a:lnTo>
                  <a:lnTo>
                    <a:pt x="950868" y="63258"/>
                  </a:lnTo>
                  <a:lnTo>
                    <a:pt x="909319" y="70396"/>
                  </a:lnTo>
                  <a:lnTo>
                    <a:pt x="909040" y="70396"/>
                  </a:lnTo>
                  <a:lnTo>
                    <a:pt x="907249" y="70751"/>
                  </a:lnTo>
                  <a:lnTo>
                    <a:pt x="907538" y="70751"/>
                  </a:lnTo>
                  <a:lnTo>
                    <a:pt x="866074" y="80568"/>
                  </a:lnTo>
                  <a:lnTo>
                    <a:pt x="865885" y="80568"/>
                  </a:lnTo>
                  <a:lnTo>
                    <a:pt x="864196" y="81013"/>
                  </a:lnTo>
                  <a:lnTo>
                    <a:pt x="864419" y="81013"/>
                  </a:lnTo>
                  <a:lnTo>
                    <a:pt x="823145" y="93522"/>
                  </a:lnTo>
                  <a:lnTo>
                    <a:pt x="822972" y="93522"/>
                  </a:lnTo>
                  <a:lnTo>
                    <a:pt x="821385" y="94056"/>
                  </a:lnTo>
                  <a:lnTo>
                    <a:pt x="821523" y="94056"/>
                  </a:lnTo>
                  <a:lnTo>
                    <a:pt x="780537" y="109143"/>
                  </a:lnTo>
                  <a:lnTo>
                    <a:pt x="780402" y="109143"/>
                  </a:lnTo>
                  <a:lnTo>
                    <a:pt x="778916" y="109740"/>
                  </a:lnTo>
                  <a:lnTo>
                    <a:pt x="738362" y="127304"/>
                  </a:lnTo>
                  <a:lnTo>
                    <a:pt x="736892" y="127939"/>
                  </a:lnTo>
                  <a:lnTo>
                    <a:pt x="696755" y="147942"/>
                  </a:lnTo>
                  <a:lnTo>
                    <a:pt x="695375" y="148628"/>
                  </a:lnTo>
                  <a:lnTo>
                    <a:pt x="655736" y="170954"/>
                  </a:lnTo>
                  <a:lnTo>
                    <a:pt x="654494" y="171653"/>
                  </a:lnTo>
                  <a:lnTo>
                    <a:pt x="615501" y="196253"/>
                  </a:lnTo>
                  <a:lnTo>
                    <a:pt x="614311" y="197002"/>
                  </a:lnTo>
                  <a:lnTo>
                    <a:pt x="576112" y="223735"/>
                  </a:lnTo>
                  <a:lnTo>
                    <a:pt x="537562" y="253314"/>
                  </a:lnTo>
                  <a:lnTo>
                    <a:pt x="499021" y="285699"/>
                  </a:lnTo>
                  <a:lnTo>
                    <a:pt x="463571" y="318401"/>
                  </a:lnTo>
                  <a:lnTo>
                    <a:pt x="462661" y="319239"/>
                  </a:lnTo>
                  <a:lnTo>
                    <a:pt x="428370" y="353618"/>
                  </a:lnTo>
                  <a:lnTo>
                    <a:pt x="393547" y="391464"/>
                  </a:lnTo>
                  <a:lnTo>
                    <a:pt x="361772" y="429120"/>
                  </a:lnTo>
                  <a:lnTo>
                    <a:pt x="361010" y="430022"/>
                  </a:lnTo>
                  <a:lnTo>
                    <a:pt x="330676" y="469112"/>
                  </a:lnTo>
                  <a:lnTo>
                    <a:pt x="329945" y="470052"/>
                  </a:lnTo>
                  <a:lnTo>
                    <a:pt x="301110" y="510527"/>
                  </a:lnTo>
                  <a:lnTo>
                    <a:pt x="300431" y="511479"/>
                  </a:lnTo>
                  <a:lnTo>
                    <a:pt x="272554" y="554189"/>
                  </a:lnTo>
                  <a:lnTo>
                    <a:pt x="246405" y="598042"/>
                  </a:lnTo>
                  <a:lnTo>
                    <a:pt x="222689" y="641946"/>
                  </a:lnTo>
                  <a:lnTo>
                    <a:pt x="200253" y="687831"/>
                  </a:lnTo>
                  <a:lnTo>
                    <a:pt x="199720" y="688924"/>
                  </a:lnTo>
                  <a:lnTo>
                    <a:pt x="179857" y="734567"/>
                  </a:lnTo>
                  <a:lnTo>
                    <a:pt x="161495" y="782091"/>
                  </a:lnTo>
                  <a:lnTo>
                    <a:pt x="161036" y="783285"/>
                  </a:lnTo>
                  <a:lnTo>
                    <a:pt x="145324" y="830262"/>
                  </a:lnTo>
                  <a:lnTo>
                    <a:pt x="144906" y="831507"/>
                  </a:lnTo>
                  <a:lnTo>
                    <a:pt x="131383" y="878979"/>
                  </a:lnTo>
                  <a:lnTo>
                    <a:pt x="131013" y="880275"/>
                  </a:lnTo>
                  <a:lnTo>
                    <a:pt x="120103" y="926947"/>
                  </a:lnTo>
                  <a:lnTo>
                    <a:pt x="119951" y="926947"/>
                  </a:lnTo>
                  <a:lnTo>
                    <a:pt x="119506" y="929487"/>
                  </a:lnTo>
                  <a:lnTo>
                    <a:pt x="115280" y="959996"/>
                  </a:lnTo>
                  <a:close/>
                </a:path>
                <a:path w="1039495" h="1128395">
                  <a:moveTo>
                    <a:pt x="993825" y="58686"/>
                  </a:moveTo>
                  <a:lnTo>
                    <a:pt x="995756" y="58547"/>
                  </a:lnTo>
                  <a:lnTo>
                    <a:pt x="994713" y="58655"/>
                  </a:lnTo>
                  <a:lnTo>
                    <a:pt x="993825" y="58686"/>
                  </a:lnTo>
                  <a:close/>
                </a:path>
                <a:path w="1039495" h="1128395">
                  <a:moveTo>
                    <a:pt x="994713" y="58655"/>
                  </a:moveTo>
                  <a:lnTo>
                    <a:pt x="995756" y="58547"/>
                  </a:lnTo>
                  <a:lnTo>
                    <a:pt x="997815" y="58547"/>
                  </a:lnTo>
                  <a:lnTo>
                    <a:pt x="994713" y="58655"/>
                  </a:lnTo>
                  <a:close/>
                </a:path>
                <a:path w="1039495" h="1128395">
                  <a:moveTo>
                    <a:pt x="994414" y="58686"/>
                  </a:moveTo>
                  <a:lnTo>
                    <a:pt x="993825" y="58686"/>
                  </a:lnTo>
                  <a:lnTo>
                    <a:pt x="994713" y="58655"/>
                  </a:lnTo>
                  <a:lnTo>
                    <a:pt x="994414" y="58686"/>
                  </a:lnTo>
                  <a:close/>
                </a:path>
                <a:path w="1039495" h="1128395">
                  <a:moveTo>
                    <a:pt x="950518" y="63258"/>
                  </a:moveTo>
                  <a:lnTo>
                    <a:pt x="952347" y="63004"/>
                  </a:lnTo>
                  <a:lnTo>
                    <a:pt x="951408" y="63166"/>
                  </a:lnTo>
                  <a:lnTo>
                    <a:pt x="950518" y="63258"/>
                  </a:lnTo>
                  <a:close/>
                </a:path>
                <a:path w="1039495" h="1128395">
                  <a:moveTo>
                    <a:pt x="951408" y="63166"/>
                  </a:moveTo>
                  <a:lnTo>
                    <a:pt x="952347" y="63004"/>
                  </a:lnTo>
                  <a:lnTo>
                    <a:pt x="952957" y="63004"/>
                  </a:lnTo>
                  <a:lnTo>
                    <a:pt x="951408" y="63166"/>
                  </a:lnTo>
                  <a:close/>
                </a:path>
                <a:path w="1039495" h="1128395">
                  <a:moveTo>
                    <a:pt x="950868" y="63258"/>
                  </a:moveTo>
                  <a:lnTo>
                    <a:pt x="950518" y="63258"/>
                  </a:lnTo>
                  <a:lnTo>
                    <a:pt x="951408" y="63166"/>
                  </a:lnTo>
                  <a:lnTo>
                    <a:pt x="950868" y="63258"/>
                  </a:lnTo>
                  <a:close/>
                </a:path>
                <a:path w="1039495" h="1128395">
                  <a:moveTo>
                    <a:pt x="907249" y="70751"/>
                  </a:moveTo>
                  <a:lnTo>
                    <a:pt x="909040" y="70396"/>
                  </a:lnTo>
                  <a:lnTo>
                    <a:pt x="908302" y="70570"/>
                  </a:lnTo>
                  <a:lnTo>
                    <a:pt x="907249" y="70751"/>
                  </a:lnTo>
                  <a:close/>
                </a:path>
                <a:path w="1039495" h="1128395">
                  <a:moveTo>
                    <a:pt x="908302" y="70570"/>
                  </a:moveTo>
                  <a:lnTo>
                    <a:pt x="909040" y="70396"/>
                  </a:lnTo>
                  <a:lnTo>
                    <a:pt x="909319" y="70396"/>
                  </a:lnTo>
                  <a:lnTo>
                    <a:pt x="908302" y="70570"/>
                  </a:lnTo>
                  <a:close/>
                </a:path>
                <a:path w="1039495" h="1128395">
                  <a:moveTo>
                    <a:pt x="907538" y="70751"/>
                  </a:moveTo>
                  <a:lnTo>
                    <a:pt x="907249" y="70751"/>
                  </a:lnTo>
                  <a:lnTo>
                    <a:pt x="908302" y="70570"/>
                  </a:lnTo>
                  <a:lnTo>
                    <a:pt x="907538" y="70751"/>
                  </a:lnTo>
                  <a:close/>
                </a:path>
                <a:path w="1039495" h="1128395">
                  <a:moveTo>
                    <a:pt x="864196" y="81013"/>
                  </a:moveTo>
                  <a:lnTo>
                    <a:pt x="865885" y="80568"/>
                  </a:lnTo>
                  <a:lnTo>
                    <a:pt x="865213" y="80772"/>
                  </a:lnTo>
                  <a:lnTo>
                    <a:pt x="864196" y="81013"/>
                  </a:lnTo>
                  <a:close/>
                </a:path>
                <a:path w="1039495" h="1128395">
                  <a:moveTo>
                    <a:pt x="865213" y="80772"/>
                  </a:moveTo>
                  <a:lnTo>
                    <a:pt x="865885" y="80568"/>
                  </a:lnTo>
                  <a:lnTo>
                    <a:pt x="866074" y="80568"/>
                  </a:lnTo>
                  <a:lnTo>
                    <a:pt x="865213" y="80772"/>
                  </a:lnTo>
                  <a:close/>
                </a:path>
                <a:path w="1039495" h="1128395">
                  <a:moveTo>
                    <a:pt x="864419" y="81013"/>
                  </a:moveTo>
                  <a:lnTo>
                    <a:pt x="864196" y="81013"/>
                  </a:lnTo>
                  <a:lnTo>
                    <a:pt x="865213" y="80772"/>
                  </a:lnTo>
                  <a:lnTo>
                    <a:pt x="864419" y="81013"/>
                  </a:lnTo>
                  <a:close/>
                </a:path>
                <a:path w="1039495" h="1128395">
                  <a:moveTo>
                    <a:pt x="821385" y="94056"/>
                  </a:moveTo>
                  <a:lnTo>
                    <a:pt x="822972" y="93522"/>
                  </a:lnTo>
                  <a:lnTo>
                    <a:pt x="822169" y="93818"/>
                  </a:lnTo>
                  <a:lnTo>
                    <a:pt x="821385" y="94056"/>
                  </a:lnTo>
                  <a:close/>
                </a:path>
                <a:path w="1039495" h="1128395">
                  <a:moveTo>
                    <a:pt x="822169" y="93818"/>
                  </a:moveTo>
                  <a:lnTo>
                    <a:pt x="822972" y="93522"/>
                  </a:lnTo>
                  <a:lnTo>
                    <a:pt x="823145" y="93522"/>
                  </a:lnTo>
                  <a:lnTo>
                    <a:pt x="822169" y="93818"/>
                  </a:lnTo>
                  <a:close/>
                </a:path>
                <a:path w="1039495" h="1128395">
                  <a:moveTo>
                    <a:pt x="821523" y="94056"/>
                  </a:moveTo>
                  <a:lnTo>
                    <a:pt x="821385" y="94056"/>
                  </a:lnTo>
                  <a:lnTo>
                    <a:pt x="822169" y="93818"/>
                  </a:lnTo>
                  <a:lnTo>
                    <a:pt x="821523" y="94056"/>
                  </a:lnTo>
                  <a:close/>
                </a:path>
                <a:path w="1039495" h="1128395">
                  <a:moveTo>
                    <a:pt x="778916" y="109740"/>
                  </a:moveTo>
                  <a:lnTo>
                    <a:pt x="780402" y="109143"/>
                  </a:lnTo>
                  <a:lnTo>
                    <a:pt x="779620" y="109481"/>
                  </a:lnTo>
                  <a:lnTo>
                    <a:pt x="778916" y="109740"/>
                  </a:lnTo>
                  <a:close/>
                </a:path>
                <a:path w="1039495" h="1128395">
                  <a:moveTo>
                    <a:pt x="779620" y="109481"/>
                  </a:moveTo>
                  <a:lnTo>
                    <a:pt x="780402" y="109143"/>
                  </a:lnTo>
                  <a:lnTo>
                    <a:pt x="780537" y="109143"/>
                  </a:lnTo>
                  <a:lnTo>
                    <a:pt x="779620" y="109481"/>
                  </a:lnTo>
                  <a:close/>
                </a:path>
                <a:path w="1039495" h="1128395">
                  <a:moveTo>
                    <a:pt x="779020" y="109740"/>
                  </a:moveTo>
                  <a:lnTo>
                    <a:pt x="779620" y="109481"/>
                  </a:lnTo>
                  <a:lnTo>
                    <a:pt x="779020" y="109740"/>
                  </a:lnTo>
                  <a:close/>
                </a:path>
                <a:path w="1039495" h="1128395">
                  <a:moveTo>
                    <a:pt x="736892" y="127939"/>
                  </a:moveTo>
                  <a:lnTo>
                    <a:pt x="738289" y="127304"/>
                  </a:lnTo>
                  <a:lnTo>
                    <a:pt x="737803" y="127546"/>
                  </a:lnTo>
                  <a:lnTo>
                    <a:pt x="736892" y="127939"/>
                  </a:lnTo>
                  <a:close/>
                </a:path>
                <a:path w="1039495" h="1128395">
                  <a:moveTo>
                    <a:pt x="737803" y="127546"/>
                  </a:moveTo>
                  <a:lnTo>
                    <a:pt x="738289" y="127304"/>
                  </a:lnTo>
                  <a:lnTo>
                    <a:pt x="737803" y="127546"/>
                  </a:lnTo>
                  <a:close/>
                </a:path>
                <a:path w="1039495" h="1128395">
                  <a:moveTo>
                    <a:pt x="737011" y="127939"/>
                  </a:moveTo>
                  <a:lnTo>
                    <a:pt x="737803" y="127546"/>
                  </a:lnTo>
                  <a:lnTo>
                    <a:pt x="737011" y="127939"/>
                  </a:lnTo>
                  <a:close/>
                </a:path>
                <a:path w="1039495" h="1128395">
                  <a:moveTo>
                    <a:pt x="695375" y="148628"/>
                  </a:moveTo>
                  <a:lnTo>
                    <a:pt x="696658" y="147942"/>
                  </a:lnTo>
                  <a:lnTo>
                    <a:pt x="695918" y="148358"/>
                  </a:lnTo>
                  <a:lnTo>
                    <a:pt x="695375" y="148628"/>
                  </a:lnTo>
                  <a:close/>
                </a:path>
                <a:path w="1039495" h="1128395">
                  <a:moveTo>
                    <a:pt x="695918" y="148358"/>
                  </a:moveTo>
                  <a:lnTo>
                    <a:pt x="696658" y="147942"/>
                  </a:lnTo>
                  <a:lnTo>
                    <a:pt x="695918" y="148358"/>
                  </a:lnTo>
                  <a:close/>
                </a:path>
                <a:path w="1039495" h="1128395">
                  <a:moveTo>
                    <a:pt x="695438" y="148628"/>
                  </a:moveTo>
                  <a:lnTo>
                    <a:pt x="695918" y="148358"/>
                  </a:lnTo>
                  <a:lnTo>
                    <a:pt x="695438" y="148628"/>
                  </a:lnTo>
                  <a:close/>
                </a:path>
                <a:path w="1039495" h="1128395">
                  <a:moveTo>
                    <a:pt x="654494" y="171653"/>
                  </a:moveTo>
                  <a:lnTo>
                    <a:pt x="655688" y="170954"/>
                  </a:lnTo>
                  <a:lnTo>
                    <a:pt x="655283" y="171209"/>
                  </a:lnTo>
                  <a:lnTo>
                    <a:pt x="654494" y="171653"/>
                  </a:lnTo>
                  <a:close/>
                </a:path>
                <a:path w="1039495" h="1128395">
                  <a:moveTo>
                    <a:pt x="655283" y="171209"/>
                  </a:moveTo>
                  <a:lnTo>
                    <a:pt x="655688" y="170954"/>
                  </a:lnTo>
                  <a:lnTo>
                    <a:pt x="655283" y="171209"/>
                  </a:lnTo>
                  <a:close/>
                </a:path>
                <a:path w="1039495" h="1128395">
                  <a:moveTo>
                    <a:pt x="654578" y="171653"/>
                  </a:moveTo>
                  <a:lnTo>
                    <a:pt x="655283" y="171209"/>
                  </a:lnTo>
                  <a:lnTo>
                    <a:pt x="654578" y="171653"/>
                  </a:lnTo>
                  <a:close/>
                </a:path>
                <a:path w="1039495" h="1128395">
                  <a:moveTo>
                    <a:pt x="614311" y="197002"/>
                  </a:moveTo>
                  <a:lnTo>
                    <a:pt x="615454" y="196253"/>
                  </a:lnTo>
                  <a:lnTo>
                    <a:pt x="615023" y="196554"/>
                  </a:lnTo>
                  <a:lnTo>
                    <a:pt x="614311" y="197002"/>
                  </a:lnTo>
                  <a:close/>
                </a:path>
                <a:path w="1039495" h="1128395">
                  <a:moveTo>
                    <a:pt x="615023" y="196554"/>
                  </a:moveTo>
                  <a:lnTo>
                    <a:pt x="615454" y="196253"/>
                  </a:lnTo>
                  <a:lnTo>
                    <a:pt x="615023" y="196554"/>
                  </a:lnTo>
                  <a:close/>
                </a:path>
                <a:path w="1039495" h="1128395">
                  <a:moveTo>
                    <a:pt x="614382" y="197002"/>
                  </a:moveTo>
                  <a:lnTo>
                    <a:pt x="615023" y="196554"/>
                  </a:lnTo>
                  <a:lnTo>
                    <a:pt x="614382" y="197002"/>
                  </a:lnTo>
                  <a:close/>
                </a:path>
                <a:path w="1039495" h="1128395">
                  <a:moveTo>
                    <a:pt x="574982" y="224525"/>
                  </a:moveTo>
                  <a:lnTo>
                    <a:pt x="576008" y="223735"/>
                  </a:lnTo>
                  <a:lnTo>
                    <a:pt x="574982" y="224525"/>
                  </a:lnTo>
                  <a:close/>
                </a:path>
                <a:path w="1039495" h="1128395">
                  <a:moveTo>
                    <a:pt x="574968" y="224536"/>
                  </a:moveTo>
                  <a:close/>
                </a:path>
                <a:path w="1039495" h="1128395">
                  <a:moveTo>
                    <a:pt x="536473" y="254152"/>
                  </a:moveTo>
                  <a:lnTo>
                    <a:pt x="537463" y="253314"/>
                  </a:lnTo>
                  <a:lnTo>
                    <a:pt x="536473" y="254152"/>
                  </a:lnTo>
                  <a:close/>
                </a:path>
                <a:path w="1039495" h="1128395">
                  <a:moveTo>
                    <a:pt x="499105" y="285699"/>
                  </a:moveTo>
                  <a:lnTo>
                    <a:pt x="499960" y="284911"/>
                  </a:lnTo>
                  <a:lnTo>
                    <a:pt x="499105" y="285699"/>
                  </a:lnTo>
                  <a:close/>
                </a:path>
                <a:path w="1039495" h="1128395">
                  <a:moveTo>
                    <a:pt x="463301" y="318650"/>
                  </a:moveTo>
                  <a:lnTo>
                    <a:pt x="463550" y="318401"/>
                  </a:lnTo>
                  <a:lnTo>
                    <a:pt x="463301" y="318650"/>
                  </a:lnTo>
                  <a:close/>
                </a:path>
                <a:path w="1039495" h="1128395">
                  <a:moveTo>
                    <a:pt x="462712" y="319239"/>
                  </a:moveTo>
                  <a:lnTo>
                    <a:pt x="463301" y="318650"/>
                  </a:lnTo>
                  <a:lnTo>
                    <a:pt x="462712" y="319239"/>
                  </a:lnTo>
                  <a:close/>
                </a:path>
                <a:path w="1039495" h="1128395">
                  <a:moveTo>
                    <a:pt x="427481" y="354507"/>
                  </a:moveTo>
                  <a:lnTo>
                    <a:pt x="428282" y="353618"/>
                  </a:lnTo>
                  <a:lnTo>
                    <a:pt x="427481" y="354507"/>
                  </a:lnTo>
                  <a:close/>
                </a:path>
                <a:path w="1039495" h="1128395">
                  <a:moveTo>
                    <a:pt x="394163" y="390793"/>
                  </a:moveTo>
                  <a:lnTo>
                    <a:pt x="394347" y="390575"/>
                  </a:lnTo>
                  <a:lnTo>
                    <a:pt x="394163" y="390793"/>
                  </a:lnTo>
                  <a:close/>
                </a:path>
                <a:path w="1039495" h="1128395">
                  <a:moveTo>
                    <a:pt x="393596" y="391464"/>
                  </a:moveTo>
                  <a:lnTo>
                    <a:pt x="394163" y="390793"/>
                  </a:lnTo>
                  <a:lnTo>
                    <a:pt x="393596" y="391464"/>
                  </a:lnTo>
                  <a:close/>
                </a:path>
                <a:path w="1039495" h="1128395">
                  <a:moveTo>
                    <a:pt x="361456" y="429493"/>
                  </a:moveTo>
                  <a:lnTo>
                    <a:pt x="361746" y="429120"/>
                  </a:lnTo>
                  <a:lnTo>
                    <a:pt x="361456" y="429493"/>
                  </a:lnTo>
                  <a:close/>
                </a:path>
                <a:path w="1039495" h="1128395">
                  <a:moveTo>
                    <a:pt x="361046" y="430022"/>
                  </a:moveTo>
                  <a:lnTo>
                    <a:pt x="361456" y="429493"/>
                  </a:lnTo>
                  <a:lnTo>
                    <a:pt x="361046" y="430022"/>
                  </a:lnTo>
                  <a:close/>
                </a:path>
                <a:path w="1039495" h="1128395">
                  <a:moveTo>
                    <a:pt x="330290" y="469608"/>
                  </a:moveTo>
                  <a:lnTo>
                    <a:pt x="330644" y="469112"/>
                  </a:lnTo>
                  <a:lnTo>
                    <a:pt x="330290" y="469608"/>
                  </a:lnTo>
                  <a:close/>
                </a:path>
                <a:path w="1039495" h="1128395">
                  <a:moveTo>
                    <a:pt x="329974" y="470052"/>
                  </a:moveTo>
                  <a:lnTo>
                    <a:pt x="330290" y="469608"/>
                  </a:lnTo>
                  <a:lnTo>
                    <a:pt x="329974" y="470052"/>
                  </a:lnTo>
                  <a:close/>
                </a:path>
                <a:path w="1039495" h="1128395">
                  <a:moveTo>
                    <a:pt x="300734" y="511054"/>
                  </a:moveTo>
                  <a:lnTo>
                    <a:pt x="301078" y="510527"/>
                  </a:lnTo>
                  <a:lnTo>
                    <a:pt x="300734" y="511054"/>
                  </a:lnTo>
                  <a:close/>
                </a:path>
                <a:path w="1039495" h="1128395">
                  <a:moveTo>
                    <a:pt x="300456" y="511479"/>
                  </a:moveTo>
                  <a:lnTo>
                    <a:pt x="300734" y="511054"/>
                  </a:lnTo>
                  <a:lnTo>
                    <a:pt x="300456" y="511479"/>
                  </a:lnTo>
                  <a:close/>
                </a:path>
                <a:path w="1039495" h="1128395">
                  <a:moveTo>
                    <a:pt x="272610" y="554189"/>
                  </a:moveTo>
                  <a:lnTo>
                    <a:pt x="273202" y="553199"/>
                  </a:lnTo>
                  <a:lnTo>
                    <a:pt x="272610" y="554189"/>
                  </a:lnTo>
                  <a:close/>
                </a:path>
                <a:path w="1039495" h="1128395">
                  <a:moveTo>
                    <a:pt x="246465" y="598042"/>
                  </a:moveTo>
                  <a:lnTo>
                    <a:pt x="247002" y="597052"/>
                  </a:lnTo>
                  <a:lnTo>
                    <a:pt x="246465" y="598042"/>
                  </a:lnTo>
                  <a:close/>
                </a:path>
                <a:path w="1039495" h="1128395">
                  <a:moveTo>
                    <a:pt x="222230" y="642793"/>
                  </a:moveTo>
                  <a:lnTo>
                    <a:pt x="222643" y="641946"/>
                  </a:lnTo>
                  <a:lnTo>
                    <a:pt x="222230" y="642793"/>
                  </a:lnTo>
                  <a:close/>
                </a:path>
                <a:path w="1039495" h="1128395">
                  <a:moveTo>
                    <a:pt x="222110" y="643039"/>
                  </a:moveTo>
                  <a:lnTo>
                    <a:pt x="222230" y="642793"/>
                  </a:lnTo>
                  <a:lnTo>
                    <a:pt x="222110" y="643039"/>
                  </a:lnTo>
                  <a:close/>
                </a:path>
                <a:path w="1039495" h="1128395">
                  <a:moveTo>
                    <a:pt x="199720" y="688924"/>
                  </a:moveTo>
                  <a:lnTo>
                    <a:pt x="200228" y="687831"/>
                  </a:lnTo>
                  <a:lnTo>
                    <a:pt x="200019" y="688311"/>
                  </a:lnTo>
                  <a:lnTo>
                    <a:pt x="199720" y="688924"/>
                  </a:lnTo>
                  <a:close/>
                </a:path>
                <a:path w="1039495" h="1128395">
                  <a:moveTo>
                    <a:pt x="200019" y="688311"/>
                  </a:moveTo>
                  <a:lnTo>
                    <a:pt x="200228" y="687831"/>
                  </a:lnTo>
                  <a:lnTo>
                    <a:pt x="200019" y="688311"/>
                  </a:lnTo>
                  <a:close/>
                </a:path>
                <a:path w="1039495" h="1128395">
                  <a:moveTo>
                    <a:pt x="199752" y="688924"/>
                  </a:moveTo>
                  <a:lnTo>
                    <a:pt x="200019" y="688311"/>
                  </a:lnTo>
                  <a:lnTo>
                    <a:pt x="199752" y="688924"/>
                  </a:lnTo>
                  <a:close/>
                </a:path>
                <a:path w="1039495" h="1128395">
                  <a:moveTo>
                    <a:pt x="179336" y="735761"/>
                  </a:moveTo>
                  <a:lnTo>
                    <a:pt x="179781" y="734567"/>
                  </a:lnTo>
                  <a:lnTo>
                    <a:pt x="179336" y="735761"/>
                  </a:lnTo>
                  <a:close/>
                </a:path>
                <a:path w="1039495" h="1128395">
                  <a:moveTo>
                    <a:pt x="161379" y="782391"/>
                  </a:moveTo>
                  <a:lnTo>
                    <a:pt x="161480" y="782091"/>
                  </a:lnTo>
                  <a:lnTo>
                    <a:pt x="161379" y="782391"/>
                  </a:lnTo>
                  <a:close/>
                </a:path>
                <a:path w="1039495" h="1128395">
                  <a:moveTo>
                    <a:pt x="161080" y="783285"/>
                  </a:moveTo>
                  <a:lnTo>
                    <a:pt x="161379" y="782391"/>
                  </a:lnTo>
                  <a:lnTo>
                    <a:pt x="161080" y="783285"/>
                  </a:lnTo>
                  <a:close/>
                </a:path>
                <a:path w="1039495" h="1128395">
                  <a:moveTo>
                    <a:pt x="144906" y="831507"/>
                  </a:moveTo>
                  <a:lnTo>
                    <a:pt x="145300" y="830262"/>
                  </a:lnTo>
                  <a:lnTo>
                    <a:pt x="145164" y="830739"/>
                  </a:lnTo>
                  <a:lnTo>
                    <a:pt x="144906" y="831507"/>
                  </a:lnTo>
                  <a:close/>
                </a:path>
                <a:path w="1039495" h="1128395">
                  <a:moveTo>
                    <a:pt x="145164" y="830739"/>
                  </a:moveTo>
                  <a:lnTo>
                    <a:pt x="145300" y="830262"/>
                  </a:lnTo>
                  <a:lnTo>
                    <a:pt x="145164" y="830739"/>
                  </a:lnTo>
                  <a:close/>
                </a:path>
                <a:path w="1039495" h="1128395">
                  <a:moveTo>
                    <a:pt x="144945" y="831507"/>
                  </a:moveTo>
                  <a:lnTo>
                    <a:pt x="145164" y="830739"/>
                  </a:lnTo>
                  <a:lnTo>
                    <a:pt x="144945" y="831507"/>
                  </a:lnTo>
                  <a:close/>
                </a:path>
                <a:path w="1039495" h="1128395">
                  <a:moveTo>
                    <a:pt x="131301" y="879264"/>
                  </a:moveTo>
                  <a:lnTo>
                    <a:pt x="131368" y="878979"/>
                  </a:lnTo>
                  <a:lnTo>
                    <a:pt x="131301" y="879264"/>
                  </a:lnTo>
                  <a:close/>
                </a:path>
                <a:path w="1039495" h="1128395">
                  <a:moveTo>
                    <a:pt x="131064" y="880275"/>
                  </a:moveTo>
                  <a:lnTo>
                    <a:pt x="131301" y="879264"/>
                  </a:lnTo>
                  <a:lnTo>
                    <a:pt x="131064" y="880275"/>
                  </a:lnTo>
                  <a:close/>
                </a:path>
                <a:path w="1039495" h="1128395">
                  <a:moveTo>
                    <a:pt x="119506" y="929487"/>
                  </a:moveTo>
                  <a:lnTo>
                    <a:pt x="119951" y="926947"/>
                  </a:lnTo>
                  <a:lnTo>
                    <a:pt x="119721" y="928573"/>
                  </a:lnTo>
                  <a:lnTo>
                    <a:pt x="119506" y="929487"/>
                  </a:lnTo>
                  <a:close/>
                </a:path>
                <a:path w="1039495" h="1128395">
                  <a:moveTo>
                    <a:pt x="119721" y="928573"/>
                  </a:moveTo>
                  <a:lnTo>
                    <a:pt x="119951" y="926947"/>
                  </a:lnTo>
                  <a:lnTo>
                    <a:pt x="120103" y="926947"/>
                  </a:lnTo>
                  <a:lnTo>
                    <a:pt x="119721" y="928573"/>
                  </a:lnTo>
                  <a:close/>
                </a:path>
                <a:path w="1039495" h="1128395">
                  <a:moveTo>
                    <a:pt x="119592" y="929487"/>
                  </a:moveTo>
                  <a:lnTo>
                    <a:pt x="119721" y="928573"/>
                  </a:lnTo>
                  <a:lnTo>
                    <a:pt x="119592" y="929487"/>
                  </a:lnTo>
                  <a:close/>
                </a:path>
                <a:path w="1039495" h="1128395">
                  <a:moveTo>
                    <a:pt x="69951" y="1128026"/>
                  </a:moveTo>
                  <a:lnTo>
                    <a:pt x="0" y="949578"/>
                  </a:lnTo>
                  <a:lnTo>
                    <a:pt x="58331" y="954850"/>
                  </a:lnTo>
                  <a:lnTo>
                    <a:pt x="54521" y="981722"/>
                  </a:lnTo>
                  <a:lnTo>
                    <a:pt x="111074" y="989761"/>
                  </a:lnTo>
                  <a:lnTo>
                    <a:pt x="155446" y="989761"/>
                  </a:lnTo>
                  <a:lnTo>
                    <a:pt x="69951" y="1128026"/>
                  </a:lnTo>
                  <a:close/>
                </a:path>
                <a:path w="1039495" h="1128395">
                  <a:moveTo>
                    <a:pt x="111074" y="989761"/>
                  </a:moveTo>
                  <a:lnTo>
                    <a:pt x="54521" y="981722"/>
                  </a:lnTo>
                  <a:lnTo>
                    <a:pt x="58331" y="954850"/>
                  </a:lnTo>
                  <a:lnTo>
                    <a:pt x="115280" y="959996"/>
                  </a:lnTo>
                  <a:lnTo>
                    <a:pt x="111074" y="989761"/>
                  </a:lnTo>
                  <a:close/>
                </a:path>
                <a:path w="1039495" h="1128395">
                  <a:moveTo>
                    <a:pt x="155446" y="989761"/>
                  </a:moveTo>
                  <a:lnTo>
                    <a:pt x="111074" y="989761"/>
                  </a:lnTo>
                  <a:lnTo>
                    <a:pt x="115280" y="959996"/>
                  </a:lnTo>
                  <a:lnTo>
                    <a:pt x="170751" y="965009"/>
                  </a:lnTo>
                  <a:lnTo>
                    <a:pt x="155446" y="989761"/>
                  </a:lnTo>
                  <a:close/>
                </a:path>
              </a:pathLst>
            </a:custGeom>
            <a:solidFill>
              <a:srgbClr val="FF0000"/>
            </a:solidFill>
          </p:spPr>
          <p:txBody>
            <a:bodyPr wrap="square" lIns="0" tIns="0" rIns="0" bIns="0" rtlCol="0"/>
            <a:lstStyle/>
            <a:p>
              <a:endParaRPr/>
            </a:p>
          </p:txBody>
        </p:sp>
      </p:grpSp>
      <p:sp>
        <p:nvSpPr>
          <p:cNvPr id="15" name="object 15"/>
          <p:cNvSpPr txBox="1"/>
          <p:nvPr/>
        </p:nvSpPr>
        <p:spPr>
          <a:xfrm>
            <a:off x="1531328" y="4951272"/>
            <a:ext cx="1988985" cy="751488"/>
          </a:xfrm>
          <a:prstGeom prst="rect">
            <a:avLst/>
          </a:prstGeom>
        </p:spPr>
        <p:txBody>
          <a:bodyPr vert="horz" wrap="square" lIns="0" tIns="12700" rIns="0" bIns="0" rtlCol="0">
            <a:spAutoFit/>
          </a:bodyPr>
          <a:lstStyle/>
          <a:p>
            <a:pPr marL="38100">
              <a:lnSpc>
                <a:spcPct val="100000"/>
              </a:lnSpc>
              <a:spcBef>
                <a:spcPts val="100"/>
              </a:spcBef>
            </a:pPr>
            <a:r>
              <a:rPr lang="el-GR" sz="2400" spc="-70" dirty="0">
                <a:latin typeface="Franklin Gothic Medium"/>
                <a:cs typeface="Cambria"/>
              </a:rPr>
              <a:t>Φυσική κατάσταση </a:t>
            </a:r>
            <a:r>
              <a:rPr sz="2400" spc="-70" dirty="0">
                <a:latin typeface="Cambria"/>
                <a:cs typeface="Cambria"/>
              </a:rPr>
              <a:t>𝑝</a:t>
            </a:r>
            <a:r>
              <a:rPr sz="2700" spc="-104" baseline="-15432" dirty="0">
                <a:latin typeface="Cambria"/>
                <a:cs typeface="Cambria"/>
              </a:rPr>
              <a:t>+</a:t>
            </a:r>
            <a:endParaRPr sz="2700" baseline="-15432" dirty="0">
              <a:latin typeface="Cambria"/>
              <a:cs typeface="Cambria"/>
            </a:endParaRPr>
          </a:p>
        </p:txBody>
      </p:sp>
      <p:sp>
        <p:nvSpPr>
          <p:cNvPr id="16" name="object 16"/>
          <p:cNvSpPr txBox="1"/>
          <p:nvPr/>
        </p:nvSpPr>
        <p:spPr>
          <a:xfrm>
            <a:off x="8123555" y="4180332"/>
            <a:ext cx="3324860" cy="1859483"/>
          </a:xfrm>
          <a:prstGeom prst="rect">
            <a:avLst/>
          </a:prstGeom>
        </p:spPr>
        <p:txBody>
          <a:bodyPr vert="horz" wrap="square" lIns="0" tIns="12700" rIns="0" bIns="0" rtlCol="0">
            <a:spAutoFit/>
          </a:bodyPr>
          <a:lstStyle/>
          <a:p>
            <a:pPr marL="12700" marR="335280">
              <a:lnSpc>
                <a:spcPct val="100000"/>
              </a:lnSpc>
              <a:spcBef>
                <a:spcPts val="100"/>
              </a:spcBef>
            </a:pPr>
            <a:r>
              <a:rPr lang="el-GR" sz="2000" dirty="0">
                <a:latin typeface="Franklin Gothic Medium"/>
                <a:cs typeface="Franklin Gothic Medium"/>
              </a:rPr>
              <a:t>Η κοινωνική αξιολόγηση της ατομικής συμπεριφοράς</a:t>
            </a:r>
            <a:r>
              <a:rPr sz="2000" spc="-10" dirty="0">
                <a:latin typeface="Franklin Gothic Medium"/>
                <a:cs typeface="Franklin Gothic Medium"/>
              </a:rPr>
              <a:t>.</a:t>
            </a:r>
            <a:endParaRPr sz="2000" dirty="0">
              <a:latin typeface="Franklin Gothic Medium"/>
              <a:cs typeface="Franklin Gothic Medium"/>
            </a:endParaRPr>
          </a:p>
          <a:p>
            <a:pPr marL="12700" marR="5080">
              <a:lnSpc>
                <a:spcPct val="100000"/>
              </a:lnSpc>
            </a:pPr>
            <a:r>
              <a:rPr lang="el-GR" sz="2000" spc="-10" dirty="0">
                <a:latin typeface="Franklin Gothic Medium"/>
                <a:cs typeface="Franklin Gothic Medium"/>
              </a:rPr>
              <a:t>Επιβράβευση/τιμωρία με βάση τη δράση του μέσου ατόμου</a:t>
            </a:r>
            <a:endParaRPr sz="2000" dirty="0">
              <a:latin typeface="Franklin Gothic Medium"/>
              <a:cs typeface="Franklin Gothic Medium"/>
            </a:endParaRPr>
          </a:p>
        </p:txBody>
      </p:sp>
      <p:sp>
        <p:nvSpPr>
          <p:cNvPr id="17" name="object 17"/>
          <p:cNvSpPr txBox="1"/>
          <p:nvPr/>
        </p:nvSpPr>
        <p:spPr>
          <a:xfrm>
            <a:off x="4000665" y="5094731"/>
            <a:ext cx="3227705" cy="1551707"/>
          </a:xfrm>
          <a:prstGeom prst="rect">
            <a:avLst/>
          </a:prstGeom>
        </p:spPr>
        <p:txBody>
          <a:bodyPr vert="horz" wrap="square" lIns="0" tIns="12700" rIns="0" bIns="0" rtlCol="0">
            <a:spAutoFit/>
          </a:bodyPr>
          <a:lstStyle/>
          <a:p>
            <a:pPr marL="12700" marR="5080">
              <a:lnSpc>
                <a:spcPct val="100000"/>
              </a:lnSpc>
              <a:spcBef>
                <a:spcPts val="100"/>
              </a:spcBef>
            </a:pPr>
            <a:r>
              <a:rPr lang="el-GR" sz="2000" dirty="0">
                <a:latin typeface="Franklin Gothic Medium"/>
                <a:cs typeface="Franklin Gothic Medium"/>
              </a:rPr>
              <a:t>Διαφορά μεταξύ της ωφελιμότητας της επιλογής που ελήφθη και της αναμενόμενης ωφελιμότητας της εναλλακτικής επιλογής</a:t>
            </a:r>
            <a:endParaRPr sz="2000" dirty="0">
              <a:latin typeface="Franklin Gothic Medium"/>
              <a:cs typeface="Franklin Gothic Medium"/>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90" dirty="0"/>
              <a:t>ΠΡΟΣΟΜΟΙΩΣΗ</a:t>
            </a:r>
            <a:r>
              <a:rPr lang="en-US" spc="90" dirty="0"/>
              <a:t>: </a:t>
            </a:r>
            <a:r>
              <a:rPr lang="el-GR" spc="90" dirty="0"/>
              <a:t>ΑΞΙΟΛΟΓΗΣΗ</a:t>
            </a:r>
            <a:endParaRPr spc="70" dirty="0"/>
          </a:p>
        </p:txBody>
      </p:sp>
      <p:grpSp>
        <p:nvGrpSpPr>
          <p:cNvPr id="3" name="object 3"/>
          <p:cNvGrpSpPr/>
          <p:nvPr/>
        </p:nvGrpSpPr>
        <p:grpSpPr>
          <a:xfrm>
            <a:off x="2443225" y="2365971"/>
            <a:ext cx="7334250" cy="2237105"/>
            <a:chOff x="2443225" y="2365971"/>
            <a:chExt cx="7334250" cy="2237105"/>
          </a:xfrm>
        </p:grpSpPr>
        <p:pic>
          <p:nvPicPr>
            <p:cNvPr id="4" name="object 4"/>
            <p:cNvPicPr/>
            <p:nvPr/>
          </p:nvPicPr>
          <p:blipFill>
            <a:blip r:embed="rId2" cstate="print"/>
            <a:stretch>
              <a:fillRect/>
            </a:stretch>
          </p:blipFill>
          <p:spPr>
            <a:xfrm>
              <a:off x="2443225" y="2651274"/>
              <a:ext cx="7289787" cy="431779"/>
            </a:xfrm>
            <a:prstGeom prst="rect">
              <a:avLst/>
            </a:prstGeom>
          </p:spPr>
        </p:pic>
        <p:sp>
          <p:nvSpPr>
            <p:cNvPr id="5" name="object 5"/>
            <p:cNvSpPr/>
            <p:nvPr/>
          </p:nvSpPr>
          <p:spPr>
            <a:xfrm>
              <a:off x="6903237" y="2372321"/>
              <a:ext cx="1233805" cy="861060"/>
            </a:xfrm>
            <a:custGeom>
              <a:avLst/>
              <a:gdLst/>
              <a:ahLst/>
              <a:cxnLst/>
              <a:rect l="l" t="t" r="r" b="b"/>
              <a:pathLst>
                <a:path w="1233804" h="861060">
                  <a:moveTo>
                    <a:pt x="616851" y="860869"/>
                  </a:moveTo>
                  <a:lnTo>
                    <a:pt x="560707" y="859110"/>
                  </a:lnTo>
                  <a:lnTo>
                    <a:pt x="505975" y="853933"/>
                  </a:lnTo>
                  <a:lnTo>
                    <a:pt x="452872" y="845492"/>
                  </a:lnTo>
                  <a:lnTo>
                    <a:pt x="401617" y="833937"/>
                  </a:lnTo>
                  <a:lnTo>
                    <a:pt x="352427" y="819421"/>
                  </a:lnTo>
                  <a:lnTo>
                    <a:pt x="305520" y="802096"/>
                  </a:lnTo>
                  <a:lnTo>
                    <a:pt x="261114" y="782114"/>
                  </a:lnTo>
                  <a:lnTo>
                    <a:pt x="219427" y="759627"/>
                  </a:lnTo>
                  <a:lnTo>
                    <a:pt x="180676" y="734787"/>
                  </a:lnTo>
                  <a:lnTo>
                    <a:pt x="145080" y="707745"/>
                  </a:lnTo>
                  <a:lnTo>
                    <a:pt x="112855" y="678655"/>
                  </a:lnTo>
                  <a:lnTo>
                    <a:pt x="84221" y="647667"/>
                  </a:lnTo>
                  <a:lnTo>
                    <a:pt x="59394" y="614934"/>
                  </a:lnTo>
                  <a:lnTo>
                    <a:pt x="38593" y="580609"/>
                  </a:lnTo>
                  <a:lnTo>
                    <a:pt x="22035" y="544842"/>
                  </a:lnTo>
                  <a:lnTo>
                    <a:pt x="9938" y="507786"/>
                  </a:lnTo>
                  <a:lnTo>
                    <a:pt x="2520" y="469593"/>
                  </a:lnTo>
                  <a:lnTo>
                    <a:pt x="0" y="430415"/>
                  </a:lnTo>
                  <a:lnTo>
                    <a:pt x="2520" y="391236"/>
                  </a:lnTo>
                  <a:lnTo>
                    <a:pt x="9938" y="353042"/>
                  </a:lnTo>
                  <a:lnTo>
                    <a:pt x="22035" y="315987"/>
                  </a:lnTo>
                  <a:lnTo>
                    <a:pt x="38593" y="280221"/>
                  </a:lnTo>
                  <a:lnTo>
                    <a:pt x="59394" y="245898"/>
                  </a:lnTo>
                  <a:lnTo>
                    <a:pt x="84221" y="213168"/>
                  </a:lnTo>
                  <a:lnTo>
                    <a:pt x="112855" y="182183"/>
                  </a:lnTo>
                  <a:lnTo>
                    <a:pt x="145080" y="153096"/>
                  </a:lnTo>
                  <a:lnTo>
                    <a:pt x="180676" y="126058"/>
                  </a:lnTo>
                  <a:lnTo>
                    <a:pt x="219427" y="101222"/>
                  </a:lnTo>
                  <a:lnTo>
                    <a:pt x="261114" y="78738"/>
                  </a:lnTo>
                  <a:lnTo>
                    <a:pt x="305520" y="58760"/>
                  </a:lnTo>
                  <a:lnTo>
                    <a:pt x="352427" y="41438"/>
                  </a:lnTo>
                  <a:lnTo>
                    <a:pt x="401617" y="26925"/>
                  </a:lnTo>
                  <a:lnTo>
                    <a:pt x="452872" y="15373"/>
                  </a:lnTo>
                  <a:lnTo>
                    <a:pt x="505975" y="6933"/>
                  </a:lnTo>
                  <a:lnTo>
                    <a:pt x="560707" y="1758"/>
                  </a:lnTo>
                  <a:lnTo>
                    <a:pt x="616851" y="0"/>
                  </a:lnTo>
                  <a:lnTo>
                    <a:pt x="673003" y="1758"/>
                  </a:lnTo>
                  <a:lnTo>
                    <a:pt x="727741" y="6933"/>
                  </a:lnTo>
                  <a:lnTo>
                    <a:pt x="780847" y="15373"/>
                  </a:lnTo>
                  <a:lnTo>
                    <a:pt x="832104" y="26925"/>
                  </a:lnTo>
                  <a:lnTo>
                    <a:pt x="881295" y="41438"/>
                  </a:lnTo>
                  <a:lnTo>
                    <a:pt x="928202" y="58760"/>
                  </a:lnTo>
                  <a:lnTo>
                    <a:pt x="972606" y="78738"/>
                  </a:lnTo>
                  <a:lnTo>
                    <a:pt x="1014291" y="101222"/>
                  </a:lnTo>
                  <a:lnTo>
                    <a:pt x="1053039" y="126058"/>
                  </a:lnTo>
                  <a:lnTo>
                    <a:pt x="1088632" y="153096"/>
                  </a:lnTo>
                  <a:lnTo>
                    <a:pt x="1120853" y="182183"/>
                  </a:lnTo>
                  <a:lnTo>
                    <a:pt x="1149484" y="213168"/>
                  </a:lnTo>
                  <a:lnTo>
                    <a:pt x="1174307" y="245898"/>
                  </a:lnTo>
                  <a:lnTo>
                    <a:pt x="1195104" y="280221"/>
                  </a:lnTo>
                  <a:lnTo>
                    <a:pt x="1211659" y="315987"/>
                  </a:lnTo>
                  <a:lnTo>
                    <a:pt x="1223754" y="353042"/>
                  </a:lnTo>
                  <a:lnTo>
                    <a:pt x="1231170" y="391236"/>
                  </a:lnTo>
                  <a:lnTo>
                    <a:pt x="1233690" y="430415"/>
                  </a:lnTo>
                  <a:lnTo>
                    <a:pt x="1231170" y="469593"/>
                  </a:lnTo>
                  <a:lnTo>
                    <a:pt x="1223754" y="507786"/>
                  </a:lnTo>
                  <a:lnTo>
                    <a:pt x="1211659" y="544842"/>
                  </a:lnTo>
                  <a:lnTo>
                    <a:pt x="1195104" y="580609"/>
                  </a:lnTo>
                  <a:lnTo>
                    <a:pt x="1174307" y="614934"/>
                  </a:lnTo>
                  <a:lnTo>
                    <a:pt x="1149484" y="647667"/>
                  </a:lnTo>
                  <a:lnTo>
                    <a:pt x="1120853" y="678655"/>
                  </a:lnTo>
                  <a:lnTo>
                    <a:pt x="1088632" y="707745"/>
                  </a:lnTo>
                  <a:lnTo>
                    <a:pt x="1053039" y="734787"/>
                  </a:lnTo>
                  <a:lnTo>
                    <a:pt x="1014291" y="759627"/>
                  </a:lnTo>
                  <a:lnTo>
                    <a:pt x="972606" y="782114"/>
                  </a:lnTo>
                  <a:lnTo>
                    <a:pt x="928202" y="802096"/>
                  </a:lnTo>
                  <a:lnTo>
                    <a:pt x="881295" y="819421"/>
                  </a:lnTo>
                  <a:lnTo>
                    <a:pt x="832104" y="833937"/>
                  </a:lnTo>
                  <a:lnTo>
                    <a:pt x="780847" y="845492"/>
                  </a:lnTo>
                  <a:lnTo>
                    <a:pt x="727741" y="853933"/>
                  </a:lnTo>
                  <a:lnTo>
                    <a:pt x="673003" y="859110"/>
                  </a:lnTo>
                  <a:lnTo>
                    <a:pt x="616851" y="860869"/>
                  </a:lnTo>
                  <a:close/>
                </a:path>
              </a:pathLst>
            </a:custGeom>
            <a:solidFill>
              <a:srgbClr val="92CF4F">
                <a:alpha val="30198"/>
              </a:srgbClr>
            </a:solidFill>
          </p:spPr>
          <p:txBody>
            <a:bodyPr wrap="square" lIns="0" tIns="0" rIns="0" bIns="0" rtlCol="0"/>
            <a:lstStyle/>
            <a:p>
              <a:endParaRPr/>
            </a:p>
          </p:txBody>
        </p:sp>
        <p:sp>
          <p:nvSpPr>
            <p:cNvPr id="6" name="object 6"/>
            <p:cNvSpPr/>
            <p:nvPr/>
          </p:nvSpPr>
          <p:spPr>
            <a:xfrm>
              <a:off x="6903237" y="2372321"/>
              <a:ext cx="1233805" cy="861060"/>
            </a:xfrm>
            <a:custGeom>
              <a:avLst/>
              <a:gdLst/>
              <a:ahLst/>
              <a:cxnLst/>
              <a:rect l="l" t="t" r="r" b="b"/>
              <a:pathLst>
                <a:path w="1233804" h="861060">
                  <a:moveTo>
                    <a:pt x="0" y="430415"/>
                  </a:moveTo>
                  <a:lnTo>
                    <a:pt x="2520" y="391236"/>
                  </a:lnTo>
                  <a:lnTo>
                    <a:pt x="9938" y="353042"/>
                  </a:lnTo>
                  <a:lnTo>
                    <a:pt x="22035" y="315987"/>
                  </a:lnTo>
                  <a:lnTo>
                    <a:pt x="38593" y="280221"/>
                  </a:lnTo>
                  <a:lnTo>
                    <a:pt x="59394" y="245898"/>
                  </a:lnTo>
                  <a:lnTo>
                    <a:pt x="84221" y="213168"/>
                  </a:lnTo>
                  <a:lnTo>
                    <a:pt x="112855" y="182183"/>
                  </a:lnTo>
                  <a:lnTo>
                    <a:pt x="145080" y="153096"/>
                  </a:lnTo>
                  <a:lnTo>
                    <a:pt x="180676" y="126058"/>
                  </a:lnTo>
                  <a:lnTo>
                    <a:pt x="219427" y="101222"/>
                  </a:lnTo>
                  <a:lnTo>
                    <a:pt x="261114" y="78738"/>
                  </a:lnTo>
                  <a:lnTo>
                    <a:pt x="305520" y="58760"/>
                  </a:lnTo>
                  <a:lnTo>
                    <a:pt x="352427" y="41438"/>
                  </a:lnTo>
                  <a:lnTo>
                    <a:pt x="401617" y="26925"/>
                  </a:lnTo>
                  <a:lnTo>
                    <a:pt x="452872" y="15373"/>
                  </a:lnTo>
                  <a:lnTo>
                    <a:pt x="505975" y="6933"/>
                  </a:lnTo>
                  <a:lnTo>
                    <a:pt x="560707" y="1758"/>
                  </a:lnTo>
                  <a:lnTo>
                    <a:pt x="616851" y="0"/>
                  </a:lnTo>
                  <a:lnTo>
                    <a:pt x="672995" y="1758"/>
                  </a:lnTo>
                  <a:lnTo>
                    <a:pt x="727727" y="6933"/>
                  </a:lnTo>
                  <a:lnTo>
                    <a:pt x="780829" y="15373"/>
                  </a:lnTo>
                  <a:lnTo>
                    <a:pt x="832084" y="26925"/>
                  </a:lnTo>
                  <a:lnTo>
                    <a:pt x="881273" y="41438"/>
                  </a:lnTo>
                  <a:lnTo>
                    <a:pt x="928179" y="58760"/>
                  </a:lnTo>
                  <a:lnTo>
                    <a:pt x="972584" y="78738"/>
                  </a:lnTo>
                  <a:lnTo>
                    <a:pt x="1014270" y="101222"/>
                  </a:lnTo>
                  <a:lnTo>
                    <a:pt x="1053020" y="126058"/>
                  </a:lnTo>
                  <a:lnTo>
                    <a:pt x="1088615" y="153096"/>
                  </a:lnTo>
                  <a:lnTo>
                    <a:pt x="1120839" y="182183"/>
                  </a:lnTo>
                  <a:lnTo>
                    <a:pt x="1149472" y="213168"/>
                  </a:lnTo>
                  <a:lnTo>
                    <a:pt x="1174298" y="245898"/>
                  </a:lnTo>
                  <a:lnTo>
                    <a:pt x="1195099" y="280221"/>
                  </a:lnTo>
                  <a:lnTo>
                    <a:pt x="1211656" y="315987"/>
                  </a:lnTo>
                  <a:lnTo>
                    <a:pt x="1223752" y="353042"/>
                  </a:lnTo>
                  <a:lnTo>
                    <a:pt x="1231169" y="391236"/>
                  </a:lnTo>
                  <a:lnTo>
                    <a:pt x="1233690" y="430415"/>
                  </a:lnTo>
                  <a:lnTo>
                    <a:pt x="1231169" y="469593"/>
                  </a:lnTo>
                  <a:lnTo>
                    <a:pt x="1223752" y="507786"/>
                  </a:lnTo>
                  <a:lnTo>
                    <a:pt x="1211656" y="544842"/>
                  </a:lnTo>
                  <a:lnTo>
                    <a:pt x="1195099" y="580609"/>
                  </a:lnTo>
                  <a:lnTo>
                    <a:pt x="1174298" y="614934"/>
                  </a:lnTo>
                  <a:lnTo>
                    <a:pt x="1149472" y="647667"/>
                  </a:lnTo>
                  <a:lnTo>
                    <a:pt x="1120839" y="678655"/>
                  </a:lnTo>
                  <a:lnTo>
                    <a:pt x="1088615" y="707745"/>
                  </a:lnTo>
                  <a:lnTo>
                    <a:pt x="1053020" y="734787"/>
                  </a:lnTo>
                  <a:lnTo>
                    <a:pt x="1014270" y="759627"/>
                  </a:lnTo>
                  <a:lnTo>
                    <a:pt x="972584" y="782114"/>
                  </a:lnTo>
                  <a:lnTo>
                    <a:pt x="928179" y="802096"/>
                  </a:lnTo>
                  <a:lnTo>
                    <a:pt x="881273" y="819421"/>
                  </a:lnTo>
                  <a:lnTo>
                    <a:pt x="832084" y="833937"/>
                  </a:lnTo>
                  <a:lnTo>
                    <a:pt x="780829" y="845492"/>
                  </a:lnTo>
                  <a:lnTo>
                    <a:pt x="727727" y="853933"/>
                  </a:lnTo>
                  <a:lnTo>
                    <a:pt x="672995" y="859110"/>
                  </a:lnTo>
                  <a:lnTo>
                    <a:pt x="616851" y="860869"/>
                  </a:lnTo>
                  <a:lnTo>
                    <a:pt x="560707" y="859110"/>
                  </a:lnTo>
                  <a:lnTo>
                    <a:pt x="505975" y="853933"/>
                  </a:lnTo>
                  <a:lnTo>
                    <a:pt x="452872" y="845492"/>
                  </a:lnTo>
                  <a:lnTo>
                    <a:pt x="401617" y="833937"/>
                  </a:lnTo>
                  <a:lnTo>
                    <a:pt x="352427" y="819421"/>
                  </a:lnTo>
                  <a:lnTo>
                    <a:pt x="305520" y="802096"/>
                  </a:lnTo>
                  <a:lnTo>
                    <a:pt x="261114" y="782114"/>
                  </a:lnTo>
                  <a:lnTo>
                    <a:pt x="219427" y="759627"/>
                  </a:lnTo>
                  <a:lnTo>
                    <a:pt x="180676" y="734787"/>
                  </a:lnTo>
                  <a:lnTo>
                    <a:pt x="145080" y="707745"/>
                  </a:lnTo>
                  <a:lnTo>
                    <a:pt x="112855" y="678655"/>
                  </a:lnTo>
                  <a:lnTo>
                    <a:pt x="84221" y="647667"/>
                  </a:lnTo>
                  <a:lnTo>
                    <a:pt x="59394" y="614934"/>
                  </a:lnTo>
                  <a:lnTo>
                    <a:pt x="38593" y="580609"/>
                  </a:lnTo>
                  <a:lnTo>
                    <a:pt x="22035" y="544842"/>
                  </a:lnTo>
                  <a:lnTo>
                    <a:pt x="9938" y="507786"/>
                  </a:lnTo>
                  <a:lnTo>
                    <a:pt x="2520" y="469593"/>
                  </a:lnTo>
                  <a:lnTo>
                    <a:pt x="0" y="430415"/>
                  </a:lnTo>
                  <a:close/>
                </a:path>
              </a:pathLst>
            </a:custGeom>
            <a:ln w="12700">
              <a:solidFill>
                <a:srgbClr val="7A6C90"/>
              </a:solidFill>
            </a:ln>
          </p:spPr>
          <p:txBody>
            <a:bodyPr wrap="square" lIns="0" tIns="0" rIns="0" bIns="0" rtlCol="0"/>
            <a:lstStyle/>
            <a:p>
              <a:endParaRPr/>
            </a:p>
          </p:txBody>
        </p:sp>
        <p:sp>
          <p:nvSpPr>
            <p:cNvPr id="7" name="object 7"/>
            <p:cNvSpPr/>
            <p:nvPr/>
          </p:nvSpPr>
          <p:spPr>
            <a:xfrm>
              <a:off x="4501806" y="3104553"/>
              <a:ext cx="2611120" cy="891540"/>
            </a:xfrm>
            <a:custGeom>
              <a:avLst/>
              <a:gdLst/>
              <a:ahLst/>
              <a:cxnLst/>
              <a:rect l="l" t="t" r="r" b="b"/>
              <a:pathLst>
                <a:path w="2611120" h="891539">
                  <a:moveTo>
                    <a:pt x="2551945" y="18656"/>
                  </a:moveTo>
                  <a:lnTo>
                    <a:pt x="2553639" y="0"/>
                  </a:lnTo>
                  <a:lnTo>
                    <a:pt x="2610535" y="5105"/>
                  </a:lnTo>
                  <a:lnTo>
                    <a:pt x="2609558" y="16027"/>
                  </a:lnTo>
                  <a:lnTo>
                    <a:pt x="2552649" y="16027"/>
                  </a:lnTo>
                  <a:lnTo>
                    <a:pt x="2551945" y="18656"/>
                  </a:lnTo>
                  <a:close/>
                </a:path>
                <a:path w="2611120" h="891539">
                  <a:moveTo>
                    <a:pt x="2551747" y="20840"/>
                  </a:moveTo>
                  <a:lnTo>
                    <a:pt x="2551945" y="18656"/>
                  </a:lnTo>
                  <a:lnTo>
                    <a:pt x="2552649" y="16027"/>
                  </a:lnTo>
                  <a:lnTo>
                    <a:pt x="2551747" y="20840"/>
                  </a:lnTo>
                  <a:close/>
                </a:path>
                <a:path w="2611120" h="891539">
                  <a:moveTo>
                    <a:pt x="2609127" y="20840"/>
                  </a:moveTo>
                  <a:lnTo>
                    <a:pt x="2551747" y="20840"/>
                  </a:lnTo>
                  <a:lnTo>
                    <a:pt x="2552649" y="16027"/>
                  </a:lnTo>
                  <a:lnTo>
                    <a:pt x="2609558" y="16027"/>
                  </a:lnTo>
                  <a:lnTo>
                    <a:pt x="2609127" y="20840"/>
                  </a:lnTo>
                  <a:close/>
                </a:path>
                <a:path w="2611120" h="891539">
                  <a:moveTo>
                    <a:pt x="2547654" y="34694"/>
                  </a:moveTo>
                  <a:lnTo>
                    <a:pt x="2551945" y="18656"/>
                  </a:lnTo>
                  <a:lnTo>
                    <a:pt x="2551747" y="20840"/>
                  </a:lnTo>
                  <a:lnTo>
                    <a:pt x="2609127" y="20840"/>
                  </a:lnTo>
                  <a:lnTo>
                    <a:pt x="2608453" y="28384"/>
                  </a:lnTo>
                  <a:lnTo>
                    <a:pt x="2607311" y="32689"/>
                  </a:lnTo>
                  <a:lnTo>
                    <a:pt x="2548534" y="32689"/>
                  </a:lnTo>
                  <a:lnTo>
                    <a:pt x="2547654" y="34694"/>
                  </a:lnTo>
                  <a:close/>
                </a:path>
                <a:path w="2611120" h="891539">
                  <a:moveTo>
                    <a:pt x="2547086" y="36817"/>
                  </a:moveTo>
                  <a:lnTo>
                    <a:pt x="2547654" y="34694"/>
                  </a:lnTo>
                  <a:lnTo>
                    <a:pt x="2548534" y="32689"/>
                  </a:lnTo>
                  <a:lnTo>
                    <a:pt x="2547086" y="36817"/>
                  </a:lnTo>
                  <a:close/>
                </a:path>
                <a:path w="2611120" h="891539">
                  <a:moveTo>
                    <a:pt x="2606217" y="36817"/>
                  </a:moveTo>
                  <a:lnTo>
                    <a:pt x="2547086" y="36817"/>
                  </a:lnTo>
                  <a:lnTo>
                    <a:pt x="2548534" y="32689"/>
                  </a:lnTo>
                  <a:lnTo>
                    <a:pt x="2607311" y="32689"/>
                  </a:lnTo>
                  <a:lnTo>
                    <a:pt x="2606217" y="36817"/>
                  </a:lnTo>
                  <a:close/>
                </a:path>
                <a:path w="2611120" h="891539">
                  <a:moveTo>
                    <a:pt x="2540278" y="51499"/>
                  </a:moveTo>
                  <a:lnTo>
                    <a:pt x="2547654" y="34694"/>
                  </a:lnTo>
                  <a:lnTo>
                    <a:pt x="2547086" y="36817"/>
                  </a:lnTo>
                  <a:lnTo>
                    <a:pt x="2606217" y="36817"/>
                  </a:lnTo>
                  <a:lnTo>
                    <a:pt x="2602719" y="50012"/>
                  </a:lnTo>
                  <a:lnTo>
                    <a:pt x="2541181" y="50012"/>
                  </a:lnTo>
                  <a:lnTo>
                    <a:pt x="2540278" y="51499"/>
                  </a:lnTo>
                  <a:close/>
                </a:path>
                <a:path w="2611120" h="891539">
                  <a:moveTo>
                    <a:pt x="2539453" y="53378"/>
                  </a:moveTo>
                  <a:lnTo>
                    <a:pt x="2540278" y="51499"/>
                  </a:lnTo>
                  <a:lnTo>
                    <a:pt x="2541181" y="50012"/>
                  </a:lnTo>
                  <a:lnTo>
                    <a:pt x="2539453" y="53378"/>
                  </a:lnTo>
                  <a:close/>
                </a:path>
                <a:path w="2611120" h="891539">
                  <a:moveTo>
                    <a:pt x="2601827" y="53378"/>
                  </a:moveTo>
                  <a:lnTo>
                    <a:pt x="2539453" y="53378"/>
                  </a:lnTo>
                  <a:lnTo>
                    <a:pt x="2541181" y="50012"/>
                  </a:lnTo>
                  <a:lnTo>
                    <a:pt x="2602719" y="50012"/>
                  </a:lnTo>
                  <a:lnTo>
                    <a:pt x="2601827" y="53378"/>
                  </a:lnTo>
                  <a:close/>
                </a:path>
                <a:path w="2611120" h="891539">
                  <a:moveTo>
                    <a:pt x="2529402" y="69416"/>
                  </a:moveTo>
                  <a:lnTo>
                    <a:pt x="2540278" y="51499"/>
                  </a:lnTo>
                  <a:lnTo>
                    <a:pt x="2539453" y="53378"/>
                  </a:lnTo>
                  <a:lnTo>
                    <a:pt x="2601827" y="53378"/>
                  </a:lnTo>
                  <a:lnTo>
                    <a:pt x="2601760" y="53632"/>
                  </a:lnTo>
                  <a:lnTo>
                    <a:pt x="2595476" y="67970"/>
                  </a:lnTo>
                  <a:lnTo>
                    <a:pt x="2530525" y="67970"/>
                  </a:lnTo>
                  <a:lnTo>
                    <a:pt x="2529402" y="69416"/>
                  </a:lnTo>
                  <a:close/>
                </a:path>
                <a:path w="2611120" h="891539">
                  <a:moveTo>
                    <a:pt x="2528684" y="70599"/>
                  </a:moveTo>
                  <a:lnTo>
                    <a:pt x="2529402" y="69416"/>
                  </a:lnTo>
                  <a:lnTo>
                    <a:pt x="2530525" y="67970"/>
                  </a:lnTo>
                  <a:lnTo>
                    <a:pt x="2528684" y="70599"/>
                  </a:lnTo>
                  <a:close/>
                </a:path>
                <a:path w="2611120" h="891539">
                  <a:moveTo>
                    <a:pt x="2594324" y="70599"/>
                  </a:moveTo>
                  <a:lnTo>
                    <a:pt x="2528684" y="70599"/>
                  </a:lnTo>
                  <a:lnTo>
                    <a:pt x="2530525" y="67970"/>
                  </a:lnTo>
                  <a:lnTo>
                    <a:pt x="2595476" y="67970"/>
                  </a:lnTo>
                  <a:lnTo>
                    <a:pt x="2594324" y="70599"/>
                  </a:lnTo>
                  <a:close/>
                </a:path>
                <a:path w="2611120" h="891539">
                  <a:moveTo>
                    <a:pt x="2515477" y="87338"/>
                  </a:moveTo>
                  <a:lnTo>
                    <a:pt x="2529402" y="69416"/>
                  </a:lnTo>
                  <a:lnTo>
                    <a:pt x="2528684" y="70599"/>
                  </a:lnTo>
                  <a:lnTo>
                    <a:pt x="2594324" y="70599"/>
                  </a:lnTo>
                  <a:lnTo>
                    <a:pt x="2591041" y="78092"/>
                  </a:lnTo>
                  <a:lnTo>
                    <a:pt x="2586074" y="86271"/>
                  </a:lnTo>
                  <a:lnTo>
                    <a:pt x="2516479" y="86271"/>
                  </a:lnTo>
                  <a:lnTo>
                    <a:pt x="2515477" y="87338"/>
                  </a:lnTo>
                  <a:close/>
                </a:path>
                <a:path w="2611120" h="891539">
                  <a:moveTo>
                    <a:pt x="2514688" y="88353"/>
                  </a:moveTo>
                  <a:lnTo>
                    <a:pt x="2515477" y="87338"/>
                  </a:lnTo>
                  <a:lnTo>
                    <a:pt x="2516479" y="86271"/>
                  </a:lnTo>
                  <a:lnTo>
                    <a:pt x="2514688" y="88353"/>
                  </a:lnTo>
                  <a:close/>
                </a:path>
                <a:path w="2611120" h="891539">
                  <a:moveTo>
                    <a:pt x="2584809" y="88353"/>
                  </a:moveTo>
                  <a:lnTo>
                    <a:pt x="2514688" y="88353"/>
                  </a:lnTo>
                  <a:lnTo>
                    <a:pt x="2516479" y="86271"/>
                  </a:lnTo>
                  <a:lnTo>
                    <a:pt x="2586074" y="86271"/>
                  </a:lnTo>
                  <a:lnTo>
                    <a:pt x="2584809" y="88353"/>
                  </a:lnTo>
                  <a:close/>
                </a:path>
                <a:path w="2611120" h="891539">
                  <a:moveTo>
                    <a:pt x="2572971" y="106514"/>
                  </a:moveTo>
                  <a:lnTo>
                    <a:pt x="2497480" y="106514"/>
                  </a:lnTo>
                  <a:lnTo>
                    <a:pt x="2499118" y="104876"/>
                  </a:lnTo>
                  <a:lnTo>
                    <a:pt x="2515477" y="87338"/>
                  </a:lnTo>
                  <a:lnTo>
                    <a:pt x="2514688" y="88353"/>
                  </a:lnTo>
                  <a:lnTo>
                    <a:pt x="2584809" y="88353"/>
                  </a:lnTo>
                  <a:lnTo>
                    <a:pt x="2576703" y="101701"/>
                  </a:lnTo>
                  <a:lnTo>
                    <a:pt x="2572971" y="106514"/>
                  </a:lnTo>
                  <a:close/>
                </a:path>
                <a:path w="2611120" h="891539">
                  <a:moveTo>
                    <a:pt x="2498447" y="105484"/>
                  </a:moveTo>
                  <a:lnTo>
                    <a:pt x="2499017" y="104876"/>
                  </a:lnTo>
                  <a:lnTo>
                    <a:pt x="2498447" y="105484"/>
                  </a:lnTo>
                  <a:close/>
                </a:path>
                <a:path w="2611120" h="891539">
                  <a:moveTo>
                    <a:pt x="2497480" y="106514"/>
                  </a:moveTo>
                  <a:lnTo>
                    <a:pt x="2498447" y="105484"/>
                  </a:lnTo>
                  <a:lnTo>
                    <a:pt x="2499118" y="104876"/>
                  </a:lnTo>
                  <a:lnTo>
                    <a:pt x="2497480" y="106514"/>
                  </a:lnTo>
                  <a:close/>
                </a:path>
                <a:path w="2611120" h="891539">
                  <a:moveTo>
                    <a:pt x="2558679" y="124866"/>
                  </a:moveTo>
                  <a:lnTo>
                    <a:pt x="2477046" y="124866"/>
                  </a:lnTo>
                  <a:lnTo>
                    <a:pt x="2478532" y="123583"/>
                  </a:lnTo>
                  <a:lnTo>
                    <a:pt x="2498447" y="105484"/>
                  </a:lnTo>
                  <a:lnTo>
                    <a:pt x="2497480" y="106514"/>
                  </a:lnTo>
                  <a:lnTo>
                    <a:pt x="2572971" y="106514"/>
                  </a:lnTo>
                  <a:lnTo>
                    <a:pt x="2559049" y="124472"/>
                  </a:lnTo>
                  <a:lnTo>
                    <a:pt x="2558679" y="124866"/>
                  </a:lnTo>
                  <a:close/>
                </a:path>
                <a:path w="2611120" h="891539">
                  <a:moveTo>
                    <a:pt x="2478007" y="123995"/>
                  </a:moveTo>
                  <a:lnTo>
                    <a:pt x="2478462" y="123583"/>
                  </a:lnTo>
                  <a:lnTo>
                    <a:pt x="2478007" y="123995"/>
                  </a:lnTo>
                  <a:close/>
                </a:path>
                <a:path w="2611120" h="891539">
                  <a:moveTo>
                    <a:pt x="2477046" y="124866"/>
                  </a:moveTo>
                  <a:lnTo>
                    <a:pt x="2478007" y="123995"/>
                  </a:lnTo>
                  <a:lnTo>
                    <a:pt x="2478532" y="123583"/>
                  </a:lnTo>
                  <a:lnTo>
                    <a:pt x="2477046" y="124866"/>
                  </a:lnTo>
                  <a:close/>
                </a:path>
                <a:path w="2611120" h="891539">
                  <a:moveTo>
                    <a:pt x="2453705" y="143087"/>
                  </a:moveTo>
                  <a:lnTo>
                    <a:pt x="2478007" y="123995"/>
                  </a:lnTo>
                  <a:lnTo>
                    <a:pt x="2477046" y="124866"/>
                  </a:lnTo>
                  <a:lnTo>
                    <a:pt x="2558679" y="124866"/>
                  </a:lnTo>
                  <a:lnTo>
                    <a:pt x="2542281" y="142278"/>
                  </a:lnTo>
                  <a:lnTo>
                    <a:pt x="2454871" y="142278"/>
                  </a:lnTo>
                  <a:lnTo>
                    <a:pt x="2453705" y="143087"/>
                  </a:lnTo>
                  <a:close/>
                </a:path>
                <a:path w="2611120" h="891539">
                  <a:moveTo>
                    <a:pt x="2453474" y="143268"/>
                  </a:moveTo>
                  <a:lnTo>
                    <a:pt x="2453705" y="143087"/>
                  </a:lnTo>
                  <a:lnTo>
                    <a:pt x="2454871" y="142278"/>
                  </a:lnTo>
                  <a:lnTo>
                    <a:pt x="2453474" y="143268"/>
                  </a:lnTo>
                  <a:close/>
                </a:path>
                <a:path w="2611120" h="891539">
                  <a:moveTo>
                    <a:pt x="2541348" y="143268"/>
                  </a:moveTo>
                  <a:lnTo>
                    <a:pt x="2453474" y="143268"/>
                  </a:lnTo>
                  <a:lnTo>
                    <a:pt x="2454871" y="142278"/>
                  </a:lnTo>
                  <a:lnTo>
                    <a:pt x="2542281" y="142278"/>
                  </a:lnTo>
                  <a:lnTo>
                    <a:pt x="2541348" y="143268"/>
                  </a:lnTo>
                  <a:close/>
                </a:path>
                <a:path w="2611120" h="891539">
                  <a:moveTo>
                    <a:pt x="2521603" y="161632"/>
                  </a:moveTo>
                  <a:lnTo>
                    <a:pt x="2426982" y="161632"/>
                  </a:lnTo>
                  <a:lnTo>
                    <a:pt x="2428227" y="160832"/>
                  </a:lnTo>
                  <a:lnTo>
                    <a:pt x="2453705" y="143087"/>
                  </a:lnTo>
                  <a:lnTo>
                    <a:pt x="2453474" y="143268"/>
                  </a:lnTo>
                  <a:lnTo>
                    <a:pt x="2541348" y="143268"/>
                  </a:lnTo>
                  <a:lnTo>
                    <a:pt x="2538310" y="146494"/>
                  </a:lnTo>
                  <a:lnTo>
                    <a:pt x="2521603" y="161632"/>
                  </a:lnTo>
                  <a:close/>
                </a:path>
                <a:path w="2611120" h="891539">
                  <a:moveTo>
                    <a:pt x="2427377" y="161358"/>
                  </a:moveTo>
                  <a:lnTo>
                    <a:pt x="2428135" y="160832"/>
                  </a:lnTo>
                  <a:lnTo>
                    <a:pt x="2427377" y="161358"/>
                  </a:lnTo>
                  <a:close/>
                </a:path>
                <a:path w="2611120" h="891539">
                  <a:moveTo>
                    <a:pt x="2426982" y="161632"/>
                  </a:moveTo>
                  <a:lnTo>
                    <a:pt x="2427377" y="161358"/>
                  </a:lnTo>
                  <a:lnTo>
                    <a:pt x="2428227" y="160832"/>
                  </a:lnTo>
                  <a:lnTo>
                    <a:pt x="2426982" y="161632"/>
                  </a:lnTo>
                  <a:close/>
                </a:path>
                <a:path w="2611120" h="891539">
                  <a:moveTo>
                    <a:pt x="2499542" y="179781"/>
                  </a:moveTo>
                  <a:lnTo>
                    <a:pt x="2397620" y="179781"/>
                  </a:lnTo>
                  <a:lnTo>
                    <a:pt x="2398712" y="179146"/>
                  </a:lnTo>
                  <a:lnTo>
                    <a:pt x="2427377" y="161358"/>
                  </a:lnTo>
                  <a:lnTo>
                    <a:pt x="2426982" y="161632"/>
                  </a:lnTo>
                  <a:lnTo>
                    <a:pt x="2521603" y="161632"/>
                  </a:lnTo>
                  <a:lnTo>
                    <a:pt x="2514650" y="167932"/>
                  </a:lnTo>
                  <a:lnTo>
                    <a:pt x="2499542" y="179781"/>
                  </a:lnTo>
                  <a:close/>
                </a:path>
                <a:path w="2611120" h="891539">
                  <a:moveTo>
                    <a:pt x="2398015" y="179536"/>
                  </a:moveTo>
                  <a:lnTo>
                    <a:pt x="2398646" y="179146"/>
                  </a:lnTo>
                  <a:lnTo>
                    <a:pt x="2398015" y="179536"/>
                  </a:lnTo>
                  <a:close/>
                </a:path>
                <a:path w="2611120" h="891539">
                  <a:moveTo>
                    <a:pt x="2397620" y="179781"/>
                  </a:moveTo>
                  <a:lnTo>
                    <a:pt x="2398015" y="179536"/>
                  </a:lnTo>
                  <a:lnTo>
                    <a:pt x="2398712" y="179146"/>
                  </a:lnTo>
                  <a:lnTo>
                    <a:pt x="2397620" y="179781"/>
                  </a:lnTo>
                  <a:close/>
                </a:path>
                <a:path w="2611120" h="891539">
                  <a:moveTo>
                    <a:pt x="2475146" y="197739"/>
                  </a:moveTo>
                  <a:lnTo>
                    <a:pt x="2365514" y="197739"/>
                  </a:lnTo>
                  <a:lnTo>
                    <a:pt x="2366556" y="197192"/>
                  </a:lnTo>
                  <a:lnTo>
                    <a:pt x="2398015" y="179536"/>
                  </a:lnTo>
                  <a:lnTo>
                    <a:pt x="2397620" y="179781"/>
                  </a:lnTo>
                  <a:lnTo>
                    <a:pt x="2499542" y="179781"/>
                  </a:lnTo>
                  <a:lnTo>
                    <a:pt x="2488158" y="188709"/>
                  </a:lnTo>
                  <a:lnTo>
                    <a:pt x="2475146" y="197739"/>
                  </a:lnTo>
                  <a:close/>
                </a:path>
                <a:path w="2611120" h="891539">
                  <a:moveTo>
                    <a:pt x="2365824" y="197565"/>
                  </a:moveTo>
                  <a:lnTo>
                    <a:pt x="2366489" y="197192"/>
                  </a:lnTo>
                  <a:lnTo>
                    <a:pt x="2365824" y="197565"/>
                  </a:lnTo>
                  <a:close/>
                </a:path>
                <a:path w="2611120" h="891539">
                  <a:moveTo>
                    <a:pt x="2448696" y="215353"/>
                  </a:moveTo>
                  <a:lnTo>
                    <a:pt x="2330894" y="215353"/>
                  </a:lnTo>
                  <a:lnTo>
                    <a:pt x="2365824" y="197565"/>
                  </a:lnTo>
                  <a:lnTo>
                    <a:pt x="2365514" y="197739"/>
                  </a:lnTo>
                  <a:lnTo>
                    <a:pt x="2475146" y="197739"/>
                  </a:lnTo>
                  <a:lnTo>
                    <a:pt x="2458986" y="208953"/>
                  </a:lnTo>
                  <a:lnTo>
                    <a:pt x="2448696" y="215353"/>
                  </a:lnTo>
                  <a:close/>
                </a:path>
                <a:path w="2611120" h="891539">
                  <a:moveTo>
                    <a:pt x="2390231" y="249288"/>
                  </a:moveTo>
                  <a:lnTo>
                    <a:pt x="2254300" y="249288"/>
                  </a:lnTo>
                  <a:lnTo>
                    <a:pt x="2294572" y="232168"/>
                  </a:lnTo>
                  <a:lnTo>
                    <a:pt x="2331783" y="214858"/>
                  </a:lnTo>
                  <a:lnTo>
                    <a:pt x="2330894" y="215353"/>
                  </a:lnTo>
                  <a:lnTo>
                    <a:pt x="2448696" y="215353"/>
                  </a:lnTo>
                  <a:lnTo>
                    <a:pt x="2427236" y="228701"/>
                  </a:lnTo>
                  <a:lnTo>
                    <a:pt x="2392959" y="247904"/>
                  </a:lnTo>
                  <a:lnTo>
                    <a:pt x="2390231" y="249288"/>
                  </a:lnTo>
                  <a:close/>
                </a:path>
                <a:path w="2611120" h="891539">
                  <a:moveTo>
                    <a:pt x="2293734" y="232524"/>
                  </a:moveTo>
                  <a:lnTo>
                    <a:pt x="2294500" y="232168"/>
                  </a:lnTo>
                  <a:lnTo>
                    <a:pt x="2293734" y="232524"/>
                  </a:lnTo>
                  <a:close/>
                </a:path>
                <a:path w="2611120" h="891539">
                  <a:moveTo>
                    <a:pt x="2212670" y="265506"/>
                  </a:moveTo>
                  <a:lnTo>
                    <a:pt x="2255088" y="248945"/>
                  </a:lnTo>
                  <a:lnTo>
                    <a:pt x="2254300" y="249288"/>
                  </a:lnTo>
                  <a:lnTo>
                    <a:pt x="2390231" y="249288"/>
                  </a:lnTo>
                  <a:lnTo>
                    <a:pt x="2358747" y="265264"/>
                  </a:lnTo>
                  <a:lnTo>
                    <a:pt x="2213419" y="265264"/>
                  </a:lnTo>
                  <a:lnTo>
                    <a:pt x="2212670" y="265506"/>
                  </a:lnTo>
                  <a:close/>
                </a:path>
                <a:path w="2611120" h="891539">
                  <a:moveTo>
                    <a:pt x="2324648" y="281190"/>
                  </a:moveTo>
                  <a:lnTo>
                    <a:pt x="2169020" y="281190"/>
                  </a:lnTo>
                  <a:lnTo>
                    <a:pt x="2213419" y="265264"/>
                  </a:lnTo>
                  <a:lnTo>
                    <a:pt x="2358747" y="265264"/>
                  </a:lnTo>
                  <a:lnTo>
                    <a:pt x="2356294" y="266509"/>
                  </a:lnTo>
                  <a:lnTo>
                    <a:pt x="2324648" y="281190"/>
                  </a:lnTo>
                  <a:close/>
                </a:path>
                <a:path w="2611120" h="891539">
                  <a:moveTo>
                    <a:pt x="2075954" y="310603"/>
                  </a:moveTo>
                  <a:lnTo>
                    <a:pt x="2124024" y="296024"/>
                  </a:lnTo>
                  <a:lnTo>
                    <a:pt x="2169706" y="280936"/>
                  </a:lnTo>
                  <a:lnTo>
                    <a:pt x="2169020" y="281190"/>
                  </a:lnTo>
                  <a:lnTo>
                    <a:pt x="2324648" y="281190"/>
                  </a:lnTo>
                  <a:lnTo>
                    <a:pt x="2317394" y="284556"/>
                  </a:lnTo>
                  <a:lnTo>
                    <a:pt x="2276271" y="302018"/>
                  </a:lnTo>
                  <a:lnTo>
                    <a:pt x="2254694" y="310451"/>
                  </a:lnTo>
                  <a:lnTo>
                    <a:pt x="2076589" y="310451"/>
                  </a:lnTo>
                  <a:lnTo>
                    <a:pt x="2075954" y="310603"/>
                  </a:lnTo>
                  <a:close/>
                </a:path>
                <a:path w="2611120" h="891539">
                  <a:moveTo>
                    <a:pt x="2123376" y="296214"/>
                  </a:moveTo>
                  <a:lnTo>
                    <a:pt x="2123954" y="296024"/>
                  </a:lnTo>
                  <a:lnTo>
                    <a:pt x="2123376" y="296214"/>
                  </a:lnTo>
                  <a:close/>
                </a:path>
                <a:path w="2611120" h="891539">
                  <a:moveTo>
                    <a:pt x="2181494" y="337248"/>
                  </a:moveTo>
                  <a:lnTo>
                    <a:pt x="1976132" y="337248"/>
                  </a:lnTo>
                  <a:lnTo>
                    <a:pt x="2027428" y="324154"/>
                  </a:lnTo>
                  <a:lnTo>
                    <a:pt x="2076589" y="310451"/>
                  </a:lnTo>
                  <a:lnTo>
                    <a:pt x="2254694" y="310451"/>
                  </a:lnTo>
                  <a:lnTo>
                    <a:pt x="2233117" y="318884"/>
                  </a:lnTo>
                  <a:lnTo>
                    <a:pt x="2187968" y="335114"/>
                  </a:lnTo>
                  <a:lnTo>
                    <a:pt x="2181494" y="337248"/>
                  </a:lnTo>
                  <a:close/>
                </a:path>
                <a:path w="2611120" h="891539">
                  <a:moveTo>
                    <a:pt x="2026831" y="324294"/>
                  </a:moveTo>
                  <a:lnTo>
                    <a:pt x="2027333" y="324154"/>
                  </a:lnTo>
                  <a:lnTo>
                    <a:pt x="2026831" y="324294"/>
                  </a:lnTo>
                  <a:close/>
                </a:path>
                <a:path w="2611120" h="891539">
                  <a:moveTo>
                    <a:pt x="2144613" y="349402"/>
                  </a:moveTo>
                  <a:lnTo>
                    <a:pt x="1924050" y="349402"/>
                  </a:lnTo>
                  <a:lnTo>
                    <a:pt x="1976729" y="337096"/>
                  </a:lnTo>
                  <a:lnTo>
                    <a:pt x="1976132" y="337248"/>
                  </a:lnTo>
                  <a:lnTo>
                    <a:pt x="2181494" y="337248"/>
                  </a:lnTo>
                  <a:lnTo>
                    <a:pt x="2144613" y="349402"/>
                  </a:lnTo>
                  <a:close/>
                </a:path>
                <a:path w="2611120" h="891539">
                  <a:moveTo>
                    <a:pt x="2071870" y="371081"/>
                  </a:moveTo>
                  <a:lnTo>
                    <a:pt x="1815998" y="371081"/>
                  </a:lnTo>
                  <a:lnTo>
                    <a:pt x="1816544" y="370979"/>
                  </a:lnTo>
                  <a:lnTo>
                    <a:pt x="1871167" y="360565"/>
                  </a:lnTo>
                  <a:lnTo>
                    <a:pt x="1924646" y="349250"/>
                  </a:lnTo>
                  <a:lnTo>
                    <a:pt x="1924050" y="349402"/>
                  </a:lnTo>
                  <a:lnTo>
                    <a:pt x="2144613" y="349402"/>
                  </a:lnTo>
                  <a:lnTo>
                    <a:pt x="2140991" y="350596"/>
                  </a:lnTo>
                  <a:lnTo>
                    <a:pt x="2092223" y="365429"/>
                  </a:lnTo>
                  <a:lnTo>
                    <a:pt x="2071870" y="371081"/>
                  </a:lnTo>
                  <a:close/>
                </a:path>
                <a:path w="2611120" h="891539">
                  <a:moveTo>
                    <a:pt x="1870621" y="360667"/>
                  </a:moveTo>
                  <a:lnTo>
                    <a:pt x="1871101" y="360565"/>
                  </a:lnTo>
                  <a:lnTo>
                    <a:pt x="1870621" y="360667"/>
                  </a:lnTo>
                  <a:close/>
                </a:path>
                <a:path w="2611120" h="891539">
                  <a:moveTo>
                    <a:pt x="1816416" y="371001"/>
                  </a:moveTo>
                  <a:lnTo>
                    <a:pt x="1816544" y="370979"/>
                  </a:lnTo>
                  <a:lnTo>
                    <a:pt x="1816416" y="371001"/>
                  </a:lnTo>
                  <a:close/>
                </a:path>
                <a:path w="2611120" h="891539">
                  <a:moveTo>
                    <a:pt x="2037195" y="380606"/>
                  </a:moveTo>
                  <a:lnTo>
                    <a:pt x="1760283" y="380606"/>
                  </a:lnTo>
                  <a:lnTo>
                    <a:pt x="1816416" y="371001"/>
                  </a:lnTo>
                  <a:lnTo>
                    <a:pt x="1815998" y="371081"/>
                  </a:lnTo>
                  <a:lnTo>
                    <a:pt x="2071870" y="371081"/>
                  </a:lnTo>
                  <a:lnTo>
                    <a:pt x="2041867" y="379412"/>
                  </a:lnTo>
                  <a:lnTo>
                    <a:pt x="2037195" y="380606"/>
                  </a:lnTo>
                  <a:close/>
                </a:path>
                <a:path w="2611120" h="891539">
                  <a:moveTo>
                    <a:pt x="1972810" y="396684"/>
                  </a:moveTo>
                  <a:lnTo>
                    <a:pt x="1645932" y="396684"/>
                  </a:lnTo>
                  <a:lnTo>
                    <a:pt x="1647024" y="396532"/>
                  </a:lnTo>
                  <a:lnTo>
                    <a:pt x="1761134" y="380453"/>
                  </a:lnTo>
                  <a:lnTo>
                    <a:pt x="1760283" y="380606"/>
                  </a:lnTo>
                  <a:lnTo>
                    <a:pt x="2037195" y="380606"/>
                  </a:lnTo>
                  <a:lnTo>
                    <a:pt x="1990026" y="392658"/>
                  </a:lnTo>
                  <a:lnTo>
                    <a:pt x="1972810" y="396684"/>
                  </a:lnTo>
                  <a:close/>
                </a:path>
                <a:path w="2611120" h="891539">
                  <a:moveTo>
                    <a:pt x="1646987" y="396535"/>
                  </a:moveTo>
                  <a:close/>
                </a:path>
                <a:path w="2611120" h="891539">
                  <a:moveTo>
                    <a:pt x="1920618" y="408533"/>
                  </a:moveTo>
                  <a:lnTo>
                    <a:pt x="1528952" y="408533"/>
                  </a:lnTo>
                  <a:lnTo>
                    <a:pt x="1646987" y="396535"/>
                  </a:lnTo>
                  <a:lnTo>
                    <a:pt x="1645932" y="396684"/>
                  </a:lnTo>
                  <a:lnTo>
                    <a:pt x="1972810" y="396684"/>
                  </a:lnTo>
                  <a:lnTo>
                    <a:pt x="1936750" y="405117"/>
                  </a:lnTo>
                  <a:lnTo>
                    <a:pt x="1920618" y="408533"/>
                  </a:lnTo>
                  <a:close/>
                </a:path>
                <a:path w="2611120" h="891539">
                  <a:moveTo>
                    <a:pt x="1885956" y="415874"/>
                  </a:moveTo>
                  <a:lnTo>
                    <a:pt x="1410436" y="415874"/>
                  </a:lnTo>
                  <a:lnTo>
                    <a:pt x="1470621" y="412750"/>
                  </a:lnTo>
                  <a:lnTo>
                    <a:pt x="1470025" y="412750"/>
                  </a:lnTo>
                  <a:lnTo>
                    <a:pt x="1529803" y="408432"/>
                  </a:lnTo>
                  <a:lnTo>
                    <a:pt x="1528952" y="408533"/>
                  </a:lnTo>
                  <a:lnTo>
                    <a:pt x="1920618" y="408533"/>
                  </a:lnTo>
                  <a:lnTo>
                    <a:pt x="1885956" y="415874"/>
                  </a:lnTo>
                  <a:close/>
                </a:path>
                <a:path w="2611120" h="891539">
                  <a:moveTo>
                    <a:pt x="1876441" y="417766"/>
                  </a:moveTo>
                  <a:lnTo>
                    <a:pt x="1350657" y="417766"/>
                  </a:lnTo>
                  <a:lnTo>
                    <a:pt x="1411033" y="415823"/>
                  </a:lnTo>
                  <a:lnTo>
                    <a:pt x="1410436" y="415874"/>
                  </a:lnTo>
                  <a:lnTo>
                    <a:pt x="1885956" y="415874"/>
                  </a:lnTo>
                  <a:lnTo>
                    <a:pt x="1882178" y="416674"/>
                  </a:lnTo>
                  <a:lnTo>
                    <a:pt x="1876441" y="417766"/>
                  </a:lnTo>
                  <a:close/>
                </a:path>
                <a:path w="2611120" h="891539">
                  <a:moveTo>
                    <a:pt x="118488" y="762831"/>
                  </a:moveTo>
                  <a:lnTo>
                    <a:pt x="68982" y="732552"/>
                  </a:lnTo>
                  <a:lnTo>
                    <a:pt x="91820" y="706640"/>
                  </a:lnTo>
                  <a:lnTo>
                    <a:pt x="123126" y="684911"/>
                  </a:lnTo>
                  <a:lnTo>
                    <a:pt x="189153" y="646010"/>
                  </a:lnTo>
                  <a:lnTo>
                    <a:pt x="225818" y="627367"/>
                  </a:lnTo>
                  <a:lnTo>
                    <a:pt x="264706" y="609307"/>
                  </a:lnTo>
                  <a:lnTo>
                    <a:pt x="305841" y="591845"/>
                  </a:lnTo>
                  <a:lnTo>
                    <a:pt x="348995" y="574979"/>
                  </a:lnTo>
                  <a:lnTo>
                    <a:pt x="394144" y="558800"/>
                  </a:lnTo>
                  <a:lnTo>
                    <a:pt x="441172" y="543267"/>
                  </a:lnTo>
                  <a:lnTo>
                    <a:pt x="489889" y="528485"/>
                  </a:lnTo>
                  <a:lnTo>
                    <a:pt x="540245" y="514451"/>
                  </a:lnTo>
                  <a:lnTo>
                    <a:pt x="592086" y="501205"/>
                  </a:lnTo>
                  <a:lnTo>
                    <a:pt x="645363" y="488797"/>
                  </a:lnTo>
                  <a:lnTo>
                    <a:pt x="699935" y="477240"/>
                  </a:lnTo>
                  <a:lnTo>
                    <a:pt x="755700" y="466623"/>
                  </a:lnTo>
                  <a:lnTo>
                    <a:pt x="812596" y="456907"/>
                  </a:lnTo>
                  <a:lnTo>
                    <a:pt x="928776" y="440537"/>
                  </a:lnTo>
                  <a:lnTo>
                    <a:pt x="1047800" y="428472"/>
                  </a:lnTo>
                  <a:lnTo>
                    <a:pt x="1108265" y="424116"/>
                  </a:lnTo>
                  <a:lnTo>
                    <a:pt x="1168996" y="420941"/>
                  </a:lnTo>
                  <a:lnTo>
                    <a:pt x="1229956" y="418998"/>
                  </a:lnTo>
                  <a:lnTo>
                    <a:pt x="1351254" y="417715"/>
                  </a:lnTo>
                  <a:lnTo>
                    <a:pt x="1350657" y="417766"/>
                  </a:lnTo>
                  <a:lnTo>
                    <a:pt x="1876441" y="417766"/>
                  </a:lnTo>
                  <a:lnTo>
                    <a:pt x="1826412" y="427291"/>
                  </a:lnTo>
                  <a:lnTo>
                    <a:pt x="1769516" y="437007"/>
                  </a:lnTo>
                  <a:lnTo>
                    <a:pt x="1653324" y="453326"/>
                  </a:lnTo>
                  <a:lnTo>
                    <a:pt x="1534312" y="465442"/>
                  </a:lnTo>
                  <a:lnTo>
                    <a:pt x="1473835" y="469798"/>
                  </a:lnTo>
                  <a:lnTo>
                    <a:pt x="1413116" y="472922"/>
                  </a:lnTo>
                  <a:lnTo>
                    <a:pt x="1352143" y="474865"/>
                  </a:lnTo>
                  <a:lnTo>
                    <a:pt x="1230858" y="476148"/>
                  </a:lnTo>
                  <a:lnTo>
                    <a:pt x="1231455" y="476148"/>
                  </a:lnTo>
                  <a:lnTo>
                    <a:pt x="1171079" y="478040"/>
                  </a:lnTo>
                  <a:lnTo>
                    <a:pt x="1171663" y="478040"/>
                  </a:lnTo>
                  <a:lnTo>
                    <a:pt x="1112469" y="481114"/>
                  </a:lnTo>
                  <a:lnTo>
                    <a:pt x="1112088" y="481114"/>
                  </a:lnTo>
                  <a:lnTo>
                    <a:pt x="1052309" y="485432"/>
                  </a:lnTo>
                  <a:lnTo>
                    <a:pt x="1052645" y="485432"/>
                  </a:lnTo>
                  <a:lnTo>
                    <a:pt x="936468" y="497192"/>
                  </a:lnTo>
                  <a:lnTo>
                    <a:pt x="936180" y="497192"/>
                  </a:lnTo>
                  <a:lnTo>
                    <a:pt x="935088" y="497332"/>
                  </a:lnTo>
                  <a:lnTo>
                    <a:pt x="820978" y="513410"/>
                  </a:lnTo>
                  <a:lnTo>
                    <a:pt x="821232" y="513410"/>
                  </a:lnTo>
                  <a:lnTo>
                    <a:pt x="765581" y="522884"/>
                  </a:lnTo>
                  <a:lnTo>
                    <a:pt x="710945" y="533298"/>
                  </a:lnTo>
                  <a:lnTo>
                    <a:pt x="658185" y="544512"/>
                  </a:lnTo>
                  <a:lnTo>
                    <a:pt x="606035" y="556666"/>
                  </a:lnTo>
                  <a:lnTo>
                    <a:pt x="555418" y="569569"/>
                  </a:lnTo>
                  <a:lnTo>
                    <a:pt x="555269" y="569569"/>
                  </a:lnTo>
                  <a:lnTo>
                    <a:pt x="506238" y="583260"/>
                  </a:lnTo>
                  <a:lnTo>
                    <a:pt x="458088" y="597839"/>
                  </a:lnTo>
                  <a:lnTo>
                    <a:pt x="412394" y="612978"/>
                  </a:lnTo>
                  <a:lnTo>
                    <a:pt x="369508" y="628357"/>
                  </a:lnTo>
                  <a:lnTo>
                    <a:pt x="327025" y="644918"/>
                  </a:lnTo>
                  <a:lnTo>
                    <a:pt x="288484" y="661339"/>
                  </a:lnTo>
                  <a:lnTo>
                    <a:pt x="250329" y="679005"/>
                  </a:lnTo>
                  <a:lnTo>
                    <a:pt x="215544" y="696671"/>
                  </a:lnTo>
                  <a:lnTo>
                    <a:pt x="215699" y="696671"/>
                  </a:lnTo>
                  <a:lnTo>
                    <a:pt x="184537" y="714082"/>
                  </a:lnTo>
                  <a:lnTo>
                    <a:pt x="183400" y="714717"/>
                  </a:lnTo>
                  <a:lnTo>
                    <a:pt x="155174" y="732282"/>
                  </a:lnTo>
                  <a:lnTo>
                    <a:pt x="153885" y="733082"/>
                  </a:lnTo>
                  <a:lnTo>
                    <a:pt x="133829" y="747064"/>
                  </a:lnTo>
                  <a:lnTo>
                    <a:pt x="132397" y="747064"/>
                  </a:lnTo>
                  <a:lnTo>
                    <a:pt x="127241" y="751636"/>
                  </a:lnTo>
                  <a:lnTo>
                    <a:pt x="128364" y="751636"/>
                  </a:lnTo>
                  <a:lnTo>
                    <a:pt x="118488" y="762831"/>
                  </a:lnTo>
                  <a:close/>
                </a:path>
                <a:path w="2611120" h="891539">
                  <a:moveTo>
                    <a:pt x="1111491" y="481164"/>
                  </a:moveTo>
                  <a:lnTo>
                    <a:pt x="1112088" y="481114"/>
                  </a:lnTo>
                  <a:lnTo>
                    <a:pt x="1112469" y="481114"/>
                  </a:lnTo>
                  <a:lnTo>
                    <a:pt x="1111491" y="481164"/>
                  </a:lnTo>
                  <a:close/>
                </a:path>
                <a:path w="2611120" h="891539">
                  <a:moveTo>
                    <a:pt x="1052645" y="485432"/>
                  </a:moveTo>
                  <a:lnTo>
                    <a:pt x="1052309" y="485432"/>
                  </a:lnTo>
                  <a:lnTo>
                    <a:pt x="1053147" y="485381"/>
                  </a:lnTo>
                  <a:lnTo>
                    <a:pt x="1052645" y="485432"/>
                  </a:lnTo>
                  <a:close/>
                </a:path>
                <a:path w="2611120" h="891539">
                  <a:moveTo>
                    <a:pt x="935443" y="497296"/>
                  </a:moveTo>
                  <a:lnTo>
                    <a:pt x="936180" y="497192"/>
                  </a:lnTo>
                  <a:lnTo>
                    <a:pt x="936468" y="497192"/>
                  </a:lnTo>
                  <a:lnTo>
                    <a:pt x="935443" y="497296"/>
                  </a:lnTo>
                  <a:close/>
                </a:path>
                <a:path w="2611120" h="891539">
                  <a:moveTo>
                    <a:pt x="935188" y="497332"/>
                  </a:moveTo>
                  <a:lnTo>
                    <a:pt x="935443" y="497296"/>
                  </a:lnTo>
                  <a:lnTo>
                    <a:pt x="935188" y="497332"/>
                  </a:lnTo>
                  <a:close/>
                </a:path>
                <a:path w="2611120" h="891539">
                  <a:moveTo>
                    <a:pt x="821232" y="513410"/>
                  </a:moveTo>
                  <a:lnTo>
                    <a:pt x="820978" y="513410"/>
                  </a:lnTo>
                  <a:lnTo>
                    <a:pt x="821829" y="513308"/>
                  </a:lnTo>
                  <a:lnTo>
                    <a:pt x="821232" y="513410"/>
                  </a:lnTo>
                  <a:close/>
                </a:path>
                <a:path w="2611120" h="891539">
                  <a:moveTo>
                    <a:pt x="765690" y="522863"/>
                  </a:moveTo>
                  <a:lnTo>
                    <a:pt x="766114" y="522782"/>
                  </a:lnTo>
                  <a:lnTo>
                    <a:pt x="765690" y="522863"/>
                  </a:lnTo>
                  <a:close/>
                </a:path>
                <a:path w="2611120" h="891539">
                  <a:moveTo>
                    <a:pt x="765581" y="522884"/>
                  </a:moveTo>
                  <a:close/>
                </a:path>
                <a:path w="2611120" h="891539">
                  <a:moveTo>
                    <a:pt x="711072" y="533298"/>
                  </a:moveTo>
                  <a:lnTo>
                    <a:pt x="711492" y="533209"/>
                  </a:lnTo>
                  <a:lnTo>
                    <a:pt x="711072" y="533298"/>
                  </a:lnTo>
                  <a:close/>
                </a:path>
                <a:path w="2611120" h="891539">
                  <a:moveTo>
                    <a:pt x="657466" y="544664"/>
                  </a:moveTo>
                  <a:lnTo>
                    <a:pt x="658063" y="544512"/>
                  </a:lnTo>
                  <a:lnTo>
                    <a:pt x="657466" y="544664"/>
                  </a:lnTo>
                  <a:close/>
                </a:path>
                <a:path w="2611120" h="891539">
                  <a:moveTo>
                    <a:pt x="605383" y="556818"/>
                  </a:moveTo>
                  <a:lnTo>
                    <a:pt x="605980" y="556666"/>
                  </a:lnTo>
                  <a:lnTo>
                    <a:pt x="605383" y="556818"/>
                  </a:lnTo>
                  <a:close/>
                </a:path>
                <a:path w="2611120" h="891539">
                  <a:moveTo>
                    <a:pt x="554672" y="569760"/>
                  </a:moveTo>
                  <a:lnTo>
                    <a:pt x="555269" y="569569"/>
                  </a:lnTo>
                  <a:lnTo>
                    <a:pt x="555418" y="569569"/>
                  </a:lnTo>
                  <a:lnTo>
                    <a:pt x="554672" y="569760"/>
                  </a:lnTo>
                  <a:close/>
                </a:path>
                <a:path w="2611120" h="891539">
                  <a:moveTo>
                    <a:pt x="505510" y="583463"/>
                  </a:moveTo>
                  <a:lnTo>
                    <a:pt x="506158" y="583260"/>
                  </a:lnTo>
                  <a:lnTo>
                    <a:pt x="505510" y="583463"/>
                  </a:lnTo>
                  <a:close/>
                </a:path>
                <a:path w="2611120" h="891539">
                  <a:moveTo>
                    <a:pt x="458160" y="597839"/>
                  </a:moveTo>
                  <a:lnTo>
                    <a:pt x="458736" y="597649"/>
                  </a:lnTo>
                  <a:lnTo>
                    <a:pt x="458160" y="597839"/>
                  </a:lnTo>
                  <a:close/>
                </a:path>
                <a:path w="2611120" h="891539">
                  <a:moveTo>
                    <a:pt x="412920" y="612804"/>
                  </a:moveTo>
                  <a:lnTo>
                    <a:pt x="413143" y="612724"/>
                  </a:lnTo>
                  <a:lnTo>
                    <a:pt x="412920" y="612804"/>
                  </a:lnTo>
                  <a:close/>
                </a:path>
                <a:path w="2611120" h="891539">
                  <a:moveTo>
                    <a:pt x="412434" y="612978"/>
                  </a:moveTo>
                  <a:lnTo>
                    <a:pt x="412920" y="612804"/>
                  </a:lnTo>
                  <a:lnTo>
                    <a:pt x="412434" y="612978"/>
                  </a:lnTo>
                  <a:close/>
                </a:path>
                <a:path w="2611120" h="891539">
                  <a:moveTo>
                    <a:pt x="368693" y="628650"/>
                  </a:moveTo>
                  <a:lnTo>
                    <a:pt x="369430" y="628357"/>
                  </a:lnTo>
                  <a:lnTo>
                    <a:pt x="368693" y="628650"/>
                  </a:lnTo>
                  <a:close/>
                </a:path>
                <a:path w="2611120" h="891539">
                  <a:moveTo>
                    <a:pt x="327125" y="644918"/>
                  </a:moveTo>
                  <a:lnTo>
                    <a:pt x="327812" y="644626"/>
                  </a:lnTo>
                  <a:lnTo>
                    <a:pt x="327125" y="644918"/>
                  </a:lnTo>
                  <a:close/>
                </a:path>
                <a:path w="2611120" h="891539">
                  <a:moveTo>
                    <a:pt x="287527" y="661746"/>
                  </a:moveTo>
                  <a:lnTo>
                    <a:pt x="288378" y="661339"/>
                  </a:lnTo>
                  <a:lnTo>
                    <a:pt x="287527" y="661746"/>
                  </a:lnTo>
                  <a:close/>
                </a:path>
                <a:path w="2611120" h="891539">
                  <a:moveTo>
                    <a:pt x="251078" y="678658"/>
                  </a:moveTo>
                  <a:lnTo>
                    <a:pt x="251269" y="678561"/>
                  </a:lnTo>
                  <a:lnTo>
                    <a:pt x="251078" y="678658"/>
                  </a:lnTo>
                  <a:close/>
                </a:path>
                <a:path w="2611120" h="891539">
                  <a:moveTo>
                    <a:pt x="250392" y="679005"/>
                  </a:moveTo>
                  <a:lnTo>
                    <a:pt x="251078" y="678658"/>
                  </a:lnTo>
                  <a:lnTo>
                    <a:pt x="250392" y="679005"/>
                  </a:lnTo>
                  <a:close/>
                </a:path>
                <a:path w="2611120" h="891539">
                  <a:moveTo>
                    <a:pt x="215699" y="696671"/>
                  </a:moveTo>
                  <a:lnTo>
                    <a:pt x="215544" y="696671"/>
                  </a:lnTo>
                  <a:lnTo>
                    <a:pt x="216585" y="696175"/>
                  </a:lnTo>
                  <a:lnTo>
                    <a:pt x="215699" y="696671"/>
                  </a:lnTo>
                  <a:close/>
                </a:path>
                <a:path w="2611120" h="891539">
                  <a:moveTo>
                    <a:pt x="0" y="891336"/>
                  </a:moveTo>
                  <a:lnTo>
                    <a:pt x="16319" y="700341"/>
                  </a:lnTo>
                  <a:lnTo>
                    <a:pt x="68982" y="732552"/>
                  </a:lnTo>
                  <a:lnTo>
                    <a:pt x="53124" y="750544"/>
                  </a:lnTo>
                  <a:lnTo>
                    <a:pt x="95986" y="788339"/>
                  </a:lnTo>
                  <a:lnTo>
                    <a:pt x="160192" y="788339"/>
                  </a:lnTo>
                  <a:lnTo>
                    <a:pt x="162560" y="789787"/>
                  </a:lnTo>
                  <a:lnTo>
                    <a:pt x="0" y="891336"/>
                  </a:lnTo>
                  <a:close/>
                </a:path>
                <a:path w="2611120" h="891539">
                  <a:moveTo>
                    <a:pt x="183400" y="714717"/>
                  </a:moveTo>
                  <a:lnTo>
                    <a:pt x="184492" y="714082"/>
                  </a:lnTo>
                  <a:lnTo>
                    <a:pt x="184093" y="714330"/>
                  </a:lnTo>
                  <a:lnTo>
                    <a:pt x="183400" y="714717"/>
                  </a:lnTo>
                  <a:close/>
                </a:path>
                <a:path w="2611120" h="891539">
                  <a:moveTo>
                    <a:pt x="184093" y="714330"/>
                  </a:moveTo>
                  <a:lnTo>
                    <a:pt x="184492" y="714082"/>
                  </a:lnTo>
                  <a:lnTo>
                    <a:pt x="184093" y="714330"/>
                  </a:lnTo>
                  <a:close/>
                </a:path>
                <a:path w="2611120" h="891539">
                  <a:moveTo>
                    <a:pt x="183469" y="714717"/>
                  </a:moveTo>
                  <a:lnTo>
                    <a:pt x="184093" y="714330"/>
                  </a:lnTo>
                  <a:lnTo>
                    <a:pt x="183469" y="714717"/>
                  </a:lnTo>
                  <a:close/>
                </a:path>
                <a:path w="2611120" h="891539">
                  <a:moveTo>
                    <a:pt x="153885" y="733082"/>
                  </a:moveTo>
                  <a:lnTo>
                    <a:pt x="155130" y="732282"/>
                  </a:lnTo>
                  <a:lnTo>
                    <a:pt x="154739" y="732552"/>
                  </a:lnTo>
                  <a:lnTo>
                    <a:pt x="153885" y="733082"/>
                  </a:lnTo>
                  <a:close/>
                </a:path>
                <a:path w="2611120" h="891539">
                  <a:moveTo>
                    <a:pt x="154754" y="732542"/>
                  </a:moveTo>
                  <a:lnTo>
                    <a:pt x="155130" y="732282"/>
                  </a:lnTo>
                  <a:lnTo>
                    <a:pt x="154754" y="732542"/>
                  </a:lnTo>
                  <a:close/>
                </a:path>
                <a:path w="2611120" h="891539">
                  <a:moveTo>
                    <a:pt x="153977" y="733082"/>
                  </a:moveTo>
                  <a:lnTo>
                    <a:pt x="154754" y="732542"/>
                  </a:lnTo>
                  <a:lnTo>
                    <a:pt x="153977" y="733082"/>
                  </a:lnTo>
                  <a:close/>
                </a:path>
                <a:path w="2611120" h="891539">
                  <a:moveTo>
                    <a:pt x="95986" y="788339"/>
                  </a:moveTo>
                  <a:lnTo>
                    <a:pt x="53124" y="750544"/>
                  </a:lnTo>
                  <a:lnTo>
                    <a:pt x="68982" y="732552"/>
                  </a:lnTo>
                  <a:lnTo>
                    <a:pt x="118488" y="762831"/>
                  </a:lnTo>
                  <a:lnTo>
                    <a:pt x="95986" y="788339"/>
                  </a:lnTo>
                  <a:close/>
                </a:path>
                <a:path w="2611120" h="891539">
                  <a:moveTo>
                    <a:pt x="127241" y="751636"/>
                  </a:moveTo>
                  <a:lnTo>
                    <a:pt x="132397" y="747064"/>
                  </a:lnTo>
                  <a:lnTo>
                    <a:pt x="130137" y="749627"/>
                  </a:lnTo>
                  <a:lnTo>
                    <a:pt x="127241" y="751636"/>
                  </a:lnTo>
                  <a:close/>
                </a:path>
                <a:path w="2611120" h="891539">
                  <a:moveTo>
                    <a:pt x="130137" y="749627"/>
                  </a:moveTo>
                  <a:lnTo>
                    <a:pt x="132397" y="747064"/>
                  </a:lnTo>
                  <a:lnTo>
                    <a:pt x="133829" y="747064"/>
                  </a:lnTo>
                  <a:lnTo>
                    <a:pt x="130137" y="749627"/>
                  </a:lnTo>
                  <a:close/>
                </a:path>
                <a:path w="2611120" h="891539">
                  <a:moveTo>
                    <a:pt x="128364" y="751636"/>
                  </a:moveTo>
                  <a:lnTo>
                    <a:pt x="127241" y="751636"/>
                  </a:lnTo>
                  <a:lnTo>
                    <a:pt x="130137" y="749627"/>
                  </a:lnTo>
                  <a:lnTo>
                    <a:pt x="128364" y="751636"/>
                  </a:lnTo>
                  <a:close/>
                </a:path>
                <a:path w="2611120" h="891539">
                  <a:moveTo>
                    <a:pt x="160192" y="788339"/>
                  </a:moveTo>
                  <a:lnTo>
                    <a:pt x="95986" y="788339"/>
                  </a:lnTo>
                  <a:lnTo>
                    <a:pt x="118488" y="762831"/>
                  </a:lnTo>
                  <a:lnTo>
                    <a:pt x="160192" y="788339"/>
                  </a:lnTo>
                  <a:close/>
                </a:path>
              </a:pathLst>
            </a:custGeom>
            <a:solidFill>
              <a:srgbClr val="92CF4F"/>
            </a:solidFill>
          </p:spPr>
          <p:txBody>
            <a:bodyPr wrap="square" lIns="0" tIns="0" rIns="0" bIns="0" rtlCol="0"/>
            <a:lstStyle/>
            <a:p>
              <a:endParaRPr/>
            </a:p>
          </p:txBody>
        </p:sp>
        <p:sp>
          <p:nvSpPr>
            <p:cNvPr id="8" name="object 8"/>
            <p:cNvSpPr/>
            <p:nvPr/>
          </p:nvSpPr>
          <p:spPr>
            <a:xfrm>
              <a:off x="8537422" y="2431707"/>
              <a:ext cx="1233805" cy="861060"/>
            </a:xfrm>
            <a:custGeom>
              <a:avLst/>
              <a:gdLst/>
              <a:ahLst/>
              <a:cxnLst/>
              <a:rect l="l" t="t" r="r" b="b"/>
              <a:pathLst>
                <a:path w="1233804" h="861060">
                  <a:moveTo>
                    <a:pt x="616851" y="860869"/>
                  </a:moveTo>
                  <a:lnTo>
                    <a:pt x="560705" y="859110"/>
                  </a:lnTo>
                  <a:lnTo>
                    <a:pt x="505971" y="853933"/>
                  </a:lnTo>
                  <a:lnTo>
                    <a:pt x="452868" y="845492"/>
                  </a:lnTo>
                  <a:lnTo>
                    <a:pt x="401612" y="833937"/>
                  </a:lnTo>
                  <a:lnTo>
                    <a:pt x="352421" y="819421"/>
                  </a:lnTo>
                  <a:lnTo>
                    <a:pt x="305514" y="802096"/>
                  </a:lnTo>
                  <a:lnTo>
                    <a:pt x="261109" y="782113"/>
                  </a:lnTo>
                  <a:lnTo>
                    <a:pt x="219422" y="759626"/>
                  </a:lnTo>
                  <a:lnTo>
                    <a:pt x="180671" y="734785"/>
                  </a:lnTo>
                  <a:lnTo>
                    <a:pt x="145075" y="707743"/>
                  </a:lnTo>
                  <a:lnTo>
                    <a:pt x="112852" y="678652"/>
                  </a:lnTo>
                  <a:lnTo>
                    <a:pt x="84218" y="647663"/>
                  </a:lnTo>
                  <a:lnTo>
                    <a:pt x="59392" y="614930"/>
                  </a:lnTo>
                  <a:lnTo>
                    <a:pt x="38591" y="580603"/>
                  </a:lnTo>
                  <a:lnTo>
                    <a:pt x="22034" y="544834"/>
                  </a:lnTo>
                  <a:lnTo>
                    <a:pt x="9938" y="507777"/>
                  </a:lnTo>
                  <a:lnTo>
                    <a:pt x="2520" y="469582"/>
                  </a:lnTo>
                  <a:lnTo>
                    <a:pt x="0" y="430402"/>
                  </a:lnTo>
                  <a:lnTo>
                    <a:pt x="2520" y="391225"/>
                  </a:lnTo>
                  <a:lnTo>
                    <a:pt x="9938" y="353033"/>
                  </a:lnTo>
                  <a:lnTo>
                    <a:pt x="22034" y="315980"/>
                  </a:lnTo>
                  <a:lnTo>
                    <a:pt x="38591" y="280215"/>
                  </a:lnTo>
                  <a:lnTo>
                    <a:pt x="59392" y="245893"/>
                  </a:lnTo>
                  <a:lnTo>
                    <a:pt x="84218" y="213164"/>
                  </a:lnTo>
                  <a:lnTo>
                    <a:pt x="112852" y="182180"/>
                  </a:lnTo>
                  <a:lnTo>
                    <a:pt x="145075" y="153094"/>
                  </a:lnTo>
                  <a:lnTo>
                    <a:pt x="180671" y="126057"/>
                  </a:lnTo>
                  <a:lnTo>
                    <a:pt x="219422" y="101220"/>
                  </a:lnTo>
                  <a:lnTo>
                    <a:pt x="261109" y="78737"/>
                  </a:lnTo>
                  <a:lnTo>
                    <a:pt x="305514" y="58759"/>
                  </a:lnTo>
                  <a:lnTo>
                    <a:pt x="352421" y="41438"/>
                  </a:lnTo>
                  <a:lnTo>
                    <a:pt x="401612" y="26925"/>
                  </a:lnTo>
                  <a:lnTo>
                    <a:pt x="452868" y="15373"/>
                  </a:lnTo>
                  <a:lnTo>
                    <a:pt x="505971" y="6933"/>
                  </a:lnTo>
                  <a:lnTo>
                    <a:pt x="560705" y="1758"/>
                  </a:lnTo>
                  <a:lnTo>
                    <a:pt x="616851" y="0"/>
                  </a:lnTo>
                  <a:lnTo>
                    <a:pt x="672995" y="1758"/>
                  </a:lnTo>
                  <a:lnTo>
                    <a:pt x="727727" y="6933"/>
                  </a:lnTo>
                  <a:lnTo>
                    <a:pt x="780829" y="15373"/>
                  </a:lnTo>
                  <a:lnTo>
                    <a:pt x="832084" y="26925"/>
                  </a:lnTo>
                  <a:lnTo>
                    <a:pt x="881273" y="41438"/>
                  </a:lnTo>
                  <a:lnTo>
                    <a:pt x="928179" y="58759"/>
                  </a:lnTo>
                  <a:lnTo>
                    <a:pt x="972584" y="78737"/>
                  </a:lnTo>
                  <a:lnTo>
                    <a:pt x="1014270" y="101220"/>
                  </a:lnTo>
                  <a:lnTo>
                    <a:pt x="1053020" y="126057"/>
                  </a:lnTo>
                  <a:lnTo>
                    <a:pt x="1088615" y="153094"/>
                  </a:lnTo>
                  <a:lnTo>
                    <a:pt x="1120839" y="182180"/>
                  </a:lnTo>
                  <a:lnTo>
                    <a:pt x="1149472" y="213164"/>
                  </a:lnTo>
                  <a:lnTo>
                    <a:pt x="1174298" y="245893"/>
                  </a:lnTo>
                  <a:lnTo>
                    <a:pt x="1195099" y="280215"/>
                  </a:lnTo>
                  <a:lnTo>
                    <a:pt x="1211656" y="315980"/>
                  </a:lnTo>
                  <a:lnTo>
                    <a:pt x="1223752" y="353033"/>
                  </a:lnTo>
                  <a:lnTo>
                    <a:pt x="1231169" y="391225"/>
                  </a:lnTo>
                  <a:lnTo>
                    <a:pt x="1233690" y="430402"/>
                  </a:lnTo>
                  <a:lnTo>
                    <a:pt x="1231169" y="469582"/>
                  </a:lnTo>
                  <a:lnTo>
                    <a:pt x="1223752" y="507777"/>
                  </a:lnTo>
                  <a:lnTo>
                    <a:pt x="1211656" y="544834"/>
                  </a:lnTo>
                  <a:lnTo>
                    <a:pt x="1195099" y="580603"/>
                  </a:lnTo>
                  <a:lnTo>
                    <a:pt x="1174298" y="614930"/>
                  </a:lnTo>
                  <a:lnTo>
                    <a:pt x="1149472" y="647663"/>
                  </a:lnTo>
                  <a:lnTo>
                    <a:pt x="1120839" y="678652"/>
                  </a:lnTo>
                  <a:lnTo>
                    <a:pt x="1088615" y="707743"/>
                  </a:lnTo>
                  <a:lnTo>
                    <a:pt x="1053020" y="734785"/>
                  </a:lnTo>
                  <a:lnTo>
                    <a:pt x="1014270" y="759626"/>
                  </a:lnTo>
                  <a:lnTo>
                    <a:pt x="972584" y="782113"/>
                  </a:lnTo>
                  <a:lnTo>
                    <a:pt x="928179" y="802096"/>
                  </a:lnTo>
                  <a:lnTo>
                    <a:pt x="881273" y="819421"/>
                  </a:lnTo>
                  <a:lnTo>
                    <a:pt x="832084" y="833937"/>
                  </a:lnTo>
                  <a:lnTo>
                    <a:pt x="780829" y="845492"/>
                  </a:lnTo>
                  <a:lnTo>
                    <a:pt x="727727" y="853933"/>
                  </a:lnTo>
                  <a:lnTo>
                    <a:pt x="672995" y="859110"/>
                  </a:lnTo>
                  <a:lnTo>
                    <a:pt x="616851" y="860869"/>
                  </a:lnTo>
                  <a:close/>
                </a:path>
              </a:pathLst>
            </a:custGeom>
            <a:solidFill>
              <a:srgbClr val="92CF4F">
                <a:alpha val="30198"/>
              </a:srgbClr>
            </a:solidFill>
          </p:spPr>
          <p:txBody>
            <a:bodyPr wrap="square" lIns="0" tIns="0" rIns="0" bIns="0" rtlCol="0"/>
            <a:lstStyle/>
            <a:p>
              <a:endParaRPr/>
            </a:p>
          </p:txBody>
        </p:sp>
        <p:sp>
          <p:nvSpPr>
            <p:cNvPr id="9" name="object 9"/>
            <p:cNvSpPr/>
            <p:nvPr/>
          </p:nvSpPr>
          <p:spPr>
            <a:xfrm>
              <a:off x="8537422" y="2431707"/>
              <a:ext cx="1233805" cy="861060"/>
            </a:xfrm>
            <a:custGeom>
              <a:avLst/>
              <a:gdLst/>
              <a:ahLst/>
              <a:cxnLst/>
              <a:rect l="l" t="t" r="r" b="b"/>
              <a:pathLst>
                <a:path w="1233804" h="861060">
                  <a:moveTo>
                    <a:pt x="0" y="430402"/>
                  </a:moveTo>
                  <a:lnTo>
                    <a:pt x="2520" y="391225"/>
                  </a:lnTo>
                  <a:lnTo>
                    <a:pt x="9938" y="353033"/>
                  </a:lnTo>
                  <a:lnTo>
                    <a:pt x="22034" y="315980"/>
                  </a:lnTo>
                  <a:lnTo>
                    <a:pt x="38591" y="280215"/>
                  </a:lnTo>
                  <a:lnTo>
                    <a:pt x="59392" y="245893"/>
                  </a:lnTo>
                  <a:lnTo>
                    <a:pt x="84218" y="213164"/>
                  </a:lnTo>
                  <a:lnTo>
                    <a:pt x="112852" y="182180"/>
                  </a:lnTo>
                  <a:lnTo>
                    <a:pt x="145075" y="153094"/>
                  </a:lnTo>
                  <a:lnTo>
                    <a:pt x="180671" y="126057"/>
                  </a:lnTo>
                  <a:lnTo>
                    <a:pt x="219422" y="101220"/>
                  </a:lnTo>
                  <a:lnTo>
                    <a:pt x="261109" y="78737"/>
                  </a:lnTo>
                  <a:lnTo>
                    <a:pt x="305514" y="58759"/>
                  </a:lnTo>
                  <a:lnTo>
                    <a:pt x="352421" y="41438"/>
                  </a:lnTo>
                  <a:lnTo>
                    <a:pt x="401612" y="26925"/>
                  </a:lnTo>
                  <a:lnTo>
                    <a:pt x="452868" y="15373"/>
                  </a:lnTo>
                  <a:lnTo>
                    <a:pt x="505971" y="6933"/>
                  </a:lnTo>
                  <a:lnTo>
                    <a:pt x="560705" y="1758"/>
                  </a:lnTo>
                  <a:lnTo>
                    <a:pt x="616851" y="0"/>
                  </a:lnTo>
                  <a:lnTo>
                    <a:pt x="672995" y="1758"/>
                  </a:lnTo>
                  <a:lnTo>
                    <a:pt x="727727" y="6933"/>
                  </a:lnTo>
                  <a:lnTo>
                    <a:pt x="780829" y="15373"/>
                  </a:lnTo>
                  <a:lnTo>
                    <a:pt x="832084" y="26925"/>
                  </a:lnTo>
                  <a:lnTo>
                    <a:pt x="881273" y="41438"/>
                  </a:lnTo>
                  <a:lnTo>
                    <a:pt x="928179" y="58759"/>
                  </a:lnTo>
                  <a:lnTo>
                    <a:pt x="972584" y="78737"/>
                  </a:lnTo>
                  <a:lnTo>
                    <a:pt x="1014270" y="101220"/>
                  </a:lnTo>
                  <a:lnTo>
                    <a:pt x="1053020" y="126057"/>
                  </a:lnTo>
                  <a:lnTo>
                    <a:pt x="1088615" y="153094"/>
                  </a:lnTo>
                  <a:lnTo>
                    <a:pt x="1120839" y="182180"/>
                  </a:lnTo>
                  <a:lnTo>
                    <a:pt x="1149472" y="213164"/>
                  </a:lnTo>
                  <a:lnTo>
                    <a:pt x="1174298" y="245893"/>
                  </a:lnTo>
                  <a:lnTo>
                    <a:pt x="1195099" y="280215"/>
                  </a:lnTo>
                  <a:lnTo>
                    <a:pt x="1211656" y="315980"/>
                  </a:lnTo>
                  <a:lnTo>
                    <a:pt x="1223752" y="353033"/>
                  </a:lnTo>
                  <a:lnTo>
                    <a:pt x="1231169" y="391225"/>
                  </a:lnTo>
                  <a:lnTo>
                    <a:pt x="1233690" y="430402"/>
                  </a:lnTo>
                  <a:lnTo>
                    <a:pt x="1231169" y="469582"/>
                  </a:lnTo>
                  <a:lnTo>
                    <a:pt x="1223752" y="507777"/>
                  </a:lnTo>
                  <a:lnTo>
                    <a:pt x="1211656" y="544834"/>
                  </a:lnTo>
                  <a:lnTo>
                    <a:pt x="1195099" y="580603"/>
                  </a:lnTo>
                  <a:lnTo>
                    <a:pt x="1174298" y="614930"/>
                  </a:lnTo>
                  <a:lnTo>
                    <a:pt x="1149472" y="647663"/>
                  </a:lnTo>
                  <a:lnTo>
                    <a:pt x="1120839" y="678652"/>
                  </a:lnTo>
                  <a:lnTo>
                    <a:pt x="1088615" y="707743"/>
                  </a:lnTo>
                  <a:lnTo>
                    <a:pt x="1053020" y="734785"/>
                  </a:lnTo>
                  <a:lnTo>
                    <a:pt x="1014270" y="759626"/>
                  </a:lnTo>
                  <a:lnTo>
                    <a:pt x="972584" y="782113"/>
                  </a:lnTo>
                  <a:lnTo>
                    <a:pt x="928179" y="802096"/>
                  </a:lnTo>
                  <a:lnTo>
                    <a:pt x="881273" y="819421"/>
                  </a:lnTo>
                  <a:lnTo>
                    <a:pt x="832084" y="833937"/>
                  </a:lnTo>
                  <a:lnTo>
                    <a:pt x="780829" y="845492"/>
                  </a:lnTo>
                  <a:lnTo>
                    <a:pt x="727727" y="853933"/>
                  </a:lnTo>
                  <a:lnTo>
                    <a:pt x="672995" y="859110"/>
                  </a:lnTo>
                  <a:lnTo>
                    <a:pt x="616851" y="860869"/>
                  </a:lnTo>
                  <a:lnTo>
                    <a:pt x="560705" y="859110"/>
                  </a:lnTo>
                  <a:lnTo>
                    <a:pt x="505971" y="853933"/>
                  </a:lnTo>
                  <a:lnTo>
                    <a:pt x="452868" y="845492"/>
                  </a:lnTo>
                  <a:lnTo>
                    <a:pt x="401612" y="833937"/>
                  </a:lnTo>
                  <a:lnTo>
                    <a:pt x="352421" y="819421"/>
                  </a:lnTo>
                  <a:lnTo>
                    <a:pt x="305514" y="802096"/>
                  </a:lnTo>
                  <a:lnTo>
                    <a:pt x="261109" y="782113"/>
                  </a:lnTo>
                  <a:lnTo>
                    <a:pt x="219422" y="759626"/>
                  </a:lnTo>
                  <a:lnTo>
                    <a:pt x="180671" y="734785"/>
                  </a:lnTo>
                  <a:lnTo>
                    <a:pt x="145075" y="707743"/>
                  </a:lnTo>
                  <a:lnTo>
                    <a:pt x="112852" y="678652"/>
                  </a:lnTo>
                  <a:lnTo>
                    <a:pt x="84218" y="647663"/>
                  </a:lnTo>
                  <a:lnTo>
                    <a:pt x="59392" y="614930"/>
                  </a:lnTo>
                  <a:lnTo>
                    <a:pt x="38591" y="580603"/>
                  </a:lnTo>
                  <a:lnTo>
                    <a:pt x="22034" y="544834"/>
                  </a:lnTo>
                  <a:lnTo>
                    <a:pt x="9938" y="507777"/>
                  </a:lnTo>
                  <a:lnTo>
                    <a:pt x="2520" y="469582"/>
                  </a:lnTo>
                  <a:lnTo>
                    <a:pt x="0" y="430402"/>
                  </a:lnTo>
                  <a:close/>
                </a:path>
              </a:pathLst>
            </a:custGeom>
            <a:ln w="12700">
              <a:solidFill>
                <a:srgbClr val="7A6C90"/>
              </a:solidFill>
            </a:ln>
          </p:spPr>
          <p:txBody>
            <a:bodyPr wrap="square" lIns="0" tIns="0" rIns="0" bIns="0" rtlCol="0"/>
            <a:lstStyle/>
            <a:p>
              <a:endParaRPr/>
            </a:p>
          </p:txBody>
        </p:sp>
        <p:sp>
          <p:nvSpPr>
            <p:cNvPr id="10" name="object 10"/>
            <p:cNvSpPr/>
            <p:nvPr/>
          </p:nvSpPr>
          <p:spPr>
            <a:xfrm>
              <a:off x="8455126" y="3166071"/>
              <a:ext cx="292100" cy="1437005"/>
            </a:xfrm>
            <a:custGeom>
              <a:avLst/>
              <a:gdLst/>
              <a:ahLst/>
              <a:cxnLst/>
              <a:rect l="l" t="t" r="r" b="b"/>
              <a:pathLst>
                <a:path w="292100" h="1437004">
                  <a:moveTo>
                    <a:pt x="289539" y="133946"/>
                  </a:moveTo>
                  <a:lnTo>
                    <a:pt x="232371" y="133946"/>
                  </a:lnTo>
                  <a:lnTo>
                    <a:pt x="234403" y="0"/>
                  </a:lnTo>
                  <a:lnTo>
                    <a:pt x="291553" y="838"/>
                  </a:lnTo>
                  <a:lnTo>
                    <a:pt x="289539" y="133946"/>
                  </a:lnTo>
                  <a:close/>
                </a:path>
                <a:path w="292100" h="1437004">
                  <a:moveTo>
                    <a:pt x="287120" y="198983"/>
                  </a:moveTo>
                  <a:lnTo>
                    <a:pt x="229933" y="198983"/>
                  </a:lnTo>
                  <a:lnTo>
                    <a:pt x="232371" y="133350"/>
                  </a:lnTo>
                  <a:lnTo>
                    <a:pt x="232371" y="133946"/>
                  </a:lnTo>
                  <a:lnTo>
                    <a:pt x="289539" y="133946"/>
                  </a:lnTo>
                  <a:lnTo>
                    <a:pt x="289521" y="135140"/>
                  </a:lnTo>
                  <a:lnTo>
                    <a:pt x="287120" y="198983"/>
                  </a:lnTo>
                  <a:close/>
                </a:path>
                <a:path w="292100" h="1437004">
                  <a:moveTo>
                    <a:pt x="283879" y="262674"/>
                  </a:moveTo>
                  <a:lnTo>
                    <a:pt x="226656" y="262674"/>
                  </a:lnTo>
                  <a:lnTo>
                    <a:pt x="229933" y="198589"/>
                  </a:lnTo>
                  <a:lnTo>
                    <a:pt x="229933" y="198983"/>
                  </a:lnTo>
                  <a:lnTo>
                    <a:pt x="287120" y="198983"/>
                  </a:lnTo>
                  <a:lnTo>
                    <a:pt x="287032" y="201307"/>
                  </a:lnTo>
                  <a:lnTo>
                    <a:pt x="283879" y="262674"/>
                  </a:lnTo>
                  <a:close/>
                </a:path>
                <a:path w="292100" h="1437004">
                  <a:moveTo>
                    <a:pt x="279856" y="324243"/>
                  </a:moveTo>
                  <a:lnTo>
                    <a:pt x="222592" y="324243"/>
                  </a:lnTo>
                  <a:lnTo>
                    <a:pt x="226656" y="262280"/>
                  </a:lnTo>
                  <a:lnTo>
                    <a:pt x="226656" y="262674"/>
                  </a:lnTo>
                  <a:lnTo>
                    <a:pt x="283879" y="262674"/>
                  </a:lnTo>
                  <a:lnTo>
                    <a:pt x="283717" y="265810"/>
                  </a:lnTo>
                  <a:lnTo>
                    <a:pt x="279856" y="324243"/>
                  </a:lnTo>
                  <a:close/>
                </a:path>
                <a:path w="292100" h="1437004">
                  <a:moveTo>
                    <a:pt x="269791" y="438937"/>
                  </a:moveTo>
                  <a:lnTo>
                    <a:pt x="212369" y="438937"/>
                  </a:lnTo>
                  <a:lnTo>
                    <a:pt x="217830" y="382739"/>
                  </a:lnTo>
                  <a:lnTo>
                    <a:pt x="222592" y="323850"/>
                  </a:lnTo>
                  <a:lnTo>
                    <a:pt x="222592" y="324243"/>
                  </a:lnTo>
                  <a:lnTo>
                    <a:pt x="279856" y="324243"/>
                  </a:lnTo>
                  <a:lnTo>
                    <a:pt x="279590" y="328269"/>
                  </a:lnTo>
                  <a:lnTo>
                    <a:pt x="274739" y="388048"/>
                  </a:lnTo>
                  <a:lnTo>
                    <a:pt x="269791" y="438937"/>
                  </a:lnTo>
                  <a:close/>
                </a:path>
                <a:path w="292100" h="1437004">
                  <a:moveTo>
                    <a:pt x="217779" y="383184"/>
                  </a:moveTo>
                  <a:lnTo>
                    <a:pt x="217815" y="382739"/>
                  </a:lnTo>
                  <a:lnTo>
                    <a:pt x="217779" y="383184"/>
                  </a:lnTo>
                  <a:close/>
                </a:path>
                <a:path w="292100" h="1437004">
                  <a:moveTo>
                    <a:pt x="257556" y="538505"/>
                  </a:moveTo>
                  <a:lnTo>
                    <a:pt x="199821" y="538505"/>
                  </a:lnTo>
                  <a:lnTo>
                    <a:pt x="199872" y="538162"/>
                  </a:lnTo>
                  <a:lnTo>
                    <a:pt x="203200" y="514896"/>
                  </a:lnTo>
                  <a:lnTo>
                    <a:pt x="206425" y="490486"/>
                  </a:lnTo>
                  <a:lnTo>
                    <a:pt x="212420" y="438391"/>
                  </a:lnTo>
                  <a:lnTo>
                    <a:pt x="212369" y="438937"/>
                  </a:lnTo>
                  <a:lnTo>
                    <a:pt x="269791" y="438937"/>
                  </a:lnTo>
                  <a:lnTo>
                    <a:pt x="269227" y="444741"/>
                  </a:lnTo>
                  <a:lnTo>
                    <a:pt x="263080" y="497725"/>
                  </a:lnTo>
                  <a:lnTo>
                    <a:pt x="259803" y="522833"/>
                  </a:lnTo>
                  <a:lnTo>
                    <a:pt x="257556" y="538505"/>
                  </a:lnTo>
                  <a:close/>
                </a:path>
                <a:path w="292100" h="1437004">
                  <a:moveTo>
                    <a:pt x="206324" y="490931"/>
                  </a:moveTo>
                  <a:lnTo>
                    <a:pt x="206375" y="490486"/>
                  </a:lnTo>
                  <a:lnTo>
                    <a:pt x="206324" y="490931"/>
                  </a:lnTo>
                  <a:close/>
                </a:path>
                <a:path w="292100" h="1437004">
                  <a:moveTo>
                    <a:pt x="203149" y="515238"/>
                  </a:moveTo>
                  <a:lnTo>
                    <a:pt x="203194" y="514896"/>
                  </a:lnTo>
                  <a:lnTo>
                    <a:pt x="203149" y="515238"/>
                  </a:lnTo>
                  <a:close/>
                </a:path>
                <a:path w="292100" h="1437004">
                  <a:moveTo>
                    <a:pt x="199849" y="538313"/>
                  </a:moveTo>
                  <a:lnTo>
                    <a:pt x="199870" y="538162"/>
                  </a:lnTo>
                  <a:lnTo>
                    <a:pt x="199849" y="538313"/>
                  </a:lnTo>
                  <a:close/>
                </a:path>
                <a:path w="292100" h="1437004">
                  <a:moveTo>
                    <a:pt x="254236" y="560590"/>
                  </a:moveTo>
                  <a:lnTo>
                    <a:pt x="196405" y="560590"/>
                  </a:lnTo>
                  <a:lnTo>
                    <a:pt x="199849" y="538313"/>
                  </a:lnTo>
                  <a:lnTo>
                    <a:pt x="199821" y="538505"/>
                  </a:lnTo>
                  <a:lnTo>
                    <a:pt x="257556" y="538505"/>
                  </a:lnTo>
                  <a:lnTo>
                    <a:pt x="256374" y="546747"/>
                  </a:lnTo>
                  <a:lnTo>
                    <a:pt x="254236" y="560590"/>
                  </a:lnTo>
                  <a:close/>
                </a:path>
                <a:path w="292100" h="1437004">
                  <a:moveTo>
                    <a:pt x="240470" y="635152"/>
                  </a:moveTo>
                  <a:lnTo>
                    <a:pt x="181863" y="635152"/>
                  </a:lnTo>
                  <a:lnTo>
                    <a:pt x="185737" y="618083"/>
                  </a:lnTo>
                  <a:lnTo>
                    <a:pt x="189356" y="600227"/>
                  </a:lnTo>
                  <a:lnTo>
                    <a:pt x="192976" y="580872"/>
                  </a:lnTo>
                  <a:lnTo>
                    <a:pt x="196456" y="560184"/>
                  </a:lnTo>
                  <a:lnTo>
                    <a:pt x="196405" y="560590"/>
                  </a:lnTo>
                  <a:lnTo>
                    <a:pt x="254236" y="560590"/>
                  </a:lnTo>
                  <a:lnTo>
                    <a:pt x="252856" y="569518"/>
                  </a:lnTo>
                  <a:lnTo>
                    <a:pt x="249186" y="591096"/>
                  </a:lnTo>
                  <a:lnTo>
                    <a:pt x="245414" y="611428"/>
                  </a:lnTo>
                  <a:lnTo>
                    <a:pt x="241541" y="630440"/>
                  </a:lnTo>
                  <a:lnTo>
                    <a:pt x="240470" y="635152"/>
                  </a:lnTo>
                  <a:close/>
                </a:path>
                <a:path w="292100" h="1437004">
                  <a:moveTo>
                    <a:pt x="192874" y="581317"/>
                  </a:moveTo>
                  <a:lnTo>
                    <a:pt x="192950" y="580872"/>
                  </a:lnTo>
                  <a:lnTo>
                    <a:pt x="192874" y="581317"/>
                  </a:lnTo>
                  <a:close/>
                </a:path>
                <a:path w="292100" h="1437004">
                  <a:moveTo>
                    <a:pt x="189255" y="600722"/>
                  </a:moveTo>
                  <a:lnTo>
                    <a:pt x="189348" y="600227"/>
                  </a:lnTo>
                  <a:lnTo>
                    <a:pt x="189255" y="600722"/>
                  </a:lnTo>
                  <a:close/>
                </a:path>
                <a:path w="292100" h="1437004">
                  <a:moveTo>
                    <a:pt x="185585" y="618680"/>
                  </a:moveTo>
                  <a:lnTo>
                    <a:pt x="185707" y="618083"/>
                  </a:lnTo>
                  <a:lnTo>
                    <a:pt x="185585" y="618680"/>
                  </a:lnTo>
                  <a:close/>
                </a:path>
                <a:path w="292100" h="1437004">
                  <a:moveTo>
                    <a:pt x="237058" y="649935"/>
                  </a:moveTo>
                  <a:lnTo>
                    <a:pt x="178092" y="649935"/>
                  </a:lnTo>
                  <a:lnTo>
                    <a:pt x="178346" y="649033"/>
                  </a:lnTo>
                  <a:lnTo>
                    <a:pt x="182016" y="634403"/>
                  </a:lnTo>
                  <a:lnTo>
                    <a:pt x="181863" y="635152"/>
                  </a:lnTo>
                  <a:lnTo>
                    <a:pt x="240470" y="635152"/>
                  </a:lnTo>
                  <a:lnTo>
                    <a:pt x="237528" y="648093"/>
                  </a:lnTo>
                  <a:lnTo>
                    <a:pt x="237058" y="649935"/>
                  </a:lnTo>
                  <a:close/>
                </a:path>
                <a:path w="292100" h="1437004">
                  <a:moveTo>
                    <a:pt x="178136" y="649759"/>
                  </a:moveTo>
                  <a:lnTo>
                    <a:pt x="178319" y="649033"/>
                  </a:lnTo>
                  <a:lnTo>
                    <a:pt x="178136" y="649759"/>
                  </a:lnTo>
                  <a:close/>
                </a:path>
                <a:path w="292100" h="1437004">
                  <a:moveTo>
                    <a:pt x="233728" y="662978"/>
                  </a:moveTo>
                  <a:lnTo>
                    <a:pt x="174320" y="662978"/>
                  </a:lnTo>
                  <a:lnTo>
                    <a:pt x="174675" y="661885"/>
                  </a:lnTo>
                  <a:lnTo>
                    <a:pt x="178136" y="649759"/>
                  </a:lnTo>
                  <a:lnTo>
                    <a:pt x="178092" y="649935"/>
                  </a:lnTo>
                  <a:lnTo>
                    <a:pt x="237058" y="649935"/>
                  </a:lnTo>
                  <a:lnTo>
                    <a:pt x="233728" y="662978"/>
                  </a:lnTo>
                  <a:close/>
                </a:path>
                <a:path w="292100" h="1437004">
                  <a:moveTo>
                    <a:pt x="174362" y="662832"/>
                  </a:moveTo>
                  <a:lnTo>
                    <a:pt x="174635" y="661885"/>
                  </a:lnTo>
                  <a:lnTo>
                    <a:pt x="174362" y="662832"/>
                  </a:lnTo>
                  <a:close/>
                </a:path>
                <a:path w="292100" h="1437004">
                  <a:moveTo>
                    <a:pt x="230558" y="674192"/>
                  </a:moveTo>
                  <a:lnTo>
                    <a:pt x="170599" y="674192"/>
                  </a:lnTo>
                  <a:lnTo>
                    <a:pt x="171094" y="672795"/>
                  </a:lnTo>
                  <a:lnTo>
                    <a:pt x="174362" y="662832"/>
                  </a:lnTo>
                  <a:lnTo>
                    <a:pt x="174320" y="662978"/>
                  </a:lnTo>
                  <a:lnTo>
                    <a:pt x="233728" y="662978"/>
                  </a:lnTo>
                  <a:lnTo>
                    <a:pt x="233362" y="664413"/>
                  </a:lnTo>
                  <a:lnTo>
                    <a:pt x="230558" y="674192"/>
                  </a:lnTo>
                  <a:close/>
                </a:path>
                <a:path w="292100" h="1437004">
                  <a:moveTo>
                    <a:pt x="170870" y="673372"/>
                  </a:moveTo>
                  <a:lnTo>
                    <a:pt x="171061" y="672795"/>
                  </a:lnTo>
                  <a:lnTo>
                    <a:pt x="170870" y="673372"/>
                  </a:lnTo>
                  <a:close/>
                </a:path>
                <a:path w="292100" h="1437004">
                  <a:moveTo>
                    <a:pt x="170599" y="674192"/>
                  </a:moveTo>
                  <a:lnTo>
                    <a:pt x="170870" y="673372"/>
                  </a:lnTo>
                  <a:lnTo>
                    <a:pt x="171094" y="672795"/>
                  </a:lnTo>
                  <a:lnTo>
                    <a:pt x="170599" y="674192"/>
                  </a:lnTo>
                  <a:close/>
                </a:path>
                <a:path w="292100" h="1437004">
                  <a:moveTo>
                    <a:pt x="227737" y="683412"/>
                  </a:moveTo>
                  <a:lnTo>
                    <a:pt x="166979" y="683412"/>
                  </a:lnTo>
                  <a:lnTo>
                    <a:pt x="167779" y="681583"/>
                  </a:lnTo>
                  <a:lnTo>
                    <a:pt x="170870" y="673372"/>
                  </a:lnTo>
                  <a:lnTo>
                    <a:pt x="170599" y="674192"/>
                  </a:lnTo>
                  <a:lnTo>
                    <a:pt x="230558" y="674192"/>
                  </a:lnTo>
                  <a:lnTo>
                    <a:pt x="229095" y="679297"/>
                  </a:lnTo>
                  <a:lnTo>
                    <a:pt x="227737" y="683412"/>
                  </a:lnTo>
                  <a:close/>
                </a:path>
                <a:path w="292100" h="1437004">
                  <a:moveTo>
                    <a:pt x="167282" y="682631"/>
                  </a:moveTo>
                  <a:lnTo>
                    <a:pt x="167688" y="681583"/>
                  </a:lnTo>
                  <a:lnTo>
                    <a:pt x="167282" y="682631"/>
                  </a:lnTo>
                  <a:close/>
                </a:path>
                <a:path w="292100" h="1437004">
                  <a:moveTo>
                    <a:pt x="166979" y="683412"/>
                  </a:moveTo>
                  <a:lnTo>
                    <a:pt x="167282" y="682631"/>
                  </a:lnTo>
                  <a:lnTo>
                    <a:pt x="167779" y="681583"/>
                  </a:lnTo>
                  <a:lnTo>
                    <a:pt x="166979" y="683412"/>
                  </a:lnTo>
                  <a:close/>
                </a:path>
                <a:path w="292100" h="1437004">
                  <a:moveTo>
                    <a:pt x="164151" y="689228"/>
                  </a:moveTo>
                  <a:lnTo>
                    <a:pt x="167282" y="682631"/>
                  </a:lnTo>
                  <a:lnTo>
                    <a:pt x="166979" y="683412"/>
                  </a:lnTo>
                  <a:lnTo>
                    <a:pt x="227737" y="683412"/>
                  </a:lnTo>
                  <a:lnTo>
                    <a:pt x="226279" y="687831"/>
                  </a:lnTo>
                  <a:lnTo>
                    <a:pt x="164998" y="687831"/>
                  </a:lnTo>
                  <a:lnTo>
                    <a:pt x="164151" y="689228"/>
                  </a:lnTo>
                  <a:close/>
                </a:path>
                <a:path w="292100" h="1437004">
                  <a:moveTo>
                    <a:pt x="163614" y="690359"/>
                  </a:moveTo>
                  <a:lnTo>
                    <a:pt x="164151" y="689228"/>
                  </a:lnTo>
                  <a:lnTo>
                    <a:pt x="164998" y="687831"/>
                  </a:lnTo>
                  <a:lnTo>
                    <a:pt x="163614" y="690359"/>
                  </a:lnTo>
                  <a:close/>
                </a:path>
                <a:path w="292100" h="1437004">
                  <a:moveTo>
                    <a:pt x="168003" y="690359"/>
                  </a:moveTo>
                  <a:lnTo>
                    <a:pt x="163614" y="690359"/>
                  </a:lnTo>
                  <a:lnTo>
                    <a:pt x="164998" y="687831"/>
                  </a:lnTo>
                  <a:lnTo>
                    <a:pt x="226279" y="687831"/>
                  </a:lnTo>
                  <a:lnTo>
                    <a:pt x="225609" y="689863"/>
                  </a:lnTo>
                  <a:lnTo>
                    <a:pt x="170014" y="689863"/>
                  </a:lnTo>
                  <a:lnTo>
                    <a:pt x="168003" y="690359"/>
                  </a:lnTo>
                  <a:close/>
                </a:path>
                <a:path w="292100" h="1437004">
                  <a:moveTo>
                    <a:pt x="162653" y="691695"/>
                  </a:moveTo>
                  <a:lnTo>
                    <a:pt x="164151" y="689228"/>
                  </a:lnTo>
                  <a:lnTo>
                    <a:pt x="163614" y="690359"/>
                  </a:lnTo>
                  <a:lnTo>
                    <a:pt x="168003" y="690359"/>
                  </a:lnTo>
                  <a:lnTo>
                    <a:pt x="164577" y="691210"/>
                  </a:lnTo>
                  <a:lnTo>
                    <a:pt x="163309" y="691210"/>
                  </a:lnTo>
                  <a:lnTo>
                    <a:pt x="162971" y="691615"/>
                  </a:lnTo>
                  <a:lnTo>
                    <a:pt x="162653" y="691695"/>
                  </a:lnTo>
                  <a:close/>
                </a:path>
                <a:path w="292100" h="1437004">
                  <a:moveTo>
                    <a:pt x="161953" y="693124"/>
                  </a:moveTo>
                  <a:lnTo>
                    <a:pt x="163033" y="691599"/>
                  </a:lnTo>
                  <a:lnTo>
                    <a:pt x="170014" y="689863"/>
                  </a:lnTo>
                  <a:lnTo>
                    <a:pt x="166614" y="691451"/>
                  </a:lnTo>
                  <a:lnTo>
                    <a:pt x="164249" y="691451"/>
                  </a:lnTo>
                  <a:lnTo>
                    <a:pt x="161953" y="693124"/>
                  </a:lnTo>
                  <a:close/>
                </a:path>
                <a:path w="292100" h="1437004">
                  <a:moveTo>
                    <a:pt x="223870" y="694778"/>
                  </a:moveTo>
                  <a:lnTo>
                    <a:pt x="160781" y="694778"/>
                  </a:lnTo>
                  <a:lnTo>
                    <a:pt x="160971" y="694510"/>
                  </a:lnTo>
                  <a:lnTo>
                    <a:pt x="161881" y="693661"/>
                  </a:lnTo>
                  <a:lnTo>
                    <a:pt x="170014" y="689863"/>
                  </a:lnTo>
                  <a:lnTo>
                    <a:pt x="225609" y="689863"/>
                  </a:lnTo>
                  <a:lnTo>
                    <a:pt x="224640" y="692800"/>
                  </a:lnTo>
                  <a:lnTo>
                    <a:pt x="223870" y="694778"/>
                  </a:lnTo>
                  <a:close/>
                </a:path>
                <a:path w="292100" h="1437004">
                  <a:moveTo>
                    <a:pt x="162971" y="691615"/>
                  </a:moveTo>
                  <a:lnTo>
                    <a:pt x="163309" y="691210"/>
                  </a:lnTo>
                  <a:lnTo>
                    <a:pt x="163033" y="691599"/>
                  </a:lnTo>
                  <a:close/>
                </a:path>
                <a:path w="292100" h="1437004">
                  <a:moveTo>
                    <a:pt x="163033" y="691599"/>
                  </a:moveTo>
                  <a:lnTo>
                    <a:pt x="163309" y="691210"/>
                  </a:lnTo>
                  <a:lnTo>
                    <a:pt x="164577" y="691210"/>
                  </a:lnTo>
                  <a:lnTo>
                    <a:pt x="163033" y="691599"/>
                  </a:lnTo>
                  <a:close/>
                </a:path>
                <a:path w="292100" h="1437004">
                  <a:moveTo>
                    <a:pt x="161420" y="693876"/>
                  </a:moveTo>
                  <a:lnTo>
                    <a:pt x="161953" y="693124"/>
                  </a:lnTo>
                  <a:lnTo>
                    <a:pt x="164249" y="691451"/>
                  </a:lnTo>
                  <a:lnTo>
                    <a:pt x="161881" y="693661"/>
                  </a:lnTo>
                  <a:lnTo>
                    <a:pt x="161420" y="693876"/>
                  </a:lnTo>
                  <a:close/>
                </a:path>
                <a:path w="292100" h="1437004">
                  <a:moveTo>
                    <a:pt x="161881" y="693661"/>
                  </a:moveTo>
                  <a:lnTo>
                    <a:pt x="164249" y="691451"/>
                  </a:lnTo>
                  <a:lnTo>
                    <a:pt x="166614" y="691451"/>
                  </a:lnTo>
                  <a:lnTo>
                    <a:pt x="161881" y="693661"/>
                  </a:lnTo>
                  <a:close/>
                </a:path>
                <a:path w="292100" h="1437004">
                  <a:moveTo>
                    <a:pt x="161653" y="693343"/>
                  </a:moveTo>
                  <a:lnTo>
                    <a:pt x="161982" y="692800"/>
                  </a:lnTo>
                  <a:lnTo>
                    <a:pt x="162971" y="691615"/>
                  </a:lnTo>
                  <a:lnTo>
                    <a:pt x="161953" y="693124"/>
                  </a:lnTo>
                  <a:lnTo>
                    <a:pt x="161653" y="693343"/>
                  </a:lnTo>
                  <a:close/>
                </a:path>
                <a:path w="292100" h="1437004">
                  <a:moveTo>
                    <a:pt x="161982" y="692800"/>
                  </a:moveTo>
                  <a:lnTo>
                    <a:pt x="162653" y="691695"/>
                  </a:lnTo>
                  <a:lnTo>
                    <a:pt x="162971" y="691615"/>
                  </a:lnTo>
                  <a:lnTo>
                    <a:pt x="161982" y="692800"/>
                  </a:lnTo>
                  <a:close/>
                </a:path>
                <a:path w="292100" h="1437004">
                  <a:moveTo>
                    <a:pt x="114534" y="1266085"/>
                  </a:moveTo>
                  <a:lnTo>
                    <a:pt x="57365" y="1264945"/>
                  </a:lnTo>
                  <a:lnTo>
                    <a:pt x="58191" y="1236167"/>
                  </a:lnTo>
                  <a:lnTo>
                    <a:pt x="61518" y="1171524"/>
                  </a:lnTo>
                  <a:lnTo>
                    <a:pt x="65633" y="1109116"/>
                  </a:lnTo>
                  <a:lnTo>
                    <a:pt x="70497" y="1049337"/>
                  </a:lnTo>
                  <a:lnTo>
                    <a:pt x="75996" y="992631"/>
                  </a:lnTo>
                  <a:lnTo>
                    <a:pt x="82156" y="939647"/>
                  </a:lnTo>
                  <a:lnTo>
                    <a:pt x="88849" y="890638"/>
                  </a:lnTo>
                  <a:lnTo>
                    <a:pt x="96037" y="846239"/>
                  </a:lnTo>
                  <a:lnTo>
                    <a:pt x="103733" y="806894"/>
                  </a:lnTo>
                  <a:lnTo>
                    <a:pt x="116128" y="758024"/>
                  </a:lnTo>
                  <a:lnTo>
                    <a:pt x="130517" y="721321"/>
                  </a:lnTo>
                  <a:lnTo>
                    <a:pt x="162653" y="691695"/>
                  </a:lnTo>
                  <a:lnTo>
                    <a:pt x="161942" y="692848"/>
                  </a:lnTo>
                  <a:lnTo>
                    <a:pt x="161337" y="693573"/>
                  </a:lnTo>
                  <a:lnTo>
                    <a:pt x="160032" y="694524"/>
                  </a:lnTo>
                  <a:lnTo>
                    <a:pt x="160544" y="694524"/>
                  </a:lnTo>
                  <a:lnTo>
                    <a:pt x="159092" y="696264"/>
                  </a:lnTo>
                  <a:lnTo>
                    <a:pt x="223290" y="696264"/>
                  </a:lnTo>
                  <a:lnTo>
                    <a:pt x="219862" y="705040"/>
                  </a:lnTo>
                  <a:lnTo>
                    <a:pt x="214706" y="716064"/>
                  </a:lnTo>
                  <a:lnTo>
                    <a:pt x="208660" y="726135"/>
                  </a:lnTo>
                  <a:lnTo>
                    <a:pt x="200761" y="735558"/>
                  </a:lnTo>
                  <a:lnTo>
                    <a:pt x="193237" y="741057"/>
                  </a:lnTo>
                  <a:lnTo>
                    <a:pt x="186131" y="741057"/>
                  </a:lnTo>
                  <a:lnTo>
                    <a:pt x="184541" y="742556"/>
                  </a:lnTo>
                  <a:lnTo>
                    <a:pt x="184242" y="742838"/>
                  </a:lnTo>
                  <a:lnTo>
                    <a:pt x="183354" y="743675"/>
                  </a:lnTo>
                  <a:lnTo>
                    <a:pt x="175221" y="747458"/>
                  </a:lnTo>
                  <a:lnTo>
                    <a:pt x="181385" y="747458"/>
                  </a:lnTo>
                  <a:lnTo>
                    <a:pt x="180276" y="749541"/>
                  </a:lnTo>
                  <a:lnTo>
                    <a:pt x="180421" y="749541"/>
                  </a:lnTo>
                  <a:lnTo>
                    <a:pt x="178319" y="753960"/>
                  </a:lnTo>
                  <a:lnTo>
                    <a:pt x="177444" y="755802"/>
                  </a:lnTo>
                  <a:lnTo>
                    <a:pt x="174668" y="763142"/>
                  </a:lnTo>
                  <a:lnTo>
                    <a:pt x="174129" y="764527"/>
                  </a:lnTo>
                  <a:lnTo>
                    <a:pt x="170952" y="774357"/>
                  </a:lnTo>
                  <a:lnTo>
                    <a:pt x="167167" y="787450"/>
                  </a:lnTo>
                  <a:lnTo>
                    <a:pt x="163384" y="802233"/>
                  </a:lnTo>
                  <a:lnTo>
                    <a:pt x="159671" y="818654"/>
                  </a:lnTo>
                  <a:lnTo>
                    <a:pt x="155877" y="837107"/>
                  </a:lnTo>
                  <a:lnTo>
                    <a:pt x="152380" y="856005"/>
                  </a:lnTo>
                  <a:lnTo>
                    <a:pt x="148846" y="876795"/>
                  </a:lnTo>
                  <a:lnTo>
                    <a:pt x="145351" y="899223"/>
                  </a:lnTo>
                  <a:lnTo>
                    <a:pt x="138847" y="946848"/>
                  </a:lnTo>
                  <a:lnTo>
                    <a:pt x="132856" y="998931"/>
                  </a:lnTo>
                  <a:lnTo>
                    <a:pt x="127404" y="1054646"/>
                  </a:lnTo>
                  <a:lnTo>
                    <a:pt x="122668" y="1113078"/>
                  </a:lnTo>
                  <a:lnTo>
                    <a:pt x="118596" y="1174648"/>
                  </a:lnTo>
                  <a:lnTo>
                    <a:pt x="118594" y="1175092"/>
                  </a:lnTo>
                  <a:lnTo>
                    <a:pt x="115324" y="1238097"/>
                  </a:lnTo>
                  <a:lnTo>
                    <a:pt x="115322" y="1238745"/>
                  </a:lnTo>
                  <a:lnTo>
                    <a:pt x="114534" y="1266085"/>
                  </a:lnTo>
                  <a:close/>
                </a:path>
                <a:path w="292100" h="1437004">
                  <a:moveTo>
                    <a:pt x="161337" y="693573"/>
                  </a:moveTo>
                  <a:lnTo>
                    <a:pt x="161982" y="692800"/>
                  </a:lnTo>
                  <a:lnTo>
                    <a:pt x="161653" y="693343"/>
                  </a:lnTo>
                  <a:lnTo>
                    <a:pt x="161337" y="693573"/>
                  </a:lnTo>
                  <a:close/>
                </a:path>
                <a:path w="292100" h="1437004">
                  <a:moveTo>
                    <a:pt x="161293" y="693936"/>
                  </a:moveTo>
                  <a:lnTo>
                    <a:pt x="161653" y="693343"/>
                  </a:lnTo>
                  <a:lnTo>
                    <a:pt x="161953" y="693124"/>
                  </a:lnTo>
                  <a:lnTo>
                    <a:pt x="161420" y="693876"/>
                  </a:lnTo>
                  <a:lnTo>
                    <a:pt x="161293" y="693936"/>
                  </a:lnTo>
                  <a:close/>
                </a:path>
                <a:path w="292100" h="1437004">
                  <a:moveTo>
                    <a:pt x="160870" y="694133"/>
                  </a:moveTo>
                  <a:lnTo>
                    <a:pt x="161337" y="693573"/>
                  </a:lnTo>
                  <a:lnTo>
                    <a:pt x="161653" y="693343"/>
                  </a:lnTo>
                  <a:lnTo>
                    <a:pt x="161293" y="693936"/>
                  </a:lnTo>
                  <a:lnTo>
                    <a:pt x="160870" y="694133"/>
                  </a:lnTo>
                  <a:close/>
                </a:path>
                <a:path w="292100" h="1437004">
                  <a:moveTo>
                    <a:pt x="160032" y="694524"/>
                  </a:moveTo>
                  <a:lnTo>
                    <a:pt x="161337" y="693573"/>
                  </a:lnTo>
                  <a:lnTo>
                    <a:pt x="160870" y="694133"/>
                  </a:lnTo>
                  <a:lnTo>
                    <a:pt x="160032" y="694524"/>
                  </a:lnTo>
                  <a:close/>
                </a:path>
                <a:path w="292100" h="1437004">
                  <a:moveTo>
                    <a:pt x="160971" y="694510"/>
                  </a:moveTo>
                  <a:lnTo>
                    <a:pt x="161420" y="693876"/>
                  </a:lnTo>
                  <a:lnTo>
                    <a:pt x="161881" y="693661"/>
                  </a:lnTo>
                  <a:lnTo>
                    <a:pt x="160971" y="694510"/>
                  </a:lnTo>
                  <a:close/>
                </a:path>
                <a:path w="292100" h="1437004">
                  <a:moveTo>
                    <a:pt x="160909" y="694569"/>
                  </a:moveTo>
                  <a:lnTo>
                    <a:pt x="161293" y="693936"/>
                  </a:lnTo>
                  <a:lnTo>
                    <a:pt x="161420" y="693876"/>
                  </a:lnTo>
                  <a:lnTo>
                    <a:pt x="160971" y="694510"/>
                  </a:lnTo>
                  <a:close/>
                </a:path>
                <a:path w="292100" h="1437004">
                  <a:moveTo>
                    <a:pt x="159092" y="696264"/>
                  </a:moveTo>
                  <a:lnTo>
                    <a:pt x="160870" y="694133"/>
                  </a:lnTo>
                  <a:lnTo>
                    <a:pt x="161293" y="693936"/>
                  </a:lnTo>
                  <a:lnTo>
                    <a:pt x="160909" y="694569"/>
                  </a:lnTo>
                  <a:lnTo>
                    <a:pt x="159092" y="696264"/>
                  </a:lnTo>
                  <a:close/>
                </a:path>
                <a:path w="292100" h="1437004">
                  <a:moveTo>
                    <a:pt x="160544" y="694524"/>
                  </a:moveTo>
                  <a:lnTo>
                    <a:pt x="160032" y="694524"/>
                  </a:lnTo>
                  <a:lnTo>
                    <a:pt x="160870" y="694133"/>
                  </a:lnTo>
                  <a:lnTo>
                    <a:pt x="160544" y="694524"/>
                  </a:lnTo>
                  <a:close/>
                </a:path>
                <a:path w="292100" h="1437004">
                  <a:moveTo>
                    <a:pt x="160781" y="694778"/>
                  </a:moveTo>
                  <a:lnTo>
                    <a:pt x="160909" y="694569"/>
                  </a:lnTo>
                  <a:lnTo>
                    <a:pt x="160781" y="694778"/>
                  </a:lnTo>
                  <a:close/>
                </a:path>
                <a:path w="292100" h="1437004">
                  <a:moveTo>
                    <a:pt x="223290" y="696264"/>
                  </a:moveTo>
                  <a:lnTo>
                    <a:pt x="159092" y="696264"/>
                  </a:lnTo>
                  <a:lnTo>
                    <a:pt x="160909" y="694569"/>
                  </a:lnTo>
                  <a:lnTo>
                    <a:pt x="160781" y="694778"/>
                  </a:lnTo>
                  <a:lnTo>
                    <a:pt x="223870" y="694778"/>
                  </a:lnTo>
                  <a:lnTo>
                    <a:pt x="223290" y="696264"/>
                  </a:lnTo>
                  <a:close/>
                </a:path>
                <a:path w="292100" h="1437004">
                  <a:moveTo>
                    <a:pt x="183935" y="743405"/>
                  </a:moveTo>
                  <a:lnTo>
                    <a:pt x="184314" y="742770"/>
                  </a:lnTo>
                  <a:lnTo>
                    <a:pt x="186131" y="741057"/>
                  </a:lnTo>
                  <a:lnTo>
                    <a:pt x="184330" y="743221"/>
                  </a:lnTo>
                  <a:lnTo>
                    <a:pt x="183935" y="743405"/>
                  </a:lnTo>
                  <a:close/>
                </a:path>
                <a:path w="292100" h="1437004">
                  <a:moveTo>
                    <a:pt x="184330" y="743221"/>
                  </a:moveTo>
                  <a:lnTo>
                    <a:pt x="186131" y="741057"/>
                  </a:lnTo>
                  <a:lnTo>
                    <a:pt x="193237" y="741057"/>
                  </a:lnTo>
                  <a:lnTo>
                    <a:pt x="190856" y="742797"/>
                  </a:lnTo>
                  <a:lnTo>
                    <a:pt x="185242" y="742797"/>
                  </a:lnTo>
                  <a:lnTo>
                    <a:pt x="184330" y="743221"/>
                  </a:lnTo>
                  <a:close/>
                </a:path>
                <a:path w="292100" h="1437004">
                  <a:moveTo>
                    <a:pt x="184242" y="742838"/>
                  </a:moveTo>
                  <a:lnTo>
                    <a:pt x="184442" y="742556"/>
                  </a:lnTo>
                  <a:lnTo>
                    <a:pt x="184314" y="742770"/>
                  </a:lnTo>
                  <a:close/>
                </a:path>
                <a:path w="292100" h="1437004">
                  <a:moveTo>
                    <a:pt x="184314" y="742770"/>
                  </a:moveTo>
                  <a:lnTo>
                    <a:pt x="184442" y="742556"/>
                  </a:lnTo>
                  <a:lnTo>
                    <a:pt x="184314" y="742770"/>
                  </a:lnTo>
                  <a:close/>
                </a:path>
                <a:path w="292100" h="1437004">
                  <a:moveTo>
                    <a:pt x="183794" y="743471"/>
                  </a:moveTo>
                  <a:lnTo>
                    <a:pt x="184242" y="742838"/>
                  </a:lnTo>
                  <a:lnTo>
                    <a:pt x="183935" y="743405"/>
                  </a:lnTo>
                  <a:lnTo>
                    <a:pt x="183794" y="743471"/>
                  </a:lnTo>
                  <a:close/>
                </a:path>
                <a:path w="292100" h="1437004">
                  <a:moveTo>
                    <a:pt x="183822" y="743832"/>
                  </a:moveTo>
                  <a:lnTo>
                    <a:pt x="184330" y="743221"/>
                  </a:lnTo>
                  <a:lnTo>
                    <a:pt x="185242" y="742797"/>
                  </a:lnTo>
                  <a:lnTo>
                    <a:pt x="183822" y="743832"/>
                  </a:lnTo>
                  <a:close/>
                </a:path>
                <a:path w="292100" h="1437004">
                  <a:moveTo>
                    <a:pt x="182597" y="745649"/>
                  </a:moveTo>
                  <a:lnTo>
                    <a:pt x="183323" y="744432"/>
                  </a:lnTo>
                  <a:lnTo>
                    <a:pt x="183822" y="743832"/>
                  </a:lnTo>
                  <a:lnTo>
                    <a:pt x="185242" y="742797"/>
                  </a:lnTo>
                  <a:lnTo>
                    <a:pt x="190856" y="742797"/>
                  </a:lnTo>
                  <a:lnTo>
                    <a:pt x="189153" y="744042"/>
                  </a:lnTo>
                  <a:lnTo>
                    <a:pt x="182597" y="745649"/>
                  </a:lnTo>
                  <a:close/>
                </a:path>
                <a:path w="292100" h="1437004">
                  <a:moveTo>
                    <a:pt x="183354" y="743675"/>
                  </a:moveTo>
                  <a:lnTo>
                    <a:pt x="184242" y="742838"/>
                  </a:lnTo>
                  <a:lnTo>
                    <a:pt x="183794" y="743471"/>
                  </a:lnTo>
                  <a:lnTo>
                    <a:pt x="183354" y="743675"/>
                  </a:lnTo>
                  <a:close/>
                </a:path>
                <a:path w="292100" h="1437004">
                  <a:moveTo>
                    <a:pt x="183572" y="744014"/>
                  </a:moveTo>
                  <a:lnTo>
                    <a:pt x="183935" y="743405"/>
                  </a:lnTo>
                  <a:lnTo>
                    <a:pt x="184330" y="743221"/>
                  </a:lnTo>
                  <a:lnTo>
                    <a:pt x="183822" y="743832"/>
                  </a:lnTo>
                  <a:lnTo>
                    <a:pt x="183572" y="744014"/>
                  </a:lnTo>
                  <a:close/>
                </a:path>
                <a:path w="292100" h="1437004">
                  <a:moveTo>
                    <a:pt x="183235" y="744260"/>
                  </a:moveTo>
                  <a:lnTo>
                    <a:pt x="183794" y="743471"/>
                  </a:lnTo>
                  <a:lnTo>
                    <a:pt x="183935" y="743405"/>
                  </a:lnTo>
                  <a:lnTo>
                    <a:pt x="183572" y="744014"/>
                  </a:lnTo>
                  <a:lnTo>
                    <a:pt x="183235" y="744260"/>
                  </a:lnTo>
                  <a:close/>
                </a:path>
                <a:path w="292100" h="1437004">
                  <a:moveTo>
                    <a:pt x="181025" y="745870"/>
                  </a:moveTo>
                  <a:lnTo>
                    <a:pt x="183354" y="743675"/>
                  </a:lnTo>
                  <a:lnTo>
                    <a:pt x="183794" y="743471"/>
                  </a:lnTo>
                  <a:lnTo>
                    <a:pt x="183235" y="744260"/>
                  </a:lnTo>
                  <a:lnTo>
                    <a:pt x="181025" y="745870"/>
                  </a:lnTo>
                  <a:close/>
                </a:path>
                <a:path w="292100" h="1437004">
                  <a:moveTo>
                    <a:pt x="175221" y="747458"/>
                  </a:moveTo>
                  <a:lnTo>
                    <a:pt x="183354" y="743675"/>
                  </a:lnTo>
                  <a:lnTo>
                    <a:pt x="181025" y="745870"/>
                  </a:lnTo>
                  <a:lnTo>
                    <a:pt x="181695" y="745870"/>
                  </a:lnTo>
                  <a:lnTo>
                    <a:pt x="175221" y="747458"/>
                  </a:lnTo>
                  <a:close/>
                </a:path>
                <a:path w="292100" h="1437004">
                  <a:moveTo>
                    <a:pt x="183323" y="744432"/>
                  </a:moveTo>
                  <a:lnTo>
                    <a:pt x="183572" y="744014"/>
                  </a:lnTo>
                  <a:lnTo>
                    <a:pt x="183822" y="743832"/>
                  </a:lnTo>
                  <a:lnTo>
                    <a:pt x="183323" y="744432"/>
                  </a:lnTo>
                  <a:close/>
                </a:path>
                <a:path w="292100" h="1437004">
                  <a:moveTo>
                    <a:pt x="182178" y="745752"/>
                  </a:moveTo>
                  <a:lnTo>
                    <a:pt x="183235" y="744260"/>
                  </a:lnTo>
                  <a:lnTo>
                    <a:pt x="183572" y="744014"/>
                  </a:lnTo>
                  <a:lnTo>
                    <a:pt x="183323" y="744432"/>
                  </a:lnTo>
                  <a:lnTo>
                    <a:pt x="182236" y="745738"/>
                  </a:lnTo>
                  <a:close/>
                </a:path>
                <a:path w="292100" h="1437004">
                  <a:moveTo>
                    <a:pt x="181695" y="745870"/>
                  </a:moveTo>
                  <a:lnTo>
                    <a:pt x="181025" y="745870"/>
                  </a:lnTo>
                  <a:lnTo>
                    <a:pt x="183235" y="744260"/>
                  </a:lnTo>
                  <a:lnTo>
                    <a:pt x="182178" y="745752"/>
                  </a:lnTo>
                  <a:lnTo>
                    <a:pt x="181695" y="745870"/>
                  </a:lnTo>
                  <a:close/>
                </a:path>
                <a:path w="292100" h="1437004">
                  <a:moveTo>
                    <a:pt x="182236" y="745738"/>
                  </a:moveTo>
                  <a:lnTo>
                    <a:pt x="183323" y="744432"/>
                  </a:lnTo>
                  <a:lnTo>
                    <a:pt x="182597" y="745649"/>
                  </a:lnTo>
                  <a:lnTo>
                    <a:pt x="182236" y="745738"/>
                  </a:lnTo>
                  <a:close/>
                </a:path>
                <a:path w="292100" h="1437004">
                  <a:moveTo>
                    <a:pt x="182313" y="746125"/>
                  </a:moveTo>
                  <a:lnTo>
                    <a:pt x="181914" y="746125"/>
                  </a:lnTo>
                  <a:lnTo>
                    <a:pt x="182236" y="745738"/>
                  </a:lnTo>
                  <a:lnTo>
                    <a:pt x="182597" y="745649"/>
                  </a:lnTo>
                  <a:lnTo>
                    <a:pt x="182313" y="746125"/>
                  </a:lnTo>
                  <a:close/>
                </a:path>
                <a:path w="292100" h="1437004">
                  <a:moveTo>
                    <a:pt x="181914" y="746125"/>
                  </a:moveTo>
                  <a:lnTo>
                    <a:pt x="182178" y="745752"/>
                  </a:lnTo>
                  <a:lnTo>
                    <a:pt x="181914" y="746125"/>
                  </a:lnTo>
                  <a:close/>
                </a:path>
                <a:path w="292100" h="1437004">
                  <a:moveTo>
                    <a:pt x="181385" y="747458"/>
                  </a:moveTo>
                  <a:lnTo>
                    <a:pt x="175221" y="747458"/>
                  </a:lnTo>
                  <a:lnTo>
                    <a:pt x="182178" y="745752"/>
                  </a:lnTo>
                  <a:lnTo>
                    <a:pt x="181914" y="746125"/>
                  </a:lnTo>
                  <a:lnTo>
                    <a:pt x="182313" y="746125"/>
                  </a:lnTo>
                  <a:lnTo>
                    <a:pt x="181783" y="747013"/>
                  </a:lnTo>
                  <a:lnTo>
                    <a:pt x="181622" y="747013"/>
                  </a:lnTo>
                  <a:lnTo>
                    <a:pt x="181385" y="747458"/>
                  </a:lnTo>
                  <a:close/>
                </a:path>
                <a:path w="292100" h="1437004">
                  <a:moveTo>
                    <a:pt x="180276" y="749541"/>
                  </a:moveTo>
                  <a:lnTo>
                    <a:pt x="181622" y="747013"/>
                  </a:lnTo>
                  <a:lnTo>
                    <a:pt x="180989" y="748345"/>
                  </a:lnTo>
                  <a:lnTo>
                    <a:pt x="180276" y="749541"/>
                  </a:lnTo>
                  <a:close/>
                </a:path>
                <a:path w="292100" h="1437004">
                  <a:moveTo>
                    <a:pt x="180989" y="748345"/>
                  </a:moveTo>
                  <a:lnTo>
                    <a:pt x="181622" y="747013"/>
                  </a:lnTo>
                  <a:lnTo>
                    <a:pt x="181783" y="747013"/>
                  </a:lnTo>
                  <a:lnTo>
                    <a:pt x="180989" y="748345"/>
                  </a:lnTo>
                  <a:close/>
                </a:path>
                <a:path w="292100" h="1437004">
                  <a:moveTo>
                    <a:pt x="180421" y="749541"/>
                  </a:moveTo>
                  <a:lnTo>
                    <a:pt x="180276" y="749541"/>
                  </a:lnTo>
                  <a:lnTo>
                    <a:pt x="180989" y="748345"/>
                  </a:lnTo>
                  <a:lnTo>
                    <a:pt x="180421" y="749541"/>
                  </a:lnTo>
                  <a:close/>
                </a:path>
                <a:path w="292100" h="1437004">
                  <a:moveTo>
                    <a:pt x="177444" y="755802"/>
                  </a:moveTo>
                  <a:lnTo>
                    <a:pt x="178244" y="753960"/>
                  </a:lnTo>
                  <a:lnTo>
                    <a:pt x="177903" y="754837"/>
                  </a:lnTo>
                  <a:lnTo>
                    <a:pt x="177444" y="755802"/>
                  </a:lnTo>
                  <a:close/>
                </a:path>
                <a:path w="292100" h="1437004">
                  <a:moveTo>
                    <a:pt x="177903" y="754837"/>
                  </a:moveTo>
                  <a:lnTo>
                    <a:pt x="178244" y="753960"/>
                  </a:lnTo>
                  <a:lnTo>
                    <a:pt x="177903" y="754837"/>
                  </a:lnTo>
                  <a:close/>
                </a:path>
                <a:path w="292100" h="1437004">
                  <a:moveTo>
                    <a:pt x="177527" y="755802"/>
                  </a:moveTo>
                  <a:lnTo>
                    <a:pt x="177903" y="754837"/>
                  </a:lnTo>
                  <a:lnTo>
                    <a:pt x="177527" y="755802"/>
                  </a:lnTo>
                  <a:close/>
                </a:path>
                <a:path w="292100" h="1437004">
                  <a:moveTo>
                    <a:pt x="174129" y="764527"/>
                  </a:moveTo>
                  <a:lnTo>
                    <a:pt x="174625" y="763142"/>
                  </a:lnTo>
                  <a:lnTo>
                    <a:pt x="174393" y="763849"/>
                  </a:lnTo>
                  <a:lnTo>
                    <a:pt x="174129" y="764527"/>
                  </a:lnTo>
                  <a:close/>
                </a:path>
                <a:path w="292100" h="1437004">
                  <a:moveTo>
                    <a:pt x="174393" y="763849"/>
                  </a:moveTo>
                  <a:lnTo>
                    <a:pt x="174625" y="763142"/>
                  </a:lnTo>
                  <a:lnTo>
                    <a:pt x="174393" y="763849"/>
                  </a:lnTo>
                  <a:close/>
                </a:path>
                <a:path w="292100" h="1437004">
                  <a:moveTo>
                    <a:pt x="174171" y="764527"/>
                  </a:moveTo>
                  <a:lnTo>
                    <a:pt x="174393" y="763849"/>
                  </a:lnTo>
                  <a:lnTo>
                    <a:pt x="174171" y="764527"/>
                  </a:lnTo>
                  <a:close/>
                </a:path>
                <a:path w="292100" h="1437004">
                  <a:moveTo>
                    <a:pt x="170599" y="775436"/>
                  </a:moveTo>
                  <a:lnTo>
                    <a:pt x="170903" y="774357"/>
                  </a:lnTo>
                  <a:lnTo>
                    <a:pt x="170599" y="775436"/>
                  </a:lnTo>
                  <a:close/>
                </a:path>
                <a:path w="292100" h="1437004">
                  <a:moveTo>
                    <a:pt x="166928" y="788288"/>
                  </a:moveTo>
                  <a:lnTo>
                    <a:pt x="167131" y="787450"/>
                  </a:lnTo>
                  <a:lnTo>
                    <a:pt x="166928" y="788288"/>
                  </a:lnTo>
                  <a:close/>
                </a:path>
                <a:path w="292100" h="1437004">
                  <a:moveTo>
                    <a:pt x="163207" y="802932"/>
                  </a:moveTo>
                  <a:lnTo>
                    <a:pt x="163360" y="802233"/>
                  </a:lnTo>
                  <a:lnTo>
                    <a:pt x="163207" y="802932"/>
                  </a:lnTo>
                  <a:close/>
                </a:path>
                <a:path w="292100" h="1437004">
                  <a:moveTo>
                    <a:pt x="159537" y="819251"/>
                  </a:moveTo>
                  <a:lnTo>
                    <a:pt x="159638" y="818654"/>
                  </a:lnTo>
                  <a:lnTo>
                    <a:pt x="159537" y="819251"/>
                  </a:lnTo>
                  <a:close/>
                </a:path>
                <a:path w="292100" h="1437004">
                  <a:moveTo>
                    <a:pt x="155877" y="837107"/>
                  </a:moveTo>
                  <a:lnTo>
                    <a:pt x="155968" y="836612"/>
                  </a:lnTo>
                  <a:lnTo>
                    <a:pt x="155877" y="837107"/>
                  </a:lnTo>
                  <a:close/>
                </a:path>
                <a:path w="292100" h="1437004">
                  <a:moveTo>
                    <a:pt x="152298" y="856449"/>
                  </a:moveTo>
                  <a:lnTo>
                    <a:pt x="152349" y="856005"/>
                  </a:lnTo>
                  <a:lnTo>
                    <a:pt x="152298" y="856449"/>
                  </a:lnTo>
                  <a:close/>
                </a:path>
                <a:path w="292100" h="1437004">
                  <a:moveTo>
                    <a:pt x="148780" y="877188"/>
                  </a:moveTo>
                  <a:lnTo>
                    <a:pt x="148831" y="876795"/>
                  </a:lnTo>
                  <a:lnTo>
                    <a:pt x="148780" y="877188"/>
                  </a:lnTo>
                  <a:close/>
                </a:path>
                <a:path w="292100" h="1437004">
                  <a:moveTo>
                    <a:pt x="145351" y="899223"/>
                  </a:moveTo>
                  <a:lnTo>
                    <a:pt x="145402" y="898867"/>
                  </a:lnTo>
                  <a:lnTo>
                    <a:pt x="145351" y="899223"/>
                  </a:lnTo>
                  <a:close/>
                </a:path>
                <a:path w="292100" h="1437004">
                  <a:moveTo>
                    <a:pt x="142035" y="922439"/>
                  </a:moveTo>
                  <a:lnTo>
                    <a:pt x="142074" y="922134"/>
                  </a:lnTo>
                  <a:lnTo>
                    <a:pt x="142035" y="922439"/>
                  </a:lnTo>
                  <a:close/>
                </a:path>
                <a:path w="292100" h="1437004">
                  <a:moveTo>
                    <a:pt x="138849" y="946848"/>
                  </a:moveTo>
                  <a:lnTo>
                    <a:pt x="138899" y="946391"/>
                  </a:lnTo>
                  <a:lnTo>
                    <a:pt x="138849" y="946848"/>
                  </a:lnTo>
                  <a:close/>
                </a:path>
                <a:path w="292100" h="1437004">
                  <a:moveTo>
                    <a:pt x="132869" y="998799"/>
                  </a:moveTo>
                  <a:lnTo>
                    <a:pt x="132905" y="998435"/>
                  </a:lnTo>
                  <a:lnTo>
                    <a:pt x="132869" y="998799"/>
                  </a:lnTo>
                  <a:close/>
                </a:path>
                <a:path w="292100" h="1437004">
                  <a:moveTo>
                    <a:pt x="132856" y="998931"/>
                  </a:moveTo>
                  <a:lnTo>
                    <a:pt x="132869" y="998799"/>
                  </a:lnTo>
                  <a:lnTo>
                    <a:pt x="132856" y="998931"/>
                  </a:lnTo>
                  <a:close/>
                </a:path>
                <a:path w="292100" h="1437004">
                  <a:moveTo>
                    <a:pt x="127404" y="1054646"/>
                  </a:moveTo>
                  <a:lnTo>
                    <a:pt x="127444" y="1054150"/>
                  </a:lnTo>
                  <a:lnTo>
                    <a:pt x="127404" y="1054646"/>
                  </a:lnTo>
                  <a:close/>
                </a:path>
                <a:path w="292100" h="1437004">
                  <a:moveTo>
                    <a:pt x="122631" y="1113535"/>
                  </a:moveTo>
                  <a:lnTo>
                    <a:pt x="122631" y="1113078"/>
                  </a:lnTo>
                  <a:lnTo>
                    <a:pt x="122631" y="1113535"/>
                  </a:lnTo>
                  <a:close/>
                </a:path>
                <a:path w="292100" h="1437004">
                  <a:moveTo>
                    <a:pt x="118594" y="1175092"/>
                  </a:moveTo>
                  <a:lnTo>
                    <a:pt x="118617" y="1174648"/>
                  </a:lnTo>
                  <a:lnTo>
                    <a:pt x="118594" y="1175092"/>
                  </a:lnTo>
                  <a:close/>
                </a:path>
                <a:path w="292100" h="1437004">
                  <a:moveTo>
                    <a:pt x="115322" y="1238745"/>
                  </a:moveTo>
                  <a:lnTo>
                    <a:pt x="115341" y="1238097"/>
                  </a:lnTo>
                  <a:lnTo>
                    <a:pt x="115322" y="1238745"/>
                  </a:lnTo>
                  <a:close/>
                </a:path>
                <a:path w="292100" h="1437004">
                  <a:moveTo>
                    <a:pt x="82296" y="1436928"/>
                  </a:moveTo>
                  <a:lnTo>
                    <a:pt x="0" y="1263802"/>
                  </a:lnTo>
                  <a:lnTo>
                    <a:pt x="57365" y="1264945"/>
                  </a:lnTo>
                  <a:lnTo>
                    <a:pt x="56553" y="1293266"/>
                  </a:lnTo>
                  <a:lnTo>
                    <a:pt x="113703" y="1294904"/>
                  </a:lnTo>
                  <a:lnTo>
                    <a:pt x="156863" y="1294904"/>
                  </a:lnTo>
                  <a:lnTo>
                    <a:pt x="82296" y="1436928"/>
                  </a:lnTo>
                  <a:close/>
                </a:path>
                <a:path w="292100" h="1437004">
                  <a:moveTo>
                    <a:pt x="113703" y="1294904"/>
                  </a:moveTo>
                  <a:lnTo>
                    <a:pt x="56553" y="1293266"/>
                  </a:lnTo>
                  <a:lnTo>
                    <a:pt x="57365" y="1264945"/>
                  </a:lnTo>
                  <a:lnTo>
                    <a:pt x="114534" y="1266085"/>
                  </a:lnTo>
                  <a:lnTo>
                    <a:pt x="113703" y="1294904"/>
                  </a:lnTo>
                  <a:close/>
                </a:path>
                <a:path w="292100" h="1437004">
                  <a:moveTo>
                    <a:pt x="156863" y="1294904"/>
                  </a:moveTo>
                  <a:lnTo>
                    <a:pt x="113703" y="1294904"/>
                  </a:lnTo>
                  <a:lnTo>
                    <a:pt x="114534" y="1266085"/>
                  </a:lnTo>
                  <a:lnTo>
                    <a:pt x="171399" y="1267218"/>
                  </a:lnTo>
                  <a:lnTo>
                    <a:pt x="156863" y="1294904"/>
                  </a:lnTo>
                  <a:close/>
                </a:path>
              </a:pathLst>
            </a:custGeom>
            <a:solidFill>
              <a:srgbClr val="92CF4F"/>
            </a:solidFill>
          </p:spPr>
          <p:txBody>
            <a:bodyPr wrap="square" lIns="0" tIns="0" rIns="0" bIns="0" rtlCol="0"/>
            <a:lstStyle/>
            <a:p>
              <a:endParaRPr/>
            </a:p>
          </p:txBody>
        </p:sp>
      </p:grpSp>
      <p:sp>
        <p:nvSpPr>
          <p:cNvPr id="11" name="object 11"/>
          <p:cNvSpPr txBox="1"/>
          <p:nvPr/>
        </p:nvSpPr>
        <p:spPr>
          <a:xfrm>
            <a:off x="2781465" y="4015740"/>
            <a:ext cx="7200735" cy="1264449"/>
          </a:xfrm>
          <a:prstGeom prst="rect">
            <a:avLst/>
          </a:prstGeom>
        </p:spPr>
        <p:txBody>
          <a:bodyPr vert="horz" wrap="square" lIns="0" tIns="12700" rIns="0" bIns="0" rtlCol="0">
            <a:spAutoFit/>
          </a:bodyPr>
          <a:lstStyle/>
          <a:p>
            <a:pPr marL="12700">
              <a:lnSpc>
                <a:spcPct val="100000"/>
              </a:lnSpc>
              <a:spcBef>
                <a:spcPts val="100"/>
              </a:spcBef>
            </a:pPr>
            <a:r>
              <a:rPr lang="el-GR" sz="2000" dirty="0">
                <a:latin typeface="Franklin Gothic Medium"/>
                <a:cs typeface="Franklin Gothic Medium"/>
              </a:rPr>
              <a:t>Ωφελιμότητα της ληφθείσας ενέργειας</a:t>
            </a:r>
          </a:p>
          <a:p>
            <a:pPr>
              <a:lnSpc>
                <a:spcPct val="100000"/>
              </a:lnSpc>
              <a:spcBef>
                <a:spcPts val="50"/>
              </a:spcBef>
            </a:pPr>
            <a:endParaRPr sz="2050" dirty="0">
              <a:latin typeface="Franklin Gothic Medium"/>
              <a:cs typeface="Franklin Gothic Medium"/>
            </a:endParaRPr>
          </a:p>
          <a:p>
            <a:pPr marL="4048125" marR="5080">
              <a:lnSpc>
                <a:spcPct val="100000"/>
              </a:lnSpc>
            </a:pPr>
            <a:r>
              <a:rPr lang="el-GR" sz="2000" dirty="0">
                <a:latin typeface="Franklin Gothic Medium"/>
                <a:cs typeface="Franklin Gothic Medium"/>
              </a:rPr>
              <a:t>Αναμενόμενη ωφελιμότητα της εναλλακτικής επιλογής</a:t>
            </a:r>
            <a:endParaRPr sz="2000" dirty="0">
              <a:latin typeface="Franklin Gothic Medium"/>
              <a:cs typeface="Franklin Gothic Medium"/>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90" dirty="0"/>
              <a:t>ΠΡΟΣΟΜΟΙΩΣΗ</a:t>
            </a:r>
            <a:r>
              <a:rPr lang="en-US" spc="90" dirty="0"/>
              <a:t>: </a:t>
            </a:r>
            <a:r>
              <a:rPr lang="el-GR" spc="90" dirty="0"/>
              <a:t>ΑΞΙΟΛΟΓΗΣΗ</a:t>
            </a:r>
            <a:endParaRPr spc="70" dirty="0"/>
          </a:p>
        </p:txBody>
      </p:sp>
      <p:sp>
        <p:nvSpPr>
          <p:cNvPr id="3" name="object 3"/>
          <p:cNvSpPr txBox="1"/>
          <p:nvPr/>
        </p:nvSpPr>
        <p:spPr>
          <a:xfrm>
            <a:off x="1038860" y="2595372"/>
            <a:ext cx="9995535" cy="815340"/>
          </a:xfrm>
          <a:prstGeom prst="rect">
            <a:avLst/>
          </a:prstGeom>
        </p:spPr>
        <p:txBody>
          <a:bodyPr vert="horz" wrap="square" lIns="0" tIns="27305" rIns="0" bIns="0" rtlCol="0">
            <a:spAutoFit/>
          </a:bodyPr>
          <a:lstStyle/>
          <a:p>
            <a:pPr marL="12700" marR="5080">
              <a:lnSpc>
                <a:spcPts val="3100"/>
              </a:lnSpc>
              <a:spcBef>
                <a:spcPts val="215"/>
              </a:spcBef>
            </a:pPr>
            <a:r>
              <a:rPr lang="el-GR" sz="2600" dirty="0">
                <a:latin typeface="Franklin Gothic Medium"/>
                <a:cs typeface="Franklin Gothic Medium"/>
              </a:rPr>
              <a:t>Ανάλογα με την ακολουθούμενη ενέργεια, η ωφελιμότητα υπολογίζεται με βάση την απόκριση του σεναρίου:</a:t>
            </a:r>
            <a:endParaRPr sz="2600" dirty="0">
              <a:latin typeface="Franklin Gothic Medium"/>
              <a:cs typeface="Franklin Gothic Medium"/>
            </a:endParaRPr>
          </a:p>
        </p:txBody>
      </p:sp>
      <p:sp>
        <p:nvSpPr>
          <p:cNvPr id="4" name="object 4"/>
          <p:cNvSpPr txBox="1"/>
          <p:nvPr/>
        </p:nvSpPr>
        <p:spPr>
          <a:xfrm>
            <a:off x="1013460" y="4740147"/>
            <a:ext cx="7373620" cy="843821"/>
          </a:xfrm>
          <a:prstGeom prst="rect">
            <a:avLst/>
          </a:prstGeom>
        </p:spPr>
        <p:txBody>
          <a:bodyPr vert="horz" wrap="square" lIns="0" tIns="12700" rIns="0" bIns="0" rtlCol="0">
            <a:spAutoFit/>
          </a:bodyPr>
          <a:lstStyle/>
          <a:p>
            <a:pPr marL="38100">
              <a:lnSpc>
                <a:spcPct val="100000"/>
              </a:lnSpc>
              <a:spcBef>
                <a:spcPts val="100"/>
              </a:spcBef>
            </a:pPr>
            <a:r>
              <a:rPr lang="el-GR" sz="2600" dirty="0">
                <a:latin typeface="Franklin Gothic Medium"/>
                <a:cs typeface="Franklin Gothic Medium"/>
              </a:rPr>
              <a:t>όπου</a:t>
            </a:r>
            <a:r>
              <a:rPr sz="2600" spc="220" dirty="0">
                <a:latin typeface="Franklin Gothic Medium"/>
                <a:cs typeface="Franklin Gothic Medium"/>
              </a:rPr>
              <a:t> </a:t>
            </a:r>
            <a:r>
              <a:rPr sz="2800" spc="175" dirty="0">
                <a:latin typeface="Cambria"/>
                <a:cs typeface="Cambria"/>
              </a:rPr>
              <a:t>dead</a:t>
            </a:r>
            <a:r>
              <a:rPr sz="3000" spc="262" baseline="-16666" dirty="0">
                <a:latin typeface="Cambria"/>
                <a:cs typeface="Cambria"/>
              </a:rPr>
              <a:t>!</a:t>
            </a:r>
            <a:r>
              <a:rPr sz="2550" spc="262" baseline="-34313" dirty="0">
                <a:latin typeface="Cambria"/>
                <a:cs typeface="Cambria"/>
              </a:rPr>
              <a:t>!</a:t>
            </a:r>
            <a:r>
              <a:rPr sz="2550" spc="217" baseline="-34313" dirty="0">
                <a:latin typeface="Cambria"/>
                <a:cs typeface="Cambria"/>
              </a:rPr>
              <a:t>  </a:t>
            </a:r>
            <a:r>
              <a:rPr lang="el-GR" sz="2600" dirty="0">
                <a:latin typeface="Franklin Gothic Medium"/>
                <a:cs typeface="Franklin Gothic Medium"/>
              </a:rPr>
              <a:t>είναι</a:t>
            </a:r>
            <a:r>
              <a:rPr sz="2600" spc="204" dirty="0">
                <a:latin typeface="Franklin Gothic Medium"/>
                <a:cs typeface="Franklin Gothic Medium"/>
              </a:rPr>
              <a:t> </a:t>
            </a:r>
            <a:r>
              <a:rPr sz="2600" dirty="0">
                <a:latin typeface="Franklin Gothic Medium"/>
                <a:cs typeface="Franklin Gothic Medium"/>
              </a:rPr>
              <a:t>0</a:t>
            </a:r>
            <a:r>
              <a:rPr sz="2600" spc="210" dirty="0">
                <a:latin typeface="Franklin Gothic Medium"/>
                <a:cs typeface="Franklin Gothic Medium"/>
              </a:rPr>
              <a:t> </a:t>
            </a:r>
            <a:r>
              <a:rPr lang="el-GR" sz="2600" dirty="0">
                <a:latin typeface="Franklin Gothic Medium"/>
                <a:cs typeface="Franklin Gothic Medium"/>
              </a:rPr>
              <a:t>εάν τα άτομα επέζησαν</a:t>
            </a:r>
            <a:r>
              <a:rPr sz="2600" dirty="0">
                <a:latin typeface="Franklin Gothic Medium"/>
                <a:cs typeface="Franklin Gothic Medium"/>
              </a:rPr>
              <a:t>,</a:t>
            </a:r>
            <a:r>
              <a:rPr sz="2600" spc="204" dirty="0">
                <a:latin typeface="Franklin Gothic Medium"/>
                <a:cs typeface="Franklin Gothic Medium"/>
              </a:rPr>
              <a:t> </a:t>
            </a:r>
            <a:r>
              <a:rPr sz="2600" dirty="0">
                <a:latin typeface="Franklin Gothic Medium"/>
                <a:cs typeface="Franklin Gothic Medium"/>
              </a:rPr>
              <a:t>1</a:t>
            </a:r>
            <a:r>
              <a:rPr sz="2600" spc="204" dirty="0">
                <a:latin typeface="Franklin Gothic Medium"/>
                <a:cs typeface="Franklin Gothic Medium"/>
              </a:rPr>
              <a:t> </a:t>
            </a:r>
            <a:r>
              <a:rPr lang="el-GR" sz="2600" spc="-10" dirty="0">
                <a:latin typeface="Franklin Gothic Medium"/>
                <a:cs typeface="Franklin Gothic Medium"/>
              </a:rPr>
              <a:t>σε διαφορετική περίπτωση</a:t>
            </a:r>
            <a:r>
              <a:rPr sz="2600" spc="-10" dirty="0">
                <a:latin typeface="Franklin Gothic Medium"/>
                <a:cs typeface="Franklin Gothic Medium"/>
              </a:rPr>
              <a:t>.</a:t>
            </a:r>
            <a:endParaRPr sz="2600" dirty="0">
              <a:latin typeface="Franklin Gothic Medium"/>
              <a:cs typeface="Franklin Gothic Medium"/>
            </a:endParaRPr>
          </a:p>
        </p:txBody>
      </p:sp>
      <p:pic>
        <p:nvPicPr>
          <p:cNvPr id="5" name="object 5"/>
          <p:cNvPicPr/>
          <p:nvPr/>
        </p:nvPicPr>
        <p:blipFill>
          <a:blip r:embed="rId2" cstate="print"/>
          <a:stretch>
            <a:fillRect/>
          </a:stretch>
        </p:blipFill>
        <p:spPr>
          <a:xfrm>
            <a:off x="1592325" y="3562350"/>
            <a:ext cx="9023337" cy="8001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90" dirty="0"/>
              <a:t>ΠΡΟΣΟΜΟΙΩΣΗ</a:t>
            </a:r>
            <a:r>
              <a:rPr lang="en-US" spc="90" dirty="0"/>
              <a:t>: </a:t>
            </a:r>
            <a:r>
              <a:rPr lang="el-GR" spc="90" dirty="0"/>
              <a:t>ΑΞΙΟΛΟΓΗΣΗ</a:t>
            </a:r>
            <a:endParaRPr spc="70" dirty="0"/>
          </a:p>
        </p:txBody>
      </p:sp>
      <p:grpSp>
        <p:nvGrpSpPr>
          <p:cNvPr id="3" name="object 3"/>
          <p:cNvGrpSpPr/>
          <p:nvPr/>
        </p:nvGrpSpPr>
        <p:grpSpPr>
          <a:xfrm>
            <a:off x="1592325" y="2453627"/>
            <a:ext cx="9023350" cy="1931035"/>
            <a:chOff x="1592325" y="2453627"/>
            <a:chExt cx="9023350" cy="1931035"/>
          </a:xfrm>
        </p:grpSpPr>
        <p:pic>
          <p:nvPicPr>
            <p:cNvPr id="4" name="object 4"/>
            <p:cNvPicPr/>
            <p:nvPr/>
          </p:nvPicPr>
          <p:blipFill>
            <a:blip r:embed="rId2" cstate="print"/>
            <a:stretch>
              <a:fillRect/>
            </a:stretch>
          </p:blipFill>
          <p:spPr>
            <a:xfrm>
              <a:off x="1592325" y="2721124"/>
              <a:ext cx="9023337" cy="800080"/>
            </a:xfrm>
            <a:prstGeom prst="rect">
              <a:avLst/>
            </a:prstGeom>
          </p:spPr>
        </p:pic>
        <p:sp>
          <p:nvSpPr>
            <p:cNvPr id="5" name="object 5"/>
            <p:cNvSpPr/>
            <p:nvPr/>
          </p:nvSpPr>
          <p:spPr>
            <a:xfrm>
              <a:off x="2702471" y="2459977"/>
              <a:ext cx="1233805" cy="861060"/>
            </a:xfrm>
            <a:custGeom>
              <a:avLst/>
              <a:gdLst/>
              <a:ahLst/>
              <a:cxnLst/>
              <a:rect l="l" t="t" r="r" b="b"/>
              <a:pathLst>
                <a:path w="1233804" h="861060">
                  <a:moveTo>
                    <a:pt x="616838" y="860869"/>
                  </a:moveTo>
                  <a:lnTo>
                    <a:pt x="560694" y="859110"/>
                  </a:lnTo>
                  <a:lnTo>
                    <a:pt x="505962" y="853935"/>
                  </a:lnTo>
                  <a:lnTo>
                    <a:pt x="452860" y="845496"/>
                  </a:lnTo>
                  <a:lnTo>
                    <a:pt x="401606" y="833943"/>
                  </a:lnTo>
                  <a:lnTo>
                    <a:pt x="352417" y="819431"/>
                  </a:lnTo>
                  <a:lnTo>
                    <a:pt x="305511" y="802109"/>
                  </a:lnTo>
                  <a:lnTo>
                    <a:pt x="261106" y="782131"/>
                  </a:lnTo>
                  <a:lnTo>
                    <a:pt x="219419" y="759648"/>
                  </a:lnTo>
                  <a:lnTo>
                    <a:pt x="180670" y="734812"/>
                  </a:lnTo>
                  <a:lnTo>
                    <a:pt x="145074" y="707775"/>
                  </a:lnTo>
                  <a:lnTo>
                    <a:pt x="112851" y="678688"/>
                  </a:lnTo>
                  <a:lnTo>
                    <a:pt x="84217" y="647705"/>
                  </a:lnTo>
                  <a:lnTo>
                    <a:pt x="59392" y="614976"/>
                  </a:lnTo>
                  <a:lnTo>
                    <a:pt x="38591" y="580653"/>
                  </a:lnTo>
                  <a:lnTo>
                    <a:pt x="22034" y="544889"/>
                  </a:lnTo>
                  <a:lnTo>
                    <a:pt x="9938" y="507835"/>
                  </a:lnTo>
                  <a:lnTo>
                    <a:pt x="2520" y="469643"/>
                  </a:lnTo>
                  <a:lnTo>
                    <a:pt x="0" y="430466"/>
                  </a:lnTo>
                  <a:lnTo>
                    <a:pt x="2520" y="391286"/>
                  </a:lnTo>
                  <a:lnTo>
                    <a:pt x="9938" y="353091"/>
                  </a:lnTo>
                  <a:lnTo>
                    <a:pt x="22034" y="316034"/>
                  </a:lnTo>
                  <a:lnTo>
                    <a:pt x="38591" y="280266"/>
                  </a:lnTo>
                  <a:lnTo>
                    <a:pt x="59392" y="245939"/>
                  </a:lnTo>
                  <a:lnTo>
                    <a:pt x="84217" y="213205"/>
                  </a:lnTo>
                  <a:lnTo>
                    <a:pt x="112851" y="182217"/>
                  </a:lnTo>
                  <a:lnTo>
                    <a:pt x="145074" y="153126"/>
                  </a:lnTo>
                  <a:lnTo>
                    <a:pt x="180670" y="126084"/>
                  </a:lnTo>
                  <a:lnTo>
                    <a:pt x="219419" y="101243"/>
                  </a:lnTo>
                  <a:lnTo>
                    <a:pt x="261106" y="78755"/>
                  </a:lnTo>
                  <a:lnTo>
                    <a:pt x="305511" y="58773"/>
                  </a:lnTo>
                  <a:lnTo>
                    <a:pt x="352417" y="41448"/>
                  </a:lnTo>
                  <a:lnTo>
                    <a:pt x="401606" y="26932"/>
                  </a:lnTo>
                  <a:lnTo>
                    <a:pt x="452860" y="15377"/>
                  </a:lnTo>
                  <a:lnTo>
                    <a:pt x="505962" y="6935"/>
                  </a:lnTo>
                  <a:lnTo>
                    <a:pt x="560694" y="1759"/>
                  </a:lnTo>
                  <a:lnTo>
                    <a:pt x="616838" y="0"/>
                  </a:lnTo>
                  <a:lnTo>
                    <a:pt x="672991" y="1759"/>
                  </a:lnTo>
                  <a:lnTo>
                    <a:pt x="727730" y="6935"/>
                  </a:lnTo>
                  <a:lnTo>
                    <a:pt x="780839" y="15377"/>
                  </a:lnTo>
                  <a:lnTo>
                    <a:pt x="832100" y="26932"/>
                  </a:lnTo>
                  <a:lnTo>
                    <a:pt x="881294" y="41448"/>
                  </a:lnTo>
                  <a:lnTo>
                    <a:pt x="928205" y="58773"/>
                  </a:lnTo>
                  <a:lnTo>
                    <a:pt x="972615" y="78755"/>
                  </a:lnTo>
                  <a:lnTo>
                    <a:pt x="1014305" y="101243"/>
                  </a:lnTo>
                  <a:lnTo>
                    <a:pt x="1053058" y="126084"/>
                  </a:lnTo>
                  <a:lnTo>
                    <a:pt x="1088656" y="153126"/>
                  </a:lnTo>
                  <a:lnTo>
                    <a:pt x="1120882" y="182217"/>
                  </a:lnTo>
                  <a:lnTo>
                    <a:pt x="1149518" y="213205"/>
                  </a:lnTo>
                  <a:lnTo>
                    <a:pt x="1174345" y="245939"/>
                  </a:lnTo>
                  <a:lnTo>
                    <a:pt x="1195147" y="280266"/>
                  </a:lnTo>
                  <a:lnTo>
                    <a:pt x="1211705" y="316034"/>
                  </a:lnTo>
                  <a:lnTo>
                    <a:pt x="1223802" y="353091"/>
                  </a:lnTo>
                  <a:lnTo>
                    <a:pt x="1231220" y="391286"/>
                  </a:lnTo>
                  <a:lnTo>
                    <a:pt x="1233741" y="430466"/>
                  </a:lnTo>
                  <a:lnTo>
                    <a:pt x="1231220" y="469643"/>
                  </a:lnTo>
                  <a:lnTo>
                    <a:pt x="1223802" y="507835"/>
                  </a:lnTo>
                  <a:lnTo>
                    <a:pt x="1211705" y="544889"/>
                  </a:lnTo>
                  <a:lnTo>
                    <a:pt x="1195147" y="580653"/>
                  </a:lnTo>
                  <a:lnTo>
                    <a:pt x="1174345" y="614976"/>
                  </a:lnTo>
                  <a:lnTo>
                    <a:pt x="1149518" y="647705"/>
                  </a:lnTo>
                  <a:lnTo>
                    <a:pt x="1120882" y="678688"/>
                  </a:lnTo>
                  <a:lnTo>
                    <a:pt x="1088656" y="707775"/>
                  </a:lnTo>
                  <a:lnTo>
                    <a:pt x="1053058" y="734812"/>
                  </a:lnTo>
                  <a:lnTo>
                    <a:pt x="1014305" y="759648"/>
                  </a:lnTo>
                  <a:lnTo>
                    <a:pt x="972615" y="782131"/>
                  </a:lnTo>
                  <a:lnTo>
                    <a:pt x="928205" y="802109"/>
                  </a:lnTo>
                  <a:lnTo>
                    <a:pt x="881294" y="819431"/>
                  </a:lnTo>
                  <a:lnTo>
                    <a:pt x="832100" y="833943"/>
                  </a:lnTo>
                  <a:lnTo>
                    <a:pt x="780839" y="845496"/>
                  </a:lnTo>
                  <a:lnTo>
                    <a:pt x="727730" y="853935"/>
                  </a:lnTo>
                  <a:lnTo>
                    <a:pt x="672991" y="859110"/>
                  </a:lnTo>
                  <a:lnTo>
                    <a:pt x="616838" y="860869"/>
                  </a:lnTo>
                  <a:close/>
                </a:path>
              </a:pathLst>
            </a:custGeom>
            <a:solidFill>
              <a:srgbClr val="92CF4F">
                <a:alpha val="30198"/>
              </a:srgbClr>
            </a:solidFill>
          </p:spPr>
          <p:txBody>
            <a:bodyPr wrap="square" lIns="0" tIns="0" rIns="0" bIns="0" rtlCol="0"/>
            <a:lstStyle/>
            <a:p>
              <a:endParaRPr/>
            </a:p>
          </p:txBody>
        </p:sp>
        <p:sp>
          <p:nvSpPr>
            <p:cNvPr id="6" name="object 6"/>
            <p:cNvSpPr/>
            <p:nvPr/>
          </p:nvSpPr>
          <p:spPr>
            <a:xfrm>
              <a:off x="2702471" y="2459977"/>
              <a:ext cx="1233805" cy="861060"/>
            </a:xfrm>
            <a:custGeom>
              <a:avLst/>
              <a:gdLst/>
              <a:ahLst/>
              <a:cxnLst/>
              <a:rect l="l" t="t" r="r" b="b"/>
              <a:pathLst>
                <a:path w="1233804" h="861060">
                  <a:moveTo>
                    <a:pt x="0" y="430466"/>
                  </a:moveTo>
                  <a:lnTo>
                    <a:pt x="2520" y="391286"/>
                  </a:lnTo>
                  <a:lnTo>
                    <a:pt x="9938" y="353091"/>
                  </a:lnTo>
                  <a:lnTo>
                    <a:pt x="22034" y="316034"/>
                  </a:lnTo>
                  <a:lnTo>
                    <a:pt x="38591" y="280266"/>
                  </a:lnTo>
                  <a:lnTo>
                    <a:pt x="59392" y="245939"/>
                  </a:lnTo>
                  <a:lnTo>
                    <a:pt x="84217" y="213205"/>
                  </a:lnTo>
                  <a:lnTo>
                    <a:pt x="112851" y="182217"/>
                  </a:lnTo>
                  <a:lnTo>
                    <a:pt x="145074" y="153126"/>
                  </a:lnTo>
                  <a:lnTo>
                    <a:pt x="180670" y="126084"/>
                  </a:lnTo>
                  <a:lnTo>
                    <a:pt x="219419" y="101243"/>
                  </a:lnTo>
                  <a:lnTo>
                    <a:pt x="261106" y="78755"/>
                  </a:lnTo>
                  <a:lnTo>
                    <a:pt x="305511" y="58773"/>
                  </a:lnTo>
                  <a:lnTo>
                    <a:pt x="352417" y="41448"/>
                  </a:lnTo>
                  <a:lnTo>
                    <a:pt x="401606" y="26932"/>
                  </a:lnTo>
                  <a:lnTo>
                    <a:pt x="452860" y="15377"/>
                  </a:lnTo>
                  <a:lnTo>
                    <a:pt x="505962" y="6935"/>
                  </a:lnTo>
                  <a:lnTo>
                    <a:pt x="560694" y="1759"/>
                  </a:lnTo>
                  <a:lnTo>
                    <a:pt x="616838" y="0"/>
                  </a:lnTo>
                  <a:lnTo>
                    <a:pt x="672991" y="1759"/>
                  </a:lnTo>
                  <a:lnTo>
                    <a:pt x="727730" y="6935"/>
                  </a:lnTo>
                  <a:lnTo>
                    <a:pt x="780839" y="15377"/>
                  </a:lnTo>
                  <a:lnTo>
                    <a:pt x="832100" y="26932"/>
                  </a:lnTo>
                  <a:lnTo>
                    <a:pt x="881294" y="41448"/>
                  </a:lnTo>
                  <a:lnTo>
                    <a:pt x="928205" y="58773"/>
                  </a:lnTo>
                  <a:lnTo>
                    <a:pt x="972615" y="78755"/>
                  </a:lnTo>
                  <a:lnTo>
                    <a:pt x="1014305" y="101243"/>
                  </a:lnTo>
                  <a:lnTo>
                    <a:pt x="1053058" y="126084"/>
                  </a:lnTo>
                  <a:lnTo>
                    <a:pt x="1088656" y="153126"/>
                  </a:lnTo>
                  <a:lnTo>
                    <a:pt x="1120882" y="182217"/>
                  </a:lnTo>
                  <a:lnTo>
                    <a:pt x="1149518" y="213205"/>
                  </a:lnTo>
                  <a:lnTo>
                    <a:pt x="1174345" y="245939"/>
                  </a:lnTo>
                  <a:lnTo>
                    <a:pt x="1195147" y="280266"/>
                  </a:lnTo>
                  <a:lnTo>
                    <a:pt x="1211705" y="316034"/>
                  </a:lnTo>
                  <a:lnTo>
                    <a:pt x="1223802" y="353091"/>
                  </a:lnTo>
                  <a:lnTo>
                    <a:pt x="1231220" y="391286"/>
                  </a:lnTo>
                  <a:lnTo>
                    <a:pt x="1233741" y="430466"/>
                  </a:lnTo>
                  <a:lnTo>
                    <a:pt x="1231220" y="469643"/>
                  </a:lnTo>
                  <a:lnTo>
                    <a:pt x="1223802" y="507835"/>
                  </a:lnTo>
                  <a:lnTo>
                    <a:pt x="1211705" y="544889"/>
                  </a:lnTo>
                  <a:lnTo>
                    <a:pt x="1195147" y="580653"/>
                  </a:lnTo>
                  <a:lnTo>
                    <a:pt x="1174345" y="614976"/>
                  </a:lnTo>
                  <a:lnTo>
                    <a:pt x="1149518" y="647705"/>
                  </a:lnTo>
                  <a:lnTo>
                    <a:pt x="1120882" y="678688"/>
                  </a:lnTo>
                  <a:lnTo>
                    <a:pt x="1088656" y="707775"/>
                  </a:lnTo>
                  <a:lnTo>
                    <a:pt x="1053058" y="734812"/>
                  </a:lnTo>
                  <a:lnTo>
                    <a:pt x="1014305" y="759648"/>
                  </a:lnTo>
                  <a:lnTo>
                    <a:pt x="972615" y="782131"/>
                  </a:lnTo>
                  <a:lnTo>
                    <a:pt x="928205" y="802109"/>
                  </a:lnTo>
                  <a:lnTo>
                    <a:pt x="881294" y="819431"/>
                  </a:lnTo>
                  <a:lnTo>
                    <a:pt x="832100" y="833943"/>
                  </a:lnTo>
                  <a:lnTo>
                    <a:pt x="780839" y="845496"/>
                  </a:lnTo>
                  <a:lnTo>
                    <a:pt x="727730" y="853935"/>
                  </a:lnTo>
                  <a:lnTo>
                    <a:pt x="672991" y="859110"/>
                  </a:lnTo>
                  <a:lnTo>
                    <a:pt x="616838" y="860869"/>
                  </a:lnTo>
                  <a:lnTo>
                    <a:pt x="560694" y="859110"/>
                  </a:lnTo>
                  <a:lnTo>
                    <a:pt x="505962" y="853935"/>
                  </a:lnTo>
                  <a:lnTo>
                    <a:pt x="452860" y="845496"/>
                  </a:lnTo>
                  <a:lnTo>
                    <a:pt x="401606" y="833943"/>
                  </a:lnTo>
                  <a:lnTo>
                    <a:pt x="352417" y="819431"/>
                  </a:lnTo>
                  <a:lnTo>
                    <a:pt x="305511" y="802109"/>
                  </a:lnTo>
                  <a:lnTo>
                    <a:pt x="261106" y="782131"/>
                  </a:lnTo>
                  <a:lnTo>
                    <a:pt x="219419" y="759648"/>
                  </a:lnTo>
                  <a:lnTo>
                    <a:pt x="180670" y="734812"/>
                  </a:lnTo>
                  <a:lnTo>
                    <a:pt x="145074" y="707775"/>
                  </a:lnTo>
                  <a:lnTo>
                    <a:pt x="112851" y="678688"/>
                  </a:lnTo>
                  <a:lnTo>
                    <a:pt x="84217" y="647705"/>
                  </a:lnTo>
                  <a:lnTo>
                    <a:pt x="59392" y="614976"/>
                  </a:lnTo>
                  <a:lnTo>
                    <a:pt x="38591" y="580653"/>
                  </a:lnTo>
                  <a:lnTo>
                    <a:pt x="22034" y="544889"/>
                  </a:lnTo>
                  <a:lnTo>
                    <a:pt x="9938" y="507835"/>
                  </a:lnTo>
                  <a:lnTo>
                    <a:pt x="2520" y="469643"/>
                  </a:lnTo>
                  <a:lnTo>
                    <a:pt x="0" y="430466"/>
                  </a:lnTo>
                  <a:close/>
                </a:path>
              </a:pathLst>
            </a:custGeom>
            <a:ln w="12700">
              <a:solidFill>
                <a:srgbClr val="7A6C90"/>
              </a:solidFill>
            </a:ln>
          </p:spPr>
          <p:txBody>
            <a:bodyPr wrap="square" lIns="0" tIns="0" rIns="0" bIns="0" rtlCol="0"/>
            <a:lstStyle/>
            <a:p>
              <a:endParaRPr/>
            </a:p>
          </p:txBody>
        </p:sp>
        <p:sp>
          <p:nvSpPr>
            <p:cNvPr id="7" name="object 7"/>
            <p:cNvSpPr/>
            <p:nvPr/>
          </p:nvSpPr>
          <p:spPr>
            <a:xfrm>
              <a:off x="2676817" y="3194443"/>
              <a:ext cx="234950" cy="1190625"/>
            </a:xfrm>
            <a:custGeom>
              <a:avLst/>
              <a:gdLst/>
              <a:ahLst/>
              <a:cxnLst/>
              <a:rect l="l" t="t" r="r" b="b"/>
              <a:pathLst>
                <a:path w="234950" h="1190625">
                  <a:moveTo>
                    <a:pt x="233527" y="110934"/>
                  </a:moveTo>
                  <a:lnTo>
                    <a:pt x="176364" y="110934"/>
                  </a:lnTo>
                  <a:lnTo>
                    <a:pt x="177761" y="0"/>
                  </a:lnTo>
                  <a:lnTo>
                    <a:pt x="234911" y="698"/>
                  </a:lnTo>
                  <a:lnTo>
                    <a:pt x="233527" y="110934"/>
                  </a:lnTo>
                  <a:close/>
                </a:path>
                <a:path w="234950" h="1190625">
                  <a:moveTo>
                    <a:pt x="229664" y="217538"/>
                  </a:moveTo>
                  <a:lnTo>
                    <a:pt x="172453" y="217538"/>
                  </a:lnTo>
                  <a:lnTo>
                    <a:pt x="174726" y="164503"/>
                  </a:lnTo>
                  <a:lnTo>
                    <a:pt x="176364" y="110439"/>
                  </a:lnTo>
                  <a:lnTo>
                    <a:pt x="176364" y="110934"/>
                  </a:lnTo>
                  <a:lnTo>
                    <a:pt x="233527" y="110934"/>
                  </a:lnTo>
                  <a:lnTo>
                    <a:pt x="233514" y="111925"/>
                  </a:lnTo>
                  <a:lnTo>
                    <a:pt x="231825" y="166738"/>
                  </a:lnTo>
                  <a:lnTo>
                    <a:pt x="229664" y="217538"/>
                  </a:lnTo>
                  <a:close/>
                </a:path>
                <a:path w="234950" h="1190625">
                  <a:moveTo>
                    <a:pt x="174675" y="164807"/>
                  </a:moveTo>
                  <a:lnTo>
                    <a:pt x="174685" y="164503"/>
                  </a:lnTo>
                  <a:lnTo>
                    <a:pt x="174675" y="164807"/>
                  </a:lnTo>
                  <a:close/>
                </a:path>
                <a:path w="234950" h="1190625">
                  <a:moveTo>
                    <a:pt x="226899" y="268592"/>
                  </a:moveTo>
                  <a:lnTo>
                    <a:pt x="169672" y="268592"/>
                  </a:lnTo>
                  <a:lnTo>
                    <a:pt x="172453" y="217246"/>
                  </a:lnTo>
                  <a:lnTo>
                    <a:pt x="172453" y="217538"/>
                  </a:lnTo>
                  <a:lnTo>
                    <a:pt x="229664" y="217538"/>
                  </a:lnTo>
                  <a:lnTo>
                    <a:pt x="229552" y="220167"/>
                  </a:lnTo>
                  <a:lnTo>
                    <a:pt x="226899" y="268592"/>
                  </a:lnTo>
                  <a:close/>
                </a:path>
                <a:path w="234950" h="1190625">
                  <a:moveTo>
                    <a:pt x="223665" y="317360"/>
                  </a:moveTo>
                  <a:lnTo>
                    <a:pt x="166395" y="317360"/>
                  </a:lnTo>
                  <a:lnTo>
                    <a:pt x="169672" y="268185"/>
                  </a:lnTo>
                  <a:lnTo>
                    <a:pt x="169672" y="268592"/>
                  </a:lnTo>
                  <a:lnTo>
                    <a:pt x="226899" y="268592"/>
                  </a:lnTo>
                  <a:lnTo>
                    <a:pt x="226720" y="271868"/>
                  </a:lnTo>
                  <a:lnTo>
                    <a:pt x="223665" y="317360"/>
                  </a:lnTo>
                  <a:close/>
                </a:path>
                <a:path w="234950" h="1190625">
                  <a:moveTo>
                    <a:pt x="215900" y="406603"/>
                  </a:moveTo>
                  <a:lnTo>
                    <a:pt x="158508" y="406603"/>
                  </a:lnTo>
                  <a:lnTo>
                    <a:pt x="158559" y="406107"/>
                  </a:lnTo>
                  <a:lnTo>
                    <a:pt x="162674" y="363092"/>
                  </a:lnTo>
                  <a:lnTo>
                    <a:pt x="166395" y="316953"/>
                  </a:lnTo>
                  <a:lnTo>
                    <a:pt x="166395" y="317360"/>
                  </a:lnTo>
                  <a:lnTo>
                    <a:pt x="223665" y="317360"/>
                  </a:lnTo>
                  <a:lnTo>
                    <a:pt x="223393" y="321424"/>
                  </a:lnTo>
                  <a:lnTo>
                    <a:pt x="219570" y="368350"/>
                  </a:lnTo>
                  <a:lnTo>
                    <a:pt x="215900" y="406603"/>
                  </a:lnTo>
                  <a:close/>
                </a:path>
                <a:path w="234950" h="1190625">
                  <a:moveTo>
                    <a:pt x="162623" y="363537"/>
                  </a:moveTo>
                  <a:lnTo>
                    <a:pt x="162659" y="363092"/>
                  </a:lnTo>
                  <a:lnTo>
                    <a:pt x="162623" y="363537"/>
                  </a:lnTo>
                  <a:close/>
                </a:path>
                <a:path w="234950" h="1190625">
                  <a:moveTo>
                    <a:pt x="158537" y="406304"/>
                  </a:moveTo>
                  <a:lnTo>
                    <a:pt x="158556" y="406107"/>
                  </a:lnTo>
                  <a:lnTo>
                    <a:pt x="158537" y="406304"/>
                  </a:lnTo>
                  <a:close/>
                </a:path>
                <a:path w="234950" h="1190625">
                  <a:moveTo>
                    <a:pt x="211548" y="446138"/>
                  </a:moveTo>
                  <a:lnTo>
                    <a:pt x="154038" y="446138"/>
                  </a:lnTo>
                  <a:lnTo>
                    <a:pt x="158537" y="406304"/>
                  </a:lnTo>
                  <a:lnTo>
                    <a:pt x="158508" y="406603"/>
                  </a:lnTo>
                  <a:lnTo>
                    <a:pt x="215900" y="406603"/>
                  </a:lnTo>
                  <a:lnTo>
                    <a:pt x="215353" y="412305"/>
                  </a:lnTo>
                  <a:lnTo>
                    <a:pt x="211548" y="446138"/>
                  </a:lnTo>
                  <a:close/>
                </a:path>
                <a:path w="234950" h="1190625">
                  <a:moveTo>
                    <a:pt x="206937" y="481609"/>
                  </a:moveTo>
                  <a:lnTo>
                    <a:pt x="149275" y="481609"/>
                  </a:lnTo>
                  <a:lnTo>
                    <a:pt x="154089" y="445541"/>
                  </a:lnTo>
                  <a:lnTo>
                    <a:pt x="154038" y="446138"/>
                  </a:lnTo>
                  <a:lnTo>
                    <a:pt x="211548" y="446138"/>
                  </a:lnTo>
                  <a:lnTo>
                    <a:pt x="210794" y="452843"/>
                  </a:lnTo>
                  <a:lnTo>
                    <a:pt x="206937" y="481609"/>
                  </a:lnTo>
                  <a:close/>
                </a:path>
                <a:path w="234950" h="1190625">
                  <a:moveTo>
                    <a:pt x="202230" y="512419"/>
                  </a:moveTo>
                  <a:lnTo>
                    <a:pt x="144272" y="512419"/>
                  </a:lnTo>
                  <a:lnTo>
                    <a:pt x="144373" y="511873"/>
                  </a:lnTo>
                  <a:lnTo>
                    <a:pt x="146900" y="497090"/>
                  </a:lnTo>
                  <a:lnTo>
                    <a:pt x="149326" y="481063"/>
                  </a:lnTo>
                  <a:lnTo>
                    <a:pt x="149275" y="481609"/>
                  </a:lnTo>
                  <a:lnTo>
                    <a:pt x="206937" y="481609"/>
                  </a:lnTo>
                  <a:lnTo>
                    <a:pt x="205879" y="489496"/>
                  </a:lnTo>
                  <a:lnTo>
                    <a:pt x="203250" y="506412"/>
                  </a:lnTo>
                  <a:lnTo>
                    <a:pt x="202230" y="512419"/>
                  </a:lnTo>
                  <a:close/>
                </a:path>
                <a:path w="234950" h="1190625">
                  <a:moveTo>
                    <a:pt x="146799" y="497535"/>
                  </a:moveTo>
                  <a:lnTo>
                    <a:pt x="146867" y="497090"/>
                  </a:lnTo>
                  <a:lnTo>
                    <a:pt x="146799" y="497535"/>
                  </a:lnTo>
                  <a:close/>
                </a:path>
                <a:path w="234950" h="1190625">
                  <a:moveTo>
                    <a:pt x="144275" y="512397"/>
                  </a:moveTo>
                  <a:lnTo>
                    <a:pt x="144365" y="511873"/>
                  </a:lnTo>
                  <a:lnTo>
                    <a:pt x="144275" y="512397"/>
                  </a:lnTo>
                  <a:close/>
                </a:path>
                <a:path w="234950" h="1190625">
                  <a:moveTo>
                    <a:pt x="199871" y="525957"/>
                  </a:moveTo>
                  <a:lnTo>
                    <a:pt x="141744" y="525957"/>
                  </a:lnTo>
                  <a:lnTo>
                    <a:pt x="144275" y="512397"/>
                  </a:lnTo>
                  <a:lnTo>
                    <a:pt x="202230" y="512419"/>
                  </a:lnTo>
                  <a:lnTo>
                    <a:pt x="200571" y="522185"/>
                  </a:lnTo>
                  <a:lnTo>
                    <a:pt x="199871" y="525957"/>
                  </a:lnTo>
                  <a:close/>
                </a:path>
                <a:path w="234950" h="1190625">
                  <a:moveTo>
                    <a:pt x="197563" y="538213"/>
                  </a:moveTo>
                  <a:lnTo>
                    <a:pt x="139153" y="538213"/>
                  </a:lnTo>
                  <a:lnTo>
                    <a:pt x="141833" y="525360"/>
                  </a:lnTo>
                  <a:lnTo>
                    <a:pt x="141744" y="525957"/>
                  </a:lnTo>
                  <a:lnTo>
                    <a:pt x="199871" y="525957"/>
                  </a:lnTo>
                  <a:lnTo>
                    <a:pt x="197853" y="536828"/>
                  </a:lnTo>
                  <a:lnTo>
                    <a:pt x="197563" y="538213"/>
                  </a:lnTo>
                  <a:close/>
                </a:path>
                <a:path w="234950" h="1190625">
                  <a:moveTo>
                    <a:pt x="195300" y="549033"/>
                  </a:moveTo>
                  <a:lnTo>
                    <a:pt x="136575" y="549033"/>
                  </a:lnTo>
                  <a:lnTo>
                    <a:pt x="136829" y="548093"/>
                  </a:lnTo>
                  <a:lnTo>
                    <a:pt x="139306" y="537476"/>
                  </a:lnTo>
                  <a:lnTo>
                    <a:pt x="139153" y="538213"/>
                  </a:lnTo>
                  <a:lnTo>
                    <a:pt x="197563" y="538213"/>
                  </a:lnTo>
                  <a:lnTo>
                    <a:pt x="195300" y="549033"/>
                  </a:lnTo>
                  <a:close/>
                </a:path>
                <a:path w="234950" h="1190625">
                  <a:moveTo>
                    <a:pt x="136620" y="548846"/>
                  </a:moveTo>
                  <a:lnTo>
                    <a:pt x="136797" y="548093"/>
                  </a:lnTo>
                  <a:lnTo>
                    <a:pt x="136620" y="548846"/>
                  </a:lnTo>
                  <a:close/>
                </a:path>
                <a:path w="234950" h="1190625">
                  <a:moveTo>
                    <a:pt x="191193" y="565848"/>
                  </a:moveTo>
                  <a:lnTo>
                    <a:pt x="131572" y="565848"/>
                  </a:lnTo>
                  <a:lnTo>
                    <a:pt x="132168" y="564159"/>
                  </a:lnTo>
                  <a:lnTo>
                    <a:pt x="134391" y="557072"/>
                  </a:lnTo>
                  <a:lnTo>
                    <a:pt x="136620" y="548846"/>
                  </a:lnTo>
                  <a:lnTo>
                    <a:pt x="136575" y="549033"/>
                  </a:lnTo>
                  <a:lnTo>
                    <a:pt x="195300" y="549033"/>
                  </a:lnTo>
                  <a:lnTo>
                    <a:pt x="195021" y="550367"/>
                  </a:lnTo>
                  <a:lnTo>
                    <a:pt x="192049" y="562724"/>
                  </a:lnTo>
                  <a:lnTo>
                    <a:pt x="191193" y="565848"/>
                  </a:lnTo>
                  <a:close/>
                </a:path>
                <a:path w="234950" h="1190625">
                  <a:moveTo>
                    <a:pt x="133997" y="558253"/>
                  </a:moveTo>
                  <a:lnTo>
                    <a:pt x="134326" y="557072"/>
                  </a:lnTo>
                  <a:lnTo>
                    <a:pt x="133997" y="558253"/>
                  </a:lnTo>
                  <a:close/>
                </a:path>
                <a:path w="234950" h="1190625">
                  <a:moveTo>
                    <a:pt x="131879" y="564890"/>
                  </a:moveTo>
                  <a:lnTo>
                    <a:pt x="132114" y="564159"/>
                  </a:lnTo>
                  <a:lnTo>
                    <a:pt x="131879" y="564890"/>
                  </a:lnTo>
                  <a:close/>
                </a:path>
                <a:path w="234950" h="1190625">
                  <a:moveTo>
                    <a:pt x="131572" y="565848"/>
                  </a:moveTo>
                  <a:lnTo>
                    <a:pt x="131879" y="564890"/>
                  </a:lnTo>
                  <a:lnTo>
                    <a:pt x="132168" y="564159"/>
                  </a:lnTo>
                  <a:lnTo>
                    <a:pt x="131572" y="565848"/>
                  </a:lnTo>
                  <a:close/>
                </a:path>
                <a:path w="234950" h="1190625">
                  <a:moveTo>
                    <a:pt x="130097" y="569638"/>
                  </a:moveTo>
                  <a:lnTo>
                    <a:pt x="130327" y="569125"/>
                  </a:lnTo>
                  <a:lnTo>
                    <a:pt x="131879" y="564890"/>
                  </a:lnTo>
                  <a:lnTo>
                    <a:pt x="131572" y="565848"/>
                  </a:lnTo>
                  <a:lnTo>
                    <a:pt x="191193" y="565848"/>
                  </a:lnTo>
                  <a:lnTo>
                    <a:pt x="190880" y="566991"/>
                  </a:lnTo>
                  <a:lnTo>
                    <a:pt x="139115" y="566991"/>
                  </a:lnTo>
                  <a:lnTo>
                    <a:pt x="130097" y="569638"/>
                  </a:lnTo>
                  <a:close/>
                </a:path>
                <a:path w="234950" h="1190625">
                  <a:moveTo>
                    <a:pt x="129504" y="571449"/>
                  </a:moveTo>
                  <a:lnTo>
                    <a:pt x="129286" y="571449"/>
                  </a:lnTo>
                  <a:lnTo>
                    <a:pt x="130097" y="569638"/>
                  </a:lnTo>
                  <a:lnTo>
                    <a:pt x="139115" y="566991"/>
                  </a:lnTo>
                  <a:lnTo>
                    <a:pt x="133007" y="570356"/>
                  </a:lnTo>
                  <a:lnTo>
                    <a:pt x="131267" y="570356"/>
                  </a:lnTo>
                  <a:lnTo>
                    <a:pt x="130090" y="571398"/>
                  </a:lnTo>
                  <a:lnTo>
                    <a:pt x="129540" y="571398"/>
                  </a:lnTo>
                  <a:close/>
                </a:path>
                <a:path w="234950" h="1190625">
                  <a:moveTo>
                    <a:pt x="188677" y="574878"/>
                  </a:moveTo>
                  <a:lnTo>
                    <a:pt x="127457" y="574878"/>
                  </a:lnTo>
                  <a:lnTo>
                    <a:pt x="127842" y="574234"/>
                  </a:lnTo>
                  <a:lnTo>
                    <a:pt x="129617" y="572224"/>
                  </a:lnTo>
                  <a:lnTo>
                    <a:pt x="139115" y="566991"/>
                  </a:lnTo>
                  <a:lnTo>
                    <a:pt x="190880" y="566991"/>
                  </a:lnTo>
                  <a:lnTo>
                    <a:pt x="188830" y="574401"/>
                  </a:lnTo>
                  <a:lnTo>
                    <a:pt x="188677" y="574878"/>
                  </a:lnTo>
                  <a:close/>
                </a:path>
                <a:path w="234950" h="1190625">
                  <a:moveTo>
                    <a:pt x="129989" y="569670"/>
                  </a:moveTo>
                  <a:lnTo>
                    <a:pt x="130205" y="569125"/>
                  </a:lnTo>
                  <a:lnTo>
                    <a:pt x="130071" y="569638"/>
                  </a:lnTo>
                  <a:close/>
                </a:path>
                <a:path w="234950" h="1190625">
                  <a:moveTo>
                    <a:pt x="130066" y="569647"/>
                  </a:moveTo>
                  <a:lnTo>
                    <a:pt x="130327" y="569125"/>
                  </a:lnTo>
                  <a:lnTo>
                    <a:pt x="130097" y="569638"/>
                  </a:lnTo>
                  <a:close/>
                </a:path>
                <a:path w="234950" h="1190625">
                  <a:moveTo>
                    <a:pt x="129286" y="571449"/>
                  </a:moveTo>
                  <a:lnTo>
                    <a:pt x="129737" y="570307"/>
                  </a:lnTo>
                  <a:lnTo>
                    <a:pt x="130055" y="569670"/>
                  </a:lnTo>
                  <a:lnTo>
                    <a:pt x="129286" y="571449"/>
                  </a:lnTo>
                  <a:close/>
                </a:path>
                <a:path w="234950" h="1190625">
                  <a:moveTo>
                    <a:pt x="129737" y="570307"/>
                  </a:moveTo>
                  <a:lnTo>
                    <a:pt x="129989" y="569670"/>
                  </a:lnTo>
                  <a:lnTo>
                    <a:pt x="129737" y="570307"/>
                  </a:lnTo>
                  <a:close/>
                </a:path>
                <a:path w="234950" h="1190625">
                  <a:moveTo>
                    <a:pt x="114704" y="1019234"/>
                  </a:moveTo>
                  <a:lnTo>
                    <a:pt x="57564" y="1018141"/>
                  </a:lnTo>
                  <a:lnTo>
                    <a:pt x="59194" y="970406"/>
                  </a:lnTo>
                  <a:lnTo>
                    <a:pt x="62014" y="918565"/>
                  </a:lnTo>
                  <a:lnTo>
                    <a:pt x="65341" y="869061"/>
                  </a:lnTo>
                  <a:lnTo>
                    <a:pt x="69113" y="822134"/>
                  </a:lnTo>
                  <a:lnTo>
                    <a:pt x="73329" y="778179"/>
                  </a:lnTo>
                  <a:lnTo>
                    <a:pt x="77939" y="737590"/>
                  </a:lnTo>
                  <a:lnTo>
                    <a:pt x="85483" y="684022"/>
                  </a:lnTo>
                  <a:lnTo>
                    <a:pt x="93713" y="640118"/>
                  </a:lnTo>
                  <a:lnTo>
                    <a:pt x="106667" y="597001"/>
                  </a:lnTo>
                  <a:lnTo>
                    <a:pt x="129989" y="569670"/>
                  </a:lnTo>
                  <a:lnTo>
                    <a:pt x="129662" y="570458"/>
                  </a:lnTo>
                  <a:lnTo>
                    <a:pt x="128287" y="573213"/>
                  </a:lnTo>
                  <a:lnTo>
                    <a:pt x="126657" y="575576"/>
                  </a:lnTo>
                  <a:lnTo>
                    <a:pt x="188453" y="575576"/>
                  </a:lnTo>
                  <a:lnTo>
                    <a:pt x="171653" y="610946"/>
                  </a:lnTo>
                  <a:lnTo>
                    <a:pt x="167224" y="614857"/>
                  </a:lnTo>
                  <a:lnTo>
                    <a:pt x="162077" y="614857"/>
                  </a:lnTo>
                  <a:lnTo>
                    <a:pt x="161452" y="615556"/>
                  </a:lnTo>
                  <a:lnTo>
                    <a:pt x="161239" y="615556"/>
                  </a:lnTo>
                  <a:lnTo>
                    <a:pt x="160835" y="616245"/>
                  </a:lnTo>
                  <a:lnTo>
                    <a:pt x="159031" y="618260"/>
                  </a:lnTo>
                  <a:lnTo>
                    <a:pt x="149580" y="623493"/>
                  </a:lnTo>
                  <a:lnTo>
                    <a:pt x="157653" y="623493"/>
                  </a:lnTo>
                  <a:lnTo>
                    <a:pt x="157211" y="624636"/>
                  </a:lnTo>
                  <a:lnTo>
                    <a:pt x="156578" y="626275"/>
                  </a:lnTo>
                  <a:lnTo>
                    <a:pt x="154724" y="632180"/>
                  </a:lnTo>
                  <a:lnTo>
                    <a:pt x="151904" y="642340"/>
                  </a:lnTo>
                  <a:lnTo>
                    <a:pt x="149377" y="652957"/>
                  </a:lnTo>
                  <a:lnTo>
                    <a:pt x="146974" y="664476"/>
                  </a:lnTo>
                  <a:lnTo>
                    <a:pt x="146891" y="665060"/>
                  </a:lnTo>
                  <a:lnTo>
                    <a:pt x="144417" y="678065"/>
                  </a:lnTo>
                  <a:lnTo>
                    <a:pt x="141900" y="692950"/>
                  </a:lnTo>
                  <a:lnTo>
                    <a:pt x="139441" y="708825"/>
                  </a:lnTo>
                  <a:lnTo>
                    <a:pt x="139385" y="709371"/>
                  </a:lnTo>
                  <a:lnTo>
                    <a:pt x="134674" y="744347"/>
                  </a:lnTo>
                  <a:lnTo>
                    <a:pt x="134628" y="744943"/>
                  </a:lnTo>
                  <a:lnTo>
                    <a:pt x="130132" y="784326"/>
                  </a:lnTo>
                  <a:lnTo>
                    <a:pt x="126047" y="826947"/>
                  </a:lnTo>
                  <a:lnTo>
                    <a:pt x="126028" y="827341"/>
                  </a:lnTo>
                  <a:lnTo>
                    <a:pt x="122321" y="873074"/>
                  </a:lnTo>
                  <a:lnTo>
                    <a:pt x="122311" y="873480"/>
                  </a:lnTo>
                  <a:lnTo>
                    <a:pt x="119047" y="921892"/>
                  </a:lnTo>
                  <a:lnTo>
                    <a:pt x="119043" y="922235"/>
                  </a:lnTo>
                  <a:lnTo>
                    <a:pt x="116275" y="972642"/>
                  </a:lnTo>
                  <a:lnTo>
                    <a:pt x="116273" y="973239"/>
                  </a:lnTo>
                  <a:lnTo>
                    <a:pt x="114704" y="1019234"/>
                  </a:lnTo>
                  <a:close/>
                </a:path>
                <a:path w="234950" h="1190625">
                  <a:moveTo>
                    <a:pt x="128484" y="572819"/>
                  </a:moveTo>
                  <a:lnTo>
                    <a:pt x="129737" y="570307"/>
                  </a:lnTo>
                  <a:lnTo>
                    <a:pt x="129286" y="571449"/>
                  </a:lnTo>
                  <a:lnTo>
                    <a:pt x="129504" y="571449"/>
                  </a:lnTo>
                  <a:lnTo>
                    <a:pt x="128676" y="572649"/>
                  </a:lnTo>
                  <a:lnTo>
                    <a:pt x="128484" y="572819"/>
                  </a:lnTo>
                  <a:close/>
                </a:path>
                <a:path w="234950" h="1190625">
                  <a:moveTo>
                    <a:pt x="128764" y="572694"/>
                  </a:moveTo>
                  <a:lnTo>
                    <a:pt x="128920" y="572434"/>
                  </a:lnTo>
                  <a:lnTo>
                    <a:pt x="131267" y="570356"/>
                  </a:lnTo>
                  <a:lnTo>
                    <a:pt x="129617" y="572224"/>
                  </a:lnTo>
                  <a:lnTo>
                    <a:pt x="128764" y="572694"/>
                  </a:lnTo>
                  <a:close/>
                </a:path>
                <a:path w="234950" h="1190625">
                  <a:moveTo>
                    <a:pt x="129617" y="572224"/>
                  </a:moveTo>
                  <a:lnTo>
                    <a:pt x="131267" y="570356"/>
                  </a:lnTo>
                  <a:lnTo>
                    <a:pt x="133007" y="570356"/>
                  </a:lnTo>
                  <a:lnTo>
                    <a:pt x="129617" y="572224"/>
                  </a:lnTo>
                  <a:close/>
                </a:path>
                <a:path w="234950" h="1190625">
                  <a:moveTo>
                    <a:pt x="128676" y="572649"/>
                  </a:moveTo>
                  <a:lnTo>
                    <a:pt x="129540" y="571398"/>
                  </a:lnTo>
                  <a:lnTo>
                    <a:pt x="128920" y="572434"/>
                  </a:lnTo>
                  <a:lnTo>
                    <a:pt x="128676" y="572649"/>
                  </a:lnTo>
                  <a:close/>
                </a:path>
                <a:path w="234950" h="1190625">
                  <a:moveTo>
                    <a:pt x="128920" y="572434"/>
                  </a:moveTo>
                  <a:lnTo>
                    <a:pt x="129540" y="571398"/>
                  </a:lnTo>
                  <a:lnTo>
                    <a:pt x="130090" y="571398"/>
                  </a:lnTo>
                  <a:lnTo>
                    <a:pt x="128920" y="572434"/>
                  </a:lnTo>
                  <a:close/>
                </a:path>
                <a:path w="234950" h="1190625">
                  <a:moveTo>
                    <a:pt x="127842" y="574234"/>
                  </a:moveTo>
                  <a:lnTo>
                    <a:pt x="128764" y="572694"/>
                  </a:lnTo>
                  <a:lnTo>
                    <a:pt x="129617" y="572224"/>
                  </a:lnTo>
                  <a:lnTo>
                    <a:pt x="127842" y="574234"/>
                  </a:lnTo>
                  <a:close/>
                </a:path>
                <a:path w="234950" h="1190625">
                  <a:moveTo>
                    <a:pt x="128572" y="572800"/>
                  </a:moveTo>
                  <a:lnTo>
                    <a:pt x="128676" y="572649"/>
                  </a:lnTo>
                  <a:lnTo>
                    <a:pt x="128920" y="572434"/>
                  </a:lnTo>
                  <a:lnTo>
                    <a:pt x="128764" y="572694"/>
                  </a:lnTo>
                  <a:lnTo>
                    <a:pt x="128572" y="572800"/>
                  </a:lnTo>
                  <a:close/>
                </a:path>
                <a:path w="234950" h="1190625">
                  <a:moveTo>
                    <a:pt x="128464" y="572860"/>
                  </a:moveTo>
                  <a:lnTo>
                    <a:pt x="128676" y="572649"/>
                  </a:lnTo>
                  <a:lnTo>
                    <a:pt x="128572" y="572800"/>
                  </a:lnTo>
                  <a:close/>
                </a:path>
                <a:path w="234950" h="1190625">
                  <a:moveTo>
                    <a:pt x="127694" y="574401"/>
                  </a:moveTo>
                  <a:lnTo>
                    <a:pt x="128287" y="573213"/>
                  </a:lnTo>
                  <a:lnTo>
                    <a:pt x="128572" y="572800"/>
                  </a:lnTo>
                  <a:lnTo>
                    <a:pt x="128764" y="572694"/>
                  </a:lnTo>
                  <a:lnTo>
                    <a:pt x="127842" y="574234"/>
                  </a:lnTo>
                  <a:lnTo>
                    <a:pt x="127694" y="574401"/>
                  </a:lnTo>
                  <a:close/>
                </a:path>
                <a:path w="234950" h="1190625">
                  <a:moveTo>
                    <a:pt x="128287" y="573213"/>
                  </a:moveTo>
                  <a:lnTo>
                    <a:pt x="128464" y="572860"/>
                  </a:lnTo>
                  <a:lnTo>
                    <a:pt x="128287" y="573213"/>
                  </a:lnTo>
                  <a:close/>
                </a:path>
                <a:path w="234950" h="1190625">
                  <a:moveTo>
                    <a:pt x="128445" y="572897"/>
                  </a:moveTo>
                  <a:close/>
                </a:path>
                <a:path w="234950" h="1190625">
                  <a:moveTo>
                    <a:pt x="126657" y="575576"/>
                  </a:moveTo>
                  <a:lnTo>
                    <a:pt x="128287" y="573213"/>
                  </a:lnTo>
                  <a:lnTo>
                    <a:pt x="127694" y="574401"/>
                  </a:lnTo>
                  <a:lnTo>
                    <a:pt x="126657" y="575576"/>
                  </a:lnTo>
                  <a:close/>
                </a:path>
                <a:path w="234950" h="1190625">
                  <a:moveTo>
                    <a:pt x="127457" y="574878"/>
                  </a:moveTo>
                  <a:lnTo>
                    <a:pt x="127694" y="574401"/>
                  </a:lnTo>
                  <a:lnTo>
                    <a:pt x="127842" y="574234"/>
                  </a:lnTo>
                  <a:lnTo>
                    <a:pt x="127457" y="574878"/>
                  </a:lnTo>
                  <a:close/>
                </a:path>
                <a:path w="234950" h="1190625">
                  <a:moveTo>
                    <a:pt x="188453" y="575576"/>
                  </a:moveTo>
                  <a:lnTo>
                    <a:pt x="126657" y="575576"/>
                  </a:lnTo>
                  <a:lnTo>
                    <a:pt x="127694" y="574401"/>
                  </a:lnTo>
                  <a:lnTo>
                    <a:pt x="127457" y="574878"/>
                  </a:lnTo>
                  <a:lnTo>
                    <a:pt x="188677" y="574878"/>
                  </a:lnTo>
                  <a:lnTo>
                    <a:pt x="188453" y="575576"/>
                  </a:lnTo>
                  <a:close/>
                </a:path>
                <a:path w="234950" h="1190625">
                  <a:moveTo>
                    <a:pt x="160287" y="617455"/>
                  </a:moveTo>
                  <a:lnTo>
                    <a:pt x="160968" y="616096"/>
                  </a:lnTo>
                  <a:lnTo>
                    <a:pt x="162077" y="614857"/>
                  </a:lnTo>
                  <a:lnTo>
                    <a:pt x="160287" y="617455"/>
                  </a:lnTo>
                  <a:close/>
                </a:path>
                <a:path w="234950" h="1190625">
                  <a:moveTo>
                    <a:pt x="158704" y="620778"/>
                  </a:moveTo>
                  <a:lnTo>
                    <a:pt x="159024" y="619975"/>
                  </a:lnTo>
                  <a:lnTo>
                    <a:pt x="160132" y="617765"/>
                  </a:lnTo>
                  <a:lnTo>
                    <a:pt x="160227" y="617632"/>
                  </a:lnTo>
                  <a:lnTo>
                    <a:pt x="160287" y="617455"/>
                  </a:lnTo>
                  <a:lnTo>
                    <a:pt x="162077" y="614857"/>
                  </a:lnTo>
                  <a:lnTo>
                    <a:pt x="167224" y="614857"/>
                  </a:lnTo>
                  <a:lnTo>
                    <a:pt x="161429" y="619975"/>
                  </a:lnTo>
                  <a:lnTo>
                    <a:pt x="158704" y="620778"/>
                  </a:lnTo>
                  <a:close/>
                </a:path>
                <a:path w="234950" h="1190625">
                  <a:moveTo>
                    <a:pt x="160835" y="616245"/>
                  </a:moveTo>
                  <a:lnTo>
                    <a:pt x="161239" y="615556"/>
                  </a:lnTo>
                  <a:lnTo>
                    <a:pt x="160968" y="616096"/>
                  </a:lnTo>
                  <a:lnTo>
                    <a:pt x="160835" y="616245"/>
                  </a:lnTo>
                  <a:close/>
                </a:path>
                <a:path w="234950" h="1190625">
                  <a:moveTo>
                    <a:pt x="160968" y="616096"/>
                  </a:moveTo>
                  <a:lnTo>
                    <a:pt x="161239" y="615556"/>
                  </a:lnTo>
                  <a:lnTo>
                    <a:pt x="161452" y="615556"/>
                  </a:lnTo>
                  <a:lnTo>
                    <a:pt x="160968" y="616096"/>
                  </a:lnTo>
                  <a:close/>
                </a:path>
                <a:path w="234950" h="1190625">
                  <a:moveTo>
                    <a:pt x="159953" y="617750"/>
                  </a:moveTo>
                  <a:lnTo>
                    <a:pt x="160835" y="616245"/>
                  </a:lnTo>
                  <a:lnTo>
                    <a:pt x="160968" y="616096"/>
                  </a:lnTo>
                  <a:lnTo>
                    <a:pt x="160287" y="617455"/>
                  </a:lnTo>
                  <a:lnTo>
                    <a:pt x="160165" y="617632"/>
                  </a:lnTo>
                  <a:lnTo>
                    <a:pt x="159953" y="617750"/>
                  </a:lnTo>
                  <a:close/>
                </a:path>
                <a:path w="234950" h="1190625">
                  <a:moveTo>
                    <a:pt x="159031" y="618260"/>
                  </a:moveTo>
                  <a:lnTo>
                    <a:pt x="160835" y="616245"/>
                  </a:lnTo>
                  <a:lnTo>
                    <a:pt x="160022" y="617632"/>
                  </a:lnTo>
                  <a:lnTo>
                    <a:pt x="159925" y="617765"/>
                  </a:lnTo>
                  <a:lnTo>
                    <a:pt x="159031" y="618260"/>
                  </a:lnTo>
                  <a:close/>
                </a:path>
                <a:path w="234950" h="1190625">
                  <a:moveTo>
                    <a:pt x="160211" y="617607"/>
                  </a:moveTo>
                  <a:close/>
                </a:path>
                <a:path w="234950" h="1190625">
                  <a:moveTo>
                    <a:pt x="160176" y="617676"/>
                  </a:moveTo>
                  <a:lnTo>
                    <a:pt x="160337" y="617537"/>
                  </a:lnTo>
                  <a:lnTo>
                    <a:pt x="160176" y="617676"/>
                  </a:lnTo>
                  <a:close/>
                </a:path>
                <a:path w="234950" h="1190625">
                  <a:moveTo>
                    <a:pt x="159811" y="617992"/>
                  </a:moveTo>
                  <a:lnTo>
                    <a:pt x="159953" y="617750"/>
                  </a:lnTo>
                  <a:lnTo>
                    <a:pt x="160165" y="617632"/>
                  </a:lnTo>
                  <a:lnTo>
                    <a:pt x="160073" y="617765"/>
                  </a:lnTo>
                  <a:lnTo>
                    <a:pt x="159811" y="617992"/>
                  </a:lnTo>
                  <a:close/>
                </a:path>
                <a:path w="234950" h="1190625">
                  <a:moveTo>
                    <a:pt x="159380" y="619023"/>
                  </a:moveTo>
                  <a:lnTo>
                    <a:pt x="159207" y="619023"/>
                  </a:lnTo>
                  <a:lnTo>
                    <a:pt x="160073" y="617765"/>
                  </a:lnTo>
                  <a:lnTo>
                    <a:pt x="159520" y="618985"/>
                  </a:lnTo>
                  <a:lnTo>
                    <a:pt x="159380" y="619023"/>
                  </a:lnTo>
                  <a:close/>
                </a:path>
                <a:path w="234950" h="1190625">
                  <a:moveTo>
                    <a:pt x="157416" y="620064"/>
                  </a:moveTo>
                  <a:lnTo>
                    <a:pt x="159031" y="618260"/>
                  </a:lnTo>
                  <a:lnTo>
                    <a:pt x="159953" y="617750"/>
                  </a:lnTo>
                  <a:lnTo>
                    <a:pt x="159811" y="617992"/>
                  </a:lnTo>
                  <a:lnTo>
                    <a:pt x="157416" y="620064"/>
                  </a:lnTo>
                  <a:close/>
                </a:path>
                <a:path w="234950" h="1190625">
                  <a:moveTo>
                    <a:pt x="159207" y="619023"/>
                  </a:moveTo>
                  <a:lnTo>
                    <a:pt x="159811" y="617992"/>
                  </a:lnTo>
                  <a:lnTo>
                    <a:pt x="160073" y="617765"/>
                  </a:lnTo>
                  <a:lnTo>
                    <a:pt x="159207" y="619023"/>
                  </a:lnTo>
                  <a:close/>
                </a:path>
                <a:path w="234950" h="1190625">
                  <a:moveTo>
                    <a:pt x="158913" y="620064"/>
                  </a:moveTo>
                  <a:lnTo>
                    <a:pt x="157416" y="620064"/>
                  </a:lnTo>
                  <a:lnTo>
                    <a:pt x="159811" y="617992"/>
                  </a:lnTo>
                  <a:lnTo>
                    <a:pt x="159207" y="619023"/>
                  </a:lnTo>
                  <a:lnTo>
                    <a:pt x="159380" y="619023"/>
                  </a:lnTo>
                  <a:lnTo>
                    <a:pt x="158913" y="620064"/>
                  </a:lnTo>
                  <a:close/>
                </a:path>
                <a:path w="234950" h="1190625">
                  <a:moveTo>
                    <a:pt x="149580" y="623493"/>
                  </a:moveTo>
                  <a:lnTo>
                    <a:pt x="159031" y="618260"/>
                  </a:lnTo>
                  <a:lnTo>
                    <a:pt x="157416" y="620064"/>
                  </a:lnTo>
                  <a:lnTo>
                    <a:pt x="158913" y="620064"/>
                  </a:lnTo>
                  <a:lnTo>
                    <a:pt x="158577" y="620815"/>
                  </a:lnTo>
                  <a:lnTo>
                    <a:pt x="149580" y="623493"/>
                  </a:lnTo>
                  <a:close/>
                </a:path>
                <a:path w="234950" h="1190625">
                  <a:moveTo>
                    <a:pt x="158577" y="620815"/>
                  </a:moveTo>
                  <a:lnTo>
                    <a:pt x="159397" y="618985"/>
                  </a:lnTo>
                  <a:lnTo>
                    <a:pt x="158979" y="620064"/>
                  </a:lnTo>
                  <a:lnTo>
                    <a:pt x="158622" y="620778"/>
                  </a:lnTo>
                  <a:close/>
                </a:path>
                <a:path w="234950" h="1190625">
                  <a:moveTo>
                    <a:pt x="158980" y="620062"/>
                  </a:moveTo>
                  <a:lnTo>
                    <a:pt x="159397" y="618985"/>
                  </a:lnTo>
                  <a:lnTo>
                    <a:pt x="158980" y="620062"/>
                  </a:lnTo>
                  <a:close/>
                </a:path>
                <a:path w="234950" h="1190625">
                  <a:moveTo>
                    <a:pt x="158608" y="620806"/>
                  </a:moveTo>
                  <a:lnTo>
                    <a:pt x="158980" y="620062"/>
                  </a:lnTo>
                  <a:lnTo>
                    <a:pt x="158704" y="620778"/>
                  </a:lnTo>
                  <a:close/>
                </a:path>
                <a:path w="234950" h="1190625">
                  <a:moveTo>
                    <a:pt x="158498" y="621309"/>
                  </a:moveTo>
                  <a:lnTo>
                    <a:pt x="158356" y="621309"/>
                  </a:lnTo>
                  <a:lnTo>
                    <a:pt x="158603" y="620815"/>
                  </a:lnTo>
                  <a:lnTo>
                    <a:pt x="158498" y="621309"/>
                  </a:lnTo>
                  <a:close/>
                </a:path>
                <a:path w="234950" h="1190625">
                  <a:moveTo>
                    <a:pt x="158356" y="621309"/>
                  </a:moveTo>
                  <a:lnTo>
                    <a:pt x="158577" y="620815"/>
                  </a:lnTo>
                  <a:lnTo>
                    <a:pt x="158356" y="621309"/>
                  </a:lnTo>
                  <a:close/>
                </a:path>
                <a:path w="234950" h="1190625">
                  <a:moveTo>
                    <a:pt x="157653" y="623493"/>
                  </a:moveTo>
                  <a:lnTo>
                    <a:pt x="149580" y="623493"/>
                  </a:lnTo>
                  <a:lnTo>
                    <a:pt x="158577" y="620815"/>
                  </a:lnTo>
                  <a:lnTo>
                    <a:pt x="158356" y="621309"/>
                  </a:lnTo>
                  <a:lnTo>
                    <a:pt x="158498" y="621309"/>
                  </a:lnTo>
                  <a:lnTo>
                    <a:pt x="157653" y="623493"/>
                  </a:lnTo>
                  <a:close/>
                </a:path>
                <a:path w="234950" h="1190625">
                  <a:moveTo>
                    <a:pt x="156578" y="626275"/>
                  </a:moveTo>
                  <a:lnTo>
                    <a:pt x="157162" y="624636"/>
                  </a:lnTo>
                  <a:lnTo>
                    <a:pt x="156911" y="625413"/>
                  </a:lnTo>
                  <a:lnTo>
                    <a:pt x="156578" y="626275"/>
                  </a:lnTo>
                  <a:close/>
                </a:path>
                <a:path w="234950" h="1190625">
                  <a:moveTo>
                    <a:pt x="156911" y="625413"/>
                  </a:moveTo>
                  <a:lnTo>
                    <a:pt x="157162" y="624636"/>
                  </a:lnTo>
                  <a:lnTo>
                    <a:pt x="156911" y="625413"/>
                  </a:lnTo>
                  <a:close/>
                </a:path>
                <a:path w="234950" h="1190625">
                  <a:moveTo>
                    <a:pt x="156633" y="626275"/>
                  </a:moveTo>
                  <a:lnTo>
                    <a:pt x="156911" y="625413"/>
                  </a:lnTo>
                  <a:lnTo>
                    <a:pt x="156633" y="626275"/>
                  </a:lnTo>
                  <a:close/>
                </a:path>
                <a:path w="234950" h="1190625">
                  <a:moveTo>
                    <a:pt x="154471" y="632965"/>
                  </a:moveTo>
                  <a:lnTo>
                    <a:pt x="154686" y="632180"/>
                  </a:lnTo>
                  <a:lnTo>
                    <a:pt x="154471" y="632965"/>
                  </a:lnTo>
                  <a:close/>
                </a:path>
                <a:path w="234950" h="1190625">
                  <a:moveTo>
                    <a:pt x="154362" y="633361"/>
                  </a:moveTo>
                  <a:lnTo>
                    <a:pt x="154471" y="632965"/>
                  </a:lnTo>
                  <a:lnTo>
                    <a:pt x="154362" y="633361"/>
                  </a:lnTo>
                  <a:close/>
                </a:path>
                <a:path w="234950" h="1190625">
                  <a:moveTo>
                    <a:pt x="152134" y="641499"/>
                  </a:moveTo>
                  <a:close/>
                </a:path>
                <a:path w="234950" h="1190625">
                  <a:moveTo>
                    <a:pt x="151932" y="642340"/>
                  </a:moveTo>
                  <a:lnTo>
                    <a:pt x="152134" y="641499"/>
                  </a:lnTo>
                  <a:lnTo>
                    <a:pt x="151932" y="642340"/>
                  </a:lnTo>
                  <a:close/>
                </a:path>
                <a:path w="234950" h="1190625">
                  <a:moveTo>
                    <a:pt x="149423" y="652957"/>
                  </a:moveTo>
                  <a:lnTo>
                    <a:pt x="149580" y="652221"/>
                  </a:lnTo>
                  <a:lnTo>
                    <a:pt x="149423" y="652957"/>
                  </a:lnTo>
                  <a:close/>
                </a:path>
                <a:path w="234950" h="1190625">
                  <a:moveTo>
                    <a:pt x="146891" y="665060"/>
                  </a:moveTo>
                  <a:lnTo>
                    <a:pt x="147002" y="664476"/>
                  </a:lnTo>
                  <a:lnTo>
                    <a:pt x="146891" y="665060"/>
                  </a:lnTo>
                  <a:close/>
                </a:path>
                <a:path w="234950" h="1190625">
                  <a:moveTo>
                    <a:pt x="144340" y="678561"/>
                  </a:moveTo>
                  <a:lnTo>
                    <a:pt x="144424" y="678065"/>
                  </a:lnTo>
                  <a:lnTo>
                    <a:pt x="144340" y="678561"/>
                  </a:lnTo>
                  <a:close/>
                </a:path>
                <a:path w="234950" h="1190625">
                  <a:moveTo>
                    <a:pt x="141833" y="693343"/>
                  </a:moveTo>
                  <a:lnTo>
                    <a:pt x="141884" y="692950"/>
                  </a:lnTo>
                  <a:lnTo>
                    <a:pt x="141833" y="693343"/>
                  </a:lnTo>
                  <a:close/>
                </a:path>
                <a:path w="234950" h="1190625">
                  <a:moveTo>
                    <a:pt x="139385" y="709371"/>
                  </a:moveTo>
                  <a:lnTo>
                    <a:pt x="139458" y="708825"/>
                  </a:lnTo>
                  <a:lnTo>
                    <a:pt x="139385" y="709371"/>
                  </a:lnTo>
                  <a:close/>
                </a:path>
                <a:path w="234950" h="1190625">
                  <a:moveTo>
                    <a:pt x="134628" y="744943"/>
                  </a:moveTo>
                  <a:lnTo>
                    <a:pt x="134696" y="744347"/>
                  </a:lnTo>
                  <a:lnTo>
                    <a:pt x="134628" y="744943"/>
                  </a:lnTo>
                  <a:close/>
                </a:path>
                <a:path w="234950" h="1190625">
                  <a:moveTo>
                    <a:pt x="130136" y="784326"/>
                  </a:moveTo>
                  <a:lnTo>
                    <a:pt x="130175" y="783882"/>
                  </a:lnTo>
                  <a:lnTo>
                    <a:pt x="130136" y="784326"/>
                  </a:lnTo>
                  <a:close/>
                </a:path>
                <a:path w="234950" h="1190625">
                  <a:moveTo>
                    <a:pt x="126028" y="827341"/>
                  </a:moveTo>
                  <a:lnTo>
                    <a:pt x="126060" y="826947"/>
                  </a:lnTo>
                  <a:lnTo>
                    <a:pt x="126028" y="827341"/>
                  </a:lnTo>
                  <a:close/>
                </a:path>
                <a:path w="234950" h="1190625">
                  <a:moveTo>
                    <a:pt x="122311" y="873480"/>
                  </a:moveTo>
                  <a:lnTo>
                    <a:pt x="122339" y="873074"/>
                  </a:lnTo>
                  <a:lnTo>
                    <a:pt x="122311" y="873480"/>
                  </a:lnTo>
                  <a:close/>
                </a:path>
                <a:path w="234950" h="1190625">
                  <a:moveTo>
                    <a:pt x="119043" y="922235"/>
                  </a:moveTo>
                  <a:lnTo>
                    <a:pt x="119062" y="921892"/>
                  </a:lnTo>
                  <a:lnTo>
                    <a:pt x="119043" y="922235"/>
                  </a:lnTo>
                  <a:close/>
                </a:path>
                <a:path w="234950" h="1190625">
                  <a:moveTo>
                    <a:pt x="116273" y="973239"/>
                  </a:moveTo>
                  <a:lnTo>
                    <a:pt x="116293" y="972642"/>
                  </a:lnTo>
                  <a:lnTo>
                    <a:pt x="116273" y="973239"/>
                  </a:lnTo>
                  <a:close/>
                </a:path>
                <a:path w="234950" h="1190625">
                  <a:moveTo>
                    <a:pt x="82410" y="1190078"/>
                  </a:moveTo>
                  <a:lnTo>
                    <a:pt x="0" y="1017041"/>
                  </a:lnTo>
                  <a:lnTo>
                    <a:pt x="57564" y="1018141"/>
                  </a:lnTo>
                  <a:lnTo>
                    <a:pt x="56603" y="1046264"/>
                  </a:lnTo>
                  <a:lnTo>
                    <a:pt x="113715" y="1048194"/>
                  </a:lnTo>
                  <a:lnTo>
                    <a:pt x="156796" y="1048194"/>
                  </a:lnTo>
                  <a:lnTo>
                    <a:pt x="82410" y="1190078"/>
                  </a:lnTo>
                  <a:close/>
                </a:path>
                <a:path w="234950" h="1190625">
                  <a:moveTo>
                    <a:pt x="113715" y="1048194"/>
                  </a:moveTo>
                  <a:lnTo>
                    <a:pt x="56603" y="1046264"/>
                  </a:lnTo>
                  <a:lnTo>
                    <a:pt x="57564" y="1018141"/>
                  </a:lnTo>
                  <a:lnTo>
                    <a:pt x="114704" y="1019234"/>
                  </a:lnTo>
                  <a:lnTo>
                    <a:pt x="113715" y="1048194"/>
                  </a:lnTo>
                  <a:close/>
                </a:path>
                <a:path w="234950" h="1190625">
                  <a:moveTo>
                    <a:pt x="156796" y="1048194"/>
                  </a:moveTo>
                  <a:lnTo>
                    <a:pt x="113715" y="1048194"/>
                  </a:lnTo>
                  <a:lnTo>
                    <a:pt x="114704" y="1019234"/>
                  </a:lnTo>
                  <a:lnTo>
                    <a:pt x="171411" y="1020317"/>
                  </a:lnTo>
                  <a:lnTo>
                    <a:pt x="156796" y="1048194"/>
                  </a:lnTo>
                  <a:close/>
                </a:path>
              </a:pathLst>
            </a:custGeom>
            <a:solidFill>
              <a:srgbClr val="92CF4F"/>
            </a:solidFill>
          </p:spPr>
          <p:txBody>
            <a:bodyPr wrap="square" lIns="0" tIns="0" rIns="0" bIns="0" rtlCol="0"/>
            <a:lstStyle/>
            <a:p>
              <a:endParaRPr/>
            </a:p>
          </p:txBody>
        </p:sp>
      </p:grpSp>
      <p:sp>
        <p:nvSpPr>
          <p:cNvPr id="8" name="object 8"/>
          <p:cNvSpPr txBox="1"/>
          <p:nvPr/>
        </p:nvSpPr>
        <p:spPr>
          <a:xfrm>
            <a:off x="1038860" y="4403852"/>
            <a:ext cx="2359025" cy="836447"/>
          </a:xfrm>
          <a:prstGeom prst="rect">
            <a:avLst/>
          </a:prstGeom>
        </p:spPr>
        <p:txBody>
          <a:bodyPr vert="horz" wrap="square" lIns="0" tIns="6350" rIns="0" bIns="0" rtlCol="0">
            <a:spAutoFit/>
          </a:bodyPr>
          <a:lstStyle/>
          <a:p>
            <a:pPr marL="12700" marR="5080">
              <a:lnSpc>
                <a:spcPct val="102200"/>
              </a:lnSpc>
              <a:spcBef>
                <a:spcPts val="50"/>
              </a:spcBef>
            </a:pPr>
            <a:r>
              <a:rPr lang="el-GR" sz="1800" dirty="0">
                <a:latin typeface="Franklin Gothic Medium"/>
                <a:cs typeface="Franklin Gothic Medium"/>
              </a:rPr>
              <a:t>Εγωιστική ωφελιμότητα που διατηρεί τους επιβάτες</a:t>
            </a:r>
          </a:p>
        </p:txBody>
      </p:sp>
      <p:grpSp>
        <p:nvGrpSpPr>
          <p:cNvPr id="9" name="object 9"/>
          <p:cNvGrpSpPr/>
          <p:nvPr/>
        </p:nvGrpSpPr>
        <p:grpSpPr>
          <a:xfrm>
            <a:off x="4177004" y="2475306"/>
            <a:ext cx="5487670" cy="2828925"/>
            <a:chOff x="4177004" y="2475306"/>
            <a:chExt cx="5487670" cy="2828925"/>
          </a:xfrm>
        </p:grpSpPr>
        <p:sp>
          <p:nvSpPr>
            <p:cNvPr id="10" name="object 10"/>
            <p:cNvSpPr/>
            <p:nvPr/>
          </p:nvSpPr>
          <p:spPr>
            <a:xfrm>
              <a:off x="4183354" y="2481656"/>
              <a:ext cx="2614295" cy="713740"/>
            </a:xfrm>
            <a:custGeom>
              <a:avLst/>
              <a:gdLst/>
              <a:ahLst/>
              <a:cxnLst/>
              <a:rect l="l" t="t" r="r" b="b"/>
              <a:pathLst>
                <a:path w="2614295" h="713739">
                  <a:moveTo>
                    <a:pt x="1306817" y="713143"/>
                  </a:moveTo>
                  <a:lnTo>
                    <a:pt x="1235117" y="712615"/>
                  </a:lnTo>
                  <a:lnTo>
                    <a:pt x="1164428" y="711050"/>
                  </a:lnTo>
                  <a:lnTo>
                    <a:pt x="1094849" y="708475"/>
                  </a:lnTo>
                  <a:lnTo>
                    <a:pt x="1026480" y="704918"/>
                  </a:lnTo>
                  <a:lnTo>
                    <a:pt x="959420" y="700405"/>
                  </a:lnTo>
                  <a:lnTo>
                    <a:pt x="893769" y="694963"/>
                  </a:lnTo>
                  <a:lnTo>
                    <a:pt x="829627" y="688620"/>
                  </a:lnTo>
                  <a:lnTo>
                    <a:pt x="767093" y="681404"/>
                  </a:lnTo>
                  <a:lnTo>
                    <a:pt x="706268" y="673340"/>
                  </a:lnTo>
                  <a:lnTo>
                    <a:pt x="647250" y="664457"/>
                  </a:lnTo>
                  <a:lnTo>
                    <a:pt x="590139" y="654781"/>
                  </a:lnTo>
                  <a:lnTo>
                    <a:pt x="535036" y="644340"/>
                  </a:lnTo>
                  <a:lnTo>
                    <a:pt x="482039" y="633161"/>
                  </a:lnTo>
                  <a:lnTo>
                    <a:pt x="431249" y="621271"/>
                  </a:lnTo>
                  <a:lnTo>
                    <a:pt x="382765" y="608698"/>
                  </a:lnTo>
                  <a:lnTo>
                    <a:pt x="336686" y="595468"/>
                  </a:lnTo>
                  <a:lnTo>
                    <a:pt x="293113" y="581608"/>
                  </a:lnTo>
                  <a:lnTo>
                    <a:pt x="252145" y="567147"/>
                  </a:lnTo>
                  <a:lnTo>
                    <a:pt x="213882" y="552110"/>
                  </a:lnTo>
                  <a:lnTo>
                    <a:pt x="178423" y="536526"/>
                  </a:lnTo>
                  <a:lnTo>
                    <a:pt x="116317" y="503823"/>
                  </a:lnTo>
                  <a:lnTo>
                    <a:pt x="66624" y="469255"/>
                  </a:lnTo>
                  <a:lnTo>
                    <a:pt x="30142" y="433041"/>
                  </a:lnTo>
                  <a:lnTo>
                    <a:pt x="7668" y="395396"/>
                  </a:lnTo>
                  <a:lnTo>
                    <a:pt x="0" y="356539"/>
                  </a:lnTo>
                  <a:lnTo>
                    <a:pt x="1933" y="336979"/>
                  </a:lnTo>
                  <a:lnTo>
                    <a:pt x="17104" y="298712"/>
                  </a:lnTo>
                  <a:lnTo>
                    <a:pt x="46682" y="261765"/>
                  </a:lnTo>
                  <a:lnTo>
                    <a:pt x="89869" y="226355"/>
                  </a:lnTo>
                  <a:lnTo>
                    <a:pt x="145868" y="192699"/>
                  </a:lnTo>
                  <a:lnTo>
                    <a:pt x="213882" y="161016"/>
                  </a:lnTo>
                  <a:lnTo>
                    <a:pt x="252145" y="145982"/>
                  </a:lnTo>
                  <a:lnTo>
                    <a:pt x="293113" y="131522"/>
                  </a:lnTo>
                  <a:lnTo>
                    <a:pt x="336686" y="117665"/>
                  </a:lnTo>
                  <a:lnTo>
                    <a:pt x="382765" y="104436"/>
                  </a:lnTo>
                  <a:lnTo>
                    <a:pt x="431249" y="91864"/>
                  </a:lnTo>
                  <a:lnTo>
                    <a:pt x="482039" y="79976"/>
                  </a:lnTo>
                  <a:lnTo>
                    <a:pt x="535036" y="68798"/>
                  </a:lnTo>
                  <a:lnTo>
                    <a:pt x="590139" y="58358"/>
                  </a:lnTo>
                  <a:lnTo>
                    <a:pt x="647250" y="48683"/>
                  </a:lnTo>
                  <a:lnTo>
                    <a:pt x="706268" y="39800"/>
                  </a:lnTo>
                  <a:lnTo>
                    <a:pt x="767093" y="31737"/>
                  </a:lnTo>
                  <a:lnTo>
                    <a:pt x="829627" y="24521"/>
                  </a:lnTo>
                  <a:lnTo>
                    <a:pt x="893769" y="18178"/>
                  </a:lnTo>
                  <a:lnTo>
                    <a:pt x="959420" y="12737"/>
                  </a:lnTo>
                  <a:lnTo>
                    <a:pt x="1026480" y="8224"/>
                  </a:lnTo>
                  <a:lnTo>
                    <a:pt x="1094849" y="4667"/>
                  </a:lnTo>
                  <a:lnTo>
                    <a:pt x="1164428" y="2092"/>
                  </a:lnTo>
                  <a:lnTo>
                    <a:pt x="1235117" y="527"/>
                  </a:lnTo>
                  <a:lnTo>
                    <a:pt x="1306817" y="0"/>
                  </a:lnTo>
                  <a:lnTo>
                    <a:pt x="1378521" y="527"/>
                  </a:lnTo>
                  <a:lnTo>
                    <a:pt x="1449215" y="2092"/>
                  </a:lnTo>
                  <a:lnTo>
                    <a:pt x="1518798" y="4667"/>
                  </a:lnTo>
                  <a:lnTo>
                    <a:pt x="1587171" y="8224"/>
                  </a:lnTo>
                  <a:lnTo>
                    <a:pt x="1654234" y="12737"/>
                  </a:lnTo>
                  <a:lnTo>
                    <a:pt x="1719888" y="18178"/>
                  </a:lnTo>
                  <a:lnTo>
                    <a:pt x="1784033" y="24521"/>
                  </a:lnTo>
                  <a:lnTo>
                    <a:pt x="1846569" y="31737"/>
                  </a:lnTo>
                  <a:lnTo>
                    <a:pt x="1907397" y="39800"/>
                  </a:lnTo>
                  <a:lnTo>
                    <a:pt x="1966416" y="48683"/>
                  </a:lnTo>
                  <a:lnTo>
                    <a:pt x="2023528" y="58358"/>
                  </a:lnTo>
                  <a:lnTo>
                    <a:pt x="2078633" y="68798"/>
                  </a:lnTo>
                  <a:lnTo>
                    <a:pt x="2131631" y="79976"/>
                  </a:lnTo>
                  <a:lnTo>
                    <a:pt x="2182422" y="91864"/>
                  </a:lnTo>
                  <a:lnTo>
                    <a:pt x="2230907" y="104436"/>
                  </a:lnTo>
                  <a:lnTo>
                    <a:pt x="2276986" y="117665"/>
                  </a:lnTo>
                  <a:lnTo>
                    <a:pt x="2320559" y="131522"/>
                  </a:lnTo>
                  <a:lnTo>
                    <a:pt x="2361528" y="145982"/>
                  </a:lnTo>
                  <a:lnTo>
                    <a:pt x="2399791" y="161016"/>
                  </a:lnTo>
                  <a:lnTo>
                    <a:pt x="2435250" y="176597"/>
                  </a:lnTo>
                  <a:lnTo>
                    <a:pt x="2497356" y="209294"/>
                  </a:lnTo>
                  <a:lnTo>
                    <a:pt x="2547049" y="243854"/>
                  </a:lnTo>
                  <a:lnTo>
                    <a:pt x="2583530" y="280060"/>
                  </a:lnTo>
                  <a:lnTo>
                    <a:pt x="2606004" y="317694"/>
                  </a:lnTo>
                  <a:lnTo>
                    <a:pt x="2613672" y="356539"/>
                  </a:lnTo>
                  <a:lnTo>
                    <a:pt x="2611739" y="376106"/>
                  </a:lnTo>
                  <a:lnTo>
                    <a:pt x="2596568" y="414383"/>
                  </a:lnTo>
                  <a:lnTo>
                    <a:pt x="2566991" y="451340"/>
                  </a:lnTo>
                  <a:lnTo>
                    <a:pt x="2523804" y="486759"/>
                  </a:lnTo>
                  <a:lnTo>
                    <a:pt x="2467805" y="520421"/>
                  </a:lnTo>
                  <a:lnTo>
                    <a:pt x="2399791" y="552110"/>
                  </a:lnTo>
                  <a:lnTo>
                    <a:pt x="2361528" y="567147"/>
                  </a:lnTo>
                  <a:lnTo>
                    <a:pt x="2320559" y="581608"/>
                  </a:lnTo>
                  <a:lnTo>
                    <a:pt x="2276986" y="595468"/>
                  </a:lnTo>
                  <a:lnTo>
                    <a:pt x="2230907" y="608698"/>
                  </a:lnTo>
                  <a:lnTo>
                    <a:pt x="2182422" y="621271"/>
                  </a:lnTo>
                  <a:lnTo>
                    <a:pt x="2131631" y="633161"/>
                  </a:lnTo>
                  <a:lnTo>
                    <a:pt x="2078633" y="644340"/>
                  </a:lnTo>
                  <a:lnTo>
                    <a:pt x="2023528" y="654781"/>
                  </a:lnTo>
                  <a:lnTo>
                    <a:pt x="1966416" y="664457"/>
                  </a:lnTo>
                  <a:lnTo>
                    <a:pt x="1907397" y="673340"/>
                  </a:lnTo>
                  <a:lnTo>
                    <a:pt x="1846569" y="681404"/>
                  </a:lnTo>
                  <a:lnTo>
                    <a:pt x="1784033" y="688620"/>
                  </a:lnTo>
                  <a:lnTo>
                    <a:pt x="1719888" y="694963"/>
                  </a:lnTo>
                  <a:lnTo>
                    <a:pt x="1654234" y="700405"/>
                  </a:lnTo>
                  <a:lnTo>
                    <a:pt x="1587171" y="704918"/>
                  </a:lnTo>
                  <a:lnTo>
                    <a:pt x="1518798" y="708475"/>
                  </a:lnTo>
                  <a:lnTo>
                    <a:pt x="1449215" y="711050"/>
                  </a:lnTo>
                  <a:lnTo>
                    <a:pt x="1378521" y="712615"/>
                  </a:lnTo>
                  <a:lnTo>
                    <a:pt x="1306817" y="713143"/>
                  </a:lnTo>
                  <a:close/>
                </a:path>
              </a:pathLst>
            </a:custGeom>
            <a:solidFill>
              <a:srgbClr val="92CF4F">
                <a:alpha val="30198"/>
              </a:srgbClr>
            </a:solidFill>
          </p:spPr>
          <p:txBody>
            <a:bodyPr wrap="square" lIns="0" tIns="0" rIns="0" bIns="0" rtlCol="0"/>
            <a:lstStyle/>
            <a:p>
              <a:endParaRPr/>
            </a:p>
          </p:txBody>
        </p:sp>
        <p:sp>
          <p:nvSpPr>
            <p:cNvPr id="11" name="object 11"/>
            <p:cNvSpPr/>
            <p:nvPr/>
          </p:nvSpPr>
          <p:spPr>
            <a:xfrm>
              <a:off x="4183354" y="2481656"/>
              <a:ext cx="2614295" cy="713740"/>
            </a:xfrm>
            <a:custGeom>
              <a:avLst/>
              <a:gdLst/>
              <a:ahLst/>
              <a:cxnLst/>
              <a:rect l="l" t="t" r="r" b="b"/>
              <a:pathLst>
                <a:path w="2614295" h="713739">
                  <a:moveTo>
                    <a:pt x="0" y="356590"/>
                  </a:moveTo>
                  <a:lnTo>
                    <a:pt x="7668" y="317736"/>
                  </a:lnTo>
                  <a:lnTo>
                    <a:pt x="30142" y="280093"/>
                  </a:lnTo>
                  <a:lnTo>
                    <a:pt x="66624" y="243880"/>
                  </a:lnTo>
                  <a:lnTo>
                    <a:pt x="116317" y="209314"/>
                  </a:lnTo>
                  <a:lnTo>
                    <a:pt x="178423" y="176612"/>
                  </a:lnTo>
                  <a:lnTo>
                    <a:pt x="213882" y="161029"/>
                  </a:lnTo>
                  <a:lnTo>
                    <a:pt x="252145" y="145993"/>
                  </a:lnTo>
                  <a:lnTo>
                    <a:pt x="293113" y="131531"/>
                  </a:lnTo>
                  <a:lnTo>
                    <a:pt x="336686" y="117672"/>
                  </a:lnTo>
                  <a:lnTo>
                    <a:pt x="382765" y="104443"/>
                  </a:lnTo>
                  <a:lnTo>
                    <a:pt x="431249" y="91869"/>
                  </a:lnTo>
                  <a:lnTo>
                    <a:pt x="482039" y="79980"/>
                  </a:lnTo>
                  <a:lnTo>
                    <a:pt x="535036" y="68801"/>
                  </a:lnTo>
                  <a:lnTo>
                    <a:pt x="590139" y="58360"/>
                  </a:lnTo>
                  <a:lnTo>
                    <a:pt x="647250" y="48685"/>
                  </a:lnTo>
                  <a:lnTo>
                    <a:pt x="706268" y="39802"/>
                  </a:lnTo>
                  <a:lnTo>
                    <a:pt x="767093" y="31738"/>
                  </a:lnTo>
                  <a:lnTo>
                    <a:pt x="829627" y="24521"/>
                  </a:lnTo>
                  <a:lnTo>
                    <a:pt x="893769" y="18179"/>
                  </a:lnTo>
                  <a:lnTo>
                    <a:pt x="959420" y="12737"/>
                  </a:lnTo>
                  <a:lnTo>
                    <a:pt x="1026480" y="8224"/>
                  </a:lnTo>
                  <a:lnTo>
                    <a:pt x="1094849" y="4667"/>
                  </a:lnTo>
                  <a:lnTo>
                    <a:pt x="1164428" y="2092"/>
                  </a:lnTo>
                  <a:lnTo>
                    <a:pt x="1235117" y="527"/>
                  </a:lnTo>
                  <a:lnTo>
                    <a:pt x="1306817" y="0"/>
                  </a:lnTo>
                  <a:lnTo>
                    <a:pt x="1378521" y="527"/>
                  </a:lnTo>
                  <a:lnTo>
                    <a:pt x="1449215" y="2092"/>
                  </a:lnTo>
                  <a:lnTo>
                    <a:pt x="1518798" y="4667"/>
                  </a:lnTo>
                  <a:lnTo>
                    <a:pt x="1587171" y="8224"/>
                  </a:lnTo>
                  <a:lnTo>
                    <a:pt x="1654234" y="12737"/>
                  </a:lnTo>
                  <a:lnTo>
                    <a:pt x="1719888" y="18179"/>
                  </a:lnTo>
                  <a:lnTo>
                    <a:pt x="1784033" y="24521"/>
                  </a:lnTo>
                  <a:lnTo>
                    <a:pt x="1846569" y="31738"/>
                  </a:lnTo>
                  <a:lnTo>
                    <a:pt x="1907397" y="39802"/>
                  </a:lnTo>
                  <a:lnTo>
                    <a:pt x="1966416" y="48685"/>
                  </a:lnTo>
                  <a:lnTo>
                    <a:pt x="2023528" y="58360"/>
                  </a:lnTo>
                  <a:lnTo>
                    <a:pt x="2078633" y="68801"/>
                  </a:lnTo>
                  <a:lnTo>
                    <a:pt x="2131631" y="79980"/>
                  </a:lnTo>
                  <a:lnTo>
                    <a:pt x="2182422" y="91869"/>
                  </a:lnTo>
                  <a:lnTo>
                    <a:pt x="2230907" y="104443"/>
                  </a:lnTo>
                  <a:lnTo>
                    <a:pt x="2276986" y="117672"/>
                  </a:lnTo>
                  <a:lnTo>
                    <a:pt x="2320559" y="131531"/>
                  </a:lnTo>
                  <a:lnTo>
                    <a:pt x="2361528" y="145993"/>
                  </a:lnTo>
                  <a:lnTo>
                    <a:pt x="2399791" y="161029"/>
                  </a:lnTo>
                  <a:lnTo>
                    <a:pt x="2435250" y="176612"/>
                  </a:lnTo>
                  <a:lnTo>
                    <a:pt x="2497356" y="209314"/>
                  </a:lnTo>
                  <a:lnTo>
                    <a:pt x="2547049" y="243880"/>
                  </a:lnTo>
                  <a:lnTo>
                    <a:pt x="2583530" y="280093"/>
                  </a:lnTo>
                  <a:lnTo>
                    <a:pt x="2606004" y="317736"/>
                  </a:lnTo>
                  <a:lnTo>
                    <a:pt x="2613672" y="356590"/>
                  </a:lnTo>
                  <a:lnTo>
                    <a:pt x="2611739" y="376151"/>
                  </a:lnTo>
                  <a:lnTo>
                    <a:pt x="2596568" y="414420"/>
                  </a:lnTo>
                  <a:lnTo>
                    <a:pt x="2566991" y="451370"/>
                  </a:lnTo>
                  <a:lnTo>
                    <a:pt x="2523804" y="486782"/>
                  </a:lnTo>
                  <a:lnTo>
                    <a:pt x="2467805" y="520439"/>
                  </a:lnTo>
                  <a:lnTo>
                    <a:pt x="2399791" y="552123"/>
                  </a:lnTo>
                  <a:lnTo>
                    <a:pt x="2361528" y="567158"/>
                  </a:lnTo>
                  <a:lnTo>
                    <a:pt x="2320559" y="581618"/>
                  </a:lnTo>
                  <a:lnTo>
                    <a:pt x="2276986" y="595475"/>
                  </a:lnTo>
                  <a:lnTo>
                    <a:pt x="2230907" y="608704"/>
                  </a:lnTo>
                  <a:lnTo>
                    <a:pt x="2182422" y="621277"/>
                  </a:lnTo>
                  <a:lnTo>
                    <a:pt x="2131631" y="633165"/>
                  </a:lnTo>
                  <a:lnTo>
                    <a:pt x="2078633" y="644344"/>
                  </a:lnTo>
                  <a:lnTo>
                    <a:pt x="2023528" y="654784"/>
                  </a:lnTo>
                  <a:lnTo>
                    <a:pt x="1966416" y="664459"/>
                  </a:lnTo>
                  <a:lnTo>
                    <a:pt x="1907397" y="673342"/>
                  </a:lnTo>
                  <a:lnTo>
                    <a:pt x="1846569" y="681405"/>
                  </a:lnTo>
                  <a:lnTo>
                    <a:pt x="1784033" y="688621"/>
                  </a:lnTo>
                  <a:lnTo>
                    <a:pt x="1719888" y="694964"/>
                  </a:lnTo>
                  <a:lnTo>
                    <a:pt x="1654234" y="700405"/>
                  </a:lnTo>
                  <a:lnTo>
                    <a:pt x="1587171" y="704918"/>
                  </a:lnTo>
                  <a:lnTo>
                    <a:pt x="1518798" y="708475"/>
                  </a:lnTo>
                  <a:lnTo>
                    <a:pt x="1449215" y="711050"/>
                  </a:lnTo>
                  <a:lnTo>
                    <a:pt x="1378521" y="712615"/>
                  </a:lnTo>
                  <a:lnTo>
                    <a:pt x="1306817" y="713143"/>
                  </a:lnTo>
                  <a:lnTo>
                    <a:pt x="1235117" y="712615"/>
                  </a:lnTo>
                  <a:lnTo>
                    <a:pt x="1164428" y="711050"/>
                  </a:lnTo>
                  <a:lnTo>
                    <a:pt x="1094849" y="708475"/>
                  </a:lnTo>
                  <a:lnTo>
                    <a:pt x="1026480" y="704918"/>
                  </a:lnTo>
                  <a:lnTo>
                    <a:pt x="959420" y="700405"/>
                  </a:lnTo>
                  <a:lnTo>
                    <a:pt x="893769" y="694964"/>
                  </a:lnTo>
                  <a:lnTo>
                    <a:pt x="829627" y="688621"/>
                  </a:lnTo>
                  <a:lnTo>
                    <a:pt x="767093" y="681405"/>
                  </a:lnTo>
                  <a:lnTo>
                    <a:pt x="706268" y="673342"/>
                  </a:lnTo>
                  <a:lnTo>
                    <a:pt x="647250" y="664459"/>
                  </a:lnTo>
                  <a:lnTo>
                    <a:pt x="590139" y="654784"/>
                  </a:lnTo>
                  <a:lnTo>
                    <a:pt x="535036" y="644344"/>
                  </a:lnTo>
                  <a:lnTo>
                    <a:pt x="482039" y="633165"/>
                  </a:lnTo>
                  <a:lnTo>
                    <a:pt x="431249" y="621277"/>
                  </a:lnTo>
                  <a:lnTo>
                    <a:pt x="382765" y="608704"/>
                  </a:lnTo>
                  <a:lnTo>
                    <a:pt x="336686" y="595475"/>
                  </a:lnTo>
                  <a:lnTo>
                    <a:pt x="293113" y="581618"/>
                  </a:lnTo>
                  <a:lnTo>
                    <a:pt x="252145" y="567158"/>
                  </a:lnTo>
                  <a:lnTo>
                    <a:pt x="213882" y="552123"/>
                  </a:lnTo>
                  <a:lnTo>
                    <a:pt x="178423" y="536541"/>
                  </a:lnTo>
                  <a:lnTo>
                    <a:pt x="116317" y="503843"/>
                  </a:lnTo>
                  <a:lnTo>
                    <a:pt x="66624" y="469281"/>
                  </a:lnTo>
                  <a:lnTo>
                    <a:pt x="30142" y="433074"/>
                  </a:lnTo>
                  <a:lnTo>
                    <a:pt x="7668" y="395437"/>
                  </a:lnTo>
                  <a:lnTo>
                    <a:pt x="0" y="356590"/>
                  </a:lnTo>
                  <a:close/>
                </a:path>
              </a:pathLst>
            </a:custGeom>
            <a:ln w="12700">
              <a:solidFill>
                <a:srgbClr val="7A6C90"/>
              </a:solidFill>
            </a:ln>
          </p:spPr>
          <p:txBody>
            <a:bodyPr wrap="square" lIns="0" tIns="0" rIns="0" bIns="0" rtlCol="0"/>
            <a:lstStyle/>
            <a:p>
              <a:endParaRPr/>
            </a:p>
          </p:txBody>
        </p:sp>
        <p:sp>
          <p:nvSpPr>
            <p:cNvPr id="12" name="object 12"/>
            <p:cNvSpPr/>
            <p:nvPr/>
          </p:nvSpPr>
          <p:spPr>
            <a:xfrm>
              <a:off x="4916741" y="3194393"/>
              <a:ext cx="602615" cy="2110105"/>
            </a:xfrm>
            <a:custGeom>
              <a:avLst/>
              <a:gdLst/>
              <a:ahLst/>
              <a:cxnLst/>
              <a:rect l="l" t="t" r="r" b="b"/>
              <a:pathLst>
                <a:path w="602614" h="2110104">
                  <a:moveTo>
                    <a:pt x="600638" y="98729"/>
                  </a:moveTo>
                  <a:lnTo>
                    <a:pt x="543471" y="98729"/>
                  </a:lnTo>
                  <a:lnTo>
                    <a:pt x="544855" y="0"/>
                  </a:lnTo>
                  <a:lnTo>
                    <a:pt x="602005" y="800"/>
                  </a:lnTo>
                  <a:lnTo>
                    <a:pt x="600638" y="98729"/>
                  </a:lnTo>
                  <a:close/>
                </a:path>
                <a:path w="602614" h="2110104">
                  <a:moveTo>
                    <a:pt x="581277" y="384924"/>
                  </a:moveTo>
                  <a:lnTo>
                    <a:pt x="523875" y="384924"/>
                  </a:lnTo>
                  <a:lnTo>
                    <a:pt x="532853" y="290817"/>
                  </a:lnTo>
                  <a:lnTo>
                    <a:pt x="539394" y="195173"/>
                  </a:lnTo>
                  <a:lnTo>
                    <a:pt x="543471" y="97929"/>
                  </a:lnTo>
                  <a:lnTo>
                    <a:pt x="543471" y="98729"/>
                  </a:lnTo>
                  <a:lnTo>
                    <a:pt x="600638" y="98729"/>
                  </a:lnTo>
                  <a:lnTo>
                    <a:pt x="600621" y="99961"/>
                  </a:lnTo>
                  <a:lnTo>
                    <a:pt x="596442" y="198691"/>
                  </a:lnTo>
                  <a:lnTo>
                    <a:pt x="589749" y="295871"/>
                  </a:lnTo>
                  <a:lnTo>
                    <a:pt x="581277" y="384924"/>
                  </a:lnTo>
                  <a:close/>
                </a:path>
                <a:path w="602614" h="2110104">
                  <a:moveTo>
                    <a:pt x="539343" y="195910"/>
                  </a:moveTo>
                  <a:lnTo>
                    <a:pt x="539374" y="195173"/>
                  </a:lnTo>
                  <a:lnTo>
                    <a:pt x="539343" y="195910"/>
                  </a:lnTo>
                  <a:close/>
                </a:path>
                <a:path w="602614" h="2110104">
                  <a:moveTo>
                    <a:pt x="532752" y="291604"/>
                  </a:moveTo>
                  <a:lnTo>
                    <a:pt x="532806" y="290817"/>
                  </a:lnTo>
                  <a:lnTo>
                    <a:pt x="532752" y="291604"/>
                  </a:lnTo>
                  <a:close/>
                </a:path>
                <a:path w="602614" h="2110104">
                  <a:moveTo>
                    <a:pt x="570346" y="475208"/>
                  </a:moveTo>
                  <a:lnTo>
                    <a:pt x="512800" y="475208"/>
                  </a:lnTo>
                  <a:lnTo>
                    <a:pt x="523913" y="384175"/>
                  </a:lnTo>
                  <a:lnTo>
                    <a:pt x="523875" y="384924"/>
                  </a:lnTo>
                  <a:lnTo>
                    <a:pt x="581277" y="384924"/>
                  </a:lnTo>
                  <a:lnTo>
                    <a:pt x="580720" y="390779"/>
                  </a:lnTo>
                  <a:lnTo>
                    <a:pt x="570346" y="475208"/>
                  </a:lnTo>
                  <a:close/>
                </a:path>
                <a:path w="602614" h="2110104">
                  <a:moveTo>
                    <a:pt x="564250" y="518718"/>
                  </a:moveTo>
                  <a:lnTo>
                    <a:pt x="506552" y="518718"/>
                  </a:lnTo>
                  <a:lnTo>
                    <a:pt x="512851" y="474611"/>
                  </a:lnTo>
                  <a:lnTo>
                    <a:pt x="512800" y="475208"/>
                  </a:lnTo>
                  <a:lnTo>
                    <a:pt x="570346" y="475208"/>
                  </a:lnTo>
                  <a:lnTo>
                    <a:pt x="569455" y="482460"/>
                  </a:lnTo>
                  <a:lnTo>
                    <a:pt x="564250" y="518718"/>
                  </a:lnTo>
                  <a:close/>
                </a:path>
                <a:path w="602614" h="2110104">
                  <a:moveTo>
                    <a:pt x="557647" y="561378"/>
                  </a:moveTo>
                  <a:lnTo>
                    <a:pt x="499808" y="561378"/>
                  </a:lnTo>
                  <a:lnTo>
                    <a:pt x="506603" y="518325"/>
                  </a:lnTo>
                  <a:lnTo>
                    <a:pt x="506552" y="518718"/>
                  </a:lnTo>
                  <a:lnTo>
                    <a:pt x="564250" y="518718"/>
                  </a:lnTo>
                  <a:lnTo>
                    <a:pt x="563054" y="527050"/>
                  </a:lnTo>
                  <a:lnTo>
                    <a:pt x="557647" y="561378"/>
                  </a:lnTo>
                  <a:close/>
                </a:path>
                <a:path w="602614" h="2110104">
                  <a:moveTo>
                    <a:pt x="527221" y="719239"/>
                  </a:moveTo>
                  <a:lnTo>
                    <a:pt x="468655" y="719239"/>
                  </a:lnTo>
                  <a:lnTo>
                    <a:pt x="477138" y="681393"/>
                  </a:lnTo>
                  <a:lnTo>
                    <a:pt x="485127" y="642594"/>
                  </a:lnTo>
                  <a:lnTo>
                    <a:pt x="492709" y="602411"/>
                  </a:lnTo>
                  <a:lnTo>
                    <a:pt x="499859" y="560933"/>
                  </a:lnTo>
                  <a:lnTo>
                    <a:pt x="499808" y="561378"/>
                  </a:lnTo>
                  <a:lnTo>
                    <a:pt x="557647" y="561378"/>
                  </a:lnTo>
                  <a:lnTo>
                    <a:pt x="556209" y="570509"/>
                  </a:lnTo>
                  <a:lnTo>
                    <a:pt x="548868" y="612825"/>
                  </a:lnTo>
                  <a:lnTo>
                    <a:pt x="541134" y="653910"/>
                  </a:lnTo>
                  <a:lnTo>
                    <a:pt x="532942" y="693648"/>
                  </a:lnTo>
                  <a:lnTo>
                    <a:pt x="527221" y="719239"/>
                  </a:lnTo>
                  <a:close/>
                </a:path>
                <a:path w="602614" h="2110104">
                  <a:moveTo>
                    <a:pt x="492620" y="602856"/>
                  </a:moveTo>
                  <a:lnTo>
                    <a:pt x="492697" y="602411"/>
                  </a:lnTo>
                  <a:lnTo>
                    <a:pt x="492620" y="602856"/>
                  </a:lnTo>
                  <a:close/>
                </a:path>
                <a:path w="602614" h="2110104">
                  <a:moveTo>
                    <a:pt x="485025" y="643039"/>
                  </a:moveTo>
                  <a:lnTo>
                    <a:pt x="485109" y="642594"/>
                  </a:lnTo>
                  <a:lnTo>
                    <a:pt x="485025" y="643039"/>
                  </a:lnTo>
                  <a:close/>
                </a:path>
                <a:path w="602614" h="2110104">
                  <a:moveTo>
                    <a:pt x="476986" y="681888"/>
                  </a:moveTo>
                  <a:lnTo>
                    <a:pt x="477089" y="681393"/>
                  </a:lnTo>
                  <a:lnTo>
                    <a:pt x="476986" y="681888"/>
                  </a:lnTo>
                  <a:close/>
                </a:path>
                <a:path w="602614" h="2110104">
                  <a:moveTo>
                    <a:pt x="491926" y="851852"/>
                  </a:moveTo>
                  <a:lnTo>
                    <a:pt x="432041" y="851852"/>
                  </a:lnTo>
                  <a:lnTo>
                    <a:pt x="432295" y="851103"/>
                  </a:lnTo>
                  <a:lnTo>
                    <a:pt x="441820" y="820737"/>
                  </a:lnTo>
                  <a:lnTo>
                    <a:pt x="451091" y="788492"/>
                  </a:lnTo>
                  <a:lnTo>
                    <a:pt x="460070" y="754468"/>
                  </a:lnTo>
                  <a:lnTo>
                    <a:pt x="468757" y="718693"/>
                  </a:lnTo>
                  <a:lnTo>
                    <a:pt x="468655" y="719239"/>
                  </a:lnTo>
                  <a:lnTo>
                    <a:pt x="527221" y="719239"/>
                  </a:lnTo>
                  <a:lnTo>
                    <a:pt x="524370" y="731989"/>
                  </a:lnTo>
                  <a:lnTo>
                    <a:pt x="515391" y="768794"/>
                  </a:lnTo>
                  <a:lnTo>
                    <a:pt x="506056" y="804024"/>
                  </a:lnTo>
                  <a:lnTo>
                    <a:pt x="496430" y="837564"/>
                  </a:lnTo>
                  <a:lnTo>
                    <a:pt x="491926" y="851852"/>
                  </a:lnTo>
                  <a:close/>
                </a:path>
                <a:path w="602614" h="2110104">
                  <a:moveTo>
                    <a:pt x="459917" y="755014"/>
                  </a:moveTo>
                  <a:lnTo>
                    <a:pt x="460050" y="754468"/>
                  </a:lnTo>
                  <a:lnTo>
                    <a:pt x="459917" y="755014"/>
                  </a:lnTo>
                  <a:close/>
                </a:path>
                <a:path w="602614" h="2110104">
                  <a:moveTo>
                    <a:pt x="450888" y="789089"/>
                  </a:moveTo>
                  <a:lnTo>
                    <a:pt x="451046" y="788492"/>
                  </a:lnTo>
                  <a:lnTo>
                    <a:pt x="450888" y="789089"/>
                  </a:lnTo>
                  <a:close/>
                </a:path>
                <a:path w="602614" h="2110104">
                  <a:moveTo>
                    <a:pt x="441566" y="821385"/>
                  </a:moveTo>
                  <a:lnTo>
                    <a:pt x="441753" y="820737"/>
                  </a:lnTo>
                  <a:lnTo>
                    <a:pt x="441566" y="821385"/>
                  </a:lnTo>
                  <a:close/>
                </a:path>
                <a:path w="602614" h="2110104">
                  <a:moveTo>
                    <a:pt x="432092" y="851689"/>
                  </a:moveTo>
                  <a:lnTo>
                    <a:pt x="432276" y="851103"/>
                  </a:lnTo>
                  <a:lnTo>
                    <a:pt x="432092" y="851689"/>
                  </a:lnTo>
                  <a:close/>
                </a:path>
                <a:path w="602614" h="2110104">
                  <a:moveTo>
                    <a:pt x="482663" y="880224"/>
                  </a:moveTo>
                  <a:lnTo>
                    <a:pt x="422224" y="880224"/>
                  </a:lnTo>
                  <a:lnTo>
                    <a:pt x="422516" y="879386"/>
                  </a:lnTo>
                  <a:lnTo>
                    <a:pt x="432092" y="851689"/>
                  </a:lnTo>
                  <a:lnTo>
                    <a:pt x="432041" y="851852"/>
                  </a:lnTo>
                  <a:lnTo>
                    <a:pt x="491926" y="851852"/>
                  </a:lnTo>
                  <a:lnTo>
                    <a:pt x="486410" y="869353"/>
                  </a:lnTo>
                  <a:lnTo>
                    <a:pt x="482663" y="880224"/>
                  </a:lnTo>
                  <a:close/>
                </a:path>
                <a:path w="602614" h="2110104">
                  <a:moveTo>
                    <a:pt x="422490" y="879453"/>
                  </a:moveTo>
                  <a:close/>
                </a:path>
                <a:path w="602614" h="2110104">
                  <a:moveTo>
                    <a:pt x="473350" y="906513"/>
                  </a:moveTo>
                  <a:lnTo>
                    <a:pt x="412242" y="906513"/>
                  </a:lnTo>
                  <a:lnTo>
                    <a:pt x="422490" y="879453"/>
                  </a:lnTo>
                  <a:lnTo>
                    <a:pt x="422224" y="880224"/>
                  </a:lnTo>
                  <a:lnTo>
                    <a:pt x="482663" y="880224"/>
                  </a:lnTo>
                  <a:lnTo>
                    <a:pt x="476097" y="899274"/>
                  </a:lnTo>
                  <a:lnTo>
                    <a:pt x="473350" y="906513"/>
                  </a:lnTo>
                  <a:close/>
                </a:path>
                <a:path w="602614" h="2110104">
                  <a:moveTo>
                    <a:pt x="464080" y="930579"/>
                  </a:moveTo>
                  <a:lnTo>
                    <a:pt x="402082" y="930579"/>
                  </a:lnTo>
                  <a:lnTo>
                    <a:pt x="402577" y="929487"/>
                  </a:lnTo>
                  <a:lnTo>
                    <a:pt x="412597" y="905573"/>
                  </a:lnTo>
                  <a:lnTo>
                    <a:pt x="412242" y="906513"/>
                  </a:lnTo>
                  <a:lnTo>
                    <a:pt x="473350" y="906513"/>
                  </a:lnTo>
                  <a:lnTo>
                    <a:pt x="465480" y="927252"/>
                  </a:lnTo>
                  <a:lnTo>
                    <a:pt x="464080" y="930579"/>
                  </a:lnTo>
                  <a:close/>
                </a:path>
                <a:path w="602614" h="2110104">
                  <a:moveTo>
                    <a:pt x="402239" y="930204"/>
                  </a:moveTo>
                  <a:lnTo>
                    <a:pt x="402541" y="929487"/>
                  </a:lnTo>
                  <a:lnTo>
                    <a:pt x="402239" y="930204"/>
                  </a:lnTo>
                  <a:close/>
                </a:path>
                <a:path w="602614" h="2110104">
                  <a:moveTo>
                    <a:pt x="454958" y="952258"/>
                  </a:moveTo>
                  <a:lnTo>
                    <a:pt x="391858" y="952258"/>
                  </a:lnTo>
                  <a:lnTo>
                    <a:pt x="392506" y="950963"/>
                  </a:lnTo>
                  <a:lnTo>
                    <a:pt x="402239" y="930204"/>
                  </a:lnTo>
                  <a:lnTo>
                    <a:pt x="402082" y="930579"/>
                  </a:lnTo>
                  <a:lnTo>
                    <a:pt x="464080" y="930579"/>
                  </a:lnTo>
                  <a:lnTo>
                    <a:pt x="454958" y="952258"/>
                  </a:lnTo>
                  <a:close/>
                </a:path>
                <a:path w="602614" h="2110104">
                  <a:moveTo>
                    <a:pt x="392180" y="951573"/>
                  </a:moveTo>
                  <a:lnTo>
                    <a:pt x="392468" y="950963"/>
                  </a:lnTo>
                  <a:lnTo>
                    <a:pt x="392180" y="951573"/>
                  </a:lnTo>
                  <a:close/>
                </a:path>
                <a:path w="602614" h="2110104">
                  <a:moveTo>
                    <a:pt x="391858" y="952258"/>
                  </a:moveTo>
                  <a:lnTo>
                    <a:pt x="392180" y="951573"/>
                  </a:lnTo>
                  <a:lnTo>
                    <a:pt x="392506" y="950963"/>
                  </a:lnTo>
                  <a:lnTo>
                    <a:pt x="391858" y="952258"/>
                  </a:lnTo>
                  <a:close/>
                </a:path>
                <a:path w="602614" h="2110104">
                  <a:moveTo>
                    <a:pt x="445983" y="971461"/>
                  </a:moveTo>
                  <a:lnTo>
                    <a:pt x="381584" y="971461"/>
                  </a:lnTo>
                  <a:lnTo>
                    <a:pt x="382435" y="969911"/>
                  </a:lnTo>
                  <a:lnTo>
                    <a:pt x="392180" y="951573"/>
                  </a:lnTo>
                  <a:lnTo>
                    <a:pt x="391858" y="952258"/>
                  </a:lnTo>
                  <a:lnTo>
                    <a:pt x="454958" y="952258"/>
                  </a:lnTo>
                  <a:lnTo>
                    <a:pt x="454520" y="953300"/>
                  </a:lnTo>
                  <a:lnTo>
                    <a:pt x="445983" y="971461"/>
                  </a:lnTo>
                  <a:close/>
                </a:path>
                <a:path w="602614" h="2110104">
                  <a:moveTo>
                    <a:pt x="382240" y="970229"/>
                  </a:moveTo>
                  <a:lnTo>
                    <a:pt x="382409" y="969911"/>
                  </a:lnTo>
                  <a:lnTo>
                    <a:pt x="382240" y="970229"/>
                  </a:lnTo>
                  <a:close/>
                </a:path>
                <a:path w="602614" h="2110104">
                  <a:moveTo>
                    <a:pt x="381584" y="971461"/>
                  </a:moveTo>
                  <a:lnTo>
                    <a:pt x="382240" y="970229"/>
                  </a:lnTo>
                  <a:lnTo>
                    <a:pt x="382435" y="969911"/>
                  </a:lnTo>
                  <a:lnTo>
                    <a:pt x="381584" y="971461"/>
                  </a:lnTo>
                  <a:close/>
                </a:path>
                <a:path w="602614" h="2110104">
                  <a:moveTo>
                    <a:pt x="437534" y="987971"/>
                  </a:moveTo>
                  <a:lnTo>
                    <a:pt x="371373" y="987971"/>
                  </a:lnTo>
                  <a:lnTo>
                    <a:pt x="372554" y="986193"/>
                  </a:lnTo>
                  <a:lnTo>
                    <a:pt x="382240" y="970229"/>
                  </a:lnTo>
                  <a:lnTo>
                    <a:pt x="381584" y="971461"/>
                  </a:lnTo>
                  <a:lnTo>
                    <a:pt x="445983" y="971461"/>
                  </a:lnTo>
                  <a:lnTo>
                    <a:pt x="443255" y="977264"/>
                  </a:lnTo>
                  <a:lnTo>
                    <a:pt x="437534" y="987971"/>
                  </a:lnTo>
                  <a:close/>
                </a:path>
                <a:path w="602614" h="2110104">
                  <a:moveTo>
                    <a:pt x="371946" y="987035"/>
                  </a:moveTo>
                  <a:lnTo>
                    <a:pt x="372462" y="986193"/>
                  </a:lnTo>
                  <a:lnTo>
                    <a:pt x="371946" y="987035"/>
                  </a:lnTo>
                  <a:close/>
                </a:path>
                <a:path w="602614" h="2110104">
                  <a:moveTo>
                    <a:pt x="371373" y="987971"/>
                  </a:moveTo>
                  <a:lnTo>
                    <a:pt x="371946" y="987035"/>
                  </a:lnTo>
                  <a:lnTo>
                    <a:pt x="372554" y="986193"/>
                  </a:lnTo>
                  <a:lnTo>
                    <a:pt x="371373" y="987971"/>
                  </a:lnTo>
                  <a:close/>
                </a:path>
                <a:path w="602614" h="2110104">
                  <a:moveTo>
                    <a:pt x="362027" y="1000777"/>
                  </a:moveTo>
                  <a:lnTo>
                    <a:pt x="371946" y="987035"/>
                  </a:lnTo>
                  <a:lnTo>
                    <a:pt x="371373" y="987971"/>
                  </a:lnTo>
                  <a:lnTo>
                    <a:pt x="437534" y="987971"/>
                  </a:lnTo>
                  <a:lnTo>
                    <a:pt x="431596" y="999083"/>
                  </a:lnTo>
                  <a:lnTo>
                    <a:pt x="431262" y="999629"/>
                  </a:lnTo>
                  <a:lnTo>
                    <a:pt x="363029" y="999629"/>
                  </a:lnTo>
                  <a:lnTo>
                    <a:pt x="362027" y="1000777"/>
                  </a:lnTo>
                  <a:close/>
                </a:path>
                <a:path w="602614" h="2110104">
                  <a:moveTo>
                    <a:pt x="361353" y="1001712"/>
                  </a:moveTo>
                  <a:lnTo>
                    <a:pt x="362027" y="1000777"/>
                  </a:lnTo>
                  <a:lnTo>
                    <a:pt x="363029" y="999629"/>
                  </a:lnTo>
                  <a:lnTo>
                    <a:pt x="361353" y="1001712"/>
                  </a:lnTo>
                  <a:close/>
                </a:path>
                <a:path w="602614" h="2110104">
                  <a:moveTo>
                    <a:pt x="429988" y="1001712"/>
                  </a:moveTo>
                  <a:lnTo>
                    <a:pt x="361353" y="1001712"/>
                  </a:lnTo>
                  <a:lnTo>
                    <a:pt x="363029" y="999629"/>
                  </a:lnTo>
                  <a:lnTo>
                    <a:pt x="431262" y="999629"/>
                  </a:lnTo>
                  <a:lnTo>
                    <a:pt x="429988" y="1001712"/>
                  </a:lnTo>
                  <a:close/>
                </a:path>
                <a:path w="602614" h="2110104">
                  <a:moveTo>
                    <a:pt x="352987" y="1011138"/>
                  </a:moveTo>
                  <a:lnTo>
                    <a:pt x="362027" y="1000777"/>
                  </a:lnTo>
                  <a:lnTo>
                    <a:pt x="361353" y="1001712"/>
                  </a:lnTo>
                  <a:lnTo>
                    <a:pt x="429988" y="1001712"/>
                  </a:lnTo>
                  <a:lnTo>
                    <a:pt x="424859" y="1010094"/>
                  </a:lnTo>
                  <a:lnTo>
                    <a:pt x="354152" y="1010094"/>
                  </a:lnTo>
                  <a:lnTo>
                    <a:pt x="352987" y="1011138"/>
                  </a:lnTo>
                  <a:close/>
                </a:path>
                <a:path w="602614" h="2110104">
                  <a:moveTo>
                    <a:pt x="351726" y="1012583"/>
                  </a:moveTo>
                  <a:lnTo>
                    <a:pt x="352987" y="1011138"/>
                  </a:lnTo>
                  <a:lnTo>
                    <a:pt x="354152" y="1010094"/>
                  </a:lnTo>
                  <a:lnTo>
                    <a:pt x="351726" y="1012583"/>
                  </a:lnTo>
                  <a:close/>
                </a:path>
                <a:path w="602614" h="2110104">
                  <a:moveTo>
                    <a:pt x="423336" y="1012583"/>
                  </a:moveTo>
                  <a:lnTo>
                    <a:pt x="351726" y="1012583"/>
                  </a:lnTo>
                  <a:lnTo>
                    <a:pt x="354152" y="1010094"/>
                  </a:lnTo>
                  <a:lnTo>
                    <a:pt x="424859" y="1010094"/>
                  </a:lnTo>
                  <a:lnTo>
                    <a:pt x="423336" y="1012583"/>
                  </a:lnTo>
                  <a:close/>
                </a:path>
                <a:path w="602614" h="2110104">
                  <a:moveTo>
                    <a:pt x="344417" y="1018821"/>
                  </a:moveTo>
                  <a:lnTo>
                    <a:pt x="352987" y="1011138"/>
                  </a:lnTo>
                  <a:lnTo>
                    <a:pt x="351726" y="1012583"/>
                  </a:lnTo>
                  <a:lnTo>
                    <a:pt x="423336" y="1012583"/>
                  </a:lnTo>
                  <a:lnTo>
                    <a:pt x="420274" y="1017587"/>
                  </a:lnTo>
                  <a:lnTo>
                    <a:pt x="346316" y="1017587"/>
                  </a:lnTo>
                  <a:lnTo>
                    <a:pt x="344417" y="1018821"/>
                  </a:lnTo>
                  <a:close/>
                </a:path>
                <a:path w="602614" h="2110104">
                  <a:moveTo>
                    <a:pt x="342747" y="1020318"/>
                  </a:moveTo>
                  <a:lnTo>
                    <a:pt x="344478" y="1018781"/>
                  </a:lnTo>
                  <a:lnTo>
                    <a:pt x="346316" y="1017587"/>
                  </a:lnTo>
                  <a:lnTo>
                    <a:pt x="342747" y="1020318"/>
                  </a:lnTo>
                  <a:close/>
                </a:path>
                <a:path w="602614" h="2110104">
                  <a:moveTo>
                    <a:pt x="418435" y="1020318"/>
                  </a:moveTo>
                  <a:lnTo>
                    <a:pt x="342747" y="1020318"/>
                  </a:lnTo>
                  <a:lnTo>
                    <a:pt x="346316" y="1017587"/>
                  </a:lnTo>
                  <a:lnTo>
                    <a:pt x="420274" y="1017587"/>
                  </a:lnTo>
                  <a:lnTo>
                    <a:pt x="419515" y="1018821"/>
                  </a:lnTo>
                  <a:lnTo>
                    <a:pt x="418435" y="1020318"/>
                  </a:lnTo>
                  <a:close/>
                </a:path>
                <a:path w="602614" h="2110104">
                  <a:moveTo>
                    <a:pt x="337364" y="1023403"/>
                  </a:moveTo>
                  <a:lnTo>
                    <a:pt x="344417" y="1018821"/>
                  </a:lnTo>
                  <a:lnTo>
                    <a:pt x="342747" y="1020318"/>
                  </a:lnTo>
                  <a:lnTo>
                    <a:pt x="418435" y="1020318"/>
                  </a:lnTo>
                  <a:lnTo>
                    <a:pt x="416933" y="1022400"/>
                  </a:lnTo>
                  <a:lnTo>
                    <a:pt x="339915" y="1022400"/>
                  </a:lnTo>
                  <a:lnTo>
                    <a:pt x="337364" y="1023403"/>
                  </a:lnTo>
                  <a:close/>
                </a:path>
                <a:path w="602614" h="2110104">
                  <a:moveTo>
                    <a:pt x="334860" y="1025029"/>
                  </a:moveTo>
                  <a:lnTo>
                    <a:pt x="337364" y="1023403"/>
                  </a:lnTo>
                  <a:lnTo>
                    <a:pt x="339915" y="1022400"/>
                  </a:lnTo>
                  <a:lnTo>
                    <a:pt x="334860" y="1025029"/>
                  </a:lnTo>
                  <a:close/>
                </a:path>
                <a:path w="602614" h="2110104">
                  <a:moveTo>
                    <a:pt x="415036" y="1025029"/>
                  </a:moveTo>
                  <a:lnTo>
                    <a:pt x="334860" y="1025029"/>
                  </a:lnTo>
                  <a:lnTo>
                    <a:pt x="339915" y="1022400"/>
                  </a:lnTo>
                  <a:lnTo>
                    <a:pt x="416933" y="1022400"/>
                  </a:lnTo>
                  <a:lnTo>
                    <a:pt x="415036" y="1025029"/>
                  </a:lnTo>
                  <a:close/>
                </a:path>
                <a:path w="602614" h="2110104">
                  <a:moveTo>
                    <a:pt x="331543" y="1025690"/>
                  </a:moveTo>
                  <a:lnTo>
                    <a:pt x="337364" y="1023403"/>
                  </a:lnTo>
                  <a:lnTo>
                    <a:pt x="334860" y="1025029"/>
                  </a:lnTo>
                  <a:lnTo>
                    <a:pt x="415036" y="1025029"/>
                  </a:lnTo>
                  <a:lnTo>
                    <a:pt x="414889" y="1025232"/>
                  </a:lnTo>
                  <a:lnTo>
                    <a:pt x="335102" y="1025232"/>
                  </a:lnTo>
                  <a:lnTo>
                    <a:pt x="331543" y="1025690"/>
                  </a:lnTo>
                  <a:close/>
                </a:path>
                <a:path w="602614" h="2110104">
                  <a:moveTo>
                    <a:pt x="328409" y="1026922"/>
                  </a:moveTo>
                  <a:lnTo>
                    <a:pt x="331543" y="1025690"/>
                  </a:lnTo>
                  <a:lnTo>
                    <a:pt x="335102" y="1025232"/>
                  </a:lnTo>
                  <a:lnTo>
                    <a:pt x="328409" y="1026922"/>
                  </a:lnTo>
                  <a:close/>
                </a:path>
                <a:path w="602614" h="2110104">
                  <a:moveTo>
                    <a:pt x="413671" y="1026922"/>
                  </a:moveTo>
                  <a:lnTo>
                    <a:pt x="328409" y="1026922"/>
                  </a:lnTo>
                  <a:lnTo>
                    <a:pt x="335102" y="1025232"/>
                  </a:lnTo>
                  <a:lnTo>
                    <a:pt x="414889" y="1025232"/>
                  </a:lnTo>
                  <a:lnTo>
                    <a:pt x="413671" y="1026922"/>
                  </a:lnTo>
                  <a:close/>
                </a:path>
                <a:path w="602614" h="2110104">
                  <a:moveTo>
                    <a:pt x="114455" y="1939091"/>
                  </a:moveTo>
                  <a:lnTo>
                    <a:pt x="57332" y="1937606"/>
                  </a:lnTo>
                  <a:lnTo>
                    <a:pt x="58191" y="1911502"/>
                  </a:lnTo>
                  <a:lnTo>
                    <a:pt x="64884" y="1814220"/>
                  </a:lnTo>
                  <a:lnTo>
                    <a:pt x="73964" y="1719364"/>
                  </a:lnTo>
                  <a:lnTo>
                    <a:pt x="85178" y="1627682"/>
                  </a:lnTo>
                  <a:lnTo>
                    <a:pt x="91567" y="1583093"/>
                  </a:lnTo>
                  <a:lnTo>
                    <a:pt x="98425" y="1539633"/>
                  </a:lnTo>
                  <a:lnTo>
                    <a:pt x="105765" y="1497317"/>
                  </a:lnTo>
                  <a:lnTo>
                    <a:pt x="113550" y="1456232"/>
                  </a:lnTo>
                  <a:lnTo>
                    <a:pt x="121729" y="1416456"/>
                  </a:lnTo>
                  <a:lnTo>
                    <a:pt x="130263" y="1378153"/>
                  </a:lnTo>
                  <a:lnTo>
                    <a:pt x="148577" y="1306068"/>
                  </a:lnTo>
                  <a:lnTo>
                    <a:pt x="168224" y="1240789"/>
                  </a:lnTo>
                  <a:lnTo>
                    <a:pt x="189153" y="1182839"/>
                  </a:lnTo>
                  <a:lnTo>
                    <a:pt x="211378" y="1132878"/>
                  </a:lnTo>
                  <a:lnTo>
                    <a:pt x="235143" y="1091287"/>
                  </a:lnTo>
                  <a:lnTo>
                    <a:pt x="261035" y="1058621"/>
                  </a:lnTo>
                  <a:lnTo>
                    <a:pt x="308559" y="1028700"/>
                  </a:lnTo>
                  <a:lnTo>
                    <a:pt x="331543" y="1025690"/>
                  </a:lnTo>
                  <a:lnTo>
                    <a:pt x="328409" y="1026922"/>
                  </a:lnTo>
                  <a:lnTo>
                    <a:pt x="413671" y="1026922"/>
                  </a:lnTo>
                  <a:lnTo>
                    <a:pt x="379260" y="1064374"/>
                  </a:lnTo>
                  <a:lnTo>
                    <a:pt x="332659" y="1083170"/>
                  </a:lnTo>
                  <a:lnTo>
                    <a:pt x="326224" y="1083170"/>
                  </a:lnTo>
                  <a:lnTo>
                    <a:pt x="319532" y="1084910"/>
                  </a:lnTo>
                  <a:lnTo>
                    <a:pt x="321796" y="1084910"/>
                  </a:lnTo>
                  <a:lnTo>
                    <a:pt x="321279" y="1085113"/>
                  </a:lnTo>
                  <a:lnTo>
                    <a:pt x="319824" y="1085113"/>
                  </a:lnTo>
                  <a:lnTo>
                    <a:pt x="314718" y="1087691"/>
                  </a:lnTo>
                  <a:lnTo>
                    <a:pt x="315828" y="1087691"/>
                  </a:lnTo>
                  <a:lnTo>
                    <a:pt x="312521" y="1089825"/>
                  </a:lnTo>
                  <a:lnTo>
                    <a:pt x="311886" y="1089825"/>
                  </a:lnTo>
                  <a:lnTo>
                    <a:pt x="308368" y="1092504"/>
                  </a:lnTo>
                  <a:lnTo>
                    <a:pt x="308897" y="1092504"/>
                  </a:lnTo>
                  <a:lnTo>
                    <a:pt x="303258" y="1097559"/>
                  </a:lnTo>
                  <a:lnTo>
                    <a:pt x="302907" y="1097559"/>
                  </a:lnTo>
                  <a:lnTo>
                    <a:pt x="300482" y="1100048"/>
                  </a:lnTo>
                  <a:lnTo>
                    <a:pt x="300733" y="1100048"/>
                  </a:lnTo>
                  <a:lnTo>
                    <a:pt x="293455" y="1108379"/>
                  </a:lnTo>
                  <a:lnTo>
                    <a:pt x="293281" y="1108379"/>
                  </a:lnTo>
                  <a:lnTo>
                    <a:pt x="291592" y="1110513"/>
                  </a:lnTo>
                  <a:lnTo>
                    <a:pt x="291739" y="1110513"/>
                  </a:lnTo>
                  <a:lnTo>
                    <a:pt x="283351" y="1122121"/>
                  </a:lnTo>
                  <a:lnTo>
                    <a:pt x="282067" y="1123899"/>
                  </a:lnTo>
                  <a:lnTo>
                    <a:pt x="273109" y="1138694"/>
                  </a:lnTo>
                  <a:lnTo>
                    <a:pt x="272199" y="1140180"/>
                  </a:lnTo>
                  <a:lnTo>
                    <a:pt x="262843" y="1157884"/>
                  </a:lnTo>
                  <a:lnTo>
                    <a:pt x="262178" y="1159129"/>
                  </a:lnTo>
                  <a:lnTo>
                    <a:pt x="252573" y="1179563"/>
                  </a:lnTo>
                  <a:lnTo>
                    <a:pt x="252056" y="1180655"/>
                  </a:lnTo>
                  <a:lnTo>
                    <a:pt x="242036" y="1204518"/>
                  </a:lnTo>
                  <a:lnTo>
                    <a:pt x="232441" y="1229868"/>
                  </a:lnTo>
                  <a:lnTo>
                    <a:pt x="222389" y="1259039"/>
                  </a:lnTo>
                  <a:lnTo>
                    <a:pt x="212864" y="1289354"/>
                  </a:lnTo>
                  <a:lnTo>
                    <a:pt x="203765" y="1321003"/>
                  </a:lnTo>
                  <a:lnTo>
                    <a:pt x="194574" y="1355674"/>
                  </a:lnTo>
                  <a:lnTo>
                    <a:pt x="185997" y="1390904"/>
                  </a:lnTo>
                  <a:lnTo>
                    <a:pt x="177545" y="1428699"/>
                  </a:lnTo>
                  <a:lnTo>
                    <a:pt x="169649" y="1467053"/>
                  </a:lnTo>
                  <a:lnTo>
                    <a:pt x="162037" y="1507286"/>
                  </a:lnTo>
                  <a:lnTo>
                    <a:pt x="154842" y="1548764"/>
                  </a:lnTo>
                  <a:lnTo>
                    <a:pt x="154814" y="1549158"/>
                  </a:lnTo>
                  <a:lnTo>
                    <a:pt x="148076" y="1591767"/>
                  </a:lnTo>
                  <a:lnTo>
                    <a:pt x="141861" y="1634934"/>
                  </a:lnTo>
                  <a:lnTo>
                    <a:pt x="130812" y="1725168"/>
                  </a:lnTo>
                  <a:lnTo>
                    <a:pt x="121901" y="1818538"/>
                  </a:lnTo>
                  <a:lnTo>
                    <a:pt x="115311" y="1913928"/>
                  </a:lnTo>
                  <a:lnTo>
                    <a:pt x="114455" y="1939091"/>
                  </a:lnTo>
                  <a:close/>
                </a:path>
                <a:path w="602614" h="2110104">
                  <a:moveTo>
                    <a:pt x="319532" y="1084910"/>
                  </a:moveTo>
                  <a:lnTo>
                    <a:pt x="326224" y="1083170"/>
                  </a:lnTo>
                  <a:lnTo>
                    <a:pt x="322949" y="1084457"/>
                  </a:lnTo>
                  <a:lnTo>
                    <a:pt x="319532" y="1084910"/>
                  </a:lnTo>
                  <a:close/>
                </a:path>
                <a:path w="602614" h="2110104">
                  <a:moveTo>
                    <a:pt x="322949" y="1084457"/>
                  </a:moveTo>
                  <a:lnTo>
                    <a:pt x="326224" y="1083170"/>
                  </a:lnTo>
                  <a:lnTo>
                    <a:pt x="332659" y="1083170"/>
                  </a:lnTo>
                  <a:lnTo>
                    <a:pt x="322949" y="1084457"/>
                  </a:lnTo>
                  <a:close/>
                </a:path>
                <a:path w="602614" h="2110104">
                  <a:moveTo>
                    <a:pt x="321796" y="1084910"/>
                  </a:moveTo>
                  <a:lnTo>
                    <a:pt x="319532" y="1084910"/>
                  </a:lnTo>
                  <a:lnTo>
                    <a:pt x="322949" y="1084457"/>
                  </a:lnTo>
                  <a:lnTo>
                    <a:pt x="321796" y="1084910"/>
                  </a:lnTo>
                  <a:close/>
                </a:path>
                <a:path w="602614" h="2110104">
                  <a:moveTo>
                    <a:pt x="314718" y="1087691"/>
                  </a:moveTo>
                  <a:lnTo>
                    <a:pt x="319824" y="1085113"/>
                  </a:lnTo>
                  <a:lnTo>
                    <a:pt x="317556" y="1086576"/>
                  </a:lnTo>
                  <a:lnTo>
                    <a:pt x="314718" y="1087691"/>
                  </a:lnTo>
                  <a:close/>
                </a:path>
                <a:path w="602614" h="2110104">
                  <a:moveTo>
                    <a:pt x="317556" y="1086576"/>
                  </a:moveTo>
                  <a:lnTo>
                    <a:pt x="319824" y="1085113"/>
                  </a:lnTo>
                  <a:lnTo>
                    <a:pt x="321279" y="1085113"/>
                  </a:lnTo>
                  <a:lnTo>
                    <a:pt x="317556" y="1086576"/>
                  </a:lnTo>
                  <a:close/>
                </a:path>
                <a:path w="602614" h="2110104">
                  <a:moveTo>
                    <a:pt x="315828" y="1087691"/>
                  </a:moveTo>
                  <a:lnTo>
                    <a:pt x="314718" y="1087691"/>
                  </a:lnTo>
                  <a:lnTo>
                    <a:pt x="317556" y="1086576"/>
                  </a:lnTo>
                  <a:lnTo>
                    <a:pt x="315828" y="1087691"/>
                  </a:lnTo>
                  <a:close/>
                </a:path>
                <a:path w="602614" h="2110104">
                  <a:moveTo>
                    <a:pt x="308368" y="1092504"/>
                  </a:moveTo>
                  <a:lnTo>
                    <a:pt x="311886" y="1089825"/>
                  </a:lnTo>
                  <a:lnTo>
                    <a:pt x="310255" y="1091287"/>
                  </a:lnTo>
                  <a:lnTo>
                    <a:pt x="308368" y="1092504"/>
                  </a:lnTo>
                  <a:close/>
                </a:path>
                <a:path w="602614" h="2110104">
                  <a:moveTo>
                    <a:pt x="310255" y="1091287"/>
                  </a:moveTo>
                  <a:lnTo>
                    <a:pt x="311886" y="1089825"/>
                  </a:lnTo>
                  <a:lnTo>
                    <a:pt x="312521" y="1089825"/>
                  </a:lnTo>
                  <a:lnTo>
                    <a:pt x="310255" y="1091287"/>
                  </a:lnTo>
                  <a:close/>
                </a:path>
                <a:path w="602614" h="2110104">
                  <a:moveTo>
                    <a:pt x="308897" y="1092504"/>
                  </a:moveTo>
                  <a:lnTo>
                    <a:pt x="308368" y="1092504"/>
                  </a:lnTo>
                  <a:lnTo>
                    <a:pt x="310255" y="1091287"/>
                  </a:lnTo>
                  <a:lnTo>
                    <a:pt x="308897" y="1092504"/>
                  </a:lnTo>
                  <a:close/>
                </a:path>
                <a:path w="602614" h="2110104">
                  <a:moveTo>
                    <a:pt x="300482" y="1100048"/>
                  </a:moveTo>
                  <a:lnTo>
                    <a:pt x="302907" y="1097559"/>
                  </a:lnTo>
                  <a:lnTo>
                    <a:pt x="301640" y="1099010"/>
                  </a:lnTo>
                  <a:lnTo>
                    <a:pt x="300482" y="1100048"/>
                  </a:lnTo>
                  <a:close/>
                </a:path>
                <a:path w="602614" h="2110104">
                  <a:moveTo>
                    <a:pt x="301640" y="1099010"/>
                  </a:moveTo>
                  <a:lnTo>
                    <a:pt x="302907" y="1097559"/>
                  </a:lnTo>
                  <a:lnTo>
                    <a:pt x="303258" y="1097559"/>
                  </a:lnTo>
                  <a:lnTo>
                    <a:pt x="301640" y="1099010"/>
                  </a:lnTo>
                  <a:close/>
                </a:path>
                <a:path w="602614" h="2110104">
                  <a:moveTo>
                    <a:pt x="300733" y="1100048"/>
                  </a:moveTo>
                  <a:lnTo>
                    <a:pt x="300482" y="1100048"/>
                  </a:lnTo>
                  <a:lnTo>
                    <a:pt x="301640" y="1099010"/>
                  </a:lnTo>
                  <a:lnTo>
                    <a:pt x="300733" y="1100048"/>
                  </a:lnTo>
                  <a:close/>
                </a:path>
                <a:path w="602614" h="2110104">
                  <a:moveTo>
                    <a:pt x="291592" y="1110513"/>
                  </a:moveTo>
                  <a:lnTo>
                    <a:pt x="293281" y="1108379"/>
                  </a:lnTo>
                  <a:lnTo>
                    <a:pt x="292444" y="1109536"/>
                  </a:lnTo>
                  <a:lnTo>
                    <a:pt x="291592" y="1110513"/>
                  </a:lnTo>
                  <a:close/>
                </a:path>
                <a:path w="602614" h="2110104">
                  <a:moveTo>
                    <a:pt x="292444" y="1109536"/>
                  </a:moveTo>
                  <a:lnTo>
                    <a:pt x="293281" y="1108379"/>
                  </a:lnTo>
                  <a:lnTo>
                    <a:pt x="293455" y="1108379"/>
                  </a:lnTo>
                  <a:lnTo>
                    <a:pt x="292444" y="1109536"/>
                  </a:lnTo>
                  <a:close/>
                </a:path>
                <a:path w="602614" h="2110104">
                  <a:moveTo>
                    <a:pt x="291739" y="1110513"/>
                  </a:moveTo>
                  <a:lnTo>
                    <a:pt x="291592" y="1110513"/>
                  </a:lnTo>
                  <a:lnTo>
                    <a:pt x="292444" y="1109536"/>
                  </a:lnTo>
                  <a:lnTo>
                    <a:pt x="291739" y="1110513"/>
                  </a:lnTo>
                  <a:close/>
                </a:path>
                <a:path w="602614" h="2110104">
                  <a:moveTo>
                    <a:pt x="282067" y="1123899"/>
                  </a:moveTo>
                  <a:lnTo>
                    <a:pt x="283260" y="1122121"/>
                  </a:lnTo>
                  <a:lnTo>
                    <a:pt x="282754" y="1122947"/>
                  </a:lnTo>
                  <a:lnTo>
                    <a:pt x="282067" y="1123899"/>
                  </a:lnTo>
                  <a:close/>
                </a:path>
                <a:path w="602614" h="2110104">
                  <a:moveTo>
                    <a:pt x="282754" y="1122947"/>
                  </a:moveTo>
                  <a:lnTo>
                    <a:pt x="283260" y="1122121"/>
                  </a:lnTo>
                  <a:lnTo>
                    <a:pt x="282754" y="1122947"/>
                  </a:lnTo>
                  <a:close/>
                </a:path>
                <a:path w="602614" h="2110104">
                  <a:moveTo>
                    <a:pt x="282171" y="1123899"/>
                  </a:moveTo>
                  <a:lnTo>
                    <a:pt x="282754" y="1122947"/>
                  </a:lnTo>
                  <a:lnTo>
                    <a:pt x="282171" y="1123899"/>
                  </a:lnTo>
                  <a:close/>
                </a:path>
                <a:path w="602614" h="2110104">
                  <a:moveTo>
                    <a:pt x="272199" y="1140180"/>
                  </a:moveTo>
                  <a:lnTo>
                    <a:pt x="273088" y="1138694"/>
                  </a:lnTo>
                  <a:lnTo>
                    <a:pt x="272944" y="1138963"/>
                  </a:lnTo>
                  <a:lnTo>
                    <a:pt x="272199" y="1140180"/>
                  </a:lnTo>
                  <a:close/>
                </a:path>
                <a:path w="602614" h="2110104">
                  <a:moveTo>
                    <a:pt x="272944" y="1138963"/>
                  </a:moveTo>
                  <a:lnTo>
                    <a:pt x="273088" y="1138694"/>
                  </a:lnTo>
                  <a:lnTo>
                    <a:pt x="272944" y="1138963"/>
                  </a:lnTo>
                  <a:close/>
                </a:path>
                <a:path w="602614" h="2110104">
                  <a:moveTo>
                    <a:pt x="272294" y="1140180"/>
                  </a:moveTo>
                  <a:lnTo>
                    <a:pt x="272944" y="1138963"/>
                  </a:lnTo>
                  <a:lnTo>
                    <a:pt x="272294" y="1140180"/>
                  </a:lnTo>
                  <a:close/>
                </a:path>
                <a:path w="602614" h="2110104">
                  <a:moveTo>
                    <a:pt x="262696" y="1158159"/>
                  </a:moveTo>
                  <a:lnTo>
                    <a:pt x="262826" y="1157884"/>
                  </a:lnTo>
                  <a:lnTo>
                    <a:pt x="262696" y="1158159"/>
                  </a:lnTo>
                  <a:close/>
                </a:path>
                <a:path w="602614" h="2110104">
                  <a:moveTo>
                    <a:pt x="262237" y="1159129"/>
                  </a:moveTo>
                  <a:lnTo>
                    <a:pt x="262696" y="1158159"/>
                  </a:lnTo>
                  <a:lnTo>
                    <a:pt x="262237" y="1159129"/>
                  </a:lnTo>
                  <a:close/>
                </a:path>
                <a:path w="602614" h="2110104">
                  <a:moveTo>
                    <a:pt x="252378" y="1179975"/>
                  </a:moveTo>
                  <a:lnTo>
                    <a:pt x="252552" y="1179563"/>
                  </a:lnTo>
                  <a:lnTo>
                    <a:pt x="252378" y="1179975"/>
                  </a:lnTo>
                  <a:close/>
                </a:path>
                <a:path w="602614" h="2110104">
                  <a:moveTo>
                    <a:pt x="252091" y="1180655"/>
                  </a:moveTo>
                  <a:lnTo>
                    <a:pt x="252378" y="1179975"/>
                  </a:lnTo>
                  <a:lnTo>
                    <a:pt x="252091" y="1180655"/>
                  </a:lnTo>
                  <a:close/>
                </a:path>
                <a:path w="602614" h="2110104">
                  <a:moveTo>
                    <a:pt x="242409" y="1203634"/>
                  </a:moveTo>
                  <a:close/>
                </a:path>
                <a:path w="602614" h="2110104">
                  <a:moveTo>
                    <a:pt x="242073" y="1204518"/>
                  </a:moveTo>
                  <a:lnTo>
                    <a:pt x="242409" y="1203634"/>
                  </a:lnTo>
                  <a:lnTo>
                    <a:pt x="242073" y="1204518"/>
                  </a:lnTo>
                  <a:close/>
                </a:path>
                <a:path w="602614" h="2110104">
                  <a:moveTo>
                    <a:pt x="232117" y="1230718"/>
                  </a:moveTo>
                  <a:lnTo>
                    <a:pt x="232410" y="1229868"/>
                  </a:lnTo>
                  <a:lnTo>
                    <a:pt x="232117" y="1230718"/>
                  </a:lnTo>
                  <a:close/>
                </a:path>
                <a:path w="602614" h="2110104">
                  <a:moveTo>
                    <a:pt x="222606" y="1258408"/>
                  </a:moveTo>
                  <a:close/>
                </a:path>
                <a:path w="602614" h="2110104">
                  <a:moveTo>
                    <a:pt x="222407" y="1259039"/>
                  </a:moveTo>
                  <a:lnTo>
                    <a:pt x="222606" y="1258408"/>
                  </a:lnTo>
                  <a:lnTo>
                    <a:pt x="222407" y="1259039"/>
                  </a:lnTo>
                  <a:close/>
                </a:path>
                <a:path w="602614" h="2110104">
                  <a:moveTo>
                    <a:pt x="213060" y="1288733"/>
                  </a:moveTo>
                  <a:close/>
                </a:path>
                <a:path w="602614" h="2110104">
                  <a:moveTo>
                    <a:pt x="212881" y="1289354"/>
                  </a:moveTo>
                  <a:lnTo>
                    <a:pt x="213060" y="1288733"/>
                  </a:lnTo>
                  <a:lnTo>
                    <a:pt x="212881" y="1289354"/>
                  </a:lnTo>
                  <a:close/>
                </a:path>
                <a:path w="602614" h="2110104">
                  <a:moveTo>
                    <a:pt x="203593" y="1321600"/>
                  </a:moveTo>
                  <a:lnTo>
                    <a:pt x="203746" y="1321003"/>
                  </a:lnTo>
                  <a:lnTo>
                    <a:pt x="203593" y="1321600"/>
                  </a:lnTo>
                  <a:close/>
                </a:path>
                <a:path w="602614" h="2110104">
                  <a:moveTo>
                    <a:pt x="194690" y="1355198"/>
                  </a:moveTo>
                  <a:close/>
                </a:path>
                <a:path w="602614" h="2110104">
                  <a:moveTo>
                    <a:pt x="194574" y="1355674"/>
                  </a:moveTo>
                  <a:lnTo>
                    <a:pt x="194690" y="1355198"/>
                  </a:lnTo>
                  <a:lnTo>
                    <a:pt x="194574" y="1355674"/>
                  </a:lnTo>
                  <a:close/>
                </a:path>
                <a:path w="602614" h="2110104">
                  <a:moveTo>
                    <a:pt x="185877" y="1391399"/>
                  </a:moveTo>
                  <a:lnTo>
                    <a:pt x="185978" y="1390904"/>
                  </a:lnTo>
                  <a:lnTo>
                    <a:pt x="185877" y="1391399"/>
                  </a:lnTo>
                  <a:close/>
                </a:path>
                <a:path w="602614" h="2110104">
                  <a:moveTo>
                    <a:pt x="177546" y="1428699"/>
                  </a:moveTo>
                  <a:lnTo>
                    <a:pt x="177647" y="1428203"/>
                  </a:lnTo>
                  <a:lnTo>
                    <a:pt x="177546" y="1428699"/>
                  </a:lnTo>
                  <a:close/>
                </a:path>
                <a:path w="602614" h="2110104">
                  <a:moveTo>
                    <a:pt x="169575" y="1467497"/>
                  </a:moveTo>
                  <a:lnTo>
                    <a:pt x="169659" y="1467053"/>
                  </a:lnTo>
                  <a:lnTo>
                    <a:pt x="169575" y="1467497"/>
                  </a:lnTo>
                  <a:close/>
                </a:path>
                <a:path w="602614" h="2110104">
                  <a:moveTo>
                    <a:pt x="161963" y="1507680"/>
                  </a:moveTo>
                  <a:lnTo>
                    <a:pt x="162013" y="1507286"/>
                  </a:lnTo>
                  <a:lnTo>
                    <a:pt x="161963" y="1507680"/>
                  </a:lnTo>
                  <a:close/>
                </a:path>
                <a:path w="602614" h="2110104">
                  <a:moveTo>
                    <a:pt x="154814" y="1549158"/>
                  </a:moveTo>
                  <a:lnTo>
                    <a:pt x="154876" y="1548764"/>
                  </a:lnTo>
                  <a:lnTo>
                    <a:pt x="154814" y="1549158"/>
                  </a:lnTo>
                  <a:close/>
                </a:path>
                <a:path w="602614" h="2110104">
                  <a:moveTo>
                    <a:pt x="148082" y="1591767"/>
                  </a:moveTo>
                  <a:lnTo>
                    <a:pt x="148132" y="1591373"/>
                  </a:lnTo>
                  <a:lnTo>
                    <a:pt x="148082" y="1591767"/>
                  </a:lnTo>
                  <a:close/>
                </a:path>
                <a:path w="602614" h="2110104">
                  <a:moveTo>
                    <a:pt x="141804" y="1635480"/>
                  </a:moveTo>
                  <a:lnTo>
                    <a:pt x="141871" y="1634934"/>
                  </a:lnTo>
                  <a:lnTo>
                    <a:pt x="141804" y="1635480"/>
                  </a:lnTo>
                  <a:close/>
                </a:path>
                <a:path w="602614" h="2110104">
                  <a:moveTo>
                    <a:pt x="130799" y="1725276"/>
                  </a:moveTo>
                  <a:close/>
                </a:path>
                <a:path w="602614" h="2110104">
                  <a:moveTo>
                    <a:pt x="130738" y="1725917"/>
                  </a:moveTo>
                  <a:lnTo>
                    <a:pt x="130799" y="1725276"/>
                  </a:lnTo>
                  <a:lnTo>
                    <a:pt x="130738" y="1725917"/>
                  </a:lnTo>
                  <a:close/>
                </a:path>
                <a:path w="602614" h="2110104">
                  <a:moveTo>
                    <a:pt x="121831" y="1819272"/>
                  </a:moveTo>
                  <a:lnTo>
                    <a:pt x="121881" y="1818538"/>
                  </a:lnTo>
                  <a:lnTo>
                    <a:pt x="121831" y="1819272"/>
                  </a:lnTo>
                  <a:close/>
                </a:path>
                <a:path w="602614" h="2110104">
                  <a:moveTo>
                    <a:pt x="121831" y="1819275"/>
                  </a:moveTo>
                  <a:close/>
                </a:path>
                <a:path w="602614" h="2110104">
                  <a:moveTo>
                    <a:pt x="115271" y="1914514"/>
                  </a:moveTo>
                  <a:lnTo>
                    <a:pt x="115290" y="1913928"/>
                  </a:lnTo>
                  <a:lnTo>
                    <a:pt x="115271" y="1914514"/>
                  </a:lnTo>
                  <a:close/>
                </a:path>
                <a:path w="602614" h="2110104">
                  <a:moveTo>
                    <a:pt x="115256" y="1914969"/>
                  </a:moveTo>
                  <a:lnTo>
                    <a:pt x="115271" y="1914514"/>
                  </a:lnTo>
                  <a:lnTo>
                    <a:pt x="115256" y="1914969"/>
                  </a:lnTo>
                  <a:close/>
                </a:path>
                <a:path w="602614" h="2110104">
                  <a:moveTo>
                    <a:pt x="81203" y="2109698"/>
                  </a:moveTo>
                  <a:lnTo>
                    <a:pt x="0" y="1936114"/>
                  </a:lnTo>
                  <a:lnTo>
                    <a:pt x="57332" y="1937606"/>
                  </a:lnTo>
                  <a:lnTo>
                    <a:pt x="56400" y="1965921"/>
                  </a:lnTo>
                  <a:lnTo>
                    <a:pt x="113499" y="1967864"/>
                  </a:lnTo>
                  <a:lnTo>
                    <a:pt x="156844" y="1967864"/>
                  </a:lnTo>
                  <a:lnTo>
                    <a:pt x="81203" y="2109698"/>
                  </a:lnTo>
                  <a:close/>
                </a:path>
                <a:path w="602614" h="2110104">
                  <a:moveTo>
                    <a:pt x="113499" y="1967864"/>
                  </a:moveTo>
                  <a:lnTo>
                    <a:pt x="56400" y="1965921"/>
                  </a:lnTo>
                  <a:lnTo>
                    <a:pt x="57332" y="1937606"/>
                  </a:lnTo>
                  <a:lnTo>
                    <a:pt x="114455" y="1939091"/>
                  </a:lnTo>
                  <a:lnTo>
                    <a:pt x="113499" y="1967864"/>
                  </a:lnTo>
                  <a:close/>
                </a:path>
                <a:path w="602614" h="2110104">
                  <a:moveTo>
                    <a:pt x="156844" y="1967864"/>
                  </a:moveTo>
                  <a:lnTo>
                    <a:pt x="113499" y="1967864"/>
                  </a:lnTo>
                  <a:lnTo>
                    <a:pt x="114455" y="1939091"/>
                  </a:lnTo>
                  <a:lnTo>
                    <a:pt x="171399" y="1940572"/>
                  </a:lnTo>
                  <a:lnTo>
                    <a:pt x="156844" y="1967864"/>
                  </a:lnTo>
                  <a:close/>
                </a:path>
              </a:pathLst>
            </a:custGeom>
            <a:solidFill>
              <a:srgbClr val="92CF4F"/>
            </a:solidFill>
          </p:spPr>
          <p:txBody>
            <a:bodyPr wrap="square" lIns="0" tIns="0" rIns="0" bIns="0" rtlCol="0"/>
            <a:lstStyle/>
            <a:p>
              <a:endParaRPr/>
            </a:p>
          </p:txBody>
        </p:sp>
        <p:pic>
          <p:nvPicPr>
            <p:cNvPr id="13" name="object 13"/>
            <p:cNvPicPr/>
            <p:nvPr/>
          </p:nvPicPr>
          <p:blipFill>
            <a:blip r:embed="rId3" cstate="print"/>
            <a:stretch>
              <a:fillRect/>
            </a:stretch>
          </p:blipFill>
          <p:spPr>
            <a:xfrm>
              <a:off x="7037832" y="2570365"/>
              <a:ext cx="2626423" cy="2595257"/>
            </a:xfrm>
            <a:prstGeom prst="rect">
              <a:avLst/>
            </a:prstGeom>
          </p:spPr>
        </p:pic>
      </p:grpSp>
      <p:sp>
        <p:nvSpPr>
          <p:cNvPr id="14" name="object 14"/>
          <p:cNvSpPr txBox="1"/>
          <p:nvPr/>
        </p:nvSpPr>
        <p:spPr>
          <a:xfrm>
            <a:off x="3277603" y="5324347"/>
            <a:ext cx="2677160" cy="836447"/>
          </a:xfrm>
          <a:prstGeom prst="rect">
            <a:avLst/>
          </a:prstGeom>
        </p:spPr>
        <p:txBody>
          <a:bodyPr vert="horz" wrap="square" lIns="0" tIns="6350" rIns="0" bIns="0" rtlCol="0">
            <a:spAutoFit/>
          </a:bodyPr>
          <a:lstStyle/>
          <a:p>
            <a:pPr marL="12700" marR="5080">
              <a:lnSpc>
                <a:spcPct val="102200"/>
              </a:lnSpc>
              <a:spcBef>
                <a:spcPts val="50"/>
              </a:spcBef>
            </a:pPr>
            <a:r>
              <a:rPr lang="el-GR" sz="1800" dirty="0">
                <a:latin typeface="Franklin Gothic Medium"/>
                <a:cs typeface="Franklin Gothic Medium"/>
              </a:rPr>
              <a:t>Αλτρουιστική ωφελιμότητα που επιτυγχάνεται με τη διατήρηση των πεζών</a:t>
            </a:r>
          </a:p>
        </p:txBody>
      </p:sp>
      <p:sp>
        <p:nvSpPr>
          <p:cNvPr id="15" name="object 15"/>
          <p:cNvSpPr txBox="1"/>
          <p:nvPr/>
        </p:nvSpPr>
        <p:spPr>
          <a:xfrm>
            <a:off x="7313333" y="5187188"/>
            <a:ext cx="3107055" cy="857885"/>
          </a:xfrm>
          <a:prstGeom prst="rect">
            <a:avLst/>
          </a:prstGeom>
        </p:spPr>
        <p:txBody>
          <a:bodyPr vert="horz" wrap="square" lIns="0" tIns="7620" rIns="0" bIns="0" rtlCol="0">
            <a:spAutoFit/>
          </a:bodyPr>
          <a:lstStyle/>
          <a:p>
            <a:pPr marL="12700" marR="5080">
              <a:lnSpc>
                <a:spcPct val="101699"/>
              </a:lnSpc>
              <a:spcBef>
                <a:spcPts val="60"/>
              </a:spcBef>
            </a:pPr>
            <a:r>
              <a:rPr lang="el-GR" sz="1800" spc="-10" dirty="0">
                <a:latin typeface="Franklin Gothic Medium"/>
                <a:cs typeface="Franklin Gothic Medium"/>
              </a:rPr>
              <a:t>Συνολική προβλεπόμενη νομική κύρωση (αποζημίωση) για την πρόκληση θανάτου πεζού</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90" dirty="0"/>
              <a:t>ΠΡΟΣΟΜΟΙΩΣΗ</a:t>
            </a:r>
            <a:r>
              <a:rPr lang="en-US" spc="90" dirty="0"/>
              <a:t>: </a:t>
            </a:r>
            <a:r>
              <a:rPr lang="el-GR" spc="90" dirty="0"/>
              <a:t>ΑΞΙΟΛΟΓΗΣΗ</a:t>
            </a:r>
            <a:endParaRPr spc="70" dirty="0"/>
          </a:p>
        </p:txBody>
      </p:sp>
      <p:sp>
        <p:nvSpPr>
          <p:cNvPr id="3" name="object 3"/>
          <p:cNvSpPr txBox="1"/>
          <p:nvPr/>
        </p:nvSpPr>
        <p:spPr>
          <a:xfrm>
            <a:off x="1038860" y="2595372"/>
            <a:ext cx="10060940" cy="421640"/>
          </a:xfrm>
          <a:prstGeom prst="rect">
            <a:avLst/>
          </a:prstGeom>
        </p:spPr>
        <p:txBody>
          <a:bodyPr vert="horz" wrap="square" lIns="0" tIns="12700" rIns="0" bIns="0" rtlCol="0">
            <a:spAutoFit/>
          </a:bodyPr>
          <a:lstStyle/>
          <a:p>
            <a:pPr marL="12700">
              <a:lnSpc>
                <a:spcPct val="100000"/>
              </a:lnSpc>
              <a:spcBef>
                <a:spcPts val="100"/>
              </a:spcBef>
            </a:pPr>
            <a:r>
              <a:rPr lang="el-GR" sz="2600" dirty="0">
                <a:latin typeface="Franklin Gothic Medium"/>
                <a:cs typeface="Franklin Gothic Medium"/>
              </a:rPr>
              <a:t>Η δεύτερη συνάρτηση υπολογίζεται με βάση την εναλλακτική δράση:</a:t>
            </a:r>
          </a:p>
        </p:txBody>
      </p:sp>
      <p:sp>
        <p:nvSpPr>
          <p:cNvPr id="4" name="object 4"/>
          <p:cNvSpPr txBox="1"/>
          <p:nvPr/>
        </p:nvSpPr>
        <p:spPr>
          <a:xfrm>
            <a:off x="1038860" y="4905757"/>
            <a:ext cx="9840595" cy="1220206"/>
          </a:xfrm>
          <a:prstGeom prst="rect">
            <a:avLst/>
          </a:prstGeom>
        </p:spPr>
        <p:txBody>
          <a:bodyPr vert="horz" wrap="square" lIns="0" tIns="27305" rIns="0" bIns="0" rtlCol="0">
            <a:spAutoFit/>
          </a:bodyPr>
          <a:lstStyle/>
          <a:p>
            <a:pPr marL="12700" marR="5080">
              <a:lnSpc>
                <a:spcPts val="3100"/>
              </a:lnSpc>
              <a:spcBef>
                <a:spcPts val="215"/>
              </a:spcBef>
            </a:pPr>
            <a:r>
              <a:rPr lang="el-GR" sz="2600" dirty="0">
                <a:latin typeface="Franklin Gothic Medium"/>
                <a:cs typeface="Franklin Gothic Medium"/>
              </a:rPr>
              <a:t>Σημειώστε ότι τα επιμέρους στοιχεία σταθμίζονται με βάση την πιθανότητα πρόκλησης βλάβης στους πεζούς/επιβάτες σε αυτή την περίπτωση.</a:t>
            </a:r>
            <a:endParaRPr sz="2600" dirty="0">
              <a:latin typeface="Franklin Gothic Medium"/>
              <a:cs typeface="Franklin Gothic Medium"/>
            </a:endParaRPr>
          </a:p>
        </p:txBody>
      </p:sp>
      <p:pic>
        <p:nvPicPr>
          <p:cNvPr id="5" name="object 5"/>
          <p:cNvPicPr/>
          <p:nvPr/>
        </p:nvPicPr>
        <p:blipFill>
          <a:blip r:embed="rId2" cstate="print"/>
          <a:stretch>
            <a:fillRect/>
          </a:stretch>
        </p:blipFill>
        <p:spPr>
          <a:xfrm>
            <a:off x="2430526" y="3228845"/>
            <a:ext cx="7315187" cy="115567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90" dirty="0"/>
              <a:t>ΠΡΟΣΟΜΟΙΩΣΗ</a:t>
            </a:r>
            <a:r>
              <a:rPr lang="en-US" spc="90" dirty="0"/>
              <a:t>: </a:t>
            </a:r>
            <a:r>
              <a:rPr lang="el-GR" spc="90" dirty="0"/>
              <a:t>ΑΞΙΟΛΟΓΗΣΗ</a:t>
            </a:r>
            <a:endParaRPr spc="70" dirty="0"/>
          </a:p>
        </p:txBody>
      </p:sp>
      <p:sp>
        <p:nvSpPr>
          <p:cNvPr id="3" name="object 3"/>
          <p:cNvSpPr txBox="1"/>
          <p:nvPr/>
        </p:nvSpPr>
        <p:spPr>
          <a:xfrm>
            <a:off x="1038860" y="2595372"/>
            <a:ext cx="10047605" cy="3576812"/>
          </a:xfrm>
          <a:prstGeom prst="rect">
            <a:avLst/>
          </a:prstGeom>
        </p:spPr>
        <p:txBody>
          <a:bodyPr vert="horz" wrap="square" lIns="0" tIns="27939" rIns="0" bIns="0" rtlCol="0">
            <a:spAutoFit/>
          </a:bodyPr>
          <a:lstStyle/>
          <a:p>
            <a:pPr marL="12700" marR="132715">
              <a:lnSpc>
                <a:spcPts val="3100"/>
              </a:lnSpc>
              <a:spcBef>
                <a:spcPts val="219"/>
              </a:spcBef>
            </a:pPr>
            <a:r>
              <a:rPr lang="el-GR" sz="2600" dirty="0">
                <a:latin typeface="Franklin Gothic Medium"/>
                <a:cs typeface="Franklin Gothic Medium"/>
              </a:rPr>
              <a:t>Η ανταμοιβή εξαρτάται από το αν η συμπεριφορά του AV διαφέρει από τη μέση συμπεριφορά της κοινότητας</a:t>
            </a:r>
            <a:r>
              <a:rPr sz="2600" spc="-10" dirty="0">
                <a:latin typeface="Franklin Gothic Medium"/>
                <a:cs typeface="Franklin Gothic Medium"/>
              </a:rPr>
              <a:t>:</a:t>
            </a:r>
            <a:endParaRPr sz="2600" dirty="0">
              <a:latin typeface="Franklin Gothic Medium"/>
              <a:cs typeface="Franklin Gothic Medium"/>
            </a:endParaRPr>
          </a:p>
          <a:p>
            <a:pPr marL="129539" marR="5080" indent="-116839">
              <a:lnSpc>
                <a:spcPct val="100800"/>
              </a:lnSpc>
              <a:spcBef>
                <a:spcPts val="1360"/>
              </a:spcBef>
              <a:buSzPct val="96153"/>
              <a:buFont typeface="Arial"/>
              <a:buChar char="•"/>
              <a:tabLst>
                <a:tab pos="469900" algn="l"/>
              </a:tabLst>
            </a:pPr>
            <a:r>
              <a:rPr lang="el-GR" sz="2600" dirty="0">
                <a:latin typeface="Franklin Gothic Medium"/>
                <a:cs typeface="Franklin Gothic Medium"/>
              </a:rPr>
              <a:t>Εάν το μέσο άτομο θα συνέχιζε να πηγαίνει ευθεία και το AV στρίβει, τότε η ενέργεια αυτή ανταμείβεται (έχοντας κάνει μια ενέργεια που είναι αξιέπαινη, αφού ελαχιστοποιεί τον κίνδυνο απωλειών σε μεγαλύτερο βαθμό από τον μέσο όρο)</a:t>
            </a:r>
            <a:endParaRPr sz="2600" dirty="0">
              <a:latin typeface="Franklin Gothic Medium"/>
              <a:cs typeface="Franklin Gothic Medium"/>
            </a:endParaRPr>
          </a:p>
          <a:p>
            <a:pPr marL="129539" marR="709930" indent="-116839">
              <a:lnSpc>
                <a:spcPct val="102299"/>
              </a:lnSpc>
              <a:spcBef>
                <a:spcPts val="1320"/>
              </a:spcBef>
              <a:buSzPct val="96153"/>
              <a:buFont typeface="Arial"/>
              <a:buChar char="•"/>
              <a:tabLst>
                <a:tab pos="469900" algn="l"/>
              </a:tabLst>
            </a:pPr>
            <a:r>
              <a:rPr lang="el-GR" sz="2600" dirty="0">
                <a:latin typeface="Franklin Gothic Medium"/>
                <a:cs typeface="Franklin Gothic Medium"/>
              </a:rPr>
              <a:t>Από την άλλη πλευρά, εάν το μέσο άτομο θα έστριβε και το AV πηγαίνει ευθεία, τότε τιμωρείται.</a:t>
            </a:r>
            <a:endParaRPr sz="2600" dirty="0">
              <a:latin typeface="Franklin Gothic Medium"/>
              <a:cs typeface="Franklin Gothic Medium"/>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lang="el-GR" spc="90" dirty="0"/>
              <a:t>ΠΡΟΣΟΜΟΙΩΣΗ</a:t>
            </a:r>
            <a:r>
              <a:rPr lang="en-US" spc="90" dirty="0"/>
              <a:t>: </a:t>
            </a:r>
            <a:r>
              <a:rPr lang="el-GR" spc="90" dirty="0"/>
              <a:t>ΑΞΙΟΛΟΓΗΣΗ</a:t>
            </a:r>
            <a:endParaRPr spc="70" dirty="0"/>
          </a:p>
        </p:txBody>
      </p:sp>
      <p:sp>
        <p:nvSpPr>
          <p:cNvPr id="3" name="object 3"/>
          <p:cNvSpPr txBox="1"/>
          <p:nvPr/>
        </p:nvSpPr>
        <p:spPr>
          <a:xfrm>
            <a:off x="1038860" y="2595372"/>
            <a:ext cx="9919335" cy="822661"/>
          </a:xfrm>
          <a:prstGeom prst="rect">
            <a:avLst/>
          </a:prstGeom>
        </p:spPr>
        <p:txBody>
          <a:bodyPr vert="horz" wrap="square" lIns="0" tIns="27305" rIns="0" bIns="0" rtlCol="0">
            <a:spAutoFit/>
          </a:bodyPr>
          <a:lstStyle/>
          <a:p>
            <a:pPr marL="12700" marR="5080">
              <a:lnSpc>
                <a:spcPts val="3100"/>
              </a:lnSpc>
              <a:spcBef>
                <a:spcPts val="215"/>
              </a:spcBef>
            </a:pPr>
            <a:r>
              <a:rPr lang="el-GR" sz="2600" dirty="0">
                <a:latin typeface="Franklin Gothic Medium"/>
                <a:cs typeface="Franklin Gothic Medium"/>
              </a:rPr>
              <a:t>Η ανταμοιβή εξαρτάται από το αν η συμπεριφορά του AV διαφέρει από τη μέση συμπεριφορά της κοινότητας:</a:t>
            </a:r>
          </a:p>
        </p:txBody>
      </p:sp>
      <p:pic>
        <p:nvPicPr>
          <p:cNvPr id="4" name="object 4"/>
          <p:cNvPicPr/>
          <p:nvPr/>
        </p:nvPicPr>
        <p:blipFill>
          <a:blip r:embed="rId2" cstate="print"/>
          <a:stretch>
            <a:fillRect/>
          </a:stretch>
        </p:blipFill>
        <p:spPr>
          <a:xfrm>
            <a:off x="2475953" y="3873326"/>
            <a:ext cx="7157152" cy="1086353"/>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lang="el-GR" spc="90" dirty="0"/>
              <a:t>ΠΡΟΣΟΜΟΙΩΣΗ</a:t>
            </a:r>
            <a:r>
              <a:rPr lang="en-US" spc="90" dirty="0"/>
              <a:t>:</a:t>
            </a:r>
            <a:r>
              <a:rPr lang="el-GR" spc="90" dirty="0"/>
              <a:t> ΕΠΙΛΟΓΗ</a:t>
            </a:r>
            <a:endParaRPr spc="90" dirty="0"/>
          </a:p>
        </p:txBody>
      </p:sp>
      <p:sp>
        <p:nvSpPr>
          <p:cNvPr id="3" name="object 3"/>
          <p:cNvSpPr txBox="1"/>
          <p:nvPr/>
        </p:nvSpPr>
        <p:spPr>
          <a:xfrm>
            <a:off x="1038860" y="2421635"/>
            <a:ext cx="6991984" cy="2272353"/>
          </a:xfrm>
          <a:prstGeom prst="rect">
            <a:avLst/>
          </a:prstGeom>
        </p:spPr>
        <p:txBody>
          <a:bodyPr vert="horz" wrap="square" lIns="0" tIns="5080" rIns="0" bIns="0" rtlCol="0">
            <a:spAutoFit/>
          </a:bodyPr>
          <a:lstStyle/>
          <a:p>
            <a:pPr marL="12700" marR="5080">
              <a:lnSpc>
                <a:spcPct val="145800"/>
              </a:lnSpc>
              <a:spcBef>
                <a:spcPts val="40"/>
              </a:spcBef>
            </a:pPr>
            <a:r>
              <a:rPr lang="el-GR" sz="2600" dirty="0">
                <a:latin typeface="Franklin Gothic Medium"/>
                <a:cs typeface="Franklin Gothic Medium"/>
              </a:rPr>
              <a:t>Επιλογή τουρνουά: τα άτομα αντιστοιχίζονται τυχαία. Για κάθε ζευγάρι, το άτομο με την υψηλότερη καταλληλότητα επιλέγεται για αναπαραγωγή</a:t>
            </a:r>
            <a:r>
              <a:rPr sz="2600" spc="-10" dirty="0">
                <a:latin typeface="Franklin Gothic Medium"/>
                <a:cs typeface="Franklin Gothic Medium"/>
              </a:rPr>
              <a:t>.</a:t>
            </a:r>
            <a:endParaRPr sz="2600" dirty="0">
              <a:latin typeface="Franklin Gothic Medium"/>
              <a:cs typeface="Franklin Gothic Medium"/>
            </a:endParaRPr>
          </a:p>
        </p:txBody>
      </p:sp>
      <p:sp>
        <p:nvSpPr>
          <p:cNvPr id="4" name="object 4"/>
          <p:cNvSpPr txBox="1"/>
          <p:nvPr/>
        </p:nvSpPr>
        <p:spPr>
          <a:xfrm>
            <a:off x="7479347" y="6074664"/>
            <a:ext cx="3660775" cy="193040"/>
          </a:xfrm>
          <a:prstGeom prst="rect">
            <a:avLst/>
          </a:prstGeom>
        </p:spPr>
        <p:txBody>
          <a:bodyPr vert="horz" wrap="square" lIns="0" tIns="12700" rIns="0" bIns="0" rtlCol="0">
            <a:spAutoFit/>
          </a:bodyPr>
          <a:lstStyle/>
          <a:p>
            <a:pPr marL="12700">
              <a:lnSpc>
                <a:spcPct val="100000"/>
              </a:lnSpc>
              <a:spcBef>
                <a:spcPts val="100"/>
              </a:spcBef>
            </a:pPr>
            <a:r>
              <a:rPr sz="1100" dirty="0">
                <a:latin typeface="Franklin Gothic Medium"/>
                <a:cs typeface="Franklin Gothic Medium"/>
              </a:rPr>
              <a:t>Icons</a:t>
            </a:r>
            <a:r>
              <a:rPr sz="1100" spc="315" dirty="0">
                <a:latin typeface="Franklin Gothic Medium"/>
                <a:cs typeface="Franklin Gothic Medium"/>
              </a:rPr>
              <a:t> </a:t>
            </a:r>
            <a:r>
              <a:rPr sz="1100" dirty="0">
                <a:latin typeface="Franklin Gothic Medium"/>
                <a:cs typeface="Franklin Gothic Medium"/>
              </a:rPr>
              <a:t>made</a:t>
            </a:r>
            <a:r>
              <a:rPr sz="1100" spc="325" dirty="0">
                <a:latin typeface="Franklin Gothic Medium"/>
                <a:cs typeface="Franklin Gothic Medium"/>
              </a:rPr>
              <a:t> </a:t>
            </a:r>
            <a:r>
              <a:rPr sz="1100" dirty="0">
                <a:latin typeface="Franklin Gothic Medium"/>
                <a:cs typeface="Franklin Gothic Medium"/>
              </a:rPr>
              <a:t>by</a:t>
            </a:r>
            <a:r>
              <a:rPr sz="1100" spc="345" dirty="0">
                <a:latin typeface="Franklin Gothic Medium"/>
                <a:cs typeface="Franklin Gothic Medium"/>
              </a:rPr>
              <a:t> </a:t>
            </a:r>
            <a:r>
              <a:rPr sz="1100" u="sng" dirty="0">
                <a:solidFill>
                  <a:srgbClr val="748952"/>
                </a:solidFill>
                <a:uFill>
                  <a:solidFill>
                    <a:srgbClr val="748952"/>
                  </a:solidFill>
                </a:uFill>
                <a:latin typeface="Franklin Gothic Medium"/>
                <a:cs typeface="Franklin Gothic Medium"/>
              </a:rPr>
              <a:t>Freepik</a:t>
            </a:r>
            <a:r>
              <a:rPr sz="1100" spc="345" dirty="0">
                <a:solidFill>
                  <a:srgbClr val="748952"/>
                </a:solidFill>
                <a:latin typeface="Franklin Gothic Medium"/>
                <a:cs typeface="Franklin Gothic Medium"/>
              </a:rPr>
              <a:t> </a:t>
            </a:r>
            <a:r>
              <a:rPr sz="1100" dirty="0">
                <a:latin typeface="Franklin Gothic Medium"/>
                <a:cs typeface="Franklin Gothic Medium"/>
              </a:rPr>
              <a:t>from</a:t>
            </a:r>
            <a:r>
              <a:rPr sz="1100" spc="350" dirty="0">
                <a:latin typeface="Franklin Gothic Medium"/>
                <a:cs typeface="Franklin Gothic Medium"/>
              </a:rPr>
              <a:t> </a:t>
            </a:r>
            <a:r>
              <a:rPr sz="1100" u="sng" spc="-10" dirty="0">
                <a:solidFill>
                  <a:srgbClr val="748952"/>
                </a:solidFill>
                <a:uFill>
                  <a:solidFill>
                    <a:srgbClr val="748952"/>
                  </a:solidFill>
                </a:uFill>
                <a:latin typeface="Franklin Gothic Medium"/>
                <a:cs typeface="Franklin Gothic Medium"/>
              </a:rPr>
              <a:t>https://</a:t>
            </a:r>
            <a:r>
              <a:rPr sz="1100" u="sng" spc="-10" dirty="0">
                <a:solidFill>
                  <a:srgbClr val="748952"/>
                </a:solidFill>
                <a:uFill>
                  <a:solidFill>
                    <a:srgbClr val="748952"/>
                  </a:solidFill>
                </a:uFill>
                <a:latin typeface="Franklin Gothic Medium"/>
                <a:cs typeface="Franklin Gothic Medium"/>
                <a:hlinkClick r:id="rId2"/>
              </a:rPr>
              <a:t>www.flaticon.com/</a:t>
            </a:r>
            <a:endParaRPr sz="1100">
              <a:latin typeface="Franklin Gothic Medium"/>
              <a:cs typeface="Franklin Gothic Medium"/>
            </a:endParaRPr>
          </a:p>
        </p:txBody>
      </p:sp>
      <p:grpSp>
        <p:nvGrpSpPr>
          <p:cNvPr id="5" name="object 5"/>
          <p:cNvGrpSpPr/>
          <p:nvPr/>
        </p:nvGrpSpPr>
        <p:grpSpPr>
          <a:xfrm>
            <a:off x="8418321" y="2423081"/>
            <a:ext cx="2059305" cy="2990850"/>
            <a:chOff x="8418321" y="2423081"/>
            <a:chExt cx="2059305" cy="2990850"/>
          </a:xfrm>
        </p:grpSpPr>
        <p:pic>
          <p:nvPicPr>
            <p:cNvPr id="6" name="object 6"/>
            <p:cNvPicPr/>
            <p:nvPr/>
          </p:nvPicPr>
          <p:blipFill>
            <a:blip r:embed="rId3" cstate="print"/>
            <a:stretch>
              <a:fillRect/>
            </a:stretch>
          </p:blipFill>
          <p:spPr>
            <a:xfrm>
              <a:off x="8480818" y="3422649"/>
              <a:ext cx="1873732" cy="1873694"/>
            </a:xfrm>
            <a:prstGeom prst="rect">
              <a:avLst/>
            </a:prstGeom>
          </p:spPr>
        </p:pic>
        <p:pic>
          <p:nvPicPr>
            <p:cNvPr id="7" name="object 7"/>
            <p:cNvPicPr/>
            <p:nvPr/>
          </p:nvPicPr>
          <p:blipFill>
            <a:blip r:embed="rId4" cstate="print"/>
            <a:stretch>
              <a:fillRect/>
            </a:stretch>
          </p:blipFill>
          <p:spPr>
            <a:xfrm>
              <a:off x="8418321" y="4359500"/>
              <a:ext cx="1029335" cy="1029350"/>
            </a:xfrm>
            <a:prstGeom prst="rect">
              <a:avLst/>
            </a:prstGeom>
          </p:spPr>
        </p:pic>
        <p:pic>
          <p:nvPicPr>
            <p:cNvPr id="8" name="object 8"/>
            <p:cNvPicPr/>
            <p:nvPr/>
          </p:nvPicPr>
          <p:blipFill>
            <a:blip r:embed="rId5" cstate="print"/>
            <a:stretch>
              <a:fillRect/>
            </a:stretch>
          </p:blipFill>
          <p:spPr>
            <a:xfrm>
              <a:off x="9447669" y="4384546"/>
              <a:ext cx="1029335" cy="1029323"/>
            </a:xfrm>
            <a:prstGeom prst="rect">
              <a:avLst/>
            </a:prstGeom>
          </p:spPr>
        </p:pic>
        <p:pic>
          <p:nvPicPr>
            <p:cNvPr id="9" name="object 9"/>
            <p:cNvPicPr/>
            <p:nvPr/>
          </p:nvPicPr>
          <p:blipFill>
            <a:blip r:embed="rId4" cstate="print"/>
            <a:stretch>
              <a:fillRect/>
            </a:stretch>
          </p:blipFill>
          <p:spPr>
            <a:xfrm>
              <a:off x="8933014" y="2423081"/>
              <a:ext cx="1029324" cy="1029337"/>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36" y="0"/>
            <a:ext cx="12190730" cy="6858000"/>
            <a:chOff x="1536" y="0"/>
            <a:chExt cx="12190730" cy="6858000"/>
          </a:xfrm>
        </p:grpSpPr>
        <p:pic>
          <p:nvPicPr>
            <p:cNvPr id="3" name="object 3"/>
            <p:cNvPicPr/>
            <p:nvPr/>
          </p:nvPicPr>
          <p:blipFill>
            <a:blip r:embed="rId2" cstate="print"/>
            <a:stretch>
              <a:fillRect/>
            </a:stretch>
          </p:blipFill>
          <p:spPr>
            <a:xfrm>
              <a:off x="1536" y="0"/>
              <a:ext cx="12188812" cy="6858000"/>
            </a:xfrm>
            <a:prstGeom prst="rect">
              <a:avLst/>
            </a:prstGeom>
          </p:spPr>
        </p:pic>
        <p:sp>
          <p:nvSpPr>
            <p:cNvPr id="4" name="object 4"/>
            <p:cNvSpPr/>
            <p:nvPr/>
          </p:nvSpPr>
          <p:spPr>
            <a:xfrm>
              <a:off x="6095999" y="664413"/>
              <a:ext cx="6096000" cy="2061210"/>
            </a:xfrm>
            <a:custGeom>
              <a:avLst/>
              <a:gdLst/>
              <a:ahLst/>
              <a:cxnLst/>
              <a:rect l="l" t="t" r="r" b="b"/>
              <a:pathLst>
                <a:path w="6096000" h="2061210">
                  <a:moveTo>
                    <a:pt x="6096000" y="2060867"/>
                  </a:moveTo>
                  <a:lnTo>
                    <a:pt x="0" y="2060867"/>
                  </a:lnTo>
                  <a:lnTo>
                    <a:pt x="0" y="0"/>
                  </a:lnTo>
                  <a:lnTo>
                    <a:pt x="6096000" y="0"/>
                  </a:lnTo>
                  <a:lnTo>
                    <a:pt x="6096000" y="2060867"/>
                  </a:lnTo>
                  <a:close/>
                </a:path>
              </a:pathLst>
            </a:custGeom>
            <a:solidFill>
              <a:srgbClr val="000000"/>
            </a:solidFill>
          </p:spPr>
          <p:txBody>
            <a:bodyPr wrap="square" lIns="0" tIns="0" rIns="0" bIns="0" rtlCol="0"/>
            <a:lstStyle/>
            <a:p>
              <a:endParaRPr/>
            </a:p>
          </p:txBody>
        </p:sp>
      </p:grpSp>
      <p:sp>
        <p:nvSpPr>
          <p:cNvPr id="5" name="object 5"/>
          <p:cNvSpPr txBox="1">
            <a:spLocks noGrp="1"/>
          </p:cNvSpPr>
          <p:nvPr>
            <p:ph type="title"/>
          </p:nvPr>
        </p:nvSpPr>
        <p:spPr>
          <a:xfrm>
            <a:off x="6755765" y="958088"/>
            <a:ext cx="3764915" cy="1513235"/>
          </a:xfrm>
          <a:prstGeom prst="rect">
            <a:avLst/>
          </a:prstGeom>
        </p:spPr>
        <p:txBody>
          <a:bodyPr vert="horz" wrap="square" lIns="0" tIns="101600" rIns="0" bIns="0" rtlCol="0">
            <a:spAutoFit/>
          </a:bodyPr>
          <a:lstStyle/>
          <a:p>
            <a:pPr marL="12700" marR="5080">
              <a:lnSpc>
                <a:spcPts val="5500"/>
              </a:lnSpc>
              <a:spcBef>
                <a:spcPts val="800"/>
              </a:spcBef>
            </a:pPr>
            <a:r>
              <a:rPr lang="en-US" sz="5100" spc="90" dirty="0"/>
              <a:t>AYTONOMA OXHMATA</a:t>
            </a:r>
            <a:endParaRPr sz="5100" dirty="0"/>
          </a:p>
        </p:txBody>
      </p:sp>
      <p:sp>
        <p:nvSpPr>
          <p:cNvPr id="6" name="object 6"/>
          <p:cNvSpPr/>
          <p:nvPr/>
        </p:nvSpPr>
        <p:spPr>
          <a:xfrm>
            <a:off x="6096000" y="2727274"/>
            <a:ext cx="6096000" cy="3456940"/>
          </a:xfrm>
          <a:custGeom>
            <a:avLst/>
            <a:gdLst/>
            <a:ahLst/>
            <a:cxnLst/>
            <a:rect l="l" t="t" r="r" b="b"/>
            <a:pathLst>
              <a:path w="6096000" h="3456940">
                <a:moveTo>
                  <a:pt x="6096000" y="3456381"/>
                </a:moveTo>
                <a:lnTo>
                  <a:pt x="0" y="3456381"/>
                </a:lnTo>
                <a:lnTo>
                  <a:pt x="0" y="0"/>
                </a:lnTo>
                <a:lnTo>
                  <a:pt x="6096000" y="0"/>
                </a:lnTo>
                <a:lnTo>
                  <a:pt x="6096000" y="3456381"/>
                </a:lnTo>
                <a:close/>
              </a:path>
            </a:pathLst>
          </a:custGeom>
          <a:solidFill>
            <a:srgbClr val="FFFFFF"/>
          </a:solidFill>
        </p:spPr>
        <p:txBody>
          <a:bodyPr wrap="square" lIns="0" tIns="0" rIns="0" bIns="0" rtlCol="0"/>
          <a:lstStyle/>
          <a:p>
            <a:endParaRPr/>
          </a:p>
        </p:txBody>
      </p:sp>
      <p:sp>
        <p:nvSpPr>
          <p:cNvPr id="7" name="object 7"/>
          <p:cNvSpPr txBox="1"/>
          <p:nvPr/>
        </p:nvSpPr>
        <p:spPr>
          <a:xfrm>
            <a:off x="6755765" y="3066795"/>
            <a:ext cx="4665980" cy="1452245"/>
          </a:xfrm>
          <a:prstGeom prst="rect">
            <a:avLst/>
          </a:prstGeom>
        </p:spPr>
        <p:txBody>
          <a:bodyPr vert="horz" wrap="square" lIns="0" tIns="48260" rIns="0" bIns="0" rtlCol="0">
            <a:spAutoFit/>
          </a:bodyPr>
          <a:lstStyle/>
          <a:p>
            <a:pPr marL="12700" marR="5080">
              <a:lnSpc>
                <a:spcPts val="2400"/>
              </a:lnSpc>
              <a:spcBef>
                <a:spcPts val="380"/>
              </a:spcBef>
            </a:pPr>
            <a:r>
              <a:rPr sz="2200" dirty="0">
                <a:latin typeface="Franklin Gothic Medium"/>
                <a:cs typeface="Franklin Gothic Medium"/>
              </a:rPr>
              <a:t>The</a:t>
            </a:r>
            <a:r>
              <a:rPr sz="2200" spc="190" dirty="0">
                <a:latin typeface="Franklin Gothic Medium"/>
                <a:cs typeface="Franklin Gothic Medium"/>
              </a:rPr>
              <a:t> </a:t>
            </a:r>
            <a:r>
              <a:rPr sz="2200" dirty="0">
                <a:latin typeface="Franklin Gothic Medium"/>
                <a:cs typeface="Franklin Gothic Medium"/>
              </a:rPr>
              <a:t>amount</a:t>
            </a:r>
            <a:r>
              <a:rPr sz="2200" spc="200" dirty="0">
                <a:latin typeface="Franklin Gothic Medium"/>
                <a:cs typeface="Franklin Gothic Medium"/>
              </a:rPr>
              <a:t> </a:t>
            </a:r>
            <a:r>
              <a:rPr sz="2200" dirty="0">
                <a:latin typeface="Franklin Gothic Medium"/>
                <a:cs typeface="Franklin Gothic Medium"/>
              </a:rPr>
              <a:t>of</a:t>
            </a:r>
            <a:r>
              <a:rPr sz="2200" spc="195" dirty="0">
                <a:latin typeface="Franklin Gothic Medium"/>
                <a:cs typeface="Franklin Gothic Medium"/>
              </a:rPr>
              <a:t> </a:t>
            </a:r>
            <a:r>
              <a:rPr sz="2200" dirty="0">
                <a:latin typeface="Franklin Gothic Medium"/>
                <a:cs typeface="Franklin Gothic Medium"/>
              </a:rPr>
              <a:t>data</a:t>
            </a:r>
            <a:r>
              <a:rPr sz="2200" spc="195" dirty="0">
                <a:latin typeface="Franklin Gothic Medium"/>
                <a:cs typeface="Franklin Gothic Medium"/>
              </a:rPr>
              <a:t> </a:t>
            </a:r>
            <a:r>
              <a:rPr sz="2200" dirty="0">
                <a:latin typeface="Franklin Gothic Medium"/>
                <a:cs typeface="Franklin Gothic Medium"/>
              </a:rPr>
              <a:t>to</a:t>
            </a:r>
            <a:r>
              <a:rPr sz="2200" spc="195" dirty="0">
                <a:latin typeface="Franklin Gothic Medium"/>
                <a:cs typeface="Franklin Gothic Medium"/>
              </a:rPr>
              <a:t> </a:t>
            </a:r>
            <a:r>
              <a:rPr sz="2200" spc="-10" dirty="0">
                <a:latin typeface="Franklin Gothic Medium"/>
                <a:cs typeface="Franklin Gothic Medium"/>
              </a:rPr>
              <a:t>process </a:t>
            </a:r>
            <a:r>
              <a:rPr sz="2200" dirty="0">
                <a:latin typeface="Franklin Gothic Medium"/>
                <a:cs typeface="Franklin Gothic Medium"/>
              </a:rPr>
              <a:t>increase</a:t>
            </a:r>
            <a:r>
              <a:rPr sz="2200" spc="220" dirty="0">
                <a:latin typeface="Franklin Gothic Medium"/>
                <a:cs typeface="Franklin Gothic Medium"/>
              </a:rPr>
              <a:t> </a:t>
            </a:r>
            <a:r>
              <a:rPr sz="2200" dirty="0">
                <a:latin typeface="Franklin Gothic Medium"/>
                <a:cs typeface="Franklin Gothic Medium"/>
              </a:rPr>
              <a:t>with</a:t>
            </a:r>
            <a:r>
              <a:rPr sz="2200" spc="229" dirty="0">
                <a:latin typeface="Franklin Gothic Medium"/>
                <a:cs typeface="Franklin Gothic Medium"/>
              </a:rPr>
              <a:t> </a:t>
            </a:r>
            <a:r>
              <a:rPr sz="2200" dirty="0">
                <a:latin typeface="Franklin Gothic Medium"/>
                <a:cs typeface="Franklin Gothic Medium"/>
              </a:rPr>
              <a:t>the</a:t>
            </a:r>
            <a:r>
              <a:rPr sz="2200" spc="235" dirty="0">
                <a:latin typeface="Franklin Gothic Medium"/>
                <a:cs typeface="Franklin Gothic Medium"/>
              </a:rPr>
              <a:t> </a:t>
            </a:r>
            <a:r>
              <a:rPr sz="2200" dirty="0">
                <a:latin typeface="Franklin Gothic Medium"/>
                <a:cs typeface="Franklin Gothic Medium"/>
              </a:rPr>
              <a:t>level</a:t>
            </a:r>
            <a:r>
              <a:rPr sz="2200" spc="229" dirty="0">
                <a:latin typeface="Franklin Gothic Medium"/>
                <a:cs typeface="Franklin Gothic Medium"/>
              </a:rPr>
              <a:t> </a:t>
            </a:r>
            <a:r>
              <a:rPr sz="2200" dirty="0">
                <a:latin typeface="Franklin Gothic Medium"/>
                <a:cs typeface="Franklin Gothic Medium"/>
              </a:rPr>
              <a:t>of</a:t>
            </a:r>
            <a:r>
              <a:rPr sz="2200" spc="250" dirty="0">
                <a:latin typeface="Franklin Gothic Medium"/>
                <a:cs typeface="Franklin Gothic Medium"/>
              </a:rPr>
              <a:t> </a:t>
            </a:r>
            <a:r>
              <a:rPr sz="2200" spc="-10" dirty="0">
                <a:latin typeface="Franklin Gothic Medium"/>
                <a:cs typeface="Franklin Gothic Medium"/>
              </a:rPr>
              <a:t>automation</a:t>
            </a:r>
            <a:endParaRPr sz="2200">
              <a:latin typeface="Franklin Gothic Medium"/>
              <a:cs typeface="Franklin Gothic Medium"/>
            </a:endParaRPr>
          </a:p>
          <a:p>
            <a:pPr marL="111760" marR="800100" indent="-99695">
              <a:lnSpc>
                <a:spcPts val="2400"/>
              </a:lnSpc>
              <a:spcBef>
                <a:spcPts val="1390"/>
              </a:spcBef>
              <a:buSzPct val="95454"/>
              <a:buFont typeface="Arial"/>
              <a:buChar char="•"/>
              <a:tabLst>
                <a:tab pos="469265" algn="l"/>
              </a:tabLst>
            </a:pPr>
            <a:r>
              <a:rPr sz="2200" dirty="0">
                <a:latin typeface="Franklin Gothic Medium"/>
                <a:cs typeface="Franklin Gothic Medium"/>
              </a:rPr>
              <a:t>4.4</a:t>
            </a:r>
            <a:r>
              <a:rPr sz="2200" spc="229" dirty="0">
                <a:latin typeface="Franklin Gothic Medium"/>
                <a:cs typeface="Franklin Gothic Medium"/>
              </a:rPr>
              <a:t> </a:t>
            </a:r>
            <a:r>
              <a:rPr sz="2200" dirty="0">
                <a:latin typeface="Franklin Gothic Medium"/>
                <a:cs typeface="Franklin Gothic Medium"/>
              </a:rPr>
              <a:t>GB/s</a:t>
            </a:r>
            <a:r>
              <a:rPr sz="2200" spc="240" dirty="0">
                <a:latin typeface="Franklin Gothic Medium"/>
                <a:cs typeface="Franklin Gothic Medium"/>
              </a:rPr>
              <a:t> </a:t>
            </a:r>
            <a:r>
              <a:rPr sz="2200" dirty="0">
                <a:latin typeface="Franklin Gothic Medium"/>
                <a:cs typeface="Franklin Gothic Medium"/>
              </a:rPr>
              <a:t>Data</a:t>
            </a:r>
            <a:r>
              <a:rPr sz="2200" spc="235" dirty="0">
                <a:latin typeface="Franklin Gothic Medium"/>
                <a:cs typeface="Franklin Gothic Medium"/>
              </a:rPr>
              <a:t> </a:t>
            </a:r>
            <a:r>
              <a:rPr sz="2200" dirty="0">
                <a:latin typeface="Franklin Gothic Medium"/>
                <a:cs typeface="Franklin Gothic Medium"/>
              </a:rPr>
              <a:t>Logging</a:t>
            </a:r>
            <a:r>
              <a:rPr sz="2200" spc="235" dirty="0">
                <a:latin typeface="Franklin Gothic Medium"/>
                <a:cs typeface="Franklin Gothic Medium"/>
              </a:rPr>
              <a:t> </a:t>
            </a:r>
            <a:r>
              <a:rPr sz="2200" dirty="0">
                <a:latin typeface="Franklin Gothic Medium"/>
                <a:cs typeface="Franklin Gothic Medium"/>
              </a:rPr>
              <a:t>for</a:t>
            </a:r>
            <a:r>
              <a:rPr sz="2200" spc="229" dirty="0">
                <a:latin typeface="Franklin Gothic Medium"/>
                <a:cs typeface="Franklin Gothic Medium"/>
              </a:rPr>
              <a:t> </a:t>
            </a:r>
            <a:r>
              <a:rPr sz="2200" spc="-20" dirty="0">
                <a:latin typeface="Franklin Gothic Medium"/>
                <a:cs typeface="Franklin Gothic Medium"/>
              </a:rPr>
              <a:t>full 	</a:t>
            </a:r>
            <a:r>
              <a:rPr sz="2200" dirty="0">
                <a:latin typeface="Franklin Gothic Medium"/>
                <a:cs typeface="Franklin Gothic Medium"/>
              </a:rPr>
              <a:t>Autonomous</a:t>
            </a:r>
            <a:r>
              <a:rPr sz="2200" spc="445" dirty="0">
                <a:latin typeface="Franklin Gothic Medium"/>
                <a:cs typeface="Franklin Gothic Medium"/>
              </a:rPr>
              <a:t> </a:t>
            </a:r>
            <a:r>
              <a:rPr sz="2200" spc="-10" dirty="0">
                <a:latin typeface="Franklin Gothic Medium"/>
                <a:cs typeface="Franklin Gothic Medium"/>
              </a:rPr>
              <a:t>Driving</a:t>
            </a:r>
            <a:endParaRPr sz="2200">
              <a:latin typeface="Franklin Gothic Medium"/>
              <a:cs typeface="Franklin Gothic Medium"/>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90" dirty="0"/>
              <a:t>ΠΡΟΣΟΜΟΙΩΣΗ</a:t>
            </a:r>
            <a:r>
              <a:rPr lang="en-US" spc="90" dirty="0"/>
              <a:t>:</a:t>
            </a:r>
            <a:r>
              <a:rPr lang="el-GR" spc="90" dirty="0"/>
              <a:t> ΔΙΑΣΤΑΥΡΩΣΗ</a:t>
            </a:r>
            <a:endParaRPr spc="85" dirty="0"/>
          </a:p>
        </p:txBody>
      </p:sp>
      <p:sp>
        <p:nvSpPr>
          <p:cNvPr id="3" name="object 3"/>
          <p:cNvSpPr txBox="1"/>
          <p:nvPr/>
        </p:nvSpPr>
        <p:spPr>
          <a:xfrm>
            <a:off x="7050227" y="2614676"/>
            <a:ext cx="4490085" cy="2028632"/>
          </a:xfrm>
          <a:prstGeom prst="rect">
            <a:avLst/>
          </a:prstGeom>
        </p:spPr>
        <p:txBody>
          <a:bodyPr vert="horz" wrap="square" lIns="0" tIns="6350" rIns="0" bIns="0" rtlCol="0">
            <a:spAutoFit/>
          </a:bodyPr>
          <a:lstStyle/>
          <a:p>
            <a:pPr marL="93980" marR="615950" indent="-81280">
              <a:lnSpc>
                <a:spcPct val="102200"/>
              </a:lnSpc>
              <a:spcBef>
                <a:spcPts val="50"/>
              </a:spcBef>
              <a:buSzPct val="94444"/>
              <a:buFont typeface="Arial"/>
              <a:buChar char="•"/>
              <a:tabLst>
                <a:tab pos="469900" algn="l"/>
              </a:tabLst>
            </a:pPr>
            <a:r>
              <a:rPr lang="el-GR" sz="1800" dirty="0">
                <a:latin typeface="Franklin Gothic Medium"/>
                <a:cs typeface="Franklin Gothic Medium"/>
              </a:rPr>
              <a:t>Μίμηση του συνδυασμού γονιδίων που λαμβάνουν μέρος στην αναπαραγωγή</a:t>
            </a:r>
            <a:endParaRPr sz="1800" dirty="0">
              <a:latin typeface="Franklin Gothic Medium"/>
              <a:cs typeface="Franklin Gothic Medium"/>
            </a:endParaRPr>
          </a:p>
          <a:p>
            <a:pPr marL="93980" marR="502284" indent="-81280">
              <a:lnSpc>
                <a:spcPct val="101099"/>
              </a:lnSpc>
              <a:spcBef>
                <a:spcPts val="1415"/>
              </a:spcBef>
              <a:buSzPct val="94444"/>
              <a:buFont typeface="Arial"/>
              <a:buChar char="•"/>
              <a:tabLst>
                <a:tab pos="469900" algn="l"/>
              </a:tabLst>
            </a:pPr>
            <a:r>
              <a:rPr lang="el-GR" sz="1800" dirty="0">
                <a:latin typeface="Franklin Gothic Medium"/>
                <a:cs typeface="Franklin Gothic Medium"/>
              </a:rPr>
              <a:t>Τα χρωμοσώματα αντιπροσωπεύονται από τα βάρη των </a:t>
            </a:r>
            <a:r>
              <a:rPr lang="el-GR" dirty="0">
                <a:latin typeface="Franklin Gothic Medium"/>
                <a:cs typeface="Franklin Gothic Medium"/>
              </a:rPr>
              <a:t>Δ</a:t>
            </a:r>
            <a:r>
              <a:rPr lang="el-GR" sz="1800" dirty="0">
                <a:latin typeface="Franklin Gothic Medium"/>
                <a:cs typeface="Franklin Gothic Medium"/>
              </a:rPr>
              <a:t>N</a:t>
            </a:r>
            <a:endParaRPr sz="1800" dirty="0">
              <a:latin typeface="Franklin Gothic Medium"/>
              <a:cs typeface="Franklin Gothic Medium"/>
            </a:endParaRPr>
          </a:p>
          <a:p>
            <a:pPr marL="93345" indent="-81280">
              <a:lnSpc>
                <a:spcPts val="2135"/>
              </a:lnSpc>
              <a:spcBef>
                <a:spcPts val="1440"/>
              </a:spcBef>
              <a:buSzPct val="94444"/>
              <a:buFont typeface="Arial"/>
              <a:buChar char="•"/>
              <a:tabLst>
                <a:tab pos="93980" algn="l"/>
              </a:tabLst>
            </a:pPr>
            <a:r>
              <a:rPr lang="el-GR" sz="1800" dirty="0">
                <a:latin typeface="Franklin Gothic Medium"/>
                <a:cs typeface="Franklin Gothic Medium"/>
              </a:rPr>
              <a:t>Νέο χρωμόσωμα επιλέγοντας τυχαία ένα βάρος από τον ένα ή τον άλλο γονέα.</a:t>
            </a:r>
            <a:endParaRPr sz="1800" dirty="0">
              <a:latin typeface="Franklin Gothic Medium"/>
              <a:cs typeface="Franklin Gothic Medium"/>
            </a:endParaRPr>
          </a:p>
        </p:txBody>
      </p:sp>
      <p:sp>
        <p:nvSpPr>
          <p:cNvPr id="4" name="object 4"/>
          <p:cNvSpPr txBox="1"/>
          <p:nvPr/>
        </p:nvSpPr>
        <p:spPr>
          <a:xfrm>
            <a:off x="8625027" y="5584952"/>
            <a:ext cx="306197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Franklin Gothic Medium"/>
                <a:cs typeface="Franklin Gothic Medium"/>
              </a:rPr>
              <a:t>Icons</a:t>
            </a:r>
            <a:r>
              <a:rPr sz="900" spc="325" dirty="0">
                <a:latin typeface="Franklin Gothic Medium"/>
                <a:cs typeface="Franklin Gothic Medium"/>
              </a:rPr>
              <a:t> </a:t>
            </a:r>
            <a:r>
              <a:rPr sz="900" dirty="0">
                <a:latin typeface="Franklin Gothic Medium"/>
                <a:cs typeface="Franklin Gothic Medium"/>
              </a:rPr>
              <a:t>made</a:t>
            </a:r>
            <a:r>
              <a:rPr sz="900" spc="335" dirty="0">
                <a:latin typeface="Franklin Gothic Medium"/>
                <a:cs typeface="Franklin Gothic Medium"/>
              </a:rPr>
              <a:t> </a:t>
            </a:r>
            <a:r>
              <a:rPr sz="900" dirty="0">
                <a:latin typeface="Franklin Gothic Medium"/>
                <a:cs typeface="Franklin Gothic Medium"/>
              </a:rPr>
              <a:t>by</a:t>
            </a:r>
            <a:r>
              <a:rPr sz="900" spc="350" dirty="0">
                <a:latin typeface="Franklin Gothic Medium"/>
                <a:cs typeface="Franklin Gothic Medium"/>
              </a:rPr>
              <a:t> </a:t>
            </a:r>
            <a:r>
              <a:rPr sz="900" u="sng" dirty="0">
                <a:solidFill>
                  <a:srgbClr val="748952"/>
                </a:solidFill>
                <a:uFill>
                  <a:solidFill>
                    <a:srgbClr val="748952"/>
                  </a:solidFill>
                </a:uFill>
                <a:latin typeface="Franklin Gothic Medium"/>
                <a:cs typeface="Franklin Gothic Medium"/>
              </a:rPr>
              <a:t>Freepik</a:t>
            </a:r>
            <a:r>
              <a:rPr sz="900" spc="340" dirty="0">
                <a:solidFill>
                  <a:srgbClr val="748952"/>
                </a:solidFill>
                <a:latin typeface="Franklin Gothic Medium"/>
                <a:cs typeface="Franklin Gothic Medium"/>
              </a:rPr>
              <a:t> </a:t>
            </a:r>
            <a:r>
              <a:rPr sz="900" dirty="0">
                <a:latin typeface="Franklin Gothic Medium"/>
                <a:cs typeface="Franklin Gothic Medium"/>
              </a:rPr>
              <a:t>from</a:t>
            </a:r>
            <a:r>
              <a:rPr sz="900" spc="345" dirty="0">
                <a:latin typeface="Franklin Gothic Medium"/>
                <a:cs typeface="Franklin Gothic Medium"/>
              </a:rPr>
              <a:t> </a:t>
            </a:r>
            <a:r>
              <a:rPr sz="900" u="sng" spc="-10" dirty="0">
                <a:solidFill>
                  <a:srgbClr val="748952"/>
                </a:solidFill>
                <a:uFill>
                  <a:solidFill>
                    <a:srgbClr val="748952"/>
                  </a:solidFill>
                </a:uFill>
                <a:latin typeface="Franklin Gothic Medium"/>
                <a:cs typeface="Franklin Gothic Medium"/>
              </a:rPr>
              <a:t>https://</a:t>
            </a:r>
            <a:r>
              <a:rPr sz="900" u="sng" spc="-10" dirty="0">
                <a:solidFill>
                  <a:srgbClr val="748952"/>
                </a:solidFill>
                <a:uFill>
                  <a:solidFill>
                    <a:srgbClr val="748952"/>
                  </a:solidFill>
                </a:uFill>
                <a:latin typeface="Franklin Gothic Medium"/>
                <a:cs typeface="Franklin Gothic Medium"/>
                <a:hlinkClick r:id="rId2"/>
              </a:rPr>
              <a:t>www.flaticon.com/</a:t>
            </a:r>
            <a:endParaRPr sz="900">
              <a:latin typeface="Franklin Gothic Medium"/>
              <a:cs typeface="Franklin Gothic Medium"/>
            </a:endParaRPr>
          </a:p>
        </p:txBody>
      </p:sp>
      <p:grpSp>
        <p:nvGrpSpPr>
          <p:cNvPr id="5" name="object 5"/>
          <p:cNvGrpSpPr/>
          <p:nvPr/>
        </p:nvGrpSpPr>
        <p:grpSpPr>
          <a:xfrm>
            <a:off x="1476171" y="2606624"/>
            <a:ext cx="1781175" cy="1565275"/>
            <a:chOff x="1476171" y="2606624"/>
            <a:chExt cx="1781175" cy="1565275"/>
          </a:xfrm>
        </p:grpSpPr>
        <p:pic>
          <p:nvPicPr>
            <p:cNvPr id="6" name="object 6"/>
            <p:cNvPicPr/>
            <p:nvPr/>
          </p:nvPicPr>
          <p:blipFill>
            <a:blip r:embed="rId3" cstate="print"/>
            <a:stretch>
              <a:fillRect/>
            </a:stretch>
          </p:blipFill>
          <p:spPr>
            <a:xfrm>
              <a:off x="2311698" y="2928003"/>
              <a:ext cx="179832" cy="179819"/>
            </a:xfrm>
            <a:prstGeom prst="rect">
              <a:avLst/>
            </a:prstGeom>
          </p:spPr>
        </p:pic>
        <p:pic>
          <p:nvPicPr>
            <p:cNvPr id="7" name="object 7"/>
            <p:cNvPicPr/>
            <p:nvPr/>
          </p:nvPicPr>
          <p:blipFill>
            <a:blip r:embed="rId4" cstate="print"/>
            <a:stretch>
              <a:fillRect/>
            </a:stretch>
          </p:blipFill>
          <p:spPr>
            <a:xfrm>
              <a:off x="1476171" y="2606624"/>
              <a:ext cx="171399" cy="159943"/>
            </a:xfrm>
            <a:prstGeom prst="rect">
              <a:avLst/>
            </a:prstGeom>
          </p:spPr>
        </p:pic>
        <p:sp>
          <p:nvSpPr>
            <p:cNvPr id="8" name="object 8"/>
            <p:cNvSpPr/>
            <p:nvPr/>
          </p:nvSpPr>
          <p:spPr>
            <a:xfrm>
              <a:off x="1641868" y="2692298"/>
              <a:ext cx="667385" cy="325755"/>
            </a:xfrm>
            <a:custGeom>
              <a:avLst/>
              <a:gdLst/>
              <a:ahLst/>
              <a:cxnLst/>
              <a:rect l="l" t="t" r="r" b="b"/>
              <a:pathLst>
                <a:path w="667385" h="325755">
                  <a:moveTo>
                    <a:pt x="0" y="0"/>
                  </a:moveTo>
                  <a:lnTo>
                    <a:pt x="667194" y="325196"/>
                  </a:lnTo>
                </a:path>
              </a:pathLst>
            </a:custGeom>
            <a:ln w="8420">
              <a:solidFill>
                <a:srgbClr val="000000"/>
              </a:solidFill>
            </a:ln>
          </p:spPr>
          <p:txBody>
            <a:bodyPr wrap="square" lIns="0" tIns="0" rIns="0" bIns="0" rtlCol="0"/>
            <a:lstStyle/>
            <a:p>
              <a:endParaRPr/>
            </a:p>
          </p:txBody>
        </p:sp>
        <p:pic>
          <p:nvPicPr>
            <p:cNvPr id="9" name="object 9"/>
            <p:cNvPicPr/>
            <p:nvPr/>
          </p:nvPicPr>
          <p:blipFill>
            <a:blip r:embed="rId5" cstate="print"/>
            <a:stretch>
              <a:fillRect/>
            </a:stretch>
          </p:blipFill>
          <p:spPr>
            <a:xfrm>
              <a:off x="2311698" y="3293624"/>
              <a:ext cx="179832" cy="168364"/>
            </a:xfrm>
            <a:prstGeom prst="rect">
              <a:avLst/>
            </a:prstGeom>
          </p:spPr>
        </p:pic>
        <p:pic>
          <p:nvPicPr>
            <p:cNvPr id="10" name="object 10"/>
            <p:cNvPicPr/>
            <p:nvPr/>
          </p:nvPicPr>
          <p:blipFill>
            <a:blip r:embed="rId6" cstate="print"/>
            <a:stretch>
              <a:fillRect/>
            </a:stretch>
          </p:blipFill>
          <p:spPr>
            <a:xfrm>
              <a:off x="1476171" y="3075038"/>
              <a:ext cx="171399" cy="159943"/>
            </a:xfrm>
            <a:prstGeom prst="rect">
              <a:avLst/>
            </a:prstGeom>
          </p:spPr>
        </p:pic>
        <p:sp>
          <p:nvSpPr>
            <p:cNvPr id="11" name="object 11"/>
            <p:cNvSpPr/>
            <p:nvPr/>
          </p:nvSpPr>
          <p:spPr>
            <a:xfrm>
              <a:off x="1641868" y="2692298"/>
              <a:ext cx="667385" cy="685800"/>
            </a:xfrm>
            <a:custGeom>
              <a:avLst/>
              <a:gdLst/>
              <a:ahLst/>
              <a:cxnLst/>
              <a:rect l="l" t="t" r="r" b="b"/>
              <a:pathLst>
                <a:path w="667385" h="685800">
                  <a:moveTo>
                    <a:pt x="667194" y="685355"/>
                  </a:moveTo>
                  <a:lnTo>
                    <a:pt x="0" y="0"/>
                  </a:lnTo>
                </a:path>
              </a:pathLst>
            </a:custGeom>
            <a:ln w="8420">
              <a:solidFill>
                <a:srgbClr val="000000"/>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2311698" y="3613499"/>
              <a:ext cx="179832" cy="179819"/>
            </a:xfrm>
            <a:prstGeom prst="rect">
              <a:avLst/>
            </a:prstGeom>
          </p:spPr>
        </p:pic>
        <p:pic>
          <p:nvPicPr>
            <p:cNvPr id="13" name="object 13"/>
            <p:cNvPicPr/>
            <p:nvPr/>
          </p:nvPicPr>
          <p:blipFill>
            <a:blip r:embed="rId8" cstate="print"/>
            <a:stretch>
              <a:fillRect/>
            </a:stretch>
          </p:blipFill>
          <p:spPr>
            <a:xfrm>
              <a:off x="1476171" y="3543452"/>
              <a:ext cx="171399" cy="159931"/>
            </a:xfrm>
            <a:prstGeom prst="rect">
              <a:avLst/>
            </a:prstGeom>
          </p:spPr>
        </p:pic>
        <p:sp>
          <p:nvSpPr>
            <p:cNvPr id="14" name="object 14"/>
            <p:cNvSpPr/>
            <p:nvPr/>
          </p:nvSpPr>
          <p:spPr>
            <a:xfrm>
              <a:off x="1641868" y="2692298"/>
              <a:ext cx="667385" cy="1012190"/>
            </a:xfrm>
            <a:custGeom>
              <a:avLst/>
              <a:gdLst/>
              <a:ahLst/>
              <a:cxnLst/>
              <a:rect l="l" t="t" r="r" b="b"/>
              <a:pathLst>
                <a:path w="667385" h="1012189">
                  <a:moveTo>
                    <a:pt x="667194" y="1011834"/>
                  </a:moveTo>
                  <a:lnTo>
                    <a:pt x="0" y="0"/>
                  </a:lnTo>
                </a:path>
                <a:path w="667385" h="1012189">
                  <a:moveTo>
                    <a:pt x="0" y="462407"/>
                  </a:moveTo>
                  <a:lnTo>
                    <a:pt x="667194" y="319887"/>
                  </a:lnTo>
                </a:path>
                <a:path w="667385" h="1012189">
                  <a:moveTo>
                    <a:pt x="0" y="930122"/>
                  </a:moveTo>
                  <a:lnTo>
                    <a:pt x="667194" y="319887"/>
                  </a:lnTo>
                </a:path>
              </a:pathLst>
            </a:custGeom>
            <a:ln w="8420">
              <a:solidFill>
                <a:srgbClr val="000000"/>
              </a:solidFill>
            </a:ln>
          </p:spPr>
          <p:txBody>
            <a:bodyPr wrap="square" lIns="0" tIns="0" rIns="0" bIns="0" rtlCol="0"/>
            <a:lstStyle/>
            <a:p>
              <a:endParaRPr/>
            </a:p>
          </p:txBody>
        </p:sp>
        <p:pic>
          <p:nvPicPr>
            <p:cNvPr id="15" name="object 15"/>
            <p:cNvPicPr/>
            <p:nvPr/>
          </p:nvPicPr>
          <p:blipFill>
            <a:blip r:embed="rId9" cstate="print"/>
            <a:stretch>
              <a:fillRect/>
            </a:stretch>
          </p:blipFill>
          <p:spPr>
            <a:xfrm>
              <a:off x="1476171" y="4011904"/>
              <a:ext cx="171399" cy="159943"/>
            </a:xfrm>
            <a:prstGeom prst="rect">
              <a:avLst/>
            </a:prstGeom>
          </p:spPr>
        </p:pic>
        <p:sp>
          <p:nvSpPr>
            <p:cNvPr id="16" name="object 16"/>
            <p:cNvSpPr/>
            <p:nvPr/>
          </p:nvSpPr>
          <p:spPr>
            <a:xfrm>
              <a:off x="1641868" y="3012186"/>
              <a:ext cx="667385" cy="1088390"/>
            </a:xfrm>
            <a:custGeom>
              <a:avLst/>
              <a:gdLst/>
              <a:ahLst/>
              <a:cxnLst/>
              <a:rect l="l" t="t" r="r" b="b"/>
              <a:pathLst>
                <a:path w="667385" h="1088389">
                  <a:moveTo>
                    <a:pt x="0" y="1077912"/>
                  </a:moveTo>
                  <a:lnTo>
                    <a:pt x="667194" y="0"/>
                  </a:lnTo>
                </a:path>
                <a:path w="667385" h="1088389">
                  <a:moveTo>
                    <a:pt x="0" y="148526"/>
                  </a:moveTo>
                  <a:lnTo>
                    <a:pt x="667194" y="366217"/>
                  </a:lnTo>
                </a:path>
                <a:path w="667385" h="1088389">
                  <a:moveTo>
                    <a:pt x="0" y="148526"/>
                  </a:moveTo>
                  <a:lnTo>
                    <a:pt x="667194" y="692696"/>
                  </a:lnTo>
                </a:path>
                <a:path w="667385" h="1088389">
                  <a:moveTo>
                    <a:pt x="0" y="615645"/>
                  </a:moveTo>
                  <a:lnTo>
                    <a:pt x="667194" y="365620"/>
                  </a:lnTo>
                </a:path>
                <a:path w="667385" h="1088389">
                  <a:moveTo>
                    <a:pt x="0" y="1088174"/>
                  </a:moveTo>
                  <a:lnTo>
                    <a:pt x="667194" y="696963"/>
                  </a:lnTo>
                </a:path>
                <a:path w="667385" h="1088389">
                  <a:moveTo>
                    <a:pt x="0" y="616991"/>
                  </a:moveTo>
                  <a:lnTo>
                    <a:pt x="667194" y="693381"/>
                  </a:lnTo>
                </a:path>
                <a:path w="667385" h="1088389">
                  <a:moveTo>
                    <a:pt x="0" y="1083360"/>
                  </a:moveTo>
                  <a:lnTo>
                    <a:pt x="667194" y="365620"/>
                  </a:lnTo>
                </a:path>
              </a:pathLst>
            </a:custGeom>
            <a:ln w="8420">
              <a:solidFill>
                <a:srgbClr val="000000"/>
              </a:solidFill>
            </a:ln>
          </p:spPr>
          <p:txBody>
            <a:bodyPr wrap="square" lIns="0" tIns="0" rIns="0" bIns="0" rtlCol="0"/>
            <a:lstStyle/>
            <a:p>
              <a:endParaRPr/>
            </a:p>
          </p:txBody>
        </p:sp>
        <p:pic>
          <p:nvPicPr>
            <p:cNvPr id="17" name="object 17"/>
            <p:cNvPicPr/>
            <p:nvPr/>
          </p:nvPicPr>
          <p:blipFill>
            <a:blip r:embed="rId10" cstate="print"/>
            <a:stretch>
              <a:fillRect/>
            </a:stretch>
          </p:blipFill>
          <p:spPr>
            <a:xfrm>
              <a:off x="3077178" y="3293624"/>
              <a:ext cx="179819" cy="168364"/>
            </a:xfrm>
            <a:prstGeom prst="rect">
              <a:avLst/>
            </a:prstGeom>
          </p:spPr>
        </p:pic>
        <p:sp>
          <p:nvSpPr>
            <p:cNvPr id="18" name="object 18"/>
            <p:cNvSpPr/>
            <p:nvPr/>
          </p:nvSpPr>
          <p:spPr>
            <a:xfrm>
              <a:off x="2487320" y="3012186"/>
              <a:ext cx="602615" cy="692150"/>
            </a:xfrm>
            <a:custGeom>
              <a:avLst/>
              <a:gdLst/>
              <a:ahLst/>
              <a:cxnLst/>
              <a:rect l="l" t="t" r="r" b="b"/>
              <a:pathLst>
                <a:path w="602614" h="692150">
                  <a:moveTo>
                    <a:pt x="0" y="365620"/>
                  </a:moveTo>
                  <a:lnTo>
                    <a:pt x="602449" y="366902"/>
                  </a:lnTo>
                </a:path>
                <a:path w="602614" h="692150">
                  <a:moveTo>
                    <a:pt x="0" y="0"/>
                  </a:moveTo>
                  <a:lnTo>
                    <a:pt x="602449" y="360159"/>
                  </a:lnTo>
                </a:path>
                <a:path w="602614" h="692150">
                  <a:moveTo>
                    <a:pt x="0" y="692099"/>
                  </a:moveTo>
                  <a:lnTo>
                    <a:pt x="602449" y="365620"/>
                  </a:lnTo>
                </a:path>
              </a:pathLst>
            </a:custGeom>
            <a:ln w="8420">
              <a:solidFill>
                <a:srgbClr val="000000"/>
              </a:solidFill>
            </a:ln>
          </p:spPr>
          <p:txBody>
            <a:bodyPr wrap="square" lIns="0" tIns="0" rIns="0" bIns="0" rtlCol="0"/>
            <a:lstStyle/>
            <a:p>
              <a:endParaRPr/>
            </a:p>
          </p:txBody>
        </p:sp>
      </p:grpSp>
      <p:sp>
        <p:nvSpPr>
          <p:cNvPr id="19" name="object 19"/>
          <p:cNvSpPr txBox="1"/>
          <p:nvPr/>
        </p:nvSpPr>
        <p:spPr>
          <a:xfrm>
            <a:off x="1220244" y="3108047"/>
            <a:ext cx="172085" cy="410209"/>
          </a:xfrm>
          <a:prstGeom prst="rect">
            <a:avLst/>
          </a:prstGeom>
        </p:spPr>
        <p:txBody>
          <a:bodyPr vert="horz" wrap="square" lIns="0" tIns="15240" rIns="0" bIns="0" rtlCol="0">
            <a:spAutoFit/>
          </a:bodyPr>
          <a:lstStyle/>
          <a:p>
            <a:pPr marL="12700">
              <a:lnSpc>
                <a:spcPct val="100000"/>
              </a:lnSpc>
              <a:spcBef>
                <a:spcPts val="120"/>
              </a:spcBef>
            </a:pPr>
            <a:r>
              <a:rPr sz="2500" i="1" spc="40" dirty="0">
                <a:latin typeface="Times New Roman"/>
                <a:cs typeface="Times New Roman"/>
              </a:rPr>
              <a:t>x</a:t>
            </a:r>
            <a:endParaRPr sz="2500">
              <a:latin typeface="Times New Roman"/>
              <a:cs typeface="Times New Roman"/>
            </a:endParaRPr>
          </a:p>
        </p:txBody>
      </p:sp>
      <p:sp>
        <p:nvSpPr>
          <p:cNvPr id="20" name="object 20"/>
          <p:cNvSpPr txBox="1"/>
          <p:nvPr/>
        </p:nvSpPr>
        <p:spPr>
          <a:xfrm>
            <a:off x="1879032" y="3715129"/>
            <a:ext cx="387350" cy="396875"/>
          </a:xfrm>
          <a:prstGeom prst="rect">
            <a:avLst/>
          </a:prstGeom>
        </p:spPr>
        <p:txBody>
          <a:bodyPr vert="horz" wrap="square" lIns="0" tIns="16510" rIns="0" bIns="0" rtlCol="0">
            <a:spAutoFit/>
          </a:bodyPr>
          <a:lstStyle/>
          <a:p>
            <a:pPr marL="38100">
              <a:lnSpc>
                <a:spcPct val="100000"/>
              </a:lnSpc>
              <a:spcBef>
                <a:spcPts val="130"/>
              </a:spcBef>
            </a:pPr>
            <a:r>
              <a:rPr sz="3600" i="1" spc="60" baseline="-25462" dirty="0">
                <a:latin typeface="Times New Roman"/>
                <a:cs typeface="Times New Roman"/>
              </a:rPr>
              <a:t>w</a:t>
            </a:r>
            <a:r>
              <a:rPr sz="1400" i="1" spc="40" dirty="0">
                <a:latin typeface="Times New Roman"/>
                <a:cs typeface="Times New Roman"/>
              </a:rPr>
              <a:t>h</a:t>
            </a:r>
            <a:endParaRPr sz="1400">
              <a:latin typeface="Times New Roman"/>
              <a:cs typeface="Times New Roman"/>
            </a:endParaRPr>
          </a:p>
        </p:txBody>
      </p:sp>
      <p:sp>
        <p:nvSpPr>
          <p:cNvPr id="21" name="object 21"/>
          <p:cNvSpPr txBox="1"/>
          <p:nvPr/>
        </p:nvSpPr>
        <p:spPr>
          <a:xfrm>
            <a:off x="2653250" y="3336074"/>
            <a:ext cx="368300" cy="365760"/>
          </a:xfrm>
          <a:prstGeom prst="rect">
            <a:avLst/>
          </a:prstGeom>
        </p:spPr>
        <p:txBody>
          <a:bodyPr vert="horz" wrap="square" lIns="0" tIns="16510" rIns="0" bIns="0" rtlCol="0">
            <a:spAutoFit/>
          </a:bodyPr>
          <a:lstStyle/>
          <a:p>
            <a:pPr marL="38100">
              <a:lnSpc>
                <a:spcPct val="100000"/>
              </a:lnSpc>
              <a:spcBef>
                <a:spcPts val="130"/>
              </a:spcBef>
            </a:pPr>
            <a:r>
              <a:rPr sz="3300" i="1" spc="89" baseline="-25252" dirty="0">
                <a:latin typeface="Times New Roman"/>
                <a:cs typeface="Times New Roman"/>
              </a:rPr>
              <a:t>w</a:t>
            </a:r>
            <a:r>
              <a:rPr sz="1300" i="1" spc="60" dirty="0">
                <a:latin typeface="Times New Roman"/>
                <a:cs typeface="Times New Roman"/>
              </a:rPr>
              <a:t>o</a:t>
            </a:r>
            <a:endParaRPr sz="1300">
              <a:latin typeface="Times New Roman"/>
              <a:cs typeface="Times New Roman"/>
            </a:endParaRPr>
          </a:p>
        </p:txBody>
      </p:sp>
      <p:sp>
        <p:nvSpPr>
          <p:cNvPr id="22" name="object 22"/>
          <p:cNvSpPr txBox="1"/>
          <p:nvPr/>
        </p:nvSpPr>
        <p:spPr>
          <a:xfrm>
            <a:off x="3364819" y="2982372"/>
            <a:ext cx="170180" cy="365760"/>
          </a:xfrm>
          <a:prstGeom prst="rect">
            <a:avLst/>
          </a:prstGeom>
        </p:spPr>
        <p:txBody>
          <a:bodyPr vert="horz" wrap="square" lIns="0" tIns="16510" rIns="0" bIns="0" rtlCol="0">
            <a:spAutoFit/>
          </a:bodyPr>
          <a:lstStyle/>
          <a:p>
            <a:pPr marL="12700">
              <a:lnSpc>
                <a:spcPct val="100000"/>
              </a:lnSpc>
              <a:spcBef>
                <a:spcPts val="130"/>
              </a:spcBef>
            </a:pPr>
            <a:r>
              <a:rPr sz="2200" i="1" spc="35" dirty="0">
                <a:latin typeface="Times New Roman"/>
                <a:cs typeface="Times New Roman"/>
              </a:rPr>
              <a:t>o</a:t>
            </a:r>
            <a:endParaRPr sz="2200">
              <a:latin typeface="Times New Roman"/>
              <a:cs typeface="Times New Roman"/>
            </a:endParaRPr>
          </a:p>
        </p:txBody>
      </p:sp>
      <p:sp>
        <p:nvSpPr>
          <p:cNvPr id="23" name="object 23"/>
          <p:cNvSpPr txBox="1"/>
          <p:nvPr/>
        </p:nvSpPr>
        <p:spPr>
          <a:xfrm>
            <a:off x="2544652" y="2651037"/>
            <a:ext cx="163195" cy="354965"/>
          </a:xfrm>
          <a:prstGeom prst="rect">
            <a:avLst/>
          </a:prstGeom>
        </p:spPr>
        <p:txBody>
          <a:bodyPr vert="horz" wrap="square" lIns="0" tIns="13970" rIns="0" bIns="0" rtlCol="0">
            <a:spAutoFit/>
          </a:bodyPr>
          <a:lstStyle/>
          <a:p>
            <a:pPr marL="12700">
              <a:lnSpc>
                <a:spcPct val="100000"/>
              </a:lnSpc>
              <a:spcBef>
                <a:spcPts val="110"/>
              </a:spcBef>
            </a:pPr>
            <a:r>
              <a:rPr sz="2150" i="1" spc="5" dirty="0">
                <a:latin typeface="Times New Roman"/>
                <a:cs typeface="Times New Roman"/>
              </a:rPr>
              <a:t>h</a:t>
            </a:r>
            <a:endParaRPr sz="2150">
              <a:latin typeface="Times New Roman"/>
              <a:cs typeface="Times New Roman"/>
            </a:endParaRPr>
          </a:p>
        </p:txBody>
      </p:sp>
      <p:pic>
        <p:nvPicPr>
          <p:cNvPr id="24" name="object 24"/>
          <p:cNvPicPr/>
          <p:nvPr/>
        </p:nvPicPr>
        <p:blipFill>
          <a:blip r:embed="rId11" cstate="print"/>
          <a:stretch>
            <a:fillRect/>
          </a:stretch>
        </p:blipFill>
        <p:spPr>
          <a:xfrm>
            <a:off x="1167383" y="4535423"/>
            <a:ext cx="2410967" cy="1645920"/>
          </a:xfrm>
          <a:prstGeom prst="rect">
            <a:avLst/>
          </a:prstGeom>
        </p:spPr>
      </p:pic>
      <p:grpSp>
        <p:nvGrpSpPr>
          <p:cNvPr id="25" name="object 25"/>
          <p:cNvGrpSpPr/>
          <p:nvPr/>
        </p:nvGrpSpPr>
        <p:grpSpPr>
          <a:xfrm>
            <a:off x="4869256" y="3561956"/>
            <a:ext cx="1781175" cy="1565275"/>
            <a:chOff x="4869256" y="3561956"/>
            <a:chExt cx="1781175" cy="1565275"/>
          </a:xfrm>
        </p:grpSpPr>
        <p:pic>
          <p:nvPicPr>
            <p:cNvPr id="26" name="object 26"/>
            <p:cNvPicPr/>
            <p:nvPr/>
          </p:nvPicPr>
          <p:blipFill>
            <a:blip r:embed="rId12" cstate="print"/>
            <a:stretch>
              <a:fillRect/>
            </a:stretch>
          </p:blipFill>
          <p:spPr>
            <a:xfrm>
              <a:off x="5704782" y="3883323"/>
              <a:ext cx="179819" cy="179832"/>
            </a:xfrm>
            <a:prstGeom prst="rect">
              <a:avLst/>
            </a:prstGeom>
          </p:spPr>
        </p:pic>
        <p:pic>
          <p:nvPicPr>
            <p:cNvPr id="27" name="object 27"/>
            <p:cNvPicPr/>
            <p:nvPr/>
          </p:nvPicPr>
          <p:blipFill>
            <a:blip r:embed="rId13" cstate="print"/>
            <a:stretch>
              <a:fillRect/>
            </a:stretch>
          </p:blipFill>
          <p:spPr>
            <a:xfrm>
              <a:off x="4869256" y="3561956"/>
              <a:ext cx="171399" cy="159931"/>
            </a:xfrm>
            <a:prstGeom prst="rect">
              <a:avLst/>
            </a:prstGeom>
          </p:spPr>
        </p:pic>
        <p:sp>
          <p:nvSpPr>
            <p:cNvPr id="28" name="object 28"/>
            <p:cNvSpPr/>
            <p:nvPr/>
          </p:nvSpPr>
          <p:spPr>
            <a:xfrm>
              <a:off x="5034953" y="3647630"/>
              <a:ext cx="667385" cy="325755"/>
            </a:xfrm>
            <a:custGeom>
              <a:avLst/>
              <a:gdLst/>
              <a:ahLst/>
              <a:cxnLst/>
              <a:rect l="l" t="t" r="r" b="b"/>
              <a:pathLst>
                <a:path w="667385" h="325754">
                  <a:moveTo>
                    <a:pt x="0" y="0"/>
                  </a:moveTo>
                  <a:lnTo>
                    <a:pt x="667194" y="325183"/>
                  </a:lnTo>
                </a:path>
              </a:pathLst>
            </a:custGeom>
            <a:ln w="8420">
              <a:solidFill>
                <a:srgbClr val="000000"/>
              </a:solidFill>
            </a:ln>
          </p:spPr>
          <p:txBody>
            <a:bodyPr wrap="square" lIns="0" tIns="0" rIns="0" bIns="0" rtlCol="0"/>
            <a:lstStyle/>
            <a:p>
              <a:endParaRPr/>
            </a:p>
          </p:txBody>
        </p:sp>
        <p:pic>
          <p:nvPicPr>
            <p:cNvPr id="29" name="object 29"/>
            <p:cNvPicPr/>
            <p:nvPr/>
          </p:nvPicPr>
          <p:blipFill>
            <a:blip r:embed="rId14" cstate="print"/>
            <a:stretch>
              <a:fillRect/>
            </a:stretch>
          </p:blipFill>
          <p:spPr>
            <a:xfrm>
              <a:off x="5704782" y="4248956"/>
              <a:ext cx="179819" cy="168351"/>
            </a:xfrm>
            <a:prstGeom prst="rect">
              <a:avLst/>
            </a:prstGeom>
          </p:spPr>
        </p:pic>
        <p:pic>
          <p:nvPicPr>
            <p:cNvPr id="30" name="object 30"/>
            <p:cNvPicPr/>
            <p:nvPr/>
          </p:nvPicPr>
          <p:blipFill>
            <a:blip r:embed="rId8" cstate="print"/>
            <a:stretch>
              <a:fillRect/>
            </a:stretch>
          </p:blipFill>
          <p:spPr>
            <a:xfrm>
              <a:off x="4869256" y="4030370"/>
              <a:ext cx="171399" cy="159931"/>
            </a:xfrm>
            <a:prstGeom prst="rect">
              <a:avLst/>
            </a:prstGeom>
          </p:spPr>
        </p:pic>
        <p:sp>
          <p:nvSpPr>
            <p:cNvPr id="31" name="object 31"/>
            <p:cNvSpPr/>
            <p:nvPr/>
          </p:nvSpPr>
          <p:spPr>
            <a:xfrm>
              <a:off x="5034953" y="3647630"/>
              <a:ext cx="667385" cy="685800"/>
            </a:xfrm>
            <a:custGeom>
              <a:avLst/>
              <a:gdLst/>
              <a:ahLst/>
              <a:cxnLst/>
              <a:rect l="l" t="t" r="r" b="b"/>
              <a:pathLst>
                <a:path w="667385" h="685800">
                  <a:moveTo>
                    <a:pt x="667194" y="685355"/>
                  </a:moveTo>
                  <a:lnTo>
                    <a:pt x="0" y="0"/>
                  </a:lnTo>
                </a:path>
              </a:pathLst>
            </a:custGeom>
            <a:ln w="8420">
              <a:solidFill>
                <a:srgbClr val="000000"/>
              </a:solidFill>
            </a:ln>
          </p:spPr>
          <p:txBody>
            <a:bodyPr wrap="square" lIns="0" tIns="0" rIns="0" bIns="0" rtlCol="0"/>
            <a:lstStyle/>
            <a:p>
              <a:endParaRPr/>
            </a:p>
          </p:txBody>
        </p:sp>
        <p:pic>
          <p:nvPicPr>
            <p:cNvPr id="32" name="object 32"/>
            <p:cNvPicPr/>
            <p:nvPr/>
          </p:nvPicPr>
          <p:blipFill>
            <a:blip r:embed="rId15" cstate="print"/>
            <a:stretch>
              <a:fillRect/>
            </a:stretch>
          </p:blipFill>
          <p:spPr>
            <a:xfrm>
              <a:off x="5704782" y="4568881"/>
              <a:ext cx="179819" cy="179768"/>
            </a:xfrm>
            <a:prstGeom prst="rect">
              <a:avLst/>
            </a:prstGeom>
          </p:spPr>
        </p:pic>
        <p:pic>
          <p:nvPicPr>
            <p:cNvPr id="33" name="object 33"/>
            <p:cNvPicPr/>
            <p:nvPr/>
          </p:nvPicPr>
          <p:blipFill>
            <a:blip r:embed="rId16" cstate="print"/>
            <a:stretch>
              <a:fillRect/>
            </a:stretch>
          </p:blipFill>
          <p:spPr>
            <a:xfrm>
              <a:off x="4869256" y="4498771"/>
              <a:ext cx="171399" cy="159994"/>
            </a:xfrm>
            <a:prstGeom prst="rect">
              <a:avLst/>
            </a:prstGeom>
          </p:spPr>
        </p:pic>
        <p:sp>
          <p:nvSpPr>
            <p:cNvPr id="34" name="object 34"/>
            <p:cNvSpPr/>
            <p:nvPr/>
          </p:nvSpPr>
          <p:spPr>
            <a:xfrm>
              <a:off x="5034953" y="3647630"/>
              <a:ext cx="667385" cy="1012190"/>
            </a:xfrm>
            <a:custGeom>
              <a:avLst/>
              <a:gdLst/>
              <a:ahLst/>
              <a:cxnLst/>
              <a:rect l="l" t="t" r="r" b="b"/>
              <a:pathLst>
                <a:path w="667385" h="1012189">
                  <a:moveTo>
                    <a:pt x="667194" y="1011834"/>
                  </a:moveTo>
                  <a:lnTo>
                    <a:pt x="0" y="0"/>
                  </a:lnTo>
                </a:path>
                <a:path w="667385" h="1012189">
                  <a:moveTo>
                    <a:pt x="0" y="462407"/>
                  </a:moveTo>
                  <a:lnTo>
                    <a:pt x="667194" y="319925"/>
                  </a:lnTo>
                </a:path>
                <a:path w="667385" h="1012189">
                  <a:moveTo>
                    <a:pt x="0" y="930122"/>
                  </a:moveTo>
                  <a:lnTo>
                    <a:pt x="667194" y="319925"/>
                  </a:lnTo>
                </a:path>
              </a:pathLst>
            </a:custGeom>
            <a:ln w="8420">
              <a:solidFill>
                <a:srgbClr val="000000"/>
              </a:solidFill>
            </a:ln>
          </p:spPr>
          <p:txBody>
            <a:bodyPr wrap="square" lIns="0" tIns="0" rIns="0" bIns="0" rtlCol="0"/>
            <a:lstStyle/>
            <a:p>
              <a:endParaRPr/>
            </a:p>
          </p:txBody>
        </p:sp>
        <p:pic>
          <p:nvPicPr>
            <p:cNvPr id="35" name="object 35"/>
            <p:cNvPicPr/>
            <p:nvPr/>
          </p:nvPicPr>
          <p:blipFill>
            <a:blip r:embed="rId9" cstate="print"/>
            <a:stretch>
              <a:fillRect/>
            </a:stretch>
          </p:blipFill>
          <p:spPr>
            <a:xfrm>
              <a:off x="4869256" y="4967236"/>
              <a:ext cx="171399" cy="159943"/>
            </a:xfrm>
            <a:prstGeom prst="rect">
              <a:avLst/>
            </a:prstGeom>
          </p:spPr>
        </p:pic>
        <p:sp>
          <p:nvSpPr>
            <p:cNvPr id="36" name="object 36"/>
            <p:cNvSpPr/>
            <p:nvPr/>
          </p:nvSpPr>
          <p:spPr>
            <a:xfrm>
              <a:off x="5034953" y="3967556"/>
              <a:ext cx="667385" cy="1088390"/>
            </a:xfrm>
            <a:custGeom>
              <a:avLst/>
              <a:gdLst/>
              <a:ahLst/>
              <a:cxnLst/>
              <a:rect l="l" t="t" r="r" b="b"/>
              <a:pathLst>
                <a:path w="667385" h="1088389">
                  <a:moveTo>
                    <a:pt x="0" y="1077861"/>
                  </a:moveTo>
                  <a:lnTo>
                    <a:pt x="667194" y="0"/>
                  </a:lnTo>
                </a:path>
                <a:path w="667385" h="1088389">
                  <a:moveTo>
                    <a:pt x="0" y="148488"/>
                  </a:moveTo>
                  <a:lnTo>
                    <a:pt x="667194" y="366166"/>
                  </a:lnTo>
                </a:path>
                <a:path w="667385" h="1088389">
                  <a:moveTo>
                    <a:pt x="0" y="148488"/>
                  </a:moveTo>
                  <a:lnTo>
                    <a:pt x="667194" y="692645"/>
                  </a:lnTo>
                </a:path>
                <a:path w="667385" h="1088389">
                  <a:moveTo>
                    <a:pt x="0" y="615607"/>
                  </a:moveTo>
                  <a:lnTo>
                    <a:pt x="667194" y="365569"/>
                  </a:lnTo>
                </a:path>
                <a:path w="667385" h="1088389">
                  <a:moveTo>
                    <a:pt x="0" y="1088186"/>
                  </a:moveTo>
                  <a:lnTo>
                    <a:pt x="667194" y="696912"/>
                  </a:lnTo>
                </a:path>
                <a:path w="667385" h="1088389">
                  <a:moveTo>
                    <a:pt x="0" y="616940"/>
                  </a:moveTo>
                  <a:lnTo>
                    <a:pt x="667194" y="693343"/>
                  </a:lnTo>
                </a:path>
                <a:path w="667385" h="1088389">
                  <a:moveTo>
                    <a:pt x="0" y="1083322"/>
                  </a:moveTo>
                  <a:lnTo>
                    <a:pt x="667194" y="365569"/>
                  </a:lnTo>
                </a:path>
              </a:pathLst>
            </a:custGeom>
            <a:ln w="8420">
              <a:solidFill>
                <a:srgbClr val="000000"/>
              </a:solidFill>
            </a:ln>
          </p:spPr>
          <p:txBody>
            <a:bodyPr wrap="square" lIns="0" tIns="0" rIns="0" bIns="0" rtlCol="0"/>
            <a:lstStyle/>
            <a:p>
              <a:endParaRPr/>
            </a:p>
          </p:txBody>
        </p:sp>
        <p:pic>
          <p:nvPicPr>
            <p:cNvPr id="37" name="object 37"/>
            <p:cNvPicPr/>
            <p:nvPr/>
          </p:nvPicPr>
          <p:blipFill>
            <a:blip r:embed="rId17" cstate="print"/>
            <a:stretch>
              <a:fillRect/>
            </a:stretch>
          </p:blipFill>
          <p:spPr>
            <a:xfrm>
              <a:off x="6470313" y="4248956"/>
              <a:ext cx="179768" cy="168351"/>
            </a:xfrm>
            <a:prstGeom prst="rect">
              <a:avLst/>
            </a:prstGeom>
          </p:spPr>
        </p:pic>
        <p:sp>
          <p:nvSpPr>
            <p:cNvPr id="38" name="object 38"/>
            <p:cNvSpPr/>
            <p:nvPr/>
          </p:nvSpPr>
          <p:spPr>
            <a:xfrm>
              <a:off x="5880392" y="3967505"/>
              <a:ext cx="602615" cy="692150"/>
            </a:xfrm>
            <a:custGeom>
              <a:avLst/>
              <a:gdLst/>
              <a:ahLst/>
              <a:cxnLst/>
              <a:rect l="l" t="t" r="r" b="b"/>
              <a:pathLst>
                <a:path w="602614" h="692150">
                  <a:moveTo>
                    <a:pt x="0" y="365620"/>
                  </a:moveTo>
                  <a:lnTo>
                    <a:pt x="602462" y="366915"/>
                  </a:lnTo>
                </a:path>
                <a:path w="602614" h="692150">
                  <a:moveTo>
                    <a:pt x="0" y="0"/>
                  </a:moveTo>
                  <a:lnTo>
                    <a:pt x="602462" y="360222"/>
                  </a:lnTo>
                </a:path>
                <a:path w="602614" h="692150">
                  <a:moveTo>
                    <a:pt x="0" y="692099"/>
                  </a:moveTo>
                  <a:lnTo>
                    <a:pt x="602462" y="365620"/>
                  </a:lnTo>
                </a:path>
              </a:pathLst>
            </a:custGeom>
            <a:ln w="8420">
              <a:solidFill>
                <a:srgbClr val="000000"/>
              </a:solidFill>
            </a:ln>
          </p:spPr>
          <p:txBody>
            <a:bodyPr wrap="square" lIns="0" tIns="0" rIns="0" bIns="0" rtlCol="0"/>
            <a:lstStyle/>
            <a:p>
              <a:endParaRPr/>
            </a:p>
          </p:txBody>
        </p:sp>
      </p:grpSp>
      <p:sp>
        <p:nvSpPr>
          <p:cNvPr id="39" name="object 39"/>
          <p:cNvSpPr txBox="1"/>
          <p:nvPr/>
        </p:nvSpPr>
        <p:spPr>
          <a:xfrm>
            <a:off x="4613335" y="4063379"/>
            <a:ext cx="172085" cy="410209"/>
          </a:xfrm>
          <a:prstGeom prst="rect">
            <a:avLst/>
          </a:prstGeom>
        </p:spPr>
        <p:txBody>
          <a:bodyPr vert="horz" wrap="square" lIns="0" tIns="15240" rIns="0" bIns="0" rtlCol="0">
            <a:spAutoFit/>
          </a:bodyPr>
          <a:lstStyle/>
          <a:p>
            <a:pPr marL="12700">
              <a:lnSpc>
                <a:spcPct val="100000"/>
              </a:lnSpc>
              <a:spcBef>
                <a:spcPts val="120"/>
              </a:spcBef>
            </a:pPr>
            <a:r>
              <a:rPr sz="2500" i="1" spc="40" dirty="0">
                <a:latin typeface="Times New Roman"/>
                <a:cs typeface="Times New Roman"/>
              </a:rPr>
              <a:t>x</a:t>
            </a:r>
            <a:endParaRPr sz="2500">
              <a:latin typeface="Times New Roman"/>
              <a:cs typeface="Times New Roman"/>
            </a:endParaRPr>
          </a:p>
        </p:txBody>
      </p:sp>
      <p:sp>
        <p:nvSpPr>
          <p:cNvPr id="40" name="object 40"/>
          <p:cNvSpPr txBox="1"/>
          <p:nvPr/>
        </p:nvSpPr>
        <p:spPr>
          <a:xfrm>
            <a:off x="5272129" y="4670474"/>
            <a:ext cx="387350" cy="396875"/>
          </a:xfrm>
          <a:prstGeom prst="rect">
            <a:avLst/>
          </a:prstGeom>
        </p:spPr>
        <p:txBody>
          <a:bodyPr vert="horz" wrap="square" lIns="0" tIns="16510" rIns="0" bIns="0" rtlCol="0">
            <a:spAutoFit/>
          </a:bodyPr>
          <a:lstStyle/>
          <a:p>
            <a:pPr marL="38100">
              <a:lnSpc>
                <a:spcPct val="100000"/>
              </a:lnSpc>
              <a:spcBef>
                <a:spcPts val="130"/>
              </a:spcBef>
            </a:pPr>
            <a:r>
              <a:rPr sz="3600" i="1" spc="60" baseline="-25462" dirty="0">
                <a:latin typeface="Times New Roman"/>
                <a:cs typeface="Times New Roman"/>
              </a:rPr>
              <a:t>w</a:t>
            </a:r>
            <a:r>
              <a:rPr sz="1400" i="1" spc="40" dirty="0">
                <a:latin typeface="Times New Roman"/>
                <a:cs typeface="Times New Roman"/>
              </a:rPr>
              <a:t>h</a:t>
            </a:r>
            <a:endParaRPr sz="1400">
              <a:latin typeface="Times New Roman"/>
              <a:cs typeface="Times New Roman"/>
            </a:endParaRPr>
          </a:p>
        </p:txBody>
      </p:sp>
      <p:sp>
        <p:nvSpPr>
          <p:cNvPr id="41" name="object 41"/>
          <p:cNvSpPr txBox="1"/>
          <p:nvPr/>
        </p:nvSpPr>
        <p:spPr>
          <a:xfrm>
            <a:off x="6046334" y="4291406"/>
            <a:ext cx="368300" cy="365760"/>
          </a:xfrm>
          <a:prstGeom prst="rect">
            <a:avLst/>
          </a:prstGeom>
        </p:spPr>
        <p:txBody>
          <a:bodyPr vert="horz" wrap="square" lIns="0" tIns="16510" rIns="0" bIns="0" rtlCol="0">
            <a:spAutoFit/>
          </a:bodyPr>
          <a:lstStyle/>
          <a:p>
            <a:pPr marL="38100">
              <a:lnSpc>
                <a:spcPct val="100000"/>
              </a:lnSpc>
              <a:spcBef>
                <a:spcPts val="130"/>
              </a:spcBef>
            </a:pPr>
            <a:r>
              <a:rPr sz="3300" i="1" spc="89" baseline="-25252" dirty="0">
                <a:latin typeface="Times New Roman"/>
                <a:cs typeface="Times New Roman"/>
              </a:rPr>
              <a:t>w</a:t>
            </a:r>
            <a:r>
              <a:rPr sz="1300" i="1" spc="60" dirty="0">
                <a:latin typeface="Times New Roman"/>
                <a:cs typeface="Times New Roman"/>
              </a:rPr>
              <a:t>o</a:t>
            </a:r>
            <a:endParaRPr sz="1300">
              <a:latin typeface="Times New Roman"/>
              <a:cs typeface="Times New Roman"/>
            </a:endParaRPr>
          </a:p>
        </p:txBody>
      </p:sp>
      <p:sp>
        <p:nvSpPr>
          <p:cNvPr id="42" name="object 42"/>
          <p:cNvSpPr txBox="1"/>
          <p:nvPr/>
        </p:nvSpPr>
        <p:spPr>
          <a:xfrm>
            <a:off x="6757904" y="3937704"/>
            <a:ext cx="170180" cy="365760"/>
          </a:xfrm>
          <a:prstGeom prst="rect">
            <a:avLst/>
          </a:prstGeom>
        </p:spPr>
        <p:txBody>
          <a:bodyPr vert="horz" wrap="square" lIns="0" tIns="16510" rIns="0" bIns="0" rtlCol="0">
            <a:spAutoFit/>
          </a:bodyPr>
          <a:lstStyle/>
          <a:p>
            <a:pPr marL="12700">
              <a:lnSpc>
                <a:spcPct val="100000"/>
              </a:lnSpc>
              <a:spcBef>
                <a:spcPts val="130"/>
              </a:spcBef>
            </a:pPr>
            <a:r>
              <a:rPr sz="2200" i="1" spc="35" dirty="0">
                <a:latin typeface="Times New Roman"/>
                <a:cs typeface="Times New Roman"/>
              </a:rPr>
              <a:t>o</a:t>
            </a:r>
            <a:endParaRPr sz="2200">
              <a:latin typeface="Times New Roman"/>
              <a:cs typeface="Times New Roman"/>
            </a:endParaRPr>
          </a:p>
        </p:txBody>
      </p:sp>
      <p:sp>
        <p:nvSpPr>
          <p:cNvPr id="43" name="object 43"/>
          <p:cNvSpPr txBox="1"/>
          <p:nvPr/>
        </p:nvSpPr>
        <p:spPr>
          <a:xfrm>
            <a:off x="5937749" y="3606381"/>
            <a:ext cx="163195" cy="354965"/>
          </a:xfrm>
          <a:prstGeom prst="rect">
            <a:avLst/>
          </a:prstGeom>
        </p:spPr>
        <p:txBody>
          <a:bodyPr vert="horz" wrap="square" lIns="0" tIns="13970" rIns="0" bIns="0" rtlCol="0">
            <a:spAutoFit/>
          </a:bodyPr>
          <a:lstStyle/>
          <a:p>
            <a:pPr marL="12700">
              <a:lnSpc>
                <a:spcPct val="100000"/>
              </a:lnSpc>
              <a:spcBef>
                <a:spcPts val="110"/>
              </a:spcBef>
            </a:pPr>
            <a:r>
              <a:rPr sz="2150" i="1" spc="5" dirty="0">
                <a:latin typeface="Times New Roman"/>
                <a:cs typeface="Times New Roman"/>
              </a:rPr>
              <a:t>h</a:t>
            </a:r>
            <a:endParaRPr sz="2150">
              <a:latin typeface="Times New Roman"/>
              <a:cs typeface="Times New Roman"/>
            </a:endParaRPr>
          </a:p>
        </p:txBody>
      </p:sp>
      <p:grpSp>
        <p:nvGrpSpPr>
          <p:cNvPr id="44" name="object 44"/>
          <p:cNvGrpSpPr/>
          <p:nvPr/>
        </p:nvGrpSpPr>
        <p:grpSpPr>
          <a:xfrm>
            <a:off x="1439690" y="3603929"/>
            <a:ext cx="3222625" cy="2505710"/>
            <a:chOff x="1439690" y="3603929"/>
            <a:chExt cx="3222625" cy="2505710"/>
          </a:xfrm>
        </p:grpSpPr>
        <p:pic>
          <p:nvPicPr>
            <p:cNvPr id="45" name="object 45"/>
            <p:cNvPicPr/>
            <p:nvPr/>
          </p:nvPicPr>
          <p:blipFill>
            <a:blip r:embed="rId18" cstate="print"/>
            <a:stretch>
              <a:fillRect/>
            </a:stretch>
          </p:blipFill>
          <p:spPr>
            <a:xfrm>
              <a:off x="3366046" y="3603929"/>
              <a:ext cx="1295742" cy="1295730"/>
            </a:xfrm>
            <a:prstGeom prst="rect">
              <a:avLst/>
            </a:prstGeom>
          </p:spPr>
        </p:pic>
        <p:pic>
          <p:nvPicPr>
            <p:cNvPr id="46" name="object 46"/>
            <p:cNvPicPr/>
            <p:nvPr/>
          </p:nvPicPr>
          <p:blipFill>
            <a:blip r:embed="rId19" cstate="print"/>
            <a:stretch>
              <a:fillRect/>
            </a:stretch>
          </p:blipFill>
          <p:spPr>
            <a:xfrm>
              <a:off x="1462665" y="4524800"/>
              <a:ext cx="196583" cy="192227"/>
            </a:xfrm>
            <a:prstGeom prst="rect">
              <a:avLst/>
            </a:prstGeom>
          </p:spPr>
        </p:pic>
        <p:pic>
          <p:nvPicPr>
            <p:cNvPr id="47" name="object 47"/>
            <p:cNvPicPr/>
            <p:nvPr/>
          </p:nvPicPr>
          <p:blipFill>
            <a:blip r:embed="rId20" cstate="print"/>
            <a:stretch>
              <a:fillRect/>
            </a:stretch>
          </p:blipFill>
          <p:spPr>
            <a:xfrm>
              <a:off x="1464748" y="4977834"/>
              <a:ext cx="196583" cy="192227"/>
            </a:xfrm>
            <a:prstGeom prst="rect">
              <a:avLst/>
            </a:prstGeom>
          </p:spPr>
        </p:pic>
        <p:pic>
          <p:nvPicPr>
            <p:cNvPr id="48" name="object 48"/>
            <p:cNvPicPr/>
            <p:nvPr/>
          </p:nvPicPr>
          <p:blipFill>
            <a:blip r:embed="rId21" cstate="print"/>
            <a:stretch>
              <a:fillRect/>
            </a:stretch>
          </p:blipFill>
          <p:spPr>
            <a:xfrm>
              <a:off x="1439690" y="5441282"/>
              <a:ext cx="196596" cy="192278"/>
            </a:xfrm>
            <a:prstGeom prst="rect">
              <a:avLst/>
            </a:prstGeom>
          </p:spPr>
        </p:pic>
        <p:pic>
          <p:nvPicPr>
            <p:cNvPr id="49" name="object 49"/>
            <p:cNvPicPr/>
            <p:nvPr/>
          </p:nvPicPr>
          <p:blipFill>
            <a:blip r:embed="rId22" cstate="print"/>
            <a:stretch>
              <a:fillRect/>
            </a:stretch>
          </p:blipFill>
          <p:spPr>
            <a:xfrm>
              <a:off x="1452251" y="5917240"/>
              <a:ext cx="196583" cy="192265"/>
            </a:xfrm>
            <a:prstGeom prst="rect">
              <a:avLst/>
            </a:prstGeom>
          </p:spPr>
        </p:pic>
      </p:grpSp>
      <p:grpSp>
        <p:nvGrpSpPr>
          <p:cNvPr id="50" name="object 50"/>
          <p:cNvGrpSpPr/>
          <p:nvPr/>
        </p:nvGrpSpPr>
        <p:grpSpPr>
          <a:xfrm>
            <a:off x="4846770" y="4247140"/>
            <a:ext cx="1810385" cy="897890"/>
            <a:chOff x="4846770" y="4247140"/>
            <a:chExt cx="1810385" cy="897890"/>
          </a:xfrm>
        </p:grpSpPr>
        <p:pic>
          <p:nvPicPr>
            <p:cNvPr id="51" name="object 51"/>
            <p:cNvPicPr/>
            <p:nvPr/>
          </p:nvPicPr>
          <p:blipFill>
            <a:blip r:embed="rId23" cstate="print"/>
            <a:stretch>
              <a:fillRect/>
            </a:stretch>
          </p:blipFill>
          <p:spPr>
            <a:xfrm>
              <a:off x="5694343" y="4247140"/>
              <a:ext cx="196583" cy="192265"/>
            </a:xfrm>
            <a:prstGeom prst="rect">
              <a:avLst/>
            </a:prstGeom>
          </p:spPr>
        </p:pic>
        <p:pic>
          <p:nvPicPr>
            <p:cNvPr id="52" name="object 52"/>
            <p:cNvPicPr/>
            <p:nvPr/>
          </p:nvPicPr>
          <p:blipFill>
            <a:blip r:embed="rId24" cstate="print"/>
            <a:stretch>
              <a:fillRect/>
            </a:stretch>
          </p:blipFill>
          <p:spPr>
            <a:xfrm>
              <a:off x="6460559" y="4261732"/>
              <a:ext cx="196583" cy="192265"/>
            </a:xfrm>
            <a:prstGeom prst="rect">
              <a:avLst/>
            </a:prstGeom>
          </p:spPr>
        </p:pic>
        <p:pic>
          <p:nvPicPr>
            <p:cNvPr id="53" name="object 53"/>
            <p:cNvPicPr/>
            <p:nvPr/>
          </p:nvPicPr>
          <p:blipFill>
            <a:blip r:embed="rId25" cstate="print"/>
            <a:stretch>
              <a:fillRect/>
            </a:stretch>
          </p:blipFill>
          <p:spPr>
            <a:xfrm>
              <a:off x="4857235" y="4487195"/>
              <a:ext cx="196583" cy="192278"/>
            </a:xfrm>
            <a:prstGeom prst="rect">
              <a:avLst/>
            </a:prstGeom>
          </p:spPr>
        </p:pic>
        <p:pic>
          <p:nvPicPr>
            <p:cNvPr id="54" name="object 54"/>
            <p:cNvPicPr/>
            <p:nvPr/>
          </p:nvPicPr>
          <p:blipFill>
            <a:blip r:embed="rId26" cstate="print"/>
            <a:stretch>
              <a:fillRect/>
            </a:stretch>
          </p:blipFill>
          <p:spPr>
            <a:xfrm>
              <a:off x="4846770" y="4952790"/>
              <a:ext cx="196583" cy="192214"/>
            </a:xfrm>
            <a:prstGeom prst="rect">
              <a:avLst/>
            </a:prstGeom>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90" dirty="0"/>
              <a:t>ΠΡΟΣΟΜΟΙΩΣΗ</a:t>
            </a:r>
            <a:r>
              <a:rPr lang="en-US" spc="90" dirty="0"/>
              <a:t>: </a:t>
            </a:r>
            <a:r>
              <a:rPr lang="el-GR" spc="90" dirty="0"/>
              <a:t>ΜΕΤΑΛΛΑΞΗ</a:t>
            </a:r>
            <a:endParaRPr spc="60" dirty="0"/>
          </a:p>
        </p:txBody>
      </p:sp>
      <p:sp>
        <p:nvSpPr>
          <p:cNvPr id="3" name="object 3"/>
          <p:cNvSpPr txBox="1"/>
          <p:nvPr/>
        </p:nvSpPr>
        <p:spPr>
          <a:xfrm>
            <a:off x="7050227" y="2589277"/>
            <a:ext cx="4057015" cy="3703578"/>
          </a:xfrm>
          <a:prstGeom prst="rect">
            <a:avLst/>
          </a:prstGeom>
        </p:spPr>
        <p:txBody>
          <a:bodyPr vert="horz" wrap="square" lIns="0" tIns="48260" rIns="0" bIns="0" rtlCol="0">
            <a:spAutoFit/>
          </a:bodyPr>
          <a:lstStyle/>
          <a:p>
            <a:pPr marL="129539" marR="5080" indent="-116839">
              <a:lnSpc>
                <a:spcPts val="2900"/>
              </a:lnSpc>
              <a:spcBef>
                <a:spcPts val="380"/>
              </a:spcBef>
              <a:buSzPct val="96153"/>
              <a:buFont typeface="Arial"/>
              <a:buChar char="•"/>
              <a:tabLst>
                <a:tab pos="469900" algn="l"/>
              </a:tabLst>
            </a:pPr>
            <a:r>
              <a:rPr lang="el-GR" sz="2600" dirty="0">
                <a:latin typeface="Franklin Gothic Medium"/>
                <a:cs typeface="Franklin Gothic Medium"/>
              </a:rPr>
              <a:t>Εφαρμόζεται στα χρωμοσώματα κάθε παιδιού</a:t>
            </a:r>
            <a:r>
              <a:rPr sz="2600" spc="-10" dirty="0">
                <a:latin typeface="Franklin Gothic Medium"/>
                <a:cs typeface="Franklin Gothic Medium"/>
              </a:rPr>
              <a:t>	</a:t>
            </a:r>
            <a:endParaRPr sz="2600" dirty="0">
              <a:latin typeface="Franklin Gothic Medium"/>
              <a:cs typeface="Franklin Gothic Medium"/>
            </a:endParaRPr>
          </a:p>
          <a:p>
            <a:pPr marL="129539" marR="279400" indent="-116839">
              <a:lnSpc>
                <a:spcPts val="2900"/>
              </a:lnSpc>
              <a:spcBef>
                <a:spcPts val="1300"/>
              </a:spcBef>
              <a:buSzPct val="96153"/>
              <a:buFont typeface="Arial"/>
              <a:buChar char="•"/>
              <a:tabLst>
                <a:tab pos="469900" algn="l"/>
              </a:tabLst>
            </a:pPr>
            <a:r>
              <a:rPr lang="el-GR" sz="2600" dirty="0">
                <a:latin typeface="Franklin Gothic Medium"/>
                <a:cs typeface="Franklin Gothic Medium"/>
              </a:rPr>
              <a:t>Τροποποιεί ορισμένα γονίδια με κάποια πιθανότητα</a:t>
            </a:r>
            <a:endParaRPr sz="2600" dirty="0">
              <a:latin typeface="Franklin Gothic Medium"/>
              <a:cs typeface="Franklin Gothic Medium"/>
            </a:endParaRPr>
          </a:p>
          <a:p>
            <a:pPr marL="129539" marR="102235" indent="-116839">
              <a:lnSpc>
                <a:spcPts val="2780"/>
              </a:lnSpc>
              <a:spcBef>
                <a:spcPts val="1400"/>
              </a:spcBef>
              <a:buSzPct val="96153"/>
              <a:buFont typeface="Arial"/>
              <a:buChar char="•"/>
              <a:tabLst>
                <a:tab pos="469900" algn="l"/>
              </a:tabLst>
            </a:pPr>
            <a:r>
              <a:rPr lang="el-GR" sz="2600" dirty="0">
                <a:latin typeface="Franklin Gothic Medium"/>
                <a:cs typeface="Franklin Gothic Medium"/>
              </a:rPr>
              <a:t>Χρησιμοποιείται για την πρόληψη της πρόωρης σύγκλισης</a:t>
            </a:r>
            <a:endParaRPr sz="2600" dirty="0">
              <a:latin typeface="Franklin Gothic Medium"/>
              <a:cs typeface="Franklin Gothic Medium"/>
            </a:endParaRPr>
          </a:p>
        </p:txBody>
      </p:sp>
      <p:sp>
        <p:nvSpPr>
          <p:cNvPr id="4" name="object 4"/>
          <p:cNvSpPr txBox="1"/>
          <p:nvPr/>
        </p:nvSpPr>
        <p:spPr>
          <a:xfrm>
            <a:off x="8610600" y="6292855"/>
            <a:ext cx="306197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Franklin Gothic Medium"/>
                <a:cs typeface="Franklin Gothic Medium"/>
              </a:rPr>
              <a:t>Icons</a:t>
            </a:r>
            <a:r>
              <a:rPr sz="900" spc="325" dirty="0">
                <a:latin typeface="Franklin Gothic Medium"/>
                <a:cs typeface="Franklin Gothic Medium"/>
              </a:rPr>
              <a:t> </a:t>
            </a:r>
            <a:r>
              <a:rPr sz="900" dirty="0">
                <a:latin typeface="Franklin Gothic Medium"/>
                <a:cs typeface="Franklin Gothic Medium"/>
              </a:rPr>
              <a:t>made</a:t>
            </a:r>
            <a:r>
              <a:rPr sz="900" spc="335" dirty="0">
                <a:latin typeface="Franklin Gothic Medium"/>
                <a:cs typeface="Franklin Gothic Medium"/>
              </a:rPr>
              <a:t> </a:t>
            </a:r>
            <a:r>
              <a:rPr sz="900" dirty="0">
                <a:latin typeface="Franklin Gothic Medium"/>
                <a:cs typeface="Franklin Gothic Medium"/>
              </a:rPr>
              <a:t>by</a:t>
            </a:r>
            <a:r>
              <a:rPr sz="900" spc="350" dirty="0">
                <a:latin typeface="Franklin Gothic Medium"/>
                <a:cs typeface="Franklin Gothic Medium"/>
              </a:rPr>
              <a:t> </a:t>
            </a:r>
            <a:r>
              <a:rPr sz="900" u="sng" dirty="0">
                <a:solidFill>
                  <a:srgbClr val="748952"/>
                </a:solidFill>
                <a:uFill>
                  <a:solidFill>
                    <a:srgbClr val="748952"/>
                  </a:solidFill>
                </a:uFill>
                <a:latin typeface="Franklin Gothic Medium"/>
                <a:cs typeface="Franklin Gothic Medium"/>
              </a:rPr>
              <a:t>Freepik</a:t>
            </a:r>
            <a:r>
              <a:rPr sz="900" spc="340" dirty="0">
                <a:solidFill>
                  <a:srgbClr val="748952"/>
                </a:solidFill>
                <a:latin typeface="Franklin Gothic Medium"/>
                <a:cs typeface="Franklin Gothic Medium"/>
              </a:rPr>
              <a:t> </a:t>
            </a:r>
            <a:r>
              <a:rPr sz="900" dirty="0">
                <a:latin typeface="Franklin Gothic Medium"/>
                <a:cs typeface="Franklin Gothic Medium"/>
              </a:rPr>
              <a:t>from</a:t>
            </a:r>
            <a:r>
              <a:rPr sz="900" spc="345" dirty="0">
                <a:latin typeface="Franklin Gothic Medium"/>
                <a:cs typeface="Franklin Gothic Medium"/>
              </a:rPr>
              <a:t> </a:t>
            </a:r>
            <a:r>
              <a:rPr sz="900" u="sng" spc="-10" dirty="0">
                <a:solidFill>
                  <a:srgbClr val="748952"/>
                </a:solidFill>
                <a:uFill>
                  <a:solidFill>
                    <a:srgbClr val="748952"/>
                  </a:solidFill>
                </a:uFill>
                <a:latin typeface="Franklin Gothic Medium"/>
                <a:cs typeface="Franklin Gothic Medium"/>
              </a:rPr>
              <a:t>https://</a:t>
            </a:r>
            <a:r>
              <a:rPr sz="900" u="sng" spc="-10" dirty="0">
                <a:solidFill>
                  <a:srgbClr val="748952"/>
                </a:solidFill>
                <a:uFill>
                  <a:solidFill>
                    <a:srgbClr val="748952"/>
                  </a:solidFill>
                </a:uFill>
                <a:latin typeface="Franklin Gothic Medium"/>
                <a:cs typeface="Franklin Gothic Medium"/>
                <a:hlinkClick r:id="rId2"/>
              </a:rPr>
              <a:t>www.flaticon.com/</a:t>
            </a:r>
            <a:endParaRPr sz="900" dirty="0">
              <a:latin typeface="Franklin Gothic Medium"/>
              <a:cs typeface="Franklin Gothic Medium"/>
            </a:endParaRPr>
          </a:p>
        </p:txBody>
      </p:sp>
      <p:grpSp>
        <p:nvGrpSpPr>
          <p:cNvPr id="5" name="object 5"/>
          <p:cNvGrpSpPr/>
          <p:nvPr/>
        </p:nvGrpSpPr>
        <p:grpSpPr>
          <a:xfrm>
            <a:off x="1572767" y="2601417"/>
            <a:ext cx="4806950" cy="3437254"/>
            <a:chOff x="1572767" y="2601417"/>
            <a:chExt cx="4806950" cy="3437254"/>
          </a:xfrm>
        </p:grpSpPr>
        <p:pic>
          <p:nvPicPr>
            <p:cNvPr id="6" name="object 6"/>
            <p:cNvPicPr/>
            <p:nvPr/>
          </p:nvPicPr>
          <p:blipFill>
            <a:blip r:embed="rId3" cstate="print"/>
            <a:stretch>
              <a:fillRect/>
            </a:stretch>
          </p:blipFill>
          <p:spPr>
            <a:xfrm>
              <a:off x="1572767" y="2755391"/>
              <a:ext cx="4806696" cy="3282696"/>
            </a:xfrm>
            <a:prstGeom prst="rect">
              <a:avLst/>
            </a:prstGeom>
          </p:spPr>
        </p:pic>
        <p:pic>
          <p:nvPicPr>
            <p:cNvPr id="7" name="object 7"/>
            <p:cNvPicPr/>
            <p:nvPr/>
          </p:nvPicPr>
          <p:blipFill>
            <a:blip r:embed="rId4" cstate="print"/>
            <a:stretch>
              <a:fillRect/>
            </a:stretch>
          </p:blipFill>
          <p:spPr>
            <a:xfrm>
              <a:off x="1733448" y="2601417"/>
              <a:ext cx="495126" cy="495096"/>
            </a:xfrm>
            <a:prstGeom prst="rect">
              <a:avLst/>
            </a:prstGeom>
          </p:spPr>
        </p:pic>
        <p:sp>
          <p:nvSpPr>
            <p:cNvPr id="8" name="object 8"/>
            <p:cNvSpPr/>
            <p:nvPr/>
          </p:nvSpPr>
          <p:spPr>
            <a:xfrm>
              <a:off x="2189860" y="2758236"/>
              <a:ext cx="329565" cy="338455"/>
            </a:xfrm>
            <a:custGeom>
              <a:avLst/>
              <a:gdLst/>
              <a:ahLst/>
              <a:cxnLst/>
              <a:rect l="l" t="t" r="r" b="b"/>
              <a:pathLst>
                <a:path w="329564" h="338455">
                  <a:moveTo>
                    <a:pt x="164503" y="338277"/>
                  </a:moveTo>
                  <a:lnTo>
                    <a:pt x="120774" y="332233"/>
                  </a:lnTo>
                  <a:lnTo>
                    <a:pt x="81479" y="315177"/>
                  </a:lnTo>
                  <a:lnTo>
                    <a:pt x="48185" y="288723"/>
                  </a:lnTo>
                  <a:lnTo>
                    <a:pt x="22461" y="254485"/>
                  </a:lnTo>
                  <a:lnTo>
                    <a:pt x="5876" y="214077"/>
                  </a:lnTo>
                  <a:lnTo>
                    <a:pt x="0" y="169113"/>
                  </a:lnTo>
                  <a:lnTo>
                    <a:pt x="5876" y="124152"/>
                  </a:lnTo>
                  <a:lnTo>
                    <a:pt x="22461" y="83754"/>
                  </a:lnTo>
                  <a:lnTo>
                    <a:pt x="48185" y="49528"/>
                  </a:lnTo>
                  <a:lnTo>
                    <a:pt x="81479" y="23086"/>
                  </a:lnTo>
                  <a:lnTo>
                    <a:pt x="120774" y="6040"/>
                  </a:lnTo>
                  <a:lnTo>
                    <a:pt x="164503" y="0"/>
                  </a:lnTo>
                  <a:lnTo>
                    <a:pt x="208226" y="6040"/>
                  </a:lnTo>
                  <a:lnTo>
                    <a:pt x="247521" y="23086"/>
                  </a:lnTo>
                  <a:lnTo>
                    <a:pt x="280816" y="49528"/>
                  </a:lnTo>
                  <a:lnTo>
                    <a:pt x="306541" y="83754"/>
                  </a:lnTo>
                  <a:lnTo>
                    <a:pt x="323128" y="124152"/>
                  </a:lnTo>
                  <a:lnTo>
                    <a:pt x="329006" y="169113"/>
                  </a:lnTo>
                  <a:lnTo>
                    <a:pt x="323128" y="214077"/>
                  </a:lnTo>
                  <a:lnTo>
                    <a:pt x="306541" y="254485"/>
                  </a:lnTo>
                  <a:lnTo>
                    <a:pt x="280816" y="288723"/>
                  </a:lnTo>
                  <a:lnTo>
                    <a:pt x="247521" y="315177"/>
                  </a:lnTo>
                  <a:lnTo>
                    <a:pt x="208226" y="332233"/>
                  </a:lnTo>
                  <a:lnTo>
                    <a:pt x="164503" y="338277"/>
                  </a:lnTo>
                  <a:close/>
                </a:path>
              </a:pathLst>
            </a:custGeom>
            <a:solidFill>
              <a:srgbClr val="001F5F"/>
            </a:solidFill>
          </p:spPr>
          <p:txBody>
            <a:bodyPr wrap="square" lIns="0" tIns="0" rIns="0" bIns="0" rtlCol="0"/>
            <a:lstStyle/>
            <a:p>
              <a:endParaRPr/>
            </a:p>
          </p:txBody>
        </p:sp>
        <p:sp>
          <p:nvSpPr>
            <p:cNvPr id="9" name="object 9"/>
            <p:cNvSpPr/>
            <p:nvPr/>
          </p:nvSpPr>
          <p:spPr>
            <a:xfrm>
              <a:off x="2189860" y="2758236"/>
              <a:ext cx="329565" cy="338455"/>
            </a:xfrm>
            <a:custGeom>
              <a:avLst/>
              <a:gdLst/>
              <a:ahLst/>
              <a:cxnLst/>
              <a:rect l="l" t="t" r="r" b="b"/>
              <a:pathLst>
                <a:path w="329564" h="338455">
                  <a:moveTo>
                    <a:pt x="0" y="169113"/>
                  </a:moveTo>
                  <a:lnTo>
                    <a:pt x="5876" y="124152"/>
                  </a:lnTo>
                  <a:lnTo>
                    <a:pt x="22461" y="83754"/>
                  </a:lnTo>
                  <a:lnTo>
                    <a:pt x="48185" y="49528"/>
                  </a:lnTo>
                  <a:lnTo>
                    <a:pt x="81479" y="23086"/>
                  </a:lnTo>
                  <a:lnTo>
                    <a:pt x="120774" y="6040"/>
                  </a:lnTo>
                  <a:lnTo>
                    <a:pt x="164503" y="0"/>
                  </a:lnTo>
                  <a:lnTo>
                    <a:pt x="208226" y="6040"/>
                  </a:lnTo>
                  <a:lnTo>
                    <a:pt x="247521" y="23086"/>
                  </a:lnTo>
                  <a:lnTo>
                    <a:pt x="280816" y="49528"/>
                  </a:lnTo>
                  <a:lnTo>
                    <a:pt x="306541" y="83754"/>
                  </a:lnTo>
                  <a:lnTo>
                    <a:pt x="323128" y="124152"/>
                  </a:lnTo>
                  <a:lnTo>
                    <a:pt x="329006" y="169113"/>
                  </a:lnTo>
                  <a:lnTo>
                    <a:pt x="323128" y="214077"/>
                  </a:lnTo>
                  <a:lnTo>
                    <a:pt x="306541" y="254485"/>
                  </a:lnTo>
                  <a:lnTo>
                    <a:pt x="280816" y="288723"/>
                  </a:lnTo>
                  <a:lnTo>
                    <a:pt x="247521" y="315177"/>
                  </a:lnTo>
                  <a:lnTo>
                    <a:pt x="208226" y="332233"/>
                  </a:lnTo>
                  <a:lnTo>
                    <a:pt x="164503" y="338277"/>
                  </a:lnTo>
                  <a:lnTo>
                    <a:pt x="120774" y="332233"/>
                  </a:lnTo>
                  <a:lnTo>
                    <a:pt x="81479" y="315177"/>
                  </a:lnTo>
                  <a:lnTo>
                    <a:pt x="48185" y="288723"/>
                  </a:lnTo>
                  <a:lnTo>
                    <a:pt x="22461" y="254485"/>
                  </a:lnTo>
                  <a:lnTo>
                    <a:pt x="5876" y="214077"/>
                  </a:lnTo>
                  <a:lnTo>
                    <a:pt x="0" y="169113"/>
                  </a:lnTo>
                  <a:close/>
                </a:path>
              </a:pathLst>
            </a:custGeom>
            <a:ln w="9360">
              <a:solidFill>
                <a:srgbClr val="000000"/>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1723034" y="4432270"/>
              <a:ext cx="495096" cy="495126"/>
            </a:xfrm>
            <a:prstGeom prst="rect">
              <a:avLst/>
            </a:prstGeom>
          </p:spPr>
        </p:pic>
        <p:sp>
          <p:nvSpPr>
            <p:cNvPr id="11" name="object 11"/>
            <p:cNvSpPr/>
            <p:nvPr/>
          </p:nvSpPr>
          <p:spPr>
            <a:xfrm>
              <a:off x="2179434" y="4589119"/>
              <a:ext cx="329565" cy="338455"/>
            </a:xfrm>
            <a:custGeom>
              <a:avLst/>
              <a:gdLst/>
              <a:ahLst/>
              <a:cxnLst/>
              <a:rect l="l" t="t" r="r" b="b"/>
              <a:pathLst>
                <a:path w="329564" h="338454">
                  <a:moveTo>
                    <a:pt x="164503" y="338277"/>
                  </a:moveTo>
                  <a:lnTo>
                    <a:pt x="120761" y="332234"/>
                  </a:lnTo>
                  <a:lnTo>
                    <a:pt x="81462" y="315180"/>
                  </a:lnTo>
                  <a:lnTo>
                    <a:pt x="48171" y="288728"/>
                  </a:lnTo>
                  <a:lnTo>
                    <a:pt x="22453" y="254491"/>
                  </a:lnTo>
                  <a:lnTo>
                    <a:pt x="5874" y="214081"/>
                  </a:lnTo>
                  <a:lnTo>
                    <a:pt x="0" y="169113"/>
                  </a:lnTo>
                  <a:lnTo>
                    <a:pt x="5874" y="124152"/>
                  </a:lnTo>
                  <a:lnTo>
                    <a:pt x="22453" y="83754"/>
                  </a:lnTo>
                  <a:lnTo>
                    <a:pt x="48171" y="49528"/>
                  </a:lnTo>
                  <a:lnTo>
                    <a:pt x="81462" y="23086"/>
                  </a:lnTo>
                  <a:lnTo>
                    <a:pt x="120761" y="6040"/>
                  </a:lnTo>
                  <a:lnTo>
                    <a:pt x="164503" y="0"/>
                  </a:lnTo>
                  <a:lnTo>
                    <a:pt x="208232" y="6040"/>
                  </a:lnTo>
                  <a:lnTo>
                    <a:pt x="247530" y="23086"/>
                  </a:lnTo>
                  <a:lnTo>
                    <a:pt x="280827" y="49528"/>
                  </a:lnTo>
                  <a:lnTo>
                    <a:pt x="306554" y="83754"/>
                  </a:lnTo>
                  <a:lnTo>
                    <a:pt x="323141" y="124152"/>
                  </a:lnTo>
                  <a:lnTo>
                    <a:pt x="329018" y="169113"/>
                  </a:lnTo>
                  <a:lnTo>
                    <a:pt x="323141" y="214081"/>
                  </a:lnTo>
                  <a:lnTo>
                    <a:pt x="306554" y="254491"/>
                  </a:lnTo>
                  <a:lnTo>
                    <a:pt x="280827" y="288728"/>
                  </a:lnTo>
                  <a:lnTo>
                    <a:pt x="247530" y="315180"/>
                  </a:lnTo>
                  <a:lnTo>
                    <a:pt x="208232" y="332234"/>
                  </a:lnTo>
                  <a:lnTo>
                    <a:pt x="164503" y="338277"/>
                  </a:lnTo>
                  <a:close/>
                </a:path>
              </a:pathLst>
            </a:custGeom>
            <a:solidFill>
              <a:srgbClr val="001F5F"/>
            </a:solidFill>
          </p:spPr>
          <p:txBody>
            <a:bodyPr wrap="square" lIns="0" tIns="0" rIns="0" bIns="0" rtlCol="0"/>
            <a:lstStyle/>
            <a:p>
              <a:endParaRPr/>
            </a:p>
          </p:txBody>
        </p:sp>
        <p:sp>
          <p:nvSpPr>
            <p:cNvPr id="12" name="object 12"/>
            <p:cNvSpPr/>
            <p:nvPr/>
          </p:nvSpPr>
          <p:spPr>
            <a:xfrm>
              <a:off x="2179434" y="4589119"/>
              <a:ext cx="329565" cy="338455"/>
            </a:xfrm>
            <a:custGeom>
              <a:avLst/>
              <a:gdLst/>
              <a:ahLst/>
              <a:cxnLst/>
              <a:rect l="l" t="t" r="r" b="b"/>
              <a:pathLst>
                <a:path w="329564" h="338454">
                  <a:moveTo>
                    <a:pt x="0" y="169113"/>
                  </a:moveTo>
                  <a:lnTo>
                    <a:pt x="5874" y="124152"/>
                  </a:lnTo>
                  <a:lnTo>
                    <a:pt x="22453" y="83754"/>
                  </a:lnTo>
                  <a:lnTo>
                    <a:pt x="48171" y="49528"/>
                  </a:lnTo>
                  <a:lnTo>
                    <a:pt x="81462" y="23086"/>
                  </a:lnTo>
                  <a:lnTo>
                    <a:pt x="120761" y="6040"/>
                  </a:lnTo>
                  <a:lnTo>
                    <a:pt x="164503" y="0"/>
                  </a:lnTo>
                  <a:lnTo>
                    <a:pt x="208232" y="6040"/>
                  </a:lnTo>
                  <a:lnTo>
                    <a:pt x="247530" y="23086"/>
                  </a:lnTo>
                  <a:lnTo>
                    <a:pt x="280827" y="49528"/>
                  </a:lnTo>
                  <a:lnTo>
                    <a:pt x="306554" y="83754"/>
                  </a:lnTo>
                  <a:lnTo>
                    <a:pt x="323141" y="124152"/>
                  </a:lnTo>
                  <a:lnTo>
                    <a:pt x="329018" y="169113"/>
                  </a:lnTo>
                  <a:lnTo>
                    <a:pt x="323141" y="214081"/>
                  </a:lnTo>
                  <a:lnTo>
                    <a:pt x="306554" y="254491"/>
                  </a:lnTo>
                  <a:lnTo>
                    <a:pt x="280827" y="288728"/>
                  </a:lnTo>
                  <a:lnTo>
                    <a:pt x="247530" y="315180"/>
                  </a:lnTo>
                  <a:lnTo>
                    <a:pt x="208232" y="332234"/>
                  </a:lnTo>
                  <a:lnTo>
                    <a:pt x="164503" y="338277"/>
                  </a:lnTo>
                  <a:lnTo>
                    <a:pt x="120761" y="332234"/>
                  </a:lnTo>
                  <a:lnTo>
                    <a:pt x="81462" y="315180"/>
                  </a:lnTo>
                  <a:lnTo>
                    <a:pt x="48171" y="288728"/>
                  </a:lnTo>
                  <a:lnTo>
                    <a:pt x="22453" y="254491"/>
                  </a:lnTo>
                  <a:lnTo>
                    <a:pt x="5874" y="214081"/>
                  </a:lnTo>
                  <a:lnTo>
                    <a:pt x="0" y="169113"/>
                  </a:lnTo>
                  <a:close/>
                </a:path>
              </a:pathLst>
            </a:custGeom>
            <a:ln w="9360">
              <a:solidFill>
                <a:srgbClr val="000000"/>
              </a:solidFill>
            </a:ln>
          </p:spPr>
          <p:txBody>
            <a:bodyPr wrap="square" lIns="0" tIns="0" rIns="0" bIns="0" rtlCol="0"/>
            <a:lstStyle/>
            <a:p>
              <a:endParaRPr/>
            </a:p>
          </p:txBody>
        </p:sp>
        <p:pic>
          <p:nvPicPr>
            <p:cNvPr id="13" name="object 13"/>
            <p:cNvPicPr/>
            <p:nvPr/>
          </p:nvPicPr>
          <p:blipFill>
            <a:blip r:embed="rId4" cstate="print"/>
            <a:stretch>
              <a:fillRect/>
            </a:stretch>
          </p:blipFill>
          <p:spPr>
            <a:xfrm>
              <a:off x="3414026" y="3229783"/>
              <a:ext cx="495126" cy="495126"/>
            </a:xfrm>
            <a:prstGeom prst="rect">
              <a:avLst/>
            </a:prstGeom>
          </p:spPr>
        </p:pic>
        <p:sp>
          <p:nvSpPr>
            <p:cNvPr id="14" name="object 14"/>
            <p:cNvSpPr/>
            <p:nvPr/>
          </p:nvSpPr>
          <p:spPr>
            <a:xfrm>
              <a:off x="3870426" y="3411639"/>
              <a:ext cx="329565" cy="338455"/>
            </a:xfrm>
            <a:custGeom>
              <a:avLst/>
              <a:gdLst/>
              <a:ahLst/>
              <a:cxnLst/>
              <a:rect l="l" t="t" r="r" b="b"/>
              <a:pathLst>
                <a:path w="329564" h="338454">
                  <a:moveTo>
                    <a:pt x="164503" y="338328"/>
                  </a:moveTo>
                  <a:lnTo>
                    <a:pt x="120779" y="332284"/>
                  </a:lnTo>
                  <a:lnTo>
                    <a:pt x="81485" y="315230"/>
                  </a:lnTo>
                  <a:lnTo>
                    <a:pt x="48190" y="288778"/>
                  </a:lnTo>
                  <a:lnTo>
                    <a:pt x="22464" y="254541"/>
                  </a:lnTo>
                  <a:lnTo>
                    <a:pt x="5877" y="214132"/>
                  </a:lnTo>
                  <a:lnTo>
                    <a:pt x="0" y="169163"/>
                  </a:lnTo>
                  <a:lnTo>
                    <a:pt x="5877" y="124199"/>
                  </a:lnTo>
                  <a:lnTo>
                    <a:pt x="22464" y="83791"/>
                  </a:lnTo>
                  <a:lnTo>
                    <a:pt x="48190" y="49553"/>
                  </a:lnTo>
                  <a:lnTo>
                    <a:pt x="81485" y="23099"/>
                  </a:lnTo>
                  <a:lnTo>
                    <a:pt x="120779" y="6043"/>
                  </a:lnTo>
                  <a:lnTo>
                    <a:pt x="164503" y="0"/>
                  </a:lnTo>
                  <a:lnTo>
                    <a:pt x="208226" y="6043"/>
                  </a:lnTo>
                  <a:lnTo>
                    <a:pt x="247521" y="23099"/>
                  </a:lnTo>
                  <a:lnTo>
                    <a:pt x="280816" y="49553"/>
                  </a:lnTo>
                  <a:lnTo>
                    <a:pt x="306541" y="83791"/>
                  </a:lnTo>
                  <a:lnTo>
                    <a:pt x="323128" y="124199"/>
                  </a:lnTo>
                  <a:lnTo>
                    <a:pt x="329006" y="169163"/>
                  </a:lnTo>
                  <a:lnTo>
                    <a:pt x="323128" y="214132"/>
                  </a:lnTo>
                  <a:lnTo>
                    <a:pt x="306541" y="254541"/>
                  </a:lnTo>
                  <a:lnTo>
                    <a:pt x="280816" y="288778"/>
                  </a:lnTo>
                  <a:lnTo>
                    <a:pt x="247521" y="315230"/>
                  </a:lnTo>
                  <a:lnTo>
                    <a:pt x="208226" y="332284"/>
                  </a:lnTo>
                  <a:lnTo>
                    <a:pt x="164503" y="338328"/>
                  </a:lnTo>
                  <a:close/>
                </a:path>
              </a:pathLst>
            </a:custGeom>
            <a:solidFill>
              <a:srgbClr val="001F5F"/>
            </a:solidFill>
          </p:spPr>
          <p:txBody>
            <a:bodyPr wrap="square" lIns="0" tIns="0" rIns="0" bIns="0" rtlCol="0"/>
            <a:lstStyle/>
            <a:p>
              <a:endParaRPr/>
            </a:p>
          </p:txBody>
        </p:sp>
        <p:sp>
          <p:nvSpPr>
            <p:cNvPr id="15" name="object 15"/>
            <p:cNvSpPr/>
            <p:nvPr/>
          </p:nvSpPr>
          <p:spPr>
            <a:xfrm>
              <a:off x="3870426" y="3411639"/>
              <a:ext cx="329565" cy="338455"/>
            </a:xfrm>
            <a:custGeom>
              <a:avLst/>
              <a:gdLst/>
              <a:ahLst/>
              <a:cxnLst/>
              <a:rect l="l" t="t" r="r" b="b"/>
              <a:pathLst>
                <a:path w="329564" h="338454">
                  <a:moveTo>
                    <a:pt x="0" y="169163"/>
                  </a:moveTo>
                  <a:lnTo>
                    <a:pt x="5877" y="124199"/>
                  </a:lnTo>
                  <a:lnTo>
                    <a:pt x="22464" y="83791"/>
                  </a:lnTo>
                  <a:lnTo>
                    <a:pt x="48190" y="49553"/>
                  </a:lnTo>
                  <a:lnTo>
                    <a:pt x="81485" y="23099"/>
                  </a:lnTo>
                  <a:lnTo>
                    <a:pt x="120779" y="6043"/>
                  </a:lnTo>
                  <a:lnTo>
                    <a:pt x="164503" y="0"/>
                  </a:lnTo>
                  <a:lnTo>
                    <a:pt x="208244" y="6043"/>
                  </a:lnTo>
                  <a:lnTo>
                    <a:pt x="247543" y="23099"/>
                  </a:lnTo>
                  <a:lnTo>
                    <a:pt x="280835" y="49553"/>
                  </a:lnTo>
                  <a:lnTo>
                    <a:pt x="306553" y="83791"/>
                  </a:lnTo>
                  <a:lnTo>
                    <a:pt x="323131" y="124199"/>
                  </a:lnTo>
                  <a:lnTo>
                    <a:pt x="329006" y="169163"/>
                  </a:lnTo>
                  <a:lnTo>
                    <a:pt x="323131" y="214132"/>
                  </a:lnTo>
                  <a:lnTo>
                    <a:pt x="306553" y="254541"/>
                  </a:lnTo>
                  <a:lnTo>
                    <a:pt x="280835" y="288778"/>
                  </a:lnTo>
                  <a:lnTo>
                    <a:pt x="247543" y="315230"/>
                  </a:lnTo>
                  <a:lnTo>
                    <a:pt x="208244" y="332284"/>
                  </a:lnTo>
                  <a:lnTo>
                    <a:pt x="164503" y="338328"/>
                  </a:lnTo>
                  <a:lnTo>
                    <a:pt x="120779" y="332284"/>
                  </a:lnTo>
                  <a:lnTo>
                    <a:pt x="81485" y="315230"/>
                  </a:lnTo>
                  <a:lnTo>
                    <a:pt x="48190" y="288778"/>
                  </a:lnTo>
                  <a:lnTo>
                    <a:pt x="22464" y="254541"/>
                  </a:lnTo>
                  <a:lnTo>
                    <a:pt x="5877" y="214132"/>
                  </a:lnTo>
                  <a:lnTo>
                    <a:pt x="0" y="169163"/>
                  </a:lnTo>
                  <a:close/>
                </a:path>
              </a:pathLst>
            </a:custGeom>
            <a:ln w="9360">
              <a:solidFill>
                <a:srgbClr val="000000"/>
              </a:solidFill>
            </a:ln>
          </p:spPr>
          <p:txBody>
            <a:bodyPr wrap="square" lIns="0" tIns="0" rIns="0" bIns="0" rtlCol="0"/>
            <a:lstStyle/>
            <a:p>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105" dirty="0"/>
              <a:t>ΕΜΠΕΙΡΙΚΗ ΑΞΙΟΛΟΓΗΣΗ</a:t>
            </a:r>
            <a:endParaRPr spc="70" dirty="0"/>
          </a:p>
        </p:txBody>
      </p:sp>
      <p:sp>
        <p:nvSpPr>
          <p:cNvPr id="45" name="object 45"/>
          <p:cNvSpPr txBox="1"/>
          <p:nvPr/>
        </p:nvSpPr>
        <p:spPr>
          <a:xfrm>
            <a:off x="1309687" y="2590800"/>
            <a:ext cx="9572625" cy="3917867"/>
          </a:xfrm>
          <a:prstGeom prst="rect">
            <a:avLst/>
          </a:prstGeom>
        </p:spPr>
        <p:txBody>
          <a:bodyPr vert="horz" wrap="square" lIns="0" tIns="68580" rIns="0" bIns="0" rtlCol="0">
            <a:spAutoFit/>
          </a:bodyPr>
          <a:lstStyle/>
          <a:p>
            <a:pPr marL="12700" marR="69215">
              <a:lnSpc>
                <a:spcPct val="81500"/>
              </a:lnSpc>
              <a:spcBef>
                <a:spcPts val="540"/>
              </a:spcBef>
              <a:buSzPct val="102564"/>
              <a:tabLst>
                <a:tab pos="469265" algn="l"/>
                <a:tab pos="469900" algn="l"/>
                <a:tab pos="3586479" algn="l"/>
                <a:tab pos="3915410" algn="l"/>
                <a:tab pos="5443220" algn="l"/>
              </a:tabLst>
            </a:pPr>
            <a:endParaRPr lang="el-GR" sz="2925" spc="89" baseline="1424" dirty="0">
              <a:latin typeface="Franklin Gothic Medium"/>
              <a:cs typeface="Franklin Gothic Medium"/>
            </a:endParaRPr>
          </a:p>
          <a:p>
            <a:pPr marL="469265" marR="69215" indent="-456565">
              <a:lnSpc>
                <a:spcPct val="81500"/>
              </a:lnSpc>
              <a:spcBef>
                <a:spcPts val="540"/>
              </a:spcBef>
              <a:buSzPct val="102564"/>
              <a:buFont typeface="Arial"/>
              <a:buChar char="•"/>
              <a:tabLst>
                <a:tab pos="469265" algn="l"/>
                <a:tab pos="469900" algn="l"/>
                <a:tab pos="3586479" algn="l"/>
                <a:tab pos="3915410" algn="l"/>
                <a:tab pos="5443220" algn="l"/>
              </a:tabLst>
            </a:pPr>
            <a:r>
              <a:rPr lang="el-GR" sz="2925" spc="89" baseline="1424" dirty="0">
                <a:latin typeface="Franklin Gothic Medium"/>
                <a:cs typeface="Franklin Gothic Medium"/>
              </a:rPr>
              <a:t>Πείραμα 1 </a:t>
            </a:r>
            <a:r>
              <a:rPr sz="2925" baseline="1424" dirty="0">
                <a:latin typeface="Franklin Gothic Medium"/>
                <a:cs typeface="Franklin Gothic Medium"/>
              </a:rPr>
              <a:t>:</a:t>
            </a:r>
            <a:r>
              <a:rPr sz="2925" spc="247" baseline="1424" dirty="0">
                <a:latin typeface="Franklin Gothic Medium"/>
                <a:cs typeface="Franklin Gothic Medium"/>
              </a:rPr>
              <a:t> </a:t>
            </a:r>
            <a:r>
              <a:rPr sz="2000" spc="-10" dirty="0">
                <a:latin typeface="Cambria"/>
                <a:cs typeface="Cambria"/>
              </a:rPr>
              <a:t>𝑟𝑒𝑤𝑎𝑟𝑑(𝑝𝑖)</a:t>
            </a:r>
            <a:r>
              <a:rPr sz="2000" dirty="0">
                <a:latin typeface="Cambria"/>
                <a:cs typeface="Cambria"/>
              </a:rPr>
              <a:t>	</a:t>
            </a:r>
            <a:r>
              <a:rPr sz="2000" spc="325" dirty="0">
                <a:latin typeface="Cambria"/>
                <a:cs typeface="Cambria"/>
              </a:rPr>
              <a:t>=</a:t>
            </a:r>
            <a:r>
              <a:rPr sz="2000" dirty="0">
                <a:latin typeface="Cambria"/>
                <a:cs typeface="Cambria"/>
              </a:rPr>
              <a:t>	0</a:t>
            </a:r>
            <a:r>
              <a:rPr lang="el-GR" sz="2000" dirty="0">
                <a:latin typeface="Cambria"/>
                <a:cs typeface="Cambria"/>
              </a:rPr>
              <a:t> </a:t>
            </a:r>
            <a:r>
              <a:rPr lang="el-GR" sz="2000" dirty="0">
                <a:latin typeface="Franklin Gothic Medium"/>
                <a:cs typeface="Cambria"/>
              </a:rPr>
              <a:t>και</a:t>
            </a:r>
            <a:r>
              <a:rPr sz="2000" spc="114" dirty="0">
                <a:latin typeface="Franklin Gothic Medium"/>
                <a:cs typeface="Franklin Gothic Medium"/>
              </a:rPr>
              <a:t> </a:t>
            </a:r>
            <a:r>
              <a:rPr sz="2000" spc="90" dirty="0">
                <a:latin typeface="Cambria"/>
                <a:cs typeface="Cambria"/>
              </a:rPr>
              <a:t>𝑐𝑃𝑒𝑑=</a:t>
            </a:r>
            <a:r>
              <a:rPr sz="2000" dirty="0">
                <a:latin typeface="Cambria"/>
                <a:cs typeface="Cambria"/>
              </a:rPr>
              <a:t>	0</a:t>
            </a:r>
            <a:r>
              <a:rPr sz="2000" dirty="0">
                <a:latin typeface="Franklin Gothic Medium"/>
                <a:cs typeface="Franklin Gothic Medium"/>
              </a:rPr>
              <a:t>.</a:t>
            </a:r>
            <a:r>
              <a:rPr sz="2000" spc="135" dirty="0">
                <a:latin typeface="Franklin Gothic Medium"/>
                <a:cs typeface="Franklin Gothic Medium"/>
              </a:rPr>
              <a:t> </a:t>
            </a:r>
            <a:r>
              <a:rPr lang="el-GR" sz="2000" dirty="0">
                <a:latin typeface="Franklin Gothic Medium"/>
                <a:cs typeface="Franklin Gothic Medium"/>
              </a:rPr>
              <a:t>Στόχος είναι να δοκιμαστεί μια απλή κατάσταση στην οποία η συνάρτηση καταλληλότητας δεν λαμβάνει υπόψη τυχόν ποινές από νομικούς κανόνες ή τυχόν επιβράβευση/στιγματισμό που απορρέει από κοινωνικούς κανόνες</a:t>
            </a:r>
            <a:r>
              <a:rPr sz="2000" spc="-10" dirty="0">
                <a:latin typeface="Franklin Gothic Medium"/>
                <a:cs typeface="Franklin Gothic Medium"/>
              </a:rPr>
              <a:t>.</a:t>
            </a:r>
            <a:endParaRPr sz="2000" dirty="0">
              <a:latin typeface="Franklin Gothic Medium"/>
              <a:cs typeface="Franklin Gothic Medium"/>
            </a:endParaRPr>
          </a:p>
          <a:p>
            <a:pPr marL="469265" marR="5080" indent="-456565">
              <a:lnSpc>
                <a:spcPts val="2020"/>
              </a:lnSpc>
              <a:spcBef>
                <a:spcPts val="1275"/>
              </a:spcBef>
              <a:buSzPct val="102564"/>
              <a:buFont typeface="Arial"/>
              <a:buChar char="•"/>
              <a:tabLst>
                <a:tab pos="469265" algn="l"/>
                <a:tab pos="469900" algn="l"/>
                <a:tab pos="3586479" algn="l"/>
                <a:tab pos="3915410" algn="l"/>
                <a:tab pos="5443220" algn="l"/>
              </a:tabLst>
            </a:pPr>
            <a:r>
              <a:rPr lang="el-GR" sz="2925" spc="89" baseline="1424" dirty="0">
                <a:latin typeface="Franklin Gothic Medium"/>
                <a:cs typeface="Franklin Gothic Medium"/>
              </a:rPr>
              <a:t>Πείραμα</a:t>
            </a:r>
            <a:r>
              <a:rPr sz="2925" spc="247" baseline="1424" dirty="0">
                <a:latin typeface="Franklin Gothic Medium"/>
                <a:cs typeface="Franklin Gothic Medium"/>
              </a:rPr>
              <a:t> </a:t>
            </a:r>
            <a:r>
              <a:rPr sz="2925" baseline="1424" dirty="0">
                <a:latin typeface="Franklin Gothic Medium"/>
                <a:cs typeface="Franklin Gothic Medium"/>
              </a:rPr>
              <a:t>2:</a:t>
            </a:r>
            <a:r>
              <a:rPr sz="2925" spc="247" baseline="1424" dirty="0">
                <a:latin typeface="Franklin Gothic Medium"/>
                <a:cs typeface="Franklin Gothic Medium"/>
              </a:rPr>
              <a:t> </a:t>
            </a:r>
            <a:r>
              <a:rPr sz="2000" spc="-10" dirty="0">
                <a:latin typeface="Cambria"/>
                <a:cs typeface="Cambria"/>
              </a:rPr>
              <a:t>𝑟𝑒𝑤𝑎𝑟𝑑(𝑝𝑖)</a:t>
            </a:r>
            <a:r>
              <a:rPr sz="2000" dirty="0">
                <a:latin typeface="Cambria"/>
                <a:cs typeface="Cambria"/>
              </a:rPr>
              <a:t>	</a:t>
            </a:r>
            <a:r>
              <a:rPr sz="2000" spc="325" dirty="0">
                <a:latin typeface="Cambria"/>
                <a:cs typeface="Cambria"/>
              </a:rPr>
              <a:t>=</a:t>
            </a:r>
            <a:r>
              <a:rPr sz="2000" dirty="0">
                <a:latin typeface="Cambria"/>
                <a:cs typeface="Cambria"/>
              </a:rPr>
              <a:t>	0</a:t>
            </a:r>
            <a:r>
              <a:rPr lang="el-GR" sz="2000" dirty="0">
                <a:latin typeface="Cambria"/>
                <a:cs typeface="Cambria"/>
              </a:rPr>
              <a:t> </a:t>
            </a:r>
            <a:r>
              <a:rPr lang="el-GR" sz="2000" dirty="0">
                <a:latin typeface="Franklin Gothic Medium"/>
                <a:cs typeface="Franklin Gothic Medium"/>
              </a:rPr>
              <a:t>και</a:t>
            </a:r>
            <a:r>
              <a:rPr sz="2000" spc="114" dirty="0">
                <a:latin typeface="Franklin Gothic Medium"/>
                <a:cs typeface="Franklin Gothic Medium"/>
              </a:rPr>
              <a:t> </a:t>
            </a:r>
            <a:r>
              <a:rPr sz="2000" spc="90" dirty="0">
                <a:latin typeface="Cambria"/>
                <a:cs typeface="Cambria"/>
              </a:rPr>
              <a:t>𝑐𝑃𝑒𝑑=</a:t>
            </a:r>
            <a:r>
              <a:rPr sz="2000" dirty="0">
                <a:latin typeface="Cambria"/>
                <a:cs typeface="Cambria"/>
              </a:rPr>
              <a:t>	1</a:t>
            </a:r>
            <a:r>
              <a:rPr sz="2000" dirty="0">
                <a:latin typeface="Franklin Gothic Medium"/>
                <a:cs typeface="Franklin Gothic Medium"/>
              </a:rPr>
              <a:t>.</a:t>
            </a:r>
            <a:r>
              <a:rPr sz="2000" spc="190" dirty="0">
                <a:latin typeface="Franklin Gothic Medium"/>
                <a:cs typeface="Franklin Gothic Medium"/>
              </a:rPr>
              <a:t> </a:t>
            </a:r>
            <a:r>
              <a:rPr lang="el-GR" sz="2000" dirty="0">
                <a:latin typeface="Franklin Gothic Medium"/>
                <a:cs typeface="Franklin Gothic Medium"/>
              </a:rPr>
              <a:t>Στόχος είναι να ελεγχθεί κατά πόσον οι νομικοί κανόνες μπορούν να επηρεάσουν την απόδοση του συστήματος</a:t>
            </a:r>
            <a:r>
              <a:rPr sz="2000" spc="-10" dirty="0">
                <a:latin typeface="Franklin Gothic Medium"/>
                <a:cs typeface="Franklin Gothic Medium"/>
              </a:rPr>
              <a:t>.</a:t>
            </a:r>
            <a:endParaRPr sz="2000" dirty="0">
              <a:latin typeface="Franklin Gothic Medium"/>
              <a:cs typeface="Franklin Gothic Medium"/>
            </a:endParaRPr>
          </a:p>
          <a:p>
            <a:pPr marL="469265" marR="55880" indent="-456565">
              <a:lnSpc>
                <a:spcPct val="79000"/>
              </a:lnSpc>
              <a:spcBef>
                <a:spcPts val="1385"/>
              </a:spcBef>
              <a:buSzPct val="102564"/>
              <a:buFont typeface="Arial"/>
              <a:buChar char="•"/>
              <a:tabLst>
                <a:tab pos="469265" algn="l"/>
                <a:tab pos="469900" algn="l"/>
                <a:tab pos="6856095" algn="l"/>
              </a:tabLst>
            </a:pPr>
            <a:r>
              <a:rPr lang="el-GR" sz="2925" spc="89" baseline="1424" dirty="0">
                <a:latin typeface="Franklin Gothic Medium"/>
                <a:cs typeface="Franklin Gothic Medium"/>
              </a:rPr>
              <a:t>Πείραμα</a:t>
            </a:r>
            <a:r>
              <a:rPr sz="2925" spc="322" baseline="1424" dirty="0">
                <a:latin typeface="Franklin Gothic Medium"/>
                <a:cs typeface="Franklin Gothic Medium"/>
              </a:rPr>
              <a:t> </a:t>
            </a:r>
            <a:r>
              <a:rPr sz="2925" baseline="1424" dirty="0">
                <a:latin typeface="Franklin Gothic Medium"/>
                <a:cs typeface="Franklin Gothic Medium"/>
              </a:rPr>
              <a:t>3:</a:t>
            </a:r>
            <a:r>
              <a:rPr sz="2925" spc="330" baseline="1424" dirty="0">
                <a:latin typeface="Franklin Gothic Medium"/>
                <a:cs typeface="Franklin Gothic Medium"/>
              </a:rPr>
              <a:t> </a:t>
            </a:r>
            <a:r>
              <a:rPr lang="el-GR" sz="2000" dirty="0">
                <a:latin typeface="Franklin Gothic Medium"/>
                <a:cs typeface="Franklin Gothic Medium"/>
              </a:rPr>
              <a:t>η ανταμοιβή είναι </a:t>
            </a:r>
            <a:r>
              <a:rPr sz="2000" spc="80" dirty="0">
                <a:latin typeface="Cambria"/>
                <a:cs typeface="Cambria"/>
              </a:rPr>
              <a:t>{−0.25;</a:t>
            </a:r>
            <a:r>
              <a:rPr sz="2000" dirty="0">
                <a:latin typeface="Cambria"/>
                <a:cs typeface="Cambria"/>
              </a:rPr>
              <a:t> 0.25}</a:t>
            </a:r>
            <a:r>
              <a:rPr lang="el-GR" sz="2000" dirty="0">
                <a:latin typeface="Cambria"/>
                <a:cs typeface="Cambria"/>
              </a:rPr>
              <a:t> </a:t>
            </a:r>
            <a:r>
              <a:rPr lang="el-GR" sz="2000" dirty="0">
                <a:latin typeface="Franklin Gothic Medium"/>
                <a:cs typeface="Franklin Gothic Medium"/>
              </a:rPr>
              <a:t>και</a:t>
            </a:r>
            <a:r>
              <a:rPr sz="2000" spc="135" dirty="0">
                <a:latin typeface="Franklin Gothic Medium"/>
                <a:cs typeface="Franklin Gothic Medium"/>
              </a:rPr>
              <a:t> </a:t>
            </a:r>
            <a:r>
              <a:rPr sz="2000" spc="90" dirty="0">
                <a:latin typeface="Cambria"/>
                <a:cs typeface="Cambria"/>
              </a:rPr>
              <a:t>𝑐𝑃𝑒𝑑=</a:t>
            </a:r>
            <a:r>
              <a:rPr sz="2000" dirty="0">
                <a:latin typeface="Cambria"/>
                <a:cs typeface="Cambria"/>
              </a:rPr>
              <a:t>	0</a:t>
            </a:r>
            <a:r>
              <a:rPr sz="2000" dirty="0">
                <a:latin typeface="Franklin Gothic Medium"/>
                <a:cs typeface="Franklin Gothic Medium"/>
              </a:rPr>
              <a:t>.</a:t>
            </a:r>
            <a:r>
              <a:rPr sz="2000" spc="135" dirty="0">
                <a:latin typeface="Franklin Gothic Medium"/>
                <a:cs typeface="Franklin Gothic Medium"/>
              </a:rPr>
              <a:t> </a:t>
            </a:r>
            <a:r>
              <a:rPr lang="el-GR" sz="2000" dirty="0">
                <a:latin typeface="Franklin Gothic Medium"/>
                <a:cs typeface="Franklin Gothic Medium"/>
              </a:rPr>
              <a:t>Στόχος είναι να διερευνηθεί κατά πόσον οι κοινωνικοί κανόνες μπορούν να επηρεάσουν την απόδοση του συστήματος</a:t>
            </a:r>
            <a:r>
              <a:rPr sz="2000" spc="-10" dirty="0">
                <a:latin typeface="Franklin Gothic Medium"/>
                <a:cs typeface="Franklin Gothic Medium"/>
              </a:rPr>
              <a:t>.</a:t>
            </a:r>
            <a:endParaRPr sz="2000" dirty="0">
              <a:latin typeface="Franklin Gothic Medium"/>
              <a:cs typeface="Franklin Gothic Medium"/>
            </a:endParaRPr>
          </a:p>
          <a:p>
            <a:pPr marL="469265" marR="214629" indent="-456565">
              <a:lnSpc>
                <a:spcPct val="81000"/>
              </a:lnSpc>
              <a:spcBef>
                <a:spcPts val="1465"/>
              </a:spcBef>
              <a:buSzPct val="102564"/>
              <a:buFont typeface="Arial"/>
              <a:buChar char="•"/>
              <a:tabLst>
                <a:tab pos="469265" algn="l"/>
                <a:tab pos="469900" algn="l"/>
                <a:tab pos="6856095" algn="l"/>
              </a:tabLst>
            </a:pPr>
            <a:r>
              <a:rPr lang="el-GR" sz="2925" spc="89" baseline="1424" dirty="0">
                <a:latin typeface="Franklin Gothic Medium"/>
                <a:cs typeface="Franklin Gothic Medium"/>
              </a:rPr>
              <a:t>Πείραμα</a:t>
            </a:r>
            <a:r>
              <a:rPr sz="2925" spc="322" baseline="1424" dirty="0">
                <a:latin typeface="Franklin Gothic Medium"/>
                <a:cs typeface="Franklin Gothic Medium"/>
              </a:rPr>
              <a:t> </a:t>
            </a:r>
            <a:r>
              <a:rPr sz="2925" baseline="1424" dirty="0">
                <a:latin typeface="Franklin Gothic Medium"/>
                <a:cs typeface="Franklin Gothic Medium"/>
              </a:rPr>
              <a:t>4:</a:t>
            </a:r>
            <a:r>
              <a:rPr sz="2925" spc="330" baseline="1424" dirty="0">
                <a:latin typeface="Franklin Gothic Medium"/>
                <a:cs typeface="Franklin Gothic Medium"/>
              </a:rPr>
              <a:t> </a:t>
            </a:r>
            <a:r>
              <a:rPr lang="el-GR" sz="2000" dirty="0">
                <a:latin typeface="Franklin Gothic Medium"/>
                <a:cs typeface="Franklin Gothic Medium"/>
              </a:rPr>
              <a:t>η ανταμοιβή είναι </a:t>
            </a:r>
            <a:r>
              <a:rPr sz="2000" spc="80" dirty="0">
                <a:latin typeface="Cambria"/>
                <a:cs typeface="Cambria"/>
              </a:rPr>
              <a:t>{−0.25;</a:t>
            </a:r>
            <a:r>
              <a:rPr sz="2000" dirty="0">
                <a:latin typeface="Cambria"/>
                <a:cs typeface="Cambria"/>
              </a:rPr>
              <a:t> 0.25}</a:t>
            </a:r>
            <a:r>
              <a:rPr lang="el-GR" sz="2000" dirty="0">
                <a:latin typeface="Cambria"/>
                <a:cs typeface="Cambria"/>
              </a:rPr>
              <a:t> </a:t>
            </a:r>
            <a:r>
              <a:rPr lang="el-GR" sz="2000" dirty="0">
                <a:latin typeface="Franklin Gothic Medium"/>
                <a:cs typeface="Franklin Gothic Medium"/>
              </a:rPr>
              <a:t>και</a:t>
            </a:r>
            <a:r>
              <a:rPr sz="2000" spc="135" dirty="0">
                <a:latin typeface="Franklin Gothic Medium"/>
                <a:cs typeface="Franklin Gothic Medium"/>
              </a:rPr>
              <a:t> </a:t>
            </a:r>
            <a:r>
              <a:rPr sz="2000" spc="90" dirty="0">
                <a:latin typeface="Cambria"/>
                <a:cs typeface="Cambria"/>
              </a:rPr>
              <a:t>𝑐𝑃𝑒𝑑=</a:t>
            </a:r>
            <a:r>
              <a:rPr sz="2000" dirty="0">
                <a:latin typeface="Cambria"/>
                <a:cs typeface="Cambria"/>
              </a:rPr>
              <a:t>	1</a:t>
            </a:r>
            <a:r>
              <a:rPr sz="2000" dirty="0">
                <a:latin typeface="Franklin Gothic Medium"/>
                <a:cs typeface="Franklin Gothic Medium"/>
              </a:rPr>
              <a:t>.</a:t>
            </a:r>
            <a:r>
              <a:rPr sz="2000" spc="135" dirty="0">
                <a:latin typeface="Franklin Gothic Medium"/>
                <a:cs typeface="Franklin Gothic Medium"/>
              </a:rPr>
              <a:t> </a:t>
            </a:r>
            <a:r>
              <a:rPr lang="el-GR" sz="2000" dirty="0">
                <a:latin typeface="Franklin Gothic Medium"/>
                <a:cs typeface="Franklin Gothic Medium"/>
              </a:rPr>
              <a:t>Στόχος είναι να ελεγχθεί κατά πόσο και σε ποιο βαθμό ο συνδυασμός νομικών και κοινωνικών κανόνων μπορεί να επηρεάσει τις επιδόσεις του συστήματος.</a:t>
            </a:r>
            <a:endParaRPr sz="2000" dirty="0">
              <a:latin typeface="Franklin Gothic Medium"/>
              <a:cs typeface="Franklin Gothic Medium"/>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105" dirty="0"/>
              <a:t>ΕΜΠΕΙΡΙΚΗ ΑΞΙΟΛΟΓΗΣΗ</a:t>
            </a:r>
            <a:endParaRPr spc="70" dirty="0"/>
          </a:p>
        </p:txBody>
      </p:sp>
      <p:sp>
        <p:nvSpPr>
          <p:cNvPr id="3" name="object 3"/>
          <p:cNvSpPr txBox="1"/>
          <p:nvPr/>
        </p:nvSpPr>
        <p:spPr>
          <a:xfrm>
            <a:off x="1038860" y="2556764"/>
            <a:ext cx="10065385" cy="3211777"/>
          </a:xfrm>
          <a:prstGeom prst="rect">
            <a:avLst/>
          </a:prstGeom>
        </p:spPr>
        <p:txBody>
          <a:bodyPr vert="horz" wrap="square" lIns="0" tIns="86995" rIns="0" bIns="0" rtlCol="0">
            <a:spAutoFit/>
          </a:bodyPr>
          <a:lstStyle/>
          <a:p>
            <a:pPr marL="12700" marR="5080">
              <a:lnSpc>
                <a:spcPct val="79600"/>
              </a:lnSpc>
              <a:spcBef>
                <a:spcPts val="685"/>
              </a:spcBef>
            </a:pPr>
            <a:r>
              <a:rPr lang="el-GR" sz="2000" dirty="0">
                <a:latin typeface="Franklin Gothic Medium"/>
                <a:cs typeface="Franklin Gothic Medium"/>
              </a:rPr>
              <a:t>Το έργο της πρόβλεψης μπορεί να θεωρηθεί ως ένα έργο δυαδικής ταξινόμησης στο οποίο το AV μαθαίνει να εκτελεί την ενέργεια που μεγιστοποιεί το κέρδος. Συγκεκριμένα, εξετάζοντας τη συνάρτηση καταλληλότητας, ταξινομούμε τα δείγματα ως εξής</a:t>
            </a:r>
            <a:r>
              <a:rPr sz="2000" spc="-25" dirty="0">
                <a:latin typeface="Franklin Gothic Medium"/>
                <a:cs typeface="Franklin Gothic Medium"/>
              </a:rPr>
              <a:t>:</a:t>
            </a:r>
            <a:endParaRPr sz="2000" dirty="0">
              <a:latin typeface="Franklin Gothic Medium"/>
              <a:cs typeface="Franklin Gothic Medium"/>
            </a:endParaRPr>
          </a:p>
          <a:p>
            <a:pPr marL="120014" indent="-107950">
              <a:lnSpc>
                <a:spcPct val="100000"/>
              </a:lnSpc>
              <a:spcBef>
                <a:spcPts val="935"/>
              </a:spcBef>
              <a:buSzPct val="95833"/>
              <a:buFont typeface="Arial"/>
              <a:buChar char="•"/>
              <a:tabLst>
                <a:tab pos="120650" algn="l"/>
              </a:tabLst>
            </a:pPr>
            <a:r>
              <a:rPr lang="el-GR" sz="2000" dirty="0">
                <a:latin typeface="Franklin Gothic Medium"/>
                <a:cs typeface="Franklin Gothic Medium"/>
              </a:rPr>
              <a:t>Πραγματικά θετικό: η προτιμώμενη ενέργεια είναι η αλλαγή κατεύθυνσης</a:t>
            </a:r>
            <a:endParaRPr sz="2000" dirty="0">
              <a:latin typeface="Franklin Gothic Medium"/>
              <a:cs typeface="Franklin Gothic Medium"/>
            </a:endParaRPr>
          </a:p>
          <a:p>
            <a:pPr marL="120014" indent="-107950">
              <a:lnSpc>
                <a:spcPct val="100000"/>
              </a:lnSpc>
              <a:spcBef>
                <a:spcPts val="820"/>
              </a:spcBef>
              <a:buSzPct val="95833"/>
              <a:buFont typeface="Arial"/>
              <a:buChar char="•"/>
              <a:tabLst>
                <a:tab pos="120650" algn="l"/>
              </a:tabLst>
            </a:pPr>
            <a:r>
              <a:rPr lang="el-GR" sz="2000" dirty="0">
                <a:latin typeface="Franklin Gothic Medium"/>
                <a:cs typeface="Franklin Gothic Medium"/>
              </a:rPr>
              <a:t>Πραγματικά αρνητικό: η προτιμώμενη ενέργεια είναι να παραμείνει σε ευθεία</a:t>
            </a:r>
            <a:endParaRPr sz="2000" dirty="0">
              <a:latin typeface="Franklin Gothic Medium"/>
              <a:cs typeface="Franklin Gothic Medium"/>
            </a:endParaRPr>
          </a:p>
          <a:p>
            <a:pPr marL="120650" marR="993140" indent="-107950">
              <a:lnSpc>
                <a:spcPts val="2400"/>
              </a:lnSpc>
              <a:spcBef>
                <a:spcPts val="1295"/>
              </a:spcBef>
              <a:buSzPct val="95833"/>
              <a:buFont typeface="Arial"/>
              <a:buChar char="•"/>
              <a:tabLst>
                <a:tab pos="469900" algn="l"/>
                <a:tab pos="2509520" algn="l"/>
              </a:tabLst>
            </a:pPr>
            <a:r>
              <a:rPr lang="el-GR" sz="2000" dirty="0">
                <a:latin typeface="Franklin Gothic Medium"/>
                <a:cs typeface="Franklin Gothic Medium"/>
              </a:rPr>
              <a:t>Προβλεπόμενο θετικό: το νευρωνικό δίκτυο προβλέπει ένα επίπεδο κομβίου που αναγκάζει το AV να στρίψει</a:t>
            </a:r>
            <a:endParaRPr sz="2000" dirty="0">
              <a:latin typeface="Franklin Gothic Medium"/>
              <a:cs typeface="Franklin Gothic Medium"/>
            </a:endParaRPr>
          </a:p>
          <a:p>
            <a:pPr marL="120650" marR="864869" indent="-107950">
              <a:lnSpc>
                <a:spcPts val="2300"/>
              </a:lnSpc>
              <a:spcBef>
                <a:spcPts val="1375"/>
              </a:spcBef>
              <a:buSzPct val="95833"/>
              <a:buFont typeface="Arial"/>
              <a:buChar char="•"/>
              <a:tabLst>
                <a:tab pos="469900" algn="l"/>
                <a:tab pos="2509520" algn="l"/>
              </a:tabLst>
            </a:pPr>
            <a:r>
              <a:rPr lang="el-GR" sz="2000" dirty="0">
                <a:latin typeface="Franklin Gothic Medium"/>
                <a:cs typeface="Franklin Gothic Medium"/>
              </a:rPr>
              <a:t>Προβλεπόμενο αρνητικό: το νευρωνικό δίκτυο προβλέπει ένα επίπεδο κομβίου που αναγκάζει το AV να παραμείνει σε ευθεία</a:t>
            </a:r>
            <a:r>
              <a:rPr sz="2000" spc="-10" dirty="0">
                <a:latin typeface="Franklin Gothic Medium"/>
                <a:cs typeface="Franklin Gothic Medium"/>
              </a:rPr>
              <a:t>.</a:t>
            </a:r>
            <a:endParaRPr sz="2000" dirty="0">
              <a:latin typeface="Franklin Gothic Medium"/>
              <a:cs typeface="Franklin Gothic Medium"/>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105" dirty="0"/>
              <a:t>ΕΜΠΕΙΡΙΚΗ ΑΞΙΟΛΟΓΗΣΗ</a:t>
            </a:r>
            <a:endParaRPr spc="70" dirty="0"/>
          </a:p>
        </p:txBody>
      </p:sp>
      <p:sp>
        <p:nvSpPr>
          <p:cNvPr id="3" name="object 3"/>
          <p:cNvSpPr txBox="1"/>
          <p:nvPr/>
        </p:nvSpPr>
        <p:spPr>
          <a:xfrm>
            <a:off x="1038860" y="2452116"/>
            <a:ext cx="9966960" cy="3604833"/>
          </a:xfrm>
          <a:prstGeom prst="rect">
            <a:avLst/>
          </a:prstGeom>
        </p:spPr>
        <p:txBody>
          <a:bodyPr vert="horz" wrap="square" lIns="0" tIns="128270" rIns="0" bIns="0" rtlCol="0">
            <a:spAutoFit/>
          </a:bodyPr>
          <a:lstStyle/>
          <a:p>
            <a:pPr marL="12700" algn="just">
              <a:lnSpc>
                <a:spcPct val="100000"/>
              </a:lnSpc>
              <a:spcBef>
                <a:spcPts val="1010"/>
              </a:spcBef>
            </a:pPr>
            <a:r>
              <a:rPr lang="el-GR" sz="2000" dirty="0">
                <a:latin typeface="Franklin Gothic Medium"/>
                <a:cs typeface="Franklin Gothic Medium"/>
              </a:rPr>
              <a:t>Τρεις διαφορετικές μετρήσεις:</a:t>
            </a:r>
            <a:endParaRPr sz="2000" dirty="0">
              <a:latin typeface="Franklin Gothic Medium"/>
              <a:cs typeface="Franklin Gothic Medium"/>
            </a:endParaRPr>
          </a:p>
          <a:p>
            <a:pPr marL="102870" marR="1042035" indent="-90170" algn="just">
              <a:lnSpc>
                <a:spcPts val="1989"/>
              </a:lnSpc>
              <a:spcBef>
                <a:spcPts val="1320"/>
              </a:spcBef>
              <a:buSzPct val="95000"/>
              <a:buFont typeface="Arial"/>
              <a:buChar char="•"/>
              <a:tabLst>
                <a:tab pos="469900" algn="l"/>
              </a:tabLst>
            </a:pPr>
            <a:r>
              <a:rPr lang="el-GR" sz="2000" dirty="0">
                <a:latin typeface="Franklin Gothic Medium"/>
                <a:cs typeface="Franklin Gothic Medium"/>
              </a:rPr>
              <a:t>Ακρίβεια, η οποία περιγράφει πόσες προβλέψεις συμπίπτουν με τις προτιμώμενες ενέργειες,</a:t>
            </a:r>
            <a:endParaRPr sz="2000" dirty="0">
              <a:latin typeface="Franklin Gothic Medium"/>
              <a:cs typeface="Franklin Gothic Medium"/>
            </a:endParaRPr>
          </a:p>
          <a:p>
            <a:pPr marL="102870" marR="698500" indent="-90170" algn="just">
              <a:lnSpc>
                <a:spcPts val="1989"/>
              </a:lnSpc>
              <a:spcBef>
                <a:spcPts val="1325"/>
              </a:spcBef>
              <a:buSzPct val="95000"/>
              <a:buFont typeface="Arial"/>
              <a:buChar char="•"/>
              <a:tabLst>
                <a:tab pos="469900" algn="l"/>
              </a:tabLst>
            </a:pPr>
            <a:r>
              <a:rPr lang="el-GR" sz="2000" dirty="0">
                <a:latin typeface="Franklin Gothic Medium"/>
                <a:cs typeface="Franklin Gothic Medium"/>
              </a:rPr>
              <a:t>Πίνακας σύγχυσης, ο οποίος δείχνει τα αληθώς θετικά, τα αληθώς αρνητικά, τα ψευδώς θετικά και τα ψευδώς αρνητικά,</a:t>
            </a:r>
            <a:endParaRPr sz="2000" dirty="0">
              <a:latin typeface="Franklin Gothic Medium"/>
              <a:cs typeface="Franklin Gothic Medium"/>
            </a:endParaRPr>
          </a:p>
          <a:p>
            <a:pPr marL="102235" indent="-90170" algn="just">
              <a:lnSpc>
                <a:spcPts val="2160"/>
              </a:lnSpc>
              <a:spcBef>
                <a:spcPts val="890"/>
              </a:spcBef>
              <a:buSzPct val="95000"/>
              <a:buFont typeface="Arial"/>
              <a:buChar char="•"/>
              <a:tabLst>
                <a:tab pos="102870" algn="l"/>
              </a:tabLst>
            </a:pPr>
            <a:r>
              <a:rPr lang="el-GR" sz="2000" dirty="0">
                <a:latin typeface="Franklin Gothic Medium"/>
                <a:cs typeface="Franklin Gothic Medium"/>
              </a:rPr>
              <a:t>Αριθμός θυμάτων, ο οποίος περιγράφει τον αριθμό των απωλειών που μπορεί να προκληθούν από ένα AV, χρησιμοποιώντας τις κομβικές τιμές που προτείνονται από τα νευρωνικά δίκτυα</a:t>
            </a:r>
            <a:r>
              <a:rPr lang="en-US" sz="2000" dirty="0">
                <a:latin typeface="Franklin Gothic Medium"/>
                <a:cs typeface="Franklin Gothic Medium"/>
              </a:rPr>
              <a:t>.</a:t>
            </a:r>
            <a:r>
              <a:rPr lang="en-US" sz="2000" spc="250" dirty="0">
                <a:latin typeface="Franklin Gothic Medium"/>
                <a:cs typeface="Franklin Gothic Medium"/>
              </a:rPr>
              <a:t> </a:t>
            </a:r>
            <a:r>
              <a:rPr lang="el-GR" sz="2000" dirty="0">
                <a:latin typeface="Franklin Gothic Medium"/>
                <a:cs typeface="Franklin Gothic Medium"/>
              </a:rPr>
              <a:t>Συγκεκριμένα, η τελευταία μετρική συγκρίνεται με τον αριθμό των θυμάτων που προκαλούνται από 3 διαφορετικά AV: ένα που ελαχιστοποιεί πάντα τον αριθμό των θυμάτων, ένα που επιλέγει πάντα τη βέλτιστη ενέργεια και ένα που μεγιστοποιεί πάντα τον αριθμό των θυμάτων</a:t>
            </a:r>
            <a:r>
              <a:rPr lang="en-US" sz="2000" spc="-10" dirty="0">
                <a:latin typeface="Franklin Gothic Medium"/>
                <a:cs typeface="Franklin Gothic Medium"/>
              </a:rPr>
              <a:t>.</a:t>
            </a:r>
            <a:endParaRPr lang="en-US" sz="2000" dirty="0">
              <a:latin typeface="Franklin Gothic Medium"/>
              <a:cs typeface="Franklin Gothic Medium"/>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2265045"/>
          </a:xfrm>
          <a:custGeom>
            <a:avLst/>
            <a:gdLst/>
            <a:ahLst/>
            <a:cxnLst/>
            <a:rect l="l" t="t" r="r" b="b"/>
            <a:pathLst>
              <a:path w="12192000" h="2265045">
                <a:moveTo>
                  <a:pt x="12192000" y="2265019"/>
                </a:moveTo>
                <a:lnTo>
                  <a:pt x="0" y="2265019"/>
                </a:lnTo>
                <a:lnTo>
                  <a:pt x="0" y="0"/>
                </a:lnTo>
                <a:lnTo>
                  <a:pt x="12192000" y="0"/>
                </a:lnTo>
                <a:lnTo>
                  <a:pt x="12192000" y="2265019"/>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105" dirty="0"/>
              <a:t>ΕΜΠΕΙΡΙΚΗ ΑΞΙΟΛΟΓΗΣΗ</a:t>
            </a:r>
            <a:endParaRPr spc="70" dirty="0"/>
          </a:p>
        </p:txBody>
      </p:sp>
      <p:pic>
        <p:nvPicPr>
          <p:cNvPr id="4" name="object 4"/>
          <p:cNvPicPr/>
          <p:nvPr/>
        </p:nvPicPr>
        <p:blipFill>
          <a:blip r:embed="rId2" cstate="print"/>
          <a:stretch>
            <a:fillRect/>
          </a:stretch>
        </p:blipFill>
        <p:spPr>
          <a:xfrm>
            <a:off x="1765771" y="2977493"/>
            <a:ext cx="3118936" cy="3021480"/>
          </a:xfrm>
          <a:prstGeom prst="rect">
            <a:avLst/>
          </a:prstGeom>
        </p:spPr>
      </p:pic>
      <p:pic>
        <p:nvPicPr>
          <p:cNvPr id="5" name="object 5"/>
          <p:cNvPicPr/>
          <p:nvPr/>
        </p:nvPicPr>
        <p:blipFill>
          <a:blip r:embed="rId3" cstate="print"/>
          <a:stretch>
            <a:fillRect/>
          </a:stretch>
        </p:blipFill>
        <p:spPr>
          <a:xfrm>
            <a:off x="7218821" y="2972730"/>
            <a:ext cx="3118947" cy="302148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2265045"/>
          </a:xfrm>
          <a:custGeom>
            <a:avLst/>
            <a:gdLst/>
            <a:ahLst/>
            <a:cxnLst/>
            <a:rect l="l" t="t" r="r" b="b"/>
            <a:pathLst>
              <a:path w="12192000" h="2265045">
                <a:moveTo>
                  <a:pt x="12192000" y="2265019"/>
                </a:moveTo>
                <a:lnTo>
                  <a:pt x="0" y="2265019"/>
                </a:lnTo>
                <a:lnTo>
                  <a:pt x="0" y="0"/>
                </a:lnTo>
                <a:lnTo>
                  <a:pt x="12192000" y="0"/>
                </a:lnTo>
                <a:lnTo>
                  <a:pt x="12192000" y="2265019"/>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105" dirty="0"/>
              <a:t>ΕΜΠΕΙΡΙΚΗ ΑΞΙΟΛΟΓΗΣΗ</a:t>
            </a:r>
            <a:endParaRPr spc="70" dirty="0"/>
          </a:p>
        </p:txBody>
      </p:sp>
      <p:pic>
        <p:nvPicPr>
          <p:cNvPr id="4" name="object 4"/>
          <p:cNvPicPr/>
          <p:nvPr/>
        </p:nvPicPr>
        <p:blipFill>
          <a:blip r:embed="rId2" cstate="print"/>
          <a:stretch>
            <a:fillRect/>
          </a:stretch>
        </p:blipFill>
        <p:spPr>
          <a:xfrm>
            <a:off x="1863238" y="3026227"/>
            <a:ext cx="2972736" cy="2875280"/>
          </a:xfrm>
          <a:prstGeom prst="rect">
            <a:avLst/>
          </a:prstGeom>
        </p:spPr>
      </p:pic>
      <p:pic>
        <p:nvPicPr>
          <p:cNvPr id="5" name="object 5"/>
          <p:cNvPicPr/>
          <p:nvPr/>
        </p:nvPicPr>
        <p:blipFill>
          <a:blip r:embed="rId3" cstate="print"/>
          <a:stretch>
            <a:fillRect/>
          </a:stretch>
        </p:blipFill>
        <p:spPr>
          <a:xfrm>
            <a:off x="7316289" y="3021464"/>
            <a:ext cx="2972747" cy="287528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094730" cy="6858000"/>
          </a:xfrm>
          <a:custGeom>
            <a:avLst/>
            <a:gdLst/>
            <a:ahLst/>
            <a:cxnLst/>
            <a:rect l="l" t="t" r="r" b="b"/>
            <a:pathLst>
              <a:path w="6094730" h="6858000">
                <a:moveTo>
                  <a:pt x="6094463" y="6858000"/>
                </a:moveTo>
                <a:lnTo>
                  <a:pt x="0" y="6858000"/>
                </a:lnTo>
                <a:lnTo>
                  <a:pt x="0" y="0"/>
                </a:lnTo>
                <a:lnTo>
                  <a:pt x="6094463" y="0"/>
                </a:lnTo>
                <a:lnTo>
                  <a:pt x="6094463" y="6858000"/>
                </a:lnTo>
                <a:close/>
              </a:path>
            </a:pathLst>
          </a:custGeom>
          <a:solidFill>
            <a:srgbClr val="000000"/>
          </a:solidFill>
        </p:spPr>
        <p:txBody>
          <a:bodyPr wrap="square" lIns="0" tIns="0" rIns="0" bIns="0" rtlCol="0"/>
          <a:lstStyle/>
          <a:p>
            <a:endParaRPr/>
          </a:p>
        </p:txBody>
      </p:sp>
      <p:sp>
        <p:nvSpPr>
          <p:cNvPr id="3" name="object 3"/>
          <p:cNvSpPr txBox="1"/>
          <p:nvPr/>
        </p:nvSpPr>
        <p:spPr>
          <a:xfrm>
            <a:off x="1039177" y="691388"/>
            <a:ext cx="4116070" cy="1865511"/>
          </a:xfrm>
          <a:prstGeom prst="rect">
            <a:avLst/>
          </a:prstGeom>
        </p:spPr>
        <p:txBody>
          <a:bodyPr vert="horz" wrap="square" lIns="0" tIns="129540" rIns="0" bIns="0" rtlCol="0">
            <a:spAutoFit/>
          </a:bodyPr>
          <a:lstStyle/>
          <a:p>
            <a:pPr marL="12700" marR="5080">
              <a:lnSpc>
                <a:spcPts val="7100"/>
              </a:lnSpc>
              <a:spcBef>
                <a:spcPts val="1020"/>
              </a:spcBef>
            </a:pPr>
            <a:r>
              <a:rPr lang="el-GR" sz="4400" spc="105" dirty="0">
                <a:solidFill>
                  <a:schemeClr val="bg1"/>
                </a:solidFill>
              </a:rPr>
              <a:t>ΕΜΠΕΙΡΙΚΗ ΑΞΙΟΛΟΓΗΣΗ</a:t>
            </a:r>
            <a:endParaRPr lang="en-GB" dirty="0">
              <a:solidFill>
                <a:schemeClr val="bg1"/>
              </a:solidFill>
              <a:latin typeface="Franklin Gothic Demi Cond"/>
              <a:cs typeface="Franklin Gothic Demi Cond"/>
            </a:endParaRPr>
          </a:p>
        </p:txBody>
      </p:sp>
      <p:sp>
        <p:nvSpPr>
          <p:cNvPr id="4" name="object 4"/>
          <p:cNvSpPr txBox="1"/>
          <p:nvPr/>
        </p:nvSpPr>
        <p:spPr>
          <a:xfrm>
            <a:off x="1039177" y="2924556"/>
            <a:ext cx="2711450" cy="421640"/>
          </a:xfrm>
          <a:prstGeom prst="rect">
            <a:avLst/>
          </a:prstGeom>
        </p:spPr>
        <p:txBody>
          <a:bodyPr vert="horz" wrap="square" lIns="0" tIns="12700" rIns="0" bIns="0" rtlCol="0">
            <a:spAutoFit/>
          </a:bodyPr>
          <a:lstStyle/>
          <a:p>
            <a:pPr marL="12700">
              <a:lnSpc>
                <a:spcPct val="100000"/>
              </a:lnSpc>
              <a:spcBef>
                <a:spcPts val="100"/>
              </a:spcBef>
            </a:pPr>
            <a:r>
              <a:rPr lang="el-GR" sz="2600" dirty="0">
                <a:solidFill>
                  <a:srgbClr val="FFFFFF"/>
                </a:solidFill>
                <a:latin typeface="Franklin Gothic Medium"/>
                <a:cs typeface="Franklin Gothic Medium"/>
              </a:rPr>
              <a:t>Αριθμός θυμάτων</a:t>
            </a:r>
            <a:endParaRPr sz="2600" dirty="0">
              <a:latin typeface="Franklin Gothic Medium"/>
              <a:cs typeface="Franklin Gothic Medium"/>
            </a:endParaRPr>
          </a:p>
        </p:txBody>
      </p:sp>
      <p:pic>
        <p:nvPicPr>
          <p:cNvPr id="5" name="object 5"/>
          <p:cNvPicPr/>
          <p:nvPr/>
        </p:nvPicPr>
        <p:blipFill>
          <a:blip r:embed="rId2" cstate="print"/>
          <a:stretch>
            <a:fillRect/>
          </a:stretch>
        </p:blipFill>
        <p:spPr>
          <a:xfrm>
            <a:off x="7034794" y="1986877"/>
            <a:ext cx="4023513" cy="312337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974070" cy="6858000"/>
            <a:chOff x="0" y="0"/>
            <a:chExt cx="10974070" cy="6858000"/>
          </a:xfrm>
        </p:grpSpPr>
        <p:pic>
          <p:nvPicPr>
            <p:cNvPr id="3" name="object 3"/>
            <p:cNvPicPr/>
            <p:nvPr/>
          </p:nvPicPr>
          <p:blipFill>
            <a:blip r:embed="rId2" cstate="print"/>
            <a:stretch>
              <a:fillRect/>
            </a:stretch>
          </p:blipFill>
          <p:spPr>
            <a:xfrm>
              <a:off x="746270" y="0"/>
              <a:ext cx="10227679" cy="6424246"/>
            </a:xfrm>
            <a:prstGeom prst="rect">
              <a:avLst/>
            </a:prstGeom>
          </p:spPr>
        </p:pic>
        <p:pic>
          <p:nvPicPr>
            <p:cNvPr id="4" name="object 4"/>
            <p:cNvPicPr/>
            <p:nvPr/>
          </p:nvPicPr>
          <p:blipFill>
            <a:blip r:embed="rId3" cstate="print"/>
            <a:stretch>
              <a:fillRect/>
            </a:stretch>
          </p:blipFill>
          <p:spPr>
            <a:xfrm>
              <a:off x="0" y="0"/>
              <a:ext cx="7781544" cy="6857999"/>
            </a:xfrm>
            <a:prstGeom prst="rect">
              <a:avLst/>
            </a:prstGeom>
          </p:spPr>
        </p:pic>
      </p:grpSp>
      <p:sp>
        <p:nvSpPr>
          <p:cNvPr id="5" name="object 5"/>
          <p:cNvSpPr txBox="1"/>
          <p:nvPr/>
        </p:nvSpPr>
        <p:spPr>
          <a:xfrm>
            <a:off x="1038858" y="1399539"/>
            <a:ext cx="5895342" cy="2600712"/>
          </a:xfrm>
          <a:prstGeom prst="rect">
            <a:avLst/>
          </a:prstGeom>
        </p:spPr>
        <p:txBody>
          <a:bodyPr vert="horz" wrap="square" lIns="0" tIns="162560" rIns="0" bIns="0" rtlCol="0">
            <a:spAutoFit/>
          </a:bodyPr>
          <a:lstStyle/>
          <a:p>
            <a:pPr marL="12700" marR="5080">
              <a:lnSpc>
                <a:spcPts val="9480"/>
              </a:lnSpc>
              <a:spcBef>
                <a:spcPts val="1280"/>
              </a:spcBef>
            </a:pPr>
            <a:r>
              <a:rPr lang="el-GR" sz="8800" spc="95" dirty="0">
                <a:solidFill>
                  <a:srgbClr val="FFFFFF"/>
                </a:solidFill>
                <a:latin typeface="Franklin Gothic Demi Cond"/>
                <a:cs typeface="Franklin Gothic Demi Cond"/>
              </a:rPr>
              <a:t>ΕΜΠΕΙΡΙΚΗ ΑΞΙΟΛΟΓΗΣΗ</a:t>
            </a:r>
            <a:endParaRPr sz="8800" dirty="0">
              <a:latin typeface="Franklin Gothic Demi Cond"/>
              <a:cs typeface="Franklin Gothic Demi Cond"/>
            </a:endParaRPr>
          </a:p>
        </p:txBody>
      </p:sp>
      <p:sp>
        <p:nvSpPr>
          <p:cNvPr id="6" name="object 6"/>
          <p:cNvSpPr txBox="1"/>
          <p:nvPr/>
        </p:nvSpPr>
        <p:spPr>
          <a:xfrm>
            <a:off x="1038858" y="4723892"/>
            <a:ext cx="3705225" cy="574040"/>
          </a:xfrm>
          <a:prstGeom prst="rect">
            <a:avLst/>
          </a:prstGeom>
        </p:spPr>
        <p:txBody>
          <a:bodyPr vert="horz" wrap="square" lIns="0" tIns="12700" rIns="0" bIns="0" rtlCol="0">
            <a:spAutoFit/>
          </a:bodyPr>
          <a:lstStyle/>
          <a:p>
            <a:pPr marL="12700">
              <a:lnSpc>
                <a:spcPct val="100000"/>
              </a:lnSpc>
              <a:spcBef>
                <a:spcPts val="100"/>
              </a:spcBef>
            </a:pPr>
            <a:r>
              <a:rPr lang="el-GR" sz="3600" dirty="0">
                <a:solidFill>
                  <a:srgbClr val="FFFFFF"/>
                </a:solidFill>
                <a:latin typeface="Franklin Gothic Medium"/>
                <a:cs typeface="Franklin Gothic Medium"/>
              </a:rPr>
              <a:t>Αριθμός θυμάτων</a:t>
            </a:r>
            <a:endParaRPr sz="3600" dirty="0">
              <a:latin typeface="Franklin Gothic Medium"/>
              <a:cs typeface="Franklin Gothic Medium"/>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100" dirty="0"/>
              <a:t>ΣΥΜΠΕΡΑΣΜΑ</a:t>
            </a:r>
            <a:r>
              <a:rPr spc="100" dirty="0"/>
              <a:t>/</a:t>
            </a:r>
            <a:r>
              <a:rPr lang="el-GR" spc="100" dirty="0"/>
              <a:t>ΣΥΖΗΤΗΣΗ</a:t>
            </a:r>
            <a:endParaRPr spc="100" dirty="0"/>
          </a:p>
        </p:txBody>
      </p:sp>
      <p:sp>
        <p:nvSpPr>
          <p:cNvPr id="3" name="object 3"/>
          <p:cNvSpPr txBox="1"/>
          <p:nvPr/>
        </p:nvSpPr>
        <p:spPr>
          <a:xfrm>
            <a:off x="1038860" y="2570988"/>
            <a:ext cx="9625965" cy="3699859"/>
          </a:xfrm>
          <a:prstGeom prst="rect">
            <a:avLst/>
          </a:prstGeom>
        </p:spPr>
        <p:txBody>
          <a:bodyPr vert="horz" wrap="square" lIns="0" tIns="50165" rIns="0" bIns="0" rtlCol="0">
            <a:spAutoFit/>
          </a:bodyPr>
          <a:lstStyle/>
          <a:p>
            <a:pPr marL="129539" marR="261620" indent="-116839">
              <a:lnSpc>
                <a:spcPts val="2880"/>
              </a:lnSpc>
              <a:spcBef>
                <a:spcPts val="395"/>
              </a:spcBef>
              <a:buSzPct val="96153"/>
              <a:buFont typeface="Arial"/>
              <a:buChar char="•"/>
              <a:tabLst>
                <a:tab pos="469900" algn="l"/>
              </a:tabLst>
            </a:pPr>
            <a:r>
              <a:rPr lang="el-GR" sz="2600" dirty="0">
                <a:latin typeface="Franklin Gothic Medium"/>
                <a:cs typeface="Franklin Gothic Medium"/>
              </a:rPr>
              <a:t> Πόση σημασία θα πρέπει να δοθεί στην ασφάλεια των επιβατών συγκριτικά με την ασφάλεια των πεζών</a:t>
            </a:r>
            <a:endParaRPr sz="2600" dirty="0">
              <a:latin typeface="Franklin Gothic Medium"/>
              <a:cs typeface="Franklin Gothic Medium"/>
            </a:endParaRPr>
          </a:p>
          <a:p>
            <a:pPr marL="129539" marR="5080" indent="-116839">
              <a:lnSpc>
                <a:spcPct val="91000"/>
              </a:lnSpc>
              <a:spcBef>
                <a:spcPts val="1305"/>
              </a:spcBef>
              <a:buSzPct val="96153"/>
              <a:buFont typeface="Arial"/>
              <a:buChar char="•"/>
              <a:tabLst>
                <a:tab pos="469900" algn="l"/>
              </a:tabLst>
            </a:pPr>
            <a:r>
              <a:rPr lang="el-GR" sz="2600" dirty="0">
                <a:latin typeface="Franklin Gothic Medium"/>
                <a:cs typeface="Franklin Gothic Medium"/>
              </a:rPr>
              <a:t> Η εκτίμηση της αξίας των επιλογών του AV εξαρτάται από την εξέταση της ηθικής συμπεριφοράς των επιβατών (εσωτερικές προτιμήσεις) καθώς και από τις νομικές κυρώσεις και τους κοινωνικούς κανόνες (εξωτερικά κίνητρα).</a:t>
            </a:r>
            <a:endParaRPr sz="2600" dirty="0">
              <a:latin typeface="Franklin Gothic Medium"/>
              <a:cs typeface="Franklin Gothic Medium"/>
            </a:endParaRPr>
          </a:p>
          <a:p>
            <a:pPr marL="129539" marR="315595" indent="-116839">
              <a:lnSpc>
                <a:spcPts val="2780"/>
              </a:lnSpc>
              <a:spcBef>
                <a:spcPts val="1550"/>
              </a:spcBef>
              <a:buSzPct val="96153"/>
              <a:buFont typeface="Arial"/>
              <a:buChar char="•"/>
              <a:tabLst>
                <a:tab pos="469900" algn="l"/>
              </a:tabLst>
            </a:pPr>
            <a:r>
              <a:rPr lang="el-GR" sz="2600" dirty="0">
                <a:latin typeface="Franklin Gothic Medium"/>
                <a:cs typeface="Franklin Gothic Medium"/>
              </a:rPr>
              <a:t> Η σύγκλιση μιας κοινωνικά αξιόλογης συμπεριφοράς μπορεί να επιτευχθεί με την παροχή κατάλληλων μηχανισμών για την επιβολή κυρώσεων και επιβράβευσης.</a:t>
            </a:r>
            <a:endParaRPr sz="2600" dirty="0">
              <a:latin typeface="Franklin Gothic Medium"/>
              <a:cs typeface="Franklin Gothic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6100" y="0"/>
            <a:ext cx="11090838" cy="678425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100" dirty="0"/>
              <a:t>ΣΥΜΠΕΡΑΣΜΑ/ΣΥΖΗΤΗΣΗ</a:t>
            </a:r>
            <a:endParaRPr spc="100" dirty="0"/>
          </a:p>
        </p:txBody>
      </p:sp>
      <p:sp>
        <p:nvSpPr>
          <p:cNvPr id="3" name="object 3"/>
          <p:cNvSpPr txBox="1">
            <a:spLocks noGrp="1"/>
          </p:cNvSpPr>
          <p:nvPr>
            <p:ph type="body" idx="1"/>
          </p:nvPr>
        </p:nvSpPr>
        <p:spPr>
          <a:xfrm>
            <a:off x="975359" y="2435860"/>
            <a:ext cx="9585960" cy="4119718"/>
          </a:xfrm>
          <a:prstGeom prst="rect">
            <a:avLst/>
          </a:prstGeom>
        </p:spPr>
        <p:txBody>
          <a:bodyPr vert="horz" wrap="square" lIns="0" tIns="186055" rIns="0" bIns="0" rtlCol="0">
            <a:spAutoFit/>
          </a:bodyPr>
          <a:lstStyle/>
          <a:p>
            <a:pPr marL="76200">
              <a:lnSpc>
                <a:spcPct val="100000"/>
              </a:lnSpc>
              <a:spcBef>
                <a:spcPts val="1465"/>
              </a:spcBef>
            </a:pPr>
            <a:r>
              <a:rPr lang="el-GR" dirty="0"/>
              <a:t>Στόχος μας είναι να επεκτείνουμε το μοντέλο μας, για παράδειγμα:</a:t>
            </a:r>
            <a:endParaRPr spc="-10" dirty="0"/>
          </a:p>
          <a:p>
            <a:pPr marL="192405" indent="-116839">
              <a:lnSpc>
                <a:spcPct val="100000"/>
              </a:lnSpc>
              <a:spcBef>
                <a:spcPts val="1370"/>
              </a:spcBef>
              <a:buSzPct val="96153"/>
              <a:buFont typeface="Arial"/>
              <a:buChar char="•"/>
              <a:tabLst>
                <a:tab pos="193040" algn="l"/>
              </a:tabLst>
            </a:pPr>
            <a:r>
              <a:rPr lang="el-GR" spc="45" dirty="0"/>
              <a:t>Παράγοντες με μνήμη</a:t>
            </a:r>
            <a:endParaRPr spc="35" dirty="0"/>
          </a:p>
          <a:p>
            <a:pPr marL="192405" indent="-116839">
              <a:lnSpc>
                <a:spcPct val="100000"/>
              </a:lnSpc>
              <a:spcBef>
                <a:spcPts val="1490"/>
              </a:spcBef>
              <a:buSzPct val="96153"/>
              <a:buFont typeface="Arial"/>
              <a:buChar char="•"/>
              <a:tabLst>
                <a:tab pos="193040" algn="l"/>
              </a:tabLst>
            </a:pPr>
            <a:r>
              <a:rPr lang="el-GR" dirty="0"/>
              <a:t>Δυνατότητα εκμάθησης κατανομών πιθανοτήτων από τους παράγοντες</a:t>
            </a:r>
          </a:p>
          <a:p>
            <a:pPr marL="192405" indent="-116839">
              <a:lnSpc>
                <a:spcPct val="100000"/>
              </a:lnSpc>
              <a:spcBef>
                <a:spcPts val="1390"/>
              </a:spcBef>
              <a:buSzPct val="96153"/>
              <a:buFont typeface="Arial"/>
              <a:buChar char="•"/>
              <a:tabLst>
                <a:tab pos="193040" algn="l"/>
              </a:tabLst>
            </a:pPr>
            <a:r>
              <a:rPr lang="el-GR" dirty="0"/>
              <a:t>Να λαμβάνονται υπόψη τα προηγούμενα αποτελέσματα τους καθώς και αυτά μέσω της παρακολούθησης άλλων </a:t>
            </a:r>
            <a:r>
              <a:rPr spc="315" dirty="0"/>
              <a:t> </a:t>
            </a:r>
            <a:endParaRPr lang="el-GR" spc="315" dirty="0"/>
          </a:p>
          <a:p>
            <a:pPr marL="192405" indent="-116839">
              <a:lnSpc>
                <a:spcPct val="100000"/>
              </a:lnSpc>
              <a:spcBef>
                <a:spcPts val="1390"/>
              </a:spcBef>
              <a:buSzPct val="96153"/>
              <a:buFont typeface="Arial"/>
              <a:buChar char="•"/>
              <a:tabLst>
                <a:tab pos="193040" algn="l"/>
              </a:tabLst>
            </a:pPr>
            <a:r>
              <a:rPr lang="el-GR" dirty="0"/>
              <a:t>Προσαρμογή της ηθικής τους προσέγγισης στις κοινωνικές προτιμήσεις.</a:t>
            </a:r>
            <a:endParaRPr spc="-1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100" dirty="0"/>
              <a:t>ΣΥΜΠΕΡΑΣΜΑ/ΣΥΖΗΤΗΣΗ</a:t>
            </a:r>
            <a:endParaRPr spc="100" dirty="0"/>
          </a:p>
        </p:txBody>
      </p:sp>
      <p:sp>
        <p:nvSpPr>
          <p:cNvPr id="3" name="object 3"/>
          <p:cNvSpPr txBox="1"/>
          <p:nvPr/>
        </p:nvSpPr>
        <p:spPr>
          <a:xfrm>
            <a:off x="1038860" y="2595372"/>
            <a:ext cx="5579745" cy="2011448"/>
          </a:xfrm>
          <a:prstGeom prst="rect">
            <a:avLst/>
          </a:prstGeom>
        </p:spPr>
        <p:txBody>
          <a:bodyPr vert="horz" wrap="square" lIns="0" tIns="10795" rIns="0" bIns="0" rtlCol="0">
            <a:spAutoFit/>
          </a:bodyPr>
          <a:lstStyle/>
          <a:p>
            <a:pPr marL="12700" marR="5080">
              <a:lnSpc>
                <a:spcPct val="100499"/>
              </a:lnSpc>
              <a:spcBef>
                <a:spcPts val="85"/>
              </a:spcBef>
            </a:pPr>
            <a:r>
              <a:rPr lang="el-GR" sz="2600" dirty="0">
                <a:latin typeface="Franklin Gothic Medium"/>
                <a:cs typeface="Franklin Gothic Medium"/>
              </a:rPr>
              <a:t>Σχεδιάζουμε επίσης να εισάγουμε παράγοντες σε υφιστάμενους προσομοιωτές κυκλοφορίας (όπως το SUMO) για να δοκιμάσουμε το μοντέλο μας σε ένα δυναμικό περιβάλλον.</a:t>
            </a:r>
            <a:endParaRPr sz="2600" dirty="0">
              <a:latin typeface="Franklin Gothic Medium"/>
              <a:cs typeface="Franklin Gothic Medium"/>
            </a:endParaRPr>
          </a:p>
        </p:txBody>
      </p:sp>
      <p:grpSp>
        <p:nvGrpSpPr>
          <p:cNvPr id="4" name="object 4"/>
          <p:cNvGrpSpPr/>
          <p:nvPr/>
        </p:nvGrpSpPr>
        <p:grpSpPr>
          <a:xfrm>
            <a:off x="359918" y="2265019"/>
            <a:ext cx="11832590" cy="4592955"/>
            <a:chOff x="359918" y="2265019"/>
            <a:chExt cx="11832590" cy="4592955"/>
          </a:xfrm>
        </p:grpSpPr>
        <p:pic>
          <p:nvPicPr>
            <p:cNvPr id="5" name="object 5"/>
            <p:cNvPicPr/>
            <p:nvPr/>
          </p:nvPicPr>
          <p:blipFill>
            <a:blip r:embed="rId2" cstate="print"/>
            <a:stretch>
              <a:fillRect/>
            </a:stretch>
          </p:blipFill>
          <p:spPr>
            <a:xfrm>
              <a:off x="7537703" y="2265019"/>
              <a:ext cx="4654296" cy="4592888"/>
            </a:xfrm>
            <a:prstGeom prst="rect">
              <a:avLst/>
            </a:prstGeom>
          </p:spPr>
        </p:pic>
        <p:pic>
          <p:nvPicPr>
            <p:cNvPr id="6" name="object 6"/>
            <p:cNvPicPr/>
            <p:nvPr/>
          </p:nvPicPr>
          <p:blipFill>
            <a:blip r:embed="rId3" cstate="print"/>
            <a:stretch>
              <a:fillRect/>
            </a:stretch>
          </p:blipFill>
          <p:spPr>
            <a:xfrm>
              <a:off x="359918" y="6031660"/>
              <a:ext cx="10784044" cy="626822"/>
            </a:xfrm>
            <a:prstGeom prst="rect">
              <a:avLst/>
            </a:prstGeom>
          </p:spPr>
        </p:pic>
        <p:pic>
          <p:nvPicPr>
            <p:cNvPr id="7" name="object 7"/>
            <p:cNvPicPr/>
            <p:nvPr/>
          </p:nvPicPr>
          <p:blipFill>
            <a:blip r:embed="rId4" cstate="print"/>
            <a:stretch>
              <a:fillRect/>
            </a:stretch>
          </p:blipFill>
          <p:spPr>
            <a:xfrm>
              <a:off x="473686" y="5399399"/>
              <a:ext cx="3305452" cy="359288"/>
            </a:xfrm>
            <a:prstGeom prst="rect">
              <a:avLst/>
            </a:prstGeom>
          </p:spPr>
        </p:pic>
      </p:grpSp>
      <p:pic>
        <p:nvPicPr>
          <p:cNvPr id="8" name="object 8"/>
          <p:cNvPicPr/>
          <p:nvPr/>
        </p:nvPicPr>
        <p:blipFill>
          <a:blip r:embed="rId5" cstate="print"/>
          <a:stretch>
            <a:fillRect/>
          </a:stretch>
        </p:blipFill>
        <p:spPr>
          <a:xfrm>
            <a:off x="11411172" y="1604457"/>
            <a:ext cx="513779" cy="4636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6" y="0"/>
            <a:ext cx="12189460" cy="6858000"/>
          </a:xfrm>
          <a:custGeom>
            <a:avLst/>
            <a:gdLst/>
            <a:ahLst/>
            <a:cxnLst/>
            <a:rect l="l" t="t" r="r" b="b"/>
            <a:pathLst>
              <a:path w="12189460" h="6858000">
                <a:moveTo>
                  <a:pt x="12188926" y="6858000"/>
                </a:moveTo>
                <a:lnTo>
                  <a:pt x="0" y="6858000"/>
                </a:lnTo>
                <a:lnTo>
                  <a:pt x="0" y="0"/>
                </a:lnTo>
                <a:lnTo>
                  <a:pt x="12188926" y="0"/>
                </a:lnTo>
                <a:lnTo>
                  <a:pt x="12188926" y="685800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1039177" y="2583180"/>
            <a:ext cx="3416300" cy="2484911"/>
          </a:xfrm>
          <a:prstGeom prst="rect">
            <a:avLst/>
          </a:prstGeom>
        </p:spPr>
        <p:txBody>
          <a:bodyPr vert="horz" wrap="square" lIns="0" tIns="4445" rIns="0" bIns="0" rtlCol="0">
            <a:spAutoFit/>
          </a:bodyPr>
          <a:lstStyle/>
          <a:p>
            <a:pPr marL="12700" marR="5080">
              <a:lnSpc>
                <a:spcPct val="101600"/>
              </a:lnSpc>
              <a:spcBef>
                <a:spcPts val="35"/>
              </a:spcBef>
            </a:pPr>
            <a:r>
              <a:rPr lang="el-GR" sz="3200" spc="80" dirty="0">
                <a:latin typeface="Franklin Gothic Medium"/>
                <a:cs typeface="Franklin Gothic Medium"/>
              </a:rPr>
              <a:t>ΤΑ ΑΥΤΟΝΟΜΑ ΟΧΗΜΑΤΑ ΜΠΟΡΕΙ ΕΝΔΕΧΟΜΕΝΩΣ ΝΑ ΑΠΟΤΥΧΟΥΝ</a:t>
            </a:r>
            <a:endParaRPr sz="3200" dirty="0">
              <a:latin typeface="Franklin Gothic Medium"/>
              <a:cs typeface="Franklin Gothic Medium"/>
            </a:endParaRPr>
          </a:p>
        </p:txBody>
      </p:sp>
      <p:pic>
        <p:nvPicPr>
          <p:cNvPr id="4" name="object 4"/>
          <p:cNvPicPr/>
          <p:nvPr/>
        </p:nvPicPr>
        <p:blipFill>
          <a:blip r:embed="rId2" cstate="print"/>
          <a:stretch>
            <a:fillRect/>
          </a:stretch>
        </p:blipFill>
        <p:spPr>
          <a:xfrm>
            <a:off x="6094463" y="9"/>
            <a:ext cx="6097536" cy="68579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231648"/>
            <a:ext cx="10983596" cy="1375760"/>
          </a:xfrm>
          <a:prstGeom prst="rect">
            <a:avLst/>
          </a:prstGeom>
        </p:spPr>
        <p:txBody>
          <a:bodyPr vert="horz" wrap="square" lIns="0" tIns="356615" rIns="0" bIns="0" rtlCol="0">
            <a:spAutoFit/>
          </a:bodyPr>
          <a:lstStyle/>
          <a:p>
            <a:pPr marL="972819">
              <a:lnSpc>
                <a:spcPct val="100000"/>
              </a:lnSpc>
              <a:spcBef>
                <a:spcPts val="100"/>
              </a:spcBef>
            </a:pPr>
            <a:r>
              <a:rPr lang="el-GR" spc="85" dirty="0"/>
              <a:t>ΠΕΡΙΓΡΑΦΗ</a:t>
            </a:r>
            <a:endParaRPr spc="85" dirty="0"/>
          </a:p>
        </p:txBody>
      </p:sp>
      <p:sp>
        <p:nvSpPr>
          <p:cNvPr id="3" name="object 3"/>
          <p:cNvSpPr txBox="1"/>
          <p:nvPr/>
        </p:nvSpPr>
        <p:spPr>
          <a:xfrm>
            <a:off x="1038860" y="2421635"/>
            <a:ext cx="7988300" cy="3911968"/>
          </a:xfrm>
          <a:prstGeom prst="rect">
            <a:avLst/>
          </a:prstGeom>
        </p:spPr>
        <p:txBody>
          <a:bodyPr vert="horz" wrap="square" lIns="0" tIns="186055" rIns="0" bIns="0" rtlCol="0">
            <a:spAutoFit/>
          </a:bodyPr>
          <a:lstStyle/>
          <a:p>
            <a:pPr marL="128905" indent="-116839">
              <a:lnSpc>
                <a:spcPct val="100000"/>
              </a:lnSpc>
              <a:spcBef>
                <a:spcPts val="1465"/>
              </a:spcBef>
              <a:buSzPct val="96153"/>
              <a:buFont typeface="Arial"/>
              <a:buChar char="•"/>
              <a:tabLst>
                <a:tab pos="129539" algn="l"/>
              </a:tabLst>
            </a:pPr>
            <a:r>
              <a:rPr lang="el-GR" sz="2600" spc="-10" dirty="0">
                <a:latin typeface="Franklin Gothic Medium"/>
                <a:cs typeface="Franklin Gothic Medium"/>
              </a:rPr>
              <a:t>Εισαγωγή</a:t>
            </a:r>
            <a:endParaRPr sz="2600" dirty="0">
              <a:latin typeface="Franklin Gothic Medium"/>
              <a:cs typeface="Franklin Gothic Medium"/>
            </a:endParaRPr>
          </a:p>
          <a:p>
            <a:pPr marL="128905" indent="-116839">
              <a:lnSpc>
                <a:spcPct val="100000"/>
              </a:lnSpc>
              <a:spcBef>
                <a:spcPts val="1370"/>
              </a:spcBef>
              <a:buSzPct val="96153"/>
              <a:buFont typeface="Arial"/>
              <a:buChar char="•"/>
              <a:tabLst>
                <a:tab pos="129539" algn="l"/>
              </a:tabLst>
            </a:pPr>
            <a:r>
              <a:rPr lang="el-GR" sz="2600" dirty="0">
                <a:latin typeface="Franklin Gothic Medium"/>
                <a:cs typeface="Franklin Gothic Medium"/>
              </a:rPr>
              <a:t>Ηθικός κόμβος, ατομικές προτιμήσεις και κοινωνικές αξίες</a:t>
            </a:r>
            <a:endParaRPr sz="2600" dirty="0">
              <a:latin typeface="Franklin Gothic Medium"/>
              <a:cs typeface="Franklin Gothic Medium"/>
            </a:endParaRPr>
          </a:p>
          <a:p>
            <a:pPr marL="128905" indent="-116839">
              <a:lnSpc>
                <a:spcPct val="100000"/>
              </a:lnSpc>
              <a:spcBef>
                <a:spcPts val="1490"/>
              </a:spcBef>
              <a:buSzPct val="96153"/>
              <a:buFont typeface="Arial"/>
              <a:buChar char="•"/>
              <a:tabLst>
                <a:tab pos="129539" algn="l"/>
              </a:tabLst>
            </a:pPr>
            <a:r>
              <a:rPr lang="el-GR" sz="2600" dirty="0">
                <a:latin typeface="Franklin Gothic Medium"/>
                <a:cs typeface="Franklin Gothic Medium"/>
              </a:rPr>
              <a:t>Γενετικοί Αλγόριθμοι</a:t>
            </a:r>
            <a:endParaRPr sz="2600" dirty="0">
              <a:latin typeface="Franklin Gothic Medium"/>
              <a:cs typeface="Franklin Gothic Medium"/>
            </a:endParaRPr>
          </a:p>
          <a:p>
            <a:pPr marL="128905" indent="-116839">
              <a:lnSpc>
                <a:spcPct val="100000"/>
              </a:lnSpc>
              <a:spcBef>
                <a:spcPts val="1390"/>
              </a:spcBef>
              <a:buSzPct val="96153"/>
              <a:buFont typeface="Arial"/>
              <a:buChar char="•"/>
              <a:tabLst>
                <a:tab pos="129539" algn="l"/>
              </a:tabLst>
            </a:pPr>
            <a:r>
              <a:rPr lang="el-GR" sz="2600" dirty="0">
                <a:latin typeface="Franklin Gothic Medium"/>
                <a:cs typeface="Franklin Gothic Medium"/>
              </a:rPr>
              <a:t>Νευρωνικά δίκτυα</a:t>
            </a:r>
          </a:p>
          <a:p>
            <a:pPr marL="128905" indent="-116839">
              <a:lnSpc>
                <a:spcPct val="100000"/>
              </a:lnSpc>
              <a:spcBef>
                <a:spcPts val="1465"/>
              </a:spcBef>
              <a:buSzPct val="96153"/>
              <a:buFont typeface="Arial"/>
              <a:buChar char="•"/>
              <a:tabLst>
                <a:tab pos="129539" algn="l"/>
              </a:tabLst>
            </a:pPr>
            <a:r>
              <a:rPr lang="el-GR" sz="2600" dirty="0">
                <a:latin typeface="Franklin Gothic Medium"/>
                <a:cs typeface="Franklin Gothic Medium"/>
              </a:rPr>
              <a:t>Γενετική προσέγγιση του ηθικού κομβίου</a:t>
            </a:r>
            <a:endParaRPr sz="2600" dirty="0">
              <a:latin typeface="Franklin Gothic Medium"/>
              <a:cs typeface="Franklin Gothic Medium"/>
            </a:endParaRPr>
          </a:p>
          <a:p>
            <a:pPr marL="128905" indent="-116839">
              <a:lnSpc>
                <a:spcPct val="100000"/>
              </a:lnSpc>
              <a:spcBef>
                <a:spcPts val="1390"/>
              </a:spcBef>
              <a:buSzPct val="96153"/>
              <a:buFont typeface="Arial"/>
              <a:buChar char="•"/>
              <a:tabLst>
                <a:tab pos="129539" algn="l"/>
              </a:tabLst>
            </a:pPr>
            <a:r>
              <a:rPr lang="el-GR" sz="2600" spc="-10" dirty="0">
                <a:latin typeface="Franklin Gothic Medium"/>
                <a:cs typeface="Franklin Gothic Medium"/>
              </a:rPr>
              <a:t>Συμπέρασμα/Συζήτηση</a:t>
            </a:r>
            <a:endParaRPr sz="2600" dirty="0">
              <a:latin typeface="Franklin Gothic Medium"/>
              <a:cs typeface="Franklin Gothic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19" y="0"/>
              <a:ext cx="12191974" cy="6858000"/>
            </a:xfrm>
            <a:prstGeom prst="rect">
              <a:avLst/>
            </a:prstGeom>
          </p:spPr>
        </p:pic>
        <p:pic>
          <p:nvPicPr>
            <p:cNvPr id="4" name="object 4"/>
            <p:cNvPicPr/>
            <p:nvPr/>
          </p:nvPicPr>
          <p:blipFill>
            <a:blip r:embed="rId3" cstate="print"/>
            <a:stretch>
              <a:fillRect/>
            </a:stretch>
          </p:blipFill>
          <p:spPr>
            <a:xfrm>
              <a:off x="0" y="762000"/>
              <a:ext cx="12188952" cy="5629656"/>
            </a:xfrm>
            <a:prstGeom prst="rect">
              <a:avLst/>
            </a:prstGeom>
          </p:spPr>
        </p:pic>
      </p:grpSp>
      <p:sp>
        <p:nvSpPr>
          <p:cNvPr id="5" name="object 5"/>
          <p:cNvSpPr txBox="1">
            <a:spLocks noGrp="1"/>
          </p:cNvSpPr>
          <p:nvPr>
            <p:ph type="title"/>
          </p:nvPr>
        </p:nvSpPr>
        <p:spPr>
          <a:xfrm>
            <a:off x="1420494" y="2863596"/>
            <a:ext cx="9321165" cy="1244600"/>
          </a:xfrm>
          <a:prstGeom prst="rect">
            <a:avLst/>
          </a:prstGeom>
        </p:spPr>
        <p:txBody>
          <a:bodyPr vert="horz" wrap="square" lIns="0" tIns="12700" rIns="0" bIns="0" rtlCol="0">
            <a:spAutoFit/>
          </a:bodyPr>
          <a:lstStyle/>
          <a:p>
            <a:pPr marL="12700">
              <a:lnSpc>
                <a:spcPct val="100000"/>
              </a:lnSpc>
              <a:spcBef>
                <a:spcPts val="100"/>
              </a:spcBef>
            </a:pPr>
            <a:r>
              <a:rPr lang="el-GR" sz="8000" spc="80" dirty="0"/>
              <a:t>ΟΙ ΗΘΙΚΕΣ ΑΠΟΦΑΣΕΙΣ</a:t>
            </a:r>
            <a:endParaRPr sz="8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4895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TotalTime>
  <Words>2010</Words>
  <Application>Microsoft Office PowerPoint</Application>
  <PresentationFormat>Widescreen</PresentationFormat>
  <Paragraphs>275</Paragraphs>
  <Slides>61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Arial</vt:lpstr>
      <vt:lpstr>Calibri</vt:lpstr>
      <vt:lpstr>Cambria</vt:lpstr>
      <vt:lpstr>Courier New</vt:lpstr>
      <vt:lpstr>Franklin Gothic Demi Cond</vt:lpstr>
      <vt:lpstr>Franklin Gothic Medium</vt:lpstr>
      <vt:lpstr>Gill Sans MT</vt:lpstr>
      <vt:lpstr>SymbolPS</vt:lpstr>
      <vt:lpstr>Times</vt:lpstr>
      <vt:lpstr>Times New Roman</vt:lpstr>
      <vt:lpstr>Office Theme</vt:lpstr>
      <vt:lpstr>ΜΙΑ ΓΕΝΕΤΙΚΗ ΠΡΟΣΕΓΓΙΣΗ ΩΣ ΠΡΟΣ ΤΟ ΗΘΙΚΟ ΚΟΜΒΙΟ</vt:lpstr>
      <vt:lpstr>PowerPoint Presentation</vt:lpstr>
      <vt:lpstr>AYTONOMA OXHMATA</vt:lpstr>
      <vt:lpstr>PowerPoint Presentation</vt:lpstr>
      <vt:lpstr>AYTONOMA OXHMATA</vt:lpstr>
      <vt:lpstr>PowerPoint Presentation</vt:lpstr>
      <vt:lpstr>ΤΑ ΑΥΤΟΝΟΜΑ ΟΧΗΜΑΤΑ ΜΠΟΡΕΙ ΕΝΔΕΧΟΜΕΝΩΣ ΝΑ ΑΠΟΤΥΧΟΥΝ</vt:lpstr>
      <vt:lpstr>ΠΕΡΙΓΡΑΦΗ</vt:lpstr>
      <vt:lpstr>ΟΙ ΗΘΙΚΕΣ ΑΠΟΦΑΣΕΙΣ</vt:lpstr>
      <vt:lpstr>Η ΑΡΧΙΚΗ ΠΡΟΤΑΣΗ</vt:lpstr>
      <vt:lpstr>Η ΚΑΙΝΟΥΡΙΑ ΠΡΟΤΑΣΗ </vt:lpstr>
      <vt:lpstr>ΠΩΣ ΓΙΝΕΤΑΙ ΑΥΤΟ; </vt:lpstr>
      <vt:lpstr>ΓΕΝΕΤΙΚΟΙ ΑΛΓΟΡΙΘΜΟΙ</vt:lpstr>
      <vt:lpstr>ΑΠΛΟ ΠΑΡΑΔΕΙΓΜΑ</vt:lpstr>
      <vt:lpstr>ΑΠΛΟ ΠΑΡΑΔΕΙΓΜΑ</vt:lpstr>
      <vt:lpstr>ΠΩΣ ΔΟΥΛΕΥΕΙ</vt:lpstr>
      <vt:lpstr>ΠΩΣ ΔΟΥΛΕΥΕΙ</vt:lpstr>
      <vt:lpstr>ΓΕΝΕΤΙΚΟΙ ΑΛΓΟΡΙΘΜΟΙ</vt:lpstr>
      <vt:lpstr>ΓΕΝΕΤΙΚΟΙ ΑΛΓΟΡΙΘΜΟΙ</vt:lpstr>
      <vt:lpstr>ΤΕΧΝΗΤΟ ΝΕΥΡΩΝΙΚΟ ΔΙΚΤΥΟ</vt:lpstr>
      <vt:lpstr>ΤΕΧΝΗΤΟ ΝΕΥΡΩΝΙΚΟ ΔΙΚΤΥΟ ΠΡΟΕΛΕΥΣΗ</vt:lpstr>
      <vt:lpstr>ΤΕΧΝΗΤΟ ΝΕΥΡΩΝΙΚΟ ΔΙΚΤΥΟ ΠΡΟΕΛΕΥΣΗ</vt:lpstr>
      <vt:lpstr>ΤΕΧΝΗΤΟ ΝΕΥΡΩΝΙΚΟ ΔΙΚΤΥΟ</vt:lpstr>
      <vt:lpstr>ΤΕΧΝΗΤΟ ΝΕΥΡΩΝΙΚΟ ΔΙΚΤΥΟ</vt:lpstr>
      <vt:lpstr>ΤΕΧΝΗΤΟ ΝΕΥΡΩΝΙΚΟ ΔΙΚΤΥΟ  ΟΠΙΣΘΟΔΙΑΔΟΣΗ</vt:lpstr>
      <vt:lpstr>GRADIENT DESCENT (κάθοδος βασισμένη στην κλίση)</vt:lpstr>
      <vt:lpstr>ΤΕΧΝΗΤΟ ΝΕΥΡΩΝΙΚΟ ΔΙΚΤΥΟ: ΟΠΙΣΘΟΔΙΑΔΟΣΗ</vt:lpstr>
      <vt:lpstr>ΤΕΧΝΗΤΟ ΝΕΥΡΩΝΙΚΟ ΔΙΚΤΥΟ: ΟΠΙΣΘΟΔΙΑΔΟΣΗ</vt:lpstr>
      <vt:lpstr>ΤΕΧΝΗΤΟ ΝΕΥΡΩΝΙΚΟ ΔΙΚΤΥΟ: ΟΠΙΣΘΟΔΙΑΔΟΣΗ</vt:lpstr>
      <vt:lpstr>ΤΕΧΝΗΤΟ ΝΕΥΡΩΝΙΚΟ ΔΙΚΤΥΟ: ΟΠΙΣΘΟΔΙΑΔΟΣΗ</vt:lpstr>
      <vt:lpstr>GRADIENT DESCENT (κάθοδος βασισμένη στην κλίση)</vt:lpstr>
      <vt:lpstr>ΑΠΟΔΟΣΗ</vt:lpstr>
      <vt:lpstr>ΑΠΟΔΟΣΗ</vt:lpstr>
      <vt:lpstr>ΓΕΝΕΤΙΚΗ ΠΡΟΣΕΓΓΙΣΗ ΤΟΥ EK: ΓΙΑΤΙ;</vt:lpstr>
      <vt:lpstr>ΠΩΣ ΓΙΝΕΤΑΙ ΑΥΤΟ;</vt:lpstr>
      <vt:lpstr>ΓΕΝΕΤΙΚΗ ΠΡΟΣΕΓΓΙΣΗ ΤΟΥ EK</vt:lpstr>
      <vt:lpstr>PowerPoint Presentation</vt:lpstr>
      <vt:lpstr>ΠΡΟΣΟΜΟΙΩΣΗ: ΠΛΗΘΥΣΜΟΣ</vt:lpstr>
      <vt:lpstr>ΠΡΟΣΟΜΟΙΩΣΗ: ΠΛΗΘΥΣΜΟΣ</vt:lpstr>
      <vt:lpstr>ΠΡΟΣΟΜΟΙΩΣΗ: ΑΞΙΟΛΟΓΗΣΗ</vt:lpstr>
      <vt:lpstr>ΠΡΟΣΟΜΟΙΩΣΗ: ΑΞΙΟΛΟΓΗΣΗ</vt:lpstr>
      <vt:lpstr>ΠΡΟΣΟΜΟΙΩΣΗ: ΑΞΙΟΛΟΓΗΣΗ</vt:lpstr>
      <vt:lpstr>ΠΡΟΣΟΜΟΙΩΣΗ: ΑΞΙΟΛΟΓΗΣΗ</vt:lpstr>
      <vt:lpstr>ΠΡΟΣΟΜΟΙΩΣΗ: ΑΞΙΟΛΟΓΗΣΗ</vt:lpstr>
      <vt:lpstr>ΠΡΟΣΟΜΟΙΩΣΗ: ΑΞΙΟΛΟΓΗΣΗ</vt:lpstr>
      <vt:lpstr>ΠΡΟΣΟΜΟΙΩΣΗ: ΑΞΙΟΛΟΓΗΣΗ</vt:lpstr>
      <vt:lpstr>ΠΡΟΣΟΜΟΙΩΣΗ: ΑΞΙΟΛΟΓΗΣΗ</vt:lpstr>
      <vt:lpstr>ΠΡΟΣΟΜΟΙΩΣΗ: ΑΞΙΟΛΟΓΗΣΗ</vt:lpstr>
      <vt:lpstr>ΠΡΟΣΟΜΟΙΩΣΗ: ΕΠΙΛΟΓΗ</vt:lpstr>
      <vt:lpstr>ΠΡΟΣΟΜΟΙΩΣΗ: ΔΙΑΣΤΑΥΡΩΣΗ</vt:lpstr>
      <vt:lpstr>ΠΡΟΣΟΜΟΙΩΣΗ: ΜΕΤΑΛΛΑΞΗ</vt:lpstr>
      <vt:lpstr>ΕΜΠΕΙΡΙΚΗ ΑΞΙΟΛΟΓΗΣΗ</vt:lpstr>
      <vt:lpstr>ΕΜΠΕΙΡΙΚΗ ΑΞΙΟΛΟΓΗΣΗ</vt:lpstr>
      <vt:lpstr>ΕΜΠΕΙΡΙΚΗ ΑΞΙΟΛΟΓΗΣΗ</vt:lpstr>
      <vt:lpstr>ΕΜΠΕΙΡΙΚΗ ΑΞΙΟΛΟΓΗΣΗ</vt:lpstr>
      <vt:lpstr>ΕΜΠΕΙΡΙΚΗ ΑΞΙΟΛΟΓΗΣΗ</vt:lpstr>
      <vt:lpstr>PowerPoint Presentation</vt:lpstr>
      <vt:lpstr>PowerPoint Presentation</vt:lpstr>
      <vt:lpstr>ΣΥΜΠΕΡΑΣΜΑ/ΣΥΖΗΤΗΣΗ</vt:lpstr>
      <vt:lpstr>ΣΥΜΠΕΡΑΣΜΑ/ΣΥΖΗΤΗΣΗ</vt:lpstr>
      <vt:lpstr>ΣΥΜΠΕΡΑΣΜΑ/ΣΥΖΗΤΗΣΗ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GENETIC APPROACH TO THE ETHICAL KNOB</dc:title>
  <cp:lastModifiedBy>Theodoros Papoutsos</cp:lastModifiedBy>
  <cp:revision>12</cp:revision>
  <dcterms:created xsi:type="dcterms:W3CDTF">2023-04-27T11:18:48Z</dcterms:created>
  <dcterms:modified xsi:type="dcterms:W3CDTF">2023-06-26T07:20:03Z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Producer">
    <vt:lpwstr>cairo 1.17.4 (https://cairographics.org)</vt:lpwstr>
  </property>
  <property fmtid="{D5CDD505-2E9C-101B-9397-08002B2CF9AE}" pid="4" name="LastSaved">
    <vt:filetime>2022-07-25T00:00:00Z</vt:filetime>
  </property>
</Properties>
</file>