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6" r:id="rId77"/>
    <p:sldId id="337" r:id="rId78"/>
    <p:sldId id="338" r:id="rId79"/>
    <p:sldId id="339" r:id="rId80"/>
    <p:sldId id="340" r:id="rId81"/>
    <p:sldId id="341" r:id="rId82"/>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5" d="100"/>
          <a:sy n="105" d="100"/>
        </p:scale>
        <p:origin x="798" y="9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slide" Target="slides/slide8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2800" b="0" i="0">
                <a:solidFill>
                  <a:srgbClr val="004165"/>
                </a:solidFill>
                <a:latin typeface="Verdana"/>
                <a:cs typeface="Verdana"/>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2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6/26/2023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609600" y="838199"/>
            <a:ext cx="11074400" cy="0"/>
          </a:xfrm>
          <a:custGeom>
            <a:avLst/>
            <a:gdLst/>
            <a:ahLst/>
            <a:cxnLst/>
            <a:rect l="l" t="t" r="r" b="b"/>
            <a:pathLst>
              <a:path w="11074400">
                <a:moveTo>
                  <a:pt x="0" y="0"/>
                </a:moveTo>
                <a:lnTo>
                  <a:pt x="11074400" y="0"/>
                </a:lnTo>
              </a:path>
            </a:pathLst>
          </a:custGeom>
          <a:ln w="9525">
            <a:solidFill>
              <a:srgbClr val="000000"/>
            </a:solidFill>
          </a:ln>
        </p:spPr>
        <p:txBody>
          <a:bodyPr wrap="square" lIns="0" tIns="0" rIns="0" bIns="0" rtlCol="0"/>
          <a:lstStyle/>
          <a:p>
            <a:endParaRPr/>
          </a:p>
        </p:txBody>
      </p:sp>
      <p:pic>
        <p:nvPicPr>
          <p:cNvPr id="17" name="bg object 17"/>
          <p:cNvPicPr/>
          <p:nvPr/>
        </p:nvPicPr>
        <p:blipFill>
          <a:blip r:embed="rId2" cstate="print"/>
          <a:stretch>
            <a:fillRect/>
          </a:stretch>
        </p:blipFill>
        <p:spPr>
          <a:xfrm>
            <a:off x="10824608" y="69529"/>
            <a:ext cx="747551" cy="747556"/>
          </a:xfrm>
          <a:prstGeom prst="rect">
            <a:avLst/>
          </a:prstGeom>
        </p:spPr>
      </p:pic>
      <p:sp>
        <p:nvSpPr>
          <p:cNvPr id="2" name="Holder 2"/>
          <p:cNvSpPr>
            <a:spLocks noGrp="1"/>
          </p:cNvSpPr>
          <p:nvPr>
            <p:ph type="title"/>
          </p:nvPr>
        </p:nvSpPr>
        <p:spPr/>
        <p:txBody>
          <a:bodyPr lIns="0" tIns="0" rIns="0" bIns="0"/>
          <a:lstStyle>
            <a:lvl1pPr>
              <a:defRPr sz="2800" b="0" i="0">
                <a:solidFill>
                  <a:srgbClr val="004165"/>
                </a:solidFill>
                <a:latin typeface="Verdana"/>
                <a:cs typeface="Verdana"/>
              </a:defRPr>
            </a:lvl1pPr>
          </a:lstStyle>
          <a:p>
            <a:endParaRPr/>
          </a:p>
        </p:txBody>
      </p:sp>
      <p:sp>
        <p:nvSpPr>
          <p:cNvPr id="3" name="Holder 3"/>
          <p:cNvSpPr>
            <a:spLocks noGrp="1"/>
          </p:cNvSpPr>
          <p:nvPr>
            <p:ph type="body" idx="1"/>
          </p:nvPr>
        </p:nvSpPr>
        <p:spPr/>
        <p:txBody>
          <a:bodyPr lIns="0" tIns="0" rIns="0" bIns="0"/>
          <a:lstStyle>
            <a:lvl1pPr>
              <a:defRPr sz="22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6/26/2023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609600" y="838199"/>
            <a:ext cx="11074400" cy="0"/>
          </a:xfrm>
          <a:custGeom>
            <a:avLst/>
            <a:gdLst/>
            <a:ahLst/>
            <a:cxnLst/>
            <a:rect l="l" t="t" r="r" b="b"/>
            <a:pathLst>
              <a:path w="11074400">
                <a:moveTo>
                  <a:pt x="0" y="0"/>
                </a:moveTo>
                <a:lnTo>
                  <a:pt x="11074400" y="0"/>
                </a:lnTo>
              </a:path>
            </a:pathLst>
          </a:custGeom>
          <a:ln w="9525">
            <a:solidFill>
              <a:srgbClr val="000000"/>
            </a:solidFill>
          </a:ln>
        </p:spPr>
        <p:txBody>
          <a:bodyPr wrap="square" lIns="0" tIns="0" rIns="0" bIns="0" rtlCol="0"/>
          <a:lstStyle/>
          <a:p>
            <a:endParaRPr/>
          </a:p>
        </p:txBody>
      </p:sp>
      <p:pic>
        <p:nvPicPr>
          <p:cNvPr id="17" name="bg object 17"/>
          <p:cNvPicPr/>
          <p:nvPr/>
        </p:nvPicPr>
        <p:blipFill>
          <a:blip r:embed="rId2" cstate="print"/>
          <a:stretch>
            <a:fillRect/>
          </a:stretch>
        </p:blipFill>
        <p:spPr>
          <a:xfrm>
            <a:off x="10824608" y="69529"/>
            <a:ext cx="747551" cy="747556"/>
          </a:xfrm>
          <a:prstGeom prst="rect">
            <a:avLst/>
          </a:prstGeom>
        </p:spPr>
      </p:pic>
      <p:sp>
        <p:nvSpPr>
          <p:cNvPr id="18" name="bg object 18"/>
          <p:cNvSpPr/>
          <p:nvPr/>
        </p:nvSpPr>
        <p:spPr>
          <a:xfrm>
            <a:off x="6823176" y="2347518"/>
            <a:ext cx="1505585" cy="277495"/>
          </a:xfrm>
          <a:custGeom>
            <a:avLst/>
            <a:gdLst/>
            <a:ahLst/>
            <a:cxnLst/>
            <a:rect l="l" t="t" r="r" b="b"/>
            <a:pathLst>
              <a:path w="1505584" h="277494">
                <a:moveTo>
                  <a:pt x="0" y="0"/>
                </a:moveTo>
                <a:lnTo>
                  <a:pt x="1505496" y="0"/>
                </a:lnTo>
                <a:lnTo>
                  <a:pt x="1505496" y="276974"/>
                </a:lnTo>
                <a:lnTo>
                  <a:pt x="0" y="276974"/>
                </a:lnTo>
                <a:lnTo>
                  <a:pt x="0" y="0"/>
                </a:lnTo>
                <a:close/>
              </a:path>
            </a:pathLst>
          </a:custGeom>
          <a:ln w="9525">
            <a:solidFill>
              <a:srgbClr val="000000"/>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800" b="0" i="0">
                <a:solidFill>
                  <a:srgbClr val="004165"/>
                </a:solidFill>
                <a:latin typeface="Verdana"/>
                <a:cs typeface="Verdana"/>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6/26/2023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rgbClr val="004165"/>
                </a:solidFill>
                <a:latin typeface="Verdana"/>
                <a:cs typeface="Verdan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6/26/2023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6/26/2023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96900" y="311402"/>
            <a:ext cx="10998200" cy="452120"/>
          </a:xfrm>
          <a:prstGeom prst="rect">
            <a:avLst/>
          </a:prstGeom>
        </p:spPr>
        <p:txBody>
          <a:bodyPr wrap="square" lIns="0" tIns="0" rIns="0" bIns="0">
            <a:spAutoFit/>
          </a:bodyPr>
          <a:lstStyle>
            <a:lvl1pPr>
              <a:defRPr sz="2800" b="0" i="0">
                <a:solidFill>
                  <a:srgbClr val="004165"/>
                </a:solidFill>
                <a:latin typeface="Verdana"/>
                <a:cs typeface="Verdana"/>
              </a:defRPr>
            </a:lvl1pPr>
          </a:lstStyle>
          <a:p>
            <a:endParaRPr/>
          </a:p>
        </p:txBody>
      </p:sp>
      <p:sp>
        <p:nvSpPr>
          <p:cNvPr id="3" name="Holder 3"/>
          <p:cNvSpPr>
            <a:spLocks noGrp="1"/>
          </p:cNvSpPr>
          <p:nvPr>
            <p:ph type="body" idx="1"/>
          </p:nvPr>
        </p:nvSpPr>
        <p:spPr>
          <a:xfrm>
            <a:off x="904239" y="1710435"/>
            <a:ext cx="5351145" cy="1692275"/>
          </a:xfrm>
          <a:prstGeom prst="rect">
            <a:avLst/>
          </a:prstGeom>
        </p:spPr>
        <p:txBody>
          <a:bodyPr wrap="square" lIns="0" tIns="0" rIns="0" bIns="0">
            <a:spAutoFit/>
          </a:bodyPr>
          <a:lstStyle>
            <a:lvl1pPr>
              <a:defRPr sz="22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6/26/2023</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5.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2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hyperlink" Target="http://www.ajl.org/"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hyperlink" Target="http://www.wired.co.uk/article/c"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image" Target="../media/image41.jp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jpg"/><Relationship Id="rId4" Type="http://schemas.openxmlformats.org/officeDocument/2006/relationships/hyperlink" Target="http://www.wired.com/story/when-"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www.youtube.com/watch" TargetMode="External"/><Relationship Id="rId2" Type="http://schemas.openxmlformats.org/officeDocument/2006/relationships/image" Target="../media/image1.jpg"/><Relationship Id="rId1" Type="http://schemas.openxmlformats.org/officeDocument/2006/relationships/slideLayout" Target="../slideLayouts/slideLayout5.xml"/><Relationship Id="rId4" Type="http://schemas.openxmlformats.org/officeDocument/2006/relationships/image" Target="../media/image46.jpg"/></Relationships>
</file>

<file path=ppt/slides/_rels/slide3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7.jpg"/><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4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52.png"/><Relationship Id="rId7" Type="http://schemas.openxmlformats.org/officeDocument/2006/relationships/image" Target="../media/image56.jpg"/><Relationship Id="rId2" Type="http://schemas.openxmlformats.org/officeDocument/2006/relationships/image" Target="../media/image51.jp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jpg"/></Relationships>
</file>

<file path=ppt/slides/_rels/slide4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44.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18" Type="http://schemas.openxmlformats.org/officeDocument/2006/relationships/image" Target="../media/image85.png"/><Relationship Id="rId3" Type="http://schemas.openxmlformats.org/officeDocument/2006/relationships/image" Target="../media/image70.png"/><Relationship Id="rId21" Type="http://schemas.openxmlformats.org/officeDocument/2006/relationships/image" Target="../media/image88.png"/><Relationship Id="rId7" Type="http://schemas.openxmlformats.org/officeDocument/2006/relationships/image" Target="../media/image74.png"/><Relationship Id="rId12" Type="http://schemas.openxmlformats.org/officeDocument/2006/relationships/image" Target="../media/image79.png"/><Relationship Id="rId17" Type="http://schemas.openxmlformats.org/officeDocument/2006/relationships/image" Target="../media/image84.png"/><Relationship Id="rId2" Type="http://schemas.openxmlformats.org/officeDocument/2006/relationships/image" Target="../media/image69.png"/><Relationship Id="rId16" Type="http://schemas.openxmlformats.org/officeDocument/2006/relationships/image" Target="../media/image83.png"/><Relationship Id="rId20" Type="http://schemas.openxmlformats.org/officeDocument/2006/relationships/image" Target="../media/image87.png"/><Relationship Id="rId1" Type="http://schemas.openxmlformats.org/officeDocument/2006/relationships/slideLayout" Target="../slideLayouts/slideLayout3.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5" Type="http://schemas.openxmlformats.org/officeDocument/2006/relationships/image" Target="../media/image82.png"/><Relationship Id="rId23" Type="http://schemas.openxmlformats.org/officeDocument/2006/relationships/image" Target="../media/image90.png"/><Relationship Id="rId10" Type="http://schemas.openxmlformats.org/officeDocument/2006/relationships/image" Target="../media/image77.png"/><Relationship Id="rId19" Type="http://schemas.openxmlformats.org/officeDocument/2006/relationships/image" Target="../media/image86.png"/><Relationship Id="rId4" Type="http://schemas.openxmlformats.org/officeDocument/2006/relationships/image" Target="../media/image71.png"/><Relationship Id="rId9" Type="http://schemas.openxmlformats.org/officeDocument/2006/relationships/image" Target="../media/image76.png"/><Relationship Id="rId14" Type="http://schemas.openxmlformats.org/officeDocument/2006/relationships/image" Target="../media/image81.png"/><Relationship Id="rId22" Type="http://schemas.openxmlformats.org/officeDocument/2006/relationships/image" Target="../media/image89.png"/></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7.jpg"/><Relationship Id="rId2" Type="http://schemas.openxmlformats.org/officeDocument/2006/relationships/image" Target="../media/image53.jpg"/><Relationship Id="rId1" Type="http://schemas.openxmlformats.org/officeDocument/2006/relationships/slideLayout" Target="../slideLayouts/slideLayout2.xml"/><Relationship Id="rId6" Type="http://schemas.openxmlformats.org/officeDocument/2006/relationships/image" Target="../media/image56.jpg"/><Relationship Id="rId5" Type="http://schemas.openxmlformats.org/officeDocument/2006/relationships/image" Target="../media/image55.png"/><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47.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18" Type="http://schemas.openxmlformats.org/officeDocument/2006/relationships/image" Target="../media/image112.pn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106.png"/><Relationship Id="rId17" Type="http://schemas.openxmlformats.org/officeDocument/2006/relationships/image" Target="../media/image111.png"/><Relationship Id="rId2" Type="http://schemas.openxmlformats.org/officeDocument/2006/relationships/image" Target="../media/image96.png"/><Relationship Id="rId16"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5" Type="http://schemas.openxmlformats.org/officeDocument/2006/relationships/image" Target="../media/image109.png"/><Relationship Id="rId10" Type="http://schemas.openxmlformats.org/officeDocument/2006/relationships/image" Target="../media/image104.png"/><Relationship Id="rId19" Type="http://schemas.openxmlformats.org/officeDocument/2006/relationships/image" Target="../media/image113.png"/><Relationship Id="rId4" Type="http://schemas.openxmlformats.org/officeDocument/2006/relationships/image" Target="../media/image98.png"/><Relationship Id="rId9" Type="http://schemas.openxmlformats.org/officeDocument/2006/relationships/image" Target="../media/image103.png"/><Relationship Id="rId14" Type="http://schemas.openxmlformats.org/officeDocument/2006/relationships/image" Target="../media/image108.png"/></Relationships>
</file>

<file path=ppt/slides/_rels/slide48.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png"/><Relationship Id="rId10" Type="http://schemas.openxmlformats.org/officeDocument/2006/relationships/image" Target="../media/image122.png"/><Relationship Id="rId4" Type="http://schemas.openxmlformats.org/officeDocument/2006/relationships/image" Target="../media/image116.png"/><Relationship Id="rId9" Type="http://schemas.openxmlformats.org/officeDocument/2006/relationships/image" Target="../media/image12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18" Type="http://schemas.openxmlformats.org/officeDocument/2006/relationships/image" Target="../media/image85.png"/><Relationship Id="rId3" Type="http://schemas.openxmlformats.org/officeDocument/2006/relationships/image" Target="../media/image70.png"/><Relationship Id="rId21" Type="http://schemas.openxmlformats.org/officeDocument/2006/relationships/image" Target="../media/image88.png"/><Relationship Id="rId7" Type="http://schemas.openxmlformats.org/officeDocument/2006/relationships/image" Target="../media/image74.png"/><Relationship Id="rId12" Type="http://schemas.openxmlformats.org/officeDocument/2006/relationships/image" Target="../media/image79.png"/><Relationship Id="rId17" Type="http://schemas.openxmlformats.org/officeDocument/2006/relationships/image" Target="../media/image84.png"/><Relationship Id="rId2" Type="http://schemas.openxmlformats.org/officeDocument/2006/relationships/image" Target="../media/image69.png"/><Relationship Id="rId16" Type="http://schemas.openxmlformats.org/officeDocument/2006/relationships/image" Target="../media/image83.png"/><Relationship Id="rId20" Type="http://schemas.openxmlformats.org/officeDocument/2006/relationships/image" Target="../media/image87.png"/><Relationship Id="rId1" Type="http://schemas.openxmlformats.org/officeDocument/2006/relationships/slideLayout" Target="../slideLayouts/slideLayout3.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5" Type="http://schemas.openxmlformats.org/officeDocument/2006/relationships/image" Target="../media/image82.png"/><Relationship Id="rId23" Type="http://schemas.openxmlformats.org/officeDocument/2006/relationships/image" Target="../media/image90.png"/><Relationship Id="rId10" Type="http://schemas.openxmlformats.org/officeDocument/2006/relationships/image" Target="../media/image77.png"/><Relationship Id="rId19" Type="http://schemas.openxmlformats.org/officeDocument/2006/relationships/image" Target="../media/image86.png"/><Relationship Id="rId4" Type="http://schemas.openxmlformats.org/officeDocument/2006/relationships/image" Target="../media/image71.png"/><Relationship Id="rId9" Type="http://schemas.openxmlformats.org/officeDocument/2006/relationships/image" Target="../media/image76.png"/><Relationship Id="rId14" Type="http://schemas.openxmlformats.org/officeDocument/2006/relationships/image" Target="../media/image81.png"/><Relationship Id="rId22" Type="http://schemas.openxmlformats.org/officeDocument/2006/relationships/image" Target="../media/image89.png"/></Relationships>
</file>

<file path=ppt/slides/_rels/slide52.xml.rels><?xml version="1.0" encoding="UTF-8" standalone="yes"?>
<Relationships xmlns="http://schemas.openxmlformats.org/package/2006/relationships"><Relationship Id="rId8" Type="http://schemas.openxmlformats.org/officeDocument/2006/relationships/image" Target="../media/image129.png"/><Relationship Id="rId13" Type="http://schemas.openxmlformats.org/officeDocument/2006/relationships/image" Target="../media/image134.png"/><Relationship Id="rId18" Type="http://schemas.openxmlformats.org/officeDocument/2006/relationships/image" Target="../media/image84.png"/><Relationship Id="rId3" Type="http://schemas.openxmlformats.org/officeDocument/2006/relationships/image" Target="../media/image124.png"/><Relationship Id="rId21" Type="http://schemas.openxmlformats.org/officeDocument/2006/relationships/image" Target="../media/image87.png"/><Relationship Id="rId7" Type="http://schemas.openxmlformats.org/officeDocument/2006/relationships/image" Target="../media/image128.png"/><Relationship Id="rId12" Type="http://schemas.openxmlformats.org/officeDocument/2006/relationships/image" Target="../media/image133.png"/><Relationship Id="rId17" Type="http://schemas.openxmlformats.org/officeDocument/2006/relationships/image" Target="../media/image138.png"/><Relationship Id="rId2" Type="http://schemas.openxmlformats.org/officeDocument/2006/relationships/image" Target="../media/image123.png"/><Relationship Id="rId16" Type="http://schemas.openxmlformats.org/officeDocument/2006/relationships/image" Target="../media/image137.png"/><Relationship Id="rId20"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127.png"/><Relationship Id="rId11" Type="http://schemas.openxmlformats.org/officeDocument/2006/relationships/image" Target="../media/image132.png"/><Relationship Id="rId24" Type="http://schemas.openxmlformats.org/officeDocument/2006/relationships/image" Target="../media/image90.png"/><Relationship Id="rId5" Type="http://schemas.openxmlformats.org/officeDocument/2006/relationships/image" Target="../media/image126.png"/><Relationship Id="rId15" Type="http://schemas.openxmlformats.org/officeDocument/2006/relationships/image" Target="../media/image136.png"/><Relationship Id="rId23" Type="http://schemas.openxmlformats.org/officeDocument/2006/relationships/image" Target="../media/image89.png"/><Relationship Id="rId10" Type="http://schemas.openxmlformats.org/officeDocument/2006/relationships/image" Target="../media/image131.png"/><Relationship Id="rId19" Type="http://schemas.openxmlformats.org/officeDocument/2006/relationships/image" Target="../media/image85.png"/><Relationship Id="rId4" Type="http://schemas.openxmlformats.org/officeDocument/2006/relationships/image" Target="../media/image125.png"/><Relationship Id="rId9" Type="http://schemas.openxmlformats.org/officeDocument/2006/relationships/image" Target="../media/image130.png"/><Relationship Id="rId14" Type="http://schemas.openxmlformats.org/officeDocument/2006/relationships/image" Target="../media/image135.png"/><Relationship Id="rId22" Type="http://schemas.openxmlformats.org/officeDocument/2006/relationships/image" Target="../media/image8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jpg"/><Relationship Id="rId1" Type="http://schemas.openxmlformats.org/officeDocument/2006/relationships/slideLayout" Target="../slideLayouts/slideLayout2.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55.xml.rels><?xml version="1.0" encoding="UTF-8" standalone="yes"?>
<Relationships xmlns="http://schemas.openxmlformats.org/package/2006/relationships"><Relationship Id="rId8" Type="http://schemas.openxmlformats.org/officeDocument/2006/relationships/image" Target="../media/image150.png"/><Relationship Id="rId13" Type="http://schemas.openxmlformats.org/officeDocument/2006/relationships/image" Target="../media/image155.png"/><Relationship Id="rId18" Type="http://schemas.openxmlformats.org/officeDocument/2006/relationships/image" Target="../media/image160.png"/><Relationship Id="rId3" Type="http://schemas.openxmlformats.org/officeDocument/2006/relationships/image" Target="../media/image145.png"/><Relationship Id="rId7" Type="http://schemas.openxmlformats.org/officeDocument/2006/relationships/image" Target="../media/image149.png"/><Relationship Id="rId12" Type="http://schemas.openxmlformats.org/officeDocument/2006/relationships/image" Target="../media/image154.png"/><Relationship Id="rId17" Type="http://schemas.openxmlformats.org/officeDocument/2006/relationships/image" Target="../media/image159.png"/><Relationship Id="rId2" Type="http://schemas.openxmlformats.org/officeDocument/2006/relationships/image" Target="../media/image144.png"/><Relationship Id="rId16" Type="http://schemas.openxmlformats.org/officeDocument/2006/relationships/image" Target="../media/image158.png"/><Relationship Id="rId20" Type="http://schemas.openxmlformats.org/officeDocument/2006/relationships/image" Target="../media/image162.png"/><Relationship Id="rId1" Type="http://schemas.openxmlformats.org/officeDocument/2006/relationships/slideLayout" Target="../slideLayouts/slideLayout2.xml"/><Relationship Id="rId6" Type="http://schemas.openxmlformats.org/officeDocument/2006/relationships/image" Target="../media/image148.png"/><Relationship Id="rId11" Type="http://schemas.openxmlformats.org/officeDocument/2006/relationships/image" Target="../media/image153.png"/><Relationship Id="rId5" Type="http://schemas.openxmlformats.org/officeDocument/2006/relationships/image" Target="../media/image147.png"/><Relationship Id="rId15" Type="http://schemas.openxmlformats.org/officeDocument/2006/relationships/image" Target="../media/image157.png"/><Relationship Id="rId10" Type="http://schemas.openxmlformats.org/officeDocument/2006/relationships/image" Target="../media/image152.png"/><Relationship Id="rId19" Type="http://schemas.openxmlformats.org/officeDocument/2006/relationships/image" Target="../media/image161.png"/><Relationship Id="rId4" Type="http://schemas.openxmlformats.org/officeDocument/2006/relationships/image" Target="../media/image146.png"/><Relationship Id="rId9" Type="http://schemas.openxmlformats.org/officeDocument/2006/relationships/image" Target="../media/image151.png"/><Relationship Id="rId14" Type="http://schemas.openxmlformats.org/officeDocument/2006/relationships/image" Target="../media/image156.png"/></Relationships>
</file>

<file path=ppt/slides/_rels/slide56.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64.png"/><Relationship Id="rId7" Type="http://schemas.openxmlformats.org/officeDocument/2006/relationships/image" Target="../media/image165.png"/><Relationship Id="rId2" Type="http://schemas.openxmlformats.org/officeDocument/2006/relationships/image" Target="../media/image163.png"/><Relationship Id="rId1" Type="http://schemas.openxmlformats.org/officeDocument/2006/relationships/slideLayout" Target="../slideLayouts/slideLayout2.xml"/><Relationship Id="rId6" Type="http://schemas.openxmlformats.org/officeDocument/2006/relationships/image" Target="../media/image148.png"/><Relationship Id="rId11" Type="http://schemas.openxmlformats.org/officeDocument/2006/relationships/image" Target="../media/image168.png"/><Relationship Id="rId5" Type="http://schemas.openxmlformats.org/officeDocument/2006/relationships/image" Target="../media/image147.png"/><Relationship Id="rId10" Type="http://schemas.openxmlformats.org/officeDocument/2006/relationships/image" Target="../media/image167.jpg"/><Relationship Id="rId4" Type="http://schemas.openxmlformats.org/officeDocument/2006/relationships/image" Target="../media/image146.png"/><Relationship Id="rId9" Type="http://schemas.openxmlformats.org/officeDocument/2006/relationships/image" Target="../media/image166.png"/></Relationships>
</file>

<file path=ppt/slides/_rels/slide57.xml.rels><?xml version="1.0" encoding="UTF-8" standalone="yes"?>
<Relationships xmlns="http://schemas.openxmlformats.org/package/2006/relationships"><Relationship Id="rId13" Type="http://schemas.openxmlformats.org/officeDocument/2006/relationships/image" Target="../media/image180.png"/><Relationship Id="rId18" Type="http://schemas.openxmlformats.org/officeDocument/2006/relationships/image" Target="../media/image185.png"/><Relationship Id="rId26" Type="http://schemas.openxmlformats.org/officeDocument/2006/relationships/image" Target="../media/image193.png"/><Relationship Id="rId39" Type="http://schemas.openxmlformats.org/officeDocument/2006/relationships/image" Target="../media/image206.png"/><Relationship Id="rId21" Type="http://schemas.openxmlformats.org/officeDocument/2006/relationships/image" Target="../media/image188.png"/><Relationship Id="rId34" Type="http://schemas.openxmlformats.org/officeDocument/2006/relationships/image" Target="../media/image201.png"/><Relationship Id="rId7" Type="http://schemas.openxmlformats.org/officeDocument/2006/relationships/image" Target="../media/image174.png"/><Relationship Id="rId12" Type="http://schemas.openxmlformats.org/officeDocument/2006/relationships/image" Target="../media/image179.png"/><Relationship Id="rId17" Type="http://schemas.openxmlformats.org/officeDocument/2006/relationships/image" Target="../media/image184.png"/><Relationship Id="rId25" Type="http://schemas.openxmlformats.org/officeDocument/2006/relationships/image" Target="../media/image192.png"/><Relationship Id="rId33" Type="http://schemas.openxmlformats.org/officeDocument/2006/relationships/image" Target="../media/image200.png"/><Relationship Id="rId38" Type="http://schemas.openxmlformats.org/officeDocument/2006/relationships/image" Target="../media/image205.png"/><Relationship Id="rId2" Type="http://schemas.openxmlformats.org/officeDocument/2006/relationships/image" Target="../media/image169.png"/><Relationship Id="rId16" Type="http://schemas.openxmlformats.org/officeDocument/2006/relationships/image" Target="../media/image183.png"/><Relationship Id="rId20" Type="http://schemas.openxmlformats.org/officeDocument/2006/relationships/image" Target="../media/image187.png"/><Relationship Id="rId29" Type="http://schemas.openxmlformats.org/officeDocument/2006/relationships/image" Target="../media/image196.png"/><Relationship Id="rId1" Type="http://schemas.openxmlformats.org/officeDocument/2006/relationships/slideLayout" Target="../slideLayouts/slideLayout2.xml"/><Relationship Id="rId6" Type="http://schemas.openxmlformats.org/officeDocument/2006/relationships/image" Target="../media/image173.png"/><Relationship Id="rId11" Type="http://schemas.openxmlformats.org/officeDocument/2006/relationships/image" Target="../media/image178.png"/><Relationship Id="rId24" Type="http://schemas.openxmlformats.org/officeDocument/2006/relationships/image" Target="../media/image191.png"/><Relationship Id="rId32" Type="http://schemas.openxmlformats.org/officeDocument/2006/relationships/image" Target="../media/image199.png"/><Relationship Id="rId37" Type="http://schemas.openxmlformats.org/officeDocument/2006/relationships/image" Target="../media/image204.png"/><Relationship Id="rId5" Type="http://schemas.openxmlformats.org/officeDocument/2006/relationships/image" Target="../media/image172.png"/><Relationship Id="rId15" Type="http://schemas.openxmlformats.org/officeDocument/2006/relationships/image" Target="../media/image182.png"/><Relationship Id="rId23" Type="http://schemas.openxmlformats.org/officeDocument/2006/relationships/image" Target="../media/image190.png"/><Relationship Id="rId28" Type="http://schemas.openxmlformats.org/officeDocument/2006/relationships/image" Target="../media/image195.png"/><Relationship Id="rId36" Type="http://schemas.openxmlformats.org/officeDocument/2006/relationships/image" Target="../media/image203.png"/><Relationship Id="rId10" Type="http://schemas.openxmlformats.org/officeDocument/2006/relationships/image" Target="../media/image177.png"/><Relationship Id="rId19" Type="http://schemas.openxmlformats.org/officeDocument/2006/relationships/image" Target="../media/image186.png"/><Relationship Id="rId31" Type="http://schemas.openxmlformats.org/officeDocument/2006/relationships/image" Target="../media/image198.png"/><Relationship Id="rId4" Type="http://schemas.openxmlformats.org/officeDocument/2006/relationships/image" Target="../media/image171.png"/><Relationship Id="rId9" Type="http://schemas.openxmlformats.org/officeDocument/2006/relationships/image" Target="../media/image176.png"/><Relationship Id="rId14" Type="http://schemas.openxmlformats.org/officeDocument/2006/relationships/image" Target="../media/image181.png"/><Relationship Id="rId22" Type="http://schemas.openxmlformats.org/officeDocument/2006/relationships/image" Target="../media/image189.png"/><Relationship Id="rId27" Type="http://schemas.openxmlformats.org/officeDocument/2006/relationships/image" Target="../media/image194.png"/><Relationship Id="rId30" Type="http://schemas.openxmlformats.org/officeDocument/2006/relationships/image" Target="../media/image197.png"/><Relationship Id="rId35" Type="http://schemas.openxmlformats.org/officeDocument/2006/relationships/image" Target="../media/image202.png"/><Relationship Id="rId8" Type="http://schemas.openxmlformats.org/officeDocument/2006/relationships/image" Target="../media/image175.png"/><Relationship Id="rId3" Type="http://schemas.openxmlformats.org/officeDocument/2006/relationships/image" Target="../media/image170.png"/></Relationships>
</file>

<file path=ppt/slides/_rels/slide58.xml.rels><?xml version="1.0" encoding="UTF-8" standalone="yes"?>
<Relationships xmlns="http://schemas.openxmlformats.org/package/2006/relationships"><Relationship Id="rId13" Type="http://schemas.openxmlformats.org/officeDocument/2006/relationships/image" Target="../media/image218.png"/><Relationship Id="rId18" Type="http://schemas.openxmlformats.org/officeDocument/2006/relationships/image" Target="../media/image223.png"/><Relationship Id="rId26" Type="http://schemas.openxmlformats.org/officeDocument/2006/relationships/image" Target="../media/image231.png"/><Relationship Id="rId39" Type="http://schemas.openxmlformats.org/officeDocument/2006/relationships/image" Target="../media/image244.png"/><Relationship Id="rId21" Type="http://schemas.openxmlformats.org/officeDocument/2006/relationships/image" Target="../media/image226.png"/><Relationship Id="rId34" Type="http://schemas.openxmlformats.org/officeDocument/2006/relationships/image" Target="../media/image239.png"/><Relationship Id="rId42" Type="http://schemas.openxmlformats.org/officeDocument/2006/relationships/image" Target="../media/image247.png"/><Relationship Id="rId47" Type="http://schemas.openxmlformats.org/officeDocument/2006/relationships/image" Target="../media/image252.png"/><Relationship Id="rId7" Type="http://schemas.openxmlformats.org/officeDocument/2006/relationships/image" Target="../media/image212.png"/><Relationship Id="rId2" Type="http://schemas.openxmlformats.org/officeDocument/2006/relationships/image" Target="../media/image207.png"/><Relationship Id="rId16" Type="http://schemas.openxmlformats.org/officeDocument/2006/relationships/image" Target="../media/image221.png"/><Relationship Id="rId29" Type="http://schemas.openxmlformats.org/officeDocument/2006/relationships/image" Target="../media/image234.png"/><Relationship Id="rId1" Type="http://schemas.openxmlformats.org/officeDocument/2006/relationships/slideLayout" Target="../slideLayouts/slideLayout2.xml"/><Relationship Id="rId6" Type="http://schemas.openxmlformats.org/officeDocument/2006/relationships/image" Target="../media/image211.png"/><Relationship Id="rId11" Type="http://schemas.openxmlformats.org/officeDocument/2006/relationships/image" Target="../media/image216.png"/><Relationship Id="rId24" Type="http://schemas.openxmlformats.org/officeDocument/2006/relationships/image" Target="../media/image229.png"/><Relationship Id="rId32" Type="http://schemas.openxmlformats.org/officeDocument/2006/relationships/image" Target="../media/image237.png"/><Relationship Id="rId37" Type="http://schemas.openxmlformats.org/officeDocument/2006/relationships/image" Target="../media/image242.png"/><Relationship Id="rId40" Type="http://schemas.openxmlformats.org/officeDocument/2006/relationships/image" Target="../media/image245.png"/><Relationship Id="rId45" Type="http://schemas.openxmlformats.org/officeDocument/2006/relationships/image" Target="../media/image250.png"/><Relationship Id="rId5" Type="http://schemas.openxmlformats.org/officeDocument/2006/relationships/image" Target="../media/image210.png"/><Relationship Id="rId15" Type="http://schemas.openxmlformats.org/officeDocument/2006/relationships/image" Target="../media/image220.png"/><Relationship Id="rId23" Type="http://schemas.openxmlformats.org/officeDocument/2006/relationships/image" Target="../media/image228.png"/><Relationship Id="rId28" Type="http://schemas.openxmlformats.org/officeDocument/2006/relationships/image" Target="../media/image233.png"/><Relationship Id="rId36" Type="http://schemas.openxmlformats.org/officeDocument/2006/relationships/image" Target="../media/image241.png"/><Relationship Id="rId10" Type="http://schemas.openxmlformats.org/officeDocument/2006/relationships/image" Target="../media/image215.png"/><Relationship Id="rId19" Type="http://schemas.openxmlformats.org/officeDocument/2006/relationships/image" Target="../media/image224.png"/><Relationship Id="rId31" Type="http://schemas.openxmlformats.org/officeDocument/2006/relationships/image" Target="../media/image236.png"/><Relationship Id="rId44" Type="http://schemas.openxmlformats.org/officeDocument/2006/relationships/image" Target="../media/image249.png"/><Relationship Id="rId4" Type="http://schemas.openxmlformats.org/officeDocument/2006/relationships/image" Target="../media/image209.png"/><Relationship Id="rId9" Type="http://schemas.openxmlformats.org/officeDocument/2006/relationships/image" Target="../media/image214.png"/><Relationship Id="rId14" Type="http://schemas.openxmlformats.org/officeDocument/2006/relationships/image" Target="../media/image219.png"/><Relationship Id="rId22" Type="http://schemas.openxmlformats.org/officeDocument/2006/relationships/image" Target="../media/image227.png"/><Relationship Id="rId27" Type="http://schemas.openxmlformats.org/officeDocument/2006/relationships/image" Target="../media/image232.png"/><Relationship Id="rId30" Type="http://schemas.openxmlformats.org/officeDocument/2006/relationships/image" Target="../media/image235.png"/><Relationship Id="rId35" Type="http://schemas.openxmlformats.org/officeDocument/2006/relationships/image" Target="../media/image240.png"/><Relationship Id="rId43" Type="http://schemas.openxmlformats.org/officeDocument/2006/relationships/image" Target="../media/image248.png"/><Relationship Id="rId8" Type="http://schemas.openxmlformats.org/officeDocument/2006/relationships/image" Target="../media/image213.png"/><Relationship Id="rId3" Type="http://schemas.openxmlformats.org/officeDocument/2006/relationships/image" Target="../media/image208.png"/><Relationship Id="rId12" Type="http://schemas.openxmlformats.org/officeDocument/2006/relationships/image" Target="../media/image217.png"/><Relationship Id="rId17" Type="http://schemas.openxmlformats.org/officeDocument/2006/relationships/image" Target="../media/image222.png"/><Relationship Id="rId25" Type="http://schemas.openxmlformats.org/officeDocument/2006/relationships/image" Target="../media/image230.png"/><Relationship Id="rId33" Type="http://schemas.openxmlformats.org/officeDocument/2006/relationships/image" Target="../media/image238.png"/><Relationship Id="rId38" Type="http://schemas.openxmlformats.org/officeDocument/2006/relationships/image" Target="../media/image243.png"/><Relationship Id="rId46" Type="http://schemas.openxmlformats.org/officeDocument/2006/relationships/image" Target="../media/image251.png"/><Relationship Id="rId20" Type="http://schemas.openxmlformats.org/officeDocument/2006/relationships/image" Target="../media/image225.png"/><Relationship Id="rId41" Type="http://schemas.openxmlformats.org/officeDocument/2006/relationships/image" Target="../media/image246.png"/></Relationships>
</file>

<file path=ppt/slides/_rels/slide59.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3" Type="http://schemas.openxmlformats.org/officeDocument/2006/relationships/image" Target="../media/image265.png"/><Relationship Id="rId18" Type="http://schemas.openxmlformats.org/officeDocument/2006/relationships/image" Target="../media/image270.png"/><Relationship Id="rId26" Type="http://schemas.openxmlformats.org/officeDocument/2006/relationships/image" Target="../media/image278.png"/><Relationship Id="rId39" Type="http://schemas.openxmlformats.org/officeDocument/2006/relationships/image" Target="../media/image291.png"/><Relationship Id="rId21" Type="http://schemas.openxmlformats.org/officeDocument/2006/relationships/image" Target="../media/image273.png"/><Relationship Id="rId34" Type="http://schemas.openxmlformats.org/officeDocument/2006/relationships/image" Target="../media/image286.png"/><Relationship Id="rId42" Type="http://schemas.openxmlformats.org/officeDocument/2006/relationships/image" Target="../media/image294.png"/><Relationship Id="rId47" Type="http://schemas.openxmlformats.org/officeDocument/2006/relationships/image" Target="../media/image299.png"/><Relationship Id="rId50" Type="http://schemas.openxmlformats.org/officeDocument/2006/relationships/image" Target="../media/image302.png"/><Relationship Id="rId7" Type="http://schemas.openxmlformats.org/officeDocument/2006/relationships/image" Target="../media/image259.png"/><Relationship Id="rId2" Type="http://schemas.openxmlformats.org/officeDocument/2006/relationships/image" Target="../media/image254.jpg"/><Relationship Id="rId16" Type="http://schemas.openxmlformats.org/officeDocument/2006/relationships/image" Target="../media/image268.png"/><Relationship Id="rId29" Type="http://schemas.openxmlformats.org/officeDocument/2006/relationships/image" Target="../media/image281.png"/><Relationship Id="rId11" Type="http://schemas.openxmlformats.org/officeDocument/2006/relationships/image" Target="../media/image263.png"/><Relationship Id="rId24" Type="http://schemas.openxmlformats.org/officeDocument/2006/relationships/image" Target="../media/image276.png"/><Relationship Id="rId32" Type="http://schemas.openxmlformats.org/officeDocument/2006/relationships/image" Target="../media/image284.png"/><Relationship Id="rId37" Type="http://schemas.openxmlformats.org/officeDocument/2006/relationships/image" Target="../media/image289.png"/><Relationship Id="rId40" Type="http://schemas.openxmlformats.org/officeDocument/2006/relationships/image" Target="../media/image292.png"/><Relationship Id="rId45" Type="http://schemas.openxmlformats.org/officeDocument/2006/relationships/image" Target="../media/image297.png"/><Relationship Id="rId53" Type="http://schemas.openxmlformats.org/officeDocument/2006/relationships/image" Target="../media/image305.jpg"/><Relationship Id="rId5" Type="http://schemas.openxmlformats.org/officeDocument/2006/relationships/image" Target="../media/image257.png"/><Relationship Id="rId10" Type="http://schemas.openxmlformats.org/officeDocument/2006/relationships/image" Target="../media/image262.png"/><Relationship Id="rId19" Type="http://schemas.openxmlformats.org/officeDocument/2006/relationships/image" Target="../media/image271.png"/><Relationship Id="rId31" Type="http://schemas.openxmlformats.org/officeDocument/2006/relationships/image" Target="../media/image283.png"/><Relationship Id="rId44" Type="http://schemas.openxmlformats.org/officeDocument/2006/relationships/image" Target="../media/image296.png"/><Relationship Id="rId52" Type="http://schemas.openxmlformats.org/officeDocument/2006/relationships/image" Target="../media/image304.png"/><Relationship Id="rId4" Type="http://schemas.openxmlformats.org/officeDocument/2006/relationships/image" Target="../media/image256.png"/><Relationship Id="rId9" Type="http://schemas.openxmlformats.org/officeDocument/2006/relationships/image" Target="../media/image261.png"/><Relationship Id="rId14" Type="http://schemas.openxmlformats.org/officeDocument/2006/relationships/image" Target="../media/image266.png"/><Relationship Id="rId22" Type="http://schemas.openxmlformats.org/officeDocument/2006/relationships/image" Target="../media/image274.png"/><Relationship Id="rId27" Type="http://schemas.openxmlformats.org/officeDocument/2006/relationships/image" Target="../media/image279.png"/><Relationship Id="rId30" Type="http://schemas.openxmlformats.org/officeDocument/2006/relationships/image" Target="../media/image282.png"/><Relationship Id="rId35" Type="http://schemas.openxmlformats.org/officeDocument/2006/relationships/image" Target="../media/image287.png"/><Relationship Id="rId43" Type="http://schemas.openxmlformats.org/officeDocument/2006/relationships/image" Target="../media/image295.png"/><Relationship Id="rId48" Type="http://schemas.openxmlformats.org/officeDocument/2006/relationships/image" Target="../media/image300.png"/><Relationship Id="rId8" Type="http://schemas.openxmlformats.org/officeDocument/2006/relationships/image" Target="../media/image260.png"/><Relationship Id="rId51" Type="http://schemas.openxmlformats.org/officeDocument/2006/relationships/image" Target="../media/image303.png"/><Relationship Id="rId3" Type="http://schemas.openxmlformats.org/officeDocument/2006/relationships/image" Target="../media/image255.png"/><Relationship Id="rId12" Type="http://schemas.openxmlformats.org/officeDocument/2006/relationships/image" Target="../media/image264.png"/><Relationship Id="rId17" Type="http://schemas.openxmlformats.org/officeDocument/2006/relationships/image" Target="../media/image269.png"/><Relationship Id="rId25" Type="http://schemas.openxmlformats.org/officeDocument/2006/relationships/image" Target="../media/image277.png"/><Relationship Id="rId33" Type="http://schemas.openxmlformats.org/officeDocument/2006/relationships/image" Target="../media/image285.png"/><Relationship Id="rId38" Type="http://schemas.openxmlformats.org/officeDocument/2006/relationships/image" Target="../media/image290.png"/><Relationship Id="rId46" Type="http://schemas.openxmlformats.org/officeDocument/2006/relationships/image" Target="../media/image298.png"/><Relationship Id="rId20" Type="http://schemas.openxmlformats.org/officeDocument/2006/relationships/image" Target="../media/image272.png"/><Relationship Id="rId41" Type="http://schemas.openxmlformats.org/officeDocument/2006/relationships/image" Target="../media/image293.png"/><Relationship Id="rId54" Type="http://schemas.openxmlformats.org/officeDocument/2006/relationships/image" Target="../media/image306.png"/><Relationship Id="rId1" Type="http://schemas.openxmlformats.org/officeDocument/2006/relationships/slideLayout" Target="../slideLayouts/slideLayout2.xml"/><Relationship Id="rId6" Type="http://schemas.openxmlformats.org/officeDocument/2006/relationships/image" Target="../media/image258.png"/><Relationship Id="rId15" Type="http://schemas.openxmlformats.org/officeDocument/2006/relationships/image" Target="../media/image267.png"/><Relationship Id="rId23" Type="http://schemas.openxmlformats.org/officeDocument/2006/relationships/image" Target="../media/image275.png"/><Relationship Id="rId28" Type="http://schemas.openxmlformats.org/officeDocument/2006/relationships/image" Target="../media/image280.png"/><Relationship Id="rId36" Type="http://schemas.openxmlformats.org/officeDocument/2006/relationships/image" Target="../media/image288.png"/><Relationship Id="rId49" Type="http://schemas.openxmlformats.org/officeDocument/2006/relationships/image" Target="../media/image301.png"/></Relationships>
</file>

<file path=ppt/slides/_rels/slide64.xml.rels><?xml version="1.0" encoding="UTF-8" standalone="yes"?>
<Relationships xmlns="http://schemas.openxmlformats.org/package/2006/relationships"><Relationship Id="rId13" Type="http://schemas.openxmlformats.org/officeDocument/2006/relationships/image" Target="../media/image318.png"/><Relationship Id="rId18" Type="http://schemas.openxmlformats.org/officeDocument/2006/relationships/image" Target="../media/image323.png"/><Relationship Id="rId26" Type="http://schemas.openxmlformats.org/officeDocument/2006/relationships/image" Target="../media/image331.png"/><Relationship Id="rId3" Type="http://schemas.openxmlformats.org/officeDocument/2006/relationships/image" Target="../media/image308.png"/><Relationship Id="rId21" Type="http://schemas.openxmlformats.org/officeDocument/2006/relationships/image" Target="../media/image326.png"/><Relationship Id="rId34" Type="http://schemas.openxmlformats.org/officeDocument/2006/relationships/image" Target="../media/image339.png"/><Relationship Id="rId7" Type="http://schemas.openxmlformats.org/officeDocument/2006/relationships/image" Target="../media/image312.png"/><Relationship Id="rId12" Type="http://schemas.openxmlformats.org/officeDocument/2006/relationships/image" Target="../media/image317.png"/><Relationship Id="rId17" Type="http://schemas.openxmlformats.org/officeDocument/2006/relationships/image" Target="../media/image322.png"/><Relationship Id="rId25" Type="http://schemas.openxmlformats.org/officeDocument/2006/relationships/image" Target="../media/image330.png"/><Relationship Id="rId33" Type="http://schemas.openxmlformats.org/officeDocument/2006/relationships/image" Target="../media/image338.png"/><Relationship Id="rId2" Type="http://schemas.openxmlformats.org/officeDocument/2006/relationships/image" Target="../media/image307.png"/><Relationship Id="rId16" Type="http://schemas.openxmlformats.org/officeDocument/2006/relationships/image" Target="../media/image321.png"/><Relationship Id="rId20" Type="http://schemas.openxmlformats.org/officeDocument/2006/relationships/image" Target="../media/image325.png"/><Relationship Id="rId29" Type="http://schemas.openxmlformats.org/officeDocument/2006/relationships/image" Target="../media/image334.png"/><Relationship Id="rId1" Type="http://schemas.openxmlformats.org/officeDocument/2006/relationships/slideLayout" Target="../slideLayouts/slideLayout2.xml"/><Relationship Id="rId6" Type="http://schemas.openxmlformats.org/officeDocument/2006/relationships/image" Target="../media/image311.png"/><Relationship Id="rId11" Type="http://schemas.openxmlformats.org/officeDocument/2006/relationships/image" Target="../media/image316.png"/><Relationship Id="rId24" Type="http://schemas.openxmlformats.org/officeDocument/2006/relationships/image" Target="../media/image329.jpg"/><Relationship Id="rId32" Type="http://schemas.openxmlformats.org/officeDocument/2006/relationships/image" Target="../media/image337.png"/><Relationship Id="rId5" Type="http://schemas.openxmlformats.org/officeDocument/2006/relationships/image" Target="../media/image310.jpg"/><Relationship Id="rId15" Type="http://schemas.openxmlformats.org/officeDocument/2006/relationships/image" Target="../media/image320.png"/><Relationship Id="rId23" Type="http://schemas.openxmlformats.org/officeDocument/2006/relationships/image" Target="../media/image328.png"/><Relationship Id="rId28" Type="http://schemas.openxmlformats.org/officeDocument/2006/relationships/image" Target="../media/image333.png"/><Relationship Id="rId10" Type="http://schemas.openxmlformats.org/officeDocument/2006/relationships/image" Target="../media/image315.png"/><Relationship Id="rId19" Type="http://schemas.openxmlformats.org/officeDocument/2006/relationships/image" Target="../media/image324.png"/><Relationship Id="rId31" Type="http://schemas.openxmlformats.org/officeDocument/2006/relationships/image" Target="../media/image336.png"/><Relationship Id="rId4" Type="http://schemas.openxmlformats.org/officeDocument/2006/relationships/image" Target="../media/image309.png"/><Relationship Id="rId9" Type="http://schemas.openxmlformats.org/officeDocument/2006/relationships/image" Target="../media/image314.png"/><Relationship Id="rId14" Type="http://schemas.openxmlformats.org/officeDocument/2006/relationships/image" Target="../media/image319.png"/><Relationship Id="rId22" Type="http://schemas.openxmlformats.org/officeDocument/2006/relationships/image" Target="../media/image327.png"/><Relationship Id="rId27" Type="http://schemas.openxmlformats.org/officeDocument/2006/relationships/image" Target="../media/image332.png"/><Relationship Id="rId30" Type="http://schemas.openxmlformats.org/officeDocument/2006/relationships/image" Target="../media/image335.png"/><Relationship Id="rId35" Type="http://schemas.openxmlformats.org/officeDocument/2006/relationships/image" Target="../media/image340.png"/><Relationship Id="rId8" Type="http://schemas.openxmlformats.org/officeDocument/2006/relationships/image" Target="../media/image313.png"/></Relationships>
</file>

<file path=ppt/slides/_rels/slide65.xml.rels><?xml version="1.0" encoding="UTF-8" standalone="yes"?>
<Relationships xmlns="http://schemas.openxmlformats.org/package/2006/relationships"><Relationship Id="rId3" Type="http://schemas.openxmlformats.org/officeDocument/2006/relationships/image" Target="../media/image342.png"/><Relationship Id="rId2" Type="http://schemas.openxmlformats.org/officeDocument/2006/relationships/image" Target="../media/image341.jpg"/><Relationship Id="rId1" Type="http://schemas.openxmlformats.org/officeDocument/2006/relationships/slideLayout" Target="../slideLayouts/slideLayout2.xml"/><Relationship Id="rId5" Type="http://schemas.openxmlformats.org/officeDocument/2006/relationships/image" Target="../media/image344.jpg"/><Relationship Id="rId4" Type="http://schemas.openxmlformats.org/officeDocument/2006/relationships/image" Target="../media/image343.png"/></Relationships>
</file>

<file path=ppt/slides/_rels/slide66.xml.rels><?xml version="1.0" encoding="UTF-8" standalone="yes"?>
<Relationships xmlns="http://schemas.openxmlformats.org/package/2006/relationships"><Relationship Id="rId3" Type="http://schemas.openxmlformats.org/officeDocument/2006/relationships/image" Target="../media/image346.jpg"/><Relationship Id="rId2" Type="http://schemas.openxmlformats.org/officeDocument/2006/relationships/image" Target="../media/image345.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48.png"/><Relationship Id="rId2" Type="http://schemas.openxmlformats.org/officeDocument/2006/relationships/image" Target="../media/image347.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4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50.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52.png"/><Relationship Id="rId2" Type="http://schemas.openxmlformats.org/officeDocument/2006/relationships/image" Target="../media/image351.pn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3.jp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4.jp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356.png"/><Relationship Id="rId2" Type="http://schemas.openxmlformats.org/officeDocument/2006/relationships/image" Target="../media/image355.pn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image" Target="../media/image35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58.pn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360.jpg"/><Relationship Id="rId2" Type="http://schemas.openxmlformats.org/officeDocument/2006/relationships/image" Target="../media/image359.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362.png"/><Relationship Id="rId2" Type="http://schemas.openxmlformats.org/officeDocument/2006/relationships/image" Target="../media/image361.png"/><Relationship Id="rId1" Type="http://schemas.openxmlformats.org/officeDocument/2006/relationships/slideLayout" Target="../slideLayouts/slideLayout2.xml"/><Relationship Id="rId4" Type="http://schemas.openxmlformats.org/officeDocument/2006/relationships/image" Target="../media/image363.png"/></Relationships>
</file>

<file path=ppt/slides/_rels/slide78.xml.rels><?xml version="1.0" encoding="UTF-8" standalone="yes"?>
<Relationships xmlns="http://schemas.openxmlformats.org/package/2006/relationships"><Relationship Id="rId2" Type="http://schemas.openxmlformats.org/officeDocument/2006/relationships/image" Target="../media/image364.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366.png"/><Relationship Id="rId2" Type="http://schemas.openxmlformats.org/officeDocument/2006/relationships/image" Target="../media/image36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68.jpg"/><Relationship Id="rId2" Type="http://schemas.openxmlformats.org/officeDocument/2006/relationships/image" Target="../media/image36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69.png"/><Relationship Id="rId1" Type="http://schemas.openxmlformats.org/officeDocument/2006/relationships/slideLayout" Target="../slideLayouts/slideLayout5.xml"/><Relationship Id="rId5" Type="http://schemas.openxmlformats.org/officeDocument/2006/relationships/image" Target="../media/image6.jpg"/><Relationship Id="rId4" Type="http://schemas.openxmlformats.org/officeDocument/2006/relationships/image" Target="../media/image370.jp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19" y="0"/>
              <a:ext cx="12191980" cy="6858000"/>
            </a:xfrm>
            <a:prstGeom prst="rect">
              <a:avLst/>
            </a:prstGeom>
          </p:spPr>
        </p:pic>
        <p:pic>
          <p:nvPicPr>
            <p:cNvPr id="4" name="object 4"/>
            <p:cNvPicPr/>
            <p:nvPr/>
          </p:nvPicPr>
          <p:blipFill>
            <a:blip r:embed="rId3" cstate="print"/>
            <a:stretch>
              <a:fillRect/>
            </a:stretch>
          </p:blipFill>
          <p:spPr>
            <a:xfrm>
              <a:off x="0" y="2264663"/>
              <a:ext cx="12188952" cy="4593336"/>
            </a:xfrm>
            <a:prstGeom prst="rect">
              <a:avLst/>
            </a:prstGeom>
          </p:spPr>
        </p:pic>
      </p:grpSp>
      <p:sp>
        <p:nvSpPr>
          <p:cNvPr id="5" name="object 5"/>
          <p:cNvSpPr txBox="1"/>
          <p:nvPr/>
        </p:nvSpPr>
        <p:spPr>
          <a:xfrm>
            <a:off x="483292" y="4376420"/>
            <a:ext cx="8660707" cy="1028487"/>
          </a:xfrm>
          <a:prstGeom prst="rect">
            <a:avLst/>
          </a:prstGeom>
        </p:spPr>
        <p:txBody>
          <a:bodyPr vert="horz" wrap="square" lIns="0" tIns="12700" rIns="0" bIns="0" rtlCol="0">
            <a:spAutoFit/>
          </a:bodyPr>
          <a:lstStyle/>
          <a:p>
            <a:pPr marL="12700">
              <a:lnSpc>
                <a:spcPct val="100000"/>
              </a:lnSpc>
              <a:spcBef>
                <a:spcPts val="100"/>
              </a:spcBef>
            </a:pPr>
            <a:r>
              <a:rPr lang="el-GR" sz="6600" b="1" spc="-254" dirty="0">
                <a:solidFill>
                  <a:srgbClr val="FFFFFF"/>
                </a:solidFill>
                <a:latin typeface="Century Gothic"/>
                <a:cs typeface="Century Gothic"/>
              </a:rPr>
              <a:t>Ευθυγράμμιση Αξιών</a:t>
            </a:r>
          </a:p>
        </p:txBody>
      </p:sp>
      <p:sp>
        <p:nvSpPr>
          <p:cNvPr id="6" name="object 6"/>
          <p:cNvSpPr txBox="1"/>
          <p:nvPr/>
        </p:nvSpPr>
        <p:spPr>
          <a:xfrm>
            <a:off x="0" y="5575046"/>
            <a:ext cx="9785985" cy="685800"/>
          </a:xfrm>
          <a:prstGeom prst="rect">
            <a:avLst/>
          </a:prstGeom>
          <a:solidFill>
            <a:srgbClr val="F5A600"/>
          </a:solidFill>
        </p:spPr>
        <p:txBody>
          <a:bodyPr vert="horz" wrap="square" lIns="0" tIns="116205" rIns="0" bIns="0" rtlCol="0">
            <a:spAutoFit/>
          </a:bodyPr>
          <a:lstStyle/>
          <a:p>
            <a:pPr marL="495934">
              <a:lnSpc>
                <a:spcPct val="100000"/>
              </a:lnSpc>
              <a:spcBef>
                <a:spcPts val="915"/>
              </a:spcBef>
            </a:pPr>
            <a:r>
              <a:rPr sz="1100" spc="-60" dirty="0">
                <a:solidFill>
                  <a:srgbClr val="FFFFFF"/>
                </a:solidFill>
                <a:latin typeface="Century Gothic"/>
                <a:cs typeface="Century Gothic"/>
              </a:rPr>
              <a:t>Andrea</a:t>
            </a:r>
            <a:r>
              <a:rPr sz="1100" spc="-20" dirty="0">
                <a:solidFill>
                  <a:srgbClr val="FFFFFF"/>
                </a:solidFill>
                <a:latin typeface="Century Gothic"/>
                <a:cs typeface="Century Gothic"/>
              </a:rPr>
              <a:t> </a:t>
            </a:r>
            <a:r>
              <a:rPr sz="1100" spc="-10" dirty="0">
                <a:solidFill>
                  <a:srgbClr val="FFFFFF"/>
                </a:solidFill>
                <a:latin typeface="Century Gothic"/>
                <a:cs typeface="Century Gothic"/>
              </a:rPr>
              <a:t>Loreggia</a:t>
            </a:r>
            <a:endParaRPr sz="1100">
              <a:latin typeface="Century Gothic"/>
              <a:cs typeface="Century Gothic"/>
            </a:endParaRPr>
          </a:p>
          <a:p>
            <a:pPr marL="495934">
              <a:lnSpc>
                <a:spcPct val="100000"/>
              </a:lnSpc>
              <a:spcBef>
                <a:spcPts val="980"/>
              </a:spcBef>
            </a:pPr>
            <a:r>
              <a:rPr sz="1100" spc="-35" dirty="0">
                <a:solidFill>
                  <a:srgbClr val="FFFFFF"/>
                </a:solidFill>
                <a:latin typeface="Century Gothic"/>
                <a:cs typeface="Century Gothic"/>
              </a:rPr>
              <a:t>European</a:t>
            </a:r>
            <a:r>
              <a:rPr sz="1100" spc="15" dirty="0">
                <a:solidFill>
                  <a:srgbClr val="FFFFFF"/>
                </a:solidFill>
                <a:latin typeface="Century Gothic"/>
                <a:cs typeface="Century Gothic"/>
              </a:rPr>
              <a:t> </a:t>
            </a:r>
            <a:r>
              <a:rPr sz="1100" dirty="0">
                <a:solidFill>
                  <a:srgbClr val="FFFFFF"/>
                </a:solidFill>
                <a:latin typeface="Century Gothic"/>
                <a:cs typeface="Century Gothic"/>
              </a:rPr>
              <a:t>University</a:t>
            </a:r>
            <a:r>
              <a:rPr sz="1100" spc="25" dirty="0">
                <a:solidFill>
                  <a:srgbClr val="FFFFFF"/>
                </a:solidFill>
                <a:latin typeface="Century Gothic"/>
                <a:cs typeface="Century Gothic"/>
              </a:rPr>
              <a:t> </a:t>
            </a:r>
            <a:r>
              <a:rPr sz="1100" spc="-10" dirty="0">
                <a:solidFill>
                  <a:srgbClr val="FFFFFF"/>
                </a:solidFill>
                <a:latin typeface="Century Gothic"/>
                <a:cs typeface="Century Gothic"/>
              </a:rPr>
              <a:t>Institute</a:t>
            </a:r>
            <a:endParaRPr sz="1100">
              <a:latin typeface="Century Gothic"/>
              <a:cs typeface="Century Gothic"/>
            </a:endParaRPr>
          </a:p>
        </p:txBody>
      </p:sp>
      <p:grpSp>
        <p:nvGrpSpPr>
          <p:cNvPr id="7" name="object 7"/>
          <p:cNvGrpSpPr/>
          <p:nvPr/>
        </p:nvGrpSpPr>
        <p:grpSpPr>
          <a:xfrm>
            <a:off x="196088" y="209097"/>
            <a:ext cx="11750675" cy="719455"/>
            <a:chOff x="196088" y="209097"/>
            <a:chExt cx="11750675" cy="719455"/>
          </a:xfrm>
        </p:grpSpPr>
        <p:pic>
          <p:nvPicPr>
            <p:cNvPr id="8" name="object 8"/>
            <p:cNvPicPr/>
            <p:nvPr/>
          </p:nvPicPr>
          <p:blipFill>
            <a:blip r:embed="rId4" cstate="print"/>
            <a:stretch>
              <a:fillRect/>
            </a:stretch>
          </p:blipFill>
          <p:spPr>
            <a:xfrm>
              <a:off x="1520161" y="396621"/>
              <a:ext cx="9144000" cy="531495"/>
            </a:xfrm>
            <a:prstGeom prst="rect">
              <a:avLst/>
            </a:prstGeom>
          </p:spPr>
        </p:pic>
        <p:pic>
          <p:nvPicPr>
            <p:cNvPr id="9" name="object 9"/>
            <p:cNvPicPr/>
            <p:nvPr/>
          </p:nvPicPr>
          <p:blipFill>
            <a:blip r:embed="rId5" cstate="print"/>
            <a:stretch>
              <a:fillRect/>
            </a:stretch>
          </p:blipFill>
          <p:spPr>
            <a:xfrm>
              <a:off x="196088" y="209097"/>
              <a:ext cx="3043173" cy="330779"/>
            </a:xfrm>
            <a:prstGeom prst="rect">
              <a:avLst/>
            </a:prstGeom>
          </p:spPr>
        </p:pic>
        <p:pic>
          <p:nvPicPr>
            <p:cNvPr id="10" name="object 10"/>
            <p:cNvPicPr/>
            <p:nvPr/>
          </p:nvPicPr>
          <p:blipFill>
            <a:blip r:embed="rId6" cstate="print"/>
            <a:stretch>
              <a:fillRect/>
            </a:stretch>
          </p:blipFill>
          <p:spPr>
            <a:xfrm>
              <a:off x="11456985" y="278031"/>
              <a:ext cx="489691" cy="441916"/>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45579" y="603504"/>
            <a:ext cx="4427855" cy="5611495"/>
            <a:chOff x="345579" y="603504"/>
            <a:chExt cx="4427855" cy="5611495"/>
          </a:xfrm>
        </p:grpSpPr>
        <p:pic>
          <p:nvPicPr>
            <p:cNvPr id="3" name="object 3"/>
            <p:cNvPicPr/>
            <p:nvPr/>
          </p:nvPicPr>
          <p:blipFill>
            <a:blip r:embed="rId2" cstate="print"/>
            <a:stretch>
              <a:fillRect/>
            </a:stretch>
          </p:blipFill>
          <p:spPr>
            <a:xfrm>
              <a:off x="377952" y="603504"/>
              <a:ext cx="4395216" cy="5611368"/>
            </a:xfrm>
            <a:prstGeom prst="rect">
              <a:avLst/>
            </a:prstGeom>
          </p:spPr>
        </p:pic>
        <p:sp>
          <p:nvSpPr>
            <p:cNvPr id="4" name="object 4"/>
            <p:cNvSpPr/>
            <p:nvPr/>
          </p:nvSpPr>
          <p:spPr>
            <a:xfrm>
              <a:off x="409575" y="633615"/>
              <a:ext cx="4279900" cy="5495925"/>
            </a:xfrm>
            <a:custGeom>
              <a:avLst/>
              <a:gdLst/>
              <a:ahLst/>
              <a:cxnLst/>
              <a:rect l="l" t="t" r="r" b="b"/>
              <a:pathLst>
                <a:path w="4279900" h="5495925">
                  <a:moveTo>
                    <a:pt x="4279404" y="5495925"/>
                  </a:moveTo>
                  <a:lnTo>
                    <a:pt x="0" y="5495925"/>
                  </a:lnTo>
                  <a:lnTo>
                    <a:pt x="0" y="0"/>
                  </a:lnTo>
                  <a:lnTo>
                    <a:pt x="4279404" y="0"/>
                  </a:lnTo>
                  <a:lnTo>
                    <a:pt x="4279404" y="5495925"/>
                  </a:lnTo>
                  <a:close/>
                </a:path>
              </a:pathLst>
            </a:custGeom>
            <a:solidFill>
              <a:srgbClr val="FFFFFF"/>
            </a:solidFill>
          </p:spPr>
          <p:txBody>
            <a:bodyPr wrap="square" lIns="0" tIns="0" rIns="0" bIns="0" rtlCol="0"/>
            <a:lstStyle/>
            <a:p>
              <a:endParaRPr/>
            </a:p>
          </p:txBody>
        </p:sp>
        <p:sp>
          <p:nvSpPr>
            <p:cNvPr id="5" name="object 5"/>
            <p:cNvSpPr/>
            <p:nvPr/>
          </p:nvSpPr>
          <p:spPr>
            <a:xfrm>
              <a:off x="345579" y="1170431"/>
              <a:ext cx="128270" cy="704215"/>
            </a:xfrm>
            <a:custGeom>
              <a:avLst/>
              <a:gdLst/>
              <a:ahLst/>
              <a:cxnLst/>
              <a:rect l="l" t="t" r="r" b="b"/>
              <a:pathLst>
                <a:path w="128270" h="704214">
                  <a:moveTo>
                    <a:pt x="127990" y="704100"/>
                  </a:moveTo>
                  <a:lnTo>
                    <a:pt x="0" y="704100"/>
                  </a:lnTo>
                  <a:lnTo>
                    <a:pt x="0" y="0"/>
                  </a:lnTo>
                  <a:lnTo>
                    <a:pt x="127990" y="0"/>
                  </a:lnTo>
                  <a:lnTo>
                    <a:pt x="127990" y="704100"/>
                  </a:lnTo>
                  <a:close/>
                </a:path>
              </a:pathLst>
            </a:custGeom>
            <a:solidFill>
              <a:srgbClr val="ED7C30"/>
            </a:solidFill>
          </p:spPr>
          <p:txBody>
            <a:bodyPr wrap="square" lIns="0" tIns="0" rIns="0" bIns="0" rtlCol="0"/>
            <a:lstStyle/>
            <a:p>
              <a:endParaRPr/>
            </a:p>
          </p:txBody>
        </p:sp>
        <p:sp>
          <p:nvSpPr>
            <p:cNvPr id="6" name="object 6"/>
            <p:cNvSpPr/>
            <p:nvPr/>
          </p:nvSpPr>
          <p:spPr>
            <a:xfrm>
              <a:off x="877443" y="2121395"/>
              <a:ext cx="3328670" cy="9525"/>
            </a:xfrm>
            <a:custGeom>
              <a:avLst/>
              <a:gdLst/>
              <a:ahLst/>
              <a:cxnLst/>
              <a:rect l="l" t="t" r="r" b="b"/>
              <a:pathLst>
                <a:path w="3328670" h="9525">
                  <a:moveTo>
                    <a:pt x="3328441" y="9182"/>
                  </a:moveTo>
                  <a:lnTo>
                    <a:pt x="0" y="9182"/>
                  </a:lnTo>
                  <a:lnTo>
                    <a:pt x="0" y="0"/>
                  </a:lnTo>
                  <a:lnTo>
                    <a:pt x="3328441" y="0"/>
                  </a:lnTo>
                  <a:lnTo>
                    <a:pt x="3328441" y="9182"/>
                  </a:lnTo>
                  <a:close/>
                </a:path>
              </a:pathLst>
            </a:custGeom>
            <a:solidFill>
              <a:srgbClr val="D5D5D5"/>
            </a:solidFill>
          </p:spPr>
          <p:txBody>
            <a:bodyPr wrap="square" lIns="0" tIns="0" rIns="0" bIns="0" rtlCol="0"/>
            <a:lstStyle/>
            <a:p>
              <a:endParaRPr/>
            </a:p>
          </p:txBody>
        </p:sp>
      </p:grpSp>
      <p:sp>
        <p:nvSpPr>
          <p:cNvPr id="7" name="object 7"/>
          <p:cNvSpPr txBox="1"/>
          <p:nvPr/>
        </p:nvSpPr>
        <p:spPr>
          <a:xfrm>
            <a:off x="409575" y="633615"/>
            <a:ext cx="4279900" cy="3329758"/>
          </a:xfrm>
          <a:prstGeom prst="rect">
            <a:avLst/>
          </a:prstGeom>
          <a:ln w="9525">
            <a:solidFill>
              <a:srgbClr val="E1E1E1"/>
            </a:solidFill>
          </a:ln>
        </p:spPr>
        <p:txBody>
          <a:bodyPr vert="horz" wrap="square" lIns="0" tIns="5715" rIns="0" bIns="0" rtlCol="0">
            <a:spAutoFit/>
          </a:bodyPr>
          <a:lstStyle/>
          <a:p>
            <a:pPr>
              <a:lnSpc>
                <a:spcPct val="100000"/>
              </a:lnSpc>
              <a:spcBef>
                <a:spcPts val="45"/>
              </a:spcBef>
            </a:pPr>
            <a:endParaRPr sz="4350" dirty="0">
              <a:latin typeface="Times New Roman"/>
              <a:cs typeface="Times New Roman"/>
            </a:endParaRPr>
          </a:p>
          <a:p>
            <a:pPr marL="522605">
              <a:lnSpc>
                <a:spcPct val="100000"/>
              </a:lnSpc>
            </a:pPr>
            <a:r>
              <a:rPr lang="el-GR" sz="2800" dirty="0">
                <a:latin typeface="Calibri"/>
                <a:cs typeface="Calibri"/>
              </a:rPr>
              <a:t>Πλεονεκτήματα της ΤΝ</a:t>
            </a:r>
            <a:endParaRPr sz="2800" dirty="0">
              <a:latin typeface="Calibri"/>
              <a:cs typeface="Calibri"/>
            </a:endParaRPr>
          </a:p>
          <a:p>
            <a:pPr>
              <a:lnSpc>
                <a:spcPct val="100000"/>
              </a:lnSpc>
            </a:pPr>
            <a:endParaRPr sz="3400" dirty="0">
              <a:latin typeface="Calibri"/>
              <a:cs typeface="Calibri"/>
            </a:endParaRPr>
          </a:p>
          <a:p>
            <a:pPr>
              <a:lnSpc>
                <a:spcPct val="100000"/>
              </a:lnSpc>
              <a:spcBef>
                <a:spcPts val="40"/>
              </a:spcBef>
            </a:pPr>
            <a:endParaRPr sz="3150" dirty="0">
              <a:latin typeface="Calibri"/>
              <a:cs typeface="Calibri"/>
            </a:endParaRPr>
          </a:p>
          <a:p>
            <a:pPr marL="522605">
              <a:lnSpc>
                <a:spcPct val="100000"/>
              </a:lnSpc>
              <a:spcBef>
                <a:spcPts val="5"/>
              </a:spcBef>
            </a:pPr>
            <a:r>
              <a:rPr sz="1700" spc="-10" dirty="0">
                <a:latin typeface="Calibri"/>
                <a:cs typeface="Calibri"/>
              </a:rPr>
              <a:t>Source:</a:t>
            </a:r>
            <a:endParaRPr sz="1700" dirty="0">
              <a:latin typeface="Calibri"/>
              <a:cs typeface="Calibri"/>
            </a:endParaRPr>
          </a:p>
          <a:p>
            <a:pPr marL="522605" marR="1062990">
              <a:lnSpc>
                <a:spcPts val="1800"/>
              </a:lnSpc>
              <a:spcBef>
                <a:spcPts val="1120"/>
              </a:spcBef>
            </a:pPr>
            <a:r>
              <a:rPr sz="1700" dirty="0">
                <a:latin typeface="Calibri"/>
                <a:cs typeface="Calibri"/>
              </a:rPr>
              <a:t>"Global</a:t>
            </a:r>
            <a:r>
              <a:rPr sz="1700" spc="-55" dirty="0">
                <a:latin typeface="Calibri"/>
                <a:cs typeface="Calibri"/>
              </a:rPr>
              <a:t> </a:t>
            </a:r>
            <a:r>
              <a:rPr sz="1700" dirty="0">
                <a:latin typeface="Calibri"/>
                <a:cs typeface="Calibri"/>
              </a:rPr>
              <a:t>AI</a:t>
            </a:r>
            <a:r>
              <a:rPr sz="1700" spc="-40" dirty="0">
                <a:latin typeface="Calibri"/>
                <a:cs typeface="Calibri"/>
              </a:rPr>
              <a:t> </a:t>
            </a:r>
            <a:r>
              <a:rPr sz="1700" dirty="0">
                <a:latin typeface="Calibri"/>
                <a:cs typeface="Calibri"/>
              </a:rPr>
              <a:t>Survey:</a:t>
            </a:r>
            <a:r>
              <a:rPr sz="1700" spc="-40" dirty="0">
                <a:latin typeface="Calibri"/>
                <a:cs typeface="Calibri"/>
              </a:rPr>
              <a:t> </a:t>
            </a:r>
            <a:r>
              <a:rPr sz="1700" dirty="0">
                <a:latin typeface="Calibri"/>
                <a:cs typeface="Calibri"/>
              </a:rPr>
              <a:t>AI</a:t>
            </a:r>
            <a:r>
              <a:rPr sz="1700" spc="-40" dirty="0">
                <a:latin typeface="Calibri"/>
                <a:cs typeface="Calibri"/>
              </a:rPr>
              <a:t> </a:t>
            </a:r>
            <a:r>
              <a:rPr sz="1700" dirty="0">
                <a:latin typeface="Calibri"/>
                <a:cs typeface="Calibri"/>
              </a:rPr>
              <a:t>proves</a:t>
            </a:r>
            <a:r>
              <a:rPr sz="1700" spc="-40" dirty="0">
                <a:latin typeface="Calibri"/>
                <a:cs typeface="Calibri"/>
              </a:rPr>
              <a:t> </a:t>
            </a:r>
            <a:r>
              <a:rPr sz="1700" spc="-25" dirty="0">
                <a:latin typeface="Calibri"/>
                <a:cs typeface="Calibri"/>
              </a:rPr>
              <a:t>its </a:t>
            </a:r>
            <a:r>
              <a:rPr sz="1700" dirty="0">
                <a:latin typeface="Calibri"/>
                <a:cs typeface="Calibri"/>
              </a:rPr>
              <a:t>worth,</a:t>
            </a:r>
            <a:r>
              <a:rPr sz="1700" spc="-55" dirty="0">
                <a:latin typeface="Calibri"/>
                <a:cs typeface="Calibri"/>
              </a:rPr>
              <a:t> </a:t>
            </a:r>
            <a:r>
              <a:rPr sz="1700" dirty="0">
                <a:latin typeface="Calibri"/>
                <a:cs typeface="Calibri"/>
              </a:rPr>
              <a:t>but</a:t>
            </a:r>
            <a:r>
              <a:rPr sz="1700" spc="-35" dirty="0">
                <a:latin typeface="Calibri"/>
                <a:cs typeface="Calibri"/>
              </a:rPr>
              <a:t> </a:t>
            </a:r>
            <a:r>
              <a:rPr sz="1700" dirty="0">
                <a:latin typeface="Calibri"/>
                <a:cs typeface="Calibri"/>
              </a:rPr>
              <a:t>few</a:t>
            </a:r>
            <a:r>
              <a:rPr sz="1700" spc="-40" dirty="0">
                <a:latin typeface="Calibri"/>
                <a:cs typeface="Calibri"/>
              </a:rPr>
              <a:t> </a:t>
            </a:r>
            <a:r>
              <a:rPr sz="1700" dirty="0">
                <a:latin typeface="Calibri"/>
                <a:cs typeface="Calibri"/>
              </a:rPr>
              <a:t>scale</a:t>
            </a:r>
            <a:r>
              <a:rPr sz="1700" spc="-35" dirty="0">
                <a:latin typeface="Calibri"/>
                <a:cs typeface="Calibri"/>
              </a:rPr>
              <a:t> </a:t>
            </a:r>
            <a:r>
              <a:rPr sz="1700" spc="-10" dirty="0">
                <a:latin typeface="Calibri"/>
                <a:cs typeface="Calibri"/>
              </a:rPr>
              <a:t>impact".</a:t>
            </a:r>
            <a:endParaRPr sz="1700" dirty="0">
              <a:latin typeface="Calibri"/>
              <a:cs typeface="Calibri"/>
            </a:endParaRPr>
          </a:p>
          <a:p>
            <a:pPr marL="572135">
              <a:lnSpc>
                <a:spcPct val="100000"/>
              </a:lnSpc>
              <a:spcBef>
                <a:spcPts val="725"/>
              </a:spcBef>
            </a:pPr>
            <a:r>
              <a:rPr sz="1700" spc="-10" dirty="0">
                <a:latin typeface="Calibri"/>
                <a:cs typeface="Calibri"/>
              </a:rPr>
              <a:t>Mckinsey,</a:t>
            </a:r>
            <a:r>
              <a:rPr sz="1700" spc="-95" dirty="0">
                <a:latin typeface="Calibri"/>
                <a:cs typeface="Calibri"/>
              </a:rPr>
              <a:t> </a:t>
            </a:r>
            <a:r>
              <a:rPr sz="1700" spc="-20" dirty="0">
                <a:latin typeface="Calibri"/>
                <a:cs typeface="Calibri"/>
              </a:rPr>
              <a:t>2019</a:t>
            </a:r>
            <a:endParaRPr sz="1700" dirty="0">
              <a:latin typeface="Calibri"/>
              <a:cs typeface="Calibri"/>
            </a:endParaRPr>
          </a:p>
        </p:txBody>
      </p:sp>
      <p:pic>
        <p:nvPicPr>
          <p:cNvPr id="8" name="object 8"/>
          <p:cNvPicPr/>
          <p:nvPr/>
        </p:nvPicPr>
        <p:blipFill>
          <a:blip r:embed="rId3" cstate="print"/>
          <a:stretch>
            <a:fillRect/>
          </a:stretch>
        </p:blipFill>
        <p:spPr>
          <a:xfrm>
            <a:off x="5156847" y="1253204"/>
            <a:ext cx="6657225" cy="430552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611124"/>
            <a:ext cx="10284461" cy="566822"/>
          </a:xfrm>
          <a:prstGeom prst="rect">
            <a:avLst/>
          </a:prstGeom>
        </p:spPr>
        <p:txBody>
          <a:bodyPr vert="horz" wrap="square" lIns="0" tIns="12700" rIns="0" bIns="0" rtlCol="0">
            <a:spAutoFit/>
          </a:bodyPr>
          <a:lstStyle/>
          <a:p>
            <a:pPr marL="12700">
              <a:lnSpc>
                <a:spcPct val="100000"/>
              </a:lnSpc>
              <a:spcBef>
                <a:spcPts val="100"/>
              </a:spcBef>
            </a:pPr>
            <a:r>
              <a:rPr lang="el-GR" sz="3600" b="1" spc="265" dirty="0">
                <a:solidFill>
                  <a:srgbClr val="000000"/>
                </a:solidFill>
                <a:latin typeface="Century Gothic"/>
                <a:cs typeface="Century Gothic"/>
              </a:rPr>
              <a:t>Το πρόβλημα της ευθυγράμμισης αξιών</a:t>
            </a:r>
            <a:endParaRPr lang="en-GB" sz="3600" dirty="0">
              <a:latin typeface="Calibri"/>
              <a:cs typeface="Calibri"/>
            </a:endParaRPr>
          </a:p>
        </p:txBody>
      </p:sp>
      <p:sp>
        <p:nvSpPr>
          <p:cNvPr id="3" name="object 3"/>
          <p:cNvSpPr txBox="1"/>
          <p:nvPr/>
        </p:nvSpPr>
        <p:spPr>
          <a:xfrm>
            <a:off x="916938" y="1716532"/>
            <a:ext cx="6626861" cy="2934137"/>
          </a:xfrm>
          <a:prstGeom prst="rect">
            <a:avLst/>
          </a:prstGeom>
        </p:spPr>
        <p:txBody>
          <a:bodyPr vert="horz" wrap="square" lIns="0" tIns="91440" rIns="0" bIns="0" rtlCol="0">
            <a:spAutoFit/>
          </a:bodyPr>
          <a:lstStyle/>
          <a:p>
            <a:pPr marL="12700">
              <a:lnSpc>
                <a:spcPct val="100000"/>
              </a:lnSpc>
              <a:spcBef>
                <a:spcPts val="720"/>
              </a:spcBef>
            </a:pPr>
            <a:r>
              <a:rPr lang="el-GR" sz="2800" b="1" dirty="0">
                <a:latin typeface="Calibri"/>
                <a:cs typeface="Calibri"/>
              </a:rPr>
              <a:t>Βελτιστοποίηση του οικονομικού αντίκτυπου της ΤΝ</a:t>
            </a:r>
            <a:r>
              <a:rPr sz="2800" b="1" spc="-10" dirty="0">
                <a:latin typeface="Calibri"/>
                <a:cs typeface="Calibri"/>
              </a:rPr>
              <a:t>:</a:t>
            </a:r>
            <a:endParaRPr sz="2800" dirty="0">
              <a:latin typeface="Calibri"/>
              <a:cs typeface="Calibri"/>
            </a:endParaRPr>
          </a:p>
          <a:p>
            <a:pPr marL="137795" indent="-125730">
              <a:lnSpc>
                <a:spcPct val="100000"/>
              </a:lnSpc>
              <a:spcBef>
                <a:spcPts val="625"/>
              </a:spcBef>
              <a:buSzPct val="96428"/>
              <a:buFont typeface="Arial"/>
              <a:buChar char="•"/>
              <a:tabLst>
                <a:tab pos="138430" algn="l"/>
              </a:tabLst>
            </a:pPr>
            <a:r>
              <a:rPr lang="el-GR" sz="2800" dirty="0">
                <a:latin typeface="Calibri"/>
                <a:cs typeface="Calibri"/>
              </a:rPr>
              <a:t>Προβλέψεις για την αγορά εργασίας</a:t>
            </a:r>
            <a:endParaRPr lang="en-US" sz="2800" dirty="0">
              <a:latin typeface="Calibri"/>
              <a:cs typeface="Calibri"/>
            </a:endParaRPr>
          </a:p>
          <a:p>
            <a:pPr marL="137795" indent="-125730">
              <a:lnSpc>
                <a:spcPct val="100000"/>
              </a:lnSpc>
              <a:spcBef>
                <a:spcPts val="650"/>
              </a:spcBef>
              <a:buSzPct val="96428"/>
              <a:buFont typeface="Arial"/>
              <a:buChar char="•"/>
              <a:tabLst>
                <a:tab pos="138430" algn="l"/>
              </a:tabLst>
            </a:pPr>
            <a:r>
              <a:rPr lang="el-GR" sz="2800" dirty="0">
                <a:latin typeface="Calibri"/>
                <a:cs typeface="Calibri"/>
              </a:rPr>
              <a:t>Άλλες διαταραχές στην αγορά</a:t>
            </a:r>
            <a:endParaRPr lang="en-US" sz="2800" dirty="0">
              <a:latin typeface="Calibri"/>
              <a:cs typeface="Calibri"/>
            </a:endParaRPr>
          </a:p>
          <a:p>
            <a:pPr marL="137795" indent="-125730">
              <a:lnSpc>
                <a:spcPct val="100000"/>
              </a:lnSpc>
              <a:spcBef>
                <a:spcPts val="745"/>
              </a:spcBef>
              <a:buSzPct val="96428"/>
              <a:buFont typeface="Arial"/>
              <a:buChar char="•"/>
              <a:tabLst>
                <a:tab pos="138430" algn="l"/>
              </a:tabLst>
            </a:pPr>
            <a:r>
              <a:rPr lang="el-GR" sz="2800" dirty="0">
                <a:latin typeface="Calibri"/>
                <a:cs typeface="Calibri"/>
              </a:rPr>
              <a:t>Πολιτική για τη διαχείριση των αρνητικών επιπτώσεων</a:t>
            </a:r>
            <a:endParaRPr sz="2800" dirty="0">
              <a:latin typeface="Calibri"/>
              <a:cs typeface="Calibri"/>
            </a:endParaRPr>
          </a:p>
        </p:txBody>
      </p:sp>
      <p:sp>
        <p:nvSpPr>
          <p:cNvPr id="4" name="object 4"/>
          <p:cNvSpPr txBox="1"/>
          <p:nvPr/>
        </p:nvSpPr>
        <p:spPr>
          <a:xfrm>
            <a:off x="4629200" y="6110732"/>
            <a:ext cx="6463030" cy="388620"/>
          </a:xfrm>
          <a:prstGeom prst="rect">
            <a:avLst/>
          </a:prstGeom>
        </p:spPr>
        <p:txBody>
          <a:bodyPr vert="horz" wrap="square" lIns="0" tIns="20955" rIns="0" bIns="0" rtlCol="0">
            <a:spAutoFit/>
          </a:bodyPr>
          <a:lstStyle/>
          <a:p>
            <a:pPr marL="12700" marR="5080">
              <a:lnSpc>
                <a:spcPts val="1420"/>
              </a:lnSpc>
              <a:spcBef>
                <a:spcPts val="165"/>
              </a:spcBef>
            </a:pPr>
            <a:r>
              <a:rPr sz="1200" dirty="0">
                <a:solidFill>
                  <a:srgbClr val="2D404E"/>
                </a:solidFill>
                <a:latin typeface="Arial"/>
                <a:cs typeface="Arial"/>
              </a:rPr>
              <a:t>Russell,</a:t>
            </a:r>
            <a:r>
              <a:rPr sz="1200" spc="-25" dirty="0">
                <a:solidFill>
                  <a:srgbClr val="2D404E"/>
                </a:solidFill>
                <a:latin typeface="Arial"/>
                <a:cs typeface="Arial"/>
              </a:rPr>
              <a:t> </a:t>
            </a:r>
            <a:r>
              <a:rPr sz="1200" dirty="0">
                <a:solidFill>
                  <a:srgbClr val="2D404E"/>
                </a:solidFill>
                <a:latin typeface="Arial"/>
                <a:cs typeface="Arial"/>
              </a:rPr>
              <a:t>S.,</a:t>
            </a:r>
            <a:r>
              <a:rPr sz="1200" spc="-5" dirty="0">
                <a:solidFill>
                  <a:srgbClr val="2D404E"/>
                </a:solidFill>
                <a:latin typeface="Arial"/>
                <a:cs typeface="Arial"/>
              </a:rPr>
              <a:t> </a:t>
            </a:r>
            <a:r>
              <a:rPr sz="1200" dirty="0">
                <a:solidFill>
                  <a:srgbClr val="2D404E"/>
                </a:solidFill>
                <a:latin typeface="Arial"/>
                <a:cs typeface="Arial"/>
              </a:rPr>
              <a:t>D.</a:t>
            </a:r>
            <a:r>
              <a:rPr sz="1200" spc="-15" dirty="0">
                <a:solidFill>
                  <a:srgbClr val="2D404E"/>
                </a:solidFill>
                <a:latin typeface="Arial"/>
                <a:cs typeface="Arial"/>
              </a:rPr>
              <a:t> </a:t>
            </a:r>
            <a:r>
              <a:rPr sz="1200" dirty="0">
                <a:solidFill>
                  <a:srgbClr val="2D404E"/>
                </a:solidFill>
                <a:latin typeface="Arial"/>
                <a:cs typeface="Arial"/>
              </a:rPr>
              <a:t>Dewey</a:t>
            </a:r>
            <a:r>
              <a:rPr sz="1200" spc="-5" dirty="0">
                <a:solidFill>
                  <a:srgbClr val="2D404E"/>
                </a:solidFill>
                <a:latin typeface="Arial"/>
                <a:cs typeface="Arial"/>
              </a:rPr>
              <a:t> </a:t>
            </a:r>
            <a:r>
              <a:rPr sz="1200" dirty="0">
                <a:solidFill>
                  <a:srgbClr val="2D404E"/>
                </a:solidFill>
                <a:latin typeface="Arial"/>
                <a:cs typeface="Arial"/>
              </a:rPr>
              <a:t>and</a:t>
            </a:r>
            <a:r>
              <a:rPr sz="1200" spc="-20" dirty="0">
                <a:solidFill>
                  <a:srgbClr val="2D404E"/>
                </a:solidFill>
                <a:latin typeface="Arial"/>
                <a:cs typeface="Arial"/>
              </a:rPr>
              <a:t> </a:t>
            </a:r>
            <a:r>
              <a:rPr sz="1200" dirty="0">
                <a:solidFill>
                  <a:srgbClr val="2D404E"/>
                </a:solidFill>
                <a:latin typeface="Arial"/>
                <a:cs typeface="Arial"/>
              </a:rPr>
              <a:t>Max</a:t>
            </a:r>
            <a:r>
              <a:rPr sz="1200" spc="-35" dirty="0">
                <a:solidFill>
                  <a:srgbClr val="2D404E"/>
                </a:solidFill>
                <a:latin typeface="Arial"/>
                <a:cs typeface="Arial"/>
              </a:rPr>
              <a:t> </a:t>
            </a:r>
            <a:r>
              <a:rPr sz="1200" spc="-20" dirty="0">
                <a:solidFill>
                  <a:srgbClr val="2D404E"/>
                </a:solidFill>
                <a:latin typeface="Arial"/>
                <a:cs typeface="Arial"/>
              </a:rPr>
              <a:t>Tegmark.</a:t>
            </a:r>
            <a:r>
              <a:rPr sz="1200" spc="-10" dirty="0">
                <a:solidFill>
                  <a:srgbClr val="2D404E"/>
                </a:solidFill>
                <a:latin typeface="Arial"/>
                <a:cs typeface="Arial"/>
              </a:rPr>
              <a:t> </a:t>
            </a:r>
            <a:r>
              <a:rPr sz="1200" dirty="0">
                <a:solidFill>
                  <a:srgbClr val="2D404E"/>
                </a:solidFill>
                <a:latin typeface="Arial"/>
                <a:cs typeface="Arial"/>
              </a:rPr>
              <a:t>“Research</a:t>
            </a:r>
            <a:r>
              <a:rPr sz="1200" spc="-20" dirty="0">
                <a:solidFill>
                  <a:srgbClr val="2D404E"/>
                </a:solidFill>
                <a:latin typeface="Arial"/>
                <a:cs typeface="Arial"/>
              </a:rPr>
              <a:t> </a:t>
            </a:r>
            <a:r>
              <a:rPr sz="1200" dirty="0">
                <a:solidFill>
                  <a:srgbClr val="2D404E"/>
                </a:solidFill>
                <a:latin typeface="Arial"/>
                <a:cs typeface="Arial"/>
              </a:rPr>
              <a:t>Priorities</a:t>
            </a:r>
            <a:r>
              <a:rPr sz="1200" spc="-10" dirty="0">
                <a:solidFill>
                  <a:srgbClr val="2D404E"/>
                </a:solidFill>
                <a:latin typeface="Arial"/>
                <a:cs typeface="Arial"/>
              </a:rPr>
              <a:t> </a:t>
            </a:r>
            <a:r>
              <a:rPr sz="1200" dirty="0">
                <a:solidFill>
                  <a:srgbClr val="2D404E"/>
                </a:solidFill>
                <a:latin typeface="Arial"/>
                <a:cs typeface="Arial"/>
              </a:rPr>
              <a:t>for</a:t>
            </a:r>
            <a:r>
              <a:rPr sz="1200" spc="-15" dirty="0">
                <a:solidFill>
                  <a:srgbClr val="2D404E"/>
                </a:solidFill>
                <a:latin typeface="Arial"/>
                <a:cs typeface="Arial"/>
              </a:rPr>
              <a:t> </a:t>
            </a:r>
            <a:r>
              <a:rPr sz="1200" dirty="0">
                <a:solidFill>
                  <a:srgbClr val="2D404E"/>
                </a:solidFill>
                <a:latin typeface="Arial"/>
                <a:cs typeface="Arial"/>
              </a:rPr>
              <a:t>Robust</a:t>
            </a:r>
            <a:r>
              <a:rPr sz="1200" spc="-10" dirty="0">
                <a:solidFill>
                  <a:srgbClr val="2D404E"/>
                </a:solidFill>
                <a:latin typeface="Arial"/>
                <a:cs typeface="Arial"/>
              </a:rPr>
              <a:t> </a:t>
            </a:r>
            <a:r>
              <a:rPr sz="1200" dirty="0">
                <a:solidFill>
                  <a:srgbClr val="2D404E"/>
                </a:solidFill>
                <a:latin typeface="Arial"/>
                <a:cs typeface="Arial"/>
              </a:rPr>
              <a:t>and</a:t>
            </a:r>
            <a:r>
              <a:rPr sz="1200" spc="-20" dirty="0">
                <a:solidFill>
                  <a:srgbClr val="2D404E"/>
                </a:solidFill>
                <a:latin typeface="Arial"/>
                <a:cs typeface="Arial"/>
              </a:rPr>
              <a:t> </a:t>
            </a:r>
            <a:r>
              <a:rPr sz="1200" spc="-10" dirty="0">
                <a:solidFill>
                  <a:srgbClr val="2D404E"/>
                </a:solidFill>
                <a:latin typeface="Arial"/>
                <a:cs typeface="Arial"/>
              </a:rPr>
              <a:t>Beneficial</a:t>
            </a:r>
            <a:r>
              <a:rPr sz="1200" spc="-70" dirty="0">
                <a:solidFill>
                  <a:srgbClr val="2D404E"/>
                </a:solidFill>
                <a:latin typeface="Arial"/>
                <a:cs typeface="Arial"/>
              </a:rPr>
              <a:t> </a:t>
            </a:r>
            <a:r>
              <a:rPr sz="1200" spc="-10" dirty="0">
                <a:solidFill>
                  <a:srgbClr val="2D404E"/>
                </a:solidFill>
                <a:latin typeface="Arial"/>
                <a:cs typeface="Arial"/>
              </a:rPr>
              <a:t>Artificial </a:t>
            </a:r>
            <a:r>
              <a:rPr sz="1200" dirty="0">
                <a:solidFill>
                  <a:srgbClr val="2D404E"/>
                </a:solidFill>
                <a:latin typeface="Arial"/>
                <a:cs typeface="Arial"/>
              </a:rPr>
              <a:t>Intelligence.”</a:t>
            </a:r>
            <a:r>
              <a:rPr sz="1200" i="1" dirty="0">
                <a:solidFill>
                  <a:srgbClr val="2D404E"/>
                </a:solidFill>
                <a:latin typeface="Arial"/>
                <a:cs typeface="Arial"/>
              </a:rPr>
              <a:t>AI</a:t>
            </a:r>
            <a:r>
              <a:rPr sz="1200" i="1" spc="-35" dirty="0">
                <a:solidFill>
                  <a:srgbClr val="2D404E"/>
                </a:solidFill>
                <a:latin typeface="Arial"/>
                <a:cs typeface="Arial"/>
              </a:rPr>
              <a:t> </a:t>
            </a:r>
            <a:r>
              <a:rPr sz="1200" i="1" dirty="0">
                <a:solidFill>
                  <a:srgbClr val="2D404E"/>
                </a:solidFill>
                <a:latin typeface="Arial"/>
                <a:cs typeface="Arial"/>
              </a:rPr>
              <a:t>Mag.</a:t>
            </a:r>
            <a:r>
              <a:rPr sz="1200" dirty="0">
                <a:solidFill>
                  <a:srgbClr val="2D404E"/>
                </a:solidFill>
                <a:latin typeface="Arial"/>
                <a:cs typeface="Arial"/>
              </a:rPr>
              <a:t>36</a:t>
            </a:r>
            <a:r>
              <a:rPr sz="1200" spc="-40" dirty="0">
                <a:solidFill>
                  <a:srgbClr val="2D404E"/>
                </a:solidFill>
                <a:latin typeface="Arial"/>
                <a:cs typeface="Arial"/>
              </a:rPr>
              <a:t> </a:t>
            </a:r>
            <a:r>
              <a:rPr sz="1200" dirty="0">
                <a:solidFill>
                  <a:srgbClr val="2D404E"/>
                </a:solidFill>
                <a:latin typeface="Arial"/>
                <a:cs typeface="Arial"/>
              </a:rPr>
              <a:t>(2015):</a:t>
            </a:r>
            <a:r>
              <a:rPr sz="1200" spc="-30" dirty="0">
                <a:solidFill>
                  <a:srgbClr val="2D404E"/>
                </a:solidFill>
                <a:latin typeface="Arial"/>
                <a:cs typeface="Arial"/>
              </a:rPr>
              <a:t> </a:t>
            </a:r>
            <a:r>
              <a:rPr sz="1200" spc="-10" dirty="0">
                <a:solidFill>
                  <a:srgbClr val="2D404E"/>
                </a:solidFill>
                <a:latin typeface="Arial"/>
                <a:cs typeface="Arial"/>
              </a:rPr>
              <a:t>105-</a:t>
            </a:r>
            <a:r>
              <a:rPr sz="1200" spc="-20" dirty="0">
                <a:solidFill>
                  <a:srgbClr val="2D404E"/>
                </a:solidFill>
                <a:latin typeface="Arial"/>
                <a:cs typeface="Arial"/>
              </a:rPr>
              <a:t>114.</a:t>
            </a:r>
            <a:endParaRPr sz="1200">
              <a:latin typeface="Arial"/>
              <a:cs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98817" y="0"/>
            <a:ext cx="11312525" cy="2103120"/>
            <a:chOff x="498817" y="0"/>
            <a:chExt cx="11312525" cy="2103120"/>
          </a:xfrm>
        </p:grpSpPr>
        <p:pic>
          <p:nvPicPr>
            <p:cNvPr id="3" name="object 3"/>
            <p:cNvPicPr/>
            <p:nvPr/>
          </p:nvPicPr>
          <p:blipFill>
            <a:blip r:embed="rId2" cstate="print"/>
            <a:stretch>
              <a:fillRect/>
            </a:stretch>
          </p:blipFill>
          <p:spPr>
            <a:xfrm>
              <a:off x="527304" y="0"/>
              <a:ext cx="11283696" cy="2103120"/>
            </a:xfrm>
            <a:prstGeom prst="rect">
              <a:avLst/>
            </a:prstGeom>
          </p:spPr>
        </p:pic>
        <p:sp>
          <p:nvSpPr>
            <p:cNvPr id="4" name="object 4"/>
            <p:cNvSpPr/>
            <p:nvPr/>
          </p:nvSpPr>
          <p:spPr>
            <a:xfrm>
              <a:off x="558203" y="0"/>
              <a:ext cx="11167745" cy="2019300"/>
            </a:xfrm>
            <a:custGeom>
              <a:avLst/>
              <a:gdLst/>
              <a:ahLst/>
              <a:cxnLst/>
              <a:rect l="l" t="t" r="r" b="b"/>
              <a:pathLst>
                <a:path w="11167745" h="2019300">
                  <a:moveTo>
                    <a:pt x="11167465" y="2018804"/>
                  </a:moveTo>
                  <a:lnTo>
                    <a:pt x="0" y="2018804"/>
                  </a:lnTo>
                  <a:lnTo>
                    <a:pt x="0" y="0"/>
                  </a:lnTo>
                  <a:lnTo>
                    <a:pt x="11167465" y="0"/>
                  </a:lnTo>
                  <a:lnTo>
                    <a:pt x="11167465" y="2018804"/>
                  </a:lnTo>
                  <a:close/>
                </a:path>
              </a:pathLst>
            </a:custGeom>
            <a:solidFill>
              <a:srgbClr val="FFFFFF"/>
            </a:solidFill>
          </p:spPr>
          <p:txBody>
            <a:bodyPr wrap="square" lIns="0" tIns="0" rIns="0" bIns="0" rtlCol="0"/>
            <a:lstStyle/>
            <a:p>
              <a:endParaRPr/>
            </a:p>
          </p:txBody>
        </p:sp>
        <p:sp>
          <p:nvSpPr>
            <p:cNvPr id="5" name="object 5"/>
            <p:cNvSpPr/>
            <p:nvPr/>
          </p:nvSpPr>
          <p:spPr>
            <a:xfrm>
              <a:off x="498817" y="787349"/>
              <a:ext cx="128270" cy="704215"/>
            </a:xfrm>
            <a:custGeom>
              <a:avLst/>
              <a:gdLst/>
              <a:ahLst/>
              <a:cxnLst/>
              <a:rect l="l" t="t" r="r" b="b"/>
              <a:pathLst>
                <a:path w="128270" h="704215">
                  <a:moveTo>
                    <a:pt x="128041" y="704100"/>
                  </a:moveTo>
                  <a:lnTo>
                    <a:pt x="0" y="704100"/>
                  </a:lnTo>
                  <a:lnTo>
                    <a:pt x="0" y="0"/>
                  </a:lnTo>
                  <a:lnTo>
                    <a:pt x="128041" y="0"/>
                  </a:lnTo>
                  <a:lnTo>
                    <a:pt x="128041" y="704100"/>
                  </a:lnTo>
                  <a:close/>
                </a:path>
              </a:pathLst>
            </a:custGeom>
            <a:solidFill>
              <a:srgbClr val="F5A600"/>
            </a:solidFill>
          </p:spPr>
          <p:txBody>
            <a:bodyPr wrap="square" lIns="0" tIns="0" rIns="0" bIns="0" rtlCol="0"/>
            <a:lstStyle/>
            <a:p>
              <a:endParaRPr/>
            </a:p>
          </p:txBody>
        </p:sp>
      </p:grpSp>
      <p:sp>
        <p:nvSpPr>
          <p:cNvPr id="6" name="object 6"/>
          <p:cNvSpPr txBox="1">
            <a:spLocks noGrp="1"/>
          </p:cNvSpPr>
          <p:nvPr>
            <p:ph type="title"/>
          </p:nvPr>
        </p:nvSpPr>
        <p:spPr>
          <a:xfrm>
            <a:off x="558203" y="0"/>
            <a:ext cx="11167745" cy="2047355"/>
          </a:xfrm>
          <a:prstGeom prst="rect">
            <a:avLst/>
          </a:prstGeom>
          <a:ln w="9525">
            <a:solidFill>
              <a:srgbClr val="E9E9E9"/>
            </a:solidFill>
          </a:ln>
        </p:spPr>
        <p:txBody>
          <a:bodyPr vert="horz" wrap="square" lIns="0" tIns="635" rIns="0" bIns="0" rtlCol="0">
            <a:spAutoFit/>
          </a:bodyPr>
          <a:lstStyle/>
          <a:p>
            <a:pPr>
              <a:lnSpc>
                <a:spcPct val="100000"/>
              </a:lnSpc>
              <a:spcBef>
                <a:spcPts val="5"/>
              </a:spcBef>
            </a:pPr>
            <a:endParaRPr sz="5300" dirty="0">
              <a:latin typeface="Times New Roman"/>
              <a:cs typeface="Times New Roman"/>
            </a:endParaRPr>
          </a:p>
          <a:p>
            <a:pPr marL="648335">
              <a:lnSpc>
                <a:spcPct val="100000"/>
              </a:lnSpc>
              <a:spcBef>
                <a:spcPts val="5"/>
              </a:spcBef>
            </a:pPr>
            <a:r>
              <a:rPr lang="el-GR" sz="4000" b="1" spc="265" dirty="0">
                <a:solidFill>
                  <a:srgbClr val="000000"/>
                </a:solidFill>
                <a:latin typeface="Century Gothic"/>
                <a:cs typeface="Century Gothic"/>
              </a:rPr>
              <a:t>Το πρόβλημα της ευθυγράμμισης αξιών</a:t>
            </a:r>
            <a:endParaRPr sz="4000" dirty="0">
              <a:latin typeface="Century Gothic"/>
              <a:cs typeface="Century Gothic"/>
            </a:endParaRPr>
          </a:p>
        </p:txBody>
      </p:sp>
      <p:sp>
        <p:nvSpPr>
          <p:cNvPr id="7" name="object 7"/>
          <p:cNvSpPr txBox="1"/>
          <p:nvPr/>
        </p:nvSpPr>
        <p:spPr>
          <a:xfrm>
            <a:off x="1194308" y="2355595"/>
            <a:ext cx="9898380" cy="4153060"/>
          </a:xfrm>
          <a:prstGeom prst="rect">
            <a:avLst/>
          </a:prstGeom>
        </p:spPr>
        <p:txBody>
          <a:bodyPr vert="horz" wrap="square" lIns="0" tIns="168275" rIns="0" bIns="0" rtlCol="0">
            <a:spAutoFit/>
          </a:bodyPr>
          <a:lstStyle/>
          <a:p>
            <a:pPr marL="12700">
              <a:lnSpc>
                <a:spcPct val="100000"/>
              </a:lnSpc>
              <a:spcBef>
                <a:spcPts val="1325"/>
              </a:spcBef>
            </a:pPr>
            <a:r>
              <a:rPr lang="el-GR" sz="2400" b="1" spc="70" dirty="0">
                <a:latin typeface="Century Gothic"/>
                <a:cs typeface="Century Gothic"/>
              </a:rPr>
              <a:t>Έρευνα σε θέματα Δικαίου και Ηθικής</a:t>
            </a:r>
            <a:endParaRPr sz="2400" dirty="0">
              <a:latin typeface="Century Gothic"/>
              <a:cs typeface="Century Gothic"/>
            </a:endParaRPr>
          </a:p>
          <a:p>
            <a:pPr marL="120014" indent="-107950">
              <a:lnSpc>
                <a:spcPct val="100000"/>
              </a:lnSpc>
              <a:spcBef>
                <a:spcPts val="1220"/>
              </a:spcBef>
              <a:buSzPct val="95833"/>
              <a:buFont typeface="Arial"/>
              <a:buChar char="•"/>
              <a:tabLst>
                <a:tab pos="120650" algn="l"/>
              </a:tabLst>
            </a:pPr>
            <a:r>
              <a:rPr lang="el-GR" sz="2400" dirty="0">
                <a:latin typeface="Century Gothic"/>
                <a:cs typeface="Century Gothic"/>
              </a:rPr>
              <a:t>Ευθύνη και δίκαιο για A</a:t>
            </a:r>
            <a:r>
              <a:rPr lang="en-GB" sz="2400" dirty="0">
                <a:latin typeface="Century Gothic"/>
                <a:cs typeface="Century Gothic"/>
              </a:rPr>
              <a:t>v</a:t>
            </a:r>
            <a:r>
              <a:rPr lang="el-GR" sz="2400" dirty="0">
                <a:latin typeface="Century Gothic"/>
                <a:cs typeface="Century Gothic"/>
              </a:rPr>
              <a:t>s</a:t>
            </a:r>
            <a:endParaRPr sz="2400" dirty="0">
              <a:latin typeface="Century Gothic"/>
              <a:cs typeface="Century Gothic"/>
            </a:endParaRPr>
          </a:p>
          <a:p>
            <a:pPr marL="120014" indent="-107950">
              <a:lnSpc>
                <a:spcPct val="100000"/>
              </a:lnSpc>
              <a:spcBef>
                <a:spcPts val="1320"/>
              </a:spcBef>
              <a:buSzPct val="95833"/>
              <a:buFont typeface="Arial"/>
              <a:buChar char="•"/>
              <a:tabLst>
                <a:tab pos="120650" algn="l"/>
              </a:tabLst>
            </a:pPr>
            <a:r>
              <a:rPr lang="el-GR" sz="2400" spc="-135" dirty="0">
                <a:latin typeface="Century Gothic"/>
                <a:cs typeface="Century Gothic"/>
              </a:rPr>
              <a:t>Ηθική των μηχανών</a:t>
            </a:r>
            <a:endParaRPr sz="2400" dirty="0">
              <a:latin typeface="Century Gothic"/>
              <a:cs typeface="Century Gothic"/>
            </a:endParaRPr>
          </a:p>
          <a:p>
            <a:pPr marL="120014" indent="-107950">
              <a:lnSpc>
                <a:spcPct val="100000"/>
              </a:lnSpc>
              <a:spcBef>
                <a:spcPts val="1320"/>
              </a:spcBef>
              <a:buSzPct val="95833"/>
              <a:buFont typeface="Arial"/>
              <a:buChar char="•"/>
              <a:tabLst>
                <a:tab pos="120650" algn="l"/>
              </a:tabLst>
            </a:pPr>
            <a:r>
              <a:rPr lang="el-GR" sz="2400" spc="-85" dirty="0">
                <a:latin typeface="Century Gothic"/>
                <a:cs typeface="Century Gothic"/>
              </a:rPr>
              <a:t>Αυτόνομα όπλα</a:t>
            </a:r>
            <a:endParaRPr lang="en-GB" sz="2400" dirty="0">
              <a:latin typeface="Century Gothic"/>
              <a:cs typeface="Century Gothic"/>
            </a:endParaRPr>
          </a:p>
          <a:p>
            <a:pPr marL="120014" indent="-107950">
              <a:lnSpc>
                <a:spcPct val="100000"/>
              </a:lnSpc>
              <a:spcBef>
                <a:spcPts val="1225"/>
              </a:spcBef>
              <a:buSzPct val="95833"/>
              <a:buFont typeface="Arial"/>
              <a:buChar char="•"/>
              <a:tabLst>
                <a:tab pos="120650" algn="l"/>
              </a:tabLst>
            </a:pPr>
            <a:r>
              <a:rPr lang="el-GR" sz="2400" spc="-10" dirty="0">
                <a:latin typeface="Century Gothic"/>
                <a:cs typeface="Century Gothic"/>
              </a:rPr>
              <a:t>Ιδιωτικότητα</a:t>
            </a:r>
            <a:endParaRPr lang="en-GB" sz="2400" dirty="0">
              <a:latin typeface="Century Gothic"/>
              <a:cs typeface="Century Gothic"/>
            </a:endParaRPr>
          </a:p>
          <a:p>
            <a:pPr marL="120014" indent="-107950">
              <a:lnSpc>
                <a:spcPct val="100000"/>
              </a:lnSpc>
              <a:spcBef>
                <a:spcPts val="1320"/>
              </a:spcBef>
              <a:buSzPct val="95833"/>
              <a:buFont typeface="Arial"/>
              <a:buChar char="•"/>
              <a:tabLst>
                <a:tab pos="120650" algn="l"/>
              </a:tabLst>
            </a:pPr>
            <a:r>
              <a:rPr lang="el-GR" sz="2400" dirty="0">
                <a:latin typeface="Century Gothic"/>
                <a:cs typeface="Century Gothic"/>
              </a:rPr>
              <a:t>Επαγγελματική δεοντολογία</a:t>
            </a:r>
            <a:endParaRPr sz="2400" dirty="0">
              <a:latin typeface="Century Gothic"/>
              <a:cs typeface="Century Gothic"/>
            </a:endParaRPr>
          </a:p>
          <a:p>
            <a:pPr marL="120014" indent="-107950">
              <a:lnSpc>
                <a:spcPct val="100000"/>
              </a:lnSpc>
              <a:spcBef>
                <a:spcPts val="1320"/>
              </a:spcBef>
              <a:buSzPct val="95833"/>
              <a:buFont typeface="Arial"/>
              <a:buChar char="•"/>
              <a:tabLst>
                <a:tab pos="120650" algn="l"/>
              </a:tabLst>
            </a:pPr>
            <a:r>
              <a:rPr lang="el-GR" sz="2400" spc="-25" dirty="0">
                <a:latin typeface="Century Gothic"/>
                <a:cs typeface="Century Gothic"/>
              </a:rPr>
              <a:t>Ερωτήσεις πολιτικής</a:t>
            </a:r>
            <a:endParaRPr lang="en-US" sz="2400" dirty="0">
              <a:latin typeface="Century Gothic"/>
              <a:cs typeface="Century Gothic"/>
            </a:endParaRPr>
          </a:p>
          <a:p>
            <a:pPr marL="3447415" marR="5080">
              <a:lnSpc>
                <a:spcPts val="1420"/>
              </a:lnSpc>
              <a:spcBef>
                <a:spcPts val="520"/>
              </a:spcBef>
            </a:pPr>
            <a:r>
              <a:rPr lang="en-US" sz="1200" dirty="0">
                <a:solidFill>
                  <a:srgbClr val="2D404E"/>
                </a:solidFill>
                <a:latin typeface="Arial"/>
                <a:cs typeface="Arial"/>
              </a:rPr>
              <a:t>Russell,</a:t>
            </a:r>
            <a:r>
              <a:rPr lang="en-US" sz="1200" spc="-25" dirty="0">
                <a:solidFill>
                  <a:srgbClr val="2D404E"/>
                </a:solidFill>
                <a:latin typeface="Arial"/>
                <a:cs typeface="Arial"/>
              </a:rPr>
              <a:t> </a:t>
            </a:r>
            <a:r>
              <a:rPr lang="en-US" sz="1200" dirty="0">
                <a:solidFill>
                  <a:srgbClr val="2D404E"/>
                </a:solidFill>
                <a:latin typeface="Arial"/>
                <a:cs typeface="Arial"/>
              </a:rPr>
              <a:t>S.,</a:t>
            </a:r>
            <a:r>
              <a:rPr lang="en-US" sz="1200" spc="-5" dirty="0">
                <a:solidFill>
                  <a:srgbClr val="2D404E"/>
                </a:solidFill>
                <a:latin typeface="Arial"/>
                <a:cs typeface="Arial"/>
              </a:rPr>
              <a:t> </a:t>
            </a:r>
            <a:r>
              <a:rPr lang="en-US" sz="1200" dirty="0">
                <a:solidFill>
                  <a:srgbClr val="2D404E"/>
                </a:solidFill>
                <a:latin typeface="Arial"/>
                <a:cs typeface="Arial"/>
              </a:rPr>
              <a:t>D.</a:t>
            </a:r>
            <a:r>
              <a:rPr lang="en-US" sz="1200" spc="-15" dirty="0">
                <a:solidFill>
                  <a:srgbClr val="2D404E"/>
                </a:solidFill>
                <a:latin typeface="Arial"/>
                <a:cs typeface="Arial"/>
              </a:rPr>
              <a:t> </a:t>
            </a:r>
            <a:r>
              <a:rPr lang="en-US" sz="1200" dirty="0">
                <a:solidFill>
                  <a:srgbClr val="2D404E"/>
                </a:solidFill>
                <a:latin typeface="Arial"/>
                <a:cs typeface="Arial"/>
              </a:rPr>
              <a:t>Dewey</a:t>
            </a:r>
            <a:r>
              <a:rPr lang="en-US" sz="1200" spc="-5" dirty="0">
                <a:solidFill>
                  <a:srgbClr val="2D404E"/>
                </a:solidFill>
                <a:latin typeface="Arial"/>
                <a:cs typeface="Arial"/>
              </a:rPr>
              <a:t> </a:t>
            </a:r>
            <a:r>
              <a:rPr lang="en-US" sz="1200" dirty="0">
                <a:solidFill>
                  <a:srgbClr val="2D404E"/>
                </a:solidFill>
                <a:latin typeface="Arial"/>
                <a:cs typeface="Arial"/>
              </a:rPr>
              <a:t>and</a:t>
            </a:r>
            <a:r>
              <a:rPr lang="en-US" sz="1200" spc="-20" dirty="0">
                <a:solidFill>
                  <a:srgbClr val="2D404E"/>
                </a:solidFill>
                <a:latin typeface="Arial"/>
                <a:cs typeface="Arial"/>
              </a:rPr>
              <a:t> </a:t>
            </a:r>
            <a:r>
              <a:rPr lang="en-US" sz="1200" dirty="0">
                <a:solidFill>
                  <a:srgbClr val="2D404E"/>
                </a:solidFill>
                <a:latin typeface="Arial"/>
                <a:cs typeface="Arial"/>
              </a:rPr>
              <a:t>Max</a:t>
            </a:r>
            <a:r>
              <a:rPr lang="en-US" sz="1200" spc="-35" dirty="0">
                <a:solidFill>
                  <a:srgbClr val="2D404E"/>
                </a:solidFill>
                <a:latin typeface="Arial"/>
                <a:cs typeface="Arial"/>
              </a:rPr>
              <a:t> </a:t>
            </a:r>
            <a:r>
              <a:rPr lang="en-US" sz="1200" spc="-20" dirty="0" err="1">
                <a:solidFill>
                  <a:srgbClr val="2D404E"/>
                </a:solidFill>
                <a:latin typeface="Arial"/>
                <a:cs typeface="Arial"/>
              </a:rPr>
              <a:t>Tegmark</a:t>
            </a:r>
            <a:r>
              <a:rPr lang="en-US" sz="1200" spc="-20" dirty="0">
                <a:solidFill>
                  <a:srgbClr val="2D404E"/>
                </a:solidFill>
                <a:latin typeface="Arial"/>
                <a:cs typeface="Arial"/>
              </a:rPr>
              <a:t>.</a:t>
            </a:r>
            <a:r>
              <a:rPr lang="en-US" sz="1200" spc="-10" dirty="0">
                <a:solidFill>
                  <a:srgbClr val="2D404E"/>
                </a:solidFill>
                <a:latin typeface="Arial"/>
                <a:cs typeface="Arial"/>
              </a:rPr>
              <a:t> </a:t>
            </a:r>
            <a:r>
              <a:rPr lang="en-US" sz="1200" dirty="0">
                <a:solidFill>
                  <a:srgbClr val="2D404E"/>
                </a:solidFill>
                <a:latin typeface="Arial"/>
                <a:cs typeface="Arial"/>
              </a:rPr>
              <a:t>“Research</a:t>
            </a:r>
            <a:r>
              <a:rPr lang="en-US" sz="1200" spc="-20" dirty="0">
                <a:solidFill>
                  <a:srgbClr val="2D404E"/>
                </a:solidFill>
                <a:latin typeface="Arial"/>
                <a:cs typeface="Arial"/>
              </a:rPr>
              <a:t> </a:t>
            </a:r>
            <a:r>
              <a:rPr lang="en-US" sz="1200" dirty="0">
                <a:solidFill>
                  <a:srgbClr val="2D404E"/>
                </a:solidFill>
                <a:latin typeface="Arial"/>
                <a:cs typeface="Arial"/>
              </a:rPr>
              <a:t>Priorities</a:t>
            </a:r>
            <a:r>
              <a:rPr lang="en-US" sz="1200" spc="-10" dirty="0">
                <a:solidFill>
                  <a:srgbClr val="2D404E"/>
                </a:solidFill>
                <a:latin typeface="Arial"/>
                <a:cs typeface="Arial"/>
              </a:rPr>
              <a:t> </a:t>
            </a:r>
            <a:r>
              <a:rPr lang="en-US" sz="1200" dirty="0">
                <a:solidFill>
                  <a:srgbClr val="2D404E"/>
                </a:solidFill>
                <a:latin typeface="Arial"/>
                <a:cs typeface="Arial"/>
              </a:rPr>
              <a:t>for</a:t>
            </a:r>
            <a:r>
              <a:rPr lang="en-US" sz="1200" spc="-15" dirty="0">
                <a:solidFill>
                  <a:srgbClr val="2D404E"/>
                </a:solidFill>
                <a:latin typeface="Arial"/>
                <a:cs typeface="Arial"/>
              </a:rPr>
              <a:t> </a:t>
            </a:r>
            <a:r>
              <a:rPr lang="en-US" sz="1200" dirty="0">
                <a:solidFill>
                  <a:srgbClr val="2D404E"/>
                </a:solidFill>
                <a:latin typeface="Arial"/>
                <a:cs typeface="Arial"/>
              </a:rPr>
              <a:t>Robust</a:t>
            </a:r>
            <a:r>
              <a:rPr lang="en-US" sz="1200" spc="-10" dirty="0">
                <a:solidFill>
                  <a:srgbClr val="2D404E"/>
                </a:solidFill>
                <a:latin typeface="Arial"/>
                <a:cs typeface="Arial"/>
              </a:rPr>
              <a:t> </a:t>
            </a:r>
            <a:r>
              <a:rPr lang="en-US" sz="1200" dirty="0">
                <a:solidFill>
                  <a:srgbClr val="2D404E"/>
                </a:solidFill>
                <a:latin typeface="Arial"/>
                <a:cs typeface="Arial"/>
              </a:rPr>
              <a:t>and</a:t>
            </a:r>
            <a:r>
              <a:rPr lang="en-US" sz="1200" spc="-20" dirty="0">
                <a:solidFill>
                  <a:srgbClr val="2D404E"/>
                </a:solidFill>
                <a:latin typeface="Arial"/>
                <a:cs typeface="Arial"/>
              </a:rPr>
              <a:t> </a:t>
            </a:r>
            <a:r>
              <a:rPr lang="en-US" sz="1200" spc="-10" dirty="0">
                <a:solidFill>
                  <a:srgbClr val="2D404E"/>
                </a:solidFill>
                <a:latin typeface="Arial"/>
                <a:cs typeface="Arial"/>
              </a:rPr>
              <a:t>Beneficial</a:t>
            </a:r>
            <a:r>
              <a:rPr lang="en-US" sz="1200" spc="-70" dirty="0">
                <a:solidFill>
                  <a:srgbClr val="2D404E"/>
                </a:solidFill>
                <a:latin typeface="Arial"/>
                <a:cs typeface="Arial"/>
              </a:rPr>
              <a:t> </a:t>
            </a:r>
            <a:r>
              <a:rPr lang="en-US" sz="1200" spc="-10" dirty="0">
                <a:solidFill>
                  <a:srgbClr val="2D404E"/>
                </a:solidFill>
                <a:latin typeface="Arial"/>
                <a:cs typeface="Arial"/>
              </a:rPr>
              <a:t>Artificial </a:t>
            </a:r>
            <a:r>
              <a:rPr lang="en-US" sz="1200" dirty="0" err="1">
                <a:solidFill>
                  <a:srgbClr val="2D404E"/>
                </a:solidFill>
                <a:latin typeface="Arial"/>
                <a:cs typeface="Arial"/>
              </a:rPr>
              <a:t>Intelligence.”</a:t>
            </a:r>
            <a:r>
              <a:rPr lang="en-US" sz="1200" i="1" dirty="0" err="1">
                <a:solidFill>
                  <a:srgbClr val="2D404E"/>
                </a:solidFill>
                <a:latin typeface="Arial"/>
                <a:cs typeface="Arial"/>
              </a:rPr>
              <a:t>AI</a:t>
            </a:r>
            <a:r>
              <a:rPr lang="en-US" sz="1200" i="1" spc="-35" dirty="0">
                <a:solidFill>
                  <a:srgbClr val="2D404E"/>
                </a:solidFill>
                <a:latin typeface="Arial"/>
                <a:cs typeface="Arial"/>
              </a:rPr>
              <a:t> </a:t>
            </a:r>
            <a:r>
              <a:rPr lang="en-US" sz="1200" i="1" dirty="0">
                <a:solidFill>
                  <a:srgbClr val="2D404E"/>
                </a:solidFill>
                <a:latin typeface="Arial"/>
                <a:cs typeface="Arial"/>
              </a:rPr>
              <a:t>Mag.</a:t>
            </a:r>
            <a:r>
              <a:rPr lang="en-US" sz="1200" dirty="0">
                <a:solidFill>
                  <a:srgbClr val="2D404E"/>
                </a:solidFill>
                <a:latin typeface="Arial"/>
                <a:cs typeface="Arial"/>
              </a:rPr>
              <a:t>36</a:t>
            </a:r>
            <a:r>
              <a:rPr lang="en-US" sz="1200" spc="-40" dirty="0">
                <a:solidFill>
                  <a:srgbClr val="2D404E"/>
                </a:solidFill>
                <a:latin typeface="Arial"/>
                <a:cs typeface="Arial"/>
              </a:rPr>
              <a:t> </a:t>
            </a:r>
            <a:r>
              <a:rPr lang="en-US" sz="1200" dirty="0">
                <a:solidFill>
                  <a:srgbClr val="2D404E"/>
                </a:solidFill>
                <a:latin typeface="Arial"/>
                <a:cs typeface="Arial"/>
              </a:rPr>
              <a:t>(2015):</a:t>
            </a:r>
            <a:r>
              <a:rPr lang="en-US" sz="1200" spc="-30" dirty="0">
                <a:solidFill>
                  <a:srgbClr val="2D404E"/>
                </a:solidFill>
                <a:latin typeface="Arial"/>
                <a:cs typeface="Arial"/>
              </a:rPr>
              <a:t> </a:t>
            </a:r>
            <a:r>
              <a:rPr lang="en-US" sz="1200" spc="-10" dirty="0">
                <a:solidFill>
                  <a:srgbClr val="2D404E"/>
                </a:solidFill>
                <a:latin typeface="Arial"/>
                <a:cs typeface="Arial"/>
              </a:rPr>
              <a:t>105-</a:t>
            </a:r>
            <a:r>
              <a:rPr lang="en-US" sz="1200" spc="-20" dirty="0">
                <a:solidFill>
                  <a:srgbClr val="2D404E"/>
                </a:solidFill>
                <a:latin typeface="Arial"/>
                <a:cs typeface="Arial"/>
              </a:rPr>
              <a:t>114.</a:t>
            </a:r>
            <a:endParaRPr lang="en-US" sz="1200" dirty="0">
              <a:latin typeface="Arial"/>
              <a:cs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98817" y="0"/>
            <a:ext cx="11312525" cy="2103120"/>
            <a:chOff x="498817" y="0"/>
            <a:chExt cx="11312525" cy="2103120"/>
          </a:xfrm>
        </p:grpSpPr>
        <p:pic>
          <p:nvPicPr>
            <p:cNvPr id="3" name="object 3"/>
            <p:cNvPicPr/>
            <p:nvPr/>
          </p:nvPicPr>
          <p:blipFill>
            <a:blip r:embed="rId2" cstate="print"/>
            <a:stretch>
              <a:fillRect/>
            </a:stretch>
          </p:blipFill>
          <p:spPr>
            <a:xfrm>
              <a:off x="527304" y="0"/>
              <a:ext cx="11283696" cy="2103120"/>
            </a:xfrm>
            <a:prstGeom prst="rect">
              <a:avLst/>
            </a:prstGeom>
          </p:spPr>
        </p:pic>
        <p:sp>
          <p:nvSpPr>
            <p:cNvPr id="4" name="object 4"/>
            <p:cNvSpPr/>
            <p:nvPr/>
          </p:nvSpPr>
          <p:spPr>
            <a:xfrm>
              <a:off x="558203" y="0"/>
              <a:ext cx="11167745" cy="2019300"/>
            </a:xfrm>
            <a:custGeom>
              <a:avLst/>
              <a:gdLst/>
              <a:ahLst/>
              <a:cxnLst/>
              <a:rect l="l" t="t" r="r" b="b"/>
              <a:pathLst>
                <a:path w="11167745" h="2019300">
                  <a:moveTo>
                    <a:pt x="11167465" y="2018804"/>
                  </a:moveTo>
                  <a:lnTo>
                    <a:pt x="0" y="2018804"/>
                  </a:lnTo>
                  <a:lnTo>
                    <a:pt x="0" y="0"/>
                  </a:lnTo>
                  <a:lnTo>
                    <a:pt x="11167465" y="0"/>
                  </a:lnTo>
                  <a:lnTo>
                    <a:pt x="11167465" y="2018804"/>
                  </a:lnTo>
                  <a:close/>
                </a:path>
              </a:pathLst>
            </a:custGeom>
            <a:solidFill>
              <a:srgbClr val="FFFFFF"/>
            </a:solidFill>
          </p:spPr>
          <p:txBody>
            <a:bodyPr wrap="square" lIns="0" tIns="0" rIns="0" bIns="0" rtlCol="0"/>
            <a:lstStyle/>
            <a:p>
              <a:endParaRPr/>
            </a:p>
          </p:txBody>
        </p:sp>
        <p:sp>
          <p:nvSpPr>
            <p:cNvPr id="5" name="object 5"/>
            <p:cNvSpPr/>
            <p:nvPr/>
          </p:nvSpPr>
          <p:spPr>
            <a:xfrm>
              <a:off x="498817" y="787349"/>
              <a:ext cx="128270" cy="704215"/>
            </a:xfrm>
            <a:custGeom>
              <a:avLst/>
              <a:gdLst/>
              <a:ahLst/>
              <a:cxnLst/>
              <a:rect l="l" t="t" r="r" b="b"/>
              <a:pathLst>
                <a:path w="128270" h="704215">
                  <a:moveTo>
                    <a:pt x="128041" y="704100"/>
                  </a:moveTo>
                  <a:lnTo>
                    <a:pt x="0" y="704100"/>
                  </a:lnTo>
                  <a:lnTo>
                    <a:pt x="0" y="0"/>
                  </a:lnTo>
                  <a:lnTo>
                    <a:pt x="128041" y="0"/>
                  </a:lnTo>
                  <a:lnTo>
                    <a:pt x="128041" y="704100"/>
                  </a:lnTo>
                  <a:close/>
                </a:path>
              </a:pathLst>
            </a:custGeom>
            <a:solidFill>
              <a:srgbClr val="F5A600"/>
            </a:solidFill>
          </p:spPr>
          <p:txBody>
            <a:bodyPr wrap="square" lIns="0" tIns="0" rIns="0" bIns="0" rtlCol="0"/>
            <a:lstStyle/>
            <a:p>
              <a:endParaRPr/>
            </a:p>
          </p:txBody>
        </p:sp>
      </p:grpSp>
      <p:sp>
        <p:nvSpPr>
          <p:cNvPr id="6" name="object 6"/>
          <p:cNvSpPr txBox="1">
            <a:spLocks noGrp="1"/>
          </p:cNvSpPr>
          <p:nvPr>
            <p:ph type="title"/>
          </p:nvPr>
        </p:nvSpPr>
        <p:spPr>
          <a:xfrm>
            <a:off x="558203" y="0"/>
            <a:ext cx="11167745" cy="2047355"/>
          </a:xfrm>
          <a:prstGeom prst="rect">
            <a:avLst/>
          </a:prstGeom>
          <a:ln w="9525">
            <a:solidFill>
              <a:srgbClr val="E9E9E9"/>
            </a:solidFill>
          </a:ln>
        </p:spPr>
        <p:txBody>
          <a:bodyPr vert="horz" wrap="square" lIns="0" tIns="635" rIns="0" bIns="0" rtlCol="0">
            <a:spAutoFit/>
          </a:bodyPr>
          <a:lstStyle/>
          <a:p>
            <a:pPr>
              <a:lnSpc>
                <a:spcPct val="100000"/>
              </a:lnSpc>
              <a:spcBef>
                <a:spcPts val="5"/>
              </a:spcBef>
            </a:pPr>
            <a:endParaRPr sz="5300" dirty="0">
              <a:latin typeface="Times New Roman"/>
              <a:cs typeface="Times New Roman"/>
            </a:endParaRPr>
          </a:p>
          <a:p>
            <a:pPr marL="648335">
              <a:lnSpc>
                <a:spcPct val="100000"/>
              </a:lnSpc>
              <a:spcBef>
                <a:spcPts val="5"/>
              </a:spcBef>
            </a:pPr>
            <a:r>
              <a:rPr lang="el-GR" sz="4000" b="1" spc="265" dirty="0">
                <a:solidFill>
                  <a:srgbClr val="000000"/>
                </a:solidFill>
                <a:latin typeface="Century Gothic"/>
                <a:cs typeface="Century Gothic"/>
              </a:rPr>
              <a:t>Το πρόβλημα της ευθυγράμμισης αξιών</a:t>
            </a:r>
            <a:endParaRPr sz="4000" dirty="0">
              <a:latin typeface="Century Gothic"/>
              <a:cs typeface="Century Gothic"/>
            </a:endParaRPr>
          </a:p>
        </p:txBody>
      </p:sp>
      <p:sp>
        <p:nvSpPr>
          <p:cNvPr id="7" name="object 7"/>
          <p:cNvSpPr txBox="1"/>
          <p:nvPr/>
        </p:nvSpPr>
        <p:spPr>
          <a:xfrm>
            <a:off x="1194308" y="2355595"/>
            <a:ext cx="7949692" cy="3027111"/>
          </a:xfrm>
          <a:prstGeom prst="rect">
            <a:avLst/>
          </a:prstGeom>
        </p:spPr>
        <p:txBody>
          <a:bodyPr vert="horz" wrap="square" lIns="0" tIns="168275" rIns="0" bIns="0" rtlCol="0">
            <a:spAutoFit/>
          </a:bodyPr>
          <a:lstStyle/>
          <a:p>
            <a:pPr marL="12700">
              <a:lnSpc>
                <a:spcPct val="100000"/>
              </a:lnSpc>
              <a:spcBef>
                <a:spcPts val="1325"/>
              </a:spcBef>
            </a:pPr>
            <a:r>
              <a:rPr lang="el-GR" sz="2400" b="1" dirty="0">
                <a:latin typeface="Century Gothic"/>
                <a:cs typeface="Century Gothic"/>
              </a:rPr>
              <a:t>Έρευνα στην επιστήμη των υπολογιστών για την ανθεκτικότητα της ΤΝ</a:t>
            </a:r>
            <a:endParaRPr sz="2400" dirty="0">
              <a:latin typeface="Century Gothic"/>
              <a:cs typeface="Century Gothic"/>
            </a:endParaRPr>
          </a:p>
          <a:p>
            <a:pPr marL="120014" indent="-107950">
              <a:lnSpc>
                <a:spcPct val="100000"/>
              </a:lnSpc>
              <a:spcBef>
                <a:spcPts val="1220"/>
              </a:spcBef>
              <a:buSzPct val="95833"/>
              <a:buFont typeface="Arial"/>
              <a:buChar char="•"/>
              <a:tabLst>
                <a:tab pos="120650" algn="l"/>
              </a:tabLst>
            </a:pPr>
            <a:r>
              <a:rPr lang="el-GR" sz="2400" spc="-10" dirty="0">
                <a:latin typeface="Century Gothic"/>
                <a:cs typeface="Century Gothic"/>
              </a:rPr>
              <a:t>Επικύρωση</a:t>
            </a:r>
            <a:endParaRPr sz="2400" dirty="0">
              <a:latin typeface="Century Gothic"/>
              <a:cs typeface="Century Gothic"/>
            </a:endParaRPr>
          </a:p>
          <a:p>
            <a:pPr marL="120014" indent="-107950">
              <a:lnSpc>
                <a:spcPct val="100000"/>
              </a:lnSpc>
              <a:spcBef>
                <a:spcPts val="1320"/>
              </a:spcBef>
              <a:buSzPct val="95833"/>
              <a:buFont typeface="Arial"/>
              <a:buChar char="•"/>
              <a:tabLst>
                <a:tab pos="120650" algn="l"/>
              </a:tabLst>
            </a:pPr>
            <a:r>
              <a:rPr lang="el-GR" sz="2400" spc="-10" dirty="0">
                <a:latin typeface="Century Gothic"/>
                <a:cs typeface="Century Gothic"/>
              </a:rPr>
              <a:t>Εγκυρότητα</a:t>
            </a:r>
            <a:endParaRPr sz="2400" dirty="0">
              <a:latin typeface="Century Gothic"/>
              <a:cs typeface="Century Gothic"/>
            </a:endParaRPr>
          </a:p>
          <a:p>
            <a:pPr marL="120014" indent="-107950">
              <a:lnSpc>
                <a:spcPct val="100000"/>
              </a:lnSpc>
              <a:spcBef>
                <a:spcPts val="1320"/>
              </a:spcBef>
              <a:buSzPct val="95833"/>
              <a:buFont typeface="Arial"/>
              <a:buChar char="•"/>
              <a:tabLst>
                <a:tab pos="120650" algn="l"/>
              </a:tabLst>
            </a:pPr>
            <a:r>
              <a:rPr lang="el-GR" sz="2400" spc="-10" dirty="0">
                <a:latin typeface="Century Gothic"/>
                <a:cs typeface="Century Gothic"/>
              </a:rPr>
              <a:t>Ασφάλεια</a:t>
            </a:r>
            <a:endParaRPr sz="2400" dirty="0">
              <a:latin typeface="Century Gothic"/>
              <a:cs typeface="Century Gothic"/>
            </a:endParaRPr>
          </a:p>
          <a:p>
            <a:pPr marL="120014" indent="-107950">
              <a:lnSpc>
                <a:spcPct val="100000"/>
              </a:lnSpc>
              <a:spcBef>
                <a:spcPts val="1225"/>
              </a:spcBef>
              <a:buSzPct val="95833"/>
              <a:buFont typeface="Arial"/>
              <a:buChar char="•"/>
              <a:tabLst>
                <a:tab pos="120650" algn="l"/>
              </a:tabLst>
            </a:pPr>
            <a:r>
              <a:rPr lang="el-GR" sz="2400" spc="-10" dirty="0">
                <a:latin typeface="Century Gothic"/>
                <a:cs typeface="Century Gothic"/>
              </a:rPr>
              <a:t>Έλεγχος</a:t>
            </a:r>
            <a:endParaRPr sz="2400" dirty="0">
              <a:latin typeface="Century Gothic"/>
              <a:cs typeface="Century Gothic"/>
            </a:endParaRPr>
          </a:p>
        </p:txBody>
      </p:sp>
      <p:sp>
        <p:nvSpPr>
          <p:cNvPr id="8" name="object 8"/>
          <p:cNvSpPr txBox="1"/>
          <p:nvPr/>
        </p:nvSpPr>
        <p:spPr>
          <a:xfrm>
            <a:off x="4629200" y="6110732"/>
            <a:ext cx="6463030" cy="388620"/>
          </a:xfrm>
          <a:prstGeom prst="rect">
            <a:avLst/>
          </a:prstGeom>
        </p:spPr>
        <p:txBody>
          <a:bodyPr vert="horz" wrap="square" lIns="0" tIns="20955" rIns="0" bIns="0" rtlCol="0">
            <a:spAutoFit/>
          </a:bodyPr>
          <a:lstStyle/>
          <a:p>
            <a:pPr marL="12700" marR="5080">
              <a:lnSpc>
                <a:spcPts val="1420"/>
              </a:lnSpc>
              <a:spcBef>
                <a:spcPts val="165"/>
              </a:spcBef>
            </a:pPr>
            <a:r>
              <a:rPr sz="1200" dirty="0">
                <a:solidFill>
                  <a:srgbClr val="2D404E"/>
                </a:solidFill>
                <a:latin typeface="Arial"/>
                <a:cs typeface="Arial"/>
              </a:rPr>
              <a:t>Russell,</a:t>
            </a:r>
            <a:r>
              <a:rPr sz="1200" spc="-25" dirty="0">
                <a:solidFill>
                  <a:srgbClr val="2D404E"/>
                </a:solidFill>
                <a:latin typeface="Arial"/>
                <a:cs typeface="Arial"/>
              </a:rPr>
              <a:t> </a:t>
            </a:r>
            <a:r>
              <a:rPr sz="1200" dirty="0">
                <a:solidFill>
                  <a:srgbClr val="2D404E"/>
                </a:solidFill>
                <a:latin typeface="Arial"/>
                <a:cs typeface="Arial"/>
              </a:rPr>
              <a:t>S.,</a:t>
            </a:r>
            <a:r>
              <a:rPr sz="1200" spc="-5" dirty="0">
                <a:solidFill>
                  <a:srgbClr val="2D404E"/>
                </a:solidFill>
                <a:latin typeface="Arial"/>
                <a:cs typeface="Arial"/>
              </a:rPr>
              <a:t> </a:t>
            </a:r>
            <a:r>
              <a:rPr sz="1200" dirty="0">
                <a:solidFill>
                  <a:srgbClr val="2D404E"/>
                </a:solidFill>
                <a:latin typeface="Arial"/>
                <a:cs typeface="Arial"/>
              </a:rPr>
              <a:t>D.</a:t>
            </a:r>
            <a:r>
              <a:rPr sz="1200" spc="-15" dirty="0">
                <a:solidFill>
                  <a:srgbClr val="2D404E"/>
                </a:solidFill>
                <a:latin typeface="Arial"/>
                <a:cs typeface="Arial"/>
              </a:rPr>
              <a:t> </a:t>
            </a:r>
            <a:r>
              <a:rPr sz="1200" dirty="0">
                <a:solidFill>
                  <a:srgbClr val="2D404E"/>
                </a:solidFill>
                <a:latin typeface="Arial"/>
                <a:cs typeface="Arial"/>
              </a:rPr>
              <a:t>Dewey</a:t>
            </a:r>
            <a:r>
              <a:rPr sz="1200" spc="-5" dirty="0">
                <a:solidFill>
                  <a:srgbClr val="2D404E"/>
                </a:solidFill>
                <a:latin typeface="Arial"/>
                <a:cs typeface="Arial"/>
              </a:rPr>
              <a:t> </a:t>
            </a:r>
            <a:r>
              <a:rPr sz="1200" dirty="0">
                <a:solidFill>
                  <a:srgbClr val="2D404E"/>
                </a:solidFill>
                <a:latin typeface="Arial"/>
                <a:cs typeface="Arial"/>
              </a:rPr>
              <a:t>and</a:t>
            </a:r>
            <a:r>
              <a:rPr sz="1200" spc="-20" dirty="0">
                <a:solidFill>
                  <a:srgbClr val="2D404E"/>
                </a:solidFill>
                <a:latin typeface="Arial"/>
                <a:cs typeface="Arial"/>
              </a:rPr>
              <a:t> </a:t>
            </a:r>
            <a:r>
              <a:rPr sz="1200" dirty="0">
                <a:solidFill>
                  <a:srgbClr val="2D404E"/>
                </a:solidFill>
                <a:latin typeface="Arial"/>
                <a:cs typeface="Arial"/>
              </a:rPr>
              <a:t>Max</a:t>
            </a:r>
            <a:r>
              <a:rPr sz="1200" spc="-35" dirty="0">
                <a:solidFill>
                  <a:srgbClr val="2D404E"/>
                </a:solidFill>
                <a:latin typeface="Arial"/>
                <a:cs typeface="Arial"/>
              </a:rPr>
              <a:t> </a:t>
            </a:r>
            <a:r>
              <a:rPr sz="1200" spc="-20" dirty="0">
                <a:solidFill>
                  <a:srgbClr val="2D404E"/>
                </a:solidFill>
                <a:latin typeface="Arial"/>
                <a:cs typeface="Arial"/>
              </a:rPr>
              <a:t>Tegmark.</a:t>
            </a:r>
            <a:r>
              <a:rPr sz="1200" spc="-10" dirty="0">
                <a:solidFill>
                  <a:srgbClr val="2D404E"/>
                </a:solidFill>
                <a:latin typeface="Arial"/>
                <a:cs typeface="Arial"/>
              </a:rPr>
              <a:t> </a:t>
            </a:r>
            <a:r>
              <a:rPr sz="1200" dirty="0">
                <a:solidFill>
                  <a:srgbClr val="2D404E"/>
                </a:solidFill>
                <a:latin typeface="Arial"/>
                <a:cs typeface="Arial"/>
              </a:rPr>
              <a:t>“Research</a:t>
            </a:r>
            <a:r>
              <a:rPr sz="1200" spc="-20" dirty="0">
                <a:solidFill>
                  <a:srgbClr val="2D404E"/>
                </a:solidFill>
                <a:latin typeface="Arial"/>
                <a:cs typeface="Arial"/>
              </a:rPr>
              <a:t> </a:t>
            </a:r>
            <a:r>
              <a:rPr sz="1200" dirty="0">
                <a:solidFill>
                  <a:srgbClr val="2D404E"/>
                </a:solidFill>
                <a:latin typeface="Arial"/>
                <a:cs typeface="Arial"/>
              </a:rPr>
              <a:t>Priorities</a:t>
            </a:r>
            <a:r>
              <a:rPr sz="1200" spc="-10" dirty="0">
                <a:solidFill>
                  <a:srgbClr val="2D404E"/>
                </a:solidFill>
                <a:latin typeface="Arial"/>
                <a:cs typeface="Arial"/>
              </a:rPr>
              <a:t> </a:t>
            </a:r>
            <a:r>
              <a:rPr sz="1200" dirty="0">
                <a:solidFill>
                  <a:srgbClr val="2D404E"/>
                </a:solidFill>
                <a:latin typeface="Arial"/>
                <a:cs typeface="Arial"/>
              </a:rPr>
              <a:t>for</a:t>
            </a:r>
            <a:r>
              <a:rPr sz="1200" spc="-15" dirty="0">
                <a:solidFill>
                  <a:srgbClr val="2D404E"/>
                </a:solidFill>
                <a:latin typeface="Arial"/>
                <a:cs typeface="Arial"/>
              </a:rPr>
              <a:t> </a:t>
            </a:r>
            <a:r>
              <a:rPr sz="1200" dirty="0">
                <a:solidFill>
                  <a:srgbClr val="2D404E"/>
                </a:solidFill>
                <a:latin typeface="Arial"/>
                <a:cs typeface="Arial"/>
              </a:rPr>
              <a:t>Robust</a:t>
            </a:r>
            <a:r>
              <a:rPr sz="1200" spc="-10" dirty="0">
                <a:solidFill>
                  <a:srgbClr val="2D404E"/>
                </a:solidFill>
                <a:latin typeface="Arial"/>
                <a:cs typeface="Arial"/>
              </a:rPr>
              <a:t> </a:t>
            </a:r>
            <a:r>
              <a:rPr sz="1200" dirty="0">
                <a:solidFill>
                  <a:srgbClr val="2D404E"/>
                </a:solidFill>
                <a:latin typeface="Arial"/>
                <a:cs typeface="Arial"/>
              </a:rPr>
              <a:t>and</a:t>
            </a:r>
            <a:r>
              <a:rPr sz="1200" spc="-20" dirty="0">
                <a:solidFill>
                  <a:srgbClr val="2D404E"/>
                </a:solidFill>
                <a:latin typeface="Arial"/>
                <a:cs typeface="Arial"/>
              </a:rPr>
              <a:t> </a:t>
            </a:r>
            <a:r>
              <a:rPr sz="1200" spc="-10" dirty="0">
                <a:solidFill>
                  <a:srgbClr val="2D404E"/>
                </a:solidFill>
                <a:latin typeface="Arial"/>
                <a:cs typeface="Arial"/>
              </a:rPr>
              <a:t>Beneficial</a:t>
            </a:r>
            <a:r>
              <a:rPr sz="1200" spc="-70" dirty="0">
                <a:solidFill>
                  <a:srgbClr val="2D404E"/>
                </a:solidFill>
                <a:latin typeface="Arial"/>
                <a:cs typeface="Arial"/>
              </a:rPr>
              <a:t> </a:t>
            </a:r>
            <a:r>
              <a:rPr sz="1200" spc="-10" dirty="0">
                <a:solidFill>
                  <a:srgbClr val="2D404E"/>
                </a:solidFill>
                <a:latin typeface="Arial"/>
                <a:cs typeface="Arial"/>
              </a:rPr>
              <a:t>Artificial </a:t>
            </a:r>
            <a:r>
              <a:rPr sz="1200" dirty="0">
                <a:solidFill>
                  <a:srgbClr val="2D404E"/>
                </a:solidFill>
                <a:latin typeface="Arial"/>
                <a:cs typeface="Arial"/>
              </a:rPr>
              <a:t>Intelligence.”</a:t>
            </a:r>
            <a:r>
              <a:rPr sz="1200" i="1" dirty="0">
                <a:solidFill>
                  <a:srgbClr val="2D404E"/>
                </a:solidFill>
                <a:latin typeface="Arial"/>
                <a:cs typeface="Arial"/>
              </a:rPr>
              <a:t>AI</a:t>
            </a:r>
            <a:r>
              <a:rPr sz="1200" i="1" spc="-35" dirty="0">
                <a:solidFill>
                  <a:srgbClr val="2D404E"/>
                </a:solidFill>
                <a:latin typeface="Arial"/>
                <a:cs typeface="Arial"/>
              </a:rPr>
              <a:t> </a:t>
            </a:r>
            <a:r>
              <a:rPr sz="1200" i="1" dirty="0">
                <a:solidFill>
                  <a:srgbClr val="2D404E"/>
                </a:solidFill>
                <a:latin typeface="Arial"/>
                <a:cs typeface="Arial"/>
              </a:rPr>
              <a:t>Mag.</a:t>
            </a:r>
            <a:r>
              <a:rPr sz="1200" dirty="0">
                <a:solidFill>
                  <a:srgbClr val="2D404E"/>
                </a:solidFill>
                <a:latin typeface="Arial"/>
                <a:cs typeface="Arial"/>
              </a:rPr>
              <a:t>36</a:t>
            </a:r>
            <a:r>
              <a:rPr sz="1200" spc="-40" dirty="0">
                <a:solidFill>
                  <a:srgbClr val="2D404E"/>
                </a:solidFill>
                <a:latin typeface="Arial"/>
                <a:cs typeface="Arial"/>
              </a:rPr>
              <a:t> </a:t>
            </a:r>
            <a:r>
              <a:rPr sz="1200" dirty="0">
                <a:solidFill>
                  <a:srgbClr val="2D404E"/>
                </a:solidFill>
                <a:latin typeface="Arial"/>
                <a:cs typeface="Arial"/>
              </a:rPr>
              <a:t>(2015):</a:t>
            </a:r>
            <a:r>
              <a:rPr sz="1200" spc="-30" dirty="0">
                <a:solidFill>
                  <a:srgbClr val="2D404E"/>
                </a:solidFill>
                <a:latin typeface="Arial"/>
                <a:cs typeface="Arial"/>
              </a:rPr>
              <a:t> </a:t>
            </a:r>
            <a:r>
              <a:rPr sz="1200" spc="-10" dirty="0">
                <a:solidFill>
                  <a:srgbClr val="2D404E"/>
                </a:solidFill>
                <a:latin typeface="Arial"/>
                <a:cs typeface="Arial"/>
              </a:rPr>
              <a:t>105-</a:t>
            </a:r>
            <a:r>
              <a:rPr sz="1200" spc="-20" dirty="0">
                <a:solidFill>
                  <a:srgbClr val="2D404E"/>
                </a:solidFill>
                <a:latin typeface="Arial"/>
                <a:cs typeface="Arial"/>
              </a:rPr>
              <a:t>114.</a:t>
            </a:r>
            <a:endParaRPr sz="1200">
              <a:latin typeface="Arial"/>
              <a:cs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98817" y="0"/>
            <a:ext cx="11312525" cy="2103120"/>
            <a:chOff x="498817" y="0"/>
            <a:chExt cx="11312525" cy="2103120"/>
          </a:xfrm>
        </p:grpSpPr>
        <p:pic>
          <p:nvPicPr>
            <p:cNvPr id="3" name="object 3"/>
            <p:cNvPicPr/>
            <p:nvPr/>
          </p:nvPicPr>
          <p:blipFill>
            <a:blip r:embed="rId2" cstate="print"/>
            <a:stretch>
              <a:fillRect/>
            </a:stretch>
          </p:blipFill>
          <p:spPr>
            <a:xfrm>
              <a:off x="527304" y="0"/>
              <a:ext cx="11283696" cy="2103120"/>
            </a:xfrm>
            <a:prstGeom prst="rect">
              <a:avLst/>
            </a:prstGeom>
          </p:spPr>
        </p:pic>
        <p:sp>
          <p:nvSpPr>
            <p:cNvPr id="4" name="object 4"/>
            <p:cNvSpPr/>
            <p:nvPr/>
          </p:nvSpPr>
          <p:spPr>
            <a:xfrm>
              <a:off x="558203" y="0"/>
              <a:ext cx="11167745" cy="2019300"/>
            </a:xfrm>
            <a:custGeom>
              <a:avLst/>
              <a:gdLst/>
              <a:ahLst/>
              <a:cxnLst/>
              <a:rect l="l" t="t" r="r" b="b"/>
              <a:pathLst>
                <a:path w="11167745" h="2019300">
                  <a:moveTo>
                    <a:pt x="11167465" y="2018804"/>
                  </a:moveTo>
                  <a:lnTo>
                    <a:pt x="0" y="2018804"/>
                  </a:lnTo>
                  <a:lnTo>
                    <a:pt x="0" y="0"/>
                  </a:lnTo>
                  <a:lnTo>
                    <a:pt x="11167465" y="0"/>
                  </a:lnTo>
                  <a:lnTo>
                    <a:pt x="11167465" y="2018804"/>
                  </a:lnTo>
                  <a:close/>
                </a:path>
              </a:pathLst>
            </a:custGeom>
            <a:solidFill>
              <a:srgbClr val="FFFFFF"/>
            </a:solidFill>
          </p:spPr>
          <p:txBody>
            <a:bodyPr wrap="square" lIns="0" tIns="0" rIns="0" bIns="0" rtlCol="0"/>
            <a:lstStyle/>
            <a:p>
              <a:endParaRPr/>
            </a:p>
          </p:txBody>
        </p:sp>
        <p:sp>
          <p:nvSpPr>
            <p:cNvPr id="5" name="object 5"/>
            <p:cNvSpPr/>
            <p:nvPr/>
          </p:nvSpPr>
          <p:spPr>
            <a:xfrm>
              <a:off x="498817" y="787349"/>
              <a:ext cx="128270" cy="704215"/>
            </a:xfrm>
            <a:custGeom>
              <a:avLst/>
              <a:gdLst/>
              <a:ahLst/>
              <a:cxnLst/>
              <a:rect l="l" t="t" r="r" b="b"/>
              <a:pathLst>
                <a:path w="128270" h="704215">
                  <a:moveTo>
                    <a:pt x="128041" y="704100"/>
                  </a:moveTo>
                  <a:lnTo>
                    <a:pt x="0" y="704100"/>
                  </a:lnTo>
                  <a:lnTo>
                    <a:pt x="0" y="0"/>
                  </a:lnTo>
                  <a:lnTo>
                    <a:pt x="128041" y="0"/>
                  </a:lnTo>
                  <a:lnTo>
                    <a:pt x="128041" y="704100"/>
                  </a:lnTo>
                  <a:close/>
                </a:path>
              </a:pathLst>
            </a:custGeom>
            <a:solidFill>
              <a:srgbClr val="F5A600"/>
            </a:solidFill>
          </p:spPr>
          <p:txBody>
            <a:bodyPr wrap="square" lIns="0" tIns="0" rIns="0" bIns="0" rtlCol="0"/>
            <a:lstStyle/>
            <a:p>
              <a:endParaRPr/>
            </a:p>
          </p:txBody>
        </p:sp>
      </p:grpSp>
      <p:sp>
        <p:nvSpPr>
          <p:cNvPr id="6" name="object 6"/>
          <p:cNvSpPr txBox="1">
            <a:spLocks noGrp="1"/>
          </p:cNvSpPr>
          <p:nvPr>
            <p:ph type="title"/>
          </p:nvPr>
        </p:nvSpPr>
        <p:spPr>
          <a:xfrm>
            <a:off x="558203" y="0"/>
            <a:ext cx="11167745" cy="2047355"/>
          </a:xfrm>
          <a:prstGeom prst="rect">
            <a:avLst/>
          </a:prstGeom>
          <a:ln w="9525">
            <a:solidFill>
              <a:srgbClr val="E9E9E9"/>
            </a:solidFill>
          </a:ln>
        </p:spPr>
        <p:txBody>
          <a:bodyPr vert="horz" wrap="square" lIns="0" tIns="635" rIns="0" bIns="0" rtlCol="0">
            <a:spAutoFit/>
          </a:bodyPr>
          <a:lstStyle/>
          <a:p>
            <a:pPr>
              <a:lnSpc>
                <a:spcPct val="100000"/>
              </a:lnSpc>
              <a:spcBef>
                <a:spcPts val="5"/>
              </a:spcBef>
            </a:pPr>
            <a:endParaRPr sz="5300" dirty="0">
              <a:latin typeface="Times New Roman"/>
              <a:cs typeface="Times New Roman"/>
            </a:endParaRPr>
          </a:p>
          <a:p>
            <a:pPr marL="648335">
              <a:lnSpc>
                <a:spcPct val="100000"/>
              </a:lnSpc>
              <a:spcBef>
                <a:spcPts val="5"/>
              </a:spcBef>
            </a:pPr>
            <a:r>
              <a:rPr lang="el-GR" sz="4000" b="1" spc="265" dirty="0">
                <a:solidFill>
                  <a:srgbClr val="000000"/>
                </a:solidFill>
                <a:latin typeface="Century Gothic"/>
                <a:cs typeface="Century Gothic"/>
              </a:rPr>
              <a:t>Το πρόβλημα της ευθυγράμμισης αξιών</a:t>
            </a:r>
            <a:endParaRPr sz="4000" dirty="0">
              <a:latin typeface="Century Gothic"/>
              <a:cs typeface="Century Gothic"/>
            </a:endParaRPr>
          </a:p>
        </p:txBody>
      </p:sp>
      <p:sp>
        <p:nvSpPr>
          <p:cNvPr id="7" name="object 7"/>
          <p:cNvSpPr txBox="1"/>
          <p:nvPr/>
        </p:nvSpPr>
        <p:spPr>
          <a:xfrm>
            <a:off x="1194308" y="2355595"/>
            <a:ext cx="7263892" cy="2134559"/>
          </a:xfrm>
          <a:prstGeom prst="rect">
            <a:avLst/>
          </a:prstGeom>
        </p:spPr>
        <p:txBody>
          <a:bodyPr vert="horz" wrap="square" lIns="0" tIns="168275" rIns="0" bIns="0" rtlCol="0">
            <a:spAutoFit/>
          </a:bodyPr>
          <a:lstStyle/>
          <a:p>
            <a:pPr marL="12700">
              <a:lnSpc>
                <a:spcPct val="100000"/>
              </a:lnSpc>
              <a:spcBef>
                <a:spcPts val="1325"/>
              </a:spcBef>
            </a:pPr>
            <a:r>
              <a:rPr lang="el-GR" sz="2400" spc="-10" dirty="0">
                <a:latin typeface="Century Gothic"/>
                <a:cs typeface="Century Gothic"/>
              </a:rPr>
              <a:t>Μακροπρόθεσμες ερευνητικές προτεραιότητες</a:t>
            </a:r>
            <a:r>
              <a:rPr sz="2400" spc="-10" dirty="0">
                <a:latin typeface="Century Gothic"/>
                <a:cs typeface="Century Gothic"/>
              </a:rPr>
              <a:t>:</a:t>
            </a:r>
            <a:endParaRPr sz="2400" dirty="0">
              <a:latin typeface="Century Gothic"/>
              <a:cs typeface="Century Gothic"/>
            </a:endParaRPr>
          </a:p>
          <a:p>
            <a:pPr marL="120014" indent="-107950">
              <a:lnSpc>
                <a:spcPct val="100000"/>
              </a:lnSpc>
              <a:spcBef>
                <a:spcPts val="1220"/>
              </a:spcBef>
              <a:buSzPct val="95833"/>
              <a:buFont typeface="Arial"/>
              <a:buChar char="•"/>
              <a:tabLst>
                <a:tab pos="120650" algn="l"/>
              </a:tabLst>
            </a:pPr>
            <a:r>
              <a:rPr lang="el-GR" sz="2400" spc="-10" dirty="0">
                <a:latin typeface="Century Gothic"/>
                <a:cs typeface="Century Gothic"/>
              </a:rPr>
              <a:t>Επικύρωση</a:t>
            </a:r>
            <a:endParaRPr sz="2400" dirty="0">
              <a:latin typeface="Century Gothic"/>
              <a:cs typeface="Century Gothic"/>
            </a:endParaRPr>
          </a:p>
          <a:p>
            <a:pPr marL="120014" indent="-107950">
              <a:lnSpc>
                <a:spcPct val="100000"/>
              </a:lnSpc>
              <a:spcBef>
                <a:spcPts val="1320"/>
              </a:spcBef>
              <a:buSzPct val="95833"/>
              <a:buFont typeface="Arial"/>
              <a:buChar char="•"/>
              <a:tabLst>
                <a:tab pos="120650" algn="l"/>
              </a:tabLst>
            </a:pPr>
            <a:r>
              <a:rPr lang="el-GR" sz="2400" spc="-10" dirty="0">
                <a:latin typeface="Century Gothic"/>
                <a:cs typeface="Century Gothic"/>
              </a:rPr>
              <a:t>Ασφάλεια</a:t>
            </a:r>
            <a:endParaRPr sz="2400" dirty="0">
              <a:latin typeface="Century Gothic"/>
              <a:cs typeface="Century Gothic"/>
            </a:endParaRPr>
          </a:p>
          <a:p>
            <a:pPr marL="120014" indent="-107950">
              <a:lnSpc>
                <a:spcPct val="100000"/>
              </a:lnSpc>
              <a:spcBef>
                <a:spcPts val="1320"/>
              </a:spcBef>
              <a:buSzPct val="95833"/>
              <a:buFont typeface="Arial"/>
              <a:buChar char="•"/>
              <a:tabLst>
                <a:tab pos="120650" algn="l"/>
              </a:tabLst>
            </a:pPr>
            <a:r>
              <a:rPr lang="el-GR" sz="2400" spc="-10" dirty="0">
                <a:latin typeface="Century Gothic"/>
                <a:cs typeface="Century Gothic"/>
              </a:rPr>
              <a:t>Έλεγχος</a:t>
            </a:r>
            <a:endParaRPr sz="2400" dirty="0">
              <a:latin typeface="Century Gothic"/>
              <a:cs typeface="Century Gothic"/>
            </a:endParaRPr>
          </a:p>
        </p:txBody>
      </p:sp>
      <p:sp>
        <p:nvSpPr>
          <p:cNvPr id="8" name="object 8"/>
          <p:cNvSpPr txBox="1"/>
          <p:nvPr/>
        </p:nvSpPr>
        <p:spPr>
          <a:xfrm>
            <a:off x="4629200" y="6110732"/>
            <a:ext cx="6463030" cy="388620"/>
          </a:xfrm>
          <a:prstGeom prst="rect">
            <a:avLst/>
          </a:prstGeom>
        </p:spPr>
        <p:txBody>
          <a:bodyPr vert="horz" wrap="square" lIns="0" tIns="20955" rIns="0" bIns="0" rtlCol="0">
            <a:spAutoFit/>
          </a:bodyPr>
          <a:lstStyle/>
          <a:p>
            <a:pPr marL="12700" marR="5080">
              <a:lnSpc>
                <a:spcPts val="1420"/>
              </a:lnSpc>
              <a:spcBef>
                <a:spcPts val="165"/>
              </a:spcBef>
            </a:pPr>
            <a:r>
              <a:rPr sz="1200" dirty="0">
                <a:solidFill>
                  <a:srgbClr val="2D404E"/>
                </a:solidFill>
                <a:latin typeface="Arial"/>
                <a:cs typeface="Arial"/>
              </a:rPr>
              <a:t>Russell,</a:t>
            </a:r>
            <a:r>
              <a:rPr sz="1200" spc="-25" dirty="0">
                <a:solidFill>
                  <a:srgbClr val="2D404E"/>
                </a:solidFill>
                <a:latin typeface="Arial"/>
                <a:cs typeface="Arial"/>
              </a:rPr>
              <a:t> </a:t>
            </a:r>
            <a:r>
              <a:rPr sz="1200" dirty="0">
                <a:solidFill>
                  <a:srgbClr val="2D404E"/>
                </a:solidFill>
                <a:latin typeface="Arial"/>
                <a:cs typeface="Arial"/>
              </a:rPr>
              <a:t>S.,</a:t>
            </a:r>
            <a:r>
              <a:rPr sz="1200" spc="-5" dirty="0">
                <a:solidFill>
                  <a:srgbClr val="2D404E"/>
                </a:solidFill>
                <a:latin typeface="Arial"/>
                <a:cs typeface="Arial"/>
              </a:rPr>
              <a:t> </a:t>
            </a:r>
            <a:r>
              <a:rPr sz="1200" dirty="0">
                <a:solidFill>
                  <a:srgbClr val="2D404E"/>
                </a:solidFill>
                <a:latin typeface="Arial"/>
                <a:cs typeface="Arial"/>
              </a:rPr>
              <a:t>D.</a:t>
            </a:r>
            <a:r>
              <a:rPr sz="1200" spc="-15" dirty="0">
                <a:solidFill>
                  <a:srgbClr val="2D404E"/>
                </a:solidFill>
                <a:latin typeface="Arial"/>
                <a:cs typeface="Arial"/>
              </a:rPr>
              <a:t> </a:t>
            </a:r>
            <a:r>
              <a:rPr sz="1200" dirty="0">
                <a:solidFill>
                  <a:srgbClr val="2D404E"/>
                </a:solidFill>
                <a:latin typeface="Arial"/>
                <a:cs typeface="Arial"/>
              </a:rPr>
              <a:t>Dewey</a:t>
            </a:r>
            <a:r>
              <a:rPr sz="1200" spc="-5" dirty="0">
                <a:solidFill>
                  <a:srgbClr val="2D404E"/>
                </a:solidFill>
                <a:latin typeface="Arial"/>
                <a:cs typeface="Arial"/>
              </a:rPr>
              <a:t> </a:t>
            </a:r>
            <a:r>
              <a:rPr sz="1200" dirty="0">
                <a:solidFill>
                  <a:srgbClr val="2D404E"/>
                </a:solidFill>
                <a:latin typeface="Arial"/>
                <a:cs typeface="Arial"/>
              </a:rPr>
              <a:t>and</a:t>
            </a:r>
            <a:r>
              <a:rPr sz="1200" spc="-20" dirty="0">
                <a:solidFill>
                  <a:srgbClr val="2D404E"/>
                </a:solidFill>
                <a:latin typeface="Arial"/>
                <a:cs typeface="Arial"/>
              </a:rPr>
              <a:t> </a:t>
            </a:r>
            <a:r>
              <a:rPr sz="1200" dirty="0">
                <a:solidFill>
                  <a:srgbClr val="2D404E"/>
                </a:solidFill>
                <a:latin typeface="Arial"/>
                <a:cs typeface="Arial"/>
              </a:rPr>
              <a:t>Max</a:t>
            </a:r>
            <a:r>
              <a:rPr sz="1200" spc="-35" dirty="0">
                <a:solidFill>
                  <a:srgbClr val="2D404E"/>
                </a:solidFill>
                <a:latin typeface="Arial"/>
                <a:cs typeface="Arial"/>
              </a:rPr>
              <a:t> </a:t>
            </a:r>
            <a:r>
              <a:rPr sz="1200" spc="-20" dirty="0">
                <a:solidFill>
                  <a:srgbClr val="2D404E"/>
                </a:solidFill>
                <a:latin typeface="Arial"/>
                <a:cs typeface="Arial"/>
              </a:rPr>
              <a:t>Tegmark.</a:t>
            </a:r>
            <a:r>
              <a:rPr sz="1200" spc="-10" dirty="0">
                <a:solidFill>
                  <a:srgbClr val="2D404E"/>
                </a:solidFill>
                <a:latin typeface="Arial"/>
                <a:cs typeface="Arial"/>
              </a:rPr>
              <a:t> </a:t>
            </a:r>
            <a:r>
              <a:rPr sz="1200" dirty="0">
                <a:solidFill>
                  <a:srgbClr val="2D404E"/>
                </a:solidFill>
                <a:latin typeface="Arial"/>
                <a:cs typeface="Arial"/>
              </a:rPr>
              <a:t>“Research</a:t>
            </a:r>
            <a:r>
              <a:rPr sz="1200" spc="-20" dirty="0">
                <a:solidFill>
                  <a:srgbClr val="2D404E"/>
                </a:solidFill>
                <a:latin typeface="Arial"/>
                <a:cs typeface="Arial"/>
              </a:rPr>
              <a:t> </a:t>
            </a:r>
            <a:r>
              <a:rPr sz="1200" dirty="0">
                <a:solidFill>
                  <a:srgbClr val="2D404E"/>
                </a:solidFill>
                <a:latin typeface="Arial"/>
                <a:cs typeface="Arial"/>
              </a:rPr>
              <a:t>Priorities</a:t>
            </a:r>
            <a:r>
              <a:rPr sz="1200" spc="-10" dirty="0">
                <a:solidFill>
                  <a:srgbClr val="2D404E"/>
                </a:solidFill>
                <a:latin typeface="Arial"/>
                <a:cs typeface="Arial"/>
              </a:rPr>
              <a:t> </a:t>
            </a:r>
            <a:r>
              <a:rPr sz="1200" dirty="0">
                <a:solidFill>
                  <a:srgbClr val="2D404E"/>
                </a:solidFill>
                <a:latin typeface="Arial"/>
                <a:cs typeface="Arial"/>
              </a:rPr>
              <a:t>for</a:t>
            </a:r>
            <a:r>
              <a:rPr sz="1200" spc="-15" dirty="0">
                <a:solidFill>
                  <a:srgbClr val="2D404E"/>
                </a:solidFill>
                <a:latin typeface="Arial"/>
                <a:cs typeface="Arial"/>
              </a:rPr>
              <a:t> </a:t>
            </a:r>
            <a:r>
              <a:rPr sz="1200" dirty="0">
                <a:solidFill>
                  <a:srgbClr val="2D404E"/>
                </a:solidFill>
                <a:latin typeface="Arial"/>
                <a:cs typeface="Arial"/>
              </a:rPr>
              <a:t>Robust</a:t>
            </a:r>
            <a:r>
              <a:rPr sz="1200" spc="-10" dirty="0">
                <a:solidFill>
                  <a:srgbClr val="2D404E"/>
                </a:solidFill>
                <a:latin typeface="Arial"/>
                <a:cs typeface="Arial"/>
              </a:rPr>
              <a:t> </a:t>
            </a:r>
            <a:r>
              <a:rPr sz="1200" dirty="0">
                <a:solidFill>
                  <a:srgbClr val="2D404E"/>
                </a:solidFill>
                <a:latin typeface="Arial"/>
                <a:cs typeface="Arial"/>
              </a:rPr>
              <a:t>and</a:t>
            </a:r>
            <a:r>
              <a:rPr sz="1200" spc="-20" dirty="0">
                <a:solidFill>
                  <a:srgbClr val="2D404E"/>
                </a:solidFill>
                <a:latin typeface="Arial"/>
                <a:cs typeface="Arial"/>
              </a:rPr>
              <a:t> </a:t>
            </a:r>
            <a:r>
              <a:rPr sz="1200" spc="-10" dirty="0">
                <a:solidFill>
                  <a:srgbClr val="2D404E"/>
                </a:solidFill>
                <a:latin typeface="Arial"/>
                <a:cs typeface="Arial"/>
              </a:rPr>
              <a:t>Beneficial</a:t>
            </a:r>
            <a:r>
              <a:rPr sz="1200" spc="-70" dirty="0">
                <a:solidFill>
                  <a:srgbClr val="2D404E"/>
                </a:solidFill>
                <a:latin typeface="Arial"/>
                <a:cs typeface="Arial"/>
              </a:rPr>
              <a:t> </a:t>
            </a:r>
            <a:r>
              <a:rPr sz="1200" spc="-10" dirty="0">
                <a:solidFill>
                  <a:srgbClr val="2D404E"/>
                </a:solidFill>
                <a:latin typeface="Arial"/>
                <a:cs typeface="Arial"/>
              </a:rPr>
              <a:t>Artificial </a:t>
            </a:r>
            <a:r>
              <a:rPr sz="1200" dirty="0">
                <a:solidFill>
                  <a:srgbClr val="2D404E"/>
                </a:solidFill>
                <a:latin typeface="Arial"/>
                <a:cs typeface="Arial"/>
              </a:rPr>
              <a:t>Intelligence.”</a:t>
            </a:r>
            <a:r>
              <a:rPr sz="1200" i="1" dirty="0">
                <a:solidFill>
                  <a:srgbClr val="2D404E"/>
                </a:solidFill>
                <a:latin typeface="Arial"/>
                <a:cs typeface="Arial"/>
              </a:rPr>
              <a:t>AI</a:t>
            </a:r>
            <a:r>
              <a:rPr sz="1200" i="1" spc="-35" dirty="0">
                <a:solidFill>
                  <a:srgbClr val="2D404E"/>
                </a:solidFill>
                <a:latin typeface="Arial"/>
                <a:cs typeface="Arial"/>
              </a:rPr>
              <a:t> </a:t>
            </a:r>
            <a:r>
              <a:rPr sz="1200" i="1" dirty="0">
                <a:solidFill>
                  <a:srgbClr val="2D404E"/>
                </a:solidFill>
                <a:latin typeface="Arial"/>
                <a:cs typeface="Arial"/>
              </a:rPr>
              <a:t>Mag.</a:t>
            </a:r>
            <a:r>
              <a:rPr sz="1200" dirty="0">
                <a:solidFill>
                  <a:srgbClr val="2D404E"/>
                </a:solidFill>
                <a:latin typeface="Arial"/>
                <a:cs typeface="Arial"/>
              </a:rPr>
              <a:t>36</a:t>
            </a:r>
            <a:r>
              <a:rPr sz="1200" spc="-40" dirty="0">
                <a:solidFill>
                  <a:srgbClr val="2D404E"/>
                </a:solidFill>
                <a:latin typeface="Arial"/>
                <a:cs typeface="Arial"/>
              </a:rPr>
              <a:t> </a:t>
            </a:r>
            <a:r>
              <a:rPr sz="1200" dirty="0">
                <a:solidFill>
                  <a:srgbClr val="2D404E"/>
                </a:solidFill>
                <a:latin typeface="Arial"/>
                <a:cs typeface="Arial"/>
              </a:rPr>
              <a:t>(2015):</a:t>
            </a:r>
            <a:r>
              <a:rPr sz="1200" spc="-30" dirty="0">
                <a:solidFill>
                  <a:srgbClr val="2D404E"/>
                </a:solidFill>
                <a:latin typeface="Arial"/>
                <a:cs typeface="Arial"/>
              </a:rPr>
              <a:t> </a:t>
            </a:r>
            <a:r>
              <a:rPr sz="1200" spc="-10" dirty="0">
                <a:solidFill>
                  <a:srgbClr val="2D404E"/>
                </a:solidFill>
                <a:latin typeface="Arial"/>
                <a:cs typeface="Arial"/>
              </a:rPr>
              <a:t>105-</a:t>
            </a:r>
            <a:r>
              <a:rPr sz="1200" spc="-20" dirty="0">
                <a:solidFill>
                  <a:srgbClr val="2D404E"/>
                </a:solidFill>
                <a:latin typeface="Arial"/>
                <a:cs typeface="Arial"/>
              </a:rPr>
              <a:t>114.</a:t>
            </a:r>
            <a:endParaRPr sz="1200">
              <a:latin typeface="Arial"/>
              <a:cs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98817" y="0"/>
            <a:ext cx="11312525" cy="2103120"/>
            <a:chOff x="498817" y="0"/>
            <a:chExt cx="11312525" cy="2103120"/>
          </a:xfrm>
        </p:grpSpPr>
        <p:pic>
          <p:nvPicPr>
            <p:cNvPr id="3" name="object 3"/>
            <p:cNvPicPr/>
            <p:nvPr/>
          </p:nvPicPr>
          <p:blipFill>
            <a:blip r:embed="rId2" cstate="print"/>
            <a:stretch>
              <a:fillRect/>
            </a:stretch>
          </p:blipFill>
          <p:spPr>
            <a:xfrm>
              <a:off x="527304" y="0"/>
              <a:ext cx="11283696" cy="2103120"/>
            </a:xfrm>
            <a:prstGeom prst="rect">
              <a:avLst/>
            </a:prstGeom>
          </p:spPr>
        </p:pic>
        <p:sp>
          <p:nvSpPr>
            <p:cNvPr id="4" name="object 4"/>
            <p:cNvSpPr/>
            <p:nvPr/>
          </p:nvSpPr>
          <p:spPr>
            <a:xfrm>
              <a:off x="558203" y="0"/>
              <a:ext cx="11167745" cy="2019300"/>
            </a:xfrm>
            <a:custGeom>
              <a:avLst/>
              <a:gdLst/>
              <a:ahLst/>
              <a:cxnLst/>
              <a:rect l="l" t="t" r="r" b="b"/>
              <a:pathLst>
                <a:path w="11167745" h="2019300">
                  <a:moveTo>
                    <a:pt x="11167465" y="2018804"/>
                  </a:moveTo>
                  <a:lnTo>
                    <a:pt x="0" y="2018804"/>
                  </a:lnTo>
                  <a:lnTo>
                    <a:pt x="0" y="0"/>
                  </a:lnTo>
                  <a:lnTo>
                    <a:pt x="11167465" y="0"/>
                  </a:lnTo>
                  <a:lnTo>
                    <a:pt x="11167465" y="2018804"/>
                  </a:lnTo>
                  <a:close/>
                </a:path>
              </a:pathLst>
            </a:custGeom>
            <a:solidFill>
              <a:srgbClr val="FFFFFF"/>
            </a:solidFill>
          </p:spPr>
          <p:txBody>
            <a:bodyPr wrap="square" lIns="0" tIns="0" rIns="0" bIns="0" rtlCol="0"/>
            <a:lstStyle/>
            <a:p>
              <a:endParaRPr/>
            </a:p>
          </p:txBody>
        </p:sp>
        <p:sp>
          <p:nvSpPr>
            <p:cNvPr id="5" name="object 5"/>
            <p:cNvSpPr/>
            <p:nvPr/>
          </p:nvSpPr>
          <p:spPr>
            <a:xfrm>
              <a:off x="498817" y="787349"/>
              <a:ext cx="128270" cy="704215"/>
            </a:xfrm>
            <a:custGeom>
              <a:avLst/>
              <a:gdLst/>
              <a:ahLst/>
              <a:cxnLst/>
              <a:rect l="l" t="t" r="r" b="b"/>
              <a:pathLst>
                <a:path w="128270" h="704215">
                  <a:moveTo>
                    <a:pt x="128041" y="704100"/>
                  </a:moveTo>
                  <a:lnTo>
                    <a:pt x="0" y="704100"/>
                  </a:lnTo>
                  <a:lnTo>
                    <a:pt x="0" y="0"/>
                  </a:lnTo>
                  <a:lnTo>
                    <a:pt x="128041" y="0"/>
                  </a:lnTo>
                  <a:lnTo>
                    <a:pt x="128041" y="704100"/>
                  </a:lnTo>
                  <a:close/>
                </a:path>
              </a:pathLst>
            </a:custGeom>
            <a:solidFill>
              <a:srgbClr val="F5A600"/>
            </a:solidFill>
          </p:spPr>
          <p:txBody>
            <a:bodyPr wrap="square" lIns="0" tIns="0" rIns="0" bIns="0" rtlCol="0"/>
            <a:lstStyle/>
            <a:p>
              <a:endParaRPr/>
            </a:p>
          </p:txBody>
        </p:sp>
      </p:grpSp>
      <p:sp>
        <p:nvSpPr>
          <p:cNvPr id="6" name="object 6"/>
          <p:cNvSpPr txBox="1">
            <a:spLocks noGrp="1"/>
          </p:cNvSpPr>
          <p:nvPr>
            <p:ph type="title"/>
          </p:nvPr>
        </p:nvSpPr>
        <p:spPr>
          <a:xfrm>
            <a:off x="558203" y="0"/>
            <a:ext cx="11167745" cy="2047355"/>
          </a:xfrm>
          <a:prstGeom prst="rect">
            <a:avLst/>
          </a:prstGeom>
          <a:ln w="9525">
            <a:solidFill>
              <a:srgbClr val="E9E9E9"/>
            </a:solidFill>
          </a:ln>
        </p:spPr>
        <p:txBody>
          <a:bodyPr vert="horz" wrap="square" lIns="0" tIns="635" rIns="0" bIns="0" rtlCol="0">
            <a:spAutoFit/>
          </a:bodyPr>
          <a:lstStyle/>
          <a:p>
            <a:pPr>
              <a:lnSpc>
                <a:spcPct val="100000"/>
              </a:lnSpc>
              <a:spcBef>
                <a:spcPts val="5"/>
              </a:spcBef>
            </a:pPr>
            <a:endParaRPr sz="5300" dirty="0">
              <a:latin typeface="Times New Roman"/>
              <a:cs typeface="Times New Roman"/>
            </a:endParaRPr>
          </a:p>
          <a:p>
            <a:pPr marL="648335">
              <a:lnSpc>
                <a:spcPct val="100000"/>
              </a:lnSpc>
              <a:spcBef>
                <a:spcPts val="5"/>
              </a:spcBef>
            </a:pPr>
            <a:r>
              <a:rPr lang="el-GR" sz="4000" b="1" spc="265" dirty="0">
                <a:solidFill>
                  <a:srgbClr val="000000"/>
                </a:solidFill>
                <a:latin typeface="Century Gothic"/>
                <a:cs typeface="Century Gothic"/>
              </a:rPr>
              <a:t>Το πρόβλημα της ευθυγράμμισης αξιών</a:t>
            </a:r>
            <a:endParaRPr sz="4000" dirty="0">
              <a:latin typeface="Century Gothic"/>
              <a:cs typeface="Century Gothic"/>
            </a:endParaRPr>
          </a:p>
        </p:txBody>
      </p:sp>
      <p:sp>
        <p:nvSpPr>
          <p:cNvPr id="7" name="object 7"/>
          <p:cNvSpPr txBox="1"/>
          <p:nvPr/>
        </p:nvSpPr>
        <p:spPr>
          <a:xfrm>
            <a:off x="1194308" y="2483612"/>
            <a:ext cx="9690735" cy="1178079"/>
          </a:xfrm>
          <a:prstGeom prst="rect">
            <a:avLst/>
          </a:prstGeom>
        </p:spPr>
        <p:txBody>
          <a:bodyPr vert="horz" wrap="square" lIns="0" tIns="12700" rIns="0" bIns="0" rtlCol="0">
            <a:spAutoFit/>
          </a:bodyPr>
          <a:lstStyle/>
          <a:p>
            <a:pPr marL="12700" marR="5080">
              <a:lnSpc>
                <a:spcPct val="107500"/>
              </a:lnSpc>
              <a:spcBef>
                <a:spcPts val="100"/>
              </a:spcBef>
            </a:pPr>
            <a:r>
              <a:rPr lang="el-GR" sz="2400" spc="-120" dirty="0">
                <a:latin typeface="Century Gothic"/>
                <a:cs typeface="Century Gothic"/>
              </a:rPr>
              <a:t>Ευθυγράμμιση αξιών: διασφάλιση ότι οι αξίες που ενσωματώνονται στις επιλογές και τις δράσεις των συστημάτων ΤΝ είναι σύμφωνες με τις αξίες των ανθρώπων που εξυπηρετούν.</a:t>
            </a:r>
            <a:endParaRPr sz="2400" dirty="0">
              <a:latin typeface="Century Gothic"/>
              <a:cs typeface="Century Gothic"/>
            </a:endParaRPr>
          </a:p>
        </p:txBody>
      </p:sp>
      <p:sp>
        <p:nvSpPr>
          <p:cNvPr id="8" name="object 8"/>
          <p:cNvSpPr txBox="1"/>
          <p:nvPr/>
        </p:nvSpPr>
        <p:spPr>
          <a:xfrm>
            <a:off x="4629200" y="6110732"/>
            <a:ext cx="7009130" cy="388620"/>
          </a:xfrm>
          <a:prstGeom prst="rect">
            <a:avLst/>
          </a:prstGeom>
        </p:spPr>
        <p:txBody>
          <a:bodyPr vert="horz" wrap="square" lIns="0" tIns="20955" rIns="0" bIns="0" rtlCol="0">
            <a:spAutoFit/>
          </a:bodyPr>
          <a:lstStyle/>
          <a:p>
            <a:pPr marL="12700" marR="5080">
              <a:lnSpc>
                <a:spcPts val="1420"/>
              </a:lnSpc>
              <a:spcBef>
                <a:spcPts val="165"/>
              </a:spcBef>
            </a:pPr>
            <a:r>
              <a:rPr sz="1200" spc="-65" dirty="0">
                <a:latin typeface="Century Gothic"/>
                <a:cs typeface="Century Gothic"/>
              </a:rPr>
              <a:t>Wallach,</a:t>
            </a:r>
            <a:r>
              <a:rPr sz="1200" spc="-10" dirty="0">
                <a:latin typeface="Century Gothic"/>
                <a:cs typeface="Century Gothic"/>
              </a:rPr>
              <a:t> </a:t>
            </a:r>
            <a:r>
              <a:rPr sz="1200" spc="-60" dirty="0">
                <a:latin typeface="Century Gothic"/>
                <a:cs typeface="Century Gothic"/>
              </a:rPr>
              <a:t>Wendell,</a:t>
            </a:r>
            <a:r>
              <a:rPr sz="1200" spc="-5" dirty="0">
                <a:latin typeface="Century Gothic"/>
                <a:cs typeface="Century Gothic"/>
              </a:rPr>
              <a:t> </a:t>
            </a:r>
            <a:r>
              <a:rPr sz="1200" spc="-110" dirty="0">
                <a:latin typeface="Century Gothic"/>
                <a:cs typeface="Century Gothic"/>
              </a:rPr>
              <a:t>and</a:t>
            </a:r>
            <a:r>
              <a:rPr sz="1200" spc="-10" dirty="0">
                <a:latin typeface="Century Gothic"/>
                <a:cs typeface="Century Gothic"/>
              </a:rPr>
              <a:t> </a:t>
            </a:r>
            <a:r>
              <a:rPr sz="1200" spc="-30" dirty="0">
                <a:latin typeface="Century Gothic"/>
                <a:cs typeface="Century Gothic"/>
              </a:rPr>
              <a:t>Shannon</a:t>
            </a:r>
            <a:r>
              <a:rPr sz="1200" spc="-5" dirty="0">
                <a:latin typeface="Century Gothic"/>
                <a:cs typeface="Century Gothic"/>
              </a:rPr>
              <a:t> </a:t>
            </a:r>
            <a:r>
              <a:rPr sz="1200" spc="-45" dirty="0">
                <a:latin typeface="Century Gothic"/>
                <a:cs typeface="Century Gothic"/>
              </a:rPr>
              <a:t>Vallor.</a:t>
            </a:r>
            <a:r>
              <a:rPr sz="1200" spc="-10" dirty="0">
                <a:latin typeface="Century Gothic"/>
                <a:cs typeface="Century Gothic"/>
              </a:rPr>
              <a:t> </a:t>
            </a:r>
            <a:r>
              <a:rPr sz="1200" spc="-20" dirty="0">
                <a:latin typeface="Century Gothic"/>
                <a:cs typeface="Century Gothic"/>
              </a:rPr>
              <a:t>"Moral</a:t>
            </a:r>
            <a:r>
              <a:rPr sz="1200" spc="-5" dirty="0">
                <a:latin typeface="Century Gothic"/>
                <a:cs typeface="Century Gothic"/>
              </a:rPr>
              <a:t> </a:t>
            </a:r>
            <a:r>
              <a:rPr sz="1200" spc="-45" dirty="0">
                <a:latin typeface="Century Gothic"/>
                <a:cs typeface="Century Gothic"/>
              </a:rPr>
              <a:t>Machines:</a:t>
            </a:r>
            <a:r>
              <a:rPr sz="1200" spc="-10" dirty="0">
                <a:latin typeface="Century Gothic"/>
                <a:cs typeface="Century Gothic"/>
              </a:rPr>
              <a:t> </a:t>
            </a:r>
            <a:r>
              <a:rPr sz="1200" dirty="0">
                <a:latin typeface="Century Gothic"/>
                <a:cs typeface="Century Gothic"/>
              </a:rPr>
              <a:t>From</a:t>
            </a:r>
            <a:r>
              <a:rPr sz="1200" spc="-5" dirty="0">
                <a:latin typeface="Century Gothic"/>
                <a:cs typeface="Century Gothic"/>
              </a:rPr>
              <a:t> </a:t>
            </a:r>
            <a:r>
              <a:rPr sz="1200" spc="-85" dirty="0">
                <a:latin typeface="Century Gothic"/>
                <a:cs typeface="Century Gothic"/>
              </a:rPr>
              <a:t>Value</a:t>
            </a:r>
            <a:r>
              <a:rPr sz="1200" spc="-20" dirty="0">
                <a:latin typeface="Century Gothic"/>
                <a:cs typeface="Century Gothic"/>
              </a:rPr>
              <a:t> </a:t>
            </a:r>
            <a:r>
              <a:rPr sz="1200" spc="-45" dirty="0">
                <a:latin typeface="Century Gothic"/>
                <a:cs typeface="Century Gothic"/>
              </a:rPr>
              <a:t>Alignment</a:t>
            </a:r>
            <a:r>
              <a:rPr sz="1200" spc="-5" dirty="0">
                <a:latin typeface="Century Gothic"/>
                <a:cs typeface="Century Gothic"/>
              </a:rPr>
              <a:t> </a:t>
            </a:r>
            <a:r>
              <a:rPr sz="1200" dirty="0">
                <a:latin typeface="Century Gothic"/>
                <a:cs typeface="Century Gothic"/>
              </a:rPr>
              <a:t>to</a:t>
            </a:r>
            <a:r>
              <a:rPr sz="1200" spc="-10" dirty="0">
                <a:latin typeface="Century Gothic"/>
                <a:cs typeface="Century Gothic"/>
              </a:rPr>
              <a:t> </a:t>
            </a:r>
            <a:r>
              <a:rPr sz="1200" spc="-55" dirty="0">
                <a:latin typeface="Century Gothic"/>
                <a:cs typeface="Century Gothic"/>
              </a:rPr>
              <a:t>Embodied</a:t>
            </a:r>
            <a:r>
              <a:rPr sz="1200" spc="-15" dirty="0">
                <a:latin typeface="Century Gothic"/>
                <a:cs typeface="Century Gothic"/>
              </a:rPr>
              <a:t> </a:t>
            </a:r>
            <a:r>
              <a:rPr sz="1200" spc="-10" dirty="0">
                <a:latin typeface="Century Gothic"/>
                <a:cs typeface="Century Gothic"/>
              </a:rPr>
              <a:t>Virtue." </a:t>
            </a:r>
            <a:r>
              <a:rPr sz="1200" dirty="0">
                <a:latin typeface="Century Gothic"/>
                <a:cs typeface="Century Gothic"/>
              </a:rPr>
              <a:t>In</a:t>
            </a:r>
            <a:r>
              <a:rPr sz="1200" i="1" dirty="0">
                <a:latin typeface="Century Gothic"/>
                <a:cs typeface="Century Gothic"/>
              </a:rPr>
              <a:t>Ethics</a:t>
            </a:r>
            <a:r>
              <a:rPr sz="1200" i="1" spc="-10" dirty="0">
                <a:latin typeface="Century Gothic"/>
                <a:cs typeface="Century Gothic"/>
              </a:rPr>
              <a:t> of</a:t>
            </a:r>
            <a:r>
              <a:rPr sz="1200" i="1" spc="-5" dirty="0">
                <a:latin typeface="Century Gothic"/>
                <a:cs typeface="Century Gothic"/>
              </a:rPr>
              <a:t> </a:t>
            </a:r>
            <a:r>
              <a:rPr sz="1200" i="1" spc="-10" dirty="0">
                <a:latin typeface="Century Gothic"/>
                <a:cs typeface="Century Gothic"/>
              </a:rPr>
              <a:t>Artificial </a:t>
            </a:r>
            <a:r>
              <a:rPr sz="1200" i="1" spc="-45" dirty="0">
                <a:latin typeface="Century Gothic"/>
                <a:cs typeface="Century Gothic"/>
              </a:rPr>
              <a:t>Intelligence</a:t>
            </a:r>
            <a:r>
              <a:rPr sz="1200" spc="-45" dirty="0">
                <a:latin typeface="Century Gothic"/>
                <a:cs typeface="Century Gothic"/>
              </a:rPr>
              <a:t>,</a:t>
            </a:r>
            <a:r>
              <a:rPr sz="1200" spc="10" dirty="0">
                <a:latin typeface="Century Gothic"/>
                <a:cs typeface="Century Gothic"/>
              </a:rPr>
              <a:t> </a:t>
            </a:r>
            <a:r>
              <a:rPr sz="1200" spc="-110" dirty="0">
                <a:latin typeface="Century Gothic"/>
                <a:cs typeface="Century Gothic"/>
              </a:rPr>
              <a:t>pp.</a:t>
            </a:r>
            <a:r>
              <a:rPr sz="1200" spc="15" dirty="0">
                <a:latin typeface="Century Gothic"/>
                <a:cs typeface="Century Gothic"/>
              </a:rPr>
              <a:t> </a:t>
            </a:r>
            <a:r>
              <a:rPr sz="1200" spc="65" dirty="0">
                <a:latin typeface="Century Gothic"/>
                <a:cs typeface="Century Gothic"/>
              </a:rPr>
              <a:t>383-</a:t>
            </a:r>
            <a:r>
              <a:rPr sz="1200" spc="-35" dirty="0">
                <a:latin typeface="Century Gothic"/>
                <a:cs typeface="Century Gothic"/>
              </a:rPr>
              <a:t>412.</a:t>
            </a:r>
            <a:r>
              <a:rPr sz="1200" spc="5" dirty="0">
                <a:latin typeface="Century Gothic"/>
                <a:cs typeface="Century Gothic"/>
              </a:rPr>
              <a:t> </a:t>
            </a:r>
            <a:r>
              <a:rPr sz="1200" spc="-10" dirty="0">
                <a:latin typeface="Century Gothic"/>
                <a:cs typeface="Century Gothic"/>
              </a:rPr>
              <a:t>Oxford</a:t>
            </a:r>
            <a:r>
              <a:rPr sz="1200" dirty="0">
                <a:latin typeface="Century Gothic"/>
                <a:cs typeface="Century Gothic"/>
              </a:rPr>
              <a:t> University</a:t>
            </a:r>
            <a:r>
              <a:rPr sz="1200" spc="10" dirty="0">
                <a:latin typeface="Century Gothic"/>
                <a:cs typeface="Century Gothic"/>
              </a:rPr>
              <a:t> </a:t>
            </a:r>
            <a:r>
              <a:rPr sz="1200" spc="-10" dirty="0">
                <a:latin typeface="Century Gothic"/>
                <a:cs typeface="Century Gothic"/>
              </a:rPr>
              <a:t>Press.</a:t>
            </a:r>
            <a:endParaRPr sz="1200">
              <a:latin typeface="Century Gothic"/>
              <a:cs typeface="Century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98817" y="0"/>
            <a:ext cx="11312525" cy="2103120"/>
            <a:chOff x="498817" y="0"/>
            <a:chExt cx="11312525" cy="2103120"/>
          </a:xfrm>
        </p:grpSpPr>
        <p:pic>
          <p:nvPicPr>
            <p:cNvPr id="3" name="object 3"/>
            <p:cNvPicPr/>
            <p:nvPr/>
          </p:nvPicPr>
          <p:blipFill>
            <a:blip r:embed="rId2" cstate="print"/>
            <a:stretch>
              <a:fillRect/>
            </a:stretch>
          </p:blipFill>
          <p:spPr>
            <a:xfrm>
              <a:off x="527304" y="0"/>
              <a:ext cx="11283696" cy="2103120"/>
            </a:xfrm>
            <a:prstGeom prst="rect">
              <a:avLst/>
            </a:prstGeom>
          </p:spPr>
        </p:pic>
        <p:sp>
          <p:nvSpPr>
            <p:cNvPr id="4" name="object 4"/>
            <p:cNvSpPr/>
            <p:nvPr/>
          </p:nvSpPr>
          <p:spPr>
            <a:xfrm>
              <a:off x="558203" y="0"/>
              <a:ext cx="11167745" cy="2019300"/>
            </a:xfrm>
            <a:custGeom>
              <a:avLst/>
              <a:gdLst/>
              <a:ahLst/>
              <a:cxnLst/>
              <a:rect l="l" t="t" r="r" b="b"/>
              <a:pathLst>
                <a:path w="11167745" h="2019300">
                  <a:moveTo>
                    <a:pt x="11167465" y="2018804"/>
                  </a:moveTo>
                  <a:lnTo>
                    <a:pt x="0" y="2018804"/>
                  </a:lnTo>
                  <a:lnTo>
                    <a:pt x="0" y="0"/>
                  </a:lnTo>
                  <a:lnTo>
                    <a:pt x="11167465" y="0"/>
                  </a:lnTo>
                  <a:lnTo>
                    <a:pt x="11167465" y="2018804"/>
                  </a:lnTo>
                  <a:close/>
                </a:path>
              </a:pathLst>
            </a:custGeom>
            <a:solidFill>
              <a:srgbClr val="FFFFFF"/>
            </a:solidFill>
          </p:spPr>
          <p:txBody>
            <a:bodyPr wrap="square" lIns="0" tIns="0" rIns="0" bIns="0" rtlCol="0"/>
            <a:lstStyle/>
            <a:p>
              <a:endParaRPr/>
            </a:p>
          </p:txBody>
        </p:sp>
        <p:sp>
          <p:nvSpPr>
            <p:cNvPr id="5" name="object 5"/>
            <p:cNvSpPr/>
            <p:nvPr/>
          </p:nvSpPr>
          <p:spPr>
            <a:xfrm>
              <a:off x="498817" y="787349"/>
              <a:ext cx="128270" cy="704215"/>
            </a:xfrm>
            <a:custGeom>
              <a:avLst/>
              <a:gdLst/>
              <a:ahLst/>
              <a:cxnLst/>
              <a:rect l="l" t="t" r="r" b="b"/>
              <a:pathLst>
                <a:path w="128270" h="704215">
                  <a:moveTo>
                    <a:pt x="128041" y="704100"/>
                  </a:moveTo>
                  <a:lnTo>
                    <a:pt x="0" y="704100"/>
                  </a:lnTo>
                  <a:lnTo>
                    <a:pt x="0" y="0"/>
                  </a:lnTo>
                  <a:lnTo>
                    <a:pt x="128041" y="0"/>
                  </a:lnTo>
                  <a:lnTo>
                    <a:pt x="128041" y="704100"/>
                  </a:lnTo>
                  <a:close/>
                </a:path>
              </a:pathLst>
            </a:custGeom>
            <a:solidFill>
              <a:srgbClr val="F5A600"/>
            </a:solidFill>
          </p:spPr>
          <p:txBody>
            <a:bodyPr wrap="square" lIns="0" tIns="0" rIns="0" bIns="0" rtlCol="0"/>
            <a:lstStyle/>
            <a:p>
              <a:endParaRPr/>
            </a:p>
          </p:txBody>
        </p:sp>
      </p:grpSp>
      <p:sp>
        <p:nvSpPr>
          <p:cNvPr id="6" name="object 6"/>
          <p:cNvSpPr txBox="1">
            <a:spLocks noGrp="1"/>
          </p:cNvSpPr>
          <p:nvPr>
            <p:ph type="title"/>
          </p:nvPr>
        </p:nvSpPr>
        <p:spPr>
          <a:xfrm>
            <a:off x="558203" y="0"/>
            <a:ext cx="11167745" cy="2047355"/>
          </a:xfrm>
          <a:prstGeom prst="rect">
            <a:avLst/>
          </a:prstGeom>
          <a:ln w="9525">
            <a:solidFill>
              <a:srgbClr val="E9E9E9"/>
            </a:solidFill>
          </a:ln>
        </p:spPr>
        <p:txBody>
          <a:bodyPr vert="horz" wrap="square" lIns="0" tIns="635" rIns="0" bIns="0" rtlCol="0">
            <a:spAutoFit/>
          </a:bodyPr>
          <a:lstStyle/>
          <a:p>
            <a:pPr>
              <a:lnSpc>
                <a:spcPct val="100000"/>
              </a:lnSpc>
              <a:spcBef>
                <a:spcPts val="5"/>
              </a:spcBef>
            </a:pPr>
            <a:endParaRPr sz="5300" dirty="0">
              <a:latin typeface="Times New Roman"/>
              <a:cs typeface="Times New Roman"/>
            </a:endParaRPr>
          </a:p>
          <a:p>
            <a:pPr marL="648335">
              <a:lnSpc>
                <a:spcPct val="100000"/>
              </a:lnSpc>
              <a:spcBef>
                <a:spcPts val="5"/>
              </a:spcBef>
            </a:pPr>
            <a:r>
              <a:rPr lang="el-GR" sz="4000" b="1" spc="265" dirty="0">
                <a:solidFill>
                  <a:srgbClr val="000000"/>
                </a:solidFill>
                <a:latin typeface="Century Gothic"/>
                <a:cs typeface="Century Gothic"/>
              </a:rPr>
              <a:t>Το πρόβλημα της ευθυγράμμισης αξιών</a:t>
            </a:r>
            <a:endParaRPr sz="4000" dirty="0">
              <a:latin typeface="Century Gothic"/>
              <a:cs typeface="Century Gothic"/>
            </a:endParaRPr>
          </a:p>
        </p:txBody>
      </p:sp>
      <p:sp>
        <p:nvSpPr>
          <p:cNvPr id="7" name="object 7"/>
          <p:cNvSpPr txBox="1"/>
          <p:nvPr/>
        </p:nvSpPr>
        <p:spPr>
          <a:xfrm>
            <a:off x="1194308" y="2483612"/>
            <a:ext cx="9942195" cy="2001253"/>
          </a:xfrm>
          <a:prstGeom prst="rect">
            <a:avLst/>
          </a:prstGeom>
        </p:spPr>
        <p:txBody>
          <a:bodyPr vert="horz" wrap="square" lIns="0" tIns="3175" rIns="0" bIns="0" rtlCol="0">
            <a:spAutoFit/>
          </a:bodyPr>
          <a:lstStyle/>
          <a:p>
            <a:pPr marL="12700" marR="5080">
              <a:lnSpc>
                <a:spcPct val="110000"/>
              </a:lnSpc>
              <a:spcBef>
                <a:spcPts val="25"/>
              </a:spcBef>
            </a:pPr>
            <a:r>
              <a:rPr sz="2400" i="1" dirty="0">
                <a:latin typeface="Century Gothic"/>
                <a:cs typeface="Century Gothic"/>
              </a:rPr>
              <a:t>“</a:t>
            </a:r>
            <a:r>
              <a:rPr lang="el-GR" sz="2400" i="1" dirty="0">
                <a:latin typeface="Century Gothic"/>
                <a:cs typeface="Century Gothic"/>
              </a:rPr>
              <a:t>Η επιτυχία στην αναζήτηση της τεχνητής νοημοσύνης έχει τη δυνατότητα να αποφέρει πρωτοφανή οφέλη για την ανθρωπότητα και, ως εκ τούτου, αξίζει να διερευνήσουμε πώς θα μεγιστοποιήσουμε αυτά τα οφέλη αποφεύγοντας τις πιθανές παγίδες</a:t>
            </a:r>
            <a:r>
              <a:rPr sz="2400" i="1" spc="-10" dirty="0">
                <a:latin typeface="Century Gothic"/>
                <a:cs typeface="Century Gothic"/>
              </a:rPr>
              <a:t>”</a:t>
            </a:r>
            <a:endParaRPr sz="2400" dirty="0">
              <a:latin typeface="Century Gothic"/>
              <a:cs typeface="Century Gothic"/>
            </a:endParaRPr>
          </a:p>
        </p:txBody>
      </p:sp>
      <p:sp>
        <p:nvSpPr>
          <p:cNvPr id="8" name="object 8"/>
          <p:cNvSpPr txBox="1"/>
          <p:nvPr/>
        </p:nvSpPr>
        <p:spPr>
          <a:xfrm>
            <a:off x="4629200" y="6110732"/>
            <a:ext cx="6463030" cy="388620"/>
          </a:xfrm>
          <a:prstGeom prst="rect">
            <a:avLst/>
          </a:prstGeom>
        </p:spPr>
        <p:txBody>
          <a:bodyPr vert="horz" wrap="square" lIns="0" tIns="20955" rIns="0" bIns="0" rtlCol="0">
            <a:spAutoFit/>
          </a:bodyPr>
          <a:lstStyle/>
          <a:p>
            <a:pPr marL="12700" marR="5080">
              <a:lnSpc>
                <a:spcPts val="1420"/>
              </a:lnSpc>
              <a:spcBef>
                <a:spcPts val="165"/>
              </a:spcBef>
            </a:pPr>
            <a:r>
              <a:rPr sz="1200" dirty="0">
                <a:solidFill>
                  <a:srgbClr val="2D404E"/>
                </a:solidFill>
                <a:latin typeface="Arial"/>
                <a:cs typeface="Arial"/>
              </a:rPr>
              <a:t>Russell,</a:t>
            </a:r>
            <a:r>
              <a:rPr sz="1200" spc="-25" dirty="0">
                <a:solidFill>
                  <a:srgbClr val="2D404E"/>
                </a:solidFill>
                <a:latin typeface="Arial"/>
                <a:cs typeface="Arial"/>
              </a:rPr>
              <a:t> </a:t>
            </a:r>
            <a:r>
              <a:rPr sz="1200" dirty="0">
                <a:solidFill>
                  <a:srgbClr val="2D404E"/>
                </a:solidFill>
                <a:latin typeface="Arial"/>
                <a:cs typeface="Arial"/>
              </a:rPr>
              <a:t>S.,</a:t>
            </a:r>
            <a:r>
              <a:rPr sz="1200" spc="-5" dirty="0">
                <a:solidFill>
                  <a:srgbClr val="2D404E"/>
                </a:solidFill>
                <a:latin typeface="Arial"/>
                <a:cs typeface="Arial"/>
              </a:rPr>
              <a:t> </a:t>
            </a:r>
            <a:r>
              <a:rPr sz="1200" dirty="0">
                <a:solidFill>
                  <a:srgbClr val="2D404E"/>
                </a:solidFill>
                <a:latin typeface="Arial"/>
                <a:cs typeface="Arial"/>
              </a:rPr>
              <a:t>D.</a:t>
            </a:r>
            <a:r>
              <a:rPr sz="1200" spc="-15" dirty="0">
                <a:solidFill>
                  <a:srgbClr val="2D404E"/>
                </a:solidFill>
                <a:latin typeface="Arial"/>
                <a:cs typeface="Arial"/>
              </a:rPr>
              <a:t> </a:t>
            </a:r>
            <a:r>
              <a:rPr sz="1200" dirty="0">
                <a:solidFill>
                  <a:srgbClr val="2D404E"/>
                </a:solidFill>
                <a:latin typeface="Arial"/>
                <a:cs typeface="Arial"/>
              </a:rPr>
              <a:t>Dewey</a:t>
            </a:r>
            <a:r>
              <a:rPr sz="1200" spc="-5" dirty="0">
                <a:solidFill>
                  <a:srgbClr val="2D404E"/>
                </a:solidFill>
                <a:latin typeface="Arial"/>
                <a:cs typeface="Arial"/>
              </a:rPr>
              <a:t> </a:t>
            </a:r>
            <a:r>
              <a:rPr sz="1200" dirty="0">
                <a:solidFill>
                  <a:srgbClr val="2D404E"/>
                </a:solidFill>
                <a:latin typeface="Arial"/>
                <a:cs typeface="Arial"/>
              </a:rPr>
              <a:t>and</a:t>
            </a:r>
            <a:r>
              <a:rPr sz="1200" spc="-20" dirty="0">
                <a:solidFill>
                  <a:srgbClr val="2D404E"/>
                </a:solidFill>
                <a:latin typeface="Arial"/>
                <a:cs typeface="Arial"/>
              </a:rPr>
              <a:t> </a:t>
            </a:r>
            <a:r>
              <a:rPr sz="1200" dirty="0">
                <a:solidFill>
                  <a:srgbClr val="2D404E"/>
                </a:solidFill>
                <a:latin typeface="Arial"/>
                <a:cs typeface="Arial"/>
              </a:rPr>
              <a:t>Max</a:t>
            </a:r>
            <a:r>
              <a:rPr sz="1200" spc="-35" dirty="0">
                <a:solidFill>
                  <a:srgbClr val="2D404E"/>
                </a:solidFill>
                <a:latin typeface="Arial"/>
                <a:cs typeface="Arial"/>
              </a:rPr>
              <a:t> </a:t>
            </a:r>
            <a:r>
              <a:rPr sz="1200" spc="-20" dirty="0">
                <a:solidFill>
                  <a:srgbClr val="2D404E"/>
                </a:solidFill>
                <a:latin typeface="Arial"/>
                <a:cs typeface="Arial"/>
              </a:rPr>
              <a:t>Tegmark.</a:t>
            </a:r>
            <a:r>
              <a:rPr sz="1200" spc="-10" dirty="0">
                <a:solidFill>
                  <a:srgbClr val="2D404E"/>
                </a:solidFill>
                <a:latin typeface="Arial"/>
                <a:cs typeface="Arial"/>
              </a:rPr>
              <a:t> </a:t>
            </a:r>
            <a:r>
              <a:rPr sz="1200" dirty="0">
                <a:solidFill>
                  <a:srgbClr val="2D404E"/>
                </a:solidFill>
                <a:latin typeface="Arial"/>
                <a:cs typeface="Arial"/>
              </a:rPr>
              <a:t>“Research</a:t>
            </a:r>
            <a:r>
              <a:rPr sz="1200" spc="-20" dirty="0">
                <a:solidFill>
                  <a:srgbClr val="2D404E"/>
                </a:solidFill>
                <a:latin typeface="Arial"/>
                <a:cs typeface="Arial"/>
              </a:rPr>
              <a:t> </a:t>
            </a:r>
            <a:r>
              <a:rPr sz="1200" dirty="0">
                <a:solidFill>
                  <a:srgbClr val="2D404E"/>
                </a:solidFill>
                <a:latin typeface="Arial"/>
                <a:cs typeface="Arial"/>
              </a:rPr>
              <a:t>Priorities</a:t>
            </a:r>
            <a:r>
              <a:rPr sz="1200" spc="-10" dirty="0">
                <a:solidFill>
                  <a:srgbClr val="2D404E"/>
                </a:solidFill>
                <a:latin typeface="Arial"/>
                <a:cs typeface="Arial"/>
              </a:rPr>
              <a:t> </a:t>
            </a:r>
            <a:r>
              <a:rPr sz="1200" dirty="0">
                <a:solidFill>
                  <a:srgbClr val="2D404E"/>
                </a:solidFill>
                <a:latin typeface="Arial"/>
                <a:cs typeface="Arial"/>
              </a:rPr>
              <a:t>for</a:t>
            </a:r>
            <a:r>
              <a:rPr sz="1200" spc="-15" dirty="0">
                <a:solidFill>
                  <a:srgbClr val="2D404E"/>
                </a:solidFill>
                <a:latin typeface="Arial"/>
                <a:cs typeface="Arial"/>
              </a:rPr>
              <a:t> </a:t>
            </a:r>
            <a:r>
              <a:rPr sz="1200" dirty="0">
                <a:solidFill>
                  <a:srgbClr val="2D404E"/>
                </a:solidFill>
                <a:latin typeface="Arial"/>
                <a:cs typeface="Arial"/>
              </a:rPr>
              <a:t>Robust</a:t>
            </a:r>
            <a:r>
              <a:rPr sz="1200" spc="-10" dirty="0">
                <a:solidFill>
                  <a:srgbClr val="2D404E"/>
                </a:solidFill>
                <a:latin typeface="Arial"/>
                <a:cs typeface="Arial"/>
              </a:rPr>
              <a:t> </a:t>
            </a:r>
            <a:r>
              <a:rPr sz="1200" dirty="0">
                <a:solidFill>
                  <a:srgbClr val="2D404E"/>
                </a:solidFill>
                <a:latin typeface="Arial"/>
                <a:cs typeface="Arial"/>
              </a:rPr>
              <a:t>and</a:t>
            </a:r>
            <a:r>
              <a:rPr sz="1200" spc="-20" dirty="0">
                <a:solidFill>
                  <a:srgbClr val="2D404E"/>
                </a:solidFill>
                <a:latin typeface="Arial"/>
                <a:cs typeface="Arial"/>
              </a:rPr>
              <a:t> </a:t>
            </a:r>
            <a:r>
              <a:rPr sz="1200" spc="-10" dirty="0">
                <a:solidFill>
                  <a:srgbClr val="2D404E"/>
                </a:solidFill>
                <a:latin typeface="Arial"/>
                <a:cs typeface="Arial"/>
              </a:rPr>
              <a:t>Beneficial</a:t>
            </a:r>
            <a:r>
              <a:rPr sz="1200" spc="-70" dirty="0">
                <a:solidFill>
                  <a:srgbClr val="2D404E"/>
                </a:solidFill>
                <a:latin typeface="Arial"/>
                <a:cs typeface="Arial"/>
              </a:rPr>
              <a:t> </a:t>
            </a:r>
            <a:r>
              <a:rPr sz="1200" spc="-10" dirty="0">
                <a:solidFill>
                  <a:srgbClr val="2D404E"/>
                </a:solidFill>
                <a:latin typeface="Arial"/>
                <a:cs typeface="Arial"/>
              </a:rPr>
              <a:t>Artificial </a:t>
            </a:r>
            <a:r>
              <a:rPr sz="1200" dirty="0">
                <a:solidFill>
                  <a:srgbClr val="2D404E"/>
                </a:solidFill>
                <a:latin typeface="Arial"/>
                <a:cs typeface="Arial"/>
              </a:rPr>
              <a:t>Intelligence.”</a:t>
            </a:r>
            <a:r>
              <a:rPr sz="1200" i="1" dirty="0">
                <a:solidFill>
                  <a:srgbClr val="2D404E"/>
                </a:solidFill>
                <a:latin typeface="Arial"/>
                <a:cs typeface="Arial"/>
              </a:rPr>
              <a:t>AI</a:t>
            </a:r>
            <a:r>
              <a:rPr sz="1200" i="1" spc="-35" dirty="0">
                <a:solidFill>
                  <a:srgbClr val="2D404E"/>
                </a:solidFill>
                <a:latin typeface="Arial"/>
                <a:cs typeface="Arial"/>
              </a:rPr>
              <a:t> </a:t>
            </a:r>
            <a:r>
              <a:rPr sz="1200" i="1" dirty="0">
                <a:solidFill>
                  <a:srgbClr val="2D404E"/>
                </a:solidFill>
                <a:latin typeface="Arial"/>
                <a:cs typeface="Arial"/>
              </a:rPr>
              <a:t>Mag.</a:t>
            </a:r>
            <a:r>
              <a:rPr sz="1200" dirty="0">
                <a:solidFill>
                  <a:srgbClr val="2D404E"/>
                </a:solidFill>
                <a:latin typeface="Arial"/>
                <a:cs typeface="Arial"/>
              </a:rPr>
              <a:t>36</a:t>
            </a:r>
            <a:r>
              <a:rPr sz="1200" spc="-40" dirty="0">
                <a:solidFill>
                  <a:srgbClr val="2D404E"/>
                </a:solidFill>
                <a:latin typeface="Arial"/>
                <a:cs typeface="Arial"/>
              </a:rPr>
              <a:t> </a:t>
            </a:r>
            <a:r>
              <a:rPr sz="1200" dirty="0">
                <a:solidFill>
                  <a:srgbClr val="2D404E"/>
                </a:solidFill>
                <a:latin typeface="Arial"/>
                <a:cs typeface="Arial"/>
              </a:rPr>
              <a:t>(2015):</a:t>
            </a:r>
            <a:r>
              <a:rPr sz="1200" spc="-30" dirty="0">
                <a:solidFill>
                  <a:srgbClr val="2D404E"/>
                </a:solidFill>
                <a:latin typeface="Arial"/>
                <a:cs typeface="Arial"/>
              </a:rPr>
              <a:t> </a:t>
            </a:r>
            <a:r>
              <a:rPr sz="1200" spc="-10" dirty="0">
                <a:solidFill>
                  <a:srgbClr val="2D404E"/>
                </a:solidFill>
                <a:latin typeface="Arial"/>
                <a:cs typeface="Arial"/>
              </a:rPr>
              <a:t>105-</a:t>
            </a:r>
            <a:r>
              <a:rPr sz="1200" spc="-20" dirty="0">
                <a:solidFill>
                  <a:srgbClr val="2D404E"/>
                </a:solidFill>
                <a:latin typeface="Arial"/>
                <a:cs typeface="Arial"/>
              </a:rPr>
              <a:t>114.</a:t>
            </a:r>
            <a:endParaRPr sz="1200">
              <a:latin typeface="Arial"/>
              <a:cs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78637" y="625678"/>
            <a:ext cx="704215" cy="146685"/>
          </a:xfrm>
          <a:custGeom>
            <a:avLst/>
            <a:gdLst/>
            <a:ahLst/>
            <a:cxnLst/>
            <a:rect l="l" t="t" r="r" b="b"/>
            <a:pathLst>
              <a:path w="704215" h="146684">
                <a:moveTo>
                  <a:pt x="704100" y="146303"/>
                </a:moveTo>
                <a:lnTo>
                  <a:pt x="0" y="146303"/>
                </a:lnTo>
                <a:lnTo>
                  <a:pt x="0" y="0"/>
                </a:lnTo>
                <a:lnTo>
                  <a:pt x="704100" y="0"/>
                </a:lnTo>
                <a:lnTo>
                  <a:pt x="704100" y="146303"/>
                </a:lnTo>
                <a:close/>
              </a:path>
            </a:pathLst>
          </a:custGeom>
          <a:solidFill>
            <a:srgbClr val="F5A600"/>
          </a:solidFill>
        </p:spPr>
        <p:txBody>
          <a:bodyPr wrap="square" lIns="0" tIns="0" rIns="0" bIns="0" rtlCol="0"/>
          <a:lstStyle/>
          <a:p>
            <a:endParaRPr/>
          </a:p>
        </p:txBody>
      </p:sp>
      <p:sp>
        <p:nvSpPr>
          <p:cNvPr id="3" name="object 3"/>
          <p:cNvSpPr/>
          <p:nvPr/>
        </p:nvSpPr>
        <p:spPr>
          <a:xfrm>
            <a:off x="578637" y="4501210"/>
            <a:ext cx="11035030" cy="18415"/>
          </a:xfrm>
          <a:custGeom>
            <a:avLst/>
            <a:gdLst/>
            <a:ahLst/>
            <a:cxnLst/>
            <a:rect l="l" t="t" r="r" b="b"/>
            <a:pathLst>
              <a:path w="11035030" h="18414">
                <a:moveTo>
                  <a:pt x="11034712" y="18262"/>
                </a:moveTo>
                <a:lnTo>
                  <a:pt x="0" y="18262"/>
                </a:lnTo>
                <a:lnTo>
                  <a:pt x="0" y="0"/>
                </a:lnTo>
                <a:lnTo>
                  <a:pt x="11034712" y="0"/>
                </a:lnTo>
                <a:lnTo>
                  <a:pt x="11034712" y="18262"/>
                </a:lnTo>
                <a:close/>
              </a:path>
            </a:pathLst>
          </a:custGeom>
          <a:solidFill>
            <a:srgbClr val="C9C9C9"/>
          </a:solidFill>
        </p:spPr>
        <p:txBody>
          <a:bodyPr wrap="square" lIns="0" tIns="0" rIns="0" bIns="0" rtlCol="0"/>
          <a:lstStyle/>
          <a:p>
            <a:endParaRPr/>
          </a:p>
        </p:txBody>
      </p:sp>
      <p:sp>
        <p:nvSpPr>
          <p:cNvPr id="4" name="object 4"/>
          <p:cNvSpPr txBox="1">
            <a:spLocks noGrp="1"/>
          </p:cNvSpPr>
          <p:nvPr>
            <p:ph type="title"/>
          </p:nvPr>
        </p:nvSpPr>
        <p:spPr>
          <a:xfrm>
            <a:off x="654812" y="2111755"/>
            <a:ext cx="10601960" cy="2101215"/>
          </a:xfrm>
          <a:prstGeom prst="rect">
            <a:avLst/>
          </a:prstGeom>
        </p:spPr>
        <p:txBody>
          <a:bodyPr vert="horz" wrap="square" lIns="0" tIns="144780" rIns="0" bIns="0" rtlCol="0">
            <a:spAutoFit/>
          </a:bodyPr>
          <a:lstStyle/>
          <a:p>
            <a:pPr marL="12700" marR="5080">
              <a:lnSpc>
                <a:spcPts val="7700"/>
              </a:lnSpc>
              <a:spcBef>
                <a:spcPts val="1140"/>
              </a:spcBef>
            </a:pPr>
            <a:r>
              <a:rPr lang="el-GR" sz="7200" b="1" spc="180" dirty="0">
                <a:solidFill>
                  <a:srgbClr val="000000"/>
                </a:solidFill>
                <a:latin typeface="Century Gothic"/>
                <a:cs typeface="Century Gothic"/>
              </a:rPr>
              <a:t>Τι είναι οι αξίες, τα πρότυπα και οι αρχές;</a:t>
            </a:r>
            <a:endParaRPr sz="7200" dirty="0">
              <a:latin typeface="Century Gothic"/>
              <a:cs typeface="Century Gothic"/>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98817" y="0"/>
            <a:ext cx="11312525" cy="2103120"/>
            <a:chOff x="498817" y="0"/>
            <a:chExt cx="11312525" cy="2103120"/>
          </a:xfrm>
        </p:grpSpPr>
        <p:pic>
          <p:nvPicPr>
            <p:cNvPr id="3" name="object 3"/>
            <p:cNvPicPr/>
            <p:nvPr/>
          </p:nvPicPr>
          <p:blipFill>
            <a:blip r:embed="rId2" cstate="print"/>
            <a:stretch>
              <a:fillRect/>
            </a:stretch>
          </p:blipFill>
          <p:spPr>
            <a:xfrm>
              <a:off x="527304" y="0"/>
              <a:ext cx="11283696" cy="2103120"/>
            </a:xfrm>
            <a:prstGeom prst="rect">
              <a:avLst/>
            </a:prstGeom>
          </p:spPr>
        </p:pic>
        <p:sp>
          <p:nvSpPr>
            <p:cNvPr id="4" name="object 4"/>
            <p:cNvSpPr/>
            <p:nvPr/>
          </p:nvSpPr>
          <p:spPr>
            <a:xfrm>
              <a:off x="558203" y="0"/>
              <a:ext cx="11167745" cy="2019300"/>
            </a:xfrm>
            <a:custGeom>
              <a:avLst/>
              <a:gdLst/>
              <a:ahLst/>
              <a:cxnLst/>
              <a:rect l="l" t="t" r="r" b="b"/>
              <a:pathLst>
                <a:path w="11167745" h="2019300">
                  <a:moveTo>
                    <a:pt x="11167465" y="2018804"/>
                  </a:moveTo>
                  <a:lnTo>
                    <a:pt x="0" y="2018804"/>
                  </a:lnTo>
                  <a:lnTo>
                    <a:pt x="0" y="0"/>
                  </a:lnTo>
                  <a:lnTo>
                    <a:pt x="11167465" y="0"/>
                  </a:lnTo>
                  <a:lnTo>
                    <a:pt x="11167465" y="2018804"/>
                  </a:lnTo>
                  <a:close/>
                </a:path>
              </a:pathLst>
            </a:custGeom>
            <a:solidFill>
              <a:srgbClr val="FFFFFF"/>
            </a:solidFill>
          </p:spPr>
          <p:txBody>
            <a:bodyPr wrap="square" lIns="0" tIns="0" rIns="0" bIns="0" rtlCol="0"/>
            <a:lstStyle/>
            <a:p>
              <a:endParaRPr/>
            </a:p>
          </p:txBody>
        </p:sp>
        <p:sp>
          <p:nvSpPr>
            <p:cNvPr id="5" name="object 5"/>
            <p:cNvSpPr/>
            <p:nvPr/>
          </p:nvSpPr>
          <p:spPr>
            <a:xfrm>
              <a:off x="498817" y="787349"/>
              <a:ext cx="128270" cy="704215"/>
            </a:xfrm>
            <a:custGeom>
              <a:avLst/>
              <a:gdLst/>
              <a:ahLst/>
              <a:cxnLst/>
              <a:rect l="l" t="t" r="r" b="b"/>
              <a:pathLst>
                <a:path w="128270" h="704215">
                  <a:moveTo>
                    <a:pt x="128041" y="704100"/>
                  </a:moveTo>
                  <a:lnTo>
                    <a:pt x="0" y="704100"/>
                  </a:lnTo>
                  <a:lnTo>
                    <a:pt x="0" y="0"/>
                  </a:lnTo>
                  <a:lnTo>
                    <a:pt x="128041" y="0"/>
                  </a:lnTo>
                  <a:lnTo>
                    <a:pt x="128041" y="704100"/>
                  </a:lnTo>
                  <a:close/>
                </a:path>
              </a:pathLst>
            </a:custGeom>
            <a:solidFill>
              <a:srgbClr val="F5A600"/>
            </a:solidFill>
          </p:spPr>
          <p:txBody>
            <a:bodyPr wrap="square" lIns="0" tIns="0" rIns="0" bIns="0" rtlCol="0"/>
            <a:lstStyle/>
            <a:p>
              <a:endParaRPr/>
            </a:p>
          </p:txBody>
        </p:sp>
      </p:grpSp>
      <p:sp>
        <p:nvSpPr>
          <p:cNvPr id="6" name="object 6"/>
          <p:cNvSpPr txBox="1">
            <a:spLocks noGrp="1"/>
          </p:cNvSpPr>
          <p:nvPr>
            <p:ph type="title"/>
          </p:nvPr>
        </p:nvSpPr>
        <p:spPr>
          <a:xfrm>
            <a:off x="558203" y="0"/>
            <a:ext cx="11167745" cy="1431802"/>
          </a:xfrm>
          <a:prstGeom prst="rect">
            <a:avLst/>
          </a:prstGeom>
          <a:ln w="9525">
            <a:solidFill>
              <a:srgbClr val="E9E9E9"/>
            </a:solidFill>
          </a:ln>
        </p:spPr>
        <p:txBody>
          <a:bodyPr vert="horz" wrap="square" lIns="0" tIns="635" rIns="0" bIns="0" rtlCol="0">
            <a:spAutoFit/>
          </a:bodyPr>
          <a:lstStyle/>
          <a:p>
            <a:pPr>
              <a:lnSpc>
                <a:spcPct val="100000"/>
              </a:lnSpc>
              <a:spcBef>
                <a:spcPts val="5"/>
              </a:spcBef>
            </a:pPr>
            <a:endParaRPr sz="5300" dirty="0">
              <a:latin typeface="Times New Roman"/>
              <a:cs typeface="Times New Roman"/>
            </a:endParaRPr>
          </a:p>
          <a:p>
            <a:pPr marL="648335">
              <a:lnSpc>
                <a:spcPct val="100000"/>
              </a:lnSpc>
              <a:spcBef>
                <a:spcPts val="5"/>
              </a:spcBef>
            </a:pPr>
            <a:r>
              <a:rPr lang="el-GR" sz="4000" b="1" spc="-65" dirty="0">
                <a:solidFill>
                  <a:srgbClr val="000000"/>
                </a:solidFill>
                <a:latin typeface="Century Gothic"/>
                <a:cs typeface="Century Gothic"/>
              </a:rPr>
              <a:t>Αξίες, Πρότυπα, Αρχές</a:t>
            </a:r>
            <a:endParaRPr sz="4000" dirty="0">
              <a:latin typeface="Century Gothic"/>
              <a:cs typeface="Century Gothic"/>
            </a:endParaRPr>
          </a:p>
        </p:txBody>
      </p:sp>
      <p:sp>
        <p:nvSpPr>
          <p:cNvPr id="7" name="object 7"/>
          <p:cNvSpPr txBox="1"/>
          <p:nvPr/>
        </p:nvSpPr>
        <p:spPr>
          <a:xfrm>
            <a:off x="1143000" y="2208224"/>
            <a:ext cx="8468360" cy="4085093"/>
          </a:xfrm>
          <a:prstGeom prst="rect">
            <a:avLst/>
          </a:prstGeom>
        </p:spPr>
        <p:txBody>
          <a:bodyPr vert="horz" wrap="square" lIns="0" tIns="121285" rIns="0" bIns="0" rtlCol="0">
            <a:spAutoFit/>
          </a:bodyPr>
          <a:lstStyle/>
          <a:p>
            <a:pPr marL="12700">
              <a:lnSpc>
                <a:spcPct val="100000"/>
              </a:lnSpc>
              <a:spcBef>
                <a:spcPts val="955"/>
              </a:spcBef>
            </a:pPr>
            <a:r>
              <a:rPr lang="el-GR" sz="2400" spc="-75" dirty="0">
                <a:latin typeface="Century Gothic"/>
                <a:cs typeface="Century Gothic"/>
              </a:rPr>
              <a:t>Οι αξίες και η εκτίμηση μπορούν να θεμελιωθούν σε μια απλή αποτίμηση</a:t>
            </a:r>
          </a:p>
          <a:p>
            <a:pPr marL="12700">
              <a:lnSpc>
                <a:spcPct val="100000"/>
              </a:lnSpc>
              <a:spcBef>
                <a:spcPts val="955"/>
              </a:spcBef>
            </a:pPr>
            <a:r>
              <a:rPr lang="el-GR" sz="2400" spc="-75" dirty="0">
                <a:latin typeface="Century Gothic"/>
                <a:cs typeface="Century Gothic"/>
              </a:rPr>
              <a:t>Π.χ., συμπάθεια ή αντιπάθεια, προτίμηση για μια οντότητα κ.λπ.</a:t>
            </a:r>
            <a:endParaRPr sz="2000" dirty="0">
              <a:latin typeface="Century Gothic"/>
              <a:cs typeface="Century Gothic"/>
            </a:endParaRPr>
          </a:p>
          <a:p>
            <a:pPr>
              <a:lnSpc>
                <a:spcPct val="100000"/>
              </a:lnSpc>
              <a:spcBef>
                <a:spcPts val="45"/>
              </a:spcBef>
            </a:pPr>
            <a:endParaRPr sz="3550" dirty="0">
              <a:latin typeface="Century Gothic"/>
              <a:cs typeface="Century Gothic"/>
            </a:endParaRPr>
          </a:p>
          <a:p>
            <a:pPr marL="12700">
              <a:lnSpc>
                <a:spcPct val="100000"/>
              </a:lnSpc>
            </a:pPr>
            <a:r>
              <a:rPr lang="el-GR" sz="2400" dirty="0">
                <a:latin typeface="Century Gothic"/>
                <a:cs typeface="Century Gothic"/>
              </a:rPr>
              <a:t>Μπορούν να είναι</a:t>
            </a:r>
            <a:r>
              <a:rPr sz="2400" spc="-25" dirty="0">
                <a:latin typeface="Century Gothic"/>
                <a:cs typeface="Century Gothic"/>
              </a:rPr>
              <a:t>:</a:t>
            </a:r>
            <a:endParaRPr sz="2400" dirty="0">
              <a:latin typeface="Century Gothic"/>
              <a:cs typeface="Century Gothic"/>
            </a:endParaRPr>
          </a:p>
          <a:p>
            <a:pPr marL="120014" indent="-107950">
              <a:lnSpc>
                <a:spcPct val="100000"/>
              </a:lnSpc>
              <a:spcBef>
                <a:spcPts val="1320"/>
              </a:spcBef>
              <a:buSzPct val="95833"/>
              <a:buFont typeface="Arial"/>
              <a:buChar char="•"/>
              <a:tabLst>
                <a:tab pos="120650" algn="l"/>
              </a:tabLst>
            </a:pPr>
            <a:r>
              <a:rPr lang="el-GR" sz="2400" dirty="0">
                <a:latin typeface="Century Gothic"/>
                <a:cs typeface="Century Gothic"/>
              </a:rPr>
              <a:t>εγγενείς ή άνευ όρων (π.χ. ηθικές αξίες)</a:t>
            </a:r>
            <a:endParaRPr sz="2400" dirty="0">
              <a:latin typeface="Century Gothic"/>
              <a:cs typeface="Century Gothic"/>
            </a:endParaRPr>
          </a:p>
          <a:p>
            <a:pPr marL="120014" indent="-107950">
              <a:lnSpc>
                <a:spcPct val="100000"/>
              </a:lnSpc>
              <a:spcBef>
                <a:spcPts val="1320"/>
              </a:spcBef>
              <a:buSzPct val="95833"/>
              <a:buFont typeface="Arial"/>
              <a:buChar char="•"/>
              <a:tabLst>
                <a:tab pos="120650" algn="l"/>
              </a:tabLst>
            </a:pPr>
            <a:r>
              <a:rPr lang="el-GR" sz="2400" dirty="0">
                <a:latin typeface="Century Gothic"/>
                <a:cs typeface="Century Gothic"/>
              </a:rPr>
              <a:t>εξωγενείς ή υπό όρους (π.χ., που αποδίδονται από έναν εξωτερικό παράγοντα)</a:t>
            </a:r>
          </a:p>
        </p:txBody>
      </p:sp>
      <p:sp>
        <p:nvSpPr>
          <p:cNvPr id="8" name="object 8"/>
          <p:cNvSpPr txBox="1"/>
          <p:nvPr/>
        </p:nvSpPr>
        <p:spPr>
          <a:xfrm>
            <a:off x="4801870" y="6293317"/>
            <a:ext cx="7009130" cy="388620"/>
          </a:xfrm>
          <a:prstGeom prst="rect">
            <a:avLst/>
          </a:prstGeom>
        </p:spPr>
        <p:txBody>
          <a:bodyPr vert="horz" wrap="square" lIns="0" tIns="20955" rIns="0" bIns="0" rtlCol="0">
            <a:spAutoFit/>
          </a:bodyPr>
          <a:lstStyle/>
          <a:p>
            <a:pPr marL="12700" marR="5080">
              <a:lnSpc>
                <a:spcPts val="1420"/>
              </a:lnSpc>
              <a:spcBef>
                <a:spcPts val="165"/>
              </a:spcBef>
            </a:pPr>
            <a:r>
              <a:rPr sz="1200" spc="-65" dirty="0">
                <a:latin typeface="Century Gothic"/>
                <a:cs typeface="Century Gothic"/>
              </a:rPr>
              <a:t>Wallach,</a:t>
            </a:r>
            <a:r>
              <a:rPr sz="1200" spc="-10" dirty="0">
                <a:latin typeface="Century Gothic"/>
                <a:cs typeface="Century Gothic"/>
              </a:rPr>
              <a:t> </a:t>
            </a:r>
            <a:r>
              <a:rPr sz="1200" spc="-60" dirty="0">
                <a:latin typeface="Century Gothic"/>
                <a:cs typeface="Century Gothic"/>
              </a:rPr>
              <a:t>Wendell,</a:t>
            </a:r>
            <a:r>
              <a:rPr sz="1200" spc="-5" dirty="0">
                <a:latin typeface="Century Gothic"/>
                <a:cs typeface="Century Gothic"/>
              </a:rPr>
              <a:t> </a:t>
            </a:r>
            <a:r>
              <a:rPr sz="1200" spc="-110" dirty="0">
                <a:latin typeface="Century Gothic"/>
                <a:cs typeface="Century Gothic"/>
              </a:rPr>
              <a:t>and</a:t>
            </a:r>
            <a:r>
              <a:rPr sz="1200" spc="-10" dirty="0">
                <a:latin typeface="Century Gothic"/>
                <a:cs typeface="Century Gothic"/>
              </a:rPr>
              <a:t> </a:t>
            </a:r>
            <a:r>
              <a:rPr sz="1200" spc="-30" dirty="0">
                <a:latin typeface="Century Gothic"/>
                <a:cs typeface="Century Gothic"/>
              </a:rPr>
              <a:t>Shannon</a:t>
            </a:r>
            <a:r>
              <a:rPr sz="1200" spc="-5" dirty="0">
                <a:latin typeface="Century Gothic"/>
                <a:cs typeface="Century Gothic"/>
              </a:rPr>
              <a:t> </a:t>
            </a:r>
            <a:r>
              <a:rPr sz="1200" spc="-45" dirty="0">
                <a:latin typeface="Century Gothic"/>
                <a:cs typeface="Century Gothic"/>
              </a:rPr>
              <a:t>Vallor.</a:t>
            </a:r>
            <a:r>
              <a:rPr sz="1200" spc="-10" dirty="0">
                <a:latin typeface="Century Gothic"/>
                <a:cs typeface="Century Gothic"/>
              </a:rPr>
              <a:t> </a:t>
            </a:r>
            <a:r>
              <a:rPr sz="1200" spc="-20" dirty="0">
                <a:latin typeface="Century Gothic"/>
                <a:cs typeface="Century Gothic"/>
              </a:rPr>
              <a:t>"Moral</a:t>
            </a:r>
            <a:r>
              <a:rPr sz="1200" spc="-5" dirty="0">
                <a:latin typeface="Century Gothic"/>
                <a:cs typeface="Century Gothic"/>
              </a:rPr>
              <a:t> </a:t>
            </a:r>
            <a:r>
              <a:rPr sz="1200" spc="-45" dirty="0">
                <a:latin typeface="Century Gothic"/>
                <a:cs typeface="Century Gothic"/>
              </a:rPr>
              <a:t>Machines:</a:t>
            </a:r>
            <a:r>
              <a:rPr sz="1200" spc="-10" dirty="0">
                <a:latin typeface="Century Gothic"/>
                <a:cs typeface="Century Gothic"/>
              </a:rPr>
              <a:t> </a:t>
            </a:r>
            <a:r>
              <a:rPr sz="1200" dirty="0">
                <a:latin typeface="Century Gothic"/>
                <a:cs typeface="Century Gothic"/>
              </a:rPr>
              <a:t>From</a:t>
            </a:r>
            <a:r>
              <a:rPr sz="1200" spc="-5" dirty="0">
                <a:latin typeface="Century Gothic"/>
                <a:cs typeface="Century Gothic"/>
              </a:rPr>
              <a:t> </a:t>
            </a:r>
            <a:r>
              <a:rPr sz="1200" spc="-85" dirty="0">
                <a:latin typeface="Century Gothic"/>
                <a:cs typeface="Century Gothic"/>
              </a:rPr>
              <a:t>Value</a:t>
            </a:r>
            <a:r>
              <a:rPr sz="1200" spc="-20" dirty="0">
                <a:latin typeface="Century Gothic"/>
                <a:cs typeface="Century Gothic"/>
              </a:rPr>
              <a:t> </a:t>
            </a:r>
            <a:r>
              <a:rPr sz="1200" spc="-45" dirty="0">
                <a:latin typeface="Century Gothic"/>
                <a:cs typeface="Century Gothic"/>
              </a:rPr>
              <a:t>Alignment</a:t>
            </a:r>
            <a:r>
              <a:rPr sz="1200" spc="-5" dirty="0">
                <a:latin typeface="Century Gothic"/>
                <a:cs typeface="Century Gothic"/>
              </a:rPr>
              <a:t> </a:t>
            </a:r>
            <a:r>
              <a:rPr sz="1200" dirty="0">
                <a:latin typeface="Century Gothic"/>
                <a:cs typeface="Century Gothic"/>
              </a:rPr>
              <a:t>to</a:t>
            </a:r>
            <a:r>
              <a:rPr sz="1200" spc="-10" dirty="0">
                <a:latin typeface="Century Gothic"/>
                <a:cs typeface="Century Gothic"/>
              </a:rPr>
              <a:t> </a:t>
            </a:r>
            <a:r>
              <a:rPr sz="1200" spc="-55" dirty="0">
                <a:latin typeface="Century Gothic"/>
                <a:cs typeface="Century Gothic"/>
              </a:rPr>
              <a:t>Embodied</a:t>
            </a:r>
            <a:r>
              <a:rPr sz="1200" spc="-15" dirty="0">
                <a:latin typeface="Century Gothic"/>
                <a:cs typeface="Century Gothic"/>
              </a:rPr>
              <a:t> </a:t>
            </a:r>
            <a:r>
              <a:rPr sz="1200" spc="-10" dirty="0">
                <a:latin typeface="Century Gothic"/>
                <a:cs typeface="Century Gothic"/>
              </a:rPr>
              <a:t>Virtue." </a:t>
            </a:r>
            <a:r>
              <a:rPr sz="1200" dirty="0">
                <a:latin typeface="Century Gothic"/>
                <a:cs typeface="Century Gothic"/>
              </a:rPr>
              <a:t>In</a:t>
            </a:r>
            <a:r>
              <a:rPr sz="1200" i="1" dirty="0">
                <a:latin typeface="Century Gothic"/>
                <a:cs typeface="Century Gothic"/>
              </a:rPr>
              <a:t>Ethics</a:t>
            </a:r>
            <a:r>
              <a:rPr sz="1200" i="1" spc="-10" dirty="0">
                <a:latin typeface="Century Gothic"/>
                <a:cs typeface="Century Gothic"/>
              </a:rPr>
              <a:t> of</a:t>
            </a:r>
            <a:r>
              <a:rPr sz="1200" i="1" spc="-5" dirty="0">
                <a:latin typeface="Century Gothic"/>
                <a:cs typeface="Century Gothic"/>
              </a:rPr>
              <a:t> </a:t>
            </a:r>
            <a:r>
              <a:rPr sz="1200" i="1" spc="-10" dirty="0">
                <a:latin typeface="Century Gothic"/>
                <a:cs typeface="Century Gothic"/>
              </a:rPr>
              <a:t>Artificial </a:t>
            </a:r>
            <a:r>
              <a:rPr sz="1200" i="1" spc="-45" dirty="0">
                <a:latin typeface="Century Gothic"/>
                <a:cs typeface="Century Gothic"/>
              </a:rPr>
              <a:t>Intelligence</a:t>
            </a:r>
            <a:r>
              <a:rPr sz="1200" spc="-45" dirty="0">
                <a:latin typeface="Century Gothic"/>
                <a:cs typeface="Century Gothic"/>
              </a:rPr>
              <a:t>,</a:t>
            </a:r>
            <a:r>
              <a:rPr sz="1200" spc="10" dirty="0">
                <a:latin typeface="Century Gothic"/>
                <a:cs typeface="Century Gothic"/>
              </a:rPr>
              <a:t> </a:t>
            </a:r>
            <a:r>
              <a:rPr sz="1200" spc="-110" dirty="0">
                <a:latin typeface="Century Gothic"/>
                <a:cs typeface="Century Gothic"/>
              </a:rPr>
              <a:t>pp.</a:t>
            </a:r>
            <a:r>
              <a:rPr sz="1200" spc="15" dirty="0">
                <a:latin typeface="Century Gothic"/>
                <a:cs typeface="Century Gothic"/>
              </a:rPr>
              <a:t> </a:t>
            </a:r>
            <a:r>
              <a:rPr sz="1200" spc="65" dirty="0">
                <a:latin typeface="Century Gothic"/>
                <a:cs typeface="Century Gothic"/>
              </a:rPr>
              <a:t>383-</a:t>
            </a:r>
            <a:r>
              <a:rPr sz="1200" spc="-35" dirty="0">
                <a:latin typeface="Century Gothic"/>
                <a:cs typeface="Century Gothic"/>
              </a:rPr>
              <a:t>412.</a:t>
            </a:r>
            <a:r>
              <a:rPr sz="1200" spc="5" dirty="0">
                <a:latin typeface="Century Gothic"/>
                <a:cs typeface="Century Gothic"/>
              </a:rPr>
              <a:t> </a:t>
            </a:r>
            <a:r>
              <a:rPr sz="1200" spc="-10" dirty="0">
                <a:latin typeface="Century Gothic"/>
                <a:cs typeface="Century Gothic"/>
              </a:rPr>
              <a:t>Oxford</a:t>
            </a:r>
            <a:r>
              <a:rPr sz="1200" dirty="0">
                <a:latin typeface="Century Gothic"/>
                <a:cs typeface="Century Gothic"/>
              </a:rPr>
              <a:t> University</a:t>
            </a:r>
            <a:r>
              <a:rPr sz="1200" spc="10" dirty="0">
                <a:latin typeface="Century Gothic"/>
                <a:cs typeface="Century Gothic"/>
              </a:rPr>
              <a:t> </a:t>
            </a:r>
            <a:r>
              <a:rPr sz="1200" spc="-10" dirty="0">
                <a:latin typeface="Century Gothic"/>
                <a:cs typeface="Century Gothic"/>
              </a:rPr>
              <a:t>Press.</a:t>
            </a:r>
            <a:endParaRPr sz="1200" dirty="0">
              <a:latin typeface="Century Gothic"/>
              <a:cs typeface="Century Gothic"/>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98817" y="0"/>
            <a:ext cx="11312525" cy="2103120"/>
            <a:chOff x="498817" y="0"/>
            <a:chExt cx="11312525" cy="2103120"/>
          </a:xfrm>
        </p:grpSpPr>
        <p:pic>
          <p:nvPicPr>
            <p:cNvPr id="3" name="object 3"/>
            <p:cNvPicPr/>
            <p:nvPr/>
          </p:nvPicPr>
          <p:blipFill>
            <a:blip r:embed="rId2" cstate="print"/>
            <a:stretch>
              <a:fillRect/>
            </a:stretch>
          </p:blipFill>
          <p:spPr>
            <a:xfrm>
              <a:off x="527304" y="0"/>
              <a:ext cx="11283696" cy="2103120"/>
            </a:xfrm>
            <a:prstGeom prst="rect">
              <a:avLst/>
            </a:prstGeom>
          </p:spPr>
        </p:pic>
        <p:sp>
          <p:nvSpPr>
            <p:cNvPr id="4" name="object 4"/>
            <p:cNvSpPr/>
            <p:nvPr/>
          </p:nvSpPr>
          <p:spPr>
            <a:xfrm>
              <a:off x="558203" y="0"/>
              <a:ext cx="11167745" cy="2019300"/>
            </a:xfrm>
            <a:custGeom>
              <a:avLst/>
              <a:gdLst/>
              <a:ahLst/>
              <a:cxnLst/>
              <a:rect l="l" t="t" r="r" b="b"/>
              <a:pathLst>
                <a:path w="11167745" h="2019300">
                  <a:moveTo>
                    <a:pt x="11167465" y="2018804"/>
                  </a:moveTo>
                  <a:lnTo>
                    <a:pt x="0" y="2018804"/>
                  </a:lnTo>
                  <a:lnTo>
                    <a:pt x="0" y="0"/>
                  </a:lnTo>
                  <a:lnTo>
                    <a:pt x="11167465" y="0"/>
                  </a:lnTo>
                  <a:lnTo>
                    <a:pt x="11167465" y="2018804"/>
                  </a:lnTo>
                  <a:close/>
                </a:path>
              </a:pathLst>
            </a:custGeom>
            <a:solidFill>
              <a:srgbClr val="FFFFFF"/>
            </a:solidFill>
          </p:spPr>
          <p:txBody>
            <a:bodyPr wrap="square" lIns="0" tIns="0" rIns="0" bIns="0" rtlCol="0"/>
            <a:lstStyle/>
            <a:p>
              <a:endParaRPr/>
            </a:p>
          </p:txBody>
        </p:sp>
        <p:sp>
          <p:nvSpPr>
            <p:cNvPr id="5" name="object 5"/>
            <p:cNvSpPr/>
            <p:nvPr/>
          </p:nvSpPr>
          <p:spPr>
            <a:xfrm>
              <a:off x="498817" y="787349"/>
              <a:ext cx="128270" cy="704215"/>
            </a:xfrm>
            <a:custGeom>
              <a:avLst/>
              <a:gdLst/>
              <a:ahLst/>
              <a:cxnLst/>
              <a:rect l="l" t="t" r="r" b="b"/>
              <a:pathLst>
                <a:path w="128270" h="704215">
                  <a:moveTo>
                    <a:pt x="128041" y="704100"/>
                  </a:moveTo>
                  <a:lnTo>
                    <a:pt x="0" y="704100"/>
                  </a:lnTo>
                  <a:lnTo>
                    <a:pt x="0" y="0"/>
                  </a:lnTo>
                  <a:lnTo>
                    <a:pt x="128041" y="0"/>
                  </a:lnTo>
                  <a:lnTo>
                    <a:pt x="128041" y="704100"/>
                  </a:lnTo>
                  <a:close/>
                </a:path>
              </a:pathLst>
            </a:custGeom>
            <a:solidFill>
              <a:srgbClr val="F5A600"/>
            </a:solidFill>
          </p:spPr>
          <p:txBody>
            <a:bodyPr wrap="square" lIns="0" tIns="0" rIns="0" bIns="0" rtlCol="0"/>
            <a:lstStyle/>
            <a:p>
              <a:endParaRPr/>
            </a:p>
          </p:txBody>
        </p:sp>
      </p:grpSp>
      <p:sp>
        <p:nvSpPr>
          <p:cNvPr id="6" name="object 6"/>
          <p:cNvSpPr txBox="1">
            <a:spLocks noGrp="1"/>
          </p:cNvSpPr>
          <p:nvPr>
            <p:ph type="title"/>
          </p:nvPr>
        </p:nvSpPr>
        <p:spPr>
          <a:xfrm>
            <a:off x="558203" y="0"/>
            <a:ext cx="11167745" cy="1431802"/>
          </a:xfrm>
          <a:prstGeom prst="rect">
            <a:avLst/>
          </a:prstGeom>
          <a:ln w="9525">
            <a:solidFill>
              <a:srgbClr val="E9E9E9"/>
            </a:solidFill>
          </a:ln>
        </p:spPr>
        <p:txBody>
          <a:bodyPr vert="horz" wrap="square" lIns="0" tIns="635" rIns="0" bIns="0" rtlCol="0">
            <a:spAutoFit/>
          </a:bodyPr>
          <a:lstStyle/>
          <a:p>
            <a:pPr>
              <a:lnSpc>
                <a:spcPct val="100000"/>
              </a:lnSpc>
              <a:spcBef>
                <a:spcPts val="5"/>
              </a:spcBef>
            </a:pPr>
            <a:endParaRPr sz="5300" dirty="0">
              <a:latin typeface="Times New Roman"/>
              <a:cs typeface="Times New Roman"/>
            </a:endParaRPr>
          </a:p>
          <a:p>
            <a:pPr marL="648335">
              <a:lnSpc>
                <a:spcPct val="100000"/>
              </a:lnSpc>
              <a:spcBef>
                <a:spcPts val="5"/>
              </a:spcBef>
            </a:pPr>
            <a:r>
              <a:rPr lang="el-GR" sz="4000" b="1" spc="-65" dirty="0">
                <a:solidFill>
                  <a:srgbClr val="000000"/>
                </a:solidFill>
                <a:latin typeface="Century Gothic"/>
                <a:cs typeface="Century Gothic"/>
              </a:rPr>
              <a:t>Αξίες, Πρότυπα, Αρχές</a:t>
            </a:r>
            <a:endParaRPr sz="4000" dirty="0">
              <a:latin typeface="Century Gothic"/>
              <a:cs typeface="Century Gothic"/>
            </a:endParaRPr>
          </a:p>
        </p:txBody>
      </p:sp>
      <p:sp>
        <p:nvSpPr>
          <p:cNvPr id="7" name="object 7"/>
          <p:cNvSpPr txBox="1"/>
          <p:nvPr/>
        </p:nvSpPr>
        <p:spPr>
          <a:xfrm>
            <a:off x="1194308" y="2355595"/>
            <a:ext cx="8864092" cy="2503891"/>
          </a:xfrm>
          <a:prstGeom prst="rect">
            <a:avLst/>
          </a:prstGeom>
        </p:spPr>
        <p:txBody>
          <a:bodyPr vert="horz" wrap="square" lIns="0" tIns="168275" rIns="0" bIns="0" rtlCol="0">
            <a:spAutoFit/>
          </a:bodyPr>
          <a:lstStyle/>
          <a:p>
            <a:pPr marL="12700">
              <a:lnSpc>
                <a:spcPct val="100000"/>
              </a:lnSpc>
              <a:spcBef>
                <a:spcPts val="1325"/>
              </a:spcBef>
            </a:pPr>
            <a:r>
              <a:rPr lang="el-GR" sz="2400" dirty="0">
                <a:latin typeface="Century Gothic"/>
                <a:cs typeface="Century Gothic"/>
              </a:rPr>
              <a:t>Κανόνες, καθήκοντα, αρχές και διαδικασίες</a:t>
            </a:r>
            <a:endParaRPr sz="2400" dirty="0">
              <a:latin typeface="Century Gothic"/>
              <a:cs typeface="Century Gothic"/>
            </a:endParaRPr>
          </a:p>
          <a:p>
            <a:pPr marL="120014" indent="-107950">
              <a:lnSpc>
                <a:spcPct val="100000"/>
              </a:lnSpc>
              <a:spcBef>
                <a:spcPts val="1220"/>
              </a:spcBef>
              <a:buSzPct val="95833"/>
              <a:buFont typeface="Arial"/>
              <a:buChar char="•"/>
              <a:tabLst>
                <a:tab pos="120650" algn="l"/>
              </a:tabLst>
            </a:pPr>
            <a:r>
              <a:rPr lang="el-GR" sz="2400" spc="55" dirty="0">
                <a:latin typeface="Century Gothic"/>
                <a:cs typeface="Century Gothic"/>
              </a:rPr>
              <a:t>Αντιπροσωπεύουν ανώτερης τάξης/πρωταρχικές ηθικές ανησυχίες</a:t>
            </a:r>
          </a:p>
          <a:p>
            <a:pPr marL="120014" indent="-107950">
              <a:lnSpc>
                <a:spcPct val="100000"/>
              </a:lnSpc>
              <a:spcBef>
                <a:spcPts val="1320"/>
              </a:spcBef>
              <a:buSzPct val="95833"/>
              <a:buFont typeface="Arial"/>
              <a:buChar char="•"/>
              <a:tabLst>
                <a:tab pos="120650" algn="l"/>
              </a:tabLst>
            </a:pPr>
            <a:r>
              <a:rPr lang="el-GR" sz="2400" spc="-80" dirty="0">
                <a:latin typeface="Century Gothic"/>
                <a:cs typeface="Century Gothic"/>
              </a:rPr>
              <a:t>Αποφάσεις για ηθικά σημαντικές καταστάσεις</a:t>
            </a:r>
            <a:endParaRPr sz="2400" dirty="0">
              <a:latin typeface="Century Gothic"/>
              <a:cs typeface="Century Gothic"/>
            </a:endParaRPr>
          </a:p>
          <a:p>
            <a:pPr marL="120014" indent="-107950">
              <a:lnSpc>
                <a:spcPct val="100000"/>
              </a:lnSpc>
              <a:spcBef>
                <a:spcPts val="1320"/>
              </a:spcBef>
              <a:buSzPct val="95833"/>
              <a:buFont typeface="Arial"/>
              <a:buChar char="•"/>
              <a:tabLst>
                <a:tab pos="120650" algn="l"/>
              </a:tabLst>
            </a:pPr>
            <a:r>
              <a:rPr lang="el-GR" sz="2400" spc="-185" dirty="0">
                <a:latin typeface="Century Gothic"/>
                <a:cs typeface="Century Gothic"/>
              </a:rPr>
              <a:t>Αποδεκτές πρακτικές/προβλεπόμενες συμπεριφορές</a:t>
            </a:r>
            <a:endParaRPr sz="2400" dirty="0">
              <a:latin typeface="Century Gothic"/>
              <a:cs typeface="Century Gothic"/>
            </a:endParaRPr>
          </a:p>
        </p:txBody>
      </p:sp>
      <p:sp>
        <p:nvSpPr>
          <p:cNvPr id="8" name="object 8"/>
          <p:cNvSpPr txBox="1"/>
          <p:nvPr/>
        </p:nvSpPr>
        <p:spPr>
          <a:xfrm>
            <a:off x="4629200" y="6110732"/>
            <a:ext cx="7009130" cy="388620"/>
          </a:xfrm>
          <a:prstGeom prst="rect">
            <a:avLst/>
          </a:prstGeom>
        </p:spPr>
        <p:txBody>
          <a:bodyPr vert="horz" wrap="square" lIns="0" tIns="20955" rIns="0" bIns="0" rtlCol="0">
            <a:spAutoFit/>
          </a:bodyPr>
          <a:lstStyle/>
          <a:p>
            <a:pPr marL="12700" marR="5080">
              <a:lnSpc>
                <a:spcPts val="1420"/>
              </a:lnSpc>
              <a:spcBef>
                <a:spcPts val="165"/>
              </a:spcBef>
            </a:pPr>
            <a:r>
              <a:rPr sz="1200" spc="-65" dirty="0">
                <a:latin typeface="Century Gothic"/>
                <a:cs typeface="Century Gothic"/>
              </a:rPr>
              <a:t>Wallach,</a:t>
            </a:r>
            <a:r>
              <a:rPr sz="1200" spc="-10" dirty="0">
                <a:latin typeface="Century Gothic"/>
                <a:cs typeface="Century Gothic"/>
              </a:rPr>
              <a:t> </a:t>
            </a:r>
            <a:r>
              <a:rPr sz="1200" spc="-60" dirty="0">
                <a:latin typeface="Century Gothic"/>
                <a:cs typeface="Century Gothic"/>
              </a:rPr>
              <a:t>Wendell,</a:t>
            </a:r>
            <a:r>
              <a:rPr sz="1200" spc="-5" dirty="0">
                <a:latin typeface="Century Gothic"/>
                <a:cs typeface="Century Gothic"/>
              </a:rPr>
              <a:t> </a:t>
            </a:r>
            <a:r>
              <a:rPr sz="1200" spc="-110" dirty="0">
                <a:latin typeface="Century Gothic"/>
                <a:cs typeface="Century Gothic"/>
              </a:rPr>
              <a:t>and</a:t>
            </a:r>
            <a:r>
              <a:rPr sz="1200" spc="-10" dirty="0">
                <a:latin typeface="Century Gothic"/>
                <a:cs typeface="Century Gothic"/>
              </a:rPr>
              <a:t> </a:t>
            </a:r>
            <a:r>
              <a:rPr sz="1200" spc="-30" dirty="0">
                <a:latin typeface="Century Gothic"/>
                <a:cs typeface="Century Gothic"/>
              </a:rPr>
              <a:t>Shannon</a:t>
            </a:r>
            <a:r>
              <a:rPr sz="1200" spc="-5" dirty="0">
                <a:latin typeface="Century Gothic"/>
                <a:cs typeface="Century Gothic"/>
              </a:rPr>
              <a:t> </a:t>
            </a:r>
            <a:r>
              <a:rPr sz="1200" spc="-45" dirty="0">
                <a:latin typeface="Century Gothic"/>
                <a:cs typeface="Century Gothic"/>
              </a:rPr>
              <a:t>Vallor.</a:t>
            </a:r>
            <a:r>
              <a:rPr sz="1200" spc="-10" dirty="0">
                <a:latin typeface="Century Gothic"/>
                <a:cs typeface="Century Gothic"/>
              </a:rPr>
              <a:t> </a:t>
            </a:r>
            <a:r>
              <a:rPr sz="1200" spc="-20" dirty="0">
                <a:latin typeface="Century Gothic"/>
                <a:cs typeface="Century Gothic"/>
              </a:rPr>
              <a:t>"Moral</a:t>
            </a:r>
            <a:r>
              <a:rPr sz="1200" spc="-5" dirty="0">
                <a:latin typeface="Century Gothic"/>
                <a:cs typeface="Century Gothic"/>
              </a:rPr>
              <a:t> </a:t>
            </a:r>
            <a:r>
              <a:rPr sz="1200" spc="-45" dirty="0">
                <a:latin typeface="Century Gothic"/>
                <a:cs typeface="Century Gothic"/>
              </a:rPr>
              <a:t>Machines:</a:t>
            </a:r>
            <a:r>
              <a:rPr sz="1200" spc="-10" dirty="0">
                <a:latin typeface="Century Gothic"/>
                <a:cs typeface="Century Gothic"/>
              </a:rPr>
              <a:t> </a:t>
            </a:r>
            <a:r>
              <a:rPr sz="1200" dirty="0">
                <a:latin typeface="Century Gothic"/>
                <a:cs typeface="Century Gothic"/>
              </a:rPr>
              <a:t>From</a:t>
            </a:r>
            <a:r>
              <a:rPr sz="1200" spc="-5" dirty="0">
                <a:latin typeface="Century Gothic"/>
                <a:cs typeface="Century Gothic"/>
              </a:rPr>
              <a:t> </a:t>
            </a:r>
            <a:r>
              <a:rPr sz="1200" spc="-85" dirty="0">
                <a:latin typeface="Century Gothic"/>
                <a:cs typeface="Century Gothic"/>
              </a:rPr>
              <a:t>Value</a:t>
            </a:r>
            <a:r>
              <a:rPr sz="1200" spc="-20" dirty="0">
                <a:latin typeface="Century Gothic"/>
                <a:cs typeface="Century Gothic"/>
              </a:rPr>
              <a:t> </a:t>
            </a:r>
            <a:r>
              <a:rPr sz="1200" spc="-45" dirty="0">
                <a:latin typeface="Century Gothic"/>
                <a:cs typeface="Century Gothic"/>
              </a:rPr>
              <a:t>Alignment</a:t>
            </a:r>
            <a:r>
              <a:rPr sz="1200" spc="-5" dirty="0">
                <a:latin typeface="Century Gothic"/>
                <a:cs typeface="Century Gothic"/>
              </a:rPr>
              <a:t> </a:t>
            </a:r>
            <a:r>
              <a:rPr sz="1200" dirty="0">
                <a:latin typeface="Century Gothic"/>
                <a:cs typeface="Century Gothic"/>
              </a:rPr>
              <a:t>to</a:t>
            </a:r>
            <a:r>
              <a:rPr sz="1200" spc="-10" dirty="0">
                <a:latin typeface="Century Gothic"/>
                <a:cs typeface="Century Gothic"/>
              </a:rPr>
              <a:t> </a:t>
            </a:r>
            <a:r>
              <a:rPr sz="1200" spc="-55" dirty="0">
                <a:latin typeface="Century Gothic"/>
                <a:cs typeface="Century Gothic"/>
              </a:rPr>
              <a:t>Embodied</a:t>
            </a:r>
            <a:r>
              <a:rPr sz="1200" spc="-15" dirty="0">
                <a:latin typeface="Century Gothic"/>
                <a:cs typeface="Century Gothic"/>
              </a:rPr>
              <a:t> </a:t>
            </a:r>
            <a:r>
              <a:rPr sz="1200" spc="-10" dirty="0">
                <a:latin typeface="Century Gothic"/>
                <a:cs typeface="Century Gothic"/>
              </a:rPr>
              <a:t>Virtue." </a:t>
            </a:r>
            <a:r>
              <a:rPr sz="1200" dirty="0">
                <a:latin typeface="Century Gothic"/>
                <a:cs typeface="Century Gothic"/>
              </a:rPr>
              <a:t>In</a:t>
            </a:r>
            <a:r>
              <a:rPr sz="1200" i="1" dirty="0">
                <a:latin typeface="Century Gothic"/>
                <a:cs typeface="Century Gothic"/>
              </a:rPr>
              <a:t>Ethics</a:t>
            </a:r>
            <a:r>
              <a:rPr sz="1200" i="1" spc="-10" dirty="0">
                <a:latin typeface="Century Gothic"/>
                <a:cs typeface="Century Gothic"/>
              </a:rPr>
              <a:t> of</a:t>
            </a:r>
            <a:r>
              <a:rPr sz="1200" i="1" spc="-5" dirty="0">
                <a:latin typeface="Century Gothic"/>
                <a:cs typeface="Century Gothic"/>
              </a:rPr>
              <a:t> </a:t>
            </a:r>
            <a:r>
              <a:rPr sz="1200" i="1" spc="-10" dirty="0">
                <a:latin typeface="Century Gothic"/>
                <a:cs typeface="Century Gothic"/>
              </a:rPr>
              <a:t>Artificial </a:t>
            </a:r>
            <a:r>
              <a:rPr sz="1200" i="1" spc="-45" dirty="0">
                <a:latin typeface="Century Gothic"/>
                <a:cs typeface="Century Gothic"/>
              </a:rPr>
              <a:t>Intelligence</a:t>
            </a:r>
            <a:r>
              <a:rPr sz="1200" spc="-45" dirty="0">
                <a:latin typeface="Century Gothic"/>
                <a:cs typeface="Century Gothic"/>
              </a:rPr>
              <a:t>,</a:t>
            </a:r>
            <a:r>
              <a:rPr sz="1200" spc="10" dirty="0">
                <a:latin typeface="Century Gothic"/>
                <a:cs typeface="Century Gothic"/>
              </a:rPr>
              <a:t> </a:t>
            </a:r>
            <a:r>
              <a:rPr sz="1200" spc="-110" dirty="0">
                <a:latin typeface="Century Gothic"/>
                <a:cs typeface="Century Gothic"/>
              </a:rPr>
              <a:t>pp.</a:t>
            </a:r>
            <a:r>
              <a:rPr sz="1200" spc="15" dirty="0">
                <a:latin typeface="Century Gothic"/>
                <a:cs typeface="Century Gothic"/>
              </a:rPr>
              <a:t> </a:t>
            </a:r>
            <a:r>
              <a:rPr sz="1200" spc="65" dirty="0">
                <a:latin typeface="Century Gothic"/>
                <a:cs typeface="Century Gothic"/>
              </a:rPr>
              <a:t>383-</a:t>
            </a:r>
            <a:r>
              <a:rPr sz="1200" spc="-35" dirty="0">
                <a:latin typeface="Century Gothic"/>
                <a:cs typeface="Century Gothic"/>
              </a:rPr>
              <a:t>412.</a:t>
            </a:r>
            <a:r>
              <a:rPr sz="1200" spc="5" dirty="0">
                <a:latin typeface="Century Gothic"/>
                <a:cs typeface="Century Gothic"/>
              </a:rPr>
              <a:t> </a:t>
            </a:r>
            <a:r>
              <a:rPr sz="1200" spc="-10" dirty="0">
                <a:latin typeface="Century Gothic"/>
                <a:cs typeface="Century Gothic"/>
              </a:rPr>
              <a:t>Oxford</a:t>
            </a:r>
            <a:r>
              <a:rPr sz="1200" dirty="0">
                <a:latin typeface="Century Gothic"/>
                <a:cs typeface="Century Gothic"/>
              </a:rPr>
              <a:t> University</a:t>
            </a:r>
            <a:r>
              <a:rPr sz="1200" spc="10" dirty="0">
                <a:latin typeface="Century Gothic"/>
                <a:cs typeface="Century Gothic"/>
              </a:rPr>
              <a:t> </a:t>
            </a:r>
            <a:r>
              <a:rPr sz="1200" spc="-10" dirty="0">
                <a:latin typeface="Century Gothic"/>
                <a:cs typeface="Century Gothic"/>
              </a:rPr>
              <a:t>Press.</a:t>
            </a:r>
            <a:endParaRPr sz="1200">
              <a:latin typeface="Century Gothic"/>
              <a:cs typeface="Century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6858000"/>
                </a:moveTo>
                <a:lnTo>
                  <a:pt x="0" y="6858000"/>
                </a:lnTo>
                <a:lnTo>
                  <a:pt x="0" y="0"/>
                </a:lnTo>
                <a:lnTo>
                  <a:pt x="12192000" y="0"/>
                </a:lnTo>
                <a:lnTo>
                  <a:pt x="12192000" y="6858000"/>
                </a:lnTo>
                <a:close/>
              </a:path>
            </a:pathLst>
          </a:custGeom>
          <a:solidFill>
            <a:srgbClr val="3E3E3E"/>
          </a:solidFill>
        </p:spPr>
        <p:txBody>
          <a:bodyPr wrap="square" lIns="0" tIns="0" rIns="0" bIns="0" rtlCol="0"/>
          <a:lstStyle/>
          <a:p>
            <a:endParaRPr/>
          </a:p>
        </p:txBody>
      </p:sp>
      <p:sp>
        <p:nvSpPr>
          <p:cNvPr id="3" name="object 3"/>
          <p:cNvSpPr txBox="1">
            <a:spLocks noGrp="1"/>
          </p:cNvSpPr>
          <p:nvPr>
            <p:ph type="title"/>
          </p:nvPr>
        </p:nvSpPr>
        <p:spPr>
          <a:xfrm>
            <a:off x="8095995" y="758444"/>
            <a:ext cx="2337435" cy="1083310"/>
          </a:xfrm>
          <a:prstGeom prst="rect">
            <a:avLst/>
          </a:prstGeom>
        </p:spPr>
        <p:txBody>
          <a:bodyPr vert="horz" wrap="square" lIns="0" tIns="62230" rIns="0" bIns="0" rtlCol="0">
            <a:spAutoFit/>
          </a:bodyPr>
          <a:lstStyle/>
          <a:p>
            <a:pPr marL="12700" marR="5080">
              <a:lnSpc>
                <a:spcPts val="4010"/>
              </a:lnSpc>
              <a:spcBef>
                <a:spcPts val="490"/>
              </a:spcBef>
            </a:pPr>
            <a:r>
              <a:rPr lang="el-GR" sz="3600" spc="-10" dirty="0">
                <a:solidFill>
                  <a:srgbClr val="FFFFFF"/>
                </a:solidFill>
                <a:latin typeface="Calibri"/>
                <a:cs typeface="Calibri"/>
              </a:rPr>
              <a:t>Τι είναι η νοημοσύνη;</a:t>
            </a:r>
            <a:endParaRPr sz="3600" dirty="0">
              <a:latin typeface="Calibri"/>
              <a:cs typeface="Calibri"/>
            </a:endParaRPr>
          </a:p>
        </p:txBody>
      </p:sp>
      <p:pic>
        <p:nvPicPr>
          <p:cNvPr id="4" name="object 4"/>
          <p:cNvPicPr/>
          <p:nvPr/>
        </p:nvPicPr>
        <p:blipFill>
          <a:blip r:embed="rId2" cstate="print"/>
          <a:stretch>
            <a:fillRect/>
          </a:stretch>
        </p:blipFill>
        <p:spPr>
          <a:xfrm>
            <a:off x="1" y="0"/>
            <a:ext cx="3719601" cy="2225027"/>
          </a:xfrm>
          <a:prstGeom prst="rect">
            <a:avLst/>
          </a:prstGeom>
        </p:spPr>
      </p:pic>
      <p:pic>
        <p:nvPicPr>
          <p:cNvPr id="5" name="object 5"/>
          <p:cNvPicPr/>
          <p:nvPr/>
        </p:nvPicPr>
        <p:blipFill>
          <a:blip r:embed="rId3" cstate="print"/>
          <a:stretch>
            <a:fillRect/>
          </a:stretch>
        </p:blipFill>
        <p:spPr>
          <a:xfrm>
            <a:off x="3811193" y="0"/>
            <a:ext cx="3719601" cy="2250478"/>
          </a:xfrm>
          <a:prstGeom prst="rect">
            <a:avLst/>
          </a:prstGeom>
        </p:spPr>
      </p:pic>
      <p:pic>
        <p:nvPicPr>
          <p:cNvPr id="6" name="object 6"/>
          <p:cNvPicPr/>
          <p:nvPr/>
        </p:nvPicPr>
        <p:blipFill>
          <a:blip r:embed="rId4" cstate="print"/>
          <a:stretch>
            <a:fillRect/>
          </a:stretch>
        </p:blipFill>
        <p:spPr>
          <a:xfrm>
            <a:off x="19" y="2316454"/>
            <a:ext cx="3719614" cy="2208656"/>
          </a:xfrm>
          <a:prstGeom prst="rect">
            <a:avLst/>
          </a:prstGeom>
        </p:spPr>
      </p:pic>
      <p:pic>
        <p:nvPicPr>
          <p:cNvPr id="7" name="object 7"/>
          <p:cNvPicPr/>
          <p:nvPr/>
        </p:nvPicPr>
        <p:blipFill>
          <a:blip r:embed="rId5" cstate="print"/>
          <a:stretch>
            <a:fillRect/>
          </a:stretch>
        </p:blipFill>
        <p:spPr>
          <a:xfrm>
            <a:off x="3811193" y="2316454"/>
            <a:ext cx="3719601" cy="2208656"/>
          </a:xfrm>
          <a:prstGeom prst="rect">
            <a:avLst/>
          </a:prstGeom>
        </p:spPr>
      </p:pic>
      <p:pic>
        <p:nvPicPr>
          <p:cNvPr id="8" name="object 8"/>
          <p:cNvPicPr/>
          <p:nvPr/>
        </p:nvPicPr>
        <p:blipFill>
          <a:blip r:embed="rId6" cstate="print"/>
          <a:stretch>
            <a:fillRect/>
          </a:stretch>
        </p:blipFill>
        <p:spPr>
          <a:xfrm>
            <a:off x="0" y="4616551"/>
            <a:ext cx="3719766" cy="2241425"/>
          </a:xfrm>
          <a:prstGeom prst="rect">
            <a:avLst/>
          </a:prstGeom>
        </p:spPr>
      </p:pic>
      <p:pic>
        <p:nvPicPr>
          <p:cNvPr id="9" name="object 9"/>
          <p:cNvPicPr/>
          <p:nvPr/>
        </p:nvPicPr>
        <p:blipFill>
          <a:blip r:embed="rId7" cstate="print"/>
          <a:stretch>
            <a:fillRect/>
          </a:stretch>
        </p:blipFill>
        <p:spPr>
          <a:xfrm>
            <a:off x="3811193" y="4607392"/>
            <a:ext cx="3719766" cy="2250607"/>
          </a:xfrm>
          <a:prstGeom prst="rect">
            <a:avLst/>
          </a:prstGeom>
        </p:spPr>
      </p:pic>
      <p:sp>
        <p:nvSpPr>
          <p:cNvPr id="10" name="object 10"/>
          <p:cNvSpPr txBox="1"/>
          <p:nvPr/>
        </p:nvSpPr>
        <p:spPr>
          <a:xfrm>
            <a:off x="8095995" y="2257044"/>
            <a:ext cx="2191005" cy="320601"/>
          </a:xfrm>
          <a:prstGeom prst="rect">
            <a:avLst/>
          </a:prstGeom>
        </p:spPr>
        <p:txBody>
          <a:bodyPr vert="horz" wrap="square" lIns="0" tIns="12700" rIns="0" bIns="0" rtlCol="0">
            <a:spAutoFit/>
          </a:bodyPr>
          <a:lstStyle/>
          <a:p>
            <a:pPr marL="102235" indent="-90170">
              <a:lnSpc>
                <a:spcPct val="100000"/>
              </a:lnSpc>
              <a:spcBef>
                <a:spcPts val="100"/>
              </a:spcBef>
              <a:buSzPct val="95000"/>
              <a:buFont typeface="Arial"/>
              <a:buChar char="•"/>
              <a:tabLst>
                <a:tab pos="102870" algn="l"/>
              </a:tabLst>
            </a:pPr>
            <a:r>
              <a:rPr lang="el-GR" sz="2000" dirty="0">
                <a:solidFill>
                  <a:srgbClr val="FFFFFF"/>
                </a:solidFill>
                <a:latin typeface="Calibri"/>
                <a:cs typeface="Calibri"/>
              </a:rPr>
              <a:t>Σελίδα </a:t>
            </a:r>
            <a:r>
              <a:rPr sz="2000" dirty="0" err="1">
                <a:solidFill>
                  <a:srgbClr val="FFFFFF"/>
                </a:solidFill>
                <a:latin typeface="Calibri"/>
                <a:cs typeface="Calibri"/>
              </a:rPr>
              <a:t>Mentimeter</a:t>
            </a:r>
            <a:r>
              <a:rPr lang="en-US" sz="2000" dirty="0">
                <a:solidFill>
                  <a:srgbClr val="FFFFFF"/>
                </a:solidFill>
                <a:latin typeface="Calibri"/>
                <a:cs typeface="Calibri"/>
              </a:rPr>
              <a:t> </a:t>
            </a:r>
            <a:endParaRPr sz="2000" dirty="0">
              <a:latin typeface="Calibri"/>
              <a:cs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98817" y="0"/>
            <a:ext cx="11312525" cy="2103120"/>
            <a:chOff x="498817" y="0"/>
            <a:chExt cx="11312525" cy="2103120"/>
          </a:xfrm>
        </p:grpSpPr>
        <p:pic>
          <p:nvPicPr>
            <p:cNvPr id="3" name="object 3"/>
            <p:cNvPicPr/>
            <p:nvPr/>
          </p:nvPicPr>
          <p:blipFill>
            <a:blip r:embed="rId2" cstate="print"/>
            <a:stretch>
              <a:fillRect/>
            </a:stretch>
          </p:blipFill>
          <p:spPr>
            <a:xfrm>
              <a:off x="527304" y="0"/>
              <a:ext cx="11283696" cy="2103120"/>
            </a:xfrm>
            <a:prstGeom prst="rect">
              <a:avLst/>
            </a:prstGeom>
          </p:spPr>
        </p:pic>
        <p:sp>
          <p:nvSpPr>
            <p:cNvPr id="4" name="object 4"/>
            <p:cNvSpPr/>
            <p:nvPr/>
          </p:nvSpPr>
          <p:spPr>
            <a:xfrm>
              <a:off x="558203" y="0"/>
              <a:ext cx="11167745" cy="2019300"/>
            </a:xfrm>
            <a:custGeom>
              <a:avLst/>
              <a:gdLst/>
              <a:ahLst/>
              <a:cxnLst/>
              <a:rect l="l" t="t" r="r" b="b"/>
              <a:pathLst>
                <a:path w="11167745" h="2019300">
                  <a:moveTo>
                    <a:pt x="11167465" y="2018804"/>
                  </a:moveTo>
                  <a:lnTo>
                    <a:pt x="0" y="2018804"/>
                  </a:lnTo>
                  <a:lnTo>
                    <a:pt x="0" y="0"/>
                  </a:lnTo>
                  <a:lnTo>
                    <a:pt x="11167465" y="0"/>
                  </a:lnTo>
                  <a:lnTo>
                    <a:pt x="11167465" y="2018804"/>
                  </a:lnTo>
                  <a:close/>
                </a:path>
              </a:pathLst>
            </a:custGeom>
            <a:solidFill>
              <a:srgbClr val="FFFFFF"/>
            </a:solidFill>
          </p:spPr>
          <p:txBody>
            <a:bodyPr wrap="square" lIns="0" tIns="0" rIns="0" bIns="0" rtlCol="0"/>
            <a:lstStyle/>
            <a:p>
              <a:endParaRPr/>
            </a:p>
          </p:txBody>
        </p:sp>
        <p:sp>
          <p:nvSpPr>
            <p:cNvPr id="5" name="object 5"/>
            <p:cNvSpPr/>
            <p:nvPr/>
          </p:nvSpPr>
          <p:spPr>
            <a:xfrm>
              <a:off x="498817" y="787349"/>
              <a:ext cx="128270" cy="704215"/>
            </a:xfrm>
            <a:custGeom>
              <a:avLst/>
              <a:gdLst/>
              <a:ahLst/>
              <a:cxnLst/>
              <a:rect l="l" t="t" r="r" b="b"/>
              <a:pathLst>
                <a:path w="128270" h="704215">
                  <a:moveTo>
                    <a:pt x="128041" y="704100"/>
                  </a:moveTo>
                  <a:lnTo>
                    <a:pt x="0" y="704100"/>
                  </a:lnTo>
                  <a:lnTo>
                    <a:pt x="0" y="0"/>
                  </a:lnTo>
                  <a:lnTo>
                    <a:pt x="128041" y="0"/>
                  </a:lnTo>
                  <a:lnTo>
                    <a:pt x="128041" y="704100"/>
                  </a:lnTo>
                  <a:close/>
                </a:path>
              </a:pathLst>
            </a:custGeom>
            <a:solidFill>
              <a:srgbClr val="F5A600"/>
            </a:solidFill>
          </p:spPr>
          <p:txBody>
            <a:bodyPr wrap="square" lIns="0" tIns="0" rIns="0" bIns="0" rtlCol="0"/>
            <a:lstStyle/>
            <a:p>
              <a:endParaRPr/>
            </a:p>
          </p:txBody>
        </p:sp>
      </p:grpSp>
      <p:sp>
        <p:nvSpPr>
          <p:cNvPr id="6" name="object 6"/>
          <p:cNvSpPr txBox="1">
            <a:spLocks noGrp="1"/>
          </p:cNvSpPr>
          <p:nvPr>
            <p:ph type="title"/>
          </p:nvPr>
        </p:nvSpPr>
        <p:spPr>
          <a:xfrm>
            <a:off x="558203" y="0"/>
            <a:ext cx="11167745" cy="1431802"/>
          </a:xfrm>
          <a:prstGeom prst="rect">
            <a:avLst/>
          </a:prstGeom>
          <a:ln w="9525">
            <a:solidFill>
              <a:srgbClr val="E9E9E9"/>
            </a:solidFill>
          </a:ln>
        </p:spPr>
        <p:txBody>
          <a:bodyPr vert="horz" wrap="square" lIns="0" tIns="635" rIns="0" bIns="0" rtlCol="0">
            <a:spAutoFit/>
          </a:bodyPr>
          <a:lstStyle/>
          <a:p>
            <a:pPr>
              <a:lnSpc>
                <a:spcPct val="100000"/>
              </a:lnSpc>
              <a:spcBef>
                <a:spcPts val="5"/>
              </a:spcBef>
            </a:pPr>
            <a:endParaRPr sz="5300" dirty="0">
              <a:latin typeface="Times New Roman"/>
              <a:cs typeface="Times New Roman"/>
            </a:endParaRPr>
          </a:p>
          <a:p>
            <a:pPr marL="648335">
              <a:lnSpc>
                <a:spcPct val="100000"/>
              </a:lnSpc>
              <a:spcBef>
                <a:spcPts val="5"/>
              </a:spcBef>
            </a:pPr>
            <a:r>
              <a:rPr lang="el-GR" sz="4000" b="1" spc="-65" dirty="0">
                <a:solidFill>
                  <a:srgbClr val="000000"/>
                </a:solidFill>
                <a:latin typeface="Century Gothic"/>
                <a:cs typeface="Century Gothic"/>
              </a:rPr>
              <a:t>Αξίες, Πρότυπα, Αρχές</a:t>
            </a:r>
            <a:endParaRPr sz="4000" dirty="0">
              <a:latin typeface="Century Gothic"/>
              <a:cs typeface="Century Gothic"/>
            </a:endParaRPr>
          </a:p>
        </p:txBody>
      </p:sp>
      <p:sp>
        <p:nvSpPr>
          <p:cNvPr id="7" name="object 7"/>
          <p:cNvSpPr txBox="1"/>
          <p:nvPr/>
        </p:nvSpPr>
        <p:spPr>
          <a:xfrm>
            <a:off x="1194308" y="2402534"/>
            <a:ext cx="9734550" cy="2938625"/>
          </a:xfrm>
          <a:prstGeom prst="rect">
            <a:avLst/>
          </a:prstGeom>
        </p:spPr>
        <p:txBody>
          <a:bodyPr vert="horz" wrap="square" lIns="0" tIns="121285" rIns="0" bIns="0" rtlCol="0">
            <a:spAutoFit/>
          </a:bodyPr>
          <a:lstStyle/>
          <a:p>
            <a:pPr marL="12700">
              <a:lnSpc>
                <a:spcPct val="100000"/>
              </a:lnSpc>
              <a:spcBef>
                <a:spcPts val="955"/>
              </a:spcBef>
            </a:pPr>
            <a:r>
              <a:rPr lang="el-GR" sz="2400" dirty="0">
                <a:latin typeface="Century Gothic"/>
                <a:cs typeface="Century Gothic"/>
              </a:rPr>
              <a:t>Εξαρτώνται από συγκεκριμένο πλαίσιο </a:t>
            </a:r>
            <a:endParaRPr sz="2400" dirty="0">
              <a:latin typeface="Century Gothic"/>
              <a:cs typeface="Century Gothic"/>
            </a:endParaRPr>
          </a:p>
          <a:p>
            <a:pPr marL="559435" indent="-90805">
              <a:lnSpc>
                <a:spcPct val="100000"/>
              </a:lnSpc>
              <a:spcBef>
                <a:spcPts val="710"/>
              </a:spcBef>
              <a:buSzPct val="95000"/>
              <a:buFont typeface="Arial"/>
              <a:buChar char="•"/>
              <a:tabLst>
                <a:tab pos="560070" algn="l"/>
              </a:tabLst>
            </a:pPr>
            <a:r>
              <a:rPr lang="el-GR" sz="2000" dirty="0">
                <a:latin typeface="Century Gothic"/>
                <a:cs typeface="Century Gothic"/>
              </a:rPr>
              <a:t>ενδεχομένως απεριόριστο πεδίο εφαρμογής</a:t>
            </a:r>
            <a:endParaRPr sz="2000" dirty="0">
              <a:latin typeface="Century Gothic"/>
              <a:cs typeface="Century Gothic"/>
            </a:endParaRPr>
          </a:p>
          <a:p>
            <a:pPr marL="12700">
              <a:lnSpc>
                <a:spcPct val="100000"/>
              </a:lnSpc>
              <a:spcBef>
                <a:spcPts val="1305"/>
              </a:spcBef>
            </a:pPr>
            <a:r>
              <a:rPr lang="el-GR" sz="2400" dirty="0">
                <a:latin typeface="Century Gothic"/>
                <a:cs typeface="Century Gothic"/>
              </a:rPr>
              <a:t>Τα συστήματα ΤΝ ενδέχεται να αφομοιώσουν όλους τους κανόνες</a:t>
            </a:r>
            <a:endParaRPr sz="2400" dirty="0">
              <a:latin typeface="Century Gothic"/>
              <a:cs typeface="Century Gothic"/>
            </a:endParaRPr>
          </a:p>
          <a:p>
            <a:pPr marL="559435" indent="-90805">
              <a:lnSpc>
                <a:spcPct val="100000"/>
              </a:lnSpc>
              <a:spcBef>
                <a:spcPts val="830"/>
              </a:spcBef>
              <a:buSzPct val="95000"/>
              <a:buFont typeface="Arial"/>
              <a:buChar char="•"/>
              <a:tabLst>
                <a:tab pos="560070" algn="l"/>
              </a:tabLst>
            </a:pPr>
            <a:r>
              <a:rPr lang="el-GR" sz="2000" spc="-25" dirty="0">
                <a:latin typeface="Century Gothic"/>
                <a:cs typeface="Century Gothic"/>
              </a:rPr>
              <a:t>Πόσο βαθιά πρέπει να πάμε</a:t>
            </a:r>
            <a:r>
              <a:rPr lang="en-US" sz="2000" spc="-25" dirty="0">
                <a:latin typeface="Century Gothic"/>
                <a:cs typeface="Century Gothic"/>
              </a:rPr>
              <a:t>;</a:t>
            </a:r>
            <a:endParaRPr sz="2000" dirty="0">
              <a:latin typeface="Century Gothic"/>
              <a:cs typeface="Century Gothic"/>
            </a:endParaRPr>
          </a:p>
          <a:p>
            <a:pPr marL="559435" indent="-90805">
              <a:lnSpc>
                <a:spcPct val="100000"/>
              </a:lnSpc>
              <a:spcBef>
                <a:spcPts val="695"/>
              </a:spcBef>
              <a:buSzPct val="95000"/>
              <a:buFont typeface="Arial"/>
              <a:buChar char="•"/>
              <a:tabLst>
                <a:tab pos="560070" algn="l"/>
              </a:tabLst>
            </a:pPr>
            <a:r>
              <a:rPr lang="el-GR" sz="2000" spc="-60" dirty="0">
                <a:latin typeface="Century Gothic"/>
                <a:cs typeface="Century Gothic"/>
              </a:rPr>
              <a:t>Ποιες θα είναι οι συνέπειες;</a:t>
            </a:r>
            <a:endParaRPr sz="2000" dirty="0">
              <a:latin typeface="Century Gothic"/>
              <a:cs typeface="Century Gothic"/>
            </a:endParaRPr>
          </a:p>
          <a:p>
            <a:pPr marL="559435" indent="-90805">
              <a:lnSpc>
                <a:spcPct val="100000"/>
              </a:lnSpc>
              <a:spcBef>
                <a:spcPts val="700"/>
              </a:spcBef>
              <a:buSzPct val="95000"/>
              <a:buFont typeface="Arial"/>
              <a:buChar char="•"/>
              <a:tabLst>
                <a:tab pos="560070" algn="l"/>
              </a:tabLst>
            </a:pPr>
            <a:r>
              <a:rPr lang="el-GR" sz="2000" spc="-80" dirty="0">
                <a:latin typeface="Century Gothic"/>
                <a:cs typeface="Century Gothic"/>
              </a:rPr>
              <a:t>Τι γίνεται με τις μαύρες τρύπες; (απρόβλεπτα, μικρής πιθανότητας, υψηλού κινδύνου γεγονότα)</a:t>
            </a:r>
            <a:endParaRPr sz="2000" dirty="0">
              <a:latin typeface="Century Gothic"/>
              <a:cs typeface="Century Gothic"/>
            </a:endParaRPr>
          </a:p>
        </p:txBody>
      </p:sp>
      <p:sp>
        <p:nvSpPr>
          <p:cNvPr id="8" name="object 8"/>
          <p:cNvSpPr txBox="1"/>
          <p:nvPr/>
        </p:nvSpPr>
        <p:spPr>
          <a:xfrm>
            <a:off x="4629200" y="6110732"/>
            <a:ext cx="7009130" cy="388620"/>
          </a:xfrm>
          <a:prstGeom prst="rect">
            <a:avLst/>
          </a:prstGeom>
        </p:spPr>
        <p:txBody>
          <a:bodyPr vert="horz" wrap="square" lIns="0" tIns="20955" rIns="0" bIns="0" rtlCol="0">
            <a:spAutoFit/>
          </a:bodyPr>
          <a:lstStyle/>
          <a:p>
            <a:pPr marL="12700" marR="5080">
              <a:lnSpc>
                <a:spcPts val="1420"/>
              </a:lnSpc>
              <a:spcBef>
                <a:spcPts val="165"/>
              </a:spcBef>
            </a:pPr>
            <a:r>
              <a:rPr sz="1200" spc="-65" dirty="0">
                <a:latin typeface="Century Gothic"/>
                <a:cs typeface="Century Gothic"/>
              </a:rPr>
              <a:t>Wallach,</a:t>
            </a:r>
            <a:r>
              <a:rPr sz="1200" spc="-10" dirty="0">
                <a:latin typeface="Century Gothic"/>
                <a:cs typeface="Century Gothic"/>
              </a:rPr>
              <a:t> </a:t>
            </a:r>
            <a:r>
              <a:rPr sz="1200" spc="-60" dirty="0">
                <a:latin typeface="Century Gothic"/>
                <a:cs typeface="Century Gothic"/>
              </a:rPr>
              <a:t>Wendell,</a:t>
            </a:r>
            <a:r>
              <a:rPr sz="1200" spc="-5" dirty="0">
                <a:latin typeface="Century Gothic"/>
                <a:cs typeface="Century Gothic"/>
              </a:rPr>
              <a:t> </a:t>
            </a:r>
            <a:r>
              <a:rPr sz="1200" spc="-110" dirty="0">
                <a:latin typeface="Century Gothic"/>
                <a:cs typeface="Century Gothic"/>
              </a:rPr>
              <a:t>and</a:t>
            </a:r>
            <a:r>
              <a:rPr sz="1200" spc="-10" dirty="0">
                <a:latin typeface="Century Gothic"/>
                <a:cs typeface="Century Gothic"/>
              </a:rPr>
              <a:t> </a:t>
            </a:r>
            <a:r>
              <a:rPr sz="1200" spc="-30" dirty="0">
                <a:latin typeface="Century Gothic"/>
                <a:cs typeface="Century Gothic"/>
              </a:rPr>
              <a:t>Shannon</a:t>
            </a:r>
            <a:r>
              <a:rPr sz="1200" spc="-5" dirty="0">
                <a:latin typeface="Century Gothic"/>
                <a:cs typeface="Century Gothic"/>
              </a:rPr>
              <a:t> </a:t>
            </a:r>
            <a:r>
              <a:rPr sz="1200" spc="-45" dirty="0">
                <a:latin typeface="Century Gothic"/>
                <a:cs typeface="Century Gothic"/>
              </a:rPr>
              <a:t>Vallor.</a:t>
            </a:r>
            <a:r>
              <a:rPr sz="1200" spc="-10" dirty="0">
                <a:latin typeface="Century Gothic"/>
                <a:cs typeface="Century Gothic"/>
              </a:rPr>
              <a:t> </a:t>
            </a:r>
            <a:r>
              <a:rPr sz="1200" spc="-20" dirty="0">
                <a:latin typeface="Century Gothic"/>
                <a:cs typeface="Century Gothic"/>
              </a:rPr>
              <a:t>"Moral</a:t>
            </a:r>
            <a:r>
              <a:rPr sz="1200" spc="-5" dirty="0">
                <a:latin typeface="Century Gothic"/>
                <a:cs typeface="Century Gothic"/>
              </a:rPr>
              <a:t> </a:t>
            </a:r>
            <a:r>
              <a:rPr sz="1200" spc="-45" dirty="0">
                <a:latin typeface="Century Gothic"/>
                <a:cs typeface="Century Gothic"/>
              </a:rPr>
              <a:t>Machines:</a:t>
            </a:r>
            <a:r>
              <a:rPr sz="1200" spc="-10" dirty="0">
                <a:latin typeface="Century Gothic"/>
                <a:cs typeface="Century Gothic"/>
              </a:rPr>
              <a:t> </a:t>
            </a:r>
            <a:r>
              <a:rPr sz="1200" dirty="0">
                <a:latin typeface="Century Gothic"/>
                <a:cs typeface="Century Gothic"/>
              </a:rPr>
              <a:t>From</a:t>
            </a:r>
            <a:r>
              <a:rPr sz="1200" spc="-5" dirty="0">
                <a:latin typeface="Century Gothic"/>
                <a:cs typeface="Century Gothic"/>
              </a:rPr>
              <a:t> </a:t>
            </a:r>
            <a:r>
              <a:rPr sz="1200" spc="-85" dirty="0">
                <a:latin typeface="Century Gothic"/>
                <a:cs typeface="Century Gothic"/>
              </a:rPr>
              <a:t>Value</a:t>
            </a:r>
            <a:r>
              <a:rPr sz="1200" spc="-20" dirty="0">
                <a:latin typeface="Century Gothic"/>
                <a:cs typeface="Century Gothic"/>
              </a:rPr>
              <a:t> </a:t>
            </a:r>
            <a:r>
              <a:rPr sz="1200" spc="-45" dirty="0">
                <a:latin typeface="Century Gothic"/>
                <a:cs typeface="Century Gothic"/>
              </a:rPr>
              <a:t>Alignment</a:t>
            </a:r>
            <a:r>
              <a:rPr sz="1200" spc="-5" dirty="0">
                <a:latin typeface="Century Gothic"/>
                <a:cs typeface="Century Gothic"/>
              </a:rPr>
              <a:t> </a:t>
            </a:r>
            <a:r>
              <a:rPr sz="1200" dirty="0">
                <a:latin typeface="Century Gothic"/>
                <a:cs typeface="Century Gothic"/>
              </a:rPr>
              <a:t>to</a:t>
            </a:r>
            <a:r>
              <a:rPr sz="1200" spc="-10" dirty="0">
                <a:latin typeface="Century Gothic"/>
                <a:cs typeface="Century Gothic"/>
              </a:rPr>
              <a:t> </a:t>
            </a:r>
            <a:r>
              <a:rPr sz="1200" spc="-55" dirty="0">
                <a:latin typeface="Century Gothic"/>
                <a:cs typeface="Century Gothic"/>
              </a:rPr>
              <a:t>Embodied</a:t>
            </a:r>
            <a:r>
              <a:rPr sz="1200" spc="-15" dirty="0">
                <a:latin typeface="Century Gothic"/>
                <a:cs typeface="Century Gothic"/>
              </a:rPr>
              <a:t> </a:t>
            </a:r>
            <a:r>
              <a:rPr sz="1200" spc="-10" dirty="0">
                <a:latin typeface="Century Gothic"/>
                <a:cs typeface="Century Gothic"/>
              </a:rPr>
              <a:t>Virtue." </a:t>
            </a:r>
            <a:r>
              <a:rPr sz="1200" dirty="0">
                <a:latin typeface="Century Gothic"/>
                <a:cs typeface="Century Gothic"/>
              </a:rPr>
              <a:t>In</a:t>
            </a:r>
            <a:r>
              <a:rPr sz="1200" i="1" dirty="0">
                <a:latin typeface="Century Gothic"/>
                <a:cs typeface="Century Gothic"/>
              </a:rPr>
              <a:t>Ethics</a:t>
            </a:r>
            <a:r>
              <a:rPr sz="1200" i="1" spc="-10" dirty="0">
                <a:latin typeface="Century Gothic"/>
                <a:cs typeface="Century Gothic"/>
              </a:rPr>
              <a:t> of</a:t>
            </a:r>
            <a:r>
              <a:rPr sz="1200" i="1" spc="-5" dirty="0">
                <a:latin typeface="Century Gothic"/>
                <a:cs typeface="Century Gothic"/>
              </a:rPr>
              <a:t> </a:t>
            </a:r>
            <a:r>
              <a:rPr sz="1200" i="1" spc="-10" dirty="0">
                <a:latin typeface="Century Gothic"/>
                <a:cs typeface="Century Gothic"/>
              </a:rPr>
              <a:t>Artificial </a:t>
            </a:r>
            <a:r>
              <a:rPr sz="1200" i="1" spc="-45" dirty="0">
                <a:latin typeface="Century Gothic"/>
                <a:cs typeface="Century Gothic"/>
              </a:rPr>
              <a:t>Intelligence</a:t>
            </a:r>
            <a:r>
              <a:rPr sz="1200" spc="-45" dirty="0">
                <a:latin typeface="Century Gothic"/>
                <a:cs typeface="Century Gothic"/>
              </a:rPr>
              <a:t>,</a:t>
            </a:r>
            <a:r>
              <a:rPr sz="1200" spc="10" dirty="0">
                <a:latin typeface="Century Gothic"/>
                <a:cs typeface="Century Gothic"/>
              </a:rPr>
              <a:t> </a:t>
            </a:r>
            <a:r>
              <a:rPr sz="1200" spc="-110" dirty="0">
                <a:latin typeface="Century Gothic"/>
                <a:cs typeface="Century Gothic"/>
              </a:rPr>
              <a:t>pp.</a:t>
            </a:r>
            <a:r>
              <a:rPr sz="1200" spc="15" dirty="0">
                <a:latin typeface="Century Gothic"/>
                <a:cs typeface="Century Gothic"/>
              </a:rPr>
              <a:t> </a:t>
            </a:r>
            <a:r>
              <a:rPr sz="1200" spc="65" dirty="0">
                <a:latin typeface="Century Gothic"/>
                <a:cs typeface="Century Gothic"/>
              </a:rPr>
              <a:t>383-</a:t>
            </a:r>
            <a:r>
              <a:rPr sz="1200" spc="-35" dirty="0">
                <a:latin typeface="Century Gothic"/>
                <a:cs typeface="Century Gothic"/>
              </a:rPr>
              <a:t>412.</a:t>
            </a:r>
            <a:r>
              <a:rPr sz="1200" spc="5" dirty="0">
                <a:latin typeface="Century Gothic"/>
                <a:cs typeface="Century Gothic"/>
              </a:rPr>
              <a:t> </a:t>
            </a:r>
            <a:r>
              <a:rPr sz="1200" spc="-10" dirty="0">
                <a:latin typeface="Century Gothic"/>
                <a:cs typeface="Century Gothic"/>
              </a:rPr>
              <a:t>Oxford</a:t>
            </a:r>
            <a:r>
              <a:rPr sz="1200" dirty="0">
                <a:latin typeface="Century Gothic"/>
                <a:cs typeface="Century Gothic"/>
              </a:rPr>
              <a:t> University</a:t>
            </a:r>
            <a:r>
              <a:rPr sz="1200" spc="10" dirty="0">
                <a:latin typeface="Century Gothic"/>
                <a:cs typeface="Century Gothic"/>
              </a:rPr>
              <a:t> </a:t>
            </a:r>
            <a:r>
              <a:rPr sz="1200" spc="-10" dirty="0">
                <a:latin typeface="Century Gothic"/>
                <a:cs typeface="Century Gothic"/>
              </a:rPr>
              <a:t>Press.</a:t>
            </a:r>
            <a:endParaRPr sz="1200">
              <a:latin typeface="Century Gothic"/>
              <a:cs typeface="Century Gothic"/>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98817" y="0"/>
            <a:ext cx="11312525" cy="2103120"/>
            <a:chOff x="498817" y="0"/>
            <a:chExt cx="11312525" cy="2103120"/>
          </a:xfrm>
        </p:grpSpPr>
        <p:pic>
          <p:nvPicPr>
            <p:cNvPr id="3" name="object 3"/>
            <p:cNvPicPr/>
            <p:nvPr/>
          </p:nvPicPr>
          <p:blipFill>
            <a:blip r:embed="rId2" cstate="print"/>
            <a:stretch>
              <a:fillRect/>
            </a:stretch>
          </p:blipFill>
          <p:spPr>
            <a:xfrm>
              <a:off x="527304" y="0"/>
              <a:ext cx="11283696" cy="2103120"/>
            </a:xfrm>
            <a:prstGeom prst="rect">
              <a:avLst/>
            </a:prstGeom>
          </p:spPr>
        </p:pic>
        <p:sp>
          <p:nvSpPr>
            <p:cNvPr id="4" name="object 4"/>
            <p:cNvSpPr/>
            <p:nvPr/>
          </p:nvSpPr>
          <p:spPr>
            <a:xfrm>
              <a:off x="558203" y="0"/>
              <a:ext cx="11167745" cy="2019300"/>
            </a:xfrm>
            <a:custGeom>
              <a:avLst/>
              <a:gdLst/>
              <a:ahLst/>
              <a:cxnLst/>
              <a:rect l="l" t="t" r="r" b="b"/>
              <a:pathLst>
                <a:path w="11167745" h="2019300">
                  <a:moveTo>
                    <a:pt x="11167465" y="2018804"/>
                  </a:moveTo>
                  <a:lnTo>
                    <a:pt x="0" y="2018804"/>
                  </a:lnTo>
                  <a:lnTo>
                    <a:pt x="0" y="0"/>
                  </a:lnTo>
                  <a:lnTo>
                    <a:pt x="11167465" y="0"/>
                  </a:lnTo>
                  <a:lnTo>
                    <a:pt x="11167465" y="2018804"/>
                  </a:lnTo>
                  <a:close/>
                </a:path>
              </a:pathLst>
            </a:custGeom>
            <a:solidFill>
              <a:srgbClr val="FFFFFF"/>
            </a:solidFill>
          </p:spPr>
          <p:txBody>
            <a:bodyPr wrap="square" lIns="0" tIns="0" rIns="0" bIns="0" rtlCol="0"/>
            <a:lstStyle/>
            <a:p>
              <a:endParaRPr/>
            </a:p>
          </p:txBody>
        </p:sp>
        <p:sp>
          <p:nvSpPr>
            <p:cNvPr id="5" name="object 5"/>
            <p:cNvSpPr/>
            <p:nvPr/>
          </p:nvSpPr>
          <p:spPr>
            <a:xfrm>
              <a:off x="498817" y="787349"/>
              <a:ext cx="128270" cy="704215"/>
            </a:xfrm>
            <a:custGeom>
              <a:avLst/>
              <a:gdLst/>
              <a:ahLst/>
              <a:cxnLst/>
              <a:rect l="l" t="t" r="r" b="b"/>
              <a:pathLst>
                <a:path w="128270" h="704215">
                  <a:moveTo>
                    <a:pt x="128041" y="704100"/>
                  </a:moveTo>
                  <a:lnTo>
                    <a:pt x="0" y="704100"/>
                  </a:lnTo>
                  <a:lnTo>
                    <a:pt x="0" y="0"/>
                  </a:lnTo>
                  <a:lnTo>
                    <a:pt x="128041" y="0"/>
                  </a:lnTo>
                  <a:lnTo>
                    <a:pt x="128041" y="704100"/>
                  </a:lnTo>
                  <a:close/>
                </a:path>
              </a:pathLst>
            </a:custGeom>
            <a:solidFill>
              <a:srgbClr val="F5A600"/>
            </a:solidFill>
          </p:spPr>
          <p:txBody>
            <a:bodyPr wrap="square" lIns="0" tIns="0" rIns="0" bIns="0" rtlCol="0"/>
            <a:lstStyle/>
            <a:p>
              <a:endParaRPr/>
            </a:p>
          </p:txBody>
        </p:sp>
      </p:grpSp>
      <p:sp>
        <p:nvSpPr>
          <p:cNvPr id="6" name="object 6"/>
          <p:cNvSpPr txBox="1">
            <a:spLocks noGrp="1"/>
          </p:cNvSpPr>
          <p:nvPr>
            <p:ph type="title"/>
          </p:nvPr>
        </p:nvSpPr>
        <p:spPr>
          <a:xfrm>
            <a:off x="558203" y="0"/>
            <a:ext cx="11167745" cy="1431802"/>
          </a:xfrm>
          <a:prstGeom prst="rect">
            <a:avLst/>
          </a:prstGeom>
          <a:ln w="9525">
            <a:solidFill>
              <a:srgbClr val="E9E9E9"/>
            </a:solidFill>
          </a:ln>
        </p:spPr>
        <p:txBody>
          <a:bodyPr vert="horz" wrap="square" lIns="0" tIns="635" rIns="0" bIns="0" rtlCol="0">
            <a:spAutoFit/>
          </a:bodyPr>
          <a:lstStyle/>
          <a:p>
            <a:pPr>
              <a:lnSpc>
                <a:spcPct val="100000"/>
              </a:lnSpc>
              <a:spcBef>
                <a:spcPts val="5"/>
              </a:spcBef>
            </a:pPr>
            <a:endParaRPr sz="5300" dirty="0">
              <a:latin typeface="Times New Roman"/>
              <a:cs typeface="Times New Roman"/>
            </a:endParaRPr>
          </a:p>
          <a:p>
            <a:pPr marL="648335">
              <a:lnSpc>
                <a:spcPct val="100000"/>
              </a:lnSpc>
              <a:spcBef>
                <a:spcPts val="5"/>
              </a:spcBef>
            </a:pPr>
            <a:r>
              <a:rPr lang="el-GR" sz="4000" b="1" spc="-65" dirty="0">
                <a:solidFill>
                  <a:srgbClr val="000000"/>
                </a:solidFill>
                <a:latin typeface="Century Gothic"/>
                <a:cs typeface="Century Gothic"/>
              </a:rPr>
              <a:t>Αξίες, Πρότυπα, Αρχές</a:t>
            </a:r>
            <a:endParaRPr sz="4000" dirty="0">
              <a:latin typeface="Century Gothic"/>
              <a:cs typeface="Century Gothic"/>
            </a:endParaRPr>
          </a:p>
        </p:txBody>
      </p:sp>
      <p:sp>
        <p:nvSpPr>
          <p:cNvPr id="7" name="object 7"/>
          <p:cNvSpPr txBox="1"/>
          <p:nvPr/>
        </p:nvSpPr>
        <p:spPr>
          <a:xfrm>
            <a:off x="1194308" y="2355595"/>
            <a:ext cx="8877935" cy="2345835"/>
          </a:xfrm>
          <a:prstGeom prst="rect">
            <a:avLst/>
          </a:prstGeom>
        </p:spPr>
        <p:txBody>
          <a:bodyPr vert="horz" wrap="square" lIns="0" tIns="168275" rIns="0" bIns="0" rtlCol="0">
            <a:spAutoFit/>
          </a:bodyPr>
          <a:lstStyle/>
          <a:p>
            <a:pPr marL="12700">
              <a:lnSpc>
                <a:spcPct val="100000"/>
              </a:lnSpc>
              <a:spcBef>
                <a:spcPts val="1325"/>
              </a:spcBef>
            </a:pPr>
            <a:r>
              <a:rPr lang="el-GR" sz="2400" dirty="0">
                <a:latin typeface="Century Gothic"/>
                <a:cs typeface="Century Gothic"/>
              </a:rPr>
              <a:t>Δύο προσεγγίσεις</a:t>
            </a:r>
            <a:r>
              <a:rPr sz="2400" spc="-35" dirty="0">
                <a:latin typeface="Century Gothic"/>
                <a:cs typeface="Century Gothic"/>
              </a:rPr>
              <a:t>:</a:t>
            </a:r>
            <a:endParaRPr sz="2400" dirty="0">
              <a:latin typeface="Century Gothic"/>
              <a:cs typeface="Century Gothic"/>
            </a:endParaRPr>
          </a:p>
          <a:p>
            <a:pPr marL="120014" indent="-107950">
              <a:lnSpc>
                <a:spcPct val="100000"/>
              </a:lnSpc>
              <a:spcBef>
                <a:spcPts val="1220"/>
              </a:spcBef>
              <a:buSzPct val="95833"/>
              <a:buFont typeface="Arial"/>
              <a:buChar char="•"/>
              <a:tabLst>
                <a:tab pos="120650" algn="l"/>
              </a:tabLst>
            </a:pPr>
            <a:r>
              <a:rPr lang="el-GR" sz="2400" spc="-30" dirty="0">
                <a:latin typeface="Century Gothic"/>
                <a:cs typeface="Century Gothic"/>
              </a:rPr>
              <a:t>Από πάνω προς τα κάτω, θεωρεί ότι μια ηθική θεωρία καθορίζεται εκ των προτέρων</a:t>
            </a:r>
            <a:endParaRPr sz="2400" dirty="0">
              <a:latin typeface="Century Gothic"/>
              <a:cs typeface="Century Gothic"/>
            </a:endParaRPr>
          </a:p>
          <a:p>
            <a:pPr marL="120650" marR="5080" indent="-107950">
              <a:lnSpc>
                <a:spcPct val="110800"/>
              </a:lnSpc>
              <a:spcBef>
                <a:spcPts val="1010"/>
              </a:spcBef>
              <a:buSzPct val="95833"/>
              <a:buFont typeface="Arial"/>
              <a:buChar char="•"/>
              <a:tabLst>
                <a:tab pos="241300" algn="l"/>
              </a:tabLst>
            </a:pPr>
            <a:r>
              <a:rPr lang="el-GR" sz="2400" spc="-30" dirty="0">
                <a:latin typeface="Century Gothic"/>
                <a:cs typeface="Century Gothic"/>
              </a:rPr>
              <a:t>Από κάτω προς τα πάνω, μαθαίνει τι είναι αποδεκτό ή επιτρεπτό μέσω της μάθησης και της εμπειρίας</a:t>
            </a:r>
            <a:endParaRPr sz="2400" dirty="0">
              <a:latin typeface="Century Gothic"/>
              <a:cs typeface="Century Gothic"/>
            </a:endParaRPr>
          </a:p>
        </p:txBody>
      </p:sp>
      <p:sp>
        <p:nvSpPr>
          <p:cNvPr id="8" name="object 8"/>
          <p:cNvSpPr txBox="1"/>
          <p:nvPr/>
        </p:nvSpPr>
        <p:spPr>
          <a:xfrm>
            <a:off x="4629200" y="6110732"/>
            <a:ext cx="7009130" cy="388620"/>
          </a:xfrm>
          <a:prstGeom prst="rect">
            <a:avLst/>
          </a:prstGeom>
        </p:spPr>
        <p:txBody>
          <a:bodyPr vert="horz" wrap="square" lIns="0" tIns="20955" rIns="0" bIns="0" rtlCol="0">
            <a:spAutoFit/>
          </a:bodyPr>
          <a:lstStyle/>
          <a:p>
            <a:pPr marL="12700" marR="5080">
              <a:lnSpc>
                <a:spcPts val="1420"/>
              </a:lnSpc>
              <a:spcBef>
                <a:spcPts val="165"/>
              </a:spcBef>
            </a:pPr>
            <a:r>
              <a:rPr sz="1200" spc="-65" dirty="0">
                <a:latin typeface="Century Gothic"/>
                <a:cs typeface="Century Gothic"/>
              </a:rPr>
              <a:t>Wallach,</a:t>
            </a:r>
            <a:r>
              <a:rPr sz="1200" spc="-10" dirty="0">
                <a:latin typeface="Century Gothic"/>
                <a:cs typeface="Century Gothic"/>
              </a:rPr>
              <a:t> </a:t>
            </a:r>
            <a:r>
              <a:rPr sz="1200" spc="-60" dirty="0">
                <a:latin typeface="Century Gothic"/>
                <a:cs typeface="Century Gothic"/>
              </a:rPr>
              <a:t>Wendell,</a:t>
            </a:r>
            <a:r>
              <a:rPr sz="1200" spc="-5" dirty="0">
                <a:latin typeface="Century Gothic"/>
                <a:cs typeface="Century Gothic"/>
              </a:rPr>
              <a:t> </a:t>
            </a:r>
            <a:r>
              <a:rPr sz="1200" spc="-110" dirty="0">
                <a:latin typeface="Century Gothic"/>
                <a:cs typeface="Century Gothic"/>
              </a:rPr>
              <a:t>and</a:t>
            </a:r>
            <a:r>
              <a:rPr sz="1200" spc="-10" dirty="0">
                <a:latin typeface="Century Gothic"/>
                <a:cs typeface="Century Gothic"/>
              </a:rPr>
              <a:t> </a:t>
            </a:r>
            <a:r>
              <a:rPr sz="1200" spc="-30" dirty="0">
                <a:latin typeface="Century Gothic"/>
                <a:cs typeface="Century Gothic"/>
              </a:rPr>
              <a:t>Shannon</a:t>
            </a:r>
            <a:r>
              <a:rPr sz="1200" spc="-5" dirty="0">
                <a:latin typeface="Century Gothic"/>
                <a:cs typeface="Century Gothic"/>
              </a:rPr>
              <a:t> </a:t>
            </a:r>
            <a:r>
              <a:rPr sz="1200" spc="-45" dirty="0">
                <a:latin typeface="Century Gothic"/>
                <a:cs typeface="Century Gothic"/>
              </a:rPr>
              <a:t>Vallor.</a:t>
            </a:r>
            <a:r>
              <a:rPr sz="1200" spc="-10" dirty="0">
                <a:latin typeface="Century Gothic"/>
                <a:cs typeface="Century Gothic"/>
              </a:rPr>
              <a:t> </a:t>
            </a:r>
            <a:r>
              <a:rPr sz="1200" spc="-20" dirty="0">
                <a:latin typeface="Century Gothic"/>
                <a:cs typeface="Century Gothic"/>
              </a:rPr>
              <a:t>"Moral</a:t>
            </a:r>
            <a:r>
              <a:rPr sz="1200" spc="-5" dirty="0">
                <a:latin typeface="Century Gothic"/>
                <a:cs typeface="Century Gothic"/>
              </a:rPr>
              <a:t> </a:t>
            </a:r>
            <a:r>
              <a:rPr sz="1200" spc="-45" dirty="0">
                <a:latin typeface="Century Gothic"/>
                <a:cs typeface="Century Gothic"/>
              </a:rPr>
              <a:t>Machines:</a:t>
            </a:r>
            <a:r>
              <a:rPr sz="1200" spc="-10" dirty="0">
                <a:latin typeface="Century Gothic"/>
                <a:cs typeface="Century Gothic"/>
              </a:rPr>
              <a:t> </a:t>
            </a:r>
            <a:r>
              <a:rPr sz="1200" dirty="0">
                <a:latin typeface="Century Gothic"/>
                <a:cs typeface="Century Gothic"/>
              </a:rPr>
              <a:t>From</a:t>
            </a:r>
            <a:r>
              <a:rPr sz="1200" spc="-5" dirty="0">
                <a:latin typeface="Century Gothic"/>
                <a:cs typeface="Century Gothic"/>
              </a:rPr>
              <a:t> </a:t>
            </a:r>
            <a:r>
              <a:rPr sz="1200" spc="-85" dirty="0">
                <a:latin typeface="Century Gothic"/>
                <a:cs typeface="Century Gothic"/>
              </a:rPr>
              <a:t>Value</a:t>
            </a:r>
            <a:r>
              <a:rPr sz="1200" spc="-20" dirty="0">
                <a:latin typeface="Century Gothic"/>
                <a:cs typeface="Century Gothic"/>
              </a:rPr>
              <a:t> </a:t>
            </a:r>
            <a:r>
              <a:rPr sz="1200" spc="-45" dirty="0">
                <a:latin typeface="Century Gothic"/>
                <a:cs typeface="Century Gothic"/>
              </a:rPr>
              <a:t>Alignment</a:t>
            </a:r>
            <a:r>
              <a:rPr sz="1200" spc="-5" dirty="0">
                <a:latin typeface="Century Gothic"/>
                <a:cs typeface="Century Gothic"/>
              </a:rPr>
              <a:t> </a:t>
            </a:r>
            <a:r>
              <a:rPr sz="1200" dirty="0">
                <a:latin typeface="Century Gothic"/>
                <a:cs typeface="Century Gothic"/>
              </a:rPr>
              <a:t>to</a:t>
            </a:r>
            <a:r>
              <a:rPr sz="1200" spc="-10" dirty="0">
                <a:latin typeface="Century Gothic"/>
                <a:cs typeface="Century Gothic"/>
              </a:rPr>
              <a:t> </a:t>
            </a:r>
            <a:r>
              <a:rPr sz="1200" spc="-55" dirty="0">
                <a:latin typeface="Century Gothic"/>
                <a:cs typeface="Century Gothic"/>
              </a:rPr>
              <a:t>Embodied</a:t>
            </a:r>
            <a:r>
              <a:rPr sz="1200" spc="-15" dirty="0">
                <a:latin typeface="Century Gothic"/>
                <a:cs typeface="Century Gothic"/>
              </a:rPr>
              <a:t> </a:t>
            </a:r>
            <a:r>
              <a:rPr sz="1200" spc="-10" dirty="0">
                <a:latin typeface="Century Gothic"/>
                <a:cs typeface="Century Gothic"/>
              </a:rPr>
              <a:t>Virtue." </a:t>
            </a:r>
            <a:r>
              <a:rPr sz="1200" dirty="0">
                <a:latin typeface="Century Gothic"/>
                <a:cs typeface="Century Gothic"/>
              </a:rPr>
              <a:t>In</a:t>
            </a:r>
            <a:r>
              <a:rPr sz="1200" i="1" dirty="0">
                <a:latin typeface="Century Gothic"/>
                <a:cs typeface="Century Gothic"/>
              </a:rPr>
              <a:t>Ethics</a:t>
            </a:r>
            <a:r>
              <a:rPr sz="1200" i="1" spc="-10" dirty="0">
                <a:latin typeface="Century Gothic"/>
                <a:cs typeface="Century Gothic"/>
              </a:rPr>
              <a:t> of</a:t>
            </a:r>
            <a:r>
              <a:rPr sz="1200" i="1" spc="-5" dirty="0">
                <a:latin typeface="Century Gothic"/>
                <a:cs typeface="Century Gothic"/>
              </a:rPr>
              <a:t> </a:t>
            </a:r>
            <a:r>
              <a:rPr sz="1200" i="1" spc="-10" dirty="0">
                <a:latin typeface="Century Gothic"/>
                <a:cs typeface="Century Gothic"/>
              </a:rPr>
              <a:t>Artificial </a:t>
            </a:r>
            <a:r>
              <a:rPr sz="1200" i="1" spc="-45" dirty="0">
                <a:latin typeface="Century Gothic"/>
                <a:cs typeface="Century Gothic"/>
              </a:rPr>
              <a:t>Intelligence</a:t>
            </a:r>
            <a:r>
              <a:rPr sz="1200" spc="-45" dirty="0">
                <a:latin typeface="Century Gothic"/>
                <a:cs typeface="Century Gothic"/>
              </a:rPr>
              <a:t>,</a:t>
            </a:r>
            <a:r>
              <a:rPr sz="1200" spc="10" dirty="0">
                <a:latin typeface="Century Gothic"/>
                <a:cs typeface="Century Gothic"/>
              </a:rPr>
              <a:t> </a:t>
            </a:r>
            <a:r>
              <a:rPr sz="1200" spc="-110" dirty="0">
                <a:latin typeface="Century Gothic"/>
                <a:cs typeface="Century Gothic"/>
              </a:rPr>
              <a:t>pp.</a:t>
            </a:r>
            <a:r>
              <a:rPr sz="1200" spc="15" dirty="0">
                <a:latin typeface="Century Gothic"/>
                <a:cs typeface="Century Gothic"/>
              </a:rPr>
              <a:t> </a:t>
            </a:r>
            <a:r>
              <a:rPr sz="1200" spc="65" dirty="0">
                <a:latin typeface="Century Gothic"/>
                <a:cs typeface="Century Gothic"/>
              </a:rPr>
              <a:t>383-</a:t>
            </a:r>
            <a:r>
              <a:rPr sz="1200" spc="-35" dirty="0">
                <a:latin typeface="Century Gothic"/>
                <a:cs typeface="Century Gothic"/>
              </a:rPr>
              <a:t>412.</a:t>
            </a:r>
            <a:r>
              <a:rPr sz="1200" spc="5" dirty="0">
                <a:latin typeface="Century Gothic"/>
                <a:cs typeface="Century Gothic"/>
              </a:rPr>
              <a:t> </a:t>
            </a:r>
            <a:r>
              <a:rPr sz="1200" spc="-10" dirty="0">
                <a:latin typeface="Century Gothic"/>
                <a:cs typeface="Century Gothic"/>
              </a:rPr>
              <a:t>Oxford</a:t>
            </a:r>
            <a:r>
              <a:rPr sz="1200" dirty="0">
                <a:latin typeface="Century Gothic"/>
                <a:cs typeface="Century Gothic"/>
              </a:rPr>
              <a:t> University</a:t>
            </a:r>
            <a:r>
              <a:rPr sz="1200" spc="10" dirty="0">
                <a:latin typeface="Century Gothic"/>
                <a:cs typeface="Century Gothic"/>
              </a:rPr>
              <a:t> </a:t>
            </a:r>
            <a:r>
              <a:rPr sz="1200" spc="-10" dirty="0">
                <a:latin typeface="Century Gothic"/>
                <a:cs typeface="Century Gothic"/>
              </a:rPr>
              <a:t>Press.</a:t>
            </a:r>
            <a:endParaRPr sz="1200">
              <a:latin typeface="Century Gothic"/>
              <a:cs typeface="Century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83410" y="1114044"/>
            <a:ext cx="2393189" cy="695960"/>
          </a:xfrm>
          <a:prstGeom prst="rect">
            <a:avLst/>
          </a:prstGeom>
        </p:spPr>
        <p:txBody>
          <a:bodyPr vert="horz" wrap="square" lIns="0" tIns="12700" rIns="0" bIns="0" rtlCol="0">
            <a:spAutoFit/>
          </a:bodyPr>
          <a:lstStyle/>
          <a:p>
            <a:pPr marL="12700">
              <a:lnSpc>
                <a:spcPct val="100000"/>
              </a:lnSpc>
              <a:spcBef>
                <a:spcPts val="100"/>
              </a:spcBef>
            </a:pPr>
            <a:r>
              <a:rPr lang="el-GR" sz="4400" dirty="0">
                <a:solidFill>
                  <a:srgbClr val="000000"/>
                </a:solidFill>
                <a:latin typeface="Calibri"/>
                <a:cs typeface="Calibri"/>
              </a:rPr>
              <a:t>Όρια ΤΝ</a:t>
            </a:r>
            <a:endParaRPr sz="4400" dirty="0">
              <a:latin typeface="Calibri"/>
              <a:cs typeface="Calibri"/>
            </a:endParaRPr>
          </a:p>
        </p:txBody>
      </p:sp>
      <p:pic>
        <p:nvPicPr>
          <p:cNvPr id="3" name="object 3"/>
          <p:cNvPicPr/>
          <p:nvPr/>
        </p:nvPicPr>
        <p:blipFill>
          <a:blip r:embed="rId2" cstate="print"/>
          <a:stretch>
            <a:fillRect/>
          </a:stretch>
        </p:blipFill>
        <p:spPr>
          <a:xfrm>
            <a:off x="6632447" y="0"/>
            <a:ext cx="3675888" cy="2109216"/>
          </a:xfrm>
          <a:prstGeom prst="rect">
            <a:avLst/>
          </a:prstGeom>
        </p:spPr>
      </p:pic>
      <p:sp>
        <p:nvSpPr>
          <p:cNvPr id="4" name="object 4"/>
          <p:cNvSpPr txBox="1"/>
          <p:nvPr/>
        </p:nvSpPr>
        <p:spPr>
          <a:xfrm>
            <a:off x="883411" y="2430779"/>
            <a:ext cx="4602989" cy="3474028"/>
          </a:xfrm>
          <a:prstGeom prst="rect">
            <a:avLst/>
          </a:prstGeom>
        </p:spPr>
        <p:txBody>
          <a:bodyPr vert="horz" wrap="square" lIns="0" tIns="113030" rIns="0" bIns="0" rtlCol="0">
            <a:spAutoFit/>
          </a:bodyPr>
          <a:lstStyle/>
          <a:p>
            <a:pPr marL="102235" indent="-90170">
              <a:lnSpc>
                <a:spcPct val="100000"/>
              </a:lnSpc>
              <a:spcBef>
                <a:spcPts val="890"/>
              </a:spcBef>
              <a:buSzPct val="95000"/>
              <a:buFont typeface="Arial"/>
              <a:buChar char="•"/>
              <a:tabLst>
                <a:tab pos="102870" algn="l"/>
              </a:tabLst>
            </a:pPr>
            <a:r>
              <a:rPr lang="el-GR" sz="2000" dirty="0">
                <a:latin typeface="Calibri"/>
                <a:cs typeface="Calibri"/>
              </a:rPr>
              <a:t>Κατανόηση Φυσικής Γλώσσας</a:t>
            </a:r>
            <a:endParaRPr sz="2000" dirty="0">
              <a:latin typeface="Calibri"/>
              <a:cs typeface="Calibri"/>
            </a:endParaRPr>
          </a:p>
          <a:p>
            <a:pPr marL="102235" indent="-90170">
              <a:lnSpc>
                <a:spcPct val="100000"/>
              </a:lnSpc>
              <a:spcBef>
                <a:spcPts val="795"/>
              </a:spcBef>
              <a:buSzPct val="95000"/>
              <a:buFont typeface="Arial"/>
              <a:buChar char="•"/>
              <a:tabLst>
                <a:tab pos="102870" algn="l"/>
              </a:tabLst>
            </a:pPr>
            <a:r>
              <a:rPr lang="el-GR" sz="2000" spc="-10" dirty="0">
                <a:latin typeface="Calibri"/>
                <a:cs typeface="Calibri"/>
              </a:rPr>
              <a:t>Λογική σκέψη</a:t>
            </a:r>
            <a:endParaRPr sz="2000" dirty="0">
              <a:latin typeface="Calibri"/>
              <a:cs typeface="Calibri"/>
            </a:endParaRPr>
          </a:p>
          <a:p>
            <a:pPr marL="102235" indent="-90170">
              <a:lnSpc>
                <a:spcPct val="100000"/>
              </a:lnSpc>
              <a:spcBef>
                <a:spcPts val="790"/>
              </a:spcBef>
              <a:buSzPct val="95000"/>
              <a:buFont typeface="Arial"/>
              <a:buChar char="•"/>
              <a:tabLst>
                <a:tab pos="102870" algn="l"/>
              </a:tabLst>
            </a:pPr>
            <a:r>
              <a:rPr lang="el-GR" sz="2000" dirty="0">
                <a:latin typeface="Calibri"/>
                <a:cs typeface="Calibri"/>
              </a:rPr>
              <a:t>Εκμάθηση από μικρό αριθμό δειγμάτων</a:t>
            </a:r>
            <a:endParaRPr sz="2000" dirty="0">
              <a:latin typeface="Calibri"/>
              <a:cs typeface="Calibri"/>
            </a:endParaRPr>
          </a:p>
          <a:p>
            <a:pPr marL="102235" indent="-90170">
              <a:lnSpc>
                <a:spcPct val="100000"/>
              </a:lnSpc>
              <a:spcBef>
                <a:spcPts val="720"/>
              </a:spcBef>
              <a:buSzPct val="95000"/>
              <a:buFont typeface="Arial"/>
              <a:buChar char="•"/>
              <a:tabLst>
                <a:tab pos="102870" algn="l"/>
              </a:tabLst>
            </a:pPr>
            <a:r>
              <a:rPr lang="el-GR" sz="2000" spc="-10" dirty="0">
                <a:latin typeface="Calibri"/>
                <a:cs typeface="Calibri"/>
              </a:rPr>
              <a:t>Χρήση αφηρημένων εννοιών</a:t>
            </a:r>
            <a:endParaRPr sz="2000" dirty="0">
              <a:latin typeface="Calibri"/>
              <a:cs typeface="Calibri"/>
            </a:endParaRPr>
          </a:p>
          <a:p>
            <a:pPr marL="102235" indent="-90170">
              <a:lnSpc>
                <a:spcPct val="100000"/>
              </a:lnSpc>
              <a:spcBef>
                <a:spcPts val="790"/>
              </a:spcBef>
              <a:buSzPct val="95000"/>
              <a:buFont typeface="Arial"/>
              <a:buChar char="•"/>
              <a:tabLst>
                <a:tab pos="102870" algn="l"/>
              </a:tabLst>
            </a:pPr>
            <a:r>
              <a:rPr lang="el-GR" sz="2000" dirty="0">
                <a:latin typeface="Calibri"/>
                <a:cs typeface="Calibri"/>
              </a:rPr>
              <a:t>Συνδυασμός μάθησης και συλλογισμού</a:t>
            </a:r>
            <a:endParaRPr sz="2000" dirty="0">
              <a:latin typeface="Calibri"/>
              <a:cs typeface="Calibri"/>
            </a:endParaRPr>
          </a:p>
          <a:p>
            <a:pPr marL="102235" indent="-90170">
              <a:lnSpc>
                <a:spcPct val="100000"/>
              </a:lnSpc>
              <a:spcBef>
                <a:spcPts val="700"/>
              </a:spcBef>
              <a:buSzPct val="95000"/>
              <a:buFont typeface="Arial"/>
              <a:buChar char="•"/>
              <a:tabLst>
                <a:tab pos="102870" algn="l"/>
              </a:tabLst>
            </a:pPr>
            <a:r>
              <a:rPr lang="el-GR" sz="2000" dirty="0">
                <a:latin typeface="Calibri"/>
                <a:cs typeface="Calibri"/>
              </a:rPr>
              <a:t>Ηθικοί Περιορισμοί</a:t>
            </a:r>
            <a:r>
              <a:rPr sz="2000" spc="-10" dirty="0">
                <a:latin typeface="Calibri"/>
                <a:cs typeface="Calibri"/>
              </a:rPr>
              <a:t>:</a:t>
            </a:r>
            <a:endParaRPr sz="2000" dirty="0">
              <a:latin typeface="Calibri"/>
              <a:cs typeface="Calibri"/>
            </a:endParaRPr>
          </a:p>
          <a:p>
            <a:pPr marL="559435" lvl="1" indent="-90170">
              <a:lnSpc>
                <a:spcPct val="100000"/>
              </a:lnSpc>
              <a:spcBef>
                <a:spcPts val="310"/>
              </a:spcBef>
              <a:buSzPct val="95000"/>
              <a:buFont typeface="Arial"/>
              <a:buChar char="•"/>
              <a:tabLst>
                <a:tab pos="560070" algn="l"/>
              </a:tabLst>
            </a:pPr>
            <a:r>
              <a:rPr lang="el-GR" sz="2000" spc="-20" dirty="0">
                <a:latin typeface="Calibri"/>
                <a:cs typeface="Calibri"/>
              </a:rPr>
              <a:t>Προκατάληψη</a:t>
            </a:r>
            <a:endParaRPr sz="2000" dirty="0">
              <a:latin typeface="Calibri"/>
              <a:cs typeface="Calibri"/>
            </a:endParaRPr>
          </a:p>
          <a:p>
            <a:pPr marL="559435" lvl="1" indent="-90170">
              <a:lnSpc>
                <a:spcPct val="100000"/>
              </a:lnSpc>
              <a:spcBef>
                <a:spcPts val="290"/>
              </a:spcBef>
              <a:buSzPct val="95000"/>
              <a:buFont typeface="Arial"/>
              <a:buChar char="•"/>
              <a:tabLst>
                <a:tab pos="560070" algn="l"/>
              </a:tabLst>
            </a:pPr>
            <a:r>
              <a:rPr sz="2000" spc="-10" dirty="0">
                <a:latin typeface="Calibri"/>
                <a:cs typeface="Calibri"/>
              </a:rPr>
              <a:t>Blackbox</a:t>
            </a:r>
            <a:endParaRPr sz="2000" dirty="0">
              <a:latin typeface="Calibri"/>
              <a:cs typeface="Calibri"/>
            </a:endParaRPr>
          </a:p>
          <a:p>
            <a:pPr marL="559435" lvl="1" indent="-90170">
              <a:lnSpc>
                <a:spcPct val="100000"/>
              </a:lnSpc>
              <a:spcBef>
                <a:spcPts val="190"/>
              </a:spcBef>
              <a:buSzPct val="95000"/>
              <a:buFont typeface="Arial"/>
              <a:buChar char="•"/>
              <a:tabLst>
                <a:tab pos="560070" algn="l"/>
              </a:tabLst>
            </a:pPr>
            <a:r>
              <a:rPr lang="el-GR" sz="2000" dirty="0">
                <a:latin typeface="Calibri"/>
                <a:cs typeface="Calibri"/>
              </a:rPr>
              <a:t>Αντιπαραθετικές επιθέσεις</a:t>
            </a:r>
            <a:endParaRPr sz="2000" dirty="0">
              <a:latin typeface="Calibri"/>
              <a:cs typeface="Calibri"/>
            </a:endParaRPr>
          </a:p>
        </p:txBody>
      </p:sp>
      <p:pic>
        <p:nvPicPr>
          <p:cNvPr id="5" name="object 5"/>
          <p:cNvPicPr/>
          <p:nvPr/>
        </p:nvPicPr>
        <p:blipFill>
          <a:blip r:embed="rId3" cstate="print"/>
          <a:stretch>
            <a:fillRect/>
          </a:stretch>
        </p:blipFill>
        <p:spPr>
          <a:xfrm>
            <a:off x="7397495" y="3084575"/>
            <a:ext cx="4791456" cy="3773424"/>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4654550" cy="6858000"/>
            <a:chOff x="0" y="0"/>
            <a:chExt cx="4654550" cy="6858000"/>
          </a:xfrm>
        </p:grpSpPr>
        <p:sp>
          <p:nvSpPr>
            <p:cNvPr id="3" name="object 3"/>
            <p:cNvSpPr/>
            <p:nvPr/>
          </p:nvSpPr>
          <p:spPr>
            <a:xfrm>
              <a:off x="0" y="0"/>
              <a:ext cx="4654550" cy="6858000"/>
            </a:xfrm>
            <a:custGeom>
              <a:avLst/>
              <a:gdLst/>
              <a:ahLst/>
              <a:cxnLst/>
              <a:rect l="l" t="t" r="r" b="b"/>
              <a:pathLst>
                <a:path w="4654550" h="6858000">
                  <a:moveTo>
                    <a:pt x="4654296" y="6858000"/>
                  </a:moveTo>
                  <a:lnTo>
                    <a:pt x="0" y="6858000"/>
                  </a:lnTo>
                  <a:lnTo>
                    <a:pt x="0" y="0"/>
                  </a:lnTo>
                  <a:lnTo>
                    <a:pt x="4654296" y="0"/>
                  </a:lnTo>
                  <a:lnTo>
                    <a:pt x="4654296" y="6858000"/>
                  </a:lnTo>
                  <a:close/>
                </a:path>
              </a:pathLst>
            </a:custGeom>
            <a:solidFill>
              <a:srgbClr val="3F3F3F"/>
            </a:solidFill>
          </p:spPr>
          <p:txBody>
            <a:bodyPr wrap="square" lIns="0" tIns="0" rIns="0" bIns="0" rtlCol="0"/>
            <a:lstStyle/>
            <a:p>
              <a:endParaRPr/>
            </a:p>
          </p:txBody>
        </p:sp>
        <p:sp>
          <p:nvSpPr>
            <p:cNvPr id="4" name="object 4"/>
            <p:cNvSpPr/>
            <p:nvPr/>
          </p:nvSpPr>
          <p:spPr>
            <a:xfrm>
              <a:off x="643483" y="643483"/>
              <a:ext cx="3364229" cy="1597660"/>
            </a:xfrm>
            <a:custGeom>
              <a:avLst/>
              <a:gdLst/>
              <a:ahLst/>
              <a:cxnLst/>
              <a:rect l="l" t="t" r="r" b="b"/>
              <a:pathLst>
                <a:path w="3364229" h="1597660">
                  <a:moveTo>
                    <a:pt x="0" y="0"/>
                  </a:moveTo>
                  <a:lnTo>
                    <a:pt x="3363963" y="0"/>
                  </a:lnTo>
                  <a:lnTo>
                    <a:pt x="3363963" y="1597317"/>
                  </a:lnTo>
                  <a:lnTo>
                    <a:pt x="0" y="1597317"/>
                  </a:lnTo>
                  <a:lnTo>
                    <a:pt x="0" y="0"/>
                  </a:lnTo>
                  <a:close/>
                </a:path>
              </a:pathLst>
            </a:custGeom>
            <a:ln w="19050">
              <a:solidFill>
                <a:srgbClr val="FFFFFF"/>
              </a:solidFill>
            </a:ln>
          </p:spPr>
          <p:txBody>
            <a:bodyPr wrap="square" lIns="0" tIns="0" rIns="0" bIns="0" rtlCol="0"/>
            <a:lstStyle/>
            <a:p>
              <a:endParaRPr/>
            </a:p>
          </p:txBody>
        </p:sp>
      </p:grpSp>
      <p:sp>
        <p:nvSpPr>
          <p:cNvPr id="5" name="object 5"/>
          <p:cNvSpPr txBox="1">
            <a:spLocks noGrp="1"/>
          </p:cNvSpPr>
          <p:nvPr>
            <p:ph type="title"/>
          </p:nvPr>
        </p:nvSpPr>
        <p:spPr>
          <a:xfrm>
            <a:off x="1285566" y="1005014"/>
            <a:ext cx="1985418" cy="874598"/>
          </a:xfrm>
          <a:prstGeom prst="rect">
            <a:avLst/>
          </a:prstGeom>
        </p:spPr>
        <p:txBody>
          <a:bodyPr vert="horz" wrap="square" lIns="0" tIns="12700" rIns="0" bIns="0" rtlCol="0">
            <a:spAutoFit/>
          </a:bodyPr>
          <a:lstStyle/>
          <a:p>
            <a:pPr marL="12700">
              <a:lnSpc>
                <a:spcPct val="100000"/>
              </a:lnSpc>
              <a:spcBef>
                <a:spcPts val="100"/>
              </a:spcBef>
            </a:pPr>
            <a:r>
              <a:rPr lang="el-GR" b="1" dirty="0">
                <a:solidFill>
                  <a:srgbClr val="FFFFFF"/>
                </a:solidFill>
                <a:latin typeface="Arial Narrow"/>
                <a:cs typeface="Arial Narrow"/>
              </a:rPr>
              <a:t>ΤΝ και προκατάληψη</a:t>
            </a:r>
            <a:endParaRPr b="1" spc="-20" dirty="0">
              <a:solidFill>
                <a:srgbClr val="FFFFFF"/>
              </a:solidFill>
              <a:latin typeface="Arial Narrow"/>
              <a:cs typeface="Arial Narrow"/>
            </a:endParaRPr>
          </a:p>
        </p:txBody>
      </p:sp>
      <p:sp>
        <p:nvSpPr>
          <p:cNvPr id="6" name="object 6"/>
          <p:cNvSpPr txBox="1"/>
          <p:nvPr/>
        </p:nvSpPr>
        <p:spPr>
          <a:xfrm>
            <a:off x="722208" y="2595372"/>
            <a:ext cx="3285504" cy="3065583"/>
          </a:xfrm>
          <a:prstGeom prst="rect">
            <a:avLst/>
          </a:prstGeom>
        </p:spPr>
        <p:txBody>
          <a:bodyPr vert="horz" wrap="square" lIns="0" tIns="64135" rIns="0" bIns="0" rtlCol="0">
            <a:spAutoFit/>
          </a:bodyPr>
          <a:lstStyle/>
          <a:p>
            <a:pPr marL="102870" marR="596900" indent="-90805">
              <a:lnSpc>
                <a:spcPts val="1989"/>
              </a:lnSpc>
              <a:spcBef>
                <a:spcPts val="505"/>
              </a:spcBef>
              <a:buSzPct val="95000"/>
              <a:buFont typeface="Arial"/>
              <a:buChar char="•"/>
              <a:tabLst>
                <a:tab pos="240665" algn="l"/>
              </a:tabLst>
            </a:pPr>
            <a:r>
              <a:rPr lang="el-GR" sz="2000" dirty="0">
                <a:solidFill>
                  <a:srgbClr val="FFFFFF"/>
                </a:solidFill>
                <a:latin typeface="Calibri"/>
                <a:cs typeface="Calibri"/>
              </a:rPr>
              <a:t>Ενάντια σε κάτι ή κάποιον</a:t>
            </a:r>
            <a:r>
              <a:rPr lang="el-GR" sz="2000" spc="-25" dirty="0">
                <a:solidFill>
                  <a:srgbClr val="FFFFFF"/>
                </a:solidFill>
                <a:latin typeface="Calibri"/>
                <a:cs typeface="Calibri"/>
              </a:rPr>
              <a:t>	</a:t>
            </a:r>
            <a:endParaRPr lang="el-GR" sz="2000" dirty="0">
              <a:latin typeface="Calibri"/>
              <a:cs typeface="Calibri"/>
            </a:endParaRPr>
          </a:p>
          <a:p>
            <a:pPr marL="102235" indent="-90170">
              <a:lnSpc>
                <a:spcPct val="100000"/>
              </a:lnSpc>
              <a:spcBef>
                <a:spcPts val="509"/>
              </a:spcBef>
              <a:buSzPct val="95000"/>
              <a:buFont typeface="Arial"/>
              <a:buChar char="•"/>
              <a:tabLst>
                <a:tab pos="102870" algn="l"/>
              </a:tabLst>
            </a:pPr>
            <a:r>
              <a:rPr lang="el-GR" sz="2000" dirty="0">
                <a:solidFill>
                  <a:srgbClr val="FFFFFF"/>
                </a:solidFill>
                <a:latin typeface="Calibri"/>
                <a:cs typeface="Calibri"/>
              </a:rPr>
              <a:t>Παραπλανητικές συμπεριφορές</a:t>
            </a:r>
            <a:endParaRPr sz="2000" dirty="0">
              <a:latin typeface="Calibri"/>
              <a:cs typeface="Calibri"/>
            </a:endParaRPr>
          </a:p>
          <a:p>
            <a:pPr marL="12700">
              <a:lnSpc>
                <a:spcPct val="100000"/>
              </a:lnSpc>
              <a:spcBef>
                <a:spcPts val="505"/>
              </a:spcBef>
            </a:pPr>
            <a:r>
              <a:rPr lang="el-GR" sz="2000" dirty="0">
                <a:solidFill>
                  <a:srgbClr val="FFFFFF"/>
                </a:solidFill>
                <a:latin typeface="Calibri"/>
                <a:cs typeface="Calibri"/>
              </a:rPr>
              <a:t>Είναι αθέμιτη η τεχνολογία;</a:t>
            </a:r>
            <a:endParaRPr sz="2000" dirty="0">
              <a:latin typeface="Calibri"/>
              <a:cs typeface="Calibri"/>
            </a:endParaRPr>
          </a:p>
          <a:p>
            <a:pPr marL="102235" indent="-90170">
              <a:lnSpc>
                <a:spcPct val="100000"/>
              </a:lnSpc>
              <a:spcBef>
                <a:spcPts val="505"/>
              </a:spcBef>
              <a:buSzPct val="95000"/>
              <a:buFont typeface="Arial"/>
              <a:buChar char="•"/>
              <a:tabLst>
                <a:tab pos="102870" algn="l"/>
              </a:tabLst>
            </a:pPr>
            <a:r>
              <a:rPr lang="el-GR" sz="2000" dirty="0">
                <a:solidFill>
                  <a:srgbClr val="FFFFFF"/>
                </a:solidFill>
                <a:latin typeface="Calibri"/>
                <a:cs typeface="Calibri"/>
              </a:rPr>
              <a:t>Μη ισορροπημένα δεδομένα</a:t>
            </a:r>
            <a:endParaRPr lang="en-GB" sz="2000" dirty="0">
              <a:latin typeface="Calibri"/>
              <a:cs typeface="Calibri"/>
            </a:endParaRPr>
          </a:p>
          <a:p>
            <a:pPr marL="102235" indent="-90170">
              <a:lnSpc>
                <a:spcPct val="100000"/>
              </a:lnSpc>
              <a:spcBef>
                <a:spcPts val="480"/>
              </a:spcBef>
              <a:buSzPct val="95000"/>
              <a:buFont typeface="Arial"/>
              <a:buChar char="•"/>
              <a:tabLst>
                <a:tab pos="102870" algn="l"/>
              </a:tabLst>
            </a:pPr>
            <a:r>
              <a:rPr lang="el-GR" sz="2000" dirty="0">
                <a:solidFill>
                  <a:srgbClr val="FFFFFF"/>
                </a:solidFill>
                <a:latin typeface="Calibri"/>
                <a:cs typeface="Calibri"/>
              </a:rPr>
              <a:t>Εμπλοκή προκαταλήψεων</a:t>
            </a:r>
            <a:endParaRPr lang="en-GB" sz="2000" dirty="0">
              <a:latin typeface="Calibri"/>
              <a:cs typeface="Calibri"/>
            </a:endParaRPr>
          </a:p>
          <a:p>
            <a:pPr marL="102235" indent="-90170">
              <a:lnSpc>
                <a:spcPct val="100000"/>
              </a:lnSpc>
              <a:spcBef>
                <a:spcPts val="600"/>
              </a:spcBef>
              <a:buSzPct val="95000"/>
              <a:buFont typeface="Arial"/>
              <a:buChar char="•"/>
              <a:tabLst>
                <a:tab pos="102870" algn="l"/>
              </a:tabLst>
            </a:pPr>
            <a:r>
              <a:rPr lang="el-GR" sz="2000" dirty="0">
                <a:solidFill>
                  <a:srgbClr val="FFFFFF"/>
                </a:solidFill>
                <a:latin typeface="Calibri"/>
                <a:cs typeface="Calibri"/>
              </a:rPr>
              <a:t>Δράση σε απρόβλεπτα σενάρια</a:t>
            </a:r>
          </a:p>
        </p:txBody>
      </p:sp>
      <p:sp>
        <p:nvSpPr>
          <p:cNvPr id="7" name="object 7"/>
          <p:cNvSpPr txBox="1"/>
          <p:nvPr/>
        </p:nvSpPr>
        <p:spPr>
          <a:xfrm>
            <a:off x="722208" y="5714004"/>
            <a:ext cx="3112135" cy="321310"/>
          </a:xfrm>
          <a:prstGeom prst="rect">
            <a:avLst/>
          </a:prstGeom>
        </p:spPr>
        <p:txBody>
          <a:bodyPr vert="horz" wrap="square" lIns="0" tIns="52069" rIns="0" bIns="0" rtlCol="0">
            <a:spAutoFit/>
          </a:bodyPr>
          <a:lstStyle/>
          <a:p>
            <a:pPr marL="12700" marR="5080">
              <a:lnSpc>
                <a:spcPct val="76400"/>
              </a:lnSpc>
              <a:spcBef>
                <a:spcPts val="409"/>
              </a:spcBef>
            </a:pPr>
            <a:r>
              <a:rPr sz="1100" spc="-10" dirty="0">
                <a:solidFill>
                  <a:srgbClr val="FFFFFF"/>
                </a:solidFill>
                <a:latin typeface="Calibri"/>
                <a:cs typeface="Calibri"/>
              </a:rPr>
              <a:t>Source: https://en.wikipedia.org/wiki/List_of_cognitive_biases</a:t>
            </a:r>
            <a:endParaRPr sz="1100" dirty="0">
              <a:latin typeface="Calibri"/>
              <a:cs typeface="Calibri"/>
            </a:endParaRPr>
          </a:p>
        </p:txBody>
      </p:sp>
      <p:pic>
        <p:nvPicPr>
          <p:cNvPr id="8" name="object 8"/>
          <p:cNvPicPr/>
          <p:nvPr/>
        </p:nvPicPr>
        <p:blipFill>
          <a:blip r:embed="rId2" cstate="print"/>
          <a:stretch>
            <a:fillRect/>
          </a:stretch>
        </p:blipFill>
        <p:spPr>
          <a:xfrm>
            <a:off x="5443931" y="789868"/>
            <a:ext cx="5958433" cy="5245446"/>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395351" y="152400"/>
            <a:ext cx="11565890" cy="1971039"/>
          </a:xfrm>
          <a:custGeom>
            <a:avLst/>
            <a:gdLst/>
            <a:ahLst/>
            <a:cxnLst/>
            <a:rect l="l" t="t" r="r" b="b"/>
            <a:pathLst>
              <a:path w="11565890" h="1971039">
                <a:moveTo>
                  <a:pt x="11514976" y="1844040"/>
                </a:moveTo>
                <a:lnTo>
                  <a:pt x="11502276" y="1844040"/>
                </a:lnTo>
                <a:lnTo>
                  <a:pt x="11502276" y="63220"/>
                </a:lnTo>
                <a:lnTo>
                  <a:pt x="63500" y="63220"/>
                </a:lnTo>
                <a:lnTo>
                  <a:pt x="63500" y="1844040"/>
                </a:lnTo>
                <a:lnTo>
                  <a:pt x="50800" y="1844040"/>
                </a:lnTo>
                <a:lnTo>
                  <a:pt x="50800" y="1920240"/>
                </a:lnTo>
                <a:lnTo>
                  <a:pt x="11514976" y="1920240"/>
                </a:lnTo>
                <a:lnTo>
                  <a:pt x="11514976" y="1844040"/>
                </a:lnTo>
                <a:close/>
              </a:path>
              <a:path w="11565890" h="1971039">
                <a:moveTo>
                  <a:pt x="11565776" y="0"/>
                </a:moveTo>
                <a:lnTo>
                  <a:pt x="0" y="0"/>
                </a:lnTo>
                <a:lnTo>
                  <a:pt x="0" y="25400"/>
                </a:lnTo>
                <a:lnTo>
                  <a:pt x="0" y="1945640"/>
                </a:lnTo>
                <a:lnTo>
                  <a:pt x="0" y="1971040"/>
                </a:lnTo>
                <a:lnTo>
                  <a:pt x="11565776" y="1971040"/>
                </a:lnTo>
                <a:lnTo>
                  <a:pt x="11565776" y="1945640"/>
                </a:lnTo>
                <a:lnTo>
                  <a:pt x="25400" y="1945640"/>
                </a:lnTo>
                <a:lnTo>
                  <a:pt x="25400" y="25400"/>
                </a:lnTo>
                <a:lnTo>
                  <a:pt x="11540376" y="25400"/>
                </a:lnTo>
                <a:lnTo>
                  <a:pt x="11540376" y="1945551"/>
                </a:lnTo>
                <a:lnTo>
                  <a:pt x="11565776" y="1945551"/>
                </a:lnTo>
                <a:lnTo>
                  <a:pt x="11565776" y="25400"/>
                </a:lnTo>
                <a:lnTo>
                  <a:pt x="11565776" y="25120"/>
                </a:lnTo>
                <a:lnTo>
                  <a:pt x="11565776" y="0"/>
                </a:lnTo>
                <a:close/>
              </a:path>
            </a:pathLst>
          </a:custGeom>
          <a:solidFill>
            <a:srgbClr val="3F3F3F"/>
          </a:solidFill>
        </p:spPr>
        <p:txBody>
          <a:bodyPr wrap="square" lIns="0" tIns="0" rIns="0" bIns="0" rtlCol="0"/>
          <a:lstStyle/>
          <a:p>
            <a:endParaRPr/>
          </a:p>
        </p:txBody>
      </p:sp>
      <p:sp>
        <p:nvSpPr>
          <p:cNvPr id="8" name="object 8"/>
          <p:cNvSpPr txBox="1">
            <a:spLocks noGrp="1"/>
          </p:cNvSpPr>
          <p:nvPr>
            <p:ph type="title"/>
          </p:nvPr>
        </p:nvSpPr>
        <p:spPr>
          <a:xfrm>
            <a:off x="358775" y="444384"/>
            <a:ext cx="11515090" cy="832485"/>
          </a:xfrm>
          <a:prstGeom prst="rect">
            <a:avLst/>
          </a:prstGeom>
        </p:spPr>
        <p:txBody>
          <a:bodyPr vert="horz" wrap="square" lIns="0" tIns="12065" rIns="0" bIns="0" rtlCol="0">
            <a:spAutoFit/>
          </a:bodyPr>
          <a:lstStyle/>
          <a:p>
            <a:pPr algn="ctr">
              <a:lnSpc>
                <a:spcPct val="100000"/>
              </a:lnSpc>
              <a:spcBef>
                <a:spcPts val="95"/>
              </a:spcBef>
            </a:pPr>
            <a:r>
              <a:rPr sz="5300" dirty="0">
                <a:solidFill>
                  <a:srgbClr val="FFFFFF"/>
                </a:solidFill>
                <a:latin typeface="Calibri"/>
                <a:cs typeface="Calibri"/>
              </a:rPr>
              <a:t>Chatbot</a:t>
            </a:r>
            <a:r>
              <a:rPr sz="5300" spc="25" dirty="0">
                <a:solidFill>
                  <a:srgbClr val="FFFFFF"/>
                </a:solidFill>
                <a:latin typeface="Calibri"/>
                <a:cs typeface="Calibri"/>
              </a:rPr>
              <a:t> </a:t>
            </a:r>
            <a:r>
              <a:rPr sz="5300" spc="-25" dirty="0">
                <a:solidFill>
                  <a:srgbClr val="FFFFFF"/>
                </a:solidFill>
                <a:latin typeface="Calibri"/>
                <a:cs typeface="Calibri"/>
              </a:rPr>
              <a:t>Tay</a:t>
            </a:r>
            <a:endParaRPr sz="5300" dirty="0">
              <a:latin typeface="Calibri"/>
              <a:cs typeface="Calibri"/>
            </a:endParaRPr>
          </a:p>
        </p:txBody>
      </p:sp>
      <p:sp>
        <p:nvSpPr>
          <p:cNvPr id="11" name="object 11"/>
          <p:cNvSpPr/>
          <p:nvPr/>
        </p:nvSpPr>
        <p:spPr>
          <a:xfrm>
            <a:off x="2362200" y="1371600"/>
            <a:ext cx="7772400" cy="0"/>
          </a:xfrm>
          <a:custGeom>
            <a:avLst/>
            <a:gdLst/>
            <a:ahLst/>
            <a:cxnLst/>
            <a:rect l="l" t="t" r="r" b="b"/>
            <a:pathLst>
              <a:path w="7772400">
                <a:moveTo>
                  <a:pt x="0" y="0"/>
                </a:moveTo>
                <a:lnTo>
                  <a:pt x="7772400" y="0"/>
                </a:lnTo>
              </a:path>
            </a:pathLst>
          </a:custGeom>
          <a:ln w="22225">
            <a:solidFill>
              <a:srgbClr val="D9D9D9"/>
            </a:solidFill>
          </a:ln>
        </p:spPr>
        <p:txBody>
          <a:bodyPr wrap="square" lIns="0" tIns="0" rIns="0" bIns="0" rtlCol="0"/>
          <a:lstStyle/>
          <a:p>
            <a:endParaRPr/>
          </a:p>
        </p:txBody>
      </p:sp>
      <p:pic>
        <p:nvPicPr>
          <p:cNvPr id="12" name="object 12"/>
          <p:cNvPicPr/>
          <p:nvPr/>
        </p:nvPicPr>
        <p:blipFill>
          <a:blip r:embed="rId2" cstate="print"/>
          <a:stretch>
            <a:fillRect/>
          </a:stretch>
        </p:blipFill>
        <p:spPr>
          <a:xfrm>
            <a:off x="829271" y="2475520"/>
            <a:ext cx="4460532" cy="3948939"/>
          </a:xfrm>
          <a:prstGeom prst="rect">
            <a:avLst/>
          </a:prstGeom>
        </p:spPr>
      </p:pic>
      <p:sp>
        <p:nvSpPr>
          <p:cNvPr id="13" name="object 13"/>
          <p:cNvSpPr/>
          <p:nvPr/>
        </p:nvSpPr>
        <p:spPr>
          <a:xfrm>
            <a:off x="6065494" y="2596857"/>
            <a:ext cx="101600" cy="3657600"/>
          </a:xfrm>
          <a:custGeom>
            <a:avLst/>
            <a:gdLst/>
            <a:ahLst/>
            <a:cxnLst/>
            <a:rect l="l" t="t" r="r" b="b"/>
            <a:pathLst>
              <a:path w="101600" h="3657600">
                <a:moveTo>
                  <a:pt x="33832" y="0"/>
                </a:moveTo>
                <a:lnTo>
                  <a:pt x="0" y="0"/>
                </a:lnTo>
                <a:lnTo>
                  <a:pt x="0" y="3657600"/>
                </a:lnTo>
                <a:lnTo>
                  <a:pt x="33832" y="3657600"/>
                </a:lnTo>
                <a:lnTo>
                  <a:pt x="33832" y="0"/>
                </a:lnTo>
                <a:close/>
              </a:path>
              <a:path w="101600" h="3657600">
                <a:moveTo>
                  <a:pt x="101600" y="0"/>
                </a:moveTo>
                <a:lnTo>
                  <a:pt x="67716" y="0"/>
                </a:lnTo>
                <a:lnTo>
                  <a:pt x="67716" y="3657600"/>
                </a:lnTo>
                <a:lnTo>
                  <a:pt x="101600" y="3657600"/>
                </a:lnTo>
                <a:lnTo>
                  <a:pt x="101600" y="0"/>
                </a:lnTo>
                <a:close/>
              </a:path>
            </a:pathLst>
          </a:custGeom>
          <a:solidFill>
            <a:srgbClr val="585858"/>
          </a:solidFill>
        </p:spPr>
        <p:txBody>
          <a:bodyPr wrap="square" lIns="0" tIns="0" rIns="0" bIns="0" rtlCol="0"/>
          <a:lstStyle/>
          <a:p>
            <a:endParaRPr/>
          </a:p>
        </p:txBody>
      </p:sp>
      <p:pic>
        <p:nvPicPr>
          <p:cNvPr id="14" name="object 14"/>
          <p:cNvPicPr/>
          <p:nvPr/>
        </p:nvPicPr>
        <p:blipFill>
          <a:blip r:embed="rId3" cstate="print"/>
          <a:stretch>
            <a:fillRect/>
          </a:stretch>
        </p:blipFill>
        <p:spPr>
          <a:xfrm>
            <a:off x="6445072" y="3289007"/>
            <a:ext cx="5393208" cy="2257596"/>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314579" y="279399"/>
            <a:ext cx="11565890" cy="1972310"/>
          </a:xfrm>
          <a:custGeom>
            <a:avLst/>
            <a:gdLst/>
            <a:ahLst/>
            <a:cxnLst/>
            <a:rect l="l" t="t" r="r" b="b"/>
            <a:pathLst>
              <a:path w="11565890" h="1972310">
                <a:moveTo>
                  <a:pt x="11514976" y="50800"/>
                </a:moveTo>
                <a:lnTo>
                  <a:pt x="50800" y="50800"/>
                </a:lnTo>
                <a:lnTo>
                  <a:pt x="50800" y="127000"/>
                </a:lnTo>
                <a:lnTo>
                  <a:pt x="63500" y="127000"/>
                </a:lnTo>
                <a:lnTo>
                  <a:pt x="63500" y="1845310"/>
                </a:lnTo>
                <a:lnTo>
                  <a:pt x="50800" y="1845310"/>
                </a:lnTo>
                <a:lnTo>
                  <a:pt x="50800" y="1921510"/>
                </a:lnTo>
                <a:lnTo>
                  <a:pt x="11514976" y="1921510"/>
                </a:lnTo>
                <a:lnTo>
                  <a:pt x="11514976" y="1845310"/>
                </a:lnTo>
                <a:lnTo>
                  <a:pt x="11502276" y="1845310"/>
                </a:lnTo>
                <a:lnTo>
                  <a:pt x="11502276" y="127000"/>
                </a:lnTo>
                <a:lnTo>
                  <a:pt x="11514976" y="127000"/>
                </a:lnTo>
                <a:lnTo>
                  <a:pt x="11514976" y="50800"/>
                </a:lnTo>
                <a:close/>
              </a:path>
              <a:path w="11565890" h="1972310">
                <a:moveTo>
                  <a:pt x="11565776" y="25996"/>
                </a:moveTo>
                <a:lnTo>
                  <a:pt x="11540376" y="25996"/>
                </a:lnTo>
                <a:lnTo>
                  <a:pt x="11540376" y="1946427"/>
                </a:lnTo>
                <a:lnTo>
                  <a:pt x="11565776" y="1946427"/>
                </a:lnTo>
                <a:lnTo>
                  <a:pt x="11565776" y="25996"/>
                </a:lnTo>
                <a:close/>
              </a:path>
              <a:path w="11565890" h="1972310">
                <a:moveTo>
                  <a:pt x="11565776" y="0"/>
                </a:moveTo>
                <a:lnTo>
                  <a:pt x="0" y="0"/>
                </a:lnTo>
                <a:lnTo>
                  <a:pt x="0" y="25400"/>
                </a:lnTo>
                <a:lnTo>
                  <a:pt x="0" y="1946910"/>
                </a:lnTo>
                <a:lnTo>
                  <a:pt x="0" y="1972310"/>
                </a:lnTo>
                <a:lnTo>
                  <a:pt x="11565776" y="1972310"/>
                </a:lnTo>
                <a:lnTo>
                  <a:pt x="11565776" y="1946910"/>
                </a:lnTo>
                <a:lnTo>
                  <a:pt x="25400" y="1946910"/>
                </a:lnTo>
                <a:lnTo>
                  <a:pt x="25400" y="25400"/>
                </a:lnTo>
                <a:lnTo>
                  <a:pt x="11565776" y="25400"/>
                </a:lnTo>
                <a:lnTo>
                  <a:pt x="11565776" y="0"/>
                </a:lnTo>
                <a:close/>
              </a:path>
            </a:pathLst>
          </a:custGeom>
          <a:solidFill>
            <a:srgbClr val="3F3F3F"/>
          </a:solidFill>
        </p:spPr>
        <p:txBody>
          <a:bodyPr wrap="square" lIns="0" tIns="0" rIns="0" bIns="0" rtlCol="0"/>
          <a:lstStyle/>
          <a:p>
            <a:endParaRPr dirty="0"/>
          </a:p>
        </p:txBody>
      </p:sp>
      <p:sp>
        <p:nvSpPr>
          <p:cNvPr id="22" name="object 22"/>
          <p:cNvSpPr txBox="1">
            <a:spLocks noGrp="1"/>
          </p:cNvSpPr>
          <p:nvPr>
            <p:ph type="title"/>
          </p:nvPr>
        </p:nvSpPr>
        <p:spPr>
          <a:xfrm>
            <a:off x="2991180" y="608488"/>
            <a:ext cx="6229985" cy="827791"/>
          </a:xfrm>
          <a:prstGeom prst="rect">
            <a:avLst/>
          </a:prstGeom>
        </p:spPr>
        <p:txBody>
          <a:bodyPr vert="horz" wrap="square" lIns="0" tIns="12065" rIns="0" bIns="0" rtlCol="0">
            <a:spAutoFit/>
          </a:bodyPr>
          <a:lstStyle/>
          <a:p>
            <a:pPr marL="12700">
              <a:lnSpc>
                <a:spcPct val="100000"/>
              </a:lnSpc>
              <a:spcBef>
                <a:spcPts val="95"/>
              </a:spcBef>
            </a:pPr>
            <a:r>
              <a:rPr lang="el-GR" sz="5300" dirty="0">
                <a:solidFill>
                  <a:srgbClr val="FFFFFF"/>
                </a:solidFill>
                <a:latin typeface="Calibri"/>
                <a:cs typeface="Calibri"/>
              </a:rPr>
              <a:t>Ταξινόμηση εικόνων</a:t>
            </a:r>
            <a:endParaRPr sz="5300" dirty="0">
              <a:latin typeface="Calibri"/>
              <a:cs typeface="Calibri"/>
            </a:endParaRPr>
          </a:p>
        </p:txBody>
      </p:sp>
      <p:sp>
        <p:nvSpPr>
          <p:cNvPr id="25" name="object 25"/>
          <p:cNvSpPr/>
          <p:nvPr/>
        </p:nvSpPr>
        <p:spPr>
          <a:xfrm>
            <a:off x="2209800" y="1448638"/>
            <a:ext cx="7772400" cy="0"/>
          </a:xfrm>
          <a:custGeom>
            <a:avLst/>
            <a:gdLst/>
            <a:ahLst/>
            <a:cxnLst/>
            <a:rect l="l" t="t" r="r" b="b"/>
            <a:pathLst>
              <a:path w="7772400">
                <a:moveTo>
                  <a:pt x="0" y="0"/>
                </a:moveTo>
                <a:lnTo>
                  <a:pt x="7772400" y="0"/>
                </a:lnTo>
              </a:path>
            </a:pathLst>
          </a:custGeom>
          <a:ln w="22225">
            <a:solidFill>
              <a:srgbClr val="D9D9D9"/>
            </a:solidFill>
          </a:ln>
        </p:spPr>
        <p:txBody>
          <a:bodyPr wrap="square" lIns="0" tIns="0" rIns="0" bIns="0" rtlCol="0"/>
          <a:lstStyle/>
          <a:p>
            <a:endParaRPr/>
          </a:p>
        </p:txBody>
      </p:sp>
      <p:pic>
        <p:nvPicPr>
          <p:cNvPr id="26" name="object 26"/>
          <p:cNvPicPr/>
          <p:nvPr/>
        </p:nvPicPr>
        <p:blipFill>
          <a:blip r:embed="rId2" cstate="print"/>
          <a:stretch>
            <a:fillRect/>
          </a:stretch>
        </p:blipFill>
        <p:spPr>
          <a:xfrm>
            <a:off x="4107359" y="2509939"/>
            <a:ext cx="3997628" cy="3997608"/>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33349" y="88545"/>
            <a:ext cx="11565890" cy="1971039"/>
            <a:chOff x="333375" y="217169"/>
            <a:chExt cx="11565890" cy="1971039"/>
          </a:xfrm>
        </p:grpSpPr>
        <p:sp>
          <p:nvSpPr>
            <p:cNvPr id="3" name="object 3"/>
            <p:cNvSpPr/>
            <p:nvPr/>
          </p:nvSpPr>
          <p:spPr>
            <a:xfrm>
              <a:off x="333375" y="217169"/>
              <a:ext cx="11565890" cy="1971039"/>
            </a:xfrm>
            <a:custGeom>
              <a:avLst/>
              <a:gdLst/>
              <a:ahLst/>
              <a:cxnLst/>
              <a:rect l="l" t="t" r="r" b="b"/>
              <a:pathLst>
                <a:path w="11565890" h="1971039">
                  <a:moveTo>
                    <a:pt x="11514976" y="1844040"/>
                  </a:moveTo>
                  <a:lnTo>
                    <a:pt x="11502276" y="1844040"/>
                  </a:lnTo>
                  <a:lnTo>
                    <a:pt x="11502276" y="63220"/>
                  </a:lnTo>
                  <a:lnTo>
                    <a:pt x="63500" y="63220"/>
                  </a:lnTo>
                  <a:lnTo>
                    <a:pt x="63500" y="1844040"/>
                  </a:lnTo>
                  <a:lnTo>
                    <a:pt x="50800" y="1844040"/>
                  </a:lnTo>
                  <a:lnTo>
                    <a:pt x="50800" y="1920240"/>
                  </a:lnTo>
                  <a:lnTo>
                    <a:pt x="11514976" y="1920240"/>
                  </a:lnTo>
                  <a:lnTo>
                    <a:pt x="11514976" y="1844040"/>
                  </a:lnTo>
                  <a:close/>
                </a:path>
                <a:path w="11565890" h="1971039">
                  <a:moveTo>
                    <a:pt x="11565776" y="0"/>
                  </a:moveTo>
                  <a:lnTo>
                    <a:pt x="0" y="0"/>
                  </a:lnTo>
                  <a:lnTo>
                    <a:pt x="0" y="25400"/>
                  </a:lnTo>
                  <a:lnTo>
                    <a:pt x="0" y="1945640"/>
                  </a:lnTo>
                  <a:lnTo>
                    <a:pt x="0" y="1971040"/>
                  </a:lnTo>
                  <a:lnTo>
                    <a:pt x="11565776" y="1971040"/>
                  </a:lnTo>
                  <a:lnTo>
                    <a:pt x="11565776" y="1945640"/>
                  </a:lnTo>
                  <a:lnTo>
                    <a:pt x="25400" y="1945640"/>
                  </a:lnTo>
                  <a:lnTo>
                    <a:pt x="25400" y="25400"/>
                  </a:lnTo>
                  <a:lnTo>
                    <a:pt x="11540376" y="25400"/>
                  </a:lnTo>
                  <a:lnTo>
                    <a:pt x="11540376" y="1945551"/>
                  </a:lnTo>
                  <a:lnTo>
                    <a:pt x="11565776" y="1945551"/>
                  </a:lnTo>
                  <a:lnTo>
                    <a:pt x="11565776" y="25400"/>
                  </a:lnTo>
                  <a:lnTo>
                    <a:pt x="11565776" y="25120"/>
                  </a:lnTo>
                  <a:lnTo>
                    <a:pt x="11565776" y="0"/>
                  </a:lnTo>
                  <a:close/>
                </a:path>
              </a:pathLst>
            </a:custGeom>
            <a:solidFill>
              <a:srgbClr val="3F3F3F"/>
            </a:solidFill>
          </p:spPr>
          <p:txBody>
            <a:bodyPr wrap="square" lIns="0" tIns="0" rIns="0" bIns="0" rtlCol="0"/>
            <a:lstStyle/>
            <a:p>
              <a:endParaRPr/>
            </a:p>
          </p:txBody>
        </p:sp>
        <p:pic>
          <p:nvPicPr>
            <p:cNvPr id="13" name="object 13"/>
            <p:cNvPicPr/>
            <p:nvPr/>
          </p:nvPicPr>
          <p:blipFill>
            <a:blip r:embed="rId2" cstate="print"/>
            <a:stretch>
              <a:fillRect/>
            </a:stretch>
          </p:blipFill>
          <p:spPr>
            <a:xfrm>
              <a:off x="8337118" y="691426"/>
              <a:ext cx="67437" cy="68821"/>
            </a:xfrm>
            <a:prstGeom prst="rect">
              <a:avLst/>
            </a:prstGeom>
          </p:spPr>
        </p:pic>
      </p:grpSp>
      <p:sp>
        <p:nvSpPr>
          <p:cNvPr id="14" name="object 14"/>
          <p:cNvSpPr txBox="1">
            <a:spLocks noGrp="1"/>
          </p:cNvSpPr>
          <p:nvPr>
            <p:ph type="title"/>
          </p:nvPr>
        </p:nvSpPr>
        <p:spPr>
          <a:xfrm>
            <a:off x="358775" y="444384"/>
            <a:ext cx="11515090" cy="832485"/>
          </a:xfrm>
          <a:prstGeom prst="rect">
            <a:avLst/>
          </a:prstGeom>
        </p:spPr>
        <p:txBody>
          <a:bodyPr vert="horz" wrap="square" lIns="0" tIns="12065" rIns="0" bIns="0" rtlCol="0">
            <a:spAutoFit/>
          </a:bodyPr>
          <a:lstStyle/>
          <a:p>
            <a:pPr marL="635" algn="ctr">
              <a:lnSpc>
                <a:spcPct val="100000"/>
              </a:lnSpc>
              <a:spcBef>
                <a:spcPts val="95"/>
              </a:spcBef>
            </a:pPr>
            <a:r>
              <a:rPr lang="el-GR" sz="5300" dirty="0">
                <a:solidFill>
                  <a:srgbClr val="FFFFFF"/>
                </a:solidFill>
                <a:latin typeface="Calibri"/>
                <a:cs typeface="Calibri"/>
              </a:rPr>
              <a:t>Ανάλυση συναισθήματος</a:t>
            </a:r>
            <a:endParaRPr sz="5300" dirty="0">
              <a:latin typeface="Calibri"/>
              <a:cs typeface="Calibri"/>
            </a:endParaRPr>
          </a:p>
        </p:txBody>
      </p:sp>
      <p:sp>
        <p:nvSpPr>
          <p:cNvPr id="17" name="object 17"/>
          <p:cNvSpPr/>
          <p:nvPr/>
        </p:nvSpPr>
        <p:spPr>
          <a:xfrm>
            <a:off x="2230094" y="1522310"/>
            <a:ext cx="7772400" cy="0"/>
          </a:xfrm>
          <a:custGeom>
            <a:avLst/>
            <a:gdLst/>
            <a:ahLst/>
            <a:cxnLst/>
            <a:rect l="l" t="t" r="r" b="b"/>
            <a:pathLst>
              <a:path w="7772400">
                <a:moveTo>
                  <a:pt x="0" y="0"/>
                </a:moveTo>
                <a:lnTo>
                  <a:pt x="7772400" y="0"/>
                </a:lnTo>
              </a:path>
            </a:pathLst>
          </a:custGeom>
          <a:ln w="22225">
            <a:solidFill>
              <a:srgbClr val="D9D9D9"/>
            </a:solidFill>
          </a:ln>
        </p:spPr>
        <p:txBody>
          <a:bodyPr wrap="square" lIns="0" tIns="0" rIns="0" bIns="0" rtlCol="0"/>
          <a:lstStyle/>
          <a:p>
            <a:endParaRPr/>
          </a:p>
        </p:txBody>
      </p:sp>
      <p:pic>
        <p:nvPicPr>
          <p:cNvPr id="18" name="object 18"/>
          <p:cNvPicPr/>
          <p:nvPr/>
        </p:nvPicPr>
        <p:blipFill>
          <a:blip r:embed="rId3" cstate="print"/>
          <a:stretch>
            <a:fillRect/>
          </a:stretch>
        </p:blipFill>
        <p:spPr>
          <a:xfrm>
            <a:off x="7834515" y="2426842"/>
            <a:ext cx="2518473" cy="3997617"/>
          </a:xfrm>
          <a:prstGeom prst="rect">
            <a:avLst/>
          </a:prstGeom>
        </p:spPr>
      </p:pic>
      <p:sp>
        <p:nvSpPr>
          <p:cNvPr id="19" name="object 19"/>
          <p:cNvSpPr/>
          <p:nvPr/>
        </p:nvSpPr>
        <p:spPr>
          <a:xfrm>
            <a:off x="6065494" y="2596857"/>
            <a:ext cx="101600" cy="3657600"/>
          </a:xfrm>
          <a:custGeom>
            <a:avLst/>
            <a:gdLst/>
            <a:ahLst/>
            <a:cxnLst/>
            <a:rect l="l" t="t" r="r" b="b"/>
            <a:pathLst>
              <a:path w="101600" h="3657600">
                <a:moveTo>
                  <a:pt x="33832" y="0"/>
                </a:moveTo>
                <a:lnTo>
                  <a:pt x="0" y="0"/>
                </a:lnTo>
                <a:lnTo>
                  <a:pt x="0" y="3657600"/>
                </a:lnTo>
                <a:lnTo>
                  <a:pt x="33832" y="3657600"/>
                </a:lnTo>
                <a:lnTo>
                  <a:pt x="33832" y="0"/>
                </a:lnTo>
                <a:close/>
              </a:path>
              <a:path w="101600" h="3657600">
                <a:moveTo>
                  <a:pt x="101600" y="0"/>
                </a:moveTo>
                <a:lnTo>
                  <a:pt x="67716" y="0"/>
                </a:lnTo>
                <a:lnTo>
                  <a:pt x="67716" y="3657600"/>
                </a:lnTo>
                <a:lnTo>
                  <a:pt x="101600" y="3657600"/>
                </a:lnTo>
                <a:lnTo>
                  <a:pt x="101600" y="0"/>
                </a:lnTo>
                <a:close/>
              </a:path>
            </a:pathLst>
          </a:custGeom>
          <a:solidFill>
            <a:srgbClr val="585858"/>
          </a:solidFill>
        </p:spPr>
        <p:txBody>
          <a:bodyPr wrap="square" lIns="0" tIns="0" rIns="0" bIns="0" rtlCol="0"/>
          <a:lstStyle/>
          <a:p>
            <a:endParaRPr/>
          </a:p>
        </p:txBody>
      </p:sp>
      <p:pic>
        <p:nvPicPr>
          <p:cNvPr id="20" name="object 20"/>
          <p:cNvPicPr/>
          <p:nvPr/>
        </p:nvPicPr>
        <p:blipFill>
          <a:blip r:embed="rId4" cstate="print"/>
          <a:stretch>
            <a:fillRect/>
          </a:stretch>
        </p:blipFill>
        <p:spPr>
          <a:xfrm>
            <a:off x="1628381" y="2677334"/>
            <a:ext cx="2769692" cy="3900262"/>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314579" y="279399"/>
            <a:ext cx="11565890" cy="1972310"/>
          </a:xfrm>
          <a:custGeom>
            <a:avLst/>
            <a:gdLst/>
            <a:ahLst/>
            <a:cxnLst/>
            <a:rect l="l" t="t" r="r" b="b"/>
            <a:pathLst>
              <a:path w="11565890" h="1972310">
                <a:moveTo>
                  <a:pt x="11514976" y="50800"/>
                </a:moveTo>
                <a:lnTo>
                  <a:pt x="50800" y="50800"/>
                </a:lnTo>
                <a:lnTo>
                  <a:pt x="50800" y="127000"/>
                </a:lnTo>
                <a:lnTo>
                  <a:pt x="63500" y="127000"/>
                </a:lnTo>
                <a:lnTo>
                  <a:pt x="63500" y="1845310"/>
                </a:lnTo>
                <a:lnTo>
                  <a:pt x="50800" y="1845310"/>
                </a:lnTo>
                <a:lnTo>
                  <a:pt x="50800" y="1921510"/>
                </a:lnTo>
                <a:lnTo>
                  <a:pt x="11514976" y="1921510"/>
                </a:lnTo>
                <a:lnTo>
                  <a:pt x="11514976" y="1845310"/>
                </a:lnTo>
                <a:lnTo>
                  <a:pt x="11502276" y="1845310"/>
                </a:lnTo>
                <a:lnTo>
                  <a:pt x="11502276" y="127000"/>
                </a:lnTo>
                <a:lnTo>
                  <a:pt x="11514976" y="127000"/>
                </a:lnTo>
                <a:lnTo>
                  <a:pt x="11514976" y="50800"/>
                </a:lnTo>
                <a:close/>
              </a:path>
              <a:path w="11565890" h="1972310">
                <a:moveTo>
                  <a:pt x="11565776" y="25996"/>
                </a:moveTo>
                <a:lnTo>
                  <a:pt x="11540376" y="25996"/>
                </a:lnTo>
                <a:lnTo>
                  <a:pt x="11540376" y="1946427"/>
                </a:lnTo>
                <a:lnTo>
                  <a:pt x="11565776" y="1946427"/>
                </a:lnTo>
                <a:lnTo>
                  <a:pt x="11565776" y="25996"/>
                </a:lnTo>
                <a:close/>
              </a:path>
              <a:path w="11565890" h="1972310">
                <a:moveTo>
                  <a:pt x="11565776" y="0"/>
                </a:moveTo>
                <a:lnTo>
                  <a:pt x="0" y="0"/>
                </a:lnTo>
                <a:lnTo>
                  <a:pt x="0" y="25400"/>
                </a:lnTo>
                <a:lnTo>
                  <a:pt x="0" y="1946910"/>
                </a:lnTo>
                <a:lnTo>
                  <a:pt x="0" y="1972310"/>
                </a:lnTo>
                <a:lnTo>
                  <a:pt x="11565776" y="1972310"/>
                </a:lnTo>
                <a:lnTo>
                  <a:pt x="11565776" y="1946910"/>
                </a:lnTo>
                <a:lnTo>
                  <a:pt x="25400" y="1946910"/>
                </a:lnTo>
                <a:lnTo>
                  <a:pt x="25400" y="25400"/>
                </a:lnTo>
                <a:lnTo>
                  <a:pt x="11565776" y="25400"/>
                </a:lnTo>
                <a:lnTo>
                  <a:pt x="11565776" y="0"/>
                </a:lnTo>
                <a:close/>
              </a:path>
            </a:pathLst>
          </a:custGeom>
          <a:solidFill>
            <a:srgbClr val="3F3F3F"/>
          </a:solidFill>
        </p:spPr>
        <p:txBody>
          <a:bodyPr wrap="square" lIns="0" tIns="0" rIns="0" bIns="0" rtlCol="0"/>
          <a:lstStyle/>
          <a:p>
            <a:endParaRPr dirty="0"/>
          </a:p>
        </p:txBody>
      </p:sp>
      <p:sp>
        <p:nvSpPr>
          <p:cNvPr id="7" name="object 7"/>
          <p:cNvSpPr txBox="1">
            <a:spLocks noGrp="1"/>
          </p:cNvSpPr>
          <p:nvPr>
            <p:ph type="title"/>
          </p:nvPr>
        </p:nvSpPr>
        <p:spPr>
          <a:xfrm>
            <a:off x="4864486" y="508128"/>
            <a:ext cx="2407920" cy="832485"/>
          </a:xfrm>
          <a:prstGeom prst="rect">
            <a:avLst/>
          </a:prstGeom>
        </p:spPr>
        <p:txBody>
          <a:bodyPr vert="horz" wrap="square" lIns="0" tIns="12065" rIns="0" bIns="0" rtlCol="0">
            <a:spAutoFit/>
          </a:bodyPr>
          <a:lstStyle/>
          <a:p>
            <a:pPr marL="12700">
              <a:lnSpc>
                <a:spcPct val="100000"/>
              </a:lnSpc>
              <a:spcBef>
                <a:spcPts val="95"/>
              </a:spcBef>
            </a:pPr>
            <a:r>
              <a:rPr sz="5300" spc="-55" dirty="0">
                <a:solidFill>
                  <a:srgbClr val="FFFFFF"/>
                </a:solidFill>
                <a:latin typeface="Calibri"/>
                <a:cs typeface="Calibri"/>
              </a:rPr>
              <a:t>COMPAS</a:t>
            </a:r>
            <a:endParaRPr sz="5300" dirty="0">
              <a:latin typeface="Calibri"/>
              <a:cs typeface="Calibri"/>
            </a:endParaRPr>
          </a:p>
        </p:txBody>
      </p:sp>
      <p:sp>
        <p:nvSpPr>
          <p:cNvPr id="10" name="object 10"/>
          <p:cNvSpPr/>
          <p:nvPr/>
        </p:nvSpPr>
        <p:spPr>
          <a:xfrm>
            <a:off x="2209800" y="1448638"/>
            <a:ext cx="7772400" cy="0"/>
          </a:xfrm>
          <a:custGeom>
            <a:avLst/>
            <a:gdLst/>
            <a:ahLst/>
            <a:cxnLst/>
            <a:rect l="l" t="t" r="r" b="b"/>
            <a:pathLst>
              <a:path w="7772400">
                <a:moveTo>
                  <a:pt x="0" y="0"/>
                </a:moveTo>
                <a:lnTo>
                  <a:pt x="7772400" y="0"/>
                </a:lnTo>
              </a:path>
            </a:pathLst>
          </a:custGeom>
          <a:ln w="22225">
            <a:solidFill>
              <a:srgbClr val="D9D9D9"/>
            </a:solidFill>
          </a:ln>
        </p:spPr>
        <p:txBody>
          <a:bodyPr wrap="square" lIns="0" tIns="0" rIns="0" bIns="0" rtlCol="0"/>
          <a:lstStyle/>
          <a:p>
            <a:endParaRPr/>
          </a:p>
        </p:txBody>
      </p:sp>
      <p:pic>
        <p:nvPicPr>
          <p:cNvPr id="11" name="object 11"/>
          <p:cNvPicPr/>
          <p:nvPr/>
        </p:nvPicPr>
        <p:blipFill>
          <a:blip r:embed="rId2" cstate="print"/>
          <a:stretch>
            <a:fillRect/>
          </a:stretch>
        </p:blipFill>
        <p:spPr>
          <a:xfrm>
            <a:off x="2499131" y="2509939"/>
            <a:ext cx="7138631" cy="3997609"/>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object 17"/>
          <p:cNvSpPr txBox="1">
            <a:spLocks noGrp="1"/>
          </p:cNvSpPr>
          <p:nvPr>
            <p:ph type="title"/>
          </p:nvPr>
        </p:nvSpPr>
        <p:spPr>
          <a:xfrm>
            <a:off x="730716" y="685800"/>
            <a:ext cx="2771775" cy="1288814"/>
          </a:xfrm>
          <a:prstGeom prst="rect">
            <a:avLst/>
          </a:prstGeom>
        </p:spPr>
        <p:txBody>
          <a:bodyPr vert="horz" wrap="square" lIns="0" tIns="82550" rIns="0" bIns="0" rtlCol="0">
            <a:spAutoFit/>
          </a:bodyPr>
          <a:lstStyle/>
          <a:p>
            <a:pPr marL="12700" marR="5080">
              <a:lnSpc>
                <a:spcPts val="4700"/>
              </a:lnSpc>
              <a:spcBef>
                <a:spcPts val="650"/>
              </a:spcBef>
            </a:pPr>
            <a:r>
              <a:rPr lang="el-GR" sz="4300" spc="-20" dirty="0">
                <a:solidFill>
                  <a:srgbClr val="000000"/>
                </a:solidFill>
                <a:latin typeface="Calibri"/>
                <a:cs typeface="Calibri"/>
              </a:rPr>
              <a:t>Αναγνώριση προσώπου</a:t>
            </a:r>
            <a:endParaRPr sz="4300" dirty="0">
              <a:latin typeface="Calibri"/>
              <a:cs typeface="Calibri"/>
            </a:endParaRPr>
          </a:p>
        </p:txBody>
      </p:sp>
      <p:sp>
        <p:nvSpPr>
          <p:cNvPr id="19" name="object 19"/>
          <p:cNvSpPr txBox="1"/>
          <p:nvPr/>
        </p:nvSpPr>
        <p:spPr>
          <a:xfrm>
            <a:off x="730716" y="2362200"/>
            <a:ext cx="2771775" cy="299720"/>
          </a:xfrm>
          <a:prstGeom prst="rect">
            <a:avLst/>
          </a:prstGeom>
        </p:spPr>
        <p:txBody>
          <a:bodyPr vert="horz" wrap="square" lIns="0" tIns="12700" rIns="0" bIns="0" rtlCol="0">
            <a:spAutoFit/>
          </a:bodyPr>
          <a:lstStyle/>
          <a:p>
            <a:pPr marL="93345" indent="-81280">
              <a:lnSpc>
                <a:spcPct val="100000"/>
              </a:lnSpc>
              <a:spcBef>
                <a:spcPts val="100"/>
              </a:spcBef>
              <a:buSzPct val="94444"/>
              <a:buFont typeface="Arial"/>
              <a:buChar char="•"/>
              <a:tabLst>
                <a:tab pos="93980" algn="l"/>
              </a:tabLst>
            </a:pPr>
            <a:r>
              <a:rPr sz="1800" dirty="0">
                <a:latin typeface="Calibri"/>
                <a:cs typeface="Calibri"/>
              </a:rPr>
              <a:t>Source:</a:t>
            </a:r>
            <a:r>
              <a:rPr sz="1800" spc="-45" dirty="0">
                <a:latin typeface="Calibri"/>
                <a:cs typeface="Calibri"/>
              </a:rPr>
              <a:t> </a:t>
            </a:r>
            <a:r>
              <a:rPr sz="1800" spc="-10" dirty="0">
                <a:latin typeface="Calibri"/>
                <a:cs typeface="Calibri"/>
              </a:rPr>
              <a:t>https://</a:t>
            </a:r>
            <a:r>
              <a:rPr sz="1800" spc="-10" dirty="0">
                <a:latin typeface="Calibri"/>
                <a:cs typeface="Calibri"/>
                <a:hlinkClick r:id="rId2"/>
              </a:rPr>
              <a:t>www.ajl.org/</a:t>
            </a:r>
            <a:endParaRPr sz="1800" dirty="0">
              <a:latin typeface="Calibri"/>
              <a:cs typeface="Calibri"/>
            </a:endParaRPr>
          </a:p>
        </p:txBody>
      </p:sp>
      <p:pic>
        <p:nvPicPr>
          <p:cNvPr id="20" name="object 20"/>
          <p:cNvPicPr/>
          <p:nvPr/>
        </p:nvPicPr>
        <p:blipFill>
          <a:blip r:embed="rId3" cstate="print"/>
          <a:stretch>
            <a:fillRect/>
          </a:stretch>
        </p:blipFill>
        <p:spPr>
          <a:xfrm>
            <a:off x="4639068" y="12"/>
            <a:ext cx="7552931" cy="6857987"/>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object 22"/>
          <p:cNvSpPr txBox="1">
            <a:spLocks noGrp="1"/>
          </p:cNvSpPr>
          <p:nvPr>
            <p:ph type="title"/>
          </p:nvPr>
        </p:nvSpPr>
        <p:spPr>
          <a:xfrm>
            <a:off x="875803" y="609600"/>
            <a:ext cx="3189328" cy="1891543"/>
          </a:xfrm>
          <a:prstGeom prst="rect">
            <a:avLst/>
          </a:prstGeom>
        </p:spPr>
        <p:txBody>
          <a:bodyPr vert="horz" wrap="square" lIns="0" tIns="82550" rIns="0" bIns="0" rtlCol="0">
            <a:spAutoFit/>
          </a:bodyPr>
          <a:lstStyle/>
          <a:p>
            <a:pPr marL="12700" marR="5080">
              <a:lnSpc>
                <a:spcPts val="4700"/>
              </a:lnSpc>
              <a:spcBef>
                <a:spcPts val="650"/>
              </a:spcBef>
            </a:pPr>
            <a:r>
              <a:rPr lang="el-GR" sz="4300" dirty="0">
                <a:solidFill>
                  <a:srgbClr val="000000"/>
                </a:solidFill>
                <a:latin typeface="Calibri"/>
                <a:cs typeface="Calibri"/>
              </a:rPr>
              <a:t>Κοινωνική Βαθμολόγηση στη Κίνα</a:t>
            </a:r>
            <a:endParaRPr lang="en-GB" sz="4300" dirty="0">
              <a:latin typeface="Calibri"/>
              <a:cs typeface="Calibri"/>
            </a:endParaRPr>
          </a:p>
        </p:txBody>
      </p:sp>
      <p:sp>
        <p:nvSpPr>
          <p:cNvPr id="26" name="object 26"/>
          <p:cNvSpPr txBox="1"/>
          <p:nvPr/>
        </p:nvSpPr>
        <p:spPr>
          <a:xfrm>
            <a:off x="762000" y="2910173"/>
            <a:ext cx="3416935" cy="1037590"/>
          </a:xfrm>
          <a:prstGeom prst="rect">
            <a:avLst/>
          </a:prstGeom>
        </p:spPr>
        <p:txBody>
          <a:bodyPr vert="horz" wrap="square" lIns="0" tIns="41275" rIns="0" bIns="0" rtlCol="0">
            <a:spAutoFit/>
          </a:bodyPr>
          <a:lstStyle/>
          <a:p>
            <a:pPr marL="93980" marR="5080" indent="-81915">
              <a:lnSpc>
                <a:spcPct val="89600"/>
              </a:lnSpc>
              <a:spcBef>
                <a:spcPts val="325"/>
              </a:spcBef>
              <a:buSzPct val="94444"/>
              <a:buFont typeface="Arial"/>
              <a:buChar char="•"/>
              <a:tabLst>
                <a:tab pos="240665" algn="l"/>
              </a:tabLst>
            </a:pPr>
            <a:r>
              <a:rPr sz="1800" spc="-10" dirty="0">
                <a:latin typeface="Calibri"/>
                <a:cs typeface="Calibri"/>
              </a:rPr>
              <a:t>Source: 	</a:t>
            </a:r>
            <a:r>
              <a:rPr sz="1800" spc="-20" dirty="0">
                <a:latin typeface="Calibri"/>
                <a:cs typeface="Calibri"/>
              </a:rPr>
              <a:t>https://</a:t>
            </a:r>
            <a:r>
              <a:rPr sz="1800" spc="-20" dirty="0">
                <a:latin typeface="Calibri"/>
                <a:cs typeface="Calibri"/>
                <a:hlinkClick r:id="rId2"/>
              </a:rPr>
              <a:t>www.wired.co.uk/article/c</a:t>
            </a:r>
            <a:r>
              <a:rPr sz="1800" spc="-20" dirty="0">
                <a:latin typeface="Calibri"/>
                <a:cs typeface="Calibri"/>
              </a:rPr>
              <a:t> 	</a:t>
            </a:r>
            <a:r>
              <a:rPr sz="1800" spc="-10" dirty="0">
                <a:latin typeface="Calibri"/>
                <a:cs typeface="Calibri"/>
              </a:rPr>
              <a:t>hina-social-</a:t>
            </a:r>
            <a:r>
              <a:rPr sz="1800" spc="-25" dirty="0">
                <a:latin typeface="Calibri"/>
                <a:cs typeface="Calibri"/>
              </a:rPr>
              <a:t>credit-</a:t>
            </a:r>
            <a:r>
              <a:rPr sz="1800" spc="-10" dirty="0">
                <a:latin typeface="Calibri"/>
                <a:cs typeface="Calibri"/>
              </a:rPr>
              <a:t>system- 	explained</a:t>
            </a:r>
            <a:endParaRPr sz="1800" dirty="0">
              <a:latin typeface="Calibri"/>
              <a:cs typeface="Calibri"/>
            </a:endParaRPr>
          </a:p>
        </p:txBody>
      </p:sp>
      <p:pic>
        <p:nvPicPr>
          <p:cNvPr id="27" name="object 27"/>
          <p:cNvPicPr/>
          <p:nvPr/>
        </p:nvPicPr>
        <p:blipFill>
          <a:blip r:embed="rId3" cstate="print"/>
          <a:stretch>
            <a:fillRect/>
          </a:stretch>
        </p:blipFill>
        <p:spPr>
          <a:xfrm>
            <a:off x="4639068" y="7"/>
            <a:ext cx="7552931" cy="685792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6858000"/>
                </a:moveTo>
                <a:lnTo>
                  <a:pt x="0" y="6858000"/>
                </a:lnTo>
                <a:lnTo>
                  <a:pt x="0" y="0"/>
                </a:lnTo>
                <a:lnTo>
                  <a:pt x="12192000" y="0"/>
                </a:lnTo>
                <a:lnTo>
                  <a:pt x="12192000" y="6858000"/>
                </a:lnTo>
                <a:close/>
              </a:path>
            </a:pathLst>
          </a:custGeom>
          <a:solidFill>
            <a:srgbClr val="585858"/>
          </a:solidFill>
        </p:spPr>
        <p:txBody>
          <a:bodyPr wrap="square" lIns="0" tIns="0" rIns="0" bIns="0" rtlCol="0"/>
          <a:lstStyle/>
          <a:p>
            <a:endParaRPr/>
          </a:p>
        </p:txBody>
      </p:sp>
      <p:grpSp>
        <p:nvGrpSpPr>
          <p:cNvPr id="3" name="object 3"/>
          <p:cNvGrpSpPr/>
          <p:nvPr/>
        </p:nvGrpSpPr>
        <p:grpSpPr>
          <a:xfrm>
            <a:off x="476999" y="480072"/>
            <a:ext cx="11238230" cy="5897880"/>
            <a:chOff x="476999" y="480072"/>
            <a:chExt cx="11238230" cy="5897880"/>
          </a:xfrm>
        </p:grpSpPr>
        <p:sp>
          <p:nvSpPr>
            <p:cNvPr id="4" name="object 4"/>
            <p:cNvSpPr/>
            <p:nvPr/>
          </p:nvSpPr>
          <p:spPr>
            <a:xfrm>
              <a:off x="476999" y="480072"/>
              <a:ext cx="11238230" cy="5897880"/>
            </a:xfrm>
            <a:custGeom>
              <a:avLst/>
              <a:gdLst/>
              <a:ahLst/>
              <a:cxnLst/>
              <a:rect l="l" t="t" r="r" b="b"/>
              <a:pathLst>
                <a:path w="11238230" h="5897880">
                  <a:moveTo>
                    <a:pt x="11238014" y="5897854"/>
                  </a:moveTo>
                  <a:lnTo>
                    <a:pt x="0" y="5897854"/>
                  </a:lnTo>
                  <a:lnTo>
                    <a:pt x="0" y="0"/>
                  </a:lnTo>
                  <a:lnTo>
                    <a:pt x="11238014" y="0"/>
                  </a:lnTo>
                  <a:lnTo>
                    <a:pt x="11238014" y="5897854"/>
                  </a:lnTo>
                  <a:close/>
                </a:path>
              </a:pathLst>
            </a:custGeom>
            <a:solidFill>
              <a:srgbClr val="FFFFFF"/>
            </a:solidFill>
          </p:spPr>
          <p:txBody>
            <a:bodyPr wrap="square" lIns="0" tIns="0" rIns="0" bIns="0" rtlCol="0"/>
            <a:lstStyle/>
            <a:p>
              <a:endParaRPr/>
            </a:p>
          </p:txBody>
        </p:sp>
        <p:pic>
          <p:nvPicPr>
            <p:cNvPr id="5" name="object 5"/>
            <p:cNvPicPr/>
            <p:nvPr/>
          </p:nvPicPr>
          <p:blipFill>
            <a:blip r:embed="rId2" cstate="print"/>
            <a:stretch>
              <a:fillRect/>
            </a:stretch>
          </p:blipFill>
          <p:spPr>
            <a:xfrm>
              <a:off x="643483" y="1029893"/>
              <a:ext cx="10905032" cy="4798212"/>
            </a:xfrm>
            <a:prstGeom prst="rect">
              <a:avLst/>
            </a:prstGeom>
          </p:spPr>
        </p:pic>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314579" y="279399"/>
            <a:ext cx="11565890" cy="1972310"/>
          </a:xfrm>
          <a:custGeom>
            <a:avLst/>
            <a:gdLst/>
            <a:ahLst/>
            <a:cxnLst/>
            <a:rect l="l" t="t" r="r" b="b"/>
            <a:pathLst>
              <a:path w="11565890" h="1972310">
                <a:moveTo>
                  <a:pt x="11514976" y="50800"/>
                </a:moveTo>
                <a:lnTo>
                  <a:pt x="50800" y="50800"/>
                </a:lnTo>
                <a:lnTo>
                  <a:pt x="50800" y="127000"/>
                </a:lnTo>
                <a:lnTo>
                  <a:pt x="63500" y="127000"/>
                </a:lnTo>
                <a:lnTo>
                  <a:pt x="63500" y="1845310"/>
                </a:lnTo>
                <a:lnTo>
                  <a:pt x="50800" y="1845310"/>
                </a:lnTo>
                <a:lnTo>
                  <a:pt x="50800" y="1921510"/>
                </a:lnTo>
                <a:lnTo>
                  <a:pt x="11514976" y="1921510"/>
                </a:lnTo>
                <a:lnTo>
                  <a:pt x="11514976" y="1845310"/>
                </a:lnTo>
                <a:lnTo>
                  <a:pt x="11502276" y="1845310"/>
                </a:lnTo>
                <a:lnTo>
                  <a:pt x="11502276" y="127000"/>
                </a:lnTo>
                <a:lnTo>
                  <a:pt x="11514976" y="127000"/>
                </a:lnTo>
                <a:lnTo>
                  <a:pt x="11514976" y="50800"/>
                </a:lnTo>
                <a:close/>
              </a:path>
              <a:path w="11565890" h="1972310">
                <a:moveTo>
                  <a:pt x="11565776" y="25996"/>
                </a:moveTo>
                <a:lnTo>
                  <a:pt x="11540376" y="25996"/>
                </a:lnTo>
                <a:lnTo>
                  <a:pt x="11540376" y="1946427"/>
                </a:lnTo>
                <a:lnTo>
                  <a:pt x="11565776" y="1946427"/>
                </a:lnTo>
                <a:lnTo>
                  <a:pt x="11565776" y="25996"/>
                </a:lnTo>
                <a:close/>
              </a:path>
              <a:path w="11565890" h="1972310">
                <a:moveTo>
                  <a:pt x="11565776" y="0"/>
                </a:moveTo>
                <a:lnTo>
                  <a:pt x="0" y="0"/>
                </a:lnTo>
                <a:lnTo>
                  <a:pt x="0" y="25400"/>
                </a:lnTo>
                <a:lnTo>
                  <a:pt x="0" y="1946910"/>
                </a:lnTo>
                <a:lnTo>
                  <a:pt x="0" y="1972310"/>
                </a:lnTo>
                <a:lnTo>
                  <a:pt x="11565776" y="1972310"/>
                </a:lnTo>
                <a:lnTo>
                  <a:pt x="11565776" y="1946910"/>
                </a:lnTo>
                <a:lnTo>
                  <a:pt x="25400" y="1946910"/>
                </a:lnTo>
                <a:lnTo>
                  <a:pt x="25400" y="25400"/>
                </a:lnTo>
                <a:lnTo>
                  <a:pt x="11565776" y="25400"/>
                </a:lnTo>
                <a:lnTo>
                  <a:pt x="11565776" y="0"/>
                </a:lnTo>
                <a:close/>
              </a:path>
            </a:pathLst>
          </a:custGeom>
          <a:solidFill>
            <a:srgbClr val="3F3F3F"/>
          </a:solidFill>
        </p:spPr>
        <p:txBody>
          <a:bodyPr wrap="square" lIns="0" tIns="0" rIns="0" bIns="0" rtlCol="0"/>
          <a:lstStyle/>
          <a:p>
            <a:endParaRPr/>
          </a:p>
        </p:txBody>
      </p:sp>
      <p:sp>
        <p:nvSpPr>
          <p:cNvPr id="17" name="object 17"/>
          <p:cNvSpPr txBox="1">
            <a:spLocks noGrp="1"/>
          </p:cNvSpPr>
          <p:nvPr>
            <p:ph type="title"/>
          </p:nvPr>
        </p:nvSpPr>
        <p:spPr>
          <a:xfrm>
            <a:off x="2628900" y="574960"/>
            <a:ext cx="6934200" cy="750847"/>
          </a:xfrm>
          <a:prstGeom prst="rect">
            <a:avLst/>
          </a:prstGeom>
        </p:spPr>
        <p:txBody>
          <a:bodyPr vert="horz" wrap="square" lIns="0" tIns="12065" rIns="0" bIns="0" rtlCol="0">
            <a:spAutoFit/>
          </a:bodyPr>
          <a:lstStyle/>
          <a:p>
            <a:pPr marL="12700">
              <a:lnSpc>
                <a:spcPct val="100000"/>
              </a:lnSpc>
              <a:spcBef>
                <a:spcPts val="95"/>
              </a:spcBef>
            </a:pPr>
            <a:r>
              <a:rPr lang="el-GR" sz="4800" dirty="0">
                <a:solidFill>
                  <a:srgbClr val="FFFFFF"/>
                </a:solidFill>
                <a:latin typeface="Calibri"/>
                <a:cs typeface="Calibri"/>
              </a:rPr>
              <a:t>Αντιπαραθετικές Επιθέσεις </a:t>
            </a:r>
            <a:endParaRPr sz="4800" dirty="0">
              <a:latin typeface="Calibri"/>
              <a:cs typeface="Calibri"/>
            </a:endParaRPr>
          </a:p>
        </p:txBody>
      </p:sp>
      <p:sp>
        <p:nvSpPr>
          <p:cNvPr id="20" name="object 20"/>
          <p:cNvSpPr/>
          <p:nvPr/>
        </p:nvSpPr>
        <p:spPr>
          <a:xfrm>
            <a:off x="2209800" y="1448638"/>
            <a:ext cx="7772400" cy="0"/>
          </a:xfrm>
          <a:custGeom>
            <a:avLst/>
            <a:gdLst/>
            <a:ahLst/>
            <a:cxnLst/>
            <a:rect l="l" t="t" r="r" b="b"/>
            <a:pathLst>
              <a:path w="7772400">
                <a:moveTo>
                  <a:pt x="0" y="0"/>
                </a:moveTo>
                <a:lnTo>
                  <a:pt x="7772400" y="0"/>
                </a:lnTo>
              </a:path>
            </a:pathLst>
          </a:custGeom>
          <a:ln w="22225">
            <a:solidFill>
              <a:srgbClr val="D9D9D9"/>
            </a:solidFill>
          </a:ln>
        </p:spPr>
        <p:txBody>
          <a:bodyPr wrap="square" lIns="0" tIns="0" rIns="0" bIns="0" rtlCol="0"/>
          <a:lstStyle/>
          <a:p>
            <a:endParaRPr/>
          </a:p>
        </p:txBody>
      </p:sp>
      <p:pic>
        <p:nvPicPr>
          <p:cNvPr id="21" name="object 21"/>
          <p:cNvPicPr/>
          <p:nvPr/>
        </p:nvPicPr>
        <p:blipFill>
          <a:blip r:embed="rId2" cstate="print"/>
          <a:stretch>
            <a:fillRect/>
          </a:stretch>
        </p:blipFill>
        <p:spPr>
          <a:xfrm>
            <a:off x="2603739" y="2704944"/>
            <a:ext cx="6679542" cy="3266338"/>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6858000"/>
                </a:moveTo>
                <a:lnTo>
                  <a:pt x="0" y="6858000"/>
                </a:lnTo>
                <a:lnTo>
                  <a:pt x="0" y="0"/>
                </a:lnTo>
                <a:lnTo>
                  <a:pt x="12192000" y="0"/>
                </a:lnTo>
                <a:lnTo>
                  <a:pt x="12192000" y="6858000"/>
                </a:lnTo>
                <a:close/>
              </a:path>
            </a:pathLst>
          </a:custGeom>
          <a:solidFill>
            <a:srgbClr val="3E3E3E"/>
          </a:solidFill>
        </p:spPr>
        <p:txBody>
          <a:bodyPr wrap="square" lIns="0" tIns="0" rIns="0" bIns="0" rtlCol="0"/>
          <a:lstStyle/>
          <a:p>
            <a:endParaRPr/>
          </a:p>
        </p:txBody>
      </p:sp>
      <p:sp>
        <p:nvSpPr>
          <p:cNvPr id="24" name="object 24"/>
          <p:cNvSpPr txBox="1"/>
          <p:nvPr/>
        </p:nvSpPr>
        <p:spPr>
          <a:xfrm>
            <a:off x="6825360" y="2053947"/>
            <a:ext cx="4757040" cy="1764586"/>
          </a:xfrm>
          <a:prstGeom prst="rect">
            <a:avLst/>
          </a:prstGeom>
        </p:spPr>
        <p:txBody>
          <a:bodyPr vert="horz" wrap="square" lIns="0" tIns="96520" rIns="0" bIns="0" rtlCol="0">
            <a:spAutoFit/>
          </a:bodyPr>
          <a:lstStyle/>
          <a:p>
            <a:pPr marL="12700" marR="5080">
              <a:lnSpc>
                <a:spcPts val="6500"/>
              </a:lnSpc>
              <a:spcBef>
                <a:spcPts val="760"/>
              </a:spcBef>
            </a:pPr>
            <a:r>
              <a:rPr lang="el-GR" sz="5400" dirty="0">
                <a:solidFill>
                  <a:srgbClr val="FFFFFF"/>
                </a:solidFill>
                <a:latin typeface="Calibri"/>
                <a:cs typeface="Calibri"/>
              </a:rPr>
              <a:t>Αντιπαραθετικές Επιθέσεις </a:t>
            </a:r>
            <a:endParaRPr sz="5400" dirty="0">
              <a:latin typeface="Calibri"/>
              <a:cs typeface="Calibri"/>
            </a:endParaRPr>
          </a:p>
        </p:txBody>
      </p:sp>
      <p:sp>
        <p:nvSpPr>
          <p:cNvPr id="27" name="object 27"/>
          <p:cNvSpPr txBox="1"/>
          <p:nvPr/>
        </p:nvSpPr>
        <p:spPr>
          <a:xfrm>
            <a:off x="6825360" y="4732020"/>
            <a:ext cx="3825240" cy="330200"/>
          </a:xfrm>
          <a:prstGeom prst="rect">
            <a:avLst/>
          </a:prstGeom>
        </p:spPr>
        <p:txBody>
          <a:bodyPr vert="horz" wrap="square" lIns="0" tIns="12700" rIns="0" bIns="0" rtlCol="0">
            <a:spAutoFit/>
          </a:bodyPr>
          <a:lstStyle/>
          <a:p>
            <a:pPr marL="12700">
              <a:lnSpc>
                <a:spcPct val="100000"/>
              </a:lnSpc>
              <a:spcBef>
                <a:spcPts val="100"/>
              </a:spcBef>
            </a:pPr>
            <a:r>
              <a:rPr sz="2000" u="sng" spc="-10" dirty="0">
                <a:solidFill>
                  <a:srgbClr val="0462C0"/>
                </a:solidFill>
                <a:uFill>
                  <a:solidFill>
                    <a:srgbClr val="0462C0"/>
                  </a:solidFill>
                </a:uFill>
                <a:latin typeface="Calibri"/>
                <a:cs typeface="Calibri"/>
              </a:rPr>
              <a:t>https://thispersondoesnotexist.com/</a:t>
            </a:r>
            <a:endParaRPr sz="2000">
              <a:latin typeface="Calibri"/>
              <a:cs typeface="Calibri"/>
            </a:endParaRPr>
          </a:p>
        </p:txBody>
      </p:sp>
      <p:grpSp>
        <p:nvGrpSpPr>
          <p:cNvPr id="28" name="object 28"/>
          <p:cNvGrpSpPr/>
          <p:nvPr/>
        </p:nvGrpSpPr>
        <p:grpSpPr>
          <a:xfrm>
            <a:off x="0" y="0"/>
            <a:ext cx="6172835" cy="6858000"/>
            <a:chOff x="0" y="0"/>
            <a:chExt cx="6172835" cy="6858000"/>
          </a:xfrm>
        </p:grpSpPr>
        <p:sp>
          <p:nvSpPr>
            <p:cNvPr id="29" name="object 29"/>
            <p:cNvSpPr/>
            <p:nvPr/>
          </p:nvSpPr>
          <p:spPr>
            <a:xfrm>
              <a:off x="0" y="0"/>
              <a:ext cx="6172835" cy="6858000"/>
            </a:xfrm>
            <a:custGeom>
              <a:avLst/>
              <a:gdLst/>
              <a:ahLst/>
              <a:cxnLst/>
              <a:rect l="l" t="t" r="r" b="b"/>
              <a:pathLst>
                <a:path w="6172835" h="6858000">
                  <a:moveTo>
                    <a:pt x="2764828" y="6858000"/>
                  </a:moveTo>
                  <a:lnTo>
                    <a:pt x="0" y="6858000"/>
                  </a:lnTo>
                  <a:lnTo>
                    <a:pt x="0" y="0"/>
                  </a:lnTo>
                  <a:lnTo>
                    <a:pt x="6103683" y="0"/>
                  </a:lnTo>
                  <a:lnTo>
                    <a:pt x="6137668" y="267144"/>
                  </a:lnTo>
                  <a:lnTo>
                    <a:pt x="6142470" y="316213"/>
                  </a:lnTo>
                  <a:lnTo>
                    <a:pt x="6146924" y="365382"/>
                  </a:lnTo>
                  <a:lnTo>
                    <a:pt x="6151029" y="414651"/>
                  </a:lnTo>
                  <a:lnTo>
                    <a:pt x="6154785" y="464018"/>
                  </a:lnTo>
                  <a:lnTo>
                    <a:pt x="6158189" y="513482"/>
                  </a:lnTo>
                  <a:lnTo>
                    <a:pt x="6161241" y="563043"/>
                  </a:lnTo>
                  <a:lnTo>
                    <a:pt x="6163938" y="612698"/>
                  </a:lnTo>
                  <a:lnTo>
                    <a:pt x="6166280" y="662448"/>
                  </a:lnTo>
                  <a:lnTo>
                    <a:pt x="6168266" y="712291"/>
                  </a:lnTo>
                  <a:lnTo>
                    <a:pt x="6169893" y="762225"/>
                  </a:lnTo>
                  <a:lnTo>
                    <a:pt x="6171161" y="812251"/>
                  </a:lnTo>
                  <a:lnTo>
                    <a:pt x="6172069" y="862366"/>
                  </a:lnTo>
                  <a:lnTo>
                    <a:pt x="6172614" y="912571"/>
                  </a:lnTo>
                  <a:lnTo>
                    <a:pt x="6172796" y="962863"/>
                  </a:lnTo>
                  <a:lnTo>
                    <a:pt x="6172607" y="1014197"/>
                  </a:lnTo>
                  <a:lnTo>
                    <a:pt x="6172039" y="1065441"/>
                  </a:lnTo>
                  <a:lnTo>
                    <a:pt x="6171094" y="1116594"/>
                  </a:lnTo>
                  <a:lnTo>
                    <a:pt x="6169773" y="1167655"/>
                  </a:lnTo>
                  <a:lnTo>
                    <a:pt x="6168079" y="1218621"/>
                  </a:lnTo>
                  <a:lnTo>
                    <a:pt x="6166011" y="1269492"/>
                  </a:lnTo>
                  <a:lnTo>
                    <a:pt x="6163571" y="1320267"/>
                  </a:lnTo>
                  <a:lnTo>
                    <a:pt x="6160761" y="1370943"/>
                  </a:lnTo>
                  <a:lnTo>
                    <a:pt x="6157582" y="1421521"/>
                  </a:lnTo>
                  <a:lnTo>
                    <a:pt x="6154036" y="1471997"/>
                  </a:lnTo>
                  <a:lnTo>
                    <a:pt x="6150123" y="1522372"/>
                  </a:lnTo>
                  <a:lnTo>
                    <a:pt x="6145844" y="1572643"/>
                  </a:lnTo>
                  <a:lnTo>
                    <a:pt x="6141203" y="1622810"/>
                  </a:lnTo>
                  <a:lnTo>
                    <a:pt x="6136198" y="1672871"/>
                  </a:lnTo>
                  <a:lnTo>
                    <a:pt x="6130833" y="1722825"/>
                  </a:lnTo>
                  <a:lnTo>
                    <a:pt x="6125108" y="1772670"/>
                  </a:lnTo>
                  <a:lnTo>
                    <a:pt x="6119025" y="1822405"/>
                  </a:lnTo>
                  <a:lnTo>
                    <a:pt x="6112584" y="1872029"/>
                  </a:lnTo>
                  <a:lnTo>
                    <a:pt x="6105788" y="1921541"/>
                  </a:lnTo>
                  <a:lnTo>
                    <a:pt x="6098637" y="1970938"/>
                  </a:lnTo>
                  <a:lnTo>
                    <a:pt x="6091133" y="2020221"/>
                  </a:lnTo>
                  <a:lnTo>
                    <a:pt x="6083278" y="2069387"/>
                  </a:lnTo>
                  <a:lnTo>
                    <a:pt x="6075072" y="2118435"/>
                  </a:lnTo>
                  <a:lnTo>
                    <a:pt x="6066516" y="2167364"/>
                  </a:lnTo>
                  <a:lnTo>
                    <a:pt x="6057613" y="2216172"/>
                  </a:lnTo>
                  <a:lnTo>
                    <a:pt x="6048364" y="2264859"/>
                  </a:lnTo>
                  <a:lnTo>
                    <a:pt x="6038769" y="2313422"/>
                  </a:lnTo>
                  <a:lnTo>
                    <a:pt x="6028831" y="2361861"/>
                  </a:lnTo>
                  <a:lnTo>
                    <a:pt x="6018550" y="2410175"/>
                  </a:lnTo>
                  <a:lnTo>
                    <a:pt x="6007927" y="2458361"/>
                  </a:lnTo>
                  <a:lnTo>
                    <a:pt x="5996965" y="2506418"/>
                  </a:lnTo>
                  <a:lnTo>
                    <a:pt x="5985665" y="2554346"/>
                  </a:lnTo>
                  <a:lnTo>
                    <a:pt x="5974027" y="2602143"/>
                  </a:lnTo>
                  <a:lnTo>
                    <a:pt x="5962053" y="2649807"/>
                  </a:lnTo>
                  <a:lnTo>
                    <a:pt x="5949745" y="2697338"/>
                  </a:lnTo>
                  <a:lnTo>
                    <a:pt x="5937104" y="2744733"/>
                  </a:lnTo>
                  <a:lnTo>
                    <a:pt x="5924131" y="2791992"/>
                  </a:lnTo>
                  <a:lnTo>
                    <a:pt x="5910827" y="2839114"/>
                  </a:lnTo>
                  <a:lnTo>
                    <a:pt x="5897194" y="2886096"/>
                  </a:lnTo>
                  <a:lnTo>
                    <a:pt x="5883232" y="2932938"/>
                  </a:lnTo>
                  <a:lnTo>
                    <a:pt x="5868945" y="2979638"/>
                  </a:lnTo>
                  <a:lnTo>
                    <a:pt x="5854332" y="3026195"/>
                  </a:lnTo>
                  <a:lnTo>
                    <a:pt x="5839395" y="3072608"/>
                  </a:lnTo>
                  <a:lnTo>
                    <a:pt x="5824136" y="3118875"/>
                  </a:lnTo>
                  <a:lnTo>
                    <a:pt x="5808555" y="3164995"/>
                  </a:lnTo>
                  <a:lnTo>
                    <a:pt x="5792654" y="3210967"/>
                  </a:lnTo>
                  <a:lnTo>
                    <a:pt x="5776435" y="3256789"/>
                  </a:lnTo>
                  <a:lnTo>
                    <a:pt x="5759898" y="3302460"/>
                  </a:lnTo>
                  <a:lnTo>
                    <a:pt x="5743046" y="3347979"/>
                  </a:lnTo>
                  <a:lnTo>
                    <a:pt x="5725878" y="3393344"/>
                  </a:lnTo>
                  <a:lnTo>
                    <a:pt x="5708398" y="3438554"/>
                  </a:lnTo>
                  <a:lnTo>
                    <a:pt x="5690605" y="3483608"/>
                  </a:lnTo>
                  <a:lnTo>
                    <a:pt x="5672502" y="3528504"/>
                  </a:lnTo>
                  <a:lnTo>
                    <a:pt x="5654089" y="3573241"/>
                  </a:lnTo>
                  <a:lnTo>
                    <a:pt x="5635368" y="3617818"/>
                  </a:lnTo>
                  <a:lnTo>
                    <a:pt x="5616341" y="3662234"/>
                  </a:lnTo>
                  <a:lnTo>
                    <a:pt x="5597008" y="3706486"/>
                  </a:lnTo>
                  <a:lnTo>
                    <a:pt x="5577372" y="3750575"/>
                  </a:lnTo>
                  <a:lnTo>
                    <a:pt x="5557432" y="3794497"/>
                  </a:lnTo>
                  <a:lnTo>
                    <a:pt x="5537191" y="3838253"/>
                  </a:lnTo>
                  <a:lnTo>
                    <a:pt x="5516650" y="3881841"/>
                  </a:lnTo>
                  <a:lnTo>
                    <a:pt x="5495810" y="3925258"/>
                  </a:lnTo>
                  <a:lnTo>
                    <a:pt x="5474673" y="3968506"/>
                  </a:lnTo>
                  <a:lnTo>
                    <a:pt x="5453240" y="4011580"/>
                  </a:lnTo>
                  <a:lnTo>
                    <a:pt x="5431512" y="4054482"/>
                  </a:lnTo>
                  <a:lnTo>
                    <a:pt x="5409491" y="4097208"/>
                  </a:lnTo>
                  <a:lnTo>
                    <a:pt x="5387177" y="4139759"/>
                  </a:lnTo>
                  <a:lnTo>
                    <a:pt x="5364573" y="4182131"/>
                  </a:lnTo>
                  <a:lnTo>
                    <a:pt x="5341679" y="4224325"/>
                  </a:lnTo>
                  <a:lnTo>
                    <a:pt x="5318497" y="4266339"/>
                  </a:lnTo>
                  <a:lnTo>
                    <a:pt x="5295028" y="4308171"/>
                  </a:lnTo>
                  <a:lnTo>
                    <a:pt x="5271274" y="4349821"/>
                  </a:lnTo>
                  <a:lnTo>
                    <a:pt x="5247236" y="4391286"/>
                  </a:lnTo>
                  <a:lnTo>
                    <a:pt x="5222915" y="4432566"/>
                  </a:lnTo>
                  <a:lnTo>
                    <a:pt x="5198312" y="4473659"/>
                  </a:lnTo>
                  <a:lnTo>
                    <a:pt x="5173429" y="4514564"/>
                  </a:lnTo>
                  <a:lnTo>
                    <a:pt x="5148267" y="4555280"/>
                  </a:lnTo>
                  <a:lnTo>
                    <a:pt x="5122828" y="4595805"/>
                  </a:lnTo>
                  <a:lnTo>
                    <a:pt x="5097113" y="4636137"/>
                  </a:lnTo>
                  <a:lnTo>
                    <a:pt x="5071122" y="4676276"/>
                  </a:lnTo>
                  <a:lnTo>
                    <a:pt x="5044858" y="4716221"/>
                  </a:lnTo>
                  <a:lnTo>
                    <a:pt x="5018322" y="4755969"/>
                  </a:lnTo>
                  <a:lnTo>
                    <a:pt x="4991515" y="4795520"/>
                  </a:lnTo>
                  <a:lnTo>
                    <a:pt x="4964439" y="4834873"/>
                  </a:lnTo>
                  <a:lnTo>
                    <a:pt x="4937094" y="4874025"/>
                  </a:lnTo>
                  <a:lnTo>
                    <a:pt x="4909482" y="4912976"/>
                  </a:lnTo>
                  <a:lnTo>
                    <a:pt x="4881605" y="4951724"/>
                  </a:lnTo>
                  <a:lnTo>
                    <a:pt x="4853464" y="4990268"/>
                  </a:lnTo>
                  <a:lnTo>
                    <a:pt x="4825059" y="5028607"/>
                  </a:lnTo>
                  <a:lnTo>
                    <a:pt x="4796393" y="5066739"/>
                  </a:lnTo>
                  <a:lnTo>
                    <a:pt x="4767467" y="5104663"/>
                  </a:lnTo>
                  <a:lnTo>
                    <a:pt x="4738281" y="5142378"/>
                  </a:lnTo>
                  <a:lnTo>
                    <a:pt x="4708838" y="5179882"/>
                  </a:lnTo>
                  <a:lnTo>
                    <a:pt x="4679139" y="5217174"/>
                  </a:lnTo>
                  <a:lnTo>
                    <a:pt x="4649185" y="5254253"/>
                  </a:lnTo>
                  <a:lnTo>
                    <a:pt x="4618977" y="5291117"/>
                  </a:lnTo>
                  <a:lnTo>
                    <a:pt x="4588517" y="5327765"/>
                  </a:lnTo>
                  <a:lnTo>
                    <a:pt x="4557805" y="5364196"/>
                  </a:lnTo>
                  <a:lnTo>
                    <a:pt x="4526844" y="5400408"/>
                  </a:lnTo>
                  <a:lnTo>
                    <a:pt x="4495635" y="5436400"/>
                  </a:lnTo>
                  <a:lnTo>
                    <a:pt x="4464179" y="5472172"/>
                  </a:lnTo>
                  <a:lnTo>
                    <a:pt x="4432477" y="5507720"/>
                  </a:lnTo>
                  <a:lnTo>
                    <a:pt x="4400530" y="5543045"/>
                  </a:lnTo>
                  <a:lnTo>
                    <a:pt x="4368341" y="5578144"/>
                  </a:lnTo>
                  <a:lnTo>
                    <a:pt x="4335910" y="5613017"/>
                  </a:lnTo>
                  <a:lnTo>
                    <a:pt x="4303238" y="5647661"/>
                  </a:lnTo>
                  <a:lnTo>
                    <a:pt x="4270328" y="5682077"/>
                  </a:lnTo>
                  <a:lnTo>
                    <a:pt x="4237179" y="5716262"/>
                  </a:lnTo>
                  <a:lnTo>
                    <a:pt x="4203795" y="5750215"/>
                  </a:lnTo>
                  <a:lnTo>
                    <a:pt x="4170175" y="5783935"/>
                  </a:lnTo>
                  <a:lnTo>
                    <a:pt x="4136321" y="5817421"/>
                  </a:lnTo>
                  <a:lnTo>
                    <a:pt x="4102235" y="5850670"/>
                  </a:lnTo>
                  <a:lnTo>
                    <a:pt x="4067918" y="5883683"/>
                  </a:lnTo>
                  <a:lnTo>
                    <a:pt x="4033371" y="5916457"/>
                  </a:lnTo>
                  <a:lnTo>
                    <a:pt x="3998596" y="5948991"/>
                  </a:lnTo>
                  <a:lnTo>
                    <a:pt x="3963593" y="5981284"/>
                  </a:lnTo>
                  <a:lnTo>
                    <a:pt x="3928365" y="6013334"/>
                  </a:lnTo>
                  <a:lnTo>
                    <a:pt x="3892912" y="6045141"/>
                  </a:lnTo>
                  <a:lnTo>
                    <a:pt x="3857236" y="6076702"/>
                  </a:lnTo>
                  <a:lnTo>
                    <a:pt x="3821338" y="6108018"/>
                  </a:lnTo>
                  <a:lnTo>
                    <a:pt x="3785220" y="6139085"/>
                  </a:lnTo>
                  <a:lnTo>
                    <a:pt x="3748883" y="6169903"/>
                  </a:lnTo>
                  <a:lnTo>
                    <a:pt x="3712327" y="6200471"/>
                  </a:lnTo>
                  <a:lnTo>
                    <a:pt x="3675556" y="6230787"/>
                  </a:lnTo>
                  <a:lnTo>
                    <a:pt x="3638569" y="6260849"/>
                  </a:lnTo>
                  <a:lnTo>
                    <a:pt x="3601368" y="6290658"/>
                  </a:lnTo>
                  <a:lnTo>
                    <a:pt x="3563954" y="6320211"/>
                  </a:lnTo>
                  <a:lnTo>
                    <a:pt x="3526330" y="6349506"/>
                  </a:lnTo>
                  <a:lnTo>
                    <a:pt x="3488495" y="6378544"/>
                  </a:lnTo>
                  <a:lnTo>
                    <a:pt x="3450452" y="6407321"/>
                  </a:lnTo>
                  <a:lnTo>
                    <a:pt x="3412202" y="6435838"/>
                  </a:lnTo>
                  <a:lnTo>
                    <a:pt x="3373745" y="6464092"/>
                  </a:lnTo>
                  <a:lnTo>
                    <a:pt x="3335085" y="6492082"/>
                  </a:lnTo>
                  <a:lnTo>
                    <a:pt x="3296220" y="6519807"/>
                  </a:lnTo>
                  <a:lnTo>
                    <a:pt x="3257154" y="6547266"/>
                  </a:lnTo>
                  <a:lnTo>
                    <a:pt x="3217888" y="6574458"/>
                  </a:lnTo>
                  <a:lnTo>
                    <a:pt x="3178422" y="6601380"/>
                  </a:lnTo>
                  <a:lnTo>
                    <a:pt x="3138758" y="6628032"/>
                  </a:lnTo>
                  <a:lnTo>
                    <a:pt x="3098897" y="6654413"/>
                  </a:lnTo>
                  <a:lnTo>
                    <a:pt x="3018592" y="6706353"/>
                  </a:lnTo>
                  <a:lnTo>
                    <a:pt x="2937515" y="6757191"/>
                  </a:lnTo>
                  <a:lnTo>
                    <a:pt x="2896692" y="6782193"/>
                  </a:lnTo>
                  <a:lnTo>
                    <a:pt x="2764828" y="6858000"/>
                  </a:lnTo>
                  <a:close/>
                </a:path>
              </a:pathLst>
            </a:custGeom>
            <a:solidFill>
              <a:srgbClr val="FFFFFF">
                <a:alpha val="79998"/>
              </a:srgbClr>
            </a:solidFill>
          </p:spPr>
          <p:txBody>
            <a:bodyPr wrap="square" lIns="0" tIns="0" rIns="0" bIns="0" rtlCol="0"/>
            <a:lstStyle/>
            <a:p>
              <a:endParaRPr/>
            </a:p>
          </p:txBody>
        </p:sp>
        <p:pic>
          <p:nvPicPr>
            <p:cNvPr id="30" name="object 30"/>
            <p:cNvPicPr/>
            <p:nvPr/>
          </p:nvPicPr>
          <p:blipFill>
            <a:blip r:embed="rId2" cstate="print"/>
            <a:stretch>
              <a:fillRect/>
            </a:stretch>
          </p:blipFill>
          <p:spPr>
            <a:xfrm>
              <a:off x="19" y="12"/>
              <a:ext cx="6024130" cy="6857987"/>
            </a:xfrm>
            <a:prstGeom prst="rect">
              <a:avLst/>
            </a:prstGeom>
          </p:spPr>
        </p:pic>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314579" y="279399"/>
            <a:ext cx="11565890" cy="1972310"/>
          </a:xfrm>
          <a:custGeom>
            <a:avLst/>
            <a:gdLst/>
            <a:ahLst/>
            <a:cxnLst/>
            <a:rect l="l" t="t" r="r" b="b"/>
            <a:pathLst>
              <a:path w="11565890" h="1972310">
                <a:moveTo>
                  <a:pt x="11514976" y="50800"/>
                </a:moveTo>
                <a:lnTo>
                  <a:pt x="50800" y="50800"/>
                </a:lnTo>
                <a:lnTo>
                  <a:pt x="50800" y="127000"/>
                </a:lnTo>
                <a:lnTo>
                  <a:pt x="63500" y="127000"/>
                </a:lnTo>
                <a:lnTo>
                  <a:pt x="63500" y="1845310"/>
                </a:lnTo>
                <a:lnTo>
                  <a:pt x="50800" y="1845310"/>
                </a:lnTo>
                <a:lnTo>
                  <a:pt x="50800" y="1921510"/>
                </a:lnTo>
                <a:lnTo>
                  <a:pt x="11514976" y="1921510"/>
                </a:lnTo>
                <a:lnTo>
                  <a:pt x="11514976" y="1845310"/>
                </a:lnTo>
                <a:lnTo>
                  <a:pt x="11502276" y="1845310"/>
                </a:lnTo>
                <a:lnTo>
                  <a:pt x="11502276" y="127000"/>
                </a:lnTo>
                <a:lnTo>
                  <a:pt x="11514976" y="127000"/>
                </a:lnTo>
                <a:lnTo>
                  <a:pt x="11514976" y="50800"/>
                </a:lnTo>
                <a:close/>
              </a:path>
              <a:path w="11565890" h="1972310">
                <a:moveTo>
                  <a:pt x="11565776" y="25996"/>
                </a:moveTo>
                <a:lnTo>
                  <a:pt x="11540376" y="25996"/>
                </a:lnTo>
                <a:lnTo>
                  <a:pt x="11540376" y="1946427"/>
                </a:lnTo>
                <a:lnTo>
                  <a:pt x="11565776" y="1946427"/>
                </a:lnTo>
                <a:lnTo>
                  <a:pt x="11565776" y="25996"/>
                </a:lnTo>
                <a:close/>
              </a:path>
              <a:path w="11565890" h="1972310">
                <a:moveTo>
                  <a:pt x="11565776" y="0"/>
                </a:moveTo>
                <a:lnTo>
                  <a:pt x="0" y="0"/>
                </a:lnTo>
                <a:lnTo>
                  <a:pt x="0" y="25400"/>
                </a:lnTo>
                <a:lnTo>
                  <a:pt x="0" y="1946910"/>
                </a:lnTo>
                <a:lnTo>
                  <a:pt x="0" y="1972310"/>
                </a:lnTo>
                <a:lnTo>
                  <a:pt x="11565776" y="1972310"/>
                </a:lnTo>
                <a:lnTo>
                  <a:pt x="11565776" y="1946910"/>
                </a:lnTo>
                <a:lnTo>
                  <a:pt x="25400" y="1946910"/>
                </a:lnTo>
                <a:lnTo>
                  <a:pt x="25400" y="25400"/>
                </a:lnTo>
                <a:lnTo>
                  <a:pt x="11565776" y="25400"/>
                </a:lnTo>
                <a:lnTo>
                  <a:pt x="11565776" y="0"/>
                </a:lnTo>
                <a:close/>
              </a:path>
            </a:pathLst>
          </a:custGeom>
          <a:solidFill>
            <a:srgbClr val="3F3F3F"/>
          </a:solidFill>
        </p:spPr>
        <p:txBody>
          <a:bodyPr wrap="square" lIns="0" tIns="0" rIns="0" bIns="0" rtlCol="0"/>
          <a:lstStyle/>
          <a:p>
            <a:endParaRPr/>
          </a:p>
        </p:txBody>
      </p:sp>
      <p:sp>
        <p:nvSpPr>
          <p:cNvPr id="17" name="object 17"/>
          <p:cNvSpPr txBox="1">
            <a:spLocks noGrp="1"/>
          </p:cNvSpPr>
          <p:nvPr>
            <p:ph type="title"/>
          </p:nvPr>
        </p:nvSpPr>
        <p:spPr>
          <a:xfrm>
            <a:off x="2743200" y="645160"/>
            <a:ext cx="7010400" cy="750847"/>
          </a:xfrm>
          <a:prstGeom prst="rect">
            <a:avLst/>
          </a:prstGeom>
        </p:spPr>
        <p:txBody>
          <a:bodyPr vert="horz" wrap="square" lIns="0" tIns="12065" rIns="0" bIns="0" rtlCol="0">
            <a:spAutoFit/>
          </a:bodyPr>
          <a:lstStyle/>
          <a:p>
            <a:pPr marL="12700">
              <a:lnSpc>
                <a:spcPct val="100000"/>
              </a:lnSpc>
              <a:spcBef>
                <a:spcPts val="95"/>
              </a:spcBef>
            </a:pPr>
            <a:r>
              <a:rPr lang="el-GR" sz="4800" dirty="0">
                <a:solidFill>
                  <a:srgbClr val="FFFFFF"/>
                </a:solidFill>
                <a:latin typeface="Calibri"/>
                <a:cs typeface="Calibri"/>
              </a:rPr>
              <a:t>Αντιπαραθετικές Επιθέσεις </a:t>
            </a:r>
            <a:endParaRPr sz="4800" dirty="0">
              <a:latin typeface="Calibri"/>
              <a:cs typeface="Calibri"/>
            </a:endParaRPr>
          </a:p>
        </p:txBody>
      </p:sp>
      <p:sp>
        <p:nvSpPr>
          <p:cNvPr id="20" name="object 20"/>
          <p:cNvSpPr/>
          <p:nvPr/>
        </p:nvSpPr>
        <p:spPr>
          <a:xfrm>
            <a:off x="2209800" y="1448638"/>
            <a:ext cx="7772400" cy="0"/>
          </a:xfrm>
          <a:custGeom>
            <a:avLst/>
            <a:gdLst/>
            <a:ahLst/>
            <a:cxnLst/>
            <a:rect l="l" t="t" r="r" b="b"/>
            <a:pathLst>
              <a:path w="7772400">
                <a:moveTo>
                  <a:pt x="0" y="0"/>
                </a:moveTo>
                <a:lnTo>
                  <a:pt x="7772400" y="0"/>
                </a:lnTo>
              </a:path>
            </a:pathLst>
          </a:custGeom>
          <a:ln w="22225">
            <a:solidFill>
              <a:srgbClr val="D9D9D9"/>
            </a:solidFill>
          </a:ln>
        </p:spPr>
        <p:txBody>
          <a:bodyPr wrap="square" lIns="0" tIns="0" rIns="0" bIns="0" rtlCol="0"/>
          <a:lstStyle/>
          <a:p>
            <a:endParaRPr/>
          </a:p>
        </p:txBody>
      </p:sp>
      <p:pic>
        <p:nvPicPr>
          <p:cNvPr id="21" name="object 21"/>
          <p:cNvPicPr/>
          <p:nvPr/>
        </p:nvPicPr>
        <p:blipFill>
          <a:blip r:embed="rId2" cstate="print"/>
          <a:stretch>
            <a:fillRect/>
          </a:stretch>
        </p:blipFill>
        <p:spPr>
          <a:xfrm>
            <a:off x="2112716" y="2948701"/>
            <a:ext cx="7899278" cy="3071333"/>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81000" y="275590"/>
            <a:ext cx="4459605" cy="6306820"/>
            <a:chOff x="273392" y="257809"/>
            <a:chExt cx="4459605" cy="6306820"/>
          </a:xfrm>
        </p:grpSpPr>
        <p:sp>
          <p:nvSpPr>
            <p:cNvPr id="3" name="object 3"/>
            <p:cNvSpPr/>
            <p:nvPr/>
          </p:nvSpPr>
          <p:spPr>
            <a:xfrm>
              <a:off x="336892" y="321170"/>
              <a:ext cx="4332605" cy="6179820"/>
            </a:xfrm>
            <a:custGeom>
              <a:avLst/>
              <a:gdLst/>
              <a:ahLst/>
              <a:cxnLst/>
              <a:rect l="l" t="t" r="r" b="b"/>
              <a:pathLst>
                <a:path w="4332605" h="6179820">
                  <a:moveTo>
                    <a:pt x="4332287" y="6179540"/>
                  </a:moveTo>
                  <a:lnTo>
                    <a:pt x="0" y="6179540"/>
                  </a:lnTo>
                  <a:lnTo>
                    <a:pt x="0" y="0"/>
                  </a:lnTo>
                  <a:lnTo>
                    <a:pt x="4332287" y="0"/>
                  </a:lnTo>
                  <a:lnTo>
                    <a:pt x="4332287" y="6179540"/>
                  </a:lnTo>
                  <a:close/>
                </a:path>
              </a:pathLst>
            </a:custGeom>
            <a:solidFill>
              <a:srgbClr val="3F3F3F">
                <a:alpha val="89799"/>
              </a:srgbClr>
            </a:solidFill>
          </p:spPr>
          <p:txBody>
            <a:bodyPr wrap="square" lIns="0" tIns="0" rIns="0" bIns="0" rtlCol="0"/>
            <a:lstStyle/>
            <a:p>
              <a:endParaRPr dirty="0"/>
            </a:p>
          </p:txBody>
        </p:sp>
        <p:sp>
          <p:nvSpPr>
            <p:cNvPr id="4" name="object 4"/>
            <p:cNvSpPr/>
            <p:nvPr/>
          </p:nvSpPr>
          <p:spPr>
            <a:xfrm>
              <a:off x="273392" y="257809"/>
              <a:ext cx="4459605" cy="6306820"/>
            </a:xfrm>
            <a:custGeom>
              <a:avLst/>
              <a:gdLst/>
              <a:ahLst/>
              <a:cxnLst/>
              <a:rect l="l" t="t" r="r" b="b"/>
              <a:pathLst>
                <a:path w="4459605" h="6306820">
                  <a:moveTo>
                    <a:pt x="4408487" y="50800"/>
                  </a:moveTo>
                  <a:lnTo>
                    <a:pt x="50800" y="50800"/>
                  </a:lnTo>
                  <a:lnTo>
                    <a:pt x="50800" y="127000"/>
                  </a:lnTo>
                  <a:lnTo>
                    <a:pt x="50800" y="6179832"/>
                  </a:lnTo>
                  <a:lnTo>
                    <a:pt x="50800" y="6256020"/>
                  </a:lnTo>
                  <a:lnTo>
                    <a:pt x="4408487" y="6256020"/>
                  </a:lnTo>
                  <a:lnTo>
                    <a:pt x="4408487" y="6179832"/>
                  </a:lnTo>
                  <a:lnTo>
                    <a:pt x="127000" y="6179832"/>
                  </a:lnTo>
                  <a:lnTo>
                    <a:pt x="127000" y="127000"/>
                  </a:lnTo>
                  <a:lnTo>
                    <a:pt x="4332287" y="127000"/>
                  </a:lnTo>
                  <a:lnTo>
                    <a:pt x="4332287" y="6179401"/>
                  </a:lnTo>
                  <a:lnTo>
                    <a:pt x="4408487" y="6179413"/>
                  </a:lnTo>
                  <a:lnTo>
                    <a:pt x="4408487" y="127000"/>
                  </a:lnTo>
                  <a:lnTo>
                    <a:pt x="4408487" y="126860"/>
                  </a:lnTo>
                  <a:lnTo>
                    <a:pt x="4408487" y="50800"/>
                  </a:lnTo>
                  <a:close/>
                </a:path>
                <a:path w="4459605" h="6306820">
                  <a:moveTo>
                    <a:pt x="4459287" y="0"/>
                  </a:moveTo>
                  <a:lnTo>
                    <a:pt x="0" y="0"/>
                  </a:lnTo>
                  <a:lnTo>
                    <a:pt x="0" y="25400"/>
                  </a:lnTo>
                  <a:lnTo>
                    <a:pt x="0" y="6281420"/>
                  </a:lnTo>
                  <a:lnTo>
                    <a:pt x="0" y="6306820"/>
                  </a:lnTo>
                  <a:lnTo>
                    <a:pt x="4459287" y="6306820"/>
                  </a:lnTo>
                  <a:lnTo>
                    <a:pt x="4459287" y="6281420"/>
                  </a:lnTo>
                  <a:lnTo>
                    <a:pt x="25400" y="6281420"/>
                  </a:lnTo>
                  <a:lnTo>
                    <a:pt x="25400" y="25400"/>
                  </a:lnTo>
                  <a:lnTo>
                    <a:pt x="4433887" y="25400"/>
                  </a:lnTo>
                  <a:lnTo>
                    <a:pt x="4433887" y="6281001"/>
                  </a:lnTo>
                  <a:lnTo>
                    <a:pt x="4459287" y="6281001"/>
                  </a:lnTo>
                  <a:lnTo>
                    <a:pt x="4459287" y="25400"/>
                  </a:lnTo>
                  <a:lnTo>
                    <a:pt x="4459287" y="25260"/>
                  </a:lnTo>
                  <a:lnTo>
                    <a:pt x="4459287" y="0"/>
                  </a:lnTo>
                  <a:close/>
                </a:path>
              </a:pathLst>
            </a:custGeom>
            <a:solidFill>
              <a:srgbClr val="585858">
                <a:alpha val="79998"/>
              </a:srgbClr>
            </a:solidFill>
          </p:spPr>
          <p:txBody>
            <a:bodyPr wrap="square" lIns="0" tIns="0" rIns="0" bIns="0" rtlCol="0"/>
            <a:lstStyle/>
            <a:p>
              <a:endParaRPr/>
            </a:p>
          </p:txBody>
        </p:sp>
      </p:grpSp>
      <p:sp>
        <p:nvSpPr>
          <p:cNvPr id="18" name="object 18"/>
          <p:cNvSpPr txBox="1">
            <a:spLocks noGrp="1"/>
          </p:cNvSpPr>
          <p:nvPr>
            <p:ph type="title"/>
          </p:nvPr>
        </p:nvSpPr>
        <p:spPr>
          <a:xfrm>
            <a:off x="1066800" y="2362200"/>
            <a:ext cx="3505200" cy="1383840"/>
          </a:xfrm>
          <a:prstGeom prst="rect">
            <a:avLst/>
          </a:prstGeom>
        </p:spPr>
        <p:txBody>
          <a:bodyPr vert="horz" wrap="square" lIns="0" tIns="80645" rIns="0" bIns="0" rtlCol="0">
            <a:spAutoFit/>
          </a:bodyPr>
          <a:lstStyle/>
          <a:p>
            <a:pPr marL="630555" marR="5080" indent="-618490">
              <a:lnSpc>
                <a:spcPts val="5210"/>
              </a:lnSpc>
              <a:spcBef>
                <a:spcPts val="635"/>
              </a:spcBef>
            </a:pPr>
            <a:r>
              <a:rPr lang="el-GR" sz="4000" dirty="0">
                <a:solidFill>
                  <a:srgbClr val="FFFFFF"/>
                </a:solidFill>
                <a:latin typeface="Calibri"/>
                <a:cs typeface="Calibri"/>
              </a:rPr>
              <a:t>Αντιπαραθετικές Επιθέσεις </a:t>
            </a:r>
            <a:endParaRPr lang="en-GB" sz="4000" dirty="0">
              <a:latin typeface="Calibri"/>
              <a:cs typeface="Calibri"/>
            </a:endParaRPr>
          </a:p>
        </p:txBody>
      </p:sp>
      <p:pic>
        <p:nvPicPr>
          <p:cNvPr id="22" name="object 22"/>
          <p:cNvPicPr/>
          <p:nvPr/>
        </p:nvPicPr>
        <p:blipFill>
          <a:blip r:embed="rId2" cstate="print"/>
          <a:stretch>
            <a:fillRect/>
          </a:stretch>
        </p:blipFill>
        <p:spPr>
          <a:xfrm>
            <a:off x="5153824" y="1475105"/>
            <a:ext cx="6450162" cy="391574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78637" y="625678"/>
            <a:ext cx="704215" cy="146685"/>
          </a:xfrm>
          <a:custGeom>
            <a:avLst/>
            <a:gdLst/>
            <a:ahLst/>
            <a:cxnLst/>
            <a:rect l="l" t="t" r="r" b="b"/>
            <a:pathLst>
              <a:path w="704215" h="146684">
                <a:moveTo>
                  <a:pt x="704100" y="146303"/>
                </a:moveTo>
                <a:lnTo>
                  <a:pt x="0" y="146303"/>
                </a:lnTo>
                <a:lnTo>
                  <a:pt x="0" y="0"/>
                </a:lnTo>
                <a:lnTo>
                  <a:pt x="704100" y="0"/>
                </a:lnTo>
                <a:lnTo>
                  <a:pt x="704100" y="146303"/>
                </a:lnTo>
                <a:close/>
              </a:path>
            </a:pathLst>
          </a:custGeom>
          <a:solidFill>
            <a:srgbClr val="F5A600"/>
          </a:solidFill>
        </p:spPr>
        <p:txBody>
          <a:bodyPr wrap="square" lIns="0" tIns="0" rIns="0" bIns="0" rtlCol="0"/>
          <a:lstStyle/>
          <a:p>
            <a:endParaRPr/>
          </a:p>
        </p:txBody>
      </p:sp>
      <p:sp>
        <p:nvSpPr>
          <p:cNvPr id="3" name="object 3"/>
          <p:cNvSpPr/>
          <p:nvPr/>
        </p:nvSpPr>
        <p:spPr>
          <a:xfrm>
            <a:off x="578637" y="4501210"/>
            <a:ext cx="11035030" cy="18415"/>
          </a:xfrm>
          <a:custGeom>
            <a:avLst/>
            <a:gdLst/>
            <a:ahLst/>
            <a:cxnLst/>
            <a:rect l="l" t="t" r="r" b="b"/>
            <a:pathLst>
              <a:path w="11035030" h="18414">
                <a:moveTo>
                  <a:pt x="11034712" y="18262"/>
                </a:moveTo>
                <a:lnTo>
                  <a:pt x="0" y="18262"/>
                </a:lnTo>
                <a:lnTo>
                  <a:pt x="0" y="0"/>
                </a:lnTo>
                <a:lnTo>
                  <a:pt x="11034712" y="0"/>
                </a:lnTo>
                <a:lnTo>
                  <a:pt x="11034712" y="18262"/>
                </a:lnTo>
                <a:close/>
              </a:path>
            </a:pathLst>
          </a:custGeom>
          <a:solidFill>
            <a:srgbClr val="C9C9C9"/>
          </a:solidFill>
        </p:spPr>
        <p:txBody>
          <a:bodyPr wrap="square" lIns="0" tIns="0" rIns="0" bIns="0" rtlCol="0"/>
          <a:lstStyle/>
          <a:p>
            <a:endParaRPr/>
          </a:p>
        </p:txBody>
      </p:sp>
      <p:sp>
        <p:nvSpPr>
          <p:cNvPr id="4" name="object 4"/>
          <p:cNvSpPr txBox="1">
            <a:spLocks noGrp="1"/>
          </p:cNvSpPr>
          <p:nvPr>
            <p:ph type="title"/>
          </p:nvPr>
        </p:nvSpPr>
        <p:spPr>
          <a:xfrm>
            <a:off x="654812" y="2964180"/>
            <a:ext cx="10165588" cy="1243930"/>
          </a:xfrm>
          <a:prstGeom prst="rect">
            <a:avLst/>
          </a:prstGeom>
        </p:spPr>
        <p:txBody>
          <a:bodyPr vert="horz" wrap="square" lIns="0" tIns="12700" rIns="0" bIns="0" rtlCol="0">
            <a:spAutoFit/>
          </a:bodyPr>
          <a:lstStyle/>
          <a:p>
            <a:pPr marL="12700">
              <a:lnSpc>
                <a:spcPct val="100000"/>
              </a:lnSpc>
              <a:spcBef>
                <a:spcPts val="100"/>
              </a:spcBef>
            </a:pPr>
            <a:r>
              <a:rPr lang="el-GR" sz="8000" b="1" spc="120" dirty="0">
                <a:solidFill>
                  <a:srgbClr val="000000"/>
                </a:solidFill>
                <a:latin typeface="Century Gothic"/>
                <a:cs typeface="Century Gothic"/>
              </a:rPr>
              <a:t>Κάποιες εφαρμογές</a:t>
            </a:r>
            <a:endParaRPr sz="8000" dirty="0">
              <a:latin typeface="Century Gothic"/>
              <a:cs typeface="Century Gothic"/>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98817" y="0"/>
            <a:ext cx="11312525" cy="2103120"/>
            <a:chOff x="498817" y="0"/>
            <a:chExt cx="11312525" cy="2103120"/>
          </a:xfrm>
        </p:grpSpPr>
        <p:pic>
          <p:nvPicPr>
            <p:cNvPr id="3" name="object 3"/>
            <p:cNvPicPr/>
            <p:nvPr/>
          </p:nvPicPr>
          <p:blipFill>
            <a:blip r:embed="rId2" cstate="print"/>
            <a:stretch>
              <a:fillRect/>
            </a:stretch>
          </p:blipFill>
          <p:spPr>
            <a:xfrm>
              <a:off x="527304" y="0"/>
              <a:ext cx="11283696" cy="2103120"/>
            </a:xfrm>
            <a:prstGeom prst="rect">
              <a:avLst/>
            </a:prstGeom>
          </p:spPr>
        </p:pic>
        <p:sp>
          <p:nvSpPr>
            <p:cNvPr id="4" name="object 4"/>
            <p:cNvSpPr/>
            <p:nvPr/>
          </p:nvSpPr>
          <p:spPr>
            <a:xfrm>
              <a:off x="558203" y="0"/>
              <a:ext cx="11167745" cy="2019300"/>
            </a:xfrm>
            <a:custGeom>
              <a:avLst/>
              <a:gdLst/>
              <a:ahLst/>
              <a:cxnLst/>
              <a:rect l="l" t="t" r="r" b="b"/>
              <a:pathLst>
                <a:path w="11167745" h="2019300">
                  <a:moveTo>
                    <a:pt x="11167465" y="2018804"/>
                  </a:moveTo>
                  <a:lnTo>
                    <a:pt x="0" y="2018804"/>
                  </a:lnTo>
                  <a:lnTo>
                    <a:pt x="0" y="0"/>
                  </a:lnTo>
                  <a:lnTo>
                    <a:pt x="11167465" y="0"/>
                  </a:lnTo>
                  <a:lnTo>
                    <a:pt x="11167465" y="2018804"/>
                  </a:lnTo>
                  <a:close/>
                </a:path>
              </a:pathLst>
            </a:custGeom>
            <a:solidFill>
              <a:srgbClr val="FFFFFF"/>
            </a:solidFill>
          </p:spPr>
          <p:txBody>
            <a:bodyPr wrap="square" lIns="0" tIns="0" rIns="0" bIns="0" rtlCol="0"/>
            <a:lstStyle/>
            <a:p>
              <a:endParaRPr/>
            </a:p>
          </p:txBody>
        </p:sp>
        <p:sp>
          <p:nvSpPr>
            <p:cNvPr id="5" name="object 5"/>
            <p:cNvSpPr/>
            <p:nvPr/>
          </p:nvSpPr>
          <p:spPr>
            <a:xfrm>
              <a:off x="498817" y="787349"/>
              <a:ext cx="128270" cy="704215"/>
            </a:xfrm>
            <a:custGeom>
              <a:avLst/>
              <a:gdLst/>
              <a:ahLst/>
              <a:cxnLst/>
              <a:rect l="l" t="t" r="r" b="b"/>
              <a:pathLst>
                <a:path w="128270" h="704215">
                  <a:moveTo>
                    <a:pt x="128041" y="704100"/>
                  </a:moveTo>
                  <a:lnTo>
                    <a:pt x="0" y="704100"/>
                  </a:lnTo>
                  <a:lnTo>
                    <a:pt x="0" y="0"/>
                  </a:lnTo>
                  <a:lnTo>
                    <a:pt x="128041" y="0"/>
                  </a:lnTo>
                  <a:lnTo>
                    <a:pt x="128041" y="704100"/>
                  </a:lnTo>
                  <a:close/>
                </a:path>
              </a:pathLst>
            </a:custGeom>
            <a:solidFill>
              <a:srgbClr val="F5A600"/>
            </a:solidFill>
          </p:spPr>
          <p:txBody>
            <a:bodyPr wrap="square" lIns="0" tIns="0" rIns="0" bIns="0" rtlCol="0"/>
            <a:lstStyle/>
            <a:p>
              <a:endParaRPr/>
            </a:p>
          </p:txBody>
        </p:sp>
      </p:grpSp>
      <p:sp>
        <p:nvSpPr>
          <p:cNvPr id="6" name="object 6"/>
          <p:cNvSpPr txBox="1">
            <a:spLocks noGrp="1"/>
          </p:cNvSpPr>
          <p:nvPr>
            <p:ph type="title"/>
          </p:nvPr>
        </p:nvSpPr>
        <p:spPr>
          <a:xfrm>
            <a:off x="558203" y="0"/>
            <a:ext cx="11167745" cy="1431802"/>
          </a:xfrm>
          <a:prstGeom prst="rect">
            <a:avLst/>
          </a:prstGeom>
          <a:ln w="9525">
            <a:solidFill>
              <a:srgbClr val="E9E9E9"/>
            </a:solidFill>
          </a:ln>
        </p:spPr>
        <p:txBody>
          <a:bodyPr vert="horz" wrap="square" lIns="0" tIns="635" rIns="0" bIns="0" rtlCol="0">
            <a:spAutoFit/>
          </a:bodyPr>
          <a:lstStyle/>
          <a:p>
            <a:pPr>
              <a:lnSpc>
                <a:spcPct val="100000"/>
              </a:lnSpc>
              <a:spcBef>
                <a:spcPts val="5"/>
              </a:spcBef>
            </a:pPr>
            <a:endParaRPr sz="5300" dirty="0">
              <a:latin typeface="Times New Roman"/>
              <a:cs typeface="Times New Roman"/>
            </a:endParaRPr>
          </a:p>
          <a:p>
            <a:pPr marL="648335">
              <a:lnSpc>
                <a:spcPct val="100000"/>
              </a:lnSpc>
              <a:spcBef>
                <a:spcPts val="5"/>
              </a:spcBef>
            </a:pPr>
            <a:r>
              <a:rPr lang="el-GR" sz="4000" b="1" spc="-10" dirty="0">
                <a:solidFill>
                  <a:srgbClr val="000000"/>
                </a:solidFill>
                <a:latin typeface="Century Gothic"/>
                <a:cs typeface="Century Gothic"/>
              </a:rPr>
              <a:t>Εφαρμογές</a:t>
            </a:r>
            <a:endParaRPr sz="4000" dirty="0">
              <a:latin typeface="Century Gothic"/>
              <a:cs typeface="Century Gothic"/>
            </a:endParaRPr>
          </a:p>
        </p:txBody>
      </p:sp>
      <p:sp>
        <p:nvSpPr>
          <p:cNvPr id="7" name="object 7"/>
          <p:cNvSpPr txBox="1"/>
          <p:nvPr/>
        </p:nvSpPr>
        <p:spPr>
          <a:xfrm>
            <a:off x="1194308" y="2355595"/>
            <a:ext cx="6831965" cy="2503891"/>
          </a:xfrm>
          <a:prstGeom prst="rect">
            <a:avLst/>
          </a:prstGeom>
        </p:spPr>
        <p:txBody>
          <a:bodyPr vert="horz" wrap="square" lIns="0" tIns="168275" rIns="0" bIns="0" rtlCol="0">
            <a:spAutoFit/>
          </a:bodyPr>
          <a:lstStyle/>
          <a:p>
            <a:pPr marL="120014" indent="-107950">
              <a:lnSpc>
                <a:spcPct val="100000"/>
              </a:lnSpc>
              <a:spcBef>
                <a:spcPts val="1325"/>
              </a:spcBef>
              <a:buSzPct val="95833"/>
              <a:buFont typeface="Arial"/>
              <a:buChar char="•"/>
              <a:tabLst>
                <a:tab pos="120650" algn="l"/>
              </a:tabLst>
            </a:pPr>
            <a:r>
              <a:rPr lang="el-GR" sz="2400" dirty="0">
                <a:latin typeface="Century Gothic"/>
                <a:cs typeface="Century Gothic"/>
              </a:rPr>
              <a:t>Η έννοια της απόστασης μεταξύ</a:t>
            </a:r>
            <a:r>
              <a:rPr lang="en-US" sz="2400" dirty="0">
                <a:latin typeface="Century Gothic"/>
                <a:cs typeface="Century Gothic"/>
              </a:rPr>
              <a:t> </a:t>
            </a:r>
            <a:r>
              <a:rPr lang="el-GR" sz="2400" dirty="0">
                <a:latin typeface="Century Gothic"/>
                <a:cs typeface="Century Gothic"/>
              </a:rPr>
              <a:t>των </a:t>
            </a:r>
            <a:r>
              <a:rPr lang="en-US" sz="2400" spc="-60" dirty="0">
                <a:latin typeface="Century Gothic"/>
                <a:cs typeface="Century Gothic"/>
              </a:rPr>
              <a:t>CP-</a:t>
            </a:r>
            <a:r>
              <a:rPr lang="en-US" sz="2400" spc="-20" dirty="0">
                <a:latin typeface="Century Gothic"/>
                <a:cs typeface="Century Gothic"/>
              </a:rPr>
              <a:t>nets</a:t>
            </a:r>
            <a:endParaRPr lang="en-US" sz="2400" dirty="0">
              <a:latin typeface="Century Gothic"/>
              <a:cs typeface="Century Gothic"/>
            </a:endParaRPr>
          </a:p>
          <a:p>
            <a:pPr marL="120014" indent="-107950">
              <a:lnSpc>
                <a:spcPct val="100000"/>
              </a:lnSpc>
              <a:spcBef>
                <a:spcPts val="1220"/>
              </a:spcBef>
              <a:buSzPct val="95833"/>
              <a:buFont typeface="Arial"/>
              <a:buChar char="•"/>
              <a:tabLst>
                <a:tab pos="120650" algn="l"/>
              </a:tabLst>
            </a:pPr>
            <a:r>
              <a:rPr lang="el-GR" sz="2400" spc="-35" dirty="0">
                <a:latin typeface="Century Gothic"/>
                <a:cs typeface="Century Gothic"/>
              </a:rPr>
              <a:t>Μετρική μάθηση για ευθυγράμμιση αξιών</a:t>
            </a:r>
            <a:endParaRPr lang="en-US" sz="2400" dirty="0">
              <a:latin typeface="Century Gothic"/>
              <a:cs typeface="Century Gothic"/>
            </a:endParaRPr>
          </a:p>
          <a:p>
            <a:pPr marL="120014" indent="-107950">
              <a:lnSpc>
                <a:spcPct val="100000"/>
              </a:lnSpc>
              <a:spcBef>
                <a:spcPts val="1320"/>
              </a:spcBef>
              <a:buSzPct val="95833"/>
              <a:buFont typeface="Arial"/>
              <a:buChar char="•"/>
              <a:tabLst>
                <a:tab pos="120650" algn="l"/>
              </a:tabLst>
            </a:pPr>
            <a:r>
              <a:rPr lang="el-GR" sz="2400" spc="-90" dirty="0">
                <a:latin typeface="Century Gothic"/>
                <a:cs typeface="Century Gothic"/>
              </a:rPr>
              <a:t>Πότε είναι ηθικά αποδεκτό να παραβιάζουμε τον κανόνα;</a:t>
            </a:r>
          </a:p>
          <a:p>
            <a:pPr marL="120014" indent="-107950">
              <a:lnSpc>
                <a:spcPct val="100000"/>
              </a:lnSpc>
              <a:spcBef>
                <a:spcPts val="1320"/>
              </a:spcBef>
              <a:buSzPct val="95833"/>
              <a:buFont typeface="Arial"/>
              <a:buChar char="•"/>
              <a:tabLst>
                <a:tab pos="120650" algn="l"/>
              </a:tabLst>
            </a:pPr>
            <a:r>
              <a:rPr lang="el-GR" sz="2400" spc="-125" dirty="0">
                <a:latin typeface="Century Gothic"/>
                <a:cs typeface="Century Gothic"/>
              </a:rPr>
              <a:t>Γενετική προσέγγιση του ηθικού </a:t>
            </a:r>
            <a:r>
              <a:rPr lang="el-GR" sz="2400" spc="-125" dirty="0" err="1">
                <a:latin typeface="Century Gothic"/>
                <a:cs typeface="Century Gothic"/>
              </a:rPr>
              <a:t>κομβίου</a:t>
            </a:r>
            <a:endParaRPr lang="el-GR" sz="2400" spc="-125" dirty="0">
              <a:latin typeface="Century Gothic"/>
              <a:cs typeface="Century Gothic"/>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9219045" y="3397501"/>
            <a:ext cx="2924810" cy="1901189"/>
            <a:chOff x="9219045" y="3397501"/>
            <a:chExt cx="2924810" cy="1901189"/>
          </a:xfrm>
        </p:grpSpPr>
        <p:pic>
          <p:nvPicPr>
            <p:cNvPr id="3" name="object 3"/>
            <p:cNvPicPr/>
            <p:nvPr/>
          </p:nvPicPr>
          <p:blipFill>
            <a:blip r:embed="rId2" cstate="print"/>
            <a:stretch>
              <a:fillRect/>
            </a:stretch>
          </p:blipFill>
          <p:spPr>
            <a:xfrm>
              <a:off x="9219045" y="3397501"/>
              <a:ext cx="2924217" cy="1900662"/>
            </a:xfrm>
            <a:prstGeom prst="rect">
              <a:avLst/>
            </a:prstGeom>
          </p:spPr>
        </p:pic>
        <p:pic>
          <p:nvPicPr>
            <p:cNvPr id="4" name="object 4"/>
            <p:cNvPicPr/>
            <p:nvPr/>
          </p:nvPicPr>
          <p:blipFill>
            <a:blip r:embed="rId3" cstate="print"/>
            <a:stretch>
              <a:fillRect/>
            </a:stretch>
          </p:blipFill>
          <p:spPr>
            <a:xfrm>
              <a:off x="9457143" y="4409478"/>
              <a:ext cx="705224" cy="705192"/>
            </a:xfrm>
            <a:prstGeom prst="rect">
              <a:avLst/>
            </a:prstGeom>
          </p:spPr>
        </p:pic>
      </p:grpSp>
      <p:sp>
        <p:nvSpPr>
          <p:cNvPr id="5" name="object 5"/>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lang="el-GR" spc="150" dirty="0"/>
              <a:t>Αποφασίζοντας και μαθαίνοντας</a:t>
            </a:r>
            <a:endParaRPr spc="125" dirty="0"/>
          </a:p>
        </p:txBody>
      </p:sp>
      <p:sp>
        <p:nvSpPr>
          <p:cNvPr id="6" name="object 6"/>
          <p:cNvSpPr txBox="1"/>
          <p:nvPr/>
        </p:nvSpPr>
        <p:spPr>
          <a:xfrm>
            <a:off x="596900" y="838200"/>
            <a:ext cx="8393430" cy="5311711"/>
          </a:xfrm>
          <a:prstGeom prst="rect">
            <a:avLst/>
          </a:prstGeom>
        </p:spPr>
        <p:txBody>
          <a:bodyPr vert="horz" wrap="square" lIns="0" tIns="12700" rIns="0" bIns="0" rtlCol="0">
            <a:spAutoFit/>
          </a:bodyPr>
          <a:lstStyle/>
          <a:p>
            <a:pPr marL="243840" marR="902969" indent="-231140">
              <a:lnSpc>
                <a:spcPct val="100000"/>
              </a:lnSpc>
              <a:spcBef>
                <a:spcPts val="100"/>
              </a:spcBef>
              <a:buChar char="•"/>
              <a:tabLst>
                <a:tab pos="243840" algn="l"/>
                <a:tab pos="244475" algn="l"/>
              </a:tabLst>
            </a:pPr>
            <a:r>
              <a:rPr lang="el-GR" dirty="0">
                <a:solidFill>
                  <a:srgbClr val="004165"/>
                </a:solidFill>
                <a:latin typeface="Arial"/>
                <a:cs typeface="Arial"/>
              </a:rPr>
              <a:t>Τα συστήματα τεχνητής νοημοσύνης λαμβάνουν όλο και περισσότερες αποφάσεις που επηρεάζουν τη ζωή μας (π.χ. συστήματα συστάσεων, χάρτες </a:t>
            </a:r>
            <a:r>
              <a:rPr lang="el-GR" dirty="0" err="1">
                <a:solidFill>
                  <a:srgbClr val="004165"/>
                </a:solidFill>
                <a:latin typeface="Arial"/>
                <a:cs typeface="Arial"/>
              </a:rPr>
              <a:t>Google</a:t>
            </a:r>
            <a:r>
              <a:rPr lang="el-GR" dirty="0">
                <a:solidFill>
                  <a:srgbClr val="004165"/>
                </a:solidFill>
                <a:latin typeface="Arial"/>
                <a:cs typeface="Arial"/>
              </a:rPr>
              <a:t>, ιατρικοί βοηθοί ΤΝ</a:t>
            </a:r>
            <a:r>
              <a:rPr spc="-10" dirty="0">
                <a:solidFill>
                  <a:srgbClr val="004165"/>
                </a:solidFill>
                <a:latin typeface="Arial"/>
                <a:cs typeface="Arial"/>
              </a:rPr>
              <a:t>…).</a:t>
            </a:r>
            <a:endParaRPr dirty="0">
              <a:latin typeface="Arial"/>
              <a:cs typeface="Arial"/>
            </a:endParaRPr>
          </a:p>
          <a:p>
            <a:pPr>
              <a:lnSpc>
                <a:spcPct val="100000"/>
              </a:lnSpc>
              <a:spcBef>
                <a:spcPts val="15"/>
              </a:spcBef>
              <a:buClr>
                <a:srgbClr val="004165"/>
              </a:buClr>
              <a:buFont typeface="Arial"/>
              <a:buChar char="•"/>
            </a:pPr>
            <a:endParaRPr sz="2800" dirty="0">
              <a:latin typeface="Arial"/>
              <a:cs typeface="Arial"/>
            </a:endParaRPr>
          </a:p>
          <a:p>
            <a:pPr marL="243840" marR="5080" indent="-231140">
              <a:lnSpc>
                <a:spcPct val="100000"/>
              </a:lnSpc>
              <a:buChar char="•"/>
              <a:tabLst>
                <a:tab pos="243840" algn="l"/>
                <a:tab pos="244475" algn="l"/>
              </a:tabLst>
            </a:pPr>
            <a:r>
              <a:rPr lang="el-GR" dirty="0">
                <a:solidFill>
                  <a:srgbClr val="004165"/>
                </a:solidFill>
                <a:latin typeface="Arial"/>
                <a:cs typeface="Arial"/>
              </a:rPr>
              <a:t>Οι παράγοντες είναι σε θέση να μαθαίνουν δημιουργικές στρατηγικές που οι άνθρωποι ενδεχομένως να μη μπορούν να σκεφτούν, προκειμένου να λαμβάνουν αποφάσεις, να κερδίζουν παιχνίδια </a:t>
            </a:r>
            <a:r>
              <a:rPr lang="el-GR" dirty="0" err="1">
                <a:solidFill>
                  <a:srgbClr val="004165"/>
                </a:solidFill>
                <a:latin typeface="Arial"/>
                <a:cs typeface="Arial"/>
              </a:rPr>
              <a:t>κ.λπ</a:t>
            </a:r>
            <a:r>
              <a:rPr spc="-20" dirty="0">
                <a:solidFill>
                  <a:srgbClr val="004165"/>
                </a:solidFill>
                <a:latin typeface="Arial"/>
                <a:cs typeface="Arial"/>
              </a:rPr>
              <a:t>.</a:t>
            </a:r>
            <a:endParaRPr dirty="0">
              <a:latin typeface="Arial"/>
              <a:cs typeface="Arial"/>
            </a:endParaRPr>
          </a:p>
          <a:p>
            <a:pPr marL="755015" lvl="1" indent="-396875">
              <a:lnSpc>
                <a:spcPct val="100000"/>
              </a:lnSpc>
              <a:spcBef>
                <a:spcPts val="505"/>
              </a:spcBef>
              <a:buChar char="–"/>
              <a:tabLst>
                <a:tab pos="755015" algn="l"/>
                <a:tab pos="755650" algn="l"/>
              </a:tabLst>
            </a:pPr>
            <a:r>
              <a:rPr lang="el-GR" dirty="0">
                <a:solidFill>
                  <a:srgbClr val="004165"/>
                </a:solidFill>
                <a:latin typeface="Arial"/>
                <a:cs typeface="Arial"/>
              </a:rPr>
              <a:t>Μοναδικός στόχος: λήψη των περισσότερων πόντων, βέλτιστη διαδρομή</a:t>
            </a:r>
            <a:r>
              <a:rPr spc="-10" dirty="0">
                <a:solidFill>
                  <a:srgbClr val="004165"/>
                </a:solidFill>
                <a:latin typeface="Arial"/>
                <a:cs typeface="Arial"/>
              </a:rPr>
              <a:t>…</a:t>
            </a:r>
            <a:endParaRPr lang="el-GR" dirty="0">
              <a:solidFill>
                <a:srgbClr val="004165"/>
              </a:solidFill>
              <a:latin typeface="Arial"/>
              <a:cs typeface="Arial"/>
            </a:endParaRPr>
          </a:p>
          <a:p>
            <a:pPr marL="755015" lvl="1" indent="-396875">
              <a:lnSpc>
                <a:spcPct val="100000"/>
              </a:lnSpc>
              <a:spcBef>
                <a:spcPts val="480"/>
              </a:spcBef>
              <a:buChar char="–"/>
              <a:tabLst>
                <a:tab pos="755015" algn="l"/>
                <a:tab pos="755650" algn="l"/>
              </a:tabLst>
            </a:pPr>
            <a:r>
              <a:rPr lang="el-GR" dirty="0">
                <a:solidFill>
                  <a:srgbClr val="004165"/>
                </a:solidFill>
                <a:latin typeface="Arial"/>
                <a:cs typeface="Arial"/>
              </a:rPr>
              <a:t>Πρόθεση ενεργειών που διαμορφώνουν τις αξίες αυτών που τις αναπτύσσουν</a:t>
            </a:r>
            <a:r>
              <a:rPr spc="-10" dirty="0">
                <a:solidFill>
                  <a:srgbClr val="004165"/>
                </a:solidFill>
                <a:latin typeface="Arial"/>
                <a:cs typeface="Arial"/>
              </a:rPr>
              <a:t>.</a:t>
            </a:r>
            <a:endParaRPr sz="2800" dirty="0">
              <a:latin typeface="Arial"/>
              <a:cs typeface="Arial"/>
            </a:endParaRPr>
          </a:p>
          <a:p>
            <a:pPr marL="102870" marR="138430" indent="-90805">
              <a:lnSpc>
                <a:spcPct val="100000"/>
              </a:lnSpc>
              <a:spcBef>
                <a:spcPts val="5"/>
              </a:spcBef>
              <a:buFont typeface="Arial"/>
              <a:buChar char="•"/>
              <a:tabLst>
                <a:tab pos="243840" algn="l"/>
              </a:tabLst>
            </a:pPr>
            <a:r>
              <a:rPr lang="el-GR" b="1" i="1" dirty="0">
                <a:solidFill>
                  <a:srgbClr val="004165"/>
                </a:solidFill>
                <a:latin typeface="Arial"/>
                <a:cs typeface="Arial"/>
              </a:rPr>
              <a:t>ΤΝ με ηθικούς περιορισμούς</a:t>
            </a:r>
            <a:r>
              <a:rPr b="1" i="1" dirty="0">
                <a:solidFill>
                  <a:srgbClr val="004165"/>
                </a:solidFill>
                <a:latin typeface="Arial"/>
                <a:cs typeface="Arial"/>
              </a:rPr>
              <a:t>:</a:t>
            </a:r>
            <a:r>
              <a:rPr lang="en-US" b="1" i="1" spc="-40" dirty="0">
                <a:solidFill>
                  <a:srgbClr val="004165"/>
                </a:solidFill>
                <a:latin typeface="Arial"/>
                <a:cs typeface="Arial"/>
              </a:rPr>
              <a:t> </a:t>
            </a:r>
            <a:r>
              <a:rPr lang="el-GR" dirty="0">
                <a:solidFill>
                  <a:srgbClr val="004165"/>
                </a:solidFill>
                <a:latin typeface="Arial"/>
                <a:cs typeface="Arial"/>
              </a:rPr>
              <a:t>κατανόηση και μοντελοποίηση των ανθρώπινων προτιμήσεων και στόχων- στη συνέχεια, χρήση αυτών για τον έλεγχο των ενεργειών και συμπεριφορών των αυτόνομων παραγόντων.</a:t>
            </a:r>
            <a:endParaRPr lang="en-CY" dirty="0">
              <a:latin typeface="Arial"/>
              <a:cs typeface="Arial"/>
            </a:endParaRPr>
          </a:p>
          <a:p>
            <a:pPr>
              <a:lnSpc>
                <a:spcPct val="100000"/>
              </a:lnSpc>
              <a:spcBef>
                <a:spcPts val="15"/>
              </a:spcBef>
              <a:buClr>
                <a:srgbClr val="004165"/>
              </a:buClr>
            </a:pPr>
            <a:endParaRPr lang="en-CY" sz="2800" dirty="0">
              <a:latin typeface="Arial"/>
              <a:cs typeface="Arial"/>
            </a:endParaRPr>
          </a:p>
          <a:p>
            <a:pPr marL="102870" marR="64135" indent="-90805">
              <a:lnSpc>
                <a:spcPct val="100000"/>
              </a:lnSpc>
              <a:buFont typeface="Arial"/>
              <a:buChar char="•"/>
              <a:tabLst>
                <a:tab pos="243840" algn="l"/>
              </a:tabLst>
            </a:pPr>
            <a:r>
              <a:rPr lang="el-GR" b="1" i="1" dirty="0">
                <a:solidFill>
                  <a:srgbClr val="004165"/>
                </a:solidFill>
                <a:latin typeface="Arial"/>
                <a:cs typeface="Arial"/>
              </a:rPr>
              <a:t>Μοντελοποιούμε τις προτιμήσεις και τις ηθικές προτεραιότητες ως CP-</a:t>
            </a:r>
            <a:r>
              <a:rPr lang="el-GR" b="1" i="1" dirty="0" err="1">
                <a:solidFill>
                  <a:srgbClr val="004165"/>
                </a:solidFill>
                <a:latin typeface="Arial"/>
                <a:cs typeface="Arial"/>
              </a:rPr>
              <a:t>nets</a:t>
            </a:r>
            <a:r>
              <a:rPr lang="el-GR" b="1" i="1" dirty="0">
                <a:solidFill>
                  <a:srgbClr val="004165"/>
                </a:solidFill>
                <a:latin typeface="Arial"/>
                <a:cs typeface="Arial"/>
              </a:rPr>
              <a:t> και προτείνουμε νέες τεχνικές μηχανικής μάθησης για την αξιολόγηση των αποφάσεων.</a:t>
            </a:r>
            <a:endParaRPr dirty="0">
              <a:latin typeface="Arial"/>
              <a:cs typeface="Arial"/>
            </a:endParaRPr>
          </a:p>
        </p:txBody>
      </p:sp>
      <p:pic>
        <p:nvPicPr>
          <p:cNvPr id="7" name="object 7"/>
          <p:cNvPicPr/>
          <p:nvPr/>
        </p:nvPicPr>
        <p:blipFill>
          <a:blip r:embed="rId4" cstate="print"/>
          <a:stretch>
            <a:fillRect/>
          </a:stretch>
        </p:blipFill>
        <p:spPr>
          <a:xfrm>
            <a:off x="9754984" y="932510"/>
            <a:ext cx="2277668" cy="2277668"/>
          </a:xfrm>
          <a:prstGeom prst="rect">
            <a:avLst/>
          </a:prstGeom>
        </p:spPr>
      </p:pic>
      <p:sp>
        <p:nvSpPr>
          <p:cNvPr id="8" name="object 8"/>
          <p:cNvSpPr txBox="1"/>
          <p:nvPr/>
        </p:nvSpPr>
        <p:spPr>
          <a:xfrm>
            <a:off x="78739" y="6272276"/>
            <a:ext cx="8342630" cy="561975"/>
          </a:xfrm>
          <a:prstGeom prst="rect">
            <a:avLst/>
          </a:prstGeom>
        </p:spPr>
        <p:txBody>
          <a:bodyPr vert="horz" wrap="square" lIns="0" tIns="12700" rIns="0" bIns="0" rtlCol="0">
            <a:spAutoFit/>
          </a:bodyPr>
          <a:lstStyle/>
          <a:p>
            <a:pPr marL="12700">
              <a:lnSpc>
                <a:spcPts val="1415"/>
              </a:lnSpc>
              <a:spcBef>
                <a:spcPts val="100"/>
              </a:spcBef>
            </a:pPr>
            <a:r>
              <a:rPr sz="1200" b="1" u="sng" dirty="0">
                <a:solidFill>
                  <a:srgbClr val="363444"/>
                </a:solidFill>
                <a:uFill>
                  <a:solidFill>
                    <a:srgbClr val="363444"/>
                  </a:solidFill>
                </a:uFill>
                <a:latin typeface="Arial"/>
                <a:cs typeface="Arial"/>
              </a:rPr>
              <a:t>Paper</a:t>
            </a:r>
            <a:r>
              <a:rPr sz="1200" b="1" u="sng" spc="-25" dirty="0">
                <a:solidFill>
                  <a:srgbClr val="363444"/>
                </a:solidFill>
                <a:uFill>
                  <a:solidFill>
                    <a:srgbClr val="363444"/>
                  </a:solidFill>
                </a:uFill>
                <a:latin typeface="Arial"/>
                <a:cs typeface="Arial"/>
              </a:rPr>
              <a:t> </a:t>
            </a:r>
            <a:r>
              <a:rPr sz="1200" b="1" u="sng" spc="-10" dirty="0">
                <a:solidFill>
                  <a:srgbClr val="363444"/>
                </a:solidFill>
                <a:uFill>
                  <a:solidFill>
                    <a:srgbClr val="363444"/>
                  </a:solidFill>
                </a:uFill>
                <a:latin typeface="Arial"/>
                <a:cs typeface="Arial"/>
              </a:rPr>
              <a:t>Citations</a:t>
            </a:r>
            <a:endParaRPr sz="1200">
              <a:latin typeface="Arial"/>
              <a:cs typeface="Arial"/>
            </a:endParaRPr>
          </a:p>
          <a:p>
            <a:pPr marL="12700">
              <a:lnSpc>
                <a:spcPts val="1390"/>
              </a:lnSpc>
            </a:pPr>
            <a:r>
              <a:rPr sz="1200" dirty="0">
                <a:solidFill>
                  <a:srgbClr val="363444"/>
                </a:solidFill>
                <a:latin typeface="Arial"/>
                <a:cs typeface="Arial"/>
              </a:rPr>
              <a:t>Francesca</a:t>
            </a:r>
            <a:r>
              <a:rPr sz="1200" spc="-40" dirty="0">
                <a:solidFill>
                  <a:srgbClr val="363444"/>
                </a:solidFill>
                <a:latin typeface="Arial"/>
                <a:cs typeface="Arial"/>
              </a:rPr>
              <a:t> </a:t>
            </a:r>
            <a:r>
              <a:rPr sz="1200" dirty="0">
                <a:solidFill>
                  <a:srgbClr val="363444"/>
                </a:solidFill>
                <a:latin typeface="Arial"/>
                <a:cs typeface="Arial"/>
              </a:rPr>
              <a:t>Rossi</a:t>
            </a:r>
            <a:r>
              <a:rPr sz="1200" spc="-20" dirty="0">
                <a:solidFill>
                  <a:srgbClr val="363444"/>
                </a:solidFill>
                <a:latin typeface="Arial"/>
                <a:cs typeface="Arial"/>
              </a:rPr>
              <a:t> </a:t>
            </a:r>
            <a:r>
              <a:rPr sz="1200" dirty="0">
                <a:solidFill>
                  <a:srgbClr val="363444"/>
                </a:solidFill>
                <a:latin typeface="Arial"/>
                <a:cs typeface="Arial"/>
              </a:rPr>
              <a:t>and</a:t>
            </a:r>
            <a:r>
              <a:rPr sz="1200" spc="-25" dirty="0">
                <a:solidFill>
                  <a:srgbClr val="363444"/>
                </a:solidFill>
                <a:latin typeface="Arial"/>
                <a:cs typeface="Arial"/>
              </a:rPr>
              <a:t> </a:t>
            </a:r>
            <a:r>
              <a:rPr sz="1200" dirty="0">
                <a:solidFill>
                  <a:srgbClr val="363444"/>
                </a:solidFill>
                <a:latin typeface="Arial"/>
                <a:cs typeface="Arial"/>
              </a:rPr>
              <a:t>Nicholas</a:t>
            </a:r>
            <a:r>
              <a:rPr sz="1200" spc="-25" dirty="0">
                <a:solidFill>
                  <a:srgbClr val="363444"/>
                </a:solidFill>
                <a:latin typeface="Arial"/>
                <a:cs typeface="Arial"/>
              </a:rPr>
              <a:t> </a:t>
            </a:r>
            <a:r>
              <a:rPr sz="1200" dirty="0">
                <a:solidFill>
                  <a:srgbClr val="363444"/>
                </a:solidFill>
                <a:latin typeface="Arial"/>
                <a:cs typeface="Arial"/>
              </a:rPr>
              <a:t>Mattei.</a:t>
            </a:r>
            <a:r>
              <a:rPr sz="1200" spc="-15" dirty="0">
                <a:solidFill>
                  <a:srgbClr val="363444"/>
                </a:solidFill>
                <a:latin typeface="Arial"/>
                <a:cs typeface="Arial"/>
              </a:rPr>
              <a:t> </a:t>
            </a:r>
            <a:r>
              <a:rPr sz="1200" i="1" dirty="0">
                <a:solidFill>
                  <a:srgbClr val="363444"/>
                </a:solidFill>
                <a:latin typeface="Arial"/>
                <a:cs typeface="Arial"/>
              </a:rPr>
              <a:t>Building</a:t>
            </a:r>
            <a:r>
              <a:rPr sz="1200" i="1" spc="-20" dirty="0">
                <a:solidFill>
                  <a:srgbClr val="363444"/>
                </a:solidFill>
                <a:latin typeface="Arial"/>
                <a:cs typeface="Arial"/>
              </a:rPr>
              <a:t> </a:t>
            </a:r>
            <a:r>
              <a:rPr sz="1200" i="1" dirty="0">
                <a:solidFill>
                  <a:srgbClr val="363444"/>
                </a:solidFill>
                <a:latin typeface="Arial"/>
                <a:cs typeface="Arial"/>
              </a:rPr>
              <a:t>Ethically</a:t>
            </a:r>
            <a:r>
              <a:rPr sz="1200" i="1" spc="-25" dirty="0">
                <a:solidFill>
                  <a:srgbClr val="363444"/>
                </a:solidFill>
                <a:latin typeface="Arial"/>
                <a:cs typeface="Arial"/>
              </a:rPr>
              <a:t> </a:t>
            </a:r>
            <a:r>
              <a:rPr sz="1200" i="1" spc="-10" dirty="0">
                <a:solidFill>
                  <a:srgbClr val="363444"/>
                </a:solidFill>
                <a:latin typeface="Arial"/>
                <a:cs typeface="Arial"/>
              </a:rPr>
              <a:t>Bounded</a:t>
            </a:r>
            <a:r>
              <a:rPr sz="1200" i="1" spc="-65" dirty="0">
                <a:solidFill>
                  <a:srgbClr val="363444"/>
                </a:solidFill>
                <a:latin typeface="Arial"/>
                <a:cs typeface="Arial"/>
              </a:rPr>
              <a:t> </a:t>
            </a:r>
            <a:r>
              <a:rPr sz="1200" i="1" dirty="0">
                <a:solidFill>
                  <a:srgbClr val="363444"/>
                </a:solidFill>
                <a:latin typeface="Arial"/>
                <a:cs typeface="Arial"/>
              </a:rPr>
              <a:t>AI,</a:t>
            </a:r>
            <a:r>
              <a:rPr sz="1200" i="1" spc="-15" dirty="0">
                <a:solidFill>
                  <a:srgbClr val="363444"/>
                </a:solidFill>
                <a:latin typeface="Arial"/>
                <a:cs typeface="Arial"/>
              </a:rPr>
              <a:t> </a:t>
            </a:r>
            <a:r>
              <a:rPr sz="1200" dirty="0">
                <a:solidFill>
                  <a:srgbClr val="363444"/>
                </a:solidFill>
                <a:latin typeface="Arial"/>
                <a:cs typeface="Arial"/>
              </a:rPr>
              <a:t>AAAI</a:t>
            </a:r>
            <a:r>
              <a:rPr sz="1200" spc="-15" dirty="0">
                <a:solidFill>
                  <a:srgbClr val="363444"/>
                </a:solidFill>
                <a:latin typeface="Arial"/>
                <a:cs typeface="Arial"/>
              </a:rPr>
              <a:t> </a:t>
            </a:r>
            <a:r>
              <a:rPr sz="1200" spc="-10" dirty="0">
                <a:solidFill>
                  <a:srgbClr val="363444"/>
                </a:solidFill>
                <a:latin typeface="Arial"/>
                <a:cs typeface="Arial"/>
              </a:rPr>
              <a:t>2019.</a:t>
            </a:r>
            <a:endParaRPr sz="1200">
              <a:latin typeface="Arial"/>
              <a:cs typeface="Arial"/>
            </a:endParaRPr>
          </a:p>
          <a:p>
            <a:pPr marL="12700">
              <a:lnSpc>
                <a:spcPts val="1415"/>
              </a:lnSpc>
            </a:pPr>
            <a:r>
              <a:rPr sz="1200" dirty="0">
                <a:solidFill>
                  <a:srgbClr val="363444"/>
                </a:solidFill>
                <a:latin typeface="Arial"/>
                <a:cs typeface="Arial"/>
              </a:rPr>
              <a:t>Francesca</a:t>
            </a:r>
            <a:r>
              <a:rPr sz="1200" spc="-55" dirty="0">
                <a:solidFill>
                  <a:srgbClr val="363444"/>
                </a:solidFill>
                <a:latin typeface="Arial"/>
                <a:cs typeface="Arial"/>
              </a:rPr>
              <a:t> </a:t>
            </a:r>
            <a:r>
              <a:rPr sz="1200" dirty="0">
                <a:solidFill>
                  <a:srgbClr val="363444"/>
                </a:solidFill>
                <a:latin typeface="Arial"/>
                <a:cs typeface="Arial"/>
              </a:rPr>
              <a:t>Rossi</a:t>
            </a:r>
            <a:r>
              <a:rPr sz="1200" spc="-25" dirty="0">
                <a:solidFill>
                  <a:srgbClr val="363444"/>
                </a:solidFill>
                <a:latin typeface="Arial"/>
                <a:cs typeface="Arial"/>
              </a:rPr>
              <a:t> </a:t>
            </a:r>
            <a:r>
              <a:rPr sz="1200" dirty="0">
                <a:solidFill>
                  <a:srgbClr val="363444"/>
                </a:solidFill>
                <a:latin typeface="Arial"/>
                <a:cs typeface="Arial"/>
              </a:rPr>
              <a:t>and</a:t>
            </a:r>
            <a:r>
              <a:rPr sz="1200" spc="-85" dirty="0">
                <a:solidFill>
                  <a:srgbClr val="363444"/>
                </a:solidFill>
                <a:latin typeface="Arial"/>
                <a:cs typeface="Arial"/>
              </a:rPr>
              <a:t> </a:t>
            </a:r>
            <a:r>
              <a:rPr sz="1200" dirty="0">
                <a:solidFill>
                  <a:srgbClr val="363444"/>
                </a:solidFill>
                <a:latin typeface="Arial"/>
                <a:cs typeface="Arial"/>
              </a:rPr>
              <a:t>Andrea</a:t>
            </a:r>
            <a:r>
              <a:rPr sz="1200" spc="-25" dirty="0">
                <a:solidFill>
                  <a:srgbClr val="363444"/>
                </a:solidFill>
                <a:latin typeface="Arial"/>
                <a:cs typeface="Arial"/>
              </a:rPr>
              <a:t> </a:t>
            </a:r>
            <a:r>
              <a:rPr sz="1200" dirty="0">
                <a:solidFill>
                  <a:srgbClr val="363444"/>
                </a:solidFill>
                <a:latin typeface="Arial"/>
                <a:cs typeface="Arial"/>
              </a:rPr>
              <a:t>Loreggia.</a:t>
            </a:r>
            <a:r>
              <a:rPr sz="1200" spc="-25" dirty="0">
                <a:solidFill>
                  <a:srgbClr val="363444"/>
                </a:solidFill>
                <a:latin typeface="Arial"/>
                <a:cs typeface="Arial"/>
              </a:rPr>
              <a:t> </a:t>
            </a:r>
            <a:r>
              <a:rPr sz="1200" dirty="0">
                <a:solidFill>
                  <a:srgbClr val="363444"/>
                </a:solidFill>
                <a:latin typeface="Arial"/>
                <a:cs typeface="Arial"/>
              </a:rPr>
              <a:t>2019.</a:t>
            </a:r>
            <a:r>
              <a:rPr sz="1200" spc="-20" dirty="0">
                <a:solidFill>
                  <a:srgbClr val="363444"/>
                </a:solidFill>
                <a:latin typeface="Arial"/>
                <a:cs typeface="Arial"/>
              </a:rPr>
              <a:t> </a:t>
            </a:r>
            <a:r>
              <a:rPr sz="1200" dirty="0">
                <a:solidFill>
                  <a:srgbClr val="363444"/>
                </a:solidFill>
                <a:latin typeface="Arial"/>
                <a:cs typeface="Arial"/>
              </a:rPr>
              <a:t>Preferences</a:t>
            </a:r>
            <a:r>
              <a:rPr sz="1200" spc="-25" dirty="0">
                <a:solidFill>
                  <a:srgbClr val="363444"/>
                </a:solidFill>
                <a:latin typeface="Arial"/>
                <a:cs typeface="Arial"/>
              </a:rPr>
              <a:t> </a:t>
            </a:r>
            <a:r>
              <a:rPr sz="1200" dirty="0">
                <a:solidFill>
                  <a:srgbClr val="363444"/>
                </a:solidFill>
                <a:latin typeface="Arial"/>
                <a:cs typeface="Arial"/>
              </a:rPr>
              <a:t>and</a:t>
            </a:r>
            <a:r>
              <a:rPr sz="1200" spc="-30" dirty="0">
                <a:solidFill>
                  <a:srgbClr val="363444"/>
                </a:solidFill>
                <a:latin typeface="Arial"/>
                <a:cs typeface="Arial"/>
              </a:rPr>
              <a:t> </a:t>
            </a:r>
            <a:r>
              <a:rPr sz="1200" dirty="0">
                <a:solidFill>
                  <a:srgbClr val="363444"/>
                </a:solidFill>
                <a:latin typeface="Arial"/>
                <a:cs typeface="Arial"/>
              </a:rPr>
              <a:t>Ethical</a:t>
            </a:r>
            <a:r>
              <a:rPr sz="1200" spc="-25" dirty="0">
                <a:solidFill>
                  <a:srgbClr val="363444"/>
                </a:solidFill>
                <a:latin typeface="Arial"/>
                <a:cs typeface="Arial"/>
              </a:rPr>
              <a:t> </a:t>
            </a:r>
            <a:r>
              <a:rPr sz="1200" dirty="0">
                <a:solidFill>
                  <a:srgbClr val="363444"/>
                </a:solidFill>
                <a:latin typeface="Arial"/>
                <a:cs typeface="Arial"/>
              </a:rPr>
              <a:t>Priorities:</a:t>
            </a:r>
            <a:r>
              <a:rPr sz="1200" spc="-40" dirty="0">
                <a:solidFill>
                  <a:srgbClr val="363444"/>
                </a:solidFill>
                <a:latin typeface="Arial"/>
                <a:cs typeface="Arial"/>
              </a:rPr>
              <a:t> </a:t>
            </a:r>
            <a:r>
              <a:rPr sz="1200" dirty="0">
                <a:solidFill>
                  <a:srgbClr val="363444"/>
                </a:solidFill>
                <a:latin typeface="Arial"/>
                <a:cs typeface="Arial"/>
              </a:rPr>
              <a:t>Thinking</a:t>
            </a:r>
            <a:r>
              <a:rPr sz="1200" spc="-30" dirty="0">
                <a:solidFill>
                  <a:srgbClr val="363444"/>
                </a:solidFill>
                <a:latin typeface="Arial"/>
                <a:cs typeface="Arial"/>
              </a:rPr>
              <a:t> </a:t>
            </a:r>
            <a:r>
              <a:rPr sz="1200" dirty="0">
                <a:solidFill>
                  <a:srgbClr val="363444"/>
                </a:solidFill>
                <a:latin typeface="Arial"/>
                <a:cs typeface="Arial"/>
              </a:rPr>
              <a:t>Fast</a:t>
            </a:r>
            <a:r>
              <a:rPr sz="1200" spc="-25" dirty="0">
                <a:solidFill>
                  <a:srgbClr val="363444"/>
                </a:solidFill>
                <a:latin typeface="Arial"/>
                <a:cs typeface="Arial"/>
              </a:rPr>
              <a:t> </a:t>
            </a:r>
            <a:r>
              <a:rPr sz="1200" dirty="0">
                <a:solidFill>
                  <a:srgbClr val="363444"/>
                </a:solidFill>
                <a:latin typeface="Arial"/>
                <a:cs typeface="Arial"/>
              </a:rPr>
              <a:t>and</a:t>
            </a:r>
            <a:r>
              <a:rPr sz="1200" spc="-25" dirty="0">
                <a:solidFill>
                  <a:srgbClr val="363444"/>
                </a:solidFill>
                <a:latin typeface="Arial"/>
                <a:cs typeface="Arial"/>
              </a:rPr>
              <a:t> </a:t>
            </a:r>
            <a:r>
              <a:rPr sz="1200" dirty="0">
                <a:solidFill>
                  <a:srgbClr val="363444"/>
                </a:solidFill>
                <a:latin typeface="Arial"/>
                <a:cs typeface="Arial"/>
              </a:rPr>
              <a:t>Slow</a:t>
            </a:r>
            <a:r>
              <a:rPr sz="1200" spc="-30" dirty="0">
                <a:solidFill>
                  <a:srgbClr val="363444"/>
                </a:solidFill>
                <a:latin typeface="Arial"/>
                <a:cs typeface="Arial"/>
              </a:rPr>
              <a:t> </a:t>
            </a:r>
            <a:r>
              <a:rPr sz="1200" dirty="0">
                <a:solidFill>
                  <a:srgbClr val="363444"/>
                </a:solidFill>
                <a:latin typeface="Arial"/>
                <a:cs typeface="Arial"/>
              </a:rPr>
              <a:t>in</a:t>
            </a:r>
            <a:r>
              <a:rPr sz="1200" spc="-80" dirty="0">
                <a:solidFill>
                  <a:srgbClr val="363444"/>
                </a:solidFill>
                <a:latin typeface="Arial"/>
                <a:cs typeface="Arial"/>
              </a:rPr>
              <a:t> </a:t>
            </a:r>
            <a:r>
              <a:rPr sz="1200" dirty="0">
                <a:solidFill>
                  <a:srgbClr val="363444"/>
                </a:solidFill>
                <a:latin typeface="Arial"/>
                <a:cs typeface="Arial"/>
              </a:rPr>
              <a:t>AI.</a:t>
            </a:r>
            <a:r>
              <a:rPr sz="1200" spc="-80" dirty="0">
                <a:solidFill>
                  <a:srgbClr val="363444"/>
                </a:solidFill>
                <a:latin typeface="Arial"/>
                <a:cs typeface="Arial"/>
              </a:rPr>
              <a:t> </a:t>
            </a:r>
            <a:r>
              <a:rPr sz="1200" dirty="0">
                <a:solidFill>
                  <a:srgbClr val="363444"/>
                </a:solidFill>
                <a:latin typeface="Arial"/>
                <a:cs typeface="Arial"/>
              </a:rPr>
              <a:t>AAMAS</a:t>
            </a:r>
            <a:r>
              <a:rPr sz="1200" spc="-25" dirty="0">
                <a:solidFill>
                  <a:srgbClr val="363444"/>
                </a:solidFill>
                <a:latin typeface="Arial"/>
                <a:cs typeface="Arial"/>
              </a:rPr>
              <a:t> </a:t>
            </a:r>
            <a:r>
              <a:rPr sz="1200" spc="-20" dirty="0">
                <a:solidFill>
                  <a:srgbClr val="363444"/>
                </a:solidFill>
                <a:latin typeface="Arial"/>
                <a:cs typeface="Arial"/>
              </a:rPr>
              <a:t>2019</a:t>
            </a:r>
            <a:endParaRPr sz="1200">
              <a:latin typeface="Arial"/>
              <a:cs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343841" y="5550273"/>
            <a:ext cx="3265338" cy="976967"/>
          </a:xfrm>
          <a:prstGeom prst="rect">
            <a:avLst/>
          </a:prstGeom>
        </p:spPr>
      </p:pic>
      <p:pic>
        <p:nvPicPr>
          <p:cNvPr id="3" name="object 3"/>
          <p:cNvPicPr/>
          <p:nvPr/>
        </p:nvPicPr>
        <p:blipFill>
          <a:blip r:embed="rId3" cstate="print"/>
          <a:stretch>
            <a:fillRect/>
          </a:stretch>
        </p:blipFill>
        <p:spPr>
          <a:xfrm>
            <a:off x="6858266" y="5084773"/>
            <a:ext cx="1837220" cy="376619"/>
          </a:xfrm>
          <a:prstGeom prst="rect">
            <a:avLst/>
          </a:prstGeom>
        </p:spPr>
      </p:pic>
      <p:sp>
        <p:nvSpPr>
          <p:cNvPr id="4" name="object 4"/>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55" dirty="0"/>
              <a:t>“Reward</a:t>
            </a:r>
            <a:r>
              <a:rPr spc="-55" dirty="0"/>
              <a:t> </a:t>
            </a:r>
            <a:r>
              <a:rPr spc="165" dirty="0"/>
              <a:t>Hacking”</a:t>
            </a:r>
          </a:p>
        </p:txBody>
      </p:sp>
      <p:sp>
        <p:nvSpPr>
          <p:cNvPr id="5" name="object 5"/>
          <p:cNvSpPr txBox="1"/>
          <p:nvPr/>
        </p:nvSpPr>
        <p:spPr>
          <a:xfrm>
            <a:off x="596899" y="906780"/>
            <a:ext cx="5854065" cy="4767972"/>
          </a:xfrm>
          <a:prstGeom prst="rect">
            <a:avLst/>
          </a:prstGeom>
        </p:spPr>
        <p:txBody>
          <a:bodyPr vert="horz" wrap="square" lIns="0" tIns="12700" rIns="0" bIns="0" rtlCol="0">
            <a:spAutoFit/>
          </a:bodyPr>
          <a:lstStyle/>
          <a:p>
            <a:pPr marL="243840" marR="150495" indent="-231140">
              <a:lnSpc>
                <a:spcPct val="100000"/>
              </a:lnSpc>
              <a:spcBef>
                <a:spcPts val="100"/>
              </a:spcBef>
              <a:buChar char="•"/>
              <a:tabLst>
                <a:tab pos="243840" algn="l"/>
                <a:tab pos="244475" algn="l"/>
              </a:tabLst>
            </a:pPr>
            <a:r>
              <a:rPr lang="el-GR" dirty="0">
                <a:solidFill>
                  <a:srgbClr val="004165"/>
                </a:solidFill>
                <a:latin typeface="Arial"/>
                <a:cs typeface="Arial"/>
              </a:rPr>
              <a:t>Οι παράγοντες ίσως να προσφύγουν στο </a:t>
            </a:r>
            <a:r>
              <a:rPr dirty="0">
                <a:solidFill>
                  <a:srgbClr val="004165"/>
                </a:solidFill>
                <a:latin typeface="Arial"/>
                <a:cs typeface="Arial"/>
              </a:rPr>
              <a:t>”Reward</a:t>
            </a:r>
            <a:r>
              <a:rPr spc="-30" dirty="0">
                <a:solidFill>
                  <a:srgbClr val="004165"/>
                </a:solidFill>
                <a:latin typeface="Arial"/>
                <a:cs typeface="Arial"/>
              </a:rPr>
              <a:t> </a:t>
            </a:r>
            <a:r>
              <a:rPr dirty="0">
                <a:solidFill>
                  <a:srgbClr val="004165"/>
                </a:solidFill>
                <a:latin typeface="Arial"/>
                <a:cs typeface="Arial"/>
              </a:rPr>
              <a:t>Hack,”</a:t>
            </a:r>
            <a:r>
              <a:rPr spc="-35" dirty="0">
                <a:solidFill>
                  <a:srgbClr val="004165"/>
                </a:solidFill>
                <a:latin typeface="Arial"/>
                <a:cs typeface="Arial"/>
              </a:rPr>
              <a:t> </a:t>
            </a:r>
            <a:r>
              <a:rPr lang="el-GR" spc="-35" dirty="0">
                <a:solidFill>
                  <a:srgbClr val="004165"/>
                </a:solidFill>
                <a:latin typeface="Arial"/>
                <a:cs typeface="Arial"/>
              </a:rPr>
              <a:t> δηλαδή, </a:t>
            </a:r>
            <a:r>
              <a:rPr lang="el-GR" dirty="0">
                <a:solidFill>
                  <a:srgbClr val="004165"/>
                </a:solidFill>
                <a:latin typeface="Arial"/>
                <a:cs typeface="Arial"/>
              </a:rPr>
              <a:t>μαθαίνουν συμπεριφορές που έχουν υψηλή επιβράβευση αλλά δεν προβλέπονται</a:t>
            </a:r>
            <a:r>
              <a:rPr spc="-10" dirty="0">
                <a:solidFill>
                  <a:srgbClr val="004165"/>
                </a:solidFill>
                <a:latin typeface="Arial"/>
                <a:cs typeface="Arial"/>
              </a:rPr>
              <a:t>.</a:t>
            </a:r>
            <a:endParaRPr dirty="0">
              <a:latin typeface="Arial"/>
              <a:cs typeface="Arial"/>
            </a:endParaRPr>
          </a:p>
          <a:p>
            <a:pPr marL="755015" marR="426720" lvl="1" indent="-396240">
              <a:lnSpc>
                <a:spcPct val="100000"/>
              </a:lnSpc>
              <a:spcBef>
                <a:spcPts val="480"/>
              </a:spcBef>
              <a:buChar char="–"/>
              <a:tabLst>
                <a:tab pos="755015" algn="l"/>
                <a:tab pos="755650" algn="l"/>
              </a:tabLst>
            </a:pPr>
            <a:r>
              <a:rPr lang="el-GR" dirty="0">
                <a:solidFill>
                  <a:srgbClr val="004165"/>
                </a:solidFill>
                <a:latin typeface="Arial"/>
                <a:cs typeface="Arial"/>
              </a:rPr>
              <a:t>Συνεχές χτύπημα του </a:t>
            </a:r>
            <a:r>
              <a:rPr lang="el-GR" dirty="0" err="1">
                <a:solidFill>
                  <a:srgbClr val="004165"/>
                </a:solidFill>
                <a:latin typeface="Arial"/>
                <a:cs typeface="Arial"/>
              </a:rPr>
              <a:t>power-up</a:t>
            </a:r>
            <a:r>
              <a:rPr lang="el-GR" dirty="0">
                <a:solidFill>
                  <a:srgbClr val="004165"/>
                </a:solidFill>
                <a:latin typeface="Arial"/>
                <a:cs typeface="Arial"/>
              </a:rPr>
              <a:t> αντί να παίζεται το παιχνίδι</a:t>
            </a:r>
            <a:r>
              <a:rPr spc="-10" dirty="0">
                <a:solidFill>
                  <a:srgbClr val="004165"/>
                </a:solidFill>
                <a:latin typeface="Arial"/>
                <a:cs typeface="Arial"/>
              </a:rPr>
              <a:t>.</a:t>
            </a:r>
            <a:endParaRPr dirty="0">
              <a:latin typeface="Arial"/>
              <a:cs typeface="Arial"/>
            </a:endParaRPr>
          </a:p>
          <a:p>
            <a:pPr marL="755015" lvl="1" indent="-396875">
              <a:lnSpc>
                <a:spcPct val="100000"/>
              </a:lnSpc>
              <a:spcBef>
                <a:spcPts val="500"/>
              </a:spcBef>
              <a:buChar char="–"/>
              <a:tabLst>
                <a:tab pos="755015" algn="l"/>
                <a:tab pos="755650" algn="l"/>
              </a:tabLst>
            </a:pPr>
            <a:r>
              <a:rPr lang="el-GR" dirty="0">
                <a:solidFill>
                  <a:srgbClr val="004165"/>
                </a:solidFill>
                <a:latin typeface="Arial"/>
                <a:cs typeface="Arial"/>
              </a:rPr>
              <a:t>Παύση του παιχνιδιού αντί να παίζεται το παιχνίδι</a:t>
            </a:r>
            <a:r>
              <a:rPr spc="-10" dirty="0">
                <a:solidFill>
                  <a:srgbClr val="004165"/>
                </a:solidFill>
                <a:latin typeface="Arial"/>
                <a:cs typeface="Arial"/>
              </a:rPr>
              <a:t>.</a:t>
            </a:r>
            <a:endParaRPr lang="en-CY" dirty="0">
              <a:latin typeface="Arial"/>
              <a:cs typeface="Arial"/>
            </a:endParaRPr>
          </a:p>
          <a:p>
            <a:pPr lvl="1">
              <a:lnSpc>
                <a:spcPct val="100000"/>
              </a:lnSpc>
              <a:spcBef>
                <a:spcPts val="15"/>
              </a:spcBef>
              <a:buClr>
                <a:srgbClr val="004165"/>
              </a:buClr>
            </a:pPr>
            <a:endParaRPr lang="en-CY" sz="2800" dirty="0">
              <a:latin typeface="Arial"/>
              <a:cs typeface="Arial"/>
            </a:endParaRPr>
          </a:p>
          <a:p>
            <a:pPr marL="243840" marR="452755" indent="-231775">
              <a:lnSpc>
                <a:spcPct val="100000"/>
              </a:lnSpc>
              <a:spcBef>
                <a:spcPts val="5"/>
              </a:spcBef>
              <a:buChar char="•"/>
              <a:tabLst>
                <a:tab pos="243840" algn="l"/>
                <a:tab pos="244475" algn="l"/>
              </a:tabLst>
            </a:pPr>
            <a:r>
              <a:rPr lang="el-GR" dirty="0">
                <a:solidFill>
                  <a:srgbClr val="004165"/>
                </a:solidFill>
                <a:latin typeface="Arial"/>
                <a:cs typeface="Arial"/>
              </a:rPr>
              <a:t>Ένα από τη λίστα συγκεκριμένων προβλημάτων στην Ασφάλεια της ΤΝ, συμπεριλαμβανομένων της </a:t>
            </a:r>
            <a:r>
              <a:rPr lang="el-GR" b="1" dirty="0">
                <a:solidFill>
                  <a:srgbClr val="004165"/>
                </a:solidFill>
                <a:latin typeface="Arial"/>
                <a:cs typeface="Arial"/>
              </a:rPr>
              <a:t>Ασφαλούς Εξερεύνησης και της Αποφυγής Αρνητικών Παρενεργειών</a:t>
            </a:r>
            <a:r>
              <a:rPr b="1" spc="-10" dirty="0">
                <a:solidFill>
                  <a:srgbClr val="004165"/>
                </a:solidFill>
                <a:latin typeface="Arial"/>
                <a:cs typeface="Arial"/>
              </a:rPr>
              <a:t>.</a:t>
            </a:r>
            <a:endParaRPr b="1" dirty="0">
              <a:latin typeface="Arial"/>
              <a:cs typeface="Arial"/>
            </a:endParaRPr>
          </a:p>
          <a:p>
            <a:pPr>
              <a:lnSpc>
                <a:spcPct val="100000"/>
              </a:lnSpc>
              <a:spcBef>
                <a:spcPts val="10"/>
              </a:spcBef>
              <a:buClr>
                <a:srgbClr val="004165"/>
              </a:buClr>
              <a:buFont typeface="Arial"/>
              <a:buChar char="•"/>
            </a:pPr>
            <a:endParaRPr sz="2800" dirty="0">
              <a:latin typeface="Arial"/>
              <a:cs typeface="Arial"/>
            </a:endParaRPr>
          </a:p>
          <a:p>
            <a:pPr marL="243840" marR="107950" indent="-231140">
              <a:lnSpc>
                <a:spcPct val="100000"/>
              </a:lnSpc>
              <a:buChar char="•"/>
              <a:tabLst>
                <a:tab pos="243840" algn="l"/>
                <a:tab pos="244475" algn="l"/>
              </a:tabLst>
            </a:pPr>
            <a:r>
              <a:rPr dirty="0">
                <a:solidFill>
                  <a:srgbClr val="004165"/>
                </a:solidFill>
                <a:latin typeface="Arial"/>
                <a:cs typeface="Arial"/>
              </a:rPr>
              <a:t>Wired</a:t>
            </a:r>
            <a:r>
              <a:rPr spc="-40" dirty="0">
                <a:solidFill>
                  <a:srgbClr val="004165"/>
                </a:solidFill>
                <a:latin typeface="Arial"/>
                <a:cs typeface="Arial"/>
              </a:rPr>
              <a:t> </a:t>
            </a:r>
            <a:r>
              <a:rPr dirty="0">
                <a:solidFill>
                  <a:srgbClr val="004165"/>
                </a:solidFill>
                <a:latin typeface="Arial"/>
                <a:cs typeface="Arial"/>
              </a:rPr>
              <a:t>Article:</a:t>
            </a:r>
            <a:r>
              <a:rPr spc="-5" dirty="0">
                <a:solidFill>
                  <a:srgbClr val="004165"/>
                </a:solidFill>
                <a:latin typeface="Arial"/>
                <a:cs typeface="Arial"/>
              </a:rPr>
              <a:t> </a:t>
            </a:r>
            <a:r>
              <a:rPr u="sng" spc="-10" dirty="0">
                <a:solidFill>
                  <a:srgbClr val="6A9E24"/>
                </a:solidFill>
                <a:uFill>
                  <a:solidFill>
                    <a:srgbClr val="6A9E24"/>
                  </a:solidFill>
                </a:uFill>
                <a:latin typeface="Arial"/>
                <a:cs typeface="Arial"/>
              </a:rPr>
              <a:t>https://</a:t>
            </a:r>
            <a:r>
              <a:rPr u="sng" spc="-10" dirty="0">
                <a:solidFill>
                  <a:srgbClr val="6A9E24"/>
                </a:solidFill>
                <a:uFill>
                  <a:solidFill>
                    <a:srgbClr val="6A9E24"/>
                  </a:solidFill>
                </a:uFill>
                <a:latin typeface="Arial"/>
                <a:cs typeface="Arial"/>
                <a:hlinkClick r:id="rId4"/>
              </a:rPr>
              <a:t>www.wired.com/story/when-</a:t>
            </a:r>
            <a:r>
              <a:rPr spc="-10" dirty="0">
                <a:solidFill>
                  <a:srgbClr val="6A9E24"/>
                </a:solidFill>
                <a:latin typeface="Arial"/>
                <a:cs typeface="Arial"/>
              </a:rPr>
              <a:t> </a:t>
            </a:r>
            <a:r>
              <a:rPr u="sng" spc="-10" dirty="0">
                <a:solidFill>
                  <a:srgbClr val="6A9E24"/>
                </a:solidFill>
                <a:uFill>
                  <a:solidFill>
                    <a:srgbClr val="6A9E24"/>
                  </a:solidFill>
                </a:uFill>
                <a:latin typeface="Arial"/>
                <a:cs typeface="Arial"/>
              </a:rPr>
              <a:t>bots-teach-themselves-to-cheat/</a:t>
            </a:r>
            <a:endParaRPr dirty="0">
              <a:latin typeface="Arial"/>
              <a:cs typeface="Arial"/>
            </a:endParaRPr>
          </a:p>
          <a:p>
            <a:pPr marL="243840" indent="-231775">
              <a:lnSpc>
                <a:spcPct val="100000"/>
              </a:lnSpc>
              <a:spcBef>
                <a:spcPts val="505"/>
              </a:spcBef>
              <a:buChar char="•"/>
              <a:tabLst>
                <a:tab pos="243840" algn="l"/>
                <a:tab pos="244475" algn="l"/>
              </a:tabLst>
            </a:pPr>
            <a:r>
              <a:rPr dirty="0">
                <a:solidFill>
                  <a:srgbClr val="004165"/>
                </a:solidFill>
                <a:latin typeface="Arial"/>
                <a:cs typeface="Arial"/>
              </a:rPr>
              <a:t>DeepMind</a:t>
            </a:r>
            <a:r>
              <a:rPr spc="-30" dirty="0">
                <a:solidFill>
                  <a:srgbClr val="004165"/>
                </a:solidFill>
                <a:latin typeface="Arial"/>
                <a:cs typeface="Arial"/>
              </a:rPr>
              <a:t> </a:t>
            </a:r>
            <a:r>
              <a:rPr dirty="0">
                <a:solidFill>
                  <a:srgbClr val="004165"/>
                </a:solidFill>
                <a:latin typeface="Arial"/>
                <a:cs typeface="Arial"/>
              </a:rPr>
              <a:t>List:</a:t>
            </a:r>
            <a:r>
              <a:rPr spc="-30" dirty="0">
                <a:solidFill>
                  <a:srgbClr val="004165"/>
                </a:solidFill>
                <a:latin typeface="Arial"/>
                <a:cs typeface="Arial"/>
              </a:rPr>
              <a:t> </a:t>
            </a:r>
            <a:r>
              <a:rPr u="sng" spc="-10" dirty="0">
                <a:solidFill>
                  <a:srgbClr val="6A9E24"/>
                </a:solidFill>
                <a:uFill>
                  <a:solidFill>
                    <a:srgbClr val="6A9E24"/>
                  </a:solidFill>
                </a:uFill>
                <a:latin typeface="Arial"/>
                <a:cs typeface="Arial"/>
              </a:rPr>
              <a:t>https://t.co/mAGUf3quFQ</a:t>
            </a:r>
            <a:endParaRPr dirty="0">
              <a:latin typeface="Arial"/>
              <a:cs typeface="Arial"/>
            </a:endParaRPr>
          </a:p>
        </p:txBody>
      </p:sp>
      <p:grpSp>
        <p:nvGrpSpPr>
          <p:cNvPr id="6" name="object 6"/>
          <p:cNvGrpSpPr/>
          <p:nvPr/>
        </p:nvGrpSpPr>
        <p:grpSpPr>
          <a:xfrm>
            <a:off x="6745211" y="935380"/>
            <a:ext cx="5447030" cy="5099685"/>
            <a:chOff x="6745211" y="935380"/>
            <a:chExt cx="5447030" cy="5099685"/>
          </a:xfrm>
        </p:grpSpPr>
        <p:pic>
          <p:nvPicPr>
            <p:cNvPr id="7" name="object 7"/>
            <p:cNvPicPr/>
            <p:nvPr/>
          </p:nvPicPr>
          <p:blipFill>
            <a:blip r:embed="rId5" cstate="print"/>
            <a:stretch>
              <a:fillRect/>
            </a:stretch>
          </p:blipFill>
          <p:spPr>
            <a:xfrm>
              <a:off x="9113990" y="3388017"/>
              <a:ext cx="3078010" cy="2647010"/>
            </a:xfrm>
            <a:prstGeom prst="rect">
              <a:avLst/>
            </a:prstGeom>
          </p:spPr>
        </p:pic>
        <p:pic>
          <p:nvPicPr>
            <p:cNvPr id="8" name="object 8"/>
            <p:cNvPicPr/>
            <p:nvPr/>
          </p:nvPicPr>
          <p:blipFill>
            <a:blip r:embed="rId6" cstate="print"/>
            <a:stretch>
              <a:fillRect/>
            </a:stretch>
          </p:blipFill>
          <p:spPr>
            <a:xfrm>
              <a:off x="6745211" y="935380"/>
              <a:ext cx="3744594" cy="2514206"/>
            </a:xfrm>
            <a:prstGeom prst="rect">
              <a:avLst/>
            </a:prstGeom>
          </p:spPr>
        </p:pic>
        <p:pic>
          <p:nvPicPr>
            <p:cNvPr id="9" name="object 9"/>
            <p:cNvPicPr/>
            <p:nvPr/>
          </p:nvPicPr>
          <p:blipFill>
            <a:blip r:embed="rId7" cstate="print"/>
            <a:stretch>
              <a:fillRect/>
            </a:stretch>
          </p:blipFill>
          <p:spPr>
            <a:xfrm>
              <a:off x="7503172" y="1611506"/>
              <a:ext cx="2197646" cy="1202089"/>
            </a:xfrm>
            <a:prstGeom prst="rect">
              <a:avLst/>
            </a:prstGeom>
          </p:spPr>
        </p:pic>
      </p:grpSp>
      <p:sp>
        <p:nvSpPr>
          <p:cNvPr id="10" name="object 10"/>
          <p:cNvSpPr txBox="1"/>
          <p:nvPr/>
        </p:nvSpPr>
        <p:spPr>
          <a:xfrm>
            <a:off x="78739" y="6241796"/>
            <a:ext cx="6031230" cy="561975"/>
          </a:xfrm>
          <a:prstGeom prst="rect">
            <a:avLst/>
          </a:prstGeom>
        </p:spPr>
        <p:txBody>
          <a:bodyPr vert="horz" wrap="square" lIns="0" tIns="12700" rIns="0" bIns="0" rtlCol="0">
            <a:spAutoFit/>
          </a:bodyPr>
          <a:lstStyle/>
          <a:p>
            <a:pPr marL="12700">
              <a:lnSpc>
                <a:spcPts val="1415"/>
              </a:lnSpc>
              <a:spcBef>
                <a:spcPts val="100"/>
              </a:spcBef>
            </a:pPr>
            <a:r>
              <a:rPr sz="1200" b="1" u="sng" dirty="0">
                <a:solidFill>
                  <a:srgbClr val="363444"/>
                </a:solidFill>
                <a:uFill>
                  <a:solidFill>
                    <a:srgbClr val="363444"/>
                  </a:solidFill>
                </a:uFill>
                <a:latin typeface="Arial"/>
                <a:cs typeface="Arial"/>
              </a:rPr>
              <a:t>Paper</a:t>
            </a:r>
            <a:r>
              <a:rPr sz="1200" b="1" u="sng" spc="-25" dirty="0">
                <a:solidFill>
                  <a:srgbClr val="363444"/>
                </a:solidFill>
                <a:uFill>
                  <a:solidFill>
                    <a:srgbClr val="363444"/>
                  </a:solidFill>
                </a:uFill>
                <a:latin typeface="Arial"/>
                <a:cs typeface="Arial"/>
              </a:rPr>
              <a:t> </a:t>
            </a:r>
            <a:r>
              <a:rPr sz="1200" b="1" u="sng" spc="-10" dirty="0">
                <a:solidFill>
                  <a:srgbClr val="363444"/>
                </a:solidFill>
                <a:uFill>
                  <a:solidFill>
                    <a:srgbClr val="363444"/>
                  </a:solidFill>
                </a:uFill>
                <a:latin typeface="Arial"/>
                <a:cs typeface="Arial"/>
              </a:rPr>
              <a:t>Citations</a:t>
            </a:r>
            <a:endParaRPr sz="1200">
              <a:latin typeface="Arial"/>
              <a:cs typeface="Arial"/>
            </a:endParaRPr>
          </a:p>
          <a:p>
            <a:pPr marL="12700">
              <a:lnSpc>
                <a:spcPts val="1390"/>
              </a:lnSpc>
            </a:pPr>
            <a:r>
              <a:rPr sz="1200" spc="-10" dirty="0">
                <a:solidFill>
                  <a:srgbClr val="363444"/>
                </a:solidFill>
                <a:latin typeface="Arial"/>
                <a:cs typeface="Arial"/>
              </a:rPr>
              <a:t>Dario</a:t>
            </a:r>
            <a:r>
              <a:rPr sz="1200" spc="-85" dirty="0">
                <a:solidFill>
                  <a:srgbClr val="363444"/>
                </a:solidFill>
                <a:latin typeface="Arial"/>
                <a:cs typeface="Arial"/>
              </a:rPr>
              <a:t> </a:t>
            </a:r>
            <a:r>
              <a:rPr sz="1200" dirty="0">
                <a:solidFill>
                  <a:srgbClr val="363444"/>
                </a:solidFill>
                <a:latin typeface="Arial"/>
                <a:cs typeface="Arial"/>
              </a:rPr>
              <a:t>Amodei,</a:t>
            </a:r>
            <a:r>
              <a:rPr sz="1200" spc="-35" dirty="0">
                <a:solidFill>
                  <a:srgbClr val="363444"/>
                </a:solidFill>
                <a:latin typeface="Arial"/>
                <a:cs typeface="Arial"/>
              </a:rPr>
              <a:t> </a:t>
            </a:r>
            <a:r>
              <a:rPr sz="1200" dirty="0">
                <a:solidFill>
                  <a:srgbClr val="363444"/>
                </a:solidFill>
                <a:latin typeface="Arial"/>
                <a:cs typeface="Arial"/>
              </a:rPr>
              <a:t>Chris</a:t>
            </a:r>
            <a:r>
              <a:rPr sz="1200" spc="-25" dirty="0">
                <a:solidFill>
                  <a:srgbClr val="363444"/>
                </a:solidFill>
                <a:latin typeface="Arial"/>
                <a:cs typeface="Arial"/>
              </a:rPr>
              <a:t> </a:t>
            </a:r>
            <a:r>
              <a:rPr sz="1200" dirty="0">
                <a:solidFill>
                  <a:srgbClr val="363444"/>
                </a:solidFill>
                <a:latin typeface="Arial"/>
                <a:cs typeface="Arial"/>
              </a:rPr>
              <a:t>Olah,</a:t>
            </a:r>
            <a:r>
              <a:rPr sz="1200" spc="-20" dirty="0">
                <a:solidFill>
                  <a:srgbClr val="363444"/>
                </a:solidFill>
                <a:latin typeface="Arial"/>
                <a:cs typeface="Arial"/>
              </a:rPr>
              <a:t> </a:t>
            </a:r>
            <a:r>
              <a:rPr sz="1200" dirty="0">
                <a:solidFill>
                  <a:srgbClr val="363444"/>
                </a:solidFill>
                <a:latin typeface="Arial"/>
                <a:cs typeface="Arial"/>
              </a:rPr>
              <a:t>Jacob</a:t>
            </a:r>
            <a:r>
              <a:rPr sz="1200" spc="-25" dirty="0">
                <a:solidFill>
                  <a:srgbClr val="363444"/>
                </a:solidFill>
                <a:latin typeface="Arial"/>
                <a:cs typeface="Arial"/>
              </a:rPr>
              <a:t> </a:t>
            </a:r>
            <a:r>
              <a:rPr sz="1200" dirty="0">
                <a:solidFill>
                  <a:srgbClr val="363444"/>
                </a:solidFill>
                <a:latin typeface="Arial"/>
                <a:cs typeface="Arial"/>
              </a:rPr>
              <a:t>Steinhardt,</a:t>
            </a:r>
            <a:r>
              <a:rPr sz="1200" spc="-25" dirty="0">
                <a:solidFill>
                  <a:srgbClr val="363444"/>
                </a:solidFill>
                <a:latin typeface="Arial"/>
                <a:cs typeface="Arial"/>
              </a:rPr>
              <a:t> </a:t>
            </a:r>
            <a:r>
              <a:rPr sz="1200" dirty="0">
                <a:solidFill>
                  <a:srgbClr val="363444"/>
                </a:solidFill>
                <a:latin typeface="Arial"/>
                <a:cs typeface="Arial"/>
              </a:rPr>
              <a:t>Paul</a:t>
            </a:r>
            <a:r>
              <a:rPr sz="1200" spc="-25" dirty="0">
                <a:solidFill>
                  <a:srgbClr val="363444"/>
                </a:solidFill>
                <a:latin typeface="Arial"/>
                <a:cs typeface="Arial"/>
              </a:rPr>
              <a:t> </a:t>
            </a:r>
            <a:r>
              <a:rPr sz="1200" dirty="0">
                <a:solidFill>
                  <a:srgbClr val="363444"/>
                </a:solidFill>
                <a:latin typeface="Arial"/>
                <a:cs typeface="Arial"/>
              </a:rPr>
              <a:t>Christiano,</a:t>
            </a:r>
            <a:r>
              <a:rPr sz="1200" spc="-25" dirty="0">
                <a:solidFill>
                  <a:srgbClr val="363444"/>
                </a:solidFill>
                <a:latin typeface="Arial"/>
                <a:cs typeface="Arial"/>
              </a:rPr>
              <a:t> </a:t>
            </a:r>
            <a:r>
              <a:rPr sz="1200" dirty="0">
                <a:solidFill>
                  <a:srgbClr val="363444"/>
                </a:solidFill>
                <a:latin typeface="Arial"/>
                <a:cs typeface="Arial"/>
              </a:rPr>
              <a:t>John</a:t>
            </a:r>
            <a:r>
              <a:rPr sz="1200" spc="-30" dirty="0">
                <a:solidFill>
                  <a:srgbClr val="363444"/>
                </a:solidFill>
                <a:latin typeface="Arial"/>
                <a:cs typeface="Arial"/>
              </a:rPr>
              <a:t> </a:t>
            </a:r>
            <a:r>
              <a:rPr sz="1200" dirty="0">
                <a:solidFill>
                  <a:srgbClr val="363444"/>
                </a:solidFill>
                <a:latin typeface="Arial"/>
                <a:cs typeface="Arial"/>
              </a:rPr>
              <a:t>Schulman,</a:t>
            </a:r>
            <a:r>
              <a:rPr sz="1200" spc="-15" dirty="0">
                <a:solidFill>
                  <a:srgbClr val="363444"/>
                </a:solidFill>
                <a:latin typeface="Arial"/>
                <a:cs typeface="Arial"/>
              </a:rPr>
              <a:t> </a:t>
            </a:r>
            <a:r>
              <a:rPr sz="1200" dirty="0">
                <a:solidFill>
                  <a:srgbClr val="363444"/>
                </a:solidFill>
                <a:latin typeface="Arial"/>
                <a:cs typeface="Arial"/>
              </a:rPr>
              <a:t>Dan</a:t>
            </a:r>
            <a:r>
              <a:rPr sz="1200" spc="-30" dirty="0">
                <a:solidFill>
                  <a:srgbClr val="363444"/>
                </a:solidFill>
                <a:latin typeface="Arial"/>
                <a:cs typeface="Arial"/>
              </a:rPr>
              <a:t> </a:t>
            </a:r>
            <a:r>
              <a:rPr sz="1200" spc="-10" dirty="0">
                <a:solidFill>
                  <a:srgbClr val="363444"/>
                </a:solidFill>
                <a:latin typeface="Arial"/>
                <a:cs typeface="Arial"/>
              </a:rPr>
              <a:t>Mané.</a:t>
            </a:r>
            <a:endParaRPr sz="1200">
              <a:latin typeface="Arial"/>
              <a:cs typeface="Arial"/>
            </a:endParaRPr>
          </a:p>
          <a:p>
            <a:pPr marL="12700">
              <a:lnSpc>
                <a:spcPts val="1415"/>
              </a:lnSpc>
            </a:pPr>
            <a:r>
              <a:rPr sz="1200" i="1" dirty="0">
                <a:solidFill>
                  <a:srgbClr val="363444"/>
                </a:solidFill>
                <a:latin typeface="Arial"/>
                <a:cs typeface="Arial"/>
              </a:rPr>
              <a:t>Concrete</a:t>
            </a:r>
            <a:r>
              <a:rPr sz="1200" i="1" spc="-50" dirty="0">
                <a:solidFill>
                  <a:srgbClr val="363444"/>
                </a:solidFill>
                <a:latin typeface="Arial"/>
                <a:cs typeface="Arial"/>
              </a:rPr>
              <a:t> </a:t>
            </a:r>
            <a:r>
              <a:rPr sz="1200" i="1" dirty="0">
                <a:solidFill>
                  <a:srgbClr val="363444"/>
                </a:solidFill>
                <a:latin typeface="Arial"/>
                <a:cs typeface="Arial"/>
              </a:rPr>
              <a:t>Problems</a:t>
            </a:r>
            <a:r>
              <a:rPr sz="1200" i="1" spc="-30" dirty="0">
                <a:solidFill>
                  <a:srgbClr val="363444"/>
                </a:solidFill>
                <a:latin typeface="Arial"/>
                <a:cs typeface="Arial"/>
              </a:rPr>
              <a:t> </a:t>
            </a:r>
            <a:r>
              <a:rPr sz="1200" i="1" dirty="0">
                <a:solidFill>
                  <a:srgbClr val="363444"/>
                </a:solidFill>
                <a:latin typeface="Arial"/>
                <a:cs typeface="Arial"/>
              </a:rPr>
              <a:t>in</a:t>
            </a:r>
            <a:r>
              <a:rPr sz="1200" i="1" spc="-75" dirty="0">
                <a:solidFill>
                  <a:srgbClr val="363444"/>
                </a:solidFill>
                <a:latin typeface="Arial"/>
                <a:cs typeface="Arial"/>
              </a:rPr>
              <a:t> </a:t>
            </a:r>
            <a:r>
              <a:rPr sz="1200" i="1" dirty="0">
                <a:solidFill>
                  <a:srgbClr val="363444"/>
                </a:solidFill>
                <a:latin typeface="Arial"/>
                <a:cs typeface="Arial"/>
              </a:rPr>
              <a:t>AI</a:t>
            </a:r>
            <a:r>
              <a:rPr sz="1200" i="1" spc="-30" dirty="0">
                <a:solidFill>
                  <a:srgbClr val="363444"/>
                </a:solidFill>
                <a:latin typeface="Arial"/>
                <a:cs typeface="Arial"/>
              </a:rPr>
              <a:t> </a:t>
            </a:r>
            <a:r>
              <a:rPr sz="1200" i="1" dirty="0">
                <a:solidFill>
                  <a:srgbClr val="363444"/>
                </a:solidFill>
                <a:latin typeface="Arial"/>
                <a:cs typeface="Arial"/>
              </a:rPr>
              <a:t>Safety</a:t>
            </a:r>
            <a:r>
              <a:rPr sz="1200" dirty="0">
                <a:solidFill>
                  <a:srgbClr val="363444"/>
                </a:solidFill>
                <a:latin typeface="Arial"/>
                <a:cs typeface="Arial"/>
              </a:rPr>
              <a:t>.</a:t>
            </a:r>
            <a:r>
              <a:rPr sz="1200" spc="-25" dirty="0">
                <a:solidFill>
                  <a:srgbClr val="363444"/>
                </a:solidFill>
                <a:latin typeface="Arial"/>
                <a:cs typeface="Arial"/>
              </a:rPr>
              <a:t> </a:t>
            </a:r>
            <a:r>
              <a:rPr sz="1200" dirty="0">
                <a:solidFill>
                  <a:srgbClr val="363444"/>
                </a:solidFill>
                <a:latin typeface="Arial"/>
                <a:cs typeface="Arial"/>
              </a:rPr>
              <a:t>arXiv:1606.06565,</a:t>
            </a:r>
            <a:r>
              <a:rPr sz="1200" spc="-30" dirty="0">
                <a:solidFill>
                  <a:srgbClr val="363444"/>
                </a:solidFill>
                <a:latin typeface="Arial"/>
                <a:cs typeface="Arial"/>
              </a:rPr>
              <a:t> </a:t>
            </a:r>
            <a:r>
              <a:rPr sz="1200" spc="-10" dirty="0">
                <a:solidFill>
                  <a:srgbClr val="363444"/>
                </a:solidFill>
                <a:latin typeface="Arial"/>
                <a:cs typeface="Arial"/>
              </a:rPr>
              <a:t>2016.</a:t>
            </a:r>
            <a:endParaRPr sz="1200">
              <a:latin typeface="Arial"/>
              <a:cs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09600" y="69529"/>
            <a:ext cx="11074400" cy="773430"/>
            <a:chOff x="609600" y="69529"/>
            <a:chExt cx="11074400" cy="773430"/>
          </a:xfrm>
        </p:grpSpPr>
        <p:sp>
          <p:nvSpPr>
            <p:cNvPr id="3" name="object 3"/>
            <p:cNvSpPr/>
            <p:nvPr/>
          </p:nvSpPr>
          <p:spPr>
            <a:xfrm>
              <a:off x="609600" y="838199"/>
              <a:ext cx="11074400" cy="0"/>
            </a:xfrm>
            <a:custGeom>
              <a:avLst/>
              <a:gdLst/>
              <a:ahLst/>
              <a:cxnLst/>
              <a:rect l="l" t="t" r="r" b="b"/>
              <a:pathLst>
                <a:path w="11074400">
                  <a:moveTo>
                    <a:pt x="0" y="0"/>
                  </a:moveTo>
                  <a:lnTo>
                    <a:pt x="11074400" y="0"/>
                  </a:lnTo>
                </a:path>
              </a:pathLst>
            </a:custGeom>
            <a:ln w="9525">
              <a:solidFill>
                <a:srgbClr val="000000"/>
              </a:solidFill>
            </a:ln>
          </p:spPr>
          <p:txBody>
            <a:bodyPr wrap="square" lIns="0" tIns="0" rIns="0" bIns="0" rtlCol="0"/>
            <a:lstStyle/>
            <a:p>
              <a:endParaRPr/>
            </a:p>
          </p:txBody>
        </p:sp>
        <p:pic>
          <p:nvPicPr>
            <p:cNvPr id="4" name="object 4"/>
            <p:cNvPicPr/>
            <p:nvPr/>
          </p:nvPicPr>
          <p:blipFill>
            <a:blip r:embed="rId2" cstate="print"/>
            <a:stretch>
              <a:fillRect/>
            </a:stretch>
          </p:blipFill>
          <p:spPr>
            <a:xfrm>
              <a:off x="10824608" y="69529"/>
              <a:ext cx="747551" cy="747556"/>
            </a:xfrm>
            <a:prstGeom prst="rect">
              <a:avLst/>
            </a:prstGeom>
          </p:spPr>
        </p:pic>
      </p:grpSp>
      <p:sp>
        <p:nvSpPr>
          <p:cNvPr id="5" name="object 5"/>
          <p:cNvSpPr txBox="1"/>
          <p:nvPr/>
        </p:nvSpPr>
        <p:spPr>
          <a:xfrm>
            <a:off x="596900" y="985011"/>
            <a:ext cx="5254625" cy="4357603"/>
          </a:xfrm>
          <a:prstGeom prst="rect">
            <a:avLst/>
          </a:prstGeom>
        </p:spPr>
        <p:txBody>
          <a:bodyPr vert="horz" wrap="square" lIns="0" tIns="12700" rIns="0" bIns="0" rtlCol="0">
            <a:spAutoFit/>
          </a:bodyPr>
          <a:lstStyle/>
          <a:p>
            <a:pPr marL="12700">
              <a:lnSpc>
                <a:spcPct val="100000"/>
              </a:lnSpc>
              <a:spcBef>
                <a:spcPts val="100"/>
              </a:spcBef>
            </a:pPr>
            <a:r>
              <a:rPr lang="el-GR" sz="2800" spc="145" dirty="0">
                <a:solidFill>
                  <a:srgbClr val="004165"/>
                </a:solidFill>
                <a:latin typeface="Verdana"/>
                <a:cs typeface="Verdana"/>
              </a:rPr>
              <a:t>Παράδειγμα</a:t>
            </a:r>
            <a:endParaRPr sz="2800" dirty="0">
              <a:latin typeface="Verdana"/>
              <a:cs typeface="Verdana"/>
            </a:endParaRPr>
          </a:p>
          <a:p>
            <a:pPr marL="244475" marR="19685" indent="-231775">
              <a:lnSpc>
                <a:spcPct val="100200"/>
              </a:lnSpc>
              <a:spcBef>
                <a:spcPts val="2200"/>
              </a:spcBef>
              <a:buChar char="•"/>
              <a:tabLst>
                <a:tab pos="245110" algn="l"/>
              </a:tabLst>
            </a:pPr>
            <a:r>
              <a:rPr lang="el-GR" sz="2800" dirty="0">
                <a:solidFill>
                  <a:srgbClr val="004165"/>
                </a:solidFill>
                <a:latin typeface="Arial"/>
                <a:cs typeface="Arial"/>
              </a:rPr>
              <a:t>Ο παράγοντας ενισχυτικής μάθησης κάνει έναν κύκλο πετυχαίνοντας τους ίδιους στόχους αντί να τερματίσει τον αγώνα.</a:t>
            </a:r>
            <a:endParaRPr sz="2800" dirty="0">
              <a:latin typeface="Arial"/>
              <a:cs typeface="Arial"/>
            </a:endParaRPr>
          </a:p>
          <a:p>
            <a:pPr>
              <a:lnSpc>
                <a:spcPct val="100000"/>
              </a:lnSpc>
              <a:spcBef>
                <a:spcPts val="10"/>
              </a:spcBef>
              <a:buClr>
                <a:srgbClr val="004165"/>
              </a:buClr>
              <a:buFont typeface="Arial"/>
              <a:buChar char="•"/>
            </a:pPr>
            <a:endParaRPr sz="4100" dirty="0">
              <a:latin typeface="Arial"/>
              <a:cs typeface="Arial"/>
            </a:endParaRPr>
          </a:p>
          <a:p>
            <a:pPr marL="244475" indent="-231775">
              <a:lnSpc>
                <a:spcPts val="3335"/>
              </a:lnSpc>
              <a:spcBef>
                <a:spcPts val="5"/>
              </a:spcBef>
              <a:buClr>
                <a:srgbClr val="004165"/>
              </a:buClr>
              <a:buChar char="•"/>
              <a:tabLst>
                <a:tab pos="244475" algn="l"/>
              </a:tabLst>
            </a:pPr>
            <a:r>
              <a:rPr sz="2800" u="heavy" spc="-10" dirty="0">
                <a:solidFill>
                  <a:srgbClr val="6A9E24"/>
                </a:solidFill>
                <a:uFill>
                  <a:solidFill>
                    <a:srgbClr val="6A9E24"/>
                  </a:solidFill>
                </a:uFill>
                <a:latin typeface="Arial"/>
                <a:cs typeface="Arial"/>
              </a:rPr>
              <a:t>https://</a:t>
            </a:r>
            <a:r>
              <a:rPr sz="2800" u="heavy" spc="-10" dirty="0">
                <a:solidFill>
                  <a:srgbClr val="6A9E24"/>
                </a:solidFill>
                <a:uFill>
                  <a:solidFill>
                    <a:srgbClr val="6A9E24"/>
                  </a:solidFill>
                </a:uFill>
                <a:latin typeface="Arial"/>
                <a:cs typeface="Arial"/>
                <a:hlinkClick r:id="rId3"/>
              </a:rPr>
              <a:t>www.youtube.com/watch</a:t>
            </a:r>
            <a:endParaRPr sz="2800" dirty="0">
              <a:latin typeface="Arial"/>
              <a:cs typeface="Arial"/>
            </a:endParaRPr>
          </a:p>
          <a:p>
            <a:pPr marL="244475">
              <a:lnSpc>
                <a:spcPts val="3335"/>
              </a:lnSpc>
            </a:pPr>
            <a:r>
              <a:rPr sz="2800" u="heavy" spc="-10" dirty="0">
                <a:solidFill>
                  <a:srgbClr val="6A9E24"/>
                </a:solidFill>
                <a:uFill>
                  <a:solidFill>
                    <a:srgbClr val="6A9E24"/>
                  </a:solidFill>
                </a:uFill>
                <a:latin typeface="Arial"/>
                <a:cs typeface="Arial"/>
              </a:rPr>
              <a:t>?v=tlOIHko8ySg&amp;t=1s</a:t>
            </a:r>
            <a:endParaRPr sz="2800" dirty="0">
              <a:latin typeface="Arial"/>
              <a:cs typeface="Arial"/>
            </a:endParaRPr>
          </a:p>
        </p:txBody>
      </p:sp>
      <p:pic>
        <p:nvPicPr>
          <p:cNvPr id="6" name="object 6"/>
          <p:cNvPicPr/>
          <p:nvPr/>
        </p:nvPicPr>
        <p:blipFill>
          <a:blip r:embed="rId4" cstate="print"/>
          <a:stretch>
            <a:fillRect/>
          </a:stretch>
        </p:blipFill>
        <p:spPr>
          <a:xfrm>
            <a:off x="6278219" y="1936407"/>
            <a:ext cx="5314899" cy="3999448"/>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386418" y="1290151"/>
            <a:ext cx="2144654" cy="3085151"/>
          </a:xfrm>
          <a:prstGeom prst="rect">
            <a:avLst/>
          </a:prstGeom>
        </p:spPr>
      </p:pic>
      <p:sp>
        <p:nvSpPr>
          <p:cNvPr id="3" name="object 3"/>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lang="el-GR" spc="165" dirty="0"/>
              <a:t>Όχι μόνο βιντεοπαιχνίδια!</a:t>
            </a:r>
            <a:endParaRPr spc="114" dirty="0"/>
          </a:p>
        </p:txBody>
      </p:sp>
      <p:sp>
        <p:nvSpPr>
          <p:cNvPr id="4" name="object 4"/>
          <p:cNvSpPr txBox="1"/>
          <p:nvPr/>
        </p:nvSpPr>
        <p:spPr>
          <a:xfrm>
            <a:off x="596900" y="4361484"/>
            <a:ext cx="6437630" cy="2377574"/>
          </a:xfrm>
          <a:prstGeom prst="rect">
            <a:avLst/>
          </a:prstGeom>
        </p:spPr>
        <p:txBody>
          <a:bodyPr vert="horz" wrap="square" lIns="0" tIns="12700" rIns="0" bIns="0" rtlCol="0">
            <a:spAutoFit/>
          </a:bodyPr>
          <a:lstStyle/>
          <a:p>
            <a:pPr marL="243840" marR="340360" indent="-231775">
              <a:lnSpc>
                <a:spcPct val="100000"/>
              </a:lnSpc>
              <a:spcBef>
                <a:spcPts val="100"/>
              </a:spcBef>
              <a:buChar char="•"/>
              <a:tabLst>
                <a:tab pos="243840" algn="l"/>
                <a:tab pos="244475" algn="l"/>
              </a:tabLst>
            </a:pPr>
            <a:r>
              <a:rPr sz="2000" dirty="0">
                <a:solidFill>
                  <a:srgbClr val="004165"/>
                </a:solidFill>
                <a:latin typeface="Arial"/>
                <a:cs typeface="Arial"/>
              </a:rPr>
              <a:t>DeepMind</a:t>
            </a:r>
            <a:r>
              <a:rPr sz="2000" spc="-40" dirty="0">
                <a:solidFill>
                  <a:srgbClr val="004165"/>
                </a:solidFill>
                <a:latin typeface="Arial"/>
                <a:cs typeface="Arial"/>
              </a:rPr>
              <a:t> </a:t>
            </a:r>
            <a:r>
              <a:rPr sz="2000" dirty="0">
                <a:solidFill>
                  <a:srgbClr val="004165"/>
                </a:solidFill>
                <a:latin typeface="Arial"/>
                <a:cs typeface="Arial"/>
              </a:rPr>
              <a:t>and</a:t>
            </a:r>
            <a:r>
              <a:rPr sz="2000" spc="-35" dirty="0">
                <a:solidFill>
                  <a:srgbClr val="004165"/>
                </a:solidFill>
                <a:latin typeface="Arial"/>
                <a:cs typeface="Arial"/>
              </a:rPr>
              <a:t> </a:t>
            </a:r>
            <a:r>
              <a:rPr sz="2000" dirty="0">
                <a:solidFill>
                  <a:srgbClr val="004165"/>
                </a:solidFill>
                <a:latin typeface="Arial"/>
                <a:cs typeface="Arial"/>
              </a:rPr>
              <a:t>others</a:t>
            </a:r>
            <a:r>
              <a:rPr sz="2000" spc="-30" dirty="0">
                <a:solidFill>
                  <a:srgbClr val="004165"/>
                </a:solidFill>
                <a:latin typeface="Arial"/>
                <a:cs typeface="Arial"/>
              </a:rPr>
              <a:t> </a:t>
            </a:r>
            <a:r>
              <a:rPr sz="2000" dirty="0">
                <a:solidFill>
                  <a:srgbClr val="004165"/>
                </a:solidFill>
                <a:latin typeface="Arial"/>
                <a:cs typeface="Arial"/>
              </a:rPr>
              <a:t>released</a:t>
            </a:r>
            <a:r>
              <a:rPr sz="2000" spc="-25" dirty="0">
                <a:solidFill>
                  <a:srgbClr val="004165"/>
                </a:solidFill>
                <a:latin typeface="Arial"/>
                <a:cs typeface="Arial"/>
              </a:rPr>
              <a:t> </a:t>
            </a:r>
            <a:r>
              <a:rPr sz="2000" dirty="0">
                <a:solidFill>
                  <a:srgbClr val="004165"/>
                </a:solidFill>
                <a:latin typeface="Arial"/>
                <a:cs typeface="Arial"/>
              </a:rPr>
              <a:t>AI</a:t>
            </a:r>
            <a:r>
              <a:rPr sz="2000" spc="-40" dirty="0">
                <a:solidFill>
                  <a:srgbClr val="004165"/>
                </a:solidFill>
                <a:latin typeface="Arial"/>
                <a:cs typeface="Arial"/>
              </a:rPr>
              <a:t> </a:t>
            </a:r>
            <a:r>
              <a:rPr sz="2000" dirty="0">
                <a:solidFill>
                  <a:srgbClr val="004165"/>
                </a:solidFill>
                <a:latin typeface="Arial"/>
                <a:cs typeface="Arial"/>
              </a:rPr>
              <a:t>Safety</a:t>
            </a:r>
            <a:r>
              <a:rPr sz="2000" spc="-25" dirty="0">
                <a:solidFill>
                  <a:srgbClr val="004165"/>
                </a:solidFill>
                <a:latin typeface="Arial"/>
                <a:cs typeface="Arial"/>
              </a:rPr>
              <a:t> </a:t>
            </a:r>
            <a:r>
              <a:rPr sz="2000" dirty="0">
                <a:solidFill>
                  <a:srgbClr val="004165"/>
                </a:solidFill>
                <a:latin typeface="Arial"/>
                <a:cs typeface="Arial"/>
              </a:rPr>
              <a:t>Grid</a:t>
            </a:r>
            <a:r>
              <a:rPr sz="2000" spc="-25" dirty="0">
                <a:solidFill>
                  <a:srgbClr val="004165"/>
                </a:solidFill>
                <a:latin typeface="Arial"/>
                <a:cs typeface="Arial"/>
              </a:rPr>
              <a:t> </a:t>
            </a:r>
            <a:r>
              <a:rPr sz="2000" spc="-10" dirty="0">
                <a:solidFill>
                  <a:srgbClr val="004165"/>
                </a:solidFill>
                <a:latin typeface="Arial"/>
                <a:cs typeface="Arial"/>
              </a:rPr>
              <a:t>World </a:t>
            </a:r>
            <a:r>
              <a:rPr sz="2000" dirty="0">
                <a:solidFill>
                  <a:srgbClr val="004165"/>
                </a:solidFill>
                <a:latin typeface="Arial"/>
                <a:cs typeface="Arial"/>
              </a:rPr>
              <a:t>posing</a:t>
            </a:r>
            <a:r>
              <a:rPr sz="2000" spc="-40" dirty="0">
                <a:solidFill>
                  <a:srgbClr val="004165"/>
                </a:solidFill>
                <a:latin typeface="Arial"/>
                <a:cs typeface="Arial"/>
              </a:rPr>
              <a:t> </a:t>
            </a:r>
            <a:r>
              <a:rPr sz="2000" dirty="0">
                <a:solidFill>
                  <a:srgbClr val="004165"/>
                </a:solidFill>
                <a:latin typeface="Arial"/>
                <a:cs typeface="Arial"/>
              </a:rPr>
              <a:t>a</a:t>
            </a:r>
            <a:r>
              <a:rPr sz="2000" spc="-15" dirty="0">
                <a:solidFill>
                  <a:srgbClr val="004165"/>
                </a:solidFill>
                <a:latin typeface="Arial"/>
                <a:cs typeface="Arial"/>
              </a:rPr>
              <a:t> </a:t>
            </a:r>
            <a:r>
              <a:rPr sz="2000" dirty="0">
                <a:solidFill>
                  <a:srgbClr val="004165"/>
                </a:solidFill>
                <a:latin typeface="Arial"/>
                <a:cs typeface="Arial"/>
              </a:rPr>
              <a:t>number</a:t>
            </a:r>
            <a:r>
              <a:rPr sz="2000" spc="-30" dirty="0">
                <a:solidFill>
                  <a:srgbClr val="004165"/>
                </a:solidFill>
                <a:latin typeface="Arial"/>
                <a:cs typeface="Arial"/>
              </a:rPr>
              <a:t> </a:t>
            </a:r>
            <a:r>
              <a:rPr sz="2000" dirty="0">
                <a:solidFill>
                  <a:srgbClr val="004165"/>
                </a:solidFill>
                <a:latin typeface="Arial"/>
                <a:cs typeface="Arial"/>
              </a:rPr>
              <a:t>of</a:t>
            </a:r>
            <a:r>
              <a:rPr sz="2000" spc="-30" dirty="0">
                <a:solidFill>
                  <a:srgbClr val="004165"/>
                </a:solidFill>
                <a:latin typeface="Arial"/>
                <a:cs typeface="Arial"/>
              </a:rPr>
              <a:t> </a:t>
            </a:r>
            <a:r>
              <a:rPr sz="2000" dirty="0">
                <a:solidFill>
                  <a:srgbClr val="004165"/>
                </a:solidFill>
                <a:latin typeface="Arial"/>
                <a:cs typeface="Arial"/>
              </a:rPr>
              <a:t>challenging</a:t>
            </a:r>
            <a:r>
              <a:rPr sz="2000" spc="-20" dirty="0">
                <a:solidFill>
                  <a:srgbClr val="004165"/>
                </a:solidFill>
                <a:latin typeface="Arial"/>
                <a:cs typeface="Arial"/>
              </a:rPr>
              <a:t> </a:t>
            </a:r>
            <a:r>
              <a:rPr sz="2000" dirty="0">
                <a:solidFill>
                  <a:srgbClr val="004165"/>
                </a:solidFill>
                <a:latin typeface="Arial"/>
                <a:cs typeface="Arial"/>
              </a:rPr>
              <a:t>RL</a:t>
            </a:r>
            <a:r>
              <a:rPr sz="2000" spc="-15" dirty="0">
                <a:solidFill>
                  <a:srgbClr val="004165"/>
                </a:solidFill>
                <a:latin typeface="Arial"/>
                <a:cs typeface="Arial"/>
              </a:rPr>
              <a:t> </a:t>
            </a:r>
            <a:r>
              <a:rPr sz="2000" spc="-10" dirty="0">
                <a:solidFill>
                  <a:srgbClr val="004165"/>
                </a:solidFill>
                <a:latin typeface="Arial"/>
                <a:cs typeface="Arial"/>
              </a:rPr>
              <a:t>tasks.</a:t>
            </a:r>
            <a:endParaRPr sz="2000" dirty="0">
              <a:latin typeface="Arial"/>
              <a:cs typeface="Arial"/>
            </a:endParaRPr>
          </a:p>
          <a:p>
            <a:pPr marL="358140">
              <a:lnSpc>
                <a:spcPct val="100000"/>
              </a:lnSpc>
              <a:spcBef>
                <a:spcPts val="500"/>
              </a:spcBef>
              <a:tabLst>
                <a:tab pos="755015" algn="l"/>
              </a:tabLst>
            </a:pPr>
            <a:r>
              <a:rPr sz="2000" spc="-50" dirty="0">
                <a:solidFill>
                  <a:srgbClr val="004165"/>
                </a:solidFill>
                <a:latin typeface="Arial"/>
                <a:cs typeface="Arial"/>
              </a:rPr>
              <a:t>–</a:t>
            </a:r>
            <a:r>
              <a:rPr sz="2000" dirty="0">
                <a:solidFill>
                  <a:srgbClr val="004165"/>
                </a:solidFill>
                <a:latin typeface="Arial"/>
                <a:cs typeface="Arial"/>
              </a:rPr>
              <a:t>	</a:t>
            </a:r>
            <a:r>
              <a:rPr sz="2000" u="sng" spc="-10" dirty="0">
                <a:solidFill>
                  <a:srgbClr val="6A9E24"/>
                </a:solidFill>
                <a:uFill>
                  <a:solidFill>
                    <a:srgbClr val="6A9E24"/>
                  </a:solidFill>
                </a:uFill>
                <a:latin typeface="Arial"/>
                <a:cs typeface="Arial"/>
              </a:rPr>
              <a:t>https://arxiv.org/abs/1711.09883</a:t>
            </a:r>
            <a:endParaRPr sz="2000" dirty="0">
              <a:latin typeface="Arial"/>
              <a:cs typeface="Arial"/>
            </a:endParaRPr>
          </a:p>
          <a:p>
            <a:pPr>
              <a:lnSpc>
                <a:spcPct val="100000"/>
              </a:lnSpc>
              <a:spcBef>
                <a:spcPts val="15"/>
              </a:spcBef>
            </a:pPr>
            <a:endParaRPr sz="2950" dirty="0">
              <a:latin typeface="Arial"/>
              <a:cs typeface="Arial"/>
            </a:endParaRPr>
          </a:p>
          <a:p>
            <a:pPr marL="243840" marR="5080" indent="-231775">
              <a:lnSpc>
                <a:spcPct val="100000"/>
              </a:lnSpc>
              <a:spcBef>
                <a:spcPts val="5"/>
              </a:spcBef>
              <a:buChar char="•"/>
              <a:tabLst>
                <a:tab pos="243840" algn="l"/>
                <a:tab pos="244475" algn="l"/>
              </a:tabLst>
            </a:pPr>
            <a:r>
              <a:rPr lang="el-GR" sz="2000" dirty="0">
                <a:solidFill>
                  <a:srgbClr val="004165"/>
                </a:solidFill>
                <a:latin typeface="Arial"/>
                <a:cs typeface="Arial"/>
              </a:rPr>
              <a:t>Εδώ έχουμε ένα ρομπότ που πρέπει να ποτίζει τα φυτά και το οποίο υφίσταται ποινή αν διαπιστώσει ότι ένα φυτό δεν έχει ποτιστεί.</a:t>
            </a:r>
            <a:endParaRPr sz="2000" dirty="0">
              <a:latin typeface="Arial"/>
              <a:cs typeface="Arial"/>
            </a:endParaRPr>
          </a:p>
        </p:txBody>
      </p:sp>
      <p:pic>
        <p:nvPicPr>
          <p:cNvPr id="5" name="object 5"/>
          <p:cNvPicPr/>
          <p:nvPr/>
        </p:nvPicPr>
        <p:blipFill>
          <a:blip r:embed="rId3" cstate="print"/>
          <a:stretch>
            <a:fillRect/>
          </a:stretch>
        </p:blipFill>
        <p:spPr>
          <a:xfrm>
            <a:off x="658352" y="1555104"/>
            <a:ext cx="5801493" cy="253699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521208" y="4187952"/>
            <a:ext cx="11287125" cy="2207260"/>
            <a:chOff x="521208" y="4187952"/>
            <a:chExt cx="11287125" cy="2207260"/>
          </a:xfrm>
        </p:grpSpPr>
        <p:pic>
          <p:nvPicPr>
            <p:cNvPr id="3" name="object 3"/>
            <p:cNvPicPr/>
            <p:nvPr/>
          </p:nvPicPr>
          <p:blipFill>
            <a:blip r:embed="rId2" cstate="print"/>
            <a:stretch>
              <a:fillRect/>
            </a:stretch>
          </p:blipFill>
          <p:spPr>
            <a:xfrm>
              <a:off x="521208" y="4187952"/>
              <a:ext cx="11286744" cy="2206752"/>
            </a:xfrm>
            <a:prstGeom prst="rect">
              <a:avLst/>
            </a:prstGeom>
          </p:spPr>
        </p:pic>
        <p:sp>
          <p:nvSpPr>
            <p:cNvPr id="4" name="object 4"/>
            <p:cNvSpPr/>
            <p:nvPr/>
          </p:nvSpPr>
          <p:spPr>
            <a:xfrm>
              <a:off x="554431" y="4218876"/>
              <a:ext cx="11167745" cy="2089785"/>
            </a:xfrm>
            <a:custGeom>
              <a:avLst/>
              <a:gdLst/>
              <a:ahLst/>
              <a:cxnLst/>
              <a:rect l="l" t="t" r="r" b="b"/>
              <a:pathLst>
                <a:path w="11167745" h="2089785">
                  <a:moveTo>
                    <a:pt x="11167414" y="2089353"/>
                  </a:moveTo>
                  <a:lnTo>
                    <a:pt x="0" y="2089353"/>
                  </a:lnTo>
                  <a:lnTo>
                    <a:pt x="0" y="0"/>
                  </a:lnTo>
                  <a:lnTo>
                    <a:pt x="11167414" y="0"/>
                  </a:lnTo>
                  <a:lnTo>
                    <a:pt x="11167414" y="2089353"/>
                  </a:lnTo>
                  <a:close/>
                </a:path>
              </a:pathLst>
            </a:custGeom>
            <a:solidFill>
              <a:srgbClr val="FFFFFF"/>
            </a:solidFill>
          </p:spPr>
          <p:txBody>
            <a:bodyPr wrap="square" lIns="0" tIns="0" rIns="0" bIns="0" rtlCol="0"/>
            <a:lstStyle/>
            <a:p>
              <a:endParaRPr/>
            </a:p>
          </p:txBody>
        </p:sp>
        <p:sp>
          <p:nvSpPr>
            <p:cNvPr id="5" name="object 5"/>
            <p:cNvSpPr/>
            <p:nvPr/>
          </p:nvSpPr>
          <p:spPr>
            <a:xfrm>
              <a:off x="554431" y="4218876"/>
              <a:ext cx="11167745" cy="2089785"/>
            </a:xfrm>
            <a:custGeom>
              <a:avLst/>
              <a:gdLst/>
              <a:ahLst/>
              <a:cxnLst/>
              <a:rect l="l" t="t" r="r" b="b"/>
              <a:pathLst>
                <a:path w="11167745" h="2089785">
                  <a:moveTo>
                    <a:pt x="0" y="0"/>
                  </a:moveTo>
                  <a:lnTo>
                    <a:pt x="11167364" y="0"/>
                  </a:lnTo>
                  <a:lnTo>
                    <a:pt x="11167364" y="2089353"/>
                  </a:lnTo>
                  <a:lnTo>
                    <a:pt x="0" y="2089353"/>
                  </a:lnTo>
                  <a:lnTo>
                    <a:pt x="0" y="0"/>
                  </a:lnTo>
                  <a:close/>
                </a:path>
              </a:pathLst>
            </a:custGeom>
            <a:ln w="12700">
              <a:solidFill>
                <a:srgbClr val="DDDDDD"/>
              </a:solidFill>
            </a:ln>
          </p:spPr>
          <p:txBody>
            <a:bodyPr wrap="square" lIns="0" tIns="0" rIns="0" bIns="0" rtlCol="0"/>
            <a:lstStyle/>
            <a:p>
              <a:endParaRPr/>
            </a:p>
          </p:txBody>
        </p:sp>
      </p:grpSp>
      <p:sp>
        <p:nvSpPr>
          <p:cNvPr id="6" name="object 6"/>
          <p:cNvSpPr txBox="1"/>
          <p:nvPr/>
        </p:nvSpPr>
        <p:spPr>
          <a:xfrm>
            <a:off x="1130300" y="4954525"/>
            <a:ext cx="3594100" cy="505267"/>
          </a:xfrm>
          <a:prstGeom prst="rect">
            <a:avLst/>
          </a:prstGeom>
        </p:spPr>
        <p:txBody>
          <a:bodyPr vert="horz" wrap="square" lIns="0" tIns="12700" rIns="0" bIns="0" rtlCol="0">
            <a:spAutoFit/>
          </a:bodyPr>
          <a:lstStyle/>
          <a:p>
            <a:pPr marL="12700">
              <a:lnSpc>
                <a:spcPct val="100000"/>
              </a:lnSpc>
              <a:spcBef>
                <a:spcPts val="100"/>
              </a:spcBef>
            </a:pPr>
            <a:r>
              <a:rPr lang="el-GR" sz="3200" spc="-25" dirty="0">
                <a:latin typeface="Calibri"/>
                <a:cs typeface="Calibri"/>
              </a:rPr>
              <a:t>Τί είναι η νοημοσύνη</a:t>
            </a:r>
            <a:r>
              <a:rPr lang="en-US" sz="3200" spc="-20" dirty="0">
                <a:latin typeface="Calibri"/>
                <a:cs typeface="Calibri"/>
              </a:rPr>
              <a:t>;</a:t>
            </a:r>
            <a:endParaRPr sz="3200" dirty="0">
              <a:latin typeface="Calibri"/>
              <a:cs typeface="Calibri"/>
            </a:endParaRPr>
          </a:p>
        </p:txBody>
      </p:sp>
      <p:pic>
        <p:nvPicPr>
          <p:cNvPr id="7" name="object 7"/>
          <p:cNvPicPr/>
          <p:nvPr/>
        </p:nvPicPr>
        <p:blipFill>
          <a:blip r:embed="rId3" cstate="print"/>
          <a:stretch>
            <a:fillRect/>
          </a:stretch>
        </p:blipFill>
        <p:spPr>
          <a:xfrm>
            <a:off x="19" y="0"/>
            <a:ext cx="12191974" cy="3994492"/>
          </a:xfrm>
          <a:prstGeom prst="rect">
            <a:avLst/>
          </a:prstGeom>
        </p:spPr>
      </p:pic>
      <p:grpSp>
        <p:nvGrpSpPr>
          <p:cNvPr id="8" name="object 8"/>
          <p:cNvGrpSpPr/>
          <p:nvPr/>
        </p:nvGrpSpPr>
        <p:grpSpPr>
          <a:xfrm>
            <a:off x="490385" y="4532058"/>
            <a:ext cx="4493895" cy="1463040"/>
            <a:chOff x="490385" y="4532058"/>
            <a:chExt cx="4493895" cy="1463040"/>
          </a:xfrm>
        </p:grpSpPr>
        <p:sp>
          <p:nvSpPr>
            <p:cNvPr id="9" name="object 9"/>
            <p:cNvSpPr/>
            <p:nvPr/>
          </p:nvSpPr>
          <p:spPr>
            <a:xfrm>
              <a:off x="490385" y="4911521"/>
              <a:ext cx="128270" cy="704215"/>
            </a:xfrm>
            <a:custGeom>
              <a:avLst/>
              <a:gdLst/>
              <a:ahLst/>
              <a:cxnLst/>
              <a:rect l="l" t="t" r="r" b="b"/>
              <a:pathLst>
                <a:path w="128270" h="704214">
                  <a:moveTo>
                    <a:pt x="128041" y="704062"/>
                  </a:moveTo>
                  <a:lnTo>
                    <a:pt x="0" y="704062"/>
                  </a:lnTo>
                  <a:lnTo>
                    <a:pt x="0" y="0"/>
                  </a:lnTo>
                  <a:lnTo>
                    <a:pt x="128041" y="0"/>
                  </a:lnTo>
                  <a:lnTo>
                    <a:pt x="128041" y="704062"/>
                  </a:lnTo>
                  <a:close/>
                </a:path>
              </a:pathLst>
            </a:custGeom>
            <a:solidFill>
              <a:srgbClr val="ED7C30"/>
            </a:solidFill>
          </p:spPr>
          <p:txBody>
            <a:bodyPr wrap="square" lIns="0" tIns="0" rIns="0" bIns="0" rtlCol="0"/>
            <a:lstStyle/>
            <a:p>
              <a:endParaRPr/>
            </a:p>
          </p:txBody>
        </p:sp>
        <p:sp>
          <p:nvSpPr>
            <p:cNvPr id="10" name="object 10"/>
            <p:cNvSpPr/>
            <p:nvPr/>
          </p:nvSpPr>
          <p:spPr>
            <a:xfrm>
              <a:off x="4965903" y="4532058"/>
              <a:ext cx="18415" cy="1463040"/>
            </a:xfrm>
            <a:custGeom>
              <a:avLst/>
              <a:gdLst/>
              <a:ahLst/>
              <a:cxnLst/>
              <a:rect l="l" t="t" r="r" b="b"/>
              <a:pathLst>
                <a:path w="18414" h="1463039">
                  <a:moveTo>
                    <a:pt x="18300" y="1463027"/>
                  </a:moveTo>
                  <a:lnTo>
                    <a:pt x="0" y="1463027"/>
                  </a:lnTo>
                  <a:lnTo>
                    <a:pt x="0" y="0"/>
                  </a:lnTo>
                  <a:lnTo>
                    <a:pt x="18300" y="0"/>
                  </a:lnTo>
                  <a:lnTo>
                    <a:pt x="18300" y="1463027"/>
                  </a:lnTo>
                  <a:close/>
                </a:path>
              </a:pathLst>
            </a:custGeom>
            <a:solidFill>
              <a:srgbClr val="D5D5D5"/>
            </a:solidFill>
          </p:spPr>
          <p:txBody>
            <a:bodyPr wrap="square" lIns="0" tIns="0" rIns="0" bIns="0" rtlCol="0"/>
            <a:lstStyle/>
            <a:p>
              <a:endParaRPr/>
            </a:p>
          </p:txBody>
        </p:sp>
      </p:grpSp>
      <p:sp>
        <p:nvSpPr>
          <p:cNvPr id="11" name="object 11"/>
          <p:cNvSpPr txBox="1"/>
          <p:nvPr/>
        </p:nvSpPr>
        <p:spPr>
          <a:xfrm>
            <a:off x="5374563" y="4592828"/>
            <a:ext cx="3977640" cy="299720"/>
          </a:xfrm>
          <a:prstGeom prst="rect">
            <a:avLst/>
          </a:prstGeom>
        </p:spPr>
        <p:txBody>
          <a:bodyPr vert="horz" wrap="square" lIns="0" tIns="12700" rIns="0" bIns="0" rtlCol="0">
            <a:spAutoFit/>
          </a:bodyPr>
          <a:lstStyle/>
          <a:p>
            <a:pPr marL="93345" indent="-81280">
              <a:lnSpc>
                <a:spcPct val="100000"/>
              </a:lnSpc>
              <a:spcBef>
                <a:spcPts val="100"/>
              </a:spcBef>
              <a:buSzPct val="94444"/>
              <a:buFont typeface="Arial"/>
              <a:buChar char="•"/>
              <a:tabLst>
                <a:tab pos="93980" algn="l"/>
              </a:tabLst>
            </a:pPr>
            <a:r>
              <a:rPr lang="el-GR" sz="1800" dirty="0">
                <a:latin typeface="Calibri"/>
                <a:cs typeface="Calibri"/>
              </a:rPr>
              <a:t>Δεν υπάρχει καθολικός ορισμός</a:t>
            </a:r>
          </a:p>
        </p:txBody>
      </p:sp>
      <p:sp>
        <p:nvSpPr>
          <p:cNvPr id="12" name="object 12"/>
          <p:cNvSpPr txBox="1"/>
          <p:nvPr/>
        </p:nvSpPr>
        <p:spPr>
          <a:xfrm>
            <a:off x="5374563" y="5342635"/>
            <a:ext cx="4856480" cy="541020"/>
          </a:xfrm>
          <a:prstGeom prst="rect">
            <a:avLst/>
          </a:prstGeom>
        </p:spPr>
        <p:txBody>
          <a:bodyPr vert="horz" wrap="square" lIns="0" tIns="48260" rIns="0" bIns="0" rtlCol="0">
            <a:spAutoFit/>
          </a:bodyPr>
          <a:lstStyle/>
          <a:p>
            <a:pPr marL="93980" marR="5080" indent="-81280">
              <a:lnSpc>
                <a:spcPts val="1900"/>
              </a:lnSpc>
              <a:spcBef>
                <a:spcPts val="380"/>
              </a:spcBef>
              <a:buSzPct val="94444"/>
              <a:buFont typeface="Arial"/>
              <a:buChar char="•"/>
              <a:tabLst>
                <a:tab pos="241300" algn="l"/>
              </a:tabLst>
            </a:pPr>
            <a:r>
              <a:rPr lang="el-GR" sz="1800" dirty="0">
                <a:latin typeface="Calibri"/>
                <a:cs typeface="Calibri"/>
              </a:rPr>
              <a:t>Μπορούμε να τη θεωρήσουμε ως την ικανότητα προσαρμογής σε νέα σενάρια</a:t>
            </a:r>
            <a:endParaRPr sz="1800" dirty="0">
              <a:latin typeface="Calibri"/>
              <a:cs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386418" y="856424"/>
            <a:ext cx="2145030" cy="3519170"/>
            <a:chOff x="8386418" y="856424"/>
            <a:chExt cx="2145030" cy="3519170"/>
          </a:xfrm>
        </p:grpSpPr>
        <p:pic>
          <p:nvPicPr>
            <p:cNvPr id="3" name="object 3"/>
            <p:cNvPicPr/>
            <p:nvPr/>
          </p:nvPicPr>
          <p:blipFill>
            <a:blip r:embed="rId2" cstate="print"/>
            <a:stretch>
              <a:fillRect/>
            </a:stretch>
          </p:blipFill>
          <p:spPr>
            <a:xfrm>
              <a:off x="8386418" y="1290151"/>
              <a:ext cx="2144654" cy="3085151"/>
            </a:xfrm>
            <a:prstGeom prst="rect">
              <a:avLst/>
            </a:prstGeom>
          </p:spPr>
        </p:pic>
        <p:pic>
          <p:nvPicPr>
            <p:cNvPr id="4" name="object 4"/>
            <p:cNvPicPr/>
            <p:nvPr/>
          </p:nvPicPr>
          <p:blipFill>
            <a:blip r:embed="rId3" cstate="print"/>
            <a:stretch>
              <a:fillRect/>
            </a:stretch>
          </p:blipFill>
          <p:spPr>
            <a:xfrm>
              <a:off x="8661247" y="856424"/>
              <a:ext cx="1625447" cy="1524279"/>
            </a:xfrm>
            <a:prstGeom prst="rect">
              <a:avLst/>
            </a:prstGeom>
          </p:spPr>
        </p:pic>
      </p:grpSp>
      <p:sp>
        <p:nvSpPr>
          <p:cNvPr id="5" name="object 5"/>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lang="el-GR" spc="165" dirty="0"/>
              <a:t>Όχι μόνο βιντεοπαιχνίδια!</a:t>
            </a:r>
            <a:endParaRPr spc="114" dirty="0"/>
          </a:p>
        </p:txBody>
      </p:sp>
      <p:sp>
        <p:nvSpPr>
          <p:cNvPr id="6" name="object 6"/>
          <p:cNvSpPr txBox="1"/>
          <p:nvPr/>
        </p:nvSpPr>
        <p:spPr>
          <a:xfrm>
            <a:off x="596900" y="4343196"/>
            <a:ext cx="6437630" cy="2377574"/>
          </a:xfrm>
          <a:prstGeom prst="rect">
            <a:avLst/>
          </a:prstGeom>
        </p:spPr>
        <p:txBody>
          <a:bodyPr vert="horz" wrap="square" lIns="0" tIns="12700" rIns="0" bIns="0" rtlCol="0">
            <a:spAutoFit/>
          </a:bodyPr>
          <a:lstStyle/>
          <a:p>
            <a:pPr marL="243840" marR="340360" indent="-231775">
              <a:lnSpc>
                <a:spcPct val="100000"/>
              </a:lnSpc>
              <a:spcBef>
                <a:spcPts val="100"/>
              </a:spcBef>
              <a:buChar char="•"/>
              <a:tabLst>
                <a:tab pos="243840" algn="l"/>
                <a:tab pos="244475" algn="l"/>
              </a:tabLst>
            </a:pPr>
            <a:r>
              <a:rPr sz="2000" dirty="0">
                <a:solidFill>
                  <a:srgbClr val="004165"/>
                </a:solidFill>
                <a:latin typeface="Arial"/>
                <a:cs typeface="Arial"/>
              </a:rPr>
              <a:t>DeepMind</a:t>
            </a:r>
            <a:r>
              <a:rPr sz="2000" spc="-40" dirty="0">
                <a:solidFill>
                  <a:srgbClr val="004165"/>
                </a:solidFill>
                <a:latin typeface="Arial"/>
                <a:cs typeface="Arial"/>
              </a:rPr>
              <a:t> </a:t>
            </a:r>
            <a:r>
              <a:rPr sz="2000" dirty="0">
                <a:solidFill>
                  <a:srgbClr val="004165"/>
                </a:solidFill>
                <a:latin typeface="Arial"/>
                <a:cs typeface="Arial"/>
              </a:rPr>
              <a:t>and</a:t>
            </a:r>
            <a:r>
              <a:rPr sz="2000" spc="-35" dirty="0">
                <a:solidFill>
                  <a:srgbClr val="004165"/>
                </a:solidFill>
                <a:latin typeface="Arial"/>
                <a:cs typeface="Arial"/>
              </a:rPr>
              <a:t> </a:t>
            </a:r>
            <a:r>
              <a:rPr sz="2000" dirty="0">
                <a:solidFill>
                  <a:srgbClr val="004165"/>
                </a:solidFill>
                <a:latin typeface="Arial"/>
                <a:cs typeface="Arial"/>
              </a:rPr>
              <a:t>others</a:t>
            </a:r>
            <a:r>
              <a:rPr sz="2000" spc="-30" dirty="0">
                <a:solidFill>
                  <a:srgbClr val="004165"/>
                </a:solidFill>
                <a:latin typeface="Arial"/>
                <a:cs typeface="Arial"/>
              </a:rPr>
              <a:t> </a:t>
            </a:r>
            <a:r>
              <a:rPr sz="2000" dirty="0">
                <a:solidFill>
                  <a:srgbClr val="004165"/>
                </a:solidFill>
                <a:latin typeface="Arial"/>
                <a:cs typeface="Arial"/>
              </a:rPr>
              <a:t>released</a:t>
            </a:r>
            <a:r>
              <a:rPr sz="2000" spc="-25" dirty="0">
                <a:solidFill>
                  <a:srgbClr val="004165"/>
                </a:solidFill>
                <a:latin typeface="Arial"/>
                <a:cs typeface="Arial"/>
              </a:rPr>
              <a:t> </a:t>
            </a:r>
            <a:r>
              <a:rPr sz="2000" dirty="0">
                <a:solidFill>
                  <a:srgbClr val="004165"/>
                </a:solidFill>
                <a:latin typeface="Arial"/>
                <a:cs typeface="Arial"/>
              </a:rPr>
              <a:t>AI</a:t>
            </a:r>
            <a:r>
              <a:rPr sz="2000" spc="-40" dirty="0">
                <a:solidFill>
                  <a:srgbClr val="004165"/>
                </a:solidFill>
                <a:latin typeface="Arial"/>
                <a:cs typeface="Arial"/>
              </a:rPr>
              <a:t> </a:t>
            </a:r>
            <a:r>
              <a:rPr sz="2000" dirty="0">
                <a:solidFill>
                  <a:srgbClr val="004165"/>
                </a:solidFill>
                <a:latin typeface="Arial"/>
                <a:cs typeface="Arial"/>
              </a:rPr>
              <a:t>Safety</a:t>
            </a:r>
            <a:r>
              <a:rPr sz="2000" spc="-25" dirty="0">
                <a:solidFill>
                  <a:srgbClr val="004165"/>
                </a:solidFill>
                <a:latin typeface="Arial"/>
                <a:cs typeface="Arial"/>
              </a:rPr>
              <a:t> </a:t>
            </a:r>
            <a:r>
              <a:rPr sz="2000" dirty="0">
                <a:solidFill>
                  <a:srgbClr val="004165"/>
                </a:solidFill>
                <a:latin typeface="Arial"/>
                <a:cs typeface="Arial"/>
              </a:rPr>
              <a:t>Grid</a:t>
            </a:r>
            <a:r>
              <a:rPr sz="2000" spc="-25" dirty="0">
                <a:solidFill>
                  <a:srgbClr val="004165"/>
                </a:solidFill>
                <a:latin typeface="Arial"/>
                <a:cs typeface="Arial"/>
              </a:rPr>
              <a:t> </a:t>
            </a:r>
            <a:r>
              <a:rPr sz="2000" spc="-10" dirty="0">
                <a:solidFill>
                  <a:srgbClr val="004165"/>
                </a:solidFill>
                <a:latin typeface="Arial"/>
                <a:cs typeface="Arial"/>
              </a:rPr>
              <a:t>World </a:t>
            </a:r>
            <a:r>
              <a:rPr sz="2000" dirty="0">
                <a:solidFill>
                  <a:srgbClr val="004165"/>
                </a:solidFill>
                <a:latin typeface="Arial"/>
                <a:cs typeface="Arial"/>
              </a:rPr>
              <a:t>posing</a:t>
            </a:r>
            <a:r>
              <a:rPr sz="2000" spc="-40" dirty="0">
                <a:solidFill>
                  <a:srgbClr val="004165"/>
                </a:solidFill>
                <a:latin typeface="Arial"/>
                <a:cs typeface="Arial"/>
              </a:rPr>
              <a:t> </a:t>
            </a:r>
            <a:r>
              <a:rPr sz="2000" dirty="0">
                <a:solidFill>
                  <a:srgbClr val="004165"/>
                </a:solidFill>
                <a:latin typeface="Arial"/>
                <a:cs typeface="Arial"/>
              </a:rPr>
              <a:t>a</a:t>
            </a:r>
            <a:r>
              <a:rPr sz="2000" spc="-15" dirty="0">
                <a:solidFill>
                  <a:srgbClr val="004165"/>
                </a:solidFill>
                <a:latin typeface="Arial"/>
                <a:cs typeface="Arial"/>
              </a:rPr>
              <a:t> </a:t>
            </a:r>
            <a:r>
              <a:rPr sz="2000" dirty="0">
                <a:solidFill>
                  <a:srgbClr val="004165"/>
                </a:solidFill>
                <a:latin typeface="Arial"/>
                <a:cs typeface="Arial"/>
              </a:rPr>
              <a:t>number</a:t>
            </a:r>
            <a:r>
              <a:rPr sz="2000" spc="-30" dirty="0">
                <a:solidFill>
                  <a:srgbClr val="004165"/>
                </a:solidFill>
                <a:latin typeface="Arial"/>
                <a:cs typeface="Arial"/>
              </a:rPr>
              <a:t> </a:t>
            </a:r>
            <a:r>
              <a:rPr sz="2000" dirty="0">
                <a:solidFill>
                  <a:srgbClr val="004165"/>
                </a:solidFill>
                <a:latin typeface="Arial"/>
                <a:cs typeface="Arial"/>
              </a:rPr>
              <a:t>of</a:t>
            </a:r>
            <a:r>
              <a:rPr sz="2000" spc="-30" dirty="0">
                <a:solidFill>
                  <a:srgbClr val="004165"/>
                </a:solidFill>
                <a:latin typeface="Arial"/>
                <a:cs typeface="Arial"/>
              </a:rPr>
              <a:t> </a:t>
            </a:r>
            <a:r>
              <a:rPr sz="2000" dirty="0">
                <a:solidFill>
                  <a:srgbClr val="004165"/>
                </a:solidFill>
                <a:latin typeface="Arial"/>
                <a:cs typeface="Arial"/>
              </a:rPr>
              <a:t>challenging</a:t>
            </a:r>
            <a:r>
              <a:rPr sz="2000" spc="-20" dirty="0">
                <a:solidFill>
                  <a:srgbClr val="004165"/>
                </a:solidFill>
                <a:latin typeface="Arial"/>
                <a:cs typeface="Arial"/>
              </a:rPr>
              <a:t> </a:t>
            </a:r>
            <a:r>
              <a:rPr sz="2000" dirty="0">
                <a:solidFill>
                  <a:srgbClr val="004165"/>
                </a:solidFill>
                <a:latin typeface="Arial"/>
                <a:cs typeface="Arial"/>
              </a:rPr>
              <a:t>RL</a:t>
            </a:r>
            <a:r>
              <a:rPr sz="2000" spc="-15" dirty="0">
                <a:solidFill>
                  <a:srgbClr val="004165"/>
                </a:solidFill>
                <a:latin typeface="Arial"/>
                <a:cs typeface="Arial"/>
              </a:rPr>
              <a:t> </a:t>
            </a:r>
            <a:r>
              <a:rPr sz="2000" spc="-10" dirty="0">
                <a:solidFill>
                  <a:srgbClr val="004165"/>
                </a:solidFill>
                <a:latin typeface="Arial"/>
                <a:cs typeface="Arial"/>
              </a:rPr>
              <a:t>tasks.</a:t>
            </a:r>
            <a:endParaRPr sz="2000" dirty="0">
              <a:latin typeface="Arial"/>
              <a:cs typeface="Arial"/>
            </a:endParaRPr>
          </a:p>
          <a:p>
            <a:pPr marL="358140">
              <a:lnSpc>
                <a:spcPct val="100000"/>
              </a:lnSpc>
              <a:spcBef>
                <a:spcPts val="500"/>
              </a:spcBef>
              <a:tabLst>
                <a:tab pos="755015" algn="l"/>
              </a:tabLst>
            </a:pPr>
            <a:r>
              <a:rPr sz="2000" spc="-50" dirty="0">
                <a:solidFill>
                  <a:srgbClr val="004165"/>
                </a:solidFill>
                <a:latin typeface="Arial"/>
                <a:cs typeface="Arial"/>
              </a:rPr>
              <a:t>–</a:t>
            </a:r>
            <a:r>
              <a:rPr sz="2000" dirty="0">
                <a:solidFill>
                  <a:srgbClr val="004165"/>
                </a:solidFill>
                <a:latin typeface="Arial"/>
                <a:cs typeface="Arial"/>
              </a:rPr>
              <a:t>	</a:t>
            </a:r>
            <a:r>
              <a:rPr sz="2000" u="sng" spc="-10" dirty="0">
                <a:solidFill>
                  <a:srgbClr val="6A9E24"/>
                </a:solidFill>
                <a:uFill>
                  <a:solidFill>
                    <a:srgbClr val="6A9E24"/>
                  </a:solidFill>
                </a:uFill>
                <a:latin typeface="Arial"/>
                <a:cs typeface="Arial"/>
              </a:rPr>
              <a:t>https://arxiv.org/abs/1711.09883</a:t>
            </a:r>
            <a:endParaRPr sz="2000" dirty="0">
              <a:latin typeface="Arial"/>
              <a:cs typeface="Arial"/>
            </a:endParaRPr>
          </a:p>
          <a:p>
            <a:pPr>
              <a:lnSpc>
                <a:spcPct val="100000"/>
              </a:lnSpc>
              <a:spcBef>
                <a:spcPts val="15"/>
              </a:spcBef>
            </a:pPr>
            <a:endParaRPr sz="2950" dirty="0">
              <a:latin typeface="Arial"/>
              <a:cs typeface="Arial"/>
            </a:endParaRPr>
          </a:p>
          <a:p>
            <a:pPr marL="243840" marR="5080" indent="-231775">
              <a:lnSpc>
                <a:spcPct val="100000"/>
              </a:lnSpc>
              <a:spcBef>
                <a:spcPts val="5"/>
              </a:spcBef>
              <a:buChar char="•"/>
              <a:tabLst>
                <a:tab pos="243840" algn="l"/>
                <a:tab pos="244475" algn="l"/>
              </a:tabLst>
            </a:pPr>
            <a:r>
              <a:rPr lang="el-GR" sz="2000" dirty="0">
                <a:solidFill>
                  <a:srgbClr val="004165"/>
                </a:solidFill>
                <a:latin typeface="Arial"/>
                <a:cs typeface="Arial"/>
              </a:rPr>
              <a:t>Εδώ έχουμε ένα ρομπότ που πρέπει να ποτίζει τα φυτά και το οποίο υφίσταται ποινή αν διαπιστώσει ότι ένα φυτό δεν έχει ποτιστεί.</a:t>
            </a:r>
            <a:endParaRPr lang="el-GR" sz="2000" dirty="0">
              <a:latin typeface="Arial"/>
              <a:cs typeface="Arial"/>
            </a:endParaRPr>
          </a:p>
        </p:txBody>
      </p:sp>
      <p:pic>
        <p:nvPicPr>
          <p:cNvPr id="7" name="object 7"/>
          <p:cNvPicPr/>
          <p:nvPr/>
        </p:nvPicPr>
        <p:blipFill>
          <a:blip r:embed="rId4" cstate="print"/>
          <a:stretch>
            <a:fillRect/>
          </a:stretch>
        </p:blipFill>
        <p:spPr>
          <a:xfrm>
            <a:off x="658352" y="1555104"/>
            <a:ext cx="5801493" cy="2536997"/>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7200" y="305678"/>
            <a:ext cx="10998200" cy="335989"/>
          </a:xfrm>
          <a:prstGeom prst="rect">
            <a:avLst/>
          </a:prstGeom>
        </p:spPr>
        <p:txBody>
          <a:bodyPr vert="horz" wrap="square" lIns="0" tIns="12700" rIns="0" bIns="0" rtlCol="0">
            <a:spAutoFit/>
          </a:bodyPr>
          <a:lstStyle/>
          <a:p>
            <a:pPr marL="12065">
              <a:lnSpc>
                <a:spcPct val="100000"/>
              </a:lnSpc>
              <a:spcBef>
                <a:spcPts val="100"/>
              </a:spcBef>
            </a:pPr>
            <a:r>
              <a:rPr lang="el-GR" sz="2100" spc="145" dirty="0"/>
              <a:t>Ηθικά περιορισμένη ΤΝ: Ευθυγράμμιση αξιών και ηθική των μηχανών</a:t>
            </a:r>
            <a:endParaRPr sz="2100" dirty="0"/>
          </a:p>
        </p:txBody>
      </p:sp>
      <p:sp>
        <p:nvSpPr>
          <p:cNvPr id="3" name="object 3"/>
          <p:cNvSpPr txBox="1"/>
          <p:nvPr/>
        </p:nvSpPr>
        <p:spPr>
          <a:xfrm>
            <a:off x="609600" y="838200"/>
            <a:ext cx="9513570" cy="5486117"/>
          </a:xfrm>
          <a:prstGeom prst="rect">
            <a:avLst/>
          </a:prstGeom>
        </p:spPr>
        <p:txBody>
          <a:bodyPr vert="horz" wrap="square" lIns="0" tIns="12700" rIns="0" bIns="0" rtlCol="0">
            <a:spAutoFit/>
          </a:bodyPr>
          <a:lstStyle/>
          <a:p>
            <a:pPr marL="243840" marR="2506980" indent="-231775">
              <a:lnSpc>
                <a:spcPct val="100000"/>
              </a:lnSpc>
              <a:spcBef>
                <a:spcPts val="100"/>
              </a:spcBef>
              <a:buChar char="•"/>
              <a:tabLst>
                <a:tab pos="243840" algn="l"/>
                <a:tab pos="244475" algn="l"/>
              </a:tabLst>
            </a:pPr>
            <a:r>
              <a:rPr lang="el-GR" dirty="0">
                <a:solidFill>
                  <a:srgbClr val="004165"/>
                </a:solidFill>
                <a:latin typeface="Arial"/>
                <a:cs typeface="Arial"/>
              </a:rPr>
              <a:t>Σε πολλές περιπτώσεις θέλουμε να συνδυάσουμε τη δημιουργικότητα της τεχνητής νοημοσύνης με περιορισμούς που προέρχονται από διαφορετικά πεδία, όπως ηθική, δεοντολογία, επιχειρηματικές διαδικασίες, κατευθυντήριες γραμμές, νόμοι κ.λπ.</a:t>
            </a:r>
            <a:endParaRPr dirty="0">
              <a:latin typeface="Arial"/>
              <a:cs typeface="Arial"/>
            </a:endParaRPr>
          </a:p>
          <a:p>
            <a:pPr marL="102870" marR="2329180" indent="-90805">
              <a:lnSpc>
                <a:spcPct val="100000"/>
              </a:lnSpc>
              <a:spcBef>
                <a:spcPts val="500"/>
              </a:spcBef>
              <a:buFont typeface="Arial"/>
              <a:buChar char="•"/>
              <a:tabLst>
                <a:tab pos="243840" algn="l"/>
              </a:tabLst>
            </a:pPr>
            <a:r>
              <a:rPr lang="el-GR" b="1" dirty="0">
                <a:solidFill>
                  <a:srgbClr val="004165"/>
                </a:solidFill>
                <a:latin typeface="Arial"/>
                <a:cs typeface="Arial"/>
              </a:rPr>
              <a:t>Ηθική </a:t>
            </a:r>
            <a:r>
              <a:rPr lang="en-US" b="1" dirty="0">
                <a:solidFill>
                  <a:srgbClr val="004165"/>
                </a:solidFill>
                <a:latin typeface="Arial"/>
                <a:cs typeface="Arial"/>
              </a:rPr>
              <a:t>v </a:t>
            </a:r>
            <a:r>
              <a:rPr lang="el-GR" b="1" dirty="0">
                <a:solidFill>
                  <a:srgbClr val="004165"/>
                </a:solidFill>
                <a:latin typeface="Arial"/>
                <a:cs typeface="Arial"/>
              </a:rPr>
              <a:t>Μοραλισμός</a:t>
            </a:r>
            <a:r>
              <a:rPr b="1" dirty="0">
                <a:solidFill>
                  <a:srgbClr val="004165"/>
                </a:solidFill>
                <a:latin typeface="Arial"/>
                <a:cs typeface="Arial"/>
              </a:rPr>
              <a:t>:</a:t>
            </a:r>
            <a:r>
              <a:rPr b="1" spc="-30" dirty="0">
                <a:solidFill>
                  <a:srgbClr val="004165"/>
                </a:solidFill>
                <a:latin typeface="Arial"/>
                <a:cs typeface="Arial"/>
              </a:rPr>
              <a:t> </a:t>
            </a:r>
            <a:r>
              <a:rPr lang="el-GR" dirty="0">
                <a:solidFill>
                  <a:srgbClr val="004165"/>
                </a:solidFill>
                <a:latin typeface="Arial"/>
                <a:cs typeface="Arial"/>
              </a:rPr>
              <a:t>τα ήθη ή τα έθιμα (</a:t>
            </a:r>
            <a:r>
              <a:rPr lang="en-US" dirty="0">
                <a:solidFill>
                  <a:srgbClr val="004165"/>
                </a:solidFill>
                <a:latin typeface="Arial"/>
                <a:cs typeface="Arial"/>
              </a:rPr>
              <a:t>morals)</a:t>
            </a:r>
            <a:r>
              <a:rPr lang="el-GR" dirty="0">
                <a:solidFill>
                  <a:srgbClr val="004165"/>
                </a:solidFill>
                <a:latin typeface="Arial"/>
                <a:cs typeface="Arial"/>
              </a:rPr>
              <a:t> είναι οι συνήθειες, οι κανόνες ή οι συμβάσεις μιας συγκεκριμένης κοινότητας ή κοινωνίας και ηθική είναι ένας στοχαστικός, συνεκτικός προβληματισμός και η εφαρμογή αυτών των κανόνων</a:t>
            </a:r>
            <a:endParaRPr dirty="0">
              <a:latin typeface="Arial"/>
              <a:cs typeface="Arial"/>
            </a:endParaRPr>
          </a:p>
          <a:p>
            <a:pPr marL="244475">
              <a:lnSpc>
                <a:spcPct val="100000"/>
              </a:lnSpc>
              <a:spcBef>
                <a:spcPts val="5"/>
              </a:spcBef>
            </a:pPr>
            <a:r>
              <a:rPr sz="1400" dirty="0">
                <a:solidFill>
                  <a:srgbClr val="004165"/>
                </a:solidFill>
                <a:latin typeface="Arial"/>
                <a:cs typeface="Arial"/>
              </a:rPr>
              <a:t>[Michael</a:t>
            </a:r>
            <a:r>
              <a:rPr sz="1400" spc="-30" dirty="0">
                <a:solidFill>
                  <a:srgbClr val="004165"/>
                </a:solidFill>
                <a:latin typeface="Arial"/>
                <a:cs typeface="Arial"/>
              </a:rPr>
              <a:t> </a:t>
            </a:r>
            <a:r>
              <a:rPr sz="1400" dirty="0">
                <a:solidFill>
                  <a:srgbClr val="004165"/>
                </a:solidFill>
                <a:latin typeface="Arial"/>
                <a:cs typeface="Arial"/>
              </a:rPr>
              <a:t>J.</a:t>
            </a:r>
            <a:r>
              <a:rPr sz="1400" spc="-20" dirty="0">
                <a:solidFill>
                  <a:srgbClr val="004165"/>
                </a:solidFill>
                <a:latin typeface="Arial"/>
                <a:cs typeface="Arial"/>
              </a:rPr>
              <a:t> </a:t>
            </a:r>
            <a:r>
              <a:rPr sz="1400" dirty="0">
                <a:solidFill>
                  <a:srgbClr val="004165"/>
                </a:solidFill>
                <a:latin typeface="Arial"/>
                <a:cs typeface="Arial"/>
              </a:rPr>
              <a:t>Quinn,</a:t>
            </a:r>
            <a:r>
              <a:rPr sz="1400" i="1" dirty="0">
                <a:solidFill>
                  <a:srgbClr val="004165"/>
                </a:solidFill>
                <a:latin typeface="Arial"/>
                <a:cs typeface="Arial"/>
              </a:rPr>
              <a:t>Ethics</a:t>
            </a:r>
            <a:r>
              <a:rPr sz="1400" i="1" spc="-20" dirty="0">
                <a:solidFill>
                  <a:srgbClr val="004165"/>
                </a:solidFill>
                <a:latin typeface="Arial"/>
                <a:cs typeface="Arial"/>
              </a:rPr>
              <a:t> </a:t>
            </a:r>
            <a:r>
              <a:rPr sz="1400" i="1" dirty="0">
                <a:solidFill>
                  <a:srgbClr val="004165"/>
                </a:solidFill>
                <a:latin typeface="Arial"/>
                <a:cs typeface="Arial"/>
              </a:rPr>
              <a:t>for</a:t>
            </a:r>
            <a:r>
              <a:rPr sz="1400" i="1" spc="-15" dirty="0">
                <a:solidFill>
                  <a:srgbClr val="004165"/>
                </a:solidFill>
                <a:latin typeface="Arial"/>
                <a:cs typeface="Arial"/>
              </a:rPr>
              <a:t> </a:t>
            </a:r>
            <a:r>
              <a:rPr sz="1400" i="1" dirty="0">
                <a:solidFill>
                  <a:srgbClr val="004165"/>
                </a:solidFill>
                <a:latin typeface="Arial"/>
                <a:cs typeface="Arial"/>
              </a:rPr>
              <a:t>the</a:t>
            </a:r>
            <a:r>
              <a:rPr sz="1400" i="1" spc="-30" dirty="0">
                <a:solidFill>
                  <a:srgbClr val="004165"/>
                </a:solidFill>
                <a:latin typeface="Arial"/>
                <a:cs typeface="Arial"/>
              </a:rPr>
              <a:t> </a:t>
            </a:r>
            <a:r>
              <a:rPr sz="1400" i="1" dirty="0">
                <a:solidFill>
                  <a:srgbClr val="004165"/>
                </a:solidFill>
                <a:latin typeface="Arial"/>
                <a:cs typeface="Arial"/>
              </a:rPr>
              <a:t>Information</a:t>
            </a:r>
            <a:r>
              <a:rPr sz="1400" i="1" spc="-30" dirty="0">
                <a:solidFill>
                  <a:srgbClr val="004165"/>
                </a:solidFill>
                <a:latin typeface="Arial"/>
                <a:cs typeface="Arial"/>
              </a:rPr>
              <a:t> </a:t>
            </a:r>
            <a:r>
              <a:rPr sz="1400" i="1" dirty="0">
                <a:solidFill>
                  <a:srgbClr val="004165"/>
                </a:solidFill>
                <a:latin typeface="Arial"/>
                <a:cs typeface="Arial"/>
              </a:rPr>
              <a:t>Age</a:t>
            </a:r>
            <a:r>
              <a:rPr sz="1400" dirty="0">
                <a:solidFill>
                  <a:srgbClr val="004165"/>
                </a:solidFill>
                <a:latin typeface="Arial"/>
                <a:cs typeface="Arial"/>
              </a:rPr>
              <a:t>,</a:t>
            </a:r>
            <a:r>
              <a:rPr sz="1400" spc="-15" dirty="0">
                <a:solidFill>
                  <a:srgbClr val="004165"/>
                </a:solidFill>
                <a:latin typeface="Arial"/>
                <a:cs typeface="Arial"/>
              </a:rPr>
              <a:t> </a:t>
            </a:r>
            <a:r>
              <a:rPr sz="1400" dirty="0">
                <a:solidFill>
                  <a:srgbClr val="004165"/>
                </a:solidFill>
                <a:latin typeface="Arial"/>
                <a:cs typeface="Arial"/>
              </a:rPr>
              <a:t>2015]</a:t>
            </a:r>
            <a:r>
              <a:rPr sz="1400" spc="55" dirty="0">
                <a:solidFill>
                  <a:srgbClr val="004165"/>
                </a:solidFill>
                <a:latin typeface="Arial"/>
                <a:cs typeface="Arial"/>
              </a:rPr>
              <a:t> </a:t>
            </a:r>
            <a:r>
              <a:rPr spc="-50" dirty="0">
                <a:solidFill>
                  <a:srgbClr val="004165"/>
                </a:solidFill>
                <a:latin typeface="Arial"/>
                <a:cs typeface="Arial"/>
              </a:rPr>
              <a:t>.</a:t>
            </a:r>
            <a:endParaRPr dirty="0">
              <a:latin typeface="Arial"/>
              <a:cs typeface="Arial"/>
            </a:endParaRPr>
          </a:p>
          <a:p>
            <a:pPr>
              <a:lnSpc>
                <a:spcPct val="100000"/>
              </a:lnSpc>
              <a:spcBef>
                <a:spcPts val="45"/>
              </a:spcBef>
            </a:pPr>
            <a:endParaRPr sz="2800" dirty="0">
              <a:latin typeface="Arial"/>
              <a:cs typeface="Arial"/>
            </a:endParaRPr>
          </a:p>
          <a:p>
            <a:pPr marL="243840" indent="-231775">
              <a:lnSpc>
                <a:spcPct val="100000"/>
              </a:lnSpc>
              <a:buChar char="•"/>
              <a:tabLst>
                <a:tab pos="243840" algn="l"/>
                <a:tab pos="244475" algn="l"/>
              </a:tabLst>
            </a:pPr>
            <a:r>
              <a:rPr lang="el-GR" dirty="0">
                <a:solidFill>
                  <a:srgbClr val="004165"/>
                </a:solidFill>
                <a:latin typeface="Arial"/>
                <a:cs typeface="Arial"/>
              </a:rPr>
              <a:t>Δύο κύριες προσεγγίσεις </a:t>
            </a:r>
            <a:r>
              <a:rPr spc="-10" dirty="0">
                <a:solidFill>
                  <a:srgbClr val="004165"/>
                </a:solidFill>
                <a:latin typeface="Arial"/>
                <a:cs typeface="Arial"/>
              </a:rPr>
              <a:t>:</a:t>
            </a:r>
            <a:endParaRPr dirty="0">
              <a:latin typeface="Arial"/>
              <a:cs typeface="Arial"/>
            </a:endParaRPr>
          </a:p>
          <a:p>
            <a:pPr marL="358775">
              <a:lnSpc>
                <a:spcPct val="100000"/>
              </a:lnSpc>
              <a:spcBef>
                <a:spcPts val="505"/>
              </a:spcBef>
            </a:pPr>
            <a:r>
              <a:rPr dirty="0">
                <a:solidFill>
                  <a:srgbClr val="004165"/>
                </a:solidFill>
                <a:latin typeface="Arial"/>
                <a:cs typeface="Arial"/>
              </a:rPr>
              <a:t>–</a:t>
            </a:r>
            <a:r>
              <a:rPr lang="el-GR" b="1" dirty="0">
                <a:solidFill>
                  <a:srgbClr val="004165"/>
                </a:solidFill>
                <a:latin typeface="Arial"/>
                <a:cs typeface="Arial"/>
              </a:rPr>
              <a:t>Από πάνω προς τα κάτω</a:t>
            </a:r>
            <a:r>
              <a:rPr b="1" dirty="0">
                <a:solidFill>
                  <a:srgbClr val="004165"/>
                </a:solidFill>
                <a:latin typeface="Arial"/>
                <a:cs typeface="Arial"/>
              </a:rPr>
              <a:t>:</a:t>
            </a:r>
            <a:r>
              <a:rPr lang="el-GR" b="1" dirty="0">
                <a:solidFill>
                  <a:srgbClr val="004165"/>
                </a:solidFill>
                <a:latin typeface="Arial"/>
                <a:cs typeface="Arial"/>
              </a:rPr>
              <a:t> </a:t>
            </a:r>
            <a:r>
              <a:rPr lang="el-GR" dirty="0">
                <a:solidFill>
                  <a:srgbClr val="004165"/>
                </a:solidFill>
                <a:latin typeface="Arial"/>
                <a:cs typeface="Arial"/>
              </a:rPr>
              <a:t>γράψτε όλους τους κανόνες και βάλτε τον παράγοντα να τους ακολουθήσει</a:t>
            </a:r>
            <a:r>
              <a:rPr spc="-10" dirty="0">
                <a:solidFill>
                  <a:srgbClr val="004165"/>
                </a:solidFill>
                <a:latin typeface="Arial"/>
                <a:cs typeface="Arial"/>
              </a:rPr>
              <a:t>.</a:t>
            </a:r>
            <a:endParaRPr dirty="0">
              <a:latin typeface="Arial"/>
              <a:cs typeface="Arial"/>
            </a:endParaRPr>
          </a:p>
          <a:p>
            <a:pPr marL="358775">
              <a:lnSpc>
                <a:spcPct val="100000"/>
              </a:lnSpc>
              <a:spcBef>
                <a:spcPts val="409"/>
              </a:spcBef>
            </a:pPr>
            <a:r>
              <a:rPr dirty="0">
                <a:solidFill>
                  <a:srgbClr val="004165"/>
                </a:solidFill>
                <a:latin typeface="Arial"/>
                <a:cs typeface="Arial"/>
              </a:rPr>
              <a:t>–</a:t>
            </a:r>
            <a:r>
              <a:rPr lang="el-GR" b="1" dirty="0">
                <a:solidFill>
                  <a:srgbClr val="004165"/>
                </a:solidFill>
                <a:latin typeface="Arial"/>
                <a:cs typeface="Arial"/>
              </a:rPr>
              <a:t>Από κάτω προς τα πάνω</a:t>
            </a:r>
            <a:r>
              <a:rPr b="1" dirty="0">
                <a:solidFill>
                  <a:srgbClr val="004165"/>
                </a:solidFill>
                <a:latin typeface="Arial"/>
                <a:cs typeface="Arial"/>
              </a:rPr>
              <a:t>:</a:t>
            </a:r>
            <a:r>
              <a:rPr lang="el-GR" b="1" dirty="0">
                <a:solidFill>
                  <a:srgbClr val="004165"/>
                </a:solidFill>
                <a:latin typeface="Arial"/>
                <a:cs typeface="Arial"/>
              </a:rPr>
              <a:t> </a:t>
            </a:r>
            <a:r>
              <a:rPr lang="el-GR" dirty="0">
                <a:solidFill>
                  <a:srgbClr val="004165"/>
                </a:solidFill>
                <a:latin typeface="Arial"/>
                <a:cs typeface="Arial"/>
              </a:rPr>
              <a:t>δείξτε στον παράγοντα τις κατάλληλες ενέργειες</a:t>
            </a:r>
            <a:r>
              <a:rPr spc="-10" dirty="0">
                <a:solidFill>
                  <a:srgbClr val="004165"/>
                </a:solidFill>
                <a:latin typeface="Arial"/>
                <a:cs typeface="Arial"/>
              </a:rPr>
              <a:t>.</a:t>
            </a:r>
            <a:endParaRPr dirty="0">
              <a:latin typeface="Arial"/>
              <a:cs typeface="Arial"/>
            </a:endParaRPr>
          </a:p>
          <a:p>
            <a:pPr>
              <a:lnSpc>
                <a:spcPct val="100000"/>
              </a:lnSpc>
              <a:spcBef>
                <a:spcPts val="45"/>
              </a:spcBef>
            </a:pPr>
            <a:endParaRPr sz="2800" dirty="0">
              <a:latin typeface="Arial"/>
              <a:cs typeface="Arial"/>
            </a:endParaRPr>
          </a:p>
          <a:p>
            <a:pPr marL="243840" marR="5080" indent="-231775">
              <a:lnSpc>
                <a:spcPct val="100000"/>
              </a:lnSpc>
              <a:spcBef>
                <a:spcPts val="5"/>
              </a:spcBef>
              <a:buChar char="•"/>
              <a:tabLst>
                <a:tab pos="243840" algn="l"/>
                <a:tab pos="244475" algn="l"/>
              </a:tabLst>
            </a:pPr>
            <a:r>
              <a:rPr lang="el-GR" dirty="0">
                <a:solidFill>
                  <a:srgbClr val="004165"/>
                </a:solidFill>
                <a:latin typeface="Arial"/>
                <a:cs typeface="Arial"/>
              </a:rPr>
              <a:t>Βασικό ερώτημα</a:t>
            </a:r>
            <a:r>
              <a:rPr dirty="0">
                <a:solidFill>
                  <a:srgbClr val="004165"/>
                </a:solidFill>
                <a:latin typeface="Arial"/>
                <a:cs typeface="Arial"/>
              </a:rPr>
              <a:t>:</a:t>
            </a:r>
            <a:r>
              <a:rPr spc="-25" dirty="0">
                <a:solidFill>
                  <a:srgbClr val="004165"/>
                </a:solidFill>
                <a:latin typeface="Arial"/>
                <a:cs typeface="Arial"/>
              </a:rPr>
              <a:t> </a:t>
            </a:r>
            <a:r>
              <a:rPr lang="el-GR" b="1" dirty="0">
                <a:solidFill>
                  <a:srgbClr val="004165"/>
                </a:solidFill>
                <a:latin typeface="Arial"/>
                <a:cs typeface="Arial"/>
              </a:rPr>
              <a:t>Πώς ελέγχουμε τη συμπεριφορά των αυτόνομων παραγόντων, χωρίς να τους υποδεικνύουμε ρητά τι πρέπει να κάνουν, ώστε να συμμορφώνονται με τους περιορισμούς μας;</a:t>
            </a:r>
            <a:endParaRPr dirty="0">
              <a:latin typeface="Arial"/>
              <a:cs typeface="Arial"/>
            </a:endParaRPr>
          </a:p>
        </p:txBody>
      </p:sp>
      <p:pic>
        <p:nvPicPr>
          <p:cNvPr id="4" name="object 4"/>
          <p:cNvPicPr/>
          <p:nvPr/>
        </p:nvPicPr>
        <p:blipFill>
          <a:blip r:embed="rId2" cstate="print"/>
          <a:stretch>
            <a:fillRect/>
          </a:stretch>
        </p:blipFill>
        <p:spPr>
          <a:xfrm>
            <a:off x="9829800" y="991669"/>
            <a:ext cx="2226665" cy="3336671"/>
          </a:xfrm>
          <a:prstGeom prst="rect">
            <a:avLst/>
          </a:prstGeom>
        </p:spPr>
      </p:pic>
      <p:sp>
        <p:nvSpPr>
          <p:cNvPr id="5" name="object 5"/>
          <p:cNvSpPr txBox="1"/>
          <p:nvPr/>
        </p:nvSpPr>
        <p:spPr>
          <a:xfrm>
            <a:off x="78739" y="6241796"/>
            <a:ext cx="6599555" cy="561975"/>
          </a:xfrm>
          <a:prstGeom prst="rect">
            <a:avLst/>
          </a:prstGeom>
        </p:spPr>
        <p:txBody>
          <a:bodyPr vert="horz" wrap="square" lIns="0" tIns="12700" rIns="0" bIns="0" rtlCol="0">
            <a:spAutoFit/>
          </a:bodyPr>
          <a:lstStyle/>
          <a:p>
            <a:pPr marL="12700">
              <a:lnSpc>
                <a:spcPts val="1415"/>
              </a:lnSpc>
              <a:spcBef>
                <a:spcPts val="100"/>
              </a:spcBef>
            </a:pPr>
            <a:r>
              <a:rPr sz="1200" b="1" u="sng" dirty="0">
                <a:solidFill>
                  <a:srgbClr val="363444"/>
                </a:solidFill>
                <a:uFill>
                  <a:solidFill>
                    <a:srgbClr val="363444"/>
                  </a:solidFill>
                </a:uFill>
                <a:latin typeface="Arial"/>
                <a:cs typeface="Arial"/>
              </a:rPr>
              <a:t>Paper</a:t>
            </a:r>
            <a:r>
              <a:rPr sz="1200" b="1" u="sng" spc="-25" dirty="0">
                <a:solidFill>
                  <a:srgbClr val="363444"/>
                </a:solidFill>
                <a:uFill>
                  <a:solidFill>
                    <a:srgbClr val="363444"/>
                  </a:solidFill>
                </a:uFill>
                <a:latin typeface="Arial"/>
                <a:cs typeface="Arial"/>
              </a:rPr>
              <a:t> </a:t>
            </a:r>
            <a:r>
              <a:rPr sz="1200" b="1" u="sng" spc="-10" dirty="0">
                <a:solidFill>
                  <a:srgbClr val="363444"/>
                </a:solidFill>
                <a:uFill>
                  <a:solidFill>
                    <a:srgbClr val="363444"/>
                  </a:solidFill>
                </a:uFill>
                <a:latin typeface="Arial"/>
                <a:cs typeface="Arial"/>
              </a:rPr>
              <a:t>Citations</a:t>
            </a:r>
            <a:endParaRPr sz="1200">
              <a:latin typeface="Arial"/>
              <a:cs typeface="Arial"/>
            </a:endParaRPr>
          </a:p>
          <a:p>
            <a:pPr marL="12700">
              <a:lnSpc>
                <a:spcPts val="1390"/>
              </a:lnSpc>
            </a:pPr>
            <a:r>
              <a:rPr sz="1200" dirty="0">
                <a:solidFill>
                  <a:srgbClr val="363444"/>
                </a:solidFill>
                <a:latin typeface="Arial"/>
                <a:cs typeface="Arial"/>
              </a:rPr>
              <a:t>Emanuelle</a:t>
            </a:r>
            <a:r>
              <a:rPr sz="1200" spc="-35" dirty="0">
                <a:solidFill>
                  <a:srgbClr val="363444"/>
                </a:solidFill>
                <a:latin typeface="Arial"/>
                <a:cs typeface="Arial"/>
              </a:rPr>
              <a:t> </a:t>
            </a:r>
            <a:r>
              <a:rPr sz="1200" dirty="0">
                <a:solidFill>
                  <a:srgbClr val="363444"/>
                </a:solidFill>
                <a:latin typeface="Arial"/>
                <a:cs typeface="Arial"/>
              </a:rPr>
              <a:t>Burton,</a:t>
            </a:r>
            <a:r>
              <a:rPr sz="1200" spc="-30" dirty="0">
                <a:solidFill>
                  <a:srgbClr val="363444"/>
                </a:solidFill>
                <a:latin typeface="Arial"/>
                <a:cs typeface="Arial"/>
              </a:rPr>
              <a:t> </a:t>
            </a:r>
            <a:r>
              <a:rPr sz="1200" dirty="0">
                <a:solidFill>
                  <a:srgbClr val="363444"/>
                </a:solidFill>
                <a:latin typeface="Arial"/>
                <a:cs typeface="Arial"/>
              </a:rPr>
              <a:t>Judy</a:t>
            </a:r>
            <a:r>
              <a:rPr sz="1200" spc="-30" dirty="0">
                <a:solidFill>
                  <a:srgbClr val="363444"/>
                </a:solidFill>
                <a:latin typeface="Arial"/>
                <a:cs typeface="Arial"/>
              </a:rPr>
              <a:t> </a:t>
            </a:r>
            <a:r>
              <a:rPr sz="1200" dirty="0">
                <a:solidFill>
                  <a:srgbClr val="363444"/>
                </a:solidFill>
                <a:latin typeface="Arial"/>
                <a:cs typeface="Arial"/>
              </a:rPr>
              <a:t>Goldsmith,</a:t>
            </a:r>
            <a:r>
              <a:rPr sz="1200" spc="-25" dirty="0">
                <a:solidFill>
                  <a:srgbClr val="363444"/>
                </a:solidFill>
                <a:latin typeface="Arial"/>
                <a:cs typeface="Arial"/>
              </a:rPr>
              <a:t> </a:t>
            </a:r>
            <a:r>
              <a:rPr sz="1200" dirty="0">
                <a:solidFill>
                  <a:srgbClr val="363444"/>
                </a:solidFill>
                <a:latin typeface="Arial"/>
                <a:cs typeface="Arial"/>
              </a:rPr>
              <a:t>Nicholas</a:t>
            </a:r>
            <a:r>
              <a:rPr sz="1200" spc="-30" dirty="0">
                <a:solidFill>
                  <a:srgbClr val="363444"/>
                </a:solidFill>
                <a:latin typeface="Arial"/>
                <a:cs typeface="Arial"/>
              </a:rPr>
              <a:t> </a:t>
            </a:r>
            <a:r>
              <a:rPr sz="1200" spc="-10" dirty="0">
                <a:solidFill>
                  <a:srgbClr val="363444"/>
                </a:solidFill>
                <a:latin typeface="Arial"/>
                <a:cs typeface="Arial"/>
              </a:rPr>
              <a:t>Mattei.</a:t>
            </a:r>
            <a:endParaRPr sz="1200">
              <a:latin typeface="Arial"/>
              <a:cs typeface="Arial"/>
            </a:endParaRPr>
          </a:p>
          <a:p>
            <a:pPr marL="12700">
              <a:lnSpc>
                <a:spcPts val="1415"/>
              </a:lnSpc>
            </a:pPr>
            <a:r>
              <a:rPr sz="1200" i="1" dirty="0">
                <a:solidFill>
                  <a:srgbClr val="363444"/>
                </a:solidFill>
                <a:latin typeface="Arial"/>
                <a:cs typeface="Arial"/>
              </a:rPr>
              <a:t>How</a:t>
            </a:r>
            <a:r>
              <a:rPr sz="1200" i="1" spc="-55" dirty="0">
                <a:solidFill>
                  <a:srgbClr val="363444"/>
                </a:solidFill>
                <a:latin typeface="Arial"/>
                <a:cs typeface="Arial"/>
              </a:rPr>
              <a:t> </a:t>
            </a:r>
            <a:r>
              <a:rPr sz="1200" i="1" spc="-30" dirty="0">
                <a:solidFill>
                  <a:srgbClr val="363444"/>
                </a:solidFill>
                <a:latin typeface="Arial"/>
                <a:cs typeface="Arial"/>
              </a:rPr>
              <a:t>To </a:t>
            </a:r>
            <a:r>
              <a:rPr sz="1200" i="1" spc="-20" dirty="0">
                <a:solidFill>
                  <a:srgbClr val="363444"/>
                </a:solidFill>
                <a:latin typeface="Arial"/>
                <a:cs typeface="Arial"/>
              </a:rPr>
              <a:t>Teach</a:t>
            </a:r>
            <a:r>
              <a:rPr sz="1200" i="1" spc="-30" dirty="0">
                <a:solidFill>
                  <a:srgbClr val="363444"/>
                </a:solidFill>
                <a:latin typeface="Arial"/>
                <a:cs typeface="Arial"/>
              </a:rPr>
              <a:t> </a:t>
            </a:r>
            <a:r>
              <a:rPr sz="1200" i="1" dirty="0">
                <a:solidFill>
                  <a:srgbClr val="363444"/>
                </a:solidFill>
                <a:latin typeface="Arial"/>
                <a:cs typeface="Arial"/>
              </a:rPr>
              <a:t>Computer</a:t>
            </a:r>
            <a:r>
              <a:rPr sz="1200" i="1" spc="-30" dirty="0">
                <a:solidFill>
                  <a:srgbClr val="363444"/>
                </a:solidFill>
                <a:latin typeface="Arial"/>
                <a:cs typeface="Arial"/>
              </a:rPr>
              <a:t> </a:t>
            </a:r>
            <a:r>
              <a:rPr sz="1200" i="1" dirty="0">
                <a:solidFill>
                  <a:srgbClr val="363444"/>
                </a:solidFill>
                <a:latin typeface="Arial"/>
                <a:cs typeface="Arial"/>
              </a:rPr>
              <a:t>Ethics</a:t>
            </a:r>
            <a:r>
              <a:rPr sz="1200" i="1" spc="-25" dirty="0">
                <a:solidFill>
                  <a:srgbClr val="363444"/>
                </a:solidFill>
                <a:latin typeface="Arial"/>
                <a:cs typeface="Arial"/>
              </a:rPr>
              <a:t> </a:t>
            </a:r>
            <a:r>
              <a:rPr sz="1200" i="1" dirty="0">
                <a:solidFill>
                  <a:srgbClr val="363444"/>
                </a:solidFill>
                <a:latin typeface="Arial"/>
                <a:cs typeface="Arial"/>
              </a:rPr>
              <a:t>with</a:t>
            </a:r>
            <a:r>
              <a:rPr sz="1200" i="1" spc="-30" dirty="0">
                <a:solidFill>
                  <a:srgbClr val="363444"/>
                </a:solidFill>
                <a:latin typeface="Arial"/>
                <a:cs typeface="Arial"/>
              </a:rPr>
              <a:t> </a:t>
            </a:r>
            <a:r>
              <a:rPr sz="1200" i="1" dirty="0">
                <a:solidFill>
                  <a:srgbClr val="363444"/>
                </a:solidFill>
                <a:latin typeface="Arial"/>
                <a:cs typeface="Arial"/>
              </a:rPr>
              <a:t>Science</a:t>
            </a:r>
            <a:r>
              <a:rPr sz="1200" i="1" spc="-30" dirty="0">
                <a:solidFill>
                  <a:srgbClr val="363444"/>
                </a:solidFill>
                <a:latin typeface="Arial"/>
                <a:cs typeface="Arial"/>
              </a:rPr>
              <a:t> </a:t>
            </a:r>
            <a:r>
              <a:rPr sz="1200" i="1" dirty="0">
                <a:solidFill>
                  <a:srgbClr val="363444"/>
                </a:solidFill>
                <a:latin typeface="Arial"/>
                <a:cs typeface="Arial"/>
              </a:rPr>
              <a:t>Fiction</a:t>
            </a:r>
            <a:r>
              <a:rPr sz="1200" dirty="0">
                <a:solidFill>
                  <a:srgbClr val="363444"/>
                </a:solidFill>
                <a:latin typeface="Arial"/>
                <a:cs typeface="Arial"/>
              </a:rPr>
              <a:t>.</a:t>
            </a:r>
            <a:r>
              <a:rPr sz="1200" spc="-20" dirty="0">
                <a:solidFill>
                  <a:srgbClr val="363444"/>
                </a:solidFill>
                <a:latin typeface="Arial"/>
                <a:cs typeface="Arial"/>
              </a:rPr>
              <a:t> </a:t>
            </a:r>
            <a:r>
              <a:rPr sz="1200" dirty="0">
                <a:solidFill>
                  <a:srgbClr val="363444"/>
                </a:solidFill>
                <a:latin typeface="Arial"/>
                <a:cs typeface="Arial"/>
              </a:rPr>
              <a:t>Communications</a:t>
            </a:r>
            <a:r>
              <a:rPr sz="1200" spc="-25" dirty="0">
                <a:solidFill>
                  <a:srgbClr val="363444"/>
                </a:solidFill>
                <a:latin typeface="Arial"/>
                <a:cs typeface="Arial"/>
              </a:rPr>
              <a:t> </a:t>
            </a:r>
            <a:r>
              <a:rPr sz="1200" dirty="0">
                <a:solidFill>
                  <a:srgbClr val="363444"/>
                </a:solidFill>
                <a:latin typeface="Arial"/>
                <a:cs typeface="Arial"/>
              </a:rPr>
              <a:t>of</a:t>
            </a:r>
            <a:r>
              <a:rPr sz="1200" spc="-15" dirty="0">
                <a:solidFill>
                  <a:srgbClr val="363444"/>
                </a:solidFill>
                <a:latin typeface="Arial"/>
                <a:cs typeface="Arial"/>
              </a:rPr>
              <a:t> </a:t>
            </a:r>
            <a:r>
              <a:rPr sz="1200" spc="-10" dirty="0">
                <a:solidFill>
                  <a:srgbClr val="363444"/>
                </a:solidFill>
                <a:latin typeface="Arial"/>
                <a:cs typeface="Arial"/>
              </a:rPr>
              <a:t>the</a:t>
            </a:r>
            <a:r>
              <a:rPr sz="1200" spc="-75" dirty="0">
                <a:solidFill>
                  <a:srgbClr val="363444"/>
                </a:solidFill>
                <a:latin typeface="Arial"/>
                <a:cs typeface="Arial"/>
              </a:rPr>
              <a:t> </a:t>
            </a:r>
            <a:r>
              <a:rPr sz="1200" dirty="0">
                <a:solidFill>
                  <a:srgbClr val="363444"/>
                </a:solidFill>
                <a:latin typeface="Arial"/>
                <a:cs typeface="Arial"/>
              </a:rPr>
              <a:t>ACM</a:t>
            </a:r>
            <a:r>
              <a:rPr sz="1200" spc="-25" dirty="0">
                <a:solidFill>
                  <a:srgbClr val="363444"/>
                </a:solidFill>
                <a:latin typeface="Arial"/>
                <a:cs typeface="Arial"/>
              </a:rPr>
              <a:t> </a:t>
            </a:r>
            <a:r>
              <a:rPr sz="1200" dirty="0">
                <a:solidFill>
                  <a:srgbClr val="363444"/>
                </a:solidFill>
                <a:latin typeface="Arial"/>
                <a:cs typeface="Arial"/>
              </a:rPr>
              <a:t>(CACM),</a:t>
            </a:r>
            <a:r>
              <a:rPr sz="1200" spc="-15" dirty="0">
                <a:solidFill>
                  <a:srgbClr val="363444"/>
                </a:solidFill>
                <a:latin typeface="Arial"/>
                <a:cs typeface="Arial"/>
              </a:rPr>
              <a:t> </a:t>
            </a:r>
            <a:r>
              <a:rPr sz="1200" spc="-10" dirty="0">
                <a:solidFill>
                  <a:srgbClr val="363444"/>
                </a:solidFill>
                <a:latin typeface="Arial"/>
                <a:cs typeface="Arial"/>
              </a:rPr>
              <a:t>2018.</a:t>
            </a:r>
            <a:endParaRPr sz="1200">
              <a:latin typeface="Arial"/>
              <a:cs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lang="el-GR" spc="170" dirty="0"/>
              <a:t>Προτιμήσεις στο </a:t>
            </a:r>
            <a:r>
              <a:rPr spc="110" dirty="0"/>
              <a:t>CS</a:t>
            </a:r>
          </a:p>
        </p:txBody>
      </p:sp>
      <p:sp>
        <p:nvSpPr>
          <p:cNvPr id="3" name="object 3"/>
          <p:cNvSpPr txBox="1"/>
          <p:nvPr/>
        </p:nvSpPr>
        <p:spPr>
          <a:xfrm>
            <a:off x="596901" y="998220"/>
            <a:ext cx="5805170" cy="3608680"/>
          </a:xfrm>
          <a:prstGeom prst="rect">
            <a:avLst/>
          </a:prstGeom>
        </p:spPr>
        <p:txBody>
          <a:bodyPr vert="horz" wrap="square" lIns="0" tIns="12700" rIns="0" bIns="0" rtlCol="0">
            <a:spAutoFit/>
          </a:bodyPr>
          <a:lstStyle/>
          <a:p>
            <a:pPr marL="243840" marR="5080" indent="-231140">
              <a:lnSpc>
                <a:spcPct val="100000"/>
              </a:lnSpc>
              <a:spcBef>
                <a:spcPts val="100"/>
              </a:spcBef>
              <a:buChar char="•"/>
              <a:tabLst>
                <a:tab pos="243840" algn="l"/>
                <a:tab pos="244475" algn="l"/>
              </a:tabLst>
            </a:pPr>
            <a:r>
              <a:rPr lang="el-GR" sz="2000" dirty="0">
                <a:solidFill>
                  <a:srgbClr val="004165"/>
                </a:solidFill>
                <a:latin typeface="Arial"/>
                <a:cs typeface="Arial"/>
              </a:rPr>
              <a:t>Οι προτιμήσεις είναι ένα θεμελιώδες πρωτότυπο που χρησιμοποιείται για την κατανόηση των προθέσεων και των επιθυμιών των χρηστών.</a:t>
            </a:r>
            <a:r>
              <a:rPr lang="en-US" sz="2000" spc="-10" dirty="0">
                <a:solidFill>
                  <a:srgbClr val="004165"/>
                </a:solidFill>
                <a:latin typeface="Arial"/>
                <a:cs typeface="Arial"/>
              </a:rPr>
              <a:t>.</a:t>
            </a:r>
            <a:endParaRPr lang="en-US" sz="2000" dirty="0">
              <a:latin typeface="Arial"/>
              <a:cs typeface="Arial"/>
            </a:endParaRPr>
          </a:p>
          <a:p>
            <a:pPr marL="358775">
              <a:lnSpc>
                <a:spcPct val="100000"/>
              </a:lnSpc>
              <a:spcBef>
                <a:spcPts val="480"/>
              </a:spcBef>
              <a:tabLst>
                <a:tab pos="755015" algn="l"/>
              </a:tabLst>
            </a:pPr>
            <a:r>
              <a:rPr sz="2000" spc="-50" dirty="0">
                <a:solidFill>
                  <a:srgbClr val="004165"/>
                </a:solidFill>
                <a:latin typeface="Arial"/>
                <a:cs typeface="Arial"/>
              </a:rPr>
              <a:t>–</a:t>
            </a:r>
            <a:r>
              <a:rPr sz="2000" dirty="0">
                <a:solidFill>
                  <a:srgbClr val="004165"/>
                </a:solidFill>
                <a:latin typeface="Arial"/>
                <a:cs typeface="Arial"/>
              </a:rPr>
              <a:t>	</a:t>
            </a:r>
            <a:r>
              <a:rPr lang="en-GB" sz="2000" dirty="0">
                <a:solidFill>
                  <a:srgbClr val="004165"/>
                </a:solidFill>
                <a:latin typeface="Arial"/>
                <a:cs typeface="Arial"/>
              </a:rPr>
              <a:t> Likes, </a:t>
            </a:r>
            <a:r>
              <a:rPr lang="el-GR" sz="2000" dirty="0">
                <a:solidFill>
                  <a:srgbClr val="004165"/>
                </a:solidFill>
                <a:latin typeface="Arial"/>
                <a:cs typeface="Arial"/>
              </a:rPr>
              <a:t>αστέρια, κατατάξεις, βαθμολογίες</a:t>
            </a:r>
            <a:r>
              <a:rPr sz="2000" spc="-10" dirty="0">
                <a:solidFill>
                  <a:srgbClr val="004165"/>
                </a:solidFill>
                <a:latin typeface="Arial"/>
                <a:cs typeface="Arial"/>
              </a:rPr>
              <a:t>.</a:t>
            </a:r>
            <a:endParaRPr sz="2000" dirty="0">
              <a:latin typeface="Arial"/>
              <a:cs typeface="Arial"/>
            </a:endParaRPr>
          </a:p>
          <a:p>
            <a:pPr>
              <a:lnSpc>
                <a:spcPct val="100000"/>
              </a:lnSpc>
              <a:spcBef>
                <a:spcPts val="15"/>
              </a:spcBef>
            </a:pPr>
            <a:endParaRPr sz="2950" dirty="0">
              <a:latin typeface="Arial"/>
              <a:cs typeface="Arial"/>
            </a:endParaRPr>
          </a:p>
          <a:p>
            <a:pPr marL="243840" marR="374650" indent="-231775">
              <a:lnSpc>
                <a:spcPct val="100000"/>
              </a:lnSpc>
              <a:buChar char="•"/>
              <a:tabLst>
                <a:tab pos="243840" algn="l"/>
                <a:tab pos="244475" algn="l"/>
              </a:tabLst>
            </a:pPr>
            <a:r>
              <a:rPr lang="el-GR" sz="2000" dirty="0">
                <a:solidFill>
                  <a:srgbClr val="004165"/>
                </a:solidFill>
                <a:latin typeface="Arial"/>
                <a:cs typeface="Arial"/>
              </a:rPr>
              <a:t>Λαμβάνουμε επίσης λεπτομερείς πληροφορίες από παράγοντες, συστήματα και αλγορίθμους που κατατάσσουν, ταξινομούν, βαθμολογούν και συνδυάζουν κριτικές σχετικά με ενέργειες και αποτελέσματα</a:t>
            </a:r>
            <a:r>
              <a:rPr sz="2000" spc="-10" dirty="0">
                <a:solidFill>
                  <a:srgbClr val="004165"/>
                </a:solidFill>
                <a:latin typeface="Arial"/>
                <a:cs typeface="Arial"/>
              </a:rPr>
              <a:t>.</a:t>
            </a:r>
            <a:endParaRPr sz="2000" dirty="0">
              <a:latin typeface="Arial"/>
              <a:cs typeface="Arial"/>
            </a:endParaRPr>
          </a:p>
        </p:txBody>
      </p:sp>
      <p:pic>
        <p:nvPicPr>
          <p:cNvPr id="4" name="object 4"/>
          <p:cNvPicPr/>
          <p:nvPr/>
        </p:nvPicPr>
        <p:blipFill>
          <a:blip r:embed="rId2" cstate="print"/>
          <a:stretch>
            <a:fillRect/>
          </a:stretch>
        </p:blipFill>
        <p:spPr>
          <a:xfrm>
            <a:off x="6696329" y="1022350"/>
            <a:ext cx="4873886" cy="4388195"/>
          </a:xfrm>
          <a:prstGeom prst="rect">
            <a:avLst/>
          </a:prstGeom>
        </p:spPr>
      </p:pic>
      <p:pic>
        <p:nvPicPr>
          <p:cNvPr id="5" name="object 5"/>
          <p:cNvPicPr/>
          <p:nvPr/>
        </p:nvPicPr>
        <p:blipFill>
          <a:blip r:embed="rId3" cstate="print"/>
          <a:stretch>
            <a:fillRect/>
          </a:stretch>
        </p:blipFill>
        <p:spPr>
          <a:xfrm>
            <a:off x="152850" y="4693006"/>
            <a:ext cx="1078702" cy="1028821"/>
          </a:xfrm>
          <a:prstGeom prst="rect">
            <a:avLst/>
          </a:prstGeom>
        </p:spPr>
      </p:pic>
      <p:pic>
        <p:nvPicPr>
          <p:cNvPr id="6" name="object 6"/>
          <p:cNvPicPr/>
          <p:nvPr/>
        </p:nvPicPr>
        <p:blipFill>
          <a:blip r:embed="rId4" cstate="print"/>
          <a:stretch>
            <a:fillRect/>
          </a:stretch>
        </p:blipFill>
        <p:spPr>
          <a:xfrm>
            <a:off x="1721611" y="4693006"/>
            <a:ext cx="1066137" cy="1028821"/>
          </a:xfrm>
          <a:prstGeom prst="rect">
            <a:avLst/>
          </a:prstGeom>
        </p:spPr>
      </p:pic>
      <p:pic>
        <p:nvPicPr>
          <p:cNvPr id="7" name="object 7"/>
          <p:cNvPicPr/>
          <p:nvPr/>
        </p:nvPicPr>
        <p:blipFill>
          <a:blip r:embed="rId5" cstate="print"/>
          <a:stretch>
            <a:fillRect/>
          </a:stretch>
        </p:blipFill>
        <p:spPr>
          <a:xfrm>
            <a:off x="3110712" y="4693006"/>
            <a:ext cx="1045121" cy="1028821"/>
          </a:xfrm>
          <a:prstGeom prst="rect">
            <a:avLst/>
          </a:prstGeom>
        </p:spPr>
      </p:pic>
      <p:pic>
        <p:nvPicPr>
          <p:cNvPr id="8" name="object 8"/>
          <p:cNvPicPr/>
          <p:nvPr/>
        </p:nvPicPr>
        <p:blipFill>
          <a:blip r:embed="rId6" cstate="print"/>
          <a:stretch>
            <a:fillRect/>
          </a:stretch>
        </p:blipFill>
        <p:spPr>
          <a:xfrm>
            <a:off x="4499762" y="4693006"/>
            <a:ext cx="846085" cy="1028821"/>
          </a:xfrm>
          <a:prstGeom prst="rect">
            <a:avLst/>
          </a:prstGeom>
        </p:spPr>
      </p:pic>
      <p:pic>
        <p:nvPicPr>
          <p:cNvPr id="9" name="object 9"/>
          <p:cNvPicPr/>
          <p:nvPr/>
        </p:nvPicPr>
        <p:blipFill>
          <a:blip r:embed="rId7" cstate="print"/>
          <a:stretch>
            <a:fillRect/>
          </a:stretch>
        </p:blipFill>
        <p:spPr>
          <a:xfrm>
            <a:off x="5565597" y="4693006"/>
            <a:ext cx="1043457" cy="1028821"/>
          </a:xfrm>
          <a:prstGeom prst="rect">
            <a:avLst/>
          </a:prstGeom>
        </p:spPr>
      </p:pic>
      <p:sp>
        <p:nvSpPr>
          <p:cNvPr id="10" name="object 10"/>
          <p:cNvSpPr txBox="1"/>
          <p:nvPr/>
        </p:nvSpPr>
        <p:spPr>
          <a:xfrm>
            <a:off x="78739" y="4869181"/>
            <a:ext cx="8479155" cy="1946910"/>
          </a:xfrm>
          <a:prstGeom prst="rect">
            <a:avLst/>
          </a:prstGeom>
        </p:spPr>
        <p:txBody>
          <a:bodyPr vert="horz" wrap="square" lIns="0" tIns="12700" rIns="0" bIns="0" rtlCol="0">
            <a:spAutoFit/>
          </a:bodyPr>
          <a:lstStyle/>
          <a:p>
            <a:pPr marL="1322705">
              <a:lnSpc>
                <a:spcPct val="100000"/>
              </a:lnSpc>
              <a:spcBef>
                <a:spcPts val="100"/>
              </a:spcBef>
              <a:tabLst>
                <a:tab pos="2813685" algn="l"/>
                <a:tab pos="4201795" algn="l"/>
                <a:tab pos="5178425" algn="l"/>
              </a:tabLst>
            </a:pPr>
            <a:r>
              <a:rPr sz="3200" spc="-50" dirty="0">
                <a:latin typeface="Arial"/>
                <a:cs typeface="Arial"/>
              </a:rPr>
              <a:t>&gt;</a:t>
            </a:r>
            <a:r>
              <a:rPr sz="3200" dirty="0">
                <a:latin typeface="Arial"/>
                <a:cs typeface="Arial"/>
              </a:rPr>
              <a:t>	</a:t>
            </a:r>
            <a:r>
              <a:rPr sz="3200" spc="-50" dirty="0">
                <a:latin typeface="Arial"/>
                <a:cs typeface="Arial"/>
              </a:rPr>
              <a:t>&gt;</a:t>
            </a:r>
            <a:r>
              <a:rPr sz="3200" dirty="0">
                <a:latin typeface="Arial"/>
                <a:cs typeface="Arial"/>
              </a:rPr>
              <a:t>	</a:t>
            </a:r>
            <a:r>
              <a:rPr sz="3200" spc="-50" dirty="0">
                <a:latin typeface="Arial"/>
                <a:cs typeface="Arial"/>
              </a:rPr>
              <a:t>&gt;</a:t>
            </a:r>
            <a:r>
              <a:rPr sz="3200" dirty="0">
                <a:latin typeface="Arial"/>
                <a:cs typeface="Arial"/>
              </a:rPr>
              <a:t>	</a:t>
            </a:r>
            <a:r>
              <a:rPr sz="3200" spc="-50" dirty="0">
                <a:latin typeface="Arial"/>
                <a:cs typeface="Arial"/>
              </a:rPr>
              <a:t>&gt;</a:t>
            </a:r>
            <a:endParaRPr sz="3200">
              <a:latin typeface="Arial"/>
              <a:cs typeface="Arial"/>
            </a:endParaRPr>
          </a:p>
          <a:p>
            <a:pPr>
              <a:lnSpc>
                <a:spcPct val="100000"/>
              </a:lnSpc>
              <a:spcBef>
                <a:spcPts val="30"/>
              </a:spcBef>
            </a:pPr>
            <a:endParaRPr sz="4800">
              <a:latin typeface="Arial"/>
              <a:cs typeface="Arial"/>
            </a:endParaRPr>
          </a:p>
          <a:p>
            <a:pPr marL="12700">
              <a:lnSpc>
                <a:spcPts val="1415"/>
              </a:lnSpc>
            </a:pPr>
            <a:r>
              <a:rPr sz="1200" b="1" u="sng" dirty="0">
                <a:solidFill>
                  <a:srgbClr val="363444"/>
                </a:solidFill>
                <a:uFill>
                  <a:solidFill>
                    <a:srgbClr val="363444"/>
                  </a:solidFill>
                </a:uFill>
                <a:latin typeface="Arial"/>
                <a:cs typeface="Arial"/>
              </a:rPr>
              <a:t>Paper</a:t>
            </a:r>
            <a:r>
              <a:rPr sz="1200" b="1" u="sng" spc="-25" dirty="0">
                <a:solidFill>
                  <a:srgbClr val="363444"/>
                </a:solidFill>
                <a:uFill>
                  <a:solidFill>
                    <a:srgbClr val="363444"/>
                  </a:solidFill>
                </a:uFill>
                <a:latin typeface="Arial"/>
                <a:cs typeface="Arial"/>
              </a:rPr>
              <a:t> </a:t>
            </a:r>
            <a:r>
              <a:rPr sz="1200" b="1" u="sng" spc="-10" dirty="0">
                <a:solidFill>
                  <a:srgbClr val="363444"/>
                </a:solidFill>
                <a:uFill>
                  <a:solidFill>
                    <a:srgbClr val="363444"/>
                  </a:solidFill>
                </a:uFill>
                <a:latin typeface="Arial"/>
                <a:cs typeface="Arial"/>
              </a:rPr>
              <a:t>Citations</a:t>
            </a:r>
            <a:endParaRPr sz="1200">
              <a:latin typeface="Arial"/>
              <a:cs typeface="Arial"/>
            </a:endParaRPr>
          </a:p>
          <a:p>
            <a:pPr marL="12700">
              <a:lnSpc>
                <a:spcPts val="1390"/>
              </a:lnSpc>
            </a:pPr>
            <a:r>
              <a:rPr sz="1200" dirty="0">
                <a:solidFill>
                  <a:srgbClr val="363444"/>
                </a:solidFill>
                <a:latin typeface="Arial"/>
                <a:cs typeface="Arial"/>
              </a:rPr>
              <a:t>Nicholas</a:t>
            </a:r>
            <a:r>
              <a:rPr sz="1200" spc="-30" dirty="0">
                <a:solidFill>
                  <a:srgbClr val="363444"/>
                </a:solidFill>
                <a:latin typeface="Arial"/>
                <a:cs typeface="Arial"/>
              </a:rPr>
              <a:t> </a:t>
            </a:r>
            <a:r>
              <a:rPr sz="1200" dirty="0">
                <a:solidFill>
                  <a:srgbClr val="363444"/>
                </a:solidFill>
                <a:latin typeface="Arial"/>
                <a:cs typeface="Arial"/>
              </a:rPr>
              <a:t>Mattei</a:t>
            </a:r>
            <a:r>
              <a:rPr sz="1200" spc="-40" dirty="0">
                <a:solidFill>
                  <a:srgbClr val="363444"/>
                </a:solidFill>
                <a:latin typeface="Arial"/>
                <a:cs typeface="Arial"/>
              </a:rPr>
              <a:t> </a:t>
            </a:r>
            <a:r>
              <a:rPr sz="1200" dirty="0">
                <a:solidFill>
                  <a:srgbClr val="363444"/>
                </a:solidFill>
                <a:latin typeface="Arial"/>
                <a:cs typeface="Arial"/>
              </a:rPr>
              <a:t>and</a:t>
            </a:r>
            <a:r>
              <a:rPr sz="1200" spc="-55" dirty="0">
                <a:solidFill>
                  <a:srgbClr val="363444"/>
                </a:solidFill>
                <a:latin typeface="Arial"/>
                <a:cs typeface="Arial"/>
              </a:rPr>
              <a:t> </a:t>
            </a:r>
            <a:r>
              <a:rPr sz="1200" spc="-25" dirty="0">
                <a:solidFill>
                  <a:srgbClr val="363444"/>
                </a:solidFill>
                <a:latin typeface="Arial"/>
                <a:cs typeface="Arial"/>
              </a:rPr>
              <a:t>Toby </a:t>
            </a:r>
            <a:r>
              <a:rPr sz="1200" spc="-10" dirty="0">
                <a:solidFill>
                  <a:srgbClr val="363444"/>
                </a:solidFill>
                <a:latin typeface="Arial"/>
                <a:cs typeface="Arial"/>
              </a:rPr>
              <a:t>Walsh.</a:t>
            </a:r>
            <a:endParaRPr sz="1200">
              <a:latin typeface="Arial"/>
              <a:cs typeface="Arial"/>
            </a:endParaRPr>
          </a:p>
          <a:p>
            <a:pPr marL="12700">
              <a:lnSpc>
                <a:spcPts val="1415"/>
              </a:lnSpc>
            </a:pPr>
            <a:r>
              <a:rPr sz="1200" i="1" spc="-10" dirty="0">
                <a:solidFill>
                  <a:srgbClr val="363444"/>
                </a:solidFill>
                <a:latin typeface="Arial"/>
                <a:cs typeface="Arial"/>
              </a:rPr>
              <a:t>PrefLib.Org:</a:t>
            </a:r>
            <a:r>
              <a:rPr sz="1200" i="1" spc="-70" dirty="0">
                <a:solidFill>
                  <a:srgbClr val="363444"/>
                </a:solidFill>
                <a:latin typeface="Arial"/>
                <a:cs typeface="Arial"/>
              </a:rPr>
              <a:t> </a:t>
            </a:r>
            <a:r>
              <a:rPr sz="1200" i="1" dirty="0">
                <a:solidFill>
                  <a:srgbClr val="363444"/>
                </a:solidFill>
                <a:latin typeface="Arial"/>
                <a:cs typeface="Arial"/>
              </a:rPr>
              <a:t>A</a:t>
            </a:r>
            <a:r>
              <a:rPr sz="1200" i="1" spc="-60" dirty="0">
                <a:solidFill>
                  <a:srgbClr val="363444"/>
                </a:solidFill>
                <a:latin typeface="Arial"/>
                <a:cs typeface="Arial"/>
              </a:rPr>
              <a:t> </a:t>
            </a:r>
            <a:r>
              <a:rPr sz="1200" i="1" dirty="0">
                <a:solidFill>
                  <a:srgbClr val="363444"/>
                </a:solidFill>
                <a:latin typeface="Arial"/>
                <a:cs typeface="Arial"/>
              </a:rPr>
              <a:t>Library</a:t>
            </a:r>
            <a:r>
              <a:rPr sz="1200" i="1" spc="-15" dirty="0">
                <a:solidFill>
                  <a:srgbClr val="363444"/>
                </a:solidFill>
                <a:latin typeface="Arial"/>
                <a:cs typeface="Arial"/>
              </a:rPr>
              <a:t> </a:t>
            </a:r>
            <a:r>
              <a:rPr sz="1200" i="1" dirty="0">
                <a:solidFill>
                  <a:srgbClr val="363444"/>
                </a:solidFill>
                <a:latin typeface="Arial"/>
                <a:cs typeface="Arial"/>
              </a:rPr>
              <a:t>for</a:t>
            </a:r>
            <a:r>
              <a:rPr sz="1200" i="1" spc="-15" dirty="0">
                <a:solidFill>
                  <a:srgbClr val="363444"/>
                </a:solidFill>
                <a:latin typeface="Arial"/>
                <a:cs typeface="Arial"/>
              </a:rPr>
              <a:t> </a:t>
            </a:r>
            <a:r>
              <a:rPr sz="1200" i="1" dirty="0">
                <a:solidFill>
                  <a:srgbClr val="363444"/>
                </a:solidFill>
                <a:latin typeface="Arial"/>
                <a:cs typeface="Arial"/>
              </a:rPr>
              <a:t>Preferences</a:t>
            </a:r>
            <a:r>
              <a:rPr sz="1200" dirty="0">
                <a:solidFill>
                  <a:srgbClr val="363444"/>
                </a:solidFill>
                <a:latin typeface="Arial"/>
                <a:cs typeface="Arial"/>
              </a:rPr>
              <a:t>.</a:t>
            </a:r>
            <a:r>
              <a:rPr sz="1200" spc="-15" dirty="0">
                <a:solidFill>
                  <a:srgbClr val="363444"/>
                </a:solidFill>
                <a:latin typeface="Arial"/>
                <a:cs typeface="Arial"/>
              </a:rPr>
              <a:t> </a:t>
            </a:r>
            <a:r>
              <a:rPr sz="1200" dirty="0">
                <a:solidFill>
                  <a:srgbClr val="363444"/>
                </a:solidFill>
                <a:latin typeface="Arial"/>
                <a:cs typeface="Arial"/>
              </a:rPr>
              <a:t>Proc.</a:t>
            </a:r>
            <a:r>
              <a:rPr sz="1200" spc="-75" dirty="0">
                <a:solidFill>
                  <a:srgbClr val="363444"/>
                </a:solidFill>
                <a:latin typeface="Arial"/>
                <a:cs typeface="Arial"/>
              </a:rPr>
              <a:t> </a:t>
            </a:r>
            <a:r>
              <a:rPr sz="1200" dirty="0">
                <a:solidFill>
                  <a:srgbClr val="363444"/>
                </a:solidFill>
                <a:latin typeface="Arial"/>
                <a:cs typeface="Arial"/>
              </a:rPr>
              <a:t>Algorithmic</a:t>
            </a:r>
            <a:r>
              <a:rPr sz="1200" spc="-15" dirty="0">
                <a:solidFill>
                  <a:srgbClr val="363444"/>
                </a:solidFill>
                <a:latin typeface="Arial"/>
                <a:cs typeface="Arial"/>
              </a:rPr>
              <a:t> </a:t>
            </a:r>
            <a:r>
              <a:rPr sz="1200" dirty="0">
                <a:solidFill>
                  <a:srgbClr val="363444"/>
                </a:solidFill>
                <a:latin typeface="Arial"/>
                <a:cs typeface="Arial"/>
              </a:rPr>
              <a:t>Decision</a:t>
            </a:r>
            <a:r>
              <a:rPr sz="1200" spc="-35" dirty="0">
                <a:solidFill>
                  <a:srgbClr val="363444"/>
                </a:solidFill>
                <a:latin typeface="Arial"/>
                <a:cs typeface="Arial"/>
              </a:rPr>
              <a:t> </a:t>
            </a:r>
            <a:r>
              <a:rPr sz="1200" dirty="0">
                <a:solidFill>
                  <a:srgbClr val="363444"/>
                </a:solidFill>
                <a:latin typeface="Arial"/>
                <a:cs typeface="Arial"/>
              </a:rPr>
              <a:t>Theory</a:t>
            </a:r>
            <a:r>
              <a:rPr sz="1200" spc="-15" dirty="0">
                <a:solidFill>
                  <a:srgbClr val="363444"/>
                </a:solidFill>
                <a:latin typeface="Arial"/>
                <a:cs typeface="Arial"/>
              </a:rPr>
              <a:t> </a:t>
            </a:r>
            <a:r>
              <a:rPr sz="1200" dirty="0">
                <a:solidFill>
                  <a:srgbClr val="363444"/>
                </a:solidFill>
                <a:latin typeface="Arial"/>
                <a:cs typeface="Arial"/>
              </a:rPr>
              <a:t>(ADT),</a:t>
            </a:r>
            <a:r>
              <a:rPr sz="1200" spc="-5" dirty="0">
                <a:solidFill>
                  <a:srgbClr val="363444"/>
                </a:solidFill>
                <a:latin typeface="Arial"/>
                <a:cs typeface="Arial"/>
              </a:rPr>
              <a:t> </a:t>
            </a:r>
            <a:r>
              <a:rPr sz="1200" spc="-10" dirty="0">
                <a:solidFill>
                  <a:srgbClr val="363444"/>
                </a:solidFill>
                <a:latin typeface="Arial"/>
                <a:cs typeface="Arial"/>
              </a:rPr>
              <a:t>2013.</a:t>
            </a:r>
            <a:endParaRPr sz="1200">
              <a:latin typeface="Arial"/>
              <a:cs typeface="Arial"/>
            </a:endParaRPr>
          </a:p>
          <a:p>
            <a:pPr marL="12700">
              <a:lnSpc>
                <a:spcPct val="100000"/>
              </a:lnSpc>
              <a:spcBef>
                <a:spcPts val="75"/>
              </a:spcBef>
            </a:pPr>
            <a:r>
              <a:rPr sz="1200" i="1" dirty="0">
                <a:solidFill>
                  <a:srgbClr val="363444"/>
                </a:solidFill>
                <a:latin typeface="Arial"/>
                <a:cs typeface="Arial"/>
              </a:rPr>
              <a:t>A</a:t>
            </a:r>
            <a:r>
              <a:rPr sz="1200" i="1" spc="-75" dirty="0">
                <a:solidFill>
                  <a:srgbClr val="363444"/>
                </a:solidFill>
                <a:latin typeface="Arial"/>
                <a:cs typeface="Arial"/>
              </a:rPr>
              <a:t> </a:t>
            </a:r>
            <a:r>
              <a:rPr sz="1200" i="1" dirty="0">
                <a:solidFill>
                  <a:srgbClr val="363444"/>
                </a:solidFill>
                <a:latin typeface="Arial"/>
                <a:cs typeface="Arial"/>
              </a:rPr>
              <a:t>PrefLib.org</a:t>
            </a:r>
            <a:r>
              <a:rPr sz="1200" i="1" spc="-30" dirty="0">
                <a:solidFill>
                  <a:srgbClr val="363444"/>
                </a:solidFill>
                <a:latin typeface="Arial"/>
                <a:cs typeface="Arial"/>
              </a:rPr>
              <a:t> </a:t>
            </a:r>
            <a:r>
              <a:rPr sz="1200" i="1" dirty="0">
                <a:solidFill>
                  <a:srgbClr val="363444"/>
                </a:solidFill>
                <a:latin typeface="Arial"/>
                <a:cs typeface="Arial"/>
              </a:rPr>
              <a:t>Retrospective:</a:t>
            </a:r>
            <a:r>
              <a:rPr sz="1200" i="1" spc="-30" dirty="0">
                <a:solidFill>
                  <a:srgbClr val="363444"/>
                </a:solidFill>
                <a:latin typeface="Arial"/>
                <a:cs typeface="Arial"/>
              </a:rPr>
              <a:t> </a:t>
            </a:r>
            <a:r>
              <a:rPr sz="1200" i="1" dirty="0">
                <a:solidFill>
                  <a:srgbClr val="363444"/>
                </a:solidFill>
                <a:latin typeface="Arial"/>
                <a:cs typeface="Arial"/>
              </a:rPr>
              <a:t>Lessons</a:t>
            </a:r>
            <a:r>
              <a:rPr sz="1200" i="1" spc="-30" dirty="0">
                <a:solidFill>
                  <a:srgbClr val="363444"/>
                </a:solidFill>
                <a:latin typeface="Arial"/>
                <a:cs typeface="Arial"/>
              </a:rPr>
              <a:t> </a:t>
            </a:r>
            <a:r>
              <a:rPr sz="1200" i="1" dirty="0">
                <a:solidFill>
                  <a:srgbClr val="363444"/>
                </a:solidFill>
                <a:latin typeface="Arial"/>
                <a:cs typeface="Arial"/>
              </a:rPr>
              <a:t>Learned</a:t>
            </a:r>
            <a:r>
              <a:rPr sz="1200" i="1" spc="-40" dirty="0">
                <a:solidFill>
                  <a:srgbClr val="363444"/>
                </a:solidFill>
                <a:latin typeface="Arial"/>
                <a:cs typeface="Arial"/>
              </a:rPr>
              <a:t> </a:t>
            </a:r>
            <a:r>
              <a:rPr sz="1200" i="1" dirty="0">
                <a:solidFill>
                  <a:srgbClr val="363444"/>
                </a:solidFill>
                <a:latin typeface="Arial"/>
                <a:cs typeface="Arial"/>
              </a:rPr>
              <a:t>and</a:t>
            </a:r>
            <a:r>
              <a:rPr sz="1200" i="1" spc="-35" dirty="0">
                <a:solidFill>
                  <a:srgbClr val="363444"/>
                </a:solidFill>
                <a:latin typeface="Arial"/>
                <a:cs typeface="Arial"/>
              </a:rPr>
              <a:t> </a:t>
            </a:r>
            <a:r>
              <a:rPr sz="1200" i="1" dirty="0">
                <a:solidFill>
                  <a:srgbClr val="363444"/>
                </a:solidFill>
                <a:latin typeface="Arial"/>
                <a:cs typeface="Arial"/>
              </a:rPr>
              <a:t>New</a:t>
            </a:r>
            <a:r>
              <a:rPr sz="1200" i="1" spc="-30" dirty="0">
                <a:solidFill>
                  <a:srgbClr val="363444"/>
                </a:solidFill>
                <a:latin typeface="Arial"/>
                <a:cs typeface="Arial"/>
              </a:rPr>
              <a:t> </a:t>
            </a:r>
            <a:r>
              <a:rPr sz="1200" i="1" dirty="0">
                <a:solidFill>
                  <a:srgbClr val="363444"/>
                </a:solidFill>
                <a:latin typeface="Arial"/>
                <a:cs typeface="Arial"/>
              </a:rPr>
              <a:t>Directions</a:t>
            </a:r>
            <a:r>
              <a:rPr sz="1200" dirty="0">
                <a:solidFill>
                  <a:srgbClr val="363444"/>
                </a:solidFill>
                <a:latin typeface="Arial"/>
                <a:cs typeface="Arial"/>
              </a:rPr>
              <a:t>.</a:t>
            </a:r>
            <a:r>
              <a:rPr sz="1200" spc="-50" dirty="0">
                <a:solidFill>
                  <a:srgbClr val="363444"/>
                </a:solidFill>
                <a:latin typeface="Arial"/>
                <a:cs typeface="Arial"/>
              </a:rPr>
              <a:t> </a:t>
            </a:r>
            <a:r>
              <a:rPr sz="1200" dirty="0">
                <a:solidFill>
                  <a:srgbClr val="363444"/>
                </a:solidFill>
                <a:latin typeface="Arial"/>
                <a:cs typeface="Arial"/>
              </a:rPr>
              <a:t>Trends</a:t>
            </a:r>
            <a:r>
              <a:rPr sz="1200" spc="-35" dirty="0">
                <a:solidFill>
                  <a:srgbClr val="363444"/>
                </a:solidFill>
                <a:latin typeface="Arial"/>
                <a:cs typeface="Arial"/>
              </a:rPr>
              <a:t> </a:t>
            </a:r>
            <a:r>
              <a:rPr sz="1200" dirty="0">
                <a:solidFill>
                  <a:srgbClr val="363444"/>
                </a:solidFill>
                <a:latin typeface="Arial"/>
                <a:cs typeface="Arial"/>
              </a:rPr>
              <a:t>in</a:t>
            </a:r>
            <a:r>
              <a:rPr sz="1200" spc="-30" dirty="0">
                <a:solidFill>
                  <a:srgbClr val="363444"/>
                </a:solidFill>
                <a:latin typeface="Arial"/>
                <a:cs typeface="Arial"/>
              </a:rPr>
              <a:t> </a:t>
            </a:r>
            <a:r>
              <a:rPr sz="1200" dirty="0">
                <a:solidFill>
                  <a:srgbClr val="363444"/>
                </a:solidFill>
                <a:latin typeface="Arial"/>
                <a:cs typeface="Arial"/>
              </a:rPr>
              <a:t>Computational</a:t>
            </a:r>
            <a:r>
              <a:rPr sz="1200" spc="-35" dirty="0">
                <a:solidFill>
                  <a:srgbClr val="363444"/>
                </a:solidFill>
                <a:latin typeface="Arial"/>
                <a:cs typeface="Arial"/>
              </a:rPr>
              <a:t> </a:t>
            </a:r>
            <a:r>
              <a:rPr sz="1200" dirty="0">
                <a:solidFill>
                  <a:srgbClr val="363444"/>
                </a:solidFill>
                <a:latin typeface="Arial"/>
                <a:cs typeface="Arial"/>
              </a:rPr>
              <a:t>Social</a:t>
            </a:r>
            <a:r>
              <a:rPr sz="1200" spc="-35" dirty="0">
                <a:solidFill>
                  <a:srgbClr val="363444"/>
                </a:solidFill>
                <a:latin typeface="Arial"/>
                <a:cs typeface="Arial"/>
              </a:rPr>
              <a:t> </a:t>
            </a:r>
            <a:r>
              <a:rPr sz="1200" dirty="0">
                <a:solidFill>
                  <a:srgbClr val="363444"/>
                </a:solidFill>
                <a:latin typeface="Arial"/>
                <a:cs typeface="Arial"/>
              </a:rPr>
              <a:t>Choice,</a:t>
            </a:r>
            <a:r>
              <a:rPr sz="1200" spc="-30" dirty="0">
                <a:solidFill>
                  <a:srgbClr val="363444"/>
                </a:solidFill>
                <a:latin typeface="Arial"/>
                <a:cs typeface="Arial"/>
              </a:rPr>
              <a:t> </a:t>
            </a:r>
            <a:r>
              <a:rPr sz="1200" dirty="0">
                <a:solidFill>
                  <a:srgbClr val="363444"/>
                </a:solidFill>
                <a:latin typeface="Arial"/>
                <a:cs typeface="Arial"/>
              </a:rPr>
              <a:t>Chapter</a:t>
            </a:r>
            <a:r>
              <a:rPr sz="1200" spc="-35" dirty="0">
                <a:solidFill>
                  <a:srgbClr val="363444"/>
                </a:solidFill>
                <a:latin typeface="Arial"/>
                <a:cs typeface="Arial"/>
              </a:rPr>
              <a:t> </a:t>
            </a:r>
            <a:r>
              <a:rPr sz="1200" dirty="0">
                <a:solidFill>
                  <a:srgbClr val="363444"/>
                </a:solidFill>
                <a:latin typeface="Arial"/>
                <a:cs typeface="Arial"/>
              </a:rPr>
              <a:t>15,</a:t>
            </a:r>
            <a:r>
              <a:rPr sz="1200" spc="-25" dirty="0">
                <a:solidFill>
                  <a:srgbClr val="363444"/>
                </a:solidFill>
                <a:latin typeface="Arial"/>
                <a:cs typeface="Arial"/>
              </a:rPr>
              <a:t> </a:t>
            </a:r>
            <a:r>
              <a:rPr sz="1200" spc="-10" dirty="0">
                <a:solidFill>
                  <a:srgbClr val="363444"/>
                </a:solidFill>
                <a:latin typeface="Arial"/>
                <a:cs typeface="Arial"/>
              </a:rPr>
              <a:t>2017.</a:t>
            </a:r>
            <a:endParaRPr sz="1200">
              <a:latin typeface="Arial"/>
              <a:cs typeface="Arial"/>
            </a:endParaRPr>
          </a:p>
        </p:txBody>
      </p:sp>
      <p:pic>
        <p:nvPicPr>
          <p:cNvPr id="11" name="object 11"/>
          <p:cNvPicPr/>
          <p:nvPr/>
        </p:nvPicPr>
        <p:blipFill>
          <a:blip r:embed="rId4" cstate="print"/>
          <a:stretch>
            <a:fillRect/>
          </a:stretch>
        </p:blipFill>
        <p:spPr>
          <a:xfrm>
            <a:off x="9813480" y="5544642"/>
            <a:ext cx="848918" cy="819196"/>
          </a:xfrm>
          <a:prstGeom prst="rect">
            <a:avLst/>
          </a:prstGeom>
        </p:spPr>
      </p:pic>
      <p:pic>
        <p:nvPicPr>
          <p:cNvPr id="12" name="object 12"/>
          <p:cNvPicPr/>
          <p:nvPr/>
        </p:nvPicPr>
        <p:blipFill>
          <a:blip r:embed="rId8" cstate="print"/>
          <a:stretch>
            <a:fillRect/>
          </a:stretch>
        </p:blipFill>
        <p:spPr>
          <a:xfrm>
            <a:off x="8198294" y="5544642"/>
            <a:ext cx="688771" cy="819196"/>
          </a:xfrm>
          <a:prstGeom prst="rect">
            <a:avLst/>
          </a:prstGeom>
        </p:spPr>
      </p:pic>
      <p:sp>
        <p:nvSpPr>
          <p:cNvPr id="13" name="object 13"/>
          <p:cNvSpPr txBox="1"/>
          <p:nvPr/>
        </p:nvSpPr>
        <p:spPr>
          <a:xfrm>
            <a:off x="8965831" y="5744971"/>
            <a:ext cx="709295"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Arial"/>
                <a:cs typeface="Arial"/>
              </a:rPr>
              <a:t>=</a:t>
            </a:r>
            <a:r>
              <a:rPr sz="2400" spc="-5" dirty="0">
                <a:latin typeface="Arial"/>
                <a:cs typeface="Arial"/>
              </a:rPr>
              <a:t> </a:t>
            </a:r>
            <a:r>
              <a:rPr sz="2400" spc="-25" dirty="0">
                <a:latin typeface="Arial"/>
                <a:cs typeface="Arial"/>
              </a:rPr>
              <a:t>5.0</a:t>
            </a:r>
            <a:endParaRPr sz="2400">
              <a:latin typeface="Arial"/>
              <a:cs typeface="Arial"/>
            </a:endParaRPr>
          </a:p>
        </p:txBody>
      </p:sp>
      <p:sp>
        <p:nvSpPr>
          <p:cNvPr id="14" name="object 14"/>
          <p:cNvSpPr txBox="1"/>
          <p:nvPr/>
        </p:nvSpPr>
        <p:spPr>
          <a:xfrm>
            <a:off x="10663263" y="5744971"/>
            <a:ext cx="710565"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Arial"/>
                <a:cs typeface="Arial"/>
              </a:rPr>
              <a:t>=</a:t>
            </a:r>
            <a:r>
              <a:rPr sz="2400" spc="-5" dirty="0">
                <a:latin typeface="Arial"/>
                <a:cs typeface="Arial"/>
              </a:rPr>
              <a:t> </a:t>
            </a:r>
            <a:r>
              <a:rPr sz="2400" spc="-25" dirty="0">
                <a:latin typeface="Arial"/>
                <a:cs typeface="Arial"/>
              </a:rPr>
              <a:t>0.1</a:t>
            </a:r>
            <a:endParaRPr sz="2400">
              <a:latin typeface="Arial"/>
              <a:cs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05" dirty="0"/>
              <a:t>CP-</a:t>
            </a:r>
            <a:r>
              <a:rPr spc="135" dirty="0"/>
              <a:t>Nets</a:t>
            </a:r>
          </a:p>
        </p:txBody>
      </p:sp>
      <p:sp>
        <p:nvSpPr>
          <p:cNvPr id="3" name="object 3"/>
          <p:cNvSpPr txBox="1"/>
          <p:nvPr/>
        </p:nvSpPr>
        <p:spPr>
          <a:xfrm>
            <a:off x="546100" y="955547"/>
            <a:ext cx="7769859" cy="2259593"/>
          </a:xfrm>
          <a:prstGeom prst="rect">
            <a:avLst/>
          </a:prstGeom>
        </p:spPr>
        <p:txBody>
          <a:bodyPr vert="horz" wrap="square" lIns="0" tIns="12700" rIns="0" bIns="0" rtlCol="0">
            <a:spAutoFit/>
          </a:bodyPr>
          <a:lstStyle/>
          <a:p>
            <a:pPr marL="294640" marR="299085" indent="-231775">
              <a:lnSpc>
                <a:spcPct val="100000"/>
              </a:lnSpc>
              <a:spcBef>
                <a:spcPts val="100"/>
              </a:spcBef>
              <a:buChar char="•"/>
              <a:tabLst>
                <a:tab pos="294640" algn="l"/>
                <a:tab pos="295275" algn="l"/>
              </a:tabLst>
            </a:pPr>
            <a:r>
              <a:rPr lang="el-GR" dirty="0">
                <a:solidFill>
                  <a:srgbClr val="004165"/>
                </a:solidFill>
                <a:latin typeface="Arial"/>
                <a:cs typeface="Arial"/>
              </a:rPr>
              <a:t>Κωδικοποιήστε ένα υποσύνολο επιμέρους εντολών και ακολουθήστε τη σημασιολογία όλων των άλλων ίσων</a:t>
            </a:r>
            <a:r>
              <a:rPr lang="en-US" dirty="0">
                <a:solidFill>
                  <a:srgbClr val="004165"/>
                </a:solidFill>
                <a:latin typeface="Arial"/>
                <a:cs typeface="Arial"/>
              </a:rPr>
              <a:t> </a:t>
            </a:r>
            <a:r>
              <a:rPr lang="el-GR" i="1" dirty="0">
                <a:solidFill>
                  <a:srgbClr val="004165"/>
                </a:solidFill>
                <a:latin typeface="Arial"/>
                <a:cs typeface="Arial"/>
              </a:rPr>
              <a:t>προτιμώ </a:t>
            </a:r>
            <a:r>
              <a:rPr i="1" dirty="0">
                <a:solidFill>
                  <a:srgbClr val="004165"/>
                </a:solidFill>
                <a:latin typeface="Arial"/>
                <a:cs typeface="Arial"/>
              </a:rPr>
              <a:t>X</a:t>
            </a:r>
            <a:r>
              <a:rPr i="1" spc="-20" dirty="0">
                <a:solidFill>
                  <a:srgbClr val="004165"/>
                </a:solidFill>
                <a:latin typeface="Arial"/>
                <a:cs typeface="Arial"/>
              </a:rPr>
              <a:t> </a:t>
            </a:r>
            <a:r>
              <a:rPr lang="el-GR" i="1" dirty="0">
                <a:solidFill>
                  <a:srgbClr val="004165"/>
                </a:solidFill>
                <a:latin typeface="Arial"/>
                <a:cs typeface="Arial"/>
              </a:rPr>
              <a:t>αντί</a:t>
            </a:r>
            <a:r>
              <a:rPr i="1" spc="-20" dirty="0">
                <a:solidFill>
                  <a:srgbClr val="004165"/>
                </a:solidFill>
                <a:latin typeface="Arial"/>
                <a:cs typeface="Arial"/>
              </a:rPr>
              <a:t> </a:t>
            </a:r>
            <a:r>
              <a:rPr i="1" spc="-25" dirty="0">
                <a:solidFill>
                  <a:srgbClr val="004165"/>
                </a:solidFill>
                <a:latin typeface="Arial"/>
                <a:cs typeface="Arial"/>
              </a:rPr>
              <a:t>Y.</a:t>
            </a:r>
            <a:endParaRPr dirty="0">
              <a:latin typeface="Arial"/>
              <a:cs typeface="Arial"/>
            </a:endParaRPr>
          </a:p>
          <a:p>
            <a:pPr marL="294640" indent="-231775">
              <a:lnSpc>
                <a:spcPct val="100000"/>
              </a:lnSpc>
              <a:spcBef>
                <a:spcPts val="305"/>
              </a:spcBef>
              <a:buChar char="•"/>
              <a:tabLst>
                <a:tab pos="294640" algn="l"/>
                <a:tab pos="295275" algn="l"/>
              </a:tabLst>
            </a:pPr>
            <a:r>
              <a:rPr lang="el-GR" sz="2000" dirty="0">
                <a:solidFill>
                  <a:srgbClr val="004165"/>
                </a:solidFill>
                <a:latin typeface="Arial"/>
                <a:cs typeface="Arial"/>
              </a:rPr>
              <a:t>Μεταβλητές</a:t>
            </a:r>
            <a:r>
              <a:rPr sz="2000" spc="-40" dirty="0">
                <a:solidFill>
                  <a:srgbClr val="004165"/>
                </a:solidFill>
                <a:latin typeface="Arial"/>
                <a:cs typeface="Arial"/>
              </a:rPr>
              <a:t> </a:t>
            </a:r>
            <a:r>
              <a:rPr sz="2000" dirty="0">
                <a:solidFill>
                  <a:srgbClr val="004165"/>
                </a:solidFill>
                <a:latin typeface="Arial"/>
                <a:cs typeface="Arial"/>
              </a:rPr>
              <a:t>{</a:t>
            </a:r>
            <a:r>
              <a:rPr sz="2000" i="1" dirty="0">
                <a:solidFill>
                  <a:srgbClr val="004165"/>
                </a:solidFill>
                <a:latin typeface="Arial"/>
                <a:cs typeface="Arial"/>
              </a:rPr>
              <a:t>X</a:t>
            </a:r>
            <a:r>
              <a:rPr sz="2000" i="1" baseline="-18518" dirty="0">
                <a:solidFill>
                  <a:srgbClr val="004165"/>
                </a:solidFill>
                <a:latin typeface="Arial"/>
                <a:cs typeface="Arial"/>
              </a:rPr>
              <a:t>1</a:t>
            </a:r>
            <a:r>
              <a:rPr sz="2000" i="1" dirty="0">
                <a:solidFill>
                  <a:srgbClr val="004165"/>
                </a:solidFill>
                <a:latin typeface="Arial"/>
                <a:cs typeface="Arial"/>
              </a:rPr>
              <a:t>,</a:t>
            </a:r>
            <a:r>
              <a:rPr sz="2000" i="1" spc="-20" dirty="0">
                <a:solidFill>
                  <a:srgbClr val="004165"/>
                </a:solidFill>
                <a:latin typeface="Arial"/>
                <a:cs typeface="Arial"/>
              </a:rPr>
              <a:t> </a:t>
            </a:r>
            <a:r>
              <a:rPr sz="2000" i="1" dirty="0">
                <a:solidFill>
                  <a:srgbClr val="004165"/>
                </a:solidFill>
                <a:latin typeface="Arial"/>
                <a:cs typeface="Arial"/>
              </a:rPr>
              <a:t>…</a:t>
            </a:r>
            <a:r>
              <a:rPr sz="2000" i="1" spc="-20" dirty="0">
                <a:solidFill>
                  <a:srgbClr val="004165"/>
                </a:solidFill>
                <a:latin typeface="Arial"/>
                <a:cs typeface="Arial"/>
              </a:rPr>
              <a:t> </a:t>
            </a:r>
            <a:r>
              <a:rPr sz="2000" i="1" dirty="0">
                <a:solidFill>
                  <a:srgbClr val="004165"/>
                </a:solidFill>
                <a:latin typeface="Arial"/>
                <a:cs typeface="Arial"/>
              </a:rPr>
              <a:t>,</a:t>
            </a:r>
            <a:r>
              <a:rPr sz="2000" i="1" spc="-30" dirty="0">
                <a:solidFill>
                  <a:srgbClr val="004165"/>
                </a:solidFill>
                <a:latin typeface="Arial"/>
                <a:cs typeface="Arial"/>
              </a:rPr>
              <a:t> </a:t>
            </a:r>
            <a:r>
              <a:rPr sz="2000" i="1" dirty="0">
                <a:solidFill>
                  <a:srgbClr val="004165"/>
                </a:solidFill>
                <a:latin typeface="Arial"/>
                <a:cs typeface="Arial"/>
              </a:rPr>
              <a:t>X</a:t>
            </a:r>
            <a:r>
              <a:rPr sz="2000" i="1" baseline="-18518" dirty="0">
                <a:solidFill>
                  <a:srgbClr val="004165"/>
                </a:solidFill>
                <a:latin typeface="Arial"/>
                <a:cs typeface="Arial"/>
              </a:rPr>
              <a:t>n</a:t>
            </a:r>
            <a:r>
              <a:rPr sz="2000" i="1" dirty="0">
                <a:solidFill>
                  <a:srgbClr val="004165"/>
                </a:solidFill>
                <a:latin typeface="Arial"/>
                <a:cs typeface="Arial"/>
              </a:rPr>
              <a:t>}</a:t>
            </a:r>
            <a:r>
              <a:rPr sz="2000" i="1" spc="-20" dirty="0">
                <a:solidFill>
                  <a:srgbClr val="004165"/>
                </a:solidFill>
                <a:latin typeface="Arial"/>
                <a:cs typeface="Arial"/>
              </a:rPr>
              <a:t> </a:t>
            </a:r>
            <a:r>
              <a:rPr lang="el-GR" sz="2000" dirty="0">
                <a:solidFill>
                  <a:srgbClr val="004165"/>
                </a:solidFill>
                <a:latin typeface="Arial"/>
                <a:cs typeface="Arial"/>
              </a:rPr>
              <a:t>καθεμία με ενδεχομένως διαφορετικό πεδίο εφαρμογής</a:t>
            </a:r>
            <a:r>
              <a:rPr sz="2000" spc="-10" dirty="0">
                <a:solidFill>
                  <a:srgbClr val="004165"/>
                </a:solidFill>
                <a:latin typeface="Arial"/>
                <a:cs typeface="Arial"/>
              </a:rPr>
              <a:t>.</a:t>
            </a:r>
            <a:endParaRPr sz="2000" dirty="0">
              <a:latin typeface="Arial"/>
              <a:cs typeface="Arial"/>
            </a:endParaRPr>
          </a:p>
          <a:p>
            <a:pPr marL="294640" indent="-231775">
              <a:lnSpc>
                <a:spcPct val="100000"/>
              </a:lnSpc>
              <a:spcBef>
                <a:spcPts val="260"/>
              </a:spcBef>
              <a:buChar char="•"/>
              <a:tabLst>
                <a:tab pos="294640" algn="l"/>
                <a:tab pos="295275" algn="l"/>
                <a:tab pos="2686050" algn="l"/>
              </a:tabLst>
            </a:pPr>
            <a:r>
              <a:rPr lang="el-GR" sz="2000" dirty="0">
                <a:solidFill>
                  <a:srgbClr val="004165"/>
                </a:solidFill>
                <a:latin typeface="Arial"/>
                <a:cs typeface="Arial"/>
              </a:rPr>
              <a:t>Για κάθε μεταβλητή</a:t>
            </a:r>
            <a:r>
              <a:rPr sz="2000" spc="-10" dirty="0">
                <a:solidFill>
                  <a:srgbClr val="004165"/>
                </a:solidFill>
                <a:latin typeface="Arial"/>
                <a:cs typeface="Arial"/>
              </a:rPr>
              <a:t>,</a:t>
            </a:r>
            <a:r>
              <a:rPr sz="2000" dirty="0">
                <a:solidFill>
                  <a:srgbClr val="004165"/>
                </a:solidFill>
                <a:latin typeface="Arial"/>
                <a:cs typeface="Arial"/>
              </a:rPr>
              <a:t>	</a:t>
            </a:r>
            <a:r>
              <a:rPr lang="el-GR" sz="2000" dirty="0">
                <a:solidFill>
                  <a:srgbClr val="004165"/>
                </a:solidFill>
                <a:latin typeface="Arial"/>
                <a:cs typeface="Arial"/>
              </a:rPr>
              <a:t> μια συνολική σειρά επί των τιμών της</a:t>
            </a:r>
            <a:endParaRPr sz="2000" dirty="0">
              <a:latin typeface="Arial"/>
              <a:cs typeface="Arial"/>
            </a:endParaRPr>
          </a:p>
          <a:p>
            <a:pPr marL="161925" indent="-99060">
              <a:lnSpc>
                <a:spcPct val="100000"/>
              </a:lnSpc>
              <a:spcBef>
                <a:spcPts val="265"/>
              </a:spcBef>
              <a:buSzPct val="95454"/>
              <a:buFont typeface="Arial"/>
              <a:buChar char="•"/>
              <a:tabLst>
                <a:tab pos="162560" algn="l"/>
                <a:tab pos="3268345" algn="l"/>
              </a:tabLst>
            </a:pPr>
            <a:r>
              <a:rPr lang="el-GR" sz="2000" b="1" dirty="0">
                <a:latin typeface="Arial"/>
                <a:cs typeface="Arial"/>
              </a:rPr>
              <a:t>Ανεξάρτητη μεταβλητή</a:t>
            </a:r>
            <a:r>
              <a:rPr sz="2000" b="1" spc="-10" dirty="0">
                <a:latin typeface="Arial"/>
                <a:cs typeface="Arial"/>
              </a:rPr>
              <a:t>:</a:t>
            </a:r>
            <a:r>
              <a:rPr sz="2000" b="1" dirty="0">
                <a:latin typeface="Arial"/>
                <a:cs typeface="Arial"/>
              </a:rPr>
              <a:t>	</a:t>
            </a:r>
            <a:r>
              <a:rPr lang="el-GR" sz="2000" dirty="0">
                <a:solidFill>
                  <a:srgbClr val="004165"/>
                </a:solidFill>
                <a:latin typeface="Arial"/>
                <a:cs typeface="Arial"/>
              </a:rPr>
              <a:t>μια μεταβλητή χωρίς όρους</a:t>
            </a:r>
            <a:r>
              <a:rPr sz="2000" spc="-10" dirty="0">
                <a:solidFill>
                  <a:srgbClr val="004165"/>
                </a:solidFill>
                <a:latin typeface="Arial"/>
                <a:cs typeface="Arial"/>
              </a:rPr>
              <a:t>.</a:t>
            </a:r>
            <a:endParaRPr sz="2000" dirty="0">
              <a:latin typeface="Arial"/>
              <a:cs typeface="Arial"/>
            </a:endParaRPr>
          </a:p>
          <a:p>
            <a:pPr marL="409575">
              <a:lnSpc>
                <a:spcPct val="100000"/>
              </a:lnSpc>
              <a:spcBef>
                <a:spcPts val="260"/>
              </a:spcBef>
              <a:tabLst>
                <a:tab pos="806450" algn="l"/>
              </a:tabLst>
            </a:pPr>
            <a:r>
              <a:rPr sz="2000" spc="-50" dirty="0">
                <a:solidFill>
                  <a:srgbClr val="004165"/>
                </a:solidFill>
                <a:latin typeface="Arial"/>
                <a:cs typeface="Arial"/>
              </a:rPr>
              <a:t>–</a:t>
            </a:r>
            <a:r>
              <a:rPr sz="2000" dirty="0">
                <a:solidFill>
                  <a:srgbClr val="004165"/>
                </a:solidFill>
                <a:latin typeface="Arial"/>
                <a:cs typeface="Arial"/>
              </a:rPr>
              <a:t>	X:=</a:t>
            </a:r>
            <a:r>
              <a:rPr sz="2000" spc="-20" dirty="0">
                <a:solidFill>
                  <a:srgbClr val="004165"/>
                </a:solidFill>
                <a:latin typeface="Arial"/>
                <a:cs typeface="Arial"/>
              </a:rPr>
              <a:t> </a:t>
            </a:r>
            <a:r>
              <a:rPr sz="2000" dirty="0">
                <a:solidFill>
                  <a:srgbClr val="004165"/>
                </a:solidFill>
                <a:latin typeface="Arial"/>
                <a:cs typeface="Arial"/>
              </a:rPr>
              <a:t>v</a:t>
            </a:r>
            <a:r>
              <a:rPr sz="2000" baseline="-18518" dirty="0">
                <a:solidFill>
                  <a:srgbClr val="004165"/>
                </a:solidFill>
                <a:latin typeface="Arial"/>
                <a:cs typeface="Arial"/>
              </a:rPr>
              <a:t>1</a:t>
            </a:r>
            <a:r>
              <a:rPr sz="2000" spc="345" baseline="-18518" dirty="0">
                <a:solidFill>
                  <a:srgbClr val="004165"/>
                </a:solidFill>
                <a:latin typeface="Arial"/>
                <a:cs typeface="Arial"/>
              </a:rPr>
              <a:t> </a:t>
            </a:r>
            <a:r>
              <a:rPr sz="2000" dirty="0">
                <a:solidFill>
                  <a:srgbClr val="004165"/>
                </a:solidFill>
                <a:latin typeface="Arial"/>
                <a:cs typeface="Arial"/>
              </a:rPr>
              <a:t>&gt;</a:t>
            </a:r>
            <a:r>
              <a:rPr sz="2000" spc="-20" dirty="0">
                <a:solidFill>
                  <a:srgbClr val="004165"/>
                </a:solidFill>
                <a:latin typeface="Arial"/>
                <a:cs typeface="Arial"/>
              </a:rPr>
              <a:t> </a:t>
            </a:r>
            <a:r>
              <a:rPr sz="2000" dirty="0">
                <a:solidFill>
                  <a:srgbClr val="004165"/>
                </a:solidFill>
                <a:latin typeface="Arial"/>
                <a:cs typeface="Arial"/>
              </a:rPr>
              <a:t>v</a:t>
            </a:r>
            <a:r>
              <a:rPr sz="2000" baseline="-18518" dirty="0">
                <a:solidFill>
                  <a:srgbClr val="004165"/>
                </a:solidFill>
                <a:latin typeface="Arial"/>
                <a:cs typeface="Arial"/>
              </a:rPr>
              <a:t>2</a:t>
            </a:r>
            <a:r>
              <a:rPr sz="2000" spc="337" baseline="-18518" dirty="0">
                <a:solidFill>
                  <a:srgbClr val="004165"/>
                </a:solidFill>
                <a:latin typeface="Arial"/>
                <a:cs typeface="Arial"/>
              </a:rPr>
              <a:t> </a:t>
            </a:r>
            <a:r>
              <a:rPr sz="2000" dirty="0">
                <a:solidFill>
                  <a:srgbClr val="004165"/>
                </a:solidFill>
                <a:latin typeface="Arial"/>
                <a:cs typeface="Arial"/>
              </a:rPr>
              <a:t>&gt;</a:t>
            </a:r>
            <a:r>
              <a:rPr sz="2000" spc="-20" dirty="0">
                <a:solidFill>
                  <a:srgbClr val="004165"/>
                </a:solidFill>
                <a:latin typeface="Arial"/>
                <a:cs typeface="Arial"/>
              </a:rPr>
              <a:t> </a:t>
            </a:r>
            <a:r>
              <a:rPr sz="2000" dirty="0">
                <a:solidFill>
                  <a:srgbClr val="004165"/>
                </a:solidFill>
                <a:latin typeface="Arial"/>
                <a:cs typeface="Arial"/>
              </a:rPr>
              <a:t>...</a:t>
            </a:r>
            <a:r>
              <a:rPr sz="2000" spc="-15" dirty="0">
                <a:solidFill>
                  <a:srgbClr val="004165"/>
                </a:solidFill>
                <a:latin typeface="Arial"/>
                <a:cs typeface="Arial"/>
              </a:rPr>
              <a:t> </a:t>
            </a:r>
            <a:r>
              <a:rPr sz="2000" dirty="0">
                <a:solidFill>
                  <a:srgbClr val="004165"/>
                </a:solidFill>
                <a:latin typeface="Arial"/>
                <a:cs typeface="Arial"/>
              </a:rPr>
              <a:t>&gt;</a:t>
            </a:r>
            <a:r>
              <a:rPr sz="2000" spc="-20" dirty="0">
                <a:solidFill>
                  <a:srgbClr val="004165"/>
                </a:solidFill>
                <a:latin typeface="Arial"/>
                <a:cs typeface="Arial"/>
              </a:rPr>
              <a:t> </a:t>
            </a:r>
            <a:r>
              <a:rPr sz="2000" spc="-25" dirty="0">
                <a:solidFill>
                  <a:srgbClr val="004165"/>
                </a:solidFill>
                <a:latin typeface="Arial"/>
                <a:cs typeface="Arial"/>
              </a:rPr>
              <a:t>v</a:t>
            </a:r>
            <a:r>
              <a:rPr sz="2000" spc="-37" baseline="-18518" dirty="0">
                <a:solidFill>
                  <a:srgbClr val="004165"/>
                </a:solidFill>
                <a:latin typeface="Arial"/>
                <a:cs typeface="Arial"/>
              </a:rPr>
              <a:t>k</a:t>
            </a:r>
            <a:endParaRPr sz="2000" baseline="-18518" dirty="0">
              <a:latin typeface="Arial"/>
              <a:cs typeface="Arial"/>
            </a:endParaRPr>
          </a:p>
        </p:txBody>
      </p:sp>
      <p:sp>
        <p:nvSpPr>
          <p:cNvPr id="4" name="object 4"/>
          <p:cNvSpPr txBox="1"/>
          <p:nvPr/>
        </p:nvSpPr>
        <p:spPr>
          <a:xfrm>
            <a:off x="546100" y="3227704"/>
            <a:ext cx="7988300" cy="320601"/>
          </a:xfrm>
          <a:prstGeom prst="rect">
            <a:avLst/>
          </a:prstGeom>
        </p:spPr>
        <p:txBody>
          <a:bodyPr vert="horz" wrap="square" lIns="0" tIns="12700" rIns="0" bIns="0" rtlCol="0">
            <a:spAutoFit/>
          </a:bodyPr>
          <a:lstStyle/>
          <a:p>
            <a:pPr marL="111125" indent="-99060">
              <a:lnSpc>
                <a:spcPct val="100000"/>
              </a:lnSpc>
              <a:spcBef>
                <a:spcPts val="100"/>
              </a:spcBef>
              <a:buSzPct val="95454"/>
              <a:buFont typeface="Arial"/>
              <a:buChar char="•"/>
              <a:tabLst>
                <a:tab pos="111760" algn="l"/>
                <a:tab pos="3185795" algn="l"/>
              </a:tabLst>
            </a:pPr>
            <a:r>
              <a:rPr lang="el-GR" sz="2000" b="1" dirty="0">
                <a:latin typeface="Arial"/>
                <a:cs typeface="Arial"/>
              </a:rPr>
              <a:t>Εξαρτημένη μεταβλητή</a:t>
            </a:r>
            <a:r>
              <a:rPr sz="2000" b="1" spc="-10" dirty="0">
                <a:latin typeface="Arial"/>
                <a:cs typeface="Arial"/>
              </a:rPr>
              <a:t>:</a:t>
            </a:r>
            <a:r>
              <a:rPr sz="2000" b="1" dirty="0">
                <a:latin typeface="Arial"/>
                <a:cs typeface="Arial"/>
              </a:rPr>
              <a:t>	</a:t>
            </a:r>
            <a:r>
              <a:rPr lang="el-GR" sz="2000" dirty="0">
                <a:solidFill>
                  <a:srgbClr val="004165"/>
                </a:solidFill>
                <a:latin typeface="Arial"/>
                <a:cs typeface="Arial"/>
              </a:rPr>
              <a:t> συνολική σειρά για κάθε συνδυασμό</a:t>
            </a:r>
            <a:endParaRPr sz="2000" dirty="0">
              <a:latin typeface="Arial"/>
              <a:cs typeface="Arial"/>
            </a:endParaRPr>
          </a:p>
        </p:txBody>
      </p:sp>
      <p:sp>
        <p:nvSpPr>
          <p:cNvPr id="5" name="object 5"/>
          <p:cNvSpPr txBox="1"/>
          <p:nvPr/>
        </p:nvSpPr>
        <p:spPr>
          <a:xfrm>
            <a:off x="803908" y="3509906"/>
            <a:ext cx="8982749" cy="351378"/>
          </a:xfrm>
          <a:prstGeom prst="rect">
            <a:avLst/>
          </a:prstGeom>
        </p:spPr>
        <p:txBody>
          <a:bodyPr vert="horz" wrap="square" lIns="0" tIns="12700" rIns="0" bIns="0" rtlCol="0">
            <a:spAutoFit/>
          </a:bodyPr>
          <a:lstStyle/>
          <a:p>
            <a:pPr marL="12700">
              <a:lnSpc>
                <a:spcPct val="100000"/>
              </a:lnSpc>
              <a:spcBef>
                <a:spcPts val="100"/>
              </a:spcBef>
            </a:pPr>
            <a:r>
              <a:rPr lang="el-GR" sz="2200" dirty="0">
                <a:solidFill>
                  <a:srgbClr val="004165"/>
                </a:solidFill>
                <a:latin typeface="Arial"/>
                <a:cs typeface="Arial"/>
              </a:rPr>
              <a:t>τιμών ορισμένων άλλων μεταβλητών (πίνακας προτιμήσεων υπό όρους)</a:t>
            </a:r>
            <a:endParaRPr sz="2200" dirty="0">
              <a:latin typeface="Arial"/>
              <a:cs typeface="Arial"/>
            </a:endParaRPr>
          </a:p>
        </p:txBody>
      </p:sp>
      <p:sp>
        <p:nvSpPr>
          <p:cNvPr id="6" name="object 6"/>
          <p:cNvSpPr txBox="1"/>
          <p:nvPr/>
        </p:nvSpPr>
        <p:spPr>
          <a:xfrm>
            <a:off x="596900" y="3992625"/>
            <a:ext cx="7175500" cy="1603002"/>
          </a:xfrm>
          <a:prstGeom prst="rect">
            <a:avLst/>
          </a:prstGeom>
        </p:spPr>
        <p:txBody>
          <a:bodyPr vert="horz" wrap="square" lIns="0" tIns="58419" rIns="0" bIns="0" rtlCol="0">
            <a:spAutoFit/>
          </a:bodyPr>
          <a:lstStyle/>
          <a:p>
            <a:pPr marL="793750" indent="-397510">
              <a:lnSpc>
                <a:spcPct val="100000"/>
              </a:lnSpc>
              <a:spcBef>
                <a:spcPts val="459"/>
              </a:spcBef>
              <a:buChar char="–"/>
              <a:tabLst>
                <a:tab pos="793750" algn="l"/>
                <a:tab pos="794385" algn="l"/>
              </a:tabLst>
            </a:pPr>
            <a:r>
              <a:rPr sz="2300" dirty="0">
                <a:solidFill>
                  <a:srgbClr val="004165"/>
                </a:solidFill>
                <a:latin typeface="Arial"/>
                <a:cs typeface="Arial"/>
              </a:rPr>
              <a:t>Y=a,</a:t>
            </a:r>
            <a:r>
              <a:rPr sz="2300" spc="-15" dirty="0">
                <a:solidFill>
                  <a:srgbClr val="004165"/>
                </a:solidFill>
                <a:latin typeface="Arial"/>
                <a:cs typeface="Arial"/>
              </a:rPr>
              <a:t> </a:t>
            </a:r>
            <a:r>
              <a:rPr sz="2300" dirty="0">
                <a:solidFill>
                  <a:srgbClr val="004165"/>
                </a:solidFill>
                <a:latin typeface="Arial"/>
                <a:cs typeface="Arial"/>
              </a:rPr>
              <a:t>Z=b:</a:t>
            </a:r>
            <a:r>
              <a:rPr sz="2300" spc="-10" dirty="0">
                <a:solidFill>
                  <a:srgbClr val="004165"/>
                </a:solidFill>
                <a:latin typeface="Arial"/>
                <a:cs typeface="Arial"/>
              </a:rPr>
              <a:t> </a:t>
            </a:r>
            <a:r>
              <a:rPr sz="2300" dirty="0">
                <a:solidFill>
                  <a:srgbClr val="004165"/>
                </a:solidFill>
                <a:latin typeface="Arial"/>
                <a:cs typeface="Arial"/>
              </a:rPr>
              <a:t>X=v</a:t>
            </a:r>
            <a:r>
              <a:rPr sz="2250" baseline="-18518" dirty="0">
                <a:solidFill>
                  <a:srgbClr val="004165"/>
                </a:solidFill>
                <a:latin typeface="Arial"/>
                <a:cs typeface="Arial"/>
              </a:rPr>
              <a:t>1</a:t>
            </a:r>
            <a:r>
              <a:rPr sz="2250" spc="330" baseline="-18518" dirty="0">
                <a:solidFill>
                  <a:srgbClr val="004165"/>
                </a:solidFill>
                <a:latin typeface="Arial"/>
                <a:cs typeface="Arial"/>
              </a:rPr>
              <a:t> </a:t>
            </a:r>
            <a:r>
              <a:rPr sz="2300" dirty="0">
                <a:solidFill>
                  <a:srgbClr val="004165"/>
                </a:solidFill>
                <a:latin typeface="Arial"/>
                <a:cs typeface="Arial"/>
              </a:rPr>
              <a:t>&gt;</a:t>
            </a:r>
            <a:r>
              <a:rPr sz="2300" spc="-25" dirty="0">
                <a:solidFill>
                  <a:srgbClr val="004165"/>
                </a:solidFill>
                <a:latin typeface="Arial"/>
                <a:cs typeface="Arial"/>
              </a:rPr>
              <a:t> </a:t>
            </a:r>
            <a:r>
              <a:rPr sz="2300" dirty="0">
                <a:solidFill>
                  <a:srgbClr val="004165"/>
                </a:solidFill>
                <a:latin typeface="Arial"/>
                <a:cs typeface="Arial"/>
              </a:rPr>
              <a:t>v</a:t>
            </a:r>
            <a:r>
              <a:rPr sz="2250" baseline="-18518" dirty="0">
                <a:solidFill>
                  <a:srgbClr val="004165"/>
                </a:solidFill>
                <a:latin typeface="Arial"/>
                <a:cs typeface="Arial"/>
              </a:rPr>
              <a:t>2</a:t>
            </a:r>
            <a:r>
              <a:rPr sz="2250" spc="337" baseline="-18518" dirty="0">
                <a:solidFill>
                  <a:srgbClr val="004165"/>
                </a:solidFill>
                <a:latin typeface="Arial"/>
                <a:cs typeface="Arial"/>
              </a:rPr>
              <a:t> </a:t>
            </a:r>
            <a:r>
              <a:rPr sz="2300" dirty="0">
                <a:solidFill>
                  <a:srgbClr val="004165"/>
                </a:solidFill>
                <a:latin typeface="Arial"/>
                <a:cs typeface="Arial"/>
              </a:rPr>
              <a:t>&gt;</a:t>
            </a:r>
            <a:r>
              <a:rPr sz="2300" spc="-30" dirty="0">
                <a:solidFill>
                  <a:srgbClr val="004165"/>
                </a:solidFill>
                <a:latin typeface="Arial"/>
                <a:cs typeface="Arial"/>
              </a:rPr>
              <a:t> </a:t>
            </a:r>
            <a:r>
              <a:rPr sz="2300" dirty="0">
                <a:solidFill>
                  <a:srgbClr val="004165"/>
                </a:solidFill>
                <a:latin typeface="Arial"/>
                <a:cs typeface="Arial"/>
              </a:rPr>
              <a:t>...</a:t>
            </a:r>
            <a:r>
              <a:rPr sz="2300" spc="-20" dirty="0">
                <a:solidFill>
                  <a:srgbClr val="004165"/>
                </a:solidFill>
                <a:latin typeface="Arial"/>
                <a:cs typeface="Arial"/>
              </a:rPr>
              <a:t> </a:t>
            </a:r>
            <a:r>
              <a:rPr sz="2300" dirty="0">
                <a:solidFill>
                  <a:srgbClr val="004165"/>
                </a:solidFill>
                <a:latin typeface="Arial"/>
                <a:cs typeface="Arial"/>
              </a:rPr>
              <a:t>&gt;</a:t>
            </a:r>
            <a:r>
              <a:rPr sz="2300" spc="-25" dirty="0">
                <a:solidFill>
                  <a:srgbClr val="004165"/>
                </a:solidFill>
                <a:latin typeface="Arial"/>
                <a:cs typeface="Arial"/>
              </a:rPr>
              <a:t> v</a:t>
            </a:r>
            <a:r>
              <a:rPr sz="2250" spc="-37" baseline="-18518" dirty="0">
                <a:solidFill>
                  <a:srgbClr val="004165"/>
                </a:solidFill>
                <a:latin typeface="Arial"/>
                <a:cs typeface="Arial"/>
              </a:rPr>
              <a:t>k</a:t>
            </a:r>
            <a:endParaRPr sz="2250" baseline="-18518" dirty="0">
              <a:latin typeface="Arial"/>
              <a:cs typeface="Arial"/>
            </a:endParaRPr>
          </a:p>
          <a:p>
            <a:pPr marL="793750" indent="-397510">
              <a:lnSpc>
                <a:spcPct val="100000"/>
              </a:lnSpc>
              <a:spcBef>
                <a:spcPts val="359"/>
              </a:spcBef>
              <a:buChar char="–"/>
              <a:tabLst>
                <a:tab pos="793750" algn="l"/>
                <a:tab pos="794385" algn="l"/>
              </a:tabLst>
            </a:pPr>
            <a:r>
              <a:rPr sz="2300" dirty="0">
                <a:solidFill>
                  <a:srgbClr val="004165"/>
                </a:solidFill>
                <a:latin typeface="Arial"/>
                <a:cs typeface="Arial"/>
              </a:rPr>
              <a:t>X</a:t>
            </a:r>
            <a:r>
              <a:rPr sz="2300" spc="-35" dirty="0">
                <a:solidFill>
                  <a:srgbClr val="004165"/>
                </a:solidFill>
                <a:latin typeface="Arial"/>
                <a:cs typeface="Arial"/>
              </a:rPr>
              <a:t> </a:t>
            </a:r>
            <a:r>
              <a:rPr lang="el-GR" sz="2300" dirty="0">
                <a:solidFill>
                  <a:srgbClr val="004165"/>
                </a:solidFill>
                <a:latin typeface="Arial"/>
                <a:cs typeface="Arial"/>
              </a:rPr>
              <a:t>εξαρτάται από </a:t>
            </a:r>
            <a:r>
              <a:rPr sz="2300" dirty="0">
                <a:solidFill>
                  <a:srgbClr val="004165"/>
                </a:solidFill>
                <a:latin typeface="Arial"/>
                <a:cs typeface="Arial"/>
              </a:rPr>
              <a:t>Y</a:t>
            </a:r>
            <a:r>
              <a:rPr sz="2300" spc="-30" dirty="0">
                <a:solidFill>
                  <a:srgbClr val="004165"/>
                </a:solidFill>
                <a:latin typeface="Arial"/>
                <a:cs typeface="Arial"/>
              </a:rPr>
              <a:t> </a:t>
            </a:r>
            <a:r>
              <a:rPr lang="el-GR" sz="2300" dirty="0">
                <a:solidFill>
                  <a:srgbClr val="004165"/>
                </a:solidFill>
                <a:latin typeface="Arial"/>
                <a:cs typeface="Arial"/>
              </a:rPr>
              <a:t>και</a:t>
            </a:r>
            <a:r>
              <a:rPr sz="2300" spc="-30" dirty="0">
                <a:solidFill>
                  <a:srgbClr val="004165"/>
                </a:solidFill>
                <a:latin typeface="Arial"/>
                <a:cs typeface="Arial"/>
              </a:rPr>
              <a:t> </a:t>
            </a:r>
            <a:r>
              <a:rPr sz="2300" dirty="0">
                <a:solidFill>
                  <a:srgbClr val="004165"/>
                </a:solidFill>
                <a:latin typeface="Arial"/>
                <a:cs typeface="Arial"/>
              </a:rPr>
              <a:t>Z</a:t>
            </a:r>
            <a:r>
              <a:rPr sz="2300" spc="-40" dirty="0">
                <a:solidFill>
                  <a:srgbClr val="004165"/>
                </a:solidFill>
                <a:latin typeface="Arial"/>
                <a:cs typeface="Arial"/>
              </a:rPr>
              <a:t> </a:t>
            </a:r>
            <a:r>
              <a:rPr sz="2300" dirty="0">
                <a:solidFill>
                  <a:srgbClr val="004165"/>
                </a:solidFill>
                <a:latin typeface="Arial"/>
                <a:cs typeface="Arial"/>
              </a:rPr>
              <a:t>(</a:t>
            </a:r>
            <a:r>
              <a:rPr lang="el-GR" sz="2300" dirty="0">
                <a:solidFill>
                  <a:srgbClr val="004165"/>
                </a:solidFill>
                <a:latin typeface="Arial"/>
                <a:cs typeface="Arial"/>
              </a:rPr>
              <a:t>γονείς του </a:t>
            </a:r>
            <a:r>
              <a:rPr sz="2300" spc="-25" dirty="0">
                <a:solidFill>
                  <a:srgbClr val="004165"/>
                </a:solidFill>
                <a:latin typeface="Arial"/>
                <a:cs typeface="Arial"/>
              </a:rPr>
              <a:t>X)</a:t>
            </a:r>
            <a:endParaRPr sz="2300" dirty="0">
              <a:latin typeface="Arial"/>
              <a:cs typeface="Arial"/>
            </a:endParaRPr>
          </a:p>
          <a:p>
            <a:pPr>
              <a:lnSpc>
                <a:spcPct val="100000"/>
              </a:lnSpc>
              <a:spcBef>
                <a:spcPts val="5"/>
              </a:spcBef>
            </a:pPr>
            <a:endParaRPr sz="2900" dirty="0">
              <a:latin typeface="Arial"/>
              <a:cs typeface="Arial"/>
            </a:endParaRPr>
          </a:p>
          <a:p>
            <a:pPr marL="281940" indent="-231775">
              <a:lnSpc>
                <a:spcPct val="100000"/>
              </a:lnSpc>
              <a:buChar char="•"/>
              <a:tabLst>
                <a:tab pos="281940" algn="l"/>
                <a:tab pos="282575" algn="l"/>
              </a:tabLst>
            </a:pPr>
            <a:r>
              <a:rPr lang="el-GR" sz="2200" dirty="0">
                <a:solidFill>
                  <a:srgbClr val="004165"/>
                </a:solidFill>
                <a:latin typeface="Arial"/>
                <a:cs typeface="Arial"/>
              </a:rPr>
              <a:t>Γραφικά</a:t>
            </a:r>
            <a:r>
              <a:rPr sz="2200" dirty="0">
                <a:solidFill>
                  <a:srgbClr val="004165"/>
                </a:solidFill>
                <a:latin typeface="Arial"/>
                <a:cs typeface="Arial"/>
              </a:rPr>
              <a:t>:</a:t>
            </a:r>
            <a:r>
              <a:rPr sz="2200" spc="-15" dirty="0">
                <a:solidFill>
                  <a:srgbClr val="004165"/>
                </a:solidFill>
                <a:latin typeface="Arial"/>
                <a:cs typeface="Arial"/>
              </a:rPr>
              <a:t> </a:t>
            </a:r>
            <a:r>
              <a:rPr lang="el-GR" sz="2200" b="1" dirty="0">
                <a:latin typeface="Arial"/>
                <a:cs typeface="Arial"/>
              </a:rPr>
              <a:t>κατευθυνόμενο γράφημα </a:t>
            </a:r>
            <a:r>
              <a:rPr lang="el-GR" sz="2200" dirty="0">
                <a:solidFill>
                  <a:srgbClr val="004165"/>
                </a:solidFill>
                <a:latin typeface="Arial"/>
                <a:cs typeface="Arial"/>
              </a:rPr>
              <a:t>επί</a:t>
            </a:r>
            <a:r>
              <a:rPr sz="2200" spc="-15" dirty="0">
                <a:solidFill>
                  <a:srgbClr val="004165"/>
                </a:solidFill>
                <a:latin typeface="Arial"/>
                <a:cs typeface="Arial"/>
              </a:rPr>
              <a:t> </a:t>
            </a:r>
            <a:r>
              <a:rPr sz="2200" i="1" dirty="0">
                <a:solidFill>
                  <a:srgbClr val="004165"/>
                </a:solidFill>
                <a:latin typeface="Arial"/>
                <a:cs typeface="Arial"/>
              </a:rPr>
              <a:t>X</a:t>
            </a:r>
            <a:r>
              <a:rPr sz="2250" i="1" baseline="-18518" dirty="0">
                <a:solidFill>
                  <a:srgbClr val="004165"/>
                </a:solidFill>
                <a:latin typeface="Arial"/>
                <a:cs typeface="Arial"/>
              </a:rPr>
              <a:t>1</a:t>
            </a:r>
            <a:r>
              <a:rPr sz="2200" i="1" dirty="0">
                <a:solidFill>
                  <a:srgbClr val="004165"/>
                </a:solidFill>
                <a:latin typeface="Arial"/>
                <a:cs typeface="Arial"/>
              </a:rPr>
              <a:t>,</a:t>
            </a:r>
            <a:r>
              <a:rPr sz="2200" i="1" spc="-20" dirty="0">
                <a:solidFill>
                  <a:srgbClr val="004165"/>
                </a:solidFill>
                <a:latin typeface="Arial"/>
                <a:cs typeface="Arial"/>
              </a:rPr>
              <a:t> </a:t>
            </a:r>
            <a:r>
              <a:rPr sz="2200" i="1" dirty="0">
                <a:solidFill>
                  <a:srgbClr val="004165"/>
                </a:solidFill>
                <a:latin typeface="Arial"/>
                <a:cs typeface="Arial"/>
              </a:rPr>
              <a:t>…</a:t>
            </a:r>
            <a:r>
              <a:rPr sz="2200" i="1" spc="-20" dirty="0">
                <a:solidFill>
                  <a:srgbClr val="004165"/>
                </a:solidFill>
                <a:latin typeface="Arial"/>
                <a:cs typeface="Arial"/>
              </a:rPr>
              <a:t> </a:t>
            </a:r>
            <a:r>
              <a:rPr sz="2200" i="1" dirty="0">
                <a:solidFill>
                  <a:srgbClr val="004165"/>
                </a:solidFill>
                <a:latin typeface="Arial"/>
                <a:cs typeface="Arial"/>
              </a:rPr>
              <a:t>,</a:t>
            </a:r>
            <a:r>
              <a:rPr sz="2200" i="1" spc="-25" dirty="0">
                <a:solidFill>
                  <a:srgbClr val="004165"/>
                </a:solidFill>
                <a:latin typeface="Arial"/>
                <a:cs typeface="Arial"/>
              </a:rPr>
              <a:t> X</a:t>
            </a:r>
            <a:r>
              <a:rPr sz="2250" i="1" spc="-37" baseline="-18518" dirty="0">
                <a:solidFill>
                  <a:srgbClr val="004165"/>
                </a:solidFill>
                <a:latin typeface="Arial"/>
                <a:cs typeface="Arial"/>
              </a:rPr>
              <a:t>n</a:t>
            </a:r>
            <a:endParaRPr sz="2250" baseline="-18518" dirty="0">
              <a:latin typeface="Arial"/>
              <a:cs typeface="Arial"/>
            </a:endParaRPr>
          </a:p>
        </p:txBody>
      </p:sp>
      <p:sp>
        <p:nvSpPr>
          <p:cNvPr id="7" name="object 7"/>
          <p:cNvSpPr txBox="1"/>
          <p:nvPr/>
        </p:nvSpPr>
        <p:spPr>
          <a:xfrm>
            <a:off x="596900" y="6098540"/>
            <a:ext cx="7613650" cy="541020"/>
          </a:xfrm>
          <a:prstGeom prst="rect">
            <a:avLst/>
          </a:prstGeom>
        </p:spPr>
        <p:txBody>
          <a:bodyPr vert="horz" wrap="square" lIns="0" tIns="29209" rIns="0" bIns="0" rtlCol="0">
            <a:spAutoFit/>
          </a:bodyPr>
          <a:lstStyle/>
          <a:p>
            <a:pPr marL="12700" marR="5080">
              <a:lnSpc>
                <a:spcPct val="90800"/>
              </a:lnSpc>
              <a:spcBef>
                <a:spcPts val="229"/>
              </a:spcBef>
            </a:pPr>
            <a:r>
              <a:rPr sz="1200" dirty="0">
                <a:solidFill>
                  <a:srgbClr val="004165"/>
                </a:solidFill>
                <a:latin typeface="Arial"/>
                <a:cs typeface="Arial"/>
              </a:rPr>
              <a:t>Boutilier,</a:t>
            </a:r>
            <a:r>
              <a:rPr sz="1200" spc="-25" dirty="0">
                <a:solidFill>
                  <a:srgbClr val="004165"/>
                </a:solidFill>
                <a:latin typeface="Arial"/>
                <a:cs typeface="Arial"/>
              </a:rPr>
              <a:t> </a:t>
            </a:r>
            <a:r>
              <a:rPr sz="1200" dirty="0">
                <a:solidFill>
                  <a:srgbClr val="004165"/>
                </a:solidFill>
                <a:latin typeface="Arial"/>
                <a:cs typeface="Arial"/>
              </a:rPr>
              <a:t>C.,</a:t>
            </a:r>
            <a:r>
              <a:rPr sz="1200" spc="-20" dirty="0">
                <a:solidFill>
                  <a:srgbClr val="004165"/>
                </a:solidFill>
                <a:latin typeface="Arial"/>
                <a:cs typeface="Arial"/>
              </a:rPr>
              <a:t> </a:t>
            </a:r>
            <a:r>
              <a:rPr sz="1200" dirty="0">
                <a:solidFill>
                  <a:srgbClr val="004165"/>
                </a:solidFill>
                <a:latin typeface="Arial"/>
                <a:cs typeface="Arial"/>
              </a:rPr>
              <a:t>Brafman,</a:t>
            </a:r>
            <a:r>
              <a:rPr sz="1200" spc="-20" dirty="0">
                <a:solidFill>
                  <a:srgbClr val="004165"/>
                </a:solidFill>
                <a:latin typeface="Arial"/>
                <a:cs typeface="Arial"/>
              </a:rPr>
              <a:t> </a:t>
            </a:r>
            <a:r>
              <a:rPr sz="1200" dirty="0">
                <a:solidFill>
                  <a:srgbClr val="004165"/>
                </a:solidFill>
                <a:latin typeface="Arial"/>
                <a:cs typeface="Arial"/>
              </a:rPr>
              <a:t>R.,</a:t>
            </a:r>
            <a:r>
              <a:rPr sz="1200" spc="-15" dirty="0">
                <a:solidFill>
                  <a:srgbClr val="004165"/>
                </a:solidFill>
                <a:latin typeface="Arial"/>
                <a:cs typeface="Arial"/>
              </a:rPr>
              <a:t> </a:t>
            </a:r>
            <a:r>
              <a:rPr sz="1200" dirty="0">
                <a:solidFill>
                  <a:srgbClr val="004165"/>
                </a:solidFill>
                <a:latin typeface="Arial"/>
                <a:cs typeface="Arial"/>
              </a:rPr>
              <a:t>Domshlak,</a:t>
            </a:r>
            <a:r>
              <a:rPr sz="1200" spc="-15" dirty="0">
                <a:solidFill>
                  <a:srgbClr val="004165"/>
                </a:solidFill>
                <a:latin typeface="Arial"/>
                <a:cs typeface="Arial"/>
              </a:rPr>
              <a:t> </a:t>
            </a:r>
            <a:r>
              <a:rPr sz="1200" dirty="0">
                <a:solidFill>
                  <a:srgbClr val="004165"/>
                </a:solidFill>
                <a:latin typeface="Arial"/>
                <a:cs typeface="Arial"/>
              </a:rPr>
              <a:t>C.,</a:t>
            </a:r>
            <a:r>
              <a:rPr sz="1200" spc="-20" dirty="0">
                <a:solidFill>
                  <a:srgbClr val="004165"/>
                </a:solidFill>
                <a:latin typeface="Arial"/>
                <a:cs typeface="Arial"/>
              </a:rPr>
              <a:t> </a:t>
            </a:r>
            <a:r>
              <a:rPr sz="1200" dirty="0">
                <a:solidFill>
                  <a:srgbClr val="004165"/>
                </a:solidFill>
                <a:latin typeface="Arial"/>
                <a:cs typeface="Arial"/>
              </a:rPr>
              <a:t>Hoos,</a:t>
            </a:r>
            <a:r>
              <a:rPr sz="1200" spc="-15" dirty="0">
                <a:solidFill>
                  <a:srgbClr val="004165"/>
                </a:solidFill>
                <a:latin typeface="Arial"/>
                <a:cs typeface="Arial"/>
              </a:rPr>
              <a:t> </a:t>
            </a:r>
            <a:r>
              <a:rPr sz="1200" dirty="0">
                <a:solidFill>
                  <a:srgbClr val="004165"/>
                </a:solidFill>
                <a:latin typeface="Arial"/>
                <a:cs typeface="Arial"/>
              </a:rPr>
              <a:t>H.</a:t>
            </a:r>
            <a:r>
              <a:rPr sz="1200" spc="-20" dirty="0">
                <a:solidFill>
                  <a:srgbClr val="004165"/>
                </a:solidFill>
                <a:latin typeface="Arial"/>
                <a:cs typeface="Arial"/>
              </a:rPr>
              <a:t> </a:t>
            </a:r>
            <a:r>
              <a:rPr sz="1200" dirty="0">
                <a:solidFill>
                  <a:srgbClr val="004165"/>
                </a:solidFill>
                <a:latin typeface="Arial"/>
                <a:cs typeface="Arial"/>
              </a:rPr>
              <a:t>&amp;</a:t>
            </a:r>
            <a:r>
              <a:rPr sz="1200" spc="-20" dirty="0">
                <a:solidFill>
                  <a:srgbClr val="004165"/>
                </a:solidFill>
                <a:latin typeface="Arial"/>
                <a:cs typeface="Arial"/>
              </a:rPr>
              <a:t> </a:t>
            </a:r>
            <a:r>
              <a:rPr sz="1200" dirty="0">
                <a:solidFill>
                  <a:srgbClr val="004165"/>
                </a:solidFill>
                <a:latin typeface="Arial"/>
                <a:cs typeface="Arial"/>
              </a:rPr>
              <a:t>Poole,</a:t>
            </a:r>
            <a:r>
              <a:rPr sz="1200" spc="-20" dirty="0">
                <a:solidFill>
                  <a:srgbClr val="004165"/>
                </a:solidFill>
                <a:latin typeface="Arial"/>
                <a:cs typeface="Arial"/>
              </a:rPr>
              <a:t> </a:t>
            </a:r>
            <a:r>
              <a:rPr sz="1200" dirty="0">
                <a:solidFill>
                  <a:srgbClr val="004165"/>
                </a:solidFill>
                <a:latin typeface="Arial"/>
                <a:cs typeface="Arial"/>
              </a:rPr>
              <a:t>D.</a:t>
            </a:r>
            <a:r>
              <a:rPr sz="1200" spc="-20" dirty="0">
                <a:solidFill>
                  <a:srgbClr val="004165"/>
                </a:solidFill>
                <a:latin typeface="Arial"/>
                <a:cs typeface="Arial"/>
              </a:rPr>
              <a:t> </a:t>
            </a:r>
            <a:r>
              <a:rPr sz="1200" dirty="0">
                <a:solidFill>
                  <a:srgbClr val="004165"/>
                </a:solidFill>
                <a:latin typeface="Arial"/>
                <a:cs typeface="Arial"/>
              </a:rPr>
              <a:t>(2004).</a:t>
            </a:r>
            <a:r>
              <a:rPr sz="1200" spc="-20" dirty="0">
                <a:solidFill>
                  <a:srgbClr val="004165"/>
                </a:solidFill>
                <a:latin typeface="Arial"/>
                <a:cs typeface="Arial"/>
              </a:rPr>
              <a:t> </a:t>
            </a:r>
            <a:r>
              <a:rPr sz="1200" i="1" spc="-10" dirty="0">
                <a:solidFill>
                  <a:srgbClr val="004165"/>
                </a:solidFill>
                <a:latin typeface="Arial"/>
                <a:cs typeface="Arial"/>
              </a:rPr>
              <a:t>CP-</a:t>
            </a:r>
            <a:r>
              <a:rPr sz="1200" i="1" dirty="0">
                <a:solidFill>
                  <a:srgbClr val="004165"/>
                </a:solidFill>
                <a:latin typeface="Arial"/>
                <a:cs typeface="Arial"/>
              </a:rPr>
              <a:t>nets:</a:t>
            </a:r>
            <a:r>
              <a:rPr sz="1200" i="1" spc="-15" dirty="0">
                <a:solidFill>
                  <a:srgbClr val="004165"/>
                </a:solidFill>
                <a:latin typeface="Arial"/>
                <a:cs typeface="Arial"/>
              </a:rPr>
              <a:t> </a:t>
            </a:r>
            <a:r>
              <a:rPr sz="1200" i="1" dirty="0">
                <a:solidFill>
                  <a:srgbClr val="004165"/>
                </a:solidFill>
                <a:latin typeface="Arial"/>
                <a:cs typeface="Arial"/>
              </a:rPr>
              <a:t>A</a:t>
            </a:r>
            <a:r>
              <a:rPr sz="1200" i="1" spc="-25" dirty="0">
                <a:solidFill>
                  <a:srgbClr val="004165"/>
                </a:solidFill>
                <a:latin typeface="Arial"/>
                <a:cs typeface="Arial"/>
              </a:rPr>
              <a:t> </a:t>
            </a:r>
            <a:r>
              <a:rPr sz="1200" i="1" dirty="0">
                <a:solidFill>
                  <a:srgbClr val="004165"/>
                </a:solidFill>
                <a:latin typeface="Arial"/>
                <a:cs typeface="Arial"/>
              </a:rPr>
              <a:t>Tool</a:t>
            </a:r>
            <a:r>
              <a:rPr sz="1200" i="1" spc="-20" dirty="0">
                <a:solidFill>
                  <a:srgbClr val="004165"/>
                </a:solidFill>
                <a:latin typeface="Arial"/>
                <a:cs typeface="Arial"/>
              </a:rPr>
              <a:t> </a:t>
            </a:r>
            <a:r>
              <a:rPr sz="1200" i="1" dirty="0">
                <a:solidFill>
                  <a:srgbClr val="004165"/>
                </a:solidFill>
                <a:latin typeface="Arial"/>
                <a:cs typeface="Arial"/>
              </a:rPr>
              <a:t>for</a:t>
            </a:r>
            <a:r>
              <a:rPr sz="1200" i="1" spc="-25" dirty="0">
                <a:solidFill>
                  <a:srgbClr val="004165"/>
                </a:solidFill>
                <a:latin typeface="Arial"/>
                <a:cs typeface="Arial"/>
              </a:rPr>
              <a:t> </a:t>
            </a:r>
            <a:r>
              <a:rPr sz="1200" i="1" dirty="0">
                <a:solidFill>
                  <a:srgbClr val="004165"/>
                </a:solidFill>
                <a:latin typeface="Arial"/>
                <a:cs typeface="Arial"/>
              </a:rPr>
              <a:t>Representing</a:t>
            </a:r>
            <a:r>
              <a:rPr sz="1200" i="1" spc="-20" dirty="0">
                <a:solidFill>
                  <a:srgbClr val="004165"/>
                </a:solidFill>
                <a:latin typeface="Arial"/>
                <a:cs typeface="Arial"/>
              </a:rPr>
              <a:t> </a:t>
            </a:r>
            <a:r>
              <a:rPr sz="1200" i="1" spc="-25" dirty="0">
                <a:solidFill>
                  <a:srgbClr val="004165"/>
                </a:solidFill>
                <a:latin typeface="Arial"/>
                <a:cs typeface="Arial"/>
              </a:rPr>
              <a:t>and </a:t>
            </a:r>
            <a:r>
              <a:rPr sz="1200" i="1" dirty="0">
                <a:solidFill>
                  <a:srgbClr val="004165"/>
                </a:solidFill>
                <a:latin typeface="Arial"/>
                <a:cs typeface="Arial"/>
              </a:rPr>
              <a:t>Reasoning</a:t>
            </a:r>
            <a:r>
              <a:rPr sz="1200" i="1" spc="-55" dirty="0">
                <a:solidFill>
                  <a:srgbClr val="004165"/>
                </a:solidFill>
                <a:latin typeface="Arial"/>
                <a:cs typeface="Arial"/>
              </a:rPr>
              <a:t> </a:t>
            </a:r>
            <a:r>
              <a:rPr sz="1200" i="1" dirty="0">
                <a:solidFill>
                  <a:srgbClr val="004165"/>
                </a:solidFill>
                <a:latin typeface="Arial"/>
                <a:cs typeface="Arial"/>
              </a:rPr>
              <a:t>with</a:t>
            </a:r>
            <a:r>
              <a:rPr sz="1200" i="1" spc="-40" dirty="0">
                <a:solidFill>
                  <a:srgbClr val="004165"/>
                </a:solidFill>
                <a:latin typeface="Arial"/>
                <a:cs typeface="Arial"/>
              </a:rPr>
              <a:t> </a:t>
            </a:r>
            <a:r>
              <a:rPr sz="1200" i="1" dirty="0">
                <a:solidFill>
                  <a:srgbClr val="004165"/>
                </a:solidFill>
                <a:latin typeface="Arial"/>
                <a:cs typeface="Arial"/>
              </a:rPr>
              <a:t>Conditional</a:t>
            </a:r>
            <a:r>
              <a:rPr sz="1200" i="1" spc="-40" dirty="0">
                <a:solidFill>
                  <a:srgbClr val="004165"/>
                </a:solidFill>
                <a:latin typeface="Arial"/>
                <a:cs typeface="Arial"/>
              </a:rPr>
              <a:t> </a:t>
            </a:r>
            <a:r>
              <a:rPr sz="1200" i="1" dirty="0">
                <a:solidFill>
                  <a:srgbClr val="004165"/>
                </a:solidFill>
                <a:latin typeface="Arial"/>
                <a:cs typeface="Arial"/>
              </a:rPr>
              <a:t>Ceteris</a:t>
            </a:r>
            <a:r>
              <a:rPr sz="1200" i="1" spc="-35" dirty="0">
                <a:solidFill>
                  <a:srgbClr val="004165"/>
                </a:solidFill>
                <a:latin typeface="Arial"/>
                <a:cs typeface="Arial"/>
              </a:rPr>
              <a:t> </a:t>
            </a:r>
            <a:r>
              <a:rPr sz="1200" i="1" dirty="0">
                <a:solidFill>
                  <a:srgbClr val="004165"/>
                </a:solidFill>
                <a:latin typeface="Arial"/>
                <a:cs typeface="Arial"/>
              </a:rPr>
              <a:t>Paribus</a:t>
            </a:r>
            <a:r>
              <a:rPr sz="1200" i="1" spc="-35" dirty="0">
                <a:solidFill>
                  <a:srgbClr val="004165"/>
                </a:solidFill>
                <a:latin typeface="Arial"/>
                <a:cs typeface="Arial"/>
              </a:rPr>
              <a:t> </a:t>
            </a:r>
            <a:r>
              <a:rPr sz="1200" i="1" dirty="0">
                <a:solidFill>
                  <a:srgbClr val="004165"/>
                </a:solidFill>
                <a:latin typeface="Arial"/>
                <a:cs typeface="Arial"/>
              </a:rPr>
              <a:t>Preference</a:t>
            </a:r>
            <a:r>
              <a:rPr sz="1200" i="1" spc="-45" dirty="0">
                <a:solidFill>
                  <a:srgbClr val="004165"/>
                </a:solidFill>
                <a:latin typeface="Arial"/>
                <a:cs typeface="Arial"/>
              </a:rPr>
              <a:t> </a:t>
            </a:r>
            <a:r>
              <a:rPr sz="1200" i="1" dirty="0">
                <a:solidFill>
                  <a:srgbClr val="004165"/>
                </a:solidFill>
                <a:latin typeface="Arial"/>
                <a:cs typeface="Arial"/>
              </a:rPr>
              <a:t>Statements.</a:t>
            </a:r>
            <a:r>
              <a:rPr sz="1200" dirty="0">
                <a:solidFill>
                  <a:srgbClr val="004165"/>
                </a:solidFill>
                <a:latin typeface="Arial"/>
                <a:cs typeface="Arial"/>
              </a:rPr>
              <a:t>Journal</a:t>
            </a:r>
            <a:r>
              <a:rPr sz="1200" spc="-40" dirty="0">
                <a:solidFill>
                  <a:srgbClr val="004165"/>
                </a:solidFill>
                <a:latin typeface="Arial"/>
                <a:cs typeface="Arial"/>
              </a:rPr>
              <a:t> </a:t>
            </a:r>
            <a:r>
              <a:rPr sz="1200" dirty="0">
                <a:solidFill>
                  <a:srgbClr val="004165"/>
                </a:solidFill>
                <a:latin typeface="Arial"/>
                <a:cs typeface="Arial"/>
              </a:rPr>
              <a:t>of</a:t>
            </a:r>
            <a:r>
              <a:rPr sz="1200" spc="-35" dirty="0">
                <a:solidFill>
                  <a:srgbClr val="004165"/>
                </a:solidFill>
                <a:latin typeface="Arial"/>
                <a:cs typeface="Arial"/>
              </a:rPr>
              <a:t> </a:t>
            </a:r>
            <a:r>
              <a:rPr sz="1200" dirty="0">
                <a:solidFill>
                  <a:srgbClr val="004165"/>
                </a:solidFill>
                <a:latin typeface="Arial"/>
                <a:cs typeface="Arial"/>
              </a:rPr>
              <a:t>Artificial</a:t>
            </a:r>
            <a:r>
              <a:rPr sz="1200" spc="-40" dirty="0">
                <a:solidFill>
                  <a:srgbClr val="004165"/>
                </a:solidFill>
                <a:latin typeface="Arial"/>
                <a:cs typeface="Arial"/>
              </a:rPr>
              <a:t> </a:t>
            </a:r>
            <a:r>
              <a:rPr sz="1200" dirty="0">
                <a:solidFill>
                  <a:srgbClr val="004165"/>
                </a:solidFill>
                <a:latin typeface="Arial"/>
                <a:cs typeface="Arial"/>
              </a:rPr>
              <a:t>Intelligence</a:t>
            </a:r>
            <a:r>
              <a:rPr sz="1200" spc="-45" dirty="0">
                <a:solidFill>
                  <a:srgbClr val="004165"/>
                </a:solidFill>
                <a:latin typeface="Arial"/>
                <a:cs typeface="Arial"/>
              </a:rPr>
              <a:t> </a:t>
            </a:r>
            <a:r>
              <a:rPr sz="1200" dirty="0">
                <a:solidFill>
                  <a:srgbClr val="004165"/>
                </a:solidFill>
                <a:latin typeface="Arial"/>
                <a:cs typeface="Arial"/>
              </a:rPr>
              <a:t>Research,</a:t>
            </a:r>
            <a:r>
              <a:rPr sz="1200" spc="-35" dirty="0">
                <a:solidFill>
                  <a:srgbClr val="004165"/>
                </a:solidFill>
                <a:latin typeface="Arial"/>
                <a:cs typeface="Arial"/>
              </a:rPr>
              <a:t> </a:t>
            </a:r>
            <a:r>
              <a:rPr sz="1200" spc="-25" dirty="0">
                <a:solidFill>
                  <a:srgbClr val="004165"/>
                </a:solidFill>
                <a:latin typeface="Arial"/>
                <a:cs typeface="Arial"/>
              </a:rPr>
              <a:t>21, </a:t>
            </a:r>
            <a:r>
              <a:rPr sz="1200" spc="-10" dirty="0">
                <a:solidFill>
                  <a:srgbClr val="004165"/>
                </a:solidFill>
                <a:latin typeface="Arial"/>
                <a:cs typeface="Arial"/>
              </a:rPr>
              <a:t>135-</a:t>
            </a:r>
            <a:r>
              <a:rPr sz="1200" dirty="0">
                <a:solidFill>
                  <a:srgbClr val="004165"/>
                </a:solidFill>
                <a:latin typeface="Arial"/>
                <a:cs typeface="Arial"/>
              </a:rPr>
              <a:t>-</a:t>
            </a:r>
            <a:r>
              <a:rPr sz="1200" spc="-20" dirty="0">
                <a:solidFill>
                  <a:srgbClr val="004165"/>
                </a:solidFill>
                <a:latin typeface="Arial"/>
                <a:cs typeface="Arial"/>
              </a:rPr>
              <a:t>191.</a:t>
            </a:r>
            <a:endParaRPr sz="1200">
              <a:latin typeface="Arial"/>
              <a:cs typeface="Arial"/>
            </a:endParaRPr>
          </a:p>
        </p:txBody>
      </p:sp>
      <p:grpSp>
        <p:nvGrpSpPr>
          <p:cNvPr id="8" name="object 8"/>
          <p:cNvGrpSpPr/>
          <p:nvPr/>
        </p:nvGrpSpPr>
        <p:grpSpPr>
          <a:xfrm>
            <a:off x="9982200" y="3233927"/>
            <a:ext cx="810895" cy="798830"/>
            <a:chOff x="9982200" y="3233927"/>
            <a:chExt cx="810895" cy="798830"/>
          </a:xfrm>
        </p:grpSpPr>
        <p:pic>
          <p:nvPicPr>
            <p:cNvPr id="9" name="object 9"/>
            <p:cNvPicPr/>
            <p:nvPr/>
          </p:nvPicPr>
          <p:blipFill>
            <a:blip r:embed="rId2" cstate="print"/>
            <a:stretch>
              <a:fillRect/>
            </a:stretch>
          </p:blipFill>
          <p:spPr>
            <a:xfrm>
              <a:off x="9982200" y="3233927"/>
              <a:ext cx="810768" cy="798576"/>
            </a:xfrm>
            <a:prstGeom prst="rect">
              <a:avLst/>
            </a:prstGeom>
          </p:spPr>
        </p:pic>
        <p:pic>
          <p:nvPicPr>
            <p:cNvPr id="10" name="object 10"/>
            <p:cNvPicPr/>
            <p:nvPr/>
          </p:nvPicPr>
          <p:blipFill>
            <a:blip r:embed="rId3" cstate="print"/>
            <a:stretch>
              <a:fillRect/>
            </a:stretch>
          </p:blipFill>
          <p:spPr>
            <a:xfrm>
              <a:off x="10146792" y="3863509"/>
              <a:ext cx="200534" cy="92794"/>
            </a:xfrm>
            <a:prstGeom prst="rect">
              <a:avLst/>
            </a:prstGeom>
          </p:spPr>
        </p:pic>
        <p:pic>
          <p:nvPicPr>
            <p:cNvPr id="11" name="object 11"/>
            <p:cNvPicPr/>
            <p:nvPr/>
          </p:nvPicPr>
          <p:blipFill>
            <a:blip r:embed="rId4" cstate="print"/>
            <a:stretch>
              <a:fillRect/>
            </a:stretch>
          </p:blipFill>
          <p:spPr>
            <a:xfrm>
              <a:off x="10425396" y="3870586"/>
              <a:ext cx="202979" cy="85717"/>
            </a:xfrm>
            <a:prstGeom prst="rect">
              <a:avLst/>
            </a:prstGeom>
          </p:spPr>
        </p:pic>
        <p:pic>
          <p:nvPicPr>
            <p:cNvPr id="12" name="object 12"/>
            <p:cNvPicPr/>
            <p:nvPr/>
          </p:nvPicPr>
          <p:blipFill>
            <a:blip r:embed="rId5" cstate="print"/>
            <a:stretch>
              <a:fillRect/>
            </a:stretch>
          </p:blipFill>
          <p:spPr>
            <a:xfrm>
              <a:off x="10027538" y="3263899"/>
              <a:ext cx="717600" cy="698499"/>
            </a:xfrm>
            <a:prstGeom prst="rect">
              <a:avLst/>
            </a:prstGeom>
          </p:spPr>
        </p:pic>
        <p:sp>
          <p:nvSpPr>
            <p:cNvPr id="13" name="object 13"/>
            <p:cNvSpPr/>
            <p:nvPr/>
          </p:nvSpPr>
          <p:spPr>
            <a:xfrm>
              <a:off x="10027538" y="3260572"/>
              <a:ext cx="718185" cy="704850"/>
            </a:xfrm>
            <a:custGeom>
              <a:avLst/>
              <a:gdLst/>
              <a:ahLst/>
              <a:cxnLst/>
              <a:rect l="l" t="t" r="r" b="b"/>
              <a:pathLst>
                <a:path w="718184" h="704850">
                  <a:moveTo>
                    <a:pt x="0" y="352183"/>
                  </a:moveTo>
                  <a:lnTo>
                    <a:pt x="3275" y="304400"/>
                  </a:lnTo>
                  <a:lnTo>
                    <a:pt x="12816" y="258569"/>
                  </a:lnTo>
                  <a:lnTo>
                    <a:pt x="28196" y="215110"/>
                  </a:lnTo>
                  <a:lnTo>
                    <a:pt x="48988" y="174443"/>
                  </a:lnTo>
                  <a:lnTo>
                    <a:pt x="74762" y="136987"/>
                  </a:lnTo>
                  <a:lnTo>
                    <a:pt x="105094" y="103163"/>
                  </a:lnTo>
                  <a:lnTo>
                    <a:pt x="139554" y="73391"/>
                  </a:lnTo>
                  <a:lnTo>
                    <a:pt x="177715" y="48090"/>
                  </a:lnTo>
                  <a:lnTo>
                    <a:pt x="219150" y="27680"/>
                  </a:lnTo>
                  <a:lnTo>
                    <a:pt x="263432" y="12582"/>
                  </a:lnTo>
                  <a:lnTo>
                    <a:pt x="310133" y="3215"/>
                  </a:lnTo>
                  <a:lnTo>
                    <a:pt x="358825" y="0"/>
                  </a:lnTo>
                  <a:lnTo>
                    <a:pt x="407510" y="3215"/>
                  </a:lnTo>
                  <a:lnTo>
                    <a:pt x="454205" y="12582"/>
                  </a:lnTo>
                  <a:lnTo>
                    <a:pt x="498484" y="27680"/>
                  </a:lnTo>
                  <a:lnTo>
                    <a:pt x="539919" y="48090"/>
                  </a:lnTo>
                  <a:lnTo>
                    <a:pt x="578081" y="73391"/>
                  </a:lnTo>
                  <a:lnTo>
                    <a:pt x="612543" y="103163"/>
                  </a:lnTo>
                  <a:lnTo>
                    <a:pt x="642877" y="136987"/>
                  </a:lnTo>
                  <a:lnTo>
                    <a:pt x="668654" y="174443"/>
                  </a:lnTo>
                  <a:lnTo>
                    <a:pt x="689449" y="215110"/>
                  </a:lnTo>
                  <a:lnTo>
                    <a:pt x="704832" y="258569"/>
                  </a:lnTo>
                  <a:lnTo>
                    <a:pt x="714375" y="304400"/>
                  </a:lnTo>
                  <a:lnTo>
                    <a:pt x="717651" y="352183"/>
                  </a:lnTo>
                  <a:lnTo>
                    <a:pt x="714375" y="399975"/>
                  </a:lnTo>
                  <a:lnTo>
                    <a:pt x="704832" y="445813"/>
                  </a:lnTo>
                  <a:lnTo>
                    <a:pt x="689449" y="489278"/>
                  </a:lnTo>
                  <a:lnTo>
                    <a:pt x="668654" y="529950"/>
                  </a:lnTo>
                  <a:lnTo>
                    <a:pt x="642877" y="567410"/>
                  </a:lnTo>
                  <a:lnTo>
                    <a:pt x="612543" y="601237"/>
                  </a:lnTo>
                  <a:lnTo>
                    <a:pt x="578081" y="631011"/>
                  </a:lnTo>
                  <a:lnTo>
                    <a:pt x="539919" y="656313"/>
                  </a:lnTo>
                  <a:lnTo>
                    <a:pt x="498484" y="676724"/>
                  </a:lnTo>
                  <a:lnTo>
                    <a:pt x="454205" y="691822"/>
                  </a:lnTo>
                  <a:lnTo>
                    <a:pt x="407510" y="701189"/>
                  </a:lnTo>
                  <a:lnTo>
                    <a:pt x="358825" y="704405"/>
                  </a:lnTo>
                  <a:lnTo>
                    <a:pt x="310133" y="701189"/>
                  </a:lnTo>
                  <a:lnTo>
                    <a:pt x="263432" y="691822"/>
                  </a:lnTo>
                  <a:lnTo>
                    <a:pt x="219150" y="676724"/>
                  </a:lnTo>
                  <a:lnTo>
                    <a:pt x="177715" y="656313"/>
                  </a:lnTo>
                  <a:lnTo>
                    <a:pt x="139554" y="631011"/>
                  </a:lnTo>
                  <a:lnTo>
                    <a:pt x="105094" y="601237"/>
                  </a:lnTo>
                  <a:lnTo>
                    <a:pt x="74762" y="567410"/>
                  </a:lnTo>
                  <a:lnTo>
                    <a:pt x="48988" y="529950"/>
                  </a:lnTo>
                  <a:lnTo>
                    <a:pt x="28196" y="489278"/>
                  </a:lnTo>
                  <a:lnTo>
                    <a:pt x="12816" y="445813"/>
                  </a:lnTo>
                  <a:lnTo>
                    <a:pt x="3275" y="399975"/>
                  </a:lnTo>
                  <a:lnTo>
                    <a:pt x="0" y="352183"/>
                  </a:lnTo>
                  <a:close/>
                </a:path>
              </a:pathLst>
            </a:custGeom>
            <a:ln w="9524">
              <a:solidFill>
                <a:srgbClr val="2081C4"/>
              </a:solidFill>
            </a:ln>
          </p:spPr>
          <p:txBody>
            <a:bodyPr wrap="square" lIns="0" tIns="0" rIns="0" bIns="0" rtlCol="0"/>
            <a:lstStyle/>
            <a:p>
              <a:endParaRPr/>
            </a:p>
          </p:txBody>
        </p:sp>
      </p:grpSp>
      <p:sp>
        <p:nvSpPr>
          <p:cNvPr id="14" name="object 14"/>
          <p:cNvSpPr txBox="1"/>
          <p:nvPr/>
        </p:nvSpPr>
        <p:spPr>
          <a:xfrm>
            <a:off x="10314114" y="3449828"/>
            <a:ext cx="14414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Calibri"/>
                <a:cs typeface="Calibri"/>
              </a:rPr>
              <a:t>X</a:t>
            </a:r>
            <a:endParaRPr sz="1800">
              <a:latin typeface="Calibri"/>
              <a:cs typeface="Calibri"/>
            </a:endParaRPr>
          </a:p>
        </p:txBody>
      </p:sp>
      <p:grpSp>
        <p:nvGrpSpPr>
          <p:cNvPr id="15" name="object 15"/>
          <p:cNvGrpSpPr/>
          <p:nvPr/>
        </p:nvGrpSpPr>
        <p:grpSpPr>
          <a:xfrm>
            <a:off x="9025128" y="1941576"/>
            <a:ext cx="810895" cy="798830"/>
            <a:chOff x="9025128" y="1941576"/>
            <a:chExt cx="810895" cy="798830"/>
          </a:xfrm>
        </p:grpSpPr>
        <p:pic>
          <p:nvPicPr>
            <p:cNvPr id="16" name="object 16"/>
            <p:cNvPicPr/>
            <p:nvPr/>
          </p:nvPicPr>
          <p:blipFill>
            <a:blip r:embed="rId6" cstate="print"/>
            <a:stretch>
              <a:fillRect/>
            </a:stretch>
          </p:blipFill>
          <p:spPr>
            <a:xfrm>
              <a:off x="9025128" y="1941576"/>
              <a:ext cx="810768" cy="798576"/>
            </a:xfrm>
            <a:prstGeom prst="rect">
              <a:avLst/>
            </a:prstGeom>
          </p:spPr>
        </p:pic>
        <p:pic>
          <p:nvPicPr>
            <p:cNvPr id="17" name="object 17"/>
            <p:cNvPicPr/>
            <p:nvPr/>
          </p:nvPicPr>
          <p:blipFill>
            <a:blip r:embed="rId7" cstate="print"/>
            <a:stretch>
              <a:fillRect/>
            </a:stretch>
          </p:blipFill>
          <p:spPr>
            <a:xfrm>
              <a:off x="9192768" y="2575859"/>
              <a:ext cx="171399" cy="88092"/>
            </a:xfrm>
            <a:prstGeom prst="rect">
              <a:avLst/>
            </a:prstGeom>
          </p:spPr>
        </p:pic>
        <p:pic>
          <p:nvPicPr>
            <p:cNvPr id="18" name="object 18"/>
            <p:cNvPicPr/>
            <p:nvPr/>
          </p:nvPicPr>
          <p:blipFill>
            <a:blip r:embed="rId7" cstate="print"/>
            <a:stretch>
              <a:fillRect/>
            </a:stretch>
          </p:blipFill>
          <p:spPr>
            <a:xfrm>
              <a:off x="9494841" y="2575447"/>
              <a:ext cx="170366" cy="88504"/>
            </a:xfrm>
            <a:prstGeom prst="rect">
              <a:avLst/>
            </a:prstGeom>
          </p:spPr>
        </p:pic>
        <p:pic>
          <p:nvPicPr>
            <p:cNvPr id="19" name="object 19"/>
            <p:cNvPicPr/>
            <p:nvPr/>
          </p:nvPicPr>
          <p:blipFill>
            <a:blip r:embed="rId8" cstate="print"/>
            <a:stretch>
              <a:fillRect/>
            </a:stretch>
          </p:blipFill>
          <p:spPr>
            <a:xfrm>
              <a:off x="9070682" y="1969147"/>
              <a:ext cx="717638" cy="704405"/>
            </a:xfrm>
            <a:prstGeom prst="rect">
              <a:avLst/>
            </a:prstGeom>
          </p:spPr>
        </p:pic>
        <p:sp>
          <p:nvSpPr>
            <p:cNvPr id="20" name="object 20"/>
            <p:cNvSpPr/>
            <p:nvPr/>
          </p:nvSpPr>
          <p:spPr>
            <a:xfrm>
              <a:off x="9070683" y="1969147"/>
              <a:ext cx="718185" cy="704850"/>
            </a:xfrm>
            <a:custGeom>
              <a:avLst/>
              <a:gdLst/>
              <a:ahLst/>
              <a:cxnLst/>
              <a:rect l="l" t="t" r="r" b="b"/>
              <a:pathLst>
                <a:path w="718184" h="704850">
                  <a:moveTo>
                    <a:pt x="0" y="352221"/>
                  </a:moveTo>
                  <a:lnTo>
                    <a:pt x="3276" y="304430"/>
                  </a:lnTo>
                  <a:lnTo>
                    <a:pt x="12819" y="258591"/>
                  </a:lnTo>
                  <a:lnTo>
                    <a:pt x="28202" y="215126"/>
                  </a:lnTo>
                  <a:lnTo>
                    <a:pt x="48996" y="174454"/>
                  </a:lnTo>
                  <a:lnTo>
                    <a:pt x="74773" y="136995"/>
                  </a:lnTo>
                  <a:lnTo>
                    <a:pt x="105106" y="103168"/>
                  </a:lnTo>
                  <a:lnTo>
                    <a:pt x="139567" y="73393"/>
                  </a:lnTo>
                  <a:lnTo>
                    <a:pt x="177728" y="48091"/>
                  </a:lnTo>
                  <a:lnTo>
                    <a:pt x="219161" y="27681"/>
                  </a:lnTo>
                  <a:lnTo>
                    <a:pt x="263438" y="12582"/>
                  </a:lnTo>
                  <a:lnTo>
                    <a:pt x="310131" y="3215"/>
                  </a:lnTo>
                  <a:lnTo>
                    <a:pt x="358813" y="0"/>
                  </a:lnTo>
                  <a:lnTo>
                    <a:pt x="407508" y="3215"/>
                  </a:lnTo>
                  <a:lnTo>
                    <a:pt x="454210" y="12582"/>
                  </a:lnTo>
                  <a:lnTo>
                    <a:pt x="498493" y="27681"/>
                  </a:lnTo>
                  <a:lnTo>
                    <a:pt x="539929" y="48091"/>
                  </a:lnTo>
                  <a:lnTo>
                    <a:pt x="578090" y="73393"/>
                  </a:lnTo>
                  <a:lnTo>
                    <a:pt x="612549" y="103168"/>
                  </a:lnTo>
                  <a:lnTo>
                    <a:pt x="642879" y="136995"/>
                  </a:lnTo>
                  <a:lnTo>
                    <a:pt x="668653" y="174454"/>
                  </a:lnTo>
                  <a:lnTo>
                    <a:pt x="689443" y="215126"/>
                  </a:lnTo>
                  <a:lnTo>
                    <a:pt x="704822" y="258591"/>
                  </a:lnTo>
                  <a:lnTo>
                    <a:pt x="714363" y="304430"/>
                  </a:lnTo>
                  <a:lnTo>
                    <a:pt x="717638" y="352221"/>
                  </a:lnTo>
                  <a:lnTo>
                    <a:pt x="714363" y="400015"/>
                  </a:lnTo>
                  <a:lnTo>
                    <a:pt x="704822" y="445853"/>
                  </a:lnTo>
                  <a:lnTo>
                    <a:pt x="689443" y="489316"/>
                  </a:lnTo>
                  <a:lnTo>
                    <a:pt x="668653" y="529984"/>
                  </a:lnTo>
                  <a:lnTo>
                    <a:pt x="642879" y="567439"/>
                  </a:lnTo>
                  <a:lnTo>
                    <a:pt x="612549" y="601260"/>
                  </a:lnTo>
                  <a:lnTo>
                    <a:pt x="578090" y="631029"/>
                  </a:lnTo>
                  <a:lnTo>
                    <a:pt x="539929" y="656326"/>
                  </a:lnTo>
                  <a:lnTo>
                    <a:pt x="498493" y="676732"/>
                  </a:lnTo>
                  <a:lnTo>
                    <a:pt x="454210" y="691826"/>
                  </a:lnTo>
                  <a:lnTo>
                    <a:pt x="407508" y="701190"/>
                  </a:lnTo>
                  <a:lnTo>
                    <a:pt x="358813" y="704405"/>
                  </a:lnTo>
                  <a:lnTo>
                    <a:pt x="310131" y="701190"/>
                  </a:lnTo>
                  <a:lnTo>
                    <a:pt x="263438" y="691826"/>
                  </a:lnTo>
                  <a:lnTo>
                    <a:pt x="219161" y="676732"/>
                  </a:lnTo>
                  <a:lnTo>
                    <a:pt x="177728" y="656326"/>
                  </a:lnTo>
                  <a:lnTo>
                    <a:pt x="139567" y="631029"/>
                  </a:lnTo>
                  <a:lnTo>
                    <a:pt x="105106" y="601260"/>
                  </a:lnTo>
                  <a:lnTo>
                    <a:pt x="74773" y="567439"/>
                  </a:lnTo>
                  <a:lnTo>
                    <a:pt x="48996" y="529984"/>
                  </a:lnTo>
                  <a:lnTo>
                    <a:pt x="28202" y="489316"/>
                  </a:lnTo>
                  <a:lnTo>
                    <a:pt x="12819" y="445853"/>
                  </a:lnTo>
                  <a:lnTo>
                    <a:pt x="3276" y="400015"/>
                  </a:lnTo>
                  <a:lnTo>
                    <a:pt x="0" y="352221"/>
                  </a:lnTo>
                  <a:close/>
                </a:path>
              </a:pathLst>
            </a:custGeom>
            <a:ln w="9525">
              <a:solidFill>
                <a:srgbClr val="2081C4"/>
              </a:solidFill>
            </a:ln>
          </p:spPr>
          <p:txBody>
            <a:bodyPr wrap="square" lIns="0" tIns="0" rIns="0" bIns="0" rtlCol="0"/>
            <a:lstStyle/>
            <a:p>
              <a:endParaRPr/>
            </a:p>
          </p:txBody>
        </p:sp>
      </p:grpSp>
      <p:sp>
        <p:nvSpPr>
          <p:cNvPr id="21" name="object 21"/>
          <p:cNvSpPr txBox="1"/>
          <p:nvPr/>
        </p:nvSpPr>
        <p:spPr>
          <a:xfrm>
            <a:off x="9361246" y="2157476"/>
            <a:ext cx="13716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Calibri"/>
                <a:cs typeface="Calibri"/>
              </a:rPr>
              <a:t>Y</a:t>
            </a:r>
            <a:endParaRPr sz="1800">
              <a:latin typeface="Calibri"/>
              <a:cs typeface="Calibri"/>
            </a:endParaRPr>
          </a:p>
        </p:txBody>
      </p:sp>
      <p:grpSp>
        <p:nvGrpSpPr>
          <p:cNvPr id="22" name="object 22"/>
          <p:cNvGrpSpPr/>
          <p:nvPr/>
        </p:nvGrpSpPr>
        <p:grpSpPr>
          <a:xfrm>
            <a:off x="10817352" y="1941576"/>
            <a:ext cx="810895" cy="798830"/>
            <a:chOff x="10817352" y="1941576"/>
            <a:chExt cx="810895" cy="798830"/>
          </a:xfrm>
        </p:grpSpPr>
        <p:pic>
          <p:nvPicPr>
            <p:cNvPr id="23" name="object 23"/>
            <p:cNvPicPr/>
            <p:nvPr/>
          </p:nvPicPr>
          <p:blipFill>
            <a:blip r:embed="rId9" cstate="print"/>
            <a:stretch>
              <a:fillRect/>
            </a:stretch>
          </p:blipFill>
          <p:spPr>
            <a:xfrm>
              <a:off x="10817352" y="1941576"/>
              <a:ext cx="810768" cy="798576"/>
            </a:xfrm>
            <a:prstGeom prst="rect">
              <a:avLst/>
            </a:prstGeom>
          </p:spPr>
        </p:pic>
        <p:pic>
          <p:nvPicPr>
            <p:cNvPr id="24" name="object 24"/>
            <p:cNvPicPr/>
            <p:nvPr/>
          </p:nvPicPr>
          <p:blipFill>
            <a:blip r:embed="rId10" cstate="print"/>
            <a:stretch>
              <a:fillRect/>
            </a:stretch>
          </p:blipFill>
          <p:spPr>
            <a:xfrm>
              <a:off x="10988040" y="2583917"/>
              <a:ext cx="170205" cy="80034"/>
            </a:xfrm>
            <a:prstGeom prst="rect">
              <a:avLst/>
            </a:prstGeom>
          </p:spPr>
        </p:pic>
        <p:pic>
          <p:nvPicPr>
            <p:cNvPr id="25" name="object 25"/>
            <p:cNvPicPr/>
            <p:nvPr/>
          </p:nvPicPr>
          <p:blipFill>
            <a:blip r:embed="rId11" cstate="print"/>
            <a:stretch>
              <a:fillRect/>
            </a:stretch>
          </p:blipFill>
          <p:spPr>
            <a:xfrm>
              <a:off x="11288919" y="2578365"/>
              <a:ext cx="168512" cy="85586"/>
            </a:xfrm>
            <a:prstGeom prst="rect">
              <a:avLst/>
            </a:prstGeom>
          </p:spPr>
        </p:pic>
        <p:pic>
          <p:nvPicPr>
            <p:cNvPr id="26" name="object 26"/>
            <p:cNvPicPr/>
            <p:nvPr/>
          </p:nvPicPr>
          <p:blipFill>
            <a:blip r:embed="rId12" cstate="print"/>
            <a:stretch>
              <a:fillRect/>
            </a:stretch>
          </p:blipFill>
          <p:spPr>
            <a:xfrm>
              <a:off x="10864748" y="1969147"/>
              <a:ext cx="717651" cy="704405"/>
            </a:xfrm>
            <a:prstGeom prst="rect">
              <a:avLst/>
            </a:prstGeom>
          </p:spPr>
        </p:pic>
        <p:sp>
          <p:nvSpPr>
            <p:cNvPr id="27" name="object 27"/>
            <p:cNvSpPr/>
            <p:nvPr/>
          </p:nvSpPr>
          <p:spPr>
            <a:xfrm>
              <a:off x="10864748" y="1969147"/>
              <a:ext cx="718185" cy="704850"/>
            </a:xfrm>
            <a:custGeom>
              <a:avLst/>
              <a:gdLst/>
              <a:ahLst/>
              <a:cxnLst/>
              <a:rect l="l" t="t" r="r" b="b"/>
              <a:pathLst>
                <a:path w="718184" h="704850">
                  <a:moveTo>
                    <a:pt x="0" y="352221"/>
                  </a:moveTo>
                  <a:lnTo>
                    <a:pt x="3276" y="304430"/>
                  </a:lnTo>
                  <a:lnTo>
                    <a:pt x="12820" y="258591"/>
                  </a:lnTo>
                  <a:lnTo>
                    <a:pt x="28204" y="215126"/>
                  </a:lnTo>
                  <a:lnTo>
                    <a:pt x="48999" y="174454"/>
                  </a:lnTo>
                  <a:lnTo>
                    <a:pt x="74778" y="136995"/>
                  </a:lnTo>
                  <a:lnTo>
                    <a:pt x="105113" y="103168"/>
                  </a:lnTo>
                  <a:lnTo>
                    <a:pt x="139575" y="73393"/>
                  </a:lnTo>
                  <a:lnTo>
                    <a:pt x="177737" y="48091"/>
                  </a:lnTo>
                  <a:lnTo>
                    <a:pt x="219172" y="27681"/>
                  </a:lnTo>
                  <a:lnTo>
                    <a:pt x="263450" y="12582"/>
                  </a:lnTo>
                  <a:lnTo>
                    <a:pt x="310143" y="3215"/>
                  </a:lnTo>
                  <a:lnTo>
                    <a:pt x="358825" y="0"/>
                  </a:lnTo>
                  <a:lnTo>
                    <a:pt x="407520" y="3215"/>
                  </a:lnTo>
                  <a:lnTo>
                    <a:pt x="454223" y="12582"/>
                  </a:lnTo>
                  <a:lnTo>
                    <a:pt x="498506" y="27681"/>
                  </a:lnTo>
                  <a:lnTo>
                    <a:pt x="539941" y="48091"/>
                  </a:lnTo>
                  <a:lnTo>
                    <a:pt x="578102" y="73393"/>
                  </a:lnTo>
                  <a:lnTo>
                    <a:pt x="612562" y="103168"/>
                  </a:lnTo>
                  <a:lnTo>
                    <a:pt x="642892" y="136995"/>
                  </a:lnTo>
                  <a:lnTo>
                    <a:pt x="668666" y="174454"/>
                  </a:lnTo>
                  <a:lnTo>
                    <a:pt x="689456" y="215126"/>
                  </a:lnTo>
                  <a:lnTo>
                    <a:pt x="704835" y="258591"/>
                  </a:lnTo>
                  <a:lnTo>
                    <a:pt x="714376" y="304430"/>
                  </a:lnTo>
                  <a:lnTo>
                    <a:pt x="717651" y="352221"/>
                  </a:lnTo>
                  <a:lnTo>
                    <a:pt x="714376" y="400015"/>
                  </a:lnTo>
                  <a:lnTo>
                    <a:pt x="704835" y="445853"/>
                  </a:lnTo>
                  <a:lnTo>
                    <a:pt x="689456" y="489316"/>
                  </a:lnTo>
                  <a:lnTo>
                    <a:pt x="668666" y="529984"/>
                  </a:lnTo>
                  <a:lnTo>
                    <a:pt x="642892" y="567439"/>
                  </a:lnTo>
                  <a:lnTo>
                    <a:pt x="612562" y="601260"/>
                  </a:lnTo>
                  <a:lnTo>
                    <a:pt x="578102" y="631029"/>
                  </a:lnTo>
                  <a:lnTo>
                    <a:pt x="539941" y="656326"/>
                  </a:lnTo>
                  <a:lnTo>
                    <a:pt x="498506" y="676732"/>
                  </a:lnTo>
                  <a:lnTo>
                    <a:pt x="454223" y="691826"/>
                  </a:lnTo>
                  <a:lnTo>
                    <a:pt x="407520" y="701190"/>
                  </a:lnTo>
                  <a:lnTo>
                    <a:pt x="358825" y="704405"/>
                  </a:lnTo>
                  <a:lnTo>
                    <a:pt x="310143" y="701190"/>
                  </a:lnTo>
                  <a:lnTo>
                    <a:pt x="263450" y="691826"/>
                  </a:lnTo>
                  <a:lnTo>
                    <a:pt x="219172" y="676732"/>
                  </a:lnTo>
                  <a:lnTo>
                    <a:pt x="177737" y="656326"/>
                  </a:lnTo>
                  <a:lnTo>
                    <a:pt x="139575" y="631029"/>
                  </a:lnTo>
                  <a:lnTo>
                    <a:pt x="105113" y="601260"/>
                  </a:lnTo>
                  <a:lnTo>
                    <a:pt x="74778" y="567439"/>
                  </a:lnTo>
                  <a:lnTo>
                    <a:pt x="48999" y="529984"/>
                  </a:lnTo>
                  <a:lnTo>
                    <a:pt x="28204" y="489316"/>
                  </a:lnTo>
                  <a:lnTo>
                    <a:pt x="12820" y="445853"/>
                  </a:lnTo>
                  <a:lnTo>
                    <a:pt x="3276" y="400015"/>
                  </a:lnTo>
                  <a:lnTo>
                    <a:pt x="0" y="352221"/>
                  </a:lnTo>
                  <a:close/>
                </a:path>
              </a:pathLst>
            </a:custGeom>
            <a:ln w="9525">
              <a:solidFill>
                <a:srgbClr val="2081C4"/>
              </a:solidFill>
            </a:ln>
          </p:spPr>
          <p:txBody>
            <a:bodyPr wrap="square" lIns="0" tIns="0" rIns="0" bIns="0" rtlCol="0"/>
            <a:lstStyle/>
            <a:p>
              <a:endParaRPr/>
            </a:p>
          </p:txBody>
        </p:sp>
      </p:grpSp>
      <p:sp>
        <p:nvSpPr>
          <p:cNvPr id="28" name="object 28"/>
          <p:cNvSpPr txBox="1"/>
          <p:nvPr/>
        </p:nvSpPr>
        <p:spPr>
          <a:xfrm>
            <a:off x="11157699" y="2157476"/>
            <a:ext cx="13271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Calibri"/>
                <a:cs typeface="Calibri"/>
              </a:rPr>
              <a:t>Z</a:t>
            </a:r>
            <a:endParaRPr sz="1800">
              <a:latin typeface="Calibri"/>
              <a:cs typeface="Calibri"/>
            </a:endParaRPr>
          </a:p>
        </p:txBody>
      </p:sp>
      <p:sp>
        <p:nvSpPr>
          <p:cNvPr id="29" name="object 29"/>
          <p:cNvSpPr/>
          <p:nvPr/>
        </p:nvSpPr>
        <p:spPr>
          <a:xfrm>
            <a:off x="9545790" y="2670174"/>
            <a:ext cx="1442720" cy="590550"/>
          </a:xfrm>
          <a:custGeom>
            <a:avLst/>
            <a:gdLst/>
            <a:ahLst/>
            <a:cxnLst/>
            <a:rect l="l" t="t" r="r" b="b"/>
            <a:pathLst>
              <a:path w="1442720" h="590550">
                <a:moveTo>
                  <a:pt x="601357" y="590397"/>
                </a:moveTo>
                <a:lnTo>
                  <a:pt x="587248" y="549325"/>
                </a:lnTo>
                <a:lnTo>
                  <a:pt x="573684" y="509841"/>
                </a:lnTo>
                <a:lnTo>
                  <a:pt x="550316" y="533628"/>
                </a:lnTo>
                <a:lnTo>
                  <a:pt x="6642" y="0"/>
                </a:lnTo>
                <a:lnTo>
                  <a:pt x="0" y="6794"/>
                </a:lnTo>
                <a:lnTo>
                  <a:pt x="543636" y="540448"/>
                </a:lnTo>
                <a:lnTo>
                  <a:pt x="520293" y="564210"/>
                </a:lnTo>
                <a:lnTo>
                  <a:pt x="601357" y="590397"/>
                </a:lnTo>
                <a:close/>
              </a:path>
              <a:path w="1442720" h="590550">
                <a:moveTo>
                  <a:pt x="1442288" y="6400"/>
                </a:moveTo>
                <a:lnTo>
                  <a:pt x="1434896" y="393"/>
                </a:lnTo>
                <a:lnTo>
                  <a:pt x="1004620" y="528320"/>
                </a:lnTo>
                <a:lnTo>
                  <a:pt x="978789" y="507250"/>
                </a:lnTo>
                <a:lnTo>
                  <a:pt x="960132" y="590397"/>
                </a:lnTo>
                <a:lnTo>
                  <a:pt x="1037818" y="555371"/>
                </a:lnTo>
                <a:lnTo>
                  <a:pt x="1024077" y="544169"/>
                </a:lnTo>
                <a:lnTo>
                  <a:pt x="1011999" y="534339"/>
                </a:lnTo>
                <a:lnTo>
                  <a:pt x="1442288" y="6400"/>
                </a:lnTo>
                <a:close/>
              </a:path>
            </a:pathLst>
          </a:custGeom>
          <a:solidFill>
            <a:srgbClr val="000000"/>
          </a:solidFill>
        </p:spPr>
        <p:txBody>
          <a:bodyPr wrap="square" lIns="0" tIns="0" rIns="0" bIns="0" rtlCol="0"/>
          <a:lstStyle/>
          <a:p>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901891" y="2367788"/>
            <a:ext cx="1301750" cy="208279"/>
          </a:xfrm>
          <a:prstGeom prst="rect">
            <a:avLst/>
          </a:prstGeom>
        </p:spPr>
        <p:txBody>
          <a:bodyPr vert="horz" wrap="square" lIns="0" tIns="12700" rIns="0" bIns="0" rtlCol="0">
            <a:spAutoFit/>
          </a:bodyPr>
          <a:lstStyle/>
          <a:p>
            <a:pPr marL="12700">
              <a:lnSpc>
                <a:spcPct val="100000"/>
              </a:lnSpc>
              <a:spcBef>
                <a:spcPts val="100"/>
              </a:spcBef>
            </a:pPr>
            <a:r>
              <a:rPr sz="1200" b="1" spc="-20" dirty="0">
                <a:latin typeface="Calibri"/>
                <a:cs typeface="Calibri"/>
              </a:rPr>
              <a:t>VegPasta,</a:t>
            </a:r>
            <a:r>
              <a:rPr sz="1200" b="1" spc="10" dirty="0">
                <a:latin typeface="Calibri"/>
                <a:cs typeface="Calibri"/>
              </a:rPr>
              <a:t> </a:t>
            </a:r>
            <a:r>
              <a:rPr sz="1200" b="1" spc="-20" dirty="0">
                <a:latin typeface="Calibri"/>
                <a:cs typeface="Calibri"/>
              </a:rPr>
              <a:t>IceTea,</a:t>
            </a:r>
            <a:r>
              <a:rPr sz="1200" b="1" spc="20" dirty="0">
                <a:latin typeface="Calibri"/>
                <a:cs typeface="Calibri"/>
              </a:rPr>
              <a:t> </a:t>
            </a:r>
            <a:r>
              <a:rPr sz="1200" b="1" spc="-25" dirty="0">
                <a:latin typeface="Calibri"/>
                <a:cs typeface="Calibri"/>
              </a:rPr>
              <a:t>TV</a:t>
            </a:r>
            <a:endParaRPr sz="1200" dirty="0">
              <a:latin typeface="Calibri"/>
              <a:cs typeface="Calibri"/>
            </a:endParaRPr>
          </a:p>
        </p:txBody>
      </p:sp>
      <p:sp>
        <p:nvSpPr>
          <p:cNvPr id="3" name="object 3"/>
          <p:cNvSpPr/>
          <p:nvPr/>
        </p:nvSpPr>
        <p:spPr>
          <a:xfrm>
            <a:off x="5419026" y="3204565"/>
            <a:ext cx="1762125" cy="277495"/>
          </a:xfrm>
          <a:custGeom>
            <a:avLst/>
            <a:gdLst/>
            <a:ahLst/>
            <a:cxnLst/>
            <a:rect l="l" t="t" r="r" b="b"/>
            <a:pathLst>
              <a:path w="1762125" h="277495">
                <a:moveTo>
                  <a:pt x="0" y="0"/>
                </a:moveTo>
                <a:lnTo>
                  <a:pt x="1762023" y="0"/>
                </a:lnTo>
                <a:lnTo>
                  <a:pt x="1762023" y="277012"/>
                </a:lnTo>
                <a:lnTo>
                  <a:pt x="0" y="277012"/>
                </a:lnTo>
                <a:lnTo>
                  <a:pt x="0" y="0"/>
                </a:lnTo>
                <a:close/>
              </a:path>
            </a:pathLst>
          </a:custGeom>
          <a:ln w="9525">
            <a:solidFill>
              <a:srgbClr val="000000"/>
            </a:solidFill>
          </a:ln>
        </p:spPr>
        <p:txBody>
          <a:bodyPr wrap="square" lIns="0" tIns="0" rIns="0" bIns="0" rtlCol="0"/>
          <a:lstStyle/>
          <a:p>
            <a:endParaRPr/>
          </a:p>
        </p:txBody>
      </p:sp>
      <p:sp>
        <p:nvSpPr>
          <p:cNvPr id="4" name="object 4"/>
          <p:cNvSpPr txBox="1"/>
          <p:nvPr/>
        </p:nvSpPr>
        <p:spPr>
          <a:xfrm>
            <a:off x="5497791" y="3224276"/>
            <a:ext cx="1570355" cy="208279"/>
          </a:xfrm>
          <a:prstGeom prst="rect">
            <a:avLst/>
          </a:prstGeom>
        </p:spPr>
        <p:txBody>
          <a:bodyPr vert="horz" wrap="square" lIns="0" tIns="12700" rIns="0" bIns="0" rtlCol="0">
            <a:spAutoFit/>
          </a:bodyPr>
          <a:lstStyle/>
          <a:p>
            <a:pPr marL="12700">
              <a:lnSpc>
                <a:spcPct val="100000"/>
              </a:lnSpc>
              <a:spcBef>
                <a:spcPts val="100"/>
              </a:spcBef>
            </a:pPr>
            <a:r>
              <a:rPr sz="1200" b="1" spc="-20" dirty="0">
                <a:latin typeface="Calibri"/>
                <a:cs typeface="Calibri"/>
              </a:rPr>
              <a:t>VegPasta,</a:t>
            </a:r>
            <a:r>
              <a:rPr sz="1200" b="1" spc="-5" dirty="0">
                <a:latin typeface="Calibri"/>
                <a:cs typeface="Calibri"/>
              </a:rPr>
              <a:t> </a:t>
            </a:r>
            <a:r>
              <a:rPr sz="1200" b="1" dirty="0">
                <a:latin typeface="Calibri"/>
                <a:cs typeface="Calibri"/>
              </a:rPr>
              <a:t>Lemonade, </a:t>
            </a:r>
            <a:r>
              <a:rPr sz="1200" b="1" spc="-25" dirty="0">
                <a:latin typeface="Calibri"/>
                <a:cs typeface="Calibri"/>
              </a:rPr>
              <a:t>TV</a:t>
            </a:r>
            <a:endParaRPr sz="1200" dirty="0">
              <a:latin typeface="Calibri"/>
              <a:cs typeface="Calibri"/>
            </a:endParaRPr>
          </a:p>
        </p:txBody>
      </p:sp>
      <p:sp>
        <p:nvSpPr>
          <p:cNvPr id="5" name="object 5"/>
          <p:cNvSpPr/>
          <p:nvPr/>
        </p:nvSpPr>
        <p:spPr>
          <a:xfrm>
            <a:off x="8145068" y="3242716"/>
            <a:ext cx="1717039" cy="277495"/>
          </a:xfrm>
          <a:custGeom>
            <a:avLst/>
            <a:gdLst/>
            <a:ahLst/>
            <a:cxnLst/>
            <a:rect l="l" t="t" r="r" b="b"/>
            <a:pathLst>
              <a:path w="1717040" h="277495">
                <a:moveTo>
                  <a:pt x="0" y="0"/>
                </a:moveTo>
                <a:lnTo>
                  <a:pt x="1716786" y="0"/>
                </a:lnTo>
                <a:lnTo>
                  <a:pt x="1716786" y="277012"/>
                </a:lnTo>
                <a:lnTo>
                  <a:pt x="0" y="277012"/>
                </a:lnTo>
                <a:lnTo>
                  <a:pt x="0" y="0"/>
                </a:lnTo>
                <a:close/>
              </a:path>
            </a:pathLst>
          </a:custGeom>
          <a:ln w="9525">
            <a:solidFill>
              <a:srgbClr val="000000"/>
            </a:solidFill>
          </a:ln>
        </p:spPr>
        <p:txBody>
          <a:bodyPr wrap="square" lIns="0" tIns="0" rIns="0" bIns="0" rtlCol="0"/>
          <a:lstStyle/>
          <a:p>
            <a:endParaRPr/>
          </a:p>
        </p:txBody>
      </p:sp>
      <p:sp>
        <p:nvSpPr>
          <p:cNvPr id="6" name="object 6"/>
          <p:cNvSpPr txBox="1"/>
          <p:nvPr/>
        </p:nvSpPr>
        <p:spPr>
          <a:xfrm>
            <a:off x="8223808" y="3263900"/>
            <a:ext cx="1513205" cy="208279"/>
          </a:xfrm>
          <a:prstGeom prst="rect">
            <a:avLst/>
          </a:prstGeom>
        </p:spPr>
        <p:txBody>
          <a:bodyPr vert="horz" wrap="square" lIns="0" tIns="12700" rIns="0" bIns="0" rtlCol="0">
            <a:spAutoFit/>
          </a:bodyPr>
          <a:lstStyle/>
          <a:p>
            <a:pPr marL="12700">
              <a:lnSpc>
                <a:spcPct val="100000"/>
              </a:lnSpc>
              <a:spcBef>
                <a:spcPts val="100"/>
              </a:spcBef>
            </a:pPr>
            <a:r>
              <a:rPr sz="1200" b="1" spc="-20" dirty="0">
                <a:latin typeface="Calibri"/>
                <a:cs typeface="Calibri"/>
              </a:rPr>
              <a:t>VegPasta,</a:t>
            </a:r>
            <a:r>
              <a:rPr sz="1200" b="1" spc="10" dirty="0">
                <a:latin typeface="Calibri"/>
                <a:cs typeface="Calibri"/>
              </a:rPr>
              <a:t> </a:t>
            </a:r>
            <a:r>
              <a:rPr sz="1200" b="1" spc="-20" dirty="0">
                <a:latin typeface="Calibri"/>
                <a:cs typeface="Calibri"/>
              </a:rPr>
              <a:t>IceTea,</a:t>
            </a:r>
            <a:r>
              <a:rPr sz="1200" b="1" spc="15" dirty="0">
                <a:latin typeface="Calibri"/>
                <a:cs typeface="Calibri"/>
              </a:rPr>
              <a:t> </a:t>
            </a:r>
            <a:r>
              <a:rPr sz="1200" b="1" spc="-20" dirty="0">
                <a:latin typeface="Calibri"/>
                <a:cs typeface="Calibri"/>
              </a:rPr>
              <a:t>Music</a:t>
            </a:r>
            <a:endParaRPr sz="1200">
              <a:latin typeface="Calibri"/>
              <a:cs typeface="Calibri"/>
            </a:endParaRPr>
          </a:p>
        </p:txBody>
      </p:sp>
      <p:sp>
        <p:nvSpPr>
          <p:cNvPr id="7" name="object 7"/>
          <p:cNvSpPr/>
          <p:nvPr/>
        </p:nvSpPr>
        <p:spPr>
          <a:xfrm>
            <a:off x="8016773" y="4229443"/>
            <a:ext cx="1973580" cy="277495"/>
          </a:xfrm>
          <a:custGeom>
            <a:avLst/>
            <a:gdLst/>
            <a:ahLst/>
            <a:cxnLst/>
            <a:rect l="l" t="t" r="r" b="b"/>
            <a:pathLst>
              <a:path w="1973579" h="277495">
                <a:moveTo>
                  <a:pt x="0" y="0"/>
                </a:moveTo>
                <a:lnTo>
                  <a:pt x="1973364" y="0"/>
                </a:lnTo>
                <a:lnTo>
                  <a:pt x="1973364" y="276974"/>
                </a:lnTo>
                <a:lnTo>
                  <a:pt x="0" y="276974"/>
                </a:lnTo>
                <a:lnTo>
                  <a:pt x="0" y="0"/>
                </a:lnTo>
                <a:close/>
              </a:path>
            </a:pathLst>
          </a:custGeom>
          <a:ln w="9525">
            <a:solidFill>
              <a:srgbClr val="000000"/>
            </a:solidFill>
          </a:ln>
        </p:spPr>
        <p:txBody>
          <a:bodyPr wrap="square" lIns="0" tIns="0" rIns="0" bIns="0" rtlCol="0"/>
          <a:lstStyle/>
          <a:p>
            <a:endParaRPr/>
          </a:p>
        </p:txBody>
      </p:sp>
      <p:sp>
        <p:nvSpPr>
          <p:cNvPr id="8" name="object 8"/>
          <p:cNvSpPr txBox="1"/>
          <p:nvPr/>
        </p:nvSpPr>
        <p:spPr>
          <a:xfrm>
            <a:off x="8095538" y="4248404"/>
            <a:ext cx="1781175" cy="208279"/>
          </a:xfrm>
          <a:prstGeom prst="rect">
            <a:avLst/>
          </a:prstGeom>
        </p:spPr>
        <p:txBody>
          <a:bodyPr vert="horz" wrap="square" lIns="0" tIns="12700" rIns="0" bIns="0" rtlCol="0">
            <a:spAutoFit/>
          </a:bodyPr>
          <a:lstStyle/>
          <a:p>
            <a:pPr marL="12700">
              <a:lnSpc>
                <a:spcPct val="100000"/>
              </a:lnSpc>
              <a:spcBef>
                <a:spcPts val="100"/>
              </a:spcBef>
            </a:pPr>
            <a:r>
              <a:rPr sz="1200" b="1" spc="-20" dirty="0">
                <a:latin typeface="Calibri"/>
                <a:cs typeface="Calibri"/>
              </a:rPr>
              <a:t>VegPasta,</a:t>
            </a:r>
            <a:r>
              <a:rPr sz="1200" b="1" spc="-5" dirty="0">
                <a:latin typeface="Calibri"/>
                <a:cs typeface="Calibri"/>
              </a:rPr>
              <a:t> </a:t>
            </a:r>
            <a:r>
              <a:rPr sz="1200" b="1" dirty="0">
                <a:latin typeface="Calibri"/>
                <a:cs typeface="Calibri"/>
              </a:rPr>
              <a:t>Lemonade, </a:t>
            </a:r>
            <a:r>
              <a:rPr sz="1200" b="1" spc="-20" dirty="0">
                <a:latin typeface="Calibri"/>
                <a:cs typeface="Calibri"/>
              </a:rPr>
              <a:t>Music</a:t>
            </a:r>
            <a:endParaRPr sz="1200">
              <a:latin typeface="Calibri"/>
              <a:cs typeface="Calibri"/>
            </a:endParaRPr>
          </a:p>
        </p:txBody>
      </p:sp>
      <p:sp>
        <p:nvSpPr>
          <p:cNvPr id="9" name="object 9"/>
          <p:cNvSpPr/>
          <p:nvPr/>
        </p:nvSpPr>
        <p:spPr>
          <a:xfrm>
            <a:off x="5588939" y="4274439"/>
            <a:ext cx="1422400" cy="277495"/>
          </a:xfrm>
          <a:custGeom>
            <a:avLst/>
            <a:gdLst/>
            <a:ahLst/>
            <a:cxnLst/>
            <a:rect l="l" t="t" r="r" b="b"/>
            <a:pathLst>
              <a:path w="1422400" h="277495">
                <a:moveTo>
                  <a:pt x="0" y="0"/>
                </a:moveTo>
                <a:lnTo>
                  <a:pt x="1422247" y="0"/>
                </a:lnTo>
                <a:lnTo>
                  <a:pt x="1422247" y="277012"/>
                </a:lnTo>
                <a:lnTo>
                  <a:pt x="0" y="277012"/>
                </a:lnTo>
                <a:lnTo>
                  <a:pt x="0" y="0"/>
                </a:lnTo>
                <a:close/>
              </a:path>
            </a:pathLst>
          </a:custGeom>
          <a:ln w="9525">
            <a:solidFill>
              <a:srgbClr val="000000"/>
            </a:solidFill>
          </a:ln>
        </p:spPr>
        <p:txBody>
          <a:bodyPr wrap="square" lIns="0" tIns="0" rIns="0" bIns="0" rtlCol="0"/>
          <a:lstStyle/>
          <a:p>
            <a:endParaRPr/>
          </a:p>
        </p:txBody>
      </p:sp>
      <p:sp>
        <p:nvSpPr>
          <p:cNvPr id="10" name="object 10"/>
          <p:cNvSpPr txBox="1"/>
          <p:nvPr/>
        </p:nvSpPr>
        <p:spPr>
          <a:xfrm>
            <a:off x="5667679" y="4294123"/>
            <a:ext cx="1252220" cy="208279"/>
          </a:xfrm>
          <a:prstGeom prst="rect">
            <a:avLst/>
          </a:prstGeom>
        </p:spPr>
        <p:txBody>
          <a:bodyPr vert="horz" wrap="square" lIns="0" tIns="12700" rIns="0" bIns="0" rtlCol="0">
            <a:spAutoFit/>
          </a:bodyPr>
          <a:lstStyle/>
          <a:p>
            <a:pPr marL="12700">
              <a:lnSpc>
                <a:spcPct val="100000"/>
              </a:lnSpc>
              <a:spcBef>
                <a:spcPts val="100"/>
              </a:spcBef>
            </a:pPr>
            <a:r>
              <a:rPr sz="1200" b="1" dirty="0">
                <a:latin typeface="Calibri"/>
                <a:cs typeface="Calibri"/>
              </a:rPr>
              <a:t>Fish,</a:t>
            </a:r>
            <a:r>
              <a:rPr sz="1200" b="1" spc="-20" dirty="0">
                <a:latin typeface="Calibri"/>
                <a:cs typeface="Calibri"/>
              </a:rPr>
              <a:t> </a:t>
            </a:r>
            <a:r>
              <a:rPr sz="1200" b="1" dirty="0">
                <a:latin typeface="Calibri"/>
                <a:cs typeface="Calibri"/>
              </a:rPr>
              <a:t>Lemonade,</a:t>
            </a:r>
            <a:r>
              <a:rPr sz="1200" b="1" spc="-15" dirty="0">
                <a:latin typeface="Calibri"/>
                <a:cs typeface="Calibri"/>
              </a:rPr>
              <a:t> </a:t>
            </a:r>
            <a:r>
              <a:rPr sz="1200" b="1" spc="-25" dirty="0">
                <a:latin typeface="Calibri"/>
                <a:cs typeface="Calibri"/>
              </a:rPr>
              <a:t>TV</a:t>
            </a:r>
            <a:endParaRPr sz="1200">
              <a:latin typeface="Calibri"/>
              <a:cs typeface="Calibri"/>
            </a:endParaRPr>
          </a:p>
        </p:txBody>
      </p:sp>
      <p:sp>
        <p:nvSpPr>
          <p:cNvPr id="11" name="object 11"/>
          <p:cNvSpPr/>
          <p:nvPr/>
        </p:nvSpPr>
        <p:spPr>
          <a:xfrm>
            <a:off x="8185594" y="5263159"/>
            <a:ext cx="1635760" cy="277495"/>
          </a:xfrm>
          <a:custGeom>
            <a:avLst/>
            <a:gdLst/>
            <a:ahLst/>
            <a:cxnLst/>
            <a:rect l="l" t="t" r="r" b="b"/>
            <a:pathLst>
              <a:path w="1635759" h="277495">
                <a:moveTo>
                  <a:pt x="0" y="0"/>
                </a:moveTo>
                <a:lnTo>
                  <a:pt x="1635721" y="0"/>
                </a:lnTo>
                <a:lnTo>
                  <a:pt x="1635721" y="276974"/>
                </a:lnTo>
                <a:lnTo>
                  <a:pt x="0" y="276974"/>
                </a:lnTo>
                <a:lnTo>
                  <a:pt x="0" y="0"/>
                </a:lnTo>
                <a:close/>
              </a:path>
            </a:pathLst>
          </a:custGeom>
          <a:ln w="9525">
            <a:solidFill>
              <a:srgbClr val="000000"/>
            </a:solidFill>
          </a:ln>
        </p:spPr>
        <p:txBody>
          <a:bodyPr wrap="square" lIns="0" tIns="0" rIns="0" bIns="0" rtlCol="0"/>
          <a:lstStyle/>
          <a:p>
            <a:endParaRPr/>
          </a:p>
        </p:txBody>
      </p:sp>
      <p:sp>
        <p:nvSpPr>
          <p:cNvPr id="12" name="object 12"/>
          <p:cNvSpPr txBox="1"/>
          <p:nvPr/>
        </p:nvSpPr>
        <p:spPr>
          <a:xfrm>
            <a:off x="8264347" y="5284723"/>
            <a:ext cx="1463675" cy="208279"/>
          </a:xfrm>
          <a:prstGeom prst="rect">
            <a:avLst/>
          </a:prstGeom>
        </p:spPr>
        <p:txBody>
          <a:bodyPr vert="horz" wrap="square" lIns="0" tIns="12700" rIns="0" bIns="0" rtlCol="0">
            <a:spAutoFit/>
          </a:bodyPr>
          <a:lstStyle/>
          <a:p>
            <a:pPr marL="12700">
              <a:lnSpc>
                <a:spcPct val="100000"/>
              </a:lnSpc>
              <a:spcBef>
                <a:spcPts val="100"/>
              </a:spcBef>
            </a:pPr>
            <a:r>
              <a:rPr sz="1200" b="1" dirty="0">
                <a:latin typeface="Calibri"/>
                <a:cs typeface="Calibri"/>
              </a:rPr>
              <a:t>Fish,</a:t>
            </a:r>
            <a:r>
              <a:rPr sz="1200" b="1" spc="-20" dirty="0">
                <a:latin typeface="Calibri"/>
                <a:cs typeface="Calibri"/>
              </a:rPr>
              <a:t> </a:t>
            </a:r>
            <a:r>
              <a:rPr sz="1200" b="1" dirty="0">
                <a:latin typeface="Calibri"/>
                <a:cs typeface="Calibri"/>
              </a:rPr>
              <a:t>Lemonade,</a:t>
            </a:r>
            <a:r>
              <a:rPr sz="1200" b="1" spc="-15" dirty="0">
                <a:latin typeface="Calibri"/>
                <a:cs typeface="Calibri"/>
              </a:rPr>
              <a:t> </a:t>
            </a:r>
            <a:r>
              <a:rPr sz="1200" b="1" spc="-20" dirty="0">
                <a:latin typeface="Calibri"/>
                <a:cs typeface="Calibri"/>
              </a:rPr>
              <a:t>Music</a:t>
            </a:r>
            <a:endParaRPr sz="1200">
              <a:latin typeface="Calibri"/>
              <a:cs typeface="Calibri"/>
            </a:endParaRPr>
          </a:p>
        </p:txBody>
      </p:sp>
      <p:sp>
        <p:nvSpPr>
          <p:cNvPr id="13" name="object 13"/>
          <p:cNvSpPr/>
          <p:nvPr/>
        </p:nvSpPr>
        <p:spPr>
          <a:xfrm>
            <a:off x="5717235" y="5257355"/>
            <a:ext cx="1165860" cy="277495"/>
          </a:xfrm>
          <a:custGeom>
            <a:avLst/>
            <a:gdLst/>
            <a:ahLst/>
            <a:cxnLst/>
            <a:rect l="l" t="t" r="r" b="b"/>
            <a:pathLst>
              <a:path w="1165859" h="277495">
                <a:moveTo>
                  <a:pt x="0" y="0"/>
                </a:moveTo>
                <a:lnTo>
                  <a:pt x="1165669" y="0"/>
                </a:lnTo>
                <a:lnTo>
                  <a:pt x="1165669" y="277012"/>
                </a:lnTo>
                <a:lnTo>
                  <a:pt x="0" y="277012"/>
                </a:lnTo>
                <a:lnTo>
                  <a:pt x="0" y="0"/>
                </a:lnTo>
                <a:close/>
              </a:path>
            </a:pathLst>
          </a:custGeom>
          <a:ln w="9524">
            <a:solidFill>
              <a:srgbClr val="000000"/>
            </a:solidFill>
          </a:ln>
        </p:spPr>
        <p:txBody>
          <a:bodyPr wrap="square" lIns="0" tIns="0" rIns="0" bIns="0" rtlCol="0"/>
          <a:lstStyle/>
          <a:p>
            <a:endParaRPr/>
          </a:p>
        </p:txBody>
      </p:sp>
      <p:sp>
        <p:nvSpPr>
          <p:cNvPr id="14" name="object 14"/>
          <p:cNvSpPr txBox="1"/>
          <p:nvPr/>
        </p:nvSpPr>
        <p:spPr>
          <a:xfrm>
            <a:off x="5795949" y="5278628"/>
            <a:ext cx="984250" cy="208279"/>
          </a:xfrm>
          <a:prstGeom prst="rect">
            <a:avLst/>
          </a:prstGeom>
        </p:spPr>
        <p:txBody>
          <a:bodyPr vert="horz" wrap="square" lIns="0" tIns="12700" rIns="0" bIns="0" rtlCol="0">
            <a:spAutoFit/>
          </a:bodyPr>
          <a:lstStyle/>
          <a:p>
            <a:pPr marL="12700">
              <a:lnSpc>
                <a:spcPct val="100000"/>
              </a:lnSpc>
              <a:spcBef>
                <a:spcPts val="100"/>
              </a:spcBef>
            </a:pPr>
            <a:r>
              <a:rPr sz="1200" b="1" dirty="0">
                <a:latin typeface="Calibri"/>
                <a:cs typeface="Calibri"/>
              </a:rPr>
              <a:t>Fish,</a:t>
            </a:r>
            <a:r>
              <a:rPr sz="1200" b="1" spc="-5" dirty="0">
                <a:latin typeface="Calibri"/>
                <a:cs typeface="Calibri"/>
              </a:rPr>
              <a:t> </a:t>
            </a:r>
            <a:r>
              <a:rPr sz="1200" b="1" spc="-20" dirty="0">
                <a:latin typeface="Calibri"/>
                <a:cs typeface="Calibri"/>
              </a:rPr>
              <a:t>IceTea,</a:t>
            </a:r>
            <a:r>
              <a:rPr sz="1200" b="1" dirty="0">
                <a:latin typeface="Calibri"/>
                <a:cs typeface="Calibri"/>
              </a:rPr>
              <a:t> </a:t>
            </a:r>
            <a:r>
              <a:rPr sz="1200" b="1" spc="-25" dirty="0">
                <a:latin typeface="Calibri"/>
                <a:cs typeface="Calibri"/>
              </a:rPr>
              <a:t>TV</a:t>
            </a:r>
            <a:endParaRPr sz="1200">
              <a:latin typeface="Calibri"/>
              <a:cs typeface="Calibri"/>
            </a:endParaRPr>
          </a:p>
        </p:txBody>
      </p:sp>
      <p:sp>
        <p:nvSpPr>
          <p:cNvPr id="15" name="object 15"/>
          <p:cNvSpPr/>
          <p:nvPr/>
        </p:nvSpPr>
        <p:spPr>
          <a:xfrm>
            <a:off x="6913168" y="5943600"/>
            <a:ext cx="1379220" cy="277495"/>
          </a:xfrm>
          <a:custGeom>
            <a:avLst/>
            <a:gdLst/>
            <a:ahLst/>
            <a:cxnLst/>
            <a:rect l="l" t="t" r="r" b="b"/>
            <a:pathLst>
              <a:path w="1379220" h="277495">
                <a:moveTo>
                  <a:pt x="0" y="0"/>
                </a:moveTo>
                <a:lnTo>
                  <a:pt x="1379194" y="0"/>
                </a:lnTo>
                <a:lnTo>
                  <a:pt x="1379194" y="277012"/>
                </a:lnTo>
                <a:lnTo>
                  <a:pt x="0" y="277012"/>
                </a:lnTo>
                <a:lnTo>
                  <a:pt x="0" y="0"/>
                </a:lnTo>
                <a:close/>
              </a:path>
            </a:pathLst>
          </a:custGeom>
          <a:ln w="9525">
            <a:solidFill>
              <a:srgbClr val="000000"/>
            </a:solidFill>
          </a:ln>
        </p:spPr>
        <p:txBody>
          <a:bodyPr wrap="square" lIns="0" tIns="0" rIns="0" bIns="0" rtlCol="0"/>
          <a:lstStyle/>
          <a:p>
            <a:endParaRPr/>
          </a:p>
        </p:txBody>
      </p:sp>
      <p:sp>
        <p:nvSpPr>
          <p:cNvPr id="16" name="object 16"/>
          <p:cNvSpPr txBox="1"/>
          <p:nvPr/>
        </p:nvSpPr>
        <p:spPr>
          <a:xfrm>
            <a:off x="6991896" y="5964428"/>
            <a:ext cx="1195705" cy="208279"/>
          </a:xfrm>
          <a:prstGeom prst="rect">
            <a:avLst/>
          </a:prstGeom>
        </p:spPr>
        <p:txBody>
          <a:bodyPr vert="horz" wrap="square" lIns="0" tIns="12700" rIns="0" bIns="0" rtlCol="0">
            <a:spAutoFit/>
          </a:bodyPr>
          <a:lstStyle/>
          <a:p>
            <a:pPr marL="12700">
              <a:lnSpc>
                <a:spcPct val="100000"/>
              </a:lnSpc>
              <a:spcBef>
                <a:spcPts val="100"/>
              </a:spcBef>
            </a:pPr>
            <a:r>
              <a:rPr sz="1200" b="1" dirty="0">
                <a:latin typeface="Calibri"/>
                <a:cs typeface="Calibri"/>
              </a:rPr>
              <a:t>Fish,</a:t>
            </a:r>
            <a:r>
              <a:rPr sz="1200" b="1" spc="-15" dirty="0">
                <a:latin typeface="Calibri"/>
                <a:cs typeface="Calibri"/>
              </a:rPr>
              <a:t> </a:t>
            </a:r>
            <a:r>
              <a:rPr sz="1200" b="1" spc="-20" dirty="0">
                <a:latin typeface="Calibri"/>
                <a:cs typeface="Calibri"/>
              </a:rPr>
              <a:t>IceTea,</a:t>
            </a:r>
            <a:r>
              <a:rPr sz="1200" b="1" dirty="0">
                <a:latin typeface="Calibri"/>
                <a:cs typeface="Calibri"/>
              </a:rPr>
              <a:t> </a:t>
            </a:r>
            <a:r>
              <a:rPr sz="1200" b="1" spc="-20" dirty="0">
                <a:latin typeface="Calibri"/>
                <a:cs typeface="Calibri"/>
              </a:rPr>
              <a:t>Music</a:t>
            </a:r>
            <a:endParaRPr sz="1200">
              <a:latin typeface="Calibri"/>
              <a:cs typeface="Calibri"/>
            </a:endParaRPr>
          </a:p>
        </p:txBody>
      </p:sp>
      <p:grpSp>
        <p:nvGrpSpPr>
          <p:cNvPr id="17" name="object 17"/>
          <p:cNvGrpSpPr/>
          <p:nvPr/>
        </p:nvGrpSpPr>
        <p:grpSpPr>
          <a:xfrm>
            <a:off x="6687311" y="1472183"/>
            <a:ext cx="1697989" cy="502920"/>
            <a:chOff x="6687311" y="1472183"/>
            <a:chExt cx="1697989" cy="502920"/>
          </a:xfrm>
        </p:grpSpPr>
        <p:pic>
          <p:nvPicPr>
            <p:cNvPr id="18" name="object 18"/>
            <p:cNvPicPr/>
            <p:nvPr/>
          </p:nvPicPr>
          <p:blipFill>
            <a:blip r:embed="rId2" cstate="print"/>
            <a:stretch>
              <a:fillRect/>
            </a:stretch>
          </p:blipFill>
          <p:spPr>
            <a:xfrm>
              <a:off x="6711695" y="1481327"/>
              <a:ext cx="1664207" cy="429768"/>
            </a:xfrm>
            <a:prstGeom prst="rect">
              <a:avLst/>
            </a:prstGeom>
          </p:spPr>
        </p:pic>
        <p:pic>
          <p:nvPicPr>
            <p:cNvPr id="19" name="object 19"/>
            <p:cNvPicPr/>
            <p:nvPr/>
          </p:nvPicPr>
          <p:blipFill>
            <a:blip r:embed="rId3" cstate="print"/>
            <a:stretch>
              <a:fillRect/>
            </a:stretch>
          </p:blipFill>
          <p:spPr>
            <a:xfrm>
              <a:off x="6687311" y="1472183"/>
              <a:ext cx="1697736" cy="502920"/>
            </a:xfrm>
            <a:prstGeom prst="rect">
              <a:avLst/>
            </a:prstGeom>
          </p:spPr>
        </p:pic>
        <p:pic>
          <p:nvPicPr>
            <p:cNvPr id="20" name="object 20"/>
            <p:cNvPicPr/>
            <p:nvPr/>
          </p:nvPicPr>
          <p:blipFill>
            <a:blip r:embed="rId4" cstate="print"/>
            <a:stretch>
              <a:fillRect/>
            </a:stretch>
          </p:blipFill>
          <p:spPr>
            <a:xfrm>
              <a:off x="6756691" y="1511299"/>
              <a:ext cx="1571967" cy="330199"/>
            </a:xfrm>
            <a:prstGeom prst="rect">
              <a:avLst/>
            </a:prstGeom>
          </p:spPr>
        </p:pic>
      </p:grpSp>
      <p:sp>
        <p:nvSpPr>
          <p:cNvPr id="21" name="object 21"/>
          <p:cNvSpPr txBox="1"/>
          <p:nvPr/>
        </p:nvSpPr>
        <p:spPr>
          <a:xfrm>
            <a:off x="6756692" y="1507185"/>
            <a:ext cx="1572260" cy="339090"/>
          </a:xfrm>
          <a:prstGeom prst="rect">
            <a:avLst/>
          </a:prstGeom>
          <a:ln w="9525">
            <a:solidFill>
              <a:srgbClr val="7FA8B2"/>
            </a:solidFill>
          </a:ln>
        </p:spPr>
        <p:txBody>
          <a:bodyPr vert="horz" wrap="square" lIns="0" tIns="33020" rIns="0" bIns="0" rtlCol="0">
            <a:spAutoFit/>
          </a:bodyPr>
          <a:lstStyle/>
          <a:p>
            <a:pPr marL="91440">
              <a:lnSpc>
                <a:spcPct val="100000"/>
              </a:lnSpc>
              <a:spcBef>
                <a:spcPts val="260"/>
              </a:spcBef>
            </a:pPr>
            <a:r>
              <a:rPr sz="1600" dirty="0">
                <a:latin typeface="Calibri"/>
                <a:cs typeface="Calibri"/>
              </a:rPr>
              <a:t>Optimal</a:t>
            </a:r>
            <a:r>
              <a:rPr sz="1600" spc="-55" dirty="0">
                <a:latin typeface="Calibri"/>
                <a:cs typeface="Calibri"/>
              </a:rPr>
              <a:t> </a:t>
            </a:r>
            <a:r>
              <a:rPr sz="1600" spc="-10" dirty="0">
                <a:latin typeface="Calibri"/>
                <a:cs typeface="Calibri"/>
              </a:rPr>
              <a:t>solution</a:t>
            </a:r>
            <a:endParaRPr sz="1600" dirty="0">
              <a:latin typeface="Calibri"/>
              <a:cs typeface="Calibri"/>
            </a:endParaRPr>
          </a:p>
        </p:txBody>
      </p:sp>
      <p:grpSp>
        <p:nvGrpSpPr>
          <p:cNvPr id="22" name="object 22"/>
          <p:cNvGrpSpPr/>
          <p:nvPr/>
        </p:nvGrpSpPr>
        <p:grpSpPr>
          <a:xfrm>
            <a:off x="6132576" y="1862327"/>
            <a:ext cx="3039110" cy="4270375"/>
            <a:chOff x="6132576" y="1862327"/>
            <a:chExt cx="3039110" cy="4270375"/>
          </a:xfrm>
        </p:grpSpPr>
        <p:pic>
          <p:nvPicPr>
            <p:cNvPr id="23" name="object 23"/>
            <p:cNvPicPr/>
            <p:nvPr/>
          </p:nvPicPr>
          <p:blipFill>
            <a:blip r:embed="rId5" cstate="print"/>
            <a:stretch>
              <a:fillRect/>
            </a:stretch>
          </p:blipFill>
          <p:spPr>
            <a:xfrm>
              <a:off x="7251192" y="1862327"/>
              <a:ext cx="618744" cy="472439"/>
            </a:xfrm>
            <a:prstGeom prst="rect">
              <a:avLst/>
            </a:prstGeom>
          </p:spPr>
        </p:pic>
        <p:pic>
          <p:nvPicPr>
            <p:cNvPr id="24" name="object 24"/>
            <p:cNvPicPr/>
            <p:nvPr/>
          </p:nvPicPr>
          <p:blipFill>
            <a:blip r:embed="rId6" cstate="print"/>
            <a:stretch>
              <a:fillRect/>
            </a:stretch>
          </p:blipFill>
          <p:spPr>
            <a:xfrm>
              <a:off x="7318717" y="1892300"/>
              <a:ext cx="485724" cy="376885"/>
            </a:xfrm>
            <a:prstGeom prst="rect">
              <a:avLst/>
            </a:prstGeom>
          </p:spPr>
        </p:pic>
        <p:sp>
          <p:nvSpPr>
            <p:cNvPr id="25" name="object 25"/>
            <p:cNvSpPr/>
            <p:nvPr/>
          </p:nvSpPr>
          <p:spPr>
            <a:xfrm>
              <a:off x="7318718" y="1888185"/>
              <a:ext cx="485775" cy="381000"/>
            </a:xfrm>
            <a:custGeom>
              <a:avLst/>
              <a:gdLst/>
              <a:ahLst/>
              <a:cxnLst/>
              <a:rect l="l" t="t" r="r" b="b"/>
              <a:pathLst>
                <a:path w="485775" h="381000">
                  <a:moveTo>
                    <a:pt x="0" y="285750"/>
                  </a:moveTo>
                  <a:lnTo>
                    <a:pt x="121450" y="285750"/>
                  </a:lnTo>
                  <a:lnTo>
                    <a:pt x="121450" y="0"/>
                  </a:lnTo>
                  <a:lnTo>
                    <a:pt x="364337" y="0"/>
                  </a:lnTo>
                  <a:lnTo>
                    <a:pt x="364337" y="285750"/>
                  </a:lnTo>
                  <a:lnTo>
                    <a:pt x="485775" y="285750"/>
                  </a:lnTo>
                  <a:lnTo>
                    <a:pt x="242887" y="381000"/>
                  </a:lnTo>
                  <a:lnTo>
                    <a:pt x="0" y="285750"/>
                  </a:lnTo>
                  <a:close/>
                </a:path>
              </a:pathLst>
            </a:custGeom>
            <a:ln w="9525">
              <a:solidFill>
                <a:srgbClr val="7FA8B2"/>
              </a:solidFill>
            </a:ln>
          </p:spPr>
          <p:txBody>
            <a:bodyPr wrap="square" lIns="0" tIns="0" rIns="0" bIns="0" rtlCol="0"/>
            <a:lstStyle/>
            <a:p>
              <a:endParaRPr/>
            </a:p>
          </p:txBody>
        </p:sp>
        <p:pic>
          <p:nvPicPr>
            <p:cNvPr id="26" name="object 26"/>
            <p:cNvPicPr/>
            <p:nvPr/>
          </p:nvPicPr>
          <p:blipFill>
            <a:blip r:embed="rId7" cstate="print"/>
            <a:stretch>
              <a:fillRect/>
            </a:stretch>
          </p:blipFill>
          <p:spPr>
            <a:xfrm>
              <a:off x="6132576" y="2590800"/>
              <a:ext cx="1490472" cy="801624"/>
            </a:xfrm>
            <a:prstGeom prst="rect">
              <a:avLst/>
            </a:prstGeom>
          </p:spPr>
        </p:pic>
        <p:sp>
          <p:nvSpPr>
            <p:cNvPr id="27" name="object 27"/>
            <p:cNvSpPr/>
            <p:nvPr/>
          </p:nvSpPr>
          <p:spPr>
            <a:xfrm>
              <a:off x="6299987" y="2611488"/>
              <a:ext cx="1282065" cy="606425"/>
            </a:xfrm>
            <a:custGeom>
              <a:avLst/>
              <a:gdLst/>
              <a:ahLst/>
              <a:cxnLst/>
              <a:rect l="l" t="t" r="r" b="b"/>
              <a:pathLst>
                <a:path w="1282065" h="606425">
                  <a:moveTo>
                    <a:pt x="79910" y="572524"/>
                  </a:moveTo>
                  <a:lnTo>
                    <a:pt x="51664" y="569656"/>
                  </a:lnTo>
                  <a:lnTo>
                    <a:pt x="68055" y="546481"/>
                  </a:lnTo>
                  <a:lnTo>
                    <a:pt x="1270000" y="0"/>
                  </a:lnTo>
                  <a:lnTo>
                    <a:pt x="1281861" y="25996"/>
                  </a:lnTo>
                  <a:lnTo>
                    <a:pt x="79910" y="572524"/>
                  </a:lnTo>
                  <a:close/>
                </a:path>
                <a:path w="1282065" h="606425">
                  <a:moveTo>
                    <a:pt x="130975" y="606424"/>
                  </a:moveTo>
                  <a:lnTo>
                    <a:pt x="0" y="593128"/>
                  </a:lnTo>
                  <a:lnTo>
                    <a:pt x="76060" y="485673"/>
                  </a:lnTo>
                  <a:lnTo>
                    <a:pt x="84988" y="484187"/>
                  </a:lnTo>
                  <a:lnTo>
                    <a:pt x="97891" y="493267"/>
                  </a:lnTo>
                  <a:lnTo>
                    <a:pt x="99377" y="502196"/>
                  </a:lnTo>
                  <a:lnTo>
                    <a:pt x="68055" y="546481"/>
                  </a:lnTo>
                  <a:lnTo>
                    <a:pt x="19900" y="568375"/>
                  </a:lnTo>
                  <a:lnTo>
                    <a:pt x="31750" y="594423"/>
                  </a:lnTo>
                  <a:lnTo>
                    <a:pt x="138610" y="594423"/>
                  </a:lnTo>
                  <a:lnTo>
                    <a:pt x="137972" y="600722"/>
                  </a:lnTo>
                  <a:lnTo>
                    <a:pt x="130975" y="606424"/>
                  </a:lnTo>
                  <a:close/>
                </a:path>
                <a:path w="1282065" h="606425">
                  <a:moveTo>
                    <a:pt x="31750" y="594423"/>
                  </a:moveTo>
                  <a:lnTo>
                    <a:pt x="19900" y="568375"/>
                  </a:lnTo>
                  <a:lnTo>
                    <a:pt x="68055" y="546481"/>
                  </a:lnTo>
                  <a:lnTo>
                    <a:pt x="53414" y="567181"/>
                  </a:lnTo>
                  <a:lnTo>
                    <a:pt x="27292" y="567181"/>
                  </a:lnTo>
                  <a:lnTo>
                    <a:pt x="37515" y="589660"/>
                  </a:lnTo>
                  <a:lnTo>
                    <a:pt x="42223" y="589660"/>
                  </a:lnTo>
                  <a:lnTo>
                    <a:pt x="31750" y="594423"/>
                  </a:lnTo>
                  <a:close/>
                </a:path>
                <a:path w="1282065" h="606425">
                  <a:moveTo>
                    <a:pt x="37515" y="589660"/>
                  </a:moveTo>
                  <a:lnTo>
                    <a:pt x="27292" y="567181"/>
                  </a:lnTo>
                  <a:lnTo>
                    <a:pt x="51664" y="569656"/>
                  </a:lnTo>
                  <a:lnTo>
                    <a:pt x="37515" y="589660"/>
                  </a:lnTo>
                  <a:close/>
                </a:path>
                <a:path w="1282065" h="606425">
                  <a:moveTo>
                    <a:pt x="51664" y="569656"/>
                  </a:moveTo>
                  <a:lnTo>
                    <a:pt x="27292" y="567181"/>
                  </a:lnTo>
                  <a:lnTo>
                    <a:pt x="53414" y="567181"/>
                  </a:lnTo>
                  <a:lnTo>
                    <a:pt x="51664" y="569656"/>
                  </a:lnTo>
                  <a:close/>
                </a:path>
                <a:path w="1282065" h="606425">
                  <a:moveTo>
                    <a:pt x="42223" y="589660"/>
                  </a:moveTo>
                  <a:lnTo>
                    <a:pt x="37515" y="589660"/>
                  </a:lnTo>
                  <a:lnTo>
                    <a:pt x="51664" y="569656"/>
                  </a:lnTo>
                  <a:lnTo>
                    <a:pt x="79910" y="572524"/>
                  </a:lnTo>
                  <a:lnTo>
                    <a:pt x="42223" y="589660"/>
                  </a:lnTo>
                  <a:close/>
                </a:path>
                <a:path w="1282065" h="606425">
                  <a:moveTo>
                    <a:pt x="138610" y="594423"/>
                  </a:moveTo>
                  <a:lnTo>
                    <a:pt x="31750" y="594423"/>
                  </a:lnTo>
                  <a:lnTo>
                    <a:pt x="79910" y="572524"/>
                  </a:lnTo>
                  <a:lnTo>
                    <a:pt x="133857" y="578002"/>
                  </a:lnTo>
                  <a:lnTo>
                    <a:pt x="139560" y="585038"/>
                  </a:lnTo>
                  <a:lnTo>
                    <a:pt x="138610" y="594423"/>
                  </a:lnTo>
                  <a:close/>
                </a:path>
              </a:pathLst>
            </a:custGeom>
            <a:solidFill>
              <a:srgbClr val="4E81BC"/>
            </a:solidFill>
          </p:spPr>
          <p:txBody>
            <a:bodyPr wrap="square" lIns="0" tIns="0" rIns="0" bIns="0" rtlCol="0"/>
            <a:lstStyle/>
            <a:p>
              <a:endParaRPr/>
            </a:p>
          </p:txBody>
        </p:sp>
        <p:pic>
          <p:nvPicPr>
            <p:cNvPr id="28" name="object 28"/>
            <p:cNvPicPr/>
            <p:nvPr/>
          </p:nvPicPr>
          <p:blipFill>
            <a:blip r:embed="rId8" cstate="print"/>
            <a:stretch>
              <a:fillRect/>
            </a:stretch>
          </p:blipFill>
          <p:spPr>
            <a:xfrm>
              <a:off x="7528560" y="2590800"/>
              <a:ext cx="1642872" cy="841248"/>
            </a:xfrm>
            <a:prstGeom prst="rect">
              <a:avLst/>
            </a:prstGeom>
          </p:spPr>
        </p:pic>
        <p:sp>
          <p:nvSpPr>
            <p:cNvPr id="29" name="object 29"/>
            <p:cNvSpPr/>
            <p:nvPr/>
          </p:nvSpPr>
          <p:spPr>
            <a:xfrm>
              <a:off x="7570241" y="2611386"/>
              <a:ext cx="1433830" cy="647065"/>
            </a:xfrm>
            <a:custGeom>
              <a:avLst/>
              <a:gdLst/>
              <a:ahLst/>
              <a:cxnLst/>
              <a:rect l="l" t="t" r="r" b="b"/>
              <a:pathLst>
                <a:path w="1433829" h="647064">
                  <a:moveTo>
                    <a:pt x="1353047" y="612199"/>
                  </a:moveTo>
                  <a:lnTo>
                    <a:pt x="0" y="26200"/>
                  </a:lnTo>
                  <a:lnTo>
                    <a:pt x="11366" y="0"/>
                  </a:lnTo>
                  <a:lnTo>
                    <a:pt x="1364466" y="585984"/>
                  </a:lnTo>
                  <a:lnTo>
                    <a:pt x="1381243" y="608807"/>
                  </a:lnTo>
                  <a:lnTo>
                    <a:pt x="1353047" y="612199"/>
                  </a:lnTo>
                  <a:close/>
                </a:path>
                <a:path w="1433829" h="647064">
                  <a:moveTo>
                    <a:pt x="1417971" y="633209"/>
                  </a:moveTo>
                  <a:lnTo>
                    <a:pt x="1401559" y="633209"/>
                  </a:lnTo>
                  <a:lnTo>
                    <a:pt x="1412925" y="606971"/>
                  </a:lnTo>
                  <a:lnTo>
                    <a:pt x="1364466" y="585984"/>
                  </a:lnTo>
                  <a:lnTo>
                    <a:pt x="1336967" y="548576"/>
                  </a:lnTo>
                  <a:lnTo>
                    <a:pt x="1332255" y="542226"/>
                  </a:lnTo>
                  <a:lnTo>
                    <a:pt x="1333652" y="533298"/>
                  </a:lnTo>
                  <a:lnTo>
                    <a:pt x="1346352" y="523925"/>
                  </a:lnTo>
                  <a:lnTo>
                    <a:pt x="1355331" y="525310"/>
                  </a:lnTo>
                  <a:lnTo>
                    <a:pt x="1433271" y="631380"/>
                  </a:lnTo>
                  <a:lnTo>
                    <a:pt x="1417971" y="633209"/>
                  </a:lnTo>
                  <a:close/>
                </a:path>
                <a:path w="1433829" h="647064">
                  <a:moveTo>
                    <a:pt x="1381243" y="608807"/>
                  </a:moveTo>
                  <a:lnTo>
                    <a:pt x="1364466" y="585984"/>
                  </a:lnTo>
                  <a:lnTo>
                    <a:pt x="1410403" y="605878"/>
                  </a:lnTo>
                  <a:lnTo>
                    <a:pt x="1405585" y="605878"/>
                  </a:lnTo>
                  <a:lnTo>
                    <a:pt x="1381243" y="608807"/>
                  </a:lnTo>
                  <a:close/>
                </a:path>
                <a:path w="1433829" h="647064">
                  <a:moveTo>
                    <a:pt x="1395755" y="628548"/>
                  </a:moveTo>
                  <a:lnTo>
                    <a:pt x="1381243" y="608807"/>
                  </a:lnTo>
                  <a:lnTo>
                    <a:pt x="1405585" y="605878"/>
                  </a:lnTo>
                  <a:lnTo>
                    <a:pt x="1395755" y="628548"/>
                  </a:lnTo>
                  <a:close/>
                </a:path>
                <a:path w="1433829" h="647064">
                  <a:moveTo>
                    <a:pt x="1403578" y="628548"/>
                  </a:moveTo>
                  <a:lnTo>
                    <a:pt x="1395755" y="628548"/>
                  </a:lnTo>
                  <a:lnTo>
                    <a:pt x="1405585" y="605878"/>
                  </a:lnTo>
                  <a:lnTo>
                    <a:pt x="1410403" y="605878"/>
                  </a:lnTo>
                  <a:lnTo>
                    <a:pt x="1412925" y="606971"/>
                  </a:lnTo>
                  <a:lnTo>
                    <a:pt x="1403578" y="628548"/>
                  </a:lnTo>
                  <a:close/>
                </a:path>
                <a:path w="1433829" h="647064">
                  <a:moveTo>
                    <a:pt x="1401559" y="633209"/>
                  </a:moveTo>
                  <a:lnTo>
                    <a:pt x="1353047" y="612199"/>
                  </a:lnTo>
                  <a:lnTo>
                    <a:pt x="1381243" y="608807"/>
                  </a:lnTo>
                  <a:lnTo>
                    <a:pt x="1395755" y="628548"/>
                  </a:lnTo>
                  <a:lnTo>
                    <a:pt x="1403578" y="628548"/>
                  </a:lnTo>
                  <a:lnTo>
                    <a:pt x="1401559" y="633209"/>
                  </a:lnTo>
                  <a:close/>
                </a:path>
                <a:path w="1433829" h="647064">
                  <a:moveTo>
                    <a:pt x="1302588" y="647001"/>
                  </a:moveTo>
                  <a:lnTo>
                    <a:pt x="1295501" y="641451"/>
                  </a:lnTo>
                  <a:lnTo>
                    <a:pt x="1293609" y="625779"/>
                  </a:lnTo>
                  <a:lnTo>
                    <a:pt x="1299171" y="618680"/>
                  </a:lnTo>
                  <a:lnTo>
                    <a:pt x="1353047" y="612199"/>
                  </a:lnTo>
                  <a:lnTo>
                    <a:pt x="1401559" y="633209"/>
                  </a:lnTo>
                  <a:lnTo>
                    <a:pt x="1417971" y="633209"/>
                  </a:lnTo>
                  <a:lnTo>
                    <a:pt x="1302588" y="647001"/>
                  </a:lnTo>
                  <a:close/>
                </a:path>
              </a:pathLst>
            </a:custGeom>
            <a:solidFill>
              <a:srgbClr val="4E81BC"/>
            </a:solidFill>
          </p:spPr>
          <p:txBody>
            <a:bodyPr wrap="square" lIns="0" tIns="0" rIns="0" bIns="0" rtlCol="0"/>
            <a:lstStyle/>
            <a:p>
              <a:endParaRPr/>
            </a:p>
          </p:txBody>
        </p:sp>
        <p:pic>
          <p:nvPicPr>
            <p:cNvPr id="30" name="object 30"/>
            <p:cNvPicPr/>
            <p:nvPr/>
          </p:nvPicPr>
          <p:blipFill>
            <a:blip r:embed="rId9" cstate="print"/>
            <a:stretch>
              <a:fillRect/>
            </a:stretch>
          </p:blipFill>
          <p:spPr>
            <a:xfrm>
              <a:off x="6132576" y="3459480"/>
              <a:ext cx="335279" cy="1002791"/>
            </a:xfrm>
            <a:prstGeom prst="rect">
              <a:avLst/>
            </a:prstGeom>
          </p:spPr>
        </p:pic>
        <p:sp>
          <p:nvSpPr>
            <p:cNvPr id="31" name="object 31"/>
            <p:cNvSpPr/>
            <p:nvPr/>
          </p:nvSpPr>
          <p:spPr>
            <a:xfrm>
              <a:off x="6233769" y="3481590"/>
              <a:ext cx="132715" cy="793115"/>
            </a:xfrm>
            <a:custGeom>
              <a:avLst/>
              <a:gdLst/>
              <a:ahLst/>
              <a:cxnLst/>
              <a:rect l="l" t="t" r="r" b="b"/>
              <a:pathLst>
                <a:path w="132714" h="793114">
                  <a:moveTo>
                    <a:pt x="66300" y="736245"/>
                  </a:moveTo>
                  <a:lnTo>
                    <a:pt x="52044" y="711803"/>
                  </a:lnTo>
                  <a:lnTo>
                    <a:pt x="51981" y="0"/>
                  </a:lnTo>
                  <a:lnTo>
                    <a:pt x="80556" y="0"/>
                  </a:lnTo>
                  <a:lnTo>
                    <a:pt x="80556" y="711803"/>
                  </a:lnTo>
                  <a:lnTo>
                    <a:pt x="66300" y="736245"/>
                  </a:lnTo>
                  <a:close/>
                </a:path>
                <a:path w="132714" h="793114">
                  <a:moveTo>
                    <a:pt x="66268" y="792899"/>
                  </a:moveTo>
                  <a:lnTo>
                    <a:pt x="0" y="679246"/>
                  </a:lnTo>
                  <a:lnTo>
                    <a:pt x="2273" y="670471"/>
                  </a:lnTo>
                  <a:lnTo>
                    <a:pt x="15925" y="662533"/>
                  </a:lnTo>
                  <a:lnTo>
                    <a:pt x="24650" y="664806"/>
                  </a:lnTo>
                  <a:lnTo>
                    <a:pt x="51981" y="711694"/>
                  </a:lnTo>
                  <a:lnTo>
                    <a:pt x="51981" y="764578"/>
                  </a:lnTo>
                  <a:lnTo>
                    <a:pt x="82797" y="764578"/>
                  </a:lnTo>
                  <a:lnTo>
                    <a:pt x="66268" y="792899"/>
                  </a:lnTo>
                  <a:close/>
                </a:path>
                <a:path w="132714" h="793114">
                  <a:moveTo>
                    <a:pt x="82797" y="764578"/>
                  </a:moveTo>
                  <a:lnTo>
                    <a:pt x="80556" y="764578"/>
                  </a:lnTo>
                  <a:lnTo>
                    <a:pt x="80619" y="711694"/>
                  </a:lnTo>
                  <a:lnTo>
                    <a:pt x="107950" y="664806"/>
                  </a:lnTo>
                  <a:lnTo>
                    <a:pt x="116674" y="662533"/>
                  </a:lnTo>
                  <a:lnTo>
                    <a:pt x="130314" y="670471"/>
                  </a:lnTo>
                  <a:lnTo>
                    <a:pt x="132600" y="679246"/>
                  </a:lnTo>
                  <a:lnTo>
                    <a:pt x="82797" y="764578"/>
                  </a:lnTo>
                  <a:close/>
                </a:path>
                <a:path w="132714" h="793114">
                  <a:moveTo>
                    <a:pt x="80556" y="764578"/>
                  </a:moveTo>
                  <a:lnTo>
                    <a:pt x="51981" y="764578"/>
                  </a:lnTo>
                  <a:lnTo>
                    <a:pt x="51981" y="711694"/>
                  </a:lnTo>
                  <a:lnTo>
                    <a:pt x="66300" y="736245"/>
                  </a:lnTo>
                  <a:lnTo>
                    <a:pt x="53975" y="757377"/>
                  </a:lnTo>
                  <a:lnTo>
                    <a:pt x="80556" y="757377"/>
                  </a:lnTo>
                  <a:lnTo>
                    <a:pt x="80556" y="764578"/>
                  </a:lnTo>
                  <a:close/>
                </a:path>
                <a:path w="132714" h="793114">
                  <a:moveTo>
                    <a:pt x="80556" y="757377"/>
                  </a:moveTo>
                  <a:lnTo>
                    <a:pt x="78625" y="757377"/>
                  </a:lnTo>
                  <a:lnTo>
                    <a:pt x="66300" y="736245"/>
                  </a:lnTo>
                  <a:lnTo>
                    <a:pt x="80556" y="711803"/>
                  </a:lnTo>
                  <a:lnTo>
                    <a:pt x="80556" y="757377"/>
                  </a:lnTo>
                  <a:close/>
                </a:path>
                <a:path w="132714" h="793114">
                  <a:moveTo>
                    <a:pt x="78625" y="757377"/>
                  </a:moveTo>
                  <a:lnTo>
                    <a:pt x="53975" y="757377"/>
                  </a:lnTo>
                  <a:lnTo>
                    <a:pt x="66300" y="736245"/>
                  </a:lnTo>
                  <a:lnTo>
                    <a:pt x="78625" y="757377"/>
                  </a:lnTo>
                  <a:close/>
                </a:path>
              </a:pathLst>
            </a:custGeom>
            <a:solidFill>
              <a:srgbClr val="4E81BC"/>
            </a:solidFill>
          </p:spPr>
          <p:txBody>
            <a:bodyPr wrap="square" lIns="0" tIns="0" rIns="0" bIns="0" rtlCol="0"/>
            <a:lstStyle/>
            <a:p>
              <a:endParaRPr/>
            </a:p>
          </p:txBody>
        </p:sp>
        <p:pic>
          <p:nvPicPr>
            <p:cNvPr id="32" name="object 32"/>
            <p:cNvPicPr/>
            <p:nvPr/>
          </p:nvPicPr>
          <p:blipFill>
            <a:blip r:embed="rId10" cstate="print"/>
            <a:stretch>
              <a:fillRect/>
            </a:stretch>
          </p:blipFill>
          <p:spPr>
            <a:xfrm>
              <a:off x="6254496" y="3447288"/>
              <a:ext cx="2916936" cy="972312"/>
            </a:xfrm>
            <a:prstGeom prst="rect">
              <a:avLst/>
            </a:prstGeom>
          </p:spPr>
        </p:pic>
        <p:sp>
          <p:nvSpPr>
            <p:cNvPr id="33" name="object 33"/>
            <p:cNvSpPr/>
            <p:nvPr/>
          </p:nvSpPr>
          <p:spPr>
            <a:xfrm>
              <a:off x="6296279" y="3467798"/>
              <a:ext cx="2707640" cy="795655"/>
            </a:xfrm>
            <a:custGeom>
              <a:avLst/>
              <a:gdLst/>
              <a:ahLst/>
              <a:cxnLst/>
              <a:rect l="l" t="t" r="r" b="b"/>
              <a:pathLst>
                <a:path w="2707640" h="795654">
                  <a:moveTo>
                    <a:pt x="2625187" y="753766"/>
                  </a:moveTo>
                  <a:lnTo>
                    <a:pt x="0" y="27584"/>
                  </a:lnTo>
                  <a:lnTo>
                    <a:pt x="7581" y="0"/>
                  </a:lnTo>
                  <a:lnTo>
                    <a:pt x="2632801" y="726236"/>
                  </a:lnTo>
                  <a:lnTo>
                    <a:pt x="2652570" y="746531"/>
                  </a:lnTo>
                  <a:lnTo>
                    <a:pt x="2625187" y="753766"/>
                  </a:lnTo>
                  <a:close/>
                </a:path>
                <a:path w="2707640" h="795654">
                  <a:moveTo>
                    <a:pt x="2683742" y="767854"/>
                  </a:moveTo>
                  <a:lnTo>
                    <a:pt x="2676118" y="767854"/>
                  </a:lnTo>
                  <a:lnTo>
                    <a:pt x="2683713" y="740321"/>
                  </a:lnTo>
                  <a:lnTo>
                    <a:pt x="2632801" y="726236"/>
                  </a:lnTo>
                  <a:lnTo>
                    <a:pt x="2594914" y="687387"/>
                  </a:lnTo>
                  <a:lnTo>
                    <a:pt x="2595016" y="678306"/>
                  </a:lnTo>
                  <a:lnTo>
                    <a:pt x="2606268" y="667296"/>
                  </a:lnTo>
                  <a:lnTo>
                    <a:pt x="2615349" y="667385"/>
                  </a:lnTo>
                  <a:lnTo>
                    <a:pt x="2707233" y="761644"/>
                  </a:lnTo>
                  <a:lnTo>
                    <a:pt x="2683742" y="767854"/>
                  </a:lnTo>
                  <a:close/>
                </a:path>
                <a:path w="2707640" h="795654">
                  <a:moveTo>
                    <a:pt x="2652570" y="746531"/>
                  </a:moveTo>
                  <a:lnTo>
                    <a:pt x="2632801" y="726236"/>
                  </a:lnTo>
                  <a:lnTo>
                    <a:pt x="2683529" y="740270"/>
                  </a:lnTo>
                  <a:lnTo>
                    <a:pt x="2676271" y="740270"/>
                  </a:lnTo>
                  <a:lnTo>
                    <a:pt x="2652570" y="746531"/>
                  </a:lnTo>
                  <a:close/>
                </a:path>
                <a:path w="2707640" h="795654">
                  <a:moveTo>
                    <a:pt x="2669667" y="764082"/>
                  </a:moveTo>
                  <a:lnTo>
                    <a:pt x="2652570" y="746531"/>
                  </a:lnTo>
                  <a:lnTo>
                    <a:pt x="2676271" y="740270"/>
                  </a:lnTo>
                  <a:lnTo>
                    <a:pt x="2669667" y="764082"/>
                  </a:lnTo>
                  <a:close/>
                </a:path>
                <a:path w="2707640" h="795654">
                  <a:moveTo>
                    <a:pt x="2677159" y="764082"/>
                  </a:moveTo>
                  <a:lnTo>
                    <a:pt x="2669667" y="764082"/>
                  </a:lnTo>
                  <a:lnTo>
                    <a:pt x="2676271" y="740270"/>
                  </a:lnTo>
                  <a:lnTo>
                    <a:pt x="2683529" y="740270"/>
                  </a:lnTo>
                  <a:lnTo>
                    <a:pt x="2683713" y="740321"/>
                  </a:lnTo>
                  <a:lnTo>
                    <a:pt x="2677159" y="764082"/>
                  </a:lnTo>
                  <a:close/>
                </a:path>
                <a:path w="2707640" h="795654">
                  <a:moveTo>
                    <a:pt x="2676118" y="767854"/>
                  </a:moveTo>
                  <a:lnTo>
                    <a:pt x="2625187" y="753766"/>
                  </a:lnTo>
                  <a:lnTo>
                    <a:pt x="2652570" y="746531"/>
                  </a:lnTo>
                  <a:lnTo>
                    <a:pt x="2669667" y="764082"/>
                  </a:lnTo>
                  <a:lnTo>
                    <a:pt x="2677159" y="764082"/>
                  </a:lnTo>
                  <a:lnTo>
                    <a:pt x="2676118" y="767854"/>
                  </a:lnTo>
                  <a:close/>
                </a:path>
                <a:path w="2707640" h="795654">
                  <a:moveTo>
                    <a:pt x="2579979" y="795286"/>
                  </a:moveTo>
                  <a:lnTo>
                    <a:pt x="2572143" y="790714"/>
                  </a:lnTo>
                  <a:lnTo>
                    <a:pt x="2570162" y="783081"/>
                  </a:lnTo>
                  <a:lnTo>
                    <a:pt x="2568117" y="775436"/>
                  </a:lnTo>
                  <a:lnTo>
                    <a:pt x="2572689" y="767600"/>
                  </a:lnTo>
                  <a:lnTo>
                    <a:pt x="2625187" y="753766"/>
                  </a:lnTo>
                  <a:lnTo>
                    <a:pt x="2676118" y="767854"/>
                  </a:lnTo>
                  <a:lnTo>
                    <a:pt x="2683742" y="767854"/>
                  </a:lnTo>
                  <a:lnTo>
                    <a:pt x="2579979" y="795286"/>
                  </a:lnTo>
                  <a:close/>
                </a:path>
              </a:pathLst>
            </a:custGeom>
            <a:solidFill>
              <a:srgbClr val="4E81BC"/>
            </a:solidFill>
          </p:spPr>
          <p:txBody>
            <a:bodyPr wrap="square" lIns="0" tIns="0" rIns="0" bIns="0" rtlCol="0"/>
            <a:lstStyle/>
            <a:p>
              <a:endParaRPr/>
            </a:p>
          </p:txBody>
        </p:sp>
        <p:pic>
          <p:nvPicPr>
            <p:cNvPr id="34" name="object 34"/>
            <p:cNvPicPr/>
            <p:nvPr/>
          </p:nvPicPr>
          <p:blipFill>
            <a:blip r:embed="rId11" cstate="print"/>
            <a:stretch>
              <a:fillRect/>
            </a:stretch>
          </p:blipFill>
          <p:spPr>
            <a:xfrm>
              <a:off x="8833104" y="3499104"/>
              <a:ext cx="338327" cy="920496"/>
            </a:xfrm>
            <a:prstGeom prst="rect">
              <a:avLst/>
            </a:prstGeom>
          </p:spPr>
        </p:pic>
        <p:sp>
          <p:nvSpPr>
            <p:cNvPr id="35" name="object 35"/>
            <p:cNvSpPr/>
            <p:nvPr/>
          </p:nvSpPr>
          <p:spPr>
            <a:xfrm>
              <a:off x="8937129" y="3519741"/>
              <a:ext cx="132715" cy="709930"/>
            </a:xfrm>
            <a:custGeom>
              <a:avLst/>
              <a:gdLst/>
              <a:ahLst/>
              <a:cxnLst/>
              <a:rect l="l" t="t" r="r" b="b"/>
              <a:pathLst>
                <a:path w="132715" h="709929">
                  <a:moveTo>
                    <a:pt x="66324" y="653006"/>
                  </a:moveTo>
                  <a:lnTo>
                    <a:pt x="52044" y="628529"/>
                  </a:lnTo>
                  <a:lnTo>
                    <a:pt x="52044" y="0"/>
                  </a:lnTo>
                  <a:lnTo>
                    <a:pt x="80619" y="0"/>
                  </a:lnTo>
                  <a:lnTo>
                    <a:pt x="80600" y="628529"/>
                  </a:lnTo>
                  <a:lnTo>
                    <a:pt x="66324" y="653006"/>
                  </a:lnTo>
                  <a:close/>
                </a:path>
                <a:path w="132715" h="709929">
                  <a:moveTo>
                    <a:pt x="66332" y="709752"/>
                  </a:moveTo>
                  <a:lnTo>
                    <a:pt x="0" y="596049"/>
                  </a:lnTo>
                  <a:lnTo>
                    <a:pt x="2336" y="587324"/>
                  </a:lnTo>
                  <a:lnTo>
                    <a:pt x="15925" y="579386"/>
                  </a:lnTo>
                  <a:lnTo>
                    <a:pt x="24701" y="581660"/>
                  </a:lnTo>
                  <a:lnTo>
                    <a:pt x="52025" y="628497"/>
                  </a:lnTo>
                  <a:lnTo>
                    <a:pt x="52044" y="681431"/>
                  </a:lnTo>
                  <a:lnTo>
                    <a:pt x="82851" y="681431"/>
                  </a:lnTo>
                  <a:lnTo>
                    <a:pt x="66332" y="709752"/>
                  </a:lnTo>
                  <a:close/>
                </a:path>
                <a:path w="132715" h="709929">
                  <a:moveTo>
                    <a:pt x="82851" y="681431"/>
                  </a:moveTo>
                  <a:lnTo>
                    <a:pt x="80619" y="681431"/>
                  </a:lnTo>
                  <a:lnTo>
                    <a:pt x="80619" y="628497"/>
                  </a:lnTo>
                  <a:lnTo>
                    <a:pt x="103974" y="588454"/>
                  </a:lnTo>
                  <a:lnTo>
                    <a:pt x="108000" y="581660"/>
                  </a:lnTo>
                  <a:lnTo>
                    <a:pt x="116725" y="579386"/>
                  </a:lnTo>
                  <a:lnTo>
                    <a:pt x="130378" y="587324"/>
                  </a:lnTo>
                  <a:lnTo>
                    <a:pt x="132651" y="596049"/>
                  </a:lnTo>
                  <a:lnTo>
                    <a:pt x="82851" y="681431"/>
                  </a:lnTo>
                  <a:close/>
                </a:path>
                <a:path w="132715" h="709929">
                  <a:moveTo>
                    <a:pt x="80619" y="674179"/>
                  </a:moveTo>
                  <a:lnTo>
                    <a:pt x="78676" y="674179"/>
                  </a:lnTo>
                  <a:lnTo>
                    <a:pt x="66324" y="653006"/>
                  </a:lnTo>
                  <a:lnTo>
                    <a:pt x="80619" y="628497"/>
                  </a:lnTo>
                  <a:lnTo>
                    <a:pt x="80619" y="674179"/>
                  </a:lnTo>
                  <a:close/>
                </a:path>
                <a:path w="132715" h="709929">
                  <a:moveTo>
                    <a:pt x="80619" y="681431"/>
                  </a:moveTo>
                  <a:lnTo>
                    <a:pt x="52044" y="681431"/>
                  </a:lnTo>
                  <a:lnTo>
                    <a:pt x="52044" y="628529"/>
                  </a:lnTo>
                  <a:lnTo>
                    <a:pt x="66324" y="653006"/>
                  </a:lnTo>
                  <a:lnTo>
                    <a:pt x="53975" y="674179"/>
                  </a:lnTo>
                  <a:lnTo>
                    <a:pt x="80619" y="674179"/>
                  </a:lnTo>
                  <a:lnTo>
                    <a:pt x="80619" y="681431"/>
                  </a:lnTo>
                  <a:close/>
                </a:path>
                <a:path w="132715" h="709929">
                  <a:moveTo>
                    <a:pt x="78676" y="674179"/>
                  </a:moveTo>
                  <a:lnTo>
                    <a:pt x="53975" y="674179"/>
                  </a:lnTo>
                  <a:lnTo>
                    <a:pt x="66324" y="653006"/>
                  </a:lnTo>
                  <a:lnTo>
                    <a:pt x="78676" y="674179"/>
                  </a:lnTo>
                  <a:close/>
                </a:path>
              </a:pathLst>
            </a:custGeom>
            <a:solidFill>
              <a:srgbClr val="4E81BC"/>
            </a:solidFill>
          </p:spPr>
          <p:txBody>
            <a:bodyPr wrap="square" lIns="0" tIns="0" rIns="0" bIns="0" rtlCol="0"/>
            <a:lstStyle/>
            <a:p>
              <a:endParaRPr/>
            </a:p>
          </p:txBody>
        </p:sp>
        <p:pic>
          <p:nvPicPr>
            <p:cNvPr id="36" name="object 36"/>
            <p:cNvPicPr/>
            <p:nvPr/>
          </p:nvPicPr>
          <p:blipFill>
            <a:blip r:embed="rId12" cstate="print"/>
            <a:stretch>
              <a:fillRect/>
            </a:stretch>
          </p:blipFill>
          <p:spPr>
            <a:xfrm>
              <a:off x="6132576" y="4529327"/>
              <a:ext cx="335279" cy="917448"/>
            </a:xfrm>
            <a:prstGeom prst="rect">
              <a:avLst/>
            </a:prstGeom>
          </p:spPr>
        </p:pic>
        <p:sp>
          <p:nvSpPr>
            <p:cNvPr id="37" name="object 37"/>
            <p:cNvSpPr/>
            <p:nvPr/>
          </p:nvSpPr>
          <p:spPr>
            <a:xfrm>
              <a:off x="6233769" y="4551464"/>
              <a:ext cx="132715" cy="706120"/>
            </a:xfrm>
            <a:custGeom>
              <a:avLst/>
              <a:gdLst/>
              <a:ahLst/>
              <a:cxnLst/>
              <a:rect l="l" t="t" r="r" b="b"/>
              <a:pathLst>
                <a:path w="132714" h="706120">
                  <a:moveTo>
                    <a:pt x="66300" y="649288"/>
                  </a:moveTo>
                  <a:lnTo>
                    <a:pt x="52044" y="624846"/>
                  </a:lnTo>
                  <a:lnTo>
                    <a:pt x="51981" y="0"/>
                  </a:lnTo>
                  <a:lnTo>
                    <a:pt x="80556" y="0"/>
                  </a:lnTo>
                  <a:lnTo>
                    <a:pt x="80556" y="624846"/>
                  </a:lnTo>
                  <a:lnTo>
                    <a:pt x="66300" y="649288"/>
                  </a:lnTo>
                  <a:close/>
                </a:path>
                <a:path w="132714" h="706120">
                  <a:moveTo>
                    <a:pt x="66268" y="705993"/>
                  </a:moveTo>
                  <a:lnTo>
                    <a:pt x="0" y="592289"/>
                  </a:lnTo>
                  <a:lnTo>
                    <a:pt x="2273" y="583501"/>
                  </a:lnTo>
                  <a:lnTo>
                    <a:pt x="15925" y="575563"/>
                  </a:lnTo>
                  <a:lnTo>
                    <a:pt x="24650" y="577850"/>
                  </a:lnTo>
                  <a:lnTo>
                    <a:pt x="51981" y="624738"/>
                  </a:lnTo>
                  <a:lnTo>
                    <a:pt x="51981" y="677608"/>
                  </a:lnTo>
                  <a:lnTo>
                    <a:pt x="82827" y="677608"/>
                  </a:lnTo>
                  <a:lnTo>
                    <a:pt x="66268" y="705993"/>
                  </a:lnTo>
                  <a:close/>
                </a:path>
                <a:path w="132714" h="706120">
                  <a:moveTo>
                    <a:pt x="82827" y="677608"/>
                  </a:moveTo>
                  <a:lnTo>
                    <a:pt x="80556" y="677608"/>
                  </a:lnTo>
                  <a:lnTo>
                    <a:pt x="80619" y="624738"/>
                  </a:lnTo>
                  <a:lnTo>
                    <a:pt x="107950" y="577850"/>
                  </a:lnTo>
                  <a:lnTo>
                    <a:pt x="116674" y="575563"/>
                  </a:lnTo>
                  <a:lnTo>
                    <a:pt x="130314" y="583501"/>
                  </a:lnTo>
                  <a:lnTo>
                    <a:pt x="132600" y="592289"/>
                  </a:lnTo>
                  <a:lnTo>
                    <a:pt x="82827" y="677608"/>
                  </a:lnTo>
                  <a:close/>
                </a:path>
                <a:path w="132714" h="706120">
                  <a:moveTo>
                    <a:pt x="80556" y="677608"/>
                  </a:moveTo>
                  <a:lnTo>
                    <a:pt x="51981" y="677608"/>
                  </a:lnTo>
                  <a:lnTo>
                    <a:pt x="51981" y="624738"/>
                  </a:lnTo>
                  <a:lnTo>
                    <a:pt x="66300" y="649288"/>
                  </a:lnTo>
                  <a:lnTo>
                    <a:pt x="53975" y="670420"/>
                  </a:lnTo>
                  <a:lnTo>
                    <a:pt x="80556" y="670420"/>
                  </a:lnTo>
                  <a:lnTo>
                    <a:pt x="80556" y="677608"/>
                  </a:lnTo>
                  <a:close/>
                </a:path>
                <a:path w="132714" h="706120">
                  <a:moveTo>
                    <a:pt x="80556" y="670420"/>
                  </a:moveTo>
                  <a:lnTo>
                    <a:pt x="78625" y="670420"/>
                  </a:lnTo>
                  <a:lnTo>
                    <a:pt x="66300" y="649288"/>
                  </a:lnTo>
                  <a:lnTo>
                    <a:pt x="80556" y="624846"/>
                  </a:lnTo>
                  <a:lnTo>
                    <a:pt x="80556" y="670420"/>
                  </a:lnTo>
                  <a:close/>
                </a:path>
                <a:path w="132714" h="706120">
                  <a:moveTo>
                    <a:pt x="78625" y="670420"/>
                  </a:moveTo>
                  <a:lnTo>
                    <a:pt x="53975" y="670420"/>
                  </a:lnTo>
                  <a:lnTo>
                    <a:pt x="66300" y="649288"/>
                  </a:lnTo>
                  <a:lnTo>
                    <a:pt x="78625" y="670420"/>
                  </a:lnTo>
                  <a:close/>
                </a:path>
              </a:pathLst>
            </a:custGeom>
            <a:solidFill>
              <a:srgbClr val="4E81BC"/>
            </a:solidFill>
          </p:spPr>
          <p:txBody>
            <a:bodyPr wrap="square" lIns="0" tIns="0" rIns="0" bIns="0" rtlCol="0"/>
            <a:lstStyle/>
            <a:p>
              <a:endParaRPr/>
            </a:p>
          </p:txBody>
        </p:sp>
        <p:pic>
          <p:nvPicPr>
            <p:cNvPr id="38" name="object 38"/>
            <p:cNvPicPr/>
            <p:nvPr/>
          </p:nvPicPr>
          <p:blipFill>
            <a:blip r:embed="rId13" cstate="print"/>
            <a:stretch>
              <a:fillRect/>
            </a:stretch>
          </p:blipFill>
          <p:spPr>
            <a:xfrm>
              <a:off x="6254496" y="4517135"/>
              <a:ext cx="2916936" cy="935736"/>
            </a:xfrm>
            <a:prstGeom prst="rect">
              <a:avLst/>
            </a:prstGeom>
          </p:spPr>
        </p:pic>
        <p:sp>
          <p:nvSpPr>
            <p:cNvPr id="39" name="object 39"/>
            <p:cNvSpPr/>
            <p:nvPr/>
          </p:nvSpPr>
          <p:spPr>
            <a:xfrm>
              <a:off x="6296418" y="4537621"/>
              <a:ext cx="2707640" cy="761365"/>
            </a:xfrm>
            <a:custGeom>
              <a:avLst/>
              <a:gdLst/>
              <a:ahLst/>
              <a:cxnLst/>
              <a:rect l="l" t="t" r="r" b="b"/>
              <a:pathLst>
                <a:path w="2707640" h="761364">
                  <a:moveTo>
                    <a:pt x="2624953" y="718683"/>
                  </a:moveTo>
                  <a:lnTo>
                    <a:pt x="0" y="27635"/>
                  </a:lnTo>
                  <a:lnTo>
                    <a:pt x="7289" y="0"/>
                  </a:lnTo>
                  <a:lnTo>
                    <a:pt x="2632262" y="691065"/>
                  </a:lnTo>
                  <a:lnTo>
                    <a:pt x="2652284" y="711102"/>
                  </a:lnTo>
                  <a:lnTo>
                    <a:pt x="2624953" y="718683"/>
                  </a:lnTo>
                  <a:close/>
                </a:path>
                <a:path w="2707640" h="761364">
                  <a:moveTo>
                    <a:pt x="2683342" y="732129"/>
                  </a:moveTo>
                  <a:lnTo>
                    <a:pt x="2676029" y="732129"/>
                  </a:lnTo>
                  <a:lnTo>
                    <a:pt x="2683319" y="704507"/>
                  </a:lnTo>
                  <a:lnTo>
                    <a:pt x="2632262" y="691065"/>
                  </a:lnTo>
                  <a:lnTo>
                    <a:pt x="2593835" y="652665"/>
                  </a:lnTo>
                  <a:lnTo>
                    <a:pt x="2593835" y="643636"/>
                  </a:lnTo>
                  <a:lnTo>
                    <a:pt x="2604985" y="632472"/>
                  </a:lnTo>
                  <a:lnTo>
                    <a:pt x="2614015" y="632472"/>
                  </a:lnTo>
                  <a:lnTo>
                    <a:pt x="2619629" y="638022"/>
                  </a:lnTo>
                  <a:lnTo>
                    <a:pt x="2707093" y="725538"/>
                  </a:lnTo>
                  <a:lnTo>
                    <a:pt x="2683342" y="732129"/>
                  </a:lnTo>
                  <a:close/>
                </a:path>
                <a:path w="2707640" h="761364">
                  <a:moveTo>
                    <a:pt x="2677011" y="728408"/>
                  </a:moveTo>
                  <a:lnTo>
                    <a:pt x="2669578" y="728408"/>
                  </a:lnTo>
                  <a:lnTo>
                    <a:pt x="2675877" y="704557"/>
                  </a:lnTo>
                  <a:lnTo>
                    <a:pt x="2645744" y="704557"/>
                  </a:lnTo>
                  <a:lnTo>
                    <a:pt x="2632262" y="691065"/>
                  </a:lnTo>
                  <a:lnTo>
                    <a:pt x="2683319" y="704507"/>
                  </a:lnTo>
                  <a:lnTo>
                    <a:pt x="2675877" y="704557"/>
                  </a:lnTo>
                  <a:lnTo>
                    <a:pt x="2652284" y="711102"/>
                  </a:lnTo>
                  <a:lnTo>
                    <a:pt x="2681578" y="711102"/>
                  </a:lnTo>
                  <a:lnTo>
                    <a:pt x="2677011" y="728408"/>
                  </a:lnTo>
                  <a:close/>
                </a:path>
                <a:path w="2707640" h="761364">
                  <a:moveTo>
                    <a:pt x="2669578" y="728408"/>
                  </a:moveTo>
                  <a:lnTo>
                    <a:pt x="2652284" y="711102"/>
                  </a:lnTo>
                  <a:lnTo>
                    <a:pt x="2675877" y="704557"/>
                  </a:lnTo>
                  <a:lnTo>
                    <a:pt x="2669578" y="728408"/>
                  </a:lnTo>
                  <a:close/>
                </a:path>
                <a:path w="2707640" h="761364">
                  <a:moveTo>
                    <a:pt x="2676029" y="732129"/>
                  </a:moveTo>
                  <a:lnTo>
                    <a:pt x="2624953" y="718683"/>
                  </a:lnTo>
                  <a:lnTo>
                    <a:pt x="2652284" y="711102"/>
                  </a:lnTo>
                  <a:lnTo>
                    <a:pt x="2669578" y="728408"/>
                  </a:lnTo>
                  <a:lnTo>
                    <a:pt x="2677011" y="728408"/>
                  </a:lnTo>
                  <a:lnTo>
                    <a:pt x="2676029" y="732129"/>
                  </a:lnTo>
                  <a:close/>
                </a:path>
                <a:path w="2707640" h="761364">
                  <a:moveTo>
                    <a:pt x="2580284" y="760755"/>
                  </a:moveTo>
                  <a:lnTo>
                    <a:pt x="2572397" y="756297"/>
                  </a:lnTo>
                  <a:lnTo>
                    <a:pt x="2570264" y="748652"/>
                  </a:lnTo>
                  <a:lnTo>
                    <a:pt x="2568181" y="741070"/>
                  </a:lnTo>
                  <a:lnTo>
                    <a:pt x="2572651" y="733171"/>
                  </a:lnTo>
                  <a:lnTo>
                    <a:pt x="2624953" y="718683"/>
                  </a:lnTo>
                  <a:lnTo>
                    <a:pt x="2676029" y="732129"/>
                  </a:lnTo>
                  <a:lnTo>
                    <a:pt x="2683342" y="732129"/>
                  </a:lnTo>
                  <a:lnTo>
                    <a:pt x="2580284" y="760755"/>
                  </a:lnTo>
                  <a:close/>
                </a:path>
              </a:pathLst>
            </a:custGeom>
            <a:solidFill>
              <a:srgbClr val="4E81BC"/>
            </a:solidFill>
          </p:spPr>
          <p:txBody>
            <a:bodyPr wrap="square" lIns="0" tIns="0" rIns="0" bIns="0" rtlCol="0"/>
            <a:lstStyle/>
            <a:p>
              <a:endParaRPr/>
            </a:p>
          </p:txBody>
        </p:sp>
        <p:pic>
          <p:nvPicPr>
            <p:cNvPr id="40" name="object 40"/>
            <p:cNvPicPr/>
            <p:nvPr/>
          </p:nvPicPr>
          <p:blipFill>
            <a:blip r:embed="rId14" cstate="print"/>
            <a:stretch>
              <a:fillRect/>
            </a:stretch>
          </p:blipFill>
          <p:spPr>
            <a:xfrm>
              <a:off x="8833104" y="4483607"/>
              <a:ext cx="338327" cy="969263"/>
            </a:xfrm>
            <a:prstGeom prst="rect">
              <a:avLst/>
            </a:prstGeom>
          </p:spPr>
        </p:pic>
        <p:sp>
          <p:nvSpPr>
            <p:cNvPr id="41" name="object 41"/>
            <p:cNvSpPr/>
            <p:nvPr/>
          </p:nvSpPr>
          <p:spPr>
            <a:xfrm>
              <a:off x="8937129" y="4506417"/>
              <a:ext cx="132715" cy="756920"/>
            </a:xfrm>
            <a:custGeom>
              <a:avLst/>
              <a:gdLst/>
              <a:ahLst/>
              <a:cxnLst/>
              <a:rect l="l" t="t" r="r" b="b"/>
              <a:pathLst>
                <a:path w="132715" h="756920">
                  <a:moveTo>
                    <a:pt x="66325" y="700095"/>
                  </a:moveTo>
                  <a:lnTo>
                    <a:pt x="52044" y="675610"/>
                  </a:lnTo>
                  <a:lnTo>
                    <a:pt x="52044" y="0"/>
                  </a:lnTo>
                  <a:lnTo>
                    <a:pt x="80619" y="0"/>
                  </a:lnTo>
                  <a:lnTo>
                    <a:pt x="80606" y="675610"/>
                  </a:lnTo>
                  <a:lnTo>
                    <a:pt x="66325" y="700095"/>
                  </a:lnTo>
                  <a:close/>
                </a:path>
                <a:path w="132715" h="756920">
                  <a:moveTo>
                    <a:pt x="66332" y="756792"/>
                  </a:moveTo>
                  <a:lnTo>
                    <a:pt x="3962" y="649935"/>
                  </a:lnTo>
                  <a:lnTo>
                    <a:pt x="0" y="643089"/>
                  </a:lnTo>
                  <a:lnTo>
                    <a:pt x="2336" y="634352"/>
                  </a:lnTo>
                  <a:lnTo>
                    <a:pt x="15925" y="626414"/>
                  </a:lnTo>
                  <a:lnTo>
                    <a:pt x="24701" y="628700"/>
                  </a:lnTo>
                  <a:lnTo>
                    <a:pt x="52031" y="675588"/>
                  </a:lnTo>
                  <a:lnTo>
                    <a:pt x="52044" y="728459"/>
                  </a:lnTo>
                  <a:lnTo>
                    <a:pt x="82866" y="728459"/>
                  </a:lnTo>
                  <a:lnTo>
                    <a:pt x="66332" y="756792"/>
                  </a:lnTo>
                  <a:close/>
                </a:path>
                <a:path w="132715" h="756920">
                  <a:moveTo>
                    <a:pt x="82866" y="728459"/>
                  </a:moveTo>
                  <a:lnTo>
                    <a:pt x="80619" y="728459"/>
                  </a:lnTo>
                  <a:lnTo>
                    <a:pt x="80619" y="675588"/>
                  </a:lnTo>
                  <a:lnTo>
                    <a:pt x="103974" y="635546"/>
                  </a:lnTo>
                  <a:lnTo>
                    <a:pt x="108000" y="628700"/>
                  </a:lnTo>
                  <a:lnTo>
                    <a:pt x="116725" y="626414"/>
                  </a:lnTo>
                  <a:lnTo>
                    <a:pt x="130378" y="634352"/>
                  </a:lnTo>
                  <a:lnTo>
                    <a:pt x="132651" y="643089"/>
                  </a:lnTo>
                  <a:lnTo>
                    <a:pt x="128689" y="649935"/>
                  </a:lnTo>
                  <a:lnTo>
                    <a:pt x="82866" y="728459"/>
                  </a:lnTo>
                  <a:close/>
                </a:path>
                <a:path w="132715" h="756920">
                  <a:moveTo>
                    <a:pt x="80619" y="721271"/>
                  </a:moveTo>
                  <a:lnTo>
                    <a:pt x="78676" y="721271"/>
                  </a:lnTo>
                  <a:lnTo>
                    <a:pt x="66325" y="700095"/>
                  </a:lnTo>
                  <a:lnTo>
                    <a:pt x="80619" y="675588"/>
                  </a:lnTo>
                  <a:lnTo>
                    <a:pt x="80619" y="721271"/>
                  </a:lnTo>
                  <a:close/>
                </a:path>
                <a:path w="132715" h="756920">
                  <a:moveTo>
                    <a:pt x="80619" y="728459"/>
                  </a:moveTo>
                  <a:lnTo>
                    <a:pt x="52044" y="728459"/>
                  </a:lnTo>
                  <a:lnTo>
                    <a:pt x="52044" y="675610"/>
                  </a:lnTo>
                  <a:lnTo>
                    <a:pt x="66325" y="700095"/>
                  </a:lnTo>
                  <a:lnTo>
                    <a:pt x="53975" y="721271"/>
                  </a:lnTo>
                  <a:lnTo>
                    <a:pt x="80619" y="721271"/>
                  </a:lnTo>
                  <a:lnTo>
                    <a:pt x="80619" y="728459"/>
                  </a:lnTo>
                  <a:close/>
                </a:path>
                <a:path w="132715" h="756920">
                  <a:moveTo>
                    <a:pt x="78676" y="721271"/>
                  </a:moveTo>
                  <a:lnTo>
                    <a:pt x="53975" y="721271"/>
                  </a:lnTo>
                  <a:lnTo>
                    <a:pt x="66325" y="700095"/>
                  </a:lnTo>
                  <a:lnTo>
                    <a:pt x="78676" y="721271"/>
                  </a:lnTo>
                  <a:close/>
                </a:path>
              </a:pathLst>
            </a:custGeom>
            <a:solidFill>
              <a:srgbClr val="4E81BC"/>
            </a:solidFill>
          </p:spPr>
          <p:txBody>
            <a:bodyPr wrap="square" lIns="0" tIns="0" rIns="0" bIns="0" rtlCol="0"/>
            <a:lstStyle/>
            <a:p>
              <a:endParaRPr/>
            </a:p>
          </p:txBody>
        </p:sp>
        <p:pic>
          <p:nvPicPr>
            <p:cNvPr id="42" name="object 42"/>
            <p:cNvPicPr/>
            <p:nvPr/>
          </p:nvPicPr>
          <p:blipFill>
            <a:blip r:embed="rId15" cstate="print"/>
            <a:stretch>
              <a:fillRect/>
            </a:stretch>
          </p:blipFill>
          <p:spPr>
            <a:xfrm>
              <a:off x="7434072" y="5504687"/>
              <a:ext cx="1615440" cy="627888"/>
            </a:xfrm>
            <a:prstGeom prst="rect">
              <a:avLst/>
            </a:prstGeom>
          </p:spPr>
        </p:pic>
        <p:sp>
          <p:nvSpPr>
            <p:cNvPr id="43" name="object 43"/>
            <p:cNvSpPr/>
            <p:nvPr/>
          </p:nvSpPr>
          <p:spPr>
            <a:xfrm>
              <a:off x="7602690" y="5526430"/>
              <a:ext cx="1405255" cy="449580"/>
            </a:xfrm>
            <a:custGeom>
              <a:avLst/>
              <a:gdLst/>
              <a:ahLst/>
              <a:cxnLst/>
              <a:rect l="l" t="t" r="r" b="b"/>
              <a:pathLst>
                <a:path w="1405254" h="449579">
                  <a:moveTo>
                    <a:pt x="82017" y="408438"/>
                  </a:moveTo>
                  <a:lnTo>
                    <a:pt x="54508" y="401489"/>
                  </a:lnTo>
                  <a:lnTo>
                    <a:pt x="74093" y="380967"/>
                  </a:lnTo>
                  <a:lnTo>
                    <a:pt x="1396796" y="0"/>
                  </a:lnTo>
                  <a:lnTo>
                    <a:pt x="1404734" y="27432"/>
                  </a:lnTo>
                  <a:lnTo>
                    <a:pt x="82017" y="408438"/>
                  </a:lnTo>
                  <a:close/>
                </a:path>
                <a:path w="1405254" h="449579">
                  <a:moveTo>
                    <a:pt x="127596" y="449465"/>
                  </a:moveTo>
                  <a:lnTo>
                    <a:pt x="0" y="417169"/>
                  </a:lnTo>
                  <a:lnTo>
                    <a:pt x="90881" y="321970"/>
                  </a:lnTo>
                  <a:lnTo>
                    <a:pt x="99961" y="321767"/>
                  </a:lnTo>
                  <a:lnTo>
                    <a:pt x="111366" y="332689"/>
                  </a:lnTo>
                  <a:lnTo>
                    <a:pt x="111569" y="341718"/>
                  </a:lnTo>
                  <a:lnTo>
                    <a:pt x="74093" y="380967"/>
                  </a:lnTo>
                  <a:lnTo>
                    <a:pt x="23317" y="395592"/>
                  </a:lnTo>
                  <a:lnTo>
                    <a:pt x="31203" y="423075"/>
                  </a:lnTo>
                  <a:lnTo>
                    <a:pt x="135430" y="423075"/>
                  </a:lnTo>
                  <a:lnTo>
                    <a:pt x="139255" y="429526"/>
                  </a:lnTo>
                  <a:lnTo>
                    <a:pt x="135382" y="444804"/>
                  </a:lnTo>
                  <a:lnTo>
                    <a:pt x="127596" y="449465"/>
                  </a:lnTo>
                  <a:close/>
                </a:path>
                <a:path w="1405254" h="449579">
                  <a:moveTo>
                    <a:pt x="31203" y="423075"/>
                  </a:moveTo>
                  <a:lnTo>
                    <a:pt x="23317" y="395592"/>
                  </a:lnTo>
                  <a:lnTo>
                    <a:pt x="74093" y="380967"/>
                  </a:lnTo>
                  <a:lnTo>
                    <a:pt x="60233" y="395490"/>
                  </a:lnTo>
                  <a:lnTo>
                    <a:pt x="30759" y="395490"/>
                  </a:lnTo>
                  <a:lnTo>
                    <a:pt x="37604" y="419201"/>
                  </a:lnTo>
                  <a:lnTo>
                    <a:pt x="44651" y="419201"/>
                  </a:lnTo>
                  <a:lnTo>
                    <a:pt x="31203" y="423075"/>
                  </a:lnTo>
                  <a:close/>
                </a:path>
                <a:path w="1405254" h="449579">
                  <a:moveTo>
                    <a:pt x="37604" y="419201"/>
                  </a:moveTo>
                  <a:lnTo>
                    <a:pt x="30759" y="395490"/>
                  </a:lnTo>
                  <a:lnTo>
                    <a:pt x="54508" y="401489"/>
                  </a:lnTo>
                  <a:lnTo>
                    <a:pt x="37604" y="419201"/>
                  </a:lnTo>
                  <a:close/>
                </a:path>
                <a:path w="1405254" h="449579">
                  <a:moveTo>
                    <a:pt x="54508" y="401489"/>
                  </a:moveTo>
                  <a:lnTo>
                    <a:pt x="30759" y="395490"/>
                  </a:lnTo>
                  <a:lnTo>
                    <a:pt x="60233" y="395490"/>
                  </a:lnTo>
                  <a:lnTo>
                    <a:pt x="54508" y="401489"/>
                  </a:lnTo>
                  <a:close/>
                </a:path>
                <a:path w="1405254" h="449579">
                  <a:moveTo>
                    <a:pt x="44651" y="419201"/>
                  </a:moveTo>
                  <a:lnTo>
                    <a:pt x="37604" y="419201"/>
                  </a:lnTo>
                  <a:lnTo>
                    <a:pt x="54508" y="401489"/>
                  </a:lnTo>
                  <a:lnTo>
                    <a:pt x="82017" y="408438"/>
                  </a:lnTo>
                  <a:lnTo>
                    <a:pt x="44651" y="419201"/>
                  </a:lnTo>
                  <a:close/>
                </a:path>
                <a:path w="1405254" h="449579">
                  <a:moveTo>
                    <a:pt x="135430" y="423075"/>
                  </a:moveTo>
                  <a:lnTo>
                    <a:pt x="31203" y="423075"/>
                  </a:lnTo>
                  <a:lnTo>
                    <a:pt x="82017" y="408438"/>
                  </a:lnTo>
                  <a:lnTo>
                    <a:pt x="134632" y="421728"/>
                  </a:lnTo>
                  <a:lnTo>
                    <a:pt x="135430" y="423075"/>
                  </a:lnTo>
                  <a:close/>
                </a:path>
              </a:pathLst>
            </a:custGeom>
            <a:solidFill>
              <a:srgbClr val="4E81BC"/>
            </a:solidFill>
          </p:spPr>
          <p:txBody>
            <a:bodyPr wrap="square" lIns="0" tIns="0" rIns="0" bIns="0" rtlCol="0"/>
            <a:lstStyle/>
            <a:p>
              <a:endParaRPr/>
            </a:p>
          </p:txBody>
        </p:sp>
        <p:pic>
          <p:nvPicPr>
            <p:cNvPr id="44" name="object 44"/>
            <p:cNvPicPr/>
            <p:nvPr/>
          </p:nvPicPr>
          <p:blipFill>
            <a:blip r:embed="rId16" cstate="print"/>
            <a:stretch>
              <a:fillRect/>
            </a:stretch>
          </p:blipFill>
          <p:spPr>
            <a:xfrm>
              <a:off x="6254496" y="5498592"/>
              <a:ext cx="1517903" cy="633984"/>
            </a:xfrm>
            <a:prstGeom prst="rect">
              <a:avLst/>
            </a:prstGeom>
          </p:spPr>
        </p:pic>
        <p:sp>
          <p:nvSpPr>
            <p:cNvPr id="45" name="object 45"/>
            <p:cNvSpPr/>
            <p:nvPr/>
          </p:nvSpPr>
          <p:spPr>
            <a:xfrm>
              <a:off x="6295771" y="5520727"/>
              <a:ext cx="1307465" cy="452120"/>
            </a:xfrm>
            <a:custGeom>
              <a:avLst/>
              <a:gdLst/>
              <a:ahLst/>
              <a:cxnLst/>
              <a:rect l="l" t="t" r="r" b="b"/>
              <a:pathLst>
                <a:path w="1307465" h="452120">
                  <a:moveTo>
                    <a:pt x="1225268" y="412181"/>
                  </a:moveTo>
                  <a:lnTo>
                    <a:pt x="0" y="27292"/>
                  </a:lnTo>
                  <a:lnTo>
                    <a:pt x="8585" y="0"/>
                  </a:lnTo>
                  <a:lnTo>
                    <a:pt x="1233840" y="384901"/>
                  </a:lnTo>
                  <a:lnTo>
                    <a:pt x="1252924" y="405883"/>
                  </a:lnTo>
                  <a:lnTo>
                    <a:pt x="1225268" y="412181"/>
                  </a:lnTo>
                  <a:close/>
                </a:path>
                <a:path w="1307465" h="452120">
                  <a:moveTo>
                    <a:pt x="1284405" y="428028"/>
                  </a:moveTo>
                  <a:lnTo>
                    <a:pt x="1275714" y="428028"/>
                  </a:lnTo>
                  <a:lnTo>
                    <a:pt x="1284287" y="400748"/>
                  </a:lnTo>
                  <a:lnTo>
                    <a:pt x="1233840" y="384901"/>
                  </a:lnTo>
                  <a:lnTo>
                    <a:pt x="1197330" y="344792"/>
                  </a:lnTo>
                  <a:lnTo>
                    <a:pt x="1197724" y="335762"/>
                  </a:lnTo>
                  <a:lnTo>
                    <a:pt x="1209433" y="325094"/>
                  </a:lnTo>
                  <a:lnTo>
                    <a:pt x="1218463" y="325539"/>
                  </a:lnTo>
                  <a:lnTo>
                    <a:pt x="1307058" y="422871"/>
                  </a:lnTo>
                  <a:lnTo>
                    <a:pt x="1284405" y="428028"/>
                  </a:lnTo>
                  <a:close/>
                </a:path>
                <a:path w="1307465" h="452120">
                  <a:moveTo>
                    <a:pt x="1252924" y="405883"/>
                  </a:moveTo>
                  <a:lnTo>
                    <a:pt x="1233840" y="384901"/>
                  </a:lnTo>
                  <a:lnTo>
                    <a:pt x="1283317" y="400443"/>
                  </a:lnTo>
                  <a:lnTo>
                    <a:pt x="1276807" y="400443"/>
                  </a:lnTo>
                  <a:lnTo>
                    <a:pt x="1252924" y="405883"/>
                  </a:lnTo>
                  <a:close/>
                </a:path>
                <a:path w="1307465" h="452120">
                  <a:moveTo>
                    <a:pt x="1269415" y="424014"/>
                  </a:moveTo>
                  <a:lnTo>
                    <a:pt x="1252924" y="405883"/>
                  </a:lnTo>
                  <a:lnTo>
                    <a:pt x="1276807" y="400443"/>
                  </a:lnTo>
                  <a:lnTo>
                    <a:pt x="1269415" y="424014"/>
                  </a:lnTo>
                  <a:close/>
                </a:path>
                <a:path w="1307465" h="452120">
                  <a:moveTo>
                    <a:pt x="1276976" y="424014"/>
                  </a:moveTo>
                  <a:lnTo>
                    <a:pt x="1269415" y="424014"/>
                  </a:lnTo>
                  <a:lnTo>
                    <a:pt x="1276807" y="400443"/>
                  </a:lnTo>
                  <a:lnTo>
                    <a:pt x="1283317" y="400443"/>
                  </a:lnTo>
                  <a:lnTo>
                    <a:pt x="1284287" y="400748"/>
                  </a:lnTo>
                  <a:lnTo>
                    <a:pt x="1276976" y="424014"/>
                  </a:lnTo>
                  <a:close/>
                </a:path>
                <a:path w="1307465" h="452120">
                  <a:moveTo>
                    <a:pt x="1275714" y="428028"/>
                  </a:moveTo>
                  <a:lnTo>
                    <a:pt x="1225268" y="412181"/>
                  </a:lnTo>
                  <a:lnTo>
                    <a:pt x="1252924" y="405883"/>
                  </a:lnTo>
                  <a:lnTo>
                    <a:pt x="1269415" y="424014"/>
                  </a:lnTo>
                  <a:lnTo>
                    <a:pt x="1276976" y="424014"/>
                  </a:lnTo>
                  <a:lnTo>
                    <a:pt x="1275714" y="428028"/>
                  </a:lnTo>
                  <a:close/>
                </a:path>
                <a:path w="1307465" h="452120">
                  <a:moveTo>
                    <a:pt x="1178674" y="452094"/>
                  </a:moveTo>
                  <a:lnTo>
                    <a:pt x="1171041" y="447281"/>
                  </a:lnTo>
                  <a:lnTo>
                    <a:pt x="1169301" y="439585"/>
                  </a:lnTo>
                  <a:lnTo>
                    <a:pt x="1167510" y="431901"/>
                  </a:lnTo>
                  <a:lnTo>
                    <a:pt x="1172375" y="424205"/>
                  </a:lnTo>
                  <a:lnTo>
                    <a:pt x="1225268" y="412181"/>
                  </a:lnTo>
                  <a:lnTo>
                    <a:pt x="1275714" y="428028"/>
                  </a:lnTo>
                  <a:lnTo>
                    <a:pt x="1284405" y="428028"/>
                  </a:lnTo>
                  <a:lnTo>
                    <a:pt x="1178674" y="452094"/>
                  </a:lnTo>
                  <a:close/>
                </a:path>
              </a:pathLst>
            </a:custGeom>
            <a:solidFill>
              <a:srgbClr val="4E81BC"/>
            </a:solidFill>
          </p:spPr>
          <p:txBody>
            <a:bodyPr wrap="square" lIns="0" tIns="0" rIns="0" bIns="0" rtlCol="0"/>
            <a:lstStyle/>
            <a:p>
              <a:endParaRPr/>
            </a:p>
          </p:txBody>
        </p:sp>
      </p:grpSp>
      <p:grpSp>
        <p:nvGrpSpPr>
          <p:cNvPr id="46" name="object 46"/>
          <p:cNvGrpSpPr/>
          <p:nvPr/>
        </p:nvGrpSpPr>
        <p:grpSpPr>
          <a:xfrm>
            <a:off x="2694432" y="2033016"/>
            <a:ext cx="1036319" cy="1024255"/>
            <a:chOff x="2694432" y="2033016"/>
            <a:chExt cx="1036319" cy="1024255"/>
          </a:xfrm>
        </p:grpSpPr>
        <p:pic>
          <p:nvPicPr>
            <p:cNvPr id="47" name="object 47"/>
            <p:cNvPicPr/>
            <p:nvPr/>
          </p:nvPicPr>
          <p:blipFill>
            <a:blip r:embed="rId17" cstate="print"/>
            <a:stretch>
              <a:fillRect/>
            </a:stretch>
          </p:blipFill>
          <p:spPr>
            <a:xfrm>
              <a:off x="2694432" y="2033016"/>
              <a:ext cx="1036319" cy="1024127"/>
            </a:xfrm>
            <a:prstGeom prst="rect">
              <a:avLst/>
            </a:prstGeom>
          </p:spPr>
        </p:pic>
        <p:pic>
          <p:nvPicPr>
            <p:cNvPr id="48" name="object 48"/>
            <p:cNvPicPr/>
            <p:nvPr/>
          </p:nvPicPr>
          <p:blipFill>
            <a:blip r:embed="rId18" cstate="print"/>
            <a:stretch>
              <a:fillRect/>
            </a:stretch>
          </p:blipFill>
          <p:spPr>
            <a:xfrm>
              <a:off x="2740621" y="2058784"/>
              <a:ext cx="944562" cy="933449"/>
            </a:xfrm>
            <a:prstGeom prst="rect">
              <a:avLst/>
            </a:prstGeom>
          </p:spPr>
        </p:pic>
        <p:sp>
          <p:nvSpPr>
            <p:cNvPr id="49" name="object 49"/>
            <p:cNvSpPr/>
            <p:nvPr/>
          </p:nvSpPr>
          <p:spPr>
            <a:xfrm>
              <a:off x="2740621" y="2058784"/>
              <a:ext cx="944880" cy="933450"/>
            </a:xfrm>
            <a:custGeom>
              <a:avLst/>
              <a:gdLst/>
              <a:ahLst/>
              <a:cxnLst/>
              <a:rect l="l" t="t" r="r" b="b"/>
              <a:pathLst>
                <a:path w="944879" h="933450">
                  <a:moveTo>
                    <a:pt x="0" y="466724"/>
                  </a:moveTo>
                  <a:lnTo>
                    <a:pt x="2438" y="419012"/>
                  </a:lnTo>
                  <a:lnTo>
                    <a:pt x="9594" y="372676"/>
                  </a:lnTo>
                  <a:lnTo>
                    <a:pt x="21231" y="327951"/>
                  </a:lnTo>
                  <a:lnTo>
                    <a:pt x="37111" y="285073"/>
                  </a:lnTo>
                  <a:lnTo>
                    <a:pt x="56997" y="244275"/>
                  </a:lnTo>
                  <a:lnTo>
                    <a:pt x="80653" y="205793"/>
                  </a:lnTo>
                  <a:lnTo>
                    <a:pt x="107839" y="169862"/>
                  </a:lnTo>
                  <a:lnTo>
                    <a:pt x="138320" y="136717"/>
                  </a:lnTo>
                  <a:lnTo>
                    <a:pt x="171857" y="106591"/>
                  </a:lnTo>
                  <a:lnTo>
                    <a:pt x="208214" y="79720"/>
                  </a:lnTo>
                  <a:lnTo>
                    <a:pt x="247153" y="56340"/>
                  </a:lnTo>
                  <a:lnTo>
                    <a:pt x="288437" y="36683"/>
                  </a:lnTo>
                  <a:lnTo>
                    <a:pt x="331829" y="20986"/>
                  </a:lnTo>
                  <a:lnTo>
                    <a:pt x="377090" y="9483"/>
                  </a:lnTo>
                  <a:lnTo>
                    <a:pt x="423985" y="2410"/>
                  </a:lnTo>
                  <a:lnTo>
                    <a:pt x="472274" y="0"/>
                  </a:lnTo>
                  <a:lnTo>
                    <a:pt x="520564" y="2410"/>
                  </a:lnTo>
                  <a:lnTo>
                    <a:pt x="567459" y="9483"/>
                  </a:lnTo>
                  <a:lnTo>
                    <a:pt x="612721" y="20986"/>
                  </a:lnTo>
                  <a:lnTo>
                    <a:pt x="656113" y="36683"/>
                  </a:lnTo>
                  <a:lnTo>
                    <a:pt x="697398" y="56340"/>
                  </a:lnTo>
                  <a:lnTo>
                    <a:pt x="736338" y="79720"/>
                  </a:lnTo>
                  <a:lnTo>
                    <a:pt x="772697" y="106591"/>
                  </a:lnTo>
                  <a:lnTo>
                    <a:pt x="806235" y="136717"/>
                  </a:lnTo>
                  <a:lnTo>
                    <a:pt x="836717" y="169862"/>
                  </a:lnTo>
                  <a:lnTo>
                    <a:pt x="863905" y="205793"/>
                  </a:lnTo>
                  <a:lnTo>
                    <a:pt x="887561" y="244275"/>
                  </a:lnTo>
                  <a:lnTo>
                    <a:pt x="907448" y="285073"/>
                  </a:lnTo>
                  <a:lnTo>
                    <a:pt x="923330" y="327951"/>
                  </a:lnTo>
                  <a:lnTo>
                    <a:pt x="934967" y="372676"/>
                  </a:lnTo>
                  <a:lnTo>
                    <a:pt x="942124" y="419012"/>
                  </a:lnTo>
                  <a:lnTo>
                    <a:pt x="944562" y="466724"/>
                  </a:lnTo>
                  <a:lnTo>
                    <a:pt x="942124" y="514446"/>
                  </a:lnTo>
                  <a:lnTo>
                    <a:pt x="934967" y="560788"/>
                  </a:lnTo>
                  <a:lnTo>
                    <a:pt x="923330" y="605517"/>
                  </a:lnTo>
                  <a:lnTo>
                    <a:pt x="907448" y="648398"/>
                  </a:lnTo>
                  <a:lnTo>
                    <a:pt x="887561" y="689196"/>
                  </a:lnTo>
                  <a:lnTo>
                    <a:pt x="863905" y="727678"/>
                  </a:lnTo>
                  <a:lnTo>
                    <a:pt x="836717" y="763608"/>
                  </a:lnTo>
                  <a:lnTo>
                    <a:pt x="806235" y="796751"/>
                  </a:lnTo>
                  <a:lnTo>
                    <a:pt x="772697" y="826874"/>
                  </a:lnTo>
                  <a:lnTo>
                    <a:pt x="736338" y="853742"/>
                  </a:lnTo>
                  <a:lnTo>
                    <a:pt x="697398" y="877120"/>
                  </a:lnTo>
                  <a:lnTo>
                    <a:pt x="656113" y="896773"/>
                  </a:lnTo>
                  <a:lnTo>
                    <a:pt x="612721" y="912467"/>
                  </a:lnTo>
                  <a:lnTo>
                    <a:pt x="567459" y="923968"/>
                  </a:lnTo>
                  <a:lnTo>
                    <a:pt x="520564" y="931040"/>
                  </a:lnTo>
                  <a:lnTo>
                    <a:pt x="472274" y="933449"/>
                  </a:lnTo>
                  <a:lnTo>
                    <a:pt x="423985" y="931040"/>
                  </a:lnTo>
                  <a:lnTo>
                    <a:pt x="377090" y="923968"/>
                  </a:lnTo>
                  <a:lnTo>
                    <a:pt x="331829" y="912467"/>
                  </a:lnTo>
                  <a:lnTo>
                    <a:pt x="288437" y="896773"/>
                  </a:lnTo>
                  <a:lnTo>
                    <a:pt x="247153" y="877120"/>
                  </a:lnTo>
                  <a:lnTo>
                    <a:pt x="208214" y="853742"/>
                  </a:lnTo>
                  <a:lnTo>
                    <a:pt x="171857" y="826874"/>
                  </a:lnTo>
                  <a:lnTo>
                    <a:pt x="138320" y="796751"/>
                  </a:lnTo>
                  <a:lnTo>
                    <a:pt x="107839" y="763608"/>
                  </a:lnTo>
                  <a:lnTo>
                    <a:pt x="80653" y="727678"/>
                  </a:lnTo>
                  <a:lnTo>
                    <a:pt x="56997" y="689196"/>
                  </a:lnTo>
                  <a:lnTo>
                    <a:pt x="37111" y="648398"/>
                  </a:lnTo>
                  <a:lnTo>
                    <a:pt x="21231" y="605517"/>
                  </a:lnTo>
                  <a:lnTo>
                    <a:pt x="9594" y="560788"/>
                  </a:lnTo>
                  <a:lnTo>
                    <a:pt x="2438" y="514446"/>
                  </a:lnTo>
                  <a:lnTo>
                    <a:pt x="0" y="466724"/>
                  </a:lnTo>
                  <a:close/>
                </a:path>
              </a:pathLst>
            </a:custGeom>
            <a:ln w="9525">
              <a:solidFill>
                <a:srgbClr val="7FA8B2"/>
              </a:solidFill>
            </a:ln>
          </p:spPr>
          <p:txBody>
            <a:bodyPr wrap="square" lIns="0" tIns="0" rIns="0" bIns="0" rtlCol="0"/>
            <a:lstStyle/>
            <a:p>
              <a:endParaRPr/>
            </a:p>
          </p:txBody>
        </p:sp>
      </p:grpSp>
      <p:sp>
        <p:nvSpPr>
          <p:cNvPr id="50" name="object 50"/>
          <p:cNvSpPr txBox="1"/>
          <p:nvPr/>
        </p:nvSpPr>
        <p:spPr>
          <a:xfrm>
            <a:off x="3040646" y="2420112"/>
            <a:ext cx="349250" cy="193040"/>
          </a:xfrm>
          <a:prstGeom prst="rect">
            <a:avLst/>
          </a:prstGeom>
        </p:spPr>
        <p:txBody>
          <a:bodyPr vert="horz" wrap="square" lIns="0" tIns="12700" rIns="0" bIns="0" rtlCol="0">
            <a:spAutoFit/>
          </a:bodyPr>
          <a:lstStyle/>
          <a:p>
            <a:pPr marL="12700">
              <a:lnSpc>
                <a:spcPct val="100000"/>
              </a:lnSpc>
              <a:spcBef>
                <a:spcPts val="100"/>
              </a:spcBef>
            </a:pPr>
            <a:r>
              <a:rPr sz="1100" b="1" spc="-20" dirty="0">
                <a:latin typeface="Calibri"/>
                <a:cs typeface="Calibri"/>
              </a:rPr>
              <a:t>MAIN</a:t>
            </a:r>
            <a:endParaRPr sz="1100" dirty="0">
              <a:latin typeface="Calibri"/>
              <a:cs typeface="Calibri"/>
            </a:endParaRPr>
          </a:p>
        </p:txBody>
      </p:sp>
      <p:grpSp>
        <p:nvGrpSpPr>
          <p:cNvPr id="51" name="object 51"/>
          <p:cNvGrpSpPr/>
          <p:nvPr/>
        </p:nvGrpSpPr>
        <p:grpSpPr>
          <a:xfrm>
            <a:off x="2734055" y="4008120"/>
            <a:ext cx="957580" cy="954405"/>
            <a:chOff x="2734055" y="4008120"/>
            <a:chExt cx="957580" cy="954405"/>
          </a:xfrm>
        </p:grpSpPr>
        <p:pic>
          <p:nvPicPr>
            <p:cNvPr id="52" name="object 52"/>
            <p:cNvPicPr/>
            <p:nvPr/>
          </p:nvPicPr>
          <p:blipFill>
            <a:blip r:embed="rId19" cstate="print"/>
            <a:stretch>
              <a:fillRect/>
            </a:stretch>
          </p:blipFill>
          <p:spPr>
            <a:xfrm>
              <a:off x="2734055" y="4008120"/>
              <a:ext cx="957071" cy="954024"/>
            </a:xfrm>
            <a:prstGeom prst="rect">
              <a:avLst/>
            </a:prstGeom>
          </p:spPr>
        </p:pic>
        <p:pic>
          <p:nvPicPr>
            <p:cNvPr id="53" name="object 53"/>
            <p:cNvPicPr/>
            <p:nvPr/>
          </p:nvPicPr>
          <p:blipFill>
            <a:blip r:embed="rId20" cstate="print"/>
            <a:stretch>
              <a:fillRect/>
            </a:stretch>
          </p:blipFill>
          <p:spPr>
            <a:xfrm>
              <a:off x="2781096" y="4038600"/>
              <a:ext cx="863599" cy="858634"/>
            </a:xfrm>
            <a:prstGeom prst="rect">
              <a:avLst/>
            </a:prstGeom>
          </p:spPr>
        </p:pic>
        <p:sp>
          <p:nvSpPr>
            <p:cNvPr id="54" name="object 54"/>
            <p:cNvSpPr/>
            <p:nvPr/>
          </p:nvSpPr>
          <p:spPr>
            <a:xfrm>
              <a:off x="2781096" y="4033634"/>
              <a:ext cx="863600" cy="863600"/>
            </a:xfrm>
            <a:custGeom>
              <a:avLst/>
              <a:gdLst/>
              <a:ahLst/>
              <a:cxnLst/>
              <a:rect l="l" t="t" r="r" b="b"/>
              <a:pathLst>
                <a:path w="863600" h="863600">
                  <a:moveTo>
                    <a:pt x="0" y="431800"/>
                  </a:moveTo>
                  <a:lnTo>
                    <a:pt x="2533" y="384752"/>
                  </a:lnTo>
                  <a:lnTo>
                    <a:pt x="9959" y="339171"/>
                  </a:lnTo>
                  <a:lnTo>
                    <a:pt x="22014" y="295321"/>
                  </a:lnTo>
                  <a:lnTo>
                    <a:pt x="38433" y="253464"/>
                  </a:lnTo>
                  <a:lnTo>
                    <a:pt x="58955" y="213866"/>
                  </a:lnTo>
                  <a:lnTo>
                    <a:pt x="83314" y="176788"/>
                  </a:lnTo>
                  <a:lnTo>
                    <a:pt x="111249" y="142494"/>
                  </a:lnTo>
                  <a:lnTo>
                    <a:pt x="142494" y="111249"/>
                  </a:lnTo>
                  <a:lnTo>
                    <a:pt x="176788" y="83314"/>
                  </a:lnTo>
                  <a:lnTo>
                    <a:pt x="213866" y="58955"/>
                  </a:lnTo>
                  <a:lnTo>
                    <a:pt x="253464" y="38433"/>
                  </a:lnTo>
                  <a:lnTo>
                    <a:pt x="295321" y="22014"/>
                  </a:lnTo>
                  <a:lnTo>
                    <a:pt x="339171" y="9959"/>
                  </a:lnTo>
                  <a:lnTo>
                    <a:pt x="384752" y="2533"/>
                  </a:lnTo>
                  <a:lnTo>
                    <a:pt x="431800" y="0"/>
                  </a:lnTo>
                  <a:lnTo>
                    <a:pt x="478850" y="2533"/>
                  </a:lnTo>
                  <a:lnTo>
                    <a:pt x="524432" y="9959"/>
                  </a:lnTo>
                  <a:lnTo>
                    <a:pt x="568283" y="22014"/>
                  </a:lnTo>
                  <a:lnTo>
                    <a:pt x="610140" y="38433"/>
                  </a:lnTo>
                  <a:lnTo>
                    <a:pt x="649739" y="58955"/>
                  </a:lnTo>
                  <a:lnTo>
                    <a:pt x="686817" y="83314"/>
                  </a:lnTo>
                  <a:lnTo>
                    <a:pt x="721110" y="111249"/>
                  </a:lnTo>
                  <a:lnTo>
                    <a:pt x="752355" y="142494"/>
                  </a:lnTo>
                  <a:lnTo>
                    <a:pt x="780288" y="176788"/>
                  </a:lnTo>
                  <a:lnTo>
                    <a:pt x="804647" y="213866"/>
                  </a:lnTo>
                  <a:lnTo>
                    <a:pt x="825168" y="253464"/>
                  </a:lnTo>
                  <a:lnTo>
                    <a:pt x="841586" y="295321"/>
                  </a:lnTo>
                  <a:lnTo>
                    <a:pt x="853640" y="339171"/>
                  </a:lnTo>
                  <a:lnTo>
                    <a:pt x="861066" y="384752"/>
                  </a:lnTo>
                  <a:lnTo>
                    <a:pt x="863599" y="431800"/>
                  </a:lnTo>
                  <a:lnTo>
                    <a:pt x="861066" y="478858"/>
                  </a:lnTo>
                  <a:lnTo>
                    <a:pt x="853640" y="524447"/>
                  </a:lnTo>
                  <a:lnTo>
                    <a:pt x="841586" y="568303"/>
                  </a:lnTo>
                  <a:lnTo>
                    <a:pt x="825168" y="610162"/>
                  </a:lnTo>
                  <a:lnTo>
                    <a:pt x="804647" y="649762"/>
                  </a:lnTo>
                  <a:lnTo>
                    <a:pt x="780288" y="686839"/>
                  </a:lnTo>
                  <a:lnTo>
                    <a:pt x="752355" y="721130"/>
                  </a:lnTo>
                  <a:lnTo>
                    <a:pt x="721110" y="752372"/>
                  </a:lnTo>
                  <a:lnTo>
                    <a:pt x="686817" y="780303"/>
                  </a:lnTo>
                  <a:lnTo>
                    <a:pt x="649739" y="804658"/>
                  </a:lnTo>
                  <a:lnTo>
                    <a:pt x="610140" y="825175"/>
                  </a:lnTo>
                  <a:lnTo>
                    <a:pt x="568283" y="841591"/>
                  </a:lnTo>
                  <a:lnTo>
                    <a:pt x="524432" y="853643"/>
                  </a:lnTo>
                  <a:lnTo>
                    <a:pt x="478850" y="861066"/>
                  </a:lnTo>
                  <a:lnTo>
                    <a:pt x="431800" y="863600"/>
                  </a:lnTo>
                  <a:lnTo>
                    <a:pt x="384752" y="861066"/>
                  </a:lnTo>
                  <a:lnTo>
                    <a:pt x="339171" y="853643"/>
                  </a:lnTo>
                  <a:lnTo>
                    <a:pt x="295321" y="841591"/>
                  </a:lnTo>
                  <a:lnTo>
                    <a:pt x="253464" y="825175"/>
                  </a:lnTo>
                  <a:lnTo>
                    <a:pt x="213866" y="804658"/>
                  </a:lnTo>
                  <a:lnTo>
                    <a:pt x="176788" y="780303"/>
                  </a:lnTo>
                  <a:lnTo>
                    <a:pt x="142494" y="752372"/>
                  </a:lnTo>
                  <a:lnTo>
                    <a:pt x="111249" y="721130"/>
                  </a:lnTo>
                  <a:lnTo>
                    <a:pt x="83314" y="686839"/>
                  </a:lnTo>
                  <a:lnTo>
                    <a:pt x="58955" y="649762"/>
                  </a:lnTo>
                  <a:lnTo>
                    <a:pt x="38433" y="610162"/>
                  </a:lnTo>
                  <a:lnTo>
                    <a:pt x="22014" y="568303"/>
                  </a:lnTo>
                  <a:lnTo>
                    <a:pt x="9959" y="524447"/>
                  </a:lnTo>
                  <a:lnTo>
                    <a:pt x="2533" y="478858"/>
                  </a:lnTo>
                  <a:lnTo>
                    <a:pt x="0" y="431800"/>
                  </a:lnTo>
                  <a:close/>
                </a:path>
              </a:pathLst>
            </a:custGeom>
            <a:ln w="9525">
              <a:solidFill>
                <a:srgbClr val="7FA8B2"/>
              </a:solidFill>
            </a:ln>
          </p:spPr>
          <p:txBody>
            <a:bodyPr wrap="square" lIns="0" tIns="0" rIns="0" bIns="0" rtlCol="0"/>
            <a:lstStyle/>
            <a:p>
              <a:endParaRPr/>
            </a:p>
          </p:txBody>
        </p:sp>
      </p:grpSp>
      <p:sp>
        <p:nvSpPr>
          <p:cNvPr id="55" name="object 55"/>
          <p:cNvSpPr txBox="1"/>
          <p:nvPr/>
        </p:nvSpPr>
        <p:spPr>
          <a:xfrm>
            <a:off x="3014446" y="4355592"/>
            <a:ext cx="396240" cy="193040"/>
          </a:xfrm>
          <a:prstGeom prst="rect">
            <a:avLst/>
          </a:prstGeom>
        </p:spPr>
        <p:txBody>
          <a:bodyPr vert="horz" wrap="square" lIns="0" tIns="12700" rIns="0" bIns="0" rtlCol="0">
            <a:spAutoFit/>
          </a:bodyPr>
          <a:lstStyle/>
          <a:p>
            <a:pPr marL="12700">
              <a:lnSpc>
                <a:spcPct val="100000"/>
              </a:lnSpc>
              <a:spcBef>
                <a:spcPts val="100"/>
              </a:spcBef>
            </a:pPr>
            <a:r>
              <a:rPr sz="1100" b="1" spc="-10" dirty="0">
                <a:latin typeface="Calibri"/>
                <a:cs typeface="Calibri"/>
              </a:rPr>
              <a:t>DRINK</a:t>
            </a:r>
            <a:endParaRPr sz="1100" dirty="0">
              <a:latin typeface="Calibri"/>
              <a:cs typeface="Calibri"/>
            </a:endParaRPr>
          </a:p>
        </p:txBody>
      </p:sp>
      <p:sp>
        <p:nvSpPr>
          <p:cNvPr id="56" name="object 56"/>
          <p:cNvSpPr txBox="1"/>
          <p:nvPr/>
        </p:nvSpPr>
        <p:spPr>
          <a:xfrm>
            <a:off x="2643924" y="1606803"/>
            <a:ext cx="1237615" cy="269240"/>
          </a:xfrm>
          <a:prstGeom prst="rect">
            <a:avLst/>
          </a:prstGeom>
        </p:spPr>
        <p:txBody>
          <a:bodyPr vert="horz" wrap="square" lIns="0" tIns="12700" rIns="0" bIns="0" rtlCol="0">
            <a:spAutoFit/>
          </a:bodyPr>
          <a:lstStyle/>
          <a:p>
            <a:pPr marL="12700">
              <a:lnSpc>
                <a:spcPct val="100000"/>
              </a:lnSpc>
              <a:spcBef>
                <a:spcPts val="100"/>
              </a:spcBef>
            </a:pPr>
            <a:r>
              <a:rPr sz="1600" spc="-20" dirty="0">
                <a:latin typeface="Calibri"/>
                <a:cs typeface="Calibri"/>
              </a:rPr>
              <a:t>VegPasta</a:t>
            </a:r>
            <a:r>
              <a:rPr sz="1600" spc="-25" dirty="0">
                <a:latin typeface="Calibri"/>
                <a:cs typeface="Calibri"/>
              </a:rPr>
              <a:t> </a:t>
            </a:r>
            <a:r>
              <a:rPr sz="1600" spc="-10" dirty="0">
                <a:latin typeface="Calibri"/>
                <a:cs typeface="Calibri"/>
              </a:rPr>
              <a:t>&gt;Fish</a:t>
            </a:r>
            <a:endParaRPr sz="1600">
              <a:latin typeface="Calibri"/>
              <a:cs typeface="Calibri"/>
            </a:endParaRPr>
          </a:p>
        </p:txBody>
      </p:sp>
      <p:grpSp>
        <p:nvGrpSpPr>
          <p:cNvPr id="57" name="object 57"/>
          <p:cNvGrpSpPr/>
          <p:nvPr/>
        </p:nvGrpSpPr>
        <p:grpSpPr>
          <a:xfrm>
            <a:off x="2697479" y="5327903"/>
            <a:ext cx="1030605" cy="929640"/>
            <a:chOff x="2697479" y="5327903"/>
            <a:chExt cx="1030605" cy="929640"/>
          </a:xfrm>
        </p:grpSpPr>
        <p:pic>
          <p:nvPicPr>
            <p:cNvPr id="58" name="object 58"/>
            <p:cNvPicPr/>
            <p:nvPr/>
          </p:nvPicPr>
          <p:blipFill>
            <a:blip r:embed="rId21" cstate="print"/>
            <a:stretch>
              <a:fillRect/>
            </a:stretch>
          </p:blipFill>
          <p:spPr>
            <a:xfrm>
              <a:off x="2697479" y="5327903"/>
              <a:ext cx="1030223" cy="929640"/>
            </a:xfrm>
            <a:prstGeom prst="rect">
              <a:avLst/>
            </a:prstGeom>
          </p:spPr>
        </p:pic>
        <p:pic>
          <p:nvPicPr>
            <p:cNvPr id="59" name="object 59"/>
            <p:cNvPicPr/>
            <p:nvPr/>
          </p:nvPicPr>
          <p:blipFill>
            <a:blip r:embed="rId22" cstate="print"/>
            <a:stretch>
              <a:fillRect/>
            </a:stretch>
          </p:blipFill>
          <p:spPr>
            <a:xfrm>
              <a:off x="2742996" y="5359399"/>
              <a:ext cx="939799" cy="833234"/>
            </a:xfrm>
            <a:prstGeom prst="rect">
              <a:avLst/>
            </a:prstGeom>
          </p:spPr>
        </p:pic>
        <p:sp>
          <p:nvSpPr>
            <p:cNvPr id="60" name="object 60"/>
            <p:cNvSpPr/>
            <p:nvPr/>
          </p:nvSpPr>
          <p:spPr>
            <a:xfrm>
              <a:off x="2742996" y="5354434"/>
              <a:ext cx="939800" cy="838200"/>
            </a:xfrm>
            <a:custGeom>
              <a:avLst/>
              <a:gdLst/>
              <a:ahLst/>
              <a:cxnLst/>
              <a:rect l="l" t="t" r="r" b="b"/>
              <a:pathLst>
                <a:path w="939800" h="838200">
                  <a:moveTo>
                    <a:pt x="0" y="419100"/>
                  </a:moveTo>
                  <a:lnTo>
                    <a:pt x="2756" y="373441"/>
                  </a:lnTo>
                  <a:lnTo>
                    <a:pt x="10836" y="329206"/>
                  </a:lnTo>
                  <a:lnTo>
                    <a:pt x="23952" y="286648"/>
                  </a:lnTo>
                  <a:lnTo>
                    <a:pt x="41818" y="246024"/>
                  </a:lnTo>
                  <a:lnTo>
                    <a:pt x="64148" y="207591"/>
                  </a:lnTo>
                  <a:lnTo>
                    <a:pt x="90654" y="171603"/>
                  </a:lnTo>
                  <a:lnTo>
                    <a:pt x="121051" y="138317"/>
                  </a:lnTo>
                  <a:lnTo>
                    <a:pt x="155051" y="107989"/>
                  </a:lnTo>
                  <a:lnTo>
                    <a:pt x="192369" y="80874"/>
                  </a:lnTo>
                  <a:lnTo>
                    <a:pt x="232718" y="57229"/>
                  </a:lnTo>
                  <a:lnTo>
                    <a:pt x="275811" y="37308"/>
                  </a:lnTo>
                  <a:lnTo>
                    <a:pt x="321363" y="21370"/>
                  </a:lnTo>
                  <a:lnTo>
                    <a:pt x="369086" y="9668"/>
                  </a:lnTo>
                  <a:lnTo>
                    <a:pt x="418693" y="2459"/>
                  </a:lnTo>
                  <a:lnTo>
                    <a:pt x="469900" y="0"/>
                  </a:lnTo>
                  <a:lnTo>
                    <a:pt x="521099" y="2459"/>
                  </a:lnTo>
                  <a:lnTo>
                    <a:pt x="570702" y="9668"/>
                  </a:lnTo>
                  <a:lnTo>
                    <a:pt x="618422" y="21370"/>
                  </a:lnTo>
                  <a:lnTo>
                    <a:pt x="663971" y="37308"/>
                  </a:lnTo>
                  <a:lnTo>
                    <a:pt x="707064" y="57229"/>
                  </a:lnTo>
                  <a:lnTo>
                    <a:pt x="747413" y="80874"/>
                  </a:lnTo>
                  <a:lnTo>
                    <a:pt x="784733" y="107989"/>
                  </a:lnTo>
                  <a:lnTo>
                    <a:pt x="818735" y="138317"/>
                  </a:lnTo>
                  <a:lnTo>
                    <a:pt x="849134" y="171603"/>
                  </a:lnTo>
                  <a:lnTo>
                    <a:pt x="875643" y="207591"/>
                  </a:lnTo>
                  <a:lnTo>
                    <a:pt x="897975" y="246024"/>
                  </a:lnTo>
                  <a:lnTo>
                    <a:pt x="915843" y="286648"/>
                  </a:lnTo>
                  <a:lnTo>
                    <a:pt x="928961" y="329206"/>
                  </a:lnTo>
                  <a:lnTo>
                    <a:pt x="937042" y="373441"/>
                  </a:lnTo>
                  <a:lnTo>
                    <a:pt x="939799" y="419100"/>
                  </a:lnTo>
                  <a:lnTo>
                    <a:pt x="937042" y="464769"/>
                  </a:lnTo>
                  <a:lnTo>
                    <a:pt x="928961" y="509012"/>
                  </a:lnTo>
                  <a:lnTo>
                    <a:pt x="915843" y="551575"/>
                  </a:lnTo>
                  <a:lnTo>
                    <a:pt x="897975" y="592202"/>
                  </a:lnTo>
                  <a:lnTo>
                    <a:pt x="875643" y="630636"/>
                  </a:lnTo>
                  <a:lnTo>
                    <a:pt x="849134" y="666623"/>
                  </a:lnTo>
                  <a:lnTo>
                    <a:pt x="818735" y="699907"/>
                  </a:lnTo>
                  <a:lnTo>
                    <a:pt x="784733" y="730232"/>
                  </a:lnTo>
                  <a:lnTo>
                    <a:pt x="747413" y="757343"/>
                  </a:lnTo>
                  <a:lnTo>
                    <a:pt x="707064" y="780985"/>
                  </a:lnTo>
                  <a:lnTo>
                    <a:pt x="663971" y="800900"/>
                  </a:lnTo>
                  <a:lnTo>
                    <a:pt x="618422" y="816835"/>
                  </a:lnTo>
                  <a:lnTo>
                    <a:pt x="570702" y="828534"/>
                  </a:lnTo>
                  <a:lnTo>
                    <a:pt x="521099" y="835741"/>
                  </a:lnTo>
                  <a:lnTo>
                    <a:pt x="469900" y="838200"/>
                  </a:lnTo>
                  <a:lnTo>
                    <a:pt x="418693" y="835741"/>
                  </a:lnTo>
                  <a:lnTo>
                    <a:pt x="369086" y="828534"/>
                  </a:lnTo>
                  <a:lnTo>
                    <a:pt x="321363" y="816835"/>
                  </a:lnTo>
                  <a:lnTo>
                    <a:pt x="275811" y="800900"/>
                  </a:lnTo>
                  <a:lnTo>
                    <a:pt x="232718" y="780985"/>
                  </a:lnTo>
                  <a:lnTo>
                    <a:pt x="192369" y="757343"/>
                  </a:lnTo>
                  <a:lnTo>
                    <a:pt x="155051" y="730232"/>
                  </a:lnTo>
                  <a:lnTo>
                    <a:pt x="121051" y="699907"/>
                  </a:lnTo>
                  <a:lnTo>
                    <a:pt x="90654" y="666623"/>
                  </a:lnTo>
                  <a:lnTo>
                    <a:pt x="64148" y="630636"/>
                  </a:lnTo>
                  <a:lnTo>
                    <a:pt x="41818" y="592202"/>
                  </a:lnTo>
                  <a:lnTo>
                    <a:pt x="23952" y="551575"/>
                  </a:lnTo>
                  <a:lnTo>
                    <a:pt x="10836" y="509012"/>
                  </a:lnTo>
                  <a:lnTo>
                    <a:pt x="2756" y="464769"/>
                  </a:lnTo>
                  <a:lnTo>
                    <a:pt x="0" y="419100"/>
                  </a:lnTo>
                  <a:close/>
                </a:path>
              </a:pathLst>
            </a:custGeom>
            <a:ln w="9524">
              <a:solidFill>
                <a:srgbClr val="7FA8B2"/>
              </a:solidFill>
            </a:ln>
          </p:spPr>
          <p:txBody>
            <a:bodyPr wrap="square" lIns="0" tIns="0" rIns="0" bIns="0" rtlCol="0"/>
            <a:lstStyle/>
            <a:p>
              <a:endParaRPr/>
            </a:p>
          </p:txBody>
        </p:sp>
      </p:grpSp>
      <p:sp>
        <p:nvSpPr>
          <p:cNvPr id="61" name="object 61"/>
          <p:cNvSpPr txBox="1"/>
          <p:nvPr/>
        </p:nvSpPr>
        <p:spPr>
          <a:xfrm>
            <a:off x="3085096" y="5663184"/>
            <a:ext cx="254635" cy="193040"/>
          </a:xfrm>
          <a:prstGeom prst="rect">
            <a:avLst/>
          </a:prstGeom>
        </p:spPr>
        <p:txBody>
          <a:bodyPr vert="horz" wrap="square" lIns="0" tIns="12700" rIns="0" bIns="0" rtlCol="0">
            <a:spAutoFit/>
          </a:bodyPr>
          <a:lstStyle/>
          <a:p>
            <a:pPr marL="12700">
              <a:lnSpc>
                <a:spcPct val="100000"/>
              </a:lnSpc>
              <a:spcBef>
                <a:spcPts val="100"/>
              </a:spcBef>
            </a:pPr>
            <a:r>
              <a:rPr sz="1100" b="1" spc="-25" dirty="0">
                <a:latin typeface="Calibri"/>
                <a:cs typeface="Calibri"/>
              </a:rPr>
              <a:t>ENT</a:t>
            </a:r>
            <a:endParaRPr sz="1100">
              <a:latin typeface="Calibri"/>
              <a:cs typeface="Calibri"/>
            </a:endParaRPr>
          </a:p>
        </p:txBody>
      </p:sp>
      <p:sp>
        <p:nvSpPr>
          <p:cNvPr id="62" name="object 62"/>
          <p:cNvSpPr txBox="1"/>
          <p:nvPr/>
        </p:nvSpPr>
        <p:spPr>
          <a:xfrm>
            <a:off x="2872524" y="5035803"/>
            <a:ext cx="831215" cy="269240"/>
          </a:xfrm>
          <a:prstGeom prst="rect">
            <a:avLst/>
          </a:prstGeom>
        </p:spPr>
        <p:txBody>
          <a:bodyPr vert="horz" wrap="square" lIns="0" tIns="12700" rIns="0" bIns="0" rtlCol="0">
            <a:spAutoFit/>
          </a:bodyPr>
          <a:lstStyle/>
          <a:p>
            <a:pPr marL="12700">
              <a:lnSpc>
                <a:spcPct val="100000"/>
              </a:lnSpc>
              <a:spcBef>
                <a:spcPts val="100"/>
              </a:spcBef>
            </a:pPr>
            <a:r>
              <a:rPr sz="1600" spc="-10" dirty="0">
                <a:latin typeface="Calibri"/>
                <a:cs typeface="Calibri"/>
              </a:rPr>
              <a:t>TV&gt;Music</a:t>
            </a:r>
            <a:endParaRPr sz="1600">
              <a:latin typeface="Calibri"/>
              <a:cs typeface="Calibri"/>
            </a:endParaRPr>
          </a:p>
        </p:txBody>
      </p:sp>
      <p:grpSp>
        <p:nvGrpSpPr>
          <p:cNvPr id="63" name="object 63"/>
          <p:cNvGrpSpPr/>
          <p:nvPr/>
        </p:nvGrpSpPr>
        <p:grpSpPr>
          <a:xfrm>
            <a:off x="2260396" y="2971800"/>
            <a:ext cx="2314575" cy="1237615"/>
            <a:chOff x="2260396" y="2971800"/>
            <a:chExt cx="2314575" cy="1237615"/>
          </a:xfrm>
        </p:grpSpPr>
        <p:pic>
          <p:nvPicPr>
            <p:cNvPr id="64" name="object 64"/>
            <p:cNvPicPr/>
            <p:nvPr/>
          </p:nvPicPr>
          <p:blipFill>
            <a:blip r:embed="rId23" cstate="print"/>
            <a:stretch>
              <a:fillRect/>
            </a:stretch>
          </p:blipFill>
          <p:spPr>
            <a:xfrm>
              <a:off x="3057143" y="2971800"/>
              <a:ext cx="310895" cy="1237488"/>
            </a:xfrm>
            <a:prstGeom prst="rect">
              <a:avLst/>
            </a:prstGeom>
          </p:spPr>
        </p:pic>
        <p:sp>
          <p:nvSpPr>
            <p:cNvPr id="65" name="object 65"/>
            <p:cNvSpPr/>
            <p:nvPr/>
          </p:nvSpPr>
          <p:spPr>
            <a:xfrm>
              <a:off x="3153917" y="2992234"/>
              <a:ext cx="118110" cy="1042035"/>
            </a:xfrm>
            <a:custGeom>
              <a:avLst/>
              <a:gdLst/>
              <a:ahLst/>
              <a:cxnLst/>
              <a:rect l="l" t="t" r="r" b="b"/>
              <a:pathLst>
                <a:path w="118110" h="1042035">
                  <a:moveTo>
                    <a:pt x="58960" y="991061"/>
                  </a:moveTo>
                  <a:lnTo>
                    <a:pt x="46278" y="969322"/>
                  </a:lnTo>
                  <a:lnTo>
                    <a:pt x="46278" y="0"/>
                  </a:lnTo>
                  <a:lnTo>
                    <a:pt x="71678" y="0"/>
                  </a:lnTo>
                  <a:lnTo>
                    <a:pt x="71643" y="969322"/>
                  </a:lnTo>
                  <a:lnTo>
                    <a:pt x="58960" y="991061"/>
                  </a:lnTo>
                  <a:close/>
                </a:path>
                <a:path w="118110" h="1042035">
                  <a:moveTo>
                    <a:pt x="58978" y="1041501"/>
                  </a:moveTo>
                  <a:lnTo>
                    <a:pt x="3517" y="946505"/>
                  </a:lnTo>
                  <a:lnTo>
                    <a:pt x="0" y="940396"/>
                  </a:lnTo>
                  <a:lnTo>
                    <a:pt x="2082" y="932662"/>
                  </a:lnTo>
                  <a:lnTo>
                    <a:pt x="14185" y="925563"/>
                  </a:lnTo>
                  <a:lnTo>
                    <a:pt x="21970" y="927595"/>
                  </a:lnTo>
                  <a:lnTo>
                    <a:pt x="25501" y="933703"/>
                  </a:lnTo>
                  <a:lnTo>
                    <a:pt x="46243" y="969261"/>
                  </a:lnTo>
                  <a:lnTo>
                    <a:pt x="46278" y="1016304"/>
                  </a:lnTo>
                  <a:lnTo>
                    <a:pt x="73679" y="1016304"/>
                  </a:lnTo>
                  <a:lnTo>
                    <a:pt x="58978" y="1041501"/>
                  </a:lnTo>
                  <a:close/>
                </a:path>
                <a:path w="118110" h="1042035">
                  <a:moveTo>
                    <a:pt x="73679" y="1016304"/>
                  </a:moveTo>
                  <a:lnTo>
                    <a:pt x="71678" y="1016304"/>
                  </a:lnTo>
                  <a:lnTo>
                    <a:pt x="71678" y="969261"/>
                  </a:lnTo>
                  <a:lnTo>
                    <a:pt x="95986" y="927595"/>
                  </a:lnTo>
                  <a:lnTo>
                    <a:pt x="103784" y="925563"/>
                  </a:lnTo>
                  <a:lnTo>
                    <a:pt x="115887" y="932662"/>
                  </a:lnTo>
                  <a:lnTo>
                    <a:pt x="117919" y="940396"/>
                  </a:lnTo>
                  <a:lnTo>
                    <a:pt x="114401" y="946505"/>
                  </a:lnTo>
                  <a:lnTo>
                    <a:pt x="73679" y="1016304"/>
                  </a:lnTo>
                  <a:close/>
                </a:path>
                <a:path w="118110" h="1042035">
                  <a:moveTo>
                    <a:pt x="71678" y="1009903"/>
                  </a:moveTo>
                  <a:lnTo>
                    <a:pt x="69951" y="1009903"/>
                  </a:lnTo>
                  <a:lnTo>
                    <a:pt x="58960" y="991061"/>
                  </a:lnTo>
                  <a:lnTo>
                    <a:pt x="71678" y="969261"/>
                  </a:lnTo>
                  <a:lnTo>
                    <a:pt x="71678" y="1009903"/>
                  </a:lnTo>
                  <a:close/>
                </a:path>
                <a:path w="118110" h="1042035">
                  <a:moveTo>
                    <a:pt x="71678" y="1016304"/>
                  </a:moveTo>
                  <a:lnTo>
                    <a:pt x="46278" y="1016304"/>
                  </a:lnTo>
                  <a:lnTo>
                    <a:pt x="46278" y="969322"/>
                  </a:lnTo>
                  <a:lnTo>
                    <a:pt x="58960" y="991061"/>
                  </a:lnTo>
                  <a:lnTo>
                    <a:pt x="47967" y="1009903"/>
                  </a:lnTo>
                  <a:lnTo>
                    <a:pt x="71678" y="1009903"/>
                  </a:lnTo>
                  <a:lnTo>
                    <a:pt x="71678" y="1016304"/>
                  </a:lnTo>
                  <a:close/>
                </a:path>
                <a:path w="118110" h="1042035">
                  <a:moveTo>
                    <a:pt x="69951" y="1009903"/>
                  </a:moveTo>
                  <a:lnTo>
                    <a:pt x="47967" y="1009903"/>
                  </a:lnTo>
                  <a:lnTo>
                    <a:pt x="58960" y="991061"/>
                  </a:lnTo>
                  <a:lnTo>
                    <a:pt x="69951" y="1009903"/>
                  </a:lnTo>
                  <a:close/>
                </a:path>
              </a:pathLst>
            </a:custGeom>
            <a:solidFill>
              <a:srgbClr val="3394BA"/>
            </a:solidFill>
          </p:spPr>
          <p:txBody>
            <a:bodyPr wrap="square" lIns="0" tIns="0" rIns="0" bIns="0" rtlCol="0"/>
            <a:lstStyle/>
            <a:p>
              <a:endParaRPr/>
            </a:p>
          </p:txBody>
        </p:sp>
        <p:sp>
          <p:nvSpPr>
            <p:cNvPr id="66" name="object 66"/>
            <p:cNvSpPr/>
            <p:nvPr/>
          </p:nvSpPr>
          <p:spPr>
            <a:xfrm>
              <a:off x="2260396" y="3154857"/>
              <a:ext cx="2314575" cy="523240"/>
            </a:xfrm>
            <a:custGeom>
              <a:avLst/>
              <a:gdLst/>
              <a:ahLst/>
              <a:cxnLst/>
              <a:rect l="l" t="t" r="r" b="b"/>
              <a:pathLst>
                <a:path w="2314575" h="523239">
                  <a:moveTo>
                    <a:pt x="2314282" y="523176"/>
                  </a:moveTo>
                  <a:lnTo>
                    <a:pt x="0" y="523176"/>
                  </a:lnTo>
                  <a:lnTo>
                    <a:pt x="0" y="0"/>
                  </a:lnTo>
                  <a:lnTo>
                    <a:pt x="2314282" y="0"/>
                  </a:lnTo>
                  <a:lnTo>
                    <a:pt x="2314282" y="523176"/>
                  </a:lnTo>
                  <a:close/>
                </a:path>
              </a:pathLst>
            </a:custGeom>
            <a:solidFill>
              <a:srgbClr val="FFFFFF"/>
            </a:solidFill>
          </p:spPr>
          <p:txBody>
            <a:bodyPr wrap="square" lIns="0" tIns="0" rIns="0" bIns="0" rtlCol="0"/>
            <a:lstStyle/>
            <a:p>
              <a:endParaRPr/>
            </a:p>
          </p:txBody>
        </p:sp>
      </p:grpSp>
      <p:sp>
        <p:nvSpPr>
          <p:cNvPr id="67" name="object 67"/>
          <p:cNvSpPr txBox="1"/>
          <p:nvPr/>
        </p:nvSpPr>
        <p:spPr>
          <a:xfrm>
            <a:off x="2260396" y="3154857"/>
            <a:ext cx="2314575" cy="523240"/>
          </a:xfrm>
          <a:prstGeom prst="rect">
            <a:avLst/>
          </a:prstGeom>
          <a:ln w="9525">
            <a:solidFill>
              <a:srgbClr val="000000"/>
            </a:solidFill>
          </a:ln>
        </p:spPr>
        <p:txBody>
          <a:bodyPr vert="horz" wrap="square" lIns="0" tIns="29209" rIns="0" bIns="0" rtlCol="0">
            <a:spAutoFit/>
          </a:bodyPr>
          <a:lstStyle/>
          <a:p>
            <a:pPr marL="90805" marR="137160">
              <a:lnSpc>
                <a:spcPct val="101400"/>
              </a:lnSpc>
              <a:spcBef>
                <a:spcPts val="229"/>
              </a:spcBef>
            </a:pPr>
            <a:r>
              <a:rPr sz="1400" spc="-10" dirty="0">
                <a:latin typeface="Calibri"/>
                <a:cs typeface="Calibri"/>
              </a:rPr>
              <a:t>VegPasta:</a:t>
            </a:r>
            <a:r>
              <a:rPr sz="1400" spc="-25" dirty="0">
                <a:latin typeface="Calibri"/>
                <a:cs typeface="Calibri"/>
              </a:rPr>
              <a:t> </a:t>
            </a:r>
            <a:r>
              <a:rPr sz="1400" spc="-20" dirty="0">
                <a:latin typeface="Calibri"/>
                <a:cs typeface="Calibri"/>
              </a:rPr>
              <a:t>IceTea&gt; </a:t>
            </a:r>
            <a:r>
              <a:rPr sz="1400" spc="-10" dirty="0">
                <a:latin typeface="Calibri"/>
                <a:cs typeface="Calibri"/>
              </a:rPr>
              <a:t>Lemonade </a:t>
            </a:r>
            <a:r>
              <a:rPr sz="1400" dirty="0">
                <a:latin typeface="Calibri"/>
                <a:cs typeface="Calibri"/>
              </a:rPr>
              <a:t>Fish:</a:t>
            </a:r>
            <a:r>
              <a:rPr sz="1400" spc="-35" dirty="0">
                <a:latin typeface="Calibri"/>
                <a:cs typeface="Calibri"/>
              </a:rPr>
              <a:t> </a:t>
            </a:r>
            <a:r>
              <a:rPr sz="1400" dirty="0">
                <a:latin typeface="Calibri"/>
                <a:cs typeface="Calibri"/>
              </a:rPr>
              <a:t>Lemonade&gt;</a:t>
            </a:r>
            <a:r>
              <a:rPr sz="1400" spc="-30" dirty="0">
                <a:latin typeface="Calibri"/>
                <a:cs typeface="Calibri"/>
              </a:rPr>
              <a:t> </a:t>
            </a:r>
            <a:r>
              <a:rPr sz="1400" spc="-10" dirty="0">
                <a:latin typeface="Calibri"/>
                <a:cs typeface="Calibri"/>
              </a:rPr>
              <a:t>IceTea</a:t>
            </a:r>
            <a:endParaRPr sz="1400" dirty="0">
              <a:latin typeface="Calibri"/>
              <a:cs typeface="Calibri"/>
            </a:endParaRPr>
          </a:p>
        </p:txBody>
      </p:sp>
      <p:sp>
        <p:nvSpPr>
          <p:cNvPr id="68" name="object 68"/>
          <p:cNvSpPr txBox="1"/>
          <p:nvPr/>
        </p:nvSpPr>
        <p:spPr>
          <a:xfrm>
            <a:off x="1453591" y="2017267"/>
            <a:ext cx="647065" cy="299720"/>
          </a:xfrm>
          <a:prstGeom prst="rect">
            <a:avLst/>
          </a:prstGeom>
        </p:spPr>
        <p:txBody>
          <a:bodyPr vert="horz" wrap="square" lIns="0" tIns="12700" rIns="0" bIns="0" rtlCol="0">
            <a:spAutoFit/>
          </a:bodyPr>
          <a:lstStyle/>
          <a:p>
            <a:pPr marL="12700">
              <a:lnSpc>
                <a:spcPct val="100000"/>
              </a:lnSpc>
              <a:spcBef>
                <a:spcPts val="100"/>
              </a:spcBef>
            </a:pPr>
            <a:r>
              <a:rPr sz="1800" b="1" spc="-25" dirty="0">
                <a:latin typeface="Calibri"/>
                <a:cs typeface="Calibri"/>
              </a:rPr>
              <a:t>CP-net</a:t>
            </a:r>
            <a:endParaRPr sz="1800">
              <a:latin typeface="Calibri"/>
              <a:cs typeface="Calibri"/>
            </a:endParaRPr>
          </a:p>
        </p:txBody>
      </p:sp>
      <p:sp>
        <p:nvSpPr>
          <p:cNvPr id="69" name="object 69"/>
          <p:cNvSpPr txBox="1"/>
          <p:nvPr/>
        </p:nvSpPr>
        <p:spPr>
          <a:xfrm>
            <a:off x="10182479" y="3013964"/>
            <a:ext cx="1670050" cy="299720"/>
          </a:xfrm>
          <a:prstGeom prst="rect">
            <a:avLst/>
          </a:prstGeom>
        </p:spPr>
        <p:txBody>
          <a:bodyPr vert="horz" wrap="square" lIns="0" tIns="12700" rIns="0" bIns="0" rtlCol="0">
            <a:spAutoFit/>
          </a:bodyPr>
          <a:lstStyle/>
          <a:p>
            <a:pPr marL="12700">
              <a:lnSpc>
                <a:spcPct val="100000"/>
              </a:lnSpc>
              <a:spcBef>
                <a:spcPts val="100"/>
              </a:spcBef>
            </a:pPr>
            <a:r>
              <a:rPr sz="1800" b="1" dirty="0">
                <a:latin typeface="Calibri"/>
                <a:cs typeface="Calibri"/>
              </a:rPr>
              <a:t>Induced</a:t>
            </a:r>
            <a:r>
              <a:rPr sz="1800" b="1" spc="-55" dirty="0">
                <a:latin typeface="Calibri"/>
                <a:cs typeface="Calibri"/>
              </a:rPr>
              <a:t> </a:t>
            </a:r>
            <a:r>
              <a:rPr sz="1800" b="1" spc="-10" dirty="0">
                <a:latin typeface="Calibri"/>
                <a:cs typeface="Calibri"/>
              </a:rPr>
              <a:t>Ordering</a:t>
            </a:r>
            <a:endParaRPr sz="1800" dirty="0">
              <a:latin typeface="Calibri"/>
              <a:cs typeface="Calibri"/>
            </a:endParaRPr>
          </a:p>
        </p:txBody>
      </p:sp>
      <p:sp>
        <p:nvSpPr>
          <p:cNvPr id="70" name="object 70"/>
          <p:cNvSpPr txBox="1">
            <a:spLocks noGrp="1"/>
          </p:cNvSpPr>
          <p:nvPr>
            <p:ph type="title"/>
          </p:nvPr>
        </p:nvSpPr>
        <p:spPr>
          <a:xfrm>
            <a:off x="596900" y="985011"/>
            <a:ext cx="2488196" cy="443711"/>
          </a:xfrm>
          <a:prstGeom prst="rect">
            <a:avLst/>
          </a:prstGeom>
        </p:spPr>
        <p:txBody>
          <a:bodyPr vert="horz" wrap="square" lIns="0" tIns="12700" rIns="0" bIns="0" rtlCol="0">
            <a:spAutoFit/>
          </a:bodyPr>
          <a:lstStyle/>
          <a:p>
            <a:pPr marL="12700">
              <a:lnSpc>
                <a:spcPct val="100000"/>
              </a:lnSpc>
              <a:spcBef>
                <a:spcPts val="100"/>
              </a:spcBef>
            </a:pPr>
            <a:r>
              <a:rPr lang="el-GR" spc="145" dirty="0"/>
              <a:t>Παράδειγμα</a:t>
            </a:r>
            <a:endParaRPr spc="145" dirty="0"/>
          </a:p>
        </p:txBody>
      </p:sp>
      <p:sp>
        <p:nvSpPr>
          <p:cNvPr id="71" name="object 71"/>
          <p:cNvSpPr txBox="1"/>
          <p:nvPr/>
        </p:nvSpPr>
        <p:spPr>
          <a:xfrm>
            <a:off x="8816340" y="6531356"/>
            <a:ext cx="1670685" cy="208279"/>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898989"/>
                </a:solidFill>
                <a:latin typeface="Calibri"/>
                <a:cs typeface="Calibri"/>
              </a:rPr>
              <a:t>Distance</a:t>
            </a:r>
            <a:r>
              <a:rPr sz="1200" b="1" spc="-60" dirty="0">
                <a:solidFill>
                  <a:srgbClr val="898989"/>
                </a:solidFill>
                <a:latin typeface="Calibri"/>
                <a:cs typeface="Calibri"/>
              </a:rPr>
              <a:t> </a:t>
            </a:r>
            <a:r>
              <a:rPr sz="1200" b="1" dirty="0">
                <a:solidFill>
                  <a:srgbClr val="898989"/>
                </a:solidFill>
                <a:latin typeface="Calibri"/>
                <a:cs typeface="Calibri"/>
              </a:rPr>
              <a:t>Between</a:t>
            </a:r>
            <a:r>
              <a:rPr sz="1200" b="1" spc="-45" dirty="0">
                <a:solidFill>
                  <a:srgbClr val="898989"/>
                </a:solidFill>
                <a:latin typeface="Calibri"/>
                <a:cs typeface="Calibri"/>
              </a:rPr>
              <a:t> </a:t>
            </a:r>
            <a:r>
              <a:rPr sz="1200" b="1" spc="-15" dirty="0">
                <a:solidFill>
                  <a:srgbClr val="898989"/>
                </a:solidFill>
                <a:latin typeface="Calibri"/>
                <a:cs typeface="Calibri"/>
              </a:rPr>
              <a:t>CP-</a:t>
            </a:r>
            <a:r>
              <a:rPr sz="1200" b="1" spc="-20" dirty="0">
                <a:solidFill>
                  <a:srgbClr val="898989"/>
                </a:solidFill>
                <a:latin typeface="Calibri"/>
                <a:cs typeface="Calibri"/>
              </a:rPr>
              <a:t>nets</a:t>
            </a:r>
            <a:endParaRPr sz="1200">
              <a:latin typeface="Calibri"/>
              <a:cs typeface="Calibri"/>
            </a:endParaRPr>
          </a:p>
        </p:txBody>
      </p:sp>
      <p:sp>
        <p:nvSpPr>
          <p:cNvPr id="72" name="object 72"/>
          <p:cNvSpPr txBox="1"/>
          <p:nvPr/>
        </p:nvSpPr>
        <p:spPr>
          <a:xfrm>
            <a:off x="8790940" y="6339332"/>
            <a:ext cx="2668905" cy="208279"/>
          </a:xfrm>
          <a:prstGeom prst="rect">
            <a:avLst/>
          </a:prstGeom>
        </p:spPr>
        <p:txBody>
          <a:bodyPr vert="horz" wrap="square" lIns="0" tIns="12700" rIns="0" bIns="0" rtlCol="0">
            <a:spAutoFit/>
          </a:bodyPr>
          <a:lstStyle/>
          <a:p>
            <a:pPr marL="38100">
              <a:lnSpc>
                <a:spcPct val="100000"/>
              </a:lnSpc>
              <a:spcBef>
                <a:spcPts val="100"/>
              </a:spcBef>
            </a:pPr>
            <a:r>
              <a:rPr sz="1200" b="1" dirty="0">
                <a:solidFill>
                  <a:srgbClr val="898989"/>
                </a:solidFill>
                <a:latin typeface="Calibri"/>
                <a:cs typeface="Calibri"/>
              </a:rPr>
              <a:t>New</a:t>
            </a:r>
            <a:r>
              <a:rPr sz="1200" b="1" spc="-25" dirty="0">
                <a:solidFill>
                  <a:srgbClr val="898989"/>
                </a:solidFill>
                <a:latin typeface="Calibri"/>
                <a:cs typeface="Calibri"/>
              </a:rPr>
              <a:t> </a:t>
            </a:r>
            <a:r>
              <a:rPr sz="1200" b="1" dirty="0">
                <a:solidFill>
                  <a:srgbClr val="898989"/>
                </a:solidFill>
                <a:latin typeface="Calibri"/>
                <a:cs typeface="Calibri"/>
              </a:rPr>
              <a:t>Orleans</a:t>
            </a:r>
            <a:r>
              <a:rPr sz="1200" b="1" spc="-15" dirty="0">
                <a:solidFill>
                  <a:srgbClr val="898989"/>
                </a:solidFill>
                <a:latin typeface="Calibri"/>
                <a:cs typeface="Calibri"/>
              </a:rPr>
              <a:t> </a:t>
            </a:r>
            <a:r>
              <a:rPr sz="1200" b="1" dirty="0">
                <a:solidFill>
                  <a:srgbClr val="898989"/>
                </a:solidFill>
                <a:latin typeface="Calibri"/>
                <a:cs typeface="Calibri"/>
              </a:rPr>
              <a:t>–</a:t>
            </a:r>
            <a:r>
              <a:rPr sz="1200" b="1" spc="-5" dirty="0">
                <a:solidFill>
                  <a:srgbClr val="898989"/>
                </a:solidFill>
                <a:latin typeface="Calibri"/>
                <a:cs typeface="Calibri"/>
              </a:rPr>
              <a:t> </a:t>
            </a:r>
            <a:r>
              <a:rPr sz="1200" b="1" dirty="0">
                <a:solidFill>
                  <a:srgbClr val="898989"/>
                </a:solidFill>
                <a:latin typeface="Calibri"/>
                <a:cs typeface="Calibri"/>
              </a:rPr>
              <a:t>MPREF</a:t>
            </a:r>
            <a:r>
              <a:rPr sz="1200" b="1" spc="-10" dirty="0">
                <a:solidFill>
                  <a:srgbClr val="898989"/>
                </a:solidFill>
                <a:latin typeface="Calibri"/>
                <a:cs typeface="Calibri"/>
              </a:rPr>
              <a:t> </a:t>
            </a:r>
            <a:r>
              <a:rPr sz="1200" b="1" dirty="0">
                <a:solidFill>
                  <a:srgbClr val="898989"/>
                </a:solidFill>
                <a:latin typeface="Calibri"/>
                <a:cs typeface="Calibri"/>
              </a:rPr>
              <a:t>2018 -</a:t>
            </a:r>
            <a:r>
              <a:rPr sz="1200" b="1" spc="-15" dirty="0">
                <a:solidFill>
                  <a:srgbClr val="898989"/>
                </a:solidFill>
                <a:latin typeface="Calibri"/>
                <a:cs typeface="Calibri"/>
              </a:rPr>
              <a:t> </a:t>
            </a:r>
            <a:r>
              <a:rPr sz="1200" b="1" dirty="0">
                <a:solidFill>
                  <a:srgbClr val="898989"/>
                </a:solidFill>
                <a:latin typeface="Calibri"/>
                <a:cs typeface="Calibri"/>
              </a:rPr>
              <a:t>A</a:t>
            </a:r>
            <a:r>
              <a:rPr sz="1200" b="1" spc="-10" dirty="0">
                <a:solidFill>
                  <a:srgbClr val="898989"/>
                </a:solidFill>
                <a:latin typeface="Calibri"/>
                <a:cs typeface="Calibri"/>
              </a:rPr>
              <a:t> </a:t>
            </a:r>
            <a:r>
              <a:rPr sz="1200" b="1" spc="-5" dirty="0">
                <a:solidFill>
                  <a:srgbClr val="898989"/>
                </a:solidFill>
                <a:latin typeface="Calibri"/>
                <a:cs typeface="Calibri"/>
              </a:rPr>
              <a:t>Noti</a:t>
            </a:r>
            <a:r>
              <a:rPr sz="1200" b="1" spc="-630" dirty="0">
                <a:solidFill>
                  <a:srgbClr val="898989"/>
                </a:solidFill>
                <a:latin typeface="Calibri"/>
                <a:cs typeface="Calibri"/>
              </a:rPr>
              <a:t>o</a:t>
            </a:r>
            <a:r>
              <a:rPr sz="1800" spc="-60" baseline="-30092" dirty="0">
                <a:solidFill>
                  <a:srgbClr val="898989"/>
                </a:solidFill>
                <a:latin typeface="Arial"/>
                <a:cs typeface="Arial"/>
              </a:rPr>
              <a:t>4</a:t>
            </a:r>
            <a:r>
              <a:rPr sz="1200" b="1" spc="-615" dirty="0">
                <a:solidFill>
                  <a:srgbClr val="898989"/>
                </a:solidFill>
                <a:latin typeface="Calibri"/>
                <a:cs typeface="Calibri"/>
              </a:rPr>
              <a:t>n</a:t>
            </a:r>
            <a:r>
              <a:rPr sz="1800" baseline="-30092" dirty="0">
                <a:solidFill>
                  <a:srgbClr val="898989"/>
                </a:solidFill>
                <a:latin typeface="Arial"/>
                <a:cs typeface="Arial"/>
              </a:rPr>
              <a:t>4</a:t>
            </a:r>
            <a:r>
              <a:rPr sz="1800" spc="-165" baseline="-30092" dirty="0">
                <a:solidFill>
                  <a:srgbClr val="898989"/>
                </a:solidFill>
                <a:latin typeface="Arial"/>
                <a:cs typeface="Arial"/>
              </a:rPr>
              <a:t> </a:t>
            </a:r>
            <a:r>
              <a:rPr sz="1200" b="1" spc="-25" dirty="0">
                <a:solidFill>
                  <a:srgbClr val="898989"/>
                </a:solidFill>
                <a:latin typeface="Calibri"/>
                <a:cs typeface="Calibri"/>
              </a:rPr>
              <a:t>of</a:t>
            </a:r>
            <a:endParaRPr sz="1200">
              <a:latin typeface="Calibri"/>
              <a:cs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lang="el-GR" spc="165" dirty="0"/>
              <a:t>Απόσταση μεταξύ διακριτών δομών</a:t>
            </a:r>
            <a:endParaRPr spc="120" dirty="0"/>
          </a:p>
        </p:txBody>
      </p:sp>
      <p:sp>
        <p:nvSpPr>
          <p:cNvPr id="3" name="object 3"/>
          <p:cNvSpPr txBox="1"/>
          <p:nvPr/>
        </p:nvSpPr>
        <p:spPr>
          <a:xfrm>
            <a:off x="596900" y="900684"/>
            <a:ext cx="7716520" cy="628377"/>
          </a:xfrm>
          <a:prstGeom prst="rect">
            <a:avLst/>
          </a:prstGeom>
        </p:spPr>
        <p:txBody>
          <a:bodyPr vert="horz" wrap="square" lIns="0" tIns="12700" rIns="0" bIns="0" rtlCol="0">
            <a:spAutoFit/>
          </a:bodyPr>
          <a:lstStyle/>
          <a:p>
            <a:pPr marL="243840" indent="-231775">
              <a:lnSpc>
                <a:spcPct val="100000"/>
              </a:lnSpc>
              <a:spcBef>
                <a:spcPts val="100"/>
              </a:spcBef>
              <a:buChar char="•"/>
              <a:tabLst>
                <a:tab pos="243840" algn="l"/>
                <a:tab pos="244475" algn="l"/>
              </a:tabLst>
            </a:pPr>
            <a:r>
              <a:rPr lang="el-GR" sz="2000" dirty="0">
                <a:solidFill>
                  <a:srgbClr val="004165"/>
                </a:solidFill>
                <a:latin typeface="Arial"/>
                <a:cs typeface="Arial"/>
              </a:rPr>
              <a:t>Οι προτιμήσεις μπορούν να πάρουν πολλές μορφές: δυαδικές, βαθμολογίες, αστέρια, διατάξεις.</a:t>
            </a:r>
            <a:endParaRPr sz="2000" dirty="0">
              <a:latin typeface="Arial"/>
              <a:cs typeface="Arial"/>
            </a:endParaRPr>
          </a:p>
        </p:txBody>
      </p:sp>
      <p:sp>
        <p:nvSpPr>
          <p:cNvPr id="4" name="object 4"/>
          <p:cNvSpPr txBox="1"/>
          <p:nvPr/>
        </p:nvSpPr>
        <p:spPr>
          <a:xfrm>
            <a:off x="596900" y="1635252"/>
            <a:ext cx="7160259" cy="936154"/>
          </a:xfrm>
          <a:prstGeom prst="rect">
            <a:avLst/>
          </a:prstGeom>
        </p:spPr>
        <p:txBody>
          <a:bodyPr vert="horz" wrap="square" lIns="0" tIns="12700" rIns="0" bIns="0" rtlCol="0">
            <a:spAutoFit/>
          </a:bodyPr>
          <a:lstStyle/>
          <a:p>
            <a:pPr marL="243840" marR="5080" indent="-231775">
              <a:lnSpc>
                <a:spcPct val="100000"/>
              </a:lnSpc>
              <a:spcBef>
                <a:spcPts val="100"/>
              </a:spcBef>
              <a:buChar char="•"/>
              <a:tabLst>
                <a:tab pos="243840" algn="l"/>
                <a:tab pos="244475" algn="l"/>
              </a:tabLst>
            </a:pPr>
            <a:r>
              <a:rPr lang="el-GR" sz="2000" dirty="0">
                <a:solidFill>
                  <a:srgbClr val="004165"/>
                </a:solidFill>
                <a:latin typeface="Arial"/>
                <a:cs typeface="Arial"/>
              </a:rPr>
              <a:t>Αποστάσεις που χρησιμοποιούνται στα συστήματα συστάσεων (ομοιότητα χρηστών), στην ταξινόμηση (απόσταση από τάξεις) και σε άλλα μέρη.</a:t>
            </a:r>
            <a:endParaRPr sz="2000" dirty="0">
              <a:latin typeface="Arial"/>
              <a:cs typeface="Arial"/>
            </a:endParaRPr>
          </a:p>
        </p:txBody>
      </p:sp>
      <p:sp>
        <p:nvSpPr>
          <p:cNvPr id="5" name="object 5"/>
          <p:cNvSpPr txBox="1"/>
          <p:nvPr/>
        </p:nvSpPr>
        <p:spPr>
          <a:xfrm>
            <a:off x="596900" y="2677668"/>
            <a:ext cx="2908300" cy="320601"/>
          </a:xfrm>
          <a:prstGeom prst="rect">
            <a:avLst/>
          </a:prstGeom>
        </p:spPr>
        <p:txBody>
          <a:bodyPr vert="horz" wrap="square" lIns="0" tIns="12700" rIns="0" bIns="0" rtlCol="0">
            <a:spAutoFit/>
          </a:bodyPr>
          <a:lstStyle/>
          <a:p>
            <a:pPr marL="102235" indent="-90170">
              <a:lnSpc>
                <a:spcPct val="100000"/>
              </a:lnSpc>
              <a:spcBef>
                <a:spcPts val="100"/>
              </a:spcBef>
              <a:buSzPct val="95000"/>
              <a:buFont typeface="Arial"/>
              <a:buChar char="•"/>
              <a:tabLst>
                <a:tab pos="102870" algn="l"/>
              </a:tabLst>
            </a:pPr>
            <a:r>
              <a:rPr lang="el-GR" sz="2000" b="1" dirty="0">
                <a:solidFill>
                  <a:srgbClr val="004165"/>
                </a:solidFill>
                <a:latin typeface="Arial"/>
                <a:cs typeface="Arial"/>
              </a:rPr>
              <a:t>Απόσταση</a:t>
            </a:r>
            <a:r>
              <a:rPr sz="2000" b="1" spc="-45" dirty="0">
                <a:solidFill>
                  <a:srgbClr val="004165"/>
                </a:solidFill>
                <a:latin typeface="Arial"/>
                <a:cs typeface="Arial"/>
              </a:rPr>
              <a:t> </a:t>
            </a:r>
            <a:r>
              <a:rPr sz="2000" b="1" spc="-10" dirty="0">
                <a:solidFill>
                  <a:srgbClr val="004165"/>
                </a:solidFill>
                <a:latin typeface="Arial"/>
                <a:cs typeface="Arial"/>
              </a:rPr>
              <a:t>(</a:t>
            </a:r>
            <a:r>
              <a:rPr lang="el-GR" sz="2000" b="1" spc="-10" dirty="0">
                <a:solidFill>
                  <a:srgbClr val="004165"/>
                </a:solidFill>
                <a:latin typeface="Arial"/>
                <a:cs typeface="Arial"/>
              </a:rPr>
              <a:t>Μετρικό</a:t>
            </a:r>
            <a:r>
              <a:rPr sz="2000" b="1" spc="-10" dirty="0">
                <a:solidFill>
                  <a:srgbClr val="004165"/>
                </a:solidFill>
                <a:latin typeface="Arial"/>
                <a:cs typeface="Arial"/>
              </a:rPr>
              <a:t>):</a:t>
            </a:r>
            <a:endParaRPr sz="2000" dirty="0">
              <a:latin typeface="Arial"/>
              <a:cs typeface="Arial"/>
            </a:endParaRPr>
          </a:p>
        </p:txBody>
      </p:sp>
      <p:sp>
        <p:nvSpPr>
          <p:cNvPr id="6" name="object 6"/>
          <p:cNvSpPr txBox="1"/>
          <p:nvPr/>
        </p:nvSpPr>
        <p:spPr>
          <a:xfrm>
            <a:off x="942975" y="2973323"/>
            <a:ext cx="5457825" cy="1497846"/>
          </a:xfrm>
          <a:prstGeom prst="rect">
            <a:avLst/>
          </a:prstGeom>
        </p:spPr>
        <p:txBody>
          <a:bodyPr vert="horz" wrap="square" lIns="0" tIns="73660" rIns="0" bIns="0" rtlCol="0">
            <a:spAutoFit/>
          </a:bodyPr>
          <a:lstStyle/>
          <a:p>
            <a:pPr marL="408940" indent="-396875">
              <a:lnSpc>
                <a:spcPct val="100000"/>
              </a:lnSpc>
              <a:spcBef>
                <a:spcPts val="580"/>
              </a:spcBef>
              <a:buChar char="–"/>
              <a:tabLst>
                <a:tab pos="408940" algn="l"/>
                <a:tab pos="409575" algn="l"/>
              </a:tabLst>
            </a:pPr>
            <a:r>
              <a:rPr sz="2000" dirty="0">
                <a:solidFill>
                  <a:srgbClr val="004165"/>
                </a:solidFill>
                <a:latin typeface="Arial"/>
                <a:cs typeface="Arial"/>
              </a:rPr>
              <a:t>d(x,y)</a:t>
            </a:r>
            <a:r>
              <a:rPr sz="2000" spc="-5" dirty="0">
                <a:solidFill>
                  <a:srgbClr val="004165"/>
                </a:solidFill>
                <a:latin typeface="Arial"/>
                <a:cs typeface="Arial"/>
              </a:rPr>
              <a:t> </a:t>
            </a:r>
            <a:r>
              <a:rPr sz="2000" dirty="0">
                <a:solidFill>
                  <a:srgbClr val="004165"/>
                </a:solidFill>
                <a:latin typeface="Arial"/>
                <a:cs typeface="Arial"/>
              </a:rPr>
              <a:t>≥ 0</a:t>
            </a:r>
            <a:r>
              <a:rPr sz="2000" spc="-15" dirty="0">
                <a:solidFill>
                  <a:srgbClr val="004165"/>
                </a:solidFill>
                <a:latin typeface="Arial"/>
                <a:cs typeface="Arial"/>
              </a:rPr>
              <a:t> </a:t>
            </a:r>
            <a:r>
              <a:rPr sz="2000" spc="-10" dirty="0">
                <a:solidFill>
                  <a:srgbClr val="004165"/>
                </a:solidFill>
                <a:latin typeface="Arial"/>
                <a:cs typeface="Arial"/>
              </a:rPr>
              <a:t>(</a:t>
            </a:r>
            <a:r>
              <a:rPr lang="el-GR" sz="2000" spc="-10" dirty="0">
                <a:solidFill>
                  <a:srgbClr val="004165"/>
                </a:solidFill>
                <a:latin typeface="Arial"/>
                <a:cs typeface="Arial"/>
              </a:rPr>
              <a:t>μη-αρνητικό</a:t>
            </a:r>
            <a:r>
              <a:rPr sz="2000" spc="-10" dirty="0">
                <a:solidFill>
                  <a:srgbClr val="004165"/>
                </a:solidFill>
                <a:latin typeface="Arial"/>
                <a:cs typeface="Arial"/>
              </a:rPr>
              <a:t>),</a:t>
            </a:r>
            <a:endParaRPr sz="2000" dirty="0">
              <a:latin typeface="Arial"/>
              <a:cs typeface="Arial"/>
            </a:endParaRPr>
          </a:p>
          <a:p>
            <a:pPr marL="408940" indent="-396875">
              <a:lnSpc>
                <a:spcPct val="100000"/>
              </a:lnSpc>
              <a:spcBef>
                <a:spcPts val="480"/>
              </a:spcBef>
              <a:buChar char="–"/>
              <a:tabLst>
                <a:tab pos="408940" algn="l"/>
                <a:tab pos="409575" algn="l"/>
              </a:tabLst>
            </a:pPr>
            <a:r>
              <a:rPr sz="2000" dirty="0">
                <a:solidFill>
                  <a:srgbClr val="004165"/>
                </a:solidFill>
                <a:latin typeface="Arial"/>
                <a:cs typeface="Arial"/>
              </a:rPr>
              <a:t>d(x,y)</a:t>
            </a:r>
            <a:r>
              <a:rPr sz="2000" spc="-25" dirty="0">
                <a:solidFill>
                  <a:srgbClr val="004165"/>
                </a:solidFill>
                <a:latin typeface="Arial"/>
                <a:cs typeface="Arial"/>
              </a:rPr>
              <a:t> </a:t>
            </a:r>
            <a:r>
              <a:rPr sz="2000" dirty="0">
                <a:solidFill>
                  <a:srgbClr val="004165"/>
                </a:solidFill>
                <a:latin typeface="Arial"/>
                <a:cs typeface="Arial"/>
              </a:rPr>
              <a:t>=</a:t>
            </a:r>
            <a:r>
              <a:rPr sz="2000" spc="-30" dirty="0">
                <a:solidFill>
                  <a:srgbClr val="004165"/>
                </a:solidFill>
                <a:latin typeface="Arial"/>
                <a:cs typeface="Arial"/>
              </a:rPr>
              <a:t> </a:t>
            </a:r>
            <a:r>
              <a:rPr sz="2000" dirty="0">
                <a:solidFill>
                  <a:srgbClr val="004165"/>
                </a:solidFill>
                <a:latin typeface="Arial"/>
                <a:cs typeface="Arial"/>
              </a:rPr>
              <a:t>0</a:t>
            </a:r>
            <a:r>
              <a:rPr sz="2000" spc="-20" dirty="0">
                <a:solidFill>
                  <a:srgbClr val="004165"/>
                </a:solidFill>
                <a:latin typeface="Arial"/>
                <a:cs typeface="Arial"/>
              </a:rPr>
              <a:t> </a:t>
            </a:r>
            <a:r>
              <a:rPr sz="2000" dirty="0">
                <a:solidFill>
                  <a:srgbClr val="004165"/>
                </a:solidFill>
                <a:latin typeface="Arial"/>
                <a:cs typeface="Arial"/>
              </a:rPr>
              <a:t>iff</a:t>
            </a:r>
            <a:r>
              <a:rPr sz="2000" spc="-30" dirty="0">
                <a:solidFill>
                  <a:srgbClr val="004165"/>
                </a:solidFill>
                <a:latin typeface="Arial"/>
                <a:cs typeface="Arial"/>
              </a:rPr>
              <a:t> </a:t>
            </a:r>
            <a:r>
              <a:rPr sz="2000" dirty="0">
                <a:solidFill>
                  <a:srgbClr val="004165"/>
                </a:solidFill>
                <a:latin typeface="Arial"/>
                <a:cs typeface="Arial"/>
              </a:rPr>
              <a:t>x=y</a:t>
            </a:r>
            <a:r>
              <a:rPr sz="2000" spc="-10" dirty="0">
                <a:solidFill>
                  <a:srgbClr val="004165"/>
                </a:solidFill>
                <a:latin typeface="Arial"/>
                <a:cs typeface="Arial"/>
              </a:rPr>
              <a:t> (</a:t>
            </a:r>
            <a:r>
              <a:rPr lang="el-GR" sz="2000" spc="-10" dirty="0">
                <a:solidFill>
                  <a:srgbClr val="004165"/>
                </a:solidFill>
                <a:latin typeface="Arial"/>
                <a:cs typeface="Arial"/>
              </a:rPr>
              <a:t>ταυτότητα</a:t>
            </a:r>
            <a:r>
              <a:rPr sz="2000" spc="-10" dirty="0">
                <a:solidFill>
                  <a:srgbClr val="004165"/>
                </a:solidFill>
                <a:latin typeface="Arial"/>
                <a:cs typeface="Arial"/>
              </a:rPr>
              <a:t>),</a:t>
            </a:r>
            <a:endParaRPr sz="2000" dirty="0">
              <a:latin typeface="Arial"/>
              <a:cs typeface="Arial"/>
            </a:endParaRPr>
          </a:p>
          <a:p>
            <a:pPr marL="408940" indent="-396875">
              <a:lnSpc>
                <a:spcPct val="100000"/>
              </a:lnSpc>
              <a:spcBef>
                <a:spcPts val="505"/>
              </a:spcBef>
              <a:buChar char="–"/>
              <a:tabLst>
                <a:tab pos="408940" algn="l"/>
                <a:tab pos="409575" algn="l"/>
              </a:tabLst>
            </a:pPr>
            <a:r>
              <a:rPr sz="2000" dirty="0">
                <a:solidFill>
                  <a:srgbClr val="004165"/>
                </a:solidFill>
                <a:latin typeface="Arial"/>
                <a:cs typeface="Arial"/>
              </a:rPr>
              <a:t>d(x,y)</a:t>
            </a:r>
            <a:r>
              <a:rPr sz="2000" spc="-40" dirty="0">
                <a:solidFill>
                  <a:srgbClr val="004165"/>
                </a:solidFill>
                <a:latin typeface="Arial"/>
                <a:cs typeface="Arial"/>
              </a:rPr>
              <a:t> </a:t>
            </a:r>
            <a:r>
              <a:rPr sz="2000" dirty="0">
                <a:solidFill>
                  <a:srgbClr val="004165"/>
                </a:solidFill>
                <a:latin typeface="Arial"/>
                <a:cs typeface="Arial"/>
              </a:rPr>
              <a:t>=</a:t>
            </a:r>
            <a:r>
              <a:rPr sz="2000" spc="-45" dirty="0">
                <a:solidFill>
                  <a:srgbClr val="004165"/>
                </a:solidFill>
                <a:latin typeface="Arial"/>
                <a:cs typeface="Arial"/>
              </a:rPr>
              <a:t> </a:t>
            </a:r>
            <a:r>
              <a:rPr sz="2000" dirty="0">
                <a:solidFill>
                  <a:srgbClr val="004165"/>
                </a:solidFill>
                <a:latin typeface="Arial"/>
                <a:cs typeface="Arial"/>
              </a:rPr>
              <a:t>d(y,x)</a:t>
            </a:r>
            <a:r>
              <a:rPr sz="2000" spc="-40" dirty="0">
                <a:solidFill>
                  <a:srgbClr val="004165"/>
                </a:solidFill>
                <a:latin typeface="Arial"/>
                <a:cs typeface="Arial"/>
              </a:rPr>
              <a:t> </a:t>
            </a:r>
            <a:r>
              <a:rPr sz="2000" dirty="0">
                <a:solidFill>
                  <a:srgbClr val="004165"/>
                </a:solidFill>
                <a:latin typeface="Arial"/>
                <a:cs typeface="Arial"/>
              </a:rPr>
              <a:t>(</a:t>
            </a:r>
            <a:r>
              <a:rPr lang="el-GR" sz="2000" dirty="0">
                <a:solidFill>
                  <a:srgbClr val="004165"/>
                </a:solidFill>
                <a:latin typeface="Arial"/>
                <a:cs typeface="Arial"/>
              </a:rPr>
              <a:t>συμμετρία</a:t>
            </a:r>
            <a:r>
              <a:rPr sz="2000" dirty="0">
                <a:solidFill>
                  <a:srgbClr val="004165"/>
                </a:solidFill>
                <a:latin typeface="Arial"/>
                <a:cs typeface="Arial"/>
              </a:rPr>
              <a:t>),</a:t>
            </a:r>
            <a:r>
              <a:rPr sz="2000" spc="-40" dirty="0">
                <a:solidFill>
                  <a:srgbClr val="004165"/>
                </a:solidFill>
                <a:latin typeface="Arial"/>
                <a:cs typeface="Arial"/>
              </a:rPr>
              <a:t> </a:t>
            </a:r>
            <a:r>
              <a:rPr lang="el-GR" sz="2000" spc="-25" dirty="0">
                <a:solidFill>
                  <a:srgbClr val="004165"/>
                </a:solidFill>
                <a:latin typeface="Arial"/>
                <a:cs typeface="Arial"/>
              </a:rPr>
              <a:t>και</a:t>
            </a:r>
            <a:endParaRPr sz="2000" dirty="0">
              <a:latin typeface="Arial"/>
              <a:cs typeface="Arial"/>
            </a:endParaRPr>
          </a:p>
          <a:p>
            <a:pPr marL="408940" indent="-396875">
              <a:lnSpc>
                <a:spcPct val="100000"/>
              </a:lnSpc>
              <a:spcBef>
                <a:spcPts val="500"/>
              </a:spcBef>
              <a:buChar char="–"/>
              <a:tabLst>
                <a:tab pos="408940" algn="l"/>
                <a:tab pos="409575" algn="l"/>
              </a:tabLst>
            </a:pPr>
            <a:r>
              <a:rPr sz="2000" dirty="0">
                <a:solidFill>
                  <a:srgbClr val="004165"/>
                </a:solidFill>
                <a:latin typeface="Arial"/>
                <a:cs typeface="Arial"/>
              </a:rPr>
              <a:t>d(x,z)</a:t>
            </a:r>
            <a:r>
              <a:rPr sz="2000" spc="-35" dirty="0">
                <a:solidFill>
                  <a:srgbClr val="004165"/>
                </a:solidFill>
                <a:latin typeface="Arial"/>
                <a:cs typeface="Arial"/>
              </a:rPr>
              <a:t> </a:t>
            </a:r>
            <a:r>
              <a:rPr sz="2000" dirty="0">
                <a:solidFill>
                  <a:srgbClr val="004165"/>
                </a:solidFill>
                <a:latin typeface="Arial"/>
                <a:cs typeface="Arial"/>
              </a:rPr>
              <a:t>≤</a:t>
            </a:r>
            <a:r>
              <a:rPr sz="2000" spc="-20" dirty="0">
                <a:solidFill>
                  <a:srgbClr val="004165"/>
                </a:solidFill>
                <a:latin typeface="Arial"/>
                <a:cs typeface="Arial"/>
              </a:rPr>
              <a:t> </a:t>
            </a:r>
            <a:r>
              <a:rPr sz="2000" dirty="0">
                <a:solidFill>
                  <a:srgbClr val="004165"/>
                </a:solidFill>
                <a:latin typeface="Arial"/>
                <a:cs typeface="Arial"/>
              </a:rPr>
              <a:t>d(x,y)</a:t>
            </a:r>
            <a:r>
              <a:rPr sz="2000" spc="-30" dirty="0">
                <a:solidFill>
                  <a:srgbClr val="004165"/>
                </a:solidFill>
                <a:latin typeface="Arial"/>
                <a:cs typeface="Arial"/>
              </a:rPr>
              <a:t> </a:t>
            </a:r>
            <a:r>
              <a:rPr sz="2000" dirty="0">
                <a:solidFill>
                  <a:srgbClr val="004165"/>
                </a:solidFill>
                <a:latin typeface="Arial"/>
                <a:cs typeface="Arial"/>
              </a:rPr>
              <a:t>+</a:t>
            </a:r>
            <a:r>
              <a:rPr sz="2000" spc="-30" dirty="0">
                <a:solidFill>
                  <a:srgbClr val="004165"/>
                </a:solidFill>
                <a:latin typeface="Arial"/>
                <a:cs typeface="Arial"/>
              </a:rPr>
              <a:t> </a:t>
            </a:r>
            <a:r>
              <a:rPr sz="2000" dirty="0">
                <a:solidFill>
                  <a:srgbClr val="004165"/>
                </a:solidFill>
                <a:latin typeface="Arial"/>
                <a:cs typeface="Arial"/>
              </a:rPr>
              <a:t>d(y,z)</a:t>
            </a:r>
            <a:r>
              <a:rPr sz="2000" spc="-30" dirty="0">
                <a:solidFill>
                  <a:srgbClr val="004165"/>
                </a:solidFill>
                <a:latin typeface="Arial"/>
                <a:cs typeface="Arial"/>
              </a:rPr>
              <a:t> </a:t>
            </a:r>
            <a:r>
              <a:rPr sz="2000" dirty="0">
                <a:solidFill>
                  <a:srgbClr val="004165"/>
                </a:solidFill>
                <a:latin typeface="Arial"/>
                <a:cs typeface="Arial"/>
              </a:rPr>
              <a:t>(</a:t>
            </a:r>
            <a:r>
              <a:rPr lang="el-GR" sz="2000" dirty="0">
                <a:solidFill>
                  <a:srgbClr val="004165"/>
                </a:solidFill>
                <a:latin typeface="Arial"/>
                <a:cs typeface="Arial"/>
              </a:rPr>
              <a:t>τριγωνική ανισότητα</a:t>
            </a:r>
            <a:r>
              <a:rPr sz="2000" spc="-10" dirty="0">
                <a:solidFill>
                  <a:srgbClr val="004165"/>
                </a:solidFill>
                <a:latin typeface="Arial"/>
                <a:cs typeface="Arial"/>
              </a:rPr>
              <a:t>).</a:t>
            </a:r>
            <a:endParaRPr sz="2000" dirty="0">
              <a:latin typeface="Arial"/>
              <a:cs typeface="Arial"/>
            </a:endParaRPr>
          </a:p>
        </p:txBody>
      </p:sp>
      <p:sp>
        <p:nvSpPr>
          <p:cNvPr id="7" name="object 7"/>
          <p:cNvSpPr txBox="1"/>
          <p:nvPr/>
        </p:nvSpPr>
        <p:spPr>
          <a:xfrm>
            <a:off x="78738" y="5647435"/>
            <a:ext cx="8399145" cy="1122680"/>
          </a:xfrm>
          <a:prstGeom prst="rect">
            <a:avLst/>
          </a:prstGeom>
        </p:spPr>
        <p:txBody>
          <a:bodyPr vert="horz" wrap="square" lIns="0" tIns="12700" rIns="0" bIns="0" rtlCol="0">
            <a:spAutoFit/>
          </a:bodyPr>
          <a:lstStyle/>
          <a:p>
            <a:pPr marL="12700">
              <a:lnSpc>
                <a:spcPts val="1415"/>
              </a:lnSpc>
              <a:spcBef>
                <a:spcPts val="100"/>
              </a:spcBef>
            </a:pPr>
            <a:r>
              <a:rPr sz="1200" b="1" u="sng" dirty="0">
                <a:solidFill>
                  <a:srgbClr val="363444"/>
                </a:solidFill>
                <a:uFill>
                  <a:solidFill>
                    <a:srgbClr val="363444"/>
                  </a:solidFill>
                </a:uFill>
                <a:latin typeface="Arial"/>
                <a:cs typeface="Arial"/>
              </a:rPr>
              <a:t>Paper</a:t>
            </a:r>
            <a:r>
              <a:rPr sz="1200" b="1" u="sng" spc="-25" dirty="0">
                <a:solidFill>
                  <a:srgbClr val="363444"/>
                </a:solidFill>
                <a:uFill>
                  <a:solidFill>
                    <a:srgbClr val="363444"/>
                  </a:solidFill>
                </a:uFill>
                <a:latin typeface="Arial"/>
                <a:cs typeface="Arial"/>
              </a:rPr>
              <a:t> </a:t>
            </a:r>
            <a:r>
              <a:rPr sz="1200" b="1" u="sng" spc="-10" dirty="0">
                <a:solidFill>
                  <a:srgbClr val="363444"/>
                </a:solidFill>
                <a:uFill>
                  <a:solidFill>
                    <a:srgbClr val="363444"/>
                  </a:solidFill>
                </a:uFill>
                <a:latin typeface="Arial"/>
                <a:cs typeface="Arial"/>
              </a:rPr>
              <a:t>Citations</a:t>
            </a:r>
            <a:endParaRPr sz="1200">
              <a:latin typeface="Arial"/>
              <a:cs typeface="Arial"/>
            </a:endParaRPr>
          </a:p>
          <a:p>
            <a:pPr marL="12700">
              <a:lnSpc>
                <a:spcPts val="1405"/>
              </a:lnSpc>
            </a:pPr>
            <a:r>
              <a:rPr sz="1200" dirty="0">
                <a:solidFill>
                  <a:srgbClr val="363444"/>
                </a:solidFill>
                <a:latin typeface="Arial"/>
                <a:cs typeface="Arial"/>
              </a:rPr>
              <a:t>Andrea</a:t>
            </a:r>
            <a:r>
              <a:rPr sz="1200" spc="-40" dirty="0">
                <a:solidFill>
                  <a:srgbClr val="363444"/>
                </a:solidFill>
                <a:latin typeface="Arial"/>
                <a:cs typeface="Arial"/>
              </a:rPr>
              <a:t> </a:t>
            </a:r>
            <a:r>
              <a:rPr sz="1200" dirty="0">
                <a:solidFill>
                  <a:srgbClr val="363444"/>
                </a:solidFill>
                <a:latin typeface="Arial"/>
                <a:cs typeface="Arial"/>
              </a:rPr>
              <a:t>Loreggia,</a:t>
            </a:r>
            <a:r>
              <a:rPr sz="1200" spc="-25" dirty="0">
                <a:solidFill>
                  <a:srgbClr val="363444"/>
                </a:solidFill>
                <a:latin typeface="Arial"/>
                <a:cs typeface="Arial"/>
              </a:rPr>
              <a:t> </a:t>
            </a:r>
            <a:r>
              <a:rPr sz="1200" dirty="0">
                <a:solidFill>
                  <a:srgbClr val="363444"/>
                </a:solidFill>
                <a:latin typeface="Arial"/>
                <a:cs typeface="Arial"/>
              </a:rPr>
              <a:t>Nicholas</a:t>
            </a:r>
            <a:r>
              <a:rPr sz="1200" spc="-30" dirty="0">
                <a:solidFill>
                  <a:srgbClr val="363444"/>
                </a:solidFill>
                <a:latin typeface="Arial"/>
                <a:cs typeface="Arial"/>
              </a:rPr>
              <a:t> </a:t>
            </a:r>
            <a:r>
              <a:rPr sz="1200" dirty="0">
                <a:solidFill>
                  <a:srgbClr val="363444"/>
                </a:solidFill>
                <a:latin typeface="Arial"/>
                <a:cs typeface="Arial"/>
              </a:rPr>
              <a:t>Mattei,</a:t>
            </a:r>
            <a:r>
              <a:rPr sz="1200" spc="-20" dirty="0">
                <a:solidFill>
                  <a:srgbClr val="363444"/>
                </a:solidFill>
                <a:latin typeface="Arial"/>
                <a:cs typeface="Arial"/>
              </a:rPr>
              <a:t> </a:t>
            </a:r>
            <a:r>
              <a:rPr sz="1200" dirty="0">
                <a:solidFill>
                  <a:srgbClr val="363444"/>
                </a:solidFill>
                <a:latin typeface="Arial"/>
                <a:cs typeface="Arial"/>
              </a:rPr>
              <a:t>Francesca</a:t>
            </a:r>
            <a:r>
              <a:rPr sz="1200" spc="-35" dirty="0">
                <a:solidFill>
                  <a:srgbClr val="363444"/>
                </a:solidFill>
                <a:latin typeface="Arial"/>
                <a:cs typeface="Arial"/>
              </a:rPr>
              <a:t> </a:t>
            </a:r>
            <a:r>
              <a:rPr sz="1200" dirty="0">
                <a:solidFill>
                  <a:srgbClr val="363444"/>
                </a:solidFill>
                <a:latin typeface="Arial"/>
                <a:cs typeface="Arial"/>
              </a:rPr>
              <a:t>Rossi,</a:t>
            </a:r>
            <a:r>
              <a:rPr sz="1200" spc="-25" dirty="0">
                <a:solidFill>
                  <a:srgbClr val="363444"/>
                </a:solidFill>
                <a:latin typeface="Arial"/>
                <a:cs typeface="Arial"/>
              </a:rPr>
              <a:t> </a:t>
            </a:r>
            <a:r>
              <a:rPr sz="1200" dirty="0">
                <a:solidFill>
                  <a:srgbClr val="363444"/>
                </a:solidFill>
                <a:latin typeface="Arial"/>
                <a:cs typeface="Arial"/>
              </a:rPr>
              <a:t>Kristen</a:t>
            </a:r>
            <a:r>
              <a:rPr sz="1200" spc="-30" dirty="0">
                <a:solidFill>
                  <a:srgbClr val="363444"/>
                </a:solidFill>
                <a:latin typeface="Arial"/>
                <a:cs typeface="Arial"/>
              </a:rPr>
              <a:t> </a:t>
            </a:r>
            <a:r>
              <a:rPr sz="1200" dirty="0">
                <a:solidFill>
                  <a:srgbClr val="363444"/>
                </a:solidFill>
                <a:latin typeface="Arial"/>
                <a:cs typeface="Arial"/>
              </a:rPr>
              <a:t>Brent</a:t>
            </a:r>
            <a:r>
              <a:rPr sz="1200" spc="-15" dirty="0">
                <a:solidFill>
                  <a:srgbClr val="363444"/>
                </a:solidFill>
                <a:latin typeface="Arial"/>
                <a:cs typeface="Arial"/>
              </a:rPr>
              <a:t> </a:t>
            </a:r>
            <a:r>
              <a:rPr sz="1200" spc="-10" dirty="0">
                <a:solidFill>
                  <a:srgbClr val="363444"/>
                </a:solidFill>
                <a:latin typeface="Arial"/>
                <a:cs typeface="Arial"/>
              </a:rPr>
              <a:t>Venable.</a:t>
            </a:r>
            <a:endParaRPr sz="1200">
              <a:latin typeface="Arial"/>
              <a:cs typeface="Arial"/>
            </a:endParaRPr>
          </a:p>
          <a:p>
            <a:pPr marL="12700">
              <a:lnSpc>
                <a:spcPts val="1430"/>
              </a:lnSpc>
            </a:pPr>
            <a:r>
              <a:rPr sz="1200" i="1" dirty="0">
                <a:solidFill>
                  <a:srgbClr val="363444"/>
                </a:solidFill>
                <a:latin typeface="Arial"/>
                <a:cs typeface="Arial"/>
              </a:rPr>
              <a:t>On</a:t>
            </a:r>
            <a:r>
              <a:rPr sz="1200" i="1" spc="-35" dirty="0">
                <a:solidFill>
                  <a:srgbClr val="363444"/>
                </a:solidFill>
                <a:latin typeface="Arial"/>
                <a:cs typeface="Arial"/>
              </a:rPr>
              <a:t> </a:t>
            </a:r>
            <a:r>
              <a:rPr sz="1200" i="1" dirty="0">
                <a:solidFill>
                  <a:srgbClr val="363444"/>
                </a:solidFill>
                <a:latin typeface="Arial"/>
                <a:cs typeface="Arial"/>
              </a:rPr>
              <a:t>the</a:t>
            </a:r>
            <a:r>
              <a:rPr sz="1200" i="1" spc="-25" dirty="0">
                <a:solidFill>
                  <a:srgbClr val="363444"/>
                </a:solidFill>
                <a:latin typeface="Arial"/>
                <a:cs typeface="Arial"/>
              </a:rPr>
              <a:t> </a:t>
            </a:r>
            <a:r>
              <a:rPr sz="1200" i="1" dirty="0">
                <a:solidFill>
                  <a:srgbClr val="363444"/>
                </a:solidFill>
                <a:latin typeface="Arial"/>
                <a:cs typeface="Arial"/>
              </a:rPr>
              <a:t>Distance</a:t>
            </a:r>
            <a:r>
              <a:rPr sz="1200" i="1" spc="-25" dirty="0">
                <a:solidFill>
                  <a:srgbClr val="363444"/>
                </a:solidFill>
                <a:latin typeface="Arial"/>
                <a:cs typeface="Arial"/>
              </a:rPr>
              <a:t> </a:t>
            </a:r>
            <a:r>
              <a:rPr sz="1200" i="1" dirty="0">
                <a:solidFill>
                  <a:srgbClr val="363444"/>
                </a:solidFill>
                <a:latin typeface="Arial"/>
                <a:cs typeface="Arial"/>
              </a:rPr>
              <a:t>Between</a:t>
            </a:r>
            <a:r>
              <a:rPr sz="1200" i="1" spc="-25" dirty="0">
                <a:solidFill>
                  <a:srgbClr val="363444"/>
                </a:solidFill>
                <a:latin typeface="Arial"/>
                <a:cs typeface="Arial"/>
              </a:rPr>
              <a:t> </a:t>
            </a:r>
            <a:r>
              <a:rPr sz="1200" i="1" spc="-10" dirty="0">
                <a:solidFill>
                  <a:srgbClr val="363444"/>
                </a:solidFill>
                <a:latin typeface="Arial"/>
                <a:cs typeface="Arial"/>
              </a:rPr>
              <a:t>CP-</a:t>
            </a:r>
            <a:r>
              <a:rPr sz="1200" i="1" dirty="0">
                <a:solidFill>
                  <a:srgbClr val="363444"/>
                </a:solidFill>
                <a:latin typeface="Arial"/>
                <a:cs typeface="Arial"/>
              </a:rPr>
              <a:t>nets</a:t>
            </a:r>
            <a:r>
              <a:rPr sz="1200" dirty="0">
                <a:solidFill>
                  <a:srgbClr val="363444"/>
                </a:solidFill>
                <a:latin typeface="Arial"/>
                <a:cs typeface="Arial"/>
              </a:rPr>
              <a:t>.</a:t>
            </a:r>
            <a:r>
              <a:rPr sz="1200" spc="-10" dirty="0">
                <a:solidFill>
                  <a:srgbClr val="363444"/>
                </a:solidFill>
                <a:latin typeface="Arial"/>
                <a:cs typeface="Arial"/>
              </a:rPr>
              <a:t> </a:t>
            </a:r>
            <a:r>
              <a:rPr sz="1200" dirty="0">
                <a:solidFill>
                  <a:srgbClr val="363444"/>
                </a:solidFill>
                <a:latin typeface="Arial"/>
                <a:cs typeface="Arial"/>
              </a:rPr>
              <a:t>Proc.</a:t>
            </a:r>
            <a:r>
              <a:rPr sz="1200" spc="-80" dirty="0">
                <a:solidFill>
                  <a:srgbClr val="363444"/>
                </a:solidFill>
                <a:latin typeface="Arial"/>
                <a:cs typeface="Arial"/>
              </a:rPr>
              <a:t> </a:t>
            </a:r>
            <a:r>
              <a:rPr sz="1200" dirty="0">
                <a:solidFill>
                  <a:srgbClr val="363444"/>
                </a:solidFill>
                <a:latin typeface="Arial"/>
                <a:cs typeface="Arial"/>
              </a:rPr>
              <a:t>Aut.</a:t>
            </a:r>
            <a:r>
              <a:rPr sz="1200" spc="-80" dirty="0">
                <a:solidFill>
                  <a:srgbClr val="363444"/>
                </a:solidFill>
                <a:latin typeface="Arial"/>
                <a:cs typeface="Arial"/>
              </a:rPr>
              <a:t> </a:t>
            </a:r>
            <a:r>
              <a:rPr sz="1200" dirty="0">
                <a:solidFill>
                  <a:srgbClr val="363444"/>
                </a:solidFill>
                <a:latin typeface="Arial"/>
                <a:cs typeface="Arial"/>
              </a:rPr>
              <a:t>Agents</a:t>
            </a:r>
            <a:r>
              <a:rPr sz="1200" spc="-15" dirty="0">
                <a:solidFill>
                  <a:srgbClr val="363444"/>
                </a:solidFill>
                <a:latin typeface="Arial"/>
                <a:cs typeface="Arial"/>
              </a:rPr>
              <a:t> </a:t>
            </a:r>
            <a:r>
              <a:rPr sz="1200" dirty="0">
                <a:solidFill>
                  <a:srgbClr val="363444"/>
                </a:solidFill>
                <a:latin typeface="Arial"/>
                <a:cs typeface="Arial"/>
              </a:rPr>
              <a:t>and</a:t>
            </a:r>
            <a:r>
              <a:rPr sz="1200" spc="-30" dirty="0">
                <a:solidFill>
                  <a:srgbClr val="363444"/>
                </a:solidFill>
                <a:latin typeface="Arial"/>
                <a:cs typeface="Arial"/>
              </a:rPr>
              <a:t> </a:t>
            </a:r>
            <a:r>
              <a:rPr sz="1200" dirty="0">
                <a:solidFill>
                  <a:srgbClr val="363444"/>
                </a:solidFill>
                <a:latin typeface="Arial"/>
                <a:cs typeface="Arial"/>
              </a:rPr>
              <a:t>Multiagent</a:t>
            </a:r>
            <a:r>
              <a:rPr sz="1200" spc="-20" dirty="0">
                <a:solidFill>
                  <a:srgbClr val="363444"/>
                </a:solidFill>
                <a:latin typeface="Arial"/>
                <a:cs typeface="Arial"/>
              </a:rPr>
              <a:t> </a:t>
            </a:r>
            <a:r>
              <a:rPr sz="1200" dirty="0">
                <a:solidFill>
                  <a:srgbClr val="363444"/>
                </a:solidFill>
                <a:latin typeface="Arial"/>
                <a:cs typeface="Arial"/>
              </a:rPr>
              <a:t>Systems</a:t>
            </a:r>
            <a:r>
              <a:rPr sz="1200" spc="-25" dirty="0">
                <a:solidFill>
                  <a:srgbClr val="363444"/>
                </a:solidFill>
                <a:latin typeface="Arial"/>
                <a:cs typeface="Arial"/>
              </a:rPr>
              <a:t> </a:t>
            </a:r>
            <a:r>
              <a:rPr sz="1200" dirty="0">
                <a:solidFill>
                  <a:srgbClr val="363444"/>
                </a:solidFill>
                <a:latin typeface="Arial"/>
                <a:cs typeface="Arial"/>
              </a:rPr>
              <a:t>(AAMAS)</a:t>
            </a:r>
            <a:r>
              <a:rPr sz="1200" spc="-20" dirty="0">
                <a:solidFill>
                  <a:srgbClr val="363444"/>
                </a:solidFill>
                <a:latin typeface="Arial"/>
                <a:cs typeface="Arial"/>
              </a:rPr>
              <a:t> </a:t>
            </a:r>
            <a:r>
              <a:rPr sz="1200" spc="-10" dirty="0">
                <a:solidFill>
                  <a:srgbClr val="363444"/>
                </a:solidFill>
                <a:latin typeface="Arial"/>
                <a:cs typeface="Arial"/>
              </a:rPr>
              <a:t>2018.</a:t>
            </a:r>
            <a:endParaRPr sz="1200">
              <a:latin typeface="Arial"/>
              <a:cs typeface="Arial"/>
            </a:endParaRPr>
          </a:p>
          <a:p>
            <a:pPr marL="12700" marR="5080">
              <a:lnSpc>
                <a:spcPct val="100800"/>
              </a:lnSpc>
              <a:spcBef>
                <a:spcPts val="35"/>
              </a:spcBef>
            </a:pPr>
            <a:r>
              <a:rPr sz="1200" i="1" spc="-10" dirty="0">
                <a:solidFill>
                  <a:srgbClr val="363444"/>
                </a:solidFill>
                <a:latin typeface="Arial"/>
                <a:cs typeface="Arial"/>
              </a:rPr>
              <a:t>Value</a:t>
            </a:r>
            <a:r>
              <a:rPr sz="1200" i="1" spc="-80" dirty="0">
                <a:solidFill>
                  <a:srgbClr val="363444"/>
                </a:solidFill>
                <a:latin typeface="Arial"/>
                <a:cs typeface="Arial"/>
              </a:rPr>
              <a:t> </a:t>
            </a:r>
            <a:r>
              <a:rPr sz="1200" i="1" dirty="0">
                <a:solidFill>
                  <a:srgbClr val="363444"/>
                </a:solidFill>
                <a:latin typeface="Arial"/>
                <a:cs typeface="Arial"/>
              </a:rPr>
              <a:t>Alignment</a:t>
            </a:r>
            <a:r>
              <a:rPr sz="1200" i="1" spc="-20" dirty="0">
                <a:solidFill>
                  <a:srgbClr val="363444"/>
                </a:solidFill>
                <a:latin typeface="Arial"/>
                <a:cs typeface="Arial"/>
              </a:rPr>
              <a:t> </a:t>
            </a:r>
            <a:r>
              <a:rPr sz="1200" i="1" dirty="0">
                <a:solidFill>
                  <a:srgbClr val="363444"/>
                </a:solidFill>
                <a:latin typeface="Arial"/>
                <a:cs typeface="Arial"/>
              </a:rPr>
              <a:t>via</a:t>
            </a:r>
            <a:r>
              <a:rPr sz="1200" i="1" spc="-25" dirty="0">
                <a:solidFill>
                  <a:srgbClr val="363444"/>
                </a:solidFill>
                <a:latin typeface="Arial"/>
                <a:cs typeface="Arial"/>
              </a:rPr>
              <a:t> </a:t>
            </a:r>
            <a:r>
              <a:rPr sz="1200" i="1" spc="-10" dirty="0">
                <a:solidFill>
                  <a:srgbClr val="363444"/>
                </a:solidFill>
                <a:latin typeface="Arial"/>
                <a:cs typeface="Arial"/>
              </a:rPr>
              <a:t>Tractable</a:t>
            </a:r>
            <a:r>
              <a:rPr sz="1200" i="1" spc="-25" dirty="0">
                <a:solidFill>
                  <a:srgbClr val="363444"/>
                </a:solidFill>
                <a:latin typeface="Arial"/>
                <a:cs typeface="Arial"/>
              </a:rPr>
              <a:t> </a:t>
            </a:r>
            <a:r>
              <a:rPr sz="1200" i="1" dirty="0">
                <a:solidFill>
                  <a:srgbClr val="363444"/>
                </a:solidFill>
                <a:latin typeface="Arial"/>
                <a:cs typeface="Arial"/>
              </a:rPr>
              <a:t>Preference</a:t>
            </a:r>
            <a:r>
              <a:rPr sz="1200" i="1" spc="-30" dirty="0">
                <a:solidFill>
                  <a:srgbClr val="363444"/>
                </a:solidFill>
                <a:latin typeface="Arial"/>
                <a:cs typeface="Arial"/>
              </a:rPr>
              <a:t> </a:t>
            </a:r>
            <a:r>
              <a:rPr sz="1200" i="1" spc="-10" dirty="0">
                <a:solidFill>
                  <a:srgbClr val="363444"/>
                </a:solidFill>
                <a:latin typeface="Arial"/>
                <a:cs typeface="Arial"/>
              </a:rPr>
              <a:t>Distance</a:t>
            </a:r>
            <a:r>
              <a:rPr sz="1200" spc="-10" dirty="0">
                <a:solidFill>
                  <a:srgbClr val="363444"/>
                </a:solidFill>
                <a:latin typeface="Arial"/>
                <a:cs typeface="Arial"/>
              </a:rPr>
              <a:t>.</a:t>
            </a:r>
            <a:r>
              <a:rPr sz="1200" spc="-70" dirty="0">
                <a:solidFill>
                  <a:srgbClr val="363444"/>
                </a:solidFill>
                <a:latin typeface="Arial"/>
                <a:cs typeface="Arial"/>
              </a:rPr>
              <a:t> </a:t>
            </a:r>
            <a:r>
              <a:rPr sz="1200" dirty="0">
                <a:solidFill>
                  <a:srgbClr val="363444"/>
                </a:solidFill>
                <a:latin typeface="Arial"/>
                <a:cs typeface="Arial"/>
              </a:rPr>
              <a:t>Artificial</a:t>
            </a:r>
            <a:r>
              <a:rPr sz="1200" spc="-25" dirty="0">
                <a:solidFill>
                  <a:srgbClr val="363444"/>
                </a:solidFill>
                <a:latin typeface="Arial"/>
                <a:cs typeface="Arial"/>
              </a:rPr>
              <a:t> </a:t>
            </a:r>
            <a:r>
              <a:rPr sz="1200" dirty="0">
                <a:solidFill>
                  <a:srgbClr val="363444"/>
                </a:solidFill>
                <a:latin typeface="Arial"/>
                <a:cs typeface="Arial"/>
              </a:rPr>
              <a:t>Intelligence</a:t>
            </a:r>
            <a:r>
              <a:rPr sz="1200" spc="-20" dirty="0">
                <a:solidFill>
                  <a:srgbClr val="363444"/>
                </a:solidFill>
                <a:latin typeface="Arial"/>
                <a:cs typeface="Arial"/>
              </a:rPr>
              <a:t> </a:t>
            </a:r>
            <a:r>
              <a:rPr sz="1200" dirty="0">
                <a:solidFill>
                  <a:srgbClr val="363444"/>
                </a:solidFill>
                <a:latin typeface="Arial"/>
                <a:cs typeface="Arial"/>
              </a:rPr>
              <a:t>Safety</a:t>
            </a:r>
            <a:r>
              <a:rPr sz="1200" spc="-20" dirty="0">
                <a:solidFill>
                  <a:srgbClr val="363444"/>
                </a:solidFill>
                <a:latin typeface="Arial"/>
                <a:cs typeface="Arial"/>
              </a:rPr>
              <a:t> </a:t>
            </a:r>
            <a:r>
              <a:rPr sz="1200" dirty="0">
                <a:solidFill>
                  <a:srgbClr val="363444"/>
                </a:solidFill>
                <a:latin typeface="Arial"/>
                <a:cs typeface="Arial"/>
              </a:rPr>
              <a:t>and</a:t>
            </a:r>
            <a:r>
              <a:rPr sz="1200" spc="-30" dirty="0">
                <a:solidFill>
                  <a:srgbClr val="363444"/>
                </a:solidFill>
                <a:latin typeface="Arial"/>
                <a:cs typeface="Arial"/>
              </a:rPr>
              <a:t> </a:t>
            </a:r>
            <a:r>
              <a:rPr sz="1200" spc="-10" dirty="0">
                <a:solidFill>
                  <a:srgbClr val="363444"/>
                </a:solidFill>
                <a:latin typeface="Arial"/>
                <a:cs typeface="Arial"/>
              </a:rPr>
              <a:t>Security,</a:t>
            </a:r>
            <a:r>
              <a:rPr sz="1200" spc="-15" dirty="0">
                <a:solidFill>
                  <a:srgbClr val="363444"/>
                </a:solidFill>
                <a:latin typeface="Arial"/>
                <a:cs typeface="Arial"/>
              </a:rPr>
              <a:t> </a:t>
            </a:r>
            <a:r>
              <a:rPr sz="1200" dirty="0">
                <a:solidFill>
                  <a:srgbClr val="363444"/>
                </a:solidFill>
                <a:latin typeface="Arial"/>
                <a:cs typeface="Arial"/>
              </a:rPr>
              <a:t>Chapter</a:t>
            </a:r>
            <a:r>
              <a:rPr sz="1200" spc="-15" dirty="0">
                <a:solidFill>
                  <a:srgbClr val="363444"/>
                </a:solidFill>
                <a:latin typeface="Arial"/>
                <a:cs typeface="Arial"/>
              </a:rPr>
              <a:t> </a:t>
            </a:r>
            <a:r>
              <a:rPr sz="1200" dirty="0">
                <a:solidFill>
                  <a:srgbClr val="363444"/>
                </a:solidFill>
                <a:latin typeface="Arial"/>
                <a:cs typeface="Arial"/>
              </a:rPr>
              <a:t>18,</a:t>
            </a:r>
            <a:r>
              <a:rPr sz="1200" spc="-20" dirty="0">
                <a:solidFill>
                  <a:srgbClr val="363444"/>
                </a:solidFill>
                <a:latin typeface="Arial"/>
                <a:cs typeface="Arial"/>
              </a:rPr>
              <a:t> </a:t>
            </a:r>
            <a:r>
              <a:rPr sz="1200" dirty="0">
                <a:solidFill>
                  <a:srgbClr val="363444"/>
                </a:solidFill>
                <a:latin typeface="Arial"/>
                <a:cs typeface="Arial"/>
              </a:rPr>
              <a:t>CRC</a:t>
            </a:r>
            <a:r>
              <a:rPr sz="1200" spc="-20" dirty="0">
                <a:solidFill>
                  <a:srgbClr val="363444"/>
                </a:solidFill>
                <a:latin typeface="Arial"/>
                <a:cs typeface="Arial"/>
              </a:rPr>
              <a:t> </a:t>
            </a:r>
            <a:r>
              <a:rPr sz="1200" dirty="0">
                <a:solidFill>
                  <a:srgbClr val="363444"/>
                </a:solidFill>
                <a:latin typeface="Arial"/>
                <a:cs typeface="Arial"/>
              </a:rPr>
              <a:t>Press,</a:t>
            </a:r>
            <a:r>
              <a:rPr sz="1200" spc="-10" dirty="0">
                <a:solidFill>
                  <a:srgbClr val="363444"/>
                </a:solidFill>
                <a:latin typeface="Arial"/>
                <a:cs typeface="Arial"/>
              </a:rPr>
              <a:t> 2018. </a:t>
            </a:r>
            <a:r>
              <a:rPr sz="1200" i="1" dirty="0">
                <a:solidFill>
                  <a:srgbClr val="363444"/>
                </a:solidFill>
                <a:latin typeface="Arial"/>
                <a:cs typeface="Arial"/>
              </a:rPr>
              <a:t>Preferences</a:t>
            </a:r>
            <a:r>
              <a:rPr sz="1200" i="1" spc="-45" dirty="0">
                <a:solidFill>
                  <a:srgbClr val="363444"/>
                </a:solidFill>
                <a:latin typeface="Arial"/>
                <a:cs typeface="Arial"/>
              </a:rPr>
              <a:t> </a:t>
            </a:r>
            <a:r>
              <a:rPr sz="1200" i="1" dirty="0">
                <a:solidFill>
                  <a:srgbClr val="363444"/>
                </a:solidFill>
                <a:latin typeface="Arial"/>
                <a:cs typeface="Arial"/>
              </a:rPr>
              <a:t>and</a:t>
            </a:r>
            <a:r>
              <a:rPr sz="1200" i="1" spc="-30" dirty="0">
                <a:solidFill>
                  <a:srgbClr val="363444"/>
                </a:solidFill>
                <a:latin typeface="Arial"/>
                <a:cs typeface="Arial"/>
              </a:rPr>
              <a:t> </a:t>
            </a:r>
            <a:r>
              <a:rPr sz="1200" i="1" dirty="0">
                <a:solidFill>
                  <a:srgbClr val="363444"/>
                </a:solidFill>
                <a:latin typeface="Arial"/>
                <a:cs typeface="Arial"/>
              </a:rPr>
              <a:t>Ethical</a:t>
            </a:r>
            <a:r>
              <a:rPr sz="1200" i="1" spc="-30" dirty="0">
                <a:solidFill>
                  <a:srgbClr val="363444"/>
                </a:solidFill>
                <a:latin typeface="Arial"/>
                <a:cs typeface="Arial"/>
              </a:rPr>
              <a:t> </a:t>
            </a:r>
            <a:r>
              <a:rPr sz="1200" i="1" dirty="0">
                <a:solidFill>
                  <a:srgbClr val="363444"/>
                </a:solidFill>
                <a:latin typeface="Arial"/>
                <a:cs typeface="Arial"/>
              </a:rPr>
              <a:t>Principles</a:t>
            </a:r>
            <a:r>
              <a:rPr sz="1200" i="1" spc="-25" dirty="0">
                <a:solidFill>
                  <a:srgbClr val="363444"/>
                </a:solidFill>
                <a:latin typeface="Arial"/>
                <a:cs typeface="Arial"/>
              </a:rPr>
              <a:t> </a:t>
            </a:r>
            <a:r>
              <a:rPr sz="1200" i="1" dirty="0">
                <a:solidFill>
                  <a:srgbClr val="363444"/>
                </a:solidFill>
                <a:latin typeface="Arial"/>
                <a:cs typeface="Arial"/>
              </a:rPr>
              <a:t>in</a:t>
            </a:r>
            <a:r>
              <a:rPr sz="1200" i="1" spc="-25" dirty="0">
                <a:solidFill>
                  <a:srgbClr val="363444"/>
                </a:solidFill>
                <a:latin typeface="Arial"/>
                <a:cs typeface="Arial"/>
              </a:rPr>
              <a:t> </a:t>
            </a:r>
            <a:r>
              <a:rPr sz="1200" i="1" dirty="0">
                <a:solidFill>
                  <a:srgbClr val="363444"/>
                </a:solidFill>
                <a:latin typeface="Arial"/>
                <a:cs typeface="Arial"/>
              </a:rPr>
              <a:t>Decision</a:t>
            </a:r>
            <a:r>
              <a:rPr sz="1200" i="1" spc="-30" dirty="0">
                <a:solidFill>
                  <a:srgbClr val="363444"/>
                </a:solidFill>
                <a:latin typeface="Arial"/>
                <a:cs typeface="Arial"/>
              </a:rPr>
              <a:t> </a:t>
            </a:r>
            <a:r>
              <a:rPr sz="1200" i="1" dirty="0">
                <a:solidFill>
                  <a:srgbClr val="363444"/>
                </a:solidFill>
                <a:latin typeface="Arial"/>
                <a:cs typeface="Arial"/>
              </a:rPr>
              <a:t>Making</a:t>
            </a:r>
            <a:r>
              <a:rPr sz="1200" dirty="0">
                <a:solidFill>
                  <a:srgbClr val="363444"/>
                </a:solidFill>
                <a:latin typeface="Arial"/>
                <a:cs typeface="Arial"/>
              </a:rPr>
              <a:t>.</a:t>
            </a:r>
            <a:r>
              <a:rPr sz="1200" spc="-20" dirty="0">
                <a:solidFill>
                  <a:srgbClr val="363444"/>
                </a:solidFill>
                <a:latin typeface="Arial"/>
                <a:cs typeface="Arial"/>
              </a:rPr>
              <a:t> </a:t>
            </a:r>
            <a:r>
              <a:rPr sz="1200" dirty="0">
                <a:solidFill>
                  <a:srgbClr val="363444"/>
                </a:solidFill>
                <a:latin typeface="Arial"/>
                <a:cs typeface="Arial"/>
              </a:rPr>
              <a:t>Proc.</a:t>
            </a:r>
            <a:r>
              <a:rPr sz="1200" spc="-85" dirty="0">
                <a:solidFill>
                  <a:srgbClr val="363444"/>
                </a:solidFill>
                <a:latin typeface="Arial"/>
                <a:cs typeface="Arial"/>
              </a:rPr>
              <a:t> </a:t>
            </a:r>
            <a:r>
              <a:rPr sz="1200" dirty="0">
                <a:solidFill>
                  <a:srgbClr val="363444"/>
                </a:solidFill>
                <a:latin typeface="Arial"/>
                <a:cs typeface="Arial"/>
              </a:rPr>
              <a:t>ACM/AAAI</a:t>
            </a:r>
            <a:r>
              <a:rPr sz="1200" spc="-20" dirty="0">
                <a:solidFill>
                  <a:srgbClr val="363444"/>
                </a:solidFill>
                <a:latin typeface="Arial"/>
                <a:cs typeface="Arial"/>
              </a:rPr>
              <a:t> </a:t>
            </a:r>
            <a:r>
              <a:rPr sz="1200" dirty="0">
                <a:solidFill>
                  <a:srgbClr val="363444"/>
                </a:solidFill>
                <a:latin typeface="Arial"/>
                <a:cs typeface="Arial"/>
              </a:rPr>
              <a:t>Conference</a:t>
            </a:r>
            <a:r>
              <a:rPr sz="1200" spc="-35" dirty="0">
                <a:solidFill>
                  <a:srgbClr val="363444"/>
                </a:solidFill>
                <a:latin typeface="Arial"/>
                <a:cs typeface="Arial"/>
              </a:rPr>
              <a:t> </a:t>
            </a:r>
            <a:r>
              <a:rPr sz="1200" dirty="0">
                <a:solidFill>
                  <a:srgbClr val="363444"/>
                </a:solidFill>
                <a:latin typeface="Arial"/>
                <a:cs typeface="Arial"/>
              </a:rPr>
              <a:t>on</a:t>
            </a:r>
            <a:r>
              <a:rPr sz="1200" spc="-85" dirty="0">
                <a:solidFill>
                  <a:srgbClr val="363444"/>
                </a:solidFill>
                <a:latin typeface="Arial"/>
                <a:cs typeface="Arial"/>
              </a:rPr>
              <a:t> </a:t>
            </a:r>
            <a:r>
              <a:rPr sz="1200" dirty="0">
                <a:solidFill>
                  <a:srgbClr val="363444"/>
                </a:solidFill>
                <a:latin typeface="Arial"/>
                <a:cs typeface="Arial"/>
              </a:rPr>
              <a:t>AI,</a:t>
            </a:r>
            <a:r>
              <a:rPr sz="1200" spc="-15" dirty="0">
                <a:solidFill>
                  <a:srgbClr val="363444"/>
                </a:solidFill>
                <a:latin typeface="Arial"/>
                <a:cs typeface="Arial"/>
              </a:rPr>
              <a:t> </a:t>
            </a:r>
            <a:r>
              <a:rPr sz="1200" dirty="0">
                <a:solidFill>
                  <a:srgbClr val="363444"/>
                </a:solidFill>
                <a:latin typeface="Arial"/>
                <a:cs typeface="Arial"/>
              </a:rPr>
              <a:t>Ethics,</a:t>
            </a:r>
            <a:r>
              <a:rPr sz="1200" spc="-25" dirty="0">
                <a:solidFill>
                  <a:srgbClr val="363444"/>
                </a:solidFill>
                <a:latin typeface="Arial"/>
                <a:cs typeface="Arial"/>
              </a:rPr>
              <a:t> </a:t>
            </a:r>
            <a:r>
              <a:rPr sz="1200" dirty="0">
                <a:solidFill>
                  <a:srgbClr val="363444"/>
                </a:solidFill>
                <a:latin typeface="Arial"/>
                <a:cs typeface="Arial"/>
              </a:rPr>
              <a:t>and</a:t>
            </a:r>
            <a:r>
              <a:rPr sz="1200" spc="-30" dirty="0">
                <a:solidFill>
                  <a:srgbClr val="363444"/>
                </a:solidFill>
                <a:latin typeface="Arial"/>
                <a:cs typeface="Arial"/>
              </a:rPr>
              <a:t> </a:t>
            </a:r>
            <a:r>
              <a:rPr sz="1200" dirty="0">
                <a:solidFill>
                  <a:srgbClr val="363444"/>
                </a:solidFill>
                <a:latin typeface="Arial"/>
                <a:cs typeface="Arial"/>
              </a:rPr>
              <a:t>Society</a:t>
            </a:r>
            <a:r>
              <a:rPr sz="1200" spc="-25" dirty="0">
                <a:solidFill>
                  <a:srgbClr val="363444"/>
                </a:solidFill>
                <a:latin typeface="Arial"/>
                <a:cs typeface="Arial"/>
              </a:rPr>
              <a:t> </a:t>
            </a:r>
            <a:r>
              <a:rPr sz="1200" dirty="0">
                <a:solidFill>
                  <a:srgbClr val="363444"/>
                </a:solidFill>
                <a:latin typeface="Arial"/>
                <a:cs typeface="Arial"/>
              </a:rPr>
              <a:t>(AIES),</a:t>
            </a:r>
            <a:r>
              <a:rPr sz="1200" spc="-15" dirty="0">
                <a:solidFill>
                  <a:srgbClr val="363444"/>
                </a:solidFill>
                <a:latin typeface="Arial"/>
                <a:cs typeface="Arial"/>
              </a:rPr>
              <a:t> </a:t>
            </a:r>
            <a:r>
              <a:rPr sz="1200" spc="-10" dirty="0">
                <a:solidFill>
                  <a:srgbClr val="363444"/>
                </a:solidFill>
                <a:latin typeface="Arial"/>
                <a:cs typeface="Arial"/>
              </a:rPr>
              <a:t>2018. </a:t>
            </a:r>
            <a:r>
              <a:rPr sz="1200" i="1" dirty="0">
                <a:solidFill>
                  <a:srgbClr val="363444"/>
                </a:solidFill>
                <a:latin typeface="Arial"/>
                <a:cs typeface="Arial"/>
              </a:rPr>
              <a:t>CPMetric:</a:t>
            </a:r>
            <a:r>
              <a:rPr sz="1200" i="1" spc="-45" dirty="0">
                <a:solidFill>
                  <a:srgbClr val="363444"/>
                </a:solidFill>
                <a:latin typeface="Arial"/>
                <a:cs typeface="Arial"/>
              </a:rPr>
              <a:t> </a:t>
            </a:r>
            <a:r>
              <a:rPr sz="1200" i="1" dirty="0">
                <a:solidFill>
                  <a:srgbClr val="363444"/>
                </a:solidFill>
                <a:latin typeface="Arial"/>
                <a:cs typeface="Arial"/>
              </a:rPr>
              <a:t>Deep</a:t>
            </a:r>
            <a:r>
              <a:rPr sz="1200" i="1" spc="-40" dirty="0">
                <a:solidFill>
                  <a:srgbClr val="363444"/>
                </a:solidFill>
                <a:latin typeface="Arial"/>
                <a:cs typeface="Arial"/>
              </a:rPr>
              <a:t> </a:t>
            </a:r>
            <a:r>
              <a:rPr sz="1200" i="1" dirty="0">
                <a:solidFill>
                  <a:srgbClr val="363444"/>
                </a:solidFill>
                <a:latin typeface="Arial"/>
                <a:cs typeface="Arial"/>
              </a:rPr>
              <a:t>Siamese</a:t>
            </a:r>
            <a:r>
              <a:rPr sz="1200" i="1" spc="-40" dirty="0">
                <a:solidFill>
                  <a:srgbClr val="363444"/>
                </a:solidFill>
                <a:latin typeface="Arial"/>
                <a:cs typeface="Arial"/>
              </a:rPr>
              <a:t> </a:t>
            </a:r>
            <a:r>
              <a:rPr sz="1200" i="1" dirty="0">
                <a:solidFill>
                  <a:srgbClr val="363444"/>
                </a:solidFill>
                <a:latin typeface="Arial"/>
                <a:cs typeface="Arial"/>
              </a:rPr>
              <a:t>Networks</a:t>
            </a:r>
            <a:r>
              <a:rPr sz="1200" i="1" spc="-35" dirty="0">
                <a:solidFill>
                  <a:srgbClr val="363444"/>
                </a:solidFill>
                <a:latin typeface="Arial"/>
                <a:cs typeface="Arial"/>
              </a:rPr>
              <a:t> </a:t>
            </a:r>
            <a:r>
              <a:rPr sz="1200" i="1" dirty="0">
                <a:solidFill>
                  <a:srgbClr val="363444"/>
                </a:solidFill>
                <a:latin typeface="Arial"/>
                <a:cs typeface="Arial"/>
              </a:rPr>
              <a:t>for</a:t>
            </a:r>
            <a:r>
              <a:rPr sz="1200" i="1" spc="-40" dirty="0">
                <a:solidFill>
                  <a:srgbClr val="363444"/>
                </a:solidFill>
                <a:latin typeface="Arial"/>
                <a:cs typeface="Arial"/>
              </a:rPr>
              <a:t> </a:t>
            </a:r>
            <a:r>
              <a:rPr sz="1200" i="1" dirty="0">
                <a:solidFill>
                  <a:srgbClr val="363444"/>
                </a:solidFill>
                <a:latin typeface="Arial"/>
                <a:cs typeface="Arial"/>
              </a:rPr>
              <a:t>Learning</a:t>
            </a:r>
            <a:r>
              <a:rPr sz="1200" i="1" spc="-35" dirty="0">
                <a:solidFill>
                  <a:srgbClr val="363444"/>
                </a:solidFill>
                <a:latin typeface="Arial"/>
                <a:cs typeface="Arial"/>
              </a:rPr>
              <a:t> </a:t>
            </a:r>
            <a:r>
              <a:rPr sz="1200" i="1" dirty="0">
                <a:solidFill>
                  <a:srgbClr val="363444"/>
                </a:solidFill>
                <a:latin typeface="Arial"/>
                <a:cs typeface="Arial"/>
              </a:rPr>
              <a:t>Distances</a:t>
            </a:r>
            <a:r>
              <a:rPr sz="1200" i="1" spc="-35" dirty="0">
                <a:solidFill>
                  <a:srgbClr val="363444"/>
                </a:solidFill>
                <a:latin typeface="Arial"/>
                <a:cs typeface="Arial"/>
              </a:rPr>
              <a:t> </a:t>
            </a:r>
            <a:r>
              <a:rPr sz="1200" i="1" dirty="0">
                <a:solidFill>
                  <a:srgbClr val="363444"/>
                </a:solidFill>
                <a:latin typeface="Arial"/>
                <a:cs typeface="Arial"/>
              </a:rPr>
              <a:t>Between</a:t>
            </a:r>
            <a:r>
              <a:rPr sz="1200" i="1" spc="-35" dirty="0">
                <a:solidFill>
                  <a:srgbClr val="363444"/>
                </a:solidFill>
                <a:latin typeface="Arial"/>
                <a:cs typeface="Arial"/>
              </a:rPr>
              <a:t> </a:t>
            </a:r>
            <a:r>
              <a:rPr sz="1200" i="1" dirty="0">
                <a:solidFill>
                  <a:srgbClr val="363444"/>
                </a:solidFill>
                <a:latin typeface="Arial"/>
                <a:cs typeface="Arial"/>
              </a:rPr>
              <a:t>Structured</a:t>
            </a:r>
            <a:r>
              <a:rPr sz="1200" i="1" spc="-45" dirty="0">
                <a:solidFill>
                  <a:srgbClr val="363444"/>
                </a:solidFill>
                <a:latin typeface="Arial"/>
                <a:cs typeface="Arial"/>
              </a:rPr>
              <a:t> </a:t>
            </a:r>
            <a:r>
              <a:rPr sz="1200" i="1" dirty="0">
                <a:solidFill>
                  <a:srgbClr val="363444"/>
                </a:solidFill>
                <a:latin typeface="Arial"/>
                <a:cs typeface="Arial"/>
              </a:rPr>
              <a:t>Preferences</a:t>
            </a:r>
            <a:r>
              <a:rPr sz="1200" dirty="0">
                <a:solidFill>
                  <a:srgbClr val="363444"/>
                </a:solidFill>
                <a:latin typeface="Arial"/>
                <a:cs typeface="Arial"/>
              </a:rPr>
              <a:t>.</a:t>
            </a:r>
            <a:r>
              <a:rPr sz="1200" spc="-30" dirty="0">
                <a:solidFill>
                  <a:srgbClr val="363444"/>
                </a:solidFill>
                <a:latin typeface="Arial"/>
                <a:cs typeface="Arial"/>
              </a:rPr>
              <a:t> </a:t>
            </a:r>
            <a:r>
              <a:rPr sz="1200" dirty="0">
                <a:solidFill>
                  <a:srgbClr val="363444"/>
                </a:solidFill>
                <a:latin typeface="Arial"/>
                <a:cs typeface="Arial"/>
              </a:rPr>
              <a:t>arXiv:1809.08350,</a:t>
            </a:r>
            <a:r>
              <a:rPr sz="1200" spc="-30" dirty="0">
                <a:solidFill>
                  <a:srgbClr val="363444"/>
                </a:solidFill>
                <a:latin typeface="Arial"/>
                <a:cs typeface="Arial"/>
              </a:rPr>
              <a:t> </a:t>
            </a:r>
            <a:r>
              <a:rPr sz="1200" spc="-10" dirty="0">
                <a:solidFill>
                  <a:srgbClr val="363444"/>
                </a:solidFill>
                <a:latin typeface="Arial"/>
                <a:cs typeface="Arial"/>
              </a:rPr>
              <a:t>2018.</a:t>
            </a:r>
            <a:endParaRPr sz="1200">
              <a:latin typeface="Arial"/>
              <a:cs typeface="Arial"/>
            </a:endParaRPr>
          </a:p>
        </p:txBody>
      </p:sp>
      <p:sp>
        <p:nvSpPr>
          <p:cNvPr id="8" name="object 8"/>
          <p:cNvSpPr/>
          <p:nvPr/>
        </p:nvSpPr>
        <p:spPr>
          <a:xfrm>
            <a:off x="8530576" y="1582788"/>
            <a:ext cx="1512570" cy="936625"/>
          </a:xfrm>
          <a:custGeom>
            <a:avLst/>
            <a:gdLst/>
            <a:ahLst/>
            <a:cxnLst/>
            <a:rect l="l" t="t" r="r" b="b"/>
            <a:pathLst>
              <a:path w="1512570" h="936625">
                <a:moveTo>
                  <a:pt x="0" y="468058"/>
                </a:moveTo>
                <a:lnTo>
                  <a:pt x="8987" y="395669"/>
                </a:lnTo>
                <a:lnTo>
                  <a:pt x="35053" y="326777"/>
                </a:lnTo>
                <a:lnTo>
                  <a:pt x="76853" y="262215"/>
                </a:lnTo>
                <a:lnTo>
                  <a:pt x="103232" y="231817"/>
                </a:lnTo>
                <a:lnTo>
                  <a:pt x="133041" y="202813"/>
                </a:lnTo>
                <a:lnTo>
                  <a:pt x="166110" y="175308"/>
                </a:lnTo>
                <a:lnTo>
                  <a:pt x="202272" y="149406"/>
                </a:lnTo>
                <a:lnTo>
                  <a:pt x="241359" y="125210"/>
                </a:lnTo>
                <a:lnTo>
                  <a:pt x="283202" y="102825"/>
                </a:lnTo>
                <a:lnTo>
                  <a:pt x="327634" y="82354"/>
                </a:lnTo>
                <a:lnTo>
                  <a:pt x="374486" y="63902"/>
                </a:lnTo>
                <a:lnTo>
                  <a:pt x="423590" y="47572"/>
                </a:lnTo>
                <a:lnTo>
                  <a:pt x="474778" y="33470"/>
                </a:lnTo>
                <a:lnTo>
                  <a:pt x="527882" y="21698"/>
                </a:lnTo>
                <a:lnTo>
                  <a:pt x="582734" y="12361"/>
                </a:lnTo>
                <a:lnTo>
                  <a:pt x="639165" y="5563"/>
                </a:lnTo>
                <a:lnTo>
                  <a:pt x="697008" y="1408"/>
                </a:lnTo>
                <a:lnTo>
                  <a:pt x="756094" y="0"/>
                </a:lnTo>
                <a:lnTo>
                  <a:pt x="815180" y="1408"/>
                </a:lnTo>
                <a:lnTo>
                  <a:pt x="873023" y="5563"/>
                </a:lnTo>
                <a:lnTo>
                  <a:pt x="929455" y="12361"/>
                </a:lnTo>
                <a:lnTo>
                  <a:pt x="984307" y="21698"/>
                </a:lnTo>
                <a:lnTo>
                  <a:pt x="1037412" y="33470"/>
                </a:lnTo>
                <a:lnTo>
                  <a:pt x="1088601" y="47572"/>
                </a:lnTo>
                <a:lnTo>
                  <a:pt x="1137705" y="63902"/>
                </a:lnTo>
                <a:lnTo>
                  <a:pt x="1184558" y="82354"/>
                </a:lnTo>
                <a:lnTo>
                  <a:pt x="1228991" y="102825"/>
                </a:lnTo>
                <a:lnTo>
                  <a:pt x="1270835" y="125210"/>
                </a:lnTo>
                <a:lnTo>
                  <a:pt x="1309923" y="149406"/>
                </a:lnTo>
                <a:lnTo>
                  <a:pt x="1346086" y="175308"/>
                </a:lnTo>
                <a:lnTo>
                  <a:pt x="1379156" y="202813"/>
                </a:lnTo>
                <a:lnTo>
                  <a:pt x="1408965" y="231817"/>
                </a:lnTo>
                <a:lnTo>
                  <a:pt x="1435346" y="262215"/>
                </a:lnTo>
                <a:lnTo>
                  <a:pt x="1458129" y="293903"/>
                </a:lnTo>
                <a:lnTo>
                  <a:pt x="1492231" y="360734"/>
                </a:lnTo>
                <a:lnTo>
                  <a:pt x="1509926" y="431479"/>
                </a:lnTo>
                <a:lnTo>
                  <a:pt x="1512201" y="468058"/>
                </a:lnTo>
                <a:lnTo>
                  <a:pt x="1509926" y="504632"/>
                </a:lnTo>
                <a:lnTo>
                  <a:pt x="1492231" y="575368"/>
                </a:lnTo>
                <a:lnTo>
                  <a:pt x="1458129" y="642192"/>
                </a:lnTo>
                <a:lnTo>
                  <a:pt x="1435346" y="673877"/>
                </a:lnTo>
                <a:lnTo>
                  <a:pt x="1408965" y="704272"/>
                </a:lnTo>
                <a:lnTo>
                  <a:pt x="1379156" y="733274"/>
                </a:lnTo>
                <a:lnTo>
                  <a:pt x="1346086" y="760777"/>
                </a:lnTo>
                <a:lnTo>
                  <a:pt x="1309923" y="786678"/>
                </a:lnTo>
                <a:lnTo>
                  <a:pt x="1270835" y="810872"/>
                </a:lnTo>
                <a:lnTo>
                  <a:pt x="1228991" y="833256"/>
                </a:lnTo>
                <a:lnTo>
                  <a:pt x="1184558" y="853726"/>
                </a:lnTo>
                <a:lnTo>
                  <a:pt x="1137705" y="872178"/>
                </a:lnTo>
                <a:lnTo>
                  <a:pt x="1088601" y="888506"/>
                </a:lnTo>
                <a:lnTo>
                  <a:pt x="1037412" y="902609"/>
                </a:lnTo>
                <a:lnTo>
                  <a:pt x="984307" y="914380"/>
                </a:lnTo>
                <a:lnTo>
                  <a:pt x="929455" y="923717"/>
                </a:lnTo>
                <a:lnTo>
                  <a:pt x="873023" y="930515"/>
                </a:lnTo>
                <a:lnTo>
                  <a:pt x="815180" y="934670"/>
                </a:lnTo>
                <a:lnTo>
                  <a:pt x="756094" y="936078"/>
                </a:lnTo>
                <a:lnTo>
                  <a:pt x="697008" y="934670"/>
                </a:lnTo>
                <a:lnTo>
                  <a:pt x="639165" y="930515"/>
                </a:lnTo>
                <a:lnTo>
                  <a:pt x="582734" y="923717"/>
                </a:lnTo>
                <a:lnTo>
                  <a:pt x="527882" y="914380"/>
                </a:lnTo>
                <a:lnTo>
                  <a:pt x="474778" y="902609"/>
                </a:lnTo>
                <a:lnTo>
                  <a:pt x="423590" y="888506"/>
                </a:lnTo>
                <a:lnTo>
                  <a:pt x="374486" y="872178"/>
                </a:lnTo>
                <a:lnTo>
                  <a:pt x="327634" y="853726"/>
                </a:lnTo>
                <a:lnTo>
                  <a:pt x="283202" y="833256"/>
                </a:lnTo>
                <a:lnTo>
                  <a:pt x="241359" y="810872"/>
                </a:lnTo>
                <a:lnTo>
                  <a:pt x="202272" y="786678"/>
                </a:lnTo>
                <a:lnTo>
                  <a:pt x="166110" y="760777"/>
                </a:lnTo>
                <a:lnTo>
                  <a:pt x="133041" y="733274"/>
                </a:lnTo>
                <a:lnTo>
                  <a:pt x="103232" y="704272"/>
                </a:lnTo>
                <a:lnTo>
                  <a:pt x="76853" y="673877"/>
                </a:lnTo>
                <a:lnTo>
                  <a:pt x="54070" y="642192"/>
                </a:lnTo>
                <a:lnTo>
                  <a:pt x="19969" y="575368"/>
                </a:lnTo>
                <a:lnTo>
                  <a:pt x="2274" y="504632"/>
                </a:lnTo>
                <a:lnTo>
                  <a:pt x="0" y="468058"/>
                </a:lnTo>
                <a:close/>
              </a:path>
            </a:pathLst>
          </a:custGeom>
          <a:ln w="38100">
            <a:solidFill>
              <a:srgbClr val="2583C6"/>
            </a:solidFill>
          </a:ln>
        </p:spPr>
        <p:txBody>
          <a:bodyPr wrap="square" lIns="0" tIns="0" rIns="0" bIns="0" rtlCol="0"/>
          <a:lstStyle/>
          <a:p>
            <a:endParaRPr/>
          </a:p>
        </p:txBody>
      </p:sp>
      <p:sp>
        <p:nvSpPr>
          <p:cNvPr id="9" name="object 9"/>
          <p:cNvSpPr txBox="1"/>
          <p:nvPr/>
        </p:nvSpPr>
        <p:spPr>
          <a:xfrm>
            <a:off x="8957550" y="1811019"/>
            <a:ext cx="656590" cy="452120"/>
          </a:xfrm>
          <a:prstGeom prst="rect">
            <a:avLst/>
          </a:prstGeom>
        </p:spPr>
        <p:txBody>
          <a:bodyPr vert="horz" wrap="square" lIns="0" tIns="12700" rIns="0" bIns="0" rtlCol="0">
            <a:spAutoFit/>
          </a:bodyPr>
          <a:lstStyle/>
          <a:p>
            <a:pPr marL="12700">
              <a:lnSpc>
                <a:spcPct val="100000"/>
              </a:lnSpc>
              <a:spcBef>
                <a:spcPts val="100"/>
              </a:spcBef>
            </a:pPr>
            <a:r>
              <a:rPr sz="2800" b="1" spc="-45" dirty="0">
                <a:latin typeface="Arial"/>
                <a:cs typeface="Arial"/>
              </a:rPr>
              <a:t>Veg</a:t>
            </a:r>
            <a:endParaRPr sz="2800" dirty="0">
              <a:latin typeface="Arial"/>
              <a:cs typeface="Arial"/>
            </a:endParaRPr>
          </a:p>
        </p:txBody>
      </p:sp>
      <p:sp>
        <p:nvSpPr>
          <p:cNvPr id="10" name="object 10"/>
          <p:cNvSpPr/>
          <p:nvPr/>
        </p:nvSpPr>
        <p:spPr>
          <a:xfrm>
            <a:off x="8507958" y="2878035"/>
            <a:ext cx="1512570" cy="936625"/>
          </a:xfrm>
          <a:custGeom>
            <a:avLst/>
            <a:gdLst/>
            <a:ahLst/>
            <a:cxnLst/>
            <a:rect l="l" t="t" r="r" b="b"/>
            <a:pathLst>
              <a:path w="1512570" h="936625">
                <a:moveTo>
                  <a:pt x="0" y="468071"/>
                </a:moveTo>
                <a:lnTo>
                  <a:pt x="8987" y="395679"/>
                </a:lnTo>
                <a:lnTo>
                  <a:pt x="35053" y="326784"/>
                </a:lnTo>
                <a:lnTo>
                  <a:pt x="76853" y="262219"/>
                </a:lnTo>
                <a:lnTo>
                  <a:pt x="103232" y="231821"/>
                </a:lnTo>
                <a:lnTo>
                  <a:pt x="133041" y="202816"/>
                </a:lnTo>
                <a:lnTo>
                  <a:pt x="166110" y="175311"/>
                </a:lnTo>
                <a:lnTo>
                  <a:pt x="202272" y="149408"/>
                </a:lnTo>
                <a:lnTo>
                  <a:pt x="241359" y="125211"/>
                </a:lnTo>
                <a:lnTo>
                  <a:pt x="283202" y="102826"/>
                </a:lnTo>
                <a:lnTo>
                  <a:pt x="327634" y="82354"/>
                </a:lnTo>
                <a:lnTo>
                  <a:pt x="374486" y="63902"/>
                </a:lnTo>
                <a:lnTo>
                  <a:pt x="423590" y="47573"/>
                </a:lnTo>
                <a:lnTo>
                  <a:pt x="474778" y="33470"/>
                </a:lnTo>
                <a:lnTo>
                  <a:pt x="527882" y="21698"/>
                </a:lnTo>
                <a:lnTo>
                  <a:pt x="582734" y="12361"/>
                </a:lnTo>
                <a:lnTo>
                  <a:pt x="639165" y="5563"/>
                </a:lnTo>
                <a:lnTo>
                  <a:pt x="697008" y="1408"/>
                </a:lnTo>
                <a:lnTo>
                  <a:pt x="756094" y="0"/>
                </a:lnTo>
                <a:lnTo>
                  <a:pt x="815180" y="1408"/>
                </a:lnTo>
                <a:lnTo>
                  <a:pt x="873023" y="5563"/>
                </a:lnTo>
                <a:lnTo>
                  <a:pt x="929454" y="12361"/>
                </a:lnTo>
                <a:lnTo>
                  <a:pt x="984306" y="21698"/>
                </a:lnTo>
                <a:lnTo>
                  <a:pt x="1037410" y="33470"/>
                </a:lnTo>
                <a:lnTo>
                  <a:pt x="1088598" y="47573"/>
                </a:lnTo>
                <a:lnTo>
                  <a:pt x="1137702" y="63902"/>
                </a:lnTo>
                <a:lnTo>
                  <a:pt x="1184554" y="82354"/>
                </a:lnTo>
                <a:lnTo>
                  <a:pt x="1228986" y="102826"/>
                </a:lnTo>
                <a:lnTo>
                  <a:pt x="1270829" y="125211"/>
                </a:lnTo>
                <a:lnTo>
                  <a:pt x="1309916" y="149408"/>
                </a:lnTo>
                <a:lnTo>
                  <a:pt x="1346078" y="175311"/>
                </a:lnTo>
                <a:lnTo>
                  <a:pt x="1379147" y="202816"/>
                </a:lnTo>
                <a:lnTo>
                  <a:pt x="1408956" y="231821"/>
                </a:lnTo>
                <a:lnTo>
                  <a:pt x="1435335" y="262219"/>
                </a:lnTo>
                <a:lnTo>
                  <a:pt x="1458118" y="293909"/>
                </a:lnTo>
                <a:lnTo>
                  <a:pt x="1492219" y="360742"/>
                </a:lnTo>
                <a:lnTo>
                  <a:pt x="1509914" y="431490"/>
                </a:lnTo>
                <a:lnTo>
                  <a:pt x="1512189" y="468071"/>
                </a:lnTo>
                <a:lnTo>
                  <a:pt x="1509914" y="504650"/>
                </a:lnTo>
                <a:lnTo>
                  <a:pt x="1492219" y="575394"/>
                </a:lnTo>
                <a:lnTo>
                  <a:pt x="1458118" y="642226"/>
                </a:lnTo>
                <a:lnTo>
                  <a:pt x="1435335" y="673914"/>
                </a:lnTo>
                <a:lnTo>
                  <a:pt x="1408956" y="704312"/>
                </a:lnTo>
                <a:lnTo>
                  <a:pt x="1379147" y="733315"/>
                </a:lnTo>
                <a:lnTo>
                  <a:pt x="1346078" y="760820"/>
                </a:lnTo>
                <a:lnTo>
                  <a:pt x="1309916" y="786723"/>
                </a:lnTo>
                <a:lnTo>
                  <a:pt x="1270829" y="810919"/>
                </a:lnTo>
                <a:lnTo>
                  <a:pt x="1228986" y="833304"/>
                </a:lnTo>
                <a:lnTo>
                  <a:pt x="1184554" y="853775"/>
                </a:lnTo>
                <a:lnTo>
                  <a:pt x="1137702" y="872227"/>
                </a:lnTo>
                <a:lnTo>
                  <a:pt x="1088598" y="888556"/>
                </a:lnTo>
                <a:lnTo>
                  <a:pt x="1037410" y="902659"/>
                </a:lnTo>
                <a:lnTo>
                  <a:pt x="984306" y="914431"/>
                </a:lnTo>
                <a:lnTo>
                  <a:pt x="929454" y="923768"/>
                </a:lnTo>
                <a:lnTo>
                  <a:pt x="873023" y="930566"/>
                </a:lnTo>
                <a:lnTo>
                  <a:pt x="815180" y="934721"/>
                </a:lnTo>
                <a:lnTo>
                  <a:pt x="756094" y="936129"/>
                </a:lnTo>
                <a:lnTo>
                  <a:pt x="697008" y="934721"/>
                </a:lnTo>
                <a:lnTo>
                  <a:pt x="639165" y="930566"/>
                </a:lnTo>
                <a:lnTo>
                  <a:pt x="582734" y="923768"/>
                </a:lnTo>
                <a:lnTo>
                  <a:pt x="527882" y="914431"/>
                </a:lnTo>
                <a:lnTo>
                  <a:pt x="474778" y="902659"/>
                </a:lnTo>
                <a:lnTo>
                  <a:pt x="423590" y="888556"/>
                </a:lnTo>
                <a:lnTo>
                  <a:pt x="374486" y="872227"/>
                </a:lnTo>
                <a:lnTo>
                  <a:pt x="327634" y="853775"/>
                </a:lnTo>
                <a:lnTo>
                  <a:pt x="283202" y="833304"/>
                </a:lnTo>
                <a:lnTo>
                  <a:pt x="241359" y="810919"/>
                </a:lnTo>
                <a:lnTo>
                  <a:pt x="202272" y="786723"/>
                </a:lnTo>
                <a:lnTo>
                  <a:pt x="166110" y="760820"/>
                </a:lnTo>
                <a:lnTo>
                  <a:pt x="133041" y="733315"/>
                </a:lnTo>
                <a:lnTo>
                  <a:pt x="103232" y="704312"/>
                </a:lnTo>
                <a:lnTo>
                  <a:pt x="76853" y="673914"/>
                </a:lnTo>
                <a:lnTo>
                  <a:pt x="54070" y="642226"/>
                </a:lnTo>
                <a:lnTo>
                  <a:pt x="19969" y="575394"/>
                </a:lnTo>
                <a:lnTo>
                  <a:pt x="2274" y="504650"/>
                </a:lnTo>
                <a:lnTo>
                  <a:pt x="0" y="468071"/>
                </a:lnTo>
                <a:close/>
              </a:path>
            </a:pathLst>
          </a:custGeom>
          <a:ln w="38100">
            <a:solidFill>
              <a:srgbClr val="2583C6"/>
            </a:solidFill>
          </a:ln>
        </p:spPr>
        <p:txBody>
          <a:bodyPr wrap="square" lIns="0" tIns="0" rIns="0" bIns="0" rtlCol="0"/>
          <a:lstStyle/>
          <a:p>
            <a:endParaRPr/>
          </a:p>
        </p:txBody>
      </p:sp>
      <p:sp>
        <p:nvSpPr>
          <p:cNvPr id="11" name="object 11"/>
          <p:cNvSpPr txBox="1"/>
          <p:nvPr/>
        </p:nvSpPr>
        <p:spPr>
          <a:xfrm>
            <a:off x="8844953" y="3106419"/>
            <a:ext cx="836930" cy="452120"/>
          </a:xfrm>
          <a:prstGeom prst="rect">
            <a:avLst/>
          </a:prstGeom>
        </p:spPr>
        <p:txBody>
          <a:bodyPr vert="horz" wrap="square" lIns="0" tIns="12700" rIns="0" bIns="0" rtlCol="0">
            <a:spAutoFit/>
          </a:bodyPr>
          <a:lstStyle/>
          <a:p>
            <a:pPr marL="12700">
              <a:lnSpc>
                <a:spcPct val="100000"/>
              </a:lnSpc>
              <a:spcBef>
                <a:spcPts val="100"/>
              </a:spcBef>
            </a:pPr>
            <a:r>
              <a:rPr sz="2800" b="1" spc="-20" dirty="0">
                <a:latin typeface="Arial"/>
                <a:cs typeface="Arial"/>
              </a:rPr>
              <a:t>Meat</a:t>
            </a:r>
            <a:endParaRPr sz="2800">
              <a:latin typeface="Arial"/>
              <a:cs typeface="Arial"/>
            </a:endParaRPr>
          </a:p>
        </p:txBody>
      </p:sp>
      <p:sp>
        <p:nvSpPr>
          <p:cNvPr id="12" name="object 12"/>
          <p:cNvSpPr/>
          <p:nvPr/>
        </p:nvSpPr>
        <p:spPr>
          <a:xfrm>
            <a:off x="8435975" y="4678260"/>
            <a:ext cx="1656714" cy="936625"/>
          </a:xfrm>
          <a:custGeom>
            <a:avLst/>
            <a:gdLst/>
            <a:ahLst/>
            <a:cxnLst/>
            <a:rect l="l" t="t" r="r" b="b"/>
            <a:pathLst>
              <a:path w="1656715" h="936625">
                <a:moveTo>
                  <a:pt x="0" y="468020"/>
                </a:moveTo>
                <a:lnTo>
                  <a:pt x="8978" y="398862"/>
                </a:lnTo>
                <a:lnTo>
                  <a:pt x="35058" y="332853"/>
                </a:lnTo>
                <a:lnTo>
                  <a:pt x="76960" y="270719"/>
                </a:lnTo>
                <a:lnTo>
                  <a:pt x="103444" y="241331"/>
                </a:lnTo>
                <a:lnTo>
                  <a:pt x="133404" y="213182"/>
                </a:lnTo>
                <a:lnTo>
                  <a:pt x="166678" y="186365"/>
                </a:lnTo>
                <a:lnTo>
                  <a:pt x="203107" y="160968"/>
                </a:lnTo>
                <a:lnTo>
                  <a:pt x="242531" y="137083"/>
                </a:lnTo>
                <a:lnTo>
                  <a:pt x="284790" y="114800"/>
                </a:lnTo>
                <a:lnTo>
                  <a:pt x="329724" y="94210"/>
                </a:lnTo>
                <a:lnTo>
                  <a:pt x="377173" y="75403"/>
                </a:lnTo>
                <a:lnTo>
                  <a:pt x="426976" y="58470"/>
                </a:lnTo>
                <a:lnTo>
                  <a:pt x="478973" y="43500"/>
                </a:lnTo>
                <a:lnTo>
                  <a:pt x="533005" y="30585"/>
                </a:lnTo>
                <a:lnTo>
                  <a:pt x="588911" y="19816"/>
                </a:lnTo>
                <a:lnTo>
                  <a:pt x="646532" y="11282"/>
                </a:lnTo>
                <a:lnTo>
                  <a:pt x="705706" y="5074"/>
                </a:lnTo>
                <a:lnTo>
                  <a:pt x="766275" y="1283"/>
                </a:lnTo>
                <a:lnTo>
                  <a:pt x="828078" y="0"/>
                </a:lnTo>
                <a:lnTo>
                  <a:pt x="889880" y="1283"/>
                </a:lnTo>
                <a:lnTo>
                  <a:pt x="950449" y="5074"/>
                </a:lnTo>
                <a:lnTo>
                  <a:pt x="1009623" y="11282"/>
                </a:lnTo>
                <a:lnTo>
                  <a:pt x="1067244" y="19816"/>
                </a:lnTo>
                <a:lnTo>
                  <a:pt x="1123150" y="30585"/>
                </a:lnTo>
                <a:lnTo>
                  <a:pt x="1177182" y="43500"/>
                </a:lnTo>
                <a:lnTo>
                  <a:pt x="1229180" y="58470"/>
                </a:lnTo>
                <a:lnTo>
                  <a:pt x="1278983" y="75403"/>
                </a:lnTo>
                <a:lnTo>
                  <a:pt x="1326431" y="94210"/>
                </a:lnTo>
                <a:lnTo>
                  <a:pt x="1371365" y="114800"/>
                </a:lnTo>
                <a:lnTo>
                  <a:pt x="1413624" y="137083"/>
                </a:lnTo>
                <a:lnTo>
                  <a:pt x="1453048" y="160968"/>
                </a:lnTo>
                <a:lnTo>
                  <a:pt x="1489477" y="186365"/>
                </a:lnTo>
                <a:lnTo>
                  <a:pt x="1522752" y="213182"/>
                </a:lnTo>
                <a:lnTo>
                  <a:pt x="1552711" y="241331"/>
                </a:lnTo>
                <a:lnTo>
                  <a:pt x="1579195" y="270719"/>
                </a:lnTo>
                <a:lnTo>
                  <a:pt x="1602044" y="301256"/>
                </a:lnTo>
                <a:lnTo>
                  <a:pt x="1636195" y="365418"/>
                </a:lnTo>
                <a:lnTo>
                  <a:pt x="1653884" y="433092"/>
                </a:lnTo>
                <a:lnTo>
                  <a:pt x="1656156" y="468020"/>
                </a:lnTo>
                <a:lnTo>
                  <a:pt x="1653884" y="502953"/>
                </a:lnTo>
                <a:lnTo>
                  <a:pt x="1636195" y="570635"/>
                </a:lnTo>
                <a:lnTo>
                  <a:pt x="1602044" y="634804"/>
                </a:lnTo>
                <a:lnTo>
                  <a:pt x="1579195" y="665345"/>
                </a:lnTo>
                <a:lnTo>
                  <a:pt x="1552711" y="694735"/>
                </a:lnTo>
                <a:lnTo>
                  <a:pt x="1522752" y="722886"/>
                </a:lnTo>
                <a:lnTo>
                  <a:pt x="1489477" y="749705"/>
                </a:lnTo>
                <a:lnTo>
                  <a:pt x="1453048" y="775103"/>
                </a:lnTo>
                <a:lnTo>
                  <a:pt x="1413624" y="798990"/>
                </a:lnTo>
                <a:lnTo>
                  <a:pt x="1371365" y="821274"/>
                </a:lnTo>
                <a:lnTo>
                  <a:pt x="1326431" y="841865"/>
                </a:lnTo>
                <a:lnTo>
                  <a:pt x="1278983" y="860673"/>
                </a:lnTo>
                <a:lnTo>
                  <a:pt x="1229180" y="877607"/>
                </a:lnTo>
                <a:lnTo>
                  <a:pt x="1177182" y="892577"/>
                </a:lnTo>
                <a:lnTo>
                  <a:pt x="1123150" y="905492"/>
                </a:lnTo>
                <a:lnTo>
                  <a:pt x="1067244" y="916262"/>
                </a:lnTo>
                <a:lnTo>
                  <a:pt x="1009623" y="924796"/>
                </a:lnTo>
                <a:lnTo>
                  <a:pt x="950449" y="931004"/>
                </a:lnTo>
                <a:lnTo>
                  <a:pt x="889880" y="934795"/>
                </a:lnTo>
                <a:lnTo>
                  <a:pt x="828078" y="936078"/>
                </a:lnTo>
                <a:lnTo>
                  <a:pt x="766275" y="934795"/>
                </a:lnTo>
                <a:lnTo>
                  <a:pt x="705706" y="931004"/>
                </a:lnTo>
                <a:lnTo>
                  <a:pt x="646532" y="924796"/>
                </a:lnTo>
                <a:lnTo>
                  <a:pt x="588911" y="916262"/>
                </a:lnTo>
                <a:lnTo>
                  <a:pt x="533005" y="905492"/>
                </a:lnTo>
                <a:lnTo>
                  <a:pt x="478973" y="892577"/>
                </a:lnTo>
                <a:lnTo>
                  <a:pt x="426976" y="877607"/>
                </a:lnTo>
                <a:lnTo>
                  <a:pt x="377173" y="860673"/>
                </a:lnTo>
                <a:lnTo>
                  <a:pt x="329724" y="841865"/>
                </a:lnTo>
                <a:lnTo>
                  <a:pt x="284790" y="821274"/>
                </a:lnTo>
                <a:lnTo>
                  <a:pt x="242531" y="798990"/>
                </a:lnTo>
                <a:lnTo>
                  <a:pt x="203107" y="775103"/>
                </a:lnTo>
                <a:lnTo>
                  <a:pt x="166678" y="749705"/>
                </a:lnTo>
                <a:lnTo>
                  <a:pt x="133404" y="722886"/>
                </a:lnTo>
                <a:lnTo>
                  <a:pt x="103444" y="694735"/>
                </a:lnTo>
                <a:lnTo>
                  <a:pt x="76960" y="665345"/>
                </a:lnTo>
                <a:lnTo>
                  <a:pt x="54112" y="634804"/>
                </a:lnTo>
                <a:lnTo>
                  <a:pt x="19960" y="570635"/>
                </a:lnTo>
                <a:lnTo>
                  <a:pt x="2271" y="502953"/>
                </a:lnTo>
                <a:lnTo>
                  <a:pt x="0" y="468020"/>
                </a:lnTo>
                <a:close/>
              </a:path>
            </a:pathLst>
          </a:custGeom>
          <a:ln w="38100">
            <a:solidFill>
              <a:srgbClr val="2583C6"/>
            </a:solidFill>
          </a:ln>
        </p:spPr>
        <p:txBody>
          <a:bodyPr wrap="square" lIns="0" tIns="0" rIns="0" bIns="0" rtlCol="0"/>
          <a:lstStyle/>
          <a:p>
            <a:endParaRPr/>
          </a:p>
        </p:txBody>
      </p:sp>
      <p:sp>
        <p:nvSpPr>
          <p:cNvPr id="13" name="object 13"/>
          <p:cNvSpPr txBox="1"/>
          <p:nvPr/>
        </p:nvSpPr>
        <p:spPr>
          <a:xfrm>
            <a:off x="8806065" y="4907786"/>
            <a:ext cx="914400" cy="452120"/>
          </a:xfrm>
          <a:prstGeom prst="rect">
            <a:avLst/>
          </a:prstGeom>
        </p:spPr>
        <p:txBody>
          <a:bodyPr vert="horz" wrap="square" lIns="0" tIns="12700" rIns="0" bIns="0" rtlCol="0">
            <a:spAutoFit/>
          </a:bodyPr>
          <a:lstStyle/>
          <a:p>
            <a:pPr marL="12700">
              <a:lnSpc>
                <a:spcPct val="100000"/>
              </a:lnSpc>
              <a:spcBef>
                <a:spcPts val="100"/>
              </a:spcBef>
            </a:pPr>
            <a:r>
              <a:rPr sz="2800" b="1" spc="-10" dirty="0">
                <a:latin typeface="Arial"/>
                <a:cs typeface="Arial"/>
              </a:rPr>
              <a:t>Extra</a:t>
            </a:r>
            <a:endParaRPr sz="2800">
              <a:latin typeface="Arial"/>
              <a:cs typeface="Arial"/>
            </a:endParaRPr>
          </a:p>
        </p:txBody>
      </p:sp>
      <p:sp>
        <p:nvSpPr>
          <p:cNvPr id="14" name="object 14"/>
          <p:cNvSpPr/>
          <p:nvPr/>
        </p:nvSpPr>
        <p:spPr>
          <a:xfrm>
            <a:off x="9168803" y="3814165"/>
            <a:ext cx="190500" cy="864235"/>
          </a:xfrm>
          <a:custGeom>
            <a:avLst/>
            <a:gdLst/>
            <a:ahLst/>
            <a:cxnLst/>
            <a:rect l="l" t="t" r="r" b="b"/>
            <a:pathLst>
              <a:path w="190500" h="864235">
                <a:moveTo>
                  <a:pt x="95250" y="749795"/>
                </a:moveTo>
                <a:lnTo>
                  <a:pt x="76200" y="734555"/>
                </a:lnTo>
                <a:lnTo>
                  <a:pt x="76200" y="0"/>
                </a:lnTo>
                <a:lnTo>
                  <a:pt x="114300" y="0"/>
                </a:lnTo>
                <a:lnTo>
                  <a:pt x="114300" y="734555"/>
                </a:lnTo>
                <a:lnTo>
                  <a:pt x="95250" y="749795"/>
                </a:lnTo>
                <a:close/>
              </a:path>
              <a:path w="190500" h="864235">
                <a:moveTo>
                  <a:pt x="95250" y="864095"/>
                </a:moveTo>
                <a:lnTo>
                  <a:pt x="0" y="673595"/>
                </a:lnTo>
                <a:lnTo>
                  <a:pt x="76200" y="734555"/>
                </a:lnTo>
                <a:lnTo>
                  <a:pt x="76200" y="749795"/>
                </a:lnTo>
                <a:lnTo>
                  <a:pt x="152400" y="749795"/>
                </a:lnTo>
                <a:lnTo>
                  <a:pt x="95250" y="864095"/>
                </a:lnTo>
                <a:close/>
              </a:path>
              <a:path w="190500" h="864235">
                <a:moveTo>
                  <a:pt x="152400" y="749795"/>
                </a:moveTo>
                <a:lnTo>
                  <a:pt x="114300" y="749795"/>
                </a:lnTo>
                <a:lnTo>
                  <a:pt x="114300" y="734555"/>
                </a:lnTo>
                <a:lnTo>
                  <a:pt x="190500" y="673595"/>
                </a:lnTo>
                <a:lnTo>
                  <a:pt x="152400" y="749795"/>
                </a:lnTo>
                <a:close/>
              </a:path>
              <a:path w="190500" h="864235">
                <a:moveTo>
                  <a:pt x="95250" y="749795"/>
                </a:moveTo>
                <a:lnTo>
                  <a:pt x="76200" y="749795"/>
                </a:lnTo>
                <a:lnTo>
                  <a:pt x="76200" y="734555"/>
                </a:lnTo>
                <a:lnTo>
                  <a:pt x="95250" y="749795"/>
                </a:lnTo>
                <a:close/>
              </a:path>
              <a:path w="190500" h="864235">
                <a:moveTo>
                  <a:pt x="114300" y="749795"/>
                </a:moveTo>
                <a:lnTo>
                  <a:pt x="95250" y="749795"/>
                </a:lnTo>
                <a:lnTo>
                  <a:pt x="114300" y="734555"/>
                </a:lnTo>
                <a:lnTo>
                  <a:pt x="114300" y="749795"/>
                </a:lnTo>
                <a:close/>
              </a:path>
            </a:pathLst>
          </a:custGeom>
          <a:solidFill>
            <a:srgbClr val="2583C6"/>
          </a:solidFill>
        </p:spPr>
        <p:txBody>
          <a:bodyPr wrap="square" lIns="0" tIns="0" rIns="0" bIns="0" rtlCol="0"/>
          <a:lstStyle/>
          <a:p>
            <a:endParaRPr/>
          </a:p>
        </p:txBody>
      </p:sp>
      <p:pic>
        <p:nvPicPr>
          <p:cNvPr id="15" name="object 15"/>
          <p:cNvPicPr/>
          <p:nvPr/>
        </p:nvPicPr>
        <p:blipFill>
          <a:blip r:embed="rId2" cstate="print"/>
          <a:stretch>
            <a:fillRect/>
          </a:stretch>
        </p:blipFill>
        <p:spPr>
          <a:xfrm>
            <a:off x="11075593" y="1750072"/>
            <a:ext cx="623341" cy="601510"/>
          </a:xfrm>
          <a:prstGeom prst="rect">
            <a:avLst/>
          </a:prstGeom>
        </p:spPr>
      </p:pic>
      <p:pic>
        <p:nvPicPr>
          <p:cNvPr id="16" name="object 16"/>
          <p:cNvPicPr/>
          <p:nvPr/>
        </p:nvPicPr>
        <p:blipFill>
          <a:blip r:embed="rId3" cstate="print"/>
          <a:stretch>
            <a:fillRect/>
          </a:stretch>
        </p:blipFill>
        <p:spPr>
          <a:xfrm>
            <a:off x="10960201" y="3045326"/>
            <a:ext cx="630681" cy="601541"/>
          </a:xfrm>
          <a:prstGeom prst="rect">
            <a:avLst/>
          </a:prstGeom>
        </p:spPr>
      </p:pic>
      <p:pic>
        <p:nvPicPr>
          <p:cNvPr id="17" name="object 17"/>
          <p:cNvPicPr/>
          <p:nvPr/>
        </p:nvPicPr>
        <p:blipFill>
          <a:blip r:embed="rId4" cstate="print"/>
          <a:stretch>
            <a:fillRect/>
          </a:stretch>
        </p:blipFill>
        <p:spPr>
          <a:xfrm>
            <a:off x="10161651" y="3045326"/>
            <a:ext cx="611073" cy="601541"/>
          </a:xfrm>
          <a:prstGeom prst="rect">
            <a:avLst/>
          </a:prstGeom>
        </p:spPr>
      </p:pic>
      <p:pic>
        <p:nvPicPr>
          <p:cNvPr id="18" name="object 18"/>
          <p:cNvPicPr/>
          <p:nvPr/>
        </p:nvPicPr>
        <p:blipFill>
          <a:blip r:embed="rId5" cstate="print"/>
          <a:stretch>
            <a:fillRect/>
          </a:stretch>
        </p:blipFill>
        <p:spPr>
          <a:xfrm>
            <a:off x="10266959" y="4902117"/>
            <a:ext cx="494703" cy="601541"/>
          </a:xfrm>
          <a:prstGeom prst="rect">
            <a:avLst/>
          </a:prstGeom>
        </p:spPr>
      </p:pic>
      <p:pic>
        <p:nvPicPr>
          <p:cNvPr id="19" name="object 19"/>
          <p:cNvPicPr/>
          <p:nvPr/>
        </p:nvPicPr>
        <p:blipFill>
          <a:blip r:embed="rId6" cstate="print"/>
          <a:stretch>
            <a:fillRect/>
          </a:stretch>
        </p:blipFill>
        <p:spPr>
          <a:xfrm>
            <a:off x="10936490" y="4902117"/>
            <a:ext cx="610092" cy="601541"/>
          </a:xfrm>
          <a:prstGeom prst="rect">
            <a:avLst/>
          </a:prstGeom>
        </p:spPr>
      </p:pic>
      <p:pic>
        <p:nvPicPr>
          <p:cNvPr id="20" name="object 20"/>
          <p:cNvPicPr/>
          <p:nvPr/>
        </p:nvPicPr>
        <p:blipFill>
          <a:blip r:embed="rId7" cstate="print"/>
          <a:stretch>
            <a:fillRect/>
          </a:stretch>
        </p:blipFill>
        <p:spPr>
          <a:xfrm>
            <a:off x="10289578" y="1750072"/>
            <a:ext cx="505764" cy="60151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lang="el-GR" spc="165" dirty="0"/>
              <a:t>Απόσταση των επιμέρους εντολών</a:t>
            </a:r>
            <a:endParaRPr spc="110" dirty="0"/>
          </a:p>
        </p:txBody>
      </p:sp>
      <p:sp>
        <p:nvSpPr>
          <p:cNvPr id="3" name="object 3"/>
          <p:cNvSpPr txBox="1"/>
          <p:nvPr/>
        </p:nvSpPr>
        <p:spPr>
          <a:xfrm>
            <a:off x="596900" y="900683"/>
            <a:ext cx="6804659" cy="2796278"/>
          </a:xfrm>
          <a:prstGeom prst="rect">
            <a:avLst/>
          </a:prstGeom>
        </p:spPr>
        <p:txBody>
          <a:bodyPr vert="horz" wrap="square" lIns="0" tIns="76835" rIns="0" bIns="0" rtlCol="0">
            <a:spAutoFit/>
          </a:bodyPr>
          <a:lstStyle/>
          <a:p>
            <a:pPr marL="243840" indent="-231775">
              <a:lnSpc>
                <a:spcPct val="100000"/>
              </a:lnSpc>
              <a:spcBef>
                <a:spcPts val="605"/>
              </a:spcBef>
              <a:buChar char="•"/>
              <a:tabLst>
                <a:tab pos="243840" algn="l"/>
                <a:tab pos="244475" algn="l"/>
              </a:tabLst>
            </a:pPr>
            <a:r>
              <a:rPr lang="el-GR" sz="2000" dirty="0">
                <a:solidFill>
                  <a:srgbClr val="004165"/>
                </a:solidFill>
                <a:latin typeface="Arial"/>
                <a:cs typeface="Arial"/>
              </a:rPr>
              <a:t>Προσδιορίστε πόσο παρόμοιες/διαφορετικές είναι οι επιμέρους εντολές</a:t>
            </a:r>
            <a:r>
              <a:rPr sz="2000" spc="-10" dirty="0">
                <a:solidFill>
                  <a:srgbClr val="004165"/>
                </a:solidFill>
                <a:latin typeface="Arial"/>
                <a:cs typeface="Arial"/>
              </a:rPr>
              <a:t>:</a:t>
            </a:r>
            <a:endParaRPr sz="2000" dirty="0">
              <a:latin typeface="Arial"/>
              <a:cs typeface="Arial"/>
            </a:endParaRPr>
          </a:p>
          <a:p>
            <a:pPr marL="130810">
              <a:lnSpc>
                <a:spcPct val="100000"/>
              </a:lnSpc>
              <a:spcBef>
                <a:spcPts val="500"/>
              </a:spcBef>
            </a:pPr>
            <a:r>
              <a:rPr lang="el-GR" sz="2000" dirty="0">
                <a:solidFill>
                  <a:srgbClr val="004165"/>
                </a:solidFill>
                <a:latin typeface="Wide Latin"/>
                <a:cs typeface="Wide Latin"/>
              </a:rPr>
              <a:t> </a:t>
            </a:r>
            <a:r>
              <a:rPr lang="el-GR" sz="2000" dirty="0">
                <a:solidFill>
                  <a:srgbClr val="004165"/>
                </a:solidFill>
                <a:latin typeface="Arial"/>
                <a:cs typeface="Arial"/>
              </a:rPr>
              <a:t>έννοια της απόστασης σε επιμέρους εντολές</a:t>
            </a:r>
            <a:endParaRPr sz="2000" dirty="0">
              <a:latin typeface="Arial"/>
              <a:cs typeface="Arial"/>
            </a:endParaRPr>
          </a:p>
          <a:p>
            <a:pPr marL="102235" indent="-90170">
              <a:lnSpc>
                <a:spcPct val="100000"/>
              </a:lnSpc>
              <a:spcBef>
                <a:spcPts val="505"/>
              </a:spcBef>
              <a:buFont typeface="Arial"/>
              <a:buChar char="•"/>
              <a:tabLst>
                <a:tab pos="102870" algn="l"/>
              </a:tabLst>
            </a:pPr>
            <a:r>
              <a:rPr sz="2000" b="1" dirty="0">
                <a:solidFill>
                  <a:srgbClr val="004165"/>
                </a:solidFill>
                <a:latin typeface="Arial"/>
                <a:cs typeface="Arial"/>
              </a:rPr>
              <a:t>Kendall’s</a:t>
            </a:r>
            <a:r>
              <a:rPr sz="2000" b="1" spc="-40" dirty="0">
                <a:solidFill>
                  <a:srgbClr val="004165"/>
                </a:solidFill>
                <a:latin typeface="Arial"/>
                <a:cs typeface="Arial"/>
              </a:rPr>
              <a:t> </a:t>
            </a:r>
            <a:r>
              <a:rPr sz="2000" b="1" dirty="0">
                <a:solidFill>
                  <a:srgbClr val="004165"/>
                </a:solidFill>
                <a:latin typeface="Arial"/>
                <a:cs typeface="Arial"/>
              </a:rPr>
              <a:t>τ</a:t>
            </a:r>
            <a:r>
              <a:rPr lang="el-GR" sz="2000" b="1" dirty="0">
                <a:solidFill>
                  <a:srgbClr val="004165"/>
                </a:solidFill>
                <a:latin typeface="Arial"/>
                <a:cs typeface="Arial"/>
              </a:rPr>
              <a:t> με</a:t>
            </a:r>
            <a:r>
              <a:rPr sz="2000" b="1" spc="-35" dirty="0">
                <a:solidFill>
                  <a:srgbClr val="004165"/>
                </a:solidFill>
                <a:latin typeface="Arial"/>
                <a:cs typeface="Arial"/>
              </a:rPr>
              <a:t> </a:t>
            </a:r>
            <a:r>
              <a:rPr lang="el-GR" sz="2000" b="1" dirty="0">
                <a:solidFill>
                  <a:srgbClr val="004165"/>
                </a:solidFill>
                <a:latin typeface="Arial"/>
                <a:cs typeface="Arial"/>
              </a:rPr>
              <a:t>παράμετρο ποινής </a:t>
            </a:r>
            <a:r>
              <a:rPr sz="2000" b="1" dirty="0">
                <a:solidFill>
                  <a:srgbClr val="004165"/>
                </a:solidFill>
                <a:latin typeface="Arial"/>
                <a:cs typeface="Arial"/>
              </a:rPr>
              <a:t>p</a:t>
            </a:r>
            <a:r>
              <a:rPr sz="2000" spc="-35" dirty="0">
                <a:solidFill>
                  <a:srgbClr val="004165"/>
                </a:solidFill>
                <a:latin typeface="Arial"/>
                <a:cs typeface="Arial"/>
              </a:rPr>
              <a:t> </a:t>
            </a:r>
            <a:r>
              <a:rPr sz="2000" spc="-20" dirty="0">
                <a:solidFill>
                  <a:srgbClr val="004165"/>
                </a:solidFill>
                <a:latin typeface="Arial"/>
                <a:cs typeface="Arial"/>
              </a:rPr>
              <a:t>(KT)</a:t>
            </a:r>
            <a:endParaRPr sz="2000" dirty="0">
              <a:latin typeface="Arial"/>
              <a:cs typeface="Arial"/>
            </a:endParaRPr>
          </a:p>
          <a:p>
            <a:pPr marL="358775">
              <a:lnSpc>
                <a:spcPct val="100000"/>
              </a:lnSpc>
              <a:spcBef>
                <a:spcPts val="505"/>
              </a:spcBef>
              <a:tabLst>
                <a:tab pos="755015" algn="l"/>
              </a:tabLst>
            </a:pPr>
            <a:r>
              <a:rPr sz="2000" spc="-50" dirty="0">
                <a:solidFill>
                  <a:srgbClr val="004165"/>
                </a:solidFill>
                <a:latin typeface="Arial"/>
                <a:cs typeface="Arial"/>
              </a:rPr>
              <a:t>–</a:t>
            </a:r>
            <a:r>
              <a:rPr sz="2000" dirty="0">
                <a:solidFill>
                  <a:srgbClr val="004165"/>
                </a:solidFill>
                <a:latin typeface="Arial"/>
                <a:cs typeface="Arial"/>
              </a:rPr>
              <a:t>	</a:t>
            </a:r>
            <a:r>
              <a:rPr lang="el-GR" sz="2000" dirty="0">
                <a:solidFill>
                  <a:srgbClr val="004165"/>
                </a:solidFill>
                <a:latin typeface="Arial"/>
                <a:cs typeface="Arial"/>
              </a:rPr>
              <a:t>Επέκταση της απόστασης τ του</a:t>
            </a:r>
            <a:r>
              <a:rPr sz="2000" spc="-40" dirty="0">
                <a:solidFill>
                  <a:srgbClr val="004165"/>
                </a:solidFill>
                <a:latin typeface="Arial"/>
                <a:cs typeface="Arial"/>
              </a:rPr>
              <a:t> </a:t>
            </a:r>
            <a:r>
              <a:rPr sz="2000" dirty="0">
                <a:solidFill>
                  <a:srgbClr val="004165"/>
                </a:solidFill>
                <a:latin typeface="Arial"/>
                <a:cs typeface="Arial"/>
              </a:rPr>
              <a:t>Kendall</a:t>
            </a:r>
            <a:r>
              <a:rPr lang="el-GR" sz="2000" dirty="0">
                <a:solidFill>
                  <a:srgbClr val="004165"/>
                </a:solidFill>
                <a:latin typeface="Arial"/>
                <a:cs typeface="Arial"/>
              </a:rPr>
              <a:t> σε επιμέρους εντολές </a:t>
            </a:r>
            <a:endParaRPr lang="en-US" sz="2000" dirty="0">
              <a:latin typeface="Arial"/>
              <a:cs typeface="Arial"/>
            </a:endParaRPr>
          </a:p>
          <a:p>
            <a:pPr marL="243840" indent="-231775">
              <a:lnSpc>
                <a:spcPct val="100000"/>
              </a:lnSpc>
              <a:spcBef>
                <a:spcPts val="480"/>
              </a:spcBef>
              <a:buChar char="•"/>
              <a:tabLst>
                <a:tab pos="243840" algn="l"/>
                <a:tab pos="244475" algn="l"/>
              </a:tabLst>
            </a:pPr>
            <a:r>
              <a:rPr lang="el-GR" sz="2000" dirty="0">
                <a:solidFill>
                  <a:srgbClr val="004165"/>
                </a:solidFill>
                <a:latin typeface="Arial"/>
                <a:cs typeface="Arial"/>
              </a:rPr>
              <a:t>Δεδομένων δυο επιμέρους εντολών </a:t>
            </a:r>
            <a:r>
              <a:rPr lang="en-US" sz="2000" dirty="0">
                <a:solidFill>
                  <a:srgbClr val="004165"/>
                </a:solidFill>
                <a:latin typeface="Arial"/>
                <a:cs typeface="Arial"/>
              </a:rPr>
              <a:t>P</a:t>
            </a:r>
            <a:r>
              <a:rPr lang="en-US" sz="2000" spc="-15" dirty="0">
                <a:solidFill>
                  <a:srgbClr val="004165"/>
                </a:solidFill>
                <a:latin typeface="Arial"/>
                <a:cs typeface="Arial"/>
              </a:rPr>
              <a:t> </a:t>
            </a:r>
            <a:r>
              <a:rPr lang="el-GR" sz="2000" dirty="0">
                <a:solidFill>
                  <a:srgbClr val="004165"/>
                </a:solidFill>
                <a:latin typeface="Arial"/>
                <a:cs typeface="Arial"/>
              </a:rPr>
              <a:t>και</a:t>
            </a:r>
            <a:r>
              <a:rPr lang="en-US" sz="2000" spc="-30" dirty="0">
                <a:solidFill>
                  <a:srgbClr val="004165"/>
                </a:solidFill>
                <a:latin typeface="Arial"/>
                <a:cs typeface="Arial"/>
              </a:rPr>
              <a:t> </a:t>
            </a:r>
            <a:r>
              <a:rPr lang="en-US" sz="2000" dirty="0">
                <a:solidFill>
                  <a:srgbClr val="004165"/>
                </a:solidFill>
                <a:latin typeface="Arial"/>
                <a:cs typeface="Arial"/>
              </a:rPr>
              <a:t>Q</a:t>
            </a:r>
            <a:r>
              <a:rPr lang="en-US" sz="2000" spc="-35" dirty="0">
                <a:solidFill>
                  <a:srgbClr val="004165"/>
                </a:solidFill>
                <a:latin typeface="Arial"/>
                <a:cs typeface="Arial"/>
              </a:rPr>
              <a:t> </a:t>
            </a:r>
            <a:r>
              <a:rPr lang="el-GR" sz="2000" dirty="0">
                <a:solidFill>
                  <a:srgbClr val="004165"/>
                </a:solidFill>
                <a:latin typeface="Arial"/>
                <a:cs typeface="Arial"/>
              </a:rPr>
              <a:t>και δυο αποτελεσμάτων </a:t>
            </a:r>
            <a:r>
              <a:rPr lang="en-US" sz="2000" dirty="0" err="1">
                <a:solidFill>
                  <a:srgbClr val="004165"/>
                </a:solidFill>
                <a:latin typeface="Arial"/>
                <a:cs typeface="Arial"/>
              </a:rPr>
              <a:t>i</a:t>
            </a:r>
            <a:r>
              <a:rPr lang="en-US" sz="2000" spc="-20" dirty="0">
                <a:solidFill>
                  <a:srgbClr val="004165"/>
                </a:solidFill>
                <a:latin typeface="Arial"/>
                <a:cs typeface="Arial"/>
              </a:rPr>
              <a:t> </a:t>
            </a:r>
            <a:r>
              <a:rPr lang="el-GR" sz="2000" dirty="0">
                <a:solidFill>
                  <a:srgbClr val="004165"/>
                </a:solidFill>
                <a:latin typeface="Arial"/>
                <a:cs typeface="Arial"/>
              </a:rPr>
              <a:t>και</a:t>
            </a:r>
            <a:r>
              <a:rPr lang="en-US" sz="2000" spc="-15" dirty="0">
                <a:solidFill>
                  <a:srgbClr val="004165"/>
                </a:solidFill>
                <a:latin typeface="Arial"/>
                <a:cs typeface="Arial"/>
              </a:rPr>
              <a:t> </a:t>
            </a:r>
            <a:r>
              <a:rPr lang="en-US" sz="2000" spc="-50" dirty="0">
                <a:solidFill>
                  <a:srgbClr val="004165"/>
                </a:solidFill>
                <a:latin typeface="Arial"/>
                <a:cs typeface="Arial"/>
              </a:rPr>
              <a:t>j</a:t>
            </a:r>
            <a:endParaRPr lang="en-US" sz="2000" dirty="0">
              <a:latin typeface="Arial"/>
              <a:cs typeface="Arial"/>
            </a:endParaRPr>
          </a:p>
        </p:txBody>
      </p:sp>
      <p:pic>
        <p:nvPicPr>
          <p:cNvPr id="4" name="object 4"/>
          <p:cNvPicPr/>
          <p:nvPr/>
        </p:nvPicPr>
        <p:blipFill>
          <a:blip r:embed="rId2" cstate="print"/>
          <a:stretch>
            <a:fillRect/>
          </a:stretch>
        </p:blipFill>
        <p:spPr>
          <a:xfrm>
            <a:off x="1453362" y="3794125"/>
            <a:ext cx="4148683" cy="1141806"/>
          </a:xfrm>
          <a:prstGeom prst="rect">
            <a:avLst/>
          </a:prstGeom>
        </p:spPr>
      </p:pic>
      <p:sp>
        <p:nvSpPr>
          <p:cNvPr id="5" name="object 5"/>
          <p:cNvSpPr txBox="1"/>
          <p:nvPr/>
        </p:nvSpPr>
        <p:spPr>
          <a:xfrm>
            <a:off x="5646915" y="4208779"/>
            <a:ext cx="648335" cy="299720"/>
          </a:xfrm>
          <a:prstGeom prst="rect">
            <a:avLst/>
          </a:prstGeom>
        </p:spPr>
        <p:txBody>
          <a:bodyPr vert="horz" wrap="square" lIns="0" tIns="12700" rIns="0" bIns="0" rtlCol="0">
            <a:spAutoFit/>
          </a:bodyPr>
          <a:lstStyle/>
          <a:p>
            <a:pPr marL="12700">
              <a:lnSpc>
                <a:spcPct val="100000"/>
              </a:lnSpc>
              <a:spcBef>
                <a:spcPts val="100"/>
              </a:spcBef>
            </a:pPr>
            <a:r>
              <a:rPr sz="1800" spc="-10" dirty="0">
                <a:latin typeface="Arial"/>
                <a:cs typeface="Arial"/>
              </a:rPr>
              <a:t>where</a:t>
            </a:r>
            <a:endParaRPr sz="1800">
              <a:latin typeface="Arial"/>
              <a:cs typeface="Arial"/>
            </a:endParaRPr>
          </a:p>
        </p:txBody>
      </p:sp>
      <p:grpSp>
        <p:nvGrpSpPr>
          <p:cNvPr id="6" name="object 6"/>
          <p:cNvGrpSpPr/>
          <p:nvPr/>
        </p:nvGrpSpPr>
        <p:grpSpPr>
          <a:xfrm>
            <a:off x="6482562" y="3389376"/>
            <a:ext cx="2482215" cy="1765300"/>
            <a:chOff x="6482562" y="3389376"/>
            <a:chExt cx="2482215" cy="1765300"/>
          </a:xfrm>
        </p:grpSpPr>
        <p:pic>
          <p:nvPicPr>
            <p:cNvPr id="7" name="object 7"/>
            <p:cNvPicPr/>
            <p:nvPr/>
          </p:nvPicPr>
          <p:blipFill>
            <a:blip r:embed="rId3" cstate="print"/>
            <a:stretch>
              <a:fillRect/>
            </a:stretch>
          </p:blipFill>
          <p:spPr>
            <a:xfrm>
              <a:off x="6482562" y="3870325"/>
              <a:ext cx="1318412" cy="1141806"/>
            </a:xfrm>
            <a:prstGeom prst="rect">
              <a:avLst/>
            </a:prstGeom>
          </p:spPr>
        </p:pic>
        <p:pic>
          <p:nvPicPr>
            <p:cNvPr id="8" name="object 8"/>
            <p:cNvPicPr/>
            <p:nvPr/>
          </p:nvPicPr>
          <p:blipFill>
            <a:blip r:embed="rId4" cstate="print"/>
            <a:stretch>
              <a:fillRect/>
            </a:stretch>
          </p:blipFill>
          <p:spPr>
            <a:xfrm>
              <a:off x="7656575" y="3389376"/>
              <a:ext cx="1002792" cy="929639"/>
            </a:xfrm>
            <a:prstGeom prst="rect">
              <a:avLst/>
            </a:prstGeom>
          </p:spPr>
        </p:pic>
        <p:sp>
          <p:nvSpPr>
            <p:cNvPr id="9" name="object 9"/>
            <p:cNvSpPr/>
            <p:nvPr/>
          </p:nvSpPr>
          <p:spPr>
            <a:xfrm>
              <a:off x="7697495" y="3489274"/>
              <a:ext cx="842644" cy="767080"/>
            </a:xfrm>
            <a:custGeom>
              <a:avLst/>
              <a:gdLst/>
              <a:ahLst/>
              <a:cxnLst/>
              <a:rect l="l" t="t" r="r" b="b"/>
              <a:pathLst>
                <a:path w="842645" h="767079">
                  <a:moveTo>
                    <a:pt x="744778" y="33832"/>
                  </a:moveTo>
                  <a:lnTo>
                    <a:pt x="741400" y="31597"/>
                  </a:lnTo>
                  <a:lnTo>
                    <a:pt x="740664" y="28181"/>
                  </a:lnTo>
                  <a:lnTo>
                    <a:pt x="739965" y="24752"/>
                  </a:lnTo>
                  <a:lnTo>
                    <a:pt x="742149" y="21386"/>
                  </a:lnTo>
                  <a:lnTo>
                    <a:pt x="842505" y="0"/>
                  </a:lnTo>
                  <a:lnTo>
                    <a:pt x="841302" y="3822"/>
                  </a:lnTo>
                  <a:lnTo>
                    <a:pt x="828916" y="3822"/>
                  </a:lnTo>
                  <a:lnTo>
                    <a:pt x="811542" y="19616"/>
                  </a:lnTo>
                  <a:lnTo>
                    <a:pt x="744778" y="33832"/>
                  </a:lnTo>
                  <a:close/>
                </a:path>
                <a:path w="842645" h="767079">
                  <a:moveTo>
                    <a:pt x="811542" y="19616"/>
                  </a:moveTo>
                  <a:lnTo>
                    <a:pt x="828916" y="3822"/>
                  </a:lnTo>
                  <a:lnTo>
                    <a:pt x="831448" y="6604"/>
                  </a:lnTo>
                  <a:lnTo>
                    <a:pt x="827125" y="6604"/>
                  </a:lnTo>
                  <a:lnTo>
                    <a:pt x="823856" y="16993"/>
                  </a:lnTo>
                  <a:lnTo>
                    <a:pt x="811542" y="19616"/>
                  </a:lnTo>
                  <a:close/>
                </a:path>
                <a:path w="842645" h="767079">
                  <a:moveTo>
                    <a:pt x="808126" y="99771"/>
                  </a:moveTo>
                  <a:lnTo>
                    <a:pt x="801433" y="97688"/>
                  </a:lnTo>
                  <a:lnTo>
                    <a:pt x="799592" y="94107"/>
                  </a:lnTo>
                  <a:lnTo>
                    <a:pt x="820083" y="28983"/>
                  </a:lnTo>
                  <a:lnTo>
                    <a:pt x="837450" y="13195"/>
                  </a:lnTo>
                  <a:lnTo>
                    <a:pt x="828916" y="3822"/>
                  </a:lnTo>
                  <a:lnTo>
                    <a:pt x="841302" y="3822"/>
                  </a:lnTo>
                  <a:lnTo>
                    <a:pt x="811707" y="97878"/>
                  </a:lnTo>
                  <a:lnTo>
                    <a:pt x="808126" y="99771"/>
                  </a:lnTo>
                  <a:close/>
                </a:path>
                <a:path w="842645" h="767079">
                  <a:moveTo>
                    <a:pt x="823856" y="16993"/>
                  </a:moveTo>
                  <a:lnTo>
                    <a:pt x="827125" y="6604"/>
                  </a:lnTo>
                  <a:lnTo>
                    <a:pt x="834478" y="14732"/>
                  </a:lnTo>
                  <a:lnTo>
                    <a:pt x="823856" y="16993"/>
                  </a:lnTo>
                  <a:close/>
                </a:path>
                <a:path w="842645" h="767079">
                  <a:moveTo>
                    <a:pt x="820083" y="28983"/>
                  </a:moveTo>
                  <a:lnTo>
                    <a:pt x="823856" y="16993"/>
                  </a:lnTo>
                  <a:lnTo>
                    <a:pt x="834478" y="14732"/>
                  </a:lnTo>
                  <a:lnTo>
                    <a:pt x="827125" y="6604"/>
                  </a:lnTo>
                  <a:lnTo>
                    <a:pt x="831448" y="6604"/>
                  </a:lnTo>
                  <a:lnTo>
                    <a:pt x="837450" y="13195"/>
                  </a:lnTo>
                  <a:lnTo>
                    <a:pt x="820083" y="28983"/>
                  </a:lnTo>
                  <a:close/>
                </a:path>
                <a:path w="842645" h="767079">
                  <a:moveTo>
                    <a:pt x="8521" y="766762"/>
                  </a:moveTo>
                  <a:lnTo>
                    <a:pt x="0" y="757339"/>
                  </a:lnTo>
                  <a:lnTo>
                    <a:pt x="811542" y="19616"/>
                  </a:lnTo>
                  <a:lnTo>
                    <a:pt x="823856" y="16993"/>
                  </a:lnTo>
                  <a:lnTo>
                    <a:pt x="820083" y="28983"/>
                  </a:lnTo>
                  <a:lnTo>
                    <a:pt x="8521" y="766762"/>
                  </a:lnTo>
                  <a:close/>
                </a:path>
              </a:pathLst>
            </a:custGeom>
            <a:solidFill>
              <a:srgbClr val="000000"/>
            </a:solidFill>
          </p:spPr>
          <p:txBody>
            <a:bodyPr wrap="square" lIns="0" tIns="0" rIns="0" bIns="0" rtlCol="0"/>
            <a:lstStyle/>
            <a:p>
              <a:endParaRPr/>
            </a:p>
          </p:txBody>
        </p:sp>
        <p:pic>
          <p:nvPicPr>
            <p:cNvPr id="10" name="object 10"/>
            <p:cNvPicPr/>
            <p:nvPr/>
          </p:nvPicPr>
          <p:blipFill>
            <a:blip r:embed="rId5" cstate="print"/>
            <a:stretch>
              <a:fillRect/>
            </a:stretch>
          </p:blipFill>
          <p:spPr>
            <a:xfrm>
              <a:off x="7659623" y="4151376"/>
              <a:ext cx="1304544" cy="240792"/>
            </a:xfrm>
            <a:prstGeom prst="rect">
              <a:avLst/>
            </a:prstGeom>
          </p:spPr>
        </p:pic>
        <p:sp>
          <p:nvSpPr>
            <p:cNvPr id="11" name="object 11"/>
            <p:cNvSpPr/>
            <p:nvPr/>
          </p:nvSpPr>
          <p:spPr>
            <a:xfrm>
              <a:off x="7701762" y="4199636"/>
              <a:ext cx="1143635" cy="103505"/>
            </a:xfrm>
            <a:custGeom>
              <a:avLst/>
              <a:gdLst/>
              <a:ahLst/>
              <a:cxnLst/>
              <a:rect l="l" t="t" r="r" b="b"/>
              <a:pathLst>
                <a:path w="1143634" h="103504">
                  <a:moveTo>
                    <a:pt x="1117765" y="51688"/>
                  </a:moveTo>
                  <a:lnTo>
                    <a:pt x="1047991" y="10960"/>
                  </a:lnTo>
                  <a:lnTo>
                    <a:pt x="1047000" y="7086"/>
                  </a:lnTo>
                  <a:lnTo>
                    <a:pt x="1048740" y="4013"/>
                  </a:lnTo>
                  <a:lnTo>
                    <a:pt x="1050518" y="1041"/>
                  </a:lnTo>
                  <a:lnTo>
                    <a:pt x="1054392" y="0"/>
                  </a:lnTo>
                  <a:lnTo>
                    <a:pt x="1057414" y="1727"/>
                  </a:lnTo>
                  <a:lnTo>
                    <a:pt x="1132155" y="45338"/>
                  </a:lnTo>
                  <a:lnTo>
                    <a:pt x="1130439" y="45338"/>
                  </a:lnTo>
                  <a:lnTo>
                    <a:pt x="1130439" y="46177"/>
                  </a:lnTo>
                  <a:lnTo>
                    <a:pt x="1127213" y="46177"/>
                  </a:lnTo>
                  <a:lnTo>
                    <a:pt x="1117765" y="51688"/>
                  </a:lnTo>
                  <a:close/>
                </a:path>
                <a:path w="1143634" h="103504">
                  <a:moveTo>
                    <a:pt x="1106879" y="58038"/>
                  </a:moveTo>
                  <a:lnTo>
                    <a:pt x="0" y="58038"/>
                  </a:lnTo>
                  <a:lnTo>
                    <a:pt x="0" y="45338"/>
                  </a:lnTo>
                  <a:lnTo>
                    <a:pt x="1106879" y="45338"/>
                  </a:lnTo>
                  <a:lnTo>
                    <a:pt x="1117765" y="51688"/>
                  </a:lnTo>
                  <a:lnTo>
                    <a:pt x="1106879" y="58038"/>
                  </a:lnTo>
                  <a:close/>
                </a:path>
                <a:path w="1143634" h="103504">
                  <a:moveTo>
                    <a:pt x="1132155" y="58038"/>
                  </a:moveTo>
                  <a:lnTo>
                    <a:pt x="1130439" y="58038"/>
                  </a:lnTo>
                  <a:lnTo>
                    <a:pt x="1130439" y="45338"/>
                  </a:lnTo>
                  <a:lnTo>
                    <a:pt x="1132155" y="45338"/>
                  </a:lnTo>
                  <a:lnTo>
                    <a:pt x="1143038" y="51688"/>
                  </a:lnTo>
                  <a:lnTo>
                    <a:pt x="1132155" y="58038"/>
                  </a:lnTo>
                  <a:close/>
                </a:path>
                <a:path w="1143634" h="103504">
                  <a:moveTo>
                    <a:pt x="1127213" y="57200"/>
                  </a:moveTo>
                  <a:lnTo>
                    <a:pt x="1117765" y="51688"/>
                  </a:lnTo>
                  <a:lnTo>
                    <a:pt x="1127213" y="46177"/>
                  </a:lnTo>
                  <a:lnTo>
                    <a:pt x="1127213" y="57200"/>
                  </a:lnTo>
                  <a:close/>
                </a:path>
                <a:path w="1143634" h="103504">
                  <a:moveTo>
                    <a:pt x="1130439" y="57200"/>
                  </a:moveTo>
                  <a:lnTo>
                    <a:pt x="1127213" y="57200"/>
                  </a:lnTo>
                  <a:lnTo>
                    <a:pt x="1127213" y="46177"/>
                  </a:lnTo>
                  <a:lnTo>
                    <a:pt x="1130439" y="46177"/>
                  </a:lnTo>
                  <a:lnTo>
                    <a:pt x="1130439" y="57200"/>
                  </a:lnTo>
                  <a:close/>
                </a:path>
                <a:path w="1143634" h="103504">
                  <a:moveTo>
                    <a:pt x="1054392" y="103377"/>
                  </a:moveTo>
                  <a:lnTo>
                    <a:pt x="1050518" y="102387"/>
                  </a:lnTo>
                  <a:lnTo>
                    <a:pt x="1048740" y="99364"/>
                  </a:lnTo>
                  <a:lnTo>
                    <a:pt x="1047000" y="96342"/>
                  </a:lnTo>
                  <a:lnTo>
                    <a:pt x="1047991" y="92417"/>
                  </a:lnTo>
                  <a:lnTo>
                    <a:pt x="1117765" y="51688"/>
                  </a:lnTo>
                  <a:lnTo>
                    <a:pt x="1127213" y="57200"/>
                  </a:lnTo>
                  <a:lnTo>
                    <a:pt x="1130439" y="57200"/>
                  </a:lnTo>
                  <a:lnTo>
                    <a:pt x="1130439" y="58038"/>
                  </a:lnTo>
                  <a:lnTo>
                    <a:pt x="1132155" y="58038"/>
                  </a:lnTo>
                  <a:lnTo>
                    <a:pt x="1057414" y="101650"/>
                  </a:lnTo>
                  <a:lnTo>
                    <a:pt x="1054392" y="103377"/>
                  </a:lnTo>
                  <a:close/>
                </a:path>
              </a:pathLst>
            </a:custGeom>
            <a:solidFill>
              <a:srgbClr val="000000"/>
            </a:solidFill>
          </p:spPr>
          <p:txBody>
            <a:bodyPr wrap="square" lIns="0" tIns="0" rIns="0" bIns="0" rtlCol="0"/>
            <a:lstStyle/>
            <a:p>
              <a:endParaRPr/>
            </a:p>
          </p:txBody>
        </p:sp>
        <p:pic>
          <p:nvPicPr>
            <p:cNvPr id="12" name="object 12"/>
            <p:cNvPicPr/>
            <p:nvPr/>
          </p:nvPicPr>
          <p:blipFill>
            <a:blip r:embed="rId6" cstate="print"/>
            <a:stretch>
              <a:fillRect/>
            </a:stretch>
          </p:blipFill>
          <p:spPr>
            <a:xfrm>
              <a:off x="7656575" y="4224528"/>
              <a:ext cx="1002792" cy="929639"/>
            </a:xfrm>
            <a:prstGeom prst="rect">
              <a:avLst/>
            </a:prstGeom>
          </p:spPr>
        </p:pic>
        <p:sp>
          <p:nvSpPr>
            <p:cNvPr id="13" name="object 13"/>
            <p:cNvSpPr/>
            <p:nvPr/>
          </p:nvSpPr>
          <p:spPr>
            <a:xfrm>
              <a:off x="7697495" y="4246613"/>
              <a:ext cx="842644" cy="767080"/>
            </a:xfrm>
            <a:custGeom>
              <a:avLst/>
              <a:gdLst/>
              <a:ahLst/>
              <a:cxnLst/>
              <a:rect l="l" t="t" r="r" b="b"/>
              <a:pathLst>
                <a:path w="842645" h="767079">
                  <a:moveTo>
                    <a:pt x="823856" y="749768"/>
                  </a:moveTo>
                  <a:lnTo>
                    <a:pt x="811542" y="747146"/>
                  </a:lnTo>
                  <a:lnTo>
                    <a:pt x="0" y="9423"/>
                  </a:lnTo>
                  <a:lnTo>
                    <a:pt x="8521" y="0"/>
                  </a:lnTo>
                  <a:lnTo>
                    <a:pt x="820083" y="737779"/>
                  </a:lnTo>
                  <a:lnTo>
                    <a:pt x="823856" y="749768"/>
                  </a:lnTo>
                  <a:close/>
                </a:path>
                <a:path w="842645" h="767079">
                  <a:moveTo>
                    <a:pt x="841302" y="762939"/>
                  </a:moveTo>
                  <a:lnTo>
                    <a:pt x="828916" y="762939"/>
                  </a:lnTo>
                  <a:lnTo>
                    <a:pt x="837450" y="753567"/>
                  </a:lnTo>
                  <a:lnTo>
                    <a:pt x="820083" y="737779"/>
                  </a:lnTo>
                  <a:lnTo>
                    <a:pt x="799592" y="672655"/>
                  </a:lnTo>
                  <a:lnTo>
                    <a:pt x="801433" y="669074"/>
                  </a:lnTo>
                  <a:lnTo>
                    <a:pt x="808126" y="666991"/>
                  </a:lnTo>
                  <a:lnTo>
                    <a:pt x="811707" y="668883"/>
                  </a:lnTo>
                  <a:lnTo>
                    <a:pt x="841302" y="762939"/>
                  </a:lnTo>
                  <a:close/>
                </a:path>
                <a:path w="842645" h="767079">
                  <a:moveTo>
                    <a:pt x="842505" y="766762"/>
                  </a:moveTo>
                  <a:lnTo>
                    <a:pt x="742149" y="745375"/>
                  </a:lnTo>
                  <a:lnTo>
                    <a:pt x="739965" y="742010"/>
                  </a:lnTo>
                  <a:lnTo>
                    <a:pt x="740664" y="738581"/>
                  </a:lnTo>
                  <a:lnTo>
                    <a:pt x="741400" y="735164"/>
                  </a:lnTo>
                  <a:lnTo>
                    <a:pt x="744778" y="732929"/>
                  </a:lnTo>
                  <a:lnTo>
                    <a:pt x="811542" y="747146"/>
                  </a:lnTo>
                  <a:lnTo>
                    <a:pt x="828916" y="762939"/>
                  </a:lnTo>
                  <a:lnTo>
                    <a:pt x="841302" y="762939"/>
                  </a:lnTo>
                  <a:lnTo>
                    <a:pt x="842505" y="766762"/>
                  </a:lnTo>
                  <a:close/>
                </a:path>
                <a:path w="842645" h="767079">
                  <a:moveTo>
                    <a:pt x="831448" y="760158"/>
                  </a:moveTo>
                  <a:lnTo>
                    <a:pt x="827125" y="760158"/>
                  </a:lnTo>
                  <a:lnTo>
                    <a:pt x="834478" y="752030"/>
                  </a:lnTo>
                  <a:lnTo>
                    <a:pt x="823856" y="749768"/>
                  </a:lnTo>
                  <a:lnTo>
                    <a:pt x="820083" y="737779"/>
                  </a:lnTo>
                  <a:lnTo>
                    <a:pt x="837450" y="753567"/>
                  </a:lnTo>
                  <a:lnTo>
                    <a:pt x="831448" y="760158"/>
                  </a:lnTo>
                  <a:close/>
                </a:path>
                <a:path w="842645" h="767079">
                  <a:moveTo>
                    <a:pt x="828916" y="762939"/>
                  </a:moveTo>
                  <a:lnTo>
                    <a:pt x="811542" y="747146"/>
                  </a:lnTo>
                  <a:lnTo>
                    <a:pt x="823856" y="749768"/>
                  </a:lnTo>
                  <a:lnTo>
                    <a:pt x="827125" y="760158"/>
                  </a:lnTo>
                  <a:lnTo>
                    <a:pt x="831448" y="760158"/>
                  </a:lnTo>
                  <a:lnTo>
                    <a:pt x="828916" y="762939"/>
                  </a:lnTo>
                  <a:close/>
                </a:path>
                <a:path w="842645" h="767079">
                  <a:moveTo>
                    <a:pt x="827125" y="760158"/>
                  </a:moveTo>
                  <a:lnTo>
                    <a:pt x="823856" y="749768"/>
                  </a:lnTo>
                  <a:lnTo>
                    <a:pt x="834478" y="752030"/>
                  </a:lnTo>
                  <a:lnTo>
                    <a:pt x="827125" y="760158"/>
                  </a:lnTo>
                  <a:close/>
                </a:path>
              </a:pathLst>
            </a:custGeom>
            <a:solidFill>
              <a:srgbClr val="000000"/>
            </a:solidFill>
          </p:spPr>
          <p:txBody>
            <a:bodyPr wrap="square" lIns="0" tIns="0" rIns="0" bIns="0" rtlCol="0"/>
            <a:lstStyle/>
            <a:p>
              <a:endParaRPr/>
            </a:p>
          </p:txBody>
        </p:sp>
      </p:grpSp>
      <p:sp>
        <p:nvSpPr>
          <p:cNvPr id="14" name="object 14"/>
          <p:cNvSpPr txBox="1"/>
          <p:nvPr/>
        </p:nvSpPr>
        <p:spPr>
          <a:xfrm>
            <a:off x="8618715" y="2988564"/>
            <a:ext cx="2432685" cy="1603452"/>
          </a:xfrm>
          <a:prstGeom prst="rect">
            <a:avLst/>
          </a:prstGeom>
        </p:spPr>
        <p:txBody>
          <a:bodyPr vert="horz" wrap="square" lIns="0" tIns="26670" rIns="0" bIns="0" rtlCol="0">
            <a:spAutoFit/>
          </a:bodyPr>
          <a:lstStyle/>
          <a:p>
            <a:pPr marL="12700" marR="546100">
              <a:lnSpc>
                <a:spcPts val="1610"/>
              </a:lnSpc>
              <a:spcBef>
                <a:spcPts val="210"/>
              </a:spcBef>
            </a:pPr>
            <a:r>
              <a:rPr sz="1400" b="1" dirty="0">
                <a:solidFill>
                  <a:srgbClr val="FF0000"/>
                </a:solidFill>
                <a:latin typeface="Arial"/>
                <a:cs typeface="Arial"/>
              </a:rPr>
              <a:t>1</a:t>
            </a:r>
            <a:r>
              <a:rPr sz="1400" b="1" spc="-15" dirty="0">
                <a:solidFill>
                  <a:srgbClr val="FF0000"/>
                </a:solidFill>
                <a:latin typeface="Arial"/>
                <a:cs typeface="Arial"/>
              </a:rPr>
              <a:t> </a:t>
            </a:r>
            <a:r>
              <a:rPr lang="el-GR" sz="1400" dirty="0">
                <a:latin typeface="Arial"/>
                <a:cs typeface="Arial"/>
              </a:rPr>
              <a:t>Εάν</a:t>
            </a:r>
            <a:r>
              <a:rPr sz="1400" spc="-10" dirty="0">
                <a:latin typeface="Arial"/>
                <a:cs typeface="Arial"/>
              </a:rPr>
              <a:t> </a:t>
            </a:r>
            <a:r>
              <a:rPr sz="1400" dirty="0" err="1">
                <a:latin typeface="Arial"/>
                <a:cs typeface="Arial"/>
              </a:rPr>
              <a:t>i</a:t>
            </a:r>
            <a:r>
              <a:rPr sz="1400" spc="-5" dirty="0">
                <a:latin typeface="Arial"/>
                <a:cs typeface="Arial"/>
              </a:rPr>
              <a:t> </a:t>
            </a:r>
            <a:r>
              <a:rPr lang="el-GR" sz="1400" dirty="0">
                <a:latin typeface="Arial"/>
                <a:cs typeface="Arial"/>
              </a:rPr>
              <a:t>και</a:t>
            </a:r>
            <a:r>
              <a:rPr sz="1400" spc="-15" dirty="0">
                <a:latin typeface="Arial"/>
                <a:cs typeface="Arial"/>
              </a:rPr>
              <a:t> </a:t>
            </a:r>
            <a:r>
              <a:rPr sz="1400" dirty="0">
                <a:latin typeface="Arial"/>
                <a:cs typeface="Arial"/>
              </a:rPr>
              <a:t>j</a:t>
            </a:r>
            <a:r>
              <a:rPr sz="1400" spc="-5" dirty="0">
                <a:latin typeface="Arial"/>
                <a:cs typeface="Arial"/>
              </a:rPr>
              <a:t> </a:t>
            </a:r>
            <a:r>
              <a:rPr lang="el-GR" sz="1400" spc="-25" dirty="0">
                <a:latin typeface="Arial"/>
                <a:cs typeface="Arial"/>
              </a:rPr>
              <a:t>διατάσσονται με τον αντίθετο τρόπο</a:t>
            </a:r>
            <a:endParaRPr sz="1400" dirty="0">
              <a:latin typeface="Arial"/>
              <a:cs typeface="Arial"/>
            </a:endParaRPr>
          </a:p>
          <a:p>
            <a:pPr marL="317500" marR="241300">
              <a:lnSpc>
                <a:spcPts val="1610"/>
              </a:lnSpc>
              <a:spcBef>
                <a:spcPts val="1120"/>
              </a:spcBef>
            </a:pPr>
            <a:r>
              <a:rPr sz="1400" b="1" dirty="0">
                <a:solidFill>
                  <a:srgbClr val="FF0000"/>
                </a:solidFill>
                <a:latin typeface="Arial"/>
                <a:cs typeface="Arial"/>
              </a:rPr>
              <a:t>0</a:t>
            </a:r>
            <a:r>
              <a:rPr sz="1400" b="1" spc="-15" dirty="0">
                <a:solidFill>
                  <a:srgbClr val="FF0000"/>
                </a:solidFill>
                <a:latin typeface="Arial"/>
                <a:cs typeface="Arial"/>
              </a:rPr>
              <a:t> </a:t>
            </a:r>
            <a:r>
              <a:rPr lang="el-GR" sz="1400" dirty="0">
                <a:latin typeface="Arial"/>
                <a:cs typeface="Arial"/>
              </a:rPr>
              <a:t>εάν</a:t>
            </a:r>
            <a:r>
              <a:rPr sz="1400" spc="-10" dirty="0">
                <a:latin typeface="Arial"/>
                <a:cs typeface="Arial"/>
              </a:rPr>
              <a:t> </a:t>
            </a:r>
            <a:r>
              <a:rPr sz="1400" dirty="0" err="1">
                <a:latin typeface="Arial"/>
                <a:cs typeface="Arial"/>
              </a:rPr>
              <a:t>i</a:t>
            </a:r>
            <a:r>
              <a:rPr sz="1400" spc="-5" dirty="0">
                <a:latin typeface="Arial"/>
                <a:cs typeface="Arial"/>
              </a:rPr>
              <a:t> </a:t>
            </a:r>
            <a:r>
              <a:rPr lang="el-GR" sz="1400" spc="-5" dirty="0">
                <a:latin typeface="Arial"/>
                <a:cs typeface="Arial"/>
              </a:rPr>
              <a:t>και</a:t>
            </a:r>
            <a:r>
              <a:rPr sz="1400" spc="-15" dirty="0">
                <a:latin typeface="Arial"/>
                <a:cs typeface="Arial"/>
              </a:rPr>
              <a:t> </a:t>
            </a:r>
            <a:r>
              <a:rPr sz="1400" dirty="0">
                <a:latin typeface="Arial"/>
                <a:cs typeface="Arial"/>
              </a:rPr>
              <a:t>j</a:t>
            </a:r>
            <a:r>
              <a:rPr sz="1400" spc="-5" dirty="0">
                <a:latin typeface="Arial"/>
                <a:cs typeface="Arial"/>
              </a:rPr>
              <a:t> </a:t>
            </a:r>
            <a:r>
              <a:rPr lang="el-GR" sz="1400" spc="-25" dirty="0">
                <a:latin typeface="Arial"/>
                <a:cs typeface="Arial"/>
              </a:rPr>
              <a:t>διατάσσονται</a:t>
            </a:r>
            <a:r>
              <a:rPr sz="1400" spc="-25" dirty="0">
                <a:latin typeface="Arial"/>
                <a:cs typeface="Arial"/>
              </a:rPr>
              <a:t> </a:t>
            </a:r>
            <a:r>
              <a:rPr lang="el-GR" sz="1400" dirty="0">
                <a:latin typeface="Arial"/>
                <a:cs typeface="Arial"/>
              </a:rPr>
              <a:t>με τον ίδιο τρόπο </a:t>
            </a:r>
            <a:r>
              <a:rPr lang="el-GR" sz="1400" spc="-25" dirty="0">
                <a:latin typeface="Arial"/>
                <a:cs typeface="Arial"/>
              </a:rPr>
              <a:t>ή</a:t>
            </a:r>
            <a:r>
              <a:rPr sz="1400" spc="-25" dirty="0">
                <a:latin typeface="Arial"/>
                <a:cs typeface="Arial"/>
              </a:rPr>
              <a:t> </a:t>
            </a:r>
            <a:r>
              <a:rPr lang="el-GR" sz="1400" spc="-10" dirty="0">
                <a:latin typeface="Arial"/>
                <a:cs typeface="Arial"/>
              </a:rPr>
              <a:t>είναι ασύγκριτα</a:t>
            </a:r>
            <a:endParaRPr sz="1400" dirty="0">
              <a:latin typeface="Arial"/>
              <a:cs typeface="Arial"/>
            </a:endParaRPr>
          </a:p>
          <a:p>
            <a:pPr marL="366395">
              <a:lnSpc>
                <a:spcPts val="1650"/>
              </a:lnSpc>
            </a:pPr>
            <a:r>
              <a:rPr lang="el-GR" sz="1400" spc="-25" dirty="0">
                <a:latin typeface="Arial"/>
                <a:cs typeface="Arial"/>
              </a:rPr>
              <a:t>και στα δυο </a:t>
            </a:r>
            <a:r>
              <a:rPr sz="1400" spc="-25" dirty="0">
                <a:latin typeface="Arial"/>
                <a:cs typeface="Arial"/>
              </a:rPr>
              <a:t>POs</a:t>
            </a:r>
            <a:endParaRPr sz="1400" dirty="0">
              <a:latin typeface="Arial"/>
              <a:cs typeface="Arial"/>
            </a:endParaRPr>
          </a:p>
        </p:txBody>
      </p:sp>
      <p:sp>
        <p:nvSpPr>
          <p:cNvPr id="15" name="object 15"/>
          <p:cNvSpPr txBox="1"/>
          <p:nvPr/>
        </p:nvSpPr>
        <p:spPr>
          <a:xfrm>
            <a:off x="8390077" y="5045964"/>
            <a:ext cx="2432684" cy="628377"/>
          </a:xfrm>
          <a:prstGeom prst="rect">
            <a:avLst/>
          </a:prstGeom>
        </p:spPr>
        <p:txBody>
          <a:bodyPr vert="horz" wrap="square" lIns="0" tIns="12700" rIns="0" bIns="0" rtlCol="0">
            <a:spAutoFit/>
          </a:bodyPr>
          <a:lstStyle/>
          <a:p>
            <a:pPr marL="12700">
              <a:lnSpc>
                <a:spcPts val="1630"/>
              </a:lnSpc>
              <a:spcBef>
                <a:spcPts val="100"/>
              </a:spcBef>
            </a:pPr>
            <a:r>
              <a:rPr sz="1400" b="1" dirty="0">
                <a:solidFill>
                  <a:srgbClr val="FF0000"/>
                </a:solidFill>
                <a:latin typeface="Arial"/>
                <a:cs typeface="Arial"/>
              </a:rPr>
              <a:t>p</a:t>
            </a:r>
            <a:r>
              <a:rPr sz="1400" b="1" spc="-15" dirty="0">
                <a:solidFill>
                  <a:srgbClr val="FF0000"/>
                </a:solidFill>
                <a:latin typeface="Arial"/>
                <a:cs typeface="Arial"/>
              </a:rPr>
              <a:t> </a:t>
            </a:r>
            <a:r>
              <a:rPr lang="el-GR" sz="1400" dirty="0">
                <a:latin typeface="Arial"/>
                <a:cs typeface="Arial"/>
              </a:rPr>
              <a:t>εάν</a:t>
            </a:r>
            <a:r>
              <a:rPr sz="1400" spc="-10" dirty="0">
                <a:latin typeface="Arial"/>
                <a:cs typeface="Arial"/>
              </a:rPr>
              <a:t> </a:t>
            </a:r>
            <a:r>
              <a:rPr sz="1400" dirty="0" err="1">
                <a:latin typeface="Arial"/>
                <a:cs typeface="Arial"/>
              </a:rPr>
              <a:t>i</a:t>
            </a:r>
            <a:r>
              <a:rPr sz="1400" spc="-5" dirty="0">
                <a:latin typeface="Arial"/>
                <a:cs typeface="Arial"/>
              </a:rPr>
              <a:t> </a:t>
            </a:r>
            <a:r>
              <a:rPr lang="el-GR" sz="1400" dirty="0">
                <a:latin typeface="Arial"/>
                <a:cs typeface="Arial"/>
              </a:rPr>
              <a:t>και</a:t>
            </a:r>
            <a:r>
              <a:rPr sz="1400" spc="-15" dirty="0">
                <a:latin typeface="Arial"/>
                <a:cs typeface="Arial"/>
              </a:rPr>
              <a:t> </a:t>
            </a:r>
            <a:r>
              <a:rPr sz="1400" dirty="0">
                <a:latin typeface="Arial"/>
                <a:cs typeface="Arial"/>
              </a:rPr>
              <a:t>j</a:t>
            </a:r>
            <a:r>
              <a:rPr sz="1400" spc="-5" dirty="0">
                <a:latin typeface="Arial"/>
                <a:cs typeface="Arial"/>
              </a:rPr>
              <a:t> </a:t>
            </a:r>
            <a:r>
              <a:rPr lang="el-GR" sz="1400" spc="-25" dirty="0">
                <a:latin typeface="Arial"/>
                <a:cs typeface="Arial"/>
              </a:rPr>
              <a:t>έχουν διαταχθεί σε ένα</a:t>
            </a:r>
            <a:r>
              <a:rPr sz="1400" spc="-25" dirty="0">
                <a:latin typeface="Arial"/>
                <a:cs typeface="Arial"/>
              </a:rPr>
              <a:t> </a:t>
            </a:r>
            <a:r>
              <a:rPr sz="1400" dirty="0">
                <a:latin typeface="Arial"/>
                <a:cs typeface="Arial"/>
              </a:rPr>
              <a:t>PO</a:t>
            </a:r>
            <a:r>
              <a:rPr sz="1400" spc="-25" dirty="0">
                <a:latin typeface="Arial"/>
                <a:cs typeface="Arial"/>
              </a:rPr>
              <a:t> </a:t>
            </a:r>
            <a:r>
              <a:rPr lang="el-GR" sz="1400" spc="-25" dirty="0">
                <a:latin typeface="Arial"/>
                <a:cs typeface="Arial"/>
              </a:rPr>
              <a:t>και είναι ασύγκριτα στο άλλο</a:t>
            </a:r>
            <a:endParaRPr sz="1400" dirty="0">
              <a:latin typeface="Arial"/>
              <a:cs typeface="Arial"/>
            </a:endParaRPr>
          </a:p>
        </p:txBody>
      </p:sp>
      <p:sp>
        <p:nvSpPr>
          <p:cNvPr id="16" name="object 16"/>
          <p:cNvSpPr txBox="1"/>
          <p:nvPr/>
        </p:nvSpPr>
        <p:spPr>
          <a:xfrm>
            <a:off x="10857090" y="5580379"/>
            <a:ext cx="194310" cy="208279"/>
          </a:xfrm>
          <a:prstGeom prst="rect">
            <a:avLst/>
          </a:prstGeom>
        </p:spPr>
        <p:txBody>
          <a:bodyPr vert="horz" wrap="square" lIns="0" tIns="12700" rIns="0" bIns="0" rtlCol="0">
            <a:spAutoFit/>
          </a:bodyPr>
          <a:lstStyle/>
          <a:p>
            <a:pPr marL="12700">
              <a:lnSpc>
                <a:spcPct val="100000"/>
              </a:lnSpc>
              <a:spcBef>
                <a:spcPts val="100"/>
              </a:spcBef>
            </a:pPr>
            <a:r>
              <a:rPr sz="1200" spc="-25" dirty="0">
                <a:solidFill>
                  <a:srgbClr val="898989"/>
                </a:solidFill>
                <a:latin typeface="Arial"/>
                <a:cs typeface="Arial"/>
              </a:rPr>
              <a:t>46</a:t>
            </a:r>
            <a:endParaRPr sz="1200">
              <a:latin typeface="Arial"/>
              <a:cs typeface="Arial"/>
            </a:endParaRPr>
          </a:p>
        </p:txBody>
      </p:sp>
      <p:sp>
        <p:nvSpPr>
          <p:cNvPr id="17" name="object 17"/>
          <p:cNvSpPr txBox="1"/>
          <p:nvPr/>
        </p:nvSpPr>
        <p:spPr>
          <a:xfrm>
            <a:off x="43975" y="6226555"/>
            <a:ext cx="5435600" cy="565150"/>
          </a:xfrm>
          <a:prstGeom prst="rect">
            <a:avLst/>
          </a:prstGeom>
        </p:spPr>
        <p:txBody>
          <a:bodyPr vert="horz" wrap="square" lIns="0" tIns="12700" rIns="0" bIns="0" rtlCol="0">
            <a:spAutoFit/>
          </a:bodyPr>
          <a:lstStyle/>
          <a:p>
            <a:pPr marL="12700">
              <a:lnSpc>
                <a:spcPts val="1415"/>
              </a:lnSpc>
              <a:spcBef>
                <a:spcPts val="100"/>
              </a:spcBef>
            </a:pPr>
            <a:r>
              <a:rPr sz="1200" b="1" u="sng" dirty="0">
                <a:solidFill>
                  <a:srgbClr val="363444"/>
                </a:solidFill>
                <a:uFill>
                  <a:solidFill>
                    <a:srgbClr val="363444"/>
                  </a:solidFill>
                </a:uFill>
                <a:latin typeface="Arial"/>
                <a:cs typeface="Arial"/>
              </a:rPr>
              <a:t>Paper</a:t>
            </a:r>
            <a:r>
              <a:rPr sz="1200" b="1" u="sng" spc="-25" dirty="0">
                <a:solidFill>
                  <a:srgbClr val="363444"/>
                </a:solidFill>
                <a:uFill>
                  <a:solidFill>
                    <a:srgbClr val="363444"/>
                  </a:solidFill>
                </a:uFill>
                <a:latin typeface="Arial"/>
                <a:cs typeface="Arial"/>
              </a:rPr>
              <a:t> </a:t>
            </a:r>
            <a:r>
              <a:rPr sz="1200" b="1" u="sng" spc="-10" dirty="0">
                <a:solidFill>
                  <a:srgbClr val="363444"/>
                </a:solidFill>
                <a:uFill>
                  <a:solidFill>
                    <a:srgbClr val="363444"/>
                  </a:solidFill>
                </a:uFill>
                <a:latin typeface="Arial"/>
                <a:cs typeface="Arial"/>
              </a:rPr>
              <a:t>Citations</a:t>
            </a:r>
            <a:endParaRPr sz="1200">
              <a:latin typeface="Arial"/>
              <a:cs typeface="Arial"/>
            </a:endParaRPr>
          </a:p>
          <a:p>
            <a:pPr marL="12700">
              <a:lnSpc>
                <a:spcPts val="1405"/>
              </a:lnSpc>
            </a:pPr>
            <a:r>
              <a:rPr sz="1200" dirty="0">
                <a:solidFill>
                  <a:srgbClr val="363444"/>
                </a:solidFill>
                <a:latin typeface="Arial"/>
                <a:cs typeface="Arial"/>
              </a:rPr>
              <a:t>Ronald</a:t>
            </a:r>
            <a:r>
              <a:rPr sz="1200" spc="-40" dirty="0">
                <a:solidFill>
                  <a:srgbClr val="363444"/>
                </a:solidFill>
                <a:latin typeface="Arial"/>
                <a:cs typeface="Arial"/>
              </a:rPr>
              <a:t> </a:t>
            </a:r>
            <a:r>
              <a:rPr sz="1200" dirty="0">
                <a:solidFill>
                  <a:srgbClr val="363444"/>
                </a:solidFill>
                <a:latin typeface="Arial"/>
                <a:cs typeface="Arial"/>
              </a:rPr>
              <a:t>Fagin,</a:t>
            </a:r>
            <a:r>
              <a:rPr sz="1200" spc="-20" dirty="0">
                <a:solidFill>
                  <a:srgbClr val="363444"/>
                </a:solidFill>
                <a:latin typeface="Arial"/>
                <a:cs typeface="Arial"/>
              </a:rPr>
              <a:t> </a:t>
            </a:r>
            <a:r>
              <a:rPr sz="1200" dirty="0">
                <a:solidFill>
                  <a:srgbClr val="363444"/>
                </a:solidFill>
                <a:latin typeface="Arial"/>
                <a:cs typeface="Arial"/>
              </a:rPr>
              <a:t>Ravi</a:t>
            </a:r>
            <a:r>
              <a:rPr sz="1200" spc="-25" dirty="0">
                <a:solidFill>
                  <a:srgbClr val="363444"/>
                </a:solidFill>
                <a:latin typeface="Arial"/>
                <a:cs typeface="Arial"/>
              </a:rPr>
              <a:t> </a:t>
            </a:r>
            <a:r>
              <a:rPr sz="1200" spc="-10" dirty="0">
                <a:solidFill>
                  <a:srgbClr val="363444"/>
                </a:solidFill>
                <a:latin typeface="Arial"/>
                <a:cs typeface="Arial"/>
              </a:rPr>
              <a:t>Kumar,</a:t>
            </a:r>
            <a:r>
              <a:rPr sz="1200" spc="-20" dirty="0">
                <a:solidFill>
                  <a:srgbClr val="363444"/>
                </a:solidFill>
                <a:latin typeface="Arial"/>
                <a:cs typeface="Arial"/>
              </a:rPr>
              <a:t> </a:t>
            </a:r>
            <a:r>
              <a:rPr sz="1200" dirty="0">
                <a:solidFill>
                  <a:srgbClr val="363444"/>
                </a:solidFill>
                <a:latin typeface="Arial"/>
                <a:cs typeface="Arial"/>
              </a:rPr>
              <a:t>Mohammad</a:t>
            </a:r>
            <a:r>
              <a:rPr sz="1200" spc="-25" dirty="0">
                <a:solidFill>
                  <a:srgbClr val="363444"/>
                </a:solidFill>
                <a:latin typeface="Arial"/>
                <a:cs typeface="Arial"/>
              </a:rPr>
              <a:t> </a:t>
            </a:r>
            <a:r>
              <a:rPr sz="1200" dirty="0">
                <a:solidFill>
                  <a:srgbClr val="363444"/>
                </a:solidFill>
                <a:latin typeface="Arial"/>
                <a:cs typeface="Arial"/>
              </a:rPr>
              <a:t>Mahdian,</a:t>
            </a:r>
            <a:r>
              <a:rPr sz="1200" spc="-15" dirty="0">
                <a:solidFill>
                  <a:srgbClr val="363444"/>
                </a:solidFill>
                <a:latin typeface="Arial"/>
                <a:cs typeface="Arial"/>
              </a:rPr>
              <a:t> </a:t>
            </a:r>
            <a:r>
              <a:rPr sz="1200" dirty="0">
                <a:solidFill>
                  <a:srgbClr val="363444"/>
                </a:solidFill>
                <a:latin typeface="Arial"/>
                <a:cs typeface="Arial"/>
              </a:rPr>
              <a:t>D.</a:t>
            </a:r>
            <a:r>
              <a:rPr sz="1200" spc="-15" dirty="0">
                <a:solidFill>
                  <a:srgbClr val="363444"/>
                </a:solidFill>
                <a:latin typeface="Arial"/>
                <a:cs typeface="Arial"/>
              </a:rPr>
              <a:t> </a:t>
            </a:r>
            <a:r>
              <a:rPr sz="1200" spc="-10" dirty="0">
                <a:solidFill>
                  <a:srgbClr val="363444"/>
                </a:solidFill>
                <a:latin typeface="Arial"/>
                <a:cs typeface="Arial"/>
              </a:rPr>
              <a:t>Sivakumar,</a:t>
            </a:r>
            <a:r>
              <a:rPr sz="1200" spc="-20" dirty="0">
                <a:solidFill>
                  <a:srgbClr val="363444"/>
                </a:solidFill>
                <a:latin typeface="Arial"/>
                <a:cs typeface="Arial"/>
              </a:rPr>
              <a:t> </a:t>
            </a:r>
            <a:r>
              <a:rPr sz="1200" dirty="0">
                <a:solidFill>
                  <a:srgbClr val="363444"/>
                </a:solidFill>
                <a:latin typeface="Arial"/>
                <a:cs typeface="Arial"/>
              </a:rPr>
              <a:t>and</a:t>
            </a:r>
            <a:r>
              <a:rPr sz="1200" spc="-25" dirty="0">
                <a:solidFill>
                  <a:srgbClr val="363444"/>
                </a:solidFill>
                <a:latin typeface="Arial"/>
                <a:cs typeface="Arial"/>
              </a:rPr>
              <a:t> </a:t>
            </a:r>
            <a:r>
              <a:rPr sz="1200" dirty="0">
                <a:solidFill>
                  <a:srgbClr val="363444"/>
                </a:solidFill>
                <a:latin typeface="Arial"/>
                <a:cs typeface="Arial"/>
              </a:rPr>
              <a:t>Erik</a:t>
            </a:r>
            <a:r>
              <a:rPr sz="1200" spc="-15" dirty="0">
                <a:solidFill>
                  <a:srgbClr val="363444"/>
                </a:solidFill>
                <a:latin typeface="Arial"/>
                <a:cs typeface="Arial"/>
              </a:rPr>
              <a:t> </a:t>
            </a:r>
            <a:r>
              <a:rPr sz="1200" spc="-20" dirty="0">
                <a:solidFill>
                  <a:srgbClr val="363444"/>
                </a:solidFill>
                <a:latin typeface="Arial"/>
                <a:cs typeface="Arial"/>
              </a:rPr>
              <a:t>Vee.</a:t>
            </a:r>
            <a:endParaRPr sz="1200">
              <a:latin typeface="Arial"/>
              <a:cs typeface="Arial"/>
            </a:endParaRPr>
          </a:p>
          <a:p>
            <a:pPr marL="12700">
              <a:lnSpc>
                <a:spcPts val="1430"/>
              </a:lnSpc>
            </a:pPr>
            <a:r>
              <a:rPr sz="1200" i="1" dirty="0">
                <a:solidFill>
                  <a:srgbClr val="363444"/>
                </a:solidFill>
                <a:latin typeface="Arial"/>
                <a:cs typeface="Arial"/>
              </a:rPr>
              <a:t>Comparing</a:t>
            </a:r>
            <a:r>
              <a:rPr sz="1200" i="1" spc="-40" dirty="0">
                <a:solidFill>
                  <a:srgbClr val="363444"/>
                </a:solidFill>
                <a:latin typeface="Arial"/>
                <a:cs typeface="Arial"/>
              </a:rPr>
              <a:t> </a:t>
            </a:r>
            <a:r>
              <a:rPr sz="1200" i="1" dirty="0">
                <a:solidFill>
                  <a:srgbClr val="363444"/>
                </a:solidFill>
                <a:latin typeface="Arial"/>
                <a:cs typeface="Arial"/>
              </a:rPr>
              <a:t>partial</a:t>
            </a:r>
            <a:r>
              <a:rPr sz="1200" i="1" spc="-25" dirty="0">
                <a:solidFill>
                  <a:srgbClr val="363444"/>
                </a:solidFill>
                <a:latin typeface="Arial"/>
                <a:cs typeface="Arial"/>
              </a:rPr>
              <a:t> </a:t>
            </a:r>
            <a:r>
              <a:rPr sz="1200" i="1" dirty="0">
                <a:solidFill>
                  <a:srgbClr val="363444"/>
                </a:solidFill>
                <a:latin typeface="Arial"/>
                <a:cs typeface="Arial"/>
              </a:rPr>
              <a:t>rankings.</a:t>
            </a:r>
            <a:r>
              <a:rPr sz="1200" i="1" spc="-30" dirty="0">
                <a:solidFill>
                  <a:srgbClr val="363444"/>
                </a:solidFill>
                <a:latin typeface="Arial"/>
                <a:cs typeface="Arial"/>
              </a:rPr>
              <a:t> </a:t>
            </a:r>
            <a:r>
              <a:rPr sz="1200" dirty="0">
                <a:solidFill>
                  <a:srgbClr val="363444"/>
                </a:solidFill>
                <a:latin typeface="Arial"/>
                <a:cs typeface="Arial"/>
              </a:rPr>
              <a:t>SIAM</a:t>
            </a:r>
            <a:r>
              <a:rPr sz="1200" spc="-25" dirty="0">
                <a:solidFill>
                  <a:srgbClr val="363444"/>
                </a:solidFill>
                <a:latin typeface="Arial"/>
                <a:cs typeface="Arial"/>
              </a:rPr>
              <a:t> </a:t>
            </a:r>
            <a:r>
              <a:rPr sz="1200" dirty="0">
                <a:solidFill>
                  <a:srgbClr val="363444"/>
                </a:solidFill>
                <a:latin typeface="Arial"/>
                <a:cs typeface="Arial"/>
              </a:rPr>
              <a:t>J.</a:t>
            </a:r>
            <a:r>
              <a:rPr sz="1200" spc="-20" dirty="0">
                <a:solidFill>
                  <a:srgbClr val="363444"/>
                </a:solidFill>
                <a:latin typeface="Arial"/>
                <a:cs typeface="Arial"/>
              </a:rPr>
              <a:t> </a:t>
            </a:r>
            <a:r>
              <a:rPr sz="1200" dirty="0">
                <a:solidFill>
                  <a:srgbClr val="363444"/>
                </a:solidFill>
                <a:latin typeface="Arial"/>
                <a:cs typeface="Arial"/>
              </a:rPr>
              <a:t>Discret.</a:t>
            </a:r>
            <a:r>
              <a:rPr sz="1200" spc="-20" dirty="0">
                <a:solidFill>
                  <a:srgbClr val="363444"/>
                </a:solidFill>
                <a:latin typeface="Arial"/>
                <a:cs typeface="Arial"/>
              </a:rPr>
              <a:t> </a:t>
            </a:r>
            <a:r>
              <a:rPr sz="1200" dirty="0">
                <a:solidFill>
                  <a:srgbClr val="363444"/>
                </a:solidFill>
                <a:latin typeface="Arial"/>
                <a:cs typeface="Arial"/>
              </a:rPr>
              <a:t>Math.,</a:t>
            </a:r>
            <a:r>
              <a:rPr sz="1200" spc="-25" dirty="0">
                <a:solidFill>
                  <a:srgbClr val="363444"/>
                </a:solidFill>
                <a:latin typeface="Arial"/>
                <a:cs typeface="Arial"/>
              </a:rPr>
              <a:t> </a:t>
            </a:r>
            <a:r>
              <a:rPr sz="1200" dirty="0">
                <a:solidFill>
                  <a:srgbClr val="363444"/>
                </a:solidFill>
                <a:latin typeface="Arial"/>
                <a:cs typeface="Arial"/>
              </a:rPr>
              <a:t>20(3):628–648,</a:t>
            </a:r>
            <a:r>
              <a:rPr sz="1200" spc="-20" dirty="0">
                <a:solidFill>
                  <a:srgbClr val="363444"/>
                </a:solidFill>
                <a:latin typeface="Arial"/>
                <a:cs typeface="Arial"/>
              </a:rPr>
              <a:t> </a:t>
            </a:r>
            <a:r>
              <a:rPr sz="1200" dirty="0">
                <a:solidFill>
                  <a:srgbClr val="363444"/>
                </a:solidFill>
                <a:latin typeface="Arial"/>
                <a:cs typeface="Arial"/>
              </a:rPr>
              <a:t>March</a:t>
            </a:r>
            <a:r>
              <a:rPr sz="1200" spc="-25" dirty="0">
                <a:solidFill>
                  <a:srgbClr val="363444"/>
                </a:solidFill>
                <a:latin typeface="Arial"/>
                <a:cs typeface="Arial"/>
              </a:rPr>
              <a:t> </a:t>
            </a:r>
            <a:r>
              <a:rPr sz="1200" spc="-10" dirty="0">
                <a:solidFill>
                  <a:srgbClr val="363444"/>
                </a:solidFill>
                <a:latin typeface="Arial"/>
                <a:cs typeface="Arial"/>
              </a:rPr>
              <a:t>2006.</a:t>
            </a:r>
            <a:endParaRPr sz="1200">
              <a:latin typeface="Arial"/>
              <a:cs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a:lnSpc>
                <a:spcPct val="100000"/>
              </a:lnSpc>
              <a:spcBef>
                <a:spcPts val="100"/>
              </a:spcBef>
            </a:pPr>
            <a:r>
              <a:rPr lang="el-GR" spc="165" dirty="0"/>
              <a:t>Απόσταση μεταξύ δομών;</a:t>
            </a:r>
            <a:endParaRPr spc="125" dirty="0"/>
          </a:p>
        </p:txBody>
      </p:sp>
      <p:sp>
        <p:nvSpPr>
          <p:cNvPr id="3" name="object 3"/>
          <p:cNvSpPr txBox="1"/>
          <p:nvPr/>
        </p:nvSpPr>
        <p:spPr>
          <a:xfrm>
            <a:off x="596900" y="931164"/>
            <a:ext cx="9869170" cy="635000"/>
          </a:xfrm>
          <a:prstGeom prst="rect">
            <a:avLst/>
          </a:prstGeom>
        </p:spPr>
        <p:txBody>
          <a:bodyPr vert="horz" wrap="square" lIns="0" tIns="12700" rIns="0" bIns="0" rtlCol="0">
            <a:spAutoFit/>
          </a:bodyPr>
          <a:lstStyle/>
          <a:p>
            <a:pPr marL="243840" marR="5080" indent="-231775">
              <a:lnSpc>
                <a:spcPct val="100000"/>
              </a:lnSpc>
              <a:spcBef>
                <a:spcPts val="100"/>
              </a:spcBef>
              <a:buChar char="•"/>
              <a:tabLst>
                <a:tab pos="243840" algn="l"/>
                <a:tab pos="244475" algn="l"/>
              </a:tabLst>
            </a:pPr>
            <a:r>
              <a:rPr lang="el-GR" sz="2000" dirty="0">
                <a:solidFill>
                  <a:srgbClr val="004165"/>
                </a:solidFill>
                <a:latin typeface="Arial"/>
                <a:cs typeface="Arial"/>
              </a:rPr>
              <a:t>Δεδομένων δύο CP-</a:t>
            </a:r>
            <a:r>
              <a:rPr lang="el-GR" sz="2000" dirty="0" err="1">
                <a:solidFill>
                  <a:srgbClr val="004165"/>
                </a:solidFill>
                <a:latin typeface="Arial"/>
                <a:cs typeface="Arial"/>
              </a:rPr>
              <a:t>nets</a:t>
            </a:r>
            <a:r>
              <a:rPr lang="el-GR" sz="2000" dirty="0">
                <a:solidFill>
                  <a:srgbClr val="004165"/>
                </a:solidFill>
                <a:latin typeface="Arial"/>
                <a:cs typeface="Arial"/>
              </a:rPr>
              <a:t> που ορίζονται επί του ίδιου συνόλου χαρακτηριστικών, πόσο παρόμοιες/διαφορετικές είναι οι προτιμήσεις που αντιπροσωπεύουν;</a:t>
            </a:r>
            <a:endParaRPr sz="2000" dirty="0">
              <a:latin typeface="Arial"/>
              <a:cs typeface="Arial"/>
            </a:endParaRPr>
          </a:p>
        </p:txBody>
      </p:sp>
      <p:grpSp>
        <p:nvGrpSpPr>
          <p:cNvPr id="4" name="object 4"/>
          <p:cNvGrpSpPr/>
          <p:nvPr/>
        </p:nvGrpSpPr>
        <p:grpSpPr>
          <a:xfrm>
            <a:off x="10253471" y="2798064"/>
            <a:ext cx="862965" cy="829310"/>
            <a:chOff x="10253471" y="2798064"/>
            <a:chExt cx="862965" cy="829310"/>
          </a:xfrm>
        </p:grpSpPr>
        <p:pic>
          <p:nvPicPr>
            <p:cNvPr id="5" name="object 5"/>
            <p:cNvPicPr/>
            <p:nvPr/>
          </p:nvPicPr>
          <p:blipFill>
            <a:blip r:embed="rId2" cstate="print"/>
            <a:stretch>
              <a:fillRect/>
            </a:stretch>
          </p:blipFill>
          <p:spPr>
            <a:xfrm>
              <a:off x="10253471" y="2798064"/>
              <a:ext cx="862583" cy="829055"/>
            </a:xfrm>
            <a:prstGeom prst="rect">
              <a:avLst/>
            </a:prstGeom>
          </p:spPr>
        </p:pic>
        <p:pic>
          <p:nvPicPr>
            <p:cNvPr id="6" name="object 6"/>
            <p:cNvPicPr/>
            <p:nvPr/>
          </p:nvPicPr>
          <p:blipFill>
            <a:blip r:embed="rId3" cstate="print"/>
            <a:stretch>
              <a:fillRect/>
            </a:stretch>
          </p:blipFill>
          <p:spPr>
            <a:xfrm>
              <a:off x="10299102" y="2824657"/>
              <a:ext cx="769594" cy="731342"/>
            </a:xfrm>
            <a:prstGeom prst="rect">
              <a:avLst/>
            </a:prstGeom>
          </p:spPr>
        </p:pic>
        <p:sp>
          <p:nvSpPr>
            <p:cNvPr id="7" name="object 7"/>
            <p:cNvSpPr/>
            <p:nvPr/>
          </p:nvSpPr>
          <p:spPr>
            <a:xfrm>
              <a:off x="10299102" y="2824657"/>
              <a:ext cx="769620" cy="735330"/>
            </a:xfrm>
            <a:custGeom>
              <a:avLst/>
              <a:gdLst/>
              <a:ahLst/>
              <a:cxnLst/>
              <a:rect l="l" t="t" r="r" b="b"/>
              <a:pathLst>
                <a:path w="769620" h="735329">
                  <a:moveTo>
                    <a:pt x="0" y="367601"/>
                  </a:moveTo>
                  <a:lnTo>
                    <a:pt x="2998" y="321485"/>
                  </a:lnTo>
                  <a:lnTo>
                    <a:pt x="11753" y="277079"/>
                  </a:lnTo>
                  <a:lnTo>
                    <a:pt x="25903" y="234729"/>
                  </a:lnTo>
                  <a:lnTo>
                    <a:pt x="45088" y="194778"/>
                  </a:lnTo>
                  <a:lnTo>
                    <a:pt x="68947" y="157571"/>
                  </a:lnTo>
                  <a:lnTo>
                    <a:pt x="97118" y="123451"/>
                  </a:lnTo>
                  <a:lnTo>
                    <a:pt x="129242" y="92764"/>
                  </a:lnTo>
                  <a:lnTo>
                    <a:pt x="164957" y="65854"/>
                  </a:lnTo>
                  <a:lnTo>
                    <a:pt x="203903" y="43064"/>
                  </a:lnTo>
                  <a:lnTo>
                    <a:pt x="245718" y="24740"/>
                  </a:lnTo>
                  <a:lnTo>
                    <a:pt x="290041" y="11225"/>
                  </a:lnTo>
                  <a:lnTo>
                    <a:pt x="336513" y="2863"/>
                  </a:lnTo>
                  <a:lnTo>
                    <a:pt x="384771" y="0"/>
                  </a:lnTo>
                  <a:lnTo>
                    <a:pt x="433041" y="2863"/>
                  </a:lnTo>
                  <a:lnTo>
                    <a:pt x="479522" y="11225"/>
                  </a:lnTo>
                  <a:lnTo>
                    <a:pt x="523853" y="24740"/>
                  </a:lnTo>
                  <a:lnTo>
                    <a:pt x="565674" y="43064"/>
                  </a:lnTo>
                  <a:lnTo>
                    <a:pt x="604625" y="65854"/>
                  </a:lnTo>
                  <a:lnTo>
                    <a:pt x="640343" y="92764"/>
                  </a:lnTo>
                  <a:lnTo>
                    <a:pt x="672470" y="123451"/>
                  </a:lnTo>
                  <a:lnTo>
                    <a:pt x="700644" y="157571"/>
                  </a:lnTo>
                  <a:lnTo>
                    <a:pt x="724504" y="194778"/>
                  </a:lnTo>
                  <a:lnTo>
                    <a:pt x="743690" y="234729"/>
                  </a:lnTo>
                  <a:lnTo>
                    <a:pt x="757841" y="277079"/>
                  </a:lnTo>
                  <a:lnTo>
                    <a:pt x="766596" y="321485"/>
                  </a:lnTo>
                  <a:lnTo>
                    <a:pt x="769594" y="367601"/>
                  </a:lnTo>
                  <a:lnTo>
                    <a:pt x="766596" y="413709"/>
                  </a:lnTo>
                  <a:lnTo>
                    <a:pt x="757841" y="458108"/>
                  </a:lnTo>
                  <a:lnTo>
                    <a:pt x="743690" y="500453"/>
                  </a:lnTo>
                  <a:lnTo>
                    <a:pt x="724504" y="540399"/>
                  </a:lnTo>
                  <a:lnTo>
                    <a:pt x="700644" y="577602"/>
                  </a:lnTo>
                  <a:lnTo>
                    <a:pt x="672470" y="611718"/>
                  </a:lnTo>
                  <a:lnTo>
                    <a:pt x="640343" y="642403"/>
                  </a:lnTo>
                  <a:lnTo>
                    <a:pt x="604625" y="669312"/>
                  </a:lnTo>
                  <a:lnTo>
                    <a:pt x="565674" y="692101"/>
                  </a:lnTo>
                  <a:lnTo>
                    <a:pt x="523853" y="710424"/>
                  </a:lnTo>
                  <a:lnTo>
                    <a:pt x="479522" y="723939"/>
                  </a:lnTo>
                  <a:lnTo>
                    <a:pt x="433041" y="732301"/>
                  </a:lnTo>
                  <a:lnTo>
                    <a:pt x="384771" y="735164"/>
                  </a:lnTo>
                  <a:lnTo>
                    <a:pt x="336513" y="732301"/>
                  </a:lnTo>
                  <a:lnTo>
                    <a:pt x="290041" y="723939"/>
                  </a:lnTo>
                  <a:lnTo>
                    <a:pt x="245718" y="710424"/>
                  </a:lnTo>
                  <a:lnTo>
                    <a:pt x="203903" y="692101"/>
                  </a:lnTo>
                  <a:lnTo>
                    <a:pt x="164957" y="669312"/>
                  </a:lnTo>
                  <a:lnTo>
                    <a:pt x="129242" y="642403"/>
                  </a:lnTo>
                  <a:lnTo>
                    <a:pt x="97118" y="611718"/>
                  </a:lnTo>
                  <a:lnTo>
                    <a:pt x="68947" y="577602"/>
                  </a:lnTo>
                  <a:lnTo>
                    <a:pt x="45088" y="540399"/>
                  </a:lnTo>
                  <a:lnTo>
                    <a:pt x="25903" y="500453"/>
                  </a:lnTo>
                  <a:lnTo>
                    <a:pt x="11753" y="458108"/>
                  </a:lnTo>
                  <a:lnTo>
                    <a:pt x="2998" y="413709"/>
                  </a:lnTo>
                  <a:lnTo>
                    <a:pt x="0" y="367601"/>
                  </a:lnTo>
                  <a:close/>
                </a:path>
              </a:pathLst>
            </a:custGeom>
            <a:ln w="9525">
              <a:solidFill>
                <a:srgbClr val="7FA8B2"/>
              </a:solidFill>
            </a:ln>
          </p:spPr>
          <p:txBody>
            <a:bodyPr wrap="square" lIns="0" tIns="0" rIns="0" bIns="0" rtlCol="0"/>
            <a:lstStyle/>
            <a:p>
              <a:endParaRPr/>
            </a:p>
          </p:txBody>
        </p:sp>
      </p:grpSp>
      <p:sp>
        <p:nvSpPr>
          <p:cNvPr id="8" name="object 8"/>
          <p:cNvSpPr txBox="1"/>
          <p:nvPr/>
        </p:nvSpPr>
        <p:spPr>
          <a:xfrm>
            <a:off x="10508475" y="3103371"/>
            <a:ext cx="350520" cy="177800"/>
          </a:xfrm>
          <a:prstGeom prst="rect">
            <a:avLst/>
          </a:prstGeom>
        </p:spPr>
        <p:txBody>
          <a:bodyPr vert="horz" wrap="square" lIns="0" tIns="12700" rIns="0" bIns="0" rtlCol="0">
            <a:spAutoFit/>
          </a:bodyPr>
          <a:lstStyle/>
          <a:p>
            <a:pPr marL="12700">
              <a:lnSpc>
                <a:spcPct val="100000"/>
              </a:lnSpc>
              <a:spcBef>
                <a:spcPts val="100"/>
              </a:spcBef>
            </a:pPr>
            <a:r>
              <a:rPr sz="1000" b="1" spc="-20" dirty="0">
                <a:latin typeface="Arial"/>
                <a:cs typeface="Arial"/>
              </a:rPr>
              <a:t>MAIN</a:t>
            </a:r>
            <a:endParaRPr sz="1000">
              <a:latin typeface="Arial"/>
              <a:cs typeface="Arial"/>
            </a:endParaRPr>
          </a:p>
        </p:txBody>
      </p:sp>
      <p:grpSp>
        <p:nvGrpSpPr>
          <p:cNvPr id="9" name="object 9"/>
          <p:cNvGrpSpPr/>
          <p:nvPr/>
        </p:nvGrpSpPr>
        <p:grpSpPr>
          <a:xfrm>
            <a:off x="10226040" y="4224528"/>
            <a:ext cx="929640" cy="710565"/>
            <a:chOff x="10226040" y="4224528"/>
            <a:chExt cx="929640" cy="710565"/>
          </a:xfrm>
        </p:grpSpPr>
        <p:pic>
          <p:nvPicPr>
            <p:cNvPr id="10" name="object 10"/>
            <p:cNvPicPr/>
            <p:nvPr/>
          </p:nvPicPr>
          <p:blipFill>
            <a:blip r:embed="rId4" cstate="print"/>
            <a:stretch>
              <a:fillRect/>
            </a:stretch>
          </p:blipFill>
          <p:spPr>
            <a:xfrm>
              <a:off x="10226040" y="4224528"/>
              <a:ext cx="929640" cy="710184"/>
            </a:xfrm>
            <a:prstGeom prst="rect">
              <a:avLst/>
            </a:prstGeom>
          </p:spPr>
        </p:pic>
        <p:pic>
          <p:nvPicPr>
            <p:cNvPr id="11" name="object 11"/>
            <p:cNvPicPr/>
            <p:nvPr/>
          </p:nvPicPr>
          <p:blipFill>
            <a:blip r:embed="rId5" cstate="print"/>
            <a:stretch>
              <a:fillRect/>
            </a:stretch>
          </p:blipFill>
          <p:spPr>
            <a:xfrm>
              <a:off x="10270832" y="4254500"/>
              <a:ext cx="838199" cy="609599"/>
            </a:xfrm>
            <a:prstGeom prst="rect">
              <a:avLst/>
            </a:prstGeom>
          </p:spPr>
        </p:pic>
        <p:sp>
          <p:nvSpPr>
            <p:cNvPr id="12" name="object 12"/>
            <p:cNvSpPr/>
            <p:nvPr/>
          </p:nvSpPr>
          <p:spPr>
            <a:xfrm>
              <a:off x="10270833" y="4250436"/>
              <a:ext cx="838200" cy="617855"/>
            </a:xfrm>
            <a:custGeom>
              <a:avLst/>
              <a:gdLst/>
              <a:ahLst/>
              <a:cxnLst/>
              <a:rect l="l" t="t" r="r" b="b"/>
              <a:pathLst>
                <a:path w="838200" h="617854">
                  <a:moveTo>
                    <a:pt x="0" y="308813"/>
                  </a:moveTo>
                  <a:lnTo>
                    <a:pt x="3265" y="270074"/>
                  </a:lnTo>
                  <a:lnTo>
                    <a:pt x="12798" y="232772"/>
                  </a:lnTo>
                  <a:lnTo>
                    <a:pt x="28207" y="197196"/>
                  </a:lnTo>
                  <a:lnTo>
                    <a:pt x="49100" y="163634"/>
                  </a:lnTo>
                  <a:lnTo>
                    <a:pt x="75083" y="132378"/>
                  </a:lnTo>
                  <a:lnTo>
                    <a:pt x="105764" y="103714"/>
                  </a:lnTo>
                  <a:lnTo>
                    <a:pt x="140750" y="77934"/>
                  </a:lnTo>
                  <a:lnTo>
                    <a:pt x="179650" y="55326"/>
                  </a:lnTo>
                  <a:lnTo>
                    <a:pt x="222069" y="36180"/>
                  </a:lnTo>
                  <a:lnTo>
                    <a:pt x="267617" y="20785"/>
                  </a:lnTo>
                  <a:lnTo>
                    <a:pt x="315899" y="9430"/>
                  </a:lnTo>
                  <a:lnTo>
                    <a:pt x="366524" y="2405"/>
                  </a:lnTo>
                  <a:lnTo>
                    <a:pt x="419100" y="0"/>
                  </a:lnTo>
                  <a:lnTo>
                    <a:pt x="471672" y="2405"/>
                  </a:lnTo>
                  <a:lnTo>
                    <a:pt x="522295" y="9430"/>
                  </a:lnTo>
                  <a:lnTo>
                    <a:pt x="570577" y="20785"/>
                  </a:lnTo>
                  <a:lnTo>
                    <a:pt x="616124" y="36180"/>
                  </a:lnTo>
                  <a:lnTo>
                    <a:pt x="658544" y="55326"/>
                  </a:lnTo>
                  <a:lnTo>
                    <a:pt x="697444" y="77934"/>
                  </a:lnTo>
                  <a:lnTo>
                    <a:pt x="732431" y="103714"/>
                  </a:lnTo>
                  <a:lnTo>
                    <a:pt x="763113" y="132378"/>
                  </a:lnTo>
                  <a:lnTo>
                    <a:pt x="789097" y="163634"/>
                  </a:lnTo>
                  <a:lnTo>
                    <a:pt x="809990" y="197196"/>
                  </a:lnTo>
                  <a:lnTo>
                    <a:pt x="825400" y="232772"/>
                  </a:lnTo>
                  <a:lnTo>
                    <a:pt x="834934" y="270074"/>
                  </a:lnTo>
                  <a:lnTo>
                    <a:pt x="838200" y="308813"/>
                  </a:lnTo>
                  <a:lnTo>
                    <a:pt x="834934" y="347551"/>
                  </a:lnTo>
                  <a:lnTo>
                    <a:pt x="825400" y="384853"/>
                  </a:lnTo>
                  <a:lnTo>
                    <a:pt x="809990" y="420430"/>
                  </a:lnTo>
                  <a:lnTo>
                    <a:pt x="789097" y="453991"/>
                  </a:lnTo>
                  <a:lnTo>
                    <a:pt x="763113" y="485248"/>
                  </a:lnTo>
                  <a:lnTo>
                    <a:pt x="732431" y="513911"/>
                  </a:lnTo>
                  <a:lnTo>
                    <a:pt x="697444" y="539691"/>
                  </a:lnTo>
                  <a:lnTo>
                    <a:pt x="658544" y="562299"/>
                  </a:lnTo>
                  <a:lnTo>
                    <a:pt x="616124" y="581445"/>
                  </a:lnTo>
                  <a:lnTo>
                    <a:pt x="570577" y="596840"/>
                  </a:lnTo>
                  <a:lnTo>
                    <a:pt x="522295" y="608195"/>
                  </a:lnTo>
                  <a:lnTo>
                    <a:pt x="471672" y="615220"/>
                  </a:lnTo>
                  <a:lnTo>
                    <a:pt x="419100" y="617626"/>
                  </a:lnTo>
                  <a:lnTo>
                    <a:pt x="366524" y="615220"/>
                  </a:lnTo>
                  <a:lnTo>
                    <a:pt x="315899" y="608195"/>
                  </a:lnTo>
                  <a:lnTo>
                    <a:pt x="267617" y="596840"/>
                  </a:lnTo>
                  <a:lnTo>
                    <a:pt x="222069" y="581445"/>
                  </a:lnTo>
                  <a:lnTo>
                    <a:pt x="179650" y="562299"/>
                  </a:lnTo>
                  <a:lnTo>
                    <a:pt x="140750" y="539691"/>
                  </a:lnTo>
                  <a:lnTo>
                    <a:pt x="105764" y="513911"/>
                  </a:lnTo>
                  <a:lnTo>
                    <a:pt x="75083" y="485248"/>
                  </a:lnTo>
                  <a:lnTo>
                    <a:pt x="49100" y="453991"/>
                  </a:lnTo>
                  <a:lnTo>
                    <a:pt x="28207" y="420430"/>
                  </a:lnTo>
                  <a:lnTo>
                    <a:pt x="12798" y="384853"/>
                  </a:lnTo>
                  <a:lnTo>
                    <a:pt x="3265" y="347551"/>
                  </a:lnTo>
                  <a:lnTo>
                    <a:pt x="0" y="308813"/>
                  </a:lnTo>
                  <a:close/>
                </a:path>
              </a:pathLst>
            </a:custGeom>
            <a:ln w="9525">
              <a:solidFill>
                <a:srgbClr val="7FA8B2"/>
              </a:solidFill>
            </a:ln>
          </p:spPr>
          <p:txBody>
            <a:bodyPr wrap="square" lIns="0" tIns="0" rIns="0" bIns="0" rtlCol="0"/>
            <a:lstStyle/>
            <a:p>
              <a:endParaRPr/>
            </a:p>
          </p:txBody>
        </p:sp>
      </p:grpSp>
      <p:sp>
        <p:nvSpPr>
          <p:cNvPr id="13" name="object 13"/>
          <p:cNvSpPr txBox="1"/>
          <p:nvPr/>
        </p:nvSpPr>
        <p:spPr>
          <a:xfrm>
            <a:off x="10496245" y="4478528"/>
            <a:ext cx="387350" cy="162560"/>
          </a:xfrm>
          <a:prstGeom prst="rect">
            <a:avLst/>
          </a:prstGeom>
        </p:spPr>
        <p:txBody>
          <a:bodyPr vert="horz" wrap="square" lIns="0" tIns="12700" rIns="0" bIns="0" rtlCol="0">
            <a:spAutoFit/>
          </a:bodyPr>
          <a:lstStyle/>
          <a:p>
            <a:pPr marL="12700">
              <a:lnSpc>
                <a:spcPct val="100000"/>
              </a:lnSpc>
              <a:spcBef>
                <a:spcPts val="100"/>
              </a:spcBef>
            </a:pPr>
            <a:r>
              <a:rPr sz="900" b="1" spc="-10" dirty="0">
                <a:latin typeface="Arial"/>
                <a:cs typeface="Arial"/>
              </a:rPr>
              <a:t>DRINK</a:t>
            </a:r>
            <a:endParaRPr sz="900">
              <a:latin typeface="Arial"/>
              <a:cs typeface="Arial"/>
            </a:endParaRPr>
          </a:p>
        </p:txBody>
      </p:sp>
      <p:sp>
        <p:nvSpPr>
          <p:cNvPr id="14" name="object 14"/>
          <p:cNvSpPr txBox="1"/>
          <p:nvPr/>
        </p:nvSpPr>
        <p:spPr>
          <a:xfrm>
            <a:off x="10270947" y="2533395"/>
            <a:ext cx="920750" cy="177800"/>
          </a:xfrm>
          <a:prstGeom prst="rect">
            <a:avLst/>
          </a:prstGeom>
        </p:spPr>
        <p:txBody>
          <a:bodyPr vert="horz" wrap="square" lIns="0" tIns="12700" rIns="0" bIns="0" rtlCol="0">
            <a:spAutoFit/>
          </a:bodyPr>
          <a:lstStyle/>
          <a:p>
            <a:pPr marL="12700">
              <a:lnSpc>
                <a:spcPct val="100000"/>
              </a:lnSpc>
              <a:spcBef>
                <a:spcPts val="100"/>
              </a:spcBef>
            </a:pPr>
            <a:r>
              <a:rPr sz="1000" dirty="0">
                <a:latin typeface="Arial"/>
                <a:cs typeface="Arial"/>
              </a:rPr>
              <a:t>VegPasta</a:t>
            </a:r>
            <a:r>
              <a:rPr sz="1000" spc="-65" dirty="0">
                <a:latin typeface="Arial"/>
                <a:cs typeface="Arial"/>
              </a:rPr>
              <a:t> </a:t>
            </a:r>
            <a:r>
              <a:rPr sz="1000" spc="-10" dirty="0">
                <a:latin typeface="Arial"/>
                <a:cs typeface="Arial"/>
              </a:rPr>
              <a:t>&gt;Fish</a:t>
            </a:r>
            <a:endParaRPr sz="1000">
              <a:latin typeface="Arial"/>
              <a:cs typeface="Arial"/>
            </a:endParaRPr>
          </a:p>
        </p:txBody>
      </p:sp>
      <p:grpSp>
        <p:nvGrpSpPr>
          <p:cNvPr id="15" name="object 15"/>
          <p:cNvGrpSpPr/>
          <p:nvPr/>
        </p:nvGrpSpPr>
        <p:grpSpPr>
          <a:xfrm>
            <a:off x="10533888" y="3538728"/>
            <a:ext cx="311150" cy="887094"/>
            <a:chOff x="10533888" y="3538728"/>
            <a:chExt cx="311150" cy="887094"/>
          </a:xfrm>
        </p:grpSpPr>
        <p:pic>
          <p:nvPicPr>
            <p:cNvPr id="16" name="object 16"/>
            <p:cNvPicPr/>
            <p:nvPr/>
          </p:nvPicPr>
          <p:blipFill>
            <a:blip r:embed="rId6" cstate="print"/>
            <a:stretch>
              <a:fillRect/>
            </a:stretch>
          </p:blipFill>
          <p:spPr>
            <a:xfrm>
              <a:off x="10533888" y="3538728"/>
              <a:ext cx="310896" cy="886968"/>
            </a:xfrm>
            <a:prstGeom prst="rect">
              <a:avLst/>
            </a:prstGeom>
          </p:spPr>
        </p:pic>
        <p:sp>
          <p:nvSpPr>
            <p:cNvPr id="17" name="object 17"/>
            <p:cNvSpPr/>
            <p:nvPr/>
          </p:nvSpPr>
          <p:spPr>
            <a:xfrm>
              <a:off x="10630103" y="3559721"/>
              <a:ext cx="118110" cy="690880"/>
            </a:xfrm>
            <a:custGeom>
              <a:avLst/>
              <a:gdLst/>
              <a:ahLst/>
              <a:cxnLst/>
              <a:rect l="l" t="t" r="r" b="b"/>
              <a:pathLst>
                <a:path w="118109" h="690879">
                  <a:moveTo>
                    <a:pt x="59365" y="640370"/>
                  </a:moveTo>
                  <a:lnTo>
                    <a:pt x="46513" y="618761"/>
                  </a:lnTo>
                  <a:lnTo>
                    <a:pt x="41071" y="203"/>
                  </a:lnTo>
                  <a:lnTo>
                    <a:pt x="66471" y="0"/>
                  </a:lnTo>
                  <a:lnTo>
                    <a:pt x="71912" y="618432"/>
                  </a:lnTo>
                  <a:lnTo>
                    <a:pt x="59365" y="640370"/>
                  </a:lnTo>
                  <a:close/>
                </a:path>
                <a:path w="118109" h="690879">
                  <a:moveTo>
                    <a:pt x="74173" y="665657"/>
                  </a:moveTo>
                  <a:lnTo>
                    <a:pt x="46926" y="665657"/>
                  </a:lnTo>
                  <a:lnTo>
                    <a:pt x="72326" y="665454"/>
                  </a:lnTo>
                  <a:lnTo>
                    <a:pt x="71912" y="618432"/>
                  </a:lnTo>
                  <a:lnTo>
                    <a:pt x="95834" y="576605"/>
                  </a:lnTo>
                  <a:lnTo>
                    <a:pt x="103581" y="574471"/>
                  </a:lnTo>
                  <a:lnTo>
                    <a:pt x="115785" y="581418"/>
                  </a:lnTo>
                  <a:lnTo>
                    <a:pt x="117919" y="589216"/>
                  </a:lnTo>
                  <a:lnTo>
                    <a:pt x="114388" y="595261"/>
                  </a:lnTo>
                  <a:lnTo>
                    <a:pt x="74173" y="665657"/>
                  </a:lnTo>
                  <a:close/>
                </a:path>
                <a:path w="118109" h="690879">
                  <a:moveTo>
                    <a:pt x="59829" y="690765"/>
                  </a:moveTo>
                  <a:lnTo>
                    <a:pt x="3568" y="596252"/>
                  </a:lnTo>
                  <a:lnTo>
                    <a:pt x="0" y="590207"/>
                  </a:lnTo>
                  <a:lnTo>
                    <a:pt x="1981" y="582409"/>
                  </a:lnTo>
                  <a:lnTo>
                    <a:pt x="14033" y="575271"/>
                  </a:lnTo>
                  <a:lnTo>
                    <a:pt x="21818" y="577202"/>
                  </a:lnTo>
                  <a:lnTo>
                    <a:pt x="25400" y="583260"/>
                  </a:lnTo>
                  <a:lnTo>
                    <a:pt x="46513" y="618761"/>
                  </a:lnTo>
                  <a:lnTo>
                    <a:pt x="46926" y="665657"/>
                  </a:lnTo>
                  <a:lnTo>
                    <a:pt x="74173" y="665657"/>
                  </a:lnTo>
                  <a:lnTo>
                    <a:pt x="59829" y="690765"/>
                  </a:lnTo>
                  <a:close/>
                </a:path>
                <a:path w="118109" h="690879">
                  <a:moveTo>
                    <a:pt x="72271" y="659256"/>
                  </a:moveTo>
                  <a:lnTo>
                    <a:pt x="48564" y="659256"/>
                  </a:lnTo>
                  <a:lnTo>
                    <a:pt x="70485" y="659066"/>
                  </a:lnTo>
                  <a:lnTo>
                    <a:pt x="59365" y="640370"/>
                  </a:lnTo>
                  <a:lnTo>
                    <a:pt x="71912" y="618432"/>
                  </a:lnTo>
                  <a:lnTo>
                    <a:pt x="72271" y="659256"/>
                  </a:lnTo>
                  <a:close/>
                </a:path>
                <a:path w="118109" h="690879">
                  <a:moveTo>
                    <a:pt x="46926" y="665657"/>
                  </a:moveTo>
                  <a:lnTo>
                    <a:pt x="46513" y="618761"/>
                  </a:lnTo>
                  <a:lnTo>
                    <a:pt x="59365" y="640370"/>
                  </a:lnTo>
                  <a:lnTo>
                    <a:pt x="48564" y="659256"/>
                  </a:lnTo>
                  <a:lnTo>
                    <a:pt x="72271" y="659256"/>
                  </a:lnTo>
                  <a:lnTo>
                    <a:pt x="72326" y="665454"/>
                  </a:lnTo>
                  <a:lnTo>
                    <a:pt x="46926" y="665657"/>
                  </a:lnTo>
                  <a:close/>
                </a:path>
                <a:path w="118109" h="690879">
                  <a:moveTo>
                    <a:pt x="48564" y="659256"/>
                  </a:moveTo>
                  <a:lnTo>
                    <a:pt x="59365" y="640370"/>
                  </a:lnTo>
                  <a:lnTo>
                    <a:pt x="70485" y="659066"/>
                  </a:lnTo>
                  <a:lnTo>
                    <a:pt x="48564" y="659256"/>
                  </a:lnTo>
                  <a:close/>
                </a:path>
              </a:pathLst>
            </a:custGeom>
            <a:solidFill>
              <a:srgbClr val="3394BA"/>
            </a:solidFill>
          </p:spPr>
          <p:txBody>
            <a:bodyPr wrap="square" lIns="0" tIns="0" rIns="0" bIns="0" rtlCol="0"/>
            <a:lstStyle/>
            <a:p>
              <a:endParaRPr/>
            </a:p>
          </p:txBody>
        </p:sp>
      </p:grpSp>
      <p:sp>
        <p:nvSpPr>
          <p:cNvPr id="18" name="object 18"/>
          <p:cNvSpPr txBox="1"/>
          <p:nvPr/>
        </p:nvSpPr>
        <p:spPr>
          <a:xfrm>
            <a:off x="9626155" y="5104155"/>
            <a:ext cx="1956435" cy="400685"/>
          </a:xfrm>
          <a:prstGeom prst="rect">
            <a:avLst/>
          </a:prstGeom>
          <a:ln w="9525">
            <a:solidFill>
              <a:srgbClr val="000000"/>
            </a:solidFill>
          </a:ln>
        </p:spPr>
        <p:txBody>
          <a:bodyPr vert="horz" wrap="square" lIns="0" tIns="44450" rIns="0" bIns="0" rtlCol="0">
            <a:spAutoFit/>
          </a:bodyPr>
          <a:lstStyle/>
          <a:p>
            <a:pPr marL="91440" marR="152400">
              <a:lnSpc>
                <a:spcPct val="100000"/>
              </a:lnSpc>
              <a:spcBef>
                <a:spcPts val="350"/>
              </a:spcBef>
            </a:pPr>
            <a:r>
              <a:rPr sz="1000" spc="-10" dirty="0">
                <a:latin typeface="Arial"/>
                <a:cs typeface="Arial"/>
              </a:rPr>
              <a:t>VegPasta:</a:t>
            </a:r>
            <a:r>
              <a:rPr sz="1000" spc="-20" dirty="0">
                <a:latin typeface="Arial"/>
                <a:cs typeface="Arial"/>
              </a:rPr>
              <a:t> </a:t>
            </a:r>
            <a:r>
              <a:rPr sz="1000" dirty="0">
                <a:latin typeface="Arial"/>
                <a:cs typeface="Arial"/>
              </a:rPr>
              <a:t>IceTea&gt;</a:t>
            </a:r>
            <a:r>
              <a:rPr sz="1000" spc="-10" dirty="0">
                <a:latin typeface="Arial"/>
                <a:cs typeface="Arial"/>
              </a:rPr>
              <a:t> Lemonade </a:t>
            </a:r>
            <a:r>
              <a:rPr sz="1000" dirty="0">
                <a:latin typeface="Arial"/>
                <a:cs typeface="Arial"/>
              </a:rPr>
              <a:t>Fish:</a:t>
            </a:r>
            <a:r>
              <a:rPr sz="1000" spc="-5" dirty="0">
                <a:latin typeface="Arial"/>
                <a:cs typeface="Arial"/>
              </a:rPr>
              <a:t> </a:t>
            </a:r>
            <a:r>
              <a:rPr sz="1000" spc="-10" dirty="0">
                <a:latin typeface="Arial"/>
                <a:cs typeface="Arial"/>
              </a:rPr>
              <a:t>Lemonade&gt;</a:t>
            </a:r>
            <a:r>
              <a:rPr sz="1000" dirty="0">
                <a:latin typeface="Arial"/>
                <a:cs typeface="Arial"/>
              </a:rPr>
              <a:t> </a:t>
            </a:r>
            <a:r>
              <a:rPr sz="1000" spc="-10" dirty="0">
                <a:latin typeface="Arial"/>
                <a:cs typeface="Arial"/>
              </a:rPr>
              <a:t>IceTea</a:t>
            </a:r>
            <a:endParaRPr sz="1000">
              <a:latin typeface="Arial"/>
              <a:cs typeface="Arial"/>
            </a:endParaRPr>
          </a:p>
        </p:txBody>
      </p:sp>
      <p:grpSp>
        <p:nvGrpSpPr>
          <p:cNvPr id="19" name="object 19"/>
          <p:cNvGrpSpPr/>
          <p:nvPr/>
        </p:nvGrpSpPr>
        <p:grpSpPr>
          <a:xfrm>
            <a:off x="1130808" y="2901695"/>
            <a:ext cx="856615" cy="753110"/>
            <a:chOff x="1130808" y="2901695"/>
            <a:chExt cx="856615" cy="753110"/>
          </a:xfrm>
        </p:grpSpPr>
        <p:pic>
          <p:nvPicPr>
            <p:cNvPr id="20" name="object 20"/>
            <p:cNvPicPr/>
            <p:nvPr/>
          </p:nvPicPr>
          <p:blipFill>
            <a:blip r:embed="rId7" cstate="print"/>
            <a:stretch>
              <a:fillRect/>
            </a:stretch>
          </p:blipFill>
          <p:spPr>
            <a:xfrm>
              <a:off x="1130808" y="2901695"/>
              <a:ext cx="856488" cy="752855"/>
            </a:xfrm>
            <a:prstGeom prst="rect">
              <a:avLst/>
            </a:prstGeom>
          </p:spPr>
        </p:pic>
        <p:pic>
          <p:nvPicPr>
            <p:cNvPr id="21" name="object 21"/>
            <p:cNvPicPr/>
            <p:nvPr/>
          </p:nvPicPr>
          <p:blipFill>
            <a:blip r:embed="rId8" cstate="print"/>
            <a:stretch>
              <a:fillRect/>
            </a:stretch>
          </p:blipFill>
          <p:spPr>
            <a:xfrm>
              <a:off x="1177721" y="2933700"/>
              <a:ext cx="763739" cy="653402"/>
            </a:xfrm>
            <a:prstGeom prst="rect">
              <a:avLst/>
            </a:prstGeom>
          </p:spPr>
        </p:pic>
        <p:sp>
          <p:nvSpPr>
            <p:cNvPr id="22" name="object 22"/>
            <p:cNvSpPr/>
            <p:nvPr/>
          </p:nvSpPr>
          <p:spPr>
            <a:xfrm>
              <a:off x="1177721" y="2929089"/>
              <a:ext cx="763905" cy="658495"/>
            </a:xfrm>
            <a:custGeom>
              <a:avLst/>
              <a:gdLst/>
              <a:ahLst/>
              <a:cxnLst/>
              <a:rect l="l" t="t" r="r" b="b"/>
              <a:pathLst>
                <a:path w="763905" h="658495">
                  <a:moveTo>
                    <a:pt x="0" y="329006"/>
                  </a:moveTo>
                  <a:lnTo>
                    <a:pt x="3485" y="284357"/>
                  </a:lnTo>
                  <a:lnTo>
                    <a:pt x="13639" y="241536"/>
                  </a:lnTo>
                  <a:lnTo>
                    <a:pt x="30007" y="200934"/>
                  </a:lnTo>
                  <a:lnTo>
                    <a:pt x="52134" y="162941"/>
                  </a:lnTo>
                  <a:lnTo>
                    <a:pt x="79565" y="127952"/>
                  </a:lnTo>
                  <a:lnTo>
                    <a:pt x="111845" y="96356"/>
                  </a:lnTo>
                  <a:lnTo>
                    <a:pt x="148520" y="68546"/>
                  </a:lnTo>
                  <a:lnTo>
                    <a:pt x="189135" y="44914"/>
                  </a:lnTo>
                  <a:lnTo>
                    <a:pt x="233236" y="25852"/>
                  </a:lnTo>
                  <a:lnTo>
                    <a:pt x="280367" y="11751"/>
                  </a:lnTo>
                  <a:lnTo>
                    <a:pt x="330073" y="3003"/>
                  </a:lnTo>
                  <a:lnTo>
                    <a:pt x="381901" y="0"/>
                  </a:lnTo>
                  <a:lnTo>
                    <a:pt x="433714" y="3003"/>
                  </a:lnTo>
                  <a:lnTo>
                    <a:pt x="483409" y="11751"/>
                  </a:lnTo>
                  <a:lnTo>
                    <a:pt x="530530" y="25852"/>
                  </a:lnTo>
                  <a:lnTo>
                    <a:pt x="574622" y="44914"/>
                  </a:lnTo>
                  <a:lnTo>
                    <a:pt x="615231" y="68546"/>
                  </a:lnTo>
                  <a:lnTo>
                    <a:pt x="651902" y="96356"/>
                  </a:lnTo>
                  <a:lnTo>
                    <a:pt x="684179" y="127952"/>
                  </a:lnTo>
                  <a:lnTo>
                    <a:pt x="711607" y="162941"/>
                  </a:lnTo>
                  <a:lnTo>
                    <a:pt x="733733" y="200934"/>
                  </a:lnTo>
                  <a:lnTo>
                    <a:pt x="750100" y="241536"/>
                  </a:lnTo>
                  <a:lnTo>
                    <a:pt x="760254" y="284357"/>
                  </a:lnTo>
                  <a:lnTo>
                    <a:pt x="763739" y="329006"/>
                  </a:lnTo>
                  <a:lnTo>
                    <a:pt x="760254" y="373654"/>
                  </a:lnTo>
                  <a:lnTo>
                    <a:pt x="750100" y="416475"/>
                  </a:lnTo>
                  <a:lnTo>
                    <a:pt x="733733" y="457078"/>
                  </a:lnTo>
                  <a:lnTo>
                    <a:pt x="711607" y="495070"/>
                  </a:lnTo>
                  <a:lnTo>
                    <a:pt x="684179" y="530060"/>
                  </a:lnTo>
                  <a:lnTo>
                    <a:pt x="651902" y="561655"/>
                  </a:lnTo>
                  <a:lnTo>
                    <a:pt x="615231" y="589465"/>
                  </a:lnTo>
                  <a:lnTo>
                    <a:pt x="574622" y="613097"/>
                  </a:lnTo>
                  <a:lnTo>
                    <a:pt x="530530" y="632160"/>
                  </a:lnTo>
                  <a:lnTo>
                    <a:pt x="483409" y="646261"/>
                  </a:lnTo>
                  <a:lnTo>
                    <a:pt x="433714" y="655009"/>
                  </a:lnTo>
                  <a:lnTo>
                    <a:pt x="381901" y="658012"/>
                  </a:lnTo>
                  <a:lnTo>
                    <a:pt x="330073" y="655009"/>
                  </a:lnTo>
                  <a:lnTo>
                    <a:pt x="280367" y="646261"/>
                  </a:lnTo>
                  <a:lnTo>
                    <a:pt x="233236" y="632160"/>
                  </a:lnTo>
                  <a:lnTo>
                    <a:pt x="189135" y="613097"/>
                  </a:lnTo>
                  <a:lnTo>
                    <a:pt x="148520" y="589465"/>
                  </a:lnTo>
                  <a:lnTo>
                    <a:pt x="111845" y="561655"/>
                  </a:lnTo>
                  <a:lnTo>
                    <a:pt x="79565" y="530060"/>
                  </a:lnTo>
                  <a:lnTo>
                    <a:pt x="52134" y="495070"/>
                  </a:lnTo>
                  <a:lnTo>
                    <a:pt x="30007" y="457078"/>
                  </a:lnTo>
                  <a:lnTo>
                    <a:pt x="13639" y="416475"/>
                  </a:lnTo>
                  <a:lnTo>
                    <a:pt x="3485" y="373654"/>
                  </a:lnTo>
                  <a:lnTo>
                    <a:pt x="0" y="329006"/>
                  </a:lnTo>
                  <a:close/>
                </a:path>
              </a:pathLst>
            </a:custGeom>
            <a:ln w="9525">
              <a:solidFill>
                <a:srgbClr val="7FA8B2"/>
              </a:solidFill>
            </a:ln>
          </p:spPr>
          <p:txBody>
            <a:bodyPr wrap="square" lIns="0" tIns="0" rIns="0" bIns="0" rtlCol="0"/>
            <a:lstStyle/>
            <a:p>
              <a:endParaRPr/>
            </a:p>
          </p:txBody>
        </p:sp>
      </p:grpSp>
      <p:sp>
        <p:nvSpPr>
          <p:cNvPr id="23" name="object 23"/>
          <p:cNvSpPr txBox="1"/>
          <p:nvPr/>
        </p:nvSpPr>
        <p:spPr>
          <a:xfrm>
            <a:off x="1384185" y="3170427"/>
            <a:ext cx="350520" cy="177800"/>
          </a:xfrm>
          <a:prstGeom prst="rect">
            <a:avLst/>
          </a:prstGeom>
        </p:spPr>
        <p:txBody>
          <a:bodyPr vert="horz" wrap="square" lIns="0" tIns="12700" rIns="0" bIns="0" rtlCol="0">
            <a:spAutoFit/>
          </a:bodyPr>
          <a:lstStyle/>
          <a:p>
            <a:pPr marL="12700">
              <a:lnSpc>
                <a:spcPct val="100000"/>
              </a:lnSpc>
              <a:spcBef>
                <a:spcPts val="100"/>
              </a:spcBef>
            </a:pPr>
            <a:r>
              <a:rPr sz="1000" b="1" spc="-20" dirty="0">
                <a:latin typeface="Arial"/>
                <a:cs typeface="Arial"/>
              </a:rPr>
              <a:t>MAIN</a:t>
            </a:r>
            <a:endParaRPr sz="1000">
              <a:latin typeface="Arial"/>
              <a:cs typeface="Arial"/>
            </a:endParaRPr>
          </a:p>
        </p:txBody>
      </p:sp>
      <p:grpSp>
        <p:nvGrpSpPr>
          <p:cNvPr id="24" name="object 24"/>
          <p:cNvGrpSpPr/>
          <p:nvPr/>
        </p:nvGrpSpPr>
        <p:grpSpPr>
          <a:xfrm>
            <a:off x="1103375" y="4087367"/>
            <a:ext cx="929640" cy="710565"/>
            <a:chOff x="1103375" y="4087367"/>
            <a:chExt cx="929640" cy="710565"/>
          </a:xfrm>
        </p:grpSpPr>
        <p:pic>
          <p:nvPicPr>
            <p:cNvPr id="25" name="object 25"/>
            <p:cNvPicPr/>
            <p:nvPr/>
          </p:nvPicPr>
          <p:blipFill>
            <a:blip r:embed="rId9" cstate="print"/>
            <a:stretch>
              <a:fillRect/>
            </a:stretch>
          </p:blipFill>
          <p:spPr>
            <a:xfrm>
              <a:off x="1103375" y="4087367"/>
              <a:ext cx="929639" cy="710184"/>
            </a:xfrm>
            <a:prstGeom prst="rect">
              <a:avLst/>
            </a:prstGeom>
          </p:spPr>
        </p:pic>
        <p:pic>
          <p:nvPicPr>
            <p:cNvPr id="26" name="object 26"/>
            <p:cNvPicPr/>
            <p:nvPr/>
          </p:nvPicPr>
          <p:blipFill>
            <a:blip r:embed="rId10" cstate="print"/>
            <a:stretch>
              <a:fillRect/>
            </a:stretch>
          </p:blipFill>
          <p:spPr>
            <a:xfrm>
              <a:off x="1149451" y="4114800"/>
              <a:ext cx="838199" cy="609599"/>
            </a:xfrm>
            <a:prstGeom prst="rect">
              <a:avLst/>
            </a:prstGeom>
          </p:spPr>
        </p:pic>
        <p:sp>
          <p:nvSpPr>
            <p:cNvPr id="27" name="object 27"/>
            <p:cNvSpPr/>
            <p:nvPr/>
          </p:nvSpPr>
          <p:spPr>
            <a:xfrm>
              <a:off x="1149451" y="4112818"/>
              <a:ext cx="838200" cy="617855"/>
            </a:xfrm>
            <a:custGeom>
              <a:avLst/>
              <a:gdLst/>
              <a:ahLst/>
              <a:cxnLst/>
              <a:rect l="l" t="t" r="r" b="b"/>
              <a:pathLst>
                <a:path w="838200" h="617854">
                  <a:moveTo>
                    <a:pt x="0" y="308813"/>
                  </a:moveTo>
                  <a:lnTo>
                    <a:pt x="3265" y="270074"/>
                  </a:lnTo>
                  <a:lnTo>
                    <a:pt x="12798" y="232772"/>
                  </a:lnTo>
                  <a:lnTo>
                    <a:pt x="28207" y="197196"/>
                  </a:lnTo>
                  <a:lnTo>
                    <a:pt x="49100" y="163634"/>
                  </a:lnTo>
                  <a:lnTo>
                    <a:pt x="75083" y="132378"/>
                  </a:lnTo>
                  <a:lnTo>
                    <a:pt x="105764" y="103714"/>
                  </a:lnTo>
                  <a:lnTo>
                    <a:pt x="140750" y="77934"/>
                  </a:lnTo>
                  <a:lnTo>
                    <a:pt x="179650" y="55326"/>
                  </a:lnTo>
                  <a:lnTo>
                    <a:pt x="222069" y="36180"/>
                  </a:lnTo>
                  <a:lnTo>
                    <a:pt x="267617" y="20785"/>
                  </a:lnTo>
                  <a:lnTo>
                    <a:pt x="315899" y="9430"/>
                  </a:lnTo>
                  <a:lnTo>
                    <a:pt x="366524" y="2405"/>
                  </a:lnTo>
                  <a:lnTo>
                    <a:pt x="419100" y="0"/>
                  </a:lnTo>
                  <a:lnTo>
                    <a:pt x="471672" y="2405"/>
                  </a:lnTo>
                  <a:lnTo>
                    <a:pt x="522295" y="9430"/>
                  </a:lnTo>
                  <a:lnTo>
                    <a:pt x="570577" y="20785"/>
                  </a:lnTo>
                  <a:lnTo>
                    <a:pt x="616124" y="36180"/>
                  </a:lnTo>
                  <a:lnTo>
                    <a:pt x="658544" y="55326"/>
                  </a:lnTo>
                  <a:lnTo>
                    <a:pt x="697444" y="77934"/>
                  </a:lnTo>
                  <a:lnTo>
                    <a:pt x="732431" y="103714"/>
                  </a:lnTo>
                  <a:lnTo>
                    <a:pt x="763113" y="132378"/>
                  </a:lnTo>
                  <a:lnTo>
                    <a:pt x="789097" y="163634"/>
                  </a:lnTo>
                  <a:lnTo>
                    <a:pt x="809990" y="197196"/>
                  </a:lnTo>
                  <a:lnTo>
                    <a:pt x="825400" y="232772"/>
                  </a:lnTo>
                  <a:lnTo>
                    <a:pt x="834934" y="270074"/>
                  </a:lnTo>
                  <a:lnTo>
                    <a:pt x="838200" y="308813"/>
                  </a:lnTo>
                  <a:lnTo>
                    <a:pt x="834934" y="347551"/>
                  </a:lnTo>
                  <a:lnTo>
                    <a:pt x="825400" y="384854"/>
                  </a:lnTo>
                  <a:lnTo>
                    <a:pt x="809990" y="420431"/>
                  </a:lnTo>
                  <a:lnTo>
                    <a:pt x="789097" y="453994"/>
                  </a:lnTo>
                  <a:lnTo>
                    <a:pt x="763113" y="485252"/>
                  </a:lnTo>
                  <a:lnTo>
                    <a:pt x="732431" y="513917"/>
                  </a:lnTo>
                  <a:lnTo>
                    <a:pt x="697444" y="539698"/>
                  </a:lnTo>
                  <a:lnTo>
                    <a:pt x="658544" y="562308"/>
                  </a:lnTo>
                  <a:lnTo>
                    <a:pt x="616124" y="581455"/>
                  </a:lnTo>
                  <a:lnTo>
                    <a:pt x="570577" y="596851"/>
                  </a:lnTo>
                  <a:lnTo>
                    <a:pt x="522295" y="608207"/>
                  </a:lnTo>
                  <a:lnTo>
                    <a:pt x="471672" y="615232"/>
                  </a:lnTo>
                  <a:lnTo>
                    <a:pt x="419100" y="617639"/>
                  </a:lnTo>
                  <a:lnTo>
                    <a:pt x="366524" y="615232"/>
                  </a:lnTo>
                  <a:lnTo>
                    <a:pt x="315899" y="608207"/>
                  </a:lnTo>
                  <a:lnTo>
                    <a:pt x="267617" y="596851"/>
                  </a:lnTo>
                  <a:lnTo>
                    <a:pt x="222069" y="581455"/>
                  </a:lnTo>
                  <a:lnTo>
                    <a:pt x="179650" y="562308"/>
                  </a:lnTo>
                  <a:lnTo>
                    <a:pt x="140750" y="539698"/>
                  </a:lnTo>
                  <a:lnTo>
                    <a:pt x="105764" y="513917"/>
                  </a:lnTo>
                  <a:lnTo>
                    <a:pt x="75083" y="485252"/>
                  </a:lnTo>
                  <a:lnTo>
                    <a:pt x="49100" y="453994"/>
                  </a:lnTo>
                  <a:lnTo>
                    <a:pt x="28207" y="420431"/>
                  </a:lnTo>
                  <a:lnTo>
                    <a:pt x="12798" y="384854"/>
                  </a:lnTo>
                  <a:lnTo>
                    <a:pt x="3265" y="347551"/>
                  </a:lnTo>
                  <a:lnTo>
                    <a:pt x="0" y="308813"/>
                  </a:lnTo>
                  <a:close/>
                </a:path>
              </a:pathLst>
            </a:custGeom>
            <a:ln w="9525">
              <a:solidFill>
                <a:srgbClr val="7FA8B2"/>
              </a:solidFill>
            </a:ln>
          </p:spPr>
          <p:txBody>
            <a:bodyPr wrap="square" lIns="0" tIns="0" rIns="0" bIns="0" rtlCol="0"/>
            <a:lstStyle/>
            <a:p>
              <a:endParaRPr/>
            </a:p>
          </p:txBody>
        </p:sp>
      </p:grpSp>
      <p:sp>
        <p:nvSpPr>
          <p:cNvPr id="28" name="object 28"/>
          <p:cNvSpPr txBox="1"/>
          <p:nvPr/>
        </p:nvSpPr>
        <p:spPr>
          <a:xfrm>
            <a:off x="1374876" y="4341367"/>
            <a:ext cx="387350" cy="162560"/>
          </a:xfrm>
          <a:prstGeom prst="rect">
            <a:avLst/>
          </a:prstGeom>
        </p:spPr>
        <p:txBody>
          <a:bodyPr vert="horz" wrap="square" lIns="0" tIns="12700" rIns="0" bIns="0" rtlCol="0">
            <a:spAutoFit/>
          </a:bodyPr>
          <a:lstStyle/>
          <a:p>
            <a:pPr marL="12700">
              <a:lnSpc>
                <a:spcPct val="100000"/>
              </a:lnSpc>
              <a:spcBef>
                <a:spcPts val="100"/>
              </a:spcBef>
            </a:pPr>
            <a:r>
              <a:rPr sz="900" b="1" spc="-10" dirty="0">
                <a:latin typeface="Arial"/>
                <a:cs typeface="Arial"/>
              </a:rPr>
              <a:t>DRINK</a:t>
            </a:r>
            <a:endParaRPr sz="900">
              <a:latin typeface="Arial"/>
              <a:cs typeface="Arial"/>
            </a:endParaRPr>
          </a:p>
        </p:txBody>
      </p:sp>
      <p:sp>
        <p:nvSpPr>
          <p:cNvPr id="29" name="object 29"/>
          <p:cNvSpPr txBox="1"/>
          <p:nvPr/>
        </p:nvSpPr>
        <p:spPr>
          <a:xfrm>
            <a:off x="1149577" y="2624835"/>
            <a:ext cx="920750" cy="177800"/>
          </a:xfrm>
          <a:prstGeom prst="rect">
            <a:avLst/>
          </a:prstGeom>
        </p:spPr>
        <p:txBody>
          <a:bodyPr vert="horz" wrap="square" lIns="0" tIns="12700" rIns="0" bIns="0" rtlCol="0">
            <a:spAutoFit/>
          </a:bodyPr>
          <a:lstStyle/>
          <a:p>
            <a:pPr marL="12700">
              <a:lnSpc>
                <a:spcPct val="100000"/>
              </a:lnSpc>
              <a:spcBef>
                <a:spcPts val="100"/>
              </a:spcBef>
            </a:pPr>
            <a:r>
              <a:rPr sz="1000" dirty="0">
                <a:latin typeface="Arial"/>
                <a:cs typeface="Arial"/>
              </a:rPr>
              <a:t>VegPasta</a:t>
            </a:r>
            <a:r>
              <a:rPr sz="1000" spc="-65" dirty="0">
                <a:latin typeface="Arial"/>
                <a:cs typeface="Arial"/>
              </a:rPr>
              <a:t> </a:t>
            </a:r>
            <a:r>
              <a:rPr sz="1000" spc="-10" dirty="0">
                <a:latin typeface="Arial"/>
                <a:cs typeface="Arial"/>
              </a:rPr>
              <a:t>&gt;Fish</a:t>
            </a:r>
            <a:endParaRPr sz="1000">
              <a:latin typeface="Arial"/>
              <a:cs typeface="Arial"/>
            </a:endParaRPr>
          </a:p>
        </p:txBody>
      </p:sp>
      <p:sp>
        <p:nvSpPr>
          <p:cNvPr id="30" name="object 30"/>
          <p:cNvSpPr txBox="1"/>
          <p:nvPr/>
        </p:nvSpPr>
        <p:spPr>
          <a:xfrm>
            <a:off x="958316" y="3844035"/>
            <a:ext cx="1115060" cy="177800"/>
          </a:xfrm>
          <a:prstGeom prst="rect">
            <a:avLst/>
          </a:prstGeom>
        </p:spPr>
        <p:txBody>
          <a:bodyPr vert="horz" wrap="square" lIns="0" tIns="12700" rIns="0" bIns="0" rtlCol="0">
            <a:spAutoFit/>
          </a:bodyPr>
          <a:lstStyle/>
          <a:p>
            <a:pPr marL="12700">
              <a:lnSpc>
                <a:spcPct val="100000"/>
              </a:lnSpc>
              <a:spcBef>
                <a:spcPts val="100"/>
              </a:spcBef>
            </a:pPr>
            <a:r>
              <a:rPr sz="1000" dirty="0">
                <a:latin typeface="Arial"/>
                <a:cs typeface="Arial"/>
              </a:rPr>
              <a:t>IceTea&gt;</a:t>
            </a:r>
            <a:r>
              <a:rPr sz="1000" spc="-45" dirty="0">
                <a:latin typeface="Arial"/>
                <a:cs typeface="Arial"/>
              </a:rPr>
              <a:t> </a:t>
            </a:r>
            <a:r>
              <a:rPr sz="1000" spc="-10" dirty="0">
                <a:latin typeface="Arial"/>
                <a:cs typeface="Arial"/>
              </a:rPr>
              <a:t>Lemonade</a:t>
            </a:r>
            <a:endParaRPr sz="1000">
              <a:latin typeface="Arial"/>
              <a:cs typeface="Arial"/>
            </a:endParaRPr>
          </a:p>
        </p:txBody>
      </p:sp>
      <p:grpSp>
        <p:nvGrpSpPr>
          <p:cNvPr id="31" name="object 31"/>
          <p:cNvGrpSpPr/>
          <p:nvPr/>
        </p:nvGrpSpPr>
        <p:grpSpPr>
          <a:xfrm>
            <a:off x="3665194" y="3006826"/>
            <a:ext cx="1228725" cy="271145"/>
            <a:chOff x="3665194" y="3006826"/>
            <a:chExt cx="1228725" cy="271145"/>
          </a:xfrm>
        </p:grpSpPr>
        <p:sp>
          <p:nvSpPr>
            <p:cNvPr id="32" name="object 32"/>
            <p:cNvSpPr/>
            <p:nvPr/>
          </p:nvSpPr>
          <p:spPr>
            <a:xfrm>
              <a:off x="3669956" y="3011589"/>
              <a:ext cx="1219200" cy="261620"/>
            </a:xfrm>
            <a:custGeom>
              <a:avLst/>
              <a:gdLst/>
              <a:ahLst/>
              <a:cxnLst/>
              <a:rect l="l" t="t" r="r" b="b"/>
              <a:pathLst>
                <a:path w="1219200" h="261620">
                  <a:moveTo>
                    <a:pt x="1219200" y="261594"/>
                  </a:moveTo>
                  <a:lnTo>
                    <a:pt x="0" y="261594"/>
                  </a:lnTo>
                  <a:lnTo>
                    <a:pt x="0" y="0"/>
                  </a:lnTo>
                  <a:lnTo>
                    <a:pt x="1219200" y="0"/>
                  </a:lnTo>
                  <a:lnTo>
                    <a:pt x="1219200" y="261594"/>
                  </a:lnTo>
                  <a:close/>
                </a:path>
              </a:pathLst>
            </a:custGeom>
            <a:solidFill>
              <a:srgbClr val="FFAED1"/>
            </a:solidFill>
          </p:spPr>
          <p:txBody>
            <a:bodyPr wrap="square" lIns="0" tIns="0" rIns="0" bIns="0" rtlCol="0"/>
            <a:lstStyle/>
            <a:p>
              <a:endParaRPr/>
            </a:p>
          </p:txBody>
        </p:sp>
        <p:sp>
          <p:nvSpPr>
            <p:cNvPr id="33" name="object 33"/>
            <p:cNvSpPr/>
            <p:nvPr/>
          </p:nvSpPr>
          <p:spPr>
            <a:xfrm>
              <a:off x="3669956" y="3011589"/>
              <a:ext cx="1219200" cy="261620"/>
            </a:xfrm>
            <a:custGeom>
              <a:avLst/>
              <a:gdLst/>
              <a:ahLst/>
              <a:cxnLst/>
              <a:rect l="l" t="t" r="r" b="b"/>
              <a:pathLst>
                <a:path w="1219200" h="261620">
                  <a:moveTo>
                    <a:pt x="0" y="0"/>
                  </a:moveTo>
                  <a:lnTo>
                    <a:pt x="1219200" y="0"/>
                  </a:lnTo>
                  <a:lnTo>
                    <a:pt x="1219200" y="261594"/>
                  </a:lnTo>
                  <a:lnTo>
                    <a:pt x="0" y="261594"/>
                  </a:lnTo>
                  <a:lnTo>
                    <a:pt x="0" y="0"/>
                  </a:lnTo>
                  <a:close/>
                </a:path>
              </a:pathLst>
            </a:custGeom>
            <a:ln w="9525">
              <a:solidFill>
                <a:srgbClr val="000000"/>
              </a:solidFill>
            </a:ln>
          </p:spPr>
          <p:txBody>
            <a:bodyPr wrap="square" lIns="0" tIns="0" rIns="0" bIns="0" rtlCol="0"/>
            <a:lstStyle/>
            <a:p>
              <a:endParaRPr/>
            </a:p>
          </p:txBody>
        </p:sp>
      </p:grpSp>
      <p:sp>
        <p:nvSpPr>
          <p:cNvPr id="34" name="object 34"/>
          <p:cNvSpPr txBox="1"/>
          <p:nvPr/>
        </p:nvSpPr>
        <p:spPr>
          <a:xfrm>
            <a:off x="3748684" y="3032760"/>
            <a:ext cx="1000760" cy="193040"/>
          </a:xfrm>
          <a:prstGeom prst="rect">
            <a:avLst/>
          </a:prstGeom>
        </p:spPr>
        <p:txBody>
          <a:bodyPr vert="horz" wrap="square" lIns="0" tIns="12700" rIns="0" bIns="0" rtlCol="0">
            <a:spAutoFit/>
          </a:bodyPr>
          <a:lstStyle/>
          <a:p>
            <a:pPr marL="12700">
              <a:lnSpc>
                <a:spcPct val="100000"/>
              </a:lnSpc>
              <a:spcBef>
                <a:spcPts val="100"/>
              </a:spcBef>
            </a:pPr>
            <a:r>
              <a:rPr sz="1100" b="1" dirty="0">
                <a:latin typeface="Calibri"/>
                <a:cs typeface="Calibri"/>
              </a:rPr>
              <a:t>VegPasta,</a:t>
            </a:r>
            <a:r>
              <a:rPr sz="1100" b="1" spc="-45" dirty="0">
                <a:latin typeface="Calibri"/>
                <a:cs typeface="Calibri"/>
              </a:rPr>
              <a:t> </a:t>
            </a:r>
            <a:r>
              <a:rPr sz="1100" b="1" spc="-10" dirty="0">
                <a:latin typeface="Calibri"/>
                <a:cs typeface="Calibri"/>
              </a:rPr>
              <a:t>IceTea</a:t>
            </a:r>
            <a:endParaRPr sz="1100">
              <a:latin typeface="Calibri"/>
              <a:cs typeface="Calibri"/>
            </a:endParaRPr>
          </a:p>
        </p:txBody>
      </p:sp>
      <p:grpSp>
        <p:nvGrpSpPr>
          <p:cNvPr id="35" name="object 35"/>
          <p:cNvGrpSpPr/>
          <p:nvPr/>
        </p:nvGrpSpPr>
        <p:grpSpPr>
          <a:xfrm>
            <a:off x="2517775" y="3845026"/>
            <a:ext cx="1054735" cy="271145"/>
            <a:chOff x="2517775" y="3845026"/>
            <a:chExt cx="1054735" cy="271145"/>
          </a:xfrm>
        </p:grpSpPr>
        <p:sp>
          <p:nvSpPr>
            <p:cNvPr id="36" name="object 36"/>
            <p:cNvSpPr/>
            <p:nvPr/>
          </p:nvSpPr>
          <p:spPr>
            <a:xfrm>
              <a:off x="2522537" y="3849789"/>
              <a:ext cx="1045210" cy="261620"/>
            </a:xfrm>
            <a:custGeom>
              <a:avLst/>
              <a:gdLst/>
              <a:ahLst/>
              <a:cxnLst/>
              <a:rect l="l" t="t" r="r" b="b"/>
              <a:pathLst>
                <a:path w="1045210" h="261620">
                  <a:moveTo>
                    <a:pt x="1045019" y="261594"/>
                  </a:moveTo>
                  <a:lnTo>
                    <a:pt x="0" y="261594"/>
                  </a:lnTo>
                  <a:lnTo>
                    <a:pt x="0" y="0"/>
                  </a:lnTo>
                  <a:lnTo>
                    <a:pt x="1045019" y="0"/>
                  </a:lnTo>
                  <a:lnTo>
                    <a:pt x="1045019" y="261594"/>
                  </a:lnTo>
                  <a:close/>
                </a:path>
              </a:pathLst>
            </a:custGeom>
            <a:solidFill>
              <a:srgbClr val="CBFFCB"/>
            </a:solidFill>
          </p:spPr>
          <p:txBody>
            <a:bodyPr wrap="square" lIns="0" tIns="0" rIns="0" bIns="0" rtlCol="0"/>
            <a:lstStyle/>
            <a:p>
              <a:endParaRPr/>
            </a:p>
          </p:txBody>
        </p:sp>
        <p:sp>
          <p:nvSpPr>
            <p:cNvPr id="37" name="object 37"/>
            <p:cNvSpPr/>
            <p:nvPr/>
          </p:nvSpPr>
          <p:spPr>
            <a:xfrm>
              <a:off x="2522537" y="3849789"/>
              <a:ext cx="1045210" cy="261620"/>
            </a:xfrm>
            <a:custGeom>
              <a:avLst/>
              <a:gdLst/>
              <a:ahLst/>
              <a:cxnLst/>
              <a:rect l="l" t="t" r="r" b="b"/>
              <a:pathLst>
                <a:path w="1045210" h="261620">
                  <a:moveTo>
                    <a:pt x="0" y="0"/>
                  </a:moveTo>
                  <a:lnTo>
                    <a:pt x="1045019" y="0"/>
                  </a:lnTo>
                  <a:lnTo>
                    <a:pt x="1045019" y="261594"/>
                  </a:lnTo>
                  <a:lnTo>
                    <a:pt x="0" y="261594"/>
                  </a:lnTo>
                  <a:lnTo>
                    <a:pt x="0" y="0"/>
                  </a:lnTo>
                  <a:close/>
                </a:path>
              </a:pathLst>
            </a:custGeom>
            <a:ln w="9525">
              <a:solidFill>
                <a:srgbClr val="000000"/>
              </a:solidFill>
            </a:ln>
          </p:spPr>
          <p:txBody>
            <a:bodyPr wrap="square" lIns="0" tIns="0" rIns="0" bIns="0" rtlCol="0"/>
            <a:lstStyle/>
            <a:p>
              <a:endParaRPr/>
            </a:p>
          </p:txBody>
        </p:sp>
      </p:grpSp>
      <p:sp>
        <p:nvSpPr>
          <p:cNvPr id="38" name="object 38"/>
          <p:cNvSpPr txBox="1"/>
          <p:nvPr/>
        </p:nvSpPr>
        <p:spPr>
          <a:xfrm>
            <a:off x="2601290" y="3870960"/>
            <a:ext cx="694690" cy="193040"/>
          </a:xfrm>
          <a:prstGeom prst="rect">
            <a:avLst/>
          </a:prstGeom>
        </p:spPr>
        <p:txBody>
          <a:bodyPr vert="horz" wrap="square" lIns="0" tIns="12700" rIns="0" bIns="0" rtlCol="0">
            <a:spAutoFit/>
          </a:bodyPr>
          <a:lstStyle/>
          <a:p>
            <a:pPr marL="12700">
              <a:lnSpc>
                <a:spcPct val="100000"/>
              </a:lnSpc>
              <a:spcBef>
                <a:spcPts val="100"/>
              </a:spcBef>
            </a:pPr>
            <a:r>
              <a:rPr sz="1100" b="1" dirty="0">
                <a:latin typeface="Calibri"/>
                <a:cs typeface="Calibri"/>
              </a:rPr>
              <a:t>Fish,</a:t>
            </a:r>
            <a:r>
              <a:rPr sz="1100" b="1" spc="-25" dirty="0">
                <a:latin typeface="Calibri"/>
                <a:cs typeface="Calibri"/>
              </a:rPr>
              <a:t> </a:t>
            </a:r>
            <a:r>
              <a:rPr sz="1100" b="1" spc="-10" dirty="0">
                <a:latin typeface="Calibri"/>
                <a:cs typeface="Calibri"/>
              </a:rPr>
              <a:t>IceTea</a:t>
            </a:r>
            <a:endParaRPr sz="1100" dirty="0">
              <a:latin typeface="Calibri"/>
              <a:cs typeface="Calibri"/>
            </a:endParaRPr>
          </a:p>
        </p:txBody>
      </p:sp>
      <p:grpSp>
        <p:nvGrpSpPr>
          <p:cNvPr id="39" name="object 39"/>
          <p:cNvGrpSpPr/>
          <p:nvPr/>
        </p:nvGrpSpPr>
        <p:grpSpPr>
          <a:xfrm>
            <a:off x="4808194" y="3845026"/>
            <a:ext cx="1490345" cy="271145"/>
            <a:chOff x="4808194" y="3845026"/>
            <a:chExt cx="1490345" cy="271145"/>
          </a:xfrm>
        </p:grpSpPr>
        <p:sp>
          <p:nvSpPr>
            <p:cNvPr id="40" name="object 40"/>
            <p:cNvSpPr/>
            <p:nvPr/>
          </p:nvSpPr>
          <p:spPr>
            <a:xfrm>
              <a:off x="4812956" y="3849789"/>
              <a:ext cx="1480820" cy="261620"/>
            </a:xfrm>
            <a:custGeom>
              <a:avLst/>
              <a:gdLst/>
              <a:ahLst/>
              <a:cxnLst/>
              <a:rect l="l" t="t" r="r" b="b"/>
              <a:pathLst>
                <a:path w="1480820" h="261620">
                  <a:moveTo>
                    <a:pt x="1480439" y="261594"/>
                  </a:moveTo>
                  <a:lnTo>
                    <a:pt x="0" y="261594"/>
                  </a:lnTo>
                  <a:lnTo>
                    <a:pt x="0" y="0"/>
                  </a:lnTo>
                  <a:lnTo>
                    <a:pt x="1480439" y="0"/>
                  </a:lnTo>
                  <a:lnTo>
                    <a:pt x="1480439" y="261594"/>
                  </a:lnTo>
                  <a:close/>
                </a:path>
              </a:pathLst>
            </a:custGeom>
            <a:solidFill>
              <a:srgbClr val="FFFF00"/>
            </a:solidFill>
          </p:spPr>
          <p:txBody>
            <a:bodyPr wrap="square" lIns="0" tIns="0" rIns="0" bIns="0" rtlCol="0"/>
            <a:lstStyle/>
            <a:p>
              <a:endParaRPr/>
            </a:p>
          </p:txBody>
        </p:sp>
        <p:sp>
          <p:nvSpPr>
            <p:cNvPr id="41" name="object 41"/>
            <p:cNvSpPr/>
            <p:nvPr/>
          </p:nvSpPr>
          <p:spPr>
            <a:xfrm>
              <a:off x="4812956" y="3849789"/>
              <a:ext cx="1480820" cy="261620"/>
            </a:xfrm>
            <a:custGeom>
              <a:avLst/>
              <a:gdLst/>
              <a:ahLst/>
              <a:cxnLst/>
              <a:rect l="l" t="t" r="r" b="b"/>
              <a:pathLst>
                <a:path w="1480820" h="261620">
                  <a:moveTo>
                    <a:pt x="0" y="0"/>
                  </a:moveTo>
                  <a:lnTo>
                    <a:pt x="1480439" y="0"/>
                  </a:lnTo>
                  <a:lnTo>
                    <a:pt x="1480439" y="261594"/>
                  </a:lnTo>
                  <a:lnTo>
                    <a:pt x="0" y="261594"/>
                  </a:lnTo>
                  <a:lnTo>
                    <a:pt x="0" y="0"/>
                  </a:lnTo>
                  <a:close/>
                </a:path>
              </a:pathLst>
            </a:custGeom>
            <a:ln w="9525">
              <a:solidFill>
                <a:srgbClr val="000000"/>
              </a:solidFill>
            </a:ln>
          </p:spPr>
          <p:txBody>
            <a:bodyPr wrap="square" lIns="0" tIns="0" rIns="0" bIns="0" rtlCol="0"/>
            <a:lstStyle/>
            <a:p>
              <a:endParaRPr/>
            </a:p>
          </p:txBody>
        </p:sp>
      </p:grpSp>
      <p:sp>
        <p:nvSpPr>
          <p:cNvPr id="42" name="object 42"/>
          <p:cNvSpPr txBox="1"/>
          <p:nvPr/>
        </p:nvSpPr>
        <p:spPr>
          <a:xfrm>
            <a:off x="4891684" y="3870960"/>
            <a:ext cx="1231900" cy="193040"/>
          </a:xfrm>
          <a:prstGeom prst="rect">
            <a:avLst/>
          </a:prstGeom>
        </p:spPr>
        <p:txBody>
          <a:bodyPr vert="horz" wrap="square" lIns="0" tIns="12700" rIns="0" bIns="0" rtlCol="0">
            <a:spAutoFit/>
          </a:bodyPr>
          <a:lstStyle/>
          <a:p>
            <a:pPr marL="12700">
              <a:lnSpc>
                <a:spcPct val="100000"/>
              </a:lnSpc>
              <a:spcBef>
                <a:spcPts val="100"/>
              </a:spcBef>
            </a:pPr>
            <a:r>
              <a:rPr sz="1100" b="1" dirty="0">
                <a:latin typeface="Calibri"/>
                <a:cs typeface="Calibri"/>
              </a:rPr>
              <a:t>VegPasta,</a:t>
            </a:r>
            <a:r>
              <a:rPr sz="1100" b="1" spc="-45" dirty="0">
                <a:latin typeface="Calibri"/>
                <a:cs typeface="Calibri"/>
              </a:rPr>
              <a:t> </a:t>
            </a:r>
            <a:r>
              <a:rPr sz="1100" b="1" spc="-10" dirty="0">
                <a:latin typeface="Calibri"/>
                <a:cs typeface="Calibri"/>
              </a:rPr>
              <a:t>Lemonade</a:t>
            </a:r>
            <a:endParaRPr sz="1100">
              <a:latin typeface="Calibri"/>
              <a:cs typeface="Calibri"/>
            </a:endParaRPr>
          </a:p>
        </p:txBody>
      </p:sp>
      <p:grpSp>
        <p:nvGrpSpPr>
          <p:cNvPr id="43" name="object 43"/>
          <p:cNvGrpSpPr/>
          <p:nvPr/>
        </p:nvGrpSpPr>
        <p:grpSpPr>
          <a:xfrm>
            <a:off x="3741394" y="4530826"/>
            <a:ext cx="1219200" cy="271145"/>
            <a:chOff x="3741394" y="4530826"/>
            <a:chExt cx="1219200" cy="271145"/>
          </a:xfrm>
        </p:grpSpPr>
        <p:sp>
          <p:nvSpPr>
            <p:cNvPr id="44" name="object 44"/>
            <p:cNvSpPr/>
            <p:nvPr/>
          </p:nvSpPr>
          <p:spPr>
            <a:xfrm>
              <a:off x="3746156" y="4535589"/>
              <a:ext cx="1209675" cy="261620"/>
            </a:xfrm>
            <a:custGeom>
              <a:avLst/>
              <a:gdLst/>
              <a:ahLst/>
              <a:cxnLst/>
              <a:rect l="l" t="t" r="r" b="b"/>
              <a:pathLst>
                <a:path w="1209675" h="261620">
                  <a:moveTo>
                    <a:pt x="1209128" y="261594"/>
                  </a:moveTo>
                  <a:lnTo>
                    <a:pt x="0" y="261594"/>
                  </a:lnTo>
                  <a:lnTo>
                    <a:pt x="0" y="0"/>
                  </a:lnTo>
                  <a:lnTo>
                    <a:pt x="1209128" y="0"/>
                  </a:lnTo>
                  <a:lnTo>
                    <a:pt x="1209128" y="261594"/>
                  </a:lnTo>
                  <a:close/>
                </a:path>
              </a:pathLst>
            </a:custGeom>
            <a:solidFill>
              <a:srgbClr val="87BAFF"/>
            </a:solidFill>
          </p:spPr>
          <p:txBody>
            <a:bodyPr wrap="square" lIns="0" tIns="0" rIns="0" bIns="0" rtlCol="0"/>
            <a:lstStyle/>
            <a:p>
              <a:endParaRPr/>
            </a:p>
          </p:txBody>
        </p:sp>
        <p:sp>
          <p:nvSpPr>
            <p:cNvPr id="45" name="object 45"/>
            <p:cNvSpPr/>
            <p:nvPr/>
          </p:nvSpPr>
          <p:spPr>
            <a:xfrm>
              <a:off x="3746156" y="4535589"/>
              <a:ext cx="1209675" cy="261620"/>
            </a:xfrm>
            <a:custGeom>
              <a:avLst/>
              <a:gdLst/>
              <a:ahLst/>
              <a:cxnLst/>
              <a:rect l="l" t="t" r="r" b="b"/>
              <a:pathLst>
                <a:path w="1209675" h="261620">
                  <a:moveTo>
                    <a:pt x="0" y="0"/>
                  </a:moveTo>
                  <a:lnTo>
                    <a:pt x="1209128" y="0"/>
                  </a:lnTo>
                  <a:lnTo>
                    <a:pt x="1209128" y="261594"/>
                  </a:lnTo>
                  <a:lnTo>
                    <a:pt x="0" y="261594"/>
                  </a:lnTo>
                  <a:lnTo>
                    <a:pt x="0" y="0"/>
                  </a:lnTo>
                  <a:close/>
                </a:path>
              </a:pathLst>
            </a:custGeom>
            <a:ln w="9525">
              <a:solidFill>
                <a:srgbClr val="000000"/>
              </a:solidFill>
            </a:ln>
          </p:spPr>
          <p:txBody>
            <a:bodyPr wrap="square" lIns="0" tIns="0" rIns="0" bIns="0" rtlCol="0"/>
            <a:lstStyle/>
            <a:p>
              <a:endParaRPr/>
            </a:p>
          </p:txBody>
        </p:sp>
      </p:grpSp>
      <p:sp>
        <p:nvSpPr>
          <p:cNvPr id="46" name="object 46"/>
          <p:cNvSpPr txBox="1"/>
          <p:nvPr/>
        </p:nvSpPr>
        <p:spPr>
          <a:xfrm>
            <a:off x="3824884" y="4556760"/>
            <a:ext cx="926465" cy="193040"/>
          </a:xfrm>
          <a:prstGeom prst="rect">
            <a:avLst/>
          </a:prstGeom>
        </p:spPr>
        <p:txBody>
          <a:bodyPr vert="horz" wrap="square" lIns="0" tIns="12700" rIns="0" bIns="0" rtlCol="0">
            <a:spAutoFit/>
          </a:bodyPr>
          <a:lstStyle/>
          <a:p>
            <a:pPr marL="12700">
              <a:lnSpc>
                <a:spcPct val="100000"/>
              </a:lnSpc>
              <a:spcBef>
                <a:spcPts val="100"/>
              </a:spcBef>
            </a:pPr>
            <a:r>
              <a:rPr sz="1100" b="1" dirty="0">
                <a:latin typeface="Calibri"/>
                <a:cs typeface="Calibri"/>
              </a:rPr>
              <a:t>Fish,</a:t>
            </a:r>
            <a:r>
              <a:rPr sz="1100" b="1" spc="-25" dirty="0">
                <a:latin typeface="Calibri"/>
                <a:cs typeface="Calibri"/>
              </a:rPr>
              <a:t> </a:t>
            </a:r>
            <a:r>
              <a:rPr sz="1100" b="1" spc="-10" dirty="0">
                <a:latin typeface="Calibri"/>
                <a:cs typeface="Calibri"/>
              </a:rPr>
              <a:t>Lemonade</a:t>
            </a:r>
            <a:endParaRPr sz="1100">
              <a:latin typeface="Calibri"/>
              <a:cs typeface="Calibri"/>
            </a:endParaRPr>
          </a:p>
        </p:txBody>
      </p:sp>
      <p:grpSp>
        <p:nvGrpSpPr>
          <p:cNvPr id="47" name="object 47"/>
          <p:cNvGrpSpPr/>
          <p:nvPr/>
        </p:nvGrpSpPr>
        <p:grpSpPr>
          <a:xfrm>
            <a:off x="2877311" y="3240023"/>
            <a:ext cx="2905125" cy="1484630"/>
            <a:chOff x="2877311" y="3240023"/>
            <a:chExt cx="2905125" cy="1484630"/>
          </a:xfrm>
        </p:grpSpPr>
        <p:pic>
          <p:nvPicPr>
            <p:cNvPr id="48" name="object 48"/>
            <p:cNvPicPr/>
            <p:nvPr/>
          </p:nvPicPr>
          <p:blipFill>
            <a:blip r:embed="rId11" cstate="print"/>
            <a:stretch>
              <a:fillRect/>
            </a:stretch>
          </p:blipFill>
          <p:spPr>
            <a:xfrm>
              <a:off x="2877311" y="3240023"/>
              <a:ext cx="1450848" cy="798576"/>
            </a:xfrm>
            <a:prstGeom prst="rect">
              <a:avLst/>
            </a:prstGeom>
          </p:spPr>
        </p:pic>
        <p:sp>
          <p:nvSpPr>
            <p:cNvPr id="49" name="object 49"/>
            <p:cNvSpPr/>
            <p:nvPr/>
          </p:nvSpPr>
          <p:spPr>
            <a:xfrm>
              <a:off x="3045028" y="3260280"/>
              <a:ext cx="1240790" cy="601980"/>
            </a:xfrm>
            <a:custGeom>
              <a:avLst/>
              <a:gdLst/>
              <a:ahLst/>
              <a:cxnLst/>
              <a:rect l="l" t="t" r="r" b="b"/>
              <a:pathLst>
                <a:path w="1240789" h="601979">
                  <a:moveTo>
                    <a:pt x="79619" y="568117"/>
                  </a:moveTo>
                  <a:lnTo>
                    <a:pt x="51352" y="565534"/>
                  </a:lnTo>
                  <a:lnTo>
                    <a:pt x="67481" y="542238"/>
                  </a:lnTo>
                  <a:lnTo>
                    <a:pt x="1228470" y="0"/>
                  </a:lnTo>
                  <a:lnTo>
                    <a:pt x="1240574" y="25895"/>
                  </a:lnTo>
                  <a:lnTo>
                    <a:pt x="79619" y="568117"/>
                  </a:lnTo>
                  <a:close/>
                </a:path>
                <a:path w="1240789" h="601979">
                  <a:moveTo>
                    <a:pt x="131064" y="601510"/>
                  </a:moveTo>
                  <a:lnTo>
                    <a:pt x="0" y="589559"/>
                  </a:lnTo>
                  <a:lnTo>
                    <a:pt x="74904" y="481304"/>
                  </a:lnTo>
                  <a:lnTo>
                    <a:pt x="83832" y="479717"/>
                  </a:lnTo>
                  <a:lnTo>
                    <a:pt x="90335" y="484187"/>
                  </a:lnTo>
                  <a:lnTo>
                    <a:pt x="96786" y="488696"/>
                  </a:lnTo>
                  <a:lnTo>
                    <a:pt x="98425" y="497586"/>
                  </a:lnTo>
                  <a:lnTo>
                    <a:pt x="67481" y="542238"/>
                  </a:lnTo>
                  <a:lnTo>
                    <a:pt x="19596" y="564603"/>
                  </a:lnTo>
                  <a:lnTo>
                    <a:pt x="31699" y="590499"/>
                  </a:lnTo>
                  <a:lnTo>
                    <a:pt x="138475" y="590499"/>
                  </a:lnTo>
                  <a:lnTo>
                    <a:pt x="138010" y="595706"/>
                  </a:lnTo>
                  <a:lnTo>
                    <a:pt x="131064" y="601510"/>
                  </a:lnTo>
                  <a:close/>
                </a:path>
                <a:path w="1240789" h="601979">
                  <a:moveTo>
                    <a:pt x="31699" y="590499"/>
                  </a:moveTo>
                  <a:lnTo>
                    <a:pt x="19596" y="564603"/>
                  </a:lnTo>
                  <a:lnTo>
                    <a:pt x="67481" y="542238"/>
                  </a:lnTo>
                  <a:lnTo>
                    <a:pt x="52894" y="563308"/>
                  </a:lnTo>
                  <a:lnTo>
                    <a:pt x="26987" y="563308"/>
                  </a:lnTo>
                  <a:lnTo>
                    <a:pt x="37401" y="585685"/>
                  </a:lnTo>
                  <a:lnTo>
                    <a:pt x="42004" y="585685"/>
                  </a:lnTo>
                  <a:lnTo>
                    <a:pt x="31699" y="590499"/>
                  </a:lnTo>
                  <a:close/>
                </a:path>
                <a:path w="1240789" h="601979">
                  <a:moveTo>
                    <a:pt x="37401" y="585685"/>
                  </a:moveTo>
                  <a:lnTo>
                    <a:pt x="26987" y="563308"/>
                  </a:lnTo>
                  <a:lnTo>
                    <a:pt x="51352" y="565534"/>
                  </a:lnTo>
                  <a:lnTo>
                    <a:pt x="37401" y="585685"/>
                  </a:lnTo>
                  <a:close/>
                </a:path>
                <a:path w="1240789" h="601979">
                  <a:moveTo>
                    <a:pt x="51352" y="565534"/>
                  </a:moveTo>
                  <a:lnTo>
                    <a:pt x="26987" y="563308"/>
                  </a:lnTo>
                  <a:lnTo>
                    <a:pt x="52894" y="563308"/>
                  </a:lnTo>
                  <a:lnTo>
                    <a:pt x="51352" y="565534"/>
                  </a:lnTo>
                  <a:close/>
                </a:path>
                <a:path w="1240789" h="601979">
                  <a:moveTo>
                    <a:pt x="42004" y="585685"/>
                  </a:moveTo>
                  <a:lnTo>
                    <a:pt x="37401" y="585685"/>
                  </a:lnTo>
                  <a:lnTo>
                    <a:pt x="51352" y="565534"/>
                  </a:lnTo>
                  <a:lnTo>
                    <a:pt x="79619" y="568117"/>
                  </a:lnTo>
                  <a:lnTo>
                    <a:pt x="42004" y="585685"/>
                  </a:lnTo>
                  <a:close/>
                </a:path>
                <a:path w="1240789" h="601979">
                  <a:moveTo>
                    <a:pt x="138475" y="590499"/>
                  </a:moveTo>
                  <a:lnTo>
                    <a:pt x="31699" y="590499"/>
                  </a:lnTo>
                  <a:lnTo>
                    <a:pt x="79619" y="568117"/>
                  </a:lnTo>
                  <a:lnTo>
                    <a:pt x="133642" y="573087"/>
                  </a:lnTo>
                  <a:lnTo>
                    <a:pt x="139446" y="580034"/>
                  </a:lnTo>
                  <a:lnTo>
                    <a:pt x="138475" y="590499"/>
                  </a:lnTo>
                  <a:close/>
                </a:path>
              </a:pathLst>
            </a:custGeom>
            <a:solidFill>
              <a:srgbClr val="4E81BC"/>
            </a:solidFill>
          </p:spPr>
          <p:txBody>
            <a:bodyPr wrap="square" lIns="0" tIns="0" rIns="0" bIns="0" rtlCol="0"/>
            <a:lstStyle/>
            <a:p>
              <a:endParaRPr/>
            </a:p>
          </p:txBody>
        </p:sp>
        <p:pic>
          <p:nvPicPr>
            <p:cNvPr id="50" name="object 50"/>
            <p:cNvPicPr/>
            <p:nvPr/>
          </p:nvPicPr>
          <p:blipFill>
            <a:blip r:embed="rId12" cstate="print"/>
            <a:stretch>
              <a:fillRect/>
            </a:stretch>
          </p:blipFill>
          <p:spPr>
            <a:xfrm>
              <a:off x="2999231" y="4075175"/>
              <a:ext cx="1520952" cy="649224"/>
            </a:xfrm>
            <a:prstGeom prst="rect">
              <a:avLst/>
            </a:prstGeom>
          </p:spPr>
        </p:pic>
        <p:sp>
          <p:nvSpPr>
            <p:cNvPr id="51" name="object 51"/>
            <p:cNvSpPr/>
            <p:nvPr/>
          </p:nvSpPr>
          <p:spPr>
            <a:xfrm>
              <a:off x="3040659" y="4097781"/>
              <a:ext cx="1310640" cy="466090"/>
            </a:xfrm>
            <a:custGeom>
              <a:avLst/>
              <a:gdLst/>
              <a:ahLst/>
              <a:cxnLst/>
              <a:rect l="l" t="t" r="r" b="b"/>
              <a:pathLst>
                <a:path w="1310639" h="466089">
                  <a:moveTo>
                    <a:pt x="1228417" y="426325"/>
                  </a:moveTo>
                  <a:lnTo>
                    <a:pt x="0" y="27190"/>
                  </a:lnTo>
                  <a:lnTo>
                    <a:pt x="8826" y="0"/>
                  </a:lnTo>
                  <a:lnTo>
                    <a:pt x="1237279" y="399142"/>
                  </a:lnTo>
                  <a:lnTo>
                    <a:pt x="1256152" y="420296"/>
                  </a:lnTo>
                  <a:lnTo>
                    <a:pt x="1228417" y="426325"/>
                  </a:lnTo>
                  <a:close/>
                </a:path>
                <a:path w="1310639" h="466089">
                  <a:moveTo>
                    <a:pt x="1287945" y="442671"/>
                  </a:moveTo>
                  <a:lnTo>
                    <a:pt x="1278724" y="442671"/>
                  </a:lnTo>
                  <a:lnTo>
                    <a:pt x="1287564" y="415480"/>
                  </a:lnTo>
                  <a:lnTo>
                    <a:pt x="1237279" y="399142"/>
                  </a:lnTo>
                  <a:lnTo>
                    <a:pt x="1206398" y="364528"/>
                  </a:lnTo>
                  <a:lnTo>
                    <a:pt x="1201191" y="358622"/>
                  </a:lnTo>
                  <a:lnTo>
                    <a:pt x="1201686" y="349605"/>
                  </a:lnTo>
                  <a:lnTo>
                    <a:pt x="1213446" y="339077"/>
                  </a:lnTo>
                  <a:lnTo>
                    <a:pt x="1222476" y="339623"/>
                  </a:lnTo>
                  <a:lnTo>
                    <a:pt x="1310132" y="437857"/>
                  </a:lnTo>
                  <a:lnTo>
                    <a:pt x="1287945" y="442671"/>
                  </a:lnTo>
                  <a:close/>
                </a:path>
                <a:path w="1310639" h="466089">
                  <a:moveTo>
                    <a:pt x="1256152" y="420296"/>
                  </a:moveTo>
                  <a:lnTo>
                    <a:pt x="1237279" y="399142"/>
                  </a:lnTo>
                  <a:lnTo>
                    <a:pt x="1286352" y="415086"/>
                  </a:lnTo>
                  <a:lnTo>
                    <a:pt x="1280121" y="415086"/>
                  </a:lnTo>
                  <a:lnTo>
                    <a:pt x="1256152" y="420296"/>
                  </a:lnTo>
                  <a:close/>
                </a:path>
                <a:path w="1310639" h="466089">
                  <a:moveTo>
                    <a:pt x="1272476" y="438594"/>
                  </a:moveTo>
                  <a:lnTo>
                    <a:pt x="1256152" y="420296"/>
                  </a:lnTo>
                  <a:lnTo>
                    <a:pt x="1280121" y="415086"/>
                  </a:lnTo>
                  <a:lnTo>
                    <a:pt x="1272476" y="438594"/>
                  </a:lnTo>
                  <a:close/>
                </a:path>
                <a:path w="1310639" h="466089">
                  <a:moveTo>
                    <a:pt x="1280050" y="438594"/>
                  </a:moveTo>
                  <a:lnTo>
                    <a:pt x="1272476" y="438594"/>
                  </a:lnTo>
                  <a:lnTo>
                    <a:pt x="1280121" y="415086"/>
                  </a:lnTo>
                  <a:lnTo>
                    <a:pt x="1286352" y="415086"/>
                  </a:lnTo>
                  <a:lnTo>
                    <a:pt x="1287564" y="415480"/>
                  </a:lnTo>
                  <a:lnTo>
                    <a:pt x="1280050" y="438594"/>
                  </a:lnTo>
                  <a:close/>
                </a:path>
                <a:path w="1310639" h="466089">
                  <a:moveTo>
                    <a:pt x="1278724" y="442671"/>
                  </a:moveTo>
                  <a:lnTo>
                    <a:pt x="1228417" y="426325"/>
                  </a:lnTo>
                  <a:lnTo>
                    <a:pt x="1256152" y="420296"/>
                  </a:lnTo>
                  <a:lnTo>
                    <a:pt x="1272476" y="438594"/>
                  </a:lnTo>
                  <a:lnTo>
                    <a:pt x="1280050" y="438594"/>
                  </a:lnTo>
                  <a:lnTo>
                    <a:pt x="1278724" y="442671"/>
                  </a:lnTo>
                  <a:close/>
                </a:path>
                <a:path w="1310639" h="466089">
                  <a:moveTo>
                    <a:pt x="1181493" y="465785"/>
                  </a:moveTo>
                  <a:lnTo>
                    <a:pt x="1173899" y="460870"/>
                  </a:lnTo>
                  <a:lnTo>
                    <a:pt x="1170533" y="445439"/>
                  </a:lnTo>
                  <a:lnTo>
                    <a:pt x="1175448" y="437857"/>
                  </a:lnTo>
                  <a:lnTo>
                    <a:pt x="1228417" y="426325"/>
                  </a:lnTo>
                  <a:lnTo>
                    <a:pt x="1278724" y="442671"/>
                  </a:lnTo>
                  <a:lnTo>
                    <a:pt x="1287945" y="442671"/>
                  </a:lnTo>
                  <a:lnTo>
                    <a:pt x="1181493" y="465785"/>
                  </a:lnTo>
                  <a:close/>
                </a:path>
              </a:pathLst>
            </a:custGeom>
            <a:solidFill>
              <a:srgbClr val="4E81BC"/>
            </a:solidFill>
          </p:spPr>
          <p:txBody>
            <a:bodyPr wrap="square" lIns="0" tIns="0" rIns="0" bIns="0" rtlCol="0"/>
            <a:lstStyle/>
            <a:p>
              <a:endParaRPr/>
            </a:p>
          </p:txBody>
        </p:sp>
        <p:pic>
          <p:nvPicPr>
            <p:cNvPr id="52" name="object 52"/>
            <p:cNvPicPr/>
            <p:nvPr/>
          </p:nvPicPr>
          <p:blipFill>
            <a:blip r:embed="rId13" cstate="print"/>
            <a:stretch>
              <a:fillRect/>
            </a:stretch>
          </p:blipFill>
          <p:spPr>
            <a:xfrm>
              <a:off x="4233672" y="3240023"/>
              <a:ext cx="1548384" cy="798576"/>
            </a:xfrm>
            <a:prstGeom prst="rect">
              <a:avLst/>
            </a:prstGeom>
          </p:spPr>
        </p:pic>
        <p:sp>
          <p:nvSpPr>
            <p:cNvPr id="53" name="object 53"/>
            <p:cNvSpPr/>
            <p:nvPr/>
          </p:nvSpPr>
          <p:spPr>
            <a:xfrm>
              <a:off x="4273842" y="3260077"/>
              <a:ext cx="1339850" cy="605790"/>
            </a:xfrm>
            <a:custGeom>
              <a:avLst/>
              <a:gdLst/>
              <a:ahLst/>
              <a:cxnLst/>
              <a:rect l="l" t="t" r="r" b="b"/>
              <a:pathLst>
                <a:path w="1339850" h="605789">
                  <a:moveTo>
                    <a:pt x="1259064" y="570626"/>
                  </a:moveTo>
                  <a:lnTo>
                    <a:pt x="0" y="26250"/>
                  </a:lnTo>
                  <a:lnTo>
                    <a:pt x="11366" y="0"/>
                  </a:lnTo>
                  <a:lnTo>
                    <a:pt x="1270382" y="544366"/>
                  </a:lnTo>
                  <a:lnTo>
                    <a:pt x="1287217" y="567237"/>
                  </a:lnTo>
                  <a:lnTo>
                    <a:pt x="1259064" y="570626"/>
                  </a:lnTo>
                  <a:close/>
                </a:path>
                <a:path w="1339850" h="605789">
                  <a:moveTo>
                    <a:pt x="1324066" y="591591"/>
                  </a:moveTo>
                  <a:lnTo>
                    <a:pt x="1307553" y="591591"/>
                  </a:lnTo>
                  <a:lnTo>
                    <a:pt x="1318920" y="565353"/>
                  </a:lnTo>
                  <a:lnTo>
                    <a:pt x="1270382" y="544366"/>
                  </a:lnTo>
                  <a:lnTo>
                    <a:pt x="1238211" y="500659"/>
                  </a:lnTo>
                  <a:lnTo>
                    <a:pt x="1239596" y="491731"/>
                  </a:lnTo>
                  <a:lnTo>
                    <a:pt x="1252296" y="482409"/>
                  </a:lnTo>
                  <a:lnTo>
                    <a:pt x="1261224" y="483742"/>
                  </a:lnTo>
                  <a:lnTo>
                    <a:pt x="1339265" y="589762"/>
                  </a:lnTo>
                  <a:lnTo>
                    <a:pt x="1324066" y="591591"/>
                  </a:lnTo>
                  <a:close/>
                </a:path>
                <a:path w="1339850" h="605789">
                  <a:moveTo>
                    <a:pt x="1287217" y="567237"/>
                  </a:moveTo>
                  <a:lnTo>
                    <a:pt x="1270382" y="544366"/>
                  </a:lnTo>
                  <a:lnTo>
                    <a:pt x="1316511" y="564311"/>
                  </a:lnTo>
                  <a:lnTo>
                    <a:pt x="1311528" y="564311"/>
                  </a:lnTo>
                  <a:lnTo>
                    <a:pt x="1287217" y="567237"/>
                  </a:lnTo>
                  <a:close/>
                </a:path>
                <a:path w="1339850" h="605789">
                  <a:moveTo>
                    <a:pt x="1301711" y="586930"/>
                  </a:moveTo>
                  <a:lnTo>
                    <a:pt x="1287217" y="567237"/>
                  </a:lnTo>
                  <a:lnTo>
                    <a:pt x="1311528" y="564311"/>
                  </a:lnTo>
                  <a:lnTo>
                    <a:pt x="1301711" y="586930"/>
                  </a:lnTo>
                  <a:close/>
                </a:path>
                <a:path w="1339850" h="605789">
                  <a:moveTo>
                    <a:pt x="1309573" y="586930"/>
                  </a:moveTo>
                  <a:lnTo>
                    <a:pt x="1301711" y="586930"/>
                  </a:lnTo>
                  <a:lnTo>
                    <a:pt x="1311528" y="564311"/>
                  </a:lnTo>
                  <a:lnTo>
                    <a:pt x="1316511" y="564311"/>
                  </a:lnTo>
                  <a:lnTo>
                    <a:pt x="1318920" y="565353"/>
                  </a:lnTo>
                  <a:lnTo>
                    <a:pt x="1309573" y="586930"/>
                  </a:lnTo>
                  <a:close/>
                </a:path>
                <a:path w="1339850" h="605789">
                  <a:moveTo>
                    <a:pt x="1307553" y="591591"/>
                  </a:moveTo>
                  <a:lnTo>
                    <a:pt x="1259064" y="570626"/>
                  </a:lnTo>
                  <a:lnTo>
                    <a:pt x="1287217" y="567237"/>
                  </a:lnTo>
                  <a:lnTo>
                    <a:pt x="1301711" y="586930"/>
                  </a:lnTo>
                  <a:lnTo>
                    <a:pt x="1309573" y="586930"/>
                  </a:lnTo>
                  <a:lnTo>
                    <a:pt x="1307553" y="591591"/>
                  </a:lnTo>
                  <a:close/>
                </a:path>
                <a:path w="1339850" h="605789">
                  <a:moveTo>
                    <a:pt x="1208595" y="605485"/>
                  </a:moveTo>
                  <a:lnTo>
                    <a:pt x="1201445" y="599935"/>
                  </a:lnTo>
                  <a:lnTo>
                    <a:pt x="1199565" y="584250"/>
                  </a:lnTo>
                  <a:lnTo>
                    <a:pt x="1205166" y="577113"/>
                  </a:lnTo>
                  <a:lnTo>
                    <a:pt x="1259064" y="570626"/>
                  </a:lnTo>
                  <a:lnTo>
                    <a:pt x="1307553" y="591591"/>
                  </a:lnTo>
                  <a:lnTo>
                    <a:pt x="1324066" y="591591"/>
                  </a:lnTo>
                  <a:lnTo>
                    <a:pt x="1208595" y="605485"/>
                  </a:lnTo>
                  <a:close/>
                </a:path>
              </a:pathLst>
            </a:custGeom>
            <a:solidFill>
              <a:srgbClr val="4E81BC"/>
            </a:solidFill>
          </p:spPr>
          <p:txBody>
            <a:bodyPr wrap="square" lIns="0" tIns="0" rIns="0" bIns="0" rtlCol="0"/>
            <a:lstStyle/>
            <a:p>
              <a:endParaRPr/>
            </a:p>
          </p:txBody>
        </p:sp>
        <p:pic>
          <p:nvPicPr>
            <p:cNvPr id="54" name="object 54"/>
            <p:cNvPicPr/>
            <p:nvPr/>
          </p:nvPicPr>
          <p:blipFill>
            <a:blip r:embed="rId14" cstate="print"/>
            <a:stretch>
              <a:fillRect/>
            </a:stretch>
          </p:blipFill>
          <p:spPr>
            <a:xfrm>
              <a:off x="4181855" y="4075175"/>
              <a:ext cx="1417320" cy="649224"/>
            </a:xfrm>
            <a:prstGeom prst="rect">
              <a:avLst/>
            </a:prstGeom>
          </p:spPr>
        </p:pic>
        <p:sp>
          <p:nvSpPr>
            <p:cNvPr id="55" name="object 55"/>
            <p:cNvSpPr/>
            <p:nvPr/>
          </p:nvSpPr>
          <p:spPr>
            <a:xfrm>
              <a:off x="4350638" y="4097934"/>
              <a:ext cx="1207770" cy="462915"/>
            </a:xfrm>
            <a:custGeom>
              <a:avLst/>
              <a:gdLst/>
              <a:ahLst/>
              <a:cxnLst/>
              <a:rect l="l" t="t" r="r" b="b"/>
              <a:pathLst>
                <a:path w="1207770" h="462914">
                  <a:moveTo>
                    <a:pt x="81379" y="424125"/>
                  </a:moveTo>
                  <a:lnTo>
                    <a:pt x="53519" y="418795"/>
                  </a:lnTo>
                  <a:lnTo>
                    <a:pt x="71815" y="397220"/>
                  </a:lnTo>
                  <a:lnTo>
                    <a:pt x="1197775" y="0"/>
                  </a:lnTo>
                  <a:lnTo>
                    <a:pt x="1207300" y="26936"/>
                  </a:lnTo>
                  <a:lnTo>
                    <a:pt x="81379" y="424125"/>
                  </a:lnTo>
                  <a:close/>
                </a:path>
                <a:path w="1207770" h="462914">
                  <a:moveTo>
                    <a:pt x="129286" y="462406"/>
                  </a:moveTo>
                  <a:lnTo>
                    <a:pt x="0" y="437705"/>
                  </a:lnTo>
                  <a:lnTo>
                    <a:pt x="85178" y="337286"/>
                  </a:lnTo>
                  <a:lnTo>
                    <a:pt x="94208" y="336550"/>
                  </a:lnTo>
                  <a:lnTo>
                    <a:pt x="106222" y="346773"/>
                  </a:lnTo>
                  <a:lnTo>
                    <a:pt x="106959" y="355803"/>
                  </a:lnTo>
                  <a:lnTo>
                    <a:pt x="71815" y="397220"/>
                  </a:lnTo>
                  <a:lnTo>
                    <a:pt x="22034" y="414781"/>
                  </a:lnTo>
                  <a:lnTo>
                    <a:pt x="31508" y="441718"/>
                  </a:lnTo>
                  <a:lnTo>
                    <a:pt x="139682" y="441718"/>
                  </a:lnTo>
                  <a:lnTo>
                    <a:pt x="136778" y="457301"/>
                  </a:lnTo>
                  <a:lnTo>
                    <a:pt x="129286" y="462406"/>
                  </a:lnTo>
                  <a:close/>
                </a:path>
                <a:path w="1207770" h="462914">
                  <a:moveTo>
                    <a:pt x="31508" y="441718"/>
                  </a:moveTo>
                  <a:lnTo>
                    <a:pt x="22034" y="414781"/>
                  </a:lnTo>
                  <a:lnTo>
                    <a:pt x="71815" y="397220"/>
                  </a:lnTo>
                  <a:lnTo>
                    <a:pt x="57428" y="414185"/>
                  </a:lnTo>
                  <a:lnTo>
                    <a:pt x="29425" y="414185"/>
                  </a:lnTo>
                  <a:lnTo>
                    <a:pt x="37655" y="437502"/>
                  </a:lnTo>
                  <a:lnTo>
                    <a:pt x="43461" y="437502"/>
                  </a:lnTo>
                  <a:lnTo>
                    <a:pt x="31508" y="441718"/>
                  </a:lnTo>
                  <a:close/>
                </a:path>
                <a:path w="1207770" h="462914">
                  <a:moveTo>
                    <a:pt x="37655" y="437502"/>
                  </a:moveTo>
                  <a:lnTo>
                    <a:pt x="29425" y="414185"/>
                  </a:lnTo>
                  <a:lnTo>
                    <a:pt x="53519" y="418795"/>
                  </a:lnTo>
                  <a:lnTo>
                    <a:pt x="37655" y="437502"/>
                  </a:lnTo>
                  <a:close/>
                </a:path>
                <a:path w="1207770" h="462914">
                  <a:moveTo>
                    <a:pt x="53519" y="418795"/>
                  </a:moveTo>
                  <a:lnTo>
                    <a:pt x="29425" y="414185"/>
                  </a:lnTo>
                  <a:lnTo>
                    <a:pt x="57428" y="414185"/>
                  </a:lnTo>
                  <a:lnTo>
                    <a:pt x="53519" y="418795"/>
                  </a:lnTo>
                  <a:close/>
                </a:path>
                <a:path w="1207770" h="462914">
                  <a:moveTo>
                    <a:pt x="43461" y="437502"/>
                  </a:moveTo>
                  <a:lnTo>
                    <a:pt x="37655" y="437502"/>
                  </a:lnTo>
                  <a:lnTo>
                    <a:pt x="53519" y="418795"/>
                  </a:lnTo>
                  <a:lnTo>
                    <a:pt x="81379" y="424125"/>
                  </a:lnTo>
                  <a:lnTo>
                    <a:pt x="43461" y="437502"/>
                  </a:lnTo>
                  <a:close/>
                </a:path>
                <a:path w="1207770" h="462914">
                  <a:moveTo>
                    <a:pt x="139682" y="441718"/>
                  </a:moveTo>
                  <a:lnTo>
                    <a:pt x="31508" y="441718"/>
                  </a:lnTo>
                  <a:lnTo>
                    <a:pt x="81379" y="424125"/>
                  </a:lnTo>
                  <a:lnTo>
                    <a:pt x="134696" y="434327"/>
                  </a:lnTo>
                  <a:lnTo>
                    <a:pt x="139682" y="441718"/>
                  </a:lnTo>
                  <a:close/>
                </a:path>
              </a:pathLst>
            </a:custGeom>
            <a:solidFill>
              <a:srgbClr val="4E81BC"/>
            </a:solidFill>
          </p:spPr>
          <p:txBody>
            <a:bodyPr wrap="square" lIns="0" tIns="0" rIns="0" bIns="0" rtlCol="0"/>
            <a:lstStyle/>
            <a:p>
              <a:endParaRPr/>
            </a:p>
          </p:txBody>
        </p:sp>
      </p:grpSp>
      <p:sp>
        <p:nvSpPr>
          <p:cNvPr id="56" name="object 56"/>
          <p:cNvSpPr txBox="1"/>
          <p:nvPr/>
        </p:nvSpPr>
        <p:spPr>
          <a:xfrm>
            <a:off x="7597076" y="2467470"/>
            <a:ext cx="1219200" cy="262255"/>
          </a:xfrm>
          <a:prstGeom prst="rect">
            <a:avLst/>
          </a:prstGeom>
          <a:solidFill>
            <a:srgbClr val="FFAED1"/>
          </a:solidFill>
          <a:ln w="9525">
            <a:solidFill>
              <a:srgbClr val="000000"/>
            </a:solidFill>
          </a:ln>
        </p:spPr>
        <p:txBody>
          <a:bodyPr vert="horz" wrap="square" lIns="0" tIns="32384" rIns="0" bIns="0" rtlCol="0">
            <a:spAutoFit/>
          </a:bodyPr>
          <a:lstStyle/>
          <a:p>
            <a:pPr marL="90805">
              <a:lnSpc>
                <a:spcPct val="100000"/>
              </a:lnSpc>
              <a:spcBef>
                <a:spcPts val="254"/>
              </a:spcBef>
            </a:pPr>
            <a:r>
              <a:rPr sz="1100" b="1" dirty="0">
                <a:latin typeface="Calibri"/>
                <a:cs typeface="Calibri"/>
              </a:rPr>
              <a:t>VegPasta,</a:t>
            </a:r>
            <a:r>
              <a:rPr sz="1100" b="1" spc="-40" dirty="0">
                <a:latin typeface="Calibri"/>
                <a:cs typeface="Calibri"/>
              </a:rPr>
              <a:t> </a:t>
            </a:r>
            <a:r>
              <a:rPr sz="1100" b="1" spc="-10" dirty="0">
                <a:latin typeface="Calibri"/>
                <a:cs typeface="Calibri"/>
              </a:rPr>
              <a:t>IceTea</a:t>
            </a:r>
            <a:endParaRPr sz="1100">
              <a:latin typeface="Calibri"/>
              <a:cs typeface="Calibri"/>
            </a:endParaRPr>
          </a:p>
        </p:txBody>
      </p:sp>
      <p:grpSp>
        <p:nvGrpSpPr>
          <p:cNvPr id="57" name="object 57"/>
          <p:cNvGrpSpPr/>
          <p:nvPr/>
        </p:nvGrpSpPr>
        <p:grpSpPr>
          <a:xfrm>
            <a:off x="7679385" y="5096713"/>
            <a:ext cx="1054735" cy="271145"/>
            <a:chOff x="7679385" y="5096713"/>
            <a:chExt cx="1054735" cy="271145"/>
          </a:xfrm>
        </p:grpSpPr>
        <p:sp>
          <p:nvSpPr>
            <p:cNvPr id="58" name="object 58"/>
            <p:cNvSpPr/>
            <p:nvPr/>
          </p:nvSpPr>
          <p:spPr>
            <a:xfrm>
              <a:off x="7684148" y="5101475"/>
              <a:ext cx="1045210" cy="261620"/>
            </a:xfrm>
            <a:custGeom>
              <a:avLst/>
              <a:gdLst/>
              <a:ahLst/>
              <a:cxnLst/>
              <a:rect l="l" t="t" r="r" b="b"/>
              <a:pathLst>
                <a:path w="1045209" h="261620">
                  <a:moveTo>
                    <a:pt x="1045019" y="261594"/>
                  </a:moveTo>
                  <a:lnTo>
                    <a:pt x="0" y="261594"/>
                  </a:lnTo>
                  <a:lnTo>
                    <a:pt x="0" y="0"/>
                  </a:lnTo>
                  <a:lnTo>
                    <a:pt x="1045019" y="0"/>
                  </a:lnTo>
                  <a:lnTo>
                    <a:pt x="1045019" y="261594"/>
                  </a:lnTo>
                  <a:close/>
                </a:path>
              </a:pathLst>
            </a:custGeom>
            <a:solidFill>
              <a:srgbClr val="CBFFCB"/>
            </a:solidFill>
          </p:spPr>
          <p:txBody>
            <a:bodyPr wrap="square" lIns="0" tIns="0" rIns="0" bIns="0" rtlCol="0"/>
            <a:lstStyle/>
            <a:p>
              <a:endParaRPr/>
            </a:p>
          </p:txBody>
        </p:sp>
        <p:sp>
          <p:nvSpPr>
            <p:cNvPr id="59" name="object 59"/>
            <p:cNvSpPr/>
            <p:nvPr/>
          </p:nvSpPr>
          <p:spPr>
            <a:xfrm>
              <a:off x="7684148" y="5101475"/>
              <a:ext cx="1045210" cy="261620"/>
            </a:xfrm>
            <a:custGeom>
              <a:avLst/>
              <a:gdLst/>
              <a:ahLst/>
              <a:cxnLst/>
              <a:rect l="l" t="t" r="r" b="b"/>
              <a:pathLst>
                <a:path w="1045209" h="261620">
                  <a:moveTo>
                    <a:pt x="0" y="0"/>
                  </a:moveTo>
                  <a:lnTo>
                    <a:pt x="1045019" y="0"/>
                  </a:lnTo>
                  <a:lnTo>
                    <a:pt x="1045019" y="261594"/>
                  </a:lnTo>
                  <a:lnTo>
                    <a:pt x="0" y="261594"/>
                  </a:lnTo>
                  <a:lnTo>
                    <a:pt x="0" y="0"/>
                  </a:lnTo>
                  <a:close/>
                </a:path>
              </a:pathLst>
            </a:custGeom>
            <a:ln w="9525">
              <a:solidFill>
                <a:srgbClr val="000000"/>
              </a:solidFill>
            </a:ln>
          </p:spPr>
          <p:txBody>
            <a:bodyPr wrap="square" lIns="0" tIns="0" rIns="0" bIns="0" rtlCol="0"/>
            <a:lstStyle/>
            <a:p>
              <a:endParaRPr/>
            </a:p>
          </p:txBody>
        </p:sp>
      </p:grpSp>
      <p:sp>
        <p:nvSpPr>
          <p:cNvPr id="60" name="object 60"/>
          <p:cNvSpPr txBox="1"/>
          <p:nvPr/>
        </p:nvSpPr>
        <p:spPr>
          <a:xfrm>
            <a:off x="7762887" y="5120640"/>
            <a:ext cx="694690" cy="193040"/>
          </a:xfrm>
          <a:prstGeom prst="rect">
            <a:avLst/>
          </a:prstGeom>
        </p:spPr>
        <p:txBody>
          <a:bodyPr vert="horz" wrap="square" lIns="0" tIns="12700" rIns="0" bIns="0" rtlCol="0">
            <a:spAutoFit/>
          </a:bodyPr>
          <a:lstStyle/>
          <a:p>
            <a:pPr marL="12700">
              <a:lnSpc>
                <a:spcPct val="100000"/>
              </a:lnSpc>
              <a:spcBef>
                <a:spcPts val="100"/>
              </a:spcBef>
            </a:pPr>
            <a:r>
              <a:rPr sz="1100" b="1" dirty="0">
                <a:latin typeface="Calibri"/>
                <a:cs typeface="Calibri"/>
              </a:rPr>
              <a:t>Fish,</a:t>
            </a:r>
            <a:r>
              <a:rPr sz="1100" b="1" spc="-25" dirty="0">
                <a:latin typeface="Calibri"/>
                <a:cs typeface="Calibri"/>
              </a:rPr>
              <a:t> </a:t>
            </a:r>
            <a:r>
              <a:rPr sz="1100" b="1" spc="-10" dirty="0">
                <a:latin typeface="Calibri"/>
                <a:cs typeface="Calibri"/>
              </a:rPr>
              <a:t>IceTea</a:t>
            </a:r>
            <a:endParaRPr sz="1100">
              <a:latin typeface="Calibri"/>
              <a:cs typeface="Calibri"/>
            </a:endParaRPr>
          </a:p>
        </p:txBody>
      </p:sp>
      <p:grpSp>
        <p:nvGrpSpPr>
          <p:cNvPr id="61" name="object 61"/>
          <p:cNvGrpSpPr/>
          <p:nvPr/>
        </p:nvGrpSpPr>
        <p:grpSpPr>
          <a:xfrm>
            <a:off x="7461694" y="3300907"/>
            <a:ext cx="1490345" cy="271780"/>
            <a:chOff x="7461694" y="3300907"/>
            <a:chExt cx="1490345" cy="271780"/>
          </a:xfrm>
        </p:grpSpPr>
        <p:sp>
          <p:nvSpPr>
            <p:cNvPr id="62" name="object 62"/>
            <p:cNvSpPr/>
            <p:nvPr/>
          </p:nvSpPr>
          <p:spPr>
            <a:xfrm>
              <a:off x="7466456" y="3305670"/>
              <a:ext cx="1480820" cy="262255"/>
            </a:xfrm>
            <a:custGeom>
              <a:avLst/>
              <a:gdLst/>
              <a:ahLst/>
              <a:cxnLst/>
              <a:rect l="l" t="t" r="r" b="b"/>
              <a:pathLst>
                <a:path w="1480820" h="262254">
                  <a:moveTo>
                    <a:pt x="1480439" y="261645"/>
                  </a:moveTo>
                  <a:lnTo>
                    <a:pt x="0" y="261645"/>
                  </a:lnTo>
                  <a:lnTo>
                    <a:pt x="0" y="0"/>
                  </a:lnTo>
                  <a:lnTo>
                    <a:pt x="1480439" y="0"/>
                  </a:lnTo>
                  <a:lnTo>
                    <a:pt x="1480439" y="261645"/>
                  </a:lnTo>
                  <a:close/>
                </a:path>
              </a:pathLst>
            </a:custGeom>
            <a:solidFill>
              <a:srgbClr val="FFFF00"/>
            </a:solidFill>
          </p:spPr>
          <p:txBody>
            <a:bodyPr wrap="square" lIns="0" tIns="0" rIns="0" bIns="0" rtlCol="0"/>
            <a:lstStyle/>
            <a:p>
              <a:endParaRPr/>
            </a:p>
          </p:txBody>
        </p:sp>
        <p:sp>
          <p:nvSpPr>
            <p:cNvPr id="63" name="object 63"/>
            <p:cNvSpPr/>
            <p:nvPr/>
          </p:nvSpPr>
          <p:spPr>
            <a:xfrm>
              <a:off x="7466456" y="3305670"/>
              <a:ext cx="1480820" cy="262255"/>
            </a:xfrm>
            <a:custGeom>
              <a:avLst/>
              <a:gdLst/>
              <a:ahLst/>
              <a:cxnLst/>
              <a:rect l="l" t="t" r="r" b="b"/>
              <a:pathLst>
                <a:path w="1480820" h="262254">
                  <a:moveTo>
                    <a:pt x="0" y="0"/>
                  </a:moveTo>
                  <a:lnTo>
                    <a:pt x="1480439" y="0"/>
                  </a:lnTo>
                  <a:lnTo>
                    <a:pt x="1480439" y="261645"/>
                  </a:lnTo>
                  <a:lnTo>
                    <a:pt x="0" y="261645"/>
                  </a:lnTo>
                  <a:lnTo>
                    <a:pt x="0" y="0"/>
                  </a:lnTo>
                  <a:close/>
                </a:path>
              </a:pathLst>
            </a:custGeom>
            <a:ln w="9525">
              <a:solidFill>
                <a:srgbClr val="000000"/>
              </a:solidFill>
            </a:ln>
          </p:spPr>
          <p:txBody>
            <a:bodyPr wrap="square" lIns="0" tIns="0" rIns="0" bIns="0" rtlCol="0"/>
            <a:lstStyle/>
            <a:p>
              <a:endParaRPr/>
            </a:p>
          </p:txBody>
        </p:sp>
      </p:grpSp>
      <p:sp>
        <p:nvSpPr>
          <p:cNvPr id="64" name="object 64"/>
          <p:cNvSpPr txBox="1"/>
          <p:nvPr/>
        </p:nvSpPr>
        <p:spPr>
          <a:xfrm>
            <a:off x="7545184" y="3325367"/>
            <a:ext cx="1231900" cy="193040"/>
          </a:xfrm>
          <a:prstGeom prst="rect">
            <a:avLst/>
          </a:prstGeom>
        </p:spPr>
        <p:txBody>
          <a:bodyPr vert="horz" wrap="square" lIns="0" tIns="12700" rIns="0" bIns="0" rtlCol="0">
            <a:spAutoFit/>
          </a:bodyPr>
          <a:lstStyle/>
          <a:p>
            <a:pPr marL="12700">
              <a:lnSpc>
                <a:spcPct val="100000"/>
              </a:lnSpc>
              <a:spcBef>
                <a:spcPts val="100"/>
              </a:spcBef>
            </a:pPr>
            <a:r>
              <a:rPr sz="1100" b="1" dirty="0">
                <a:latin typeface="Calibri"/>
                <a:cs typeface="Calibri"/>
              </a:rPr>
              <a:t>VegPasta,</a:t>
            </a:r>
            <a:r>
              <a:rPr sz="1100" b="1" spc="-45" dirty="0">
                <a:latin typeface="Calibri"/>
                <a:cs typeface="Calibri"/>
              </a:rPr>
              <a:t> </a:t>
            </a:r>
            <a:r>
              <a:rPr sz="1100" b="1" spc="-10" dirty="0">
                <a:latin typeface="Calibri"/>
                <a:cs typeface="Calibri"/>
              </a:rPr>
              <a:t>Lemonade</a:t>
            </a:r>
            <a:endParaRPr sz="1100">
              <a:latin typeface="Calibri"/>
              <a:cs typeface="Calibri"/>
            </a:endParaRPr>
          </a:p>
        </p:txBody>
      </p:sp>
      <p:grpSp>
        <p:nvGrpSpPr>
          <p:cNvPr id="65" name="object 65"/>
          <p:cNvGrpSpPr/>
          <p:nvPr/>
        </p:nvGrpSpPr>
        <p:grpSpPr>
          <a:xfrm>
            <a:off x="7597330" y="4182313"/>
            <a:ext cx="1219200" cy="271145"/>
            <a:chOff x="7597330" y="4182313"/>
            <a:chExt cx="1219200" cy="271145"/>
          </a:xfrm>
        </p:grpSpPr>
        <p:sp>
          <p:nvSpPr>
            <p:cNvPr id="66" name="object 66"/>
            <p:cNvSpPr/>
            <p:nvPr/>
          </p:nvSpPr>
          <p:spPr>
            <a:xfrm>
              <a:off x="7602093" y="4187075"/>
              <a:ext cx="1209675" cy="261620"/>
            </a:xfrm>
            <a:custGeom>
              <a:avLst/>
              <a:gdLst/>
              <a:ahLst/>
              <a:cxnLst/>
              <a:rect l="l" t="t" r="r" b="b"/>
              <a:pathLst>
                <a:path w="1209675" h="261620">
                  <a:moveTo>
                    <a:pt x="1209179" y="261594"/>
                  </a:moveTo>
                  <a:lnTo>
                    <a:pt x="0" y="261594"/>
                  </a:lnTo>
                  <a:lnTo>
                    <a:pt x="0" y="0"/>
                  </a:lnTo>
                  <a:lnTo>
                    <a:pt x="1209179" y="0"/>
                  </a:lnTo>
                  <a:lnTo>
                    <a:pt x="1209179" y="261594"/>
                  </a:lnTo>
                  <a:close/>
                </a:path>
              </a:pathLst>
            </a:custGeom>
            <a:solidFill>
              <a:srgbClr val="87BAFF"/>
            </a:solidFill>
          </p:spPr>
          <p:txBody>
            <a:bodyPr wrap="square" lIns="0" tIns="0" rIns="0" bIns="0" rtlCol="0"/>
            <a:lstStyle/>
            <a:p>
              <a:endParaRPr/>
            </a:p>
          </p:txBody>
        </p:sp>
        <p:sp>
          <p:nvSpPr>
            <p:cNvPr id="67" name="object 67"/>
            <p:cNvSpPr/>
            <p:nvPr/>
          </p:nvSpPr>
          <p:spPr>
            <a:xfrm>
              <a:off x="7602093" y="4187075"/>
              <a:ext cx="1209675" cy="261620"/>
            </a:xfrm>
            <a:custGeom>
              <a:avLst/>
              <a:gdLst/>
              <a:ahLst/>
              <a:cxnLst/>
              <a:rect l="l" t="t" r="r" b="b"/>
              <a:pathLst>
                <a:path w="1209675" h="261620">
                  <a:moveTo>
                    <a:pt x="0" y="0"/>
                  </a:moveTo>
                  <a:lnTo>
                    <a:pt x="1209179" y="0"/>
                  </a:lnTo>
                  <a:lnTo>
                    <a:pt x="1209179" y="261594"/>
                  </a:lnTo>
                  <a:lnTo>
                    <a:pt x="0" y="261594"/>
                  </a:lnTo>
                  <a:lnTo>
                    <a:pt x="0" y="0"/>
                  </a:lnTo>
                  <a:close/>
                </a:path>
              </a:pathLst>
            </a:custGeom>
            <a:ln w="9525">
              <a:solidFill>
                <a:srgbClr val="000000"/>
              </a:solidFill>
            </a:ln>
          </p:spPr>
          <p:txBody>
            <a:bodyPr wrap="square" lIns="0" tIns="0" rIns="0" bIns="0" rtlCol="0"/>
            <a:lstStyle/>
            <a:p>
              <a:endParaRPr/>
            </a:p>
          </p:txBody>
        </p:sp>
      </p:grpSp>
      <p:sp>
        <p:nvSpPr>
          <p:cNvPr id="68" name="object 68"/>
          <p:cNvSpPr txBox="1"/>
          <p:nvPr/>
        </p:nvSpPr>
        <p:spPr>
          <a:xfrm>
            <a:off x="7680832" y="4206240"/>
            <a:ext cx="926465" cy="193040"/>
          </a:xfrm>
          <a:prstGeom prst="rect">
            <a:avLst/>
          </a:prstGeom>
        </p:spPr>
        <p:txBody>
          <a:bodyPr vert="horz" wrap="square" lIns="0" tIns="12700" rIns="0" bIns="0" rtlCol="0">
            <a:spAutoFit/>
          </a:bodyPr>
          <a:lstStyle/>
          <a:p>
            <a:pPr marL="12700">
              <a:lnSpc>
                <a:spcPct val="100000"/>
              </a:lnSpc>
              <a:spcBef>
                <a:spcPts val="100"/>
              </a:spcBef>
            </a:pPr>
            <a:r>
              <a:rPr sz="1100" b="1" dirty="0">
                <a:latin typeface="Calibri"/>
                <a:cs typeface="Calibri"/>
              </a:rPr>
              <a:t>Fish,</a:t>
            </a:r>
            <a:r>
              <a:rPr sz="1100" b="1" spc="-25" dirty="0">
                <a:latin typeface="Calibri"/>
                <a:cs typeface="Calibri"/>
              </a:rPr>
              <a:t> </a:t>
            </a:r>
            <a:r>
              <a:rPr sz="1100" b="1" spc="-10" dirty="0">
                <a:latin typeface="Calibri"/>
                <a:cs typeface="Calibri"/>
              </a:rPr>
              <a:t>Lemonade</a:t>
            </a:r>
            <a:endParaRPr sz="1100">
              <a:latin typeface="Calibri"/>
              <a:cs typeface="Calibri"/>
            </a:endParaRPr>
          </a:p>
        </p:txBody>
      </p:sp>
      <p:grpSp>
        <p:nvGrpSpPr>
          <p:cNvPr id="69" name="object 69"/>
          <p:cNvGrpSpPr/>
          <p:nvPr/>
        </p:nvGrpSpPr>
        <p:grpSpPr>
          <a:xfrm>
            <a:off x="6403847" y="2706623"/>
            <a:ext cx="1993900" cy="2551430"/>
            <a:chOff x="6403847" y="2706623"/>
            <a:chExt cx="1993900" cy="2551430"/>
          </a:xfrm>
        </p:grpSpPr>
        <p:pic>
          <p:nvPicPr>
            <p:cNvPr id="70" name="object 70"/>
            <p:cNvPicPr/>
            <p:nvPr/>
          </p:nvPicPr>
          <p:blipFill>
            <a:blip r:embed="rId15" cstate="print"/>
            <a:stretch>
              <a:fillRect/>
            </a:stretch>
          </p:blipFill>
          <p:spPr>
            <a:xfrm>
              <a:off x="8037575" y="2706623"/>
              <a:ext cx="338327" cy="786384"/>
            </a:xfrm>
            <a:prstGeom prst="rect">
              <a:avLst/>
            </a:prstGeom>
          </p:spPr>
        </p:pic>
        <p:sp>
          <p:nvSpPr>
            <p:cNvPr id="71" name="object 71"/>
            <p:cNvSpPr/>
            <p:nvPr/>
          </p:nvSpPr>
          <p:spPr>
            <a:xfrm>
              <a:off x="8140356" y="2729115"/>
              <a:ext cx="132715" cy="577215"/>
            </a:xfrm>
            <a:custGeom>
              <a:avLst/>
              <a:gdLst/>
              <a:ahLst/>
              <a:cxnLst/>
              <a:rect l="l" t="t" r="r" b="b"/>
              <a:pathLst>
                <a:path w="132715" h="577214">
                  <a:moveTo>
                    <a:pt x="66306" y="519945"/>
                  </a:moveTo>
                  <a:lnTo>
                    <a:pt x="52031" y="495453"/>
                  </a:lnTo>
                  <a:lnTo>
                    <a:pt x="52031" y="0"/>
                  </a:lnTo>
                  <a:lnTo>
                    <a:pt x="80606" y="0"/>
                  </a:lnTo>
                  <a:lnTo>
                    <a:pt x="80595" y="495453"/>
                  </a:lnTo>
                  <a:lnTo>
                    <a:pt x="66306" y="519945"/>
                  </a:lnTo>
                  <a:close/>
                </a:path>
                <a:path w="132715" h="577214">
                  <a:moveTo>
                    <a:pt x="66319" y="576656"/>
                  </a:moveTo>
                  <a:lnTo>
                    <a:pt x="0" y="462953"/>
                  </a:lnTo>
                  <a:lnTo>
                    <a:pt x="2273" y="454164"/>
                  </a:lnTo>
                  <a:lnTo>
                    <a:pt x="15925" y="446227"/>
                  </a:lnTo>
                  <a:lnTo>
                    <a:pt x="24650" y="448564"/>
                  </a:lnTo>
                  <a:lnTo>
                    <a:pt x="28663" y="455358"/>
                  </a:lnTo>
                  <a:lnTo>
                    <a:pt x="52020" y="495433"/>
                  </a:lnTo>
                  <a:lnTo>
                    <a:pt x="52031" y="548271"/>
                  </a:lnTo>
                  <a:lnTo>
                    <a:pt x="82875" y="548271"/>
                  </a:lnTo>
                  <a:lnTo>
                    <a:pt x="66319" y="576656"/>
                  </a:lnTo>
                  <a:close/>
                </a:path>
                <a:path w="132715" h="577214">
                  <a:moveTo>
                    <a:pt x="82875" y="548271"/>
                  </a:moveTo>
                  <a:lnTo>
                    <a:pt x="80606" y="548271"/>
                  </a:lnTo>
                  <a:lnTo>
                    <a:pt x="80606" y="495433"/>
                  </a:lnTo>
                  <a:lnTo>
                    <a:pt x="107950" y="448564"/>
                  </a:lnTo>
                  <a:lnTo>
                    <a:pt x="116674" y="446227"/>
                  </a:lnTo>
                  <a:lnTo>
                    <a:pt x="130314" y="454164"/>
                  </a:lnTo>
                  <a:lnTo>
                    <a:pt x="132651" y="462953"/>
                  </a:lnTo>
                  <a:lnTo>
                    <a:pt x="82875" y="548271"/>
                  </a:lnTo>
                  <a:close/>
                </a:path>
                <a:path w="132715" h="577214">
                  <a:moveTo>
                    <a:pt x="80606" y="541083"/>
                  </a:moveTo>
                  <a:lnTo>
                    <a:pt x="78625" y="541083"/>
                  </a:lnTo>
                  <a:lnTo>
                    <a:pt x="66306" y="519945"/>
                  </a:lnTo>
                  <a:lnTo>
                    <a:pt x="80606" y="495433"/>
                  </a:lnTo>
                  <a:lnTo>
                    <a:pt x="80606" y="541083"/>
                  </a:lnTo>
                  <a:close/>
                </a:path>
                <a:path w="132715" h="577214">
                  <a:moveTo>
                    <a:pt x="80606" y="548271"/>
                  </a:moveTo>
                  <a:lnTo>
                    <a:pt x="52031" y="548271"/>
                  </a:lnTo>
                  <a:lnTo>
                    <a:pt x="52031" y="495453"/>
                  </a:lnTo>
                  <a:lnTo>
                    <a:pt x="66306" y="519945"/>
                  </a:lnTo>
                  <a:lnTo>
                    <a:pt x="53975" y="541083"/>
                  </a:lnTo>
                  <a:lnTo>
                    <a:pt x="80606" y="541083"/>
                  </a:lnTo>
                  <a:lnTo>
                    <a:pt x="80606" y="548271"/>
                  </a:lnTo>
                  <a:close/>
                </a:path>
                <a:path w="132715" h="577214">
                  <a:moveTo>
                    <a:pt x="78625" y="541083"/>
                  </a:moveTo>
                  <a:lnTo>
                    <a:pt x="53975" y="541083"/>
                  </a:lnTo>
                  <a:lnTo>
                    <a:pt x="66306" y="519945"/>
                  </a:lnTo>
                  <a:lnTo>
                    <a:pt x="78625" y="541083"/>
                  </a:lnTo>
                  <a:close/>
                </a:path>
              </a:pathLst>
            </a:custGeom>
            <a:solidFill>
              <a:srgbClr val="4E81BC"/>
            </a:solidFill>
          </p:spPr>
          <p:txBody>
            <a:bodyPr wrap="square" lIns="0" tIns="0" rIns="0" bIns="0" rtlCol="0"/>
            <a:lstStyle/>
            <a:p>
              <a:endParaRPr/>
            </a:p>
          </p:txBody>
        </p:sp>
        <p:pic>
          <p:nvPicPr>
            <p:cNvPr id="72" name="object 72"/>
            <p:cNvPicPr/>
            <p:nvPr/>
          </p:nvPicPr>
          <p:blipFill>
            <a:blip r:embed="rId16" cstate="print"/>
            <a:stretch>
              <a:fillRect/>
            </a:stretch>
          </p:blipFill>
          <p:spPr>
            <a:xfrm>
              <a:off x="8037575" y="3544823"/>
              <a:ext cx="338327" cy="832103"/>
            </a:xfrm>
            <a:prstGeom prst="rect">
              <a:avLst/>
            </a:prstGeom>
          </p:spPr>
        </p:pic>
        <p:sp>
          <p:nvSpPr>
            <p:cNvPr id="73" name="object 73"/>
            <p:cNvSpPr/>
            <p:nvPr/>
          </p:nvSpPr>
          <p:spPr>
            <a:xfrm>
              <a:off x="8140356" y="3567315"/>
              <a:ext cx="132715" cy="620395"/>
            </a:xfrm>
            <a:custGeom>
              <a:avLst/>
              <a:gdLst/>
              <a:ahLst/>
              <a:cxnLst/>
              <a:rect l="l" t="t" r="r" b="b"/>
              <a:pathLst>
                <a:path w="132715" h="620395">
                  <a:moveTo>
                    <a:pt x="66305" y="563111"/>
                  </a:moveTo>
                  <a:lnTo>
                    <a:pt x="52031" y="538620"/>
                  </a:lnTo>
                  <a:lnTo>
                    <a:pt x="52031" y="0"/>
                  </a:lnTo>
                  <a:lnTo>
                    <a:pt x="80606" y="0"/>
                  </a:lnTo>
                  <a:lnTo>
                    <a:pt x="80591" y="538620"/>
                  </a:lnTo>
                  <a:lnTo>
                    <a:pt x="66305" y="563111"/>
                  </a:lnTo>
                  <a:close/>
                </a:path>
                <a:path w="132715" h="620395">
                  <a:moveTo>
                    <a:pt x="66319" y="619810"/>
                  </a:moveTo>
                  <a:lnTo>
                    <a:pt x="3962" y="512952"/>
                  </a:lnTo>
                  <a:lnTo>
                    <a:pt x="0" y="506107"/>
                  </a:lnTo>
                  <a:lnTo>
                    <a:pt x="2273" y="497382"/>
                  </a:lnTo>
                  <a:lnTo>
                    <a:pt x="15925" y="489445"/>
                  </a:lnTo>
                  <a:lnTo>
                    <a:pt x="24650" y="491718"/>
                  </a:lnTo>
                  <a:lnTo>
                    <a:pt x="28663" y="498525"/>
                  </a:lnTo>
                  <a:lnTo>
                    <a:pt x="52016" y="538594"/>
                  </a:lnTo>
                  <a:lnTo>
                    <a:pt x="52031" y="591489"/>
                  </a:lnTo>
                  <a:lnTo>
                    <a:pt x="82846" y="591489"/>
                  </a:lnTo>
                  <a:lnTo>
                    <a:pt x="66319" y="619810"/>
                  </a:lnTo>
                  <a:close/>
                </a:path>
                <a:path w="132715" h="620395">
                  <a:moveTo>
                    <a:pt x="82846" y="591489"/>
                  </a:moveTo>
                  <a:lnTo>
                    <a:pt x="80606" y="591489"/>
                  </a:lnTo>
                  <a:lnTo>
                    <a:pt x="80606" y="538594"/>
                  </a:lnTo>
                  <a:lnTo>
                    <a:pt x="107950" y="491718"/>
                  </a:lnTo>
                  <a:lnTo>
                    <a:pt x="116674" y="489445"/>
                  </a:lnTo>
                  <a:lnTo>
                    <a:pt x="130314" y="497382"/>
                  </a:lnTo>
                  <a:lnTo>
                    <a:pt x="132651" y="506107"/>
                  </a:lnTo>
                  <a:lnTo>
                    <a:pt x="82846" y="591489"/>
                  </a:lnTo>
                  <a:close/>
                </a:path>
                <a:path w="132715" h="620395">
                  <a:moveTo>
                    <a:pt x="80606" y="584250"/>
                  </a:moveTo>
                  <a:lnTo>
                    <a:pt x="78625" y="584250"/>
                  </a:lnTo>
                  <a:lnTo>
                    <a:pt x="66305" y="563111"/>
                  </a:lnTo>
                  <a:lnTo>
                    <a:pt x="80606" y="538594"/>
                  </a:lnTo>
                  <a:lnTo>
                    <a:pt x="80606" y="584250"/>
                  </a:lnTo>
                  <a:close/>
                </a:path>
                <a:path w="132715" h="620395">
                  <a:moveTo>
                    <a:pt x="80606" y="591489"/>
                  </a:moveTo>
                  <a:lnTo>
                    <a:pt x="52031" y="591489"/>
                  </a:lnTo>
                  <a:lnTo>
                    <a:pt x="52031" y="538620"/>
                  </a:lnTo>
                  <a:lnTo>
                    <a:pt x="66305" y="563111"/>
                  </a:lnTo>
                  <a:lnTo>
                    <a:pt x="53975" y="584250"/>
                  </a:lnTo>
                  <a:lnTo>
                    <a:pt x="80606" y="584250"/>
                  </a:lnTo>
                  <a:lnTo>
                    <a:pt x="80606" y="591489"/>
                  </a:lnTo>
                  <a:close/>
                </a:path>
                <a:path w="132715" h="620395">
                  <a:moveTo>
                    <a:pt x="78625" y="584250"/>
                  </a:moveTo>
                  <a:lnTo>
                    <a:pt x="53975" y="584250"/>
                  </a:lnTo>
                  <a:lnTo>
                    <a:pt x="66305" y="563111"/>
                  </a:lnTo>
                  <a:lnTo>
                    <a:pt x="78625" y="584250"/>
                  </a:lnTo>
                  <a:close/>
                </a:path>
              </a:pathLst>
            </a:custGeom>
            <a:solidFill>
              <a:srgbClr val="4E81BC"/>
            </a:solidFill>
          </p:spPr>
          <p:txBody>
            <a:bodyPr wrap="square" lIns="0" tIns="0" rIns="0" bIns="0" rtlCol="0"/>
            <a:lstStyle/>
            <a:p>
              <a:endParaRPr/>
            </a:p>
          </p:txBody>
        </p:sp>
        <p:pic>
          <p:nvPicPr>
            <p:cNvPr id="74" name="object 74"/>
            <p:cNvPicPr/>
            <p:nvPr/>
          </p:nvPicPr>
          <p:blipFill>
            <a:blip r:embed="rId17" cstate="print"/>
            <a:stretch>
              <a:fillRect/>
            </a:stretch>
          </p:blipFill>
          <p:spPr>
            <a:xfrm>
              <a:off x="8058911" y="4425695"/>
              <a:ext cx="338327" cy="832103"/>
            </a:xfrm>
            <a:prstGeom prst="rect">
              <a:avLst/>
            </a:prstGeom>
          </p:spPr>
        </p:pic>
        <p:sp>
          <p:nvSpPr>
            <p:cNvPr id="75" name="object 75"/>
            <p:cNvSpPr/>
            <p:nvPr/>
          </p:nvSpPr>
          <p:spPr>
            <a:xfrm>
              <a:off x="8162137" y="4448670"/>
              <a:ext cx="132715" cy="620395"/>
            </a:xfrm>
            <a:custGeom>
              <a:avLst/>
              <a:gdLst/>
              <a:ahLst/>
              <a:cxnLst/>
              <a:rect l="l" t="t" r="r" b="b"/>
              <a:pathLst>
                <a:path w="132715" h="620395">
                  <a:moveTo>
                    <a:pt x="66300" y="563174"/>
                  </a:moveTo>
                  <a:lnTo>
                    <a:pt x="52031" y="538716"/>
                  </a:lnTo>
                  <a:lnTo>
                    <a:pt x="52031" y="0"/>
                  </a:lnTo>
                  <a:lnTo>
                    <a:pt x="80606" y="0"/>
                  </a:lnTo>
                  <a:lnTo>
                    <a:pt x="80568" y="538716"/>
                  </a:lnTo>
                  <a:lnTo>
                    <a:pt x="66300" y="563174"/>
                  </a:lnTo>
                  <a:close/>
                </a:path>
                <a:path w="132715" h="620395">
                  <a:moveTo>
                    <a:pt x="66319" y="619874"/>
                  </a:moveTo>
                  <a:lnTo>
                    <a:pt x="0" y="506171"/>
                  </a:lnTo>
                  <a:lnTo>
                    <a:pt x="2273" y="497382"/>
                  </a:lnTo>
                  <a:lnTo>
                    <a:pt x="15913" y="489445"/>
                  </a:lnTo>
                  <a:lnTo>
                    <a:pt x="24650" y="491782"/>
                  </a:lnTo>
                  <a:lnTo>
                    <a:pt x="51993" y="538651"/>
                  </a:lnTo>
                  <a:lnTo>
                    <a:pt x="52031" y="591489"/>
                  </a:lnTo>
                  <a:lnTo>
                    <a:pt x="82861" y="591489"/>
                  </a:lnTo>
                  <a:lnTo>
                    <a:pt x="66319" y="619874"/>
                  </a:lnTo>
                  <a:close/>
                </a:path>
                <a:path w="132715" h="620395">
                  <a:moveTo>
                    <a:pt x="82861" y="591489"/>
                  </a:moveTo>
                  <a:lnTo>
                    <a:pt x="80606" y="591489"/>
                  </a:lnTo>
                  <a:lnTo>
                    <a:pt x="80606" y="538651"/>
                  </a:lnTo>
                  <a:lnTo>
                    <a:pt x="107950" y="491782"/>
                  </a:lnTo>
                  <a:lnTo>
                    <a:pt x="116674" y="489445"/>
                  </a:lnTo>
                  <a:lnTo>
                    <a:pt x="130314" y="497382"/>
                  </a:lnTo>
                  <a:lnTo>
                    <a:pt x="132651" y="506171"/>
                  </a:lnTo>
                  <a:lnTo>
                    <a:pt x="128625" y="512965"/>
                  </a:lnTo>
                  <a:lnTo>
                    <a:pt x="82861" y="591489"/>
                  </a:lnTo>
                  <a:close/>
                </a:path>
                <a:path w="132715" h="620395">
                  <a:moveTo>
                    <a:pt x="80606" y="584301"/>
                  </a:moveTo>
                  <a:lnTo>
                    <a:pt x="78625" y="584301"/>
                  </a:lnTo>
                  <a:lnTo>
                    <a:pt x="66300" y="563174"/>
                  </a:lnTo>
                  <a:lnTo>
                    <a:pt x="80606" y="538651"/>
                  </a:lnTo>
                  <a:lnTo>
                    <a:pt x="80606" y="584301"/>
                  </a:lnTo>
                  <a:close/>
                </a:path>
                <a:path w="132715" h="620395">
                  <a:moveTo>
                    <a:pt x="80606" y="591489"/>
                  </a:moveTo>
                  <a:lnTo>
                    <a:pt x="52031" y="591489"/>
                  </a:lnTo>
                  <a:lnTo>
                    <a:pt x="52031" y="538716"/>
                  </a:lnTo>
                  <a:lnTo>
                    <a:pt x="66300" y="563174"/>
                  </a:lnTo>
                  <a:lnTo>
                    <a:pt x="53975" y="584301"/>
                  </a:lnTo>
                  <a:lnTo>
                    <a:pt x="80606" y="584301"/>
                  </a:lnTo>
                  <a:lnTo>
                    <a:pt x="80606" y="591489"/>
                  </a:lnTo>
                  <a:close/>
                </a:path>
                <a:path w="132715" h="620395">
                  <a:moveTo>
                    <a:pt x="78625" y="584301"/>
                  </a:moveTo>
                  <a:lnTo>
                    <a:pt x="53975" y="584301"/>
                  </a:lnTo>
                  <a:lnTo>
                    <a:pt x="66300" y="563174"/>
                  </a:lnTo>
                  <a:lnTo>
                    <a:pt x="78625" y="584301"/>
                  </a:lnTo>
                  <a:close/>
                </a:path>
              </a:pathLst>
            </a:custGeom>
            <a:solidFill>
              <a:srgbClr val="FF0000"/>
            </a:solidFill>
          </p:spPr>
          <p:txBody>
            <a:bodyPr wrap="square" lIns="0" tIns="0" rIns="0" bIns="0" rtlCol="0"/>
            <a:lstStyle/>
            <a:p>
              <a:endParaRPr/>
            </a:p>
          </p:txBody>
        </p:sp>
        <p:pic>
          <p:nvPicPr>
            <p:cNvPr id="76" name="object 76"/>
            <p:cNvPicPr/>
            <p:nvPr/>
          </p:nvPicPr>
          <p:blipFill>
            <a:blip r:embed="rId18" cstate="print"/>
            <a:stretch>
              <a:fillRect/>
            </a:stretch>
          </p:blipFill>
          <p:spPr>
            <a:xfrm>
              <a:off x="6403847" y="3843527"/>
              <a:ext cx="1197863" cy="240792"/>
            </a:xfrm>
            <a:prstGeom prst="rect">
              <a:avLst/>
            </a:prstGeom>
          </p:spPr>
        </p:pic>
        <p:sp>
          <p:nvSpPr>
            <p:cNvPr id="77" name="object 77"/>
            <p:cNvSpPr/>
            <p:nvPr/>
          </p:nvSpPr>
          <p:spPr>
            <a:xfrm>
              <a:off x="6524129" y="3891559"/>
              <a:ext cx="958850" cy="103505"/>
            </a:xfrm>
            <a:custGeom>
              <a:avLst/>
              <a:gdLst/>
              <a:ahLst/>
              <a:cxnLst/>
              <a:rect l="l" t="t" r="r" b="b"/>
              <a:pathLst>
                <a:path w="958850" h="103504">
                  <a:moveTo>
                    <a:pt x="88646" y="103377"/>
                  </a:moveTo>
                  <a:lnTo>
                    <a:pt x="85572" y="101650"/>
                  </a:lnTo>
                  <a:lnTo>
                    <a:pt x="0" y="51688"/>
                  </a:lnTo>
                  <a:lnTo>
                    <a:pt x="88646" y="0"/>
                  </a:lnTo>
                  <a:lnTo>
                    <a:pt x="92519" y="1041"/>
                  </a:lnTo>
                  <a:lnTo>
                    <a:pt x="94310" y="4063"/>
                  </a:lnTo>
                  <a:lnTo>
                    <a:pt x="96037" y="7086"/>
                  </a:lnTo>
                  <a:lnTo>
                    <a:pt x="95046" y="10960"/>
                  </a:lnTo>
                  <a:lnTo>
                    <a:pt x="36108" y="45338"/>
                  </a:lnTo>
                  <a:lnTo>
                    <a:pt x="12598" y="45338"/>
                  </a:lnTo>
                  <a:lnTo>
                    <a:pt x="12598" y="58038"/>
                  </a:lnTo>
                  <a:lnTo>
                    <a:pt x="36020" y="58038"/>
                  </a:lnTo>
                  <a:lnTo>
                    <a:pt x="91973" y="90677"/>
                  </a:lnTo>
                  <a:lnTo>
                    <a:pt x="95046" y="92417"/>
                  </a:lnTo>
                  <a:lnTo>
                    <a:pt x="96037" y="96342"/>
                  </a:lnTo>
                  <a:lnTo>
                    <a:pt x="94310" y="99364"/>
                  </a:lnTo>
                  <a:lnTo>
                    <a:pt x="92519" y="102387"/>
                  </a:lnTo>
                  <a:lnTo>
                    <a:pt x="88646" y="103377"/>
                  </a:lnTo>
                  <a:close/>
                </a:path>
                <a:path w="958850" h="103504">
                  <a:moveTo>
                    <a:pt x="933366" y="51714"/>
                  </a:moveTo>
                  <a:lnTo>
                    <a:pt x="863549" y="10960"/>
                  </a:lnTo>
                  <a:lnTo>
                    <a:pt x="862507" y="7086"/>
                  </a:lnTo>
                  <a:lnTo>
                    <a:pt x="864298" y="4063"/>
                  </a:lnTo>
                  <a:lnTo>
                    <a:pt x="866025" y="1041"/>
                  </a:lnTo>
                  <a:lnTo>
                    <a:pt x="869950" y="0"/>
                  </a:lnTo>
                  <a:lnTo>
                    <a:pt x="947702" y="45338"/>
                  </a:lnTo>
                  <a:lnTo>
                    <a:pt x="945946" y="45338"/>
                  </a:lnTo>
                  <a:lnTo>
                    <a:pt x="945946" y="46227"/>
                  </a:lnTo>
                  <a:lnTo>
                    <a:pt x="942771" y="46227"/>
                  </a:lnTo>
                  <a:lnTo>
                    <a:pt x="933366" y="51714"/>
                  </a:lnTo>
                  <a:close/>
                </a:path>
                <a:path w="958850" h="103504">
                  <a:moveTo>
                    <a:pt x="36020" y="58038"/>
                  </a:moveTo>
                  <a:lnTo>
                    <a:pt x="12598" y="58038"/>
                  </a:lnTo>
                  <a:lnTo>
                    <a:pt x="12598" y="45338"/>
                  </a:lnTo>
                  <a:lnTo>
                    <a:pt x="36108" y="45338"/>
                  </a:lnTo>
                  <a:lnTo>
                    <a:pt x="34584" y="46227"/>
                  </a:lnTo>
                  <a:lnTo>
                    <a:pt x="15773" y="46227"/>
                  </a:lnTo>
                  <a:lnTo>
                    <a:pt x="15773" y="57200"/>
                  </a:lnTo>
                  <a:lnTo>
                    <a:pt x="34583" y="57200"/>
                  </a:lnTo>
                  <a:lnTo>
                    <a:pt x="36020" y="58038"/>
                  </a:lnTo>
                  <a:close/>
                </a:path>
                <a:path w="958850" h="103504">
                  <a:moveTo>
                    <a:pt x="922524" y="58038"/>
                  </a:moveTo>
                  <a:lnTo>
                    <a:pt x="36020" y="58038"/>
                  </a:lnTo>
                  <a:lnTo>
                    <a:pt x="25178" y="51714"/>
                  </a:lnTo>
                  <a:lnTo>
                    <a:pt x="36108" y="45338"/>
                  </a:lnTo>
                  <a:lnTo>
                    <a:pt x="922437" y="45338"/>
                  </a:lnTo>
                  <a:lnTo>
                    <a:pt x="933366" y="51714"/>
                  </a:lnTo>
                  <a:lnTo>
                    <a:pt x="922524" y="58038"/>
                  </a:lnTo>
                  <a:close/>
                </a:path>
                <a:path w="958850" h="103504">
                  <a:moveTo>
                    <a:pt x="947713" y="58038"/>
                  </a:moveTo>
                  <a:lnTo>
                    <a:pt x="945946" y="58038"/>
                  </a:lnTo>
                  <a:lnTo>
                    <a:pt x="945946" y="45338"/>
                  </a:lnTo>
                  <a:lnTo>
                    <a:pt x="947702" y="45338"/>
                  </a:lnTo>
                  <a:lnTo>
                    <a:pt x="958596" y="51688"/>
                  </a:lnTo>
                  <a:lnTo>
                    <a:pt x="947713" y="58038"/>
                  </a:lnTo>
                  <a:close/>
                </a:path>
                <a:path w="958850" h="103504">
                  <a:moveTo>
                    <a:pt x="15773" y="57200"/>
                  </a:moveTo>
                  <a:lnTo>
                    <a:pt x="15773" y="46227"/>
                  </a:lnTo>
                  <a:lnTo>
                    <a:pt x="25178" y="51714"/>
                  </a:lnTo>
                  <a:lnTo>
                    <a:pt x="15773" y="57200"/>
                  </a:lnTo>
                  <a:close/>
                </a:path>
                <a:path w="958850" h="103504">
                  <a:moveTo>
                    <a:pt x="25178" y="51714"/>
                  </a:moveTo>
                  <a:lnTo>
                    <a:pt x="15773" y="46227"/>
                  </a:lnTo>
                  <a:lnTo>
                    <a:pt x="34584" y="46227"/>
                  </a:lnTo>
                  <a:lnTo>
                    <a:pt x="25178" y="51714"/>
                  </a:lnTo>
                  <a:close/>
                </a:path>
                <a:path w="958850" h="103504">
                  <a:moveTo>
                    <a:pt x="942771" y="57200"/>
                  </a:moveTo>
                  <a:lnTo>
                    <a:pt x="933366" y="51714"/>
                  </a:lnTo>
                  <a:lnTo>
                    <a:pt x="942771" y="46227"/>
                  </a:lnTo>
                  <a:lnTo>
                    <a:pt x="942771" y="57200"/>
                  </a:lnTo>
                  <a:close/>
                </a:path>
                <a:path w="958850" h="103504">
                  <a:moveTo>
                    <a:pt x="945946" y="57200"/>
                  </a:moveTo>
                  <a:lnTo>
                    <a:pt x="942771" y="57200"/>
                  </a:lnTo>
                  <a:lnTo>
                    <a:pt x="942771" y="46227"/>
                  </a:lnTo>
                  <a:lnTo>
                    <a:pt x="945946" y="46227"/>
                  </a:lnTo>
                  <a:lnTo>
                    <a:pt x="945946" y="57200"/>
                  </a:lnTo>
                  <a:close/>
                </a:path>
                <a:path w="958850" h="103504">
                  <a:moveTo>
                    <a:pt x="869950" y="103377"/>
                  </a:moveTo>
                  <a:lnTo>
                    <a:pt x="866025" y="102387"/>
                  </a:lnTo>
                  <a:lnTo>
                    <a:pt x="864298" y="99364"/>
                  </a:lnTo>
                  <a:lnTo>
                    <a:pt x="862507" y="96342"/>
                  </a:lnTo>
                  <a:lnTo>
                    <a:pt x="863549" y="92417"/>
                  </a:lnTo>
                  <a:lnTo>
                    <a:pt x="933366" y="51714"/>
                  </a:lnTo>
                  <a:lnTo>
                    <a:pt x="942771" y="57200"/>
                  </a:lnTo>
                  <a:lnTo>
                    <a:pt x="945946" y="57200"/>
                  </a:lnTo>
                  <a:lnTo>
                    <a:pt x="945946" y="58038"/>
                  </a:lnTo>
                  <a:lnTo>
                    <a:pt x="947713" y="58038"/>
                  </a:lnTo>
                  <a:lnTo>
                    <a:pt x="872972" y="101650"/>
                  </a:lnTo>
                  <a:lnTo>
                    <a:pt x="869950" y="103377"/>
                  </a:lnTo>
                  <a:close/>
                </a:path>
                <a:path w="958850" h="103504">
                  <a:moveTo>
                    <a:pt x="34583" y="57200"/>
                  </a:moveTo>
                  <a:lnTo>
                    <a:pt x="15773" y="57200"/>
                  </a:lnTo>
                  <a:lnTo>
                    <a:pt x="25178" y="51714"/>
                  </a:lnTo>
                  <a:lnTo>
                    <a:pt x="34583" y="57200"/>
                  </a:lnTo>
                  <a:close/>
                </a:path>
              </a:pathLst>
            </a:custGeom>
            <a:solidFill>
              <a:srgbClr val="000000"/>
            </a:solidFill>
          </p:spPr>
          <p:txBody>
            <a:bodyPr wrap="square" lIns="0" tIns="0" rIns="0" bIns="0" rtlCol="0"/>
            <a:lstStyle/>
            <a:p>
              <a:endParaRPr/>
            </a:p>
          </p:txBody>
        </p:sp>
      </p:grpSp>
      <p:sp>
        <p:nvSpPr>
          <p:cNvPr id="78" name="object 78"/>
          <p:cNvSpPr txBox="1"/>
          <p:nvPr/>
        </p:nvSpPr>
        <p:spPr>
          <a:xfrm>
            <a:off x="4233672" y="5538176"/>
            <a:ext cx="3718433" cy="601447"/>
          </a:xfrm>
          <a:prstGeom prst="rect">
            <a:avLst/>
          </a:prstGeom>
          <a:ln w="9525">
            <a:solidFill>
              <a:srgbClr val="000000"/>
            </a:solidFill>
          </a:ln>
        </p:spPr>
        <p:txBody>
          <a:bodyPr vert="horz" wrap="square" lIns="0" tIns="62230" rIns="0" bIns="0" rtlCol="0">
            <a:spAutoFit/>
          </a:bodyPr>
          <a:lstStyle/>
          <a:p>
            <a:pPr marL="91440" marR="330835">
              <a:lnSpc>
                <a:spcPts val="2090"/>
              </a:lnSpc>
              <a:spcBef>
                <a:spcPts val="490"/>
              </a:spcBef>
            </a:pPr>
            <a:r>
              <a:rPr sz="1800" dirty="0">
                <a:latin typeface="Arial"/>
                <a:cs typeface="Arial"/>
              </a:rPr>
              <a:t>KT</a:t>
            </a:r>
            <a:r>
              <a:rPr sz="1800" spc="-55" dirty="0">
                <a:latin typeface="Arial"/>
                <a:cs typeface="Arial"/>
              </a:rPr>
              <a:t> </a:t>
            </a:r>
            <a:r>
              <a:rPr lang="el-GR" sz="1800" dirty="0">
                <a:latin typeface="Arial"/>
                <a:cs typeface="Arial"/>
              </a:rPr>
              <a:t>μεταξύ των δύο επαγόμενων επιμέρους εντολών </a:t>
            </a:r>
            <a:r>
              <a:rPr sz="1800" spc="-10" dirty="0">
                <a:latin typeface="Arial"/>
                <a:cs typeface="Arial"/>
              </a:rPr>
              <a:t>=1+0.5=1.5</a:t>
            </a:r>
            <a:endParaRPr sz="1800" dirty="0">
              <a:latin typeface="Arial"/>
              <a:cs typeface="Arial"/>
            </a:endParaRPr>
          </a:p>
        </p:txBody>
      </p:sp>
      <p:grpSp>
        <p:nvGrpSpPr>
          <p:cNvPr id="79" name="object 79"/>
          <p:cNvGrpSpPr/>
          <p:nvPr/>
        </p:nvGrpSpPr>
        <p:grpSpPr>
          <a:xfrm>
            <a:off x="8561831" y="3401567"/>
            <a:ext cx="670560" cy="2021205"/>
            <a:chOff x="8561831" y="3401567"/>
            <a:chExt cx="670560" cy="2021205"/>
          </a:xfrm>
        </p:grpSpPr>
        <p:pic>
          <p:nvPicPr>
            <p:cNvPr id="80" name="object 80"/>
            <p:cNvPicPr/>
            <p:nvPr/>
          </p:nvPicPr>
          <p:blipFill>
            <a:blip r:embed="rId19" cstate="print"/>
            <a:stretch>
              <a:fillRect/>
            </a:stretch>
          </p:blipFill>
          <p:spPr>
            <a:xfrm>
              <a:off x="8561831" y="3401567"/>
              <a:ext cx="670559" cy="2020824"/>
            </a:xfrm>
            <a:prstGeom prst="rect">
              <a:avLst/>
            </a:prstGeom>
          </p:spPr>
        </p:pic>
        <p:sp>
          <p:nvSpPr>
            <p:cNvPr id="81" name="object 81"/>
            <p:cNvSpPr/>
            <p:nvPr/>
          </p:nvSpPr>
          <p:spPr>
            <a:xfrm>
              <a:off x="8729116" y="3422307"/>
              <a:ext cx="460375" cy="1865630"/>
            </a:xfrm>
            <a:custGeom>
              <a:avLst/>
              <a:gdLst/>
              <a:ahLst/>
              <a:cxnLst/>
              <a:rect l="l" t="t" r="r" b="b"/>
              <a:pathLst>
                <a:path w="460375" h="1865629">
                  <a:moveTo>
                    <a:pt x="225173" y="29474"/>
                  </a:moveTo>
                  <a:lnTo>
                    <a:pt x="216052" y="28371"/>
                  </a:lnTo>
                  <a:lnTo>
                    <a:pt x="219519" y="0"/>
                  </a:lnTo>
                  <a:lnTo>
                    <a:pt x="230238" y="1282"/>
                  </a:lnTo>
                  <a:lnTo>
                    <a:pt x="269481" y="23317"/>
                  </a:lnTo>
                  <a:lnTo>
                    <a:pt x="274900" y="28917"/>
                  </a:lnTo>
                  <a:lnTo>
                    <a:pt x="223634" y="28917"/>
                  </a:lnTo>
                  <a:lnTo>
                    <a:pt x="225173" y="29474"/>
                  </a:lnTo>
                  <a:close/>
                </a:path>
                <a:path w="460375" h="1865629">
                  <a:moveTo>
                    <a:pt x="226771" y="29667"/>
                  </a:moveTo>
                  <a:lnTo>
                    <a:pt x="225173" y="29474"/>
                  </a:lnTo>
                  <a:lnTo>
                    <a:pt x="223634" y="28917"/>
                  </a:lnTo>
                  <a:lnTo>
                    <a:pt x="226771" y="29667"/>
                  </a:lnTo>
                  <a:close/>
                </a:path>
                <a:path w="460375" h="1865629">
                  <a:moveTo>
                    <a:pt x="275625" y="29667"/>
                  </a:moveTo>
                  <a:lnTo>
                    <a:pt x="226771" y="29667"/>
                  </a:lnTo>
                  <a:lnTo>
                    <a:pt x="223634" y="28917"/>
                  </a:lnTo>
                  <a:lnTo>
                    <a:pt x="274900" y="28917"/>
                  </a:lnTo>
                  <a:lnTo>
                    <a:pt x="275625" y="29667"/>
                  </a:lnTo>
                  <a:close/>
                </a:path>
                <a:path w="460375" h="1865629">
                  <a:moveTo>
                    <a:pt x="233076" y="32329"/>
                  </a:moveTo>
                  <a:lnTo>
                    <a:pt x="225173" y="29474"/>
                  </a:lnTo>
                  <a:lnTo>
                    <a:pt x="226771" y="29667"/>
                  </a:lnTo>
                  <a:lnTo>
                    <a:pt x="275625" y="29667"/>
                  </a:lnTo>
                  <a:lnTo>
                    <a:pt x="277542" y="31648"/>
                  </a:lnTo>
                  <a:lnTo>
                    <a:pt x="231927" y="31648"/>
                  </a:lnTo>
                  <a:lnTo>
                    <a:pt x="233076" y="32329"/>
                  </a:lnTo>
                  <a:close/>
                </a:path>
                <a:path w="460375" h="1865629">
                  <a:moveTo>
                    <a:pt x="234353" y="32791"/>
                  </a:moveTo>
                  <a:lnTo>
                    <a:pt x="233076" y="32329"/>
                  </a:lnTo>
                  <a:lnTo>
                    <a:pt x="231927" y="31648"/>
                  </a:lnTo>
                  <a:lnTo>
                    <a:pt x="234353" y="32791"/>
                  </a:lnTo>
                  <a:close/>
                </a:path>
                <a:path w="460375" h="1865629">
                  <a:moveTo>
                    <a:pt x="278648" y="32791"/>
                  </a:moveTo>
                  <a:lnTo>
                    <a:pt x="234353" y="32791"/>
                  </a:lnTo>
                  <a:lnTo>
                    <a:pt x="231927" y="31648"/>
                  </a:lnTo>
                  <a:lnTo>
                    <a:pt x="277542" y="31648"/>
                  </a:lnTo>
                  <a:lnTo>
                    <a:pt x="278648" y="32791"/>
                  </a:lnTo>
                  <a:close/>
                </a:path>
                <a:path w="460375" h="1865629">
                  <a:moveTo>
                    <a:pt x="241751" y="37476"/>
                  </a:moveTo>
                  <a:lnTo>
                    <a:pt x="233076" y="32329"/>
                  </a:lnTo>
                  <a:lnTo>
                    <a:pt x="234353" y="32791"/>
                  </a:lnTo>
                  <a:lnTo>
                    <a:pt x="278648" y="32791"/>
                  </a:lnTo>
                  <a:lnTo>
                    <a:pt x="281241" y="35471"/>
                  </a:lnTo>
                  <a:lnTo>
                    <a:pt x="282175" y="36652"/>
                  </a:lnTo>
                  <a:lnTo>
                    <a:pt x="240753" y="36652"/>
                  </a:lnTo>
                  <a:lnTo>
                    <a:pt x="241751" y="37476"/>
                  </a:lnTo>
                  <a:close/>
                </a:path>
                <a:path w="460375" h="1865629">
                  <a:moveTo>
                    <a:pt x="242544" y="37947"/>
                  </a:moveTo>
                  <a:lnTo>
                    <a:pt x="241751" y="37476"/>
                  </a:lnTo>
                  <a:lnTo>
                    <a:pt x="240753" y="36652"/>
                  </a:lnTo>
                  <a:lnTo>
                    <a:pt x="242544" y="37947"/>
                  </a:lnTo>
                  <a:close/>
                </a:path>
                <a:path w="460375" h="1865629">
                  <a:moveTo>
                    <a:pt x="283200" y="37947"/>
                  </a:moveTo>
                  <a:lnTo>
                    <a:pt x="242544" y="37947"/>
                  </a:lnTo>
                  <a:lnTo>
                    <a:pt x="240753" y="36652"/>
                  </a:lnTo>
                  <a:lnTo>
                    <a:pt x="282175" y="36652"/>
                  </a:lnTo>
                  <a:lnTo>
                    <a:pt x="283200" y="37947"/>
                  </a:lnTo>
                  <a:close/>
                </a:path>
                <a:path w="460375" h="1865629">
                  <a:moveTo>
                    <a:pt x="287045" y="94551"/>
                  </a:moveTo>
                  <a:lnTo>
                    <a:pt x="260603" y="55206"/>
                  </a:lnTo>
                  <a:lnTo>
                    <a:pt x="241751" y="37476"/>
                  </a:lnTo>
                  <a:lnTo>
                    <a:pt x="242544" y="37947"/>
                  </a:lnTo>
                  <a:lnTo>
                    <a:pt x="283200" y="37947"/>
                  </a:lnTo>
                  <a:lnTo>
                    <a:pt x="292544" y="49758"/>
                  </a:lnTo>
                  <a:lnTo>
                    <a:pt x="303466" y="65976"/>
                  </a:lnTo>
                  <a:lnTo>
                    <a:pt x="311746" y="80162"/>
                  </a:lnTo>
                  <a:lnTo>
                    <a:pt x="287045" y="94551"/>
                  </a:lnTo>
                  <a:close/>
                </a:path>
                <a:path w="460375" h="1865629">
                  <a:moveTo>
                    <a:pt x="355701" y="277863"/>
                  </a:moveTo>
                  <a:lnTo>
                    <a:pt x="344589" y="238671"/>
                  </a:lnTo>
                  <a:lnTo>
                    <a:pt x="326974" y="184937"/>
                  </a:lnTo>
                  <a:lnTo>
                    <a:pt x="321475" y="170357"/>
                  </a:lnTo>
                  <a:lnTo>
                    <a:pt x="348259" y="160286"/>
                  </a:lnTo>
                  <a:lnTo>
                    <a:pt x="362940" y="201701"/>
                  </a:lnTo>
                  <a:lnTo>
                    <a:pt x="380453" y="259905"/>
                  </a:lnTo>
                  <a:lnTo>
                    <a:pt x="383285" y="270510"/>
                  </a:lnTo>
                  <a:lnTo>
                    <a:pt x="355701" y="277863"/>
                  </a:lnTo>
                  <a:close/>
                </a:path>
                <a:path w="460375" h="1865629">
                  <a:moveTo>
                    <a:pt x="396532" y="472173"/>
                  </a:moveTo>
                  <a:lnTo>
                    <a:pt x="390131" y="433336"/>
                  </a:lnTo>
                  <a:lnTo>
                    <a:pt x="383476" y="397916"/>
                  </a:lnTo>
                  <a:lnTo>
                    <a:pt x="376389" y="363537"/>
                  </a:lnTo>
                  <a:lnTo>
                    <a:pt x="375742" y="360654"/>
                  </a:lnTo>
                  <a:lnTo>
                    <a:pt x="403618" y="354406"/>
                  </a:lnTo>
                  <a:lnTo>
                    <a:pt x="404266" y="357276"/>
                  </a:lnTo>
                  <a:lnTo>
                    <a:pt x="411454" y="392163"/>
                  </a:lnTo>
                  <a:lnTo>
                    <a:pt x="418210" y="428028"/>
                  </a:lnTo>
                  <a:lnTo>
                    <a:pt x="424700" y="467512"/>
                  </a:lnTo>
                  <a:lnTo>
                    <a:pt x="396532" y="472173"/>
                  </a:lnTo>
                  <a:close/>
                </a:path>
                <a:path w="460375" h="1865629">
                  <a:moveTo>
                    <a:pt x="421284" y="669328"/>
                  </a:moveTo>
                  <a:lnTo>
                    <a:pt x="420890" y="663968"/>
                  </a:lnTo>
                  <a:lnTo>
                    <a:pt x="412546" y="584250"/>
                  </a:lnTo>
                  <a:lnTo>
                    <a:pt x="408876" y="556564"/>
                  </a:lnTo>
                  <a:lnTo>
                    <a:pt x="437210" y="552792"/>
                  </a:lnTo>
                  <a:lnTo>
                    <a:pt x="440880" y="580478"/>
                  </a:lnTo>
                  <a:lnTo>
                    <a:pt x="449313" y="661035"/>
                  </a:lnTo>
                  <a:lnTo>
                    <a:pt x="449757" y="667194"/>
                  </a:lnTo>
                  <a:lnTo>
                    <a:pt x="421284" y="669328"/>
                  </a:lnTo>
                  <a:close/>
                </a:path>
                <a:path w="460375" h="1865629">
                  <a:moveTo>
                    <a:pt x="431406" y="868210"/>
                  </a:moveTo>
                  <a:lnTo>
                    <a:pt x="430809" y="828675"/>
                  </a:lnTo>
                  <a:lnTo>
                    <a:pt x="427380" y="754456"/>
                  </a:lnTo>
                  <a:lnTo>
                    <a:pt x="455955" y="753110"/>
                  </a:lnTo>
                  <a:lnTo>
                    <a:pt x="459333" y="827328"/>
                  </a:lnTo>
                  <a:lnTo>
                    <a:pt x="459981" y="867765"/>
                  </a:lnTo>
                  <a:lnTo>
                    <a:pt x="431406" y="868210"/>
                  </a:lnTo>
                  <a:close/>
                </a:path>
                <a:path w="460375" h="1865629">
                  <a:moveTo>
                    <a:pt x="451789" y="1069174"/>
                  </a:moveTo>
                  <a:lnTo>
                    <a:pt x="423367" y="1066203"/>
                  </a:lnTo>
                  <a:lnTo>
                    <a:pt x="426440" y="1036878"/>
                  </a:lnTo>
                  <a:lnTo>
                    <a:pt x="429564" y="995502"/>
                  </a:lnTo>
                  <a:lnTo>
                    <a:pt x="431436" y="954379"/>
                  </a:lnTo>
                  <a:lnTo>
                    <a:pt x="431457" y="953490"/>
                  </a:lnTo>
                  <a:lnTo>
                    <a:pt x="460032" y="953935"/>
                  </a:lnTo>
                  <a:lnTo>
                    <a:pt x="460032" y="954379"/>
                  </a:lnTo>
                  <a:lnTo>
                    <a:pt x="458089" y="996797"/>
                  </a:lnTo>
                  <a:lnTo>
                    <a:pt x="454914" y="1039012"/>
                  </a:lnTo>
                  <a:lnTo>
                    <a:pt x="451789" y="1069174"/>
                  </a:lnTo>
                  <a:close/>
                </a:path>
                <a:path w="460375" h="1865629">
                  <a:moveTo>
                    <a:pt x="415975" y="1267955"/>
                  </a:moveTo>
                  <a:lnTo>
                    <a:pt x="388289" y="1260767"/>
                  </a:lnTo>
                  <a:lnTo>
                    <a:pt x="394042" y="1238935"/>
                  </a:lnTo>
                  <a:lnTo>
                    <a:pt x="410222" y="1159370"/>
                  </a:lnTo>
                  <a:lnTo>
                    <a:pt x="411657" y="1150289"/>
                  </a:lnTo>
                  <a:lnTo>
                    <a:pt x="439889" y="1154849"/>
                  </a:lnTo>
                  <a:lnTo>
                    <a:pt x="438442" y="1163929"/>
                  </a:lnTo>
                  <a:lnTo>
                    <a:pt x="422021" y="1244600"/>
                  </a:lnTo>
                  <a:lnTo>
                    <a:pt x="415975" y="1267955"/>
                  </a:lnTo>
                  <a:close/>
                </a:path>
                <a:path w="460375" h="1865629">
                  <a:moveTo>
                    <a:pt x="353910" y="1459852"/>
                  </a:moveTo>
                  <a:lnTo>
                    <a:pt x="327367" y="1449133"/>
                  </a:lnTo>
                  <a:lnTo>
                    <a:pt x="337439" y="1424177"/>
                  </a:lnTo>
                  <a:lnTo>
                    <a:pt x="350393" y="1389113"/>
                  </a:lnTo>
                  <a:lnTo>
                    <a:pt x="365378" y="1342478"/>
                  </a:lnTo>
                  <a:lnTo>
                    <a:pt x="392556" y="1351203"/>
                  </a:lnTo>
                  <a:lnTo>
                    <a:pt x="377621" y="1397838"/>
                  </a:lnTo>
                  <a:lnTo>
                    <a:pt x="364286" y="1434058"/>
                  </a:lnTo>
                  <a:lnTo>
                    <a:pt x="353910" y="1459852"/>
                  </a:lnTo>
                  <a:close/>
                </a:path>
                <a:path w="460375" h="1865629">
                  <a:moveTo>
                    <a:pt x="259854" y="1639341"/>
                  </a:moveTo>
                  <a:lnTo>
                    <a:pt x="236093" y="1623415"/>
                  </a:lnTo>
                  <a:lnTo>
                    <a:pt x="244919" y="1610321"/>
                  </a:lnTo>
                  <a:lnTo>
                    <a:pt x="261835" y="1582737"/>
                  </a:lnTo>
                  <a:lnTo>
                    <a:pt x="278206" y="1553705"/>
                  </a:lnTo>
                  <a:lnTo>
                    <a:pt x="292544" y="1525981"/>
                  </a:lnTo>
                  <a:lnTo>
                    <a:pt x="317944" y="1539125"/>
                  </a:lnTo>
                  <a:lnTo>
                    <a:pt x="303555" y="1566862"/>
                  </a:lnTo>
                  <a:lnTo>
                    <a:pt x="286689" y="1596770"/>
                  </a:lnTo>
                  <a:lnTo>
                    <a:pt x="269227" y="1625244"/>
                  </a:lnTo>
                  <a:lnTo>
                    <a:pt x="259854" y="1639341"/>
                  </a:lnTo>
                  <a:close/>
                </a:path>
                <a:path w="460375" h="1865629">
                  <a:moveTo>
                    <a:pt x="118173" y="1786534"/>
                  </a:moveTo>
                  <a:lnTo>
                    <a:pt x="106592" y="1768781"/>
                  </a:lnTo>
                  <a:lnTo>
                    <a:pt x="123621" y="1756562"/>
                  </a:lnTo>
                  <a:lnTo>
                    <a:pt x="125120" y="1747634"/>
                  </a:lnTo>
                  <a:lnTo>
                    <a:pt x="124754" y="1747121"/>
                  </a:lnTo>
                  <a:lnTo>
                    <a:pt x="134734" y="1739493"/>
                  </a:lnTo>
                  <a:lnTo>
                    <a:pt x="153835" y="1722678"/>
                  </a:lnTo>
                  <a:lnTo>
                    <a:pt x="172745" y="1703882"/>
                  </a:lnTo>
                  <a:lnTo>
                    <a:pt x="185343" y="1689836"/>
                  </a:lnTo>
                  <a:lnTo>
                    <a:pt x="206578" y="1708937"/>
                  </a:lnTo>
                  <a:lnTo>
                    <a:pt x="194017" y="1722983"/>
                  </a:lnTo>
                  <a:lnTo>
                    <a:pt x="174028" y="1742922"/>
                  </a:lnTo>
                  <a:lnTo>
                    <a:pt x="153644" y="1760931"/>
                  </a:lnTo>
                  <a:lnTo>
                    <a:pt x="132803" y="1776907"/>
                  </a:lnTo>
                  <a:lnTo>
                    <a:pt x="118173" y="1786534"/>
                  </a:lnTo>
                  <a:close/>
                </a:path>
                <a:path w="460375" h="1865629">
                  <a:moveTo>
                    <a:pt x="119405" y="1865401"/>
                  </a:moveTo>
                  <a:lnTo>
                    <a:pt x="0" y="1809991"/>
                  </a:lnTo>
                  <a:lnTo>
                    <a:pt x="107010" y="1733346"/>
                  </a:lnTo>
                  <a:lnTo>
                    <a:pt x="115938" y="1734781"/>
                  </a:lnTo>
                  <a:lnTo>
                    <a:pt x="124754" y="1747121"/>
                  </a:lnTo>
                  <a:lnTo>
                    <a:pt x="115443" y="1754238"/>
                  </a:lnTo>
                  <a:lnTo>
                    <a:pt x="102539" y="1762569"/>
                  </a:lnTo>
                  <a:lnTo>
                    <a:pt x="106592" y="1768781"/>
                  </a:lnTo>
                  <a:lnTo>
                    <a:pt x="73211" y="1792681"/>
                  </a:lnTo>
                  <a:lnTo>
                    <a:pt x="28917" y="1792681"/>
                  </a:lnTo>
                  <a:lnTo>
                    <a:pt x="25653" y="1793278"/>
                  </a:lnTo>
                  <a:lnTo>
                    <a:pt x="30810" y="1821408"/>
                  </a:lnTo>
                  <a:lnTo>
                    <a:pt x="92514" y="1821408"/>
                  </a:lnTo>
                  <a:lnTo>
                    <a:pt x="131419" y="1839455"/>
                  </a:lnTo>
                  <a:lnTo>
                    <a:pt x="134543" y="1847989"/>
                  </a:lnTo>
                  <a:lnTo>
                    <a:pt x="127889" y="1862277"/>
                  </a:lnTo>
                  <a:lnTo>
                    <a:pt x="119405" y="1865401"/>
                  </a:lnTo>
                  <a:close/>
                </a:path>
                <a:path w="460375" h="1865629">
                  <a:moveTo>
                    <a:pt x="106592" y="1768781"/>
                  </a:moveTo>
                  <a:lnTo>
                    <a:pt x="102539" y="1762569"/>
                  </a:lnTo>
                  <a:lnTo>
                    <a:pt x="115443" y="1754238"/>
                  </a:lnTo>
                  <a:lnTo>
                    <a:pt x="124754" y="1747121"/>
                  </a:lnTo>
                  <a:lnTo>
                    <a:pt x="125120" y="1747634"/>
                  </a:lnTo>
                  <a:lnTo>
                    <a:pt x="123621" y="1756562"/>
                  </a:lnTo>
                  <a:lnTo>
                    <a:pt x="106592" y="1768781"/>
                  </a:lnTo>
                  <a:close/>
                </a:path>
                <a:path w="460375" h="1865629">
                  <a:moveTo>
                    <a:pt x="30810" y="1821408"/>
                  </a:moveTo>
                  <a:lnTo>
                    <a:pt x="25653" y="1793278"/>
                  </a:lnTo>
                  <a:lnTo>
                    <a:pt x="28917" y="1792681"/>
                  </a:lnTo>
                  <a:lnTo>
                    <a:pt x="34137" y="1820760"/>
                  </a:lnTo>
                  <a:lnTo>
                    <a:pt x="30810" y="1821408"/>
                  </a:lnTo>
                  <a:close/>
                </a:path>
                <a:path w="460375" h="1865629">
                  <a:moveTo>
                    <a:pt x="92514" y="1821408"/>
                  </a:moveTo>
                  <a:lnTo>
                    <a:pt x="30810" y="1821408"/>
                  </a:lnTo>
                  <a:lnTo>
                    <a:pt x="34137" y="1820760"/>
                  </a:lnTo>
                  <a:lnTo>
                    <a:pt x="28917" y="1792681"/>
                  </a:lnTo>
                  <a:lnTo>
                    <a:pt x="73211" y="1792681"/>
                  </a:lnTo>
                  <a:lnTo>
                    <a:pt x="70852" y="1794370"/>
                  </a:lnTo>
                  <a:lnTo>
                    <a:pt x="34226" y="1794370"/>
                  </a:lnTo>
                  <a:lnTo>
                    <a:pt x="36563" y="1818919"/>
                  </a:lnTo>
                  <a:lnTo>
                    <a:pt x="87148" y="1818919"/>
                  </a:lnTo>
                  <a:lnTo>
                    <a:pt x="92514" y="1821408"/>
                  </a:lnTo>
                  <a:close/>
                </a:path>
                <a:path w="460375" h="1865629">
                  <a:moveTo>
                    <a:pt x="36563" y="1818919"/>
                  </a:moveTo>
                  <a:lnTo>
                    <a:pt x="34226" y="1794370"/>
                  </a:lnTo>
                  <a:lnTo>
                    <a:pt x="56452" y="1804680"/>
                  </a:lnTo>
                  <a:lnTo>
                    <a:pt x="36563" y="1818919"/>
                  </a:lnTo>
                  <a:close/>
                </a:path>
                <a:path w="460375" h="1865629">
                  <a:moveTo>
                    <a:pt x="56452" y="1804680"/>
                  </a:moveTo>
                  <a:lnTo>
                    <a:pt x="34226" y="1794370"/>
                  </a:lnTo>
                  <a:lnTo>
                    <a:pt x="70852" y="1794370"/>
                  </a:lnTo>
                  <a:lnTo>
                    <a:pt x="56452" y="1804680"/>
                  </a:lnTo>
                  <a:close/>
                </a:path>
                <a:path w="460375" h="1865629">
                  <a:moveTo>
                    <a:pt x="87148" y="1818919"/>
                  </a:moveTo>
                  <a:lnTo>
                    <a:pt x="36563" y="1818919"/>
                  </a:lnTo>
                  <a:lnTo>
                    <a:pt x="56452" y="1804680"/>
                  </a:lnTo>
                  <a:lnTo>
                    <a:pt x="87148" y="1818919"/>
                  </a:lnTo>
                  <a:close/>
                </a:path>
              </a:pathLst>
            </a:custGeom>
            <a:solidFill>
              <a:srgbClr val="FF0000"/>
            </a:solidFill>
          </p:spPr>
          <p:txBody>
            <a:bodyPr wrap="square" lIns="0" tIns="0" rIns="0" bIns="0" rtlCol="0"/>
            <a:lstStyle/>
            <a:p>
              <a:endParaRPr/>
            </a:p>
          </p:txBody>
        </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234439" y="3005327"/>
            <a:ext cx="792480" cy="759460"/>
            <a:chOff x="1234439" y="3005327"/>
            <a:chExt cx="792480" cy="759460"/>
          </a:xfrm>
        </p:grpSpPr>
        <p:pic>
          <p:nvPicPr>
            <p:cNvPr id="3" name="object 3"/>
            <p:cNvPicPr/>
            <p:nvPr/>
          </p:nvPicPr>
          <p:blipFill>
            <a:blip r:embed="rId2" cstate="print"/>
            <a:stretch>
              <a:fillRect/>
            </a:stretch>
          </p:blipFill>
          <p:spPr>
            <a:xfrm>
              <a:off x="1234439" y="3005327"/>
              <a:ext cx="792479" cy="758951"/>
            </a:xfrm>
            <a:prstGeom prst="rect">
              <a:avLst/>
            </a:prstGeom>
          </p:spPr>
        </p:pic>
        <p:pic>
          <p:nvPicPr>
            <p:cNvPr id="4" name="object 4"/>
            <p:cNvPicPr/>
            <p:nvPr/>
          </p:nvPicPr>
          <p:blipFill>
            <a:blip r:embed="rId3" cstate="print"/>
            <a:stretch>
              <a:fillRect/>
            </a:stretch>
          </p:blipFill>
          <p:spPr>
            <a:xfrm>
              <a:off x="1280668" y="3035299"/>
              <a:ext cx="700925" cy="660399"/>
            </a:xfrm>
            <a:prstGeom prst="rect">
              <a:avLst/>
            </a:prstGeom>
          </p:spPr>
        </p:pic>
        <p:sp>
          <p:nvSpPr>
            <p:cNvPr id="5" name="object 5"/>
            <p:cNvSpPr/>
            <p:nvPr/>
          </p:nvSpPr>
          <p:spPr>
            <a:xfrm>
              <a:off x="1280667" y="3031629"/>
              <a:ext cx="701040" cy="668020"/>
            </a:xfrm>
            <a:custGeom>
              <a:avLst/>
              <a:gdLst/>
              <a:ahLst/>
              <a:cxnLst/>
              <a:rect l="l" t="t" r="r" b="b"/>
              <a:pathLst>
                <a:path w="701039" h="668020">
                  <a:moveTo>
                    <a:pt x="0" y="333768"/>
                  </a:moveTo>
                  <a:lnTo>
                    <a:pt x="3199" y="288485"/>
                  </a:lnTo>
                  <a:lnTo>
                    <a:pt x="12518" y="245051"/>
                  </a:lnTo>
                  <a:lnTo>
                    <a:pt x="27540" y="203864"/>
                  </a:lnTo>
                  <a:lnTo>
                    <a:pt x="47847" y="165323"/>
                  </a:lnTo>
                  <a:lnTo>
                    <a:pt x="73022" y="129826"/>
                  </a:lnTo>
                  <a:lnTo>
                    <a:pt x="102646" y="97770"/>
                  </a:lnTo>
                  <a:lnTo>
                    <a:pt x="136302" y="69554"/>
                  </a:lnTo>
                  <a:lnTo>
                    <a:pt x="173572" y="45576"/>
                  </a:lnTo>
                  <a:lnTo>
                    <a:pt x="214039" y="26233"/>
                  </a:lnTo>
                  <a:lnTo>
                    <a:pt x="257285" y="11924"/>
                  </a:lnTo>
                  <a:lnTo>
                    <a:pt x="302892" y="3047"/>
                  </a:lnTo>
                  <a:lnTo>
                    <a:pt x="350443" y="0"/>
                  </a:lnTo>
                  <a:lnTo>
                    <a:pt x="398003" y="3047"/>
                  </a:lnTo>
                  <a:lnTo>
                    <a:pt x="443618" y="11924"/>
                  </a:lnTo>
                  <a:lnTo>
                    <a:pt x="486870" y="26233"/>
                  </a:lnTo>
                  <a:lnTo>
                    <a:pt x="527342" y="45576"/>
                  </a:lnTo>
                  <a:lnTo>
                    <a:pt x="564616" y="69554"/>
                  </a:lnTo>
                  <a:lnTo>
                    <a:pt x="598274" y="97770"/>
                  </a:lnTo>
                  <a:lnTo>
                    <a:pt x="627900" y="129826"/>
                  </a:lnTo>
                  <a:lnTo>
                    <a:pt x="653076" y="165323"/>
                  </a:lnTo>
                  <a:lnTo>
                    <a:pt x="673384" y="203864"/>
                  </a:lnTo>
                  <a:lnTo>
                    <a:pt x="688406" y="245051"/>
                  </a:lnTo>
                  <a:lnTo>
                    <a:pt x="697726" y="288485"/>
                  </a:lnTo>
                  <a:lnTo>
                    <a:pt x="700925" y="333768"/>
                  </a:lnTo>
                  <a:lnTo>
                    <a:pt x="697726" y="379063"/>
                  </a:lnTo>
                  <a:lnTo>
                    <a:pt x="688406" y="422507"/>
                  </a:lnTo>
                  <a:lnTo>
                    <a:pt x="673384" y="463702"/>
                  </a:lnTo>
                  <a:lnTo>
                    <a:pt x="653076" y="502249"/>
                  </a:lnTo>
                  <a:lnTo>
                    <a:pt x="627900" y="537751"/>
                  </a:lnTo>
                  <a:lnTo>
                    <a:pt x="598274" y="569810"/>
                  </a:lnTo>
                  <a:lnTo>
                    <a:pt x="564616" y="598029"/>
                  </a:lnTo>
                  <a:lnTo>
                    <a:pt x="527342" y="622009"/>
                  </a:lnTo>
                  <a:lnTo>
                    <a:pt x="486870" y="641353"/>
                  </a:lnTo>
                  <a:lnTo>
                    <a:pt x="443618" y="655663"/>
                  </a:lnTo>
                  <a:lnTo>
                    <a:pt x="398003" y="664540"/>
                  </a:lnTo>
                  <a:lnTo>
                    <a:pt x="350443" y="667588"/>
                  </a:lnTo>
                  <a:lnTo>
                    <a:pt x="302892" y="664540"/>
                  </a:lnTo>
                  <a:lnTo>
                    <a:pt x="257285" y="655663"/>
                  </a:lnTo>
                  <a:lnTo>
                    <a:pt x="214039" y="641353"/>
                  </a:lnTo>
                  <a:lnTo>
                    <a:pt x="173572" y="622009"/>
                  </a:lnTo>
                  <a:lnTo>
                    <a:pt x="136302" y="598029"/>
                  </a:lnTo>
                  <a:lnTo>
                    <a:pt x="102646" y="569810"/>
                  </a:lnTo>
                  <a:lnTo>
                    <a:pt x="73022" y="537751"/>
                  </a:lnTo>
                  <a:lnTo>
                    <a:pt x="47847" y="502249"/>
                  </a:lnTo>
                  <a:lnTo>
                    <a:pt x="27540" y="463702"/>
                  </a:lnTo>
                  <a:lnTo>
                    <a:pt x="12518" y="422507"/>
                  </a:lnTo>
                  <a:lnTo>
                    <a:pt x="3199" y="379063"/>
                  </a:lnTo>
                  <a:lnTo>
                    <a:pt x="0" y="333768"/>
                  </a:lnTo>
                  <a:close/>
                </a:path>
              </a:pathLst>
            </a:custGeom>
            <a:ln w="9525">
              <a:solidFill>
                <a:srgbClr val="7FA8B2"/>
              </a:solidFill>
            </a:ln>
          </p:spPr>
          <p:txBody>
            <a:bodyPr wrap="square" lIns="0" tIns="0" rIns="0" bIns="0" rtlCol="0"/>
            <a:lstStyle/>
            <a:p>
              <a:endParaRPr/>
            </a:p>
          </p:txBody>
        </p:sp>
      </p:grpSp>
      <p:sp>
        <p:nvSpPr>
          <p:cNvPr id="6" name="object 6"/>
          <p:cNvSpPr txBox="1"/>
          <p:nvPr/>
        </p:nvSpPr>
        <p:spPr>
          <a:xfrm>
            <a:off x="1466024" y="3264915"/>
            <a:ext cx="329565" cy="177800"/>
          </a:xfrm>
          <a:prstGeom prst="rect">
            <a:avLst/>
          </a:prstGeom>
        </p:spPr>
        <p:txBody>
          <a:bodyPr vert="horz" wrap="square" lIns="0" tIns="12700" rIns="0" bIns="0" rtlCol="0">
            <a:spAutoFit/>
          </a:bodyPr>
          <a:lstStyle/>
          <a:p>
            <a:pPr marL="12700">
              <a:lnSpc>
                <a:spcPct val="100000"/>
              </a:lnSpc>
              <a:spcBef>
                <a:spcPts val="100"/>
              </a:spcBef>
            </a:pPr>
            <a:r>
              <a:rPr sz="1000" b="1" spc="-20" dirty="0">
                <a:latin typeface="Calibri"/>
                <a:cs typeface="Calibri"/>
              </a:rPr>
              <a:t>MAIN</a:t>
            </a:r>
            <a:endParaRPr sz="1000">
              <a:latin typeface="Calibri"/>
              <a:cs typeface="Calibri"/>
            </a:endParaRPr>
          </a:p>
        </p:txBody>
      </p:sp>
      <p:grpSp>
        <p:nvGrpSpPr>
          <p:cNvPr id="7" name="object 7"/>
          <p:cNvGrpSpPr/>
          <p:nvPr/>
        </p:nvGrpSpPr>
        <p:grpSpPr>
          <a:xfrm>
            <a:off x="1164336" y="4416552"/>
            <a:ext cx="932815" cy="710565"/>
            <a:chOff x="1164336" y="4416552"/>
            <a:chExt cx="932815" cy="710565"/>
          </a:xfrm>
        </p:grpSpPr>
        <p:pic>
          <p:nvPicPr>
            <p:cNvPr id="8" name="object 8"/>
            <p:cNvPicPr/>
            <p:nvPr/>
          </p:nvPicPr>
          <p:blipFill>
            <a:blip r:embed="rId4" cstate="print"/>
            <a:stretch>
              <a:fillRect/>
            </a:stretch>
          </p:blipFill>
          <p:spPr>
            <a:xfrm>
              <a:off x="1164336" y="4416552"/>
              <a:ext cx="932688" cy="710184"/>
            </a:xfrm>
            <a:prstGeom prst="rect">
              <a:avLst/>
            </a:prstGeom>
          </p:spPr>
        </p:pic>
        <p:pic>
          <p:nvPicPr>
            <p:cNvPr id="9" name="object 9"/>
            <p:cNvPicPr/>
            <p:nvPr/>
          </p:nvPicPr>
          <p:blipFill>
            <a:blip r:embed="rId5" cstate="print"/>
            <a:stretch>
              <a:fillRect/>
            </a:stretch>
          </p:blipFill>
          <p:spPr>
            <a:xfrm>
              <a:off x="1212011" y="4445000"/>
              <a:ext cx="838199" cy="616597"/>
            </a:xfrm>
            <a:prstGeom prst="rect">
              <a:avLst/>
            </a:prstGeom>
          </p:spPr>
        </p:pic>
        <p:sp>
          <p:nvSpPr>
            <p:cNvPr id="10" name="object 10"/>
            <p:cNvSpPr/>
            <p:nvPr/>
          </p:nvSpPr>
          <p:spPr>
            <a:xfrm>
              <a:off x="1212011" y="4443958"/>
              <a:ext cx="838200" cy="617855"/>
            </a:xfrm>
            <a:custGeom>
              <a:avLst/>
              <a:gdLst/>
              <a:ahLst/>
              <a:cxnLst/>
              <a:rect l="l" t="t" r="r" b="b"/>
              <a:pathLst>
                <a:path w="838200" h="617854">
                  <a:moveTo>
                    <a:pt x="0" y="308813"/>
                  </a:moveTo>
                  <a:lnTo>
                    <a:pt x="3265" y="270077"/>
                  </a:lnTo>
                  <a:lnTo>
                    <a:pt x="12801" y="232776"/>
                  </a:lnTo>
                  <a:lnTo>
                    <a:pt x="28213" y="197201"/>
                  </a:lnTo>
                  <a:lnTo>
                    <a:pt x="49110" y="163640"/>
                  </a:lnTo>
                  <a:lnTo>
                    <a:pt x="75097" y="132383"/>
                  </a:lnTo>
                  <a:lnTo>
                    <a:pt x="105781" y="103719"/>
                  </a:lnTo>
                  <a:lnTo>
                    <a:pt x="140771" y="77938"/>
                  </a:lnTo>
                  <a:lnTo>
                    <a:pt x="179672" y="55330"/>
                  </a:lnTo>
                  <a:lnTo>
                    <a:pt x="222092" y="36183"/>
                  </a:lnTo>
                  <a:lnTo>
                    <a:pt x="267638" y="20787"/>
                  </a:lnTo>
                  <a:lnTo>
                    <a:pt x="315916" y="9431"/>
                  </a:lnTo>
                  <a:lnTo>
                    <a:pt x="366534" y="2406"/>
                  </a:lnTo>
                  <a:lnTo>
                    <a:pt x="419100" y="0"/>
                  </a:lnTo>
                  <a:lnTo>
                    <a:pt x="471672" y="2406"/>
                  </a:lnTo>
                  <a:lnTo>
                    <a:pt x="522295" y="9431"/>
                  </a:lnTo>
                  <a:lnTo>
                    <a:pt x="570577" y="20787"/>
                  </a:lnTo>
                  <a:lnTo>
                    <a:pt x="616124" y="36183"/>
                  </a:lnTo>
                  <a:lnTo>
                    <a:pt x="658544" y="55330"/>
                  </a:lnTo>
                  <a:lnTo>
                    <a:pt x="697444" y="77938"/>
                  </a:lnTo>
                  <a:lnTo>
                    <a:pt x="732431" y="103719"/>
                  </a:lnTo>
                  <a:lnTo>
                    <a:pt x="763113" y="132383"/>
                  </a:lnTo>
                  <a:lnTo>
                    <a:pt x="789097" y="163640"/>
                  </a:lnTo>
                  <a:lnTo>
                    <a:pt x="809990" y="197201"/>
                  </a:lnTo>
                  <a:lnTo>
                    <a:pt x="825400" y="232776"/>
                  </a:lnTo>
                  <a:lnTo>
                    <a:pt x="834934" y="270077"/>
                  </a:lnTo>
                  <a:lnTo>
                    <a:pt x="838200" y="308813"/>
                  </a:lnTo>
                  <a:lnTo>
                    <a:pt x="834934" y="347551"/>
                  </a:lnTo>
                  <a:lnTo>
                    <a:pt x="825400" y="384854"/>
                  </a:lnTo>
                  <a:lnTo>
                    <a:pt x="809990" y="420431"/>
                  </a:lnTo>
                  <a:lnTo>
                    <a:pt x="789097" y="453994"/>
                  </a:lnTo>
                  <a:lnTo>
                    <a:pt x="763113" y="485252"/>
                  </a:lnTo>
                  <a:lnTo>
                    <a:pt x="732431" y="513917"/>
                  </a:lnTo>
                  <a:lnTo>
                    <a:pt x="697444" y="539698"/>
                  </a:lnTo>
                  <a:lnTo>
                    <a:pt x="658544" y="562308"/>
                  </a:lnTo>
                  <a:lnTo>
                    <a:pt x="616124" y="581455"/>
                  </a:lnTo>
                  <a:lnTo>
                    <a:pt x="570577" y="596851"/>
                  </a:lnTo>
                  <a:lnTo>
                    <a:pt x="522295" y="608207"/>
                  </a:lnTo>
                  <a:lnTo>
                    <a:pt x="471672" y="615232"/>
                  </a:lnTo>
                  <a:lnTo>
                    <a:pt x="419100" y="617639"/>
                  </a:lnTo>
                  <a:lnTo>
                    <a:pt x="366534" y="615232"/>
                  </a:lnTo>
                  <a:lnTo>
                    <a:pt x="315916" y="608207"/>
                  </a:lnTo>
                  <a:lnTo>
                    <a:pt x="267638" y="596851"/>
                  </a:lnTo>
                  <a:lnTo>
                    <a:pt x="222092" y="581455"/>
                  </a:lnTo>
                  <a:lnTo>
                    <a:pt x="179672" y="562308"/>
                  </a:lnTo>
                  <a:lnTo>
                    <a:pt x="140771" y="539698"/>
                  </a:lnTo>
                  <a:lnTo>
                    <a:pt x="105781" y="513917"/>
                  </a:lnTo>
                  <a:lnTo>
                    <a:pt x="75097" y="485252"/>
                  </a:lnTo>
                  <a:lnTo>
                    <a:pt x="49110" y="453994"/>
                  </a:lnTo>
                  <a:lnTo>
                    <a:pt x="28213" y="420431"/>
                  </a:lnTo>
                  <a:lnTo>
                    <a:pt x="12801" y="384854"/>
                  </a:lnTo>
                  <a:lnTo>
                    <a:pt x="3265" y="347551"/>
                  </a:lnTo>
                  <a:lnTo>
                    <a:pt x="0" y="308813"/>
                  </a:lnTo>
                  <a:close/>
                </a:path>
              </a:pathLst>
            </a:custGeom>
            <a:ln w="9525">
              <a:solidFill>
                <a:srgbClr val="7FA8B2"/>
              </a:solidFill>
            </a:ln>
          </p:spPr>
          <p:txBody>
            <a:bodyPr wrap="square" lIns="0" tIns="0" rIns="0" bIns="0" rtlCol="0"/>
            <a:lstStyle/>
            <a:p>
              <a:endParaRPr/>
            </a:p>
          </p:txBody>
        </p:sp>
      </p:grpSp>
      <p:sp>
        <p:nvSpPr>
          <p:cNvPr id="11" name="object 11"/>
          <p:cNvSpPr txBox="1"/>
          <p:nvPr/>
        </p:nvSpPr>
        <p:spPr>
          <a:xfrm>
            <a:off x="1466824" y="4658359"/>
            <a:ext cx="328930" cy="162560"/>
          </a:xfrm>
          <a:prstGeom prst="rect">
            <a:avLst/>
          </a:prstGeom>
        </p:spPr>
        <p:txBody>
          <a:bodyPr vert="horz" wrap="square" lIns="0" tIns="12700" rIns="0" bIns="0" rtlCol="0">
            <a:spAutoFit/>
          </a:bodyPr>
          <a:lstStyle/>
          <a:p>
            <a:pPr marL="12700">
              <a:lnSpc>
                <a:spcPct val="100000"/>
              </a:lnSpc>
              <a:spcBef>
                <a:spcPts val="100"/>
              </a:spcBef>
            </a:pPr>
            <a:r>
              <a:rPr sz="900" b="1" spc="-10" dirty="0">
                <a:latin typeface="Calibri"/>
                <a:cs typeface="Calibri"/>
              </a:rPr>
              <a:t>DRINK</a:t>
            </a:r>
            <a:endParaRPr sz="900">
              <a:latin typeface="Calibri"/>
              <a:cs typeface="Calibri"/>
            </a:endParaRPr>
          </a:p>
        </p:txBody>
      </p:sp>
      <p:sp>
        <p:nvSpPr>
          <p:cNvPr id="12" name="object 12"/>
          <p:cNvSpPr txBox="1"/>
          <p:nvPr/>
        </p:nvSpPr>
        <p:spPr>
          <a:xfrm>
            <a:off x="1212156" y="2713227"/>
            <a:ext cx="793115" cy="177800"/>
          </a:xfrm>
          <a:prstGeom prst="rect">
            <a:avLst/>
          </a:prstGeom>
        </p:spPr>
        <p:txBody>
          <a:bodyPr vert="horz" wrap="square" lIns="0" tIns="12700" rIns="0" bIns="0" rtlCol="0">
            <a:spAutoFit/>
          </a:bodyPr>
          <a:lstStyle/>
          <a:p>
            <a:pPr marL="12700">
              <a:lnSpc>
                <a:spcPct val="100000"/>
              </a:lnSpc>
              <a:spcBef>
                <a:spcPts val="100"/>
              </a:spcBef>
            </a:pPr>
            <a:r>
              <a:rPr sz="1000" dirty="0">
                <a:latin typeface="Calibri"/>
                <a:cs typeface="Calibri"/>
              </a:rPr>
              <a:t>VegPasta</a:t>
            </a:r>
            <a:r>
              <a:rPr sz="1000" spc="-50" dirty="0">
                <a:latin typeface="Calibri"/>
                <a:cs typeface="Calibri"/>
              </a:rPr>
              <a:t> </a:t>
            </a:r>
            <a:r>
              <a:rPr sz="1000" spc="-10" dirty="0">
                <a:latin typeface="Calibri"/>
                <a:cs typeface="Calibri"/>
              </a:rPr>
              <a:t>&gt;Fish</a:t>
            </a:r>
            <a:endParaRPr sz="1000">
              <a:latin typeface="Calibri"/>
              <a:cs typeface="Calibri"/>
            </a:endParaRPr>
          </a:p>
        </p:txBody>
      </p:sp>
      <p:grpSp>
        <p:nvGrpSpPr>
          <p:cNvPr id="13" name="object 13"/>
          <p:cNvGrpSpPr/>
          <p:nvPr/>
        </p:nvGrpSpPr>
        <p:grpSpPr>
          <a:xfrm>
            <a:off x="907211" y="3678935"/>
            <a:ext cx="1749425" cy="939165"/>
            <a:chOff x="907211" y="3678935"/>
            <a:chExt cx="1749425" cy="939165"/>
          </a:xfrm>
        </p:grpSpPr>
        <p:pic>
          <p:nvPicPr>
            <p:cNvPr id="14" name="object 14"/>
            <p:cNvPicPr/>
            <p:nvPr/>
          </p:nvPicPr>
          <p:blipFill>
            <a:blip r:embed="rId6" cstate="print"/>
            <a:stretch>
              <a:fillRect/>
            </a:stretch>
          </p:blipFill>
          <p:spPr>
            <a:xfrm>
              <a:off x="1475231" y="3678935"/>
              <a:ext cx="310895" cy="938784"/>
            </a:xfrm>
            <a:prstGeom prst="rect">
              <a:avLst/>
            </a:prstGeom>
          </p:spPr>
        </p:pic>
        <p:sp>
          <p:nvSpPr>
            <p:cNvPr id="15" name="object 15"/>
            <p:cNvSpPr/>
            <p:nvPr/>
          </p:nvSpPr>
          <p:spPr>
            <a:xfrm>
              <a:off x="1572171" y="3699217"/>
              <a:ext cx="118110" cy="744855"/>
            </a:xfrm>
            <a:custGeom>
              <a:avLst/>
              <a:gdLst/>
              <a:ahLst/>
              <a:cxnLst/>
              <a:rect l="l" t="t" r="r" b="b"/>
              <a:pathLst>
                <a:path w="118110" h="744854">
                  <a:moveTo>
                    <a:pt x="58959" y="694350"/>
                  </a:moveTo>
                  <a:lnTo>
                    <a:pt x="46288" y="672628"/>
                  </a:lnTo>
                  <a:lnTo>
                    <a:pt x="46240" y="0"/>
                  </a:lnTo>
                  <a:lnTo>
                    <a:pt x="71640" y="0"/>
                  </a:lnTo>
                  <a:lnTo>
                    <a:pt x="71631" y="672628"/>
                  </a:lnTo>
                  <a:lnTo>
                    <a:pt x="58959" y="694350"/>
                  </a:lnTo>
                  <a:close/>
                </a:path>
                <a:path w="118110" h="744854">
                  <a:moveTo>
                    <a:pt x="58940" y="744842"/>
                  </a:moveTo>
                  <a:lnTo>
                    <a:pt x="0" y="643737"/>
                  </a:lnTo>
                  <a:lnTo>
                    <a:pt x="2031" y="635990"/>
                  </a:lnTo>
                  <a:lnTo>
                    <a:pt x="14185" y="628904"/>
                  </a:lnTo>
                  <a:lnTo>
                    <a:pt x="21932" y="630936"/>
                  </a:lnTo>
                  <a:lnTo>
                    <a:pt x="25501" y="636993"/>
                  </a:lnTo>
                  <a:lnTo>
                    <a:pt x="46278" y="672611"/>
                  </a:lnTo>
                  <a:lnTo>
                    <a:pt x="46291" y="719594"/>
                  </a:lnTo>
                  <a:lnTo>
                    <a:pt x="73670" y="719594"/>
                  </a:lnTo>
                  <a:lnTo>
                    <a:pt x="58940" y="744842"/>
                  </a:lnTo>
                  <a:close/>
                </a:path>
                <a:path w="118110" h="744854">
                  <a:moveTo>
                    <a:pt x="73670" y="719594"/>
                  </a:moveTo>
                  <a:lnTo>
                    <a:pt x="71640" y="719594"/>
                  </a:lnTo>
                  <a:lnTo>
                    <a:pt x="71640" y="672611"/>
                  </a:lnTo>
                  <a:lnTo>
                    <a:pt x="92417" y="636993"/>
                  </a:lnTo>
                  <a:lnTo>
                    <a:pt x="95999" y="630936"/>
                  </a:lnTo>
                  <a:lnTo>
                    <a:pt x="103733" y="628904"/>
                  </a:lnTo>
                  <a:lnTo>
                    <a:pt x="115836" y="635990"/>
                  </a:lnTo>
                  <a:lnTo>
                    <a:pt x="117919" y="643737"/>
                  </a:lnTo>
                  <a:lnTo>
                    <a:pt x="73670" y="719594"/>
                  </a:lnTo>
                  <a:close/>
                </a:path>
                <a:path w="118110" h="744854">
                  <a:moveTo>
                    <a:pt x="71640" y="713193"/>
                  </a:moveTo>
                  <a:lnTo>
                    <a:pt x="69951" y="713193"/>
                  </a:lnTo>
                  <a:lnTo>
                    <a:pt x="58959" y="694350"/>
                  </a:lnTo>
                  <a:lnTo>
                    <a:pt x="71640" y="672611"/>
                  </a:lnTo>
                  <a:lnTo>
                    <a:pt x="71640" y="713193"/>
                  </a:lnTo>
                  <a:close/>
                </a:path>
                <a:path w="118110" h="744854">
                  <a:moveTo>
                    <a:pt x="71640" y="719594"/>
                  </a:moveTo>
                  <a:lnTo>
                    <a:pt x="46291" y="719594"/>
                  </a:lnTo>
                  <a:lnTo>
                    <a:pt x="46288" y="672628"/>
                  </a:lnTo>
                  <a:lnTo>
                    <a:pt x="58959" y="694350"/>
                  </a:lnTo>
                  <a:lnTo>
                    <a:pt x="47967" y="713193"/>
                  </a:lnTo>
                  <a:lnTo>
                    <a:pt x="71640" y="713193"/>
                  </a:lnTo>
                  <a:lnTo>
                    <a:pt x="71640" y="719594"/>
                  </a:lnTo>
                  <a:close/>
                </a:path>
                <a:path w="118110" h="744854">
                  <a:moveTo>
                    <a:pt x="69951" y="713193"/>
                  </a:moveTo>
                  <a:lnTo>
                    <a:pt x="47967" y="713193"/>
                  </a:lnTo>
                  <a:lnTo>
                    <a:pt x="58959" y="694350"/>
                  </a:lnTo>
                  <a:lnTo>
                    <a:pt x="69951" y="713193"/>
                  </a:lnTo>
                  <a:close/>
                </a:path>
              </a:pathLst>
            </a:custGeom>
            <a:solidFill>
              <a:srgbClr val="3394BA"/>
            </a:solidFill>
          </p:spPr>
          <p:txBody>
            <a:bodyPr wrap="square" lIns="0" tIns="0" rIns="0" bIns="0" rtlCol="0"/>
            <a:lstStyle/>
            <a:p>
              <a:endParaRPr/>
            </a:p>
          </p:txBody>
        </p:sp>
        <p:sp>
          <p:nvSpPr>
            <p:cNvPr id="16" name="object 16"/>
            <p:cNvSpPr/>
            <p:nvPr/>
          </p:nvSpPr>
          <p:spPr>
            <a:xfrm>
              <a:off x="907211" y="3815460"/>
              <a:ext cx="1749425" cy="400685"/>
            </a:xfrm>
            <a:custGeom>
              <a:avLst/>
              <a:gdLst/>
              <a:ahLst/>
              <a:cxnLst/>
              <a:rect l="l" t="t" r="r" b="b"/>
              <a:pathLst>
                <a:path w="1749425" h="400685">
                  <a:moveTo>
                    <a:pt x="1749221" y="400151"/>
                  </a:moveTo>
                  <a:lnTo>
                    <a:pt x="0" y="400151"/>
                  </a:lnTo>
                  <a:lnTo>
                    <a:pt x="0" y="0"/>
                  </a:lnTo>
                  <a:lnTo>
                    <a:pt x="1749221" y="0"/>
                  </a:lnTo>
                  <a:lnTo>
                    <a:pt x="1749221" y="400151"/>
                  </a:lnTo>
                  <a:close/>
                </a:path>
              </a:pathLst>
            </a:custGeom>
            <a:solidFill>
              <a:srgbClr val="FFFFFF"/>
            </a:solidFill>
          </p:spPr>
          <p:txBody>
            <a:bodyPr wrap="square" lIns="0" tIns="0" rIns="0" bIns="0" rtlCol="0"/>
            <a:lstStyle/>
            <a:p>
              <a:endParaRPr/>
            </a:p>
          </p:txBody>
        </p:sp>
      </p:grpSp>
      <p:sp>
        <p:nvSpPr>
          <p:cNvPr id="17" name="object 17"/>
          <p:cNvSpPr txBox="1"/>
          <p:nvPr/>
        </p:nvSpPr>
        <p:spPr>
          <a:xfrm>
            <a:off x="907211" y="3815460"/>
            <a:ext cx="1749425" cy="400685"/>
          </a:xfrm>
          <a:prstGeom prst="rect">
            <a:avLst/>
          </a:prstGeom>
          <a:ln w="9525">
            <a:solidFill>
              <a:srgbClr val="000000"/>
            </a:solidFill>
          </a:ln>
        </p:spPr>
        <p:txBody>
          <a:bodyPr vert="horz" wrap="square" lIns="0" tIns="31750" rIns="0" bIns="0" rtlCol="0">
            <a:spAutoFit/>
          </a:bodyPr>
          <a:lstStyle/>
          <a:p>
            <a:pPr marL="91440" marR="148590">
              <a:lnSpc>
                <a:spcPct val="100000"/>
              </a:lnSpc>
              <a:spcBef>
                <a:spcPts val="250"/>
              </a:spcBef>
            </a:pPr>
            <a:r>
              <a:rPr sz="1000" dirty="0">
                <a:latin typeface="Calibri"/>
                <a:cs typeface="Calibri"/>
              </a:rPr>
              <a:t>VegPasta:</a:t>
            </a:r>
            <a:r>
              <a:rPr sz="1000" spc="-40" dirty="0">
                <a:latin typeface="Calibri"/>
                <a:cs typeface="Calibri"/>
              </a:rPr>
              <a:t> </a:t>
            </a:r>
            <a:r>
              <a:rPr sz="1000" dirty="0">
                <a:latin typeface="Calibri"/>
                <a:cs typeface="Calibri"/>
              </a:rPr>
              <a:t>IceTea&gt;</a:t>
            </a:r>
            <a:r>
              <a:rPr sz="1000" spc="-35" dirty="0">
                <a:latin typeface="Calibri"/>
                <a:cs typeface="Calibri"/>
              </a:rPr>
              <a:t> </a:t>
            </a:r>
            <a:r>
              <a:rPr sz="1000" spc="-10" dirty="0">
                <a:latin typeface="Calibri"/>
                <a:cs typeface="Calibri"/>
              </a:rPr>
              <a:t>Lemonade </a:t>
            </a:r>
            <a:r>
              <a:rPr sz="1000" dirty="0">
                <a:latin typeface="Calibri"/>
                <a:cs typeface="Calibri"/>
              </a:rPr>
              <a:t>Fish:</a:t>
            </a:r>
            <a:r>
              <a:rPr sz="1000" spc="-40" dirty="0">
                <a:latin typeface="Calibri"/>
                <a:cs typeface="Calibri"/>
              </a:rPr>
              <a:t> </a:t>
            </a:r>
            <a:r>
              <a:rPr sz="1000" dirty="0">
                <a:latin typeface="Calibri"/>
                <a:cs typeface="Calibri"/>
              </a:rPr>
              <a:t>Lemonade&gt;</a:t>
            </a:r>
            <a:r>
              <a:rPr sz="1000" spc="-25" dirty="0">
                <a:latin typeface="Calibri"/>
                <a:cs typeface="Calibri"/>
              </a:rPr>
              <a:t> </a:t>
            </a:r>
            <a:r>
              <a:rPr sz="1000" spc="-10" dirty="0">
                <a:latin typeface="Calibri"/>
                <a:cs typeface="Calibri"/>
              </a:rPr>
              <a:t>IceTea</a:t>
            </a:r>
            <a:endParaRPr sz="1000">
              <a:latin typeface="Calibri"/>
              <a:cs typeface="Calibri"/>
            </a:endParaRPr>
          </a:p>
        </p:txBody>
      </p:sp>
      <p:grpSp>
        <p:nvGrpSpPr>
          <p:cNvPr id="18" name="object 18"/>
          <p:cNvGrpSpPr/>
          <p:nvPr/>
        </p:nvGrpSpPr>
        <p:grpSpPr>
          <a:xfrm>
            <a:off x="10399776" y="3099816"/>
            <a:ext cx="792480" cy="762000"/>
            <a:chOff x="10399776" y="3099816"/>
            <a:chExt cx="792480" cy="762000"/>
          </a:xfrm>
        </p:grpSpPr>
        <p:pic>
          <p:nvPicPr>
            <p:cNvPr id="19" name="object 19"/>
            <p:cNvPicPr/>
            <p:nvPr/>
          </p:nvPicPr>
          <p:blipFill>
            <a:blip r:embed="rId7" cstate="print"/>
            <a:stretch>
              <a:fillRect/>
            </a:stretch>
          </p:blipFill>
          <p:spPr>
            <a:xfrm>
              <a:off x="10399776" y="3099816"/>
              <a:ext cx="792479" cy="762000"/>
            </a:xfrm>
            <a:prstGeom prst="rect">
              <a:avLst/>
            </a:prstGeom>
          </p:spPr>
        </p:pic>
        <p:pic>
          <p:nvPicPr>
            <p:cNvPr id="20" name="object 20"/>
            <p:cNvPicPr/>
            <p:nvPr/>
          </p:nvPicPr>
          <p:blipFill>
            <a:blip r:embed="rId8" cstate="print"/>
            <a:stretch>
              <a:fillRect/>
            </a:stretch>
          </p:blipFill>
          <p:spPr>
            <a:xfrm>
              <a:off x="10445152" y="3126829"/>
              <a:ext cx="700925" cy="667537"/>
            </a:xfrm>
            <a:prstGeom prst="rect">
              <a:avLst/>
            </a:prstGeom>
          </p:spPr>
        </p:pic>
        <p:sp>
          <p:nvSpPr>
            <p:cNvPr id="21" name="object 21"/>
            <p:cNvSpPr/>
            <p:nvPr/>
          </p:nvSpPr>
          <p:spPr>
            <a:xfrm>
              <a:off x="10445153" y="3126828"/>
              <a:ext cx="701040" cy="668020"/>
            </a:xfrm>
            <a:custGeom>
              <a:avLst/>
              <a:gdLst/>
              <a:ahLst/>
              <a:cxnLst/>
              <a:rect l="l" t="t" r="r" b="b"/>
              <a:pathLst>
                <a:path w="701040" h="668020">
                  <a:moveTo>
                    <a:pt x="0" y="333768"/>
                  </a:moveTo>
                  <a:lnTo>
                    <a:pt x="3199" y="288477"/>
                  </a:lnTo>
                  <a:lnTo>
                    <a:pt x="12519" y="245037"/>
                  </a:lnTo>
                  <a:lnTo>
                    <a:pt x="27542" y="203848"/>
                  </a:lnTo>
                  <a:lnTo>
                    <a:pt x="47850" y="165306"/>
                  </a:lnTo>
                  <a:lnTo>
                    <a:pt x="73026" y="129810"/>
                  </a:lnTo>
                  <a:lnTo>
                    <a:pt x="102650" y="97756"/>
                  </a:lnTo>
                  <a:lnTo>
                    <a:pt x="136307" y="69543"/>
                  </a:lnTo>
                  <a:lnTo>
                    <a:pt x="173577" y="45568"/>
                  </a:lnTo>
                  <a:lnTo>
                    <a:pt x="214044" y="26228"/>
                  </a:lnTo>
                  <a:lnTo>
                    <a:pt x="257289" y="11922"/>
                  </a:lnTo>
                  <a:lnTo>
                    <a:pt x="302895" y="3046"/>
                  </a:lnTo>
                  <a:lnTo>
                    <a:pt x="350443" y="0"/>
                  </a:lnTo>
                  <a:lnTo>
                    <a:pt x="398003" y="3046"/>
                  </a:lnTo>
                  <a:lnTo>
                    <a:pt x="443619" y="11922"/>
                  </a:lnTo>
                  <a:lnTo>
                    <a:pt x="486872" y="26228"/>
                  </a:lnTo>
                  <a:lnTo>
                    <a:pt x="527345" y="45568"/>
                  </a:lnTo>
                  <a:lnTo>
                    <a:pt x="564620" y="69543"/>
                  </a:lnTo>
                  <a:lnTo>
                    <a:pt x="598281" y="97756"/>
                  </a:lnTo>
                  <a:lnTo>
                    <a:pt x="627908" y="129810"/>
                  </a:lnTo>
                  <a:lnTo>
                    <a:pt x="653085" y="165306"/>
                  </a:lnTo>
                  <a:lnTo>
                    <a:pt x="673394" y="203848"/>
                  </a:lnTo>
                  <a:lnTo>
                    <a:pt x="688418" y="245037"/>
                  </a:lnTo>
                  <a:lnTo>
                    <a:pt x="697738" y="288477"/>
                  </a:lnTo>
                  <a:lnTo>
                    <a:pt x="700938" y="333768"/>
                  </a:lnTo>
                  <a:lnTo>
                    <a:pt x="697738" y="379063"/>
                  </a:lnTo>
                  <a:lnTo>
                    <a:pt x="688418" y="422504"/>
                  </a:lnTo>
                  <a:lnTo>
                    <a:pt x="673394" y="463696"/>
                  </a:lnTo>
                  <a:lnTo>
                    <a:pt x="653085" y="502239"/>
                  </a:lnTo>
                  <a:lnTo>
                    <a:pt x="627908" y="537737"/>
                  </a:lnTo>
                  <a:lnTo>
                    <a:pt x="598281" y="569791"/>
                  </a:lnTo>
                  <a:lnTo>
                    <a:pt x="564620" y="598005"/>
                  </a:lnTo>
                  <a:lnTo>
                    <a:pt x="527345" y="621981"/>
                  </a:lnTo>
                  <a:lnTo>
                    <a:pt x="486872" y="641321"/>
                  </a:lnTo>
                  <a:lnTo>
                    <a:pt x="443619" y="655627"/>
                  </a:lnTo>
                  <a:lnTo>
                    <a:pt x="398003" y="664503"/>
                  </a:lnTo>
                  <a:lnTo>
                    <a:pt x="350443" y="667550"/>
                  </a:lnTo>
                  <a:lnTo>
                    <a:pt x="302895" y="664503"/>
                  </a:lnTo>
                  <a:lnTo>
                    <a:pt x="257289" y="655627"/>
                  </a:lnTo>
                  <a:lnTo>
                    <a:pt x="214044" y="641321"/>
                  </a:lnTo>
                  <a:lnTo>
                    <a:pt x="173577" y="621981"/>
                  </a:lnTo>
                  <a:lnTo>
                    <a:pt x="136307" y="598005"/>
                  </a:lnTo>
                  <a:lnTo>
                    <a:pt x="102650" y="569791"/>
                  </a:lnTo>
                  <a:lnTo>
                    <a:pt x="73026" y="537737"/>
                  </a:lnTo>
                  <a:lnTo>
                    <a:pt x="47850" y="502239"/>
                  </a:lnTo>
                  <a:lnTo>
                    <a:pt x="27542" y="463696"/>
                  </a:lnTo>
                  <a:lnTo>
                    <a:pt x="12519" y="422504"/>
                  </a:lnTo>
                  <a:lnTo>
                    <a:pt x="3199" y="379063"/>
                  </a:lnTo>
                  <a:lnTo>
                    <a:pt x="0" y="333768"/>
                  </a:lnTo>
                  <a:close/>
                </a:path>
              </a:pathLst>
            </a:custGeom>
            <a:ln w="9525">
              <a:solidFill>
                <a:srgbClr val="7FA8B2"/>
              </a:solidFill>
            </a:ln>
          </p:spPr>
          <p:txBody>
            <a:bodyPr wrap="square" lIns="0" tIns="0" rIns="0" bIns="0" rtlCol="0"/>
            <a:lstStyle/>
            <a:p>
              <a:endParaRPr/>
            </a:p>
          </p:txBody>
        </p:sp>
      </p:grpSp>
      <p:sp>
        <p:nvSpPr>
          <p:cNvPr id="22" name="object 22"/>
          <p:cNvSpPr txBox="1"/>
          <p:nvPr/>
        </p:nvSpPr>
        <p:spPr>
          <a:xfrm>
            <a:off x="10630509" y="3359403"/>
            <a:ext cx="329565" cy="177800"/>
          </a:xfrm>
          <a:prstGeom prst="rect">
            <a:avLst/>
          </a:prstGeom>
        </p:spPr>
        <p:txBody>
          <a:bodyPr vert="horz" wrap="square" lIns="0" tIns="12700" rIns="0" bIns="0" rtlCol="0">
            <a:spAutoFit/>
          </a:bodyPr>
          <a:lstStyle/>
          <a:p>
            <a:pPr marL="12700">
              <a:lnSpc>
                <a:spcPct val="100000"/>
              </a:lnSpc>
              <a:spcBef>
                <a:spcPts val="100"/>
              </a:spcBef>
            </a:pPr>
            <a:r>
              <a:rPr sz="1000" b="1" spc="-20" dirty="0">
                <a:latin typeface="Calibri"/>
                <a:cs typeface="Calibri"/>
              </a:rPr>
              <a:t>MAIN</a:t>
            </a:r>
            <a:endParaRPr sz="1000">
              <a:latin typeface="Calibri"/>
              <a:cs typeface="Calibri"/>
            </a:endParaRPr>
          </a:p>
        </p:txBody>
      </p:sp>
      <p:grpSp>
        <p:nvGrpSpPr>
          <p:cNvPr id="23" name="object 23"/>
          <p:cNvGrpSpPr/>
          <p:nvPr/>
        </p:nvGrpSpPr>
        <p:grpSpPr>
          <a:xfrm>
            <a:off x="10329671" y="4285488"/>
            <a:ext cx="932815" cy="710565"/>
            <a:chOff x="10329671" y="4285488"/>
            <a:chExt cx="932815" cy="710565"/>
          </a:xfrm>
        </p:grpSpPr>
        <p:pic>
          <p:nvPicPr>
            <p:cNvPr id="24" name="object 24"/>
            <p:cNvPicPr/>
            <p:nvPr/>
          </p:nvPicPr>
          <p:blipFill>
            <a:blip r:embed="rId9" cstate="print"/>
            <a:stretch>
              <a:fillRect/>
            </a:stretch>
          </p:blipFill>
          <p:spPr>
            <a:xfrm>
              <a:off x="10329671" y="4285488"/>
              <a:ext cx="932687" cy="710184"/>
            </a:xfrm>
            <a:prstGeom prst="rect">
              <a:avLst/>
            </a:prstGeom>
          </p:spPr>
        </p:pic>
        <p:pic>
          <p:nvPicPr>
            <p:cNvPr id="25" name="object 25"/>
            <p:cNvPicPr/>
            <p:nvPr/>
          </p:nvPicPr>
          <p:blipFill>
            <a:blip r:embed="rId10" cstate="print"/>
            <a:stretch>
              <a:fillRect/>
            </a:stretch>
          </p:blipFill>
          <p:spPr>
            <a:xfrm>
              <a:off x="10376497" y="4310558"/>
              <a:ext cx="838199" cy="617042"/>
            </a:xfrm>
            <a:prstGeom prst="rect">
              <a:avLst/>
            </a:prstGeom>
          </p:spPr>
        </p:pic>
        <p:sp>
          <p:nvSpPr>
            <p:cNvPr id="26" name="object 26"/>
            <p:cNvSpPr/>
            <p:nvPr/>
          </p:nvSpPr>
          <p:spPr>
            <a:xfrm>
              <a:off x="10376496" y="4310557"/>
              <a:ext cx="838200" cy="617855"/>
            </a:xfrm>
            <a:custGeom>
              <a:avLst/>
              <a:gdLst/>
              <a:ahLst/>
              <a:cxnLst/>
              <a:rect l="l" t="t" r="r" b="b"/>
              <a:pathLst>
                <a:path w="838200" h="617854">
                  <a:moveTo>
                    <a:pt x="0" y="308775"/>
                  </a:moveTo>
                  <a:lnTo>
                    <a:pt x="3265" y="270047"/>
                  </a:lnTo>
                  <a:lnTo>
                    <a:pt x="12801" y="232753"/>
                  </a:lnTo>
                  <a:lnTo>
                    <a:pt x="28213" y="197184"/>
                  </a:lnTo>
                  <a:lnTo>
                    <a:pt x="49110" y="163627"/>
                  </a:lnTo>
                  <a:lnTo>
                    <a:pt x="75097" y="132374"/>
                  </a:lnTo>
                  <a:lnTo>
                    <a:pt x="105781" y="103713"/>
                  </a:lnTo>
                  <a:lnTo>
                    <a:pt x="140771" y="77935"/>
                  </a:lnTo>
                  <a:lnTo>
                    <a:pt x="179672" y="55328"/>
                  </a:lnTo>
                  <a:lnTo>
                    <a:pt x="222092" y="36182"/>
                  </a:lnTo>
                  <a:lnTo>
                    <a:pt x="267638" y="20786"/>
                  </a:lnTo>
                  <a:lnTo>
                    <a:pt x="315916" y="9431"/>
                  </a:lnTo>
                  <a:lnTo>
                    <a:pt x="366534" y="2406"/>
                  </a:lnTo>
                  <a:lnTo>
                    <a:pt x="419100" y="0"/>
                  </a:lnTo>
                  <a:lnTo>
                    <a:pt x="471672" y="2406"/>
                  </a:lnTo>
                  <a:lnTo>
                    <a:pt x="522295" y="9431"/>
                  </a:lnTo>
                  <a:lnTo>
                    <a:pt x="570577" y="20786"/>
                  </a:lnTo>
                  <a:lnTo>
                    <a:pt x="616124" y="36182"/>
                  </a:lnTo>
                  <a:lnTo>
                    <a:pt x="658544" y="55328"/>
                  </a:lnTo>
                  <a:lnTo>
                    <a:pt x="697444" y="77935"/>
                  </a:lnTo>
                  <a:lnTo>
                    <a:pt x="732431" y="103713"/>
                  </a:lnTo>
                  <a:lnTo>
                    <a:pt x="763113" y="132374"/>
                  </a:lnTo>
                  <a:lnTo>
                    <a:pt x="789097" y="163627"/>
                  </a:lnTo>
                  <a:lnTo>
                    <a:pt x="809990" y="197184"/>
                  </a:lnTo>
                  <a:lnTo>
                    <a:pt x="825400" y="232753"/>
                  </a:lnTo>
                  <a:lnTo>
                    <a:pt x="834934" y="270047"/>
                  </a:lnTo>
                  <a:lnTo>
                    <a:pt x="838200" y="308775"/>
                  </a:lnTo>
                  <a:lnTo>
                    <a:pt x="834934" y="347511"/>
                  </a:lnTo>
                  <a:lnTo>
                    <a:pt x="825400" y="384811"/>
                  </a:lnTo>
                  <a:lnTo>
                    <a:pt x="809990" y="420386"/>
                  </a:lnTo>
                  <a:lnTo>
                    <a:pt x="789097" y="453947"/>
                  </a:lnTo>
                  <a:lnTo>
                    <a:pt x="763113" y="485204"/>
                  </a:lnTo>
                  <a:lnTo>
                    <a:pt x="732431" y="513868"/>
                  </a:lnTo>
                  <a:lnTo>
                    <a:pt x="697444" y="539649"/>
                  </a:lnTo>
                  <a:lnTo>
                    <a:pt x="658544" y="562258"/>
                  </a:lnTo>
                  <a:lnTo>
                    <a:pt x="616124" y="581405"/>
                  </a:lnTo>
                  <a:lnTo>
                    <a:pt x="570577" y="596801"/>
                  </a:lnTo>
                  <a:lnTo>
                    <a:pt x="522295" y="608156"/>
                  </a:lnTo>
                  <a:lnTo>
                    <a:pt x="471672" y="615182"/>
                  </a:lnTo>
                  <a:lnTo>
                    <a:pt x="419100" y="617588"/>
                  </a:lnTo>
                  <a:lnTo>
                    <a:pt x="366534" y="615182"/>
                  </a:lnTo>
                  <a:lnTo>
                    <a:pt x="315916" y="608156"/>
                  </a:lnTo>
                  <a:lnTo>
                    <a:pt x="267638" y="596801"/>
                  </a:lnTo>
                  <a:lnTo>
                    <a:pt x="222092" y="581405"/>
                  </a:lnTo>
                  <a:lnTo>
                    <a:pt x="179672" y="562258"/>
                  </a:lnTo>
                  <a:lnTo>
                    <a:pt x="140771" y="539649"/>
                  </a:lnTo>
                  <a:lnTo>
                    <a:pt x="105781" y="513868"/>
                  </a:lnTo>
                  <a:lnTo>
                    <a:pt x="75097" y="485204"/>
                  </a:lnTo>
                  <a:lnTo>
                    <a:pt x="49110" y="453947"/>
                  </a:lnTo>
                  <a:lnTo>
                    <a:pt x="28213" y="420386"/>
                  </a:lnTo>
                  <a:lnTo>
                    <a:pt x="12801" y="384811"/>
                  </a:lnTo>
                  <a:lnTo>
                    <a:pt x="3265" y="347511"/>
                  </a:lnTo>
                  <a:lnTo>
                    <a:pt x="0" y="308775"/>
                  </a:lnTo>
                  <a:close/>
                </a:path>
              </a:pathLst>
            </a:custGeom>
            <a:ln w="9525">
              <a:solidFill>
                <a:srgbClr val="7FA8B2"/>
              </a:solidFill>
            </a:ln>
          </p:spPr>
          <p:txBody>
            <a:bodyPr wrap="square" lIns="0" tIns="0" rIns="0" bIns="0" rtlCol="0"/>
            <a:lstStyle/>
            <a:p>
              <a:endParaRPr/>
            </a:p>
          </p:txBody>
        </p:sp>
      </p:grpSp>
      <p:sp>
        <p:nvSpPr>
          <p:cNvPr id="27" name="object 27"/>
          <p:cNvSpPr txBox="1"/>
          <p:nvPr/>
        </p:nvSpPr>
        <p:spPr>
          <a:xfrm>
            <a:off x="10631296" y="4524247"/>
            <a:ext cx="328930" cy="162560"/>
          </a:xfrm>
          <a:prstGeom prst="rect">
            <a:avLst/>
          </a:prstGeom>
        </p:spPr>
        <p:txBody>
          <a:bodyPr vert="horz" wrap="square" lIns="0" tIns="12700" rIns="0" bIns="0" rtlCol="0">
            <a:spAutoFit/>
          </a:bodyPr>
          <a:lstStyle/>
          <a:p>
            <a:pPr marL="12700">
              <a:lnSpc>
                <a:spcPct val="100000"/>
              </a:lnSpc>
              <a:spcBef>
                <a:spcPts val="100"/>
              </a:spcBef>
            </a:pPr>
            <a:r>
              <a:rPr sz="900" b="1" spc="-10" dirty="0">
                <a:latin typeface="Calibri"/>
                <a:cs typeface="Calibri"/>
              </a:rPr>
              <a:t>DRINK</a:t>
            </a:r>
            <a:endParaRPr sz="900">
              <a:latin typeface="Calibri"/>
              <a:cs typeface="Calibri"/>
            </a:endParaRPr>
          </a:p>
        </p:txBody>
      </p:sp>
      <p:sp>
        <p:nvSpPr>
          <p:cNvPr id="28" name="object 28"/>
          <p:cNvSpPr txBox="1"/>
          <p:nvPr/>
        </p:nvSpPr>
        <p:spPr>
          <a:xfrm>
            <a:off x="10376636" y="2810763"/>
            <a:ext cx="793115" cy="177800"/>
          </a:xfrm>
          <a:prstGeom prst="rect">
            <a:avLst/>
          </a:prstGeom>
        </p:spPr>
        <p:txBody>
          <a:bodyPr vert="horz" wrap="square" lIns="0" tIns="12700" rIns="0" bIns="0" rtlCol="0">
            <a:spAutoFit/>
          </a:bodyPr>
          <a:lstStyle/>
          <a:p>
            <a:pPr marL="12700">
              <a:lnSpc>
                <a:spcPct val="100000"/>
              </a:lnSpc>
              <a:spcBef>
                <a:spcPts val="100"/>
              </a:spcBef>
            </a:pPr>
            <a:r>
              <a:rPr sz="1000" dirty="0">
                <a:latin typeface="Calibri"/>
                <a:cs typeface="Calibri"/>
              </a:rPr>
              <a:t>VegPasta</a:t>
            </a:r>
            <a:r>
              <a:rPr sz="1000" spc="-50" dirty="0">
                <a:latin typeface="Calibri"/>
                <a:cs typeface="Calibri"/>
              </a:rPr>
              <a:t> </a:t>
            </a:r>
            <a:r>
              <a:rPr sz="1000" spc="-10" dirty="0">
                <a:latin typeface="Calibri"/>
                <a:cs typeface="Calibri"/>
              </a:rPr>
              <a:t>&gt;Fish</a:t>
            </a:r>
            <a:endParaRPr sz="1000">
              <a:latin typeface="Calibri"/>
              <a:cs typeface="Calibri"/>
            </a:endParaRPr>
          </a:p>
        </p:txBody>
      </p:sp>
      <p:sp>
        <p:nvSpPr>
          <p:cNvPr id="29" name="object 29"/>
          <p:cNvSpPr txBox="1"/>
          <p:nvPr/>
        </p:nvSpPr>
        <p:spPr>
          <a:xfrm>
            <a:off x="10179024" y="4029964"/>
            <a:ext cx="993775" cy="177800"/>
          </a:xfrm>
          <a:prstGeom prst="rect">
            <a:avLst/>
          </a:prstGeom>
        </p:spPr>
        <p:txBody>
          <a:bodyPr vert="horz" wrap="square" lIns="0" tIns="12700" rIns="0" bIns="0" rtlCol="0">
            <a:spAutoFit/>
          </a:bodyPr>
          <a:lstStyle/>
          <a:p>
            <a:pPr marL="12700">
              <a:lnSpc>
                <a:spcPct val="100000"/>
              </a:lnSpc>
              <a:spcBef>
                <a:spcPts val="100"/>
              </a:spcBef>
            </a:pPr>
            <a:r>
              <a:rPr sz="1000" dirty="0">
                <a:latin typeface="Calibri"/>
                <a:cs typeface="Calibri"/>
              </a:rPr>
              <a:t>IceTea&gt;</a:t>
            </a:r>
            <a:r>
              <a:rPr sz="1000" spc="-30" dirty="0">
                <a:latin typeface="Calibri"/>
                <a:cs typeface="Calibri"/>
              </a:rPr>
              <a:t> </a:t>
            </a:r>
            <a:r>
              <a:rPr sz="1000" spc="-10" dirty="0">
                <a:latin typeface="Calibri"/>
                <a:cs typeface="Calibri"/>
              </a:rPr>
              <a:t>Lemonade</a:t>
            </a:r>
            <a:endParaRPr sz="1000">
              <a:latin typeface="Calibri"/>
              <a:cs typeface="Calibri"/>
            </a:endParaRPr>
          </a:p>
        </p:txBody>
      </p:sp>
      <p:sp>
        <p:nvSpPr>
          <p:cNvPr id="30" name="object 30"/>
          <p:cNvSpPr txBox="1">
            <a:spLocks noGrp="1"/>
          </p:cNvSpPr>
          <p:nvPr>
            <p:ph type="title"/>
          </p:nvPr>
        </p:nvSpPr>
        <p:spPr>
          <a:xfrm>
            <a:off x="596900" y="985011"/>
            <a:ext cx="2755900" cy="443711"/>
          </a:xfrm>
          <a:prstGeom prst="rect">
            <a:avLst/>
          </a:prstGeom>
        </p:spPr>
        <p:txBody>
          <a:bodyPr vert="horz" wrap="square" lIns="0" tIns="12700" rIns="0" bIns="0" rtlCol="0">
            <a:spAutoFit/>
          </a:bodyPr>
          <a:lstStyle/>
          <a:p>
            <a:pPr marL="12700">
              <a:lnSpc>
                <a:spcPct val="100000"/>
              </a:lnSpc>
              <a:spcBef>
                <a:spcPts val="100"/>
              </a:spcBef>
            </a:pPr>
            <a:r>
              <a:rPr lang="el-GR" spc="155" dirty="0"/>
              <a:t>Παραδείγματα</a:t>
            </a:r>
            <a:endParaRPr spc="155" dirty="0"/>
          </a:p>
        </p:txBody>
      </p:sp>
      <p:sp>
        <p:nvSpPr>
          <p:cNvPr id="31" name="object 31"/>
          <p:cNvSpPr txBox="1"/>
          <p:nvPr/>
        </p:nvSpPr>
        <p:spPr>
          <a:xfrm>
            <a:off x="8778240" y="6339332"/>
            <a:ext cx="2694305" cy="400685"/>
          </a:xfrm>
          <a:prstGeom prst="rect">
            <a:avLst/>
          </a:prstGeom>
        </p:spPr>
        <p:txBody>
          <a:bodyPr vert="horz" wrap="square" lIns="0" tIns="3175" rIns="0" bIns="0" rtlCol="0">
            <a:spAutoFit/>
          </a:bodyPr>
          <a:lstStyle/>
          <a:p>
            <a:pPr marL="50800" marR="43180">
              <a:lnSpc>
                <a:spcPct val="105000"/>
              </a:lnSpc>
              <a:spcBef>
                <a:spcPts val="25"/>
              </a:spcBef>
            </a:pPr>
            <a:r>
              <a:rPr sz="1200" b="1" dirty="0">
                <a:solidFill>
                  <a:srgbClr val="898989"/>
                </a:solidFill>
                <a:latin typeface="Calibri"/>
                <a:cs typeface="Calibri"/>
              </a:rPr>
              <a:t>New</a:t>
            </a:r>
            <a:r>
              <a:rPr sz="1200" b="1" spc="-25" dirty="0">
                <a:solidFill>
                  <a:srgbClr val="898989"/>
                </a:solidFill>
                <a:latin typeface="Calibri"/>
                <a:cs typeface="Calibri"/>
              </a:rPr>
              <a:t> </a:t>
            </a:r>
            <a:r>
              <a:rPr sz="1200" b="1" dirty="0">
                <a:solidFill>
                  <a:srgbClr val="898989"/>
                </a:solidFill>
                <a:latin typeface="Calibri"/>
                <a:cs typeface="Calibri"/>
              </a:rPr>
              <a:t>Orleans</a:t>
            </a:r>
            <a:r>
              <a:rPr sz="1200" b="1" spc="-15" dirty="0">
                <a:solidFill>
                  <a:srgbClr val="898989"/>
                </a:solidFill>
                <a:latin typeface="Calibri"/>
                <a:cs typeface="Calibri"/>
              </a:rPr>
              <a:t> </a:t>
            </a:r>
            <a:r>
              <a:rPr sz="1200" b="1" dirty="0">
                <a:solidFill>
                  <a:srgbClr val="898989"/>
                </a:solidFill>
                <a:latin typeface="Calibri"/>
                <a:cs typeface="Calibri"/>
              </a:rPr>
              <a:t>–</a:t>
            </a:r>
            <a:r>
              <a:rPr sz="1200" b="1" spc="-5" dirty="0">
                <a:solidFill>
                  <a:srgbClr val="898989"/>
                </a:solidFill>
                <a:latin typeface="Calibri"/>
                <a:cs typeface="Calibri"/>
              </a:rPr>
              <a:t> </a:t>
            </a:r>
            <a:r>
              <a:rPr sz="1200" b="1" dirty="0">
                <a:solidFill>
                  <a:srgbClr val="898989"/>
                </a:solidFill>
                <a:latin typeface="Calibri"/>
                <a:cs typeface="Calibri"/>
              </a:rPr>
              <a:t>MPREF</a:t>
            </a:r>
            <a:r>
              <a:rPr sz="1200" b="1" spc="-10" dirty="0">
                <a:solidFill>
                  <a:srgbClr val="898989"/>
                </a:solidFill>
                <a:latin typeface="Calibri"/>
                <a:cs typeface="Calibri"/>
              </a:rPr>
              <a:t> </a:t>
            </a:r>
            <a:r>
              <a:rPr sz="1200" b="1" dirty="0">
                <a:solidFill>
                  <a:srgbClr val="898989"/>
                </a:solidFill>
                <a:latin typeface="Calibri"/>
                <a:cs typeface="Calibri"/>
              </a:rPr>
              <a:t>2018 -</a:t>
            </a:r>
            <a:r>
              <a:rPr sz="1200" b="1" spc="-15" dirty="0">
                <a:solidFill>
                  <a:srgbClr val="898989"/>
                </a:solidFill>
                <a:latin typeface="Calibri"/>
                <a:cs typeface="Calibri"/>
              </a:rPr>
              <a:t> </a:t>
            </a:r>
            <a:r>
              <a:rPr sz="1200" b="1" dirty="0">
                <a:solidFill>
                  <a:srgbClr val="898989"/>
                </a:solidFill>
                <a:latin typeface="Calibri"/>
                <a:cs typeface="Calibri"/>
              </a:rPr>
              <a:t>A</a:t>
            </a:r>
            <a:r>
              <a:rPr sz="1200" b="1" spc="-10" dirty="0">
                <a:solidFill>
                  <a:srgbClr val="898989"/>
                </a:solidFill>
                <a:latin typeface="Calibri"/>
                <a:cs typeface="Calibri"/>
              </a:rPr>
              <a:t> </a:t>
            </a:r>
            <a:r>
              <a:rPr sz="1200" b="1" spc="-5" dirty="0">
                <a:solidFill>
                  <a:srgbClr val="898989"/>
                </a:solidFill>
                <a:latin typeface="Calibri"/>
                <a:cs typeface="Calibri"/>
              </a:rPr>
              <a:t>Noti</a:t>
            </a:r>
            <a:r>
              <a:rPr sz="1200" b="1" spc="-630" dirty="0">
                <a:solidFill>
                  <a:srgbClr val="898989"/>
                </a:solidFill>
                <a:latin typeface="Calibri"/>
                <a:cs typeface="Calibri"/>
              </a:rPr>
              <a:t>o</a:t>
            </a:r>
            <a:r>
              <a:rPr sz="1800" spc="-60" baseline="-30092" dirty="0">
                <a:solidFill>
                  <a:srgbClr val="898989"/>
                </a:solidFill>
                <a:latin typeface="Arial"/>
                <a:cs typeface="Arial"/>
              </a:rPr>
              <a:t>4</a:t>
            </a:r>
            <a:r>
              <a:rPr sz="1200" b="1" spc="-615" dirty="0">
                <a:solidFill>
                  <a:srgbClr val="898989"/>
                </a:solidFill>
                <a:latin typeface="Calibri"/>
                <a:cs typeface="Calibri"/>
              </a:rPr>
              <a:t>n</a:t>
            </a:r>
            <a:r>
              <a:rPr sz="1800" baseline="-30092" dirty="0">
                <a:solidFill>
                  <a:srgbClr val="898989"/>
                </a:solidFill>
                <a:latin typeface="Arial"/>
                <a:cs typeface="Arial"/>
              </a:rPr>
              <a:t>8</a:t>
            </a:r>
            <a:r>
              <a:rPr sz="1800" spc="-165" baseline="-30092" dirty="0">
                <a:solidFill>
                  <a:srgbClr val="898989"/>
                </a:solidFill>
                <a:latin typeface="Arial"/>
                <a:cs typeface="Arial"/>
              </a:rPr>
              <a:t> </a:t>
            </a:r>
            <a:r>
              <a:rPr sz="1200" b="1" spc="-25" dirty="0">
                <a:solidFill>
                  <a:srgbClr val="898989"/>
                </a:solidFill>
                <a:latin typeface="Calibri"/>
                <a:cs typeface="Calibri"/>
              </a:rPr>
              <a:t>of </a:t>
            </a:r>
            <a:r>
              <a:rPr sz="1200" b="1" dirty="0">
                <a:solidFill>
                  <a:srgbClr val="898989"/>
                </a:solidFill>
                <a:latin typeface="Calibri"/>
                <a:cs typeface="Calibri"/>
              </a:rPr>
              <a:t>Distance</a:t>
            </a:r>
            <a:r>
              <a:rPr sz="1200" b="1" spc="-60" dirty="0">
                <a:solidFill>
                  <a:srgbClr val="898989"/>
                </a:solidFill>
                <a:latin typeface="Calibri"/>
                <a:cs typeface="Calibri"/>
              </a:rPr>
              <a:t> </a:t>
            </a:r>
            <a:r>
              <a:rPr sz="1200" b="1" dirty="0">
                <a:solidFill>
                  <a:srgbClr val="898989"/>
                </a:solidFill>
                <a:latin typeface="Calibri"/>
                <a:cs typeface="Calibri"/>
              </a:rPr>
              <a:t>Between</a:t>
            </a:r>
            <a:r>
              <a:rPr sz="1200" b="1" spc="-45" dirty="0">
                <a:solidFill>
                  <a:srgbClr val="898989"/>
                </a:solidFill>
                <a:latin typeface="Calibri"/>
                <a:cs typeface="Calibri"/>
              </a:rPr>
              <a:t> </a:t>
            </a:r>
            <a:r>
              <a:rPr sz="1200" b="1" spc="-15" dirty="0">
                <a:solidFill>
                  <a:srgbClr val="898989"/>
                </a:solidFill>
                <a:latin typeface="Calibri"/>
                <a:cs typeface="Calibri"/>
              </a:rPr>
              <a:t>CP-</a:t>
            </a:r>
            <a:r>
              <a:rPr sz="1200" b="1" spc="-20" dirty="0">
                <a:solidFill>
                  <a:srgbClr val="898989"/>
                </a:solidFill>
                <a:latin typeface="Calibri"/>
                <a:cs typeface="Calibri"/>
              </a:rPr>
              <a:t>nets</a:t>
            </a:r>
            <a:endParaRPr sz="1200">
              <a:latin typeface="Calibri"/>
              <a:cs typeface="Calibri"/>
            </a:endParaRPr>
          </a:p>
        </p:txBody>
      </p:sp>
      <p:sp>
        <p:nvSpPr>
          <p:cNvPr id="32" name="object 32"/>
          <p:cNvSpPr txBox="1"/>
          <p:nvPr/>
        </p:nvSpPr>
        <p:spPr>
          <a:xfrm>
            <a:off x="2875559" y="2819400"/>
            <a:ext cx="6590030" cy="2231252"/>
          </a:xfrm>
          <a:prstGeom prst="rect">
            <a:avLst/>
          </a:prstGeom>
          <a:ln w="9525">
            <a:solidFill>
              <a:srgbClr val="000000"/>
            </a:solidFill>
          </a:ln>
        </p:spPr>
        <p:txBody>
          <a:bodyPr vert="horz" wrap="square" lIns="0" tIns="29845" rIns="0" bIns="0" rtlCol="0">
            <a:spAutoFit/>
          </a:bodyPr>
          <a:lstStyle/>
          <a:p>
            <a:pPr marL="400685" marR="396240" algn="ctr">
              <a:lnSpc>
                <a:spcPct val="100600"/>
              </a:lnSpc>
              <a:spcBef>
                <a:spcPts val="235"/>
              </a:spcBef>
            </a:pPr>
            <a:r>
              <a:rPr lang="el-GR" sz="3600" dirty="0">
                <a:solidFill>
                  <a:srgbClr val="394969"/>
                </a:solidFill>
                <a:latin typeface="Arial Narrow"/>
                <a:cs typeface="Arial Narrow"/>
              </a:rPr>
              <a:t>Μπορούμε να υπολογίσουμε την απόσταση KTD κατευθείαν από τα CP-</a:t>
            </a:r>
            <a:r>
              <a:rPr lang="el-GR" sz="3600" dirty="0" err="1">
                <a:solidFill>
                  <a:srgbClr val="394969"/>
                </a:solidFill>
                <a:latin typeface="Arial Narrow"/>
                <a:cs typeface="Arial Narrow"/>
              </a:rPr>
              <a:t>nets</a:t>
            </a:r>
            <a:r>
              <a:rPr lang="el-GR" sz="3600" dirty="0">
                <a:solidFill>
                  <a:srgbClr val="394969"/>
                </a:solidFill>
                <a:latin typeface="Arial Narrow"/>
                <a:cs typeface="Arial Narrow"/>
              </a:rPr>
              <a:t> σε πολυωνυμικό χρόνο;</a:t>
            </a:r>
            <a:endParaRPr sz="3600" dirty="0">
              <a:latin typeface="Arial Narrow"/>
              <a:cs typeface="Arial Narrow"/>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96900" y="985011"/>
            <a:ext cx="4203700" cy="443711"/>
          </a:xfrm>
          <a:prstGeom prst="rect">
            <a:avLst/>
          </a:prstGeom>
        </p:spPr>
        <p:txBody>
          <a:bodyPr vert="horz" wrap="square" lIns="0" tIns="12700" rIns="0" bIns="0" rtlCol="0">
            <a:spAutoFit/>
          </a:bodyPr>
          <a:lstStyle/>
          <a:p>
            <a:pPr marL="12700">
              <a:lnSpc>
                <a:spcPct val="100000"/>
              </a:lnSpc>
              <a:spcBef>
                <a:spcPts val="100"/>
              </a:spcBef>
            </a:pPr>
            <a:r>
              <a:rPr lang="el-GR" spc="70" dirty="0"/>
              <a:t>Το περιβάλλον μας</a:t>
            </a:r>
            <a:endParaRPr spc="135" dirty="0"/>
          </a:p>
        </p:txBody>
      </p:sp>
      <p:sp>
        <p:nvSpPr>
          <p:cNvPr id="3" name="object 3"/>
          <p:cNvSpPr txBox="1"/>
          <p:nvPr/>
        </p:nvSpPr>
        <p:spPr>
          <a:xfrm>
            <a:off x="596900" y="1714500"/>
            <a:ext cx="10659110" cy="1802764"/>
          </a:xfrm>
          <a:prstGeom prst="rect">
            <a:avLst/>
          </a:prstGeom>
        </p:spPr>
        <p:txBody>
          <a:bodyPr vert="horz" wrap="square" lIns="0" tIns="76835" rIns="0" bIns="0" rtlCol="0">
            <a:spAutoFit/>
          </a:bodyPr>
          <a:lstStyle/>
          <a:p>
            <a:pPr marL="243840" indent="-231775">
              <a:lnSpc>
                <a:spcPct val="100000"/>
              </a:lnSpc>
              <a:spcBef>
                <a:spcPts val="605"/>
              </a:spcBef>
              <a:buChar char="•"/>
              <a:tabLst>
                <a:tab pos="243840" algn="l"/>
                <a:tab pos="244475" algn="l"/>
              </a:tabLst>
            </a:pPr>
            <a:r>
              <a:rPr lang="el-GR" sz="2000" dirty="0">
                <a:solidFill>
                  <a:srgbClr val="004165"/>
                </a:solidFill>
                <a:latin typeface="Arial"/>
                <a:cs typeface="Arial"/>
              </a:rPr>
              <a:t>Τα</a:t>
            </a:r>
            <a:r>
              <a:rPr sz="2000" spc="-20" dirty="0">
                <a:solidFill>
                  <a:srgbClr val="004165"/>
                </a:solidFill>
                <a:latin typeface="Arial"/>
                <a:cs typeface="Arial"/>
              </a:rPr>
              <a:t> </a:t>
            </a:r>
            <a:r>
              <a:rPr sz="2000" dirty="0">
                <a:solidFill>
                  <a:srgbClr val="004165"/>
                </a:solidFill>
                <a:latin typeface="Arial"/>
                <a:cs typeface="Arial"/>
              </a:rPr>
              <a:t>CP-nets</a:t>
            </a:r>
            <a:r>
              <a:rPr sz="2000" spc="-15" dirty="0">
                <a:solidFill>
                  <a:srgbClr val="004165"/>
                </a:solidFill>
                <a:latin typeface="Arial"/>
                <a:cs typeface="Arial"/>
              </a:rPr>
              <a:t> </a:t>
            </a:r>
            <a:r>
              <a:rPr lang="el-GR" sz="2000" spc="-15" dirty="0">
                <a:solidFill>
                  <a:srgbClr val="004165"/>
                </a:solidFill>
                <a:latin typeface="Arial"/>
                <a:cs typeface="Arial"/>
              </a:rPr>
              <a:t>που εξετάζουμε</a:t>
            </a:r>
            <a:r>
              <a:rPr sz="2000" spc="-10" dirty="0">
                <a:solidFill>
                  <a:srgbClr val="004165"/>
                </a:solidFill>
                <a:latin typeface="Arial"/>
                <a:cs typeface="Arial"/>
              </a:rPr>
              <a:t>:</a:t>
            </a:r>
            <a:endParaRPr sz="2000" dirty="0">
              <a:latin typeface="Arial"/>
              <a:cs typeface="Arial"/>
            </a:endParaRPr>
          </a:p>
          <a:p>
            <a:pPr marL="358775">
              <a:lnSpc>
                <a:spcPct val="100000"/>
              </a:lnSpc>
              <a:spcBef>
                <a:spcPts val="500"/>
              </a:spcBef>
              <a:tabLst>
                <a:tab pos="755015" algn="l"/>
              </a:tabLst>
            </a:pPr>
            <a:r>
              <a:rPr sz="2000" spc="-50" dirty="0">
                <a:solidFill>
                  <a:srgbClr val="004165"/>
                </a:solidFill>
                <a:latin typeface="Arial"/>
                <a:cs typeface="Arial"/>
              </a:rPr>
              <a:t>–</a:t>
            </a:r>
            <a:r>
              <a:rPr lang="en-US" sz="2000" spc="-50" dirty="0">
                <a:solidFill>
                  <a:srgbClr val="004165"/>
                </a:solidFill>
                <a:latin typeface="Arial"/>
                <a:cs typeface="Arial"/>
              </a:rPr>
              <a:t> </a:t>
            </a:r>
            <a:r>
              <a:rPr lang="el-GR" sz="2000" dirty="0">
                <a:solidFill>
                  <a:srgbClr val="004165"/>
                </a:solidFill>
                <a:latin typeface="Arial"/>
                <a:cs typeface="Arial"/>
              </a:rPr>
              <a:t>Όλα με το </a:t>
            </a:r>
            <a:r>
              <a:rPr lang="el-GR" sz="2000" b="1" dirty="0">
                <a:solidFill>
                  <a:srgbClr val="004165"/>
                </a:solidFill>
                <a:latin typeface="Arial"/>
                <a:cs typeface="Arial"/>
              </a:rPr>
              <a:t>ίδιο</a:t>
            </a:r>
            <a:r>
              <a:rPr lang="el-GR" sz="2000" dirty="0">
                <a:solidFill>
                  <a:srgbClr val="004165"/>
                </a:solidFill>
                <a:latin typeface="Arial"/>
                <a:cs typeface="Arial"/>
              </a:rPr>
              <a:t> σύνολο </a:t>
            </a:r>
            <a:r>
              <a:rPr lang="el-GR" sz="2000" b="1" dirty="0">
                <a:solidFill>
                  <a:srgbClr val="004165"/>
                </a:solidFill>
                <a:latin typeface="Arial"/>
                <a:cs typeface="Arial"/>
              </a:rPr>
              <a:t>δυαδικών χαρακτηριστικών</a:t>
            </a:r>
            <a:endParaRPr sz="2000" dirty="0">
              <a:latin typeface="Arial"/>
              <a:cs typeface="Arial"/>
            </a:endParaRPr>
          </a:p>
          <a:p>
            <a:pPr marL="358775">
              <a:lnSpc>
                <a:spcPct val="100000"/>
              </a:lnSpc>
              <a:spcBef>
                <a:spcPts val="505"/>
              </a:spcBef>
            </a:pPr>
            <a:r>
              <a:rPr sz="2000" spc="-10" dirty="0">
                <a:solidFill>
                  <a:srgbClr val="004165"/>
                </a:solidFill>
                <a:latin typeface="Arial"/>
                <a:cs typeface="Arial"/>
              </a:rPr>
              <a:t>–</a:t>
            </a:r>
            <a:r>
              <a:rPr lang="en-US" sz="2000" spc="-10" dirty="0">
                <a:solidFill>
                  <a:srgbClr val="004165"/>
                </a:solidFill>
                <a:latin typeface="Arial"/>
                <a:cs typeface="Arial"/>
              </a:rPr>
              <a:t> </a:t>
            </a:r>
            <a:r>
              <a:rPr lang="el-GR" sz="2000" b="1" spc="-10" dirty="0" err="1">
                <a:solidFill>
                  <a:srgbClr val="004165"/>
                </a:solidFill>
                <a:latin typeface="Arial"/>
                <a:cs typeface="Arial"/>
              </a:rPr>
              <a:t>Ακυκλικά</a:t>
            </a:r>
            <a:endParaRPr sz="2000" dirty="0">
              <a:latin typeface="Arial"/>
              <a:cs typeface="Arial"/>
            </a:endParaRPr>
          </a:p>
          <a:p>
            <a:pPr marL="755650" marR="5080" indent="-396875">
              <a:lnSpc>
                <a:spcPct val="100000"/>
              </a:lnSpc>
              <a:spcBef>
                <a:spcPts val="480"/>
              </a:spcBef>
            </a:pPr>
            <a:r>
              <a:rPr sz="2000" spc="-10" dirty="0">
                <a:solidFill>
                  <a:srgbClr val="004165"/>
                </a:solidFill>
                <a:latin typeface="Arial"/>
                <a:cs typeface="Arial"/>
              </a:rPr>
              <a:t>–</a:t>
            </a:r>
            <a:r>
              <a:rPr lang="en-US" sz="2000" spc="-10" dirty="0">
                <a:solidFill>
                  <a:srgbClr val="004165"/>
                </a:solidFill>
                <a:latin typeface="Arial"/>
                <a:cs typeface="Arial"/>
              </a:rPr>
              <a:t> </a:t>
            </a:r>
            <a:r>
              <a:rPr sz="2000" b="1" spc="-10" dirty="0">
                <a:solidFill>
                  <a:srgbClr val="004165"/>
                </a:solidFill>
                <a:latin typeface="Arial"/>
                <a:cs typeface="Arial"/>
              </a:rPr>
              <a:t>O-</a:t>
            </a:r>
            <a:r>
              <a:rPr sz="2000" b="1" dirty="0">
                <a:solidFill>
                  <a:srgbClr val="004165"/>
                </a:solidFill>
                <a:latin typeface="Arial"/>
                <a:cs typeface="Arial"/>
              </a:rPr>
              <a:t>legal</a:t>
            </a:r>
            <a:r>
              <a:rPr sz="2000" dirty="0">
                <a:solidFill>
                  <a:srgbClr val="004165"/>
                </a:solidFill>
                <a:latin typeface="Arial"/>
                <a:cs typeface="Arial"/>
              </a:rPr>
              <a:t>:</a:t>
            </a:r>
            <a:r>
              <a:rPr sz="2000" spc="-40" dirty="0">
                <a:solidFill>
                  <a:srgbClr val="004165"/>
                </a:solidFill>
                <a:latin typeface="Arial"/>
                <a:cs typeface="Arial"/>
              </a:rPr>
              <a:t> </a:t>
            </a:r>
            <a:r>
              <a:rPr lang="el-GR" sz="2000" dirty="0">
                <a:solidFill>
                  <a:srgbClr val="004165"/>
                </a:solidFill>
                <a:latin typeface="Arial"/>
                <a:cs typeface="Arial"/>
              </a:rPr>
              <a:t>υπάρχει μια διάταξη O των χαρακτηριστικών τέτοια ώστε αν υπάρχει μια ακμή X-&gt;Y στο CP- </a:t>
            </a:r>
            <a:r>
              <a:rPr lang="el-GR" sz="2000" dirty="0" err="1">
                <a:solidFill>
                  <a:srgbClr val="004165"/>
                </a:solidFill>
                <a:latin typeface="Arial"/>
                <a:cs typeface="Arial"/>
              </a:rPr>
              <a:t>net</a:t>
            </a:r>
            <a:r>
              <a:rPr lang="el-GR" sz="2000" dirty="0">
                <a:solidFill>
                  <a:srgbClr val="004165"/>
                </a:solidFill>
                <a:latin typeface="Arial"/>
                <a:cs typeface="Arial"/>
              </a:rPr>
              <a:t>, τότε το X έρχεται πριν από το Y στο O</a:t>
            </a:r>
            <a:endParaRPr sz="2000" dirty="0">
              <a:latin typeface="Arial"/>
              <a:cs typeface="Arial"/>
            </a:endParaRPr>
          </a:p>
        </p:txBody>
      </p:sp>
      <p:sp>
        <p:nvSpPr>
          <p:cNvPr id="4" name="object 4"/>
          <p:cNvSpPr txBox="1"/>
          <p:nvPr/>
        </p:nvSpPr>
        <p:spPr>
          <a:xfrm>
            <a:off x="8778240" y="6339332"/>
            <a:ext cx="2694305" cy="400685"/>
          </a:xfrm>
          <a:prstGeom prst="rect">
            <a:avLst/>
          </a:prstGeom>
        </p:spPr>
        <p:txBody>
          <a:bodyPr vert="horz" wrap="square" lIns="0" tIns="3175" rIns="0" bIns="0" rtlCol="0">
            <a:spAutoFit/>
          </a:bodyPr>
          <a:lstStyle/>
          <a:p>
            <a:pPr marL="50800" marR="43180">
              <a:lnSpc>
                <a:spcPct val="105000"/>
              </a:lnSpc>
              <a:spcBef>
                <a:spcPts val="25"/>
              </a:spcBef>
            </a:pPr>
            <a:r>
              <a:rPr sz="1200" b="1" dirty="0">
                <a:solidFill>
                  <a:srgbClr val="898989"/>
                </a:solidFill>
                <a:latin typeface="Calibri"/>
                <a:cs typeface="Calibri"/>
              </a:rPr>
              <a:t>New</a:t>
            </a:r>
            <a:r>
              <a:rPr sz="1200" b="1" spc="-25" dirty="0">
                <a:solidFill>
                  <a:srgbClr val="898989"/>
                </a:solidFill>
                <a:latin typeface="Calibri"/>
                <a:cs typeface="Calibri"/>
              </a:rPr>
              <a:t> </a:t>
            </a:r>
            <a:r>
              <a:rPr sz="1200" b="1" dirty="0">
                <a:solidFill>
                  <a:srgbClr val="898989"/>
                </a:solidFill>
                <a:latin typeface="Calibri"/>
                <a:cs typeface="Calibri"/>
              </a:rPr>
              <a:t>Orleans</a:t>
            </a:r>
            <a:r>
              <a:rPr sz="1200" b="1" spc="-15" dirty="0">
                <a:solidFill>
                  <a:srgbClr val="898989"/>
                </a:solidFill>
                <a:latin typeface="Calibri"/>
                <a:cs typeface="Calibri"/>
              </a:rPr>
              <a:t> </a:t>
            </a:r>
            <a:r>
              <a:rPr sz="1200" b="1" dirty="0">
                <a:solidFill>
                  <a:srgbClr val="898989"/>
                </a:solidFill>
                <a:latin typeface="Calibri"/>
                <a:cs typeface="Calibri"/>
              </a:rPr>
              <a:t>–</a:t>
            </a:r>
            <a:r>
              <a:rPr sz="1200" b="1" spc="-5" dirty="0">
                <a:solidFill>
                  <a:srgbClr val="898989"/>
                </a:solidFill>
                <a:latin typeface="Calibri"/>
                <a:cs typeface="Calibri"/>
              </a:rPr>
              <a:t> </a:t>
            </a:r>
            <a:r>
              <a:rPr sz="1200" b="1" dirty="0">
                <a:solidFill>
                  <a:srgbClr val="898989"/>
                </a:solidFill>
                <a:latin typeface="Calibri"/>
                <a:cs typeface="Calibri"/>
              </a:rPr>
              <a:t>MPREF</a:t>
            </a:r>
            <a:r>
              <a:rPr sz="1200" b="1" spc="-10" dirty="0">
                <a:solidFill>
                  <a:srgbClr val="898989"/>
                </a:solidFill>
                <a:latin typeface="Calibri"/>
                <a:cs typeface="Calibri"/>
              </a:rPr>
              <a:t> </a:t>
            </a:r>
            <a:r>
              <a:rPr sz="1200" b="1" dirty="0">
                <a:solidFill>
                  <a:srgbClr val="898989"/>
                </a:solidFill>
                <a:latin typeface="Calibri"/>
                <a:cs typeface="Calibri"/>
              </a:rPr>
              <a:t>2018 -</a:t>
            </a:r>
            <a:r>
              <a:rPr sz="1200" b="1" spc="-15" dirty="0">
                <a:solidFill>
                  <a:srgbClr val="898989"/>
                </a:solidFill>
                <a:latin typeface="Calibri"/>
                <a:cs typeface="Calibri"/>
              </a:rPr>
              <a:t> </a:t>
            </a:r>
            <a:r>
              <a:rPr sz="1200" b="1" dirty="0">
                <a:solidFill>
                  <a:srgbClr val="898989"/>
                </a:solidFill>
                <a:latin typeface="Calibri"/>
                <a:cs typeface="Calibri"/>
              </a:rPr>
              <a:t>A</a:t>
            </a:r>
            <a:r>
              <a:rPr sz="1200" b="1" spc="-10" dirty="0">
                <a:solidFill>
                  <a:srgbClr val="898989"/>
                </a:solidFill>
                <a:latin typeface="Calibri"/>
                <a:cs typeface="Calibri"/>
              </a:rPr>
              <a:t> </a:t>
            </a:r>
            <a:r>
              <a:rPr sz="1200" b="1" spc="-5" dirty="0">
                <a:solidFill>
                  <a:srgbClr val="898989"/>
                </a:solidFill>
                <a:latin typeface="Calibri"/>
                <a:cs typeface="Calibri"/>
              </a:rPr>
              <a:t>Noti</a:t>
            </a:r>
            <a:r>
              <a:rPr sz="1200" b="1" spc="-630" dirty="0">
                <a:solidFill>
                  <a:srgbClr val="898989"/>
                </a:solidFill>
                <a:latin typeface="Calibri"/>
                <a:cs typeface="Calibri"/>
              </a:rPr>
              <a:t>o</a:t>
            </a:r>
            <a:r>
              <a:rPr sz="1800" spc="-60" baseline="-30092" dirty="0">
                <a:solidFill>
                  <a:srgbClr val="FFFFFF"/>
                </a:solidFill>
                <a:latin typeface="Arial"/>
                <a:cs typeface="Arial"/>
              </a:rPr>
              <a:t>4</a:t>
            </a:r>
            <a:r>
              <a:rPr sz="1200" b="1" spc="-615" dirty="0">
                <a:solidFill>
                  <a:srgbClr val="898989"/>
                </a:solidFill>
                <a:latin typeface="Calibri"/>
                <a:cs typeface="Calibri"/>
              </a:rPr>
              <a:t>n</a:t>
            </a:r>
            <a:r>
              <a:rPr sz="1800" baseline="-30092" dirty="0">
                <a:solidFill>
                  <a:srgbClr val="FFFFFF"/>
                </a:solidFill>
                <a:latin typeface="Arial"/>
                <a:cs typeface="Arial"/>
              </a:rPr>
              <a:t>9</a:t>
            </a:r>
            <a:r>
              <a:rPr sz="1800" spc="-165" baseline="-30092" dirty="0">
                <a:solidFill>
                  <a:srgbClr val="FFFFFF"/>
                </a:solidFill>
                <a:latin typeface="Arial"/>
                <a:cs typeface="Arial"/>
              </a:rPr>
              <a:t> </a:t>
            </a:r>
            <a:r>
              <a:rPr sz="1200" b="1" spc="-25" dirty="0">
                <a:solidFill>
                  <a:srgbClr val="898989"/>
                </a:solidFill>
                <a:latin typeface="Calibri"/>
                <a:cs typeface="Calibri"/>
              </a:rPr>
              <a:t>of </a:t>
            </a:r>
            <a:r>
              <a:rPr sz="1200" b="1" dirty="0">
                <a:solidFill>
                  <a:srgbClr val="898989"/>
                </a:solidFill>
                <a:latin typeface="Calibri"/>
                <a:cs typeface="Calibri"/>
              </a:rPr>
              <a:t>Distance</a:t>
            </a:r>
            <a:r>
              <a:rPr sz="1200" b="1" spc="-60" dirty="0">
                <a:solidFill>
                  <a:srgbClr val="898989"/>
                </a:solidFill>
                <a:latin typeface="Calibri"/>
                <a:cs typeface="Calibri"/>
              </a:rPr>
              <a:t> </a:t>
            </a:r>
            <a:r>
              <a:rPr sz="1200" b="1" dirty="0">
                <a:solidFill>
                  <a:srgbClr val="898989"/>
                </a:solidFill>
                <a:latin typeface="Calibri"/>
                <a:cs typeface="Calibri"/>
              </a:rPr>
              <a:t>Between</a:t>
            </a:r>
            <a:r>
              <a:rPr sz="1200" b="1" spc="-45" dirty="0">
                <a:solidFill>
                  <a:srgbClr val="898989"/>
                </a:solidFill>
                <a:latin typeface="Calibri"/>
                <a:cs typeface="Calibri"/>
              </a:rPr>
              <a:t> </a:t>
            </a:r>
            <a:r>
              <a:rPr sz="1200" b="1" spc="-15" dirty="0">
                <a:solidFill>
                  <a:srgbClr val="898989"/>
                </a:solidFill>
                <a:latin typeface="Calibri"/>
                <a:cs typeface="Calibri"/>
              </a:rPr>
              <a:t>CP-</a:t>
            </a:r>
            <a:r>
              <a:rPr sz="1200" b="1" spc="-20" dirty="0">
                <a:solidFill>
                  <a:srgbClr val="898989"/>
                </a:solidFill>
                <a:latin typeface="Calibri"/>
                <a:cs typeface="Calibri"/>
              </a:rPr>
              <a:t>nets</a:t>
            </a:r>
            <a:endParaRPr sz="1200">
              <a:latin typeface="Calibri"/>
              <a:cs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3522459" y="0"/>
              <a:ext cx="8669540" cy="6857925"/>
            </a:xfrm>
            <a:prstGeom prst="rect">
              <a:avLst/>
            </a:prstGeom>
          </p:spPr>
        </p:pic>
        <p:pic>
          <p:nvPicPr>
            <p:cNvPr id="4" name="object 4"/>
            <p:cNvPicPr/>
            <p:nvPr/>
          </p:nvPicPr>
          <p:blipFill>
            <a:blip r:embed="rId3" cstate="print"/>
            <a:stretch>
              <a:fillRect/>
            </a:stretch>
          </p:blipFill>
          <p:spPr>
            <a:xfrm>
              <a:off x="0" y="0"/>
              <a:ext cx="9756648" cy="6857999"/>
            </a:xfrm>
            <a:prstGeom prst="rect">
              <a:avLst/>
            </a:prstGeom>
          </p:spPr>
        </p:pic>
      </p:grpSp>
      <p:sp>
        <p:nvSpPr>
          <p:cNvPr id="5" name="object 5"/>
          <p:cNvSpPr txBox="1">
            <a:spLocks noGrp="1"/>
          </p:cNvSpPr>
          <p:nvPr>
            <p:ph type="title"/>
          </p:nvPr>
        </p:nvSpPr>
        <p:spPr>
          <a:xfrm>
            <a:off x="449832" y="1208662"/>
            <a:ext cx="2674367" cy="833562"/>
          </a:xfrm>
          <a:prstGeom prst="rect">
            <a:avLst/>
          </a:prstGeom>
        </p:spPr>
        <p:txBody>
          <a:bodyPr vert="horz" wrap="square" lIns="0" tIns="63500" rIns="0" bIns="0" rtlCol="0">
            <a:spAutoFit/>
          </a:bodyPr>
          <a:lstStyle/>
          <a:p>
            <a:pPr marL="12700" marR="5080">
              <a:lnSpc>
                <a:spcPts val="3000"/>
              </a:lnSpc>
              <a:spcBef>
                <a:spcPts val="500"/>
              </a:spcBef>
            </a:pPr>
            <a:r>
              <a:rPr lang="el-GR" spc="-10" dirty="0">
                <a:solidFill>
                  <a:srgbClr val="FFFFFF"/>
                </a:solidFill>
                <a:latin typeface="Calibri"/>
                <a:cs typeface="Calibri"/>
              </a:rPr>
              <a:t>Τι είναι η τεχνητή νοημοσύνη;</a:t>
            </a:r>
            <a:endParaRPr spc="-10" dirty="0">
              <a:solidFill>
                <a:srgbClr val="FFFFFF"/>
              </a:solidFill>
              <a:latin typeface="Calibri"/>
              <a:cs typeface="Calibri"/>
            </a:endParaRPr>
          </a:p>
        </p:txBody>
      </p:sp>
      <p:grpSp>
        <p:nvGrpSpPr>
          <p:cNvPr id="6" name="object 6"/>
          <p:cNvGrpSpPr/>
          <p:nvPr/>
        </p:nvGrpSpPr>
        <p:grpSpPr>
          <a:xfrm>
            <a:off x="424802" y="843559"/>
            <a:ext cx="3304540" cy="1618615"/>
            <a:chOff x="424802" y="843559"/>
            <a:chExt cx="3304540" cy="1618615"/>
          </a:xfrm>
        </p:grpSpPr>
        <p:sp>
          <p:nvSpPr>
            <p:cNvPr id="7" name="object 7"/>
            <p:cNvSpPr/>
            <p:nvPr/>
          </p:nvSpPr>
          <p:spPr>
            <a:xfrm>
              <a:off x="424802" y="843559"/>
              <a:ext cx="548640" cy="73660"/>
            </a:xfrm>
            <a:custGeom>
              <a:avLst/>
              <a:gdLst/>
              <a:ahLst/>
              <a:cxnLst/>
              <a:rect l="l" t="t" r="r" b="b"/>
              <a:pathLst>
                <a:path w="548640" h="73659">
                  <a:moveTo>
                    <a:pt x="548627" y="73126"/>
                  </a:moveTo>
                  <a:lnTo>
                    <a:pt x="0" y="73126"/>
                  </a:lnTo>
                  <a:lnTo>
                    <a:pt x="0" y="0"/>
                  </a:lnTo>
                  <a:lnTo>
                    <a:pt x="548627" y="0"/>
                  </a:lnTo>
                  <a:lnTo>
                    <a:pt x="548627" y="73126"/>
                  </a:lnTo>
                  <a:close/>
                </a:path>
              </a:pathLst>
            </a:custGeom>
            <a:solidFill>
              <a:srgbClr val="ED7C30"/>
            </a:solidFill>
          </p:spPr>
          <p:txBody>
            <a:bodyPr wrap="square" lIns="0" tIns="0" rIns="0" bIns="0" rtlCol="0"/>
            <a:lstStyle/>
            <a:p>
              <a:endParaRPr/>
            </a:p>
          </p:txBody>
        </p:sp>
        <p:sp>
          <p:nvSpPr>
            <p:cNvPr id="8" name="object 8"/>
            <p:cNvSpPr/>
            <p:nvPr/>
          </p:nvSpPr>
          <p:spPr>
            <a:xfrm>
              <a:off x="428231" y="2443454"/>
              <a:ext cx="3301365" cy="18415"/>
            </a:xfrm>
            <a:custGeom>
              <a:avLst/>
              <a:gdLst/>
              <a:ahLst/>
              <a:cxnLst/>
              <a:rect l="l" t="t" r="r" b="b"/>
              <a:pathLst>
                <a:path w="3301365" h="18414">
                  <a:moveTo>
                    <a:pt x="3301009" y="18300"/>
                  </a:moveTo>
                  <a:lnTo>
                    <a:pt x="0" y="18300"/>
                  </a:lnTo>
                  <a:lnTo>
                    <a:pt x="0" y="0"/>
                  </a:lnTo>
                  <a:lnTo>
                    <a:pt x="3301009" y="0"/>
                  </a:lnTo>
                  <a:lnTo>
                    <a:pt x="3301009" y="18300"/>
                  </a:lnTo>
                  <a:close/>
                </a:path>
              </a:pathLst>
            </a:custGeom>
            <a:solidFill>
              <a:srgbClr val="FFFFFF"/>
            </a:solidFill>
          </p:spPr>
          <p:txBody>
            <a:bodyPr wrap="square" lIns="0" tIns="0" rIns="0" bIns="0" rtlCol="0"/>
            <a:lstStyle/>
            <a:p>
              <a:endParaRPr/>
            </a:p>
          </p:txBody>
        </p:sp>
      </p:grpSp>
      <p:sp>
        <p:nvSpPr>
          <p:cNvPr id="9" name="object 9"/>
          <p:cNvSpPr txBox="1"/>
          <p:nvPr/>
        </p:nvSpPr>
        <p:spPr>
          <a:xfrm>
            <a:off x="449833" y="2712720"/>
            <a:ext cx="3281045" cy="3775521"/>
          </a:xfrm>
          <a:prstGeom prst="rect">
            <a:avLst/>
          </a:prstGeom>
        </p:spPr>
        <p:txBody>
          <a:bodyPr vert="horz" wrap="square" lIns="0" tIns="36830" rIns="0" bIns="0" rtlCol="0">
            <a:spAutoFit/>
          </a:bodyPr>
          <a:lstStyle/>
          <a:p>
            <a:pPr marL="12700" marR="167005">
              <a:lnSpc>
                <a:spcPct val="90600"/>
              </a:lnSpc>
              <a:spcBef>
                <a:spcPts val="290"/>
              </a:spcBef>
            </a:pPr>
            <a:r>
              <a:rPr lang="el-GR" sz="1600" dirty="0">
                <a:solidFill>
                  <a:srgbClr val="FFFFFF"/>
                </a:solidFill>
                <a:latin typeface="Calibri"/>
                <a:cs typeface="Calibri"/>
              </a:rPr>
              <a:t>Η επιστήμη που κάνει τις μηχανές να κάνουν πράγματα που θα απαιτούσαν ευφυΐα εάν τα έκανε ο άνθρωπος</a:t>
            </a:r>
            <a:r>
              <a:rPr sz="1600" spc="-20" dirty="0">
                <a:solidFill>
                  <a:srgbClr val="FFFFFF"/>
                </a:solidFill>
                <a:latin typeface="Calibri"/>
                <a:cs typeface="Calibri"/>
              </a:rPr>
              <a:t>.</a:t>
            </a:r>
            <a:endParaRPr sz="1600" dirty="0">
              <a:latin typeface="Calibri"/>
              <a:cs typeface="Calibri"/>
            </a:endParaRPr>
          </a:p>
          <a:p>
            <a:pPr marL="2163445">
              <a:lnSpc>
                <a:spcPct val="100000"/>
              </a:lnSpc>
              <a:spcBef>
                <a:spcPts val="770"/>
              </a:spcBef>
            </a:pPr>
            <a:r>
              <a:rPr sz="1600" i="1" dirty="0">
                <a:solidFill>
                  <a:srgbClr val="FFFFFF"/>
                </a:solidFill>
                <a:latin typeface="Calibri"/>
                <a:cs typeface="Calibri"/>
              </a:rPr>
              <a:t>M.</a:t>
            </a:r>
            <a:r>
              <a:rPr sz="1600" i="1" spc="-20" dirty="0">
                <a:solidFill>
                  <a:srgbClr val="FFFFFF"/>
                </a:solidFill>
                <a:latin typeface="Calibri"/>
                <a:cs typeface="Calibri"/>
              </a:rPr>
              <a:t> </a:t>
            </a:r>
            <a:r>
              <a:rPr sz="1600" i="1" dirty="0">
                <a:solidFill>
                  <a:srgbClr val="FFFFFF"/>
                </a:solidFill>
                <a:latin typeface="Calibri"/>
                <a:cs typeface="Calibri"/>
              </a:rPr>
              <a:t>L.</a:t>
            </a:r>
            <a:r>
              <a:rPr sz="1600" i="1" spc="-10" dirty="0">
                <a:solidFill>
                  <a:srgbClr val="FFFFFF"/>
                </a:solidFill>
                <a:latin typeface="Calibri"/>
                <a:cs typeface="Calibri"/>
              </a:rPr>
              <a:t> Minsky</a:t>
            </a:r>
            <a:endParaRPr sz="1600" dirty="0">
              <a:latin typeface="Calibri"/>
              <a:cs typeface="Calibri"/>
            </a:endParaRPr>
          </a:p>
          <a:p>
            <a:pPr marL="12700" marR="64135">
              <a:lnSpc>
                <a:spcPct val="90600"/>
              </a:lnSpc>
              <a:spcBef>
                <a:spcPts val="960"/>
              </a:spcBef>
            </a:pPr>
            <a:r>
              <a:rPr lang="el-GR" sz="1600" dirty="0">
                <a:solidFill>
                  <a:srgbClr val="FFFFFF"/>
                </a:solidFill>
                <a:latin typeface="Calibri"/>
                <a:cs typeface="Calibri"/>
              </a:rPr>
              <a:t>Τα συστήματα τεχνητής νοημοσύνης μπορούν είτε να χρησιμοποιούν συμβολικούς κανόνες είτε να μαθαίνουν ένα αριθμητικό μοντέλο, και μπορούν επίσης να προσαρμόζουν τη συμπεριφορά τους αναλύοντας τον τρόπο με τον οποίο το περιβάλλον επηρεάζεται από τις προηγούμενες ενέργειές τους</a:t>
            </a:r>
            <a:r>
              <a:rPr sz="1600" spc="-10" dirty="0">
                <a:solidFill>
                  <a:srgbClr val="FFFFFF"/>
                </a:solidFill>
                <a:latin typeface="Calibri"/>
                <a:cs typeface="Calibri"/>
              </a:rPr>
              <a:t>.</a:t>
            </a:r>
            <a:endParaRPr sz="1600" dirty="0">
              <a:latin typeface="Calibri"/>
              <a:cs typeface="Calibri"/>
            </a:endParaRPr>
          </a:p>
          <a:p>
            <a:pPr marR="5080" algn="r">
              <a:lnSpc>
                <a:spcPct val="100000"/>
              </a:lnSpc>
              <a:spcBef>
                <a:spcPts val="765"/>
              </a:spcBef>
            </a:pPr>
            <a:r>
              <a:rPr sz="1600" i="1" dirty="0">
                <a:solidFill>
                  <a:srgbClr val="FFFFFF"/>
                </a:solidFill>
                <a:latin typeface="Calibri"/>
                <a:cs typeface="Calibri"/>
              </a:rPr>
              <a:t>HLEG</a:t>
            </a:r>
            <a:r>
              <a:rPr sz="1600" i="1" spc="-40" dirty="0">
                <a:solidFill>
                  <a:srgbClr val="FFFFFF"/>
                </a:solidFill>
                <a:latin typeface="Calibri"/>
                <a:cs typeface="Calibri"/>
              </a:rPr>
              <a:t> </a:t>
            </a:r>
            <a:r>
              <a:rPr sz="1600" i="1" dirty="0">
                <a:solidFill>
                  <a:srgbClr val="FFFFFF"/>
                </a:solidFill>
                <a:latin typeface="Calibri"/>
                <a:cs typeface="Calibri"/>
              </a:rPr>
              <a:t>on</a:t>
            </a:r>
            <a:r>
              <a:rPr sz="1600" i="1" spc="-15" dirty="0">
                <a:solidFill>
                  <a:srgbClr val="FFFFFF"/>
                </a:solidFill>
                <a:latin typeface="Calibri"/>
                <a:cs typeface="Calibri"/>
              </a:rPr>
              <a:t> </a:t>
            </a:r>
            <a:r>
              <a:rPr sz="1600" i="1" spc="-25" dirty="0">
                <a:solidFill>
                  <a:srgbClr val="FFFFFF"/>
                </a:solidFill>
                <a:latin typeface="Calibri"/>
                <a:cs typeface="Calibri"/>
              </a:rPr>
              <a:t>AI</a:t>
            </a:r>
            <a:endParaRPr sz="1600" dirty="0">
              <a:latin typeface="Calibri"/>
              <a:cs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96900" y="985011"/>
            <a:ext cx="6346825" cy="452120"/>
          </a:xfrm>
          <a:prstGeom prst="rect">
            <a:avLst/>
          </a:prstGeom>
        </p:spPr>
        <p:txBody>
          <a:bodyPr vert="horz" wrap="square" lIns="0" tIns="12700" rIns="0" bIns="0" rtlCol="0">
            <a:spAutoFit/>
          </a:bodyPr>
          <a:lstStyle/>
          <a:p>
            <a:pPr marL="12700">
              <a:lnSpc>
                <a:spcPct val="100000"/>
              </a:lnSpc>
              <a:spcBef>
                <a:spcPts val="100"/>
              </a:spcBef>
            </a:pPr>
            <a:r>
              <a:rPr lang="el-GR" spc="125" dirty="0"/>
              <a:t>Προσέγγιση της απόστασης </a:t>
            </a:r>
            <a:r>
              <a:rPr lang="en-GB" spc="125" dirty="0"/>
              <a:t>KTD</a:t>
            </a:r>
            <a:endParaRPr spc="170" dirty="0"/>
          </a:p>
        </p:txBody>
      </p:sp>
      <p:sp>
        <p:nvSpPr>
          <p:cNvPr id="3" name="object 3"/>
          <p:cNvSpPr txBox="1"/>
          <p:nvPr/>
        </p:nvSpPr>
        <p:spPr>
          <a:xfrm>
            <a:off x="596900" y="1778508"/>
            <a:ext cx="10570210" cy="1762021"/>
          </a:xfrm>
          <a:prstGeom prst="rect">
            <a:avLst/>
          </a:prstGeom>
        </p:spPr>
        <p:txBody>
          <a:bodyPr vert="horz" wrap="square" lIns="0" tIns="12700" rIns="0" bIns="0" rtlCol="0">
            <a:spAutoFit/>
          </a:bodyPr>
          <a:lstStyle/>
          <a:p>
            <a:pPr marL="243840" indent="-231775">
              <a:lnSpc>
                <a:spcPct val="100000"/>
              </a:lnSpc>
              <a:spcBef>
                <a:spcPts val="100"/>
              </a:spcBef>
              <a:buChar char="•"/>
              <a:tabLst>
                <a:tab pos="243840" algn="l"/>
                <a:tab pos="244475" algn="l"/>
              </a:tabLst>
            </a:pPr>
            <a:r>
              <a:rPr lang="el-GR" sz="2000" dirty="0">
                <a:solidFill>
                  <a:srgbClr val="004165"/>
                </a:solidFill>
                <a:latin typeface="Arial"/>
                <a:cs typeface="Arial"/>
              </a:rPr>
              <a:t>Αντί του υπολογισμού της </a:t>
            </a:r>
            <a:r>
              <a:rPr lang="el-GR" sz="2000" b="1" dirty="0">
                <a:solidFill>
                  <a:srgbClr val="004165"/>
                </a:solidFill>
                <a:latin typeface="Arial"/>
                <a:cs typeface="Arial"/>
              </a:rPr>
              <a:t>KTD μεταξύ δύο </a:t>
            </a:r>
            <a:r>
              <a:rPr lang="el-GR" sz="2000" dirty="0">
                <a:solidFill>
                  <a:srgbClr val="004165"/>
                </a:solidFill>
                <a:latin typeface="Arial"/>
                <a:cs typeface="Arial"/>
              </a:rPr>
              <a:t>CP-</a:t>
            </a:r>
            <a:r>
              <a:rPr lang="el-GR" sz="2000" dirty="0" err="1">
                <a:solidFill>
                  <a:srgbClr val="004165"/>
                </a:solidFill>
                <a:latin typeface="Arial"/>
                <a:cs typeface="Arial"/>
              </a:rPr>
              <a:t>nets</a:t>
            </a:r>
            <a:r>
              <a:rPr lang="el-GR" sz="2000" dirty="0">
                <a:solidFill>
                  <a:srgbClr val="004165"/>
                </a:solidFill>
                <a:latin typeface="Arial"/>
                <a:cs typeface="Arial"/>
              </a:rPr>
              <a:t> σε πολυωνυμικό χρόνο,</a:t>
            </a:r>
            <a:r>
              <a:rPr sz="2000" spc="-10" dirty="0">
                <a:solidFill>
                  <a:srgbClr val="004165"/>
                </a:solidFill>
                <a:latin typeface="Arial"/>
                <a:cs typeface="Arial"/>
              </a:rPr>
              <a:t>,</a:t>
            </a:r>
            <a:endParaRPr sz="2000" dirty="0">
              <a:latin typeface="Arial"/>
              <a:cs typeface="Arial"/>
            </a:endParaRPr>
          </a:p>
          <a:p>
            <a:pPr>
              <a:lnSpc>
                <a:spcPct val="100000"/>
              </a:lnSpc>
              <a:spcBef>
                <a:spcPts val="15"/>
              </a:spcBef>
              <a:buClr>
                <a:srgbClr val="004165"/>
              </a:buClr>
              <a:buFont typeface="Arial"/>
              <a:buChar char="•"/>
            </a:pPr>
            <a:endParaRPr sz="2950" dirty="0">
              <a:latin typeface="Arial"/>
              <a:cs typeface="Arial"/>
            </a:endParaRPr>
          </a:p>
          <a:p>
            <a:pPr marL="243840" marR="5080" indent="-231775">
              <a:lnSpc>
                <a:spcPct val="100000"/>
              </a:lnSpc>
              <a:buChar char="•"/>
              <a:tabLst>
                <a:tab pos="243840" algn="l"/>
                <a:tab pos="244475" algn="l"/>
              </a:tabLst>
            </a:pPr>
            <a:r>
              <a:rPr lang="el-GR" sz="2000" dirty="0">
                <a:solidFill>
                  <a:srgbClr val="004165"/>
                </a:solidFill>
                <a:latin typeface="Arial"/>
                <a:cs typeface="Arial"/>
              </a:rPr>
              <a:t>Υπολογισμός του </a:t>
            </a:r>
            <a:r>
              <a:rPr lang="el-GR" sz="2000" b="1" dirty="0">
                <a:solidFill>
                  <a:srgbClr val="004165"/>
                </a:solidFill>
                <a:latin typeface="Arial"/>
                <a:cs typeface="Arial"/>
              </a:rPr>
              <a:t>ΚΤ</a:t>
            </a:r>
            <a:r>
              <a:rPr lang="el-GR" sz="2000" dirty="0">
                <a:solidFill>
                  <a:srgbClr val="004165"/>
                </a:solidFill>
                <a:latin typeface="Arial"/>
                <a:cs typeface="Arial"/>
              </a:rPr>
              <a:t> δύο συγκεκριμένων γραμμικοποιήσεων των PO από τα δίκτυα CP σε πολυωνυμικό χρόνο</a:t>
            </a:r>
            <a:endParaRPr sz="2000" dirty="0">
              <a:latin typeface="Arial"/>
              <a:cs typeface="Arial"/>
            </a:endParaRPr>
          </a:p>
          <a:p>
            <a:pPr marL="358140">
              <a:lnSpc>
                <a:spcPct val="100000"/>
              </a:lnSpc>
              <a:spcBef>
                <a:spcPts val="480"/>
              </a:spcBef>
              <a:tabLst>
                <a:tab pos="755015" algn="l"/>
              </a:tabLst>
            </a:pPr>
            <a:r>
              <a:rPr sz="2000" spc="-50" dirty="0">
                <a:solidFill>
                  <a:srgbClr val="004165"/>
                </a:solidFill>
                <a:latin typeface="Arial"/>
                <a:cs typeface="Arial"/>
              </a:rPr>
              <a:t>–</a:t>
            </a:r>
            <a:r>
              <a:rPr sz="2000" dirty="0">
                <a:solidFill>
                  <a:srgbClr val="004165"/>
                </a:solidFill>
                <a:latin typeface="Arial"/>
                <a:cs typeface="Arial"/>
              </a:rPr>
              <a:t>	</a:t>
            </a:r>
            <a:r>
              <a:rPr lang="el-GR" sz="2000" dirty="0">
                <a:solidFill>
                  <a:srgbClr val="004165"/>
                </a:solidFill>
                <a:latin typeface="Arial"/>
                <a:cs typeface="Arial"/>
              </a:rPr>
              <a:t>Δηλαδή, χωρίς επακριβή υπολογισμό των γραμμικοποιήσεων!</a:t>
            </a:r>
            <a:endParaRPr sz="2000" dirty="0">
              <a:latin typeface="Arial"/>
              <a:cs typeface="Arial"/>
            </a:endParaRPr>
          </a:p>
        </p:txBody>
      </p:sp>
      <p:sp>
        <p:nvSpPr>
          <p:cNvPr id="4" name="object 4"/>
          <p:cNvSpPr txBox="1"/>
          <p:nvPr/>
        </p:nvSpPr>
        <p:spPr>
          <a:xfrm>
            <a:off x="8778240" y="6339332"/>
            <a:ext cx="2694305" cy="400685"/>
          </a:xfrm>
          <a:prstGeom prst="rect">
            <a:avLst/>
          </a:prstGeom>
        </p:spPr>
        <p:txBody>
          <a:bodyPr vert="horz" wrap="square" lIns="0" tIns="3175" rIns="0" bIns="0" rtlCol="0">
            <a:spAutoFit/>
          </a:bodyPr>
          <a:lstStyle/>
          <a:p>
            <a:pPr marL="50800" marR="43180">
              <a:lnSpc>
                <a:spcPct val="105000"/>
              </a:lnSpc>
              <a:spcBef>
                <a:spcPts val="25"/>
              </a:spcBef>
            </a:pPr>
            <a:r>
              <a:rPr sz="1200" b="1" dirty="0">
                <a:solidFill>
                  <a:srgbClr val="898989"/>
                </a:solidFill>
                <a:latin typeface="Calibri"/>
                <a:cs typeface="Calibri"/>
              </a:rPr>
              <a:t>New</a:t>
            </a:r>
            <a:r>
              <a:rPr sz="1200" b="1" spc="-25" dirty="0">
                <a:solidFill>
                  <a:srgbClr val="898989"/>
                </a:solidFill>
                <a:latin typeface="Calibri"/>
                <a:cs typeface="Calibri"/>
              </a:rPr>
              <a:t> </a:t>
            </a:r>
            <a:r>
              <a:rPr sz="1200" b="1" dirty="0">
                <a:solidFill>
                  <a:srgbClr val="898989"/>
                </a:solidFill>
                <a:latin typeface="Calibri"/>
                <a:cs typeface="Calibri"/>
              </a:rPr>
              <a:t>Orleans</a:t>
            </a:r>
            <a:r>
              <a:rPr sz="1200" b="1" spc="-15" dirty="0">
                <a:solidFill>
                  <a:srgbClr val="898989"/>
                </a:solidFill>
                <a:latin typeface="Calibri"/>
                <a:cs typeface="Calibri"/>
              </a:rPr>
              <a:t> </a:t>
            </a:r>
            <a:r>
              <a:rPr sz="1200" b="1" dirty="0">
                <a:solidFill>
                  <a:srgbClr val="898989"/>
                </a:solidFill>
                <a:latin typeface="Calibri"/>
                <a:cs typeface="Calibri"/>
              </a:rPr>
              <a:t>–</a:t>
            </a:r>
            <a:r>
              <a:rPr sz="1200" b="1" spc="-5" dirty="0">
                <a:solidFill>
                  <a:srgbClr val="898989"/>
                </a:solidFill>
                <a:latin typeface="Calibri"/>
                <a:cs typeface="Calibri"/>
              </a:rPr>
              <a:t> </a:t>
            </a:r>
            <a:r>
              <a:rPr sz="1200" b="1" dirty="0">
                <a:solidFill>
                  <a:srgbClr val="898989"/>
                </a:solidFill>
                <a:latin typeface="Calibri"/>
                <a:cs typeface="Calibri"/>
              </a:rPr>
              <a:t>MPREF</a:t>
            </a:r>
            <a:r>
              <a:rPr sz="1200" b="1" spc="-10" dirty="0">
                <a:solidFill>
                  <a:srgbClr val="898989"/>
                </a:solidFill>
                <a:latin typeface="Calibri"/>
                <a:cs typeface="Calibri"/>
              </a:rPr>
              <a:t> </a:t>
            </a:r>
            <a:r>
              <a:rPr sz="1200" b="1" dirty="0">
                <a:solidFill>
                  <a:srgbClr val="898989"/>
                </a:solidFill>
                <a:latin typeface="Calibri"/>
                <a:cs typeface="Calibri"/>
              </a:rPr>
              <a:t>2018 -</a:t>
            </a:r>
            <a:r>
              <a:rPr sz="1200" b="1" spc="-15" dirty="0">
                <a:solidFill>
                  <a:srgbClr val="898989"/>
                </a:solidFill>
                <a:latin typeface="Calibri"/>
                <a:cs typeface="Calibri"/>
              </a:rPr>
              <a:t> </a:t>
            </a:r>
            <a:r>
              <a:rPr sz="1200" b="1" dirty="0">
                <a:solidFill>
                  <a:srgbClr val="898989"/>
                </a:solidFill>
                <a:latin typeface="Calibri"/>
                <a:cs typeface="Calibri"/>
              </a:rPr>
              <a:t>A</a:t>
            </a:r>
            <a:r>
              <a:rPr sz="1200" b="1" spc="-10" dirty="0">
                <a:solidFill>
                  <a:srgbClr val="898989"/>
                </a:solidFill>
                <a:latin typeface="Calibri"/>
                <a:cs typeface="Calibri"/>
              </a:rPr>
              <a:t> </a:t>
            </a:r>
            <a:r>
              <a:rPr sz="1200" b="1" spc="-5" dirty="0">
                <a:solidFill>
                  <a:srgbClr val="898989"/>
                </a:solidFill>
                <a:latin typeface="Calibri"/>
                <a:cs typeface="Calibri"/>
              </a:rPr>
              <a:t>Noti</a:t>
            </a:r>
            <a:r>
              <a:rPr sz="1200" b="1" spc="-630" dirty="0">
                <a:solidFill>
                  <a:srgbClr val="898989"/>
                </a:solidFill>
                <a:latin typeface="Calibri"/>
                <a:cs typeface="Calibri"/>
              </a:rPr>
              <a:t>o</a:t>
            </a:r>
            <a:r>
              <a:rPr sz="1800" spc="-60" baseline="-30092" dirty="0">
                <a:solidFill>
                  <a:srgbClr val="FFFFFF"/>
                </a:solidFill>
                <a:latin typeface="Arial"/>
                <a:cs typeface="Arial"/>
              </a:rPr>
              <a:t>5</a:t>
            </a:r>
            <a:r>
              <a:rPr sz="1200" b="1" spc="-615" dirty="0">
                <a:solidFill>
                  <a:srgbClr val="898989"/>
                </a:solidFill>
                <a:latin typeface="Calibri"/>
                <a:cs typeface="Calibri"/>
              </a:rPr>
              <a:t>n</a:t>
            </a:r>
            <a:r>
              <a:rPr sz="1800" baseline="-30092" dirty="0">
                <a:solidFill>
                  <a:srgbClr val="FFFFFF"/>
                </a:solidFill>
                <a:latin typeface="Arial"/>
                <a:cs typeface="Arial"/>
              </a:rPr>
              <a:t>0</a:t>
            </a:r>
            <a:r>
              <a:rPr sz="1800" spc="-165" baseline="-30092" dirty="0">
                <a:solidFill>
                  <a:srgbClr val="FFFFFF"/>
                </a:solidFill>
                <a:latin typeface="Arial"/>
                <a:cs typeface="Arial"/>
              </a:rPr>
              <a:t> </a:t>
            </a:r>
            <a:r>
              <a:rPr sz="1200" b="1" spc="-25" dirty="0">
                <a:solidFill>
                  <a:srgbClr val="898989"/>
                </a:solidFill>
                <a:latin typeface="Calibri"/>
                <a:cs typeface="Calibri"/>
              </a:rPr>
              <a:t>of </a:t>
            </a:r>
            <a:r>
              <a:rPr sz="1200" b="1" dirty="0">
                <a:solidFill>
                  <a:srgbClr val="898989"/>
                </a:solidFill>
                <a:latin typeface="Calibri"/>
                <a:cs typeface="Calibri"/>
              </a:rPr>
              <a:t>Distance</a:t>
            </a:r>
            <a:r>
              <a:rPr sz="1200" b="1" spc="-60" dirty="0">
                <a:solidFill>
                  <a:srgbClr val="898989"/>
                </a:solidFill>
                <a:latin typeface="Calibri"/>
                <a:cs typeface="Calibri"/>
              </a:rPr>
              <a:t> </a:t>
            </a:r>
            <a:r>
              <a:rPr sz="1200" b="1" dirty="0">
                <a:solidFill>
                  <a:srgbClr val="898989"/>
                </a:solidFill>
                <a:latin typeface="Calibri"/>
                <a:cs typeface="Calibri"/>
              </a:rPr>
              <a:t>Between</a:t>
            </a:r>
            <a:r>
              <a:rPr sz="1200" b="1" spc="-45" dirty="0">
                <a:solidFill>
                  <a:srgbClr val="898989"/>
                </a:solidFill>
                <a:latin typeface="Calibri"/>
                <a:cs typeface="Calibri"/>
              </a:rPr>
              <a:t> </a:t>
            </a:r>
            <a:r>
              <a:rPr sz="1200" b="1" spc="-15" dirty="0">
                <a:solidFill>
                  <a:srgbClr val="898989"/>
                </a:solidFill>
                <a:latin typeface="Calibri"/>
                <a:cs typeface="Calibri"/>
              </a:rPr>
              <a:t>CP-</a:t>
            </a:r>
            <a:r>
              <a:rPr sz="1200" b="1" spc="-20" dirty="0">
                <a:solidFill>
                  <a:srgbClr val="898989"/>
                </a:solidFill>
                <a:latin typeface="Calibri"/>
                <a:cs typeface="Calibri"/>
              </a:rPr>
              <a:t>nets</a:t>
            </a:r>
            <a:endParaRPr sz="1200">
              <a:latin typeface="Calibri"/>
              <a:cs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901891" y="2367788"/>
            <a:ext cx="1301750" cy="208279"/>
          </a:xfrm>
          <a:prstGeom prst="rect">
            <a:avLst/>
          </a:prstGeom>
        </p:spPr>
        <p:txBody>
          <a:bodyPr vert="horz" wrap="square" lIns="0" tIns="12700" rIns="0" bIns="0" rtlCol="0">
            <a:spAutoFit/>
          </a:bodyPr>
          <a:lstStyle/>
          <a:p>
            <a:pPr marL="12700">
              <a:lnSpc>
                <a:spcPct val="100000"/>
              </a:lnSpc>
              <a:spcBef>
                <a:spcPts val="100"/>
              </a:spcBef>
            </a:pPr>
            <a:r>
              <a:rPr sz="1200" b="1" spc="-20" dirty="0">
                <a:latin typeface="Calibri"/>
                <a:cs typeface="Calibri"/>
              </a:rPr>
              <a:t>VegPasta,</a:t>
            </a:r>
            <a:r>
              <a:rPr sz="1200" b="1" spc="10" dirty="0">
                <a:latin typeface="Calibri"/>
                <a:cs typeface="Calibri"/>
              </a:rPr>
              <a:t> </a:t>
            </a:r>
            <a:r>
              <a:rPr sz="1200" b="1" spc="-20" dirty="0">
                <a:latin typeface="Calibri"/>
                <a:cs typeface="Calibri"/>
              </a:rPr>
              <a:t>IceTea,</a:t>
            </a:r>
            <a:r>
              <a:rPr sz="1200" b="1" spc="20" dirty="0">
                <a:latin typeface="Calibri"/>
                <a:cs typeface="Calibri"/>
              </a:rPr>
              <a:t> </a:t>
            </a:r>
            <a:r>
              <a:rPr sz="1200" b="1" spc="-25" dirty="0">
                <a:latin typeface="Calibri"/>
                <a:cs typeface="Calibri"/>
              </a:rPr>
              <a:t>TV</a:t>
            </a:r>
            <a:endParaRPr sz="1200">
              <a:latin typeface="Calibri"/>
              <a:cs typeface="Calibri"/>
            </a:endParaRPr>
          </a:p>
        </p:txBody>
      </p:sp>
      <p:sp>
        <p:nvSpPr>
          <p:cNvPr id="3" name="object 3"/>
          <p:cNvSpPr/>
          <p:nvPr/>
        </p:nvSpPr>
        <p:spPr>
          <a:xfrm>
            <a:off x="5419026" y="3204565"/>
            <a:ext cx="1762125" cy="277495"/>
          </a:xfrm>
          <a:custGeom>
            <a:avLst/>
            <a:gdLst/>
            <a:ahLst/>
            <a:cxnLst/>
            <a:rect l="l" t="t" r="r" b="b"/>
            <a:pathLst>
              <a:path w="1762125" h="277495">
                <a:moveTo>
                  <a:pt x="0" y="0"/>
                </a:moveTo>
                <a:lnTo>
                  <a:pt x="1762023" y="0"/>
                </a:lnTo>
                <a:lnTo>
                  <a:pt x="1762023" y="277012"/>
                </a:lnTo>
                <a:lnTo>
                  <a:pt x="0" y="277012"/>
                </a:lnTo>
                <a:lnTo>
                  <a:pt x="0" y="0"/>
                </a:lnTo>
                <a:close/>
              </a:path>
            </a:pathLst>
          </a:custGeom>
          <a:ln w="9525">
            <a:solidFill>
              <a:srgbClr val="000000"/>
            </a:solidFill>
          </a:ln>
        </p:spPr>
        <p:txBody>
          <a:bodyPr wrap="square" lIns="0" tIns="0" rIns="0" bIns="0" rtlCol="0"/>
          <a:lstStyle/>
          <a:p>
            <a:endParaRPr/>
          </a:p>
        </p:txBody>
      </p:sp>
      <p:sp>
        <p:nvSpPr>
          <p:cNvPr id="4" name="object 4"/>
          <p:cNvSpPr txBox="1"/>
          <p:nvPr/>
        </p:nvSpPr>
        <p:spPr>
          <a:xfrm>
            <a:off x="5497791" y="3224276"/>
            <a:ext cx="1570355" cy="208279"/>
          </a:xfrm>
          <a:prstGeom prst="rect">
            <a:avLst/>
          </a:prstGeom>
        </p:spPr>
        <p:txBody>
          <a:bodyPr vert="horz" wrap="square" lIns="0" tIns="12700" rIns="0" bIns="0" rtlCol="0">
            <a:spAutoFit/>
          </a:bodyPr>
          <a:lstStyle/>
          <a:p>
            <a:pPr marL="12700">
              <a:lnSpc>
                <a:spcPct val="100000"/>
              </a:lnSpc>
              <a:spcBef>
                <a:spcPts val="100"/>
              </a:spcBef>
            </a:pPr>
            <a:r>
              <a:rPr sz="1200" b="1" spc="-20" dirty="0">
                <a:latin typeface="Calibri"/>
                <a:cs typeface="Calibri"/>
              </a:rPr>
              <a:t>VegPasta,</a:t>
            </a:r>
            <a:r>
              <a:rPr sz="1200" b="1" spc="-5" dirty="0">
                <a:latin typeface="Calibri"/>
                <a:cs typeface="Calibri"/>
              </a:rPr>
              <a:t> </a:t>
            </a:r>
            <a:r>
              <a:rPr sz="1200" b="1" dirty="0">
                <a:latin typeface="Calibri"/>
                <a:cs typeface="Calibri"/>
              </a:rPr>
              <a:t>Lemonade, </a:t>
            </a:r>
            <a:r>
              <a:rPr sz="1200" b="1" spc="-25" dirty="0">
                <a:latin typeface="Calibri"/>
                <a:cs typeface="Calibri"/>
              </a:rPr>
              <a:t>TV</a:t>
            </a:r>
            <a:endParaRPr sz="1200">
              <a:latin typeface="Calibri"/>
              <a:cs typeface="Calibri"/>
            </a:endParaRPr>
          </a:p>
        </p:txBody>
      </p:sp>
      <p:sp>
        <p:nvSpPr>
          <p:cNvPr id="5" name="object 5"/>
          <p:cNvSpPr/>
          <p:nvPr/>
        </p:nvSpPr>
        <p:spPr>
          <a:xfrm>
            <a:off x="8145068" y="3242716"/>
            <a:ext cx="1717039" cy="277495"/>
          </a:xfrm>
          <a:custGeom>
            <a:avLst/>
            <a:gdLst/>
            <a:ahLst/>
            <a:cxnLst/>
            <a:rect l="l" t="t" r="r" b="b"/>
            <a:pathLst>
              <a:path w="1717040" h="277495">
                <a:moveTo>
                  <a:pt x="0" y="0"/>
                </a:moveTo>
                <a:lnTo>
                  <a:pt x="1716786" y="0"/>
                </a:lnTo>
                <a:lnTo>
                  <a:pt x="1716786" y="277012"/>
                </a:lnTo>
                <a:lnTo>
                  <a:pt x="0" y="277012"/>
                </a:lnTo>
                <a:lnTo>
                  <a:pt x="0" y="0"/>
                </a:lnTo>
                <a:close/>
              </a:path>
            </a:pathLst>
          </a:custGeom>
          <a:ln w="9525">
            <a:solidFill>
              <a:srgbClr val="000000"/>
            </a:solidFill>
          </a:ln>
        </p:spPr>
        <p:txBody>
          <a:bodyPr wrap="square" lIns="0" tIns="0" rIns="0" bIns="0" rtlCol="0"/>
          <a:lstStyle/>
          <a:p>
            <a:endParaRPr/>
          </a:p>
        </p:txBody>
      </p:sp>
      <p:sp>
        <p:nvSpPr>
          <p:cNvPr id="6" name="object 6"/>
          <p:cNvSpPr txBox="1"/>
          <p:nvPr/>
        </p:nvSpPr>
        <p:spPr>
          <a:xfrm>
            <a:off x="8223808" y="3263900"/>
            <a:ext cx="1513205" cy="208279"/>
          </a:xfrm>
          <a:prstGeom prst="rect">
            <a:avLst/>
          </a:prstGeom>
        </p:spPr>
        <p:txBody>
          <a:bodyPr vert="horz" wrap="square" lIns="0" tIns="12700" rIns="0" bIns="0" rtlCol="0">
            <a:spAutoFit/>
          </a:bodyPr>
          <a:lstStyle/>
          <a:p>
            <a:pPr marL="12700">
              <a:lnSpc>
                <a:spcPct val="100000"/>
              </a:lnSpc>
              <a:spcBef>
                <a:spcPts val="100"/>
              </a:spcBef>
            </a:pPr>
            <a:r>
              <a:rPr sz="1200" b="1" spc="-20" dirty="0">
                <a:latin typeface="Calibri"/>
                <a:cs typeface="Calibri"/>
              </a:rPr>
              <a:t>VegPasta,</a:t>
            </a:r>
            <a:r>
              <a:rPr sz="1200" b="1" spc="10" dirty="0">
                <a:latin typeface="Calibri"/>
                <a:cs typeface="Calibri"/>
              </a:rPr>
              <a:t> </a:t>
            </a:r>
            <a:r>
              <a:rPr sz="1200" b="1" spc="-20" dirty="0">
                <a:latin typeface="Calibri"/>
                <a:cs typeface="Calibri"/>
              </a:rPr>
              <a:t>IceTea,</a:t>
            </a:r>
            <a:r>
              <a:rPr sz="1200" b="1" spc="15" dirty="0">
                <a:latin typeface="Calibri"/>
                <a:cs typeface="Calibri"/>
              </a:rPr>
              <a:t> </a:t>
            </a:r>
            <a:r>
              <a:rPr sz="1200" b="1" spc="-20" dirty="0">
                <a:latin typeface="Calibri"/>
                <a:cs typeface="Calibri"/>
              </a:rPr>
              <a:t>Music</a:t>
            </a:r>
            <a:endParaRPr sz="1200">
              <a:latin typeface="Calibri"/>
              <a:cs typeface="Calibri"/>
            </a:endParaRPr>
          </a:p>
        </p:txBody>
      </p:sp>
      <p:sp>
        <p:nvSpPr>
          <p:cNvPr id="7" name="object 7"/>
          <p:cNvSpPr/>
          <p:nvPr/>
        </p:nvSpPr>
        <p:spPr>
          <a:xfrm>
            <a:off x="8016773" y="4229443"/>
            <a:ext cx="1973580" cy="277495"/>
          </a:xfrm>
          <a:custGeom>
            <a:avLst/>
            <a:gdLst/>
            <a:ahLst/>
            <a:cxnLst/>
            <a:rect l="l" t="t" r="r" b="b"/>
            <a:pathLst>
              <a:path w="1973579" h="277495">
                <a:moveTo>
                  <a:pt x="0" y="0"/>
                </a:moveTo>
                <a:lnTo>
                  <a:pt x="1973364" y="0"/>
                </a:lnTo>
                <a:lnTo>
                  <a:pt x="1973364" y="276974"/>
                </a:lnTo>
                <a:lnTo>
                  <a:pt x="0" y="276974"/>
                </a:lnTo>
                <a:lnTo>
                  <a:pt x="0" y="0"/>
                </a:lnTo>
                <a:close/>
              </a:path>
            </a:pathLst>
          </a:custGeom>
          <a:ln w="9525">
            <a:solidFill>
              <a:srgbClr val="000000"/>
            </a:solidFill>
          </a:ln>
        </p:spPr>
        <p:txBody>
          <a:bodyPr wrap="square" lIns="0" tIns="0" rIns="0" bIns="0" rtlCol="0"/>
          <a:lstStyle/>
          <a:p>
            <a:endParaRPr/>
          </a:p>
        </p:txBody>
      </p:sp>
      <p:sp>
        <p:nvSpPr>
          <p:cNvPr id="8" name="object 8"/>
          <p:cNvSpPr txBox="1"/>
          <p:nvPr/>
        </p:nvSpPr>
        <p:spPr>
          <a:xfrm>
            <a:off x="8095538" y="4248404"/>
            <a:ext cx="1781175" cy="208279"/>
          </a:xfrm>
          <a:prstGeom prst="rect">
            <a:avLst/>
          </a:prstGeom>
        </p:spPr>
        <p:txBody>
          <a:bodyPr vert="horz" wrap="square" lIns="0" tIns="12700" rIns="0" bIns="0" rtlCol="0">
            <a:spAutoFit/>
          </a:bodyPr>
          <a:lstStyle/>
          <a:p>
            <a:pPr marL="12700">
              <a:lnSpc>
                <a:spcPct val="100000"/>
              </a:lnSpc>
              <a:spcBef>
                <a:spcPts val="100"/>
              </a:spcBef>
            </a:pPr>
            <a:r>
              <a:rPr sz="1200" b="1" spc="-20" dirty="0">
                <a:latin typeface="Calibri"/>
                <a:cs typeface="Calibri"/>
              </a:rPr>
              <a:t>VegPasta,</a:t>
            </a:r>
            <a:r>
              <a:rPr sz="1200" b="1" spc="-5" dirty="0">
                <a:latin typeface="Calibri"/>
                <a:cs typeface="Calibri"/>
              </a:rPr>
              <a:t> </a:t>
            </a:r>
            <a:r>
              <a:rPr sz="1200" b="1" dirty="0">
                <a:latin typeface="Calibri"/>
                <a:cs typeface="Calibri"/>
              </a:rPr>
              <a:t>Lemonade, </a:t>
            </a:r>
            <a:r>
              <a:rPr sz="1200" b="1" spc="-20" dirty="0">
                <a:latin typeface="Calibri"/>
                <a:cs typeface="Calibri"/>
              </a:rPr>
              <a:t>Music</a:t>
            </a:r>
            <a:endParaRPr sz="1200">
              <a:latin typeface="Calibri"/>
              <a:cs typeface="Calibri"/>
            </a:endParaRPr>
          </a:p>
        </p:txBody>
      </p:sp>
      <p:sp>
        <p:nvSpPr>
          <p:cNvPr id="9" name="object 9"/>
          <p:cNvSpPr/>
          <p:nvPr/>
        </p:nvSpPr>
        <p:spPr>
          <a:xfrm>
            <a:off x="5588939" y="4274439"/>
            <a:ext cx="1422400" cy="277495"/>
          </a:xfrm>
          <a:custGeom>
            <a:avLst/>
            <a:gdLst/>
            <a:ahLst/>
            <a:cxnLst/>
            <a:rect l="l" t="t" r="r" b="b"/>
            <a:pathLst>
              <a:path w="1422400" h="277495">
                <a:moveTo>
                  <a:pt x="0" y="0"/>
                </a:moveTo>
                <a:lnTo>
                  <a:pt x="1422247" y="0"/>
                </a:lnTo>
                <a:lnTo>
                  <a:pt x="1422247" y="277012"/>
                </a:lnTo>
                <a:lnTo>
                  <a:pt x="0" y="277012"/>
                </a:lnTo>
                <a:lnTo>
                  <a:pt x="0" y="0"/>
                </a:lnTo>
                <a:close/>
              </a:path>
            </a:pathLst>
          </a:custGeom>
          <a:ln w="9525">
            <a:solidFill>
              <a:srgbClr val="000000"/>
            </a:solidFill>
          </a:ln>
        </p:spPr>
        <p:txBody>
          <a:bodyPr wrap="square" lIns="0" tIns="0" rIns="0" bIns="0" rtlCol="0"/>
          <a:lstStyle/>
          <a:p>
            <a:endParaRPr/>
          </a:p>
        </p:txBody>
      </p:sp>
      <p:sp>
        <p:nvSpPr>
          <p:cNvPr id="10" name="object 10"/>
          <p:cNvSpPr txBox="1"/>
          <p:nvPr/>
        </p:nvSpPr>
        <p:spPr>
          <a:xfrm>
            <a:off x="5667679" y="4294123"/>
            <a:ext cx="1252220" cy="208279"/>
          </a:xfrm>
          <a:prstGeom prst="rect">
            <a:avLst/>
          </a:prstGeom>
        </p:spPr>
        <p:txBody>
          <a:bodyPr vert="horz" wrap="square" lIns="0" tIns="12700" rIns="0" bIns="0" rtlCol="0">
            <a:spAutoFit/>
          </a:bodyPr>
          <a:lstStyle/>
          <a:p>
            <a:pPr marL="12700">
              <a:lnSpc>
                <a:spcPct val="100000"/>
              </a:lnSpc>
              <a:spcBef>
                <a:spcPts val="100"/>
              </a:spcBef>
            </a:pPr>
            <a:r>
              <a:rPr sz="1200" b="1" dirty="0">
                <a:latin typeface="Calibri"/>
                <a:cs typeface="Calibri"/>
              </a:rPr>
              <a:t>Fish,</a:t>
            </a:r>
            <a:r>
              <a:rPr sz="1200" b="1" spc="-20" dirty="0">
                <a:latin typeface="Calibri"/>
                <a:cs typeface="Calibri"/>
              </a:rPr>
              <a:t> </a:t>
            </a:r>
            <a:r>
              <a:rPr sz="1200" b="1" dirty="0">
                <a:latin typeface="Calibri"/>
                <a:cs typeface="Calibri"/>
              </a:rPr>
              <a:t>Lemonade,</a:t>
            </a:r>
            <a:r>
              <a:rPr sz="1200" b="1" spc="-15" dirty="0">
                <a:latin typeface="Calibri"/>
                <a:cs typeface="Calibri"/>
              </a:rPr>
              <a:t> </a:t>
            </a:r>
            <a:r>
              <a:rPr sz="1200" b="1" spc="-25" dirty="0">
                <a:latin typeface="Calibri"/>
                <a:cs typeface="Calibri"/>
              </a:rPr>
              <a:t>TV</a:t>
            </a:r>
            <a:endParaRPr sz="1200">
              <a:latin typeface="Calibri"/>
              <a:cs typeface="Calibri"/>
            </a:endParaRPr>
          </a:p>
        </p:txBody>
      </p:sp>
      <p:sp>
        <p:nvSpPr>
          <p:cNvPr id="11" name="object 11"/>
          <p:cNvSpPr/>
          <p:nvPr/>
        </p:nvSpPr>
        <p:spPr>
          <a:xfrm>
            <a:off x="8185594" y="5263159"/>
            <a:ext cx="1635760" cy="277495"/>
          </a:xfrm>
          <a:custGeom>
            <a:avLst/>
            <a:gdLst/>
            <a:ahLst/>
            <a:cxnLst/>
            <a:rect l="l" t="t" r="r" b="b"/>
            <a:pathLst>
              <a:path w="1635759" h="277495">
                <a:moveTo>
                  <a:pt x="0" y="0"/>
                </a:moveTo>
                <a:lnTo>
                  <a:pt x="1635721" y="0"/>
                </a:lnTo>
                <a:lnTo>
                  <a:pt x="1635721" y="276974"/>
                </a:lnTo>
                <a:lnTo>
                  <a:pt x="0" y="276974"/>
                </a:lnTo>
                <a:lnTo>
                  <a:pt x="0" y="0"/>
                </a:lnTo>
                <a:close/>
              </a:path>
            </a:pathLst>
          </a:custGeom>
          <a:ln w="9525">
            <a:solidFill>
              <a:srgbClr val="000000"/>
            </a:solidFill>
          </a:ln>
        </p:spPr>
        <p:txBody>
          <a:bodyPr wrap="square" lIns="0" tIns="0" rIns="0" bIns="0" rtlCol="0"/>
          <a:lstStyle/>
          <a:p>
            <a:endParaRPr/>
          </a:p>
        </p:txBody>
      </p:sp>
      <p:sp>
        <p:nvSpPr>
          <p:cNvPr id="12" name="object 12"/>
          <p:cNvSpPr txBox="1"/>
          <p:nvPr/>
        </p:nvSpPr>
        <p:spPr>
          <a:xfrm>
            <a:off x="8264347" y="5284723"/>
            <a:ext cx="1463675" cy="208279"/>
          </a:xfrm>
          <a:prstGeom prst="rect">
            <a:avLst/>
          </a:prstGeom>
        </p:spPr>
        <p:txBody>
          <a:bodyPr vert="horz" wrap="square" lIns="0" tIns="12700" rIns="0" bIns="0" rtlCol="0">
            <a:spAutoFit/>
          </a:bodyPr>
          <a:lstStyle/>
          <a:p>
            <a:pPr marL="12700">
              <a:lnSpc>
                <a:spcPct val="100000"/>
              </a:lnSpc>
              <a:spcBef>
                <a:spcPts val="100"/>
              </a:spcBef>
            </a:pPr>
            <a:r>
              <a:rPr sz="1200" b="1" dirty="0">
                <a:latin typeface="Calibri"/>
                <a:cs typeface="Calibri"/>
              </a:rPr>
              <a:t>Fish,</a:t>
            </a:r>
            <a:r>
              <a:rPr sz="1200" b="1" spc="-20" dirty="0">
                <a:latin typeface="Calibri"/>
                <a:cs typeface="Calibri"/>
              </a:rPr>
              <a:t> </a:t>
            </a:r>
            <a:r>
              <a:rPr sz="1200" b="1" dirty="0">
                <a:latin typeface="Calibri"/>
                <a:cs typeface="Calibri"/>
              </a:rPr>
              <a:t>Lemonade,</a:t>
            </a:r>
            <a:r>
              <a:rPr sz="1200" b="1" spc="-15" dirty="0">
                <a:latin typeface="Calibri"/>
                <a:cs typeface="Calibri"/>
              </a:rPr>
              <a:t> </a:t>
            </a:r>
            <a:r>
              <a:rPr sz="1200" b="1" spc="-20" dirty="0">
                <a:latin typeface="Calibri"/>
                <a:cs typeface="Calibri"/>
              </a:rPr>
              <a:t>Music</a:t>
            </a:r>
            <a:endParaRPr sz="1200">
              <a:latin typeface="Calibri"/>
              <a:cs typeface="Calibri"/>
            </a:endParaRPr>
          </a:p>
        </p:txBody>
      </p:sp>
      <p:sp>
        <p:nvSpPr>
          <p:cNvPr id="13" name="object 13"/>
          <p:cNvSpPr/>
          <p:nvPr/>
        </p:nvSpPr>
        <p:spPr>
          <a:xfrm>
            <a:off x="5717235" y="5257355"/>
            <a:ext cx="1165860" cy="277495"/>
          </a:xfrm>
          <a:custGeom>
            <a:avLst/>
            <a:gdLst/>
            <a:ahLst/>
            <a:cxnLst/>
            <a:rect l="l" t="t" r="r" b="b"/>
            <a:pathLst>
              <a:path w="1165859" h="277495">
                <a:moveTo>
                  <a:pt x="0" y="0"/>
                </a:moveTo>
                <a:lnTo>
                  <a:pt x="1165669" y="0"/>
                </a:lnTo>
                <a:lnTo>
                  <a:pt x="1165669" y="277012"/>
                </a:lnTo>
                <a:lnTo>
                  <a:pt x="0" y="277012"/>
                </a:lnTo>
                <a:lnTo>
                  <a:pt x="0" y="0"/>
                </a:lnTo>
                <a:close/>
              </a:path>
            </a:pathLst>
          </a:custGeom>
          <a:ln w="9524">
            <a:solidFill>
              <a:srgbClr val="000000"/>
            </a:solidFill>
          </a:ln>
        </p:spPr>
        <p:txBody>
          <a:bodyPr wrap="square" lIns="0" tIns="0" rIns="0" bIns="0" rtlCol="0"/>
          <a:lstStyle/>
          <a:p>
            <a:endParaRPr/>
          </a:p>
        </p:txBody>
      </p:sp>
      <p:sp>
        <p:nvSpPr>
          <p:cNvPr id="14" name="object 14"/>
          <p:cNvSpPr txBox="1"/>
          <p:nvPr/>
        </p:nvSpPr>
        <p:spPr>
          <a:xfrm>
            <a:off x="5795949" y="5278628"/>
            <a:ext cx="984250" cy="208279"/>
          </a:xfrm>
          <a:prstGeom prst="rect">
            <a:avLst/>
          </a:prstGeom>
        </p:spPr>
        <p:txBody>
          <a:bodyPr vert="horz" wrap="square" lIns="0" tIns="12700" rIns="0" bIns="0" rtlCol="0">
            <a:spAutoFit/>
          </a:bodyPr>
          <a:lstStyle/>
          <a:p>
            <a:pPr marL="12700">
              <a:lnSpc>
                <a:spcPct val="100000"/>
              </a:lnSpc>
              <a:spcBef>
                <a:spcPts val="100"/>
              </a:spcBef>
            </a:pPr>
            <a:r>
              <a:rPr sz="1200" b="1" dirty="0">
                <a:latin typeface="Calibri"/>
                <a:cs typeface="Calibri"/>
              </a:rPr>
              <a:t>Fish,</a:t>
            </a:r>
            <a:r>
              <a:rPr sz="1200" b="1" spc="-5" dirty="0">
                <a:latin typeface="Calibri"/>
                <a:cs typeface="Calibri"/>
              </a:rPr>
              <a:t> </a:t>
            </a:r>
            <a:r>
              <a:rPr sz="1200" b="1" spc="-20" dirty="0">
                <a:latin typeface="Calibri"/>
                <a:cs typeface="Calibri"/>
              </a:rPr>
              <a:t>IceTea,</a:t>
            </a:r>
            <a:r>
              <a:rPr sz="1200" b="1" dirty="0">
                <a:latin typeface="Calibri"/>
                <a:cs typeface="Calibri"/>
              </a:rPr>
              <a:t> </a:t>
            </a:r>
            <a:r>
              <a:rPr sz="1200" b="1" spc="-25" dirty="0">
                <a:latin typeface="Calibri"/>
                <a:cs typeface="Calibri"/>
              </a:rPr>
              <a:t>TV</a:t>
            </a:r>
            <a:endParaRPr sz="1200">
              <a:latin typeface="Calibri"/>
              <a:cs typeface="Calibri"/>
            </a:endParaRPr>
          </a:p>
        </p:txBody>
      </p:sp>
      <p:sp>
        <p:nvSpPr>
          <p:cNvPr id="15" name="object 15"/>
          <p:cNvSpPr/>
          <p:nvPr/>
        </p:nvSpPr>
        <p:spPr>
          <a:xfrm>
            <a:off x="6913168" y="5943600"/>
            <a:ext cx="1379220" cy="277495"/>
          </a:xfrm>
          <a:custGeom>
            <a:avLst/>
            <a:gdLst/>
            <a:ahLst/>
            <a:cxnLst/>
            <a:rect l="l" t="t" r="r" b="b"/>
            <a:pathLst>
              <a:path w="1379220" h="277495">
                <a:moveTo>
                  <a:pt x="0" y="0"/>
                </a:moveTo>
                <a:lnTo>
                  <a:pt x="1379194" y="0"/>
                </a:lnTo>
                <a:lnTo>
                  <a:pt x="1379194" y="277012"/>
                </a:lnTo>
                <a:lnTo>
                  <a:pt x="0" y="277012"/>
                </a:lnTo>
                <a:lnTo>
                  <a:pt x="0" y="0"/>
                </a:lnTo>
                <a:close/>
              </a:path>
            </a:pathLst>
          </a:custGeom>
          <a:ln w="9525">
            <a:solidFill>
              <a:srgbClr val="000000"/>
            </a:solidFill>
          </a:ln>
        </p:spPr>
        <p:txBody>
          <a:bodyPr wrap="square" lIns="0" tIns="0" rIns="0" bIns="0" rtlCol="0"/>
          <a:lstStyle/>
          <a:p>
            <a:endParaRPr/>
          </a:p>
        </p:txBody>
      </p:sp>
      <p:sp>
        <p:nvSpPr>
          <p:cNvPr id="16" name="object 16"/>
          <p:cNvSpPr txBox="1"/>
          <p:nvPr/>
        </p:nvSpPr>
        <p:spPr>
          <a:xfrm>
            <a:off x="6991896" y="5964428"/>
            <a:ext cx="1195705" cy="208279"/>
          </a:xfrm>
          <a:prstGeom prst="rect">
            <a:avLst/>
          </a:prstGeom>
        </p:spPr>
        <p:txBody>
          <a:bodyPr vert="horz" wrap="square" lIns="0" tIns="12700" rIns="0" bIns="0" rtlCol="0">
            <a:spAutoFit/>
          </a:bodyPr>
          <a:lstStyle/>
          <a:p>
            <a:pPr marL="12700">
              <a:lnSpc>
                <a:spcPct val="100000"/>
              </a:lnSpc>
              <a:spcBef>
                <a:spcPts val="100"/>
              </a:spcBef>
            </a:pPr>
            <a:r>
              <a:rPr sz="1200" b="1" dirty="0">
                <a:latin typeface="Calibri"/>
                <a:cs typeface="Calibri"/>
              </a:rPr>
              <a:t>Fish,</a:t>
            </a:r>
            <a:r>
              <a:rPr sz="1200" b="1" spc="-15" dirty="0">
                <a:latin typeface="Calibri"/>
                <a:cs typeface="Calibri"/>
              </a:rPr>
              <a:t> </a:t>
            </a:r>
            <a:r>
              <a:rPr sz="1200" b="1" spc="-20" dirty="0">
                <a:latin typeface="Calibri"/>
                <a:cs typeface="Calibri"/>
              </a:rPr>
              <a:t>IceTea,</a:t>
            </a:r>
            <a:r>
              <a:rPr sz="1200" b="1" dirty="0">
                <a:latin typeface="Calibri"/>
                <a:cs typeface="Calibri"/>
              </a:rPr>
              <a:t> </a:t>
            </a:r>
            <a:r>
              <a:rPr sz="1200" b="1" spc="-20" dirty="0">
                <a:latin typeface="Calibri"/>
                <a:cs typeface="Calibri"/>
              </a:rPr>
              <a:t>Music</a:t>
            </a:r>
            <a:endParaRPr sz="1200">
              <a:latin typeface="Calibri"/>
              <a:cs typeface="Calibri"/>
            </a:endParaRPr>
          </a:p>
        </p:txBody>
      </p:sp>
      <p:grpSp>
        <p:nvGrpSpPr>
          <p:cNvPr id="17" name="object 17"/>
          <p:cNvGrpSpPr/>
          <p:nvPr/>
        </p:nvGrpSpPr>
        <p:grpSpPr>
          <a:xfrm>
            <a:off x="6687311" y="1472183"/>
            <a:ext cx="1697989" cy="502920"/>
            <a:chOff x="6687311" y="1472183"/>
            <a:chExt cx="1697989" cy="502920"/>
          </a:xfrm>
        </p:grpSpPr>
        <p:pic>
          <p:nvPicPr>
            <p:cNvPr id="18" name="object 18"/>
            <p:cNvPicPr/>
            <p:nvPr/>
          </p:nvPicPr>
          <p:blipFill>
            <a:blip r:embed="rId2" cstate="print"/>
            <a:stretch>
              <a:fillRect/>
            </a:stretch>
          </p:blipFill>
          <p:spPr>
            <a:xfrm>
              <a:off x="6711695" y="1481327"/>
              <a:ext cx="1664207" cy="429768"/>
            </a:xfrm>
            <a:prstGeom prst="rect">
              <a:avLst/>
            </a:prstGeom>
          </p:spPr>
        </p:pic>
        <p:pic>
          <p:nvPicPr>
            <p:cNvPr id="19" name="object 19"/>
            <p:cNvPicPr/>
            <p:nvPr/>
          </p:nvPicPr>
          <p:blipFill>
            <a:blip r:embed="rId3" cstate="print"/>
            <a:stretch>
              <a:fillRect/>
            </a:stretch>
          </p:blipFill>
          <p:spPr>
            <a:xfrm>
              <a:off x="6687311" y="1472183"/>
              <a:ext cx="1697736" cy="502920"/>
            </a:xfrm>
            <a:prstGeom prst="rect">
              <a:avLst/>
            </a:prstGeom>
          </p:spPr>
        </p:pic>
        <p:pic>
          <p:nvPicPr>
            <p:cNvPr id="20" name="object 20"/>
            <p:cNvPicPr/>
            <p:nvPr/>
          </p:nvPicPr>
          <p:blipFill>
            <a:blip r:embed="rId4" cstate="print"/>
            <a:stretch>
              <a:fillRect/>
            </a:stretch>
          </p:blipFill>
          <p:spPr>
            <a:xfrm>
              <a:off x="6756691" y="1511299"/>
              <a:ext cx="1571967" cy="330199"/>
            </a:xfrm>
            <a:prstGeom prst="rect">
              <a:avLst/>
            </a:prstGeom>
          </p:spPr>
        </p:pic>
      </p:grpSp>
      <p:sp>
        <p:nvSpPr>
          <p:cNvPr id="21" name="object 21"/>
          <p:cNvSpPr txBox="1"/>
          <p:nvPr/>
        </p:nvSpPr>
        <p:spPr>
          <a:xfrm>
            <a:off x="6756692" y="1507185"/>
            <a:ext cx="1572260" cy="339090"/>
          </a:xfrm>
          <a:prstGeom prst="rect">
            <a:avLst/>
          </a:prstGeom>
          <a:ln w="9525">
            <a:solidFill>
              <a:srgbClr val="7FA8B2"/>
            </a:solidFill>
          </a:ln>
        </p:spPr>
        <p:txBody>
          <a:bodyPr vert="horz" wrap="square" lIns="0" tIns="33020" rIns="0" bIns="0" rtlCol="0">
            <a:spAutoFit/>
          </a:bodyPr>
          <a:lstStyle/>
          <a:p>
            <a:pPr marL="91440">
              <a:lnSpc>
                <a:spcPct val="100000"/>
              </a:lnSpc>
              <a:spcBef>
                <a:spcPts val="260"/>
              </a:spcBef>
            </a:pPr>
            <a:r>
              <a:rPr sz="1600" dirty="0">
                <a:latin typeface="Calibri"/>
                <a:cs typeface="Calibri"/>
              </a:rPr>
              <a:t>Optimal</a:t>
            </a:r>
            <a:r>
              <a:rPr sz="1600" spc="-55" dirty="0">
                <a:latin typeface="Calibri"/>
                <a:cs typeface="Calibri"/>
              </a:rPr>
              <a:t> </a:t>
            </a:r>
            <a:r>
              <a:rPr sz="1600" spc="-10" dirty="0">
                <a:latin typeface="Calibri"/>
                <a:cs typeface="Calibri"/>
              </a:rPr>
              <a:t>solution</a:t>
            </a:r>
            <a:endParaRPr sz="1600">
              <a:latin typeface="Calibri"/>
              <a:cs typeface="Calibri"/>
            </a:endParaRPr>
          </a:p>
        </p:txBody>
      </p:sp>
      <p:grpSp>
        <p:nvGrpSpPr>
          <p:cNvPr id="22" name="object 22"/>
          <p:cNvGrpSpPr/>
          <p:nvPr/>
        </p:nvGrpSpPr>
        <p:grpSpPr>
          <a:xfrm>
            <a:off x="6132576" y="1862327"/>
            <a:ext cx="3039110" cy="4270375"/>
            <a:chOff x="6132576" y="1862327"/>
            <a:chExt cx="3039110" cy="4270375"/>
          </a:xfrm>
        </p:grpSpPr>
        <p:pic>
          <p:nvPicPr>
            <p:cNvPr id="23" name="object 23"/>
            <p:cNvPicPr/>
            <p:nvPr/>
          </p:nvPicPr>
          <p:blipFill>
            <a:blip r:embed="rId5" cstate="print"/>
            <a:stretch>
              <a:fillRect/>
            </a:stretch>
          </p:blipFill>
          <p:spPr>
            <a:xfrm>
              <a:off x="7251192" y="1862327"/>
              <a:ext cx="618744" cy="472439"/>
            </a:xfrm>
            <a:prstGeom prst="rect">
              <a:avLst/>
            </a:prstGeom>
          </p:spPr>
        </p:pic>
        <p:pic>
          <p:nvPicPr>
            <p:cNvPr id="24" name="object 24"/>
            <p:cNvPicPr/>
            <p:nvPr/>
          </p:nvPicPr>
          <p:blipFill>
            <a:blip r:embed="rId6" cstate="print"/>
            <a:stretch>
              <a:fillRect/>
            </a:stretch>
          </p:blipFill>
          <p:spPr>
            <a:xfrm>
              <a:off x="7318717" y="1892300"/>
              <a:ext cx="485724" cy="376885"/>
            </a:xfrm>
            <a:prstGeom prst="rect">
              <a:avLst/>
            </a:prstGeom>
          </p:spPr>
        </p:pic>
        <p:sp>
          <p:nvSpPr>
            <p:cNvPr id="25" name="object 25"/>
            <p:cNvSpPr/>
            <p:nvPr/>
          </p:nvSpPr>
          <p:spPr>
            <a:xfrm>
              <a:off x="7318718" y="1888185"/>
              <a:ext cx="485775" cy="381000"/>
            </a:xfrm>
            <a:custGeom>
              <a:avLst/>
              <a:gdLst/>
              <a:ahLst/>
              <a:cxnLst/>
              <a:rect l="l" t="t" r="r" b="b"/>
              <a:pathLst>
                <a:path w="485775" h="381000">
                  <a:moveTo>
                    <a:pt x="0" y="285750"/>
                  </a:moveTo>
                  <a:lnTo>
                    <a:pt x="121450" y="285750"/>
                  </a:lnTo>
                  <a:lnTo>
                    <a:pt x="121450" y="0"/>
                  </a:lnTo>
                  <a:lnTo>
                    <a:pt x="364337" y="0"/>
                  </a:lnTo>
                  <a:lnTo>
                    <a:pt x="364337" y="285750"/>
                  </a:lnTo>
                  <a:lnTo>
                    <a:pt x="485775" y="285750"/>
                  </a:lnTo>
                  <a:lnTo>
                    <a:pt x="242887" y="381000"/>
                  </a:lnTo>
                  <a:lnTo>
                    <a:pt x="0" y="285750"/>
                  </a:lnTo>
                  <a:close/>
                </a:path>
              </a:pathLst>
            </a:custGeom>
            <a:ln w="9525">
              <a:solidFill>
                <a:srgbClr val="7FA8B2"/>
              </a:solidFill>
            </a:ln>
          </p:spPr>
          <p:txBody>
            <a:bodyPr wrap="square" lIns="0" tIns="0" rIns="0" bIns="0" rtlCol="0"/>
            <a:lstStyle/>
            <a:p>
              <a:endParaRPr/>
            </a:p>
          </p:txBody>
        </p:sp>
        <p:pic>
          <p:nvPicPr>
            <p:cNvPr id="26" name="object 26"/>
            <p:cNvPicPr/>
            <p:nvPr/>
          </p:nvPicPr>
          <p:blipFill>
            <a:blip r:embed="rId7" cstate="print"/>
            <a:stretch>
              <a:fillRect/>
            </a:stretch>
          </p:blipFill>
          <p:spPr>
            <a:xfrm>
              <a:off x="6132576" y="2590800"/>
              <a:ext cx="1490472" cy="801624"/>
            </a:xfrm>
            <a:prstGeom prst="rect">
              <a:avLst/>
            </a:prstGeom>
          </p:spPr>
        </p:pic>
        <p:sp>
          <p:nvSpPr>
            <p:cNvPr id="27" name="object 27"/>
            <p:cNvSpPr/>
            <p:nvPr/>
          </p:nvSpPr>
          <p:spPr>
            <a:xfrm>
              <a:off x="6299987" y="2611488"/>
              <a:ext cx="1282065" cy="606425"/>
            </a:xfrm>
            <a:custGeom>
              <a:avLst/>
              <a:gdLst/>
              <a:ahLst/>
              <a:cxnLst/>
              <a:rect l="l" t="t" r="r" b="b"/>
              <a:pathLst>
                <a:path w="1282065" h="606425">
                  <a:moveTo>
                    <a:pt x="79910" y="572524"/>
                  </a:moveTo>
                  <a:lnTo>
                    <a:pt x="51664" y="569656"/>
                  </a:lnTo>
                  <a:lnTo>
                    <a:pt x="68055" y="546481"/>
                  </a:lnTo>
                  <a:lnTo>
                    <a:pt x="1270000" y="0"/>
                  </a:lnTo>
                  <a:lnTo>
                    <a:pt x="1281861" y="25996"/>
                  </a:lnTo>
                  <a:lnTo>
                    <a:pt x="79910" y="572524"/>
                  </a:lnTo>
                  <a:close/>
                </a:path>
                <a:path w="1282065" h="606425">
                  <a:moveTo>
                    <a:pt x="130975" y="606424"/>
                  </a:moveTo>
                  <a:lnTo>
                    <a:pt x="0" y="593128"/>
                  </a:lnTo>
                  <a:lnTo>
                    <a:pt x="76060" y="485673"/>
                  </a:lnTo>
                  <a:lnTo>
                    <a:pt x="84988" y="484187"/>
                  </a:lnTo>
                  <a:lnTo>
                    <a:pt x="97891" y="493267"/>
                  </a:lnTo>
                  <a:lnTo>
                    <a:pt x="99377" y="502196"/>
                  </a:lnTo>
                  <a:lnTo>
                    <a:pt x="68055" y="546481"/>
                  </a:lnTo>
                  <a:lnTo>
                    <a:pt x="19900" y="568375"/>
                  </a:lnTo>
                  <a:lnTo>
                    <a:pt x="31750" y="594423"/>
                  </a:lnTo>
                  <a:lnTo>
                    <a:pt x="138610" y="594423"/>
                  </a:lnTo>
                  <a:lnTo>
                    <a:pt x="137972" y="600722"/>
                  </a:lnTo>
                  <a:lnTo>
                    <a:pt x="130975" y="606424"/>
                  </a:lnTo>
                  <a:close/>
                </a:path>
                <a:path w="1282065" h="606425">
                  <a:moveTo>
                    <a:pt x="31750" y="594423"/>
                  </a:moveTo>
                  <a:lnTo>
                    <a:pt x="19900" y="568375"/>
                  </a:lnTo>
                  <a:lnTo>
                    <a:pt x="68055" y="546481"/>
                  </a:lnTo>
                  <a:lnTo>
                    <a:pt x="53414" y="567181"/>
                  </a:lnTo>
                  <a:lnTo>
                    <a:pt x="27292" y="567181"/>
                  </a:lnTo>
                  <a:lnTo>
                    <a:pt x="37515" y="589660"/>
                  </a:lnTo>
                  <a:lnTo>
                    <a:pt x="42223" y="589660"/>
                  </a:lnTo>
                  <a:lnTo>
                    <a:pt x="31750" y="594423"/>
                  </a:lnTo>
                  <a:close/>
                </a:path>
                <a:path w="1282065" h="606425">
                  <a:moveTo>
                    <a:pt x="37515" y="589660"/>
                  </a:moveTo>
                  <a:lnTo>
                    <a:pt x="27292" y="567181"/>
                  </a:lnTo>
                  <a:lnTo>
                    <a:pt x="51664" y="569656"/>
                  </a:lnTo>
                  <a:lnTo>
                    <a:pt x="37515" y="589660"/>
                  </a:lnTo>
                  <a:close/>
                </a:path>
                <a:path w="1282065" h="606425">
                  <a:moveTo>
                    <a:pt x="51664" y="569656"/>
                  </a:moveTo>
                  <a:lnTo>
                    <a:pt x="27292" y="567181"/>
                  </a:lnTo>
                  <a:lnTo>
                    <a:pt x="53414" y="567181"/>
                  </a:lnTo>
                  <a:lnTo>
                    <a:pt x="51664" y="569656"/>
                  </a:lnTo>
                  <a:close/>
                </a:path>
                <a:path w="1282065" h="606425">
                  <a:moveTo>
                    <a:pt x="42223" y="589660"/>
                  </a:moveTo>
                  <a:lnTo>
                    <a:pt x="37515" y="589660"/>
                  </a:lnTo>
                  <a:lnTo>
                    <a:pt x="51664" y="569656"/>
                  </a:lnTo>
                  <a:lnTo>
                    <a:pt x="79910" y="572524"/>
                  </a:lnTo>
                  <a:lnTo>
                    <a:pt x="42223" y="589660"/>
                  </a:lnTo>
                  <a:close/>
                </a:path>
                <a:path w="1282065" h="606425">
                  <a:moveTo>
                    <a:pt x="138610" y="594423"/>
                  </a:moveTo>
                  <a:lnTo>
                    <a:pt x="31750" y="594423"/>
                  </a:lnTo>
                  <a:lnTo>
                    <a:pt x="79910" y="572524"/>
                  </a:lnTo>
                  <a:lnTo>
                    <a:pt x="133857" y="578002"/>
                  </a:lnTo>
                  <a:lnTo>
                    <a:pt x="139560" y="585038"/>
                  </a:lnTo>
                  <a:lnTo>
                    <a:pt x="138610" y="594423"/>
                  </a:lnTo>
                  <a:close/>
                </a:path>
              </a:pathLst>
            </a:custGeom>
            <a:solidFill>
              <a:srgbClr val="4E81BC"/>
            </a:solidFill>
          </p:spPr>
          <p:txBody>
            <a:bodyPr wrap="square" lIns="0" tIns="0" rIns="0" bIns="0" rtlCol="0"/>
            <a:lstStyle/>
            <a:p>
              <a:endParaRPr/>
            </a:p>
          </p:txBody>
        </p:sp>
        <p:pic>
          <p:nvPicPr>
            <p:cNvPr id="28" name="object 28"/>
            <p:cNvPicPr/>
            <p:nvPr/>
          </p:nvPicPr>
          <p:blipFill>
            <a:blip r:embed="rId8" cstate="print"/>
            <a:stretch>
              <a:fillRect/>
            </a:stretch>
          </p:blipFill>
          <p:spPr>
            <a:xfrm>
              <a:off x="7528560" y="2590800"/>
              <a:ext cx="1642872" cy="841248"/>
            </a:xfrm>
            <a:prstGeom prst="rect">
              <a:avLst/>
            </a:prstGeom>
          </p:spPr>
        </p:pic>
        <p:sp>
          <p:nvSpPr>
            <p:cNvPr id="29" name="object 29"/>
            <p:cNvSpPr/>
            <p:nvPr/>
          </p:nvSpPr>
          <p:spPr>
            <a:xfrm>
              <a:off x="7570241" y="2611386"/>
              <a:ext cx="1433830" cy="647065"/>
            </a:xfrm>
            <a:custGeom>
              <a:avLst/>
              <a:gdLst/>
              <a:ahLst/>
              <a:cxnLst/>
              <a:rect l="l" t="t" r="r" b="b"/>
              <a:pathLst>
                <a:path w="1433829" h="647064">
                  <a:moveTo>
                    <a:pt x="1353047" y="612199"/>
                  </a:moveTo>
                  <a:lnTo>
                    <a:pt x="0" y="26200"/>
                  </a:lnTo>
                  <a:lnTo>
                    <a:pt x="11366" y="0"/>
                  </a:lnTo>
                  <a:lnTo>
                    <a:pt x="1364466" y="585984"/>
                  </a:lnTo>
                  <a:lnTo>
                    <a:pt x="1381243" y="608807"/>
                  </a:lnTo>
                  <a:lnTo>
                    <a:pt x="1353047" y="612199"/>
                  </a:lnTo>
                  <a:close/>
                </a:path>
                <a:path w="1433829" h="647064">
                  <a:moveTo>
                    <a:pt x="1417971" y="633209"/>
                  </a:moveTo>
                  <a:lnTo>
                    <a:pt x="1401559" y="633209"/>
                  </a:lnTo>
                  <a:lnTo>
                    <a:pt x="1412925" y="606971"/>
                  </a:lnTo>
                  <a:lnTo>
                    <a:pt x="1364466" y="585984"/>
                  </a:lnTo>
                  <a:lnTo>
                    <a:pt x="1336967" y="548576"/>
                  </a:lnTo>
                  <a:lnTo>
                    <a:pt x="1332255" y="542226"/>
                  </a:lnTo>
                  <a:lnTo>
                    <a:pt x="1333652" y="533298"/>
                  </a:lnTo>
                  <a:lnTo>
                    <a:pt x="1346352" y="523925"/>
                  </a:lnTo>
                  <a:lnTo>
                    <a:pt x="1355331" y="525310"/>
                  </a:lnTo>
                  <a:lnTo>
                    <a:pt x="1433271" y="631380"/>
                  </a:lnTo>
                  <a:lnTo>
                    <a:pt x="1417971" y="633209"/>
                  </a:lnTo>
                  <a:close/>
                </a:path>
                <a:path w="1433829" h="647064">
                  <a:moveTo>
                    <a:pt x="1381243" y="608807"/>
                  </a:moveTo>
                  <a:lnTo>
                    <a:pt x="1364466" y="585984"/>
                  </a:lnTo>
                  <a:lnTo>
                    <a:pt x="1410403" y="605878"/>
                  </a:lnTo>
                  <a:lnTo>
                    <a:pt x="1405585" y="605878"/>
                  </a:lnTo>
                  <a:lnTo>
                    <a:pt x="1381243" y="608807"/>
                  </a:lnTo>
                  <a:close/>
                </a:path>
                <a:path w="1433829" h="647064">
                  <a:moveTo>
                    <a:pt x="1395755" y="628548"/>
                  </a:moveTo>
                  <a:lnTo>
                    <a:pt x="1381243" y="608807"/>
                  </a:lnTo>
                  <a:lnTo>
                    <a:pt x="1405585" y="605878"/>
                  </a:lnTo>
                  <a:lnTo>
                    <a:pt x="1395755" y="628548"/>
                  </a:lnTo>
                  <a:close/>
                </a:path>
                <a:path w="1433829" h="647064">
                  <a:moveTo>
                    <a:pt x="1403578" y="628548"/>
                  </a:moveTo>
                  <a:lnTo>
                    <a:pt x="1395755" y="628548"/>
                  </a:lnTo>
                  <a:lnTo>
                    <a:pt x="1405585" y="605878"/>
                  </a:lnTo>
                  <a:lnTo>
                    <a:pt x="1410403" y="605878"/>
                  </a:lnTo>
                  <a:lnTo>
                    <a:pt x="1412925" y="606971"/>
                  </a:lnTo>
                  <a:lnTo>
                    <a:pt x="1403578" y="628548"/>
                  </a:lnTo>
                  <a:close/>
                </a:path>
                <a:path w="1433829" h="647064">
                  <a:moveTo>
                    <a:pt x="1401559" y="633209"/>
                  </a:moveTo>
                  <a:lnTo>
                    <a:pt x="1353047" y="612199"/>
                  </a:lnTo>
                  <a:lnTo>
                    <a:pt x="1381243" y="608807"/>
                  </a:lnTo>
                  <a:lnTo>
                    <a:pt x="1395755" y="628548"/>
                  </a:lnTo>
                  <a:lnTo>
                    <a:pt x="1403578" y="628548"/>
                  </a:lnTo>
                  <a:lnTo>
                    <a:pt x="1401559" y="633209"/>
                  </a:lnTo>
                  <a:close/>
                </a:path>
                <a:path w="1433829" h="647064">
                  <a:moveTo>
                    <a:pt x="1302588" y="647001"/>
                  </a:moveTo>
                  <a:lnTo>
                    <a:pt x="1295501" y="641451"/>
                  </a:lnTo>
                  <a:lnTo>
                    <a:pt x="1293609" y="625779"/>
                  </a:lnTo>
                  <a:lnTo>
                    <a:pt x="1299171" y="618680"/>
                  </a:lnTo>
                  <a:lnTo>
                    <a:pt x="1353047" y="612199"/>
                  </a:lnTo>
                  <a:lnTo>
                    <a:pt x="1401559" y="633209"/>
                  </a:lnTo>
                  <a:lnTo>
                    <a:pt x="1417971" y="633209"/>
                  </a:lnTo>
                  <a:lnTo>
                    <a:pt x="1302588" y="647001"/>
                  </a:lnTo>
                  <a:close/>
                </a:path>
              </a:pathLst>
            </a:custGeom>
            <a:solidFill>
              <a:srgbClr val="4E81BC"/>
            </a:solidFill>
          </p:spPr>
          <p:txBody>
            <a:bodyPr wrap="square" lIns="0" tIns="0" rIns="0" bIns="0" rtlCol="0"/>
            <a:lstStyle/>
            <a:p>
              <a:endParaRPr/>
            </a:p>
          </p:txBody>
        </p:sp>
        <p:pic>
          <p:nvPicPr>
            <p:cNvPr id="30" name="object 30"/>
            <p:cNvPicPr/>
            <p:nvPr/>
          </p:nvPicPr>
          <p:blipFill>
            <a:blip r:embed="rId9" cstate="print"/>
            <a:stretch>
              <a:fillRect/>
            </a:stretch>
          </p:blipFill>
          <p:spPr>
            <a:xfrm>
              <a:off x="6132576" y="3459480"/>
              <a:ext cx="335279" cy="1002791"/>
            </a:xfrm>
            <a:prstGeom prst="rect">
              <a:avLst/>
            </a:prstGeom>
          </p:spPr>
        </p:pic>
        <p:sp>
          <p:nvSpPr>
            <p:cNvPr id="31" name="object 31"/>
            <p:cNvSpPr/>
            <p:nvPr/>
          </p:nvSpPr>
          <p:spPr>
            <a:xfrm>
              <a:off x="6233769" y="3481590"/>
              <a:ext cx="132715" cy="793115"/>
            </a:xfrm>
            <a:custGeom>
              <a:avLst/>
              <a:gdLst/>
              <a:ahLst/>
              <a:cxnLst/>
              <a:rect l="l" t="t" r="r" b="b"/>
              <a:pathLst>
                <a:path w="132714" h="793114">
                  <a:moveTo>
                    <a:pt x="66300" y="736245"/>
                  </a:moveTo>
                  <a:lnTo>
                    <a:pt x="52044" y="711803"/>
                  </a:lnTo>
                  <a:lnTo>
                    <a:pt x="51981" y="0"/>
                  </a:lnTo>
                  <a:lnTo>
                    <a:pt x="80556" y="0"/>
                  </a:lnTo>
                  <a:lnTo>
                    <a:pt x="80556" y="711803"/>
                  </a:lnTo>
                  <a:lnTo>
                    <a:pt x="66300" y="736245"/>
                  </a:lnTo>
                  <a:close/>
                </a:path>
                <a:path w="132714" h="793114">
                  <a:moveTo>
                    <a:pt x="66268" y="792899"/>
                  </a:moveTo>
                  <a:lnTo>
                    <a:pt x="0" y="679246"/>
                  </a:lnTo>
                  <a:lnTo>
                    <a:pt x="2273" y="670471"/>
                  </a:lnTo>
                  <a:lnTo>
                    <a:pt x="15925" y="662533"/>
                  </a:lnTo>
                  <a:lnTo>
                    <a:pt x="24650" y="664806"/>
                  </a:lnTo>
                  <a:lnTo>
                    <a:pt x="51981" y="711694"/>
                  </a:lnTo>
                  <a:lnTo>
                    <a:pt x="51981" y="764578"/>
                  </a:lnTo>
                  <a:lnTo>
                    <a:pt x="82797" y="764578"/>
                  </a:lnTo>
                  <a:lnTo>
                    <a:pt x="66268" y="792899"/>
                  </a:lnTo>
                  <a:close/>
                </a:path>
                <a:path w="132714" h="793114">
                  <a:moveTo>
                    <a:pt x="82797" y="764578"/>
                  </a:moveTo>
                  <a:lnTo>
                    <a:pt x="80556" y="764578"/>
                  </a:lnTo>
                  <a:lnTo>
                    <a:pt x="80619" y="711694"/>
                  </a:lnTo>
                  <a:lnTo>
                    <a:pt x="107950" y="664806"/>
                  </a:lnTo>
                  <a:lnTo>
                    <a:pt x="116674" y="662533"/>
                  </a:lnTo>
                  <a:lnTo>
                    <a:pt x="130314" y="670471"/>
                  </a:lnTo>
                  <a:lnTo>
                    <a:pt x="132600" y="679246"/>
                  </a:lnTo>
                  <a:lnTo>
                    <a:pt x="82797" y="764578"/>
                  </a:lnTo>
                  <a:close/>
                </a:path>
                <a:path w="132714" h="793114">
                  <a:moveTo>
                    <a:pt x="80556" y="764578"/>
                  </a:moveTo>
                  <a:lnTo>
                    <a:pt x="51981" y="764578"/>
                  </a:lnTo>
                  <a:lnTo>
                    <a:pt x="51981" y="711694"/>
                  </a:lnTo>
                  <a:lnTo>
                    <a:pt x="66300" y="736245"/>
                  </a:lnTo>
                  <a:lnTo>
                    <a:pt x="53975" y="757377"/>
                  </a:lnTo>
                  <a:lnTo>
                    <a:pt x="80556" y="757377"/>
                  </a:lnTo>
                  <a:lnTo>
                    <a:pt x="80556" y="764578"/>
                  </a:lnTo>
                  <a:close/>
                </a:path>
                <a:path w="132714" h="793114">
                  <a:moveTo>
                    <a:pt x="80556" y="757377"/>
                  </a:moveTo>
                  <a:lnTo>
                    <a:pt x="78625" y="757377"/>
                  </a:lnTo>
                  <a:lnTo>
                    <a:pt x="66300" y="736245"/>
                  </a:lnTo>
                  <a:lnTo>
                    <a:pt x="80556" y="711803"/>
                  </a:lnTo>
                  <a:lnTo>
                    <a:pt x="80556" y="757377"/>
                  </a:lnTo>
                  <a:close/>
                </a:path>
                <a:path w="132714" h="793114">
                  <a:moveTo>
                    <a:pt x="78625" y="757377"/>
                  </a:moveTo>
                  <a:lnTo>
                    <a:pt x="53975" y="757377"/>
                  </a:lnTo>
                  <a:lnTo>
                    <a:pt x="66300" y="736245"/>
                  </a:lnTo>
                  <a:lnTo>
                    <a:pt x="78625" y="757377"/>
                  </a:lnTo>
                  <a:close/>
                </a:path>
              </a:pathLst>
            </a:custGeom>
            <a:solidFill>
              <a:srgbClr val="4E81BC"/>
            </a:solidFill>
          </p:spPr>
          <p:txBody>
            <a:bodyPr wrap="square" lIns="0" tIns="0" rIns="0" bIns="0" rtlCol="0"/>
            <a:lstStyle/>
            <a:p>
              <a:endParaRPr/>
            </a:p>
          </p:txBody>
        </p:sp>
        <p:pic>
          <p:nvPicPr>
            <p:cNvPr id="32" name="object 32"/>
            <p:cNvPicPr/>
            <p:nvPr/>
          </p:nvPicPr>
          <p:blipFill>
            <a:blip r:embed="rId10" cstate="print"/>
            <a:stretch>
              <a:fillRect/>
            </a:stretch>
          </p:blipFill>
          <p:spPr>
            <a:xfrm>
              <a:off x="6254496" y="3447288"/>
              <a:ext cx="2916936" cy="972312"/>
            </a:xfrm>
            <a:prstGeom prst="rect">
              <a:avLst/>
            </a:prstGeom>
          </p:spPr>
        </p:pic>
        <p:sp>
          <p:nvSpPr>
            <p:cNvPr id="33" name="object 33"/>
            <p:cNvSpPr/>
            <p:nvPr/>
          </p:nvSpPr>
          <p:spPr>
            <a:xfrm>
              <a:off x="6296279" y="3467798"/>
              <a:ext cx="2707640" cy="795655"/>
            </a:xfrm>
            <a:custGeom>
              <a:avLst/>
              <a:gdLst/>
              <a:ahLst/>
              <a:cxnLst/>
              <a:rect l="l" t="t" r="r" b="b"/>
              <a:pathLst>
                <a:path w="2707640" h="795654">
                  <a:moveTo>
                    <a:pt x="2625187" y="753766"/>
                  </a:moveTo>
                  <a:lnTo>
                    <a:pt x="0" y="27584"/>
                  </a:lnTo>
                  <a:lnTo>
                    <a:pt x="7581" y="0"/>
                  </a:lnTo>
                  <a:lnTo>
                    <a:pt x="2632801" y="726236"/>
                  </a:lnTo>
                  <a:lnTo>
                    <a:pt x="2652570" y="746531"/>
                  </a:lnTo>
                  <a:lnTo>
                    <a:pt x="2625187" y="753766"/>
                  </a:lnTo>
                  <a:close/>
                </a:path>
                <a:path w="2707640" h="795654">
                  <a:moveTo>
                    <a:pt x="2683742" y="767854"/>
                  </a:moveTo>
                  <a:lnTo>
                    <a:pt x="2676118" y="767854"/>
                  </a:lnTo>
                  <a:lnTo>
                    <a:pt x="2683713" y="740321"/>
                  </a:lnTo>
                  <a:lnTo>
                    <a:pt x="2632801" y="726236"/>
                  </a:lnTo>
                  <a:lnTo>
                    <a:pt x="2594914" y="687387"/>
                  </a:lnTo>
                  <a:lnTo>
                    <a:pt x="2595016" y="678306"/>
                  </a:lnTo>
                  <a:lnTo>
                    <a:pt x="2606268" y="667296"/>
                  </a:lnTo>
                  <a:lnTo>
                    <a:pt x="2615349" y="667385"/>
                  </a:lnTo>
                  <a:lnTo>
                    <a:pt x="2707233" y="761644"/>
                  </a:lnTo>
                  <a:lnTo>
                    <a:pt x="2683742" y="767854"/>
                  </a:lnTo>
                  <a:close/>
                </a:path>
                <a:path w="2707640" h="795654">
                  <a:moveTo>
                    <a:pt x="2652570" y="746531"/>
                  </a:moveTo>
                  <a:lnTo>
                    <a:pt x="2632801" y="726236"/>
                  </a:lnTo>
                  <a:lnTo>
                    <a:pt x="2683529" y="740270"/>
                  </a:lnTo>
                  <a:lnTo>
                    <a:pt x="2676271" y="740270"/>
                  </a:lnTo>
                  <a:lnTo>
                    <a:pt x="2652570" y="746531"/>
                  </a:lnTo>
                  <a:close/>
                </a:path>
                <a:path w="2707640" h="795654">
                  <a:moveTo>
                    <a:pt x="2669667" y="764082"/>
                  </a:moveTo>
                  <a:lnTo>
                    <a:pt x="2652570" y="746531"/>
                  </a:lnTo>
                  <a:lnTo>
                    <a:pt x="2676271" y="740270"/>
                  </a:lnTo>
                  <a:lnTo>
                    <a:pt x="2669667" y="764082"/>
                  </a:lnTo>
                  <a:close/>
                </a:path>
                <a:path w="2707640" h="795654">
                  <a:moveTo>
                    <a:pt x="2677159" y="764082"/>
                  </a:moveTo>
                  <a:lnTo>
                    <a:pt x="2669667" y="764082"/>
                  </a:lnTo>
                  <a:lnTo>
                    <a:pt x="2676271" y="740270"/>
                  </a:lnTo>
                  <a:lnTo>
                    <a:pt x="2683529" y="740270"/>
                  </a:lnTo>
                  <a:lnTo>
                    <a:pt x="2683713" y="740321"/>
                  </a:lnTo>
                  <a:lnTo>
                    <a:pt x="2677159" y="764082"/>
                  </a:lnTo>
                  <a:close/>
                </a:path>
                <a:path w="2707640" h="795654">
                  <a:moveTo>
                    <a:pt x="2676118" y="767854"/>
                  </a:moveTo>
                  <a:lnTo>
                    <a:pt x="2625187" y="753766"/>
                  </a:lnTo>
                  <a:lnTo>
                    <a:pt x="2652570" y="746531"/>
                  </a:lnTo>
                  <a:lnTo>
                    <a:pt x="2669667" y="764082"/>
                  </a:lnTo>
                  <a:lnTo>
                    <a:pt x="2677159" y="764082"/>
                  </a:lnTo>
                  <a:lnTo>
                    <a:pt x="2676118" y="767854"/>
                  </a:lnTo>
                  <a:close/>
                </a:path>
                <a:path w="2707640" h="795654">
                  <a:moveTo>
                    <a:pt x="2579979" y="795286"/>
                  </a:moveTo>
                  <a:lnTo>
                    <a:pt x="2572143" y="790714"/>
                  </a:lnTo>
                  <a:lnTo>
                    <a:pt x="2570162" y="783081"/>
                  </a:lnTo>
                  <a:lnTo>
                    <a:pt x="2568117" y="775436"/>
                  </a:lnTo>
                  <a:lnTo>
                    <a:pt x="2572689" y="767600"/>
                  </a:lnTo>
                  <a:lnTo>
                    <a:pt x="2625187" y="753766"/>
                  </a:lnTo>
                  <a:lnTo>
                    <a:pt x="2676118" y="767854"/>
                  </a:lnTo>
                  <a:lnTo>
                    <a:pt x="2683742" y="767854"/>
                  </a:lnTo>
                  <a:lnTo>
                    <a:pt x="2579979" y="795286"/>
                  </a:lnTo>
                  <a:close/>
                </a:path>
              </a:pathLst>
            </a:custGeom>
            <a:solidFill>
              <a:srgbClr val="4E81BC"/>
            </a:solidFill>
          </p:spPr>
          <p:txBody>
            <a:bodyPr wrap="square" lIns="0" tIns="0" rIns="0" bIns="0" rtlCol="0"/>
            <a:lstStyle/>
            <a:p>
              <a:endParaRPr/>
            </a:p>
          </p:txBody>
        </p:sp>
        <p:pic>
          <p:nvPicPr>
            <p:cNvPr id="34" name="object 34"/>
            <p:cNvPicPr/>
            <p:nvPr/>
          </p:nvPicPr>
          <p:blipFill>
            <a:blip r:embed="rId11" cstate="print"/>
            <a:stretch>
              <a:fillRect/>
            </a:stretch>
          </p:blipFill>
          <p:spPr>
            <a:xfrm>
              <a:off x="8833104" y="3499104"/>
              <a:ext cx="338327" cy="920496"/>
            </a:xfrm>
            <a:prstGeom prst="rect">
              <a:avLst/>
            </a:prstGeom>
          </p:spPr>
        </p:pic>
        <p:sp>
          <p:nvSpPr>
            <p:cNvPr id="35" name="object 35"/>
            <p:cNvSpPr/>
            <p:nvPr/>
          </p:nvSpPr>
          <p:spPr>
            <a:xfrm>
              <a:off x="8937129" y="3519741"/>
              <a:ext cx="132715" cy="709930"/>
            </a:xfrm>
            <a:custGeom>
              <a:avLst/>
              <a:gdLst/>
              <a:ahLst/>
              <a:cxnLst/>
              <a:rect l="l" t="t" r="r" b="b"/>
              <a:pathLst>
                <a:path w="132715" h="709929">
                  <a:moveTo>
                    <a:pt x="66324" y="653006"/>
                  </a:moveTo>
                  <a:lnTo>
                    <a:pt x="52044" y="628529"/>
                  </a:lnTo>
                  <a:lnTo>
                    <a:pt x="52044" y="0"/>
                  </a:lnTo>
                  <a:lnTo>
                    <a:pt x="80619" y="0"/>
                  </a:lnTo>
                  <a:lnTo>
                    <a:pt x="80600" y="628529"/>
                  </a:lnTo>
                  <a:lnTo>
                    <a:pt x="66324" y="653006"/>
                  </a:lnTo>
                  <a:close/>
                </a:path>
                <a:path w="132715" h="709929">
                  <a:moveTo>
                    <a:pt x="66332" y="709752"/>
                  </a:moveTo>
                  <a:lnTo>
                    <a:pt x="0" y="596049"/>
                  </a:lnTo>
                  <a:lnTo>
                    <a:pt x="2336" y="587324"/>
                  </a:lnTo>
                  <a:lnTo>
                    <a:pt x="15925" y="579386"/>
                  </a:lnTo>
                  <a:lnTo>
                    <a:pt x="24701" y="581660"/>
                  </a:lnTo>
                  <a:lnTo>
                    <a:pt x="52025" y="628497"/>
                  </a:lnTo>
                  <a:lnTo>
                    <a:pt x="52044" y="681431"/>
                  </a:lnTo>
                  <a:lnTo>
                    <a:pt x="82851" y="681431"/>
                  </a:lnTo>
                  <a:lnTo>
                    <a:pt x="66332" y="709752"/>
                  </a:lnTo>
                  <a:close/>
                </a:path>
                <a:path w="132715" h="709929">
                  <a:moveTo>
                    <a:pt x="82851" y="681431"/>
                  </a:moveTo>
                  <a:lnTo>
                    <a:pt x="80619" y="681431"/>
                  </a:lnTo>
                  <a:lnTo>
                    <a:pt x="80619" y="628497"/>
                  </a:lnTo>
                  <a:lnTo>
                    <a:pt x="103974" y="588454"/>
                  </a:lnTo>
                  <a:lnTo>
                    <a:pt x="108000" y="581660"/>
                  </a:lnTo>
                  <a:lnTo>
                    <a:pt x="116725" y="579386"/>
                  </a:lnTo>
                  <a:lnTo>
                    <a:pt x="130378" y="587324"/>
                  </a:lnTo>
                  <a:lnTo>
                    <a:pt x="132651" y="596049"/>
                  </a:lnTo>
                  <a:lnTo>
                    <a:pt x="82851" y="681431"/>
                  </a:lnTo>
                  <a:close/>
                </a:path>
                <a:path w="132715" h="709929">
                  <a:moveTo>
                    <a:pt x="80619" y="674179"/>
                  </a:moveTo>
                  <a:lnTo>
                    <a:pt x="78676" y="674179"/>
                  </a:lnTo>
                  <a:lnTo>
                    <a:pt x="66324" y="653006"/>
                  </a:lnTo>
                  <a:lnTo>
                    <a:pt x="80619" y="628497"/>
                  </a:lnTo>
                  <a:lnTo>
                    <a:pt x="80619" y="674179"/>
                  </a:lnTo>
                  <a:close/>
                </a:path>
                <a:path w="132715" h="709929">
                  <a:moveTo>
                    <a:pt x="80619" y="681431"/>
                  </a:moveTo>
                  <a:lnTo>
                    <a:pt x="52044" y="681431"/>
                  </a:lnTo>
                  <a:lnTo>
                    <a:pt x="52044" y="628529"/>
                  </a:lnTo>
                  <a:lnTo>
                    <a:pt x="66324" y="653006"/>
                  </a:lnTo>
                  <a:lnTo>
                    <a:pt x="53975" y="674179"/>
                  </a:lnTo>
                  <a:lnTo>
                    <a:pt x="80619" y="674179"/>
                  </a:lnTo>
                  <a:lnTo>
                    <a:pt x="80619" y="681431"/>
                  </a:lnTo>
                  <a:close/>
                </a:path>
                <a:path w="132715" h="709929">
                  <a:moveTo>
                    <a:pt x="78676" y="674179"/>
                  </a:moveTo>
                  <a:lnTo>
                    <a:pt x="53975" y="674179"/>
                  </a:lnTo>
                  <a:lnTo>
                    <a:pt x="66324" y="653006"/>
                  </a:lnTo>
                  <a:lnTo>
                    <a:pt x="78676" y="674179"/>
                  </a:lnTo>
                  <a:close/>
                </a:path>
              </a:pathLst>
            </a:custGeom>
            <a:solidFill>
              <a:srgbClr val="4E81BC"/>
            </a:solidFill>
          </p:spPr>
          <p:txBody>
            <a:bodyPr wrap="square" lIns="0" tIns="0" rIns="0" bIns="0" rtlCol="0"/>
            <a:lstStyle/>
            <a:p>
              <a:endParaRPr/>
            </a:p>
          </p:txBody>
        </p:sp>
        <p:pic>
          <p:nvPicPr>
            <p:cNvPr id="36" name="object 36"/>
            <p:cNvPicPr/>
            <p:nvPr/>
          </p:nvPicPr>
          <p:blipFill>
            <a:blip r:embed="rId12" cstate="print"/>
            <a:stretch>
              <a:fillRect/>
            </a:stretch>
          </p:blipFill>
          <p:spPr>
            <a:xfrm>
              <a:off x="6132576" y="4529327"/>
              <a:ext cx="335279" cy="917448"/>
            </a:xfrm>
            <a:prstGeom prst="rect">
              <a:avLst/>
            </a:prstGeom>
          </p:spPr>
        </p:pic>
        <p:sp>
          <p:nvSpPr>
            <p:cNvPr id="37" name="object 37"/>
            <p:cNvSpPr/>
            <p:nvPr/>
          </p:nvSpPr>
          <p:spPr>
            <a:xfrm>
              <a:off x="6233769" y="4551464"/>
              <a:ext cx="132715" cy="706120"/>
            </a:xfrm>
            <a:custGeom>
              <a:avLst/>
              <a:gdLst/>
              <a:ahLst/>
              <a:cxnLst/>
              <a:rect l="l" t="t" r="r" b="b"/>
              <a:pathLst>
                <a:path w="132714" h="706120">
                  <a:moveTo>
                    <a:pt x="66300" y="649288"/>
                  </a:moveTo>
                  <a:lnTo>
                    <a:pt x="52044" y="624846"/>
                  </a:lnTo>
                  <a:lnTo>
                    <a:pt x="51981" y="0"/>
                  </a:lnTo>
                  <a:lnTo>
                    <a:pt x="80556" y="0"/>
                  </a:lnTo>
                  <a:lnTo>
                    <a:pt x="80556" y="624846"/>
                  </a:lnTo>
                  <a:lnTo>
                    <a:pt x="66300" y="649288"/>
                  </a:lnTo>
                  <a:close/>
                </a:path>
                <a:path w="132714" h="706120">
                  <a:moveTo>
                    <a:pt x="66268" y="705993"/>
                  </a:moveTo>
                  <a:lnTo>
                    <a:pt x="0" y="592289"/>
                  </a:lnTo>
                  <a:lnTo>
                    <a:pt x="2273" y="583501"/>
                  </a:lnTo>
                  <a:lnTo>
                    <a:pt x="15925" y="575563"/>
                  </a:lnTo>
                  <a:lnTo>
                    <a:pt x="24650" y="577850"/>
                  </a:lnTo>
                  <a:lnTo>
                    <a:pt x="51981" y="624738"/>
                  </a:lnTo>
                  <a:lnTo>
                    <a:pt x="51981" y="677608"/>
                  </a:lnTo>
                  <a:lnTo>
                    <a:pt x="82827" y="677608"/>
                  </a:lnTo>
                  <a:lnTo>
                    <a:pt x="66268" y="705993"/>
                  </a:lnTo>
                  <a:close/>
                </a:path>
                <a:path w="132714" h="706120">
                  <a:moveTo>
                    <a:pt x="82827" y="677608"/>
                  </a:moveTo>
                  <a:lnTo>
                    <a:pt x="80556" y="677608"/>
                  </a:lnTo>
                  <a:lnTo>
                    <a:pt x="80619" y="624738"/>
                  </a:lnTo>
                  <a:lnTo>
                    <a:pt x="107950" y="577850"/>
                  </a:lnTo>
                  <a:lnTo>
                    <a:pt x="116674" y="575563"/>
                  </a:lnTo>
                  <a:lnTo>
                    <a:pt x="130314" y="583501"/>
                  </a:lnTo>
                  <a:lnTo>
                    <a:pt x="132600" y="592289"/>
                  </a:lnTo>
                  <a:lnTo>
                    <a:pt x="82827" y="677608"/>
                  </a:lnTo>
                  <a:close/>
                </a:path>
                <a:path w="132714" h="706120">
                  <a:moveTo>
                    <a:pt x="80556" y="677608"/>
                  </a:moveTo>
                  <a:lnTo>
                    <a:pt x="51981" y="677608"/>
                  </a:lnTo>
                  <a:lnTo>
                    <a:pt x="51981" y="624738"/>
                  </a:lnTo>
                  <a:lnTo>
                    <a:pt x="66300" y="649288"/>
                  </a:lnTo>
                  <a:lnTo>
                    <a:pt x="53975" y="670420"/>
                  </a:lnTo>
                  <a:lnTo>
                    <a:pt x="80556" y="670420"/>
                  </a:lnTo>
                  <a:lnTo>
                    <a:pt x="80556" y="677608"/>
                  </a:lnTo>
                  <a:close/>
                </a:path>
                <a:path w="132714" h="706120">
                  <a:moveTo>
                    <a:pt x="80556" y="670420"/>
                  </a:moveTo>
                  <a:lnTo>
                    <a:pt x="78625" y="670420"/>
                  </a:lnTo>
                  <a:lnTo>
                    <a:pt x="66300" y="649288"/>
                  </a:lnTo>
                  <a:lnTo>
                    <a:pt x="80556" y="624846"/>
                  </a:lnTo>
                  <a:lnTo>
                    <a:pt x="80556" y="670420"/>
                  </a:lnTo>
                  <a:close/>
                </a:path>
                <a:path w="132714" h="706120">
                  <a:moveTo>
                    <a:pt x="78625" y="670420"/>
                  </a:moveTo>
                  <a:lnTo>
                    <a:pt x="53975" y="670420"/>
                  </a:lnTo>
                  <a:lnTo>
                    <a:pt x="66300" y="649288"/>
                  </a:lnTo>
                  <a:lnTo>
                    <a:pt x="78625" y="670420"/>
                  </a:lnTo>
                  <a:close/>
                </a:path>
              </a:pathLst>
            </a:custGeom>
            <a:solidFill>
              <a:srgbClr val="4E81BC"/>
            </a:solidFill>
          </p:spPr>
          <p:txBody>
            <a:bodyPr wrap="square" lIns="0" tIns="0" rIns="0" bIns="0" rtlCol="0"/>
            <a:lstStyle/>
            <a:p>
              <a:endParaRPr/>
            </a:p>
          </p:txBody>
        </p:sp>
        <p:pic>
          <p:nvPicPr>
            <p:cNvPr id="38" name="object 38"/>
            <p:cNvPicPr/>
            <p:nvPr/>
          </p:nvPicPr>
          <p:blipFill>
            <a:blip r:embed="rId13" cstate="print"/>
            <a:stretch>
              <a:fillRect/>
            </a:stretch>
          </p:blipFill>
          <p:spPr>
            <a:xfrm>
              <a:off x="6254496" y="4517135"/>
              <a:ext cx="2916936" cy="935736"/>
            </a:xfrm>
            <a:prstGeom prst="rect">
              <a:avLst/>
            </a:prstGeom>
          </p:spPr>
        </p:pic>
        <p:sp>
          <p:nvSpPr>
            <p:cNvPr id="39" name="object 39"/>
            <p:cNvSpPr/>
            <p:nvPr/>
          </p:nvSpPr>
          <p:spPr>
            <a:xfrm>
              <a:off x="6296418" y="4537621"/>
              <a:ext cx="2707640" cy="761365"/>
            </a:xfrm>
            <a:custGeom>
              <a:avLst/>
              <a:gdLst/>
              <a:ahLst/>
              <a:cxnLst/>
              <a:rect l="l" t="t" r="r" b="b"/>
              <a:pathLst>
                <a:path w="2707640" h="761364">
                  <a:moveTo>
                    <a:pt x="2624953" y="718683"/>
                  </a:moveTo>
                  <a:lnTo>
                    <a:pt x="0" y="27635"/>
                  </a:lnTo>
                  <a:lnTo>
                    <a:pt x="7289" y="0"/>
                  </a:lnTo>
                  <a:lnTo>
                    <a:pt x="2632262" y="691065"/>
                  </a:lnTo>
                  <a:lnTo>
                    <a:pt x="2652284" y="711102"/>
                  </a:lnTo>
                  <a:lnTo>
                    <a:pt x="2624953" y="718683"/>
                  </a:lnTo>
                  <a:close/>
                </a:path>
                <a:path w="2707640" h="761364">
                  <a:moveTo>
                    <a:pt x="2683342" y="732129"/>
                  </a:moveTo>
                  <a:lnTo>
                    <a:pt x="2676029" y="732129"/>
                  </a:lnTo>
                  <a:lnTo>
                    <a:pt x="2683319" y="704507"/>
                  </a:lnTo>
                  <a:lnTo>
                    <a:pt x="2632262" y="691065"/>
                  </a:lnTo>
                  <a:lnTo>
                    <a:pt x="2593835" y="652665"/>
                  </a:lnTo>
                  <a:lnTo>
                    <a:pt x="2593835" y="643636"/>
                  </a:lnTo>
                  <a:lnTo>
                    <a:pt x="2604985" y="632472"/>
                  </a:lnTo>
                  <a:lnTo>
                    <a:pt x="2614015" y="632472"/>
                  </a:lnTo>
                  <a:lnTo>
                    <a:pt x="2619629" y="638022"/>
                  </a:lnTo>
                  <a:lnTo>
                    <a:pt x="2707093" y="725538"/>
                  </a:lnTo>
                  <a:lnTo>
                    <a:pt x="2683342" y="732129"/>
                  </a:lnTo>
                  <a:close/>
                </a:path>
                <a:path w="2707640" h="761364">
                  <a:moveTo>
                    <a:pt x="2677011" y="728408"/>
                  </a:moveTo>
                  <a:lnTo>
                    <a:pt x="2669578" y="728408"/>
                  </a:lnTo>
                  <a:lnTo>
                    <a:pt x="2675877" y="704557"/>
                  </a:lnTo>
                  <a:lnTo>
                    <a:pt x="2645744" y="704557"/>
                  </a:lnTo>
                  <a:lnTo>
                    <a:pt x="2632262" y="691065"/>
                  </a:lnTo>
                  <a:lnTo>
                    <a:pt x="2683319" y="704507"/>
                  </a:lnTo>
                  <a:lnTo>
                    <a:pt x="2675877" y="704557"/>
                  </a:lnTo>
                  <a:lnTo>
                    <a:pt x="2652284" y="711102"/>
                  </a:lnTo>
                  <a:lnTo>
                    <a:pt x="2681578" y="711102"/>
                  </a:lnTo>
                  <a:lnTo>
                    <a:pt x="2677011" y="728408"/>
                  </a:lnTo>
                  <a:close/>
                </a:path>
                <a:path w="2707640" h="761364">
                  <a:moveTo>
                    <a:pt x="2669578" y="728408"/>
                  </a:moveTo>
                  <a:lnTo>
                    <a:pt x="2652284" y="711102"/>
                  </a:lnTo>
                  <a:lnTo>
                    <a:pt x="2675877" y="704557"/>
                  </a:lnTo>
                  <a:lnTo>
                    <a:pt x="2669578" y="728408"/>
                  </a:lnTo>
                  <a:close/>
                </a:path>
                <a:path w="2707640" h="761364">
                  <a:moveTo>
                    <a:pt x="2676029" y="732129"/>
                  </a:moveTo>
                  <a:lnTo>
                    <a:pt x="2624953" y="718683"/>
                  </a:lnTo>
                  <a:lnTo>
                    <a:pt x="2652284" y="711102"/>
                  </a:lnTo>
                  <a:lnTo>
                    <a:pt x="2669578" y="728408"/>
                  </a:lnTo>
                  <a:lnTo>
                    <a:pt x="2677011" y="728408"/>
                  </a:lnTo>
                  <a:lnTo>
                    <a:pt x="2676029" y="732129"/>
                  </a:lnTo>
                  <a:close/>
                </a:path>
                <a:path w="2707640" h="761364">
                  <a:moveTo>
                    <a:pt x="2580284" y="760755"/>
                  </a:moveTo>
                  <a:lnTo>
                    <a:pt x="2572397" y="756297"/>
                  </a:lnTo>
                  <a:lnTo>
                    <a:pt x="2570264" y="748652"/>
                  </a:lnTo>
                  <a:lnTo>
                    <a:pt x="2568181" y="741070"/>
                  </a:lnTo>
                  <a:lnTo>
                    <a:pt x="2572651" y="733171"/>
                  </a:lnTo>
                  <a:lnTo>
                    <a:pt x="2624953" y="718683"/>
                  </a:lnTo>
                  <a:lnTo>
                    <a:pt x="2676029" y="732129"/>
                  </a:lnTo>
                  <a:lnTo>
                    <a:pt x="2683342" y="732129"/>
                  </a:lnTo>
                  <a:lnTo>
                    <a:pt x="2580284" y="760755"/>
                  </a:lnTo>
                  <a:close/>
                </a:path>
              </a:pathLst>
            </a:custGeom>
            <a:solidFill>
              <a:srgbClr val="4E81BC"/>
            </a:solidFill>
          </p:spPr>
          <p:txBody>
            <a:bodyPr wrap="square" lIns="0" tIns="0" rIns="0" bIns="0" rtlCol="0"/>
            <a:lstStyle/>
            <a:p>
              <a:endParaRPr/>
            </a:p>
          </p:txBody>
        </p:sp>
        <p:pic>
          <p:nvPicPr>
            <p:cNvPr id="40" name="object 40"/>
            <p:cNvPicPr/>
            <p:nvPr/>
          </p:nvPicPr>
          <p:blipFill>
            <a:blip r:embed="rId14" cstate="print"/>
            <a:stretch>
              <a:fillRect/>
            </a:stretch>
          </p:blipFill>
          <p:spPr>
            <a:xfrm>
              <a:off x="8833104" y="4483607"/>
              <a:ext cx="338327" cy="969263"/>
            </a:xfrm>
            <a:prstGeom prst="rect">
              <a:avLst/>
            </a:prstGeom>
          </p:spPr>
        </p:pic>
        <p:sp>
          <p:nvSpPr>
            <p:cNvPr id="41" name="object 41"/>
            <p:cNvSpPr/>
            <p:nvPr/>
          </p:nvSpPr>
          <p:spPr>
            <a:xfrm>
              <a:off x="8937129" y="4506417"/>
              <a:ext cx="132715" cy="756920"/>
            </a:xfrm>
            <a:custGeom>
              <a:avLst/>
              <a:gdLst/>
              <a:ahLst/>
              <a:cxnLst/>
              <a:rect l="l" t="t" r="r" b="b"/>
              <a:pathLst>
                <a:path w="132715" h="756920">
                  <a:moveTo>
                    <a:pt x="66325" y="700095"/>
                  </a:moveTo>
                  <a:lnTo>
                    <a:pt x="52044" y="675610"/>
                  </a:lnTo>
                  <a:lnTo>
                    <a:pt x="52044" y="0"/>
                  </a:lnTo>
                  <a:lnTo>
                    <a:pt x="80619" y="0"/>
                  </a:lnTo>
                  <a:lnTo>
                    <a:pt x="80606" y="675610"/>
                  </a:lnTo>
                  <a:lnTo>
                    <a:pt x="66325" y="700095"/>
                  </a:lnTo>
                  <a:close/>
                </a:path>
                <a:path w="132715" h="756920">
                  <a:moveTo>
                    <a:pt x="66332" y="756792"/>
                  </a:moveTo>
                  <a:lnTo>
                    <a:pt x="3962" y="649935"/>
                  </a:lnTo>
                  <a:lnTo>
                    <a:pt x="0" y="643089"/>
                  </a:lnTo>
                  <a:lnTo>
                    <a:pt x="2336" y="634352"/>
                  </a:lnTo>
                  <a:lnTo>
                    <a:pt x="15925" y="626414"/>
                  </a:lnTo>
                  <a:lnTo>
                    <a:pt x="24701" y="628700"/>
                  </a:lnTo>
                  <a:lnTo>
                    <a:pt x="52031" y="675588"/>
                  </a:lnTo>
                  <a:lnTo>
                    <a:pt x="52044" y="728459"/>
                  </a:lnTo>
                  <a:lnTo>
                    <a:pt x="82866" y="728459"/>
                  </a:lnTo>
                  <a:lnTo>
                    <a:pt x="66332" y="756792"/>
                  </a:lnTo>
                  <a:close/>
                </a:path>
                <a:path w="132715" h="756920">
                  <a:moveTo>
                    <a:pt x="82866" y="728459"/>
                  </a:moveTo>
                  <a:lnTo>
                    <a:pt x="80619" y="728459"/>
                  </a:lnTo>
                  <a:lnTo>
                    <a:pt x="80619" y="675588"/>
                  </a:lnTo>
                  <a:lnTo>
                    <a:pt x="103974" y="635546"/>
                  </a:lnTo>
                  <a:lnTo>
                    <a:pt x="108000" y="628700"/>
                  </a:lnTo>
                  <a:lnTo>
                    <a:pt x="116725" y="626414"/>
                  </a:lnTo>
                  <a:lnTo>
                    <a:pt x="130378" y="634352"/>
                  </a:lnTo>
                  <a:lnTo>
                    <a:pt x="132651" y="643089"/>
                  </a:lnTo>
                  <a:lnTo>
                    <a:pt x="128689" y="649935"/>
                  </a:lnTo>
                  <a:lnTo>
                    <a:pt x="82866" y="728459"/>
                  </a:lnTo>
                  <a:close/>
                </a:path>
                <a:path w="132715" h="756920">
                  <a:moveTo>
                    <a:pt x="80619" y="721271"/>
                  </a:moveTo>
                  <a:lnTo>
                    <a:pt x="78676" y="721271"/>
                  </a:lnTo>
                  <a:lnTo>
                    <a:pt x="66325" y="700095"/>
                  </a:lnTo>
                  <a:lnTo>
                    <a:pt x="80619" y="675588"/>
                  </a:lnTo>
                  <a:lnTo>
                    <a:pt x="80619" y="721271"/>
                  </a:lnTo>
                  <a:close/>
                </a:path>
                <a:path w="132715" h="756920">
                  <a:moveTo>
                    <a:pt x="80619" y="728459"/>
                  </a:moveTo>
                  <a:lnTo>
                    <a:pt x="52044" y="728459"/>
                  </a:lnTo>
                  <a:lnTo>
                    <a:pt x="52044" y="675610"/>
                  </a:lnTo>
                  <a:lnTo>
                    <a:pt x="66325" y="700095"/>
                  </a:lnTo>
                  <a:lnTo>
                    <a:pt x="53975" y="721271"/>
                  </a:lnTo>
                  <a:lnTo>
                    <a:pt x="80619" y="721271"/>
                  </a:lnTo>
                  <a:lnTo>
                    <a:pt x="80619" y="728459"/>
                  </a:lnTo>
                  <a:close/>
                </a:path>
                <a:path w="132715" h="756920">
                  <a:moveTo>
                    <a:pt x="78676" y="721271"/>
                  </a:moveTo>
                  <a:lnTo>
                    <a:pt x="53975" y="721271"/>
                  </a:lnTo>
                  <a:lnTo>
                    <a:pt x="66325" y="700095"/>
                  </a:lnTo>
                  <a:lnTo>
                    <a:pt x="78676" y="721271"/>
                  </a:lnTo>
                  <a:close/>
                </a:path>
              </a:pathLst>
            </a:custGeom>
            <a:solidFill>
              <a:srgbClr val="4E81BC"/>
            </a:solidFill>
          </p:spPr>
          <p:txBody>
            <a:bodyPr wrap="square" lIns="0" tIns="0" rIns="0" bIns="0" rtlCol="0"/>
            <a:lstStyle/>
            <a:p>
              <a:endParaRPr/>
            </a:p>
          </p:txBody>
        </p:sp>
        <p:pic>
          <p:nvPicPr>
            <p:cNvPr id="42" name="object 42"/>
            <p:cNvPicPr/>
            <p:nvPr/>
          </p:nvPicPr>
          <p:blipFill>
            <a:blip r:embed="rId15" cstate="print"/>
            <a:stretch>
              <a:fillRect/>
            </a:stretch>
          </p:blipFill>
          <p:spPr>
            <a:xfrm>
              <a:off x="7434072" y="5504687"/>
              <a:ext cx="1615440" cy="627888"/>
            </a:xfrm>
            <a:prstGeom prst="rect">
              <a:avLst/>
            </a:prstGeom>
          </p:spPr>
        </p:pic>
        <p:sp>
          <p:nvSpPr>
            <p:cNvPr id="43" name="object 43"/>
            <p:cNvSpPr/>
            <p:nvPr/>
          </p:nvSpPr>
          <p:spPr>
            <a:xfrm>
              <a:off x="7602690" y="5526430"/>
              <a:ext cx="1405255" cy="449580"/>
            </a:xfrm>
            <a:custGeom>
              <a:avLst/>
              <a:gdLst/>
              <a:ahLst/>
              <a:cxnLst/>
              <a:rect l="l" t="t" r="r" b="b"/>
              <a:pathLst>
                <a:path w="1405254" h="449579">
                  <a:moveTo>
                    <a:pt x="82017" y="408438"/>
                  </a:moveTo>
                  <a:lnTo>
                    <a:pt x="54508" y="401489"/>
                  </a:lnTo>
                  <a:lnTo>
                    <a:pt x="74093" y="380967"/>
                  </a:lnTo>
                  <a:lnTo>
                    <a:pt x="1396796" y="0"/>
                  </a:lnTo>
                  <a:lnTo>
                    <a:pt x="1404734" y="27432"/>
                  </a:lnTo>
                  <a:lnTo>
                    <a:pt x="82017" y="408438"/>
                  </a:lnTo>
                  <a:close/>
                </a:path>
                <a:path w="1405254" h="449579">
                  <a:moveTo>
                    <a:pt x="127596" y="449465"/>
                  </a:moveTo>
                  <a:lnTo>
                    <a:pt x="0" y="417169"/>
                  </a:lnTo>
                  <a:lnTo>
                    <a:pt x="90881" y="321970"/>
                  </a:lnTo>
                  <a:lnTo>
                    <a:pt x="99961" y="321767"/>
                  </a:lnTo>
                  <a:lnTo>
                    <a:pt x="111366" y="332689"/>
                  </a:lnTo>
                  <a:lnTo>
                    <a:pt x="111569" y="341718"/>
                  </a:lnTo>
                  <a:lnTo>
                    <a:pt x="74093" y="380967"/>
                  </a:lnTo>
                  <a:lnTo>
                    <a:pt x="23317" y="395592"/>
                  </a:lnTo>
                  <a:lnTo>
                    <a:pt x="31203" y="423075"/>
                  </a:lnTo>
                  <a:lnTo>
                    <a:pt x="135430" y="423075"/>
                  </a:lnTo>
                  <a:lnTo>
                    <a:pt x="139255" y="429526"/>
                  </a:lnTo>
                  <a:lnTo>
                    <a:pt x="135382" y="444804"/>
                  </a:lnTo>
                  <a:lnTo>
                    <a:pt x="127596" y="449465"/>
                  </a:lnTo>
                  <a:close/>
                </a:path>
                <a:path w="1405254" h="449579">
                  <a:moveTo>
                    <a:pt x="31203" y="423075"/>
                  </a:moveTo>
                  <a:lnTo>
                    <a:pt x="23317" y="395592"/>
                  </a:lnTo>
                  <a:lnTo>
                    <a:pt x="74093" y="380967"/>
                  </a:lnTo>
                  <a:lnTo>
                    <a:pt x="60233" y="395490"/>
                  </a:lnTo>
                  <a:lnTo>
                    <a:pt x="30759" y="395490"/>
                  </a:lnTo>
                  <a:lnTo>
                    <a:pt x="37604" y="419201"/>
                  </a:lnTo>
                  <a:lnTo>
                    <a:pt x="44651" y="419201"/>
                  </a:lnTo>
                  <a:lnTo>
                    <a:pt x="31203" y="423075"/>
                  </a:lnTo>
                  <a:close/>
                </a:path>
                <a:path w="1405254" h="449579">
                  <a:moveTo>
                    <a:pt x="37604" y="419201"/>
                  </a:moveTo>
                  <a:lnTo>
                    <a:pt x="30759" y="395490"/>
                  </a:lnTo>
                  <a:lnTo>
                    <a:pt x="54508" y="401489"/>
                  </a:lnTo>
                  <a:lnTo>
                    <a:pt x="37604" y="419201"/>
                  </a:lnTo>
                  <a:close/>
                </a:path>
                <a:path w="1405254" h="449579">
                  <a:moveTo>
                    <a:pt x="54508" y="401489"/>
                  </a:moveTo>
                  <a:lnTo>
                    <a:pt x="30759" y="395490"/>
                  </a:lnTo>
                  <a:lnTo>
                    <a:pt x="60233" y="395490"/>
                  </a:lnTo>
                  <a:lnTo>
                    <a:pt x="54508" y="401489"/>
                  </a:lnTo>
                  <a:close/>
                </a:path>
                <a:path w="1405254" h="449579">
                  <a:moveTo>
                    <a:pt x="44651" y="419201"/>
                  </a:moveTo>
                  <a:lnTo>
                    <a:pt x="37604" y="419201"/>
                  </a:lnTo>
                  <a:lnTo>
                    <a:pt x="54508" y="401489"/>
                  </a:lnTo>
                  <a:lnTo>
                    <a:pt x="82017" y="408438"/>
                  </a:lnTo>
                  <a:lnTo>
                    <a:pt x="44651" y="419201"/>
                  </a:lnTo>
                  <a:close/>
                </a:path>
                <a:path w="1405254" h="449579">
                  <a:moveTo>
                    <a:pt x="135430" y="423075"/>
                  </a:moveTo>
                  <a:lnTo>
                    <a:pt x="31203" y="423075"/>
                  </a:lnTo>
                  <a:lnTo>
                    <a:pt x="82017" y="408438"/>
                  </a:lnTo>
                  <a:lnTo>
                    <a:pt x="134632" y="421728"/>
                  </a:lnTo>
                  <a:lnTo>
                    <a:pt x="135430" y="423075"/>
                  </a:lnTo>
                  <a:close/>
                </a:path>
              </a:pathLst>
            </a:custGeom>
            <a:solidFill>
              <a:srgbClr val="4E81BC"/>
            </a:solidFill>
          </p:spPr>
          <p:txBody>
            <a:bodyPr wrap="square" lIns="0" tIns="0" rIns="0" bIns="0" rtlCol="0"/>
            <a:lstStyle/>
            <a:p>
              <a:endParaRPr/>
            </a:p>
          </p:txBody>
        </p:sp>
        <p:pic>
          <p:nvPicPr>
            <p:cNvPr id="44" name="object 44"/>
            <p:cNvPicPr/>
            <p:nvPr/>
          </p:nvPicPr>
          <p:blipFill>
            <a:blip r:embed="rId16" cstate="print"/>
            <a:stretch>
              <a:fillRect/>
            </a:stretch>
          </p:blipFill>
          <p:spPr>
            <a:xfrm>
              <a:off x="6254496" y="5498592"/>
              <a:ext cx="1517903" cy="633984"/>
            </a:xfrm>
            <a:prstGeom prst="rect">
              <a:avLst/>
            </a:prstGeom>
          </p:spPr>
        </p:pic>
        <p:sp>
          <p:nvSpPr>
            <p:cNvPr id="45" name="object 45"/>
            <p:cNvSpPr/>
            <p:nvPr/>
          </p:nvSpPr>
          <p:spPr>
            <a:xfrm>
              <a:off x="6295771" y="5520727"/>
              <a:ext cx="1307465" cy="452120"/>
            </a:xfrm>
            <a:custGeom>
              <a:avLst/>
              <a:gdLst/>
              <a:ahLst/>
              <a:cxnLst/>
              <a:rect l="l" t="t" r="r" b="b"/>
              <a:pathLst>
                <a:path w="1307465" h="452120">
                  <a:moveTo>
                    <a:pt x="1225268" y="412181"/>
                  </a:moveTo>
                  <a:lnTo>
                    <a:pt x="0" y="27292"/>
                  </a:lnTo>
                  <a:lnTo>
                    <a:pt x="8585" y="0"/>
                  </a:lnTo>
                  <a:lnTo>
                    <a:pt x="1233840" y="384901"/>
                  </a:lnTo>
                  <a:lnTo>
                    <a:pt x="1252924" y="405883"/>
                  </a:lnTo>
                  <a:lnTo>
                    <a:pt x="1225268" y="412181"/>
                  </a:lnTo>
                  <a:close/>
                </a:path>
                <a:path w="1307465" h="452120">
                  <a:moveTo>
                    <a:pt x="1284405" y="428028"/>
                  </a:moveTo>
                  <a:lnTo>
                    <a:pt x="1275714" y="428028"/>
                  </a:lnTo>
                  <a:lnTo>
                    <a:pt x="1284287" y="400748"/>
                  </a:lnTo>
                  <a:lnTo>
                    <a:pt x="1233840" y="384901"/>
                  </a:lnTo>
                  <a:lnTo>
                    <a:pt x="1197330" y="344792"/>
                  </a:lnTo>
                  <a:lnTo>
                    <a:pt x="1197724" y="335762"/>
                  </a:lnTo>
                  <a:lnTo>
                    <a:pt x="1209433" y="325094"/>
                  </a:lnTo>
                  <a:lnTo>
                    <a:pt x="1218463" y="325539"/>
                  </a:lnTo>
                  <a:lnTo>
                    <a:pt x="1307058" y="422871"/>
                  </a:lnTo>
                  <a:lnTo>
                    <a:pt x="1284405" y="428028"/>
                  </a:lnTo>
                  <a:close/>
                </a:path>
                <a:path w="1307465" h="452120">
                  <a:moveTo>
                    <a:pt x="1252924" y="405883"/>
                  </a:moveTo>
                  <a:lnTo>
                    <a:pt x="1233840" y="384901"/>
                  </a:lnTo>
                  <a:lnTo>
                    <a:pt x="1283317" y="400443"/>
                  </a:lnTo>
                  <a:lnTo>
                    <a:pt x="1276807" y="400443"/>
                  </a:lnTo>
                  <a:lnTo>
                    <a:pt x="1252924" y="405883"/>
                  </a:lnTo>
                  <a:close/>
                </a:path>
                <a:path w="1307465" h="452120">
                  <a:moveTo>
                    <a:pt x="1269415" y="424014"/>
                  </a:moveTo>
                  <a:lnTo>
                    <a:pt x="1252924" y="405883"/>
                  </a:lnTo>
                  <a:lnTo>
                    <a:pt x="1276807" y="400443"/>
                  </a:lnTo>
                  <a:lnTo>
                    <a:pt x="1269415" y="424014"/>
                  </a:lnTo>
                  <a:close/>
                </a:path>
                <a:path w="1307465" h="452120">
                  <a:moveTo>
                    <a:pt x="1276976" y="424014"/>
                  </a:moveTo>
                  <a:lnTo>
                    <a:pt x="1269415" y="424014"/>
                  </a:lnTo>
                  <a:lnTo>
                    <a:pt x="1276807" y="400443"/>
                  </a:lnTo>
                  <a:lnTo>
                    <a:pt x="1283317" y="400443"/>
                  </a:lnTo>
                  <a:lnTo>
                    <a:pt x="1284287" y="400748"/>
                  </a:lnTo>
                  <a:lnTo>
                    <a:pt x="1276976" y="424014"/>
                  </a:lnTo>
                  <a:close/>
                </a:path>
                <a:path w="1307465" h="452120">
                  <a:moveTo>
                    <a:pt x="1275714" y="428028"/>
                  </a:moveTo>
                  <a:lnTo>
                    <a:pt x="1225268" y="412181"/>
                  </a:lnTo>
                  <a:lnTo>
                    <a:pt x="1252924" y="405883"/>
                  </a:lnTo>
                  <a:lnTo>
                    <a:pt x="1269415" y="424014"/>
                  </a:lnTo>
                  <a:lnTo>
                    <a:pt x="1276976" y="424014"/>
                  </a:lnTo>
                  <a:lnTo>
                    <a:pt x="1275714" y="428028"/>
                  </a:lnTo>
                  <a:close/>
                </a:path>
                <a:path w="1307465" h="452120">
                  <a:moveTo>
                    <a:pt x="1178674" y="452094"/>
                  </a:moveTo>
                  <a:lnTo>
                    <a:pt x="1171041" y="447281"/>
                  </a:lnTo>
                  <a:lnTo>
                    <a:pt x="1169301" y="439585"/>
                  </a:lnTo>
                  <a:lnTo>
                    <a:pt x="1167510" y="431901"/>
                  </a:lnTo>
                  <a:lnTo>
                    <a:pt x="1172375" y="424205"/>
                  </a:lnTo>
                  <a:lnTo>
                    <a:pt x="1225268" y="412181"/>
                  </a:lnTo>
                  <a:lnTo>
                    <a:pt x="1275714" y="428028"/>
                  </a:lnTo>
                  <a:lnTo>
                    <a:pt x="1284405" y="428028"/>
                  </a:lnTo>
                  <a:lnTo>
                    <a:pt x="1178674" y="452094"/>
                  </a:lnTo>
                  <a:close/>
                </a:path>
              </a:pathLst>
            </a:custGeom>
            <a:solidFill>
              <a:srgbClr val="4E81BC"/>
            </a:solidFill>
          </p:spPr>
          <p:txBody>
            <a:bodyPr wrap="square" lIns="0" tIns="0" rIns="0" bIns="0" rtlCol="0"/>
            <a:lstStyle/>
            <a:p>
              <a:endParaRPr/>
            </a:p>
          </p:txBody>
        </p:sp>
      </p:grpSp>
      <p:grpSp>
        <p:nvGrpSpPr>
          <p:cNvPr id="46" name="object 46"/>
          <p:cNvGrpSpPr/>
          <p:nvPr/>
        </p:nvGrpSpPr>
        <p:grpSpPr>
          <a:xfrm>
            <a:off x="2694432" y="2033016"/>
            <a:ext cx="1036319" cy="1024255"/>
            <a:chOff x="2694432" y="2033016"/>
            <a:chExt cx="1036319" cy="1024255"/>
          </a:xfrm>
        </p:grpSpPr>
        <p:pic>
          <p:nvPicPr>
            <p:cNvPr id="47" name="object 47"/>
            <p:cNvPicPr/>
            <p:nvPr/>
          </p:nvPicPr>
          <p:blipFill>
            <a:blip r:embed="rId17" cstate="print"/>
            <a:stretch>
              <a:fillRect/>
            </a:stretch>
          </p:blipFill>
          <p:spPr>
            <a:xfrm>
              <a:off x="2694432" y="2033016"/>
              <a:ext cx="1036319" cy="1024127"/>
            </a:xfrm>
            <a:prstGeom prst="rect">
              <a:avLst/>
            </a:prstGeom>
          </p:spPr>
        </p:pic>
        <p:pic>
          <p:nvPicPr>
            <p:cNvPr id="48" name="object 48"/>
            <p:cNvPicPr/>
            <p:nvPr/>
          </p:nvPicPr>
          <p:blipFill>
            <a:blip r:embed="rId18" cstate="print"/>
            <a:stretch>
              <a:fillRect/>
            </a:stretch>
          </p:blipFill>
          <p:spPr>
            <a:xfrm>
              <a:off x="2740621" y="2058784"/>
              <a:ext cx="944562" cy="933449"/>
            </a:xfrm>
            <a:prstGeom prst="rect">
              <a:avLst/>
            </a:prstGeom>
          </p:spPr>
        </p:pic>
        <p:sp>
          <p:nvSpPr>
            <p:cNvPr id="49" name="object 49"/>
            <p:cNvSpPr/>
            <p:nvPr/>
          </p:nvSpPr>
          <p:spPr>
            <a:xfrm>
              <a:off x="2740621" y="2058784"/>
              <a:ext cx="944880" cy="933450"/>
            </a:xfrm>
            <a:custGeom>
              <a:avLst/>
              <a:gdLst/>
              <a:ahLst/>
              <a:cxnLst/>
              <a:rect l="l" t="t" r="r" b="b"/>
              <a:pathLst>
                <a:path w="944879" h="933450">
                  <a:moveTo>
                    <a:pt x="0" y="466724"/>
                  </a:moveTo>
                  <a:lnTo>
                    <a:pt x="2438" y="419012"/>
                  </a:lnTo>
                  <a:lnTo>
                    <a:pt x="9594" y="372676"/>
                  </a:lnTo>
                  <a:lnTo>
                    <a:pt x="21231" y="327951"/>
                  </a:lnTo>
                  <a:lnTo>
                    <a:pt x="37111" y="285073"/>
                  </a:lnTo>
                  <a:lnTo>
                    <a:pt x="56997" y="244275"/>
                  </a:lnTo>
                  <a:lnTo>
                    <a:pt x="80653" y="205793"/>
                  </a:lnTo>
                  <a:lnTo>
                    <a:pt x="107839" y="169862"/>
                  </a:lnTo>
                  <a:lnTo>
                    <a:pt x="138320" y="136717"/>
                  </a:lnTo>
                  <a:lnTo>
                    <a:pt x="171857" y="106591"/>
                  </a:lnTo>
                  <a:lnTo>
                    <a:pt x="208214" y="79720"/>
                  </a:lnTo>
                  <a:lnTo>
                    <a:pt x="247153" y="56340"/>
                  </a:lnTo>
                  <a:lnTo>
                    <a:pt x="288437" y="36683"/>
                  </a:lnTo>
                  <a:lnTo>
                    <a:pt x="331829" y="20986"/>
                  </a:lnTo>
                  <a:lnTo>
                    <a:pt x="377090" y="9483"/>
                  </a:lnTo>
                  <a:lnTo>
                    <a:pt x="423985" y="2410"/>
                  </a:lnTo>
                  <a:lnTo>
                    <a:pt x="472274" y="0"/>
                  </a:lnTo>
                  <a:lnTo>
                    <a:pt x="520564" y="2410"/>
                  </a:lnTo>
                  <a:lnTo>
                    <a:pt x="567459" y="9483"/>
                  </a:lnTo>
                  <a:lnTo>
                    <a:pt x="612721" y="20986"/>
                  </a:lnTo>
                  <a:lnTo>
                    <a:pt x="656113" y="36683"/>
                  </a:lnTo>
                  <a:lnTo>
                    <a:pt x="697398" y="56340"/>
                  </a:lnTo>
                  <a:lnTo>
                    <a:pt x="736338" y="79720"/>
                  </a:lnTo>
                  <a:lnTo>
                    <a:pt x="772697" y="106591"/>
                  </a:lnTo>
                  <a:lnTo>
                    <a:pt x="806235" y="136717"/>
                  </a:lnTo>
                  <a:lnTo>
                    <a:pt x="836717" y="169862"/>
                  </a:lnTo>
                  <a:lnTo>
                    <a:pt x="863905" y="205793"/>
                  </a:lnTo>
                  <a:lnTo>
                    <a:pt x="887561" y="244275"/>
                  </a:lnTo>
                  <a:lnTo>
                    <a:pt x="907448" y="285073"/>
                  </a:lnTo>
                  <a:lnTo>
                    <a:pt x="923330" y="327951"/>
                  </a:lnTo>
                  <a:lnTo>
                    <a:pt x="934967" y="372676"/>
                  </a:lnTo>
                  <a:lnTo>
                    <a:pt x="942124" y="419012"/>
                  </a:lnTo>
                  <a:lnTo>
                    <a:pt x="944562" y="466724"/>
                  </a:lnTo>
                  <a:lnTo>
                    <a:pt x="942124" y="514446"/>
                  </a:lnTo>
                  <a:lnTo>
                    <a:pt x="934967" y="560788"/>
                  </a:lnTo>
                  <a:lnTo>
                    <a:pt x="923330" y="605517"/>
                  </a:lnTo>
                  <a:lnTo>
                    <a:pt x="907448" y="648398"/>
                  </a:lnTo>
                  <a:lnTo>
                    <a:pt x="887561" y="689196"/>
                  </a:lnTo>
                  <a:lnTo>
                    <a:pt x="863905" y="727678"/>
                  </a:lnTo>
                  <a:lnTo>
                    <a:pt x="836717" y="763608"/>
                  </a:lnTo>
                  <a:lnTo>
                    <a:pt x="806235" y="796751"/>
                  </a:lnTo>
                  <a:lnTo>
                    <a:pt x="772697" y="826874"/>
                  </a:lnTo>
                  <a:lnTo>
                    <a:pt x="736338" y="853742"/>
                  </a:lnTo>
                  <a:lnTo>
                    <a:pt x="697398" y="877120"/>
                  </a:lnTo>
                  <a:lnTo>
                    <a:pt x="656113" y="896773"/>
                  </a:lnTo>
                  <a:lnTo>
                    <a:pt x="612721" y="912467"/>
                  </a:lnTo>
                  <a:lnTo>
                    <a:pt x="567459" y="923968"/>
                  </a:lnTo>
                  <a:lnTo>
                    <a:pt x="520564" y="931040"/>
                  </a:lnTo>
                  <a:lnTo>
                    <a:pt x="472274" y="933449"/>
                  </a:lnTo>
                  <a:lnTo>
                    <a:pt x="423985" y="931040"/>
                  </a:lnTo>
                  <a:lnTo>
                    <a:pt x="377090" y="923968"/>
                  </a:lnTo>
                  <a:lnTo>
                    <a:pt x="331829" y="912467"/>
                  </a:lnTo>
                  <a:lnTo>
                    <a:pt x="288437" y="896773"/>
                  </a:lnTo>
                  <a:lnTo>
                    <a:pt x="247153" y="877120"/>
                  </a:lnTo>
                  <a:lnTo>
                    <a:pt x="208214" y="853742"/>
                  </a:lnTo>
                  <a:lnTo>
                    <a:pt x="171857" y="826874"/>
                  </a:lnTo>
                  <a:lnTo>
                    <a:pt x="138320" y="796751"/>
                  </a:lnTo>
                  <a:lnTo>
                    <a:pt x="107839" y="763608"/>
                  </a:lnTo>
                  <a:lnTo>
                    <a:pt x="80653" y="727678"/>
                  </a:lnTo>
                  <a:lnTo>
                    <a:pt x="56997" y="689196"/>
                  </a:lnTo>
                  <a:lnTo>
                    <a:pt x="37111" y="648398"/>
                  </a:lnTo>
                  <a:lnTo>
                    <a:pt x="21231" y="605517"/>
                  </a:lnTo>
                  <a:lnTo>
                    <a:pt x="9594" y="560788"/>
                  </a:lnTo>
                  <a:lnTo>
                    <a:pt x="2438" y="514446"/>
                  </a:lnTo>
                  <a:lnTo>
                    <a:pt x="0" y="466724"/>
                  </a:lnTo>
                  <a:close/>
                </a:path>
              </a:pathLst>
            </a:custGeom>
            <a:ln w="9525">
              <a:solidFill>
                <a:srgbClr val="7FA8B2"/>
              </a:solidFill>
            </a:ln>
          </p:spPr>
          <p:txBody>
            <a:bodyPr wrap="square" lIns="0" tIns="0" rIns="0" bIns="0" rtlCol="0"/>
            <a:lstStyle/>
            <a:p>
              <a:endParaRPr/>
            </a:p>
          </p:txBody>
        </p:sp>
      </p:grpSp>
      <p:sp>
        <p:nvSpPr>
          <p:cNvPr id="50" name="object 50"/>
          <p:cNvSpPr txBox="1"/>
          <p:nvPr/>
        </p:nvSpPr>
        <p:spPr>
          <a:xfrm>
            <a:off x="3040646" y="2420112"/>
            <a:ext cx="349250" cy="193040"/>
          </a:xfrm>
          <a:prstGeom prst="rect">
            <a:avLst/>
          </a:prstGeom>
        </p:spPr>
        <p:txBody>
          <a:bodyPr vert="horz" wrap="square" lIns="0" tIns="12700" rIns="0" bIns="0" rtlCol="0">
            <a:spAutoFit/>
          </a:bodyPr>
          <a:lstStyle/>
          <a:p>
            <a:pPr marL="12700">
              <a:lnSpc>
                <a:spcPct val="100000"/>
              </a:lnSpc>
              <a:spcBef>
                <a:spcPts val="100"/>
              </a:spcBef>
            </a:pPr>
            <a:r>
              <a:rPr sz="1100" b="1" spc="-20" dirty="0">
                <a:latin typeface="Calibri"/>
                <a:cs typeface="Calibri"/>
              </a:rPr>
              <a:t>MAIN</a:t>
            </a:r>
            <a:endParaRPr sz="1100">
              <a:latin typeface="Calibri"/>
              <a:cs typeface="Calibri"/>
            </a:endParaRPr>
          </a:p>
        </p:txBody>
      </p:sp>
      <p:grpSp>
        <p:nvGrpSpPr>
          <p:cNvPr id="51" name="object 51"/>
          <p:cNvGrpSpPr/>
          <p:nvPr/>
        </p:nvGrpSpPr>
        <p:grpSpPr>
          <a:xfrm>
            <a:off x="2734055" y="4008120"/>
            <a:ext cx="957580" cy="954405"/>
            <a:chOff x="2734055" y="4008120"/>
            <a:chExt cx="957580" cy="954405"/>
          </a:xfrm>
        </p:grpSpPr>
        <p:pic>
          <p:nvPicPr>
            <p:cNvPr id="52" name="object 52"/>
            <p:cNvPicPr/>
            <p:nvPr/>
          </p:nvPicPr>
          <p:blipFill>
            <a:blip r:embed="rId19" cstate="print"/>
            <a:stretch>
              <a:fillRect/>
            </a:stretch>
          </p:blipFill>
          <p:spPr>
            <a:xfrm>
              <a:off x="2734055" y="4008120"/>
              <a:ext cx="957071" cy="954024"/>
            </a:xfrm>
            <a:prstGeom prst="rect">
              <a:avLst/>
            </a:prstGeom>
          </p:spPr>
        </p:pic>
        <p:pic>
          <p:nvPicPr>
            <p:cNvPr id="53" name="object 53"/>
            <p:cNvPicPr/>
            <p:nvPr/>
          </p:nvPicPr>
          <p:blipFill>
            <a:blip r:embed="rId20" cstate="print"/>
            <a:stretch>
              <a:fillRect/>
            </a:stretch>
          </p:blipFill>
          <p:spPr>
            <a:xfrm>
              <a:off x="2781096" y="4038600"/>
              <a:ext cx="863599" cy="858634"/>
            </a:xfrm>
            <a:prstGeom prst="rect">
              <a:avLst/>
            </a:prstGeom>
          </p:spPr>
        </p:pic>
        <p:sp>
          <p:nvSpPr>
            <p:cNvPr id="54" name="object 54"/>
            <p:cNvSpPr/>
            <p:nvPr/>
          </p:nvSpPr>
          <p:spPr>
            <a:xfrm>
              <a:off x="2781096" y="4033634"/>
              <a:ext cx="863600" cy="863600"/>
            </a:xfrm>
            <a:custGeom>
              <a:avLst/>
              <a:gdLst/>
              <a:ahLst/>
              <a:cxnLst/>
              <a:rect l="l" t="t" r="r" b="b"/>
              <a:pathLst>
                <a:path w="863600" h="863600">
                  <a:moveTo>
                    <a:pt x="0" y="431800"/>
                  </a:moveTo>
                  <a:lnTo>
                    <a:pt x="2533" y="384752"/>
                  </a:lnTo>
                  <a:lnTo>
                    <a:pt x="9959" y="339171"/>
                  </a:lnTo>
                  <a:lnTo>
                    <a:pt x="22014" y="295321"/>
                  </a:lnTo>
                  <a:lnTo>
                    <a:pt x="38433" y="253464"/>
                  </a:lnTo>
                  <a:lnTo>
                    <a:pt x="58955" y="213866"/>
                  </a:lnTo>
                  <a:lnTo>
                    <a:pt x="83314" y="176788"/>
                  </a:lnTo>
                  <a:lnTo>
                    <a:pt x="111249" y="142494"/>
                  </a:lnTo>
                  <a:lnTo>
                    <a:pt x="142494" y="111249"/>
                  </a:lnTo>
                  <a:lnTo>
                    <a:pt x="176788" y="83314"/>
                  </a:lnTo>
                  <a:lnTo>
                    <a:pt x="213866" y="58955"/>
                  </a:lnTo>
                  <a:lnTo>
                    <a:pt x="253464" y="38433"/>
                  </a:lnTo>
                  <a:lnTo>
                    <a:pt x="295321" y="22014"/>
                  </a:lnTo>
                  <a:lnTo>
                    <a:pt x="339171" y="9959"/>
                  </a:lnTo>
                  <a:lnTo>
                    <a:pt x="384752" y="2533"/>
                  </a:lnTo>
                  <a:lnTo>
                    <a:pt x="431800" y="0"/>
                  </a:lnTo>
                  <a:lnTo>
                    <a:pt x="478850" y="2533"/>
                  </a:lnTo>
                  <a:lnTo>
                    <a:pt x="524432" y="9959"/>
                  </a:lnTo>
                  <a:lnTo>
                    <a:pt x="568283" y="22014"/>
                  </a:lnTo>
                  <a:lnTo>
                    <a:pt x="610140" y="38433"/>
                  </a:lnTo>
                  <a:lnTo>
                    <a:pt x="649739" y="58955"/>
                  </a:lnTo>
                  <a:lnTo>
                    <a:pt x="686817" y="83314"/>
                  </a:lnTo>
                  <a:lnTo>
                    <a:pt x="721110" y="111249"/>
                  </a:lnTo>
                  <a:lnTo>
                    <a:pt x="752355" y="142494"/>
                  </a:lnTo>
                  <a:lnTo>
                    <a:pt x="780288" y="176788"/>
                  </a:lnTo>
                  <a:lnTo>
                    <a:pt x="804647" y="213866"/>
                  </a:lnTo>
                  <a:lnTo>
                    <a:pt x="825168" y="253464"/>
                  </a:lnTo>
                  <a:lnTo>
                    <a:pt x="841586" y="295321"/>
                  </a:lnTo>
                  <a:lnTo>
                    <a:pt x="853640" y="339171"/>
                  </a:lnTo>
                  <a:lnTo>
                    <a:pt x="861066" y="384752"/>
                  </a:lnTo>
                  <a:lnTo>
                    <a:pt x="863599" y="431800"/>
                  </a:lnTo>
                  <a:lnTo>
                    <a:pt x="861066" y="478858"/>
                  </a:lnTo>
                  <a:lnTo>
                    <a:pt x="853640" y="524447"/>
                  </a:lnTo>
                  <a:lnTo>
                    <a:pt x="841586" y="568303"/>
                  </a:lnTo>
                  <a:lnTo>
                    <a:pt x="825168" y="610162"/>
                  </a:lnTo>
                  <a:lnTo>
                    <a:pt x="804647" y="649762"/>
                  </a:lnTo>
                  <a:lnTo>
                    <a:pt x="780288" y="686839"/>
                  </a:lnTo>
                  <a:lnTo>
                    <a:pt x="752355" y="721130"/>
                  </a:lnTo>
                  <a:lnTo>
                    <a:pt x="721110" y="752372"/>
                  </a:lnTo>
                  <a:lnTo>
                    <a:pt x="686817" y="780303"/>
                  </a:lnTo>
                  <a:lnTo>
                    <a:pt x="649739" y="804658"/>
                  </a:lnTo>
                  <a:lnTo>
                    <a:pt x="610140" y="825175"/>
                  </a:lnTo>
                  <a:lnTo>
                    <a:pt x="568283" y="841591"/>
                  </a:lnTo>
                  <a:lnTo>
                    <a:pt x="524432" y="853643"/>
                  </a:lnTo>
                  <a:lnTo>
                    <a:pt x="478850" y="861066"/>
                  </a:lnTo>
                  <a:lnTo>
                    <a:pt x="431800" y="863600"/>
                  </a:lnTo>
                  <a:lnTo>
                    <a:pt x="384752" y="861066"/>
                  </a:lnTo>
                  <a:lnTo>
                    <a:pt x="339171" y="853643"/>
                  </a:lnTo>
                  <a:lnTo>
                    <a:pt x="295321" y="841591"/>
                  </a:lnTo>
                  <a:lnTo>
                    <a:pt x="253464" y="825175"/>
                  </a:lnTo>
                  <a:lnTo>
                    <a:pt x="213866" y="804658"/>
                  </a:lnTo>
                  <a:lnTo>
                    <a:pt x="176788" y="780303"/>
                  </a:lnTo>
                  <a:lnTo>
                    <a:pt x="142494" y="752372"/>
                  </a:lnTo>
                  <a:lnTo>
                    <a:pt x="111249" y="721130"/>
                  </a:lnTo>
                  <a:lnTo>
                    <a:pt x="83314" y="686839"/>
                  </a:lnTo>
                  <a:lnTo>
                    <a:pt x="58955" y="649762"/>
                  </a:lnTo>
                  <a:lnTo>
                    <a:pt x="38433" y="610162"/>
                  </a:lnTo>
                  <a:lnTo>
                    <a:pt x="22014" y="568303"/>
                  </a:lnTo>
                  <a:lnTo>
                    <a:pt x="9959" y="524447"/>
                  </a:lnTo>
                  <a:lnTo>
                    <a:pt x="2533" y="478858"/>
                  </a:lnTo>
                  <a:lnTo>
                    <a:pt x="0" y="431800"/>
                  </a:lnTo>
                  <a:close/>
                </a:path>
              </a:pathLst>
            </a:custGeom>
            <a:ln w="9525">
              <a:solidFill>
                <a:srgbClr val="7FA8B2"/>
              </a:solidFill>
            </a:ln>
          </p:spPr>
          <p:txBody>
            <a:bodyPr wrap="square" lIns="0" tIns="0" rIns="0" bIns="0" rtlCol="0"/>
            <a:lstStyle/>
            <a:p>
              <a:endParaRPr/>
            </a:p>
          </p:txBody>
        </p:sp>
      </p:grpSp>
      <p:sp>
        <p:nvSpPr>
          <p:cNvPr id="55" name="object 55"/>
          <p:cNvSpPr txBox="1"/>
          <p:nvPr/>
        </p:nvSpPr>
        <p:spPr>
          <a:xfrm>
            <a:off x="3014446" y="4355592"/>
            <a:ext cx="396240" cy="193040"/>
          </a:xfrm>
          <a:prstGeom prst="rect">
            <a:avLst/>
          </a:prstGeom>
        </p:spPr>
        <p:txBody>
          <a:bodyPr vert="horz" wrap="square" lIns="0" tIns="12700" rIns="0" bIns="0" rtlCol="0">
            <a:spAutoFit/>
          </a:bodyPr>
          <a:lstStyle/>
          <a:p>
            <a:pPr marL="12700">
              <a:lnSpc>
                <a:spcPct val="100000"/>
              </a:lnSpc>
              <a:spcBef>
                <a:spcPts val="100"/>
              </a:spcBef>
            </a:pPr>
            <a:r>
              <a:rPr sz="1100" b="1" spc="-10" dirty="0">
                <a:latin typeface="Calibri"/>
                <a:cs typeface="Calibri"/>
              </a:rPr>
              <a:t>DRINK</a:t>
            </a:r>
            <a:endParaRPr sz="1100">
              <a:latin typeface="Calibri"/>
              <a:cs typeface="Calibri"/>
            </a:endParaRPr>
          </a:p>
        </p:txBody>
      </p:sp>
      <p:sp>
        <p:nvSpPr>
          <p:cNvPr id="56" name="object 56"/>
          <p:cNvSpPr txBox="1"/>
          <p:nvPr/>
        </p:nvSpPr>
        <p:spPr>
          <a:xfrm>
            <a:off x="2643924" y="1606803"/>
            <a:ext cx="1237615" cy="269240"/>
          </a:xfrm>
          <a:prstGeom prst="rect">
            <a:avLst/>
          </a:prstGeom>
        </p:spPr>
        <p:txBody>
          <a:bodyPr vert="horz" wrap="square" lIns="0" tIns="12700" rIns="0" bIns="0" rtlCol="0">
            <a:spAutoFit/>
          </a:bodyPr>
          <a:lstStyle/>
          <a:p>
            <a:pPr marL="12700">
              <a:lnSpc>
                <a:spcPct val="100000"/>
              </a:lnSpc>
              <a:spcBef>
                <a:spcPts val="100"/>
              </a:spcBef>
            </a:pPr>
            <a:r>
              <a:rPr sz="1600" spc="-20" dirty="0">
                <a:latin typeface="Calibri"/>
                <a:cs typeface="Calibri"/>
              </a:rPr>
              <a:t>VegPasta</a:t>
            </a:r>
            <a:r>
              <a:rPr sz="1600" spc="-25" dirty="0">
                <a:latin typeface="Calibri"/>
                <a:cs typeface="Calibri"/>
              </a:rPr>
              <a:t> </a:t>
            </a:r>
            <a:r>
              <a:rPr sz="1600" spc="-10" dirty="0">
                <a:latin typeface="Calibri"/>
                <a:cs typeface="Calibri"/>
              </a:rPr>
              <a:t>&gt;Fish</a:t>
            </a:r>
            <a:endParaRPr sz="1600">
              <a:latin typeface="Calibri"/>
              <a:cs typeface="Calibri"/>
            </a:endParaRPr>
          </a:p>
        </p:txBody>
      </p:sp>
      <p:grpSp>
        <p:nvGrpSpPr>
          <p:cNvPr id="57" name="object 57"/>
          <p:cNvGrpSpPr/>
          <p:nvPr/>
        </p:nvGrpSpPr>
        <p:grpSpPr>
          <a:xfrm>
            <a:off x="2697479" y="5327903"/>
            <a:ext cx="1030605" cy="929640"/>
            <a:chOff x="2697479" y="5327903"/>
            <a:chExt cx="1030605" cy="929640"/>
          </a:xfrm>
        </p:grpSpPr>
        <p:pic>
          <p:nvPicPr>
            <p:cNvPr id="58" name="object 58"/>
            <p:cNvPicPr/>
            <p:nvPr/>
          </p:nvPicPr>
          <p:blipFill>
            <a:blip r:embed="rId21" cstate="print"/>
            <a:stretch>
              <a:fillRect/>
            </a:stretch>
          </p:blipFill>
          <p:spPr>
            <a:xfrm>
              <a:off x="2697479" y="5327903"/>
              <a:ext cx="1030223" cy="929640"/>
            </a:xfrm>
            <a:prstGeom prst="rect">
              <a:avLst/>
            </a:prstGeom>
          </p:spPr>
        </p:pic>
        <p:pic>
          <p:nvPicPr>
            <p:cNvPr id="59" name="object 59"/>
            <p:cNvPicPr/>
            <p:nvPr/>
          </p:nvPicPr>
          <p:blipFill>
            <a:blip r:embed="rId22" cstate="print"/>
            <a:stretch>
              <a:fillRect/>
            </a:stretch>
          </p:blipFill>
          <p:spPr>
            <a:xfrm>
              <a:off x="2742996" y="5359399"/>
              <a:ext cx="939799" cy="833234"/>
            </a:xfrm>
            <a:prstGeom prst="rect">
              <a:avLst/>
            </a:prstGeom>
          </p:spPr>
        </p:pic>
        <p:sp>
          <p:nvSpPr>
            <p:cNvPr id="60" name="object 60"/>
            <p:cNvSpPr/>
            <p:nvPr/>
          </p:nvSpPr>
          <p:spPr>
            <a:xfrm>
              <a:off x="2742996" y="5354434"/>
              <a:ext cx="939800" cy="838200"/>
            </a:xfrm>
            <a:custGeom>
              <a:avLst/>
              <a:gdLst/>
              <a:ahLst/>
              <a:cxnLst/>
              <a:rect l="l" t="t" r="r" b="b"/>
              <a:pathLst>
                <a:path w="939800" h="838200">
                  <a:moveTo>
                    <a:pt x="0" y="419100"/>
                  </a:moveTo>
                  <a:lnTo>
                    <a:pt x="2756" y="373441"/>
                  </a:lnTo>
                  <a:lnTo>
                    <a:pt x="10836" y="329206"/>
                  </a:lnTo>
                  <a:lnTo>
                    <a:pt x="23952" y="286648"/>
                  </a:lnTo>
                  <a:lnTo>
                    <a:pt x="41818" y="246024"/>
                  </a:lnTo>
                  <a:lnTo>
                    <a:pt x="64148" y="207591"/>
                  </a:lnTo>
                  <a:lnTo>
                    <a:pt x="90654" y="171603"/>
                  </a:lnTo>
                  <a:lnTo>
                    <a:pt x="121051" y="138317"/>
                  </a:lnTo>
                  <a:lnTo>
                    <a:pt x="155051" y="107989"/>
                  </a:lnTo>
                  <a:lnTo>
                    <a:pt x="192369" y="80874"/>
                  </a:lnTo>
                  <a:lnTo>
                    <a:pt x="232718" y="57229"/>
                  </a:lnTo>
                  <a:lnTo>
                    <a:pt x="275811" y="37308"/>
                  </a:lnTo>
                  <a:lnTo>
                    <a:pt x="321363" y="21370"/>
                  </a:lnTo>
                  <a:lnTo>
                    <a:pt x="369086" y="9668"/>
                  </a:lnTo>
                  <a:lnTo>
                    <a:pt x="418693" y="2459"/>
                  </a:lnTo>
                  <a:lnTo>
                    <a:pt x="469900" y="0"/>
                  </a:lnTo>
                  <a:lnTo>
                    <a:pt x="521099" y="2459"/>
                  </a:lnTo>
                  <a:lnTo>
                    <a:pt x="570702" y="9668"/>
                  </a:lnTo>
                  <a:lnTo>
                    <a:pt x="618422" y="21370"/>
                  </a:lnTo>
                  <a:lnTo>
                    <a:pt x="663971" y="37308"/>
                  </a:lnTo>
                  <a:lnTo>
                    <a:pt x="707064" y="57229"/>
                  </a:lnTo>
                  <a:lnTo>
                    <a:pt x="747413" y="80874"/>
                  </a:lnTo>
                  <a:lnTo>
                    <a:pt x="784733" y="107989"/>
                  </a:lnTo>
                  <a:lnTo>
                    <a:pt x="818735" y="138317"/>
                  </a:lnTo>
                  <a:lnTo>
                    <a:pt x="849134" y="171603"/>
                  </a:lnTo>
                  <a:lnTo>
                    <a:pt x="875643" y="207591"/>
                  </a:lnTo>
                  <a:lnTo>
                    <a:pt x="897975" y="246024"/>
                  </a:lnTo>
                  <a:lnTo>
                    <a:pt x="915843" y="286648"/>
                  </a:lnTo>
                  <a:lnTo>
                    <a:pt x="928961" y="329206"/>
                  </a:lnTo>
                  <a:lnTo>
                    <a:pt x="937042" y="373441"/>
                  </a:lnTo>
                  <a:lnTo>
                    <a:pt x="939799" y="419100"/>
                  </a:lnTo>
                  <a:lnTo>
                    <a:pt x="937042" y="464769"/>
                  </a:lnTo>
                  <a:lnTo>
                    <a:pt x="928961" y="509012"/>
                  </a:lnTo>
                  <a:lnTo>
                    <a:pt x="915843" y="551575"/>
                  </a:lnTo>
                  <a:lnTo>
                    <a:pt x="897975" y="592202"/>
                  </a:lnTo>
                  <a:lnTo>
                    <a:pt x="875643" y="630636"/>
                  </a:lnTo>
                  <a:lnTo>
                    <a:pt x="849134" y="666623"/>
                  </a:lnTo>
                  <a:lnTo>
                    <a:pt x="818735" y="699907"/>
                  </a:lnTo>
                  <a:lnTo>
                    <a:pt x="784733" y="730232"/>
                  </a:lnTo>
                  <a:lnTo>
                    <a:pt x="747413" y="757343"/>
                  </a:lnTo>
                  <a:lnTo>
                    <a:pt x="707064" y="780985"/>
                  </a:lnTo>
                  <a:lnTo>
                    <a:pt x="663971" y="800900"/>
                  </a:lnTo>
                  <a:lnTo>
                    <a:pt x="618422" y="816835"/>
                  </a:lnTo>
                  <a:lnTo>
                    <a:pt x="570702" y="828534"/>
                  </a:lnTo>
                  <a:lnTo>
                    <a:pt x="521099" y="835741"/>
                  </a:lnTo>
                  <a:lnTo>
                    <a:pt x="469900" y="838200"/>
                  </a:lnTo>
                  <a:lnTo>
                    <a:pt x="418693" y="835741"/>
                  </a:lnTo>
                  <a:lnTo>
                    <a:pt x="369086" y="828534"/>
                  </a:lnTo>
                  <a:lnTo>
                    <a:pt x="321363" y="816835"/>
                  </a:lnTo>
                  <a:lnTo>
                    <a:pt x="275811" y="800900"/>
                  </a:lnTo>
                  <a:lnTo>
                    <a:pt x="232718" y="780985"/>
                  </a:lnTo>
                  <a:lnTo>
                    <a:pt x="192369" y="757343"/>
                  </a:lnTo>
                  <a:lnTo>
                    <a:pt x="155051" y="730232"/>
                  </a:lnTo>
                  <a:lnTo>
                    <a:pt x="121051" y="699907"/>
                  </a:lnTo>
                  <a:lnTo>
                    <a:pt x="90654" y="666623"/>
                  </a:lnTo>
                  <a:lnTo>
                    <a:pt x="64148" y="630636"/>
                  </a:lnTo>
                  <a:lnTo>
                    <a:pt x="41818" y="592202"/>
                  </a:lnTo>
                  <a:lnTo>
                    <a:pt x="23952" y="551575"/>
                  </a:lnTo>
                  <a:lnTo>
                    <a:pt x="10836" y="509012"/>
                  </a:lnTo>
                  <a:lnTo>
                    <a:pt x="2756" y="464769"/>
                  </a:lnTo>
                  <a:lnTo>
                    <a:pt x="0" y="419100"/>
                  </a:lnTo>
                  <a:close/>
                </a:path>
              </a:pathLst>
            </a:custGeom>
            <a:ln w="9524">
              <a:solidFill>
                <a:srgbClr val="7FA8B2"/>
              </a:solidFill>
            </a:ln>
          </p:spPr>
          <p:txBody>
            <a:bodyPr wrap="square" lIns="0" tIns="0" rIns="0" bIns="0" rtlCol="0"/>
            <a:lstStyle/>
            <a:p>
              <a:endParaRPr/>
            </a:p>
          </p:txBody>
        </p:sp>
      </p:grpSp>
      <p:sp>
        <p:nvSpPr>
          <p:cNvPr id="61" name="object 61"/>
          <p:cNvSpPr txBox="1"/>
          <p:nvPr/>
        </p:nvSpPr>
        <p:spPr>
          <a:xfrm>
            <a:off x="3085096" y="5663184"/>
            <a:ext cx="254635" cy="193040"/>
          </a:xfrm>
          <a:prstGeom prst="rect">
            <a:avLst/>
          </a:prstGeom>
        </p:spPr>
        <p:txBody>
          <a:bodyPr vert="horz" wrap="square" lIns="0" tIns="12700" rIns="0" bIns="0" rtlCol="0">
            <a:spAutoFit/>
          </a:bodyPr>
          <a:lstStyle/>
          <a:p>
            <a:pPr marL="12700">
              <a:lnSpc>
                <a:spcPct val="100000"/>
              </a:lnSpc>
              <a:spcBef>
                <a:spcPts val="100"/>
              </a:spcBef>
            </a:pPr>
            <a:r>
              <a:rPr sz="1100" b="1" spc="-25" dirty="0">
                <a:latin typeface="Calibri"/>
                <a:cs typeface="Calibri"/>
              </a:rPr>
              <a:t>ENT</a:t>
            </a:r>
            <a:endParaRPr sz="1100">
              <a:latin typeface="Calibri"/>
              <a:cs typeface="Calibri"/>
            </a:endParaRPr>
          </a:p>
        </p:txBody>
      </p:sp>
      <p:sp>
        <p:nvSpPr>
          <p:cNvPr id="62" name="object 62"/>
          <p:cNvSpPr txBox="1"/>
          <p:nvPr/>
        </p:nvSpPr>
        <p:spPr>
          <a:xfrm>
            <a:off x="2872524" y="5035803"/>
            <a:ext cx="831215" cy="269240"/>
          </a:xfrm>
          <a:prstGeom prst="rect">
            <a:avLst/>
          </a:prstGeom>
        </p:spPr>
        <p:txBody>
          <a:bodyPr vert="horz" wrap="square" lIns="0" tIns="12700" rIns="0" bIns="0" rtlCol="0">
            <a:spAutoFit/>
          </a:bodyPr>
          <a:lstStyle/>
          <a:p>
            <a:pPr marL="12700">
              <a:lnSpc>
                <a:spcPct val="100000"/>
              </a:lnSpc>
              <a:spcBef>
                <a:spcPts val="100"/>
              </a:spcBef>
            </a:pPr>
            <a:r>
              <a:rPr sz="1600" spc="-10" dirty="0">
                <a:latin typeface="Calibri"/>
                <a:cs typeface="Calibri"/>
              </a:rPr>
              <a:t>TV&gt;Music</a:t>
            </a:r>
            <a:endParaRPr sz="1600">
              <a:latin typeface="Calibri"/>
              <a:cs typeface="Calibri"/>
            </a:endParaRPr>
          </a:p>
        </p:txBody>
      </p:sp>
      <p:grpSp>
        <p:nvGrpSpPr>
          <p:cNvPr id="63" name="object 63"/>
          <p:cNvGrpSpPr/>
          <p:nvPr/>
        </p:nvGrpSpPr>
        <p:grpSpPr>
          <a:xfrm>
            <a:off x="2260396" y="2971800"/>
            <a:ext cx="2314575" cy="1237615"/>
            <a:chOff x="2260396" y="2971800"/>
            <a:chExt cx="2314575" cy="1237615"/>
          </a:xfrm>
        </p:grpSpPr>
        <p:pic>
          <p:nvPicPr>
            <p:cNvPr id="64" name="object 64"/>
            <p:cNvPicPr/>
            <p:nvPr/>
          </p:nvPicPr>
          <p:blipFill>
            <a:blip r:embed="rId23" cstate="print"/>
            <a:stretch>
              <a:fillRect/>
            </a:stretch>
          </p:blipFill>
          <p:spPr>
            <a:xfrm>
              <a:off x="3057143" y="2971800"/>
              <a:ext cx="310895" cy="1237488"/>
            </a:xfrm>
            <a:prstGeom prst="rect">
              <a:avLst/>
            </a:prstGeom>
          </p:spPr>
        </p:pic>
        <p:sp>
          <p:nvSpPr>
            <p:cNvPr id="65" name="object 65"/>
            <p:cNvSpPr/>
            <p:nvPr/>
          </p:nvSpPr>
          <p:spPr>
            <a:xfrm>
              <a:off x="3153917" y="2992234"/>
              <a:ext cx="118110" cy="1042035"/>
            </a:xfrm>
            <a:custGeom>
              <a:avLst/>
              <a:gdLst/>
              <a:ahLst/>
              <a:cxnLst/>
              <a:rect l="l" t="t" r="r" b="b"/>
              <a:pathLst>
                <a:path w="118110" h="1042035">
                  <a:moveTo>
                    <a:pt x="58960" y="991061"/>
                  </a:moveTo>
                  <a:lnTo>
                    <a:pt x="46278" y="969322"/>
                  </a:lnTo>
                  <a:lnTo>
                    <a:pt x="46278" y="0"/>
                  </a:lnTo>
                  <a:lnTo>
                    <a:pt x="71678" y="0"/>
                  </a:lnTo>
                  <a:lnTo>
                    <a:pt x="71643" y="969322"/>
                  </a:lnTo>
                  <a:lnTo>
                    <a:pt x="58960" y="991061"/>
                  </a:lnTo>
                  <a:close/>
                </a:path>
                <a:path w="118110" h="1042035">
                  <a:moveTo>
                    <a:pt x="58978" y="1041501"/>
                  </a:moveTo>
                  <a:lnTo>
                    <a:pt x="3517" y="946505"/>
                  </a:lnTo>
                  <a:lnTo>
                    <a:pt x="0" y="940396"/>
                  </a:lnTo>
                  <a:lnTo>
                    <a:pt x="2082" y="932662"/>
                  </a:lnTo>
                  <a:lnTo>
                    <a:pt x="14185" y="925563"/>
                  </a:lnTo>
                  <a:lnTo>
                    <a:pt x="21970" y="927595"/>
                  </a:lnTo>
                  <a:lnTo>
                    <a:pt x="25501" y="933703"/>
                  </a:lnTo>
                  <a:lnTo>
                    <a:pt x="46243" y="969261"/>
                  </a:lnTo>
                  <a:lnTo>
                    <a:pt x="46278" y="1016304"/>
                  </a:lnTo>
                  <a:lnTo>
                    <a:pt x="73679" y="1016304"/>
                  </a:lnTo>
                  <a:lnTo>
                    <a:pt x="58978" y="1041501"/>
                  </a:lnTo>
                  <a:close/>
                </a:path>
                <a:path w="118110" h="1042035">
                  <a:moveTo>
                    <a:pt x="73679" y="1016304"/>
                  </a:moveTo>
                  <a:lnTo>
                    <a:pt x="71678" y="1016304"/>
                  </a:lnTo>
                  <a:lnTo>
                    <a:pt x="71678" y="969261"/>
                  </a:lnTo>
                  <a:lnTo>
                    <a:pt x="95986" y="927595"/>
                  </a:lnTo>
                  <a:lnTo>
                    <a:pt x="103784" y="925563"/>
                  </a:lnTo>
                  <a:lnTo>
                    <a:pt x="115887" y="932662"/>
                  </a:lnTo>
                  <a:lnTo>
                    <a:pt x="117919" y="940396"/>
                  </a:lnTo>
                  <a:lnTo>
                    <a:pt x="114401" y="946505"/>
                  </a:lnTo>
                  <a:lnTo>
                    <a:pt x="73679" y="1016304"/>
                  </a:lnTo>
                  <a:close/>
                </a:path>
                <a:path w="118110" h="1042035">
                  <a:moveTo>
                    <a:pt x="71678" y="1009903"/>
                  </a:moveTo>
                  <a:lnTo>
                    <a:pt x="69951" y="1009903"/>
                  </a:lnTo>
                  <a:lnTo>
                    <a:pt x="58960" y="991061"/>
                  </a:lnTo>
                  <a:lnTo>
                    <a:pt x="71678" y="969261"/>
                  </a:lnTo>
                  <a:lnTo>
                    <a:pt x="71678" y="1009903"/>
                  </a:lnTo>
                  <a:close/>
                </a:path>
                <a:path w="118110" h="1042035">
                  <a:moveTo>
                    <a:pt x="71678" y="1016304"/>
                  </a:moveTo>
                  <a:lnTo>
                    <a:pt x="46278" y="1016304"/>
                  </a:lnTo>
                  <a:lnTo>
                    <a:pt x="46278" y="969322"/>
                  </a:lnTo>
                  <a:lnTo>
                    <a:pt x="58960" y="991061"/>
                  </a:lnTo>
                  <a:lnTo>
                    <a:pt x="47967" y="1009903"/>
                  </a:lnTo>
                  <a:lnTo>
                    <a:pt x="71678" y="1009903"/>
                  </a:lnTo>
                  <a:lnTo>
                    <a:pt x="71678" y="1016304"/>
                  </a:lnTo>
                  <a:close/>
                </a:path>
                <a:path w="118110" h="1042035">
                  <a:moveTo>
                    <a:pt x="69951" y="1009903"/>
                  </a:moveTo>
                  <a:lnTo>
                    <a:pt x="47967" y="1009903"/>
                  </a:lnTo>
                  <a:lnTo>
                    <a:pt x="58960" y="991061"/>
                  </a:lnTo>
                  <a:lnTo>
                    <a:pt x="69951" y="1009903"/>
                  </a:lnTo>
                  <a:close/>
                </a:path>
              </a:pathLst>
            </a:custGeom>
            <a:solidFill>
              <a:srgbClr val="3394BA"/>
            </a:solidFill>
          </p:spPr>
          <p:txBody>
            <a:bodyPr wrap="square" lIns="0" tIns="0" rIns="0" bIns="0" rtlCol="0"/>
            <a:lstStyle/>
            <a:p>
              <a:endParaRPr/>
            </a:p>
          </p:txBody>
        </p:sp>
        <p:sp>
          <p:nvSpPr>
            <p:cNvPr id="66" name="object 66"/>
            <p:cNvSpPr/>
            <p:nvPr/>
          </p:nvSpPr>
          <p:spPr>
            <a:xfrm>
              <a:off x="2260396" y="3154857"/>
              <a:ext cx="2314575" cy="523240"/>
            </a:xfrm>
            <a:custGeom>
              <a:avLst/>
              <a:gdLst/>
              <a:ahLst/>
              <a:cxnLst/>
              <a:rect l="l" t="t" r="r" b="b"/>
              <a:pathLst>
                <a:path w="2314575" h="523239">
                  <a:moveTo>
                    <a:pt x="2314282" y="523176"/>
                  </a:moveTo>
                  <a:lnTo>
                    <a:pt x="0" y="523176"/>
                  </a:lnTo>
                  <a:lnTo>
                    <a:pt x="0" y="0"/>
                  </a:lnTo>
                  <a:lnTo>
                    <a:pt x="2314282" y="0"/>
                  </a:lnTo>
                  <a:lnTo>
                    <a:pt x="2314282" y="523176"/>
                  </a:lnTo>
                  <a:close/>
                </a:path>
              </a:pathLst>
            </a:custGeom>
            <a:solidFill>
              <a:srgbClr val="FFFFFF"/>
            </a:solidFill>
          </p:spPr>
          <p:txBody>
            <a:bodyPr wrap="square" lIns="0" tIns="0" rIns="0" bIns="0" rtlCol="0"/>
            <a:lstStyle/>
            <a:p>
              <a:endParaRPr/>
            </a:p>
          </p:txBody>
        </p:sp>
      </p:grpSp>
      <p:sp>
        <p:nvSpPr>
          <p:cNvPr id="67" name="object 67"/>
          <p:cNvSpPr txBox="1"/>
          <p:nvPr/>
        </p:nvSpPr>
        <p:spPr>
          <a:xfrm>
            <a:off x="2260396" y="3154857"/>
            <a:ext cx="2314575" cy="523240"/>
          </a:xfrm>
          <a:prstGeom prst="rect">
            <a:avLst/>
          </a:prstGeom>
          <a:ln w="9525">
            <a:solidFill>
              <a:srgbClr val="000000"/>
            </a:solidFill>
          </a:ln>
        </p:spPr>
        <p:txBody>
          <a:bodyPr vert="horz" wrap="square" lIns="0" tIns="29209" rIns="0" bIns="0" rtlCol="0">
            <a:spAutoFit/>
          </a:bodyPr>
          <a:lstStyle/>
          <a:p>
            <a:pPr marL="90805" marR="137160">
              <a:lnSpc>
                <a:spcPct val="101400"/>
              </a:lnSpc>
              <a:spcBef>
                <a:spcPts val="229"/>
              </a:spcBef>
            </a:pPr>
            <a:r>
              <a:rPr sz="1400" spc="-10" dirty="0">
                <a:latin typeface="Calibri"/>
                <a:cs typeface="Calibri"/>
              </a:rPr>
              <a:t>VegPasta:</a:t>
            </a:r>
            <a:r>
              <a:rPr sz="1400" spc="-25" dirty="0">
                <a:latin typeface="Calibri"/>
                <a:cs typeface="Calibri"/>
              </a:rPr>
              <a:t> </a:t>
            </a:r>
            <a:r>
              <a:rPr sz="1400" spc="-20" dirty="0">
                <a:latin typeface="Calibri"/>
                <a:cs typeface="Calibri"/>
              </a:rPr>
              <a:t>IceTea&gt; </a:t>
            </a:r>
            <a:r>
              <a:rPr sz="1400" spc="-10" dirty="0">
                <a:latin typeface="Calibri"/>
                <a:cs typeface="Calibri"/>
              </a:rPr>
              <a:t>Lemonade </a:t>
            </a:r>
            <a:r>
              <a:rPr sz="1400" dirty="0">
                <a:latin typeface="Calibri"/>
                <a:cs typeface="Calibri"/>
              </a:rPr>
              <a:t>Fish:</a:t>
            </a:r>
            <a:r>
              <a:rPr sz="1400" spc="-35" dirty="0">
                <a:latin typeface="Calibri"/>
                <a:cs typeface="Calibri"/>
              </a:rPr>
              <a:t> </a:t>
            </a:r>
            <a:r>
              <a:rPr sz="1400" dirty="0">
                <a:latin typeface="Calibri"/>
                <a:cs typeface="Calibri"/>
              </a:rPr>
              <a:t>Lemonade&gt;</a:t>
            </a:r>
            <a:r>
              <a:rPr sz="1400" spc="-30" dirty="0">
                <a:latin typeface="Calibri"/>
                <a:cs typeface="Calibri"/>
              </a:rPr>
              <a:t> </a:t>
            </a:r>
            <a:r>
              <a:rPr sz="1400" spc="-10" dirty="0">
                <a:latin typeface="Calibri"/>
                <a:cs typeface="Calibri"/>
              </a:rPr>
              <a:t>IceTea</a:t>
            </a:r>
            <a:endParaRPr sz="1400">
              <a:latin typeface="Calibri"/>
              <a:cs typeface="Calibri"/>
            </a:endParaRPr>
          </a:p>
        </p:txBody>
      </p:sp>
      <p:sp>
        <p:nvSpPr>
          <p:cNvPr id="68" name="object 68"/>
          <p:cNvSpPr txBox="1"/>
          <p:nvPr/>
        </p:nvSpPr>
        <p:spPr>
          <a:xfrm>
            <a:off x="1453591" y="2017267"/>
            <a:ext cx="647065" cy="299720"/>
          </a:xfrm>
          <a:prstGeom prst="rect">
            <a:avLst/>
          </a:prstGeom>
        </p:spPr>
        <p:txBody>
          <a:bodyPr vert="horz" wrap="square" lIns="0" tIns="12700" rIns="0" bIns="0" rtlCol="0">
            <a:spAutoFit/>
          </a:bodyPr>
          <a:lstStyle/>
          <a:p>
            <a:pPr marL="12700">
              <a:lnSpc>
                <a:spcPct val="100000"/>
              </a:lnSpc>
              <a:spcBef>
                <a:spcPts val="100"/>
              </a:spcBef>
            </a:pPr>
            <a:r>
              <a:rPr sz="1800" b="1" spc="-25" dirty="0">
                <a:latin typeface="Calibri"/>
                <a:cs typeface="Calibri"/>
              </a:rPr>
              <a:t>CP-net</a:t>
            </a:r>
            <a:endParaRPr sz="1800">
              <a:latin typeface="Calibri"/>
              <a:cs typeface="Calibri"/>
            </a:endParaRPr>
          </a:p>
        </p:txBody>
      </p:sp>
      <p:sp>
        <p:nvSpPr>
          <p:cNvPr id="69" name="object 69"/>
          <p:cNvSpPr txBox="1"/>
          <p:nvPr/>
        </p:nvSpPr>
        <p:spPr>
          <a:xfrm>
            <a:off x="10182479" y="3013964"/>
            <a:ext cx="1670050" cy="299720"/>
          </a:xfrm>
          <a:prstGeom prst="rect">
            <a:avLst/>
          </a:prstGeom>
        </p:spPr>
        <p:txBody>
          <a:bodyPr vert="horz" wrap="square" lIns="0" tIns="12700" rIns="0" bIns="0" rtlCol="0">
            <a:spAutoFit/>
          </a:bodyPr>
          <a:lstStyle/>
          <a:p>
            <a:pPr marL="12700">
              <a:lnSpc>
                <a:spcPct val="100000"/>
              </a:lnSpc>
              <a:spcBef>
                <a:spcPts val="100"/>
              </a:spcBef>
            </a:pPr>
            <a:r>
              <a:rPr sz="1800" b="1" dirty="0">
                <a:latin typeface="Calibri"/>
                <a:cs typeface="Calibri"/>
              </a:rPr>
              <a:t>Induced</a:t>
            </a:r>
            <a:r>
              <a:rPr sz="1800" b="1" spc="-55" dirty="0">
                <a:latin typeface="Calibri"/>
                <a:cs typeface="Calibri"/>
              </a:rPr>
              <a:t> </a:t>
            </a:r>
            <a:r>
              <a:rPr sz="1800" b="1" spc="-10" dirty="0">
                <a:latin typeface="Calibri"/>
                <a:cs typeface="Calibri"/>
              </a:rPr>
              <a:t>Ordering</a:t>
            </a:r>
            <a:endParaRPr sz="1800">
              <a:latin typeface="Calibri"/>
              <a:cs typeface="Calibri"/>
            </a:endParaRPr>
          </a:p>
        </p:txBody>
      </p:sp>
      <p:sp>
        <p:nvSpPr>
          <p:cNvPr id="70" name="object 70"/>
          <p:cNvSpPr txBox="1">
            <a:spLocks noGrp="1"/>
          </p:cNvSpPr>
          <p:nvPr>
            <p:ph type="title"/>
          </p:nvPr>
        </p:nvSpPr>
        <p:spPr>
          <a:xfrm>
            <a:off x="596900" y="985011"/>
            <a:ext cx="2417546" cy="443711"/>
          </a:xfrm>
          <a:prstGeom prst="rect">
            <a:avLst/>
          </a:prstGeom>
        </p:spPr>
        <p:txBody>
          <a:bodyPr vert="horz" wrap="square" lIns="0" tIns="12700" rIns="0" bIns="0" rtlCol="0">
            <a:spAutoFit/>
          </a:bodyPr>
          <a:lstStyle/>
          <a:p>
            <a:pPr marL="12700">
              <a:lnSpc>
                <a:spcPct val="100000"/>
              </a:lnSpc>
              <a:spcBef>
                <a:spcPts val="100"/>
              </a:spcBef>
            </a:pPr>
            <a:r>
              <a:rPr lang="el-GR" spc="145" dirty="0"/>
              <a:t>Παράδειγμα</a:t>
            </a:r>
            <a:endParaRPr spc="145" dirty="0"/>
          </a:p>
        </p:txBody>
      </p:sp>
      <p:sp>
        <p:nvSpPr>
          <p:cNvPr id="71" name="object 71"/>
          <p:cNvSpPr txBox="1"/>
          <p:nvPr/>
        </p:nvSpPr>
        <p:spPr>
          <a:xfrm>
            <a:off x="8816340" y="6531356"/>
            <a:ext cx="1670685" cy="208279"/>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898989"/>
                </a:solidFill>
                <a:latin typeface="Calibri"/>
                <a:cs typeface="Calibri"/>
              </a:rPr>
              <a:t>Distance</a:t>
            </a:r>
            <a:r>
              <a:rPr sz="1200" b="1" spc="-60" dirty="0">
                <a:solidFill>
                  <a:srgbClr val="898989"/>
                </a:solidFill>
                <a:latin typeface="Calibri"/>
                <a:cs typeface="Calibri"/>
              </a:rPr>
              <a:t> </a:t>
            </a:r>
            <a:r>
              <a:rPr sz="1200" b="1" dirty="0">
                <a:solidFill>
                  <a:srgbClr val="898989"/>
                </a:solidFill>
                <a:latin typeface="Calibri"/>
                <a:cs typeface="Calibri"/>
              </a:rPr>
              <a:t>Between</a:t>
            </a:r>
            <a:r>
              <a:rPr sz="1200" b="1" spc="-45" dirty="0">
                <a:solidFill>
                  <a:srgbClr val="898989"/>
                </a:solidFill>
                <a:latin typeface="Calibri"/>
                <a:cs typeface="Calibri"/>
              </a:rPr>
              <a:t> </a:t>
            </a:r>
            <a:r>
              <a:rPr sz="1200" b="1" spc="-15" dirty="0">
                <a:solidFill>
                  <a:srgbClr val="898989"/>
                </a:solidFill>
                <a:latin typeface="Calibri"/>
                <a:cs typeface="Calibri"/>
              </a:rPr>
              <a:t>CP-</a:t>
            </a:r>
            <a:r>
              <a:rPr sz="1200" b="1" spc="-20" dirty="0">
                <a:solidFill>
                  <a:srgbClr val="898989"/>
                </a:solidFill>
                <a:latin typeface="Calibri"/>
                <a:cs typeface="Calibri"/>
              </a:rPr>
              <a:t>nets</a:t>
            </a:r>
            <a:endParaRPr sz="1200">
              <a:latin typeface="Calibri"/>
              <a:cs typeface="Calibri"/>
            </a:endParaRPr>
          </a:p>
        </p:txBody>
      </p:sp>
      <p:sp>
        <p:nvSpPr>
          <p:cNvPr id="72" name="object 72"/>
          <p:cNvSpPr txBox="1"/>
          <p:nvPr/>
        </p:nvSpPr>
        <p:spPr>
          <a:xfrm>
            <a:off x="8790940" y="6339332"/>
            <a:ext cx="2668905" cy="208279"/>
          </a:xfrm>
          <a:prstGeom prst="rect">
            <a:avLst/>
          </a:prstGeom>
        </p:spPr>
        <p:txBody>
          <a:bodyPr vert="horz" wrap="square" lIns="0" tIns="12700" rIns="0" bIns="0" rtlCol="0">
            <a:spAutoFit/>
          </a:bodyPr>
          <a:lstStyle/>
          <a:p>
            <a:pPr marL="38100">
              <a:lnSpc>
                <a:spcPct val="100000"/>
              </a:lnSpc>
              <a:spcBef>
                <a:spcPts val="100"/>
              </a:spcBef>
            </a:pPr>
            <a:r>
              <a:rPr sz="1200" b="1" dirty="0">
                <a:solidFill>
                  <a:srgbClr val="898989"/>
                </a:solidFill>
                <a:latin typeface="Calibri"/>
                <a:cs typeface="Calibri"/>
              </a:rPr>
              <a:t>New</a:t>
            </a:r>
            <a:r>
              <a:rPr sz="1200" b="1" spc="-25" dirty="0">
                <a:solidFill>
                  <a:srgbClr val="898989"/>
                </a:solidFill>
                <a:latin typeface="Calibri"/>
                <a:cs typeface="Calibri"/>
              </a:rPr>
              <a:t> </a:t>
            </a:r>
            <a:r>
              <a:rPr sz="1200" b="1" dirty="0">
                <a:solidFill>
                  <a:srgbClr val="898989"/>
                </a:solidFill>
                <a:latin typeface="Calibri"/>
                <a:cs typeface="Calibri"/>
              </a:rPr>
              <a:t>Orleans</a:t>
            </a:r>
            <a:r>
              <a:rPr sz="1200" b="1" spc="-15" dirty="0">
                <a:solidFill>
                  <a:srgbClr val="898989"/>
                </a:solidFill>
                <a:latin typeface="Calibri"/>
                <a:cs typeface="Calibri"/>
              </a:rPr>
              <a:t> </a:t>
            </a:r>
            <a:r>
              <a:rPr sz="1200" b="1" dirty="0">
                <a:solidFill>
                  <a:srgbClr val="898989"/>
                </a:solidFill>
                <a:latin typeface="Calibri"/>
                <a:cs typeface="Calibri"/>
              </a:rPr>
              <a:t>–</a:t>
            </a:r>
            <a:r>
              <a:rPr sz="1200" b="1" spc="-5" dirty="0">
                <a:solidFill>
                  <a:srgbClr val="898989"/>
                </a:solidFill>
                <a:latin typeface="Calibri"/>
                <a:cs typeface="Calibri"/>
              </a:rPr>
              <a:t> </a:t>
            </a:r>
            <a:r>
              <a:rPr sz="1200" b="1" dirty="0">
                <a:solidFill>
                  <a:srgbClr val="898989"/>
                </a:solidFill>
                <a:latin typeface="Calibri"/>
                <a:cs typeface="Calibri"/>
              </a:rPr>
              <a:t>MPREF</a:t>
            </a:r>
            <a:r>
              <a:rPr sz="1200" b="1" spc="-10" dirty="0">
                <a:solidFill>
                  <a:srgbClr val="898989"/>
                </a:solidFill>
                <a:latin typeface="Calibri"/>
                <a:cs typeface="Calibri"/>
              </a:rPr>
              <a:t> </a:t>
            </a:r>
            <a:r>
              <a:rPr sz="1200" b="1" dirty="0">
                <a:solidFill>
                  <a:srgbClr val="898989"/>
                </a:solidFill>
                <a:latin typeface="Calibri"/>
                <a:cs typeface="Calibri"/>
              </a:rPr>
              <a:t>2018 -</a:t>
            </a:r>
            <a:r>
              <a:rPr sz="1200" b="1" spc="-15" dirty="0">
                <a:solidFill>
                  <a:srgbClr val="898989"/>
                </a:solidFill>
                <a:latin typeface="Calibri"/>
                <a:cs typeface="Calibri"/>
              </a:rPr>
              <a:t> </a:t>
            </a:r>
            <a:r>
              <a:rPr sz="1200" b="1" dirty="0">
                <a:solidFill>
                  <a:srgbClr val="898989"/>
                </a:solidFill>
                <a:latin typeface="Calibri"/>
                <a:cs typeface="Calibri"/>
              </a:rPr>
              <a:t>A</a:t>
            </a:r>
            <a:r>
              <a:rPr sz="1200" b="1" spc="-10" dirty="0">
                <a:solidFill>
                  <a:srgbClr val="898989"/>
                </a:solidFill>
                <a:latin typeface="Calibri"/>
                <a:cs typeface="Calibri"/>
              </a:rPr>
              <a:t> </a:t>
            </a:r>
            <a:r>
              <a:rPr sz="1200" b="1" spc="-5" dirty="0">
                <a:solidFill>
                  <a:srgbClr val="898989"/>
                </a:solidFill>
                <a:latin typeface="Calibri"/>
                <a:cs typeface="Calibri"/>
              </a:rPr>
              <a:t>Noti</a:t>
            </a:r>
            <a:r>
              <a:rPr sz="1200" b="1" spc="-630" dirty="0">
                <a:solidFill>
                  <a:srgbClr val="898989"/>
                </a:solidFill>
                <a:latin typeface="Calibri"/>
                <a:cs typeface="Calibri"/>
              </a:rPr>
              <a:t>o</a:t>
            </a:r>
            <a:r>
              <a:rPr sz="1800" spc="-60" baseline="-30092" dirty="0">
                <a:solidFill>
                  <a:srgbClr val="898989"/>
                </a:solidFill>
                <a:latin typeface="Arial"/>
                <a:cs typeface="Arial"/>
              </a:rPr>
              <a:t>5</a:t>
            </a:r>
            <a:r>
              <a:rPr sz="1200" b="1" spc="-615" dirty="0">
                <a:solidFill>
                  <a:srgbClr val="898989"/>
                </a:solidFill>
                <a:latin typeface="Calibri"/>
                <a:cs typeface="Calibri"/>
              </a:rPr>
              <a:t>n</a:t>
            </a:r>
            <a:r>
              <a:rPr sz="1800" baseline="-30092" dirty="0">
                <a:solidFill>
                  <a:srgbClr val="898989"/>
                </a:solidFill>
                <a:latin typeface="Arial"/>
                <a:cs typeface="Arial"/>
              </a:rPr>
              <a:t>1</a:t>
            </a:r>
            <a:r>
              <a:rPr sz="1800" spc="-165" baseline="-30092" dirty="0">
                <a:solidFill>
                  <a:srgbClr val="898989"/>
                </a:solidFill>
                <a:latin typeface="Arial"/>
                <a:cs typeface="Arial"/>
              </a:rPr>
              <a:t> </a:t>
            </a:r>
            <a:r>
              <a:rPr sz="1200" b="1" spc="-25" dirty="0">
                <a:solidFill>
                  <a:srgbClr val="898989"/>
                </a:solidFill>
                <a:latin typeface="Calibri"/>
                <a:cs typeface="Calibri"/>
              </a:rPr>
              <a:t>of</a:t>
            </a:r>
            <a:endParaRPr sz="1200">
              <a:latin typeface="Calibri"/>
              <a:cs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856884" y="2361755"/>
            <a:ext cx="1505585" cy="277495"/>
          </a:xfrm>
          <a:prstGeom prst="rect">
            <a:avLst/>
          </a:prstGeom>
          <a:ln w="9525">
            <a:solidFill>
              <a:srgbClr val="000000"/>
            </a:solidFill>
          </a:ln>
        </p:spPr>
        <p:txBody>
          <a:bodyPr vert="horz" wrap="square" lIns="0" tIns="33655" rIns="0" bIns="0" rtlCol="0">
            <a:spAutoFit/>
          </a:bodyPr>
          <a:lstStyle/>
          <a:p>
            <a:pPr marL="91440">
              <a:lnSpc>
                <a:spcPct val="100000"/>
              </a:lnSpc>
              <a:spcBef>
                <a:spcPts val="265"/>
              </a:spcBef>
            </a:pPr>
            <a:r>
              <a:rPr sz="1200" b="1" spc="-20" dirty="0">
                <a:latin typeface="Calibri"/>
                <a:cs typeface="Calibri"/>
              </a:rPr>
              <a:t>VegPasta,</a:t>
            </a:r>
            <a:r>
              <a:rPr sz="1200" b="1" spc="10" dirty="0">
                <a:latin typeface="Calibri"/>
                <a:cs typeface="Calibri"/>
              </a:rPr>
              <a:t> </a:t>
            </a:r>
            <a:r>
              <a:rPr sz="1200" b="1" spc="-20" dirty="0">
                <a:latin typeface="Calibri"/>
                <a:cs typeface="Calibri"/>
              </a:rPr>
              <a:t>IceTea,</a:t>
            </a:r>
            <a:r>
              <a:rPr sz="1200" b="1" spc="20" dirty="0">
                <a:latin typeface="Calibri"/>
                <a:cs typeface="Calibri"/>
              </a:rPr>
              <a:t> </a:t>
            </a:r>
            <a:r>
              <a:rPr sz="1200" b="1" spc="-25" dirty="0">
                <a:latin typeface="Calibri"/>
                <a:cs typeface="Calibri"/>
              </a:rPr>
              <a:t>TV</a:t>
            </a:r>
            <a:endParaRPr sz="1200">
              <a:latin typeface="Calibri"/>
              <a:cs typeface="Calibri"/>
            </a:endParaRPr>
          </a:p>
        </p:txBody>
      </p:sp>
      <p:sp>
        <p:nvSpPr>
          <p:cNvPr id="3" name="object 3"/>
          <p:cNvSpPr/>
          <p:nvPr/>
        </p:nvSpPr>
        <p:spPr>
          <a:xfrm>
            <a:off x="5728639" y="2896387"/>
            <a:ext cx="1762125" cy="277495"/>
          </a:xfrm>
          <a:custGeom>
            <a:avLst/>
            <a:gdLst/>
            <a:ahLst/>
            <a:cxnLst/>
            <a:rect l="l" t="t" r="r" b="b"/>
            <a:pathLst>
              <a:path w="1762125" h="277494">
                <a:moveTo>
                  <a:pt x="0" y="0"/>
                </a:moveTo>
                <a:lnTo>
                  <a:pt x="1762023" y="0"/>
                </a:lnTo>
                <a:lnTo>
                  <a:pt x="1762023" y="277012"/>
                </a:lnTo>
                <a:lnTo>
                  <a:pt x="0" y="277012"/>
                </a:lnTo>
                <a:lnTo>
                  <a:pt x="0" y="0"/>
                </a:lnTo>
                <a:close/>
              </a:path>
            </a:pathLst>
          </a:custGeom>
          <a:ln w="9525">
            <a:solidFill>
              <a:srgbClr val="000000"/>
            </a:solidFill>
          </a:ln>
        </p:spPr>
        <p:txBody>
          <a:bodyPr wrap="square" lIns="0" tIns="0" rIns="0" bIns="0" rtlCol="0"/>
          <a:lstStyle/>
          <a:p>
            <a:endParaRPr/>
          </a:p>
        </p:txBody>
      </p:sp>
      <p:sp>
        <p:nvSpPr>
          <p:cNvPr id="4" name="object 4"/>
          <p:cNvSpPr txBox="1"/>
          <p:nvPr/>
        </p:nvSpPr>
        <p:spPr>
          <a:xfrm>
            <a:off x="5807392" y="2916428"/>
            <a:ext cx="1570355" cy="208279"/>
          </a:xfrm>
          <a:prstGeom prst="rect">
            <a:avLst/>
          </a:prstGeom>
        </p:spPr>
        <p:txBody>
          <a:bodyPr vert="horz" wrap="square" lIns="0" tIns="12700" rIns="0" bIns="0" rtlCol="0">
            <a:spAutoFit/>
          </a:bodyPr>
          <a:lstStyle/>
          <a:p>
            <a:pPr marL="12700">
              <a:lnSpc>
                <a:spcPct val="100000"/>
              </a:lnSpc>
              <a:spcBef>
                <a:spcPts val="100"/>
              </a:spcBef>
            </a:pPr>
            <a:r>
              <a:rPr sz="1200" b="1" spc="-20" dirty="0">
                <a:latin typeface="Calibri"/>
                <a:cs typeface="Calibri"/>
              </a:rPr>
              <a:t>VegPasta,</a:t>
            </a:r>
            <a:r>
              <a:rPr sz="1200" b="1" spc="-5" dirty="0">
                <a:latin typeface="Calibri"/>
                <a:cs typeface="Calibri"/>
              </a:rPr>
              <a:t> </a:t>
            </a:r>
            <a:r>
              <a:rPr sz="1200" b="1" dirty="0">
                <a:latin typeface="Calibri"/>
                <a:cs typeface="Calibri"/>
              </a:rPr>
              <a:t>Lemonade, </a:t>
            </a:r>
            <a:r>
              <a:rPr sz="1200" b="1" spc="-25" dirty="0">
                <a:latin typeface="Calibri"/>
                <a:cs typeface="Calibri"/>
              </a:rPr>
              <a:t>TV</a:t>
            </a:r>
            <a:endParaRPr sz="1200">
              <a:latin typeface="Calibri"/>
              <a:cs typeface="Calibri"/>
            </a:endParaRPr>
          </a:p>
        </p:txBody>
      </p:sp>
      <p:sp>
        <p:nvSpPr>
          <p:cNvPr id="5" name="object 5"/>
          <p:cNvSpPr/>
          <p:nvPr/>
        </p:nvSpPr>
        <p:spPr>
          <a:xfrm>
            <a:off x="5736932" y="3401567"/>
            <a:ext cx="1717039" cy="277495"/>
          </a:xfrm>
          <a:custGeom>
            <a:avLst/>
            <a:gdLst/>
            <a:ahLst/>
            <a:cxnLst/>
            <a:rect l="l" t="t" r="r" b="b"/>
            <a:pathLst>
              <a:path w="1717040" h="277495">
                <a:moveTo>
                  <a:pt x="0" y="0"/>
                </a:moveTo>
                <a:lnTo>
                  <a:pt x="1716836" y="0"/>
                </a:lnTo>
                <a:lnTo>
                  <a:pt x="1716836" y="276974"/>
                </a:lnTo>
                <a:lnTo>
                  <a:pt x="0" y="276974"/>
                </a:lnTo>
                <a:lnTo>
                  <a:pt x="0" y="0"/>
                </a:lnTo>
                <a:close/>
              </a:path>
            </a:pathLst>
          </a:custGeom>
          <a:ln w="9525">
            <a:solidFill>
              <a:srgbClr val="000000"/>
            </a:solidFill>
          </a:ln>
        </p:spPr>
        <p:txBody>
          <a:bodyPr wrap="square" lIns="0" tIns="0" rIns="0" bIns="0" rtlCol="0"/>
          <a:lstStyle/>
          <a:p>
            <a:endParaRPr/>
          </a:p>
        </p:txBody>
      </p:sp>
      <p:sp>
        <p:nvSpPr>
          <p:cNvPr id="6" name="object 6"/>
          <p:cNvSpPr txBox="1"/>
          <p:nvPr/>
        </p:nvSpPr>
        <p:spPr>
          <a:xfrm>
            <a:off x="5815685" y="3422396"/>
            <a:ext cx="1513205" cy="208279"/>
          </a:xfrm>
          <a:prstGeom prst="rect">
            <a:avLst/>
          </a:prstGeom>
        </p:spPr>
        <p:txBody>
          <a:bodyPr vert="horz" wrap="square" lIns="0" tIns="12700" rIns="0" bIns="0" rtlCol="0">
            <a:spAutoFit/>
          </a:bodyPr>
          <a:lstStyle/>
          <a:p>
            <a:pPr marL="12700">
              <a:lnSpc>
                <a:spcPct val="100000"/>
              </a:lnSpc>
              <a:spcBef>
                <a:spcPts val="100"/>
              </a:spcBef>
            </a:pPr>
            <a:r>
              <a:rPr sz="1200" b="1" spc="-20" dirty="0">
                <a:latin typeface="Calibri"/>
                <a:cs typeface="Calibri"/>
              </a:rPr>
              <a:t>VegPasta,</a:t>
            </a:r>
            <a:r>
              <a:rPr sz="1200" b="1" spc="10" dirty="0">
                <a:latin typeface="Calibri"/>
                <a:cs typeface="Calibri"/>
              </a:rPr>
              <a:t> </a:t>
            </a:r>
            <a:r>
              <a:rPr sz="1200" b="1" spc="-20" dirty="0">
                <a:latin typeface="Calibri"/>
                <a:cs typeface="Calibri"/>
              </a:rPr>
              <a:t>IceTea,</a:t>
            </a:r>
            <a:r>
              <a:rPr sz="1200" b="1" spc="20" dirty="0">
                <a:latin typeface="Calibri"/>
                <a:cs typeface="Calibri"/>
              </a:rPr>
              <a:t> </a:t>
            </a:r>
            <a:r>
              <a:rPr sz="1200" b="1" spc="-20" dirty="0">
                <a:latin typeface="Calibri"/>
                <a:cs typeface="Calibri"/>
              </a:rPr>
              <a:t>Music</a:t>
            </a:r>
            <a:endParaRPr sz="1200">
              <a:latin typeface="Calibri"/>
              <a:cs typeface="Calibri"/>
            </a:endParaRPr>
          </a:p>
        </p:txBody>
      </p:sp>
      <p:sp>
        <p:nvSpPr>
          <p:cNvPr id="7" name="object 7"/>
          <p:cNvSpPr/>
          <p:nvPr/>
        </p:nvSpPr>
        <p:spPr>
          <a:xfrm>
            <a:off x="5589790" y="3864419"/>
            <a:ext cx="1973580" cy="277495"/>
          </a:xfrm>
          <a:custGeom>
            <a:avLst/>
            <a:gdLst/>
            <a:ahLst/>
            <a:cxnLst/>
            <a:rect l="l" t="t" r="r" b="b"/>
            <a:pathLst>
              <a:path w="1973579" h="277495">
                <a:moveTo>
                  <a:pt x="0" y="0"/>
                </a:moveTo>
                <a:lnTo>
                  <a:pt x="1973364" y="0"/>
                </a:lnTo>
                <a:lnTo>
                  <a:pt x="1973364" y="277012"/>
                </a:lnTo>
                <a:lnTo>
                  <a:pt x="0" y="277012"/>
                </a:lnTo>
                <a:lnTo>
                  <a:pt x="0" y="0"/>
                </a:lnTo>
                <a:close/>
              </a:path>
            </a:pathLst>
          </a:custGeom>
          <a:ln w="9525">
            <a:solidFill>
              <a:srgbClr val="000000"/>
            </a:solidFill>
          </a:ln>
        </p:spPr>
        <p:txBody>
          <a:bodyPr wrap="square" lIns="0" tIns="0" rIns="0" bIns="0" rtlCol="0"/>
          <a:lstStyle/>
          <a:p>
            <a:endParaRPr/>
          </a:p>
        </p:txBody>
      </p:sp>
      <p:sp>
        <p:nvSpPr>
          <p:cNvPr id="8" name="object 8"/>
          <p:cNvSpPr txBox="1"/>
          <p:nvPr/>
        </p:nvSpPr>
        <p:spPr>
          <a:xfrm>
            <a:off x="5668543" y="3885692"/>
            <a:ext cx="1781175" cy="208279"/>
          </a:xfrm>
          <a:prstGeom prst="rect">
            <a:avLst/>
          </a:prstGeom>
        </p:spPr>
        <p:txBody>
          <a:bodyPr vert="horz" wrap="square" lIns="0" tIns="12700" rIns="0" bIns="0" rtlCol="0">
            <a:spAutoFit/>
          </a:bodyPr>
          <a:lstStyle/>
          <a:p>
            <a:pPr marL="12700">
              <a:lnSpc>
                <a:spcPct val="100000"/>
              </a:lnSpc>
              <a:spcBef>
                <a:spcPts val="100"/>
              </a:spcBef>
            </a:pPr>
            <a:r>
              <a:rPr sz="1200" b="1" spc="-20" dirty="0">
                <a:latin typeface="Calibri"/>
                <a:cs typeface="Calibri"/>
              </a:rPr>
              <a:t>VegPasta,</a:t>
            </a:r>
            <a:r>
              <a:rPr sz="1200" b="1" spc="-5" dirty="0">
                <a:latin typeface="Calibri"/>
                <a:cs typeface="Calibri"/>
              </a:rPr>
              <a:t> </a:t>
            </a:r>
            <a:r>
              <a:rPr sz="1200" b="1" dirty="0">
                <a:latin typeface="Calibri"/>
                <a:cs typeface="Calibri"/>
              </a:rPr>
              <a:t>Lemonade, </a:t>
            </a:r>
            <a:r>
              <a:rPr sz="1200" b="1" spc="-20" dirty="0">
                <a:latin typeface="Calibri"/>
                <a:cs typeface="Calibri"/>
              </a:rPr>
              <a:t>Music</a:t>
            </a:r>
            <a:endParaRPr sz="1200">
              <a:latin typeface="Calibri"/>
              <a:cs typeface="Calibri"/>
            </a:endParaRPr>
          </a:p>
        </p:txBody>
      </p:sp>
      <p:sp>
        <p:nvSpPr>
          <p:cNvPr id="9" name="object 9"/>
          <p:cNvSpPr/>
          <p:nvPr/>
        </p:nvSpPr>
        <p:spPr>
          <a:xfrm>
            <a:off x="5865367" y="4383239"/>
            <a:ext cx="1422400" cy="277495"/>
          </a:xfrm>
          <a:custGeom>
            <a:avLst/>
            <a:gdLst/>
            <a:ahLst/>
            <a:cxnLst/>
            <a:rect l="l" t="t" r="r" b="b"/>
            <a:pathLst>
              <a:path w="1422400" h="277495">
                <a:moveTo>
                  <a:pt x="0" y="0"/>
                </a:moveTo>
                <a:lnTo>
                  <a:pt x="1422196" y="0"/>
                </a:lnTo>
                <a:lnTo>
                  <a:pt x="1422196" y="276974"/>
                </a:lnTo>
                <a:lnTo>
                  <a:pt x="0" y="276974"/>
                </a:lnTo>
                <a:lnTo>
                  <a:pt x="0" y="0"/>
                </a:lnTo>
                <a:close/>
              </a:path>
            </a:pathLst>
          </a:custGeom>
          <a:ln w="9525">
            <a:solidFill>
              <a:srgbClr val="000000"/>
            </a:solidFill>
          </a:ln>
        </p:spPr>
        <p:txBody>
          <a:bodyPr wrap="square" lIns="0" tIns="0" rIns="0" bIns="0" rtlCol="0"/>
          <a:lstStyle/>
          <a:p>
            <a:endParaRPr/>
          </a:p>
        </p:txBody>
      </p:sp>
      <p:sp>
        <p:nvSpPr>
          <p:cNvPr id="10" name="object 10"/>
          <p:cNvSpPr txBox="1"/>
          <p:nvPr/>
        </p:nvSpPr>
        <p:spPr>
          <a:xfrm>
            <a:off x="5944082" y="4403852"/>
            <a:ext cx="1252220" cy="208279"/>
          </a:xfrm>
          <a:prstGeom prst="rect">
            <a:avLst/>
          </a:prstGeom>
        </p:spPr>
        <p:txBody>
          <a:bodyPr vert="horz" wrap="square" lIns="0" tIns="12700" rIns="0" bIns="0" rtlCol="0">
            <a:spAutoFit/>
          </a:bodyPr>
          <a:lstStyle/>
          <a:p>
            <a:pPr marL="12700">
              <a:lnSpc>
                <a:spcPct val="100000"/>
              </a:lnSpc>
              <a:spcBef>
                <a:spcPts val="100"/>
              </a:spcBef>
            </a:pPr>
            <a:r>
              <a:rPr sz="1200" b="1" dirty="0">
                <a:latin typeface="Calibri"/>
                <a:cs typeface="Calibri"/>
              </a:rPr>
              <a:t>Fish,</a:t>
            </a:r>
            <a:r>
              <a:rPr sz="1200" b="1" spc="-20" dirty="0">
                <a:latin typeface="Calibri"/>
                <a:cs typeface="Calibri"/>
              </a:rPr>
              <a:t> </a:t>
            </a:r>
            <a:r>
              <a:rPr sz="1200" b="1" dirty="0">
                <a:latin typeface="Calibri"/>
                <a:cs typeface="Calibri"/>
              </a:rPr>
              <a:t>Lemonade,</a:t>
            </a:r>
            <a:r>
              <a:rPr sz="1200" b="1" spc="-15" dirty="0">
                <a:latin typeface="Calibri"/>
                <a:cs typeface="Calibri"/>
              </a:rPr>
              <a:t> </a:t>
            </a:r>
            <a:r>
              <a:rPr sz="1200" b="1" spc="-25" dirty="0">
                <a:latin typeface="Calibri"/>
                <a:cs typeface="Calibri"/>
              </a:rPr>
              <a:t>TV</a:t>
            </a:r>
            <a:endParaRPr sz="1200">
              <a:latin typeface="Calibri"/>
              <a:cs typeface="Calibri"/>
            </a:endParaRPr>
          </a:p>
        </p:txBody>
      </p:sp>
      <p:sp>
        <p:nvSpPr>
          <p:cNvPr id="11" name="object 11"/>
          <p:cNvSpPr/>
          <p:nvPr/>
        </p:nvSpPr>
        <p:spPr>
          <a:xfrm>
            <a:off x="5758611" y="4957470"/>
            <a:ext cx="1635760" cy="277495"/>
          </a:xfrm>
          <a:custGeom>
            <a:avLst/>
            <a:gdLst/>
            <a:ahLst/>
            <a:cxnLst/>
            <a:rect l="l" t="t" r="r" b="b"/>
            <a:pathLst>
              <a:path w="1635759" h="277495">
                <a:moveTo>
                  <a:pt x="0" y="0"/>
                </a:moveTo>
                <a:lnTo>
                  <a:pt x="1635721" y="0"/>
                </a:lnTo>
                <a:lnTo>
                  <a:pt x="1635721" y="276974"/>
                </a:lnTo>
                <a:lnTo>
                  <a:pt x="0" y="276974"/>
                </a:lnTo>
                <a:lnTo>
                  <a:pt x="0" y="0"/>
                </a:lnTo>
                <a:close/>
              </a:path>
            </a:pathLst>
          </a:custGeom>
          <a:ln w="9525">
            <a:solidFill>
              <a:srgbClr val="000000"/>
            </a:solidFill>
          </a:ln>
        </p:spPr>
        <p:txBody>
          <a:bodyPr wrap="square" lIns="0" tIns="0" rIns="0" bIns="0" rtlCol="0"/>
          <a:lstStyle/>
          <a:p>
            <a:endParaRPr/>
          </a:p>
        </p:txBody>
      </p:sp>
      <p:sp>
        <p:nvSpPr>
          <p:cNvPr id="12" name="object 12"/>
          <p:cNvSpPr txBox="1"/>
          <p:nvPr/>
        </p:nvSpPr>
        <p:spPr>
          <a:xfrm>
            <a:off x="5837339" y="4976876"/>
            <a:ext cx="1463675" cy="208279"/>
          </a:xfrm>
          <a:prstGeom prst="rect">
            <a:avLst/>
          </a:prstGeom>
        </p:spPr>
        <p:txBody>
          <a:bodyPr vert="horz" wrap="square" lIns="0" tIns="12700" rIns="0" bIns="0" rtlCol="0">
            <a:spAutoFit/>
          </a:bodyPr>
          <a:lstStyle/>
          <a:p>
            <a:pPr marL="12700">
              <a:lnSpc>
                <a:spcPct val="100000"/>
              </a:lnSpc>
              <a:spcBef>
                <a:spcPts val="100"/>
              </a:spcBef>
            </a:pPr>
            <a:r>
              <a:rPr sz="1200" b="1" dirty="0">
                <a:latin typeface="Calibri"/>
                <a:cs typeface="Calibri"/>
              </a:rPr>
              <a:t>Fish,</a:t>
            </a:r>
            <a:r>
              <a:rPr sz="1200" b="1" spc="-20" dirty="0">
                <a:latin typeface="Calibri"/>
                <a:cs typeface="Calibri"/>
              </a:rPr>
              <a:t> </a:t>
            </a:r>
            <a:r>
              <a:rPr sz="1200" b="1" dirty="0">
                <a:latin typeface="Calibri"/>
                <a:cs typeface="Calibri"/>
              </a:rPr>
              <a:t>Lemonade,</a:t>
            </a:r>
            <a:r>
              <a:rPr sz="1200" b="1" spc="-15" dirty="0">
                <a:latin typeface="Calibri"/>
                <a:cs typeface="Calibri"/>
              </a:rPr>
              <a:t> </a:t>
            </a:r>
            <a:r>
              <a:rPr sz="1200" b="1" spc="-20" dirty="0">
                <a:latin typeface="Calibri"/>
                <a:cs typeface="Calibri"/>
              </a:rPr>
              <a:t>Music</a:t>
            </a:r>
            <a:endParaRPr sz="1200">
              <a:latin typeface="Calibri"/>
              <a:cs typeface="Calibri"/>
            </a:endParaRPr>
          </a:p>
        </p:txBody>
      </p:sp>
      <p:sp>
        <p:nvSpPr>
          <p:cNvPr id="13" name="object 13"/>
          <p:cNvSpPr/>
          <p:nvPr/>
        </p:nvSpPr>
        <p:spPr>
          <a:xfrm>
            <a:off x="5993612" y="5501132"/>
            <a:ext cx="1165860" cy="277495"/>
          </a:xfrm>
          <a:custGeom>
            <a:avLst/>
            <a:gdLst/>
            <a:ahLst/>
            <a:cxnLst/>
            <a:rect l="l" t="t" r="r" b="b"/>
            <a:pathLst>
              <a:path w="1165859" h="277495">
                <a:moveTo>
                  <a:pt x="0" y="0"/>
                </a:moveTo>
                <a:lnTo>
                  <a:pt x="1165669" y="0"/>
                </a:lnTo>
                <a:lnTo>
                  <a:pt x="1165669" y="277012"/>
                </a:lnTo>
                <a:lnTo>
                  <a:pt x="0" y="277012"/>
                </a:lnTo>
                <a:lnTo>
                  <a:pt x="0" y="0"/>
                </a:lnTo>
                <a:close/>
              </a:path>
            </a:pathLst>
          </a:custGeom>
          <a:ln w="9525">
            <a:solidFill>
              <a:srgbClr val="000000"/>
            </a:solidFill>
          </a:ln>
        </p:spPr>
        <p:txBody>
          <a:bodyPr wrap="square" lIns="0" tIns="0" rIns="0" bIns="0" rtlCol="0"/>
          <a:lstStyle/>
          <a:p>
            <a:endParaRPr/>
          </a:p>
        </p:txBody>
      </p:sp>
      <p:sp>
        <p:nvSpPr>
          <p:cNvPr id="14" name="object 14"/>
          <p:cNvSpPr txBox="1"/>
          <p:nvPr/>
        </p:nvSpPr>
        <p:spPr>
          <a:xfrm>
            <a:off x="6072339" y="5522467"/>
            <a:ext cx="984250" cy="208279"/>
          </a:xfrm>
          <a:prstGeom prst="rect">
            <a:avLst/>
          </a:prstGeom>
        </p:spPr>
        <p:txBody>
          <a:bodyPr vert="horz" wrap="square" lIns="0" tIns="12700" rIns="0" bIns="0" rtlCol="0">
            <a:spAutoFit/>
          </a:bodyPr>
          <a:lstStyle/>
          <a:p>
            <a:pPr marL="12700">
              <a:lnSpc>
                <a:spcPct val="100000"/>
              </a:lnSpc>
              <a:spcBef>
                <a:spcPts val="100"/>
              </a:spcBef>
            </a:pPr>
            <a:r>
              <a:rPr sz="1200" b="1" dirty="0">
                <a:latin typeface="Calibri"/>
                <a:cs typeface="Calibri"/>
              </a:rPr>
              <a:t>Fish,</a:t>
            </a:r>
            <a:r>
              <a:rPr sz="1200" b="1" spc="-5" dirty="0">
                <a:latin typeface="Calibri"/>
                <a:cs typeface="Calibri"/>
              </a:rPr>
              <a:t> </a:t>
            </a:r>
            <a:r>
              <a:rPr sz="1200" b="1" spc="-20" dirty="0">
                <a:latin typeface="Calibri"/>
                <a:cs typeface="Calibri"/>
              </a:rPr>
              <a:t>IceTea,</a:t>
            </a:r>
            <a:r>
              <a:rPr sz="1200" b="1" dirty="0">
                <a:latin typeface="Calibri"/>
                <a:cs typeface="Calibri"/>
              </a:rPr>
              <a:t> </a:t>
            </a:r>
            <a:r>
              <a:rPr sz="1200" b="1" spc="-25" dirty="0">
                <a:latin typeface="Calibri"/>
                <a:cs typeface="Calibri"/>
              </a:rPr>
              <a:t>TV</a:t>
            </a:r>
            <a:endParaRPr sz="1200">
              <a:latin typeface="Calibri"/>
              <a:cs typeface="Calibri"/>
            </a:endParaRPr>
          </a:p>
        </p:txBody>
      </p:sp>
      <p:sp>
        <p:nvSpPr>
          <p:cNvPr id="15" name="object 15"/>
          <p:cNvSpPr/>
          <p:nvPr/>
        </p:nvSpPr>
        <p:spPr>
          <a:xfrm>
            <a:off x="5896318" y="6023965"/>
            <a:ext cx="1379220" cy="277495"/>
          </a:xfrm>
          <a:custGeom>
            <a:avLst/>
            <a:gdLst/>
            <a:ahLst/>
            <a:cxnLst/>
            <a:rect l="l" t="t" r="r" b="b"/>
            <a:pathLst>
              <a:path w="1379220" h="277495">
                <a:moveTo>
                  <a:pt x="0" y="0"/>
                </a:moveTo>
                <a:lnTo>
                  <a:pt x="1379143" y="0"/>
                </a:lnTo>
                <a:lnTo>
                  <a:pt x="1379143" y="277012"/>
                </a:lnTo>
                <a:lnTo>
                  <a:pt x="0" y="277012"/>
                </a:lnTo>
                <a:lnTo>
                  <a:pt x="0" y="0"/>
                </a:lnTo>
                <a:close/>
              </a:path>
            </a:pathLst>
          </a:custGeom>
          <a:ln w="9524">
            <a:solidFill>
              <a:srgbClr val="000000"/>
            </a:solidFill>
          </a:ln>
        </p:spPr>
        <p:txBody>
          <a:bodyPr wrap="square" lIns="0" tIns="0" rIns="0" bIns="0" rtlCol="0"/>
          <a:lstStyle/>
          <a:p>
            <a:endParaRPr/>
          </a:p>
        </p:txBody>
      </p:sp>
      <p:sp>
        <p:nvSpPr>
          <p:cNvPr id="16" name="object 16"/>
          <p:cNvSpPr txBox="1"/>
          <p:nvPr/>
        </p:nvSpPr>
        <p:spPr>
          <a:xfrm>
            <a:off x="5975045" y="6043676"/>
            <a:ext cx="1195705" cy="208279"/>
          </a:xfrm>
          <a:prstGeom prst="rect">
            <a:avLst/>
          </a:prstGeom>
        </p:spPr>
        <p:txBody>
          <a:bodyPr vert="horz" wrap="square" lIns="0" tIns="12700" rIns="0" bIns="0" rtlCol="0">
            <a:spAutoFit/>
          </a:bodyPr>
          <a:lstStyle/>
          <a:p>
            <a:pPr marL="12700">
              <a:lnSpc>
                <a:spcPct val="100000"/>
              </a:lnSpc>
              <a:spcBef>
                <a:spcPts val="100"/>
              </a:spcBef>
            </a:pPr>
            <a:r>
              <a:rPr sz="1200" b="1" dirty="0">
                <a:latin typeface="Calibri"/>
                <a:cs typeface="Calibri"/>
              </a:rPr>
              <a:t>Fish,</a:t>
            </a:r>
            <a:r>
              <a:rPr sz="1200" b="1" spc="-15" dirty="0">
                <a:latin typeface="Calibri"/>
                <a:cs typeface="Calibri"/>
              </a:rPr>
              <a:t> </a:t>
            </a:r>
            <a:r>
              <a:rPr sz="1200" b="1" spc="-20" dirty="0">
                <a:latin typeface="Calibri"/>
                <a:cs typeface="Calibri"/>
              </a:rPr>
              <a:t>IceTea,</a:t>
            </a:r>
            <a:r>
              <a:rPr sz="1200" b="1" dirty="0">
                <a:latin typeface="Calibri"/>
                <a:cs typeface="Calibri"/>
              </a:rPr>
              <a:t> </a:t>
            </a:r>
            <a:r>
              <a:rPr sz="1200" b="1" spc="-20" dirty="0">
                <a:latin typeface="Calibri"/>
                <a:cs typeface="Calibri"/>
              </a:rPr>
              <a:t>Music</a:t>
            </a:r>
            <a:endParaRPr sz="1200">
              <a:latin typeface="Calibri"/>
              <a:cs typeface="Calibri"/>
            </a:endParaRPr>
          </a:p>
        </p:txBody>
      </p:sp>
      <p:grpSp>
        <p:nvGrpSpPr>
          <p:cNvPr id="17" name="object 17"/>
          <p:cNvGrpSpPr/>
          <p:nvPr/>
        </p:nvGrpSpPr>
        <p:grpSpPr>
          <a:xfrm>
            <a:off x="5721096" y="1484375"/>
            <a:ext cx="1697989" cy="506095"/>
            <a:chOff x="5721096" y="1484375"/>
            <a:chExt cx="1697989" cy="506095"/>
          </a:xfrm>
        </p:grpSpPr>
        <p:pic>
          <p:nvPicPr>
            <p:cNvPr id="18" name="object 18"/>
            <p:cNvPicPr/>
            <p:nvPr/>
          </p:nvPicPr>
          <p:blipFill>
            <a:blip r:embed="rId2" cstate="print"/>
            <a:stretch>
              <a:fillRect/>
            </a:stretch>
          </p:blipFill>
          <p:spPr>
            <a:xfrm>
              <a:off x="5745480" y="1496567"/>
              <a:ext cx="1664207" cy="429767"/>
            </a:xfrm>
            <a:prstGeom prst="rect">
              <a:avLst/>
            </a:prstGeom>
          </p:spPr>
        </p:pic>
        <p:pic>
          <p:nvPicPr>
            <p:cNvPr id="19" name="object 19"/>
            <p:cNvPicPr/>
            <p:nvPr/>
          </p:nvPicPr>
          <p:blipFill>
            <a:blip r:embed="rId3" cstate="print"/>
            <a:stretch>
              <a:fillRect/>
            </a:stretch>
          </p:blipFill>
          <p:spPr>
            <a:xfrm>
              <a:off x="5721096" y="1484375"/>
              <a:ext cx="1697736" cy="505968"/>
            </a:xfrm>
            <a:prstGeom prst="rect">
              <a:avLst/>
            </a:prstGeom>
          </p:spPr>
        </p:pic>
        <p:pic>
          <p:nvPicPr>
            <p:cNvPr id="20" name="object 20"/>
            <p:cNvPicPr/>
            <p:nvPr/>
          </p:nvPicPr>
          <p:blipFill>
            <a:blip r:embed="rId4" cstate="print"/>
            <a:stretch>
              <a:fillRect/>
            </a:stretch>
          </p:blipFill>
          <p:spPr>
            <a:xfrm>
              <a:off x="5790450" y="1524000"/>
              <a:ext cx="1571967" cy="330199"/>
            </a:xfrm>
            <a:prstGeom prst="rect">
              <a:avLst/>
            </a:prstGeom>
          </p:spPr>
        </p:pic>
      </p:grpSp>
      <p:sp>
        <p:nvSpPr>
          <p:cNvPr id="21" name="object 21"/>
          <p:cNvSpPr txBox="1"/>
          <p:nvPr/>
        </p:nvSpPr>
        <p:spPr>
          <a:xfrm>
            <a:off x="5790450" y="1521421"/>
            <a:ext cx="1572260" cy="339090"/>
          </a:xfrm>
          <a:prstGeom prst="rect">
            <a:avLst/>
          </a:prstGeom>
          <a:ln w="9525">
            <a:solidFill>
              <a:srgbClr val="7FA8B2"/>
            </a:solidFill>
          </a:ln>
        </p:spPr>
        <p:txBody>
          <a:bodyPr vert="horz" wrap="square" lIns="0" tIns="33655" rIns="0" bIns="0" rtlCol="0">
            <a:spAutoFit/>
          </a:bodyPr>
          <a:lstStyle/>
          <a:p>
            <a:pPr marL="91440">
              <a:lnSpc>
                <a:spcPct val="100000"/>
              </a:lnSpc>
              <a:spcBef>
                <a:spcPts val="265"/>
              </a:spcBef>
            </a:pPr>
            <a:r>
              <a:rPr sz="1600" dirty="0">
                <a:latin typeface="Calibri"/>
                <a:cs typeface="Calibri"/>
              </a:rPr>
              <a:t>Optimal</a:t>
            </a:r>
            <a:r>
              <a:rPr sz="1600" spc="-55" dirty="0">
                <a:latin typeface="Calibri"/>
                <a:cs typeface="Calibri"/>
              </a:rPr>
              <a:t> </a:t>
            </a:r>
            <a:r>
              <a:rPr sz="1600" spc="-10" dirty="0">
                <a:latin typeface="Calibri"/>
                <a:cs typeface="Calibri"/>
              </a:rPr>
              <a:t>solution</a:t>
            </a:r>
            <a:endParaRPr sz="1600">
              <a:latin typeface="Calibri"/>
              <a:cs typeface="Calibri"/>
            </a:endParaRPr>
          </a:p>
        </p:txBody>
      </p:sp>
      <p:grpSp>
        <p:nvGrpSpPr>
          <p:cNvPr id="22" name="object 22"/>
          <p:cNvGrpSpPr/>
          <p:nvPr/>
        </p:nvGrpSpPr>
        <p:grpSpPr>
          <a:xfrm>
            <a:off x="6284976" y="1877567"/>
            <a:ext cx="619125" cy="472440"/>
            <a:chOff x="6284976" y="1877567"/>
            <a:chExt cx="619125" cy="472440"/>
          </a:xfrm>
        </p:grpSpPr>
        <p:pic>
          <p:nvPicPr>
            <p:cNvPr id="23" name="object 23"/>
            <p:cNvPicPr/>
            <p:nvPr/>
          </p:nvPicPr>
          <p:blipFill>
            <a:blip r:embed="rId5" cstate="print"/>
            <a:stretch>
              <a:fillRect/>
            </a:stretch>
          </p:blipFill>
          <p:spPr>
            <a:xfrm>
              <a:off x="6284976" y="1877567"/>
              <a:ext cx="618744" cy="472439"/>
            </a:xfrm>
            <a:prstGeom prst="rect">
              <a:avLst/>
            </a:prstGeom>
          </p:spPr>
        </p:pic>
        <p:pic>
          <p:nvPicPr>
            <p:cNvPr id="24" name="object 24"/>
            <p:cNvPicPr/>
            <p:nvPr/>
          </p:nvPicPr>
          <p:blipFill>
            <a:blip r:embed="rId6" cstate="print"/>
            <a:stretch>
              <a:fillRect/>
            </a:stretch>
          </p:blipFill>
          <p:spPr>
            <a:xfrm>
              <a:off x="6352425" y="1905000"/>
              <a:ext cx="485774" cy="378421"/>
            </a:xfrm>
            <a:prstGeom prst="rect">
              <a:avLst/>
            </a:prstGeom>
          </p:spPr>
        </p:pic>
        <p:sp>
          <p:nvSpPr>
            <p:cNvPr id="25" name="object 25"/>
            <p:cNvSpPr/>
            <p:nvPr/>
          </p:nvSpPr>
          <p:spPr>
            <a:xfrm>
              <a:off x="6352425" y="1902421"/>
              <a:ext cx="485775" cy="381000"/>
            </a:xfrm>
            <a:custGeom>
              <a:avLst/>
              <a:gdLst/>
              <a:ahLst/>
              <a:cxnLst/>
              <a:rect l="l" t="t" r="r" b="b"/>
              <a:pathLst>
                <a:path w="485775" h="381000">
                  <a:moveTo>
                    <a:pt x="0" y="285749"/>
                  </a:moveTo>
                  <a:lnTo>
                    <a:pt x="121450" y="285749"/>
                  </a:lnTo>
                  <a:lnTo>
                    <a:pt x="121450" y="0"/>
                  </a:lnTo>
                  <a:lnTo>
                    <a:pt x="364337" y="0"/>
                  </a:lnTo>
                  <a:lnTo>
                    <a:pt x="364337" y="285749"/>
                  </a:lnTo>
                  <a:lnTo>
                    <a:pt x="485775" y="285749"/>
                  </a:lnTo>
                  <a:lnTo>
                    <a:pt x="242887" y="380999"/>
                  </a:lnTo>
                  <a:lnTo>
                    <a:pt x="0" y="285749"/>
                  </a:lnTo>
                  <a:close/>
                </a:path>
              </a:pathLst>
            </a:custGeom>
            <a:ln w="9525">
              <a:solidFill>
                <a:srgbClr val="7FA8B2"/>
              </a:solidFill>
            </a:ln>
          </p:spPr>
          <p:txBody>
            <a:bodyPr wrap="square" lIns="0" tIns="0" rIns="0" bIns="0" rtlCol="0"/>
            <a:lstStyle/>
            <a:p>
              <a:endParaRPr/>
            </a:p>
          </p:txBody>
        </p:sp>
      </p:grpSp>
      <p:grpSp>
        <p:nvGrpSpPr>
          <p:cNvPr id="26" name="object 26"/>
          <p:cNvGrpSpPr/>
          <p:nvPr/>
        </p:nvGrpSpPr>
        <p:grpSpPr>
          <a:xfrm>
            <a:off x="6406896" y="2618232"/>
            <a:ext cx="372110" cy="3594100"/>
            <a:chOff x="6406896" y="2618232"/>
            <a:chExt cx="372110" cy="3594100"/>
          </a:xfrm>
        </p:grpSpPr>
        <p:pic>
          <p:nvPicPr>
            <p:cNvPr id="27" name="object 27"/>
            <p:cNvPicPr/>
            <p:nvPr/>
          </p:nvPicPr>
          <p:blipFill>
            <a:blip r:embed="rId7" cstate="print"/>
            <a:stretch>
              <a:fillRect/>
            </a:stretch>
          </p:blipFill>
          <p:spPr>
            <a:xfrm>
              <a:off x="6440424" y="2618232"/>
              <a:ext cx="338327" cy="466344"/>
            </a:xfrm>
            <a:prstGeom prst="rect">
              <a:avLst/>
            </a:prstGeom>
          </p:spPr>
        </p:pic>
        <p:sp>
          <p:nvSpPr>
            <p:cNvPr id="28" name="object 28"/>
            <p:cNvSpPr/>
            <p:nvPr/>
          </p:nvSpPr>
          <p:spPr>
            <a:xfrm>
              <a:off x="6543332" y="2638717"/>
              <a:ext cx="132715" cy="257810"/>
            </a:xfrm>
            <a:custGeom>
              <a:avLst/>
              <a:gdLst/>
              <a:ahLst/>
              <a:cxnLst/>
              <a:rect l="l" t="t" r="r" b="b"/>
              <a:pathLst>
                <a:path w="132715" h="257810">
                  <a:moveTo>
                    <a:pt x="66344" y="201070"/>
                  </a:moveTo>
                  <a:lnTo>
                    <a:pt x="52066" y="176592"/>
                  </a:lnTo>
                  <a:lnTo>
                    <a:pt x="52031" y="0"/>
                  </a:lnTo>
                  <a:lnTo>
                    <a:pt x="80606" y="0"/>
                  </a:lnTo>
                  <a:lnTo>
                    <a:pt x="80606" y="176592"/>
                  </a:lnTo>
                  <a:lnTo>
                    <a:pt x="66344" y="201070"/>
                  </a:lnTo>
                  <a:close/>
                </a:path>
                <a:path w="132715" h="257810">
                  <a:moveTo>
                    <a:pt x="66319" y="257771"/>
                  </a:moveTo>
                  <a:lnTo>
                    <a:pt x="0" y="144068"/>
                  </a:lnTo>
                  <a:lnTo>
                    <a:pt x="2324" y="135293"/>
                  </a:lnTo>
                  <a:lnTo>
                    <a:pt x="15963" y="127355"/>
                  </a:lnTo>
                  <a:lnTo>
                    <a:pt x="24701" y="129679"/>
                  </a:lnTo>
                  <a:lnTo>
                    <a:pt x="52031" y="176533"/>
                  </a:lnTo>
                  <a:lnTo>
                    <a:pt x="52031" y="229400"/>
                  </a:lnTo>
                  <a:lnTo>
                    <a:pt x="82867" y="229400"/>
                  </a:lnTo>
                  <a:lnTo>
                    <a:pt x="66319" y="257771"/>
                  </a:lnTo>
                  <a:close/>
                </a:path>
                <a:path w="132715" h="257810">
                  <a:moveTo>
                    <a:pt x="82867" y="229400"/>
                  </a:moveTo>
                  <a:lnTo>
                    <a:pt x="80606" y="229400"/>
                  </a:lnTo>
                  <a:lnTo>
                    <a:pt x="80640" y="176533"/>
                  </a:lnTo>
                  <a:lnTo>
                    <a:pt x="103974" y="136486"/>
                  </a:lnTo>
                  <a:lnTo>
                    <a:pt x="108000" y="129679"/>
                  </a:lnTo>
                  <a:lnTo>
                    <a:pt x="116725" y="127355"/>
                  </a:lnTo>
                  <a:lnTo>
                    <a:pt x="130365" y="135293"/>
                  </a:lnTo>
                  <a:lnTo>
                    <a:pt x="132651" y="144068"/>
                  </a:lnTo>
                  <a:lnTo>
                    <a:pt x="82867" y="229400"/>
                  </a:lnTo>
                  <a:close/>
                </a:path>
                <a:path w="132715" h="257810">
                  <a:moveTo>
                    <a:pt x="80606" y="229400"/>
                  </a:moveTo>
                  <a:lnTo>
                    <a:pt x="52031" y="229400"/>
                  </a:lnTo>
                  <a:lnTo>
                    <a:pt x="52031" y="176533"/>
                  </a:lnTo>
                  <a:lnTo>
                    <a:pt x="66344" y="201070"/>
                  </a:lnTo>
                  <a:lnTo>
                    <a:pt x="54025" y="222211"/>
                  </a:lnTo>
                  <a:lnTo>
                    <a:pt x="80606" y="222211"/>
                  </a:lnTo>
                  <a:lnTo>
                    <a:pt x="80606" y="229400"/>
                  </a:lnTo>
                  <a:close/>
                </a:path>
                <a:path w="132715" h="257810">
                  <a:moveTo>
                    <a:pt x="80606" y="222211"/>
                  </a:moveTo>
                  <a:lnTo>
                    <a:pt x="78676" y="222211"/>
                  </a:lnTo>
                  <a:lnTo>
                    <a:pt x="66344" y="201070"/>
                  </a:lnTo>
                  <a:lnTo>
                    <a:pt x="80606" y="176592"/>
                  </a:lnTo>
                  <a:lnTo>
                    <a:pt x="80606" y="222211"/>
                  </a:lnTo>
                  <a:close/>
                </a:path>
                <a:path w="132715" h="257810">
                  <a:moveTo>
                    <a:pt x="78676" y="222211"/>
                  </a:moveTo>
                  <a:lnTo>
                    <a:pt x="54025" y="222211"/>
                  </a:lnTo>
                  <a:lnTo>
                    <a:pt x="66344" y="201070"/>
                  </a:lnTo>
                  <a:lnTo>
                    <a:pt x="78676" y="222211"/>
                  </a:lnTo>
                  <a:close/>
                </a:path>
              </a:pathLst>
            </a:custGeom>
            <a:solidFill>
              <a:srgbClr val="4E81BC"/>
            </a:solidFill>
          </p:spPr>
          <p:txBody>
            <a:bodyPr wrap="square" lIns="0" tIns="0" rIns="0" bIns="0" rtlCol="0"/>
            <a:lstStyle/>
            <a:p>
              <a:endParaRPr/>
            </a:p>
          </p:txBody>
        </p:sp>
        <p:pic>
          <p:nvPicPr>
            <p:cNvPr id="29" name="object 29"/>
            <p:cNvPicPr/>
            <p:nvPr/>
          </p:nvPicPr>
          <p:blipFill>
            <a:blip r:embed="rId8" cstate="print"/>
            <a:stretch>
              <a:fillRect/>
            </a:stretch>
          </p:blipFill>
          <p:spPr>
            <a:xfrm>
              <a:off x="6425184" y="3151632"/>
              <a:ext cx="338328" cy="438912"/>
            </a:xfrm>
            <a:prstGeom prst="rect">
              <a:avLst/>
            </a:prstGeom>
          </p:spPr>
        </p:pic>
        <p:pic>
          <p:nvPicPr>
            <p:cNvPr id="30" name="object 30"/>
            <p:cNvPicPr/>
            <p:nvPr/>
          </p:nvPicPr>
          <p:blipFill>
            <a:blip r:embed="rId9" cstate="print"/>
            <a:stretch>
              <a:fillRect/>
            </a:stretch>
          </p:blipFill>
          <p:spPr>
            <a:xfrm>
              <a:off x="6536283" y="3172523"/>
              <a:ext cx="132359" cy="229095"/>
            </a:xfrm>
            <a:prstGeom prst="rect">
              <a:avLst/>
            </a:prstGeom>
          </p:spPr>
        </p:pic>
        <p:pic>
          <p:nvPicPr>
            <p:cNvPr id="31" name="object 31"/>
            <p:cNvPicPr/>
            <p:nvPr/>
          </p:nvPicPr>
          <p:blipFill>
            <a:blip r:embed="rId10" cstate="print"/>
            <a:stretch>
              <a:fillRect/>
            </a:stretch>
          </p:blipFill>
          <p:spPr>
            <a:xfrm>
              <a:off x="6406896" y="4120896"/>
              <a:ext cx="338327" cy="451104"/>
            </a:xfrm>
            <a:prstGeom prst="rect">
              <a:avLst/>
            </a:prstGeom>
          </p:spPr>
        </p:pic>
        <p:pic>
          <p:nvPicPr>
            <p:cNvPr id="32" name="object 32"/>
            <p:cNvPicPr/>
            <p:nvPr/>
          </p:nvPicPr>
          <p:blipFill>
            <a:blip r:embed="rId11" cstate="print"/>
            <a:stretch>
              <a:fillRect/>
            </a:stretch>
          </p:blipFill>
          <p:spPr>
            <a:xfrm>
              <a:off x="6510134" y="4141444"/>
              <a:ext cx="132664" cy="241846"/>
            </a:xfrm>
            <a:prstGeom prst="rect">
              <a:avLst/>
            </a:prstGeom>
          </p:spPr>
        </p:pic>
        <p:pic>
          <p:nvPicPr>
            <p:cNvPr id="33" name="object 33"/>
            <p:cNvPicPr/>
            <p:nvPr/>
          </p:nvPicPr>
          <p:blipFill>
            <a:blip r:embed="rId12" cstate="print"/>
            <a:stretch>
              <a:fillRect/>
            </a:stretch>
          </p:blipFill>
          <p:spPr>
            <a:xfrm>
              <a:off x="6406896" y="3654552"/>
              <a:ext cx="338327" cy="399288"/>
            </a:xfrm>
            <a:prstGeom prst="rect">
              <a:avLst/>
            </a:prstGeom>
          </p:spPr>
        </p:pic>
        <p:pic>
          <p:nvPicPr>
            <p:cNvPr id="34" name="object 34"/>
            <p:cNvPicPr/>
            <p:nvPr/>
          </p:nvPicPr>
          <p:blipFill>
            <a:blip r:embed="rId13" cstate="print"/>
            <a:stretch>
              <a:fillRect/>
            </a:stretch>
          </p:blipFill>
          <p:spPr>
            <a:xfrm>
              <a:off x="6521945" y="3677094"/>
              <a:ext cx="131965" cy="187426"/>
            </a:xfrm>
            <a:prstGeom prst="rect">
              <a:avLst/>
            </a:prstGeom>
          </p:spPr>
        </p:pic>
        <p:pic>
          <p:nvPicPr>
            <p:cNvPr id="35" name="object 35"/>
            <p:cNvPicPr/>
            <p:nvPr/>
          </p:nvPicPr>
          <p:blipFill>
            <a:blip r:embed="rId14" cstate="print"/>
            <a:stretch>
              <a:fillRect/>
            </a:stretch>
          </p:blipFill>
          <p:spPr>
            <a:xfrm>
              <a:off x="6406896" y="5212080"/>
              <a:ext cx="338327" cy="478536"/>
            </a:xfrm>
            <a:prstGeom prst="rect">
              <a:avLst/>
            </a:prstGeom>
          </p:spPr>
        </p:pic>
        <p:sp>
          <p:nvSpPr>
            <p:cNvPr id="36" name="object 36"/>
            <p:cNvSpPr/>
            <p:nvPr/>
          </p:nvSpPr>
          <p:spPr>
            <a:xfrm>
              <a:off x="6510134" y="5234432"/>
              <a:ext cx="132715" cy="267335"/>
            </a:xfrm>
            <a:custGeom>
              <a:avLst/>
              <a:gdLst/>
              <a:ahLst/>
              <a:cxnLst/>
              <a:rect l="l" t="t" r="r" b="b"/>
              <a:pathLst>
                <a:path w="132715" h="267335">
                  <a:moveTo>
                    <a:pt x="66325" y="210058"/>
                  </a:moveTo>
                  <a:lnTo>
                    <a:pt x="52044" y="185604"/>
                  </a:lnTo>
                  <a:lnTo>
                    <a:pt x="52044" y="0"/>
                  </a:lnTo>
                  <a:lnTo>
                    <a:pt x="80619" y="0"/>
                  </a:lnTo>
                  <a:lnTo>
                    <a:pt x="80592" y="185604"/>
                  </a:lnTo>
                  <a:lnTo>
                    <a:pt x="66325" y="210058"/>
                  </a:lnTo>
                  <a:close/>
                </a:path>
                <a:path w="132715" h="267335">
                  <a:moveTo>
                    <a:pt x="66332" y="266750"/>
                  </a:moveTo>
                  <a:lnTo>
                    <a:pt x="0" y="153098"/>
                  </a:lnTo>
                  <a:lnTo>
                    <a:pt x="2285" y="144310"/>
                  </a:lnTo>
                  <a:lnTo>
                    <a:pt x="15925" y="136372"/>
                  </a:lnTo>
                  <a:lnTo>
                    <a:pt x="24663" y="138658"/>
                  </a:lnTo>
                  <a:lnTo>
                    <a:pt x="28625" y="145503"/>
                  </a:lnTo>
                  <a:lnTo>
                    <a:pt x="52017" y="185558"/>
                  </a:lnTo>
                  <a:lnTo>
                    <a:pt x="52044" y="238429"/>
                  </a:lnTo>
                  <a:lnTo>
                    <a:pt x="82845" y="238429"/>
                  </a:lnTo>
                  <a:lnTo>
                    <a:pt x="66332" y="266750"/>
                  </a:lnTo>
                  <a:close/>
                </a:path>
                <a:path w="132715" h="267335">
                  <a:moveTo>
                    <a:pt x="82845" y="238429"/>
                  </a:moveTo>
                  <a:lnTo>
                    <a:pt x="80619" y="238429"/>
                  </a:lnTo>
                  <a:lnTo>
                    <a:pt x="80619" y="185558"/>
                  </a:lnTo>
                  <a:lnTo>
                    <a:pt x="103987" y="145503"/>
                  </a:lnTo>
                  <a:lnTo>
                    <a:pt x="107950" y="138658"/>
                  </a:lnTo>
                  <a:lnTo>
                    <a:pt x="116738" y="136372"/>
                  </a:lnTo>
                  <a:lnTo>
                    <a:pt x="130327" y="144310"/>
                  </a:lnTo>
                  <a:lnTo>
                    <a:pt x="132664" y="153098"/>
                  </a:lnTo>
                  <a:lnTo>
                    <a:pt x="128638" y="159892"/>
                  </a:lnTo>
                  <a:lnTo>
                    <a:pt x="82845" y="238429"/>
                  </a:lnTo>
                  <a:close/>
                </a:path>
                <a:path w="132715" h="267335">
                  <a:moveTo>
                    <a:pt x="80619" y="231228"/>
                  </a:moveTo>
                  <a:lnTo>
                    <a:pt x="78689" y="231228"/>
                  </a:lnTo>
                  <a:lnTo>
                    <a:pt x="66325" y="210058"/>
                  </a:lnTo>
                  <a:lnTo>
                    <a:pt x="80619" y="185558"/>
                  </a:lnTo>
                  <a:lnTo>
                    <a:pt x="80619" y="231228"/>
                  </a:lnTo>
                  <a:close/>
                </a:path>
                <a:path w="132715" h="267335">
                  <a:moveTo>
                    <a:pt x="80619" y="238429"/>
                  </a:moveTo>
                  <a:lnTo>
                    <a:pt x="52044" y="238429"/>
                  </a:lnTo>
                  <a:lnTo>
                    <a:pt x="52044" y="185604"/>
                  </a:lnTo>
                  <a:lnTo>
                    <a:pt x="66325" y="210058"/>
                  </a:lnTo>
                  <a:lnTo>
                    <a:pt x="53975" y="231228"/>
                  </a:lnTo>
                  <a:lnTo>
                    <a:pt x="80619" y="231228"/>
                  </a:lnTo>
                  <a:lnTo>
                    <a:pt x="80619" y="238429"/>
                  </a:lnTo>
                  <a:close/>
                </a:path>
                <a:path w="132715" h="267335">
                  <a:moveTo>
                    <a:pt x="78689" y="231228"/>
                  </a:moveTo>
                  <a:lnTo>
                    <a:pt x="53975" y="231228"/>
                  </a:lnTo>
                  <a:lnTo>
                    <a:pt x="66325" y="210058"/>
                  </a:lnTo>
                  <a:lnTo>
                    <a:pt x="78689" y="231228"/>
                  </a:lnTo>
                  <a:close/>
                </a:path>
              </a:pathLst>
            </a:custGeom>
            <a:solidFill>
              <a:srgbClr val="4E81BC"/>
            </a:solidFill>
          </p:spPr>
          <p:txBody>
            <a:bodyPr wrap="square" lIns="0" tIns="0" rIns="0" bIns="0" rtlCol="0"/>
            <a:lstStyle/>
            <a:p>
              <a:endParaRPr/>
            </a:p>
          </p:txBody>
        </p:sp>
        <p:pic>
          <p:nvPicPr>
            <p:cNvPr id="37" name="object 37"/>
            <p:cNvPicPr/>
            <p:nvPr/>
          </p:nvPicPr>
          <p:blipFill>
            <a:blip r:embed="rId15" cstate="print"/>
            <a:stretch>
              <a:fillRect/>
            </a:stretch>
          </p:blipFill>
          <p:spPr>
            <a:xfrm>
              <a:off x="6406896" y="4639055"/>
              <a:ext cx="338327" cy="505968"/>
            </a:xfrm>
            <a:prstGeom prst="rect">
              <a:avLst/>
            </a:prstGeom>
          </p:spPr>
        </p:pic>
        <p:sp>
          <p:nvSpPr>
            <p:cNvPr id="38" name="object 38"/>
            <p:cNvSpPr/>
            <p:nvPr/>
          </p:nvSpPr>
          <p:spPr>
            <a:xfrm>
              <a:off x="6510134" y="4660201"/>
              <a:ext cx="132715" cy="297815"/>
            </a:xfrm>
            <a:custGeom>
              <a:avLst/>
              <a:gdLst/>
              <a:ahLst/>
              <a:cxnLst/>
              <a:rect l="l" t="t" r="r" b="b"/>
              <a:pathLst>
                <a:path w="132715" h="297814">
                  <a:moveTo>
                    <a:pt x="66325" y="240627"/>
                  </a:moveTo>
                  <a:lnTo>
                    <a:pt x="52044" y="216173"/>
                  </a:lnTo>
                  <a:lnTo>
                    <a:pt x="52044" y="0"/>
                  </a:lnTo>
                  <a:lnTo>
                    <a:pt x="80619" y="0"/>
                  </a:lnTo>
                  <a:lnTo>
                    <a:pt x="80592" y="216173"/>
                  </a:lnTo>
                  <a:lnTo>
                    <a:pt x="66325" y="240627"/>
                  </a:lnTo>
                  <a:close/>
                </a:path>
                <a:path w="132715" h="297814">
                  <a:moveTo>
                    <a:pt x="66332" y="297307"/>
                  </a:moveTo>
                  <a:lnTo>
                    <a:pt x="0" y="183603"/>
                  </a:lnTo>
                  <a:lnTo>
                    <a:pt x="2285" y="174878"/>
                  </a:lnTo>
                  <a:lnTo>
                    <a:pt x="15925" y="166941"/>
                  </a:lnTo>
                  <a:lnTo>
                    <a:pt x="24663" y="169227"/>
                  </a:lnTo>
                  <a:lnTo>
                    <a:pt x="28625" y="176072"/>
                  </a:lnTo>
                  <a:lnTo>
                    <a:pt x="52017" y="216127"/>
                  </a:lnTo>
                  <a:lnTo>
                    <a:pt x="52044" y="268986"/>
                  </a:lnTo>
                  <a:lnTo>
                    <a:pt x="82845" y="268986"/>
                  </a:lnTo>
                  <a:lnTo>
                    <a:pt x="66332" y="297307"/>
                  </a:lnTo>
                  <a:close/>
                </a:path>
                <a:path w="132715" h="297814">
                  <a:moveTo>
                    <a:pt x="82845" y="268986"/>
                  </a:moveTo>
                  <a:lnTo>
                    <a:pt x="80619" y="268986"/>
                  </a:lnTo>
                  <a:lnTo>
                    <a:pt x="80619" y="216127"/>
                  </a:lnTo>
                  <a:lnTo>
                    <a:pt x="103987" y="176072"/>
                  </a:lnTo>
                  <a:lnTo>
                    <a:pt x="107950" y="169227"/>
                  </a:lnTo>
                  <a:lnTo>
                    <a:pt x="116738" y="166941"/>
                  </a:lnTo>
                  <a:lnTo>
                    <a:pt x="130327" y="174878"/>
                  </a:lnTo>
                  <a:lnTo>
                    <a:pt x="132664" y="183603"/>
                  </a:lnTo>
                  <a:lnTo>
                    <a:pt x="128638" y="190449"/>
                  </a:lnTo>
                  <a:lnTo>
                    <a:pt x="82845" y="268986"/>
                  </a:lnTo>
                  <a:close/>
                </a:path>
                <a:path w="132715" h="297814">
                  <a:moveTo>
                    <a:pt x="80619" y="261797"/>
                  </a:moveTo>
                  <a:lnTo>
                    <a:pt x="78689" y="261797"/>
                  </a:lnTo>
                  <a:lnTo>
                    <a:pt x="66325" y="240627"/>
                  </a:lnTo>
                  <a:lnTo>
                    <a:pt x="80619" y="216127"/>
                  </a:lnTo>
                  <a:lnTo>
                    <a:pt x="80619" y="261797"/>
                  </a:lnTo>
                  <a:close/>
                </a:path>
                <a:path w="132715" h="297814">
                  <a:moveTo>
                    <a:pt x="80619" y="268986"/>
                  </a:moveTo>
                  <a:lnTo>
                    <a:pt x="52044" y="268986"/>
                  </a:lnTo>
                  <a:lnTo>
                    <a:pt x="52044" y="216173"/>
                  </a:lnTo>
                  <a:lnTo>
                    <a:pt x="66325" y="240627"/>
                  </a:lnTo>
                  <a:lnTo>
                    <a:pt x="53975" y="261797"/>
                  </a:lnTo>
                  <a:lnTo>
                    <a:pt x="80619" y="261797"/>
                  </a:lnTo>
                  <a:lnTo>
                    <a:pt x="80619" y="268986"/>
                  </a:lnTo>
                  <a:close/>
                </a:path>
                <a:path w="132715" h="297814">
                  <a:moveTo>
                    <a:pt x="78689" y="261797"/>
                  </a:moveTo>
                  <a:lnTo>
                    <a:pt x="53975" y="261797"/>
                  </a:lnTo>
                  <a:lnTo>
                    <a:pt x="66325" y="240627"/>
                  </a:lnTo>
                  <a:lnTo>
                    <a:pt x="78689" y="261797"/>
                  </a:lnTo>
                  <a:close/>
                </a:path>
              </a:pathLst>
            </a:custGeom>
            <a:solidFill>
              <a:srgbClr val="4E81BC"/>
            </a:solidFill>
          </p:spPr>
          <p:txBody>
            <a:bodyPr wrap="square" lIns="0" tIns="0" rIns="0" bIns="0" rtlCol="0"/>
            <a:lstStyle/>
            <a:p>
              <a:endParaRPr/>
            </a:p>
          </p:txBody>
        </p:sp>
        <p:pic>
          <p:nvPicPr>
            <p:cNvPr id="39" name="object 39"/>
            <p:cNvPicPr/>
            <p:nvPr/>
          </p:nvPicPr>
          <p:blipFill>
            <a:blip r:embed="rId16" cstate="print"/>
            <a:stretch>
              <a:fillRect/>
            </a:stretch>
          </p:blipFill>
          <p:spPr>
            <a:xfrm>
              <a:off x="6416040" y="5754624"/>
              <a:ext cx="338328" cy="457200"/>
            </a:xfrm>
            <a:prstGeom prst="rect">
              <a:avLst/>
            </a:prstGeom>
          </p:spPr>
        </p:pic>
        <p:pic>
          <p:nvPicPr>
            <p:cNvPr id="40" name="object 40"/>
            <p:cNvPicPr/>
            <p:nvPr/>
          </p:nvPicPr>
          <p:blipFill>
            <a:blip r:embed="rId17" cstate="print"/>
            <a:stretch>
              <a:fillRect/>
            </a:stretch>
          </p:blipFill>
          <p:spPr>
            <a:xfrm>
              <a:off x="6515252" y="5777611"/>
              <a:ext cx="132549" cy="246405"/>
            </a:xfrm>
            <a:prstGeom prst="rect">
              <a:avLst/>
            </a:prstGeom>
          </p:spPr>
        </p:pic>
      </p:grpSp>
      <p:grpSp>
        <p:nvGrpSpPr>
          <p:cNvPr id="41" name="object 41"/>
          <p:cNvGrpSpPr/>
          <p:nvPr/>
        </p:nvGrpSpPr>
        <p:grpSpPr>
          <a:xfrm>
            <a:off x="2694432" y="2033016"/>
            <a:ext cx="1036319" cy="1024255"/>
            <a:chOff x="2694432" y="2033016"/>
            <a:chExt cx="1036319" cy="1024255"/>
          </a:xfrm>
        </p:grpSpPr>
        <p:pic>
          <p:nvPicPr>
            <p:cNvPr id="42" name="object 42"/>
            <p:cNvPicPr/>
            <p:nvPr/>
          </p:nvPicPr>
          <p:blipFill>
            <a:blip r:embed="rId18" cstate="print"/>
            <a:stretch>
              <a:fillRect/>
            </a:stretch>
          </p:blipFill>
          <p:spPr>
            <a:xfrm>
              <a:off x="2694432" y="2033016"/>
              <a:ext cx="1036319" cy="1024127"/>
            </a:xfrm>
            <a:prstGeom prst="rect">
              <a:avLst/>
            </a:prstGeom>
          </p:spPr>
        </p:pic>
        <p:pic>
          <p:nvPicPr>
            <p:cNvPr id="43" name="object 43"/>
            <p:cNvPicPr/>
            <p:nvPr/>
          </p:nvPicPr>
          <p:blipFill>
            <a:blip r:embed="rId19" cstate="print"/>
            <a:stretch>
              <a:fillRect/>
            </a:stretch>
          </p:blipFill>
          <p:spPr>
            <a:xfrm>
              <a:off x="2740621" y="2058784"/>
              <a:ext cx="944562" cy="933449"/>
            </a:xfrm>
            <a:prstGeom prst="rect">
              <a:avLst/>
            </a:prstGeom>
          </p:spPr>
        </p:pic>
        <p:sp>
          <p:nvSpPr>
            <p:cNvPr id="44" name="object 44"/>
            <p:cNvSpPr/>
            <p:nvPr/>
          </p:nvSpPr>
          <p:spPr>
            <a:xfrm>
              <a:off x="2740621" y="2058784"/>
              <a:ext cx="944880" cy="933450"/>
            </a:xfrm>
            <a:custGeom>
              <a:avLst/>
              <a:gdLst/>
              <a:ahLst/>
              <a:cxnLst/>
              <a:rect l="l" t="t" r="r" b="b"/>
              <a:pathLst>
                <a:path w="944879" h="933450">
                  <a:moveTo>
                    <a:pt x="0" y="466724"/>
                  </a:moveTo>
                  <a:lnTo>
                    <a:pt x="2438" y="419012"/>
                  </a:lnTo>
                  <a:lnTo>
                    <a:pt x="9594" y="372676"/>
                  </a:lnTo>
                  <a:lnTo>
                    <a:pt x="21231" y="327951"/>
                  </a:lnTo>
                  <a:lnTo>
                    <a:pt x="37111" y="285073"/>
                  </a:lnTo>
                  <a:lnTo>
                    <a:pt x="56997" y="244275"/>
                  </a:lnTo>
                  <a:lnTo>
                    <a:pt x="80653" y="205793"/>
                  </a:lnTo>
                  <a:lnTo>
                    <a:pt x="107839" y="169862"/>
                  </a:lnTo>
                  <a:lnTo>
                    <a:pt x="138320" y="136717"/>
                  </a:lnTo>
                  <a:lnTo>
                    <a:pt x="171857" y="106591"/>
                  </a:lnTo>
                  <a:lnTo>
                    <a:pt x="208214" y="79720"/>
                  </a:lnTo>
                  <a:lnTo>
                    <a:pt x="247153" y="56340"/>
                  </a:lnTo>
                  <a:lnTo>
                    <a:pt x="288437" y="36683"/>
                  </a:lnTo>
                  <a:lnTo>
                    <a:pt x="331829" y="20986"/>
                  </a:lnTo>
                  <a:lnTo>
                    <a:pt x="377090" y="9483"/>
                  </a:lnTo>
                  <a:lnTo>
                    <a:pt x="423985" y="2410"/>
                  </a:lnTo>
                  <a:lnTo>
                    <a:pt x="472274" y="0"/>
                  </a:lnTo>
                  <a:lnTo>
                    <a:pt x="520564" y="2410"/>
                  </a:lnTo>
                  <a:lnTo>
                    <a:pt x="567459" y="9483"/>
                  </a:lnTo>
                  <a:lnTo>
                    <a:pt x="612721" y="20986"/>
                  </a:lnTo>
                  <a:lnTo>
                    <a:pt x="656113" y="36683"/>
                  </a:lnTo>
                  <a:lnTo>
                    <a:pt x="697398" y="56340"/>
                  </a:lnTo>
                  <a:lnTo>
                    <a:pt x="736338" y="79720"/>
                  </a:lnTo>
                  <a:lnTo>
                    <a:pt x="772697" y="106591"/>
                  </a:lnTo>
                  <a:lnTo>
                    <a:pt x="806235" y="136717"/>
                  </a:lnTo>
                  <a:lnTo>
                    <a:pt x="836717" y="169862"/>
                  </a:lnTo>
                  <a:lnTo>
                    <a:pt x="863905" y="205793"/>
                  </a:lnTo>
                  <a:lnTo>
                    <a:pt x="887561" y="244275"/>
                  </a:lnTo>
                  <a:lnTo>
                    <a:pt x="907448" y="285073"/>
                  </a:lnTo>
                  <a:lnTo>
                    <a:pt x="923330" y="327951"/>
                  </a:lnTo>
                  <a:lnTo>
                    <a:pt x="934967" y="372676"/>
                  </a:lnTo>
                  <a:lnTo>
                    <a:pt x="942124" y="419012"/>
                  </a:lnTo>
                  <a:lnTo>
                    <a:pt x="944562" y="466724"/>
                  </a:lnTo>
                  <a:lnTo>
                    <a:pt x="942124" y="514446"/>
                  </a:lnTo>
                  <a:lnTo>
                    <a:pt x="934967" y="560788"/>
                  </a:lnTo>
                  <a:lnTo>
                    <a:pt x="923330" y="605517"/>
                  </a:lnTo>
                  <a:lnTo>
                    <a:pt x="907448" y="648398"/>
                  </a:lnTo>
                  <a:lnTo>
                    <a:pt x="887561" y="689196"/>
                  </a:lnTo>
                  <a:lnTo>
                    <a:pt x="863905" y="727678"/>
                  </a:lnTo>
                  <a:lnTo>
                    <a:pt x="836717" y="763608"/>
                  </a:lnTo>
                  <a:lnTo>
                    <a:pt x="806235" y="796751"/>
                  </a:lnTo>
                  <a:lnTo>
                    <a:pt x="772697" y="826874"/>
                  </a:lnTo>
                  <a:lnTo>
                    <a:pt x="736338" y="853742"/>
                  </a:lnTo>
                  <a:lnTo>
                    <a:pt x="697398" y="877120"/>
                  </a:lnTo>
                  <a:lnTo>
                    <a:pt x="656113" y="896773"/>
                  </a:lnTo>
                  <a:lnTo>
                    <a:pt x="612721" y="912467"/>
                  </a:lnTo>
                  <a:lnTo>
                    <a:pt x="567459" y="923968"/>
                  </a:lnTo>
                  <a:lnTo>
                    <a:pt x="520564" y="931040"/>
                  </a:lnTo>
                  <a:lnTo>
                    <a:pt x="472274" y="933449"/>
                  </a:lnTo>
                  <a:lnTo>
                    <a:pt x="423985" y="931040"/>
                  </a:lnTo>
                  <a:lnTo>
                    <a:pt x="377090" y="923968"/>
                  </a:lnTo>
                  <a:lnTo>
                    <a:pt x="331829" y="912467"/>
                  </a:lnTo>
                  <a:lnTo>
                    <a:pt x="288437" y="896773"/>
                  </a:lnTo>
                  <a:lnTo>
                    <a:pt x="247153" y="877120"/>
                  </a:lnTo>
                  <a:lnTo>
                    <a:pt x="208214" y="853742"/>
                  </a:lnTo>
                  <a:lnTo>
                    <a:pt x="171857" y="826874"/>
                  </a:lnTo>
                  <a:lnTo>
                    <a:pt x="138320" y="796751"/>
                  </a:lnTo>
                  <a:lnTo>
                    <a:pt x="107839" y="763608"/>
                  </a:lnTo>
                  <a:lnTo>
                    <a:pt x="80653" y="727678"/>
                  </a:lnTo>
                  <a:lnTo>
                    <a:pt x="56997" y="689196"/>
                  </a:lnTo>
                  <a:lnTo>
                    <a:pt x="37111" y="648398"/>
                  </a:lnTo>
                  <a:lnTo>
                    <a:pt x="21231" y="605517"/>
                  </a:lnTo>
                  <a:lnTo>
                    <a:pt x="9594" y="560788"/>
                  </a:lnTo>
                  <a:lnTo>
                    <a:pt x="2438" y="514446"/>
                  </a:lnTo>
                  <a:lnTo>
                    <a:pt x="0" y="466724"/>
                  </a:lnTo>
                  <a:close/>
                </a:path>
              </a:pathLst>
            </a:custGeom>
            <a:ln w="9525">
              <a:solidFill>
                <a:srgbClr val="7FA8B2"/>
              </a:solidFill>
            </a:ln>
          </p:spPr>
          <p:txBody>
            <a:bodyPr wrap="square" lIns="0" tIns="0" rIns="0" bIns="0" rtlCol="0"/>
            <a:lstStyle/>
            <a:p>
              <a:endParaRPr/>
            </a:p>
          </p:txBody>
        </p:sp>
      </p:grpSp>
      <p:sp>
        <p:nvSpPr>
          <p:cNvPr id="45" name="object 45"/>
          <p:cNvSpPr txBox="1"/>
          <p:nvPr/>
        </p:nvSpPr>
        <p:spPr>
          <a:xfrm>
            <a:off x="3040646" y="2420112"/>
            <a:ext cx="349250" cy="193040"/>
          </a:xfrm>
          <a:prstGeom prst="rect">
            <a:avLst/>
          </a:prstGeom>
        </p:spPr>
        <p:txBody>
          <a:bodyPr vert="horz" wrap="square" lIns="0" tIns="12700" rIns="0" bIns="0" rtlCol="0">
            <a:spAutoFit/>
          </a:bodyPr>
          <a:lstStyle/>
          <a:p>
            <a:pPr marL="12700">
              <a:lnSpc>
                <a:spcPct val="100000"/>
              </a:lnSpc>
              <a:spcBef>
                <a:spcPts val="100"/>
              </a:spcBef>
            </a:pPr>
            <a:r>
              <a:rPr sz="1100" b="1" spc="-20" dirty="0">
                <a:latin typeface="Calibri"/>
                <a:cs typeface="Calibri"/>
              </a:rPr>
              <a:t>MAIN</a:t>
            </a:r>
            <a:endParaRPr sz="1100">
              <a:latin typeface="Calibri"/>
              <a:cs typeface="Calibri"/>
            </a:endParaRPr>
          </a:p>
        </p:txBody>
      </p:sp>
      <p:grpSp>
        <p:nvGrpSpPr>
          <p:cNvPr id="46" name="object 46"/>
          <p:cNvGrpSpPr/>
          <p:nvPr/>
        </p:nvGrpSpPr>
        <p:grpSpPr>
          <a:xfrm>
            <a:off x="2734055" y="4008120"/>
            <a:ext cx="957580" cy="954405"/>
            <a:chOff x="2734055" y="4008120"/>
            <a:chExt cx="957580" cy="954405"/>
          </a:xfrm>
        </p:grpSpPr>
        <p:pic>
          <p:nvPicPr>
            <p:cNvPr id="47" name="object 47"/>
            <p:cNvPicPr/>
            <p:nvPr/>
          </p:nvPicPr>
          <p:blipFill>
            <a:blip r:embed="rId20" cstate="print"/>
            <a:stretch>
              <a:fillRect/>
            </a:stretch>
          </p:blipFill>
          <p:spPr>
            <a:xfrm>
              <a:off x="2734055" y="4008120"/>
              <a:ext cx="957071" cy="954024"/>
            </a:xfrm>
            <a:prstGeom prst="rect">
              <a:avLst/>
            </a:prstGeom>
          </p:spPr>
        </p:pic>
        <p:pic>
          <p:nvPicPr>
            <p:cNvPr id="48" name="object 48"/>
            <p:cNvPicPr/>
            <p:nvPr/>
          </p:nvPicPr>
          <p:blipFill>
            <a:blip r:embed="rId21" cstate="print"/>
            <a:stretch>
              <a:fillRect/>
            </a:stretch>
          </p:blipFill>
          <p:spPr>
            <a:xfrm>
              <a:off x="2781096" y="4038600"/>
              <a:ext cx="863599" cy="858634"/>
            </a:xfrm>
            <a:prstGeom prst="rect">
              <a:avLst/>
            </a:prstGeom>
          </p:spPr>
        </p:pic>
        <p:sp>
          <p:nvSpPr>
            <p:cNvPr id="49" name="object 49"/>
            <p:cNvSpPr/>
            <p:nvPr/>
          </p:nvSpPr>
          <p:spPr>
            <a:xfrm>
              <a:off x="2781096" y="4033634"/>
              <a:ext cx="863600" cy="863600"/>
            </a:xfrm>
            <a:custGeom>
              <a:avLst/>
              <a:gdLst/>
              <a:ahLst/>
              <a:cxnLst/>
              <a:rect l="l" t="t" r="r" b="b"/>
              <a:pathLst>
                <a:path w="863600" h="863600">
                  <a:moveTo>
                    <a:pt x="0" y="431800"/>
                  </a:moveTo>
                  <a:lnTo>
                    <a:pt x="2533" y="384752"/>
                  </a:lnTo>
                  <a:lnTo>
                    <a:pt x="9959" y="339171"/>
                  </a:lnTo>
                  <a:lnTo>
                    <a:pt x="22014" y="295321"/>
                  </a:lnTo>
                  <a:lnTo>
                    <a:pt x="38433" y="253464"/>
                  </a:lnTo>
                  <a:lnTo>
                    <a:pt x="58955" y="213866"/>
                  </a:lnTo>
                  <a:lnTo>
                    <a:pt x="83314" y="176788"/>
                  </a:lnTo>
                  <a:lnTo>
                    <a:pt x="111249" y="142494"/>
                  </a:lnTo>
                  <a:lnTo>
                    <a:pt x="142494" y="111249"/>
                  </a:lnTo>
                  <a:lnTo>
                    <a:pt x="176788" y="83314"/>
                  </a:lnTo>
                  <a:lnTo>
                    <a:pt x="213866" y="58955"/>
                  </a:lnTo>
                  <a:lnTo>
                    <a:pt x="253464" y="38433"/>
                  </a:lnTo>
                  <a:lnTo>
                    <a:pt x="295321" y="22014"/>
                  </a:lnTo>
                  <a:lnTo>
                    <a:pt x="339171" y="9959"/>
                  </a:lnTo>
                  <a:lnTo>
                    <a:pt x="384752" y="2533"/>
                  </a:lnTo>
                  <a:lnTo>
                    <a:pt x="431800" y="0"/>
                  </a:lnTo>
                  <a:lnTo>
                    <a:pt x="478850" y="2533"/>
                  </a:lnTo>
                  <a:lnTo>
                    <a:pt x="524432" y="9959"/>
                  </a:lnTo>
                  <a:lnTo>
                    <a:pt x="568283" y="22014"/>
                  </a:lnTo>
                  <a:lnTo>
                    <a:pt x="610140" y="38433"/>
                  </a:lnTo>
                  <a:lnTo>
                    <a:pt x="649739" y="58955"/>
                  </a:lnTo>
                  <a:lnTo>
                    <a:pt x="686817" y="83314"/>
                  </a:lnTo>
                  <a:lnTo>
                    <a:pt x="721110" y="111249"/>
                  </a:lnTo>
                  <a:lnTo>
                    <a:pt x="752355" y="142494"/>
                  </a:lnTo>
                  <a:lnTo>
                    <a:pt x="780288" y="176788"/>
                  </a:lnTo>
                  <a:lnTo>
                    <a:pt x="804647" y="213866"/>
                  </a:lnTo>
                  <a:lnTo>
                    <a:pt x="825168" y="253464"/>
                  </a:lnTo>
                  <a:lnTo>
                    <a:pt x="841586" y="295321"/>
                  </a:lnTo>
                  <a:lnTo>
                    <a:pt x="853640" y="339171"/>
                  </a:lnTo>
                  <a:lnTo>
                    <a:pt x="861066" y="384752"/>
                  </a:lnTo>
                  <a:lnTo>
                    <a:pt x="863599" y="431800"/>
                  </a:lnTo>
                  <a:lnTo>
                    <a:pt x="861066" y="478858"/>
                  </a:lnTo>
                  <a:lnTo>
                    <a:pt x="853640" y="524447"/>
                  </a:lnTo>
                  <a:lnTo>
                    <a:pt x="841586" y="568303"/>
                  </a:lnTo>
                  <a:lnTo>
                    <a:pt x="825168" y="610162"/>
                  </a:lnTo>
                  <a:lnTo>
                    <a:pt x="804647" y="649762"/>
                  </a:lnTo>
                  <a:lnTo>
                    <a:pt x="780288" y="686839"/>
                  </a:lnTo>
                  <a:lnTo>
                    <a:pt x="752355" y="721130"/>
                  </a:lnTo>
                  <a:lnTo>
                    <a:pt x="721110" y="752372"/>
                  </a:lnTo>
                  <a:lnTo>
                    <a:pt x="686817" y="780303"/>
                  </a:lnTo>
                  <a:lnTo>
                    <a:pt x="649739" y="804658"/>
                  </a:lnTo>
                  <a:lnTo>
                    <a:pt x="610140" y="825175"/>
                  </a:lnTo>
                  <a:lnTo>
                    <a:pt x="568283" y="841591"/>
                  </a:lnTo>
                  <a:lnTo>
                    <a:pt x="524432" y="853643"/>
                  </a:lnTo>
                  <a:lnTo>
                    <a:pt x="478850" y="861066"/>
                  </a:lnTo>
                  <a:lnTo>
                    <a:pt x="431800" y="863600"/>
                  </a:lnTo>
                  <a:lnTo>
                    <a:pt x="384752" y="861066"/>
                  </a:lnTo>
                  <a:lnTo>
                    <a:pt x="339171" y="853643"/>
                  </a:lnTo>
                  <a:lnTo>
                    <a:pt x="295321" y="841591"/>
                  </a:lnTo>
                  <a:lnTo>
                    <a:pt x="253464" y="825175"/>
                  </a:lnTo>
                  <a:lnTo>
                    <a:pt x="213866" y="804658"/>
                  </a:lnTo>
                  <a:lnTo>
                    <a:pt x="176788" y="780303"/>
                  </a:lnTo>
                  <a:lnTo>
                    <a:pt x="142494" y="752372"/>
                  </a:lnTo>
                  <a:lnTo>
                    <a:pt x="111249" y="721130"/>
                  </a:lnTo>
                  <a:lnTo>
                    <a:pt x="83314" y="686839"/>
                  </a:lnTo>
                  <a:lnTo>
                    <a:pt x="58955" y="649762"/>
                  </a:lnTo>
                  <a:lnTo>
                    <a:pt x="38433" y="610162"/>
                  </a:lnTo>
                  <a:lnTo>
                    <a:pt x="22014" y="568303"/>
                  </a:lnTo>
                  <a:lnTo>
                    <a:pt x="9959" y="524447"/>
                  </a:lnTo>
                  <a:lnTo>
                    <a:pt x="2533" y="478858"/>
                  </a:lnTo>
                  <a:lnTo>
                    <a:pt x="0" y="431800"/>
                  </a:lnTo>
                  <a:close/>
                </a:path>
              </a:pathLst>
            </a:custGeom>
            <a:ln w="9525">
              <a:solidFill>
                <a:srgbClr val="7FA8B2"/>
              </a:solidFill>
            </a:ln>
          </p:spPr>
          <p:txBody>
            <a:bodyPr wrap="square" lIns="0" tIns="0" rIns="0" bIns="0" rtlCol="0"/>
            <a:lstStyle/>
            <a:p>
              <a:endParaRPr/>
            </a:p>
          </p:txBody>
        </p:sp>
      </p:grpSp>
      <p:sp>
        <p:nvSpPr>
          <p:cNvPr id="50" name="object 50"/>
          <p:cNvSpPr txBox="1"/>
          <p:nvPr/>
        </p:nvSpPr>
        <p:spPr>
          <a:xfrm>
            <a:off x="3014446" y="4355592"/>
            <a:ext cx="396240" cy="193040"/>
          </a:xfrm>
          <a:prstGeom prst="rect">
            <a:avLst/>
          </a:prstGeom>
        </p:spPr>
        <p:txBody>
          <a:bodyPr vert="horz" wrap="square" lIns="0" tIns="12700" rIns="0" bIns="0" rtlCol="0">
            <a:spAutoFit/>
          </a:bodyPr>
          <a:lstStyle/>
          <a:p>
            <a:pPr marL="12700">
              <a:lnSpc>
                <a:spcPct val="100000"/>
              </a:lnSpc>
              <a:spcBef>
                <a:spcPts val="100"/>
              </a:spcBef>
            </a:pPr>
            <a:r>
              <a:rPr sz="1100" b="1" spc="-10" dirty="0">
                <a:latin typeface="Calibri"/>
                <a:cs typeface="Calibri"/>
              </a:rPr>
              <a:t>DRINK</a:t>
            </a:r>
            <a:endParaRPr sz="1100">
              <a:latin typeface="Calibri"/>
              <a:cs typeface="Calibri"/>
            </a:endParaRPr>
          </a:p>
        </p:txBody>
      </p:sp>
      <p:sp>
        <p:nvSpPr>
          <p:cNvPr id="51" name="object 51"/>
          <p:cNvSpPr txBox="1"/>
          <p:nvPr/>
        </p:nvSpPr>
        <p:spPr>
          <a:xfrm>
            <a:off x="2643924" y="1606803"/>
            <a:ext cx="1237615" cy="269240"/>
          </a:xfrm>
          <a:prstGeom prst="rect">
            <a:avLst/>
          </a:prstGeom>
        </p:spPr>
        <p:txBody>
          <a:bodyPr vert="horz" wrap="square" lIns="0" tIns="12700" rIns="0" bIns="0" rtlCol="0">
            <a:spAutoFit/>
          </a:bodyPr>
          <a:lstStyle/>
          <a:p>
            <a:pPr marL="12700">
              <a:lnSpc>
                <a:spcPct val="100000"/>
              </a:lnSpc>
              <a:spcBef>
                <a:spcPts val="100"/>
              </a:spcBef>
            </a:pPr>
            <a:r>
              <a:rPr sz="1600" spc="-20" dirty="0">
                <a:latin typeface="Calibri"/>
                <a:cs typeface="Calibri"/>
              </a:rPr>
              <a:t>VegPasta</a:t>
            </a:r>
            <a:r>
              <a:rPr sz="1600" spc="-25" dirty="0">
                <a:latin typeface="Calibri"/>
                <a:cs typeface="Calibri"/>
              </a:rPr>
              <a:t> </a:t>
            </a:r>
            <a:r>
              <a:rPr sz="1600" spc="-10" dirty="0">
                <a:latin typeface="Calibri"/>
                <a:cs typeface="Calibri"/>
              </a:rPr>
              <a:t>&gt;Fish</a:t>
            </a:r>
            <a:endParaRPr sz="1600">
              <a:latin typeface="Calibri"/>
              <a:cs typeface="Calibri"/>
            </a:endParaRPr>
          </a:p>
        </p:txBody>
      </p:sp>
      <p:grpSp>
        <p:nvGrpSpPr>
          <p:cNvPr id="52" name="object 52"/>
          <p:cNvGrpSpPr/>
          <p:nvPr/>
        </p:nvGrpSpPr>
        <p:grpSpPr>
          <a:xfrm>
            <a:off x="2697479" y="5327903"/>
            <a:ext cx="1030605" cy="929640"/>
            <a:chOff x="2697479" y="5327903"/>
            <a:chExt cx="1030605" cy="929640"/>
          </a:xfrm>
        </p:grpSpPr>
        <p:pic>
          <p:nvPicPr>
            <p:cNvPr id="53" name="object 53"/>
            <p:cNvPicPr/>
            <p:nvPr/>
          </p:nvPicPr>
          <p:blipFill>
            <a:blip r:embed="rId22" cstate="print"/>
            <a:stretch>
              <a:fillRect/>
            </a:stretch>
          </p:blipFill>
          <p:spPr>
            <a:xfrm>
              <a:off x="2697479" y="5327903"/>
              <a:ext cx="1030223" cy="929640"/>
            </a:xfrm>
            <a:prstGeom prst="rect">
              <a:avLst/>
            </a:prstGeom>
          </p:spPr>
        </p:pic>
        <p:pic>
          <p:nvPicPr>
            <p:cNvPr id="54" name="object 54"/>
            <p:cNvPicPr/>
            <p:nvPr/>
          </p:nvPicPr>
          <p:blipFill>
            <a:blip r:embed="rId23" cstate="print"/>
            <a:stretch>
              <a:fillRect/>
            </a:stretch>
          </p:blipFill>
          <p:spPr>
            <a:xfrm>
              <a:off x="2742996" y="5359399"/>
              <a:ext cx="939799" cy="833234"/>
            </a:xfrm>
            <a:prstGeom prst="rect">
              <a:avLst/>
            </a:prstGeom>
          </p:spPr>
        </p:pic>
        <p:sp>
          <p:nvSpPr>
            <p:cNvPr id="55" name="object 55"/>
            <p:cNvSpPr/>
            <p:nvPr/>
          </p:nvSpPr>
          <p:spPr>
            <a:xfrm>
              <a:off x="2742996" y="5354434"/>
              <a:ext cx="939800" cy="838200"/>
            </a:xfrm>
            <a:custGeom>
              <a:avLst/>
              <a:gdLst/>
              <a:ahLst/>
              <a:cxnLst/>
              <a:rect l="l" t="t" r="r" b="b"/>
              <a:pathLst>
                <a:path w="939800" h="838200">
                  <a:moveTo>
                    <a:pt x="0" y="419100"/>
                  </a:moveTo>
                  <a:lnTo>
                    <a:pt x="2756" y="373441"/>
                  </a:lnTo>
                  <a:lnTo>
                    <a:pt x="10836" y="329206"/>
                  </a:lnTo>
                  <a:lnTo>
                    <a:pt x="23952" y="286648"/>
                  </a:lnTo>
                  <a:lnTo>
                    <a:pt x="41818" y="246024"/>
                  </a:lnTo>
                  <a:lnTo>
                    <a:pt x="64148" y="207591"/>
                  </a:lnTo>
                  <a:lnTo>
                    <a:pt x="90654" y="171603"/>
                  </a:lnTo>
                  <a:lnTo>
                    <a:pt x="121051" y="138317"/>
                  </a:lnTo>
                  <a:lnTo>
                    <a:pt x="155051" y="107989"/>
                  </a:lnTo>
                  <a:lnTo>
                    <a:pt x="192369" y="80874"/>
                  </a:lnTo>
                  <a:lnTo>
                    <a:pt x="232718" y="57229"/>
                  </a:lnTo>
                  <a:lnTo>
                    <a:pt x="275811" y="37308"/>
                  </a:lnTo>
                  <a:lnTo>
                    <a:pt x="321363" y="21370"/>
                  </a:lnTo>
                  <a:lnTo>
                    <a:pt x="369086" y="9668"/>
                  </a:lnTo>
                  <a:lnTo>
                    <a:pt x="418693" y="2459"/>
                  </a:lnTo>
                  <a:lnTo>
                    <a:pt x="469900" y="0"/>
                  </a:lnTo>
                  <a:lnTo>
                    <a:pt x="521099" y="2459"/>
                  </a:lnTo>
                  <a:lnTo>
                    <a:pt x="570702" y="9668"/>
                  </a:lnTo>
                  <a:lnTo>
                    <a:pt x="618422" y="21370"/>
                  </a:lnTo>
                  <a:lnTo>
                    <a:pt x="663971" y="37308"/>
                  </a:lnTo>
                  <a:lnTo>
                    <a:pt x="707064" y="57229"/>
                  </a:lnTo>
                  <a:lnTo>
                    <a:pt x="747413" y="80874"/>
                  </a:lnTo>
                  <a:lnTo>
                    <a:pt x="784733" y="107989"/>
                  </a:lnTo>
                  <a:lnTo>
                    <a:pt x="818735" y="138317"/>
                  </a:lnTo>
                  <a:lnTo>
                    <a:pt x="849134" y="171603"/>
                  </a:lnTo>
                  <a:lnTo>
                    <a:pt x="875643" y="207591"/>
                  </a:lnTo>
                  <a:lnTo>
                    <a:pt x="897975" y="246024"/>
                  </a:lnTo>
                  <a:lnTo>
                    <a:pt x="915843" y="286648"/>
                  </a:lnTo>
                  <a:lnTo>
                    <a:pt x="928961" y="329206"/>
                  </a:lnTo>
                  <a:lnTo>
                    <a:pt x="937042" y="373441"/>
                  </a:lnTo>
                  <a:lnTo>
                    <a:pt x="939799" y="419100"/>
                  </a:lnTo>
                  <a:lnTo>
                    <a:pt x="937042" y="464769"/>
                  </a:lnTo>
                  <a:lnTo>
                    <a:pt x="928961" y="509012"/>
                  </a:lnTo>
                  <a:lnTo>
                    <a:pt x="915843" y="551575"/>
                  </a:lnTo>
                  <a:lnTo>
                    <a:pt x="897975" y="592202"/>
                  </a:lnTo>
                  <a:lnTo>
                    <a:pt x="875643" y="630636"/>
                  </a:lnTo>
                  <a:lnTo>
                    <a:pt x="849134" y="666623"/>
                  </a:lnTo>
                  <a:lnTo>
                    <a:pt x="818735" y="699907"/>
                  </a:lnTo>
                  <a:lnTo>
                    <a:pt x="784733" y="730232"/>
                  </a:lnTo>
                  <a:lnTo>
                    <a:pt x="747413" y="757343"/>
                  </a:lnTo>
                  <a:lnTo>
                    <a:pt x="707064" y="780985"/>
                  </a:lnTo>
                  <a:lnTo>
                    <a:pt x="663971" y="800900"/>
                  </a:lnTo>
                  <a:lnTo>
                    <a:pt x="618422" y="816835"/>
                  </a:lnTo>
                  <a:lnTo>
                    <a:pt x="570702" y="828534"/>
                  </a:lnTo>
                  <a:lnTo>
                    <a:pt x="521099" y="835741"/>
                  </a:lnTo>
                  <a:lnTo>
                    <a:pt x="469900" y="838200"/>
                  </a:lnTo>
                  <a:lnTo>
                    <a:pt x="418693" y="835741"/>
                  </a:lnTo>
                  <a:lnTo>
                    <a:pt x="369086" y="828534"/>
                  </a:lnTo>
                  <a:lnTo>
                    <a:pt x="321363" y="816835"/>
                  </a:lnTo>
                  <a:lnTo>
                    <a:pt x="275811" y="800900"/>
                  </a:lnTo>
                  <a:lnTo>
                    <a:pt x="232718" y="780985"/>
                  </a:lnTo>
                  <a:lnTo>
                    <a:pt x="192369" y="757343"/>
                  </a:lnTo>
                  <a:lnTo>
                    <a:pt x="155051" y="730232"/>
                  </a:lnTo>
                  <a:lnTo>
                    <a:pt x="121051" y="699907"/>
                  </a:lnTo>
                  <a:lnTo>
                    <a:pt x="90654" y="666623"/>
                  </a:lnTo>
                  <a:lnTo>
                    <a:pt x="64148" y="630636"/>
                  </a:lnTo>
                  <a:lnTo>
                    <a:pt x="41818" y="592202"/>
                  </a:lnTo>
                  <a:lnTo>
                    <a:pt x="23952" y="551575"/>
                  </a:lnTo>
                  <a:lnTo>
                    <a:pt x="10836" y="509012"/>
                  </a:lnTo>
                  <a:lnTo>
                    <a:pt x="2756" y="464769"/>
                  </a:lnTo>
                  <a:lnTo>
                    <a:pt x="0" y="419100"/>
                  </a:lnTo>
                  <a:close/>
                </a:path>
              </a:pathLst>
            </a:custGeom>
            <a:ln w="9524">
              <a:solidFill>
                <a:srgbClr val="7FA8B2"/>
              </a:solidFill>
            </a:ln>
          </p:spPr>
          <p:txBody>
            <a:bodyPr wrap="square" lIns="0" tIns="0" rIns="0" bIns="0" rtlCol="0"/>
            <a:lstStyle/>
            <a:p>
              <a:endParaRPr/>
            </a:p>
          </p:txBody>
        </p:sp>
      </p:grpSp>
      <p:sp>
        <p:nvSpPr>
          <p:cNvPr id="56" name="object 56"/>
          <p:cNvSpPr txBox="1"/>
          <p:nvPr/>
        </p:nvSpPr>
        <p:spPr>
          <a:xfrm>
            <a:off x="3085096" y="5663184"/>
            <a:ext cx="254635" cy="193040"/>
          </a:xfrm>
          <a:prstGeom prst="rect">
            <a:avLst/>
          </a:prstGeom>
        </p:spPr>
        <p:txBody>
          <a:bodyPr vert="horz" wrap="square" lIns="0" tIns="12700" rIns="0" bIns="0" rtlCol="0">
            <a:spAutoFit/>
          </a:bodyPr>
          <a:lstStyle/>
          <a:p>
            <a:pPr marL="12700">
              <a:lnSpc>
                <a:spcPct val="100000"/>
              </a:lnSpc>
              <a:spcBef>
                <a:spcPts val="100"/>
              </a:spcBef>
            </a:pPr>
            <a:r>
              <a:rPr sz="1100" b="1" spc="-25" dirty="0">
                <a:latin typeface="Calibri"/>
                <a:cs typeface="Calibri"/>
              </a:rPr>
              <a:t>ENT</a:t>
            </a:r>
            <a:endParaRPr sz="1100">
              <a:latin typeface="Calibri"/>
              <a:cs typeface="Calibri"/>
            </a:endParaRPr>
          </a:p>
        </p:txBody>
      </p:sp>
      <p:sp>
        <p:nvSpPr>
          <p:cNvPr id="57" name="object 57"/>
          <p:cNvSpPr txBox="1"/>
          <p:nvPr/>
        </p:nvSpPr>
        <p:spPr>
          <a:xfrm>
            <a:off x="2872524" y="5035803"/>
            <a:ext cx="831215" cy="269240"/>
          </a:xfrm>
          <a:prstGeom prst="rect">
            <a:avLst/>
          </a:prstGeom>
        </p:spPr>
        <p:txBody>
          <a:bodyPr vert="horz" wrap="square" lIns="0" tIns="12700" rIns="0" bIns="0" rtlCol="0">
            <a:spAutoFit/>
          </a:bodyPr>
          <a:lstStyle/>
          <a:p>
            <a:pPr marL="12700">
              <a:lnSpc>
                <a:spcPct val="100000"/>
              </a:lnSpc>
              <a:spcBef>
                <a:spcPts val="100"/>
              </a:spcBef>
            </a:pPr>
            <a:r>
              <a:rPr sz="1600" spc="-10" dirty="0">
                <a:latin typeface="Calibri"/>
                <a:cs typeface="Calibri"/>
              </a:rPr>
              <a:t>TV&gt;Music</a:t>
            </a:r>
            <a:endParaRPr sz="1600">
              <a:latin typeface="Calibri"/>
              <a:cs typeface="Calibri"/>
            </a:endParaRPr>
          </a:p>
        </p:txBody>
      </p:sp>
      <p:grpSp>
        <p:nvGrpSpPr>
          <p:cNvPr id="58" name="object 58"/>
          <p:cNvGrpSpPr/>
          <p:nvPr/>
        </p:nvGrpSpPr>
        <p:grpSpPr>
          <a:xfrm>
            <a:off x="2260396" y="2971800"/>
            <a:ext cx="2314575" cy="1237615"/>
            <a:chOff x="2260396" y="2971800"/>
            <a:chExt cx="2314575" cy="1237615"/>
          </a:xfrm>
        </p:grpSpPr>
        <p:pic>
          <p:nvPicPr>
            <p:cNvPr id="59" name="object 59"/>
            <p:cNvPicPr/>
            <p:nvPr/>
          </p:nvPicPr>
          <p:blipFill>
            <a:blip r:embed="rId24" cstate="print"/>
            <a:stretch>
              <a:fillRect/>
            </a:stretch>
          </p:blipFill>
          <p:spPr>
            <a:xfrm>
              <a:off x="3057143" y="2971800"/>
              <a:ext cx="310895" cy="1237488"/>
            </a:xfrm>
            <a:prstGeom prst="rect">
              <a:avLst/>
            </a:prstGeom>
          </p:spPr>
        </p:pic>
        <p:sp>
          <p:nvSpPr>
            <p:cNvPr id="60" name="object 60"/>
            <p:cNvSpPr/>
            <p:nvPr/>
          </p:nvSpPr>
          <p:spPr>
            <a:xfrm>
              <a:off x="3153917" y="2992234"/>
              <a:ext cx="118110" cy="1042035"/>
            </a:xfrm>
            <a:custGeom>
              <a:avLst/>
              <a:gdLst/>
              <a:ahLst/>
              <a:cxnLst/>
              <a:rect l="l" t="t" r="r" b="b"/>
              <a:pathLst>
                <a:path w="118110" h="1042035">
                  <a:moveTo>
                    <a:pt x="58960" y="991061"/>
                  </a:moveTo>
                  <a:lnTo>
                    <a:pt x="46278" y="969322"/>
                  </a:lnTo>
                  <a:lnTo>
                    <a:pt x="46278" y="0"/>
                  </a:lnTo>
                  <a:lnTo>
                    <a:pt x="71678" y="0"/>
                  </a:lnTo>
                  <a:lnTo>
                    <a:pt x="71643" y="969322"/>
                  </a:lnTo>
                  <a:lnTo>
                    <a:pt x="58960" y="991061"/>
                  </a:lnTo>
                  <a:close/>
                </a:path>
                <a:path w="118110" h="1042035">
                  <a:moveTo>
                    <a:pt x="58978" y="1041501"/>
                  </a:moveTo>
                  <a:lnTo>
                    <a:pt x="3517" y="946505"/>
                  </a:lnTo>
                  <a:lnTo>
                    <a:pt x="0" y="940396"/>
                  </a:lnTo>
                  <a:lnTo>
                    <a:pt x="2082" y="932662"/>
                  </a:lnTo>
                  <a:lnTo>
                    <a:pt x="14185" y="925563"/>
                  </a:lnTo>
                  <a:lnTo>
                    <a:pt x="21970" y="927595"/>
                  </a:lnTo>
                  <a:lnTo>
                    <a:pt x="25501" y="933703"/>
                  </a:lnTo>
                  <a:lnTo>
                    <a:pt x="46243" y="969261"/>
                  </a:lnTo>
                  <a:lnTo>
                    <a:pt x="46278" y="1016304"/>
                  </a:lnTo>
                  <a:lnTo>
                    <a:pt x="73679" y="1016304"/>
                  </a:lnTo>
                  <a:lnTo>
                    <a:pt x="58978" y="1041501"/>
                  </a:lnTo>
                  <a:close/>
                </a:path>
                <a:path w="118110" h="1042035">
                  <a:moveTo>
                    <a:pt x="73679" y="1016304"/>
                  </a:moveTo>
                  <a:lnTo>
                    <a:pt x="71678" y="1016304"/>
                  </a:lnTo>
                  <a:lnTo>
                    <a:pt x="71678" y="969261"/>
                  </a:lnTo>
                  <a:lnTo>
                    <a:pt x="95986" y="927595"/>
                  </a:lnTo>
                  <a:lnTo>
                    <a:pt x="103784" y="925563"/>
                  </a:lnTo>
                  <a:lnTo>
                    <a:pt x="115887" y="932662"/>
                  </a:lnTo>
                  <a:lnTo>
                    <a:pt x="117919" y="940396"/>
                  </a:lnTo>
                  <a:lnTo>
                    <a:pt x="114401" y="946505"/>
                  </a:lnTo>
                  <a:lnTo>
                    <a:pt x="73679" y="1016304"/>
                  </a:lnTo>
                  <a:close/>
                </a:path>
                <a:path w="118110" h="1042035">
                  <a:moveTo>
                    <a:pt x="71678" y="1009903"/>
                  </a:moveTo>
                  <a:lnTo>
                    <a:pt x="69951" y="1009903"/>
                  </a:lnTo>
                  <a:lnTo>
                    <a:pt x="58960" y="991061"/>
                  </a:lnTo>
                  <a:lnTo>
                    <a:pt x="71678" y="969261"/>
                  </a:lnTo>
                  <a:lnTo>
                    <a:pt x="71678" y="1009903"/>
                  </a:lnTo>
                  <a:close/>
                </a:path>
                <a:path w="118110" h="1042035">
                  <a:moveTo>
                    <a:pt x="71678" y="1016304"/>
                  </a:moveTo>
                  <a:lnTo>
                    <a:pt x="46278" y="1016304"/>
                  </a:lnTo>
                  <a:lnTo>
                    <a:pt x="46278" y="969322"/>
                  </a:lnTo>
                  <a:lnTo>
                    <a:pt x="58960" y="991061"/>
                  </a:lnTo>
                  <a:lnTo>
                    <a:pt x="47967" y="1009903"/>
                  </a:lnTo>
                  <a:lnTo>
                    <a:pt x="71678" y="1009903"/>
                  </a:lnTo>
                  <a:lnTo>
                    <a:pt x="71678" y="1016304"/>
                  </a:lnTo>
                  <a:close/>
                </a:path>
                <a:path w="118110" h="1042035">
                  <a:moveTo>
                    <a:pt x="69951" y="1009903"/>
                  </a:moveTo>
                  <a:lnTo>
                    <a:pt x="47967" y="1009903"/>
                  </a:lnTo>
                  <a:lnTo>
                    <a:pt x="58960" y="991061"/>
                  </a:lnTo>
                  <a:lnTo>
                    <a:pt x="69951" y="1009903"/>
                  </a:lnTo>
                  <a:close/>
                </a:path>
              </a:pathLst>
            </a:custGeom>
            <a:solidFill>
              <a:srgbClr val="3394BA"/>
            </a:solidFill>
          </p:spPr>
          <p:txBody>
            <a:bodyPr wrap="square" lIns="0" tIns="0" rIns="0" bIns="0" rtlCol="0"/>
            <a:lstStyle/>
            <a:p>
              <a:endParaRPr/>
            </a:p>
          </p:txBody>
        </p:sp>
        <p:sp>
          <p:nvSpPr>
            <p:cNvPr id="61" name="object 61"/>
            <p:cNvSpPr/>
            <p:nvPr/>
          </p:nvSpPr>
          <p:spPr>
            <a:xfrm>
              <a:off x="2260396" y="3154857"/>
              <a:ext cx="2314575" cy="523240"/>
            </a:xfrm>
            <a:custGeom>
              <a:avLst/>
              <a:gdLst/>
              <a:ahLst/>
              <a:cxnLst/>
              <a:rect l="l" t="t" r="r" b="b"/>
              <a:pathLst>
                <a:path w="2314575" h="523239">
                  <a:moveTo>
                    <a:pt x="2314282" y="523176"/>
                  </a:moveTo>
                  <a:lnTo>
                    <a:pt x="0" y="523176"/>
                  </a:lnTo>
                  <a:lnTo>
                    <a:pt x="0" y="0"/>
                  </a:lnTo>
                  <a:lnTo>
                    <a:pt x="2314282" y="0"/>
                  </a:lnTo>
                  <a:lnTo>
                    <a:pt x="2314282" y="523176"/>
                  </a:lnTo>
                  <a:close/>
                </a:path>
              </a:pathLst>
            </a:custGeom>
            <a:solidFill>
              <a:srgbClr val="FFFFFF"/>
            </a:solidFill>
          </p:spPr>
          <p:txBody>
            <a:bodyPr wrap="square" lIns="0" tIns="0" rIns="0" bIns="0" rtlCol="0"/>
            <a:lstStyle/>
            <a:p>
              <a:endParaRPr/>
            </a:p>
          </p:txBody>
        </p:sp>
      </p:grpSp>
      <p:sp>
        <p:nvSpPr>
          <p:cNvPr id="62" name="object 62"/>
          <p:cNvSpPr txBox="1"/>
          <p:nvPr/>
        </p:nvSpPr>
        <p:spPr>
          <a:xfrm>
            <a:off x="2260396" y="3154857"/>
            <a:ext cx="2314575" cy="523240"/>
          </a:xfrm>
          <a:prstGeom prst="rect">
            <a:avLst/>
          </a:prstGeom>
          <a:ln w="9525">
            <a:solidFill>
              <a:srgbClr val="000000"/>
            </a:solidFill>
          </a:ln>
        </p:spPr>
        <p:txBody>
          <a:bodyPr vert="horz" wrap="square" lIns="0" tIns="29209" rIns="0" bIns="0" rtlCol="0">
            <a:spAutoFit/>
          </a:bodyPr>
          <a:lstStyle/>
          <a:p>
            <a:pPr marL="90805" marR="137160">
              <a:lnSpc>
                <a:spcPct val="101400"/>
              </a:lnSpc>
              <a:spcBef>
                <a:spcPts val="229"/>
              </a:spcBef>
            </a:pPr>
            <a:r>
              <a:rPr sz="1400" spc="-10" dirty="0">
                <a:latin typeface="Calibri"/>
                <a:cs typeface="Calibri"/>
              </a:rPr>
              <a:t>VegPasta:</a:t>
            </a:r>
            <a:r>
              <a:rPr sz="1400" spc="-25" dirty="0">
                <a:latin typeface="Calibri"/>
                <a:cs typeface="Calibri"/>
              </a:rPr>
              <a:t> </a:t>
            </a:r>
            <a:r>
              <a:rPr sz="1400" spc="-20" dirty="0">
                <a:latin typeface="Calibri"/>
                <a:cs typeface="Calibri"/>
              </a:rPr>
              <a:t>IceTea&gt; </a:t>
            </a:r>
            <a:r>
              <a:rPr sz="1400" spc="-10" dirty="0">
                <a:latin typeface="Calibri"/>
                <a:cs typeface="Calibri"/>
              </a:rPr>
              <a:t>Lemonade </a:t>
            </a:r>
            <a:r>
              <a:rPr sz="1400" dirty="0">
                <a:latin typeface="Calibri"/>
                <a:cs typeface="Calibri"/>
              </a:rPr>
              <a:t>Fish:</a:t>
            </a:r>
            <a:r>
              <a:rPr sz="1400" spc="-35" dirty="0">
                <a:latin typeface="Calibri"/>
                <a:cs typeface="Calibri"/>
              </a:rPr>
              <a:t> </a:t>
            </a:r>
            <a:r>
              <a:rPr sz="1400" dirty="0">
                <a:latin typeface="Calibri"/>
                <a:cs typeface="Calibri"/>
              </a:rPr>
              <a:t>Lemonade&gt;</a:t>
            </a:r>
            <a:r>
              <a:rPr sz="1400" spc="-30" dirty="0">
                <a:latin typeface="Calibri"/>
                <a:cs typeface="Calibri"/>
              </a:rPr>
              <a:t> </a:t>
            </a:r>
            <a:r>
              <a:rPr sz="1400" spc="-10" dirty="0">
                <a:latin typeface="Calibri"/>
                <a:cs typeface="Calibri"/>
              </a:rPr>
              <a:t>IceTea</a:t>
            </a:r>
            <a:endParaRPr sz="1400">
              <a:latin typeface="Calibri"/>
              <a:cs typeface="Calibri"/>
            </a:endParaRPr>
          </a:p>
        </p:txBody>
      </p:sp>
      <p:sp>
        <p:nvSpPr>
          <p:cNvPr id="63" name="object 63"/>
          <p:cNvSpPr txBox="1"/>
          <p:nvPr/>
        </p:nvSpPr>
        <p:spPr>
          <a:xfrm>
            <a:off x="1453591" y="2017267"/>
            <a:ext cx="647065" cy="299720"/>
          </a:xfrm>
          <a:prstGeom prst="rect">
            <a:avLst/>
          </a:prstGeom>
        </p:spPr>
        <p:txBody>
          <a:bodyPr vert="horz" wrap="square" lIns="0" tIns="12700" rIns="0" bIns="0" rtlCol="0">
            <a:spAutoFit/>
          </a:bodyPr>
          <a:lstStyle/>
          <a:p>
            <a:pPr marL="12700">
              <a:lnSpc>
                <a:spcPct val="100000"/>
              </a:lnSpc>
              <a:spcBef>
                <a:spcPts val="100"/>
              </a:spcBef>
            </a:pPr>
            <a:r>
              <a:rPr sz="1800" b="1" spc="-25" dirty="0">
                <a:latin typeface="Calibri"/>
                <a:cs typeface="Calibri"/>
              </a:rPr>
              <a:t>CP-net</a:t>
            </a:r>
            <a:endParaRPr sz="1800">
              <a:latin typeface="Calibri"/>
              <a:cs typeface="Calibri"/>
            </a:endParaRPr>
          </a:p>
        </p:txBody>
      </p:sp>
      <p:sp>
        <p:nvSpPr>
          <p:cNvPr id="64" name="object 64"/>
          <p:cNvSpPr txBox="1"/>
          <p:nvPr/>
        </p:nvSpPr>
        <p:spPr>
          <a:xfrm>
            <a:off x="7763370" y="2361691"/>
            <a:ext cx="1238250" cy="299720"/>
          </a:xfrm>
          <a:prstGeom prst="rect">
            <a:avLst/>
          </a:prstGeom>
        </p:spPr>
        <p:txBody>
          <a:bodyPr vert="horz" wrap="square" lIns="0" tIns="12700" rIns="0" bIns="0" rtlCol="0">
            <a:spAutoFit/>
          </a:bodyPr>
          <a:lstStyle/>
          <a:p>
            <a:pPr marL="12700">
              <a:lnSpc>
                <a:spcPct val="100000"/>
              </a:lnSpc>
              <a:spcBef>
                <a:spcPts val="100"/>
              </a:spcBef>
            </a:pPr>
            <a:r>
              <a:rPr sz="1800" b="1" spc="-10" dirty="0">
                <a:latin typeface="Calibri"/>
                <a:cs typeface="Calibri"/>
              </a:rPr>
              <a:t>Linearization</a:t>
            </a:r>
            <a:endParaRPr sz="1800">
              <a:latin typeface="Calibri"/>
              <a:cs typeface="Calibri"/>
            </a:endParaRPr>
          </a:p>
        </p:txBody>
      </p:sp>
      <p:sp>
        <p:nvSpPr>
          <p:cNvPr id="65" name="object 65"/>
          <p:cNvSpPr txBox="1">
            <a:spLocks noGrp="1"/>
          </p:cNvSpPr>
          <p:nvPr>
            <p:ph type="title"/>
          </p:nvPr>
        </p:nvSpPr>
        <p:spPr>
          <a:xfrm>
            <a:off x="596900" y="985011"/>
            <a:ext cx="2460243" cy="443711"/>
          </a:xfrm>
          <a:prstGeom prst="rect">
            <a:avLst/>
          </a:prstGeom>
        </p:spPr>
        <p:txBody>
          <a:bodyPr vert="horz" wrap="square" lIns="0" tIns="12700" rIns="0" bIns="0" rtlCol="0">
            <a:spAutoFit/>
          </a:bodyPr>
          <a:lstStyle/>
          <a:p>
            <a:pPr marL="12700">
              <a:lnSpc>
                <a:spcPct val="100000"/>
              </a:lnSpc>
              <a:spcBef>
                <a:spcPts val="100"/>
              </a:spcBef>
            </a:pPr>
            <a:r>
              <a:rPr lang="el-GR" spc="145" dirty="0"/>
              <a:t>Παράδειγμα</a:t>
            </a:r>
            <a:endParaRPr spc="145" dirty="0"/>
          </a:p>
        </p:txBody>
      </p:sp>
      <p:sp>
        <p:nvSpPr>
          <p:cNvPr id="66" name="object 66"/>
          <p:cNvSpPr txBox="1"/>
          <p:nvPr/>
        </p:nvSpPr>
        <p:spPr>
          <a:xfrm>
            <a:off x="8816340" y="6531356"/>
            <a:ext cx="1670685" cy="208279"/>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898989"/>
                </a:solidFill>
                <a:latin typeface="Calibri"/>
                <a:cs typeface="Calibri"/>
              </a:rPr>
              <a:t>Distance</a:t>
            </a:r>
            <a:r>
              <a:rPr sz="1200" b="1" spc="-60" dirty="0">
                <a:solidFill>
                  <a:srgbClr val="898989"/>
                </a:solidFill>
                <a:latin typeface="Calibri"/>
                <a:cs typeface="Calibri"/>
              </a:rPr>
              <a:t> </a:t>
            </a:r>
            <a:r>
              <a:rPr sz="1200" b="1" dirty="0">
                <a:solidFill>
                  <a:srgbClr val="898989"/>
                </a:solidFill>
                <a:latin typeface="Calibri"/>
                <a:cs typeface="Calibri"/>
              </a:rPr>
              <a:t>Between</a:t>
            </a:r>
            <a:r>
              <a:rPr sz="1200" b="1" spc="-45" dirty="0">
                <a:solidFill>
                  <a:srgbClr val="898989"/>
                </a:solidFill>
                <a:latin typeface="Calibri"/>
                <a:cs typeface="Calibri"/>
              </a:rPr>
              <a:t> </a:t>
            </a:r>
            <a:r>
              <a:rPr sz="1200" b="1" spc="-15" dirty="0">
                <a:solidFill>
                  <a:srgbClr val="898989"/>
                </a:solidFill>
                <a:latin typeface="Calibri"/>
                <a:cs typeface="Calibri"/>
              </a:rPr>
              <a:t>CP-</a:t>
            </a:r>
            <a:r>
              <a:rPr sz="1200" b="1" spc="-20" dirty="0">
                <a:solidFill>
                  <a:srgbClr val="898989"/>
                </a:solidFill>
                <a:latin typeface="Calibri"/>
                <a:cs typeface="Calibri"/>
              </a:rPr>
              <a:t>nets</a:t>
            </a:r>
            <a:endParaRPr sz="1200">
              <a:latin typeface="Calibri"/>
              <a:cs typeface="Calibri"/>
            </a:endParaRPr>
          </a:p>
        </p:txBody>
      </p:sp>
      <p:sp>
        <p:nvSpPr>
          <p:cNvPr id="67" name="object 67"/>
          <p:cNvSpPr txBox="1"/>
          <p:nvPr/>
        </p:nvSpPr>
        <p:spPr>
          <a:xfrm>
            <a:off x="8790940" y="6339332"/>
            <a:ext cx="2668905" cy="208279"/>
          </a:xfrm>
          <a:prstGeom prst="rect">
            <a:avLst/>
          </a:prstGeom>
        </p:spPr>
        <p:txBody>
          <a:bodyPr vert="horz" wrap="square" lIns="0" tIns="12700" rIns="0" bIns="0" rtlCol="0">
            <a:spAutoFit/>
          </a:bodyPr>
          <a:lstStyle/>
          <a:p>
            <a:pPr marL="38100">
              <a:lnSpc>
                <a:spcPct val="100000"/>
              </a:lnSpc>
              <a:spcBef>
                <a:spcPts val="100"/>
              </a:spcBef>
            </a:pPr>
            <a:r>
              <a:rPr sz="1200" b="1" dirty="0">
                <a:solidFill>
                  <a:srgbClr val="898989"/>
                </a:solidFill>
                <a:latin typeface="Calibri"/>
                <a:cs typeface="Calibri"/>
              </a:rPr>
              <a:t>New</a:t>
            </a:r>
            <a:r>
              <a:rPr sz="1200" b="1" spc="-25" dirty="0">
                <a:solidFill>
                  <a:srgbClr val="898989"/>
                </a:solidFill>
                <a:latin typeface="Calibri"/>
                <a:cs typeface="Calibri"/>
              </a:rPr>
              <a:t> </a:t>
            </a:r>
            <a:r>
              <a:rPr sz="1200" b="1" dirty="0">
                <a:solidFill>
                  <a:srgbClr val="898989"/>
                </a:solidFill>
                <a:latin typeface="Calibri"/>
                <a:cs typeface="Calibri"/>
              </a:rPr>
              <a:t>Orleans</a:t>
            </a:r>
            <a:r>
              <a:rPr sz="1200" b="1" spc="-15" dirty="0">
                <a:solidFill>
                  <a:srgbClr val="898989"/>
                </a:solidFill>
                <a:latin typeface="Calibri"/>
                <a:cs typeface="Calibri"/>
              </a:rPr>
              <a:t> </a:t>
            </a:r>
            <a:r>
              <a:rPr sz="1200" b="1" dirty="0">
                <a:solidFill>
                  <a:srgbClr val="898989"/>
                </a:solidFill>
                <a:latin typeface="Calibri"/>
                <a:cs typeface="Calibri"/>
              </a:rPr>
              <a:t>–</a:t>
            </a:r>
            <a:r>
              <a:rPr sz="1200" b="1" spc="-5" dirty="0">
                <a:solidFill>
                  <a:srgbClr val="898989"/>
                </a:solidFill>
                <a:latin typeface="Calibri"/>
                <a:cs typeface="Calibri"/>
              </a:rPr>
              <a:t> </a:t>
            </a:r>
            <a:r>
              <a:rPr sz="1200" b="1" dirty="0">
                <a:solidFill>
                  <a:srgbClr val="898989"/>
                </a:solidFill>
                <a:latin typeface="Calibri"/>
                <a:cs typeface="Calibri"/>
              </a:rPr>
              <a:t>MPREF</a:t>
            </a:r>
            <a:r>
              <a:rPr sz="1200" b="1" spc="-10" dirty="0">
                <a:solidFill>
                  <a:srgbClr val="898989"/>
                </a:solidFill>
                <a:latin typeface="Calibri"/>
                <a:cs typeface="Calibri"/>
              </a:rPr>
              <a:t> </a:t>
            </a:r>
            <a:r>
              <a:rPr sz="1200" b="1" dirty="0">
                <a:solidFill>
                  <a:srgbClr val="898989"/>
                </a:solidFill>
                <a:latin typeface="Calibri"/>
                <a:cs typeface="Calibri"/>
              </a:rPr>
              <a:t>2018 -</a:t>
            </a:r>
            <a:r>
              <a:rPr sz="1200" b="1" spc="-15" dirty="0">
                <a:solidFill>
                  <a:srgbClr val="898989"/>
                </a:solidFill>
                <a:latin typeface="Calibri"/>
                <a:cs typeface="Calibri"/>
              </a:rPr>
              <a:t> </a:t>
            </a:r>
            <a:r>
              <a:rPr sz="1200" b="1" dirty="0">
                <a:solidFill>
                  <a:srgbClr val="898989"/>
                </a:solidFill>
                <a:latin typeface="Calibri"/>
                <a:cs typeface="Calibri"/>
              </a:rPr>
              <a:t>A</a:t>
            </a:r>
            <a:r>
              <a:rPr sz="1200" b="1" spc="-10" dirty="0">
                <a:solidFill>
                  <a:srgbClr val="898989"/>
                </a:solidFill>
                <a:latin typeface="Calibri"/>
                <a:cs typeface="Calibri"/>
              </a:rPr>
              <a:t> </a:t>
            </a:r>
            <a:r>
              <a:rPr sz="1200" b="1" spc="-5" dirty="0">
                <a:solidFill>
                  <a:srgbClr val="898989"/>
                </a:solidFill>
                <a:latin typeface="Calibri"/>
                <a:cs typeface="Calibri"/>
              </a:rPr>
              <a:t>Noti</a:t>
            </a:r>
            <a:r>
              <a:rPr sz="1200" b="1" spc="-630" dirty="0">
                <a:solidFill>
                  <a:srgbClr val="898989"/>
                </a:solidFill>
                <a:latin typeface="Calibri"/>
                <a:cs typeface="Calibri"/>
              </a:rPr>
              <a:t>o</a:t>
            </a:r>
            <a:r>
              <a:rPr sz="1800" spc="-60" baseline="-30092" dirty="0">
                <a:solidFill>
                  <a:srgbClr val="898989"/>
                </a:solidFill>
                <a:latin typeface="Arial"/>
                <a:cs typeface="Arial"/>
              </a:rPr>
              <a:t>5</a:t>
            </a:r>
            <a:r>
              <a:rPr sz="1200" b="1" spc="-615" dirty="0">
                <a:solidFill>
                  <a:srgbClr val="898989"/>
                </a:solidFill>
                <a:latin typeface="Calibri"/>
                <a:cs typeface="Calibri"/>
              </a:rPr>
              <a:t>n</a:t>
            </a:r>
            <a:r>
              <a:rPr sz="1800" baseline="-30092" dirty="0">
                <a:solidFill>
                  <a:srgbClr val="898989"/>
                </a:solidFill>
                <a:latin typeface="Arial"/>
                <a:cs typeface="Arial"/>
              </a:rPr>
              <a:t>2</a:t>
            </a:r>
            <a:r>
              <a:rPr sz="1800" spc="-165" baseline="-30092" dirty="0">
                <a:solidFill>
                  <a:srgbClr val="898989"/>
                </a:solidFill>
                <a:latin typeface="Arial"/>
                <a:cs typeface="Arial"/>
              </a:rPr>
              <a:t> </a:t>
            </a:r>
            <a:r>
              <a:rPr sz="1200" b="1" spc="-25" dirty="0">
                <a:solidFill>
                  <a:srgbClr val="898989"/>
                </a:solidFill>
                <a:latin typeface="Calibri"/>
                <a:cs typeface="Calibri"/>
              </a:rPr>
              <a:t>of</a:t>
            </a:r>
            <a:endParaRPr sz="1200">
              <a:latin typeface="Calibri"/>
              <a:cs typeface="Calibri"/>
            </a:endParaRPr>
          </a:p>
        </p:txBody>
      </p:sp>
      <p:sp>
        <p:nvSpPr>
          <p:cNvPr id="68" name="object 68"/>
          <p:cNvSpPr txBox="1"/>
          <p:nvPr/>
        </p:nvSpPr>
        <p:spPr>
          <a:xfrm>
            <a:off x="8610600" y="6132855"/>
            <a:ext cx="3392804" cy="307975"/>
          </a:xfrm>
          <a:prstGeom prst="rect">
            <a:avLst/>
          </a:prstGeom>
          <a:solidFill>
            <a:srgbClr val="F1F1F1"/>
          </a:solidFill>
        </p:spPr>
        <p:txBody>
          <a:bodyPr vert="horz" wrap="square" lIns="0" tIns="31750" rIns="0" bIns="0" rtlCol="0">
            <a:spAutoFit/>
          </a:bodyPr>
          <a:lstStyle/>
          <a:p>
            <a:pPr marL="91440">
              <a:lnSpc>
                <a:spcPct val="100000"/>
              </a:lnSpc>
              <a:spcBef>
                <a:spcPts val="250"/>
              </a:spcBef>
            </a:pPr>
            <a:r>
              <a:rPr sz="1400" dirty="0">
                <a:latin typeface="Calibri"/>
                <a:cs typeface="Calibri"/>
              </a:rPr>
              <a:t>[Boutilier</a:t>
            </a:r>
            <a:r>
              <a:rPr sz="1400" spc="-30" dirty="0">
                <a:latin typeface="Calibri"/>
                <a:cs typeface="Calibri"/>
              </a:rPr>
              <a:t> </a:t>
            </a:r>
            <a:r>
              <a:rPr sz="1400" dirty="0">
                <a:latin typeface="Calibri"/>
                <a:cs typeface="Calibri"/>
              </a:rPr>
              <a:t>et</a:t>
            </a:r>
            <a:r>
              <a:rPr sz="1400" spc="-20" dirty="0">
                <a:latin typeface="Calibri"/>
                <a:cs typeface="Calibri"/>
              </a:rPr>
              <a:t> </a:t>
            </a:r>
            <a:r>
              <a:rPr sz="1400" dirty="0">
                <a:latin typeface="Calibri"/>
                <a:cs typeface="Calibri"/>
              </a:rPr>
              <a:t>al.,</a:t>
            </a:r>
            <a:r>
              <a:rPr sz="1400" spc="-30" dirty="0">
                <a:latin typeface="Calibri"/>
                <a:cs typeface="Calibri"/>
              </a:rPr>
              <a:t> </a:t>
            </a:r>
            <a:r>
              <a:rPr sz="1400" dirty="0">
                <a:latin typeface="Calibri"/>
                <a:cs typeface="Calibri"/>
              </a:rPr>
              <a:t>2004;</a:t>
            </a:r>
            <a:r>
              <a:rPr sz="1400" spc="-25" dirty="0">
                <a:latin typeface="Calibri"/>
                <a:cs typeface="Calibri"/>
              </a:rPr>
              <a:t> </a:t>
            </a:r>
            <a:r>
              <a:rPr sz="1400" dirty="0">
                <a:latin typeface="Calibri"/>
                <a:cs typeface="Calibri"/>
              </a:rPr>
              <a:t>Brafman</a:t>
            </a:r>
            <a:r>
              <a:rPr sz="1400" spc="-25" dirty="0">
                <a:latin typeface="Calibri"/>
                <a:cs typeface="Calibri"/>
              </a:rPr>
              <a:t> </a:t>
            </a:r>
            <a:r>
              <a:rPr sz="1400" dirty="0">
                <a:latin typeface="Calibri"/>
                <a:cs typeface="Calibri"/>
              </a:rPr>
              <a:t>et</a:t>
            </a:r>
            <a:r>
              <a:rPr sz="1400" spc="-25" dirty="0">
                <a:latin typeface="Calibri"/>
                <a:cs typeface="Calibri"/>
              </a:rPr>
              <a:t> </a:t>
            </a:r>
            <a:r>
              <a:rPr sz="1400" dirty="0">
                <a:latin typeface="Calibri"/>
                <a:cs typeface="Calibri"/>
              </a:rPr>
              <a:t>al.,</a:t>
            </a:r>
            <a:r>
              <a:rPr sz="1400" spc="-25" dirty="0">
                <a:latin typeface="Calibri"/>
                <a:cs typeface="Calibri"/>
              </a:rPr>
              <a:t> </a:t>
            </a:r>
            <a:r>
              <a:rPr sz="1400" dirty="0">
                <a:latin typeface="Calibri"/>
                <a:cs typeface="Calibri"/>
              </a:rPr>
              <a:t>2009</a:t>
            </a:r>
            <a:r>
              <a:rPr sz="1400" spc="-25" dirty="0">
                <a:latin typeface="Calibri"/>
                <a:cs typeface="Calibri"/>
              </a:rPr>
              <a:t> </a:t>
            </a:r>
            <a:r>
              <a:rPr sz="1400" spc="-50" dirty="0">
                <a:latin typeface="Calibri"/>
                <a:cs typeface="Calibri"/>
              </a:rPr>
              <a:t>]</a:t>
            </a:r>
            <a:endParaRPr sz="1400">
              <a:latin typeface="Calibri"/>
              <a:cs typeface="Calibri"/>
            </a:endParaRPr>
          </a:p>
        </p:txBody>
      </p:sp>
      <p:sp>
        <p:nvSpPr>
          <p:cNvPr id="69" name="object 69"/>
          <p:cNvSpPr txBox="1"/>
          <p:nvPr/>
        </p:nvSpPr>
        <p:spPr>
          <a:xfrm>
            <a:off x="7763370" y="4888990"/>
            <a:ext cx="4164965" cy="1111073"/>
          </a:xfrm>
          <a:prstGeom prst="rect">
            <a:avLst/>
          </a:prstGeom>
        </p:spPr>
        <p:txBody>
          <a:bodyPr vert="horz" wrap="square" lIns="0" tIns="13970" rIns="0" bIns="0" rtlCol="0">
            <a:spAutoFit/>
          </a:bodyPr>
          <a:lstStyle/>
          <a:p>
            <a:pPr marL="12700" marR="5080">
              <a:lnSpc>
                <a:spcPct val="99400"/>
              </a:lnSpc>
              <a:spcBef>
                <a:spcPts val="110"/>
              </a:spcBef>
            </a:pPr>
            <a:r>
              <a:rPr lang="el-GR" sz="1800" dirty="0">
                <a:latin typeface="Calibri"/>
                <a:cs typeface="Calibri"/>
              </a:rPr>
              <a:t>Υπάρχουν τέτοιες γραμμικοποιήσεις ώστε η εύρεση της επόμενης καλύτερης λύσης απευθείας από το CP-</a:t>
            </a:r>
            <a:r>
              <a:rPr lang="el-GR" sz="1800" dirty="0" err="1">
                <a:latin typeface="Calibri"/>
                <a:cs typeface="Calibri"/>
              </a:rPr>
              <a:t>net</a:t>
            </a:r>
            <a:r>
              <a:rPr lang="el-GR" sz="1800" dirty="0">
                <a:latin typeface="Calibri"/>
                <a:cs typeface="Calibri"/>
              </a:rPr>
              <a:t> είναι εύκολη (πολυωνυμική καθυστέρηση)</a:t>
            </a:r>
            <a:endParaRPr sz="1800" dirty="0">
              <a:latin typeface="Calibri"/>
              <a:cs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95400" y="914400"/>
            <a:ext cx="3244927" cy="443711"/>
          </a:xfrm>
          <a:prstGeom prst="rect">
            <a:avLst/>
          </a:prstGeom>
        </p:spPr>
        <p:txBody>
          <a:bodyPr vert="horz" wrap="square" lIns="0" tIns="12700" rIns="0" bIns="0" rtlCol="0">
            <a:spAutoFit/>
          </a:bodyPr>
          <a:lstStyle/>
          <a:p>
            <a:pPr marL="12700">
              <a:lnSpc>
                <a:spcPct val="100000"/>
              </a:lnSpc>
              <a:spcBef>
                <a:spcPts val="100"/>
              </a:spcBef>
            </a:pPr>
            <a:r>
              <a:rPr lang="el-GR" spc="175" dirty="0"/>
              <a:t>Απόσταση </a:t>
            </a:r>
            <a:r>
              <a:rPr spc="175" dirty="0"/>
              <a:t>CPD</a:t>
            </a:r>
            <a:endParaRPr spc="165" dirty="0"/>
          </a:p>
        </p:txBody>
      </p:sp>
      <p:sp>
        <p:nvSpPr>
          <p:cNvPr id="3" name="object 3"/>
          <p:cNvSpPr txBox="1"/>
          <p:nvPr/>
        </p:nvSpPr>
        <p:spPr>
          <a:xfrm>
            <a:off x="825499" y="1799844"/>
            <a:ext cx="8879840" cy="2885405"/>
          </a:xfrm>
          <a:prstGeom prst="rect">
            <a:avLst/>
          </a:prstGeom>
        </p:spPr>
        <p:txBody>
          <a:bodyPr vert="horz" wrap="square" lIns="0" tIns="12700" rIns="0" bIns="0" rtlCol="0">
            <a:spAutoFit/>
          </a:bodyPr>
          <a:lstStyle/>
          <a:p>
            <a:pPr marL="243840" marR="5080" indent="-231140">
              <a:lnSpc>
                <a:spcPct val="100000"/>
              </a:lnSpc>
              <a:spcBef>
                <a:spcPts val="100"/>
              </a:spcBef>
              <a:buChar char="•"/>
              <a:tabLst>
                <a:tab pos="243840" algn="l"/>
                <a:tab pos="244475" algn="l"/>
              </a:tabLst>
            </a:pPr>
            <a:r>
              <a:rPr sz="2000" dirty="0">
                <a:solidFill>
                  <a:srgbClr val="004165"/>
                </a:solidFill>
                <a:latin typeface="Arial"/>
                <a:cs typeface="Arial"/>
              </a:rPr>
              <a:t>Given</a:t>
            </a:r>
            <a:r>
              <a:rPr sz="2000" spc="-20" dirty="0">
                <a:solidFill>
                  <a:srgbClr val="004165"/>
                </a:solidFill>
                <a:latin typeface="Arial"/>
                <a:cs typeface="Arial"/>
              </a:rPr>
              <a:t> </a:t>
            </a:r>
            <a:r>
              <a:rPr sz="2000" dirty="0">
                <a:solidFill>
                  <a:srgbClr val="004165"/>
                </a:solidFill>
                <a:latin typeface="Arial"/>
                <a:cs typeface="Arial"/>
              </a:rPr>
              <a:t>two</a:t>
            </a:r>
            <a:r>
              <a:rPr sz="2000" spc="-20" dirty="0">
                <a:solidFill>
                  <a:srgbClr val="004165"/>
                </a:solidFill>
                <a:latin typeface="Arial"/>
                <a:cs typeface="Arial"/>
              </a:rPr>
              <a:t> </a:t>
            </a:r>
            <a:r>
              <a:rPr sz="2000" spc="-10" dirty="0">
                <a:solidFill>
                  <a:srgbClr val="004165"/>
                </a:solidFill>
                <a:latin typeface="Arial"/>
                <a:cs typeface="Arial"/>
              </a:rPr>
              <a:t>O-</a:t>
            </a:r>
            <a:r>
              <a:rPr sz="2000" dirty="0">
                <a:solidFill>
                  <a:srgbClr val="004165"/>
                </a:solidFill>
                <a:latin typeface="Arial"/>
                <a:cs typeface="Arial"/>
              </a:rPr>
              <a:t>legal</a:t>
            </a:r>
            <a:r>
              <a:rPr sz="2000" spc="-15" dirty="0">
                <a:solidFill>
                  <a:srgbClr val="004165"/>
                </a:solidFill>
                <a:latin typeface="Arial"/>
                <a:cs typeface="Arial"/>
              </a:rPr>
              <a:t> </a:t>
            </a:r>
            <a:r>
              <a:rPr sz="2000" dirty="0">
                <a:solidFill>
                  <a:srgbClr val="004165"/>
                </a:solidFill>
                <a:latin typeface="Arial"/>
                <a:cs typeface="Arial"/>
              </a:rPr>
              <a:t>CP-nets</a:t>
            </a:r>
            <a:r>
              <a:rPr sz="2000" spc="-30" dirty="0">
                <a:solidFill>
                  <a:srgbClr val="004165"/>
                </a:solidFill>
                <a:latin typeface="Arial"/>
                <a:cs typeface="Arial"/>
              </a:rPr>
              <a:t> </a:t>
            </a:r>
            <a:r>
              <a:rPr sz="2000" dirty="0">
                <a:solidFill>
                  <a:srgbClr val="004165"/>
                </a:solidFill>
                <a:latin typeface="Arial"/>
                <a:cs typeface="Arial"/>
              </a:rPr>
              <a:t>A</a:t>
            </a:r>
            <a:r>
              <a:rPr sz="2000" spc="-15" dirty="0">
                <a:solidFill>
                  <a:srgbClr val="004165"/>
                </a:solidFill>
                <a:latin typeface="Arial"/>
                <a:cs typeface="Arial"/>
              </a:rPr>
              <a:t> </a:t>
            </a:r>
            <a:r>
              <a:rPr sz="2000" dirty="0">
                <a:solidFill>
                  <a:srgbClr val="004165"/>
                </a:solidFill>
                <a:latin typeface="Arial"/>
                <a:cs typeface="Arial"/>
              </a:rPr>
              <a:t>and</a:t>
            </a:r>
            <a:r>
              <a:rPr sz="2000" spc="-30" dirty="0">
                <a:solidFill>
                  <a:srgbClr val="004165"/>
                </a:solidFill>
                <a:latin typeface="Arial"/>
                <a:cs typeface="Arial"/>
              </a:rPr>
              <a:t> </a:t>
            </a:r>
            <a:r>
              <a:rPr sz="2000" dirty="0">
                <a:solidFill>
                  <a:srgbClr val="004165"/>
                </a:solidFill>
                <a:latin typeface="Arial"/>
                <a:cs typeface="Arial"/>
              </a:rPr>
              <a:t>B</a:t>
            </a:r>
            <a:r>
              <a:rPr sz="2000" spc="-15" dirty="0">
                <a:solidFill>
                  <a:srgbClr val="004165"/>
                </a:solidFill>
                <a:latin typeface="Arial"/>
                <a:cs typeface="Arial"/>
              </a:rPr>
              <a:t> </a:t>
            </a:r>
            <a:r>
              <a:rPr sz="2000" dirty="0">
                <a:solidFill>
                  <a:srgbClr val="004165"/>
                </a:solidFill>
                <a:latin typeface="Arial"/>
                <a:cs typeface="Arial"/>
              </a:rPr>
              <a:t>we</a:t>
            </a:r>
            <a:r>
              <a:rPr sz="2000" spc="-20" dirty="0">
                <a:solidFill>
                  <a:srgbClr val="004165"/>
                </a:solidFill>
                <a:latin typeface="Arial"/>
                <a:cs typeface="Arial"/>
              </a:rPr>
              <a:t> </a:t>
            </a:r>
            <a:r>
              <a:rPr sz="2000" dirty="0">
                <a:solidFill>
                  <a:srgbClr val="004165"/>
                </a:solidFill>
                <a:latin typeface="Arial"/>
                <a:cs typeface="Arial"/>
              </a:rPr>
              <a:t>denote</a:t>
            </a:r>
            <a:r>
              <a:rPr sz="2000" spc="-20" dirty="0">
                <a:solidFill>
                  <a:srgbClr val="004165"/>
                </a:solidFill>
                <a:latin typeface="Arial"/>
                <a:cs typeface="Arial"/>
              </a:rPr>
              <a:t> </a:t>
            </a:r>
            <a:r>
              <a:rPr sz="2000" dirty="0">
                <a:solidFill>
                  <a:srgbClr val="004165"/>
                </a:solidFill>
                <a:latin typeface="Arial"/>
                <a:cs typeface="Arial"/>
              </a:rPr>
              <a:t>with</a:t>
            </a:r>
            <a:r>
              <a:rPr sz="2000" spc="-15" dirty="0">
                <a:solidFill>
                  <a:srgbClr val="004165"/>
                </a:solidFill>
                <a:latin typeface="Arial"/>
                <a:cs typeface="Arial"/>
              </a:rPr>
              <a:t> </a:t>
            </a:r>
            <a:r>
              <a:rPr sz="2000" b="1" dirty="0">
                <a:solidFill>
                  <a:srgbClr val="004165"/>
                </a:solidFill>
                <a:latin typeface="Arial"/>
                <a:cs typeface="Arial"/>
              </a:rPr>
              <a:t>LexO(A)</a:t>
            </a:r>
            <a:r>
              <a:rPr sz="2000" dirty="0">
                <a:solidFill>
                  <a:srgbClr val="004165"/>
                </a:solidFill>
                <a:latin typeface="Arial"/>
                <a:cs typeface="Arial"/>
              </a:rPr>
              <a:t>and</a:t>
            </a:r>
            <a:r>
              <a:rPr sz="2000" spc="-15" dirty="0">
                <a:solidFill>
                  <a:srgbClr val="004165"/>
                </a:solidFill>
                <a:latin typeface="Arial"/>
                <a:cs typeface="Arial"/>
              </a:rPr>
              <a:t> </a:t>
            </a:r>
            <a:r>
              <a:rPr sz="2000" b="1" spc="-10" dirty="0">
                <a:solidFill>
                  <a:srgbClr val="004165"/>
                </a:solidFill>
                <a:latin typeface="Arial"/>
                <a:cs typeface="Arial"/>
              </a:rPr>
              <a:t>LexO(B)</a:t>
            </a:r>
            <a:r>
              <a:rPr sz="2000" spc="-10" dirty="0">
                <a:solidFill>
                  <a:srgbClr val="004165"/>
                </a:solidFill>
                <a:latin typeface="Arial"/>
                <a:cs typeface="Arial"/>
              </a:rPr>
              <a:t>the </a:t>
            </a:r>
            <a:r>
              <a:rPr sz="2000" dirty="0">
                <a:solidFill>
                  <a:srgbClr val="004165"/>
                </a:solidFill>
                <a:latin typeface="Arial"/>
                <a:cs typeface="Arial"/>
              </a:rPr>
              <a:t>linearizations</a:t>
            </a:r>
            <a:r>
              <a:rPr sz="2000" spc="-35" dirty="0">
                <a:solidFill>
                  <a:srgbClr val="004165"/>
                </a:solidFill>
                <a:latin typeface="Arial"/>
                <a:cs typeface="Arial"/>
              </a:rPr>
              <a:t> </a:t>
            </a:r>
            <a:r>
              <a:rPr sz="2000" dirty="0">
                <a:solidFill>
                  <a:srgbClr val="004165"/>
                </a:solidFill>
                <a:latin typeface="Arial"/>
                <a:cs typeface="Arial"/>
              </a:rPr>
              <a:t>of</a:t>
            </a:r>
            <a:r>
              <a:rPr sz="2000" spc="-50" dirty="0">
                <a:solidFill>
                  <a:srgbClr val="004165"/>
                </a:solidFill>
                <a:latin typeface="Arial"/>
                <a:cs typeface="Arial"/>
              </a:rPr>
              <a:t> </a:t>
            </a:r>
            <a:r>
              <a:rPr sz="2000" dirty="0">
                <a:solidFill>
                  <a:srgbClr val="004165"/>
                </a:solidFill>
                <a:latin typeface="Arial"/>
                <a:cs typeface="Arial"/>
              </a:rPr>
              <a:t>their</a:t>
            </a:r>
            <a:r>
              <a:rPr sz="2000" spc="-35" dirty="0">
                <a:solidFill>
                  <a:srgbClr val="004165"/>
                </a:solidFill>
                <a:latin typeface="Arial"/>
                <a:cs typeface="Arial"/>
              </a:rPr>
              <a:t> </a:t>
            </a:r>
            <a:r>
              <a:rPr sz="2000" dirty="0">
                <a:solidFill>
                  <a:srgbClr val="004165"/>
                </a:solidFill>
                <a:latin typeface="Arial"/>
                <a:cs typeface="Arial"/>
              </a:rPr>
              <a:t>induced</a:t>
            </a:r>
            <a:r>
              <a:rPr sz="2000" spc="-40" dirty="0">
                <a:solidFill>
                  <a:srgbClr val="004165"/>
                </a:solidFill>
                <a:latin typeface="Arial"/>
                <a:cs typeface="Arial"/>
              </a:rPr>
              <a:t> </a:t>
            </a:r>
            <a:r>
              <a:rPr sz="2000" dirty="0">
                <a:solidFill>
                  <a:srgbClr val="004165"/>
                </a:solidFill>
                <a:latin typeface="Arial"/>
                <a:cs typeface="Arial"/>
              </a:rPr>
              <a:t>partial</a:t>
            </a:r>
            <a:r>
              <a:rPr sz="2000" spc="-25" dirty="0">
                <a:solidFill>
                  <a:srgbClr val="004165"/>
                </a:solidFill>
                <a:latin typeface="Arial"/>
                <a:cs typeface="Arial"/>
              </a:rPr>
              <a:t> </a:t>
            </a:r>
            <a:r>
              <a:rPr sz="2000" spc="-10" dirty="0">
                <a:solidFill>
                  <a:srgbClr val="004165"/>
                </a:solidFill>
                <a:latin typeface="Arial"/>
                <a:cs typeface="Arial"/>
              </a:rPr>
              <a:t>orders</a:t>
            </a:r>
            <a:endParaRPr sz="2000" dirty="0">
              <a:latin typeface="Arial"/>
              <a:cs typeface="Arial"/>
            </a:endParaRPr>
          </a:p>
          <a:p>
            <a:pPr marL="358775">
              <a:lnSpc>
                <a:spcPct val="100000"/>
              </a:lnSpc>
              <a:spcBef>
                <a:spcPts val="505"/>
              </a:spcBef>
              <a:tabLst>
                <a:tab pos="824865" algn="l"/>
              </a:tabLst>
            </a:pPr>
            <a:r>
              <a:rPr sz="2000" spc="-50" dirty="0">
                <a:solidFill>
                  <a:srgbClr val="004165"/>
                </a:solidFill>
                <a:latin typeface="Arial"/>
                <a:cs typeface="Arial"/>
              </a:rPr>
              <a:t>–</a:t>
            </a:r>
            <a:r>
              <a:rPr sz="2000" dirty="0">
                <a:solidFill>
                  <a:srgbClr val="004165"/>
                </a:solidFill>
                <a:latin typeface="Arial"/>
                <a:cs typeface="Arial"/>
              </a:rPr>
              <a:t>	</a:t>
            </a:r>
            <a:r>
              <a:rPr lang="el-GR" sz="2000" dirty="0">
                <a:solidFill>
                  <a:srgbClr val="004165"/>
                </a:solidFill>
                <a:latin typeface="Arial"/>
                <a:cs typeface="Arial"/>
              </a:rPr>
              <a:t>όπως ορίζεται στο</a:t>
            </a:r>
            <a:r>
              <a:rPr sz="2000" dirty="0" err="1">
                <a:solidFill>
                  <a:srgbClr val="004165"/>
                </a:solidFill>
                <a:latin typeface="Arial"/>
                <a:cs typeface="Arial"/>
              </a:rPr>
              <a:t>Boutilier</a:t>
            </a:r>
            <a:r>
              <a:rPr sz="2000" spc="-20" dirty="0">
                <a:solidFill>
                  <a:srgbClr val="004165"/>
                </a:solidFill>
                <a:latin typeface="Arial"/>
                <a:cs typeface="Arial"/>
              </a:rPr>
              <a:t> </a:t>
            </a:r>
            <a:r>
              <a:rPr sz="2000" dirty="0">
                <a:solidFill>
                  <a:srgbClr val="004165"/>
                </a:solidFill>
                <a:latin typeface="Arial"/>
                <a:cs typeface="Arial"/>
              </a:rPr>
              <a:t>et</a:t>
            </a:r>
            <a:r>
              <a:rPr sz="2000" spc="-35" dirty="0">
                <a:solidFill>
                  <a:srgbClr val="004165"/>
                </a:solidFill>
                <a:latin typeface="Arial"/>
                <a:cs typeface="Arial"/>
              </a:rPr>
              <a:t> </a:t>
            </a:r>
            <a:r>
              <a:rPr sz="2000" dirty="0">
                <a:solidFill>
                  <a:srgbClr val="004165"/>
                </a:solidFill>
                <a:latin typeface="Arial"/>
                <a:cs typeface="Arial"/>
              </a:rPr>
              <a:t>al.</a:t>
            </a:r>
            <a:r>
              <a:rPr sz="2000" spc="-25" dirty="0">
                <a:solidFill>
                  <a:srgbClr val="004165"/>
                </a:solidFill>
                <a:latin typeface="Arial"/>
                <a:cs typeface="Arial"/>
              </a:rPr>
              <a:t> </a:t>
            </a:r>
            <a:r>
              <a:rPr sz="2000" spc="-10" dirty="0">
                <a:solidFill>
                  <a:srgbClr val="004165"/>
                </a:solidFill>
                <a:latin typeface="Arial"/>
                <a:cs typeface="Arial"/>
              </a:rPr>
              <a:t>2004.</a:t>
            </a:r>
            <a:endParaRPr sz="2000" dirty="0">
              <a:latin typeface="Arial"/>
              <a:cs typeface="Arial"/>
            </a:endParaRPr>
          </a:p>
          <a:p>
            <a:pPr marL="243840" indent="-231775">
              <a:lnSpc>
                <a:spcPct val="100000"/>
              </a:lnSpc>
              <a:spcBef>
                <a:spcPts val="500"/>
              </a:spcBef>
              <a:buChar char="•"/>
              <a:tabLst>
                <a:tab pos="243840" algn="l"/>
                <a:tab pos="244475" algn="l"/>
              </a:tabLst>
            </a:pPr>
            <a:r>
              <a:rPr lang="el-GR" sz="2000" dirty="0">
                <a:solidFill>
                  <a:srgbClr val="004165"/>
                </a:solidFill>
                <a:latin typeface="Arial"/>
                <a:cs typeface="Arial"/>
              </a:rPr>
              <a:t>Ορίζουμε</a:t>
            </a:r>
            <a:r>
              <a:rPr sz="2000" spc="-10" dirty="0">
                <a:solidFill>
                  <a:srgbClr val="004165"/>
                </a:solidFill>
                <a:latin typeface="Arial"/>
                <a:cs typeface="Arial"/>
              </a:rPr>
              <a:t>:</a:t>
            </a:r>
            <a:endParaRPr sz="2000" dirty="0">
              <a:latin typeface="Arial"/>
              <a:cs typeface="Arial"/>
            </a:endParaRPr>
          </a:p>
          <a:p>
            <a:pPr>
              <a:lnSpc>
                <a:spcPct val="100000"/>
              </a:lnSpc>
              <a:spcBef>
                <a:spcPts val="50"/>
              </a:spcBef>
            </a:pPr>
            <a:endParaRPr sz="2900" dirty="0">
              <a:latin typeface="Arial"/>
              <a:cs typeface="Arial"/>
            </a:endParaRPr>
          </a:p>
          <a:p>
            <a:pPr marL="1249045">
              <a:lnSpc>
                <a:spcPct val="100000"/>
              </a:lnSpc>
            </a:pPr>
            <a:r>
              <a:rPr sz="2000" b="1" spc="-10" dirty="0">
                <a:solidFill>
                  <a:srgbClr val="004165"/>
                </a:solidFill>
                <a:latin typeface="Arial"/>
                <a:cs typeface="Arial"/>
              </a:rPr>
              <a:t>CPD(A,B)=KT(LexO(A),LexO(B))</a:t>
            </a:r>
            <a:endParaRPr sz="2000" dirty="0">
              <a:latin typeface="Arial"/>
              <a:cs typeface="Arial"/>
            </a:endParaRPr>
          </a:p>
          <a:p>
            <a:pPr>
              <a:lnSpc>
                <a:spcPct val="100000"/>
              </a:lnSpc>
              <a:spcBef>
                <a:spcPts val="35"/>
              </a:spcBef>
            </a:pPr>
            <a:endParaRPr sz="2850" dirty="0">
              <a:latin typeface="Arial"/>
              <a:cs typeface="Arial"/>
            </a:endParaRPr>
          </a:p>
          <a:p>
            <a:pPr marL="130810">
              <a:lnSpc>
                <a:spcPct val="100000"/>
              </a:lnSpc>
            </a:pPr>
            <a:r>
              <a:rPr lang="el-GR" sz="2000" dirty="0">
                <a:solidFill>
                  <a:srgbClr val="004165"/>
                </a:solidFill>
                <a:latin typeface="Arial"/>
                <a:cs typeface="Arial"/>
              </a:rPr>
              <a:t>Γίνεται εύκολα αντιληπτό ότι η CPD είναι μια απόσταση</a:t>
            </a:r>
            <a:endParaRPr sz="2000" dirty="0">
              <a:latin typeface="Arial"/>
              <a:cs typeface="Arial"/>
            </a:endParaRPr>
          </a:p>
        </p:txBody>
      </p:sp>
      <p:sp>
        <p:nvSpPr>
          <p:cNvPr id="4" name="object 4"/>
          <p:cNvSpPr txBox="1"/>
          <p:nvPr/>
        </p:nvSpPr>
        <p:spPr>
          <a:xfrm>
            <a:off x="8778240" y="6339332"/>
            <a:ext cx="2694305" cy="400685"/>
          </a:xfrm>
          <a:prstGeom prst="rect">
            <a:avLst/>
          </a:prstGeom>
        </p:spPr>
        <p:txBody>
          <a:bodyPr vert="horz" wrap="square" lIns="0" tIns="3175" rIns="0" bIns="0" rtlCol="0">
            <a:spAutoFit/>
          </a:bodyPr>
          <a:lstStyle/>
          <a:p>
            <a:pPr marL="50800" marR="43180">
              <a:lnSpc>
                <a:spcPct val="105000"/>
              </a:lnSpc>
              <a:spcBef>
                <a:spcPts val="25"/>
              </a:spcBef>
            </a:pPr>
            <a:r>
              <a:rPr sz="1200" b="1" dirty="0">
                <a:solidFill>
                  <a:srgbClr val="898989"/>
                </a:solidFill>
                <a:latin typeface="Calibri"/>
                <a:cs typeface="Calibri"/>
              </a:rPr>
              <a:t>New</a:t>
            </a:r>
            <a:r>
              <a:rPr sz="1200" b="1" spc="-25" dirty="0">
                <a:solidFill>
                  <a:srgbClr val="898989"/>
                </a:solidFill>
                <a:latin typeface="Calibri"/>
                <a:cs typeface="Calibri"/>
              </a:rPr>
              <a:t> </a:t>
            </a:r>
            <a:r>
              <a:rPr sz="1200" b="1" dirty="0">
                <a:solidFill>
                  <a:srgbClr val="898989"/>
                </a:solidFill>
                <a:latin typeface="Calibri"/>
                <a:cs typeface="Calibri"/>
              </a:rPr>
              <a:t>Orleans</a:t>
            </a:r>
            <a:r>
              <a:rPr sz="1200" b="1" spc="-15" dirty="0">
                <a:solidFill>
                  <a:srgbClr val="898989"/>
                </a:solidFill>
                <a:latin typeface="Calibri"/>
                <a:cs typeface="Calibri"/>
              </a:rPr>
              <a:t> </a:t>
            </a:r>
            <a:r>
              <a:rPr sz="1200" b="1" dirty="0">
                <a:solidFill>
                  <a:srgbClr val="898989"/>
                </a:solidFill>
                <a:latin typeface="Calibri"/>
                <a:cs typeface="Calibri"/>
              </a:rPr>
              <a:t>–</a:t>
            </a:r>
            <a:r>
              <a:rPr sz="1200" b="1" spc="-5" dirty="0">
                <a:solidFill>
                  <a:srgbClr val="898989"/>
                </a:solidFill>
                <a:latin typeface="Calibri"/>
                <a:cs typeface="Calibri"/>
              </a:rPr>
              <a:t> </a:t>
            </a:r>
            <a:r>
              <a:rPr sz="1200" b="1" dirty="0">
                <a:solidFill>
                  <a:srgbClr val="898989"/>
                </a:solidFill>
                <a:latin typeface="Calibri"/>
                <a:cs typeface="Calibri"/>
              </a:rPr>
              <a:t>MPREF</a:t>
            </a:r>
            <a:r>
              <a:rPr sz="1200" b="1" spc="-10" dirty="0">
                <a:solidFill>
                  <a:srgbClr val="898989"/>
                </a:solidFill>
                <a:latin typeface="Calibri"/>
                <a:cs typeface="Calibri"/>
              </a:rPr>
              <a:t> </a:t>
            </a:r>
            <a:r>
              <a:rPr sz="1200" b="1" dirty="0">
                <a:solidFill>
                  <a:srgbClr val="898989"/>
                </a:solidFill>
                <a:latin typeface="Calibri"/>
                <a:cs typeface="Calibri"/>
              </a:rPr>
              <a:t>2018 -</a:t>
            </a:r>
            <a:r>
              <a:rPr sz="1200" b="1" spc="-15" dirty="0">
                <a:solidFill>
                  <a:srgbClr val="898989"/>
                </a:solidFill>
                <a:latin typeface="Calibri"/>
                <a:cs typeface="Calibri"/>
              </a:rPr>
              <a:t> </a:t>
            </a:r>
            <a:r>
              <a:rPr sz="1200" b="1" dirty="0">
                <a:solidFill>
                  <a:srgbClr val="898989"/>
                </a:solidFill>
                <a:latin typeface="Calibri"/>
                <a:cs typeface="Calibri"/>
              </a:rPr>
              <a:t>A</a:t>
            </a:r>
            <a:r>
              <a:rPr sz="1200" b="1" spc="-10" dirty="0">
                <a:solidFill>
                  <a:srgbClr val="898989"/>
                </a:solidFill>
                <a:latin typeface="Calibri"/>
                <a:cs typeface="Calibri"/>
              </a:rPr>
              <a:t> </a:t>
            </a:r>
            <a:r>
              <a:rPr sz="1200" b="1" spc="-5" dirty="0">
                <a:solidFill>
                  <a:srgbClr val="898989"/>
                </a:solidFill>
                <a:latin typeface="Calibri"/>
                <a:cs typeface="Calibri"/>
              </a:rPr>
              <a:t>Noti</a:t>
            </a:r>
            <a:r>
              <a:rPr sz="1200" b="1" spc="-630" dirty="0">
                <a:solidFill>
                  <a:srgbClr val="898989"/>
                </a:solidFill>
                <a:latin typeface="Calibri"/>
                <a:cs typeface="Calibri"/>
              </a:rPr>
              <a:t>o</a:t>
            </a:r>
            <a:r>
              <a:rPr sz="1800" spc="-60" baseline="-30092" dirty="0">
                <a:solidFill>
                  <a:srgbClr val="FFFFFF"/>
                </a:solidFill>
                <a:latin typeface="Arial"/>
                <a:cs typeface="Arial"/>
              </a:rPr>
              <a:t>5</a:t>
            </a:r>
            <a:r>
              <a:rPr sz="1200" b="1" spc="-615" dirty="0">
                <a:solidFill>
                  <a:srgbClr val="898989"/>
                </a:solidFill>
                <a:latin typeface="Calibri"/>
                <a:cs typeface="Calibri"/>
              </a:rPr>
              <a:t>n</a:t>
            </a:r>
            <a:r>
              <a:rPr sz="1800" baseline="-30092" dirty="0">
                <a:solidFill>
                  <a:srgbClr val="FFFFFF"/>
                </a:solidFill>
                <a:latin typeface="Arial"/>
                <a:cs typeface="Arial"/>
              </a:rPr>
              <a:t>3</a:t>
            </a:r>
            <a:r>
              <a:rPr sz="1800" spc="-165" baseline="-30092" dirty="0">
                <a:solidFill>
                  <a:srgbClr val="FFFFFF"/>
                </a:solidFill>
                <a:latin typeface="Arial"/>
                <a:cs typeface="Arial"/>
              </a:rPr>
              <a:t> </a:t>
            </a:r>
            <a:r>
              <a:rPr sz="1200" b="1" spc="-25" dirty="0">
                <a:solidFill>
                  <a:srgbClr val="898989"/>
                </a:solidFill>
                <a:latin typeface="Calibri"/>
                <a:cs typeface="Calibri"/>
              </a:rPr>
              <a:t>of </a:t>
            </a:r>
            <a:r>
              <a:rPr sz="1200" b="1" dirty="0">
                <a:solidFill>
                  <a:srgbClr val="898989"/>
                </a:solidFill>
                <a:latin typeface="Calibri"/>
                <a:cs typeface="Calibri"/>
              </a:rPr>
              <a:t>Distance</a:t>
            </a:r>
            <a:r>
              <a:rPr sz="1200" b="1" spc="-60" dirty="0">
                <a:solidFill>
                  <a:srgbClr val="898989"/>
                </a:solidFill>
                <a:latin typeface="Calibri"/>
                <a:cs typeface="Calibri"/>
              </a:rPr>
              <a:t> </a:t>
            </a:r>
            <a:r>
              <a:rPr sz="1200" b="1" dirty="0">
                <a:solidFill>
                  <a:srgbClr val="898989"/>
                </a:solidFill>
                <a:latin typeface="Calibri"/>
                <a:cs typeface="Calibri"/>
              </a:rPr>
              <a:t>Between</a:t>
            </a:r>
            <a:r>
              <a:rPr sz="1200" b="1" spc="-45" dirty="0">
                <a:solidFill>
                  <a:srgbClr val="898989"/>
                </a:solidFill>
                <a:latin typeface="Calibri"/>
                <a:cs typeface="Calibri"/>
              </a:rPr>
              <a:t> </a:t>
            </a:r>
            <a:r>
              <a:rPr sz="1200" b="1" spc="-15" dirty="0">
                <a:solidFill>
                  <a:srgbClr val="898989"/>
                </a:solidFill>
                <a:latin typeface="Calibri"/>
                <a:cs typeface="Calibri"/>
              </a:rPr>
              <a:t>CP-</a:t>
            </a:r>
            <a:r>
              <a:rPr sz="1200" b="1" spc="-20" dirty="0">
                <a:solidFill>
                  <a:srgbClr val="898989"/>
                </a:solidFill>
                <a:latin typeface="Calibri"/>
                <a:cs typeface="Calibri"/>
              </a:rPr>
              <a:t>nets</a:t>
            </a:r>
            <a:endParaRPr sz="1200">
              <a:latin typeface="Calibri"/>
              <a:cs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CPD:</a:t>
            </a:r>
            <a:r>
              <a:rPr spc="35" dirty="0"/>
              <a:t> </a:t>
            </a:r>
            <a:r>
              <a:rPr lang="el-GR" spc="114" dirty="0"/>
              <a:t>εξεύρεση προσέγγισης</a:t>
            </a:r>
            <a:endParaRPr spc="114" dirty="0"/>
          </a:p>
        </p:txBody>
      </p:sp>
      <p:sp>
        <p:nvSpPr>
          <p:cNvPr id="3" name="object 3"/>
          <p:cNvSpPr txBox="1"/>
          <p:nvPr/>
        </p:nvSpPr>
        <p:spPr>
          <a:xfrm>
            <a:off x="536567" y="859083"/>
            <a:ext cx="10783570" cy="2682529"/>
          </a:xfrm>
          <a:prstGeom prst="rect">
            <a:avLst/>
          </a:prstGeom>
        </p:spPr>
        <p:txBody>
          <a:bodyPr vert="horz" wrap="square" lIns="0" tIns="12700" rIns="0" bIns="0" rtlCol="0">
            <a:spAutoFit/>
          </a:bodyPr>
          <a:lstStyle/>
          <a:p>
            <a:pPr marL="243840" indent="-231775" algn="just">
              <a:lnSpc>
                <a:spcPct val="100000"/>
              </a:lnSpc>
              <a:spcBef>
                <a:spcPts val="100"/>
              </a:spcBef>
              <a:buChar char="•"/>
              <a:tabLst>
                <a:tab pos="244475" algn="l"/>
              </a:tabLst>
            </a:pPr>
            <a:r>
              <a:rPr lang="el-GR" sz="2400" dirty="0">
                <a:solidFill>
                  <a:srgbClr val="004165"/>
                </a:solidFill>
                <a:latin typeface="Arial"/>
                <a:cs typeface="Arial"/>
              </a:rPr>
              <a:t>Η μέτρηση της απόστασης μεταξύ των</a:t>
            </a:r>
            <a:r>
              <a:rPr lang="en-US" sz="2400" dirty="0">
                <a:solidFill>
                  <a:srgbClr val="004165"/>
                </a:solidFill>
                <a:latin typeface="Arial"/>
                <a:cs typeface="Arial"/>
              </a:rPr>
              <a:t> </a:t>
            </a:r>
            <a:r>
              <a:rPr sz="2400" spc="-10" dirty="0">
                <a:solidFill>
                  <a:srgbClr val="004165"/>
                </a:solidFill>
                <a:latin typeface="Arial"/>
                <a:cs typeface="Arial"/>
              </a:rPr>
              <a:t>CP-</a:t>
            </a:r>
            <a:r>
              <a:rPr sz="2400" dirty="0">
                <a:solidFill>
                  <a:srgbClr val="004165"/>
                </a:solidFill>
                <a:latin typeface="Arial"/>
                <a:cs typeface="Arial"/>
              </a:rPr>
              <a:t>nets</a:t>
            </a:r>
            <a:r>
              <a:rPr sz="2400" spc="-35" dirty="0">
                <a:solidFill>
                  <a:srgbClr val="004165"/>
                </a:solidFill>
                <a:latin typeface="Arial"/>
                <a:cs typeface="Arial"/>
              </a:rPr>
              <a:t> </a:t>
            </a:r>
            <a:r>
              <a:rPr lang="el-GR" sz="2400" dirty="0">
                <a:solidFill>
                  <a:srgbClr val="004165"/>
                </a:solidFill>
                <a:latin typeface="Arial"/>
                <a:cs typeface="Arial"/>
              </a:rPr>
              <a:t>είναι εκθετική στη χειρότερη περίπτωση</a:t>
            </a:r>
            <a:r>
              <a:rPr sz="2400" spc="-10" dirty="0">
                <a:solidFill>
                  <a:srgbClr val="004165"/>
                </a:solidFill>
                <a:latin typeface="Arial"/>
                <a:cs typeface="Arial"/>
              </a:rPr>
              <a:t>.</a:t>
            </a:r>
            <a:endParaRPr sz="3450" dirty="0">
              <a:latin typeface="Arial"/>
              <a:cs typeface="Arial"/>
            </a:endParaRPr>
          </a:p>
          <a:p>
            <a:pPr marL="244475" marR="5080" indent="-231775" algn="just">
              <a:lnSpc>
                <a:spcPct val="100800"/>
              </a:lnSpc>
              <a:buChar char="•"/>
              <a:tabLst>
                <a:tab pos="244475" algn="l"/>
              </a:tabLst>
            </a:pPr>
            <a:r>
              <a:rPr sz="2400" dirty="0">
                <a:solidFill>
                  <a:srgbClr val="004165"/>
                </a:solidFill>
                <a:latin typeface="Arial"/>
                <a:cs typeface="Arial"/>
              </a:rPr>
              <a:t>TH</a:t>
            </a:r>
            <a:r>
              <a:rPr sz="2400" b="1" dirty="0">
                <a:solidFill>
                  <a:srgbClr val="004165"/>
                </a:solidFill>
                <a:latin typeface="Arial"/>
                <a:cs typeface="Arial"/>
              </a:rPr>
              <a:t>:</a:t>
            </a:r>
            <a:r>
              <a:rPr sz="2400" b="1" spc="-30" dirty="0">
                <a:solidFill>
                  <a:srgbClr val="004165"/>
                </a:solidFill>
                <a:latin typeface="Arial"/>
                <a:cs typeface="Arial"/>
              </a:rPr>
              <a:t> </a:t>
            </a:r>
            <a:r>
              <a:rPr sz="2400" b="1" dirty="0">
                <a:solidFill>
                  <a:srgbClr val="004165"/>
                </a:solidFill>
                <a:latin typeface="Arial"/>
                <a:cs typeface="Arial"/>
              </a:rPr>
              <a:t>Given</a:t>
            </a:r>
            <a:r>
              <a:rPr sz="2400" b="1" spc="-35" dirty="0">
                <a:solidFill>
                  <a:srgbClr val="004165"/>
                </a:solidFill>
                <a:latin typeface="Arial"/>
                <a:cs typeface="Arial"/>
              </a:rPr>
              <a:t> </a:t>
            </a:r>
            <a:r>
              <a:rPr sz="2400" b="1" dirty="0">
                <a:solidFill>
                  <a:srgbClr val="004165"/>
                </a:solidFill>
                <a:latin typeface="Arial"/>
                <a:cs typeface="Arial"/>
              </a:rPr>
              <a:t>two</a:t>
            </a:r>
            <a:r>
              <a:rPr sz="2400" b="1" spc="-30" dirty="0">
                <a:solidFill>
                  <a:srgbClr val="004165"/>
                </a:solidFill>
                <a:latin typeface="Arial"/>
                <a:cs typeface="Arial"/>
              </a:rPr>
              <a:t> </a:t>
            </a:r>
            <a:r>
              <a:rPr sz="2400" b="1" spc="-10" dirty="0">
                <a:solidFill>
                  <a:srgbClr val="004165"/>
                </a:solidFill>
                <a:latin typeface="Arial"/>
                <a:cs typeface="Arial"/>
              </a:rPr>
              <a:t>O-</a:t>
            </a:r>
            <a:r>
              <a:rPr sz="2400" b="1" dirty="0">
                <a:solidFill>
                  <a:srgbClr val="004165"/>
                </a:solidFill>
                <a:latin typeface="Arial"/>
                <a:cs typeface="Arial"/>
              </a:rPr>
              <a:t>legal</a:t>
            </a:r>
            <a:r>
              <a:rPr sz="2400" b="1" spc="-30" dirty="0">
                <a:solidFill>
                  <a:srgbClr val="004165"/>
                </a:solidFill>
                <a:latin typeface="Arial"/>
                <a:cs typeface="Arial"/>
              </a:rPr>
              <a:t> </a:t>
            </a:r>
            <a:r>
              <a:rPr sz="2400" b="1" spc="-10" dirty="0">
                <a:solidFill>
                  <a:srgbClr val="004165"/>
                </a:solidFill>
                <a:latin typeface="Arial"/>
                <a:cs typeface="Arial"/>
              </a:rPr>
              <a:t>CP-</a:t>
            </a:r>
            <a:r>
              <a:rPr sz="2400" b="1" dirty="0">
                <a:solidFill>
                  <a:srgbClr val="004165"/>
                </a:solidFill>
                <a:latin typeface="Arial"/>
                <a:cs typeface="Arial"/>
              </a:rPr>
              <a:t>nets</a:t>
            </a:r>
            <a:r>
              <a:rPr sz="2400" b="1" spc="-20" dirty="0">
                <a:solidFill>
                  <a:srgbClr val="004165"/>
                </a:solidFill>
                <a:latin typeface="Arial"/>
                <a:cs typeface="Arial"/>
              </a:rPr>
              <a:t> </a:t>
            </a:r>
            <a:r>
              <a:rPr sz="2400" b="1" dirty="0">
                <a:solidFill>
                  <a:srgbClr val="004165"/>
                </a:solidFill>
                <a:latin typeface="Arial"/>
                <a:cs typeface="Arial"/>
              </a:rPr>
              <a:t>A</a:t>
            </a:r>
            <a:r>
              <a:rPr sz="2400" b="1" spc="-20" dirty="0">
                <a:solidFill>
                  <a:srgbClr val="004165"/>
                </a:solidFill>
                <a:latin typeface="Arial"/>
                <a:cs typeface="Arial"/>
              </a:rPr>
              <a:t> </a:t>
            </a:r>
            <a:r>
              <a:rPr sz="2400" b="1" dirty="0">
                <a:solidFill>
                  <a:srgbClr val="004165"/>
                </a:solidFill>
                <a:latin typeface="Arial"/>
                <a:cs typeface="Arial"/>
              </a:rPr>
              <a:t>and</a:t>
            </a:r>
            <a:r>
              <a:rPr sz="2400" b="1" spc="-30" dirty="0">
                <a:solidFill>
                  <a:srgbClr val="004165"/>
                </a:solidFill>
                <a:latin typeface="Arial"/>
                <a:cs typeface="Arial"/>
              </a:rPr>
              <a:t> </a:t>
            </a:r>
            <a:r>
              <a:rPr sz="2400" b="1" dirty="0">
                <a:solidFill>
                  <a:srgbClr val="004165"/>
                </a:solidFill>
                <a:latin typeface="Arial"/>
                <a:cs typeface="Arial"/>
              </a:rPr>
              <a:t>B,</a:t>
            </a:r>
            <a:r>
              <a:rPr sz="2400" b="1" spc="-15" dirty="0">
                <a:solidFill>
                  <a:srgbClr val="004165"/>
                </a:solidFill>
                <a:latin typeface="Arial"/>
                <a:cs typeface="Arial"/>
              </a:rPr>
              <a:t> </a:t>
            </a:r>
            <a:r>
              <a:rPr sz="2400" b="1" dirty="0">
                <a:solidFill>
                  <a:srgbClr val="004165"/>
                </a:solidFill>
                <a:latin typeface="Arial"/>
                <a:cs typeface="Arial"/>
              </a:rPr>
              <a:t>with</a:t>
            </a:r>
            <a:r>
              <a:rPr sz="2400" b="1" spc="-20" dirty="0">
                <a:solidFill>
                  <a:srgbClr val="004165"/>
                </a:solidFill>
                <a:latin typeface="Arial"/>
                <a:cs typeface="Arial"/>
              </a:rPr>
              <a:t> </a:t>
            </a:r>
            <a:r>
              <a:rPr sz="2400" b="1" i="1" dirty="0">
                <a:solidFill>
                  <a:srgbClr val="004165"/>
                </a:solidFill>
                <a:latin typeface="Arial"/>
                <a:cs typeface="Arial"/>
              </a:rPr>
              <a:t>m</a:t>
            </a:r>
            <a:r>
              <a:rPr sz="2400" b="1" dirty="0">
                <a:solidFill>
                  <a:srgbClr val="004165"/>
                </a:solidFill>
                <a:latin typeface="Arial"/>
                <a:cs typeface="Arial"/>
              </a:rPr>
              <a:t>features,</a:t>
            </a:r>
            <a:r>
              <a:rPr sz="2400" b="1" spc="-30" dirty="0">
                <a:solidFill>
                  <a:srgbClr val="004165"/>
                </a:solidFill>
                <a:latin typeface="Arial"/>
                <a:cs typeface="Arial"/>
              </a:rPr>
              <a:t> </a:t>
            </a:r>
            <a:r>
              <a:rPr sz="2400" b="1" dirty="0">
                <a:solidFill>
                  <a:srgbClr val="004165"/>
                </a:solidFill>
                <a:latin typeface="Arial"/>
                <a:cs typeface="Arial"/>
              </a:rPr>
              <a:t>CPD(A,B)</a:t>
            </a:r>
            <a:r>
              <a:rPr sz="2400" b="1" spc="-20" dirty="0">
                <a:solidFill>
                  <a:srgbClr val="004165"/>
                </a:solidFill>
                <a:latin typeface="Arial"/>
                <a:cs typeface="Arial"/>
              </a:rPr>
              <a:t> </a:t>
            </a:r>
            <a:r>
              <a:rPr sz="2400" b="1" dirty="0">
                <a:solidFill>
                  <a:srgbClr val="004165"/>
                </a:solidFill>
                <a:latin typeface="Arial"/>
                <a:cs typeface="Arial"/>
              </a:rPr>
              <a:t>can</a:t>
            </a:r>
            <a:r>
              <a:rPr sz="2400" b="1" spc="-15" dirty="0">
                <a:solidFill>
                  <a:srgbClr val="004165"/>
                </a:solidFill>
                <a:latin typeface="Arial"/>
                <a:cs typeface="Arial"/>
              </a:rPr>
              <a:t> </a:t>
            </a:r>
            <a:r>
              <a:rPr sz="2400" b="1" spc="-25" dirty="0">
                <a:solidFill>
                  <a:srgbClr val="004165"/>
                </a:solidFill>
                <a:latin typeface="Arial"/>
                <a:cs typeface="Arial"/>
              </a:rPr>
              <a:t>be </a:t>
            </a:r>
            <a:r>
              <a:rPr sz="2400" b="1" dirty="0">
                <a:solidFill>
                  <a:srgbClr val="004165"/>
                </a:solidFill>
                <a:latin typeface="Arial"/>
                <a:cs typeface="Arial"/>
              </a:rPr>
              <a:t>computed</a:t>
            </a:r>
            <a:r>
              <a:rPr sz="2400" b="1" spc="-60" dirty="0">
                <a:solidFill>
                  <a:srgbClr val="004165"/>
                </a:solidFill>
                <a:latin typeface="Arial"/>
                <a:cs typeface="Arial"/>
              </a:rPr>
              <a:t> </a:t>
            </a:r>
            <a:r>
              <a:rPr sz="2400" b="1" dirty="0">
                <a:solidFill>
                  <a:srgbClr val="004165"/>
                </a:solidFill>
                <a:latin typeface="Arial"/>
                <a:cs typeface="Arial"/>
              </a:rPr>
              <a:t>in</a:t>
            </a:r>
            <a:r>
              <a:rPr sz="2400" b="1" spc="-45" dirty="0">
                <a:solidFill>
                  <a:srgbClr val="004165"/>
                </a:solidFill>
                <a:latin typeface="Arial"/>
                <a:cs typeface="Arial"/>
              </a:rPr>
              <a:t> </a:t>
            </a:r>
            <a:r>
              <a:rPr sz="2400" b="1" dirty="0">
                <a:solidFill>
                  <a:srgbClr val="004165"/>
                </a:solidFill>
                <a:latin typeface="Arial"/>
                <a:cs typeface="Arial"/>
              </a:rPr>
              <a:t>polynomial</a:t>
            </a:r>
            <a:r>
              <a:rPr sz="2400" b="1" spc="-30" dirty="0">
                <a:solidFill>
                  <a:srgbClr val="004165"/>
                </a:solidFill>
                <a:latin typeface="Arial"/>
                <a:cs typeface="Arial"/>
              </a:rPr>
              <a:t> </a:t>
            </a:r>
            <a:r>
              <a:rPr sz="2400" b="1" dirty="0">
                <a:solidFill>
                  <a:srgbClr val="004165"/>
                </a:solidFill>
                <a:latin typeface="Arial"/>
                <a:cs typeface="Arial"/>
              </a:rPr>
              <a:t>time</a:t>
            </a:r>
            <a:r>
              <a:rPr sz="2400" b="1" spc="-30" dirty="0">
                <a:solidFill>
                  <a:srgbClr val="004165"/>
                </a:solidFill>
                <a:latin typeface="Arial"/>
                <a:cs typeface="Arial"/>
              </a:rPr>
              <a:t> </a:t>
            </a:r>
            <a:r>
              <a:rPr sz="2400" dirty="0">
                <a:solidFill>
                  <a:srgbClr val="004165"/>
                </a:solidFill>
                <a:latin typeface="Arial"/>
                <a:cs typeface="Arial"/>
              </a:rPr>
              <a:t>as</a:t>
            </a:r>
            <a:r>
              <a:rPr sz="2400" spc="-30" dirty="0">
                <a:solidFill>
                  <a:srgbClr val="004165"/>
                </a:solidFill>
                <a:latin typeface="Arial"/>
                <a:cs typeface="Arial"/>
              </a:rPr>
              <a:t> </a:t>
            </a:r>
            <a:r>
              <a:rPr sz="2400" spc="-10" dirty="0">
                <a:solidFill>
                  <a:srgbClr val="004165"/>
                </a:solidFill>
                <a:latin typeface="Arial"/>
                <a:cs typeface="Arial"/>
              </a:rPr>
              <a:t>follows:</a:t>
            </a:r>
            <a:endParaRPr sz="2400" dirty="0">
              <a:latin typeface="Arial"/>
              <a:cs typeface="Arial"/>
            </a:endParaRPr>
          </a:p>
          <a:p>
            <a:pPr marL="588645" marR="394335" indent="-457200" algn="just">
              <a:lnSpc>
                <a:spcPct val="100000"/>
              </a:lnSpc>
              <a:spcBef>
                <a:spcPts val="625"/>
              </a:spcBef>
              <a:tabLst>
                <a:tab pos="587375" algn="l"/>
                <a:tab pos="9451975" algn="l"/>
              </a:tabLst>
            </a:pPr>
            <a:r>
              <a:rPr sz="2400" b="1" spc="-25" dirty="0">
                <a:solidFill>
                  <a:srgbClr val="004165"/>
                </a:solidFill>
                <a:latin typeface="Arial"/>
                <a:cs typeface="Arial"/>
              </a:rPr>
              <a:t>1.</a:t>
            </a:r>
            <a:r>
              <a:rPr sz="2400" b="1" dirty="0">
                <a:solidFill>
                  <a:srgbClr val="004165"/>
                </a:solidFill>
                <a:latin typeface="Arial"/>
                <a:cs typeface="Arial"/>
              </a:rPr>
              <a:t>	</a:t>
            </a:r>
            <a:r>
              <a:rPr lang="el-GR" sz="2400" b="1" dirty="0">
                <a:solidFill>
                  <a:srgbClr val="004165"/>
                </a:solidFill>
                <a:latin typeface="Arial"/>
                <a:cs typeface="Arial"/>
              </a:rPr>
              <a:t>Κανονικοποίηση </a:t>
            </a:r>
            <a:r>
              <a:rPr lang="en-US" sz="2400" b="1" dirty="0">
                <a:solidFill>
                  <a:srgbClr val="004165"/>
                </a:solidFill>
                <a:latin typeface="Arial"/>
                <a:cs typeface="Arial"/>
              </a:rPr>
              <a:t> </a:t>
            </a:r>
            <a:r>
              <a:rPr lang="el-GR" sz="2400" dirty="0">
                <a:solidFill>
                  <a:srgbClr val="004165"/>
                </a:solidFill>
                <a:latin typeface="Arial"/>
                <a:cs typeface="Arial"/>
              </a:rPr>
              <a:t>Κανονικοποίηση των A και B έτσι ώστε όλα τα χαρακτηριστικά να έχουν ως φορείς την ένωση των παραγόντων τους στα A και B (οι πλεονάζουσες γραμμές προστίθενται στους πίνακες CP</a:t>
            </a:r>
            <a:endParaRPr sz="2400" dirty="0">
              <a:latin typeface="Arial"/>
              <a:cs typeface="Arial"/>
            </a:endParaRPr>
          </a:p>
        </p:txBody>
      </p:sp>
      <p:sp>
        <p:nvSpPr>
          <p:cNvPr id="4" name="object 4"/>
          <p:cNvSpPr txBox="1"/>
          <p:nvPr/>
        </p:nvSpPr>
        <p:spPr>
          <a:xfrm>
            <a:off x="715645" y="3455923"/>
            <a:ext cx="3581400" cy="320601"/>
          </a:xfrm>
          <a:prstGeom prst="rect">
            <a:avLst/>
          </a:prstGeom>
        </p:spPr>
        <p:txBody>
          <a:bodyPr vert="horz" wrap="square" lIns="0" tIns="12700" rIns="0" bIns="0" rtlCol="0">
            <a:spAutoFit/>
          </a:bodyPr>
          <a:lstStyle/>
          <a:p>
            <a:pPr marL="12700">
              <a:lnSpc>
                <a:spcPct val="100000"/>
              </a:lnSpc>
              <a:spcBef>
                <a:spcPts val="100"/>
              </a:spcBef>
              <a:tabLst>
                <a:tab pos="468630" algn="l"/>
              </a:tabLst>
            </a:pPr>
            <a:r>
              <a:rPr sz="2000" spc="-25" dirty="0">
                <a:solidFill>
                  <a:srgbClr val="004165"/>
                </a:solidFill>
                <a:latin typeface="Arial"/>
                <a:cs typeface="Arial"/>
              </a:rPr>
              <a:t>2.</a:t>
            </a:r>
            <a:r>
              <a:rPr sz="2000" dirty="0">
                <a:solidFill>
                  <a:srgbClr val="004165"/>
                </a:solidFill>
                <a:latin typeface="Arial"/>
                <a:cs typeface="Arial"/>
              </a:rPr>
              <a:t>	</a:t>
            </a:r>
            <a:r>
              <a:rPr lang="el-GR" sz="2000" dirty="0">
                <a:solidFill>
                  <a:srgbClr val="004165"/>
                </a:solidFill>
                <a:latin typeface="Arial"/>
                <a:cs typeface="Arial"/>
              </a:rPr>
              <a:t>Υπολογίστε τα ακόλουθα</a:t>
            </a:r>
            <a:r>
              <a:rPr sz="2000" spc="-10" dirty="0">
                <a:solidFill>
                  <a:srgbClr val="004165"/>
                </a:solidFill>
                <a:latin typeface="Arial"/>
                <a:cs typeface="Arial"/>
              </a:rPr>
              <a:t>:</a:t>
            </a:r>
            <a:endParaRPr sz="2000" dirty="0">
              <a:latin typeface="Arial"/>
              <a:cs typeface="Arial"/>
            </a:endParaRPr>
          </a:p>
        </p:txBody>
      </p:sp>
      <p:grpSp>
        <p:nvGrpSpPr>
          <p:cNvPr id="5" name="object 5"/>
          <p:cNvGrpSpPr/>
          <p:nvPr/>
        </p:nvGrpSpPr>
        <p:grpSpPr>
          <a:xfrm>
            <a:off x="1824037" y="4309955"/>
            <a:ext cx="7962265" cy="1979930"/>
            <a:chOff x="1824037" y="4309955"/>
            <a:chExt cx="7962265" cy="1979930"/>
          </a:xfrm>
        </p:grpSpPr>
        <p:pic>
          <p:nvPicPr>
            <p:cNvPr id="6" name="object 6"/>
            <p:cNvPicPr/>
            <p:nvPr/>
          </p:nvPicPr>
          <p:blipFill>
            <a:blip r:embed="rId2" cstate="print"/>
            <a:stretch>
              <a:fillRect/>
            </a:stretch>
          </p:blipFill>
          <p:spPr>
            <a:xfrm>
              <a:off x="2715760" y="4309955"/>
              <a:ext cx="7070230" cy="969676"/>
            </a:xfrm>
            <a:prstGeom prst="rect">
              <a:avLst/>
            </a:prstGeom>
          </p:spPr>
        </p:pic>
        <p:sp>
          <p:nvSpPr>
            <p:cNvPr id="7" name="object 7"/>
            <p:cNvSpPr/>
            <p:nvPr/>
          </p:nvSpPr>
          <p:spPr>
            <a:xfrm>
              <a:off x="1828800" y="5638800"/>
              <a:ext cx="3182620" cy="646430"/>
            </a:xfrm>
            <a:custGeom>
              <a:avLst/>
              <a:gdLst/>
              <a:ahLst/>
              <a:cxnLst/>
              <a:rect l="l" t="t" r="r" b="b"/>
              <a:pathLst>
                <a:path w="3182620" h="646429">
                  <a:moveTo>
                    <a:pt x="0" y="0"/>
                  </a:moveTo>
                  <a:lnTo>
                    <a:pt x="3182442" y="0"/>
                  </a:lnTo>
                  <a:lnTo>
                    <a:pt x="3182442" y="646315"/>
                  </a:lnTo>
                  <a:lnTo>
                    <a:pt x="0" y="646315"/>
                  </a:lnTo>
                  <a:lnTo>
                    <a:pt x="0" y="0"/>
                  </a:lnTo>
                  <a:close/>
                </a:path>
              </a:pathLst>
            </a:custGeom>
            <a:ln w="9525">
              <a:solidFill>
                <a:srgbClr val="000000"/>
              </a:solidFill>
            </a:ln>
          </p:spPr>
          <p:txBody>
            <a:bodyPr wrap="square" lIns="0" tIns="0" rIns="0" bIns="0" rtlCol="0"/>
            <a:lstStyle/>
            <a:p>
              <a:endParaRPr/>
            </a:p>
          </p:txBody>
        </p:sp>
      </p:grpSp>
      <p:sp>
        <p:nvSpPr>
          <p:cNvPr id="8" name="object 8"/>
          <p:cNvSpPr txBox="1"/>
          <p:nvPr/>
        </p:nvSpPr>
        <p:spPr>
          <a:xfrm>
            <a:off x="1907539" y="5671820"/>
            <a:ext cx="3006090" cy="568325"/>
          </a:xfrm>
          <a:prstGeom prst="rect">
            <a:avLst/>
          </a:prstGeom>
        </p:spPr>
        <p:txBody>
          <a:bodyPr vert="horz" wrap="square" lIns="0" tIns="26670" rIns="0" bIns="0" rtlCol="0">
            <a:spAutoFit/>
          </a:bodyPr>
          <a:lstStyle/>
          <a:p>
            <a:pPr marL="12700" marR="5080">
              <a:lnSpc>
                <a:spcPts val="2110"/>
              </a:lnSpc>
              <a:spcBef>
                <a:spcPts val="210"/>
              </a:spcBef>
            </a:pPr>
            <a:r>
              <a:rPr sz="1800" dirty="0">
                <a:latin typeface="Arial"/>
                <a:cs typeface="Arial"/>
              </a:rPr>
              <a:t>Set</a:t>
            </a:r>
            <a:r>
              <a:rPr sz="1800" spc="-20" dirty="0">
                <a:latin typeface="Arial"/>
                <a:cs typeface="Arial"/>
              </a:rPr>
              <a:t> </a:t>
            </a:r>
            <a:r>
              <a:rPr sz="1800" dirty="0">
                <a:latin typeface="Arial"/>
                <a:cs typeface="Arial"/>
              </a:rPr>
              <a:t>of</a:t>
            </a:r>
            <a:r>
              <a:rPr sz="1800" spc="-10" dirty="0">
                <a:latin typeface="Arial"/>
                <a:cs typeface="Arial"/>
              </a:rPr>
              <a:t> CP-</a:t>
            </a:r>
            <a:r>
              <a:rPr sz="1800" dirty="0">
                <a:latin typeface="Arial"/>
                <a:cs typeface="Arial"/>
              </a:rPr>
              <a:t>table</a:t>
            </a:r>
            <a:r>
              <a:rPr sz="1800" spc="-10" dirty="0">
                <a:latin typeface="Arial"/>
                <a:cs typeface="Arial"/>
              </a:rPr>
              <a:t> </a:t>
            </a:r>
            <a:r>
              <a:rPr sz="1800" dirty="0">
                <a:latin typeface="Arial"/>
                <a:cs typeface="Arial"/>
              </a:rPr>
              <a:t>rows</a:t>
            </a:r>
            <a:r>
              <a:rPr sz="1800" spc="-10" dirty="0">
                <a:latin typeface="Arial"/>
                <a:cs typeface="Arial"/>
              </a:rPr>
              <a:t> </a:t>
            </a:r>
            <a:r>
              <a:rPr sz="1800" dirty="0">
                <a:latin typeface="Arial"/>
                <a:cs typeface="Arial"/>
              </a:rPr>
              <a:t>in</a:t>
            </a:r>
            <a:r>
              <a:rPr sz="1800" spc="-15" dirty="0">
                <a:latin typeface="Arial"/>
                <a:cs typeface="Arial"/>
              </a:rPr>
              <a:t> </a:t>
            </a:r>
            <a:r>
              <a:rPr sz="1800" spc="-10" dirty="0">
                <a:latin typeface="Arial"/>
                <a:cs typeface="Arial"/>
              </a:rPr>
              <a:t>which </a:t>
            </a:r>
            <a:r>
              <a:rPr sz="1800" dirty="0">
                <a:latin typeface="Arial"/>
                <a:cs typeface="Arial"/>
              </a:rPr>
              <a:t>A</a:t>
            </a:r>
            <a:r>
              <a:rPr sz="1800" spc="-114" dirty="0">
                <a:latin typeface="Arial"/>
                <a:cs typeface="Arial"/>
              </a:rPr>
              <a:t> </a:t>
            </a:r>
            <a:r>
              <a:rPr sz="1800" dirty="0">
                <a:latin typeface="Arial"/>
                <a:cs typeface="Arial"/>
              </a:rPr>
              <a:t>and</a:t>
            </a:r>
            <a:r>
              <a:rPr sz="1800" spc="-20" dirty="0">
                <a:latin typeface="Arial"/>
                <a:cs typeface="Arial"/>
              </a:rPr>
              <a:t> </a:t>
            </a:r>
            <a:r>
              <a:rPr sz="1800" dirty="0">
                <a:latin typeface="Arial"/>
                <a:cs typeface="Arial"/>
              </a:rPr>
              <a:t>B</a:t>
            </a:r>
            <a:r>
              <a:rPr sz="1800" spc="-5" dirty="0">
                <a:latin typeface="Arial"/>
                <a:cs typeface="Arial"/>
              </a:rPr>
              <a:t> </a:t>
            </a:r>
            <a:r>
              <a:rPr sz="1800" spc="-10" dirty="0">
                <a:latin typeface="Arial"/>
                <a:cs typeface="Arial"/>
              </a:rPr>
              <a:t>differ</a:t>
            </a:r>
            <a:endParaRPr sz="1800">
              <a:latin typeface="Arial"/>
              <a:cs typeface="Arial"/>
            </a:endParaRPr>
          </a:p>
        </p:txBody>
      </p:sp>
      <p:sp>
        <p:nvSpPr>
          <p:cNvPr id="9" name="object 9"/>
          <p:cNvSpPr/>
          <p:nvPr/>
        </p:nvSpPr>
        <p:spPr>
          <a:xfrm>
            <a:off x="7696200" y="5105400"/>
            <a:ext cx="3366135" cy="369570"/>
          </a:xfrm>
          <a:custGeom>
            <a:avLst/>
            <a:gdLst/>
            <a:ahLst/>
            <a:cxnLst/>
            <a:rect l="l" t="t" r="r" b="b"/>
            <a:pathLst>
              <a:path w="3366134" h="369570">
                <a:moveTo>
                  <a:pt x="0" y="0"/>
                </a:moveTo>
                <a:lnTo>
                  <a:pt x="3365792" y="0"/>
                </a:lnTo>
                <a:lnTo>
                  <a:pt x="3365792" y="369341"/>
                </a:lnTo>
                <a:lnTo>
                  <a:pt x="0" y="369341"/>
                </a:lnTo>
                <a:lnTo>
                  <a:pt x="0" y="0"/>
                </a:lnTo>
                <a:close/>
              </a:path>
            </a:pathLst>
          </a:custGeom>
          <a:ln w="9525">
            <a:solidFill>
              <a:srgbClr val="000000"/>
            </a:solidFill>
          </a:ln>
        </p:spPr>
        <p:txBody>
          <a:bodyPr wrap="square" lIns="0" tIns="0" rIns="0" bIns="0" rtlCol="0"/>
          <a:lstStyle/>
          <a:p>
            <a:endParaRPr/>
          </a:p>
        </p:txBody>
      </p:sp>
      <p:sp>
        <p:nvSpPr>
          <p:cNvPr id="10" name="object 10"/>
          <p:cNvSpPr txBox="1"/>
          <p:nvPr/>
        </p:nvSpPr>
        <p:spPr>
          <a:xfrm>
            <a:off x="7670151" y="5138420"/>
            <a:ext cx="3387090" cy="299720"/>
          </a:xfrm>
          <a:prstGeom prst="rect">
            <a:avLst/>
          </a:prstGeom>
        </p:spPr>
        <p:txBody>
          <a:bodyPr vert="horz" wrap="square" lIns="0" tIns="12700" rIns="0" bIns="0" rtlCol="0">
            <a:spAutoFit/>
          </a:bodyPr>
          <a:lstStyle/>
          <a:p>
            <a:pPr marL="117475">
              <a:lnSpc>
                <a:spcPct val="100000"/>
              </a:lnSpc>
              <a:spcBef>
                <a:spcPts val="100"/>
              </a:spcBef>
            </a:pPr>
            <a:r>
              <a:rPr sz="1800" dirty="0">
                <a:latin typeface="Arial"/>
                <a:cs typeface="Arial"/>
              </a:rPr>
              <a:t>The</a:t>
            </a:r>
            <a:r>
              <a:rPr sz="1800" spc="-35" dirty="0">
                <a:latin typeface="Arial"/>
                <a:cs typeface="Arial"/>
              </a:rPr>
              <a:t> </a:t>
            </a:r>
            <a:r>
              <a:rPr sz="1800" dirty="0">
                <a:latin typeface="Arial"/>
                <a:cs typeface="Arial"/>
              </a:rPr>
              <a:t>number</a:t>
            </a:r>
            <a:r>
              <a:rPr sz="1800" spc="-20" dirty="0">
                <a:latin typeface="Arial"/>
                <a:cs typeface="Arial"/>
              </a:rPr>
              <a:t> </a:t>
            </a:r>
            <a:r>
              <a:rPr sz="1800" dirty="0">
                <a:latin typeface="Arial"/>
                <a:cs typeface="Arial"/>
              </a:rPr>
              <a:t>of</a:t>
            </a:r>
            <a:r>
              <a:rPr sz="1800" spc="-20" dirty="0">
                <a:latin typeface="Arial"/>
                <a:cs typeface="Arial"/>
              </a:rPr>
              <a:t> </a:t>
            </a:r>
            <a:r>
              <a:rPr sz="1800" dirty="0">
                <a:latin typeface="Arial"/>
                <a:cs typeface="Arial"/>
              </a:rPr>
              <a:t>parents</a:t>
            </a:r>
            <a:r>
              <a:rPr sz="1800" spc="-20" dirty="0">
                <a:latin typeface="Arial"/>
                <a:cs typeface="Arial"/>
              </a:rPr>
              <a:t> </a:t>
            </a:r>
            <a:r>
              <a:rPr sz="1800" dirty="0">
                <a:latin typeface="Arial"/>
                <a:cs typeface="Arial"/>
              </a:rPr>
              <a:t>of</a:t>
            </a:r>
            <a:r>
              <a:rPr sz="1800" spc="-20" dirty="0">
                <a:latin typeface="Arial"/>
                <a:cs typeface="Arial"/>
              </a:rPr>
              <a:t> </a:t>
            </a:r>
            <a:r>
              <a:rPr sz="1800" spc="-10" dirty="0">
                <a:latin typeface="Arial"/>
                <a:cs typeface="Arial"/>
              </a:rPr>
              <a:t>var(j)</a:t>
            </a:r>
            <a:endParaRPr sz="1800">
              <a:latin typeface="Arial"/>
              <a:cs typeface="Arial"/>
            </a:endParaRPr>
          </a:p>
        </p:txBody>
      </p:sp>
      <p:sp>
        <p:nvSpPr>
          <p:cNvPr id="11" name="object 11"/>
          <p:cNvSpPr/>
          <p:nvPr/>
        </p:nvSpPr>
        <p:spPr>
          <a:xfrm>
            <a:off x="6019800" y="3505200"/>
            <a:ext cx="3749040" cy="646430"/>
          </a:xfrm>
          <a:custGeom>
            <a:avLst/>
            <a:gdLst/>
            <a:ahLst/>
            <a:cxnLst/>
            <a:rect l="l" t="t" r="r" b="b"/>
            <a:pathLst>
              <a:path w="3749040" h="646429">
                <a:moveTo>
                  <a:pt x="0" y="0"/>
                </a:moveTo>
                <a:lnTo>
                  <a:pt x="3748684" y="0"/>
                </a:lnTo>
                <a:lnTo>
                  <a:pt x="3748684" y="646315"/>
                </a:lnTo>
                <a:lnTo>
                  <a:pt x="0" y="646315"/>
                </a:lnTo>
                <a:lnTo>
                  <a:pt x="0" y="0"/>
                </a:lnTo>
                <a:close/>
              </a:path>
            </a:pathLst>
          </a:custGeom>
          <a:ln w="9525">
            <a:solidFill>
              <a:srgbClr val="000000"/>
            </a:solidFill>
          </a:ln>
        </p:spPr>
        <p:txBody>
          <a:bodyPr wrap="square" lIns="0" tIns="0" rIns="0" bIns="0" rtlCol="0"/>
          <a:lstStyle/>
          <a:p>
            <a:endParaRPr/>
          </a:p>
        </p:txBody>
      </p:sp>
      <p:sp>
        <p:nvSpPr>
          <p:cNvPr id="12" name="object 12"/>
          <p:cNvSpPr txBox="1"/>
          <p:nvPr/>
        </p:nvSpPr>
        <p:spPr>
          <a:xfrm>
            <a:off x="6098540" y="3538220"/>
            <a:ext cx="3398520" cy="568325"/>
          </a:xfrm>
          <a:prstGeom prst="rect">
            <a:avLst/>
          </a:prstGeom>
        </p:spPr>
        <p:txBody>
          <a:bodyPr vert="horz" wrap="square" lIns="0" tIns="12700" rIns="0" bIns="0" rtlCol="0">
            <a:spAutoFit/>
          </a:bodyPr>
          <a:lstStyle/>
          <a:p>
            <a:pPr marL="12700">
              <a:lnSpc>
                <a:spcPts val="2135"/>
              </a:lnSpc>
              <a:spcBef>
                <a:spcPts val="100"/>
              </a:spcBef>
            </a:pPr>
            <a:r>
              <a:rPr sz="1800" dirty="0">
                <a:latin typeface="Arial"/>
                <a:cs typeface="Arial"/>
              </a:rPr>
              <a:t>var(j)</a:t>
            </a:r>
            <a:r>
              <a:rPr sz="1800" spc="-15" dirty="0">
                <a:latin typeface="Arial"/>
                <a:cs typeface="Arial"/>
              </a:rPr>
              <a:t> </a:t>
            </a:r>
            <a:r>
              <a:rPr sz="1800" dirty="0">
                <a:latin typeface="Arial"/>
                <a:cs typeface="Arial"/>
              </a:rPr>
              <a:t>is</a:t>
            </a:r>
            <a:r>
              <a:rPr sz="1800" spc="-10" dirty="0">
                <a:latin typeface="Arial"/>
                <a:cs typeface="Arial"/>
              </a:rPr>
              <a:t> </a:t>
            </a:r>
            <a:r>
              <a:rPr sz="1800" dirty="0">
                <a:latin typeface="Arial"/>
                <a:cs typeface="Arial"/>
              </a:rPr>
              <a:t>the</a:t>
            </a:r>
            <a:r>
              <a:rPr sz="1800" spc="-10" dirty="0">
                <a:latin typeface="Arial"/>
                <a:cs typeface="Arial"/>
              </a:rPr>
              <a:t> feature</a:t>
            </a:r>
            <a:endParaRPr sz="1800">
              <a:latin typeface="Arial"/>
              <a:cs typeface="Arial"/>
            </a:endParaRPr>
          </a:p>
          <a:p>
            <a:pPr marL="12700">
              <a:lnSpc>
                <a:spcPts val="2135"/>
              </a:lnSpc>
            </a:pPr>
            <a:r>
              <a:rPr sz="1800" dirty="0">
                <a:latin typeface="Arial"/>
                <a:cs typeface="Arial"/>
              </a:rPr>
              <a:t>such</a:t>
            </a:r>
            <a:r>
              <a:rPr sz="1800" spc="-10" dirty="0">
                <a:latin typeface="Arial"/>
                <a:cs typeface="Arial"/>
              </a:rPr>
              <a:t> </a:t>
            </a:r>
            <a:r>
              <a:rPr sz="1800" dirty="0">
                <a:latin typeface="Arial"/>
                <a:cs typeface="Arial"/>
              </a:rPr>
              <a:t>that</a:t>
            </a:r>
            <a:r>
              <a:rPr sz="1800" spc="-10" dirty="0">
                <a:latin typeface="Arial"/>
                <a:cs typeface="Arial"/>
              </a:rPr>
              <a:t> </a:t>
            </a:r>
            <a:r>
              <a:rPr sz="1800" dirty="0">
                <a:latin typeface="Arial"/>
                <a:cs typeface="Arial"/>
              </a:rPr>
              <a:t>j</a:t>
            </a:r>
            <a:r>
              <a:rPr sz="1800" spc="-10" dirty="0">
                <a:latin typeface="Arial"/>
                <a:cs typeface="Arial"/>
              </a:rPr>
              <a:t> </a:t>
            </a:r>
            <a:r>
              <a:rPr sz="1800" dirty="0">
                <a:latin typeface="Arial"/>
                <a:cs typeface="Arial"/>
              </a:rPr>
              <a:t>is</a:t>
            </a:r>
            <a:r>
              <a:rPr sz="1800" spc="-10" dirty="0">
                <a:latin typeface="Arial"/>
                <a:cs typeface="Arial"/>
              </a:rPr>
              <a:t> </a:t>
            </a:r>
            <a:r>
              <a:rPr sz="1800" dirty="0">
                <a:latin typeface="Arial"/>
                <a:cs typeface="Arial"/>
              </a:rPr>
              <a:t>a</a:t>
            </a:r>
            <a:r>
              <a:rPr sz="1800" spc="-15" dirty="0">
                <a:latin typeface="Arial"/>
                <a:cs typeface="Arial"/>
              </a:rPr>
              <a:t> </a:t>
            </a:r>
            <a:r>
              <a:rPr sz="1800" dirty="0">
                <a:latin typeface="Arial"/>
                <a:cs typeface="Arial"/>
              </a:rPr>
              <a:t>row</a:t>
            </a:r>
            <a:r>
              <a:rPr sz="1800" spc="-5" dirty="0">
                <a:latin typeface="Arial"/>
                <a:cs typeface="Arial"/>
              </a:rPr>
              <a:t> </a:t>
            </a:r>
            <a:r>
              <a:rPr sz="1800" dirty="0">
                <a:latin typeface="Arial"/>
                <a:cs typeface="Arial"/>
              </a:rPr>
              <a:t>in</a:t>
            </a:r>
            <a:r>
              <a:rPr sz="1800" spc="-15" dirty="0">
                <a:latin typeface="Arial"/>
                <a:cs typeface="Arial"/>
              </a:rPr>
              <a:t> </a:t>
            </a:r>
            <a:r>
              <a:rPr sz="1800" dirty="0">
                <a:latin typeface="Arial"/>
                <a:cs typeface="Arial"/>
              </a:rPr>
              <a:t>its</a:t>
            </a:r>
            <a:r>
              <a:rPr sz="1800" spc="-5" dirty="0">
                <a:latin typeface="Arial"/>
                <a:cs typeface="Arial"/>
              </a:rPr>
              <a:t> </a:t>
            </a:r>
            <a:r>
              <a:rPr sz="1800" spc="-10" dirty="0">
                <a:latin typeface="Arial"/>
                <a:cs typeface="Arial"/>
              </a:rPr>
              <a:t>CP-table</a:t>
            </a:r>
            <a:endParaRPr sz="1800">
              <a:latin typeface="Arial"/>
              <a:cs typeface="Arial"/>
            </a:endParaRPr>
          </a:p>
        </p:txBody>
      </p:sp>
      <p:sp>
        <p:nvSpPr>
          <p:cNvPr id="13" name="object 13"/>
          <p:cNvSpPr/>
          <p:nvPr/>
        </p:nvSpPr>
        <p:spPr>
          <a:xfrm>
            <a:off x="4572000" y="4876800"/>
            <a:ext cx="3093720" cy="646430"/>
          </a:xfrm>
          <a:custGeom>
            <a:avLst/>
            <a:gdLst/>
            <a:ahLst/>
            <a:cxnLst/>
            <a:rect l="l" t="t" r="r" b="b"/>
            <a:pathLst>
              <a:path w="3093720" h="646429">
                <a:moveTo>
                  <a:pt x="0" y="0"/>
                </a:moveTo>
                <a:lnTo>
                  <a:pt x="3093389" y="0"/>
                </a:lnTo>
                <a:lnTo>
                  <a:pt x="3093389" y="646315"/>
                </a:lnTo>
                <a:lnTo>
                  <a:pt x="0" y="646315"/>
                </a:lnTo>
                <a:lnTo>
                  <a:pt x="0" y="0"/>
                </a:lnTo>
                <a:close/>
              </a:path>
            </a:pathLst>
          </a:custGeom>
          <a:ln w="9525">
            <a:solidFill>
              <a:srgbClr val="000000"/>
            </a:solidFill>
          </a:ln>
        </p:spPr>
        <p:txBody>
          <a:bodyPr wrap="square" lIns="0" tIns="0" rIns="0" bIns="0" rtlCol="0"/>
          <a:lstStyle/>
          <a:p>
            <a:endParaRPr/>
          </a:p>
        </p:txBody>
      </p:sp>
      <p:sp>
        <p:nvSpPr>
          <p:cNvPr id="14" name="object 14"/>
          <p:cNvSpPr txBox="1"/>
          <p:nvPr/>
        </p:nvSpPr>
        <p:spPr>
          <a:xfrm>
            <a:off x="4576762" y="4909820"/>
            <a:ext cx="3084195" cy="568325"/>
          </a:xfrm>
          <a:prstGeom prst="rect">
            <a:avLst/>
          </a:prstGeom>
        </p:spPr>
        <p:txBody>
          <a:bodyPr vert="horz" wrap="square" lIns="0" tIns="26670" rIns="0" bIns="0" rtlCol="0">
            <a:spAutoFit/>
          </a:bodyPr>
          <a:lstStyle/>
          <a:p>
            <a:pPr marL="86360" marR="300990">
              <a:lnSpc>
                <a:spcPts val="2110"/>
              </a:lnSpc>
              <a:spcBef>
                <a:spcPts val="210"/>
              </a:spcBef>
            </a:pPr>
            <a:r>
              <a:rPr sz="1800" dirty="0">
                <a:latin typeface="Arial"/>
                <a:cs typeface="Arial"/>
              </a:rPr>
              <a:t>flw(var(j))</a:t>
            </a:r>
            <a:r>
              <a:rPr sz="1800" spc="-30" dirty="0">
                <a:latin typeface="Arial"/>
                <a:cs typeface="Arial"/>
              </a:rPr>
              <a:t> </a:t>
            </a:r>
            <a:r>
              <a:rPr sz="1800" dirty="0">
                <a:latin typeface="Arial"/>
                <a:cs typeface="Arial"/>
              </a:rPr>
              <a:t>are</a:t>
            </a:r>
            <a:r>
              <a:rPr sz="1800" spc="-30" dirty="0">
                <a:latin typeface="Arial"/>
                <a:cs typeface="Arial"/>
              </a:rPr>
              <a:t> </a:t>
            </a:r>
            <a:r>
              <a:rPr sz="1800" dirty="0">
                <a:latin typeface="Arial"/>
                <a:cs typeface="Arial"/>
              </a:rPr>
              <a:t>the</a:t>
            </a:r>
            <a:r>
              <a:rPr sz="1800" spc="-25" dirty="0">
                <a:latin typeface="Arial"/>
                <a:cs typeface="Arial"/>
              </a:rPr>
              <a:t> </a:t>
            </a:r>
            <a:r>
              <a:rPr sz="1800" spc="-10" dirty="0">
                <a:latin typeface="Arial"/>
                <a:cs typeface="Arial"/>
              </a:rPr>
              <a:t>features </a:t>
            </a:r>
            <a:r>
              <a:rPr sz="1800" dirty="0">
                <a:latin typeface="Arial"/>
                <a:cs typeface="Arial"/>
              </a:rPr>
              <a:t>that</a:t>
            </a:r>
            <a:r>
              <a:rPr sz="1800" spc="-35" dirty="0">
                <a:latin typeface="Arial"/>
                <a:cs typeface="Arial"/>
              </a:rPr>
              <a:t> </a:t>
            </a:r>
            <a:r>
              <a:rPr sz="1800" dirty="0">
                <a:latin typeface="Arial"/>
                <a:cs typeface="Arial"/>
              </a:rPr>
              <a:t>follow</a:t>
            </a:r>
            <a:r>
              <a:rPr sz="1800" spc="-25" dirty="0">
                <a:latin typeface="Arial"/>
                <a:cs typeface="Arial"/>
              </a:rPr>
              <a:t> </a:t>
            </a:r>
            <a:r>
              <a:rPr sz="1800" dirty="0">
                <a:latin typeface="Arial"/>
                <a:cs typeface="Arial"/>
              </a:rPr>
              <a:t>var(j)</a:t>
            </a:r>
            <a:r>
              <a:rPr sz="1800" spc="-20" dirty="0">
                <a:latin typeface="Arial"/>
                <a:cs typeface="Arial"/>
              </a:rPr>
              <a:t> </a:t>
            </a:r>
            <a:r>
              <a:rPr sz="1800" dirty="0">
                <a:latin typeface="Arial"/>
                <a:cs typeface="Arial"/>
              </a:rPr>
              <a:t>in</a:t>
            </a:r>
            <a:r>
              <a:rPr sz="1800" spc="-20" dirty="0">
                <a:latin typeface="Arial"/>
                <a:cs typeface="Arial"/>
              </a:rPr>
              <a:t> </a:t>
            </a:r>
            <a:r>
              <a:rPr sz="1800" dirty="0">
                <a:latin typeface="Arial"/>
                <a:cs typeface="Arial"/>
              </a:rPr>
              <a:t>order</a:t>
            </a:r>
            <a:r>
              <a:rPr sz="1800" spc="-20" dirty="0">
                <a:latin typeface="Arial"/>
                <a:cs typeface="Arial"/>
              </a:rPr>
              <a:t> </a:t>
            </a:r>
            <a:r>
              <a:rPr sz="1800" spc="-50" dirty="0">
                <a:latin typeface="Arial"/>
                <a:cs typeface="Arial"/>
              </a:rPr>
              <a:t>O</a:t>
            </a:r>
            <a:endParaRPr sz="1800">
              <a:latin typeface="Arial"/>
              <a:cs typeface="Arial"/>
            </a:endParaRPr>
          </a:p>
        </p:txBody>
      </p:sp>
      <p:grpSp>
        <p:nvGrpSpPr>
          <p:cNvPr id="15" name="object 15"/>
          <p:cNvGrpSpPr/>
          <p:nvPr/>
        </p:nvGrpSpPr>
        <p:grpSpPr>
          <a:xfrm>
            <a:off x="3011423" y="4023359"/>
            <a:ext cx="5788660" cy="1746885"/>
            <a:chOff x="3011423" y="4023359"/>
            <a:chExt cx="5788660" cy="1746885"/>
          </a:xfrm>
        </p:grpSpPr>
        <p:pic>
          <p:nvPicPr>
            <p:cNvPr id="16" name="object 16"/>
            <p:cNvPicPr/>
            <p:nvPr/>
          </p:nvPicPr>
          <p:blipFill>
            <a:blip r:embed="rId3" cstate="print"/>
            <a:stretch>
              <a:fillRect/>
            </a:stretch>
          </p:blipFill>
          <p:spPr>
            <a:xfrm>
              <a:off x="5824727" y="4023359"/>
              <a:ext cx="1603248" cy="387095"/>
            </a:xfrm>
            <a:prstGeom prst="rect">
              <a:avLst/>
            </a:prstGeom>
          </p:spPr>
        </p:pic>
        <p:sp>
          <p:nvSpPr>
            <p:cNvPr id="17" name="object 17"/>
            <p:cNvSpPr/>
            <p:nvPr/>
          </p:nvSpPr>
          <p:spPr>
            <a:xfrm>
              <a:off x="5866650" y="4078884"/>
              <a:ext cx="1449070" cy="269240"/>
            </a:xfrm>
            <a:custGeom>
              <a:avLst/>
              <a:gdLst/>
              <a:ahLst/>
              <a:cxnLst/>
              <a:rect l="l" t="t" r="r" b="b"/>
              <a:pathLst>
                <a:path w="1449070" h="269239">
                  <a:moveTo>
                    <a:pt x="1421100" y="35441"/>
                  </a:moveTo>
                  <a:lnTo>
                    <a:pt x="1355280" y="9817"/>
                  </a:lnTo>
                  <a:lnTo>
                    <a:pt x="1352854" y="8826"/>
                  </a:lnTo>
                  <a:lnTo>
                    <a:pt x="1351610" y="6095"/>
                  </a:lnTo>
                  <a:lnTo>
                    <a:pt x="1353553" y="1193"/>
                  </a:lnTo>
                  <a:lnTo>
                    <a:pt x="1356321" y="0"/>
                  </a:lnTo>
                  <a:lnTo>
                    <a:pt x="1440312" y="32689"/>
                  </a:lnTo>
                  <a:lnTo>
                    <a:pt x="1438529" y="32689"/>
                  </a:lnTo>
                  <a:lnTo>
                    <a:pt x="1421100" y="35441"/>
                  </a:lnTo>
                  <a:close/>
                </a:path>
                <a:path w="1449070" h="269239">
                  <a:moveTo>
                    <a:pt x="1429862" y="38852"/>
                  </a:moveTo>
                  <a:lnTo>
                    <a:pt x="1421100" y="35441"/>
                  </a:lnTo>
                  <a:lnTo>
                    <a:pt x="1438529" y="32689"/>
                  </a:lnTo>
                  <a:lnTo>
                    <a:pt x="1438686" y="33680"/>
                  </a:lnTo>
                  <a:lnTo>
                    <a:pt x="1436192" y="33680"/>
                  </a:lnTo>
                  <a:lnTo>
                    <a:pt x="1429862" y="38852"/>
                  </a:lnTo>
                  <a:close/>
                </a:path>
                <a:path w="1449070" h="269239">
                  <a:moveTo>
                    <a:pt x="1371904" y="98526"/>
                  </a:moveTo>
                  <a:lnTo>
                    <a:pt x="1368882" y="98221"/>
                  </a:lnTo>
                  <a:lnTo>
                    <a:pt x="1367193" y="96189"/>
                  </a:lnTo>
                  <a:lnTo>
                    <a:pt x="1365554" y="94157"/>
                  </a:lnTo>
                  <a:lnTo>
                    <a:pt x="1365846" y="91135"/>
                  </a:lnTo>
                  <a:lnTo>
                    <a:pt x="1367878" y="89496"/>
                  </a:lnTo>
                  <a:lnTo>
                    <a:pt x="1422560" y="44818"/>
                  </a:lnTo>
                  <a:lnTo>
                    <a:pt x="1440014" y="42062"/>
                  </a:lnTo>
                  <a:lnTo>
                    <a:pt x="1438529" y="32689"/>
                  </a:lnTo>
                  <a:lnTo>
                    <a:pt x="1440312" y="32689"/>
                  </a:lnTo>
                  <a:lnTo>
                    <a:pt x="1448600" y="35915"/>
                  </a:lnTo>
                  <a:lnTo>
                    <a:pt x="1373886" y="96888"/>
                  </a:lnTo>
                  <a:lnTo>
                    <a:pt x="1371904" y="98526"/>
                  </a:lnTo>
                  <a:close/>
                </a:path>
                <a:path w="1449070" h="269239">
                  <a:moveTo>
                    <a:pt x="1437487" y="41821"/>
                  </a:moveTo>
                  <a:lnTo>
                    <a:pt x="1429862" y="38852"/>
                  </a:lnTo>
                  <a:lnTo>
                    <a:pt x="1436192" y="33680"/>
                  </a:lnTo>
                  <a:lnTo>
                    <a:pt x="1437487" y="41821"/>
                  </a:lnTo>
                  <a:close/>
                </a:path>
                <a:path w="1449070" h="269239">
                  <a:moveTo>
                    <a:pt x="1439976" y="41821"/>
                  </a:moveTo>
                  <a:lnTo>
                    <a:pt x="1437487" y="41821"/>
                  </a:lnTo>
                  <a:lnTo>
                    <a:pt x="1436192" y="33680"/>
                  </a:lnTo>
                  <a:lnTo>
                    <a:pt x="1438686" y="33680"/>
                  </a:lnTo>
                  <a:lnTo>
                    <a:pt x="1439976" y="41821"/>
                  </a:lnTo>
                  <a:close/>
                </a:path>
                <a:path w="1449070" h="269239">
                  <a:moveTo>
                    <a:pt x="1498" y="269227"/>
                  </a:moveTo>
                  <a:lnTo>
                    <a:pt x="0" y="259803"/>
                  </a:lnTo>
                  <a:lnTo>
                    <a:pt x="1421100" y="35441"/>
                  </a:lnTo>
                  <a:lnTo>
                    <a:pt x="1429862" y="38852"/>
                  </a:lnTo>
                  <a:lnTo>
                    <a:pt x="1422560" y="44818"/>
                  </a:lnTo>
                  <a:lnTo>
                    <a:pt x="1498" y="269227"/>
                  </a:lnTo>
                  <a:close/>
                </a:path>
                <a:path w="1449070" h="269239">
                  <a:moveTo>
                    <a:pt x="1422560" y="44818"/>
                  </a:moveTo>
                  <a:lnTo>
                    <a:pt x="1429862" y="38852"/>
                  </a:lnTo>
                  <a:lnTo>
                    <a:pt x="1437487" y="41821"/>
                  </a:lnTo>
                  <a:lnTo>
                    <a:pt x="1439976" y="41821"/>
                  </a:lnTo>
                  <a:lnTo>
                    <a:pt x="1440014" y="42062"/>
                  </a:lnTo>
                  <a:lnTo>
                    <a:pt x="1422560" y="44818"/>
                  </a:lnTo>
                  <a:close/>
                </a:path>
              </a:pathLst>
            </a:custGeom>
            <a:solidFill>
              <a:srgbClr val="000000"/>
            </a:solidFill>
          </p:spPr>
          <p:txBody>
            <a:bodyPr wrap="square" lIns="0" tIns="0" rIns="0" bIns="0" rtlCol="0"/>
            <a:lstStyle/>
            <a:p>
              <a:endParaRPr/>
            </a:p>
          </p:txBody>
        </p:sp>
        <p:pic>
          <p:nvPicPr>
            <p:cNvPr id="18" name="object 18"/>
            <p:cNvPicPr/>
            <p:nvPr/>
          </p:nvPicPr>
          <p:blipFill>
            <a:blip r:embed="rId4" cstate="print"/>
            <a:stretch>
              <a:fillRect/>
            </a:stretch>
          </p:blipFill>
          <p:spPr>
            <a:xfrm>
              <a:off x="5062727" y="4544567"/>
              <a:ext cx="1167384" cy="463295"/>
            </a:xfrm>
            <a:prstGeom prst="rect">
              <a:avLst/>
            </a:prstGeom>
          </p:spPr>
        </p:pic>
        <p:sp>
          <p:nvSpPr>
            <p:cNvPr id="19" name="object 19"/>
            <p:cNvSpPr/>
            <p:nvPr/>
          </p:nvSpPr>
          <p:spPr>
            <a:xfrm>
              <a:off x="5104015" y="4567440"/>
              <a:ext cx="1014730" cy="332740"/>
            </a:xfrm>
            <a:custGeom>
              <a:avLst/>
              <a:gdLst/>
              <a:ahLst/>
              <a:cxnLst/>
              <a:rect l="l" t="t" r="r" b="b"/>
              <a:pathLst>
                <a:path w="1014729" h="332739">
                  <a:moveTo>
                    <a:pt x="987437" y="306131"/>
                  </a:moveTo>
                  <a:lnTo>
                    <a:pt x="0" y="9118"/>
                  </a:lnTo>
                  <a:lnTo>
                    <a:pt x="2768" y="0"/>
                  </a:lnTo>
                  <a:lnTo>
                    <a:pt x="990101" y="296980"/>
                  </a:lnTo>
                  <a:lnTo>
                    <a:pt x="996584" y="303930"/>
                  </a:lnTo>
                  <a:lnTo>
                    <a:pt x="987437" y="306131"/>
                  </a:lnTo>
                  <a:close/>
                </a:path>
                <a:path w="1014729" h="332739">
                  <a:moveTo>
                    <a:pt x="1007040" y="311200"/>
                  </a:moveTo>
                  <a:lnTo>
                    <a:pt x="1004290" y="311200"/>
                  </a:lnTo>
                  <a:lnTo>
                    <a:pt x="1007021" y="302069"/>
                  </a:lnTo>
                  <a:lnTo>
                    <a:pt x="990101" y="296980"/>
                  </a:lnTo>
                  <a:lnTo>
                    <a:pt x="940193" y="243471"/>
                  </a:lnTo>
                  <a:lnTo>
                    <a:pt x="940295" y="240449"/>
                  </a:lnTo>
                  <a:lnTo>
                    <a:pt x="942225" y="238671"/>
                  </a:lnTo>
                  <a:lnTo>
                    <a:pt x="944156" y="236829"/>
                  </a:lnTo>
                  <a:lnTo>
                    <a:pt x="947191" y="236981"/>
                  </a:lnTo>
                  <a:lnTo>
                    <a:pt x="948969" y="238861"/>
                  </a:lnTo>
                  <a:lnTo>
                    <a:pt x="1014704" y="309359"/>
                  </a:lnTo>
                  <a:lnTo>
                    <a:pt x="1007040" y="311200"/>
                  </a:lnTo>
                  <a:close/>
                </a:path>
                <a:path w="1014729" h="332739">
                  <a:moveTo>
                    <a:pt x="996584" y="303930"/>
                  </a:moveTo>
                  <a:lnTo>
                    <a:pt x="990101" y="296980"/>
                  </a:lnTo>
                  <a:lnTo>
                    <a:pt x="1006852" y="302018"/>
                  </a:lnTo>
                  <a:lnTo>
                    <a:pt x="1004531" y="302018"/>
                  </a:lnTo>
                  <a:lnTo>
                    <a:pt x="996584" y="303930"/>
                  </a:lnTo>
                  <a:close/>
                </a:path>
                <a:path w="1014729" h="332739">
                  <a:moveTo>
                    <a:pt x="1002156" y="309905"/>
                  </a:moveTo>
                  <a:lnTo>
                    <a:pt x="996584" y="303930"/>
                  </a:lnTo>
                  <a:lnTo>
                    <a:pt x="1004531" y="302018"/>
                  </a:lnTo>
                  <a:lnTo>
                    <a:pt x="1002156" y="309905"/>
                  </a:lnTo>
                  <a:close/>
                </a:path>
                <a:path w="1014729" h="332739">
                  <a:moveTo>
                    <a:pt x="1004677" y="309905"/>
                  </a:moveTo>
                  <a:lnTo>
                    <a:pt x="1002156" y="309905"/>
                  </a:lnTo>
                  <a:lnTo>
                    <a:pt x="1004531" y="302018"/>
                  </a:lnTo>
                  <a:lnTo>
                    <a:pt x="1006852" y="302018"/>
                  </a:lnTo>
                  <a:lnTo>
                    <a:pt x="1007021" y="302069"/>
                  </a:lnTo>
                  <a:lnTo>
                    <a:pt x="1004677" y="309905"/>
                  </a:lnTo>
                  <a:close/>
                </a:path>
                <a:path w="1014729" h="332739">
                  <a:moveTo>
                    <a:pt x="1004290" y="311200"/>
                  </a:moveTo>
                  <a:lnTo>
                    <a:pt x="987437" y="306131"/>
                  </a:lnTo>
                  <a:lnTo>
                    <a:pt x="996584" y="303930"/>
                  </a:lnTo>
                  <a:lnTo>
                    <a:pt x="1002156" y="309905"/>
                  </a:lnTo>
                  <a:lnTo>
                    <a:pt x="1004677" y="309905"/>
                  </a:lnTo>
                  <a:lnTo>
                    <a:pt x="1004290" y="311200"/>
                  </a:lnTo>
                  <a:close/>
                </a:path>
                <a:path w="1014729" h="332739">
                  <a:moveTo>
                    <a:pt x="918413" y="332524"/>
                  </a:moveTo>
                  <a:lnTo>
                    <a:pt x="915885" y="330936"/>
                  </a:lnTo>
                  <a:lnTo>
                    <a:pt x="915238" y="328358"/>
                  </a:lnTo>
                  <a:lnTo>
                    <a:pt x="914641" y="325831"/>
                  </a:lnTo>
                  <a:lnTo>
                    <a:pt x="916177" y="323253"/>
                  </a:lnTo>
                  <a:lnTo>
                    <a:pt x="987437" y="306131"/>
                  </a:lnTo>
                  <a:lnTo>
                    <a:pt x="1004290" y="311200"/>
                  </a:lnTo>
                  <a:lnTo>
                    <a:pt x="1007040" y="311200"/>
                  </a:lnTo>
                  <a:lnTo>
                    <a:pt x="920991" y="331876"/>
                  </a:lnTo>
                  <a:lnTo>
                    <a:pt x="918413" y="332524"/>
                  </a:lnTo>
                  <a:close/>
                </a:path>
              </a:pathLst>
            </a:custGeom>
            <a:solidFill>
              <a:srgbClr val="000000"/>
            </a:solidFill>
          </p:spPr>
          <p:txBody>
            <a:bodyPr wrap="square" lIns="0" tIns="0" rIns="0" bIns="0" rtlCol="0"/>
            <a:lstStyle/>
            <a:p>
              <a:endParaRPr/>
            </a:p>
          </p:txBody>
        </p:sp>
        <p:pic>
          <p:nvPicPr>
            <p:cNvPr id="20" name="object 20"/>
            <p:cNvPicPr/>
            <p:nvPr/>
          </p:nvPicPr>
          <p:blipFill>
            <a:blip r:embed="rId5" cstate="print"/>
            <a:stretch>
              <a:fillRect/>
            </a:stretch>
          </p:blipFill>
          <p:spPr>
            <a:xfrm>
              <a:off x="8574023" y="4626863"/>
              <a:ext cx="225551" cy="609600"/>
            </a:xfrm>
            <a:prstGeom prst="rect">
              <a:avLst/>
            </a:prstGeom>
          </p:spPr>
        </p:pic>
        <p:sp>
          <p:nvSpPr>
            <p:cNvPr id="21" name="object 21"/>
            <p:cNvSpPr/>
            <p:nvPr/>
          </p:nvSpPr>
          <p:spPr>
            <a:xfrm>
              <a:off x="8636889" y="4648199"/>
              <a:ext cx="100330" cy="457834"/>
            </a:xfrm>
            <a:custGeom>
              <a:avLst/>
              <a:gdLst/>
              <a:ahLst/>
              <a:cxnLst/>
              <a:rect l="l" t="t" r="r" b="b"/>
              <a:pathLst>
                <a:path w="100329" h="457835">
                  <a:moveTo>
                    <a:pt x="49910" y="438289"/>
                  </a:moveTo>
                  <a:lnTo>
                    <a:pt x="45148" y="430132"/>
                  </a:lnTo>
                  <a:lnTo>
                    <a:pt x="45148" y="0"/>
                  </a:lnTo>
                  <a:lnTo>
                    <a:pt x="54673" y="0"/>
                  </a:lnTo>
                  <a:lnTo>
                    <a:pt x="54673" y="430132"/>
                  </a:lnTo>
                  <a:lnTo>
                    <a:pt x="49910" y="438289"/>
                  </a:lnTo>
                  <a:close/>
                </a:path>
                <a:path w="100329" h="457835">
                  <a:moveTo>
                    <a:pt x="49910" y="457250"/>
                  </a:moveTo>
                  <a:lnTo>
                    <a:pt x="1346" y="373951"/>
                  </a:lnTo>
                  <a:lnTo>
                    <a:pt x="0" y="371728"/>
                  </a:lnTo>
                  <a:lnTo>
                    <a:pt x="800" y="368795"/>
                  </a:lnTo>
                  <a:lnTo>
                    <a:pt x="3073" y="367461"/>
                  </a:lnTo>
                  <a:lnTo>
                    <a:pt x="5308" y="366115"/>
                  </a:lnTo>
                  <a:lnTo>
                    <a:pt x="8242" y="366915"/>
                  </a:lnTo>
                  <a:lnTo>
                    <a:pt x="45148" y="430132"/>
                  </a:lnTo>
                  <a:lnTo>
                    <a:pt x="45148" y="447776"/>
                  </a:lnTo>
                  <a:lnTo>
                    <a:pt x="55434" y="447776"/>
                  </a:lnTo>
                  <a:lnTo>
                    <a:pt x="49910" y="457250"/>
                  </a:lnTo>
                  <a:close/>
                </a:path>
                <a:path w="100329" h="457835">
                  <a:moveTo>
                    <a:pt x="55434" y="447776"/>
                  </a:moveTo>
                  <a:lnTo>
                    <a:pt x="54673" y="447776"/>
                  </a:lnTo>
                  <a:lnTo>
                    <a:pt x="54673" y="430132"/>
                  </a:lnTo>
                  <a:lnTo>
                    <a:pt x="91579" y="366915"/>
                  </a:lnTo>
                  <a:lnTo>
                    <a:pt x="94513" y="366115"/>
                  </a:lnTo>
                  <a:lnTo>
                    <a:pt x="96748" y="367461"/>
                  </a:lnTo>
                  <a:lnTo>
                    <a:pt x="99021" y="368795"/>
                  </a:lnTo>
                  <a:lnTo>
                    <a:pt x="99821" y="371678"/>
                  </a:lnTo>
                  <a:lnTo>
                    <a:pt x="98475" y="373951"/>
                  </a:lnTo>
                  <a:lnTo>
                    <a:pt x="55434" y="447776"/>
                  </a:lnTo>
                  <a:close/>
                </a:path>
                <a:path w="100329" h="457835">
                  <a:moveTo>
                    <a:pt x="54673" y="447776"/>
                  </a:moveTo>
                  <a:lnTo>
                    <a:pt x="45148" y="447776"/>
                  </a:lnTo>
                  <a:lnTo>
                    <a:pt x="45148" y="430132"/>
                  </a:lnTo>
                  <a:lnTo>
                    <a:pt x="49910" y="438289"/>
                  </a:lnTo>
                  <a:lnTo>
                    <a:pt x="45796" y="445338"/>
                  </a:lnTo>
                  <a:lnTo>
                    <a:pt x="54673" y="445338"/>
                  </a:lnTo>
                  <a:lnTo>
                    <a:pt x="54673" y="447776"/>
                  </a:lnTo>
                  <a:close/>
                </a:path>
                <a:path w="100329" h="457835">
                  <a:moveTo>
                    <a:pt x="54673" y="445338"/>
                  </a:moveTo>
                  <a:lnTo>
                    <a:pt x="54025" y="445338"/>
                  </a:lnTo>
                  <a:lnTo>
                    <a:pt x="49910" y="438289"/>
                  </a:lnTo>
                  <a:lnTo>
                    <a:pt x="54673" y="430132"/>
                  </a:lnTo>
                  <a:lnTo>
                    <a:pt x="54673" y="445338"/>
                  </a:lnTo>
                  <a:close/>
                </a:path>
                <a:path w="100329" h="457835">
                  <a:moveTo>
                    <a:pt x="54025" y="445338"/>
                  </a:moveTo>
                  <a:lnTo>
                    <a:pt x="45796" y="445338"/>
                  </a:lnTo>
                  <a:lnTo>
                    <a:pt x="49910" y="438289"/>
                  </a:lnTo>
                  <a:lnTo>
                    <a:pt x="54025" y="445338"/>
                  </a:lnTo>
                  <a:close/>
                </a:path>
              </a:pathLst>
            </a:custGeom>
            <a:solidFill>
              <a:srgbClr val="000000"/>
            </a:solidFill>
          </p:spPr>
          <p:txBody>
            <a:bodyPr wrap="square" lIns="0" tIns="0" rIns="0" bIns="0" rtlCol="0"/>
            <a:lstStyle/>
            <a:p>
              <a:endParaRPr/>
            </a:p>
          </p:txBody>
        </p:sp>
        <p:pic>
          <p:nvPicPr>
            <p:cNvPr id="22" name="object 22"/>
            <p:cNvPicPr/>
            <p:nvPr/>
          </p:nvPicPr>
          <p:blipFill>
            <a:blip r:embed="rId6" cstate="print"/>
            <a:stretch>
              <a:fillRect/>
            </a:stretch>
          </p:blipFill>
          <p:spPr>
            <a:xfrm>
              <a:off x="3011423" y="5233415"/>
              <a:ext cx="691896" cy="536448"/>
            </a:xfrm>
            <a:prstGeom prst="rect">
              <a:avLst/>
            </a:prstGeom>
          </p:spPr>
        </p:pic>
        <p:sp>
          <p:nvSpPr>
            <p:cNvPr id="23" name="object 23"/>
            <p:cNvSpPr/>
            <p:nvPr/>
          </p:nvSpPr>
          <p:spPr>
            <a:xfrm>
              <a:off x="3124199" y="5253926"/>
              <a:ext cx="536575" cy="385445"/>
            </a:xfrm>
            <a:custGeom>
              <a:avLst/>
              <a:gdLst/>
              <a:ahLst/>
              <a:cxnLst/>
              <a:rect l="l" t="t" r="r" b="b"/>
              <a:pathLst>
                <a:path w="536575" h="385445">
                  <a:moveTo>
                    <a:pt x="15353" y="373897"/>
                  </a:moveTo>
                  <a:lnTo>
                    <a:pt x="19228" y="365276"/>
                  </a:lnTo>
                  <a:lnTo>
                    <a:pt x="530618" y="0"/>
                  </a:lnTo>
                  <a:lnTo>
                    <a:pt x="536181" y="7747"/>
                  </a:lnTo>
                  <a:lnTo>
                    <a:pt x="24780" y="373024"/>
                  </a:lnTo>
                  <a:lnTo>
                    <a:pt x="15353" y="373897"/>
                  </a:lnTo>
                  <a:close/>
                </a:path>
                <a:path w="536575" h="385445">
                  <a:moveTo>
                    <a:pt x="0" y="384873"/>
                  </a:moveTo>
                  <a:lnTo>
                    <a:pt x="39484" y="296964"/>
                  </a:lnTo>
                  <a:lnTo>
                    <a:pt x="40576" y="294589"/>
                  </a:lnTo>
                  <a:lnTo>
                    <a:pt x="43408" y="293497"/>
                  </a:lnTo>
                  <a:lnTo>
                    <a:pt x="45783" y="294589"/>
                  </a:lnTo>
                  <a:lnTo>
                    <a:pt x="48221" y="295681"/>
                  </a:lnTo>
                  <a:lnTo>
                    <a:pt x="49263" y="298500"/>
                  </a:lnTo>
                  <a:lnTo>
                    <a:pt x="48171" y="300888"/>
                  </a:lnTo>
                  <a:lnTo>
                    <a:pt x="19228" y="365276"/>
                  </a:lnTo>
                  <a:lnTo>
                    <a:pt x="4914" y="375500"/>
                  </a:lnTo>
                  <a:lnTo>
                    <a:pt x="10413" y="383286"/>
                  </a:lnTo>
                  <a:lnTo>
                    <a:pt x="17158" y="383286"/>
                  </a:lnTo>
                  <a:lnTo>
                    <a:pt x="0" y="384873"/>
                  </a:lnTo>
                  <a:close/>
                </a:path>
                <a:path w="536575" h="385445">
                  <a:moveTo>
                    <a:pt x="10413" y="383286"/>
                  </a:moveTo>
                  <a:lnTo>
                    <a:pt x="4914" y="375500"/>
                  </a:lnTo>
                  <a:lnTo>
                    <a:pt x="19228" y="365276"/>
                  </a:lnTo>
                  <a:lnTo>
                    <a:pt x="15353" y="373897"/>
                  </a:lnTo>
                  <a:lnTo>
                    <a:pt x="7238" y="374650"/>
                  </a:lnTo>
                  <a:lnTo>
                    <a:pt x="12001" y="381355"/>
                  </a:lnTo>
                  <a:lnTo>
                    <a:pt x="13116" y="381355"/>
                  </a:lnTo>
                  <a:lnTo>
                    <a:pt x="10413" y="383286"/>
                  </a:lnTo>
                  <a:close/>
                </a:path>
                <a:path w="536575" h="385445">
                  <a:moveTo>
                    <a:pt x="17158" y="383286"/>
                  </a:moveTo>
                  <a:lnTo>
                    <a:pt x="10413" y="383286"/>
                  </a:lnTo>
                  <a:lnTo>
                    <a:pt x="24780" y="373024"/>
                  </a:lnTo>
                  <a:lnTo>
                    <a:pt x="97675" y="366268"/>
                  </a:lnTo>
                  <a:lnTo>
                    <a:pt x="100012" y="368211"/>
                  </a:lnTo>
                  <a:lnTo>
                    <a:pt x="100507" y="373468"/>
                  </a:lnTo>
                  <a:lnTo>
                    <a:pt x="98577" y="375793"/>
                  </a:lnTo>
                  <a:lnTo>
                    <a:pt x="95948" y="375996"/>
                  </a:lnTo>
                  <a:lnTo>
                    <a:pt x="17158" y="383286"/>
                  </a:lnTo>
                  <a:close/>
                </a:path>
                <a:path w="536575" h="385445">
                  <a:moveTo>
                    <a:pt x="13116" y="381355"/>
                  </a:moveTo>
                  <a:lnTo>
                    <a:pt x="12001" y="381355"/>
                  </a:lnTo>
                  <a:lnTo>
                    <a:pt x="15353" y="373897"/>
                  </a:lnTo>
                  <a:lnTo>
                    <a:pt x="24780" y="373024"/>
                  </a:lnTo>
                  <a:lnTo>
                    <a:pt x="13116" y="381355"/>
                  </a:lnTo>
                  <a:close/>
                </a:path>
                <a:path w="536575" h="385445">
                  <a:moveTo>
                    <a:pt x="12001" y="381355"/>
                  </a:moveTo>
                  <a:lnTo>
                    <a:pt x="7238" y="374650"/>
                  </a:lnTo>
                  <a:lnTo>
                    <a:pt x="15353" y="373897"/>
                  </a:lnTo>
                  <a:lnTo>
                    <a:pt x="12001" y="381355"/>
                  </a:lnTo>
                  <a:close/>
                </a:path>
              </a:pathLst>
            </a:custGeom>
            <a:solidFill>
              <a:srgbClr val="000000"/>
            </a:solidFill>
          </p:spPr>
          <p:txBody>
            <a:bodyPr wrap="square" lIns="0" tIns="0" rIns="0" bIns="0" rtlCol="0"/>
            <a:lstStyle/>
            <a:p>
              <a:endParaRPr/>
            </a:p>
          </p:txBody>
        </p:sp>
      </p:grpSp>
      <p:sp>
        <p:nvSpPr>
          <p:cNvPr id="24" name="object 24"/>
          <p:cNvSpPr txBox="1"/>
          <p:nvPr/>
        </p:nvSpPr>
        <p:spPr>
          <a:xfrm>
            <a:off x="6846836" y="5822950"/>
            <a:ext cx="5128895" cy="866903"/>
          </a:xfrm>
          <a:prstGeom prst="rect">
            <a:avLst/>
          </a:prstGeom>
          <a:solidFill>
            <a:srgbClr val="BCE1E5"/>
          </a:solidFill>
        </p:spPr>
        <p:txBody>
          <a:bodyPr vert="horz" wrap="square" lIns="0" tIns="58419" rIns="0" bIns="0" rtlCol="0">
            <a:spAutoFit/>
          </a:bodyPr>
          <a:lstStyle/>
          <a:p>
            <a:pPr marL="91440" marR="132080">
              <a:lnSpc>
                <a:spcPts val="2110"/>
              </a:lnSpc>
              <a:spcBef>
                <a:spcPts val="459"/>
              </a:spcBef>
            </a:pPr>
            <a:r>
              <a:rPr lang="el-GR" sz="1800" dirty="0">
                <a:latin typeface="Arial"/>
                <a:cs typeface="Arial"/>
              </a:rPr>
              <a:t>Μετράει τον αριθμό των ζευγών των αποτελεσμάτων που είναι ανεστραμμένα λόγω της διαφοράς σε έναν πίνακα</a:t>
            </a:r>
            <a:r>
              <a:rPr lang="en-US" sz="1800" dirty="0">
                <a:latin typeface="Arial"/>
                <a:cs typeface="Arial"/>
              </a:rPr>
              <a:t> </a:t>
            </a:r>
            <a:r>
              <a:rPr lang="en-US" sz="1800" spc="-10" dirty="0">
                <a:latin typeface="Arial"/>
                <a:cs typeface="Arial"/>
              </a:rPr>
              <a:t>CP</a:t>
            </a:r>
            <a:endParaRPr sz="1800" dirty="0">
              <a:latin typeface="Arial"/>
              <a:cs typeface="Arial"/>
            </a:endParaRPr>
          </a:p>
        </p:txBody>
      </p:sp>
      <p:sp>
        <p:nvSpPr>
          <p:cNvPr id="25" name="object 25"/>
          <p:cNvSpPr txBox="1"/>
          <p:nvPr/>
        </p:nvSpPr>
        <p:spPr>
          <a:xfrm>
            <a:off x="11080115" y="6433820"/>
            <a:ext cx="194310" cy="208279"/>
          </a:xfrm>
          <a:prstGeom prst="rect">
            <a:avLst/>
          </a:prstGeom>
        </p:spPr>
        <p:txBody>
          <a:bodyPr vert="horz" wrap="square" lIns="0" tIns="12700" rIns="0" bIns="0" rtlCol="0">
            <a:spAutoFit/>
          </a:bodyPr>
          <a:lstStyle/>
          <a:p>
            <a:pPr marL="12700">
              <a:lnSpc>
                <a:spcPct val="100000"/>
              </a:lnSpc>
              <a:spcBef>
                <a:spcPts val="100"/>
              </a:spcBef>
            </a:pPr>
            <a:r>
              <a:rPr sz="1200" spc="-25" dirty="0">
                <a:solidFill>
                  <a:srgbClr val="898989"/>
                </a:solidFill>
                <a:latin typeface="Arial"/>
                <a:cs typeface="Arial"/>
              </a:rPr>
              <a:t>54</a:t>
            </a:r>
            <a:endParaRPr sz="1200">
              <a:latin typeface="Arial"/>
              <a:cs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96900" y="975360"/>
            <a:ext cx="10985500" cy="459100"/>
          </a:xfrm>
          <a:prstGeom prst="rect">
            <a:avLst/>
          </a:prstGeom>
        </p:spPr>
        <p:txBody>
          <a:bodyPr vert="horz" wrap="square" lIns="0" tIns="12700" rIns="0" bIns="0" rtlCol="0">
            <a:spAutoFit/>
          </a:bodyPr>
          <a:lstStyle/>
          <a:p>
            <a:pPr marL="12700">
              <a:lnSpc>
                <a:spcPct val="100000"/>
              </a:lnSpc>
              <a:spcBef>
                <a:spcPts val="100"/>
              </a:spcBef>
            </a:pPr>
            <a:r>
              <a:rPr lang="el-GR" sz="2900" spc="125" dirty="0"/>
              <a:t>Υπολογισμός</a:t>
            </a:r>
            <a:r>
              <a:rPr sz="2900" spc="-10" dirty="0"/>
              <a:t> </a:t>
            </a:r>
            <a:r>
              <a:rPr sz="2900" dirty="0"/>
              <a:t>CPD:</a:t>
            </a:r>
            <a:r>
              <a:rPr sz="2900" spc="-25" dirty="0"/>
              <a:t> </a:t>
            </a:r>
            <a:r>
              <a:rPr lang="el-GR" sz="2900" spc="135" dirty="0"/>
              <a:t>Βήμα</a:t>
            </a:r>
            <a:r>
              <a:rPr sz="2900" spc="-10" dirty="0"/>
              <a:t> </a:t>
            </a:r>
            <a:r>
              <a:rPr sz="2900" spc="70" dirty="0"/>
              <a:t>1</a:t>
            </a:r>
            <a:r>
              <a:rPr sz="2900" spc="-5" dirty="0"/>
              <a:t> </a:t>
            </a:r>
            <a:r>
              <a:rPr lang="el-GR" sz="2900" spc="125" dirty="0"/>
              <a:t>Κανονικοποίηση</a:t>
            </a:r>
            <a:endParaRPr sz="2900" dirty="0"/>
          </a:p>
        </p:txBody>
      </p:sp>
      <p:grpSp>
        <p:nvGrpSpPr>
          <p:cNvPr id="3" name="object 3"/>
          <p:cNvGrpSpPr/>
          <p:nvPr/>
        </p:nvGrpSpPr>
        <p:grpSpPr>
          <a:xfrm>
            <a:off x="3916679" y="2731007"/>
            <a:ext cx="929640" cy="2124710"/>
            <a:chOff x="3916679" y="2731007"/>
            <a:chExt cx="929640" cy="2124710"/>
          </a:xfrm>
        </p:grpSpPr>
        <p:pic>
          <p:nvPicPr>
            <p:cNvPr id="4" name="object 4"/>
            <p:cNvPicPr/>
            <p:nvPr/>
          </p:nvPicPr>
          <p:blipFill>
            <a:blip r:embed="rId2" cstate="print"/>
            <a:stretch>
              <a:fillRect/>
            </a:stretch>
          </p:blipFill>
          <p:spPr>
            <a:xfrm>
              <a:off x="3983735" y="2731007"/>
              <a:ext cx="795527" cy="762000"/>
            </a:xfrm>
            <a:prstGeom prst="rect">
              <a:avLst/>
            </a:prstGeom>
          </p:spPr>
        </p:pic>
        <p:pic>
          <p:nvPicPr>
            <p:cNvPr id="5" name="object 5"/>
            <p:cNvPicPr/>
            <p:nvPr/>
          </p:nvPicPr>
          <p:blipFill>
            <a:blip r:embed="rId3" cstate="print"/>
            <a:stretch>
              <a:fillRect/>
            </a:stretch>
          </p:blipFill>
          <p:spPr>
            <a:xfrm>
              <a:off x="4031005" y="2758287"/>
              <a:ext cx="700976" cy="667537"/>
            </a:xfrm>
            <a:prstGeom prst="rect">
              <a:avLst/>
            </a:prstGeom>
          </p:spPr>
        </p:pic>
        <p:sp>
          <p:nvSpPr>
            <p:cNvPr id="6" name="object 6"/>
            <p:cNvSpPr/>
            <p:nvPr/>
          </p:nvSpPr>
          <p:spPr>
            <a:xfrm>
              <a:off x="4031005" y="2758287"/>
              <a:ext cx="701040" cy="668020"/>
            </a:xfrm>
            <a:custGeom>
              <a:avLst/>
              <a:gdLst/>
              <a:ahLst/>
              <a:cxnLst/>
              <a:rect l="l" t="t" r="r" b="b"/>
              <a:pathLst>
                <a:path w="701039" h="668020">
                  <a:moveTo>
                    <a:pt x="0" y="333768"/>
                  </a:moveTo>
                  <a:lnTo>
                    <a:pt x="3199" y="288474"/>
                  </a:lnTo>
                  <a:lnTo>
                    <a:pt x="12519" y="245033"/>
                  </a:lnTo>
                  <a:lnTo>
                    <a:pt x="27543" y="203843"/>
                  </a:lnTo>
                  <a:lnTo>
                    <a:pt x="47852" y="165301"/>
                  </a:lnTo>
                  <a:lnTo>
                    <a:pt x="73029" y="129805"/>
                  </a:lnTo>
                  <a:lnTo>
                    <a:pt x="102657" y="97751"/>
                  </a:lnTo>
                  <a:lnTo>
                    <a:pt x="136317" y="69539"/>
                  </a:lnTo>
                  <a:lnTo>
                    <a:pt x="173593" y="45565"/>
                  </a:lnTo>
                  <a:lnTo>
                    <a:pt x="214066" y="26226"/>
                  </a:lnTo>
                  <a:lnTo>
                    <a:pt x="257319" y="11921"/>
                  </a:lnTo>
                  <a:lnTo>
                    <a:pt x="302934" y="3046"/>
                  </a:lnTo>
                  <a:lnTo>
                    <a:pt x="350494" y="0"/>
                  </a:lnTo>
                  <a:lnTo>
                    <a:pt x="398054" y="3046"/>
                  </a:lnTo>
                  <a:lnTo>
                    <a:pt x="443670" y="11921"/>
                  </a:lnTo>
                  <a:lnTo>
                    <a:pt x="486923" y="26226"/>
                  </a:lnTo>
                  <a:lnTo>
                    <a:pt x="527396" y="45565"/>
                  </a:lnTo>
                  <a:lnTo>
                    <a:pt x="564671" y="69539"/>
                  </a:lnTo>
                  <a:lnTo>
                    <a:pt x="598331" y="97751"/>
                  </a:lnTo>
                  <a:lnTo>
                    <a:pt x="627959" y="129805"/>
                  </a:lnTo>
                  <a:lnTo>
                    <a:pt x="653136" y="165301"/>
                  </a:lnTo>
                  <a:lnTo>
                    <a:pt x="673445" y="203843"/>
                  </a:lnTo>
                  <a:lnTo>
                    <a:pt x="688469" y="245033"/>
                  </a:lnTo>
                  <a:lnTo>
                    <a:pt x="697789" y="288474"/>
                  </a:lnTo>
                  <a:lnTo>
                    <a:pt x="700989" y="333768"/>
                  </a:lnTo>
                  <a:lnTo>
                    <a:pt x="697789" y="379060"/>
                  </a:lnTo>
                  <a:lnTo>
                    <a:pt x="688469" y="422499"/>
                  </a:lnTo>
                  <a:lnTo>
                    <a:pt x="673445" y="463688"/>
                  </a:lnTo>
                  <a:lnTo>
                    <a:pt x="653136" y="502230"/>
                  </a:lnTo>
                  <a:lnTo>
                    <a:pt x="627959" y="537726"/>
                  </a:lnTo>
                  <a:lnTo>
                    <a:pt x="598331" y="569780"/>
                  </a:lnTo>
                  <a:lnTo>
                    <a:pt x="564671" y="597994"/>
                  </a:lnTo>
                  <a:lnTo>
                    <a:pt x="527396" y="621969"/>
                  </a:lnTo>
                  <a:lnTo>
                    <a:pt x="486923" y="641308"/>
                  </a:lnTo>
                  <a:lnTo>
                    <a:pt x="443670" y="655615"/>
                  </a:lnTo>
                  <a:lnTo>
                    <a:pt x="398054" y="664490"/>
                  </a:lnTo>
                  <a:lnTo>
                    <a:pt x="350494" y="667537"/>
                  </a:lnTo>
                  <a:lnTo>
                    <a:pt x="302934" y="664490"/>
                  </a:lnTo>
                  <a:lnTo>
                    <a:pt x="257319" y="655615"/>
                  </a:lnTo>
                  <a:lnTo>
                    <a:pt x="214066" y="641308"/>
                  </a:lnTo>
                  <a:lnTo>
                    <a:pt x="173593" y="621969"/>
                  </a:lnTo>
                  <a:lnTo>
                    <a:pt x="136317" y="597994"/>
                  </a:lnTo>
                  <a:lnTo>
                    <a:pt x="102657" y="569780"/>
                  </a:lnTo>
                  <a:lnTo>
                    <a:pt x="73029" y="537726"/>
                  </a:lnTo>
                  <a:lnTo>
                    <a:pt x="47852" y="502230"/>
                  </a:lnTo>
                  <a:lnTo>
                    <a:pt x="27543" y="463688"/>
                  </a:lnTo>
                  <a:lnTo>
                    <a:pt x="12519" y="422499"/>
                  </a:lnTo>
                  <a:lnTo>
                    <a:pt x="3199" y="379060"/>
                  </a:lnTo>
                  <a:lnTo>
                    <a:pt x="0" y="333768"/>
                  </a:lnTo>
                  <a:close/>
                </a:path>
              </a:pathLst>
            </a:custGeom>
            <a:ln w="9525">
              <a:solidFill>
                <a:srgbClr val="000000"/>
              </a:solidFill>
            </a:ln>
          </p:spPr>
          <p:txBody>
            <a:bodyPr wrap="square" lIns="0" tIns="0" rIns="0" bIns="0" rtlCol="0"/>
            <a:lstStyle/>
            <a:p>
              <a:endParaRPr/>
            </a:p>
          </p:txBody>
        </p:sp>
        <p:pic>
          <p:nvPicPr>
            <p:cNvPr id="7" name="object 7"/>
            <p:cNvPicPr/>
            <p:nvPr/>
          </p:nvPicPr>
          <p:blipFill>
            <a:blip r:embed="rId4" cstate="print"/>
            <a:stretch>
              <a:fillRect/>
            </a:stretch>
          </p:blipFill>
          <p:spPr>
            <a:xfrm>
              <a:off x="3916679" y="4145279"/>
              <a:ext cx="929639" cy="710184"/>
            </a:xfrm>
            <a:prstGeom prst="rect">
              <a:avLst/>
            </a:prstGeom>
          </p:spPr>
        </p:pic>
        <p:pic>
          <p:nvPicPr>
            <p:cNvPr id="8" name="object 8"/>
            <p:cNvPicPr/>
            <p:nvPr/>
          </p:nvPicPr>
          <p:blipFill>
            <a:blip r:embed="rId5" cstate="print"/>
            <a:stretch>
              <a:fillRect/>
            </a:stretch>
          </p:blipFill>
          <p:spPr>
            <a:xfrm>
              <a:off x="3962399" y="4170616"/>
              <a:ext cx="838199" cy="617283"/>
            </a:xfrm>
            <a:prstGeom prst="rect">
              <a:avLst/>
            </a:prstGeom>
          </p:spPr>
        </p:pic>
        <p:sp>
          <p:nvSpPr>
            <p:cNvPr id="9" name="object 9"/>
            <p:cNvSpPr/>
            <p:nvPr/>
          </p:nvSpPr>
          <p:spPr>
            <a:xfrm>
              <a:off x="3962399" y="4170616"/>
              <a:ext cx="838200" cy="617855"/>
            </a:xfrm>
            <a:custGeom>
              <a:avLst/>
              <a:gdLst/>
              <a:ahLst/>
              <a:cxnLst/>
              <a:rect l="l" t="t" r="r" b="b"/>
              <a:pathLst>
                <a:path w="838200" h="617854">
                  <a:moveTo>
                    <a:pt x="0" y="308762"/>
                  </a:moveTo>
                  <a:lnTo>
                    <a:pt x="3265" y="270034"/>
                  </a:lnTo>
                  <a:lnTo>
                    <a:pt x="12798" y="232741"/>
                  </a:lnTo>
                  <a:lnTo>
                    <a:pt x="28207" y="197173"/>
                  </a:lnTo>
                  <a:lnTo>
                    <a:pt x="49100" y="163618"/>
                  </a:lnTo>
                  <a:lnTo>
                    <a:pt x="75083" y="132366"/>
                  </a:lnTo>
                  <a:lnTo>
                    <a:pt x="105764" y="103706"/>
                  </a:lnTo>
                  <a:lnTo>
                    <a:pt x="140750" y="77929"/>
                  </a:lnTo>
                  <a:lnTo>
                    <a:pt x="179650" y="55323"/>
                  </a:lnTo>
                  <a:lnTo>
                    <a:pt x="222069" y="36179"/>
                  </a:lnTo>
                  <a:lnTo>
                    <a:pt x="267617" y="20785"/>
                  </a:lnTo>
                  <a:lnTo>
                    <a:pt x="315899" y="9430"/>
                  </a:lnTo>
                  <a:lnTo>
                    <a:pt x="366524" y="2405"/>
                  </a:lnTo>
                  <a:lnTo>
                    <a:pt x="419100" y="0"/>
                  </a:lnTo>
                  <a:lnTo>
                    <a:pt x="471675" y="2405"/>
                  </a:lnTo>
                  <a:lnTo>
                    <a:pt x="522300" y="9430"/>
                  </a:lnTo>
                  <a:lnTo>
                    <a:pt x="570582" y="20785"/>
                  </a:lnTo>
                  <a:lnTo>
                    <a:pt x="616130" y="36179"/>
                  </a:lnTo>
                  <a:lnTo>
                    <a:pt x="658549" y="55323"/>
                  </a:lnTo>
                  <a:lnTo>
                    <a:pt x="697449" y="77929"/>
                  </a:lnTo>
                  <a:lnTo>
                    <a:pt x="732435" y="103706"/>
                  </a:lnTo>
                  <a:lnTo>
                    <a:pt x="763116" y="132366"/>
                  </a:lnTo>
                  <a:lnTo>
                    <a:pt x="789099" y="163618"/>
                  </a:lnTo>
                  <a:lnTo>
                    <a:pt x="809992" y="197173"/>
                  </a:lnTo>
                  <a:lnTo>
                    <a:pt x="825401" y="232741"/>
                  </a:lnTo>
                  <a:lnTo>
                    <a:pt x="834934" y="270034"/>
                  </a:lnTo>
                  <a:lnTo>
                    <a:pt x="838200" y="308762"/>
                  </a:lnTo>
                  <a:lnTo>
                    <a:pt x="834934" y="347500"/>
                  </a:lnTo>
                  <a:lnTo>
                    <a:pt x="825401" y="384802"/>
                  </a:lnTo>
                  <a:lnTo>
                    <a:pt x="809992" y="420379"/>
                  </a:lnTo>
                  <a:lnTo>
                    <a:pt x="789099" y="453940"/>
                  </a:lnTo>
                  <a:lnTo>
                    <a:pt x="763116" y="485197"/>
                  </a:lnTo>
                  <a:lnTo>
                    <a:pt x="732435" y="513860"/>
                  </a:lnTo>
                  <a:lnTo>
                    <a:pt x="697449" y="539641"/>
                  </a:lnTo>
                  <a:lnTo>
                    <a:pt x="658549" y="562248"/>
                  </a:lnTo>
                  <a:lnTo>
                    <a:pt x="616130" y="581394"/>
                  </a:lnTo>
                  <a:lnTo>
                    <a:pt x="570582" y="596789"/>
                  </a:lnTo>
                  <a:lnTo>
                    <a:pt x="522300" y="608144"/>
                  </a:lnTo>
                  <a:lnTo>
                    <a:pt x="471675" y="615169"/>
                  </a:lnTo>
                  <a:lnTo>
                    <a:pt x="419100" y="617575"/>
                  </a:lnTo>
                  <a:lnTo>
                    <a:pt x="366524" y="615169"/>
                  </a:lnTo>
                  <a:lnTo>
                    <a:pt x="315899" y="608144"/>
                  </a:lnTo>
                  <a:lnTo>
                    <a:pt x="267617" y="596789"/>
                  </a:lnTo>
                  <a:lnTo>
                    <a:pt x="222069" y="581394"/>
                  </a:lnTo>
                  <a:lnTo>
                    <a:pt x="179650" y="562248"/>
                  </a:lnTo>
                  <a:lnTo>
                    <a:pt x="140750" y="539641"/>
                  </a:lnTo>
                  <a:lnTo>
                    <a:pt x="105764" y="513860"/>
                  </a:lnTo>
                  <a:lnTo>
                    <a:pt x="75083" y="485197"/>
                  </a:lnTo>
                  <a:lnTo>
                    <a:pt x="49100" y="453940"/>
                  </a:lnTo>
                  <a:lnTo>
                    <a:pt x="28207" y="420379"/>
                  </a:lnTo>
                  <a:lnTo>
                    <a:pt x="12798" y="384802"/>
                  </a:lnTo>
                  <a:lnTo>
                    <a:pt x="3265" y="347500"/>
                  </a:lnTo>
                  <a:lnTo>
                    <a:pt x="0" y="308762"/>
                  </a:lnTo>
                  <a:close/>
                </a:path>
              </a:pathLst>
            </a:custGeom>
            <a:ln w="9525">
              <a:solidFill>
                <a:srgbClr val="000000"/>
              </a:solidFill>
            </a:ln>
          </p:spPr>
          <p:txBody>
            <a:bodyPr wrap="square" lIns="0" tIns="0" rIns="0" bIns="0" rtlCol="0"/>
            <a:lstStyle/>
            <a:p>
              <a:endParaRPr/>
            </a:p>
          </p:txBody>
        </p:sp>
      </p:grpSp>
      <p:sp>
        <p:nvSpPr>
          <p:cNvPr id="10" name="object 10"/>
          <p:cNvSpPr txBox="1"/>
          <p:nvPr/>
        </p:nvSpPr>
        <p:spPr>
          <a:xfrm>
            <a:off x="3883774" y="2420785"/>
            <a:ext cx="1018540" cy="246379"/>
          </a:xfrm>
          <a:prstGeom prst="rect">
            <a:avLst/>
          </a:prstGeom>
          <a:ln w="9525">
            <a:solidFill>
              <a:srgbClr val="000000"/>
            </a:solidFill>
          </a:ln>
        </p:spPr>
        <p:txBody>
          <a:bodyPr vert="horz" wrap="square" lIns="0" tIns="33655" rIns="0" bIns="0" rtlCol="0">
            <a:spAutoFit/>
          </a:bodyPr>
          <a:lstStyle/>
          <a:p>
            <a:pPr marL="91440">
              <a:lnSpc>
                <a:spcPct val="100000"/>
              </a:lnSpc>
              <a:spcBef>
                <a:spcPts val="265"/>
              </a:spcBef>
            </a:pPr>
            <a:r>
              <a:rPr sz="1000" dirty="0">
                <a:latin typeface="Calibri"/>
                <a:cs typeface="Calibri"/>
              </a:rPr>
              <a:t>VegPasta</a:t>
            </a:r>
            <a:r>
              <a:rPr sz="1000" spc="-50" dirty="0">
                <a:latin typeface="Calibri"/>
                <a:cs typeface="Calibri"/>
              </a:rPr>
              <a:t> </a:t>
            </a:r>
            <a:r>
              <a:rPr sz="1000" spc="-10" dirty="0">
                <a:latin typeface="Calibri"/>
                <a:cs typeface="Calibri"/>
              </a:rPr>
              <a:t>&gt;Fish</a:t>
            </a:r>
            <a:endParaRPr sz="1000">
              <a:latin typeface="Calibri"/>
              <a:cs typeface="Calibri"/>
            </a:endParaRPr>
          </a:p>
        </p:txBody>
      </p:sp>
      <p:grpSp>
        <p:nvGrpSpPr>
          <p:cNvPr id="11" name="object 11"/>
          <p:cNvGrpSpPr/>
          <p:nvPr/>
        </p:nvGrpSpPr>
        <p:grpSpPr>
          <a:xfrm>
            <a:off x="3986784" y="5090159"/>
            <a:ext cx="789940" cy="692150"/>
            <a:chOff x="3986784" y="5090159"/>
            <a:chExt cx="789940" cy="692150"/>
          </a:xfrm>
        </p:grpSpPr>
        <p:pic>
          <p:nvPicPr>
            <p:cNvPr id="12" name="object 12"/>
            <p:cNvPicPr/>
            <p:nvPr/>
          </p:nvPicPr>
          <p:blipFill>
            <a:blip r:embed="rId6" cstate="print"/>
            <a:stretch>
              <a:fillRect/>
            </a:stretch>
          </p:blipFill>
          <p:spPr>
            <a:xfrm>
              <a:off x="3986784" y="5090159"/>
              <a:ext cx="789432" cy="691895"/>
            </a:xfrm>
            <a:prstGeom prst="rect">
              <a:avLst/>
            </a:prstGeom>
          </p:spPr>
        </p:pic>
        <p:pic>
          <p:nvPicPr>
            <p:cNvPr id="13" name="object 13"/>
            <p:cNvPicPr/>
            <p:nvPr/>
          </p:nvPicPr>
          <p:blipFill>
            <a:blip r:embed="rId7" cstate="print"/>
            <a:stretch>
              <a:fillRect/>
            </a:stretch>
          </p:blipFill>
          <p:spPr>
            <a:xfrm>
              <a:off x="4032796" y="5118099"/>
              <a:ext cx="697407" cy="596506"/>
            </a:xfrm>
            <a:prstGeom prst="rect">
              <a:avLst/>
            </a:prstGeom>
          </p:spPr>
        </p:pic>
        <p:sp>
          <p:nvSpPr>
            <p:cNvPr id="14" name="object 14"/>
            <p:cNvSpPr/>
            <p:nvPr/>
          </p:nvSpPr>
          <p:spPr>
            <a:xfrm>
              <a:off x="4032796" y="5115178"/>
              <a:ext cx="697865" cy="599440"/>
            </a:xfrm>
            <a:custGeom>
              <a:avLst/>
              <a:gdLst/>
              <a:ahLst/>
              <a:cxnLst/>
              <a:rect l="l" t="t" r="r" b="b"/>
              <a:pathLst>
                <a:path w="697864" h="599439">
                  <a:moveTo>
                    <a:pt x="0" y="299732"/>
                  </a:moveTo>
                  <a:lnTo>
                    <a:pt x="3780" y="255438"/>
                  </a:lnTo>
                  <a:lnTo>
                    <a:pt x="14763" y="213163"/>
                  </a:lnTo>
                  <a:lnTo>
                    <a:pt x="32409" y="173370"/>
                  </a:lnTo>
                  <a:lnTo>
                    <a:pt x="56178" y="136522"/>
                  </a:lnTo>
                  <a:lnTo>
                    <a:pt x="85531" y="103083"/>
                  </a:lnTo>
                  <a:lnTo>
                    <a:pt x="119928" y="73517"/>
                  </a:lnTo>
                  <a:lnTo>
                    <a:pt x="158831" y="48287"/>
                  </a:lnTo>
                  <a:lnTo>
                    <a:pt x="201699" y="27856"/>
                  </a:lnTo>
                  <a:lnTo>
                    <a:pt x="247993" y="12689"/>
                  </a:lnTo>
                  <a:lnTo>
                    <a:pt x="297175" y="3249"/>
                  </a:lnTo>
                  <a:lnTo>
                    <a:pt x="348703" y="0"/>
                  </a:lnTo>
                  <a:lnTo>
                    <a:pt x="400232" y="3249"/>
                  </a:lnTo>
                  <a:lnTo>
                    <a:pt x="449413" y="12689"/>
                  </a:lnTo>
                  <a:lnTo>
                    <a:pt x="495708" y="27856"/>
                  </a:lnTo>
                  <a:lnTo>
                    <a:pt x="538576" y="48287"/>
                  </a:lnTo>
                  <a:lnTo>
                    <a:pt x="577478" y="73517"/>
                  </a:lnTo>
                  <a:lnTo>
                    <a:pt x="611876" y="103083"/>
                  </a:lnTo>
                  <a:lnTo>
                    <a:pt x="641229" y="136522"/>
                  </a:lnTo>
                  <a:lnTo>
                    <a:pt x="664998" y="173370"/>
                  </a:lnTo>
                  <a:lnTo>
                    <a:pt x="682643" y="213163"/>
                  </a:lnTo>
                  <a:lnTo>
                    <a:pt x="693626" y="255438"/>
                  </a:lnTo>
                  <a:lnTo>
                    <a:pt x="697407" y="299732"/>
                  </a:lnTo>
                  <a:lnTo>
                    <a:pt x="693626" y="344014"/>
                  </a:lnTo>
                  <a:lnTo>
                    <a:pt x="682643" y="386280"/>
                  </a:lnTo>
                  <a:lnTo>
                    <a:pt x="664998" y="426066"/>
                  </a:lnTo>
                  <a:lnTo>
                    <a:pt x="641229" y="462909"/>
                  </a:lnTo>
                  <a:lnTo>
                    <a:pt x="611876" y="496345"/>
                  </a:lnTo>
                  <a:lnTo>
                    <a:pt x="577478" y="525909"/>
                  </a:lnTo>
                  <a:lnTo>
                    <a:pt x="538576" y="551138"/>
                  </a:lnTo>
                  <a:lnTo>
                    <a:pt x="495708" y="571569"/>
                  </a:lnTo>
                  <a:lnTo>
                    <a:pt x="449413" y="586736"/>
                  </a:lnTo>
                  <a:lnTo>
                    <a:pt x="400232" y="596177"/>
                  </a:lnTo>
                  <a:lnTo>
                    <a:pt x="348703" y="599427"/>
                  </a:lnTo>
                  <a:lnTo>
                    <a:pt x="297175" y="596177"/>
                  </a:lnTo>
                  <a:lnTo>
                    <a:pt x="247993" y="586736"/>
                  </a:lnTo>
                  <a:lnTo>
                    <a:pt x="201699" y="571569"/>
                  </a:lnTo>
                  <a:lnTo>
                    <a:pt x="158831" y="551138"/>
                  </a:lnTo>
                  <a:lnTo>
                    <a:pt x="119928" y="525909"/>
                  </a:lnTo>
                  <a:lnTo>
                    <a:pt x="85531" y="496345"/>
                  </a:lnTo>
                  <a:lnTo>
                    <a:pt x="56178" y="462909"/>
                  </a:lnTo>
                  <a:lnTo>
                    <a:pt x="32409" y="426066"/>
                  </a:lnTo>
                  <a:lnTo>
                    <a:pt x="14763" y="386280"/>
                  </a:lnTo>
                  <a:lnTo>
                    <a:pt x="3780" y="344014"/>
                  </a:lnTo>
                  <a:lnTo>
                    <a:pt x="0" y="299732"/>
                  </a:lnTo>
                  <a:close/>
                </a:path>
              </a:pathLst>
            </a:custGeom>
            <a:ln w="9525">
              <a:solidFill>
                <a:srgbClr val="000000"/>
              </a:solidFill>
            </a:ln>
          </p:spPr>
          <p:txBody>
            <a:bodyPr wrap="square" lIns="0" tIns="0" rIns="0" bIns="0" rtlCol="0"/>
            <a:lstStyle/>
            <a:p>
              <a:endParaRPr/>
            </a:p>
          </p:txBody>
        </p:sp>
      </p:grpSp>
      <p:sp>
        <p:nvSpPr>
          <p:cNvPr id="15" name="object 15"/>
          <p:cNvSpPr txBox="1"/>
          <p:nvPr/>
        </p:nvSpPr>
        <p:spPr>
          <a:xfrm>
            <a:off x="3429000" y="2133600"/>
            <a:ext cx="2133600" cy="3962400"/>
          </a:xfrm>
          <a:prstGeom prst="rect">
            <a:avLst/>
          </a:prstGeom>
          <a:ln w="9525">
            <a:solidFill>
              <a:srgbClr val="2E92B8"/>
            </a:solidFill>
          </a:ln>
        </p:spPr>
        <p:txBody>
          <a:bodyPr vert="horz" wrap="square" lIns="0" tIns="0" rIns="0" bIns="0" rtlCol="0">
            <a:spAutoFit/>
          </a:bodyPr>
          <a:lstStyle/>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spcBef>
                <a:spcPts val="5"/>
              </a:spcBef>
            </a:pPr>
            <a:endParaRPr sz="1150">
              <a:latin typeface="Times New Roman"/>
              <a:cs typeface="Times New Roman"/>
            </a:endParaRPr>
          </a:p>
          <a:p>
            <a:pPr marR="221615" algn="ctr">
              <a:lnSpc>
                <a:spcPct val="100000"/>
              </a:lnSpc>
            </a:pPr>
            <a:r>
              <a:rPr sz="1000" b="1" spc="-20" dirty="0">
                <a:latin typeface="Calibri"/>
                <a:cs typeface="Calibri"/>
              </a:rPr>
              <a:t>MAIN</a:t>
            </a:r>
            <a:endParaRPr sz="1000">
              <a:latin typeface="Calibri"/>
              <a:cs typeface="Calibri"/>
            </a:endParaRPr>
          </a:p>
          <a:p>
            <a:pPr>
              <a:lnSpc>
                <a:spcPct val="100000"/>
              </a:lnSpc>
            </a:pPr>
            <a:endParaRPr sz="1200">
              <a:latin typeface="Calibri"/>
              <a:cs typeface="Calibri"/>
            </a:endParaRPr>
          </a:p>
          <a:p>
            <a:pPr>
              <a:lnSpc>
                <a:spcPct val="100000"/>
              </a:lnSpc>
            </a:pPr>
            <a:endParaRPr sz="1200">
              <a:latin typeface="Calibri"/>
              <a:cs typeface="Calibri"/>
            </a:endParaRPr>
          </a:p>
          <a:p>
            <a:pPr>
              <a:lnSpc>
                <a:spcPct val="100000"/>
              </a:lnSpc>
            </a:pPr>
            <a:endParaRPr sz="1200">
              <a:latin typeface="Calibri"/>
              <a:cs typeface="Calibri"/>
            </a:endParaRPr>
          </a:p>
          <a:p>
            <a:pPr>
              <a:lnSpc>
                <a:spcPct val="100000"/>
              </a:lnSpc>
            </a:pPr>
            <a:endParaRPr sz="1200">
              <a:latin typeface="Calibri"/>
              <a:cs typeface="Calibri"/>
            </a:endParaRPr>
          </a:p>
          <a:p>
            <a:pPr>
              <a:lnSpc>
                <a:spcPct val="100000"/>
              </a:lnSpc>
            </a:pPr>
            <a:endParaRPr sz="1200">
              <a:latin typeface="Calibri"/>
              <a:cs typeface="Calibri"/>
            </a:endParaRPr>
          </a:p>
          <a:p>
            <a:pPr>
              <a:lnSpc>
                <a:spcPct val="100000"/>
              </a:lnSpc>
            </a:pPr>
            <a:endParaRPr sz="1200">
              <a:latin typeface="Calibri"/>
              <a:cs typeface="Calibri"/>
            </a:endParaRPr>
          </a:p>
          <a:p>
            <a:pPr marR="220979" algn="ctr">
              <a:lnSpc>
                <a:spcPct val="100000"/>
              </a:lnSpc>
              <a:spcBef>
                <a:spcPts val="985"/>
              </a:spcBef>
            </a:pPr>
            <a:r>
              <a:rPr sz="900" b="1" spc="-10" dirty="0">
                <a:latin typeface="Calibri"/>
                <a:cs typeface="Calibri"/>
              </a:rPr>
              <a:t>DRINK</a:t>
            </a:r>
            <a:endParaRPr sz="900">
              <a:latin typeface="Calibri"/>
              <a:cs typeface="Calibri"/>
            </a:endParaRPr>
          </a:p>
          <a:p>
            <a:pPr>
              <a:lnSpc>
                <a:spcPct val="100000"/>
              </a:lnSpc>
            </a:pPr>
            <a:endParaRPr sz="1100">
              <a:latin typeface="Calibri"/>
              <a:cs typeface="Calibri"/>
            </a:endParaRPr>
          </a:p>
          <a:p>
            <a:pPr>
              <a:lnSpc>
                <a:spcPct val="100000"/>
              </a:lnSpc>
            </a:pPr>
            <a:endParaRPr sz="1100">
              <a:latin typeface="Calibri"/>
              <a:cs typeface="Calibri"/>
            </a:endParaRPr>
          </a:p>
          <a:p>
            <a:pPr>
              <a:lnSpc>
                <a:spcPct val="100000"/>
              </a:lnSpc>
            </a:pPr>
            <a:endParaRPr sz="1100">
              <a:latin typeface="Calibri"/>
              <a:cs typeface="Calibri"/>
            </a:endParaRPr>
          </a:p>
          <a:p>
            <a:pPr>
              <a:lnSpc>
                <a:spcPct val="100000"/>
              </a:lnSpc>
            </a:pPr>
            <a:endParaRPr sz="1100">
              <a:latin typeface="Calibri"/>
              <a:cs typeface="Calibri"/>
            </a:endParaRPr>
          </a:p>
          <a:p>
            <a:pPr marR="221615" algn="ctr">
              <a:lnSpc>
                <a:spcPct val="100000"/>
              </a:lnSpc>
              <a:spcBef>
                <a:spcPts val="860"/>
              </a:spcBef>
            </a:pPr>
            <a:r>
              <a:rPr sz="1000" b="1" spc="-25" dirty="0">
                <a:latin typeface="Calibri"/>
                <a:cs typeface="Calibri"/>
              </a:rPr>
              <a:t>ENT</a:t>
            </a:r>
            <a:endParaRPr sz="1000">
              <a:latin typeface="Calibri"/>
              <a:cs typeface="Calibri"/>
            </a:endParaRPr>
          </a:p>
        </p:txBody>
      </p:sp>
      <p:sp>
        <p:nvSpPr>
          <p:cNvPr id="16" name="object 16"/>
          <p:cNvSpPr txBox="1"/>
          <p:nvPr/>
        </p:nvSpPr>
        <p:spPr>
          <a:xfrm>
            <a:off x="4053433" y="4873028"/>
            <a:ext cx="693420" cy="246379"/>
          </a:xfrm>
          <a:prstGeom prst="rect">
            <a:avLst/>
          </a:prstGeom>
          <a:ln w="9525">
            <a:solidFill>
              <a:srgbClr val="000000"/>
            </a:solidFill>
          </a:ln>
        </p:spPr>
        <p:txBody>
          <a:bodyPr vert="horz" wrap="square" lIns="0" tIns="31750" rIns="0" bIns="0" rtlCol="0">
            <a:spAutoFit/>
          </a:bodyPr>
          <a:lstStyle/>
          <a:p>
            <a:pPr marL="90805">
              <a:lnSpc>
                <a:spcPct val="100000"/>
              </a:lnSpc>
              <a:spcBef>
                <a:spcPts val="250"/>
              </a:spcBef>
            </a:pPr>
            <a:r>
              <a:rPr sz="1000" spc="-10" dirty="0">
                <a:latin typeface="Calibri"/>
                <a:cs typeface="Calibri"/>
              </a:rPr>
              <a:t>TV&gt;Music</a:t>
            </a:r>
            <a:endParaRPr sz="1000">
              <a:latin typeface="Calibri"/>
              <a:cs typeface="Calibri"/>
            </a:endParaRPr>
          </a:p>
        </p:txBody>
      </p:sp>
      <p:grpSp>
        <p:nvGrpSpPr>
          <p:cNvPr id="17" name="object 17"/>
          <p:cNvGrpSpPr/>
          <p:nvPr/>
        </p:nvGrpSpPr>
        <p:grpSpPr>
          <a:xfrm>
            <a:off x="3657600" y="3404615"/>
            <a:ext cx="1749425" cy="942340"/>
            <a:chOff x="3657600" y="3404615"/>
            <a:chExt cx="1749425" cy="942340"/>
          </a:xfrm>
        </p:grpSpPr>
        <p:pic>
          <p:nvPicPr>
            <p:cNvPr id="18" name="object 18"/>
            <p:cNvPicPr/>
            <p:nvPr/>
          </p:nvPicPr>
          <p:blipFill>
            <a:blip r:embed="rId8" cstate="print"/>
            <a:stretch>
              <a:fillRect/>
            </a:stretch>
          </p:blipFill>
          <p:spPr>
            <a:xfrm>
              <a:off x="4227576" y="3404615"/>
              <a:ext cx="307848" cy="941831"/>
            </a:xfrm>
            <a:prstGeom prst="rect">
              <a:avLst/>
            </a:prstGeom>
          </p:spPr>
        </p:pic>
        <p:sp>
          <p:nvSpPr>
            <p:cNvPr id="19" name="object 19"/>
            <p:cNvSpPr/>
            <p:nvPr/>
          </p:nvSpPr>
          <p:spPr>
            <a:xfrm>
              <a:off x="4322559" y="3425824"/>
              <a:ext cx="118110" cy="744855"/>
            </a:xfrm>
            <a:custGeom>
              <a:avLst/>
              <a:gdLst/>
              <a:ahLst/>
              <a:cxnLst/>
              <a:rect l="l" t="t" r="r" b="b"/>
              <a:pathLst>
                <a:path w="118110" h="744854">
                  <a:moveTo>
                    <a:pt x="58940" y="694439"/>
                  </a:moveTo>
                  <a:lnTo>
                    <a:pt x="46240" y="672664"/>
                  </a:lnTo>
                  <a:lnTo>
                    <a:pt x="46240" y="0"/>
                  </a:lnTo>
                  <a:lnTo>
                    <a:pt x="71640" y="0"/>
                  </a:lnTo>
                  <a:lnTo>
                    <a:pt x="71640" y="672664"/>
                  </a:lnTo>
                  <a:lnTo>
                    <a:pt x="58940" y="694439"/>
                  </a:lnTo>
                  <a:close/>
                </a:path>
                <a:path w="118110" h="744854">
                  <a:moveTo>
                    <a:pt x="58940" y="744829"/>
                  </a:moveTo>
                  <a:lnTo>
                    <a:pt x="0" y="643775"/>
                  </a:lnTo>
                  <a:lnTo>
                    <a:pt x="2044" y="635990"/>
                  </a:lnTo>
                  <a:lnTo>
                    <a:pt x="14147" y="628903"/>
                  </a:lnTo>
                  <a:lnTo>
                    <a:pt x="21932" y="630986"/>
                  </a:lnTo>
                  <a:lnTo>
                    <a:pt x="46240" y="672664"/>
                  </a:lnTo>
                  <a:lnTo>
                    <a:pt x="46240" y="719632"/>
                  </a:lnTo>
                  <a:lnTo>
                    <a:pt x="73637" y="719632"/>
                  </a:lnTo>
                  <a:lnTo>
                    <a:pt x="58940" y="744829"/>
                  </a:lnTo>
                  <a:close/>
                </a:path>
                <a:path w="118110" h="744854">
                  <a:moveTo>
                    <a:pt x="73637" y="719632"/>
                  </a:moveTo>
                  <a:lnTo>
                    <a:pt x="71640" y="719632"/>
                  </a:lnTo>
                  <a:lnTo>
                    <a:pt x="71640" y="672664"/>
                  </a:lnTo>
                  <a:lnTo>
                    <a:pt x="95948" y="630986"/>
                  </a:lnTo>
                  <a:lnTo>
                    <a:pt x="103733" y="628903"/>
                  </a:lnTo>
                  <a:lnTo>
                    <a:pt x="115836" y="635990"/>
                  </a:lnTo>
                  <a:lnTo>
                    <a:pt x="117881" y="643775"/>
                  </a:lnTo>
                  <a:lnTo>
                    <a:pt x="73637" y="719632"/>
                  </a:lnTo>
                  <a:close/>
                </a:path>
                <a:path w="118110" h="744854">
                  <a:moveTo>
                    <a:pt x="71640" y="719632"/>
                  </a:moveTo>
                  <a:lnTo>
                    <a:pt x="46240" y="719632"/>
                  </a:lnTo>
                  <a:lnTo>
                    <a:pt x="46240" y="672664"/>
                  </a:lnTo>
                  <a:lnTo>
                    <a:pt x="58940" y="694439"/>
                  </a:lnTo>
                  <a:lnTo>
                    <a:pt x="47980" y="713232"/>
                  </a:lnTo>
                  <a:lnTo>
                    <a:pt x="71640" y="713232"/>
                  </a:lnTo>
                  <a:lnTo>
                    <a:pt x="71640" y="719632"/>
                  </a:lnTo>
                  <a:close/>
                </a:path>
                <a:path w="118110" h="744854">
                  <a:moveTo>
                    <a:pt x="71640" y="713232"/>
                  </a:moveTo>
                  <a:lnTo>
                    <a:pt x="69900" y="713232"/>
                  </a:lnTo>
                  <a:lnTo>
                    <a:pt x="58940" y="694439"/>
                  </a:lnTo>
                  <a:lnTo>
                    <a:pt x="71640" y="672664"/>
                  </a:lnTo>
                  <a:lnTo>
                    <a:pt x="71640" y="713232"/>
                  </a:lnTo>
                  <a:close/>
                </a:path>
                <a:path w="118110" h="744854">
                  <a:moveTo>
                    <a:pt x="69900" y="713232"/>
                  </a:moveTo>
                  <a:lnTo>
                    <a:pt x="47980" y="713232"/>
                  </a:lnTo>
                  <a:lnTo>
                    <a:pt x="58940" y="694439"/>
                  </a:lnTo>
                  <a:lnTo>
                    <a:pt x="69900" y="713232"/>
                  </a:lnTo>
                  <a:close/>
                </a:path>
              </a:pathLst>
            </a:custGeom>
            <a:solidFill>
              <a:srgbClr val="000000"/>
            </a:solidFill>
          </p:spPr>
          <p:txBody>
            <a:bodyPr wrap="square" lIns="0" tIns="0" rIns="0" bIns="0" rtlCol="0"/>
            <a:lstStyle/>
            <a:p>
              <a:endParaRPr/>
            </a:p>
          </p:txBody>
        </p:sp>
        <p:sp>
          <p:nvSpPr>
            <p:cNvPr id="20" name="object 20"/>
            <p:cNvSpPr/>
            <p:nvPr/>
          </p:nvSpPr>
          <p:spPr>
            <a:xfrm>
              <a:off x="3657600" y="3542106"/>
              <a:ext cx="1749425" cy="400685"/>
            </a:xfrm>
            <a:custGeom>
              <a:avLst/>
              <a:gdLst/>
              <a:ahLst/>
              <a:cxnLst/>
              <a:rect l="l" t="t" r="r" b="b"/>
              <a:pathLst>
                <a:path w="1749425" h="400685">
                  <a:moveTo>
                    <a:pt x="1749171" y="400100"/>
                  </a:moveTo>
                  <a:lnTo>
                    <a:pt x="0" y="400100"/>
                  </a:lnTo>
                  <a:lnTo>
                    <a:pt x="0" y="0"/>
                  </a:lnTo>
                  <a:lnTo>
                    <a:pt x="1749171" y="0"/>
                  </a:lnTo>
                  <a:lnTo>
                    <a:pt x="1749171" y="400100"/>
                  </a:lnTo>
                  <a:close/>
                </a:path>
              </a:pathLst>
            </a:custGeom>
            <a:solidFill>
              <a:srgbClr val="FFFFFF"/>
            </a:solidFill>
          </p:spPr>
          <p:txBody>
            <a:bodyPr wrap="square" lIns="0" tIns="0" rIns="0" bIns="0" rtlCol="0"/>
            <a:lstStyle/>
            <a:p>
              <a:endParaRPr/>
            </a:p>
          </p:txBody>
        </p:sp>
      </p:grpSp>
      <p:sp>
        <p:nvSpPr>
          <p:cNvPr id="21" name="object 21"/>
          <p:cNvSpPr txBox="1"/>
          <p:nvPr/>
        </p:nvSpPr>
        <p:spPr>
          <a:xfrm>
            <a:off x="3657600" y="3542106"/>
            <a:ext cx="1749425" cy="400685"/>
          </a:xfrm>
          <a:prstGeom prst="rect">
            <a:avLst/>
          </a:prstGeom>
          <a:ln w="9525">
            <a:solidFill>
              <a:srgbClr val="000000"/>
            </a:solidFill>
          </a:ln>
        </p:spPr>
        <p:txBody>
          <a:bodyPr vert="horz" wrap="square" lIns="0" tIns="34290" rIns="0" bIns="0" rtlCol="0">
            <a:spAutoFit/>
          </a:bodyPr>
          <a:lstStyle/>
          <a:p>
            <a:pPr marL="90805" marR="148590">
              <a:lnSpc>
                <a:spcPct val="100000"/>
              </a:lnSpc>
              <a:spcBef>
                <a:spcPts val="270"/>
              </a:spcBef>
            </a:pPr>
            <a:r>
              <a:rPr sz="1000" dirty="0">
                <a:latin typeface="Calibri"/>
                <a:cs typeface="Calibri"/>
              </a:rPr>
              <a:t>VegPasta:</a:t>
            </a:r>
            <a:r>
              <a:rPr sz="1000" spc="-40" dirty="0">
                <a:latin typeface="Calibri"/>
                <a:cs typeface="Calibri"/>
              </a:rPr>
              <a:t> </a:t>
            </a:r>
            <a:r>
              <a:rPr sz="1000" dirty="0">
                <a:latin typeface="Calibri"/>
                <a:cs typeface="Calibri"/>
              </a:rPr>
              <a:t>IceTea&gt;</a:t>
            </a:r>
            <a:r>
              <a:rPr sz="1000" spc="-35" dirty="0">
                <a:latin typeface="Calibri"/>
                <a:cs typeface="Calibri"/>
              </a:rPr>
              <a:t> </a:t>
            </a:r>
            <a:r>
              <a:rPr sz="1000" spc="-10" dirty="0">
                <a:latin typeface="Calibri"/>
                <a:cs typeface="Calibri"/>
              </a:rPr>
              <a:t>Lemonade </a:t>
            </a:r>
            <a:r>
              <a:rPr sz="1000" dirty="0">
                <a:latin typeface="Calibri"/>
                <a:cs typeface="Calibri"/>
              </a:rPr>
              <a:t>Fish:</a:t>
            </a:r>
            <a:r>
              <a:rPr sz="1000" spc="-40" dirty="0">
                <a:latin typeface="Calibri"/>
                <a:cs typeface="Calibri"/>
              </a:rPr>
              <a:t> </a:t>
            </a:r>
            <a:r>
              <a:rPr sz="1000" dirty="0">
                <a:latin typeface="Calibri"/>
                <a:cs typeface="Calibri"/>
              </a:rPr>
              <a:t>Lemonade&gt;</a:t>
            </a:r>
            <a:r>
              <a:rPr sz="1000" spc="-25" dirty="0">
                <a:latin typeface="Calibri"/>
                <a:cs typeface="Calibri"/>
              </a:rPr>
              <a:t> </a:t>
            </a:r>
            <a:r>
              <a:rPr sz="1000" spc="-10" dirty="0">
                <a:latin typeface="Calibri"/>
                <a:cs typeface="Calibri"/>
              </a:rPr>
              <a:t>IceTea</a:t>
            </a:r>
            <a:endParaRPr sz="1000">
              <a:latin typeface="Calibri"/>
              <a:cs typeface="Calibri"/>
            </a:endParaRPr>
          </a:p>
        </p:txBody>
      </p:sp>
      <p:grpSp>
        <p:nvGrpSpPr>
          <p:cNvPr id="22" name="object 22"/>
          <p:cNvGrpSpPr/>
          <p:nvPr/>
        </p:nvGrpSpPr>
        <p:grpSpPr>
          <a:xfrm>
            <a:off x="7386637" y="2749295"/>
            <a:ext cx="1221105" cy="3032760"/>
            <a:chOff x="7386637" y="2749295"/>
            <a:chExt cx="1221105" cy="3032760"/>
          </a:xfrm>
        </p:grpSpPr>
        <p:pic>
          <p:nvPicPr>
            <p:cNvPr id="23" name="object 23"/>
            <p:cNvPicPr/>
            <p:nvPr/>
          </p:nvPicPr>
          <p:blipFill>
            <a:blip r:embed="rId9" cstate="print"/>
            <a:stretch>
              <a:fillRect/>
            </a:stretch>
          </p:blipFill>
          <p:spPr>
            <a:xfrm>
              <a:off x="7717536" y="2749295"/>
              <a:ext cx="795527" cy="758951"/>
            </a:xfrm>
            <a:prstGeom prst="rect">
              <a:avLst/>
            </a:prstGeom>
          </p:spPr>
        </p:pic>
        <p:pic>
          <p:nvPicPr>
            <p:cNvPr id="24" name="object 24"/>
            <p:cNvPicPr/>
            <p:nvPr/>
          </p:nvPicPr>
          <p:blipFill>
            <a:blip r:embed="rId10" cstate="print"/>
            <a:stretch>
              <a:fillRect/>
            </a:stretch>
          </p:blipFill>
          <p:spPr>
            <a:xfrm>
              <a:off x="7764805" y="2781299"/>
              <a:ext cx="700976" cy="660399"/>
            </a:xfrm>
            <a:prstGeom prst="rect">
              <a:avLst/>
            </a:prstGeom>
          </p:spPr>
        </p:pic>
        <p:sp>
          <p:nvSpPr>
            <p:cNvPr id="25" name="object 25"/>
            <p:cNvSpPr/>
            <p:nvPr/>
          </p:nvSpPr>
          <p:spPr>
            <a:xfrm>
              <a:off x="7764805" y="2775889"/>
              <a:ext cx="701040" cy="668020"/>
            </a:xfrm>
            <a:custGeom>
              <a:avLst/>
              <a:gdLst/>
              <a:ahLst/>
              <a:cxnLst/>
              <a:rect l="l" t="t" r="r" b="b"/>
              <a:pathLst>
                <a:path w="701040" h="668020">
                  <a:moveTo>
                    <a:pt x="0" y="333768"/>
                  </a:moveTo>
                  <a:lnTo>
                    <a:pt x="3199" y="288477"/>
                  </a:lnTo>
                  <a:lnTo>
                    <a:pt x="12519" y="245037"/>
                  </a:lnTo>
                  <a:lnTo>
                    <a:pt x="27543" y="203848"/>
                  </a:lnTo>
                  <a:lnTo>
                    <a:pt x="47852" y="165306"/>
                  </a:lnTo>
                  <a:lnTo>
                    <a:pt x="73029" y="129810"/>
                  </a:lnTo>
                  <a:lnTo>
                    <a:pt x="102657" y="97756"/>
                  </a:lnTo>
                  <a:lnTo>
                    <a:pt x="136317" y="69543"/>
                  </a:lnTo>
                  <a:lnTo>
                    <a:pt x="173593" y="45568"/>
                  </a:lnTo>
                  <a:lnTo>
                    <a:pt x="214066" y="26228"/>
                  </a:lnTo>
                  <a:lnTo>
                    <a:pt x="257319" y="11922"/>
                  </a:lnTo>
                  <a:lnTo>
                    <a:pt x="302934" y="3046"/>
                  </a:lnTo>
                  <a:lnTo>
                    <a:pt x="350494" y="0"/>
                  </a:lnTo>
                  <a:lnTo>
                    <a:pt x="398054" y="3046"/>
                  </a:lnTo>
                  <a:lnTo>
                    <a:pt x="443670" y="11922"/>
                  </a:lnTo>
                  <a:lnTo>
                    <a:pt x="486923" y="26228"/>
                  </a:lnTo>
                  <a:lnTo>
                    <a:pt x="527396" y="45568"/>
                  </a:lnTo>
                  <a:lnTo>
                    <a:pt x="564671" y="69543"/>
                  </a:lnTo>
                  <a:lnTo>
                    <a:pt x="598331" y="97756"/>
                  </a:lnTo>
                  <a:lnTo>
                    <a:pt x="627959" y="129810"/>
                  </a:lnTo>
                  <a:lnTo>
                    <a:pt x="653136" y="165306"/>
                  </a:lnTo>
                  <a:lnTo>
                    <a:pt x="673445" y="203848"/>
                  </a:lnTo>
                  <a:lnTo>
                    <a:pt x="688469" y="245037"/>
                  </a:lnTo>
                  <a:lnTo>
                    <a:pt x="697789" y="288477"/>
                  </a:lnTo>
                  <a:lnTo>
                    <a:pt x="700989" y="333768"/>
                  </a:lnTo>
                  <a:lnTo>
                    <a:pt x="697789" y="379063"/>
                  </a:lnTo>
                  <a:lnTo>
                    <a:pt x="688469" y="422504"/>
                  </a:lnTo>
                  <a:lnTo>
                    <a:pt x="673445" y="463696"/>
                  </a:lnTo>
                  <a:lnTo>
                    <a:pt x="653136" y="502239"/>
                  </a:lnTo>
                  <a:lnTo>
                    <a:pt x="627959" y="537737"/>
                  </a:lnTo>
                  <a:lnTo>
                    <a:pt x="598331" y="569791"/>
                  </a:lnTo>
                  <a:lnTo>
                    <a:pt x="564671" y="598005"/>
                  </a:lnTo>
                  <a:lnTo>
                    <a:pt x="527396" y="621981"/>
                  </a:lnTo>
                  <a:lnTo>
                    <a:pt x="486923" y="641321"/>
                  </a:lnTo>
                  <a:lnTo>
                    <a:pt x="443670" y="655627"/>
                  </a:lnTo>
                  <a:lnTo>
                    <a:pt x="398054" y="664503"/>
                  </a:lnTo>
                  <a:lnTo>
                    <a:pt x="350494" y="667550"/>
                  </a:lnTo>
                  <a:lnTo>
                    <a:pt x="302934" y="664503"/>
                  </a:lnTo>
                  <a:lnTo>
                    <a:pt x="257319" y="655627"/>
                  </a:lnTo>
                  <a:lnTo>
                    <a:pt x="214066" y="641321"/>
                  </a:lnTo>
                  <a:lnTo>
                    <a:pt x="173593" y="621981"/>
                  </a:lnTo>
                  <a:lnTo>
                    <a:pt x="136317" y="598005"/>
                  </a:lnTo>
                  <a:lnTo>
                    <a:pt x="102657" y="569791"/>
                  </a:lnTo>
                  <a:lnTo>
                    <a:pt x="73029" y="537737"/>
                  </a:lnTo>
                  <a:lnTo>
                    <a:pt x="47852" y="502239"/>
                  </a:lnTo>
                  <a:lnTo>
                    <a:pt x="27543" y="463696"/>
                  </a:lnTo>
                  <a:lnTo>
                    <a:pt x="12519" y="422504"/>
                  </a:lnTo>
                  <a:lnTo>
                    <a:pt x="3199" y="379063"/>
                  </a:lnTo>
                  <a:lnTo>
                    <a:pt x="0" y="333768"/>
                  </a:lnTo>
                  <a:close/>
                </a:path>
              </a:pathLst>
            </a:custGeom>
            <a:ln w="9525">
              <a:solidFill>
                <a:srgbClr val="000000"/>
              </a:solidFill>
            </a:ln>
          </p:spPr>
          <p:txBody>
            <a:bodyPr wrap="square" lIns="0" tIns="0" rIns="0" bIns="0" rtlCol="0"/>
            <a:lstStyle/>
            <a:p>
              <a:endParaRPr/>
            </a:p>
          </p:txBody>
        </p:sp>
        <p:pic>
          <p:nvPicPr>
            <p:cNvPr id="26" name="object 26"/>
            <p:cNvPicPr/>
            <p:nvPr/>
          </p:nvPicPr>
          <p:blipFill>
            <a:blip r:embed="rId11" cstate="print"/>
            <a:stretch>
              <a:fillRect/>
            </a:stretch>
          </p:blipFill>
          <p:spPr>
            <a:xfrm>
              <a:off x="7650479" y="3931919"/>
              <a:ext cx="929640" cy="710184"/>
            </a:xfrm>
            <a:prstGeom prst="rect">
              <a:avLst/>
            </a:prstGeom>
          </p:spPr>
        </p:pic>
        <p:pic>
          <p:nvPicPr>
            <p:cNvPr id="27" name="object 27"/>
            <p:cNvPicPr/>
            <p:nvPr/>
          </p:nvPicPr>
          <p:blipFill>
            <a:blip r:embed="rId12" cstate="print"/>
            <a:stretch>
              <a:fillRect/>
            </a:stretch>
          </p:blipFill>
          <p:spPr>
            <a:xfrm>
              <a:off x="7696199" y="3962400"/>
              <a:ext cx="838199" cy="609599"/>
            </a:xfrm>
            <a:prstGeom prst="rect">
              <a:avLst/>
            </a:prstGeom>
          </p:spPr>
        </p:pic>
        <p:sp>
          <p:nvSpPr>
            <p:cNvPr id="28" name="object 28"/>
            <p:cNvSpPr/>
            <p:nvPr/>
          </p:nvSpPr>
          <p:spPr>
            <a:xfrm>
              <a:off x="7696200" y="3959618"/>
              <a:ext cx="838200" cy="617855"/>
            </a:xfrm>
            <a:custGeom>
              <a:avLst/>
              <a:gdLst/>
              <a:ahLst/>
              <a:cxnLst/>
              <a:rect l="l" t="t" r="r" b="b"/>
              <a:pathLst>
                <a:path w="838200" h="617854">
                  <a:moveTo>
                    <a:pt x="0" y="308825"/>
                  </a:moveTo>
                  <a:lnTo>
                    <a:pt x="3265" y="270087"/>
                  </a:lnTo>
                  <a:lnTo>
                    <a:pt x="12798" y="232784"/>
                  </a:lnTo>
                  <a:lnTo>
                    <a:pt x="28207" y="197207"/>
                  </a:lnTo>
                  <a:lnTo>
                    <a:pt x="49100" y="163644"/>
                  </a:lnTo>
                  <a:lnTo>
                    <a:pt x="75083" y="132386"/>
                  </a:lnTo>
                  <a:lnTo>
                    <a:pt x="105764" y="103721"/>
                  </a:lnTo>
                  <a:lnTo>
                    <a:pt x="140750" y="77940"/>
                  </a:lnTo>
                  <a:lnTo>
                    <a:pt x="179650" y="55330"/>
                  </a:lnTo>
                  <a:lnTo>
                    <a:pt x="222069" y="36183"/>
                  </a:lnTo>
                  <a:lnTo>
                    <a:pt x="267617" y="20787"/>
                  </a:lnTo>
                  <a:lnTo>
                    <a:pt x="315899" y="9431"/>
                  </a:lnTo>
                  <a:lnTo>
                    <a:pt x="366524" y="2406"/>
                  </a:lnTo>
                  <a:lnTo>
                    <a:pt x="419100" y="0"/>
                  </a:lnTo>
                  <a:lnTo>
                    <a:pt x="471675" y="2406"/>
                  </a:lnTo>
                  <a:lnTo>
                    <a:pt x="522300" y="9431"/>
                  </a:lnTo>
                  <a:lnTo>
                    <a:pt x="570582" y="20787"/>
                  </a:lnTo>
                  <a:lnTo>
                    <a:pt x="616130" y="36183"/>
                  </a:lnTo>
                  <a:lnTo>
                    <a:pt x="658549" y="55330"/>
                  </a:lnTo>
                  <a:lnTo>
                    <a:pt x="697449" y="77940"/>
                  </a:lnTo>
                  <a:lnTo>
                    <a:pt x="732435" y="103721"/>
                  </a:lnTo>
                  <a:lnTo>
                    <a:pt x="763116" y="132386"/>
                  </a:lnTo>
                  <a:lnTo>
                    <a:pt x="789099" y="163644"/>
                  </a:lnTo>
                  <a:lnTo>
                    <a:pt x="809992" y="197207"/>
                  </a:lnTo>
                  <a:lnTo>
                    <a:pt x="825401" y="232784"/>
                  </a:lnTo>
                  <a:lnTo>
                    <a:pt x="834934" y="270087"/>
                  </a:lnTo>
                  <a:lnTo>
                    <a:pt x="838200" y="308825"/>
                  </a:lnTo>
                  <a:lnTo>
                    <a:pt x="834934" y="347551"/>
                  </a:lnTo>
                  <a:lnTo>
                    <a:pt x="825401" y="384842"/>
                  </a:lnTo>
                  <a:lnTo>
                    <a:pt x="809992" y="420409"/>
                  </a:lnTo>
                  <a:lnTo>
                    <a:pt x="789099" y="453964"/>
                  </a:lnTo>
                  <a:lnTo>
                    <a:pt x="763116" y="485216"/>
                  </a:lnTo>
                  <a:lnTo>
                    <a:pt x="732435" y="513876"/>
                  </a:lnTo>
                  <a:lnTo>
                    <a:pt x="697449" y="539654"/>
                  </a:lnTo>
                  <a:lnTo>
                    <a:pt x="658549" y="562260"/>
                  </a:lnTo>
                  <a:lnTo>
                    <a:pt x="616130" y="581406"/>
                  </a:lnTo>
                  <a:lnTo>
                    <a:pt x="570582" y="596801"/>
                  </a:lnTo>
                  <a:lnTo>
                    <a:pt x="522300" y="608156"/>
                  </a:lnTo>
                  <a:lnTo>
                    <a:pt x="471675" y="615182"/>
                  </a:lnTo>
                  <a:lnTo>
                    <a:pt x="419100" y="617588"/>
                  </a:lnTo>
                  <a:lnTo>
                    <a:pt x="366524" y="615182"/>
                  </a:lnTo>
                  <a:lnTo>
                    <a:pt x="315899" y="608156"/>
                  </a:lnTo>
                  <a:lnTo>
                    <a:pt x="267617" y="596801"/>
                  </a:lnTo>
                  <a:lnTo>
                    <a:pt x="222069" y="581406"/>
                  </a:lnTo>
                  <a:lnTo>
                    <a:pt x="179650" y="562260"/>
                  </a:lnTo>
                  <a:lnTo>
                    <a:pt x="140750" y="539654"/>
                  </a:lnTo>
                  <a:lnTo>
                    <a:pt x="105764" y="513876"/>
                  </a:lnTo>
                  <a:lnTo>
                    <a:pt x="75083" y="485216"/>
                  </a:lnTo>
                  <a:lnTo>
                    <a:pt x="49100" y="453964"/>
                  </a:lnTo>
                  <a:lnTo>
                    <a:pt x="28207" y="420409"/>
                  </a:lnTo>
                  <a:lnTo>
                    <a:pt x="12798" y="384842"/>
                  </a:lnTo>
                  <a:lnTo>
                    <a:pt x="3265" y="347551"/>
                  </a:lnTo>
                  <a:lnTo>
                    <a:pt x="0" y="308825"/>
                  </a:lnTo>
                  <a:close/>
                </a:path>
              </a:pathLst>
            </a:custGeom>
            <a:ln w="9525">
              <a:solidFill>
                <a:srgbClr val="000000"/>
              </a:solidFill>
            </a:ln>
          </p:spPr>
          <p:txBody>
            <a:bodyPr wrap="square" lIns="0" tIns="0" rIns="0" bIns="0" rtlCol="0"/>
            <a:lstStyle/>
            <a:p>
              <a:endParaRPr/>
            </a:p>
          </p:txBody>
        </p:sp>
        <p:sp>
          <p:nvSpPr>
            <p:cNvPr id="29" name="object 29"/>
            <p:cNvSpPr/>
            <p:nvPr/>
          </p:nvSpPr>
          <p:spPr>
            <a:xfrm>
              <a:off x="7391400" y="3657599"/>
              <a:ext cx="1211580" cy="246379"/>
            </a:xfrm>
            <a:custGeom>
              <a:avLst/>
              <a:gdLst/>
              <a:ahLst/>
              <a:cxnLst/>
              <a:rect l="l" t="t" r="r" b="b"/>
              <a:pathLst>
                <a:path w="1211579" h="246379">
                  <a:moveTo>
                    <a:pt x="0" y="0"/>
                  </a:moveTo>
                  <a:lnTo>
                    <a:pt x="1211110" y="0"/>
                  </a:lnTo>
                  <a:lnTo>
                    <a:pt x="1211110" y="246214"/>
                  </a:lnTo>
                  <a:lnTo>
                    <a:pt x="0" y="246214"/>
                  </a:lnTo>
                  <a:lnTo>
                    <a:pt x="0" y="0"/>
                  </a:lnTo>
                  <a:close/>
                </a:path>
              </a:pathLst>
            </a:custGeom>
            <a:ln w="9525">
              <a:solidFill>
                <a:srgbClr val="000000"/>
              </a:solidFill>
            </a:ln>
          </p:spPr>
          <p:txBody>
            <a:bodyPr wrap="square" lIns="0" tIns="0" rIns="0" bIns="0" rtlCol="0"/>
            <a:lstStyle/>
            <a:p>
              <a:endParaRPr/>
            </a:p>
          </p:txBody>
        </p:sp>
        <p:pic>
          <p:nvPicPr>
            <p:cNvPr id="30" name="object 30"/>
            <p:cNvPicPr/>
            <p:nvPr/>
          </p:nvPicPr>
          <p:blipFill>
            <a:blip r:embed="rId13" cstate="print"/>
            <a:stretch>
              <a:fillRect/>
            </a:stretch>
          </p:blipFill>
          <p:spPr>
            <a:xfrm>
              <a:off x="7720584" y="5090160"/>
              <a:ext cx="789431" cy="691895"/>
            </a:xfrm>
            <a:prstGeom prst="rect">
              <a:avLst/>
            </a:prstGeom>
          </p:spPr>
        </p:pic>
        <p:pic>
          <p:nvPicPr>
            <p:cNvPr id="31" name="object 31"/>
            <p:cNvPicPr/>
            <p:nvPr/>
          </p:nvPicPr>
          <p:blipFill>
            <a:blip r:embed="rId14" cstate="print"/>
            <a:stretch>
              <a:fillRect/>
            </a:stretch>
          </p:blipFill>
          <p:spPr>
            <a:xfrm>
              <a:off x="7766595" y="5118100"/>
              <a:ext cx="697407" cy="596899"/>
            </a:xfrm>
            <a:prstGeom prst="rect">
              <a:avLst/>
            </a:prstGeom>
          </p:spPr>
        </p:pic>
        <p:sp>
          <p:nvSpPr>
            <p:cNvPr id="32" name="object 32"/>
            <p:cNvSpPr/>
            <p:nvPr/>
          </p:nvSpPr>
          <p:spPr>
            <a:xfrm>
              <a:off x="7766596" y="5115572"/>
              <a:ext cx="697865" cy="599440"/>
            </a:xfrm>
            <a:custGeom>
              <a:avLst/>
              <a:gdLst/>
              <a:ahLst/>
              <a:cxnLst/>
              <a:rect l="l" t="t" r="r" b="b"/>
              <a:pathLst>
                <a:path w="697865" h="599439">
                  <a:moveTo>
                    <a:pt x="0" y="299681"/>
                  </a:moveTo>
                  <a:lnTo>
                    <a:pt x="3780" y="255400"/>
                  </a:lnTo>
                  <a:lnTo>
                    <a:pt x="14763" y="213135"/>
                  </a:lnTo>
                  <a:lnTo>
                    <a:pt x="32409" y="173350"/>
                  </a:lnTo>
                  <a:lnTo>
                    <a:pt x="56178" y="136509"/>
                  </a:lnTo>
                  <a:lnTo>
                    <a:pt x="85531" y="103075"/>
                  </a:lnTo>
                  <a:lnTo>
                    <a:pt x="119928" y="73512"/>
                  </a:lnTo>
                  <a:lnTo>
                    <a:pt x="158831" y="48284"/>
                  </a:lnTo>
                  <a:lnTo>
                    <a:pt x="201699" y="27855"/>
                  </a:lnTo>
                  <a:lnTo>
                    <a:pt x="247993" y="12689"/>
                  </a:lnTo>
                  <a:lnTo>
                    <a:pt x="297175" y="3249"/>
                  </a:lnTo>
                  <a:lnTo>
                    <a:pt x="348703" y="0"/>
                  </a:lnTo>
                  <a:lnTo>
                    <a:pt x="400232" y="3249"/>
                  </a:lnTo>
                  <a:lnTo>
                    <a:pt x="449413" y="12689"/>
                  </a:lnTo>
                  <a:lnTo>
                    <a:pt x="495708" y="27855"/>
                  </a:lnTo>
                  <a:lnTo>
                    <a:pt x="538576" y="48284"/>
                  </a:lnTo>
                  <a:lnTo>
                    <a:pt x="577478" y="73512"/>
                  </a:lnTo>
                  <a:lnTo>
                    <a:pt x="611876" y="103075"/>
                  </a:lnTo>
                  <a:lnTo>
                    <a:pt x="641229" y="136509"/>
                  </a:lnTo>
                  <a:lnTo>
                    <a:pt x="664998" y="173350"/>
                  </a:lnTo>
                  <a:lnTo>
                    <a:pt x="682643" y="213135"/>
                  </a:lnTo>
                  <a:lnTo>
                    <a:pt x="693626" y="255400"/>
                  </a:lnTo>
                  <a:lnTo>
                    <a:pt x="697407" y="299681"/>
                  </a:lnTo>
                  <a:lnTo>
                    <a:pt x="693626" y="343978"/>
                  </a:lnTo>
                  <a:lnTo>
                    <a:pt x="682643" y="386256"/>
                  </a:lnTo>
                  <a:lnTo>
                    <a:pt x="664998" y="426052"/>
                  </a:lnTo>
                  <a:lnTo>
                    <a:pt x="641229" y="462901"/>
                  </a:lnTo>
                  <a:lnTo>
                    <a:pt x="611876" y="496341"/>
                  </a:lnTo>
                  <a:lnTo>
                    <a:pt x="577478" y="525908"/>
                  </a:lnTo>
                  <a:lnTo>
                    <a:pt x="538576" y="551139"/>
                  </a:lnTo>
                  <a:lnTo>
                    <a:pt x="495708" y="571570"/>
                  </a:lnTo>
                  <a:lnTo>
                    <a:pt x="449413" y="586737"/>
                  </a:lnTo>
                  <a:lnTo>
                    <a:pt x="400232" y="596177"/>
                  </a:lnTo>
                  <a:lnTo>
                    <a:pt x="348703" y="599427"/>
                  </a:lnTo>
                  <a:lnTo>
                    <a:pt x="297175" y="596177"/>
                  </a:lnTo>
                  <a:lnTo>
                    <a:pt x="247993" y="586737"/>
                  </a:lnTo>
                  <a:lnTo>
                    <a:pt x="201699" y="571570"/>
                  </a:lnTo>
                  <a:lnTo>
                    <a:pt x="158831" y="551139"/>
                  </a:lnTo>
                  <a:lnTo>
                    <a:pt x="119928" y="525908"/>
                  </a:lnTo>
                  <a:lnTo>
                    <a:pt x="85531" y="496341"/>
                  </a:lnTo>
                  <a:lnTo>
                    <a:pt x="56178" y="462901"/>
                  </a:lnTo>
                  <a:lnTo>
                    <a:pt x="32409" y="426052"/>
                  </a:lnTo>
                  <a:lnTo>
                    <a:pt x="14763" y="386256"/>
                  </a:lnTo>
                  <a:lnTo>
                    <a:pt x="3780" y="343978"/>
                  </a:lnTo>
                  <a:lnTo>
                    <a:pt x="0" y="299681"/>
                  </a:lnTo>
                  <a:close/>
                </a:path>
              </a:pathLst>
            </a:custGeom>
            <a:ln w="9525">
              <a:solidFill>
                <a:srgbClr val="000000"/>
              </a:solidFill>
            </a:ln>
          </p:spPr>
          <p:txBody>
            <a:bodyPr wrap="square" lIns="0" tIns="0" rIns="0" bIns="0" rtlCol="0"/>
            <a:lstStyle/>
            <a:p>
              <a:endParaRPr/>
            </a:p>
          </p:txBody>
        </p:sp>
        <p:sp>
          <p:nvSpPr>
            <p:cNvPr id="33" name="object 33"/>
            <p:cNvSpPr/>
            <p:nvPr/>
          </p:nvSpPr>
          <p:spPr>
            <a:xfrm>
              <a:off x="7787233" y="4873421"/>
              <a:ext cx="693420" cy="246379"/>
            </a:xfrm>
            <a:custGeom>
              <a:avLst/>
              <a:gdLst/>
              <a:ahLst/>
              <a:cxnLst/>
              <a:rect l="l" t="t" r="r" b="b"/>
              <a:pathLst>
                <a:path w="693420" h="246379">
                  <a:moveTo>
                    <a:pt x="0" y="0"/>
                  </a:moveTo>
                  <a:lnTo>
                    <a:pt x="692797" y="0"/>
                  </a:lnTo>
                  <a:lnTo>
                    <a:pt x="692797" y="246214"/>
                  </a:lnTo>
                  <a:lnTo>
                    <a:pt x="0" y="246214"/>
                  </a:lnTo>
                  <a:lnTo>
                    <a:pt x="0" y="0"/>
                  </a:lnTo>
                  <a:close/>
                </a:path>
              </a:pathLst>
            </a:custGeom>
            <a:ln w="9525">
              <a:solidFill>
                <a:srgbClr val="000000"/>
              </a:solidFill>
            </a:ln>
          </p:spPr>
          <p:txBody>
            <a:bodyPr wrap="square" lIns="0" tIns="0" rIns="0" bIns="0" rtlCol="0"/>
            <a:lstStyle/>
            <a:p>
              <a:endParaRPr/>
            </a:p>
          </p:txBody>
        </p:sp>
      </p:grpSp>
      <p:sp>
        <p:nvSpPr>
          <p:cNvPr id="34" name="object 34"/>
          <p:cNvSpPr txBox="1"/>
          <p:nvPr/>
        </p:nvSpPr>
        <p:spPr>
          <a:xfrm>
            <a:off x="7511415" y="3698221"/>
            <a:ext cx="968375" cy="155575"/>
          </a:xfrm>
          <a:prstGeom prst="rect">
            <a:avLst/>
          </a:prstGeom>
        </p:spPr>
        <p:txBody>
          <a:bodyPr vert="horz" wrap="square" lIns="0" tIns="0" rIns="0" bIns="0" rtlCol="0">
            <a:spAutoFit/>
          </a:bodyPr>
          <a:lstStyle/>
          <a:p>
            <a:pPr>
              <a:lnSpc>
                <a:spcPts val="1150"/>
              </a:lnSpc>
            </a:pPr>
            <a:r>
              <a:rPr sz="1000" dirty="0">
                <a:latin typeface="Calibri"/>
                <a:cs typeface="Calibri"/>
              </a:rPr>
              <a:t>IceTea&gt;</a:t>
            </a:r>
            <a:r>
              <a:rPr sz="1000" spc="-30" dirty="0">
                <a:latin typeface="Calibri"/>
                <a:cs typeface="Calibri"/>
              </a:rPr>
              <a:t> </a:t>
            </a:r>
            <a:r>
              <a:rPr sz="1000" spc="-10" dirty="0">
                <a:latin typeface="Calibri"/>
                <a:cs typeface="Calibri"/>
              </a:rPr>
              <a:t>Lemonade</a:t>
            </a:r>
            <a:endParaRPr sz="1000">
              <a:latin typeface="Calibri"/>
              <a:cs typeface="Calibri"/>
            </a:endParaRPr>
          </a:p>
        </p:txBody>
      </p:sp>
      <p:grpSp>
        <p:nvGrpSpPr>
          <p:cNvPr id="35" name="object 35"/>
          <p:cNvGrpSpPr/>
          <p:nvPr/>
        </p:nvGrpSpPr>
        <p:grpSpPr>
          <a:xfrm>
            <a:off x="7040880" y="2109216"/>
            <a:ext cx="2301240" cy="4057015"/>
            <a:chOff x="7040880" y="2109216"/>
            <a:chExt cx="2301240" cy="4057015"/>
          </a:xfrm>
        </p:grpSpPr>
        <p:pic>
          <p:nvPicPr>
            <p:cNvPr id="36" name="object 36"/>
            <p:cNvPicPr/>
            <p:nvPr/>
          </p:nvPicPr>
          <p:blipFill>
            <a:blip r:embed="rId15" cstate="print"/>
            <a:stretch>
              <a:fillRect/>
            </a:stretch>
          </p:blipFill>
          <p:spPr>
            <a:xfrm>
              <a:off x="7040880" y="2109216"/>
              <a:ext cx="2301239" cy="4056888"/>
            </a:xfrm>
            <a:prstGeom prst="rect">
              <a:avLst/>
            </a:prstGeom>
          </p:spPr>
        </p:pic>
        <p:pic>
          <p:nvPicPr>
            <p:cNvPr id="37" name="object 37"/>
            <p:cNvPicPr/>
            <p:nvPr/>
          </p:nvPicPr>
          <p:blipFill>
            <a:blip r:embed="rId9" cstate="print"/>
            <a:stretch>
              <a:fillRect/>
            </a:stretch>
          </p:blipFill>
          <p:spPr>
            <a:xfrm>
              <a:off x="7717536" y="2749296"/>
              <a:ext cx="795527" cy="758951"/>
            </a:xfrm>
            <a:prstGeom prst="rect">
              <a:avLst/>
            </a:prstGeom>
          </p:spPr>
        </p:pic>
        <p:pic>
          <p:nvPicPr>
            <p:cNvPr id="38" name="object 38"/>
            <p:cNvPicPr/>
            <p:nvPr/>
          </p:nvPicPr>
          <p:blipFill>
            <a:blip r:embed="rId10" cstate="print"/>
            <a:stretch>
              <a:fillRect/>
            </a:stretch>
          </p:blipFill>
          <p:spPr>
            <a:xfrm>
              <a:off x="7764805" y="2781299"/>
              <a:ext cx="700976" cy="660399"/>
            </a:xfrm>
            <a:prstGeom prst="rect">
              <a:avLst/>
            </a:prstGeom>
          </p:spPr>
        </p:pic>
        <p:sp>
          <p:nvSpPr>
            <p:cNvPr id="39" name="object 39"/>
            <p:cNvSpPr/>
            <p:nvPr/>
          </p:nvSpPr>
          <p:spPr>
            <a:xfrm>
              <a:off x="7764805" y="2775889"/>
              <a:ext cx="701040" cy="668020"/>
            </a:xfrm>
            <a:custGeom>
              <a:avLst/>
              <a:gdLst/>
              <a:ahLst/>
              <a:cxnLst/>
              <a:rect l="l" t="t" r="r" b="b"/>
              <a:pathLst>
                <a:path w="701040" h="668020">
                  <a:moveTo>
                    <a:pt x="0" y="333768"/>
                  </a:moveTo>
                  <a:lnTo>
                    <a:pt x="3199" y="288477"/>
                  </a:lnTo>
                  <a:lnTo>
                    <a:pt x="12519" y="245037"/>
                  </a:lnTo>
                  <a:lnTo>
                    <a:pt x="27543" y="203848"/>
                  </a:lnTo>
                  <a:lnTo>
                    <a:pt x="47852" y="165306"/>
                  </a:lnTo>
                  <a:lnTo>
                    <a:pt x="73029" y="129810"/>
                  </a:lnTo>
                  <a:lnTo>
                    <a:pt x="102657" y="97756"/>
                  </a:lnTo>
                  <a:lnTo>
                    <a:pt x="136317" y="69543"/>
                  </a:lnTo>
                  <a:lnTo>
                    <a:pt x="173593" y="45568"/>
                  </a:lnTo>
                  <a:lnTo>
                    <a:pt x="214066" y="26228"/>
                  </a:lnTo>
                  <a:lnTo>
                    <a:pt x="257319" y="11922"/>
                  </a:lnTo>
                  <a:lnTo>
                    <a:pt x="302934" y="3046"/>
                  </a:lnTo>
                  <a:lnTo>
                    <a:pt x="350494" y="0"/>
                  </a:lnTo>
                  <a:lnTo>
                    <a:pt x="398054" y="3046"/>
                  </a:lnTo>
                  <a:lnTo>
                    <a:pt x="443670" y="11922"/>
                  </a:lnTo>
                  <a:lnTo>
                    <a:pt x="486923" y="26228"/>
                  </a:lnTo>
                  <a:lnTo>
                    <a:pt x="527396" y="45568"/>
                  </a:lnTo>
                  <a:lnTo>
                    <a:pt x="564671" y="69543"/>
                  </a:lnTo>
                  <a:lnTo>
                    <a:pt x="598331" y="97756"/>
                  </a:lnTo>
                  <a:lnTo>
                    <a:pt x="627959" y="129810"/>
                  </a:lnTo>
                  <a:lnTo>
                    <a:pt x="653136" y="165306"/>
                  </a:lnTo>
                  <a:lnTo>
                    <a:pt x="673445" y="203848"/>
                  </a:lnTo>
                  <a:lnTo>
                    <a:pt x="688469" y="245037"/>
                  </a:lnTo>
                  <a:lnTo>
                    <a:pt x="697789" y="288477"/>
                  </a:lnTo>
                  <a:lnTo>
                    <a:pt x="700989" y="333768"/>
                  </a:lnTo>
                  <a:lnTo>
                    <a:pt x="697789" y="379063"/>
                  </a:lnTo>
                  <a:lnTo>
                    <a:pt x="688469" y="422504"/>
                  </a:lnTo>
                  <a:lnTo>
                    <a:pt x="673445" y="463696"/>
                  </a:lnTo>
                  <a:lnTo>
                    <a:pt x="653136" y="502239"/>
                  </a:lnTo>
                  <a:lnTo>
                    <a:pt x="627959" y="537737"/>
                  </a:lnTo>
                  <a:lnTo>
                    <a:pt x="598331" y="569791"/>
                  </a:lnTo>
                  <a:lnTo>
                    <a:pt x="564671" y="598005"/>
                  </a:lnTo>
                  <a:lnTo>
                    <a:pt x="527396" y="621981"/>
                  </a:lnTo>
                  <a:lnTo>
                    <a:pt x="486923" y="641321"/>
                  </a:lnTo>
                  <a:lnTo>
                    <a:pt x="443670" y="655627"/>
                  </a:lnTo>
                  <a:lnTo>
                    <a:pt x="398054" y="664503"/>
                  </a:lnTo>
                  <a:lnTo>
                    <a:pt x="350494" y="667550"/>
                  </a:lnTo>
                  <a:lnTo>
                    <a:pt x="302934" y="664503"/>
                  </a:lnTo>
                  <a:lnTo>
                    <a:pt x="257319" y="655627"/>
                  </a:lnTo>
                  <a:lnTo>
                    <a:pt x="214066" y="641321"/>
                  </a:lnTo>
                  <a:lnTo>
                    <a:pt x="173593" y="621981"/>
                  </a:lnTo>
                  <a:lnTo>
                    <a:pt x="136317" y="598005"/>
                  </a:lnTo>
                  <a:lnTo>
                    <a:pt x="102657" y="569791"/>
                  </a:lnTo>
                  <a:lnTo>
                    <a:pt x="73029" y="537737"/>
                  </a:lnTo>
                  <a:lnTo>
                    <a:pt x="47852" y="502239"/>
                  </a:lnTo>
                  <a:lnTo>
                    <a:pt x="27543" y="463696"/>
                  </a:lnTo>
                  <a:lnTo>
                    <a:pt x="12519" y="422504"/>
                  </a:lnTo>
                  <a:lnTo>
                    <a:pt x="3199" y="379063"/>
                  </a:lnTo>
                  <a:lnTo>
                    <a:pt x="0" y="333768"/>
                  </a:lnTo>
                  <a:close/>
                </a:path>
              </a:pathLst>
            </a:custGeom>
            <a:ln w="9525">
              <a:solidFill>
                <a:srgbClr val="000000"/>
              </a:solidFill>
            </a:ln>
          </p:spPr>
          <p:txBody>
            <a:bodyPr wrap="square" lIns="0" tIns="0" rIns="0" bIns="0" rtlCol="0"/>
            <a:lstStyle/>
            <a:p>
              <a:endParaRPr/>
            </a:p>
          </p:txBody>
        </p:sp>
        <p:pic>
          <p:nvPicPr>
            <p:cNvPr id="40" name="object 40"/>
            <p:cNvPicPr/>
            <p:nvPr/>
          </p:nvPicPr>
          <p:blipFill>
            <a:blip r:embed="rId16" cstate="print"/>
            <a:stretch>
              <a:fillRect/>
            </a:stretch>
          </p:blipFill>
          <p:spPr>
            <a:xfrm>
              <a:off x="7650480" y="4160520"/>
              <a:ext cx="929640" cy="710184"/>
            </a:xfrm>
            <a:prstGeom prst="rect">
              <a:avLst/>
            </a:prstGeom>
          </p:spPr>
        </p:pic>
        <p:pic>
          <p:nvPicPr>
            <p:cNvPr id="41" name="object 41"/>
            <p:cNvPicPr/>
            <p:nvPr/>
          </p:nvPicPr>
          <p:blipFill>
            <a:blip r:embed="rId12" cstate="print"/>
            <a:stretch>
              <a:fillRect/>
            </a:stretch>
          </p:blipFill>
          <p:spPr>
            <a:xfrm>
              <a:off x="7696200" y="4191000"/>
              <a:ext cx="838199" cy="609599"/>
            </a:xfrm>
            <a:prstGeom prst="rect">
              <a:avLst/>
            </a:prstGeom>
          </p:spPr>
        </p:pic>
        <p:sp>
          <p:nvSpPr>
            <p:cNvPr id="42" name="object 42"/>
            <p:cNvSpPr/>
            <p:nvPr/>
          </p:nvSpPr>
          <p:spPr>
            <a:xfrm>
              <a:off x="7696200" y="4188218"/>
              <a:ext cx="838200" cy="617855"/>
            </a:xfrm>
            <a:custGeom>
              <a:avLst/>
              <a:gdLst/>
              <a:ahLst/>
              <a:cxnLst/>
              <a:rect l="l" t="t" r="r" b="b"/>
              <a:pathLst>
                <a:path w="838200" h="617854">
                  <a:moveTo>
                    <a:pt x="0" y="308825"/>
                  </a:moveTo>
                  <a:lnTo>
                    <a:pt x="3265" y="270087"/>
                  </a:lnTo>
                  <a:lnTo>
                    <a:pt x="12798" y="232784"/>
                  </a:lnTo>
                  <a:lnTo>
                    <a:pt x="28207" y="197207"/>
                  </a:lnTo>
                  <a:lnTo>
                    <a:pt x="49100" y="163644"/>
                  </a:lnTo>
                  <a:lnTo>
                    <a:pt x="75083" y="132386"/>
                  </a:lnTo>
                  <a:lnTo>
                    <a:pt x="105764" y="103721"/>
                  </a:lnTo>
                  <a:lnTo>
                    <a:pt x="140750" y="77940"/>
                  </a:lnTo>
                  <a:lnTo>
                    <a:pt x="179650" y="55330"/>
                  </a:lnTo>
                  <a:lnTo>
                    <a:pt x="222069" y="36183"/>
                  </a:lnTo>
                  <a:lnTo>
                    <a:pt x="267617" y="20787"/>
                  </a:lnTo>
                  <a:lnTo>
                    <a:pt x="315899" y="9431"/>
                  </a:lnTo>
                  <a:lnTo>
                    <a:pt x="366524" y="2406"/>
                  </a:lnTo>
                  <a:lnTo>
                    <a:pt x="419100" y="0"/>
                  </a:lnTo>
                  <a:lnTo>
                    <a:pt x="471675" y="2406"/>
                  </a:lnTo>
                  <a:lnTo>
                    <a:pt x="522300" y="9431"/>
                  </a:lnTo>
                  <a:lnTo>
                    <a:pt x="570582" y="20787"/>
                  </a:lnTo>
                  <a:lnTo>
                    <a:pt x="616130" y="36183"/>
                  </a:lnTo>
                  <a:lnTo>
                    <a:pt x="658549" y="55330"/>
                  </a:lnTo>
                  <a:lnTo>
                    <a:pt x="697449" y="77940"/>
                  </a:lnTo>
                  <a:lnTo>
                    <a:pt x="732435" y="103721"/>
                  </a:lnTo>
                  <a:lnTo>
                    <a:pt x="763116" y="132386"/>
                  </a:lnTo>
                  <a:lnTo>
                    <a:pt x="789099" y="163644"/>
                  </a:lnTo>
                  <a:lnTo>
                    <a:pt x="809992" y="197207"/>
                  </a:lnTo>
                  <a:lnTo>
                    <a:pt x="825401" y="232784"/>
                  </a:lnTo>
                  <a:lnTo>
                    <a:pt x="834934" y="270087"/>
                  </a:lnTo>
                  <a:lnTo>
                    <a:pt x="838200" y="308825"/>
                  </a:lnTo>
                  <a:lnTo>
                    <a:pt x="834934" y="347551"/>
                  </a:lnTo>
                  <a:lnTo>
                    <a:pt x="825401" y="384842"/>
                  </a:lnTo>
                  <a:lnTo>
                    <a:pt x="809992" y="420409"/>
                  </a:lnTo>
                  <a:lnTo>
                    <a:pt x="789099" y="453964"/>
                  </a:lnTo>
                  <a:lnTo>
                    <a:pt x="763116" y="485216"/>
                  </a:lnTo>
                  <a:lnTo>
                    <a:pt x="732435" y="513876"/>
                  </a:lnTo>
                  <a:lnTo>
                    <a:pt x="697449" y="539654"/>
                  </a:lnTo>
                  <a:lnTo>
                    <a:pt x="658549" y="562260"/>
                  </a:lnTo>
                  <a:lnTo>
                    <a:pt x="616130" y="581406"/>
                  </a:lnTo>
                  <a:lnTo>
                    <a:pt x="570582" y="596801"/>
                  </a:lnTo>
                  <a:lnTo>
                    <a:pt x="522300" y="608156"/>
                  </a:lnTo>
                  <a:lnTo>
                    <a:pt x="471675" y="615182"/>
                  </a:lnTo>
                  <a:lnTo>
                    <a:pt x="419100" y="617588"/>
                  </a:lnTo>
                  <a:lnTo>
                    <a:pt x="366524" y="615182"/>
                  </a:lnTo>
                  <a:lnTo>
                    <a:pt x="315899" y="608156"/>
                  </a:lnTo>
                  <a:lnTo>
                    <a:pt x="267617" y="596801"/>
                  </a:lnTo>
                  <a:lnTo>
                    <a:pt x="222069" y="581406"/>
                  </a:lnTo>
                  <a:lnTo>
                    <a:pt x="179650" y="562260"/>
                  </a:lnTo>
                  <a:lnTo>
                    <a:pt x="140750" y="539654"/>
                  </a:lnTo>
                  <a:lnTo>
                    <a:pt x="105764" y="513876"/>
                  </a:lnTo>
                  <a:lnTo>
                    <a:pt x="75083" y="485216"/>
                  </a:lnTo>
                  <a:lnTo>
                    <a:pt x="49100" y="453964"/>
                  </a:lnTo>
                  <a:lnTo>
                    <a:pt x="28207" y="420409"/>
                  </a:lnTo>
                  <a:lnTo>
                    <a:pt x="12798" y="384842"/>
                  </a:lnTo>
                  <a:lnTo>
                    <a:pt x="3265" y="347551"/>
                  </a:lnTo>
                  <a:lnTo>
                    <a:pt x="0" y="308825"/>
                  </a:lnTo>
                  <a:close/>
                </a:path>
              </a:pathLst>
            </a:custGeom>
            <a:ln w="9525">
              <a:solidFill>
                <a:srgbClr val="000000"/>
              </a:solidFill>
            </a:ln>
          </p:spPr>
          <p:txBody>
            <a:bodyPr wrap="square" lIns="0" tIns="0" rIns="0" bIns="0" rtlCol="0"/>
            <a:lstStyle/>
            <a:p>
              <a:endParaRPr/>
            </a:p>
          </p:txBody>
        </p:sp>
      </p:grpSp>
      <p:pic>
        <p:nvPicPr>
          <p:cNvPr id="43" name="object 43"/>
          <p:cNvPicPr/>
          <p:nvPr/>
        </p:nvPicPr>
        <p:blipFill>
          <a:blip r:embed="rId17" cstate="print"/>
          <a:stretch>
            <a:fillRect/>
          </a:stretch>
        </p:blipFill>
        <p:spPr>
          <a:xfrm>
            <a:off x="3383279" y="2109216"/>
            <a:ext cx="2225040" cy="4056888"/>
          </a:xfrm>
          <a:prstGeom prst="rect">
            <a:avLst/>
          </a:prstGeom>
        </p:spPr>
      </p:pic>
      <p:sp>
        <p:nvSpPr>
          <p:cNvPr id="44" name="object 44"/>
          <p:cNvSpPr txBox="1"/>
          <p:nvPr/>
        </p:nvSpPr>
        <p:spPr>
          <a:xfrm>
            <a:off x="3964940" y="6269228"/>
            <a:ext cx="821690" cy="299720"/>
          </a:xfrm>
          <a:prstGeom prst="rect">
            <a:avLst/>
          </a:prstGeom>
        </p:spPr>
        <p:txBody>
          <a:bodyPr vert="horz" wrap="square" lIns="0" tIns="12700" rIns="0" bIns="0" rtlCol="0">
            <a:spAutoFit/>
          </a:bodyPr>
          <a:lstStyle/>
          <a:p>
            <a:pPr marL="12700">
              <a:lnSpc>
                <a:spcPct val="100000"/>
              </a:lnSpc>
              <a:spcBef>
                <a:spcPts val="100"/>
              </a:spcBef>
            </a:pPr>
            <a:r>
              <a:rPr sz="1800" spc="-30" dirty="0">
                <a:latin typeface="Calibri"/>
                <a:cs typeface="Calibri"/>
              </a:rPr>
              <a:t>CP-</a:t>
            </a:r>
            <a:r>
              <a:rPr sz="1800" dirty="0">
                <a:latin typeface="Calibri"/>
                <a:cs typeface="Calibri"/>
              </a:rPr>
              <a:t>net </a:t>
            </a:r>
            <a:r>
              <a:rPr sz="1800" spc="-50" dirty="0">
                <a:latin typeface="Calibri"/>
                <a:cs typeface="Calibri"/>
              </a:rPr>
              <a:t>A</a:t>
            </a:r>
            <a:endParaRPr sz="1800">
              <a:latin typeface="Calibri"/>
              <a:cs typeface="Calibri"/>
            </a:endParaRPr>
          </a:p>
        </p:txBody>
      </p:sp>
      <p:sp>
        <p:nvSpPr>
          <p:cNvPr id="45" name="object 45"/>
          <p:cNvSpPr txBox="1"/>
          <p:nvPr/>
        </p:nvSpPr>
        <p:spPr>
          <a:xfrm>
            <a:off x="7851140" y="6269228"/>
            <a:ext cx="813435" cy="299720"/>
          </a:xfrm>
          <a:prstGeom prst="rect">
            <a:avLst/>
          </a:prstGeom>
        </p:spPr>
        <p:txBody>
          <a:bodyPr vert="horz" wrap="square" lIns="0" tIns="12700" rIns="0" bIns="0" rtlCol="0">
            <a:spAutoFit/>
          </a:bodyPr>
          <a:lstStyle/>
          <a:p>
            <a:pPr marL="12700">
              <a:lnSpc>
                <a:spcPct val="100000"/>
              </a:lnSpc>
              <a:spcBef>
                <a:spcPts val="100"/>
              </a:spcBef>
            </a:pPr>
            <a:r>
              <a:rPr sz="1800" spc="-30" dirty="0">
                <a:latin typeface="Calibri"/>
                <a:cs typeface="Calibri"/>
              </a:rPr>
              <a:t>CP-</a:t>
            </a:r>
            <a:r>
              <a:rPr sz="1800" dirty="0">
                <a:latin typeface="Calibri"/>
                <a:cs typeface="Calibri"/>
              </a:rPr>
              <a:t>net </a:t>
            </a:r>
            <a:r>
              <a:rPr sz="1800" spc="-50" dirty="0">
                <a:latin typeface="Calibri"/>
                <a:cs typeface="Calibri"/>
              </a:rPr>
              <a:t>B</a:t>
            </a:r>
            <a:endParaRPr sz="1800">
              <a:latin typeface="Calibri"/>
              <a:cs typeface="Calibri"/>
            </a:endParaRPr>
          </a:p>
        </p:txBody>
      </p:sp>
      <p:sp>
        <p:nvSpPr>
          <p:cNvPr id="46" name="object 46"/>
          <p:cNvSpPr txBox="1"/>
          <p:nvPr/>
        </p:nvSpPr>
        <p:spPr>
          <a:xfrm>
            <a:off x="7617574" y="2438400"/>
            <a:ext cx="1018540" cy="246379"/>
          </a:xfrm>
          <a:prstGeom prst="rect">
            <a:avLst/>
          </a:prstGeom>
          <a:ln w="9525">
            <a:solidFill>
              <a:srgbClr val="000000"/>
            </a:solidFill>
          </a:ln>
        </p:spPr>
        <p:txBody>
          <a:bodyPr vert="horz" wrap="square" lIns="0" tIns="31115" rIns="0" bIns="0" rtlCol="0">
            <a:spAutoFit/>
          </a:bodyPr>
          <a:lstStyle/>
          <a:p>
            <a:pPr marL="91440">
              <a:lnSpc>
                <a:spcPct val="100000"/>
              </a:lnSpc>
              <a:spcBef>
                <a:spcPts val="245"/>
              </a:spcBef>
            </a:pPr>
            <a:r>
              <a:rPr sz="1000" b="1" spc="-20" dirty="0">
                <a:latin typeface="Calibri"/>
                <a:cs typeface="Calibri"/>
              </a:rPr>
              <a:t>VegPasta</a:t>
            </a:r>
            <a:r>
              <a:rPr sz="1000" b="1" spc="5" dirty="0">
                <a:latin typeface="Calibri"/>
                <a:cs typeface="Calibri"/>
              </a:rPr>
              <a:t> </a:t>
            </a:r>
            <a:r>
              <a:rPr sz="1000" b="1" spc="-10" dirty="0">
                <a:latin typeface="Calibri"/>
                <a:cs typeface="Calibri"/>
              </a:rPr>
              <a:t>&gt;Fish</a:t>
            </a:r>
            <a:endParaRPr sz="1000">
              <a:latin typeface="Calibri"/>
              <a:cs typeface="Calibri"/>
            </a:endParaRPr>
          </a:p>
        </p:txBody>
      </p:sp>
      <p:grpSp>
        <p:nvGrpSpPr>
          <p:cNvPr id="47" name="object 47"/>
          <p:cNvGrpSpPr/>
          <p:nvPr/>
        </p:nvGrpSpPr>
        <p:grpSpPr>
          <a:xfrm>
            <a:off x="7720583" y="4885931"/>
            <a:ext cx="789940" cy="911860"/>
            <a:chOff x="7720583" y="4885931"/>
            <a:chExt cx="789940" cy="911860"/>
          </a:xfrm>
        </p:grpSpPr>
        <p:pic>
          <p:nvPicPr>
            <p:cNvPr id="48" name="object 48"/>
            <p:cNvPicPr/>
            <p:nvPr/>
          </p:nvPicPr>
          <p:blipFill>
            <a:blip r:embed="rId18" cstate="print"/>
            <a:stretch>
              <a:fillRect/>
            </a:stretch>
          </p:blipFill>
          <p:spPr>
            <a:xfrm>
              <a:off x="7720583" y="5105399"/>
              <a:ext cx="789431" cy="691895"/>
            </a:xfrm>
            <a:prstGeom prst="rect">
              <a:avLst/>
            </a:prstGeom>
          </p:spPr>
        </p:pic>
        <p:pic>
          <p:nvPicPr>
            <p:cNvPr id="49" name="object 49"/>
            <p:cNvPicPr/>
            <p:nvPr/>
          </p:nvPicPr>
          <p:blipFill>
            <a:blip r:embed="rId19" cstate="print"/>
            <a:stretch>
              <a:fillRect/>
            </a:stretch>
          </p:blipFill>
          <p:spPr>
            <a:xfrm>
              <a:off x="7766595" y="5132781"/>
              <a:ext cx="697407" cy="599427"/>
            </a:xfrm>
            <a:prstGeom prst="rect">
              <a:avLst/>
            </a:prstGeom>
          </p:spPr>
        </p:pic>
        <p:sp>
          <p:nvSpPr>
            <p:cNvPr id="50" name="object 50"/>
            <p:cNvSpPr/>
            <p:nvPr/>
          </p:nvSpPr>
          <p:spPr>
            <a:xfrm>
              <a:off x="7766595" y="5132781"/>
              <a:ext cx="697865" cy="599440"/>
            </a:xfrm>
            <a:custGeom>
              <a:avLst/>
              <a:gdLst/>
              <a:ahLst/>
              <a:cxnLst/>
              <a:rect l="l" t="t" r="r" b="b"/>
              <a:pathLst>
                <a:path w="697865" h="599439">
                  <a:moveTo>
                    <a:pt x="0" y="299745"/>
                  </a:moveTo>
                  <a:lnTo>
                    <a:pt x="3780" y="255451"/>
                  </a:lnTo>
                  <a:lnTo>
                    <a:pt x="14763" y="213175"/>
                  </a:lnTo>
                  <a:lnTo>
                    <a:pt x="32409" y="173380"/>
                  </a:lnTo>
                  <a:lnTo>
                    <a:pt x="56178" y="136531"/>
                  </a:lnTo>
                  <a:lnTo>
                    <a:pt x="85531" y="103090"/>
                  </a:lnTo>
                  <a:lnTo>
                    <a:pt x="119928" y="73522"/>
                  </a:lnTo>
                  <a:lnTo>
                    <a:pt x="158831" y="48290"/>
                  </a:lnTo>
                  <a:lnTo>
                    <a:pt x="201699" y="27859"/>
                  </a:lnTo>
                  <a:lnTo>
                    <a:pt x="247993" y="12690"/>
                  </a:lnTo>
                  <a:lnTo>
                    <a:pt x="297175" y="3250"/>
                  </a:lnTo>
                  <a:lnTo>
                    <a:pt x="348703" y="0"/>
                  </a:lnTo>
                  <a:lnTo>
                    <a:pt x="400232" y="3250"/>
                  </a:lnTo>
                  <a:lnTo>
                    <a:pt x="449413" y="12690"/>
                  </a:lnTo>
                  <a:lnTo>
                    <a:pt x="495708" y="27859"/>
                  </a:lnTo>
                  <a:lnTo>
                    <a:pt x="538576" y="48290"/>
                  </a:lnTo>
                  <a:lnTo>
                    <a:pt x="577478" y="73522"/>
                  </a:lnTo>
                  <a:lnTo>
                    <a:pt x="611876" y="103090"/>
                  </a:lnTo>
                  <a:lnTo>
                    <a:pt x="641229" y="136531"/>
                  </a:lnTo>
                  <a:lnTo>
                    <a:pt x="664998" y="173380"/>
                  </a:lnTo>
                  <a:lnTo>
                    <a:pt x="682643" y="213175"/>
                  </a:lnTo>
                  <a:lnTo>
                    <a:pt x="693626" y="255451"/>
                  </a:lnTo>
                  <a:lnTo>
                    <a:pt x="697407" y="299745"/>
                  </a:lnTo>
                  <a:lnTo>
                    <a:pt x="693626" y="344038"/>
                  </a:lnTo>
                  <a:lnTo>
                    <a:pt x="682643" y="386310"/>
                  </a:lnTo>
                  <a:lnTo>
                    <a:pt x="664998" y="426098"/>
                  </a:lnTo>
                  <a:lnTo>
                    <a:pt x="641229" y="462940"/>
                  </a:lnTo>
                  <a:lnTo>
                    <a:pt x="611876" y="496372"/>
                  </a:lnTo>
                  <a:lnTo>
                    <a:pt x="577478" y="525932"/>
                  </a:lnTo>
                  <a:lnTo>
                    <a:pt x="538576" y="551155"/>
                  </a:lnTo>
                  <a:lnTo>
                    <a:pt x="495708" y="571579"/>
                  </a:lnTo>
                  <a:lnTo>
                    <a:pt x="449413" y="586741"/>
                  </a:lnTo>
                  <a:lnTo>
                    <a:pt x="400232" y="596178"/>
                  </a:lnTo>
                  <a:lnTo>
                    <a:pt x="348703" y="599427"/>
                  </a:lnTo>
                  <a:lnTo>
                    <a:pt x="297175" y="596178"/>
                  </a:lnTo>
                  <a:lnTo>
                    <a:pt x="247993" y="586741"/>
                  </a:lnTo>
                  <a:lnTo>
                    <a:pt x="201699" y="571579"/>
                  </a:lnTo>
                  <a:lnTo>
                    <a:pt x="158831" y="551155"/>
                  </a:lnTo>
                  <a:lnTo>
                    <a:pt x="119928" y="525932"/>
                  </a:lnTo>
                  <a:lnTo>
                    <a:pt x="85531" y="496372"/>
                  </a:lnTo>
                  <a:lnTo>
                    <a:pt x="56178" y="462940"/>
                  </a:lnTo>
                  <a:lnTo>
                    <a:pt x="32409" y="426098"/>
                  </a:lnTo>
                  <a:lnTo>
                    <a:pt x="14763" y="386310"/>
                  </a:lnTo>
                  <a:lnTo>
                    <a:pt x="3780" y="344038"/>
                  </a:lnTo>
                  <a:lnTo>
                    <a:pt x="0" y="299745"/>
                  </a:lnTo>
                  <a:close/>
                </a:path>
              </a:pathLst>
            </a:custGeom>
            <a:ln w="9525">
              <a:solidFill>
                <a:srgbClr val="000000"/>
              </a:solidFill>
            </a:ln>
          </p:spPr>
          <p:txBody>
            <a:bodyPr wrap="square" lIns="0" tIns="0" rIns="0" bIns="0" rtlCol="0"/>
            <a:lstStyle/>
            <a:p>
              <a:endParaRPr/>
            </a:p>
          </p:txBody>
        </p:sp>
        <p:sp>
          <p:nvSpPr>
            <p:cNvPr id="51" name="object 51"/>
            <p:cNvSpPr/>
            <p:nvPr/>
          </p:nvSpPr>
          <p:spPr>
            <a:xfrm>
              <a:off x="7787233" y="4890693"/>
              <a:ext cx="693420" cy="246379"/>
            </a:xfrm>
            <a:custGeom>
              <a:avLst/>
              <a:gdLst/>
              <a:ahLst/>
              <a:cxnLst/>
              <a:rect l="l" t="t" r="r" b="b"/>
              <a:pathLst>
                <a:path w="693420" h="246379">
                  <a:moveTo>
                    <a:pt x="0" y="0"/>
                  </a:moveTo>
                  <a:lnTo>
                    <a:pt x="692797" y="0"/>
                  </a:lnTo>
                  <a:lnTo>
                    <a:pt x="692797" y="246214"/>
                  </a:lnTo>
                  <a:lnTo>
                    <a:pt x="0" y="246214"/>
                  </a:lnTo>
                  <a:lnTo>
                    <a:pt x="0" y="0"/>
                  </a:lnTo>
                  <a:close/>
                </a:path>
              </a:pathLst>
            </a:custGeom>
            <a:ln w="9525">
              <a:solidFill>
                <a:srgbClr val="000000"/>
              </a:solidFill>
            </a:ln>
          </p:spPr>
          <p:txBody>
            <a:bodyPr wrap="square" lIns="0" tIns="0" rIns="0" bIns="0" rtlCol="0"/>
            <a:lstStyle/>
            <a:p>
              <a:endParaRPr/>
            </a:p>
          </p:txBody>
        </p:sp>
      </p:grpSp>
      <p:sp>
        <p:nvSpPr>
          <p:cNvPr id="52" name="object 52"/>
          <p:cNvSpPr txBox="1"/>
          <p:nvPr/>
        </p:nvSpPr>
        <p:spPr>
          <a:xfrm>
            <a:off x="7791996" y="4910835"/>
            <a:ext cx="683895" cy="177800"/>
          </a:xfrm>
          <a:prstGeom prst="rect">
            <a:avLst/>
          </a:prstGeom>
        </p:spPr>
        <p:txBody>
          <a:bodyPr vert="horz" wrap="square" lIns="0" tIns="12700" rIns="0" bIns="0" rtlCol="0">
            <a:spAutoFit/>
          </a:bodyPr>
          <a:lstStyle/>
          <a:p>
            <a:pPr marL="86360">
              <a:lnSpc>
                <a:spcPct val="100000"/>
              </a:lnSpc>
              <a:spcBef>
                <a:spcPts val="100"/>
              </a:spcBef>
            </a:pPr>
            <a:r>
              <a:rPr sz="1000" b="1" spc="-10" dirty="0">
                <a:latin typeface="Calibri"/>
                <a:cs typeface="Calibri"/>
              </a:rPr>
              <a:t>TV&gt;Music</a:t>
            </a:r>
            <a:endParaRPr sz="1000">
              <a:latin typeface="Calibri"/>
              <a:cs typeface="Calibri"/>
            </a:endParaRPr>
          </a:p>
        </p:txBody>
      </p:sp>
      <p:grpSp>
        <p:nvGrpSpPr>
          <p:cNvPr id="53" name="object 53"/>
          <p:cNvGrpSpPr/>
          <p:nvPr/>
        </p:nvGrpSpPr>
        <p:grpSpPr>
          <a:xfrm>
            <a:off x="7386637" y="3422903"/>
            <a:ext cx="1758950" cy="939165"/>
            <a:chOff x="7386637" y="3422903"/>
            <a:chExt cx="1758950" cy="939165"/>
          </a:xfrm>
        </p:grpSpPr>
        <p:pic>
          <p:nvPicPr>
            <p:cNvPr id="54" name="object 54"/>
            <p:cNvPicPr/>
            <p:nvPr/>
          </p:nvPicPr>
          <p:blipFill>
            <a:blip r:embed="rId20" cstate="print"/>
            <a:stretch>
              <a:fillRect/>
            </a:stretch>
          </p:blipFill>
          <p:spPr>
            <a:xfrm>
              <a:off x="7961376" y="3422903"/>
              <a:ext cx="307848" cy="938784"/>
            </a:xfrm>
            <a:prstGeom prst="rect">
              <a:avLst/>
            </a:prstGeom>
          </p:spPr>
        </p:pic>
        <p:sp>
          <p:nvSpPr>
            <p:cNvPr id="55" name="object 55"/>
            <p:cNvSpPr/>
            <p:nvPr/>
          </p:nvSpPr>
          <p:spPr>
            <a:xfrm>
              <a:off x="8056359" y="3443439"/>
              <a:ext cx="118110" cy="744855"/>
            </a:xfrm>
            <a:custGeom>
              <a:avLst/>
              <a:gdLst/>
              <a:ahLst/>
              <a:cxnLst/>
              <a:rect l="l" t="t" r="r" b="b"/>
              <a:pathLst>
                <a:path w="118109" h="744854">
                  <a:moveTo>
                    <a:pt x="58940" y="694443"/>
                  </a:moveTo>
                  <a:lnTo>
                    <a:pt x="46240" y="672671"/>
                  </a:lnTo>
                  <a:lnTo>
                    <a:pt x="46240" y="0"/>
                  </a:lnTo>
                  <a:lnTo>
                    <a:pt x="71640" y="0"/>
                  </a:lnTo>
                  <a:lnTo>
                    <a:pt x="71640" y="672671"/>
                  </a:lnTo>
                  <a:lnTo>
                    <a:pt x="58940" y="694443"/>
                  </a:lnTo>
                  <a:close/>
                </a:path>
                <a:path w="118109" h="744854">
                  <a:moveTo>
                    <a:pt x="58940" y="744829"/>
                  </a:moveTo>
                  <a:lnTo>
                    <a:pt x="0" y="643775"/>
                  </a:lnTo>
                  <a:lnTo>
                    <a:pt x="2044" y="635990"/>
                  </a:lnTo>
                  <a:lnTo>
                    <a:pt x="14147" y="628942"/>
                  </a:lnTo>
                  <a:lnTo>
                    <a:pt x="21932" y="630974"/>
                  </a:lnTo>
                  <a:lnTo>
                    <a:pt x="46240" y="672671"/>
                  </a:lnTo>
                  <a:lnTo>
                    <a:pt x="46240" y="719632"/>
                  </a:lnTo>
                  <a:lnTo>
                    <a:pt x="73637" y="719632"/>
                  </a:lnTo>
                  <a:lnTo>
                    <a:pt x="58940" y="744829"/>
                  </a:lnTo>
                  <a:close/>
                </a:path>
                <a:path w="118109" h="744854">
                  <a:moveTo>
                    <a:pt x="73637" y="719632"/>
                  </a:moveTo>
                  <a:lnTo>
                    <a:pt x="71640" y="719632"/>
                  </a:lnTo>
                  <a:lnTo>
                    <a:pt x="71640" y="672671"/>
                  </a:lnTo>
                  <a:lnTo>
                    <a:pt x="95948" y="630974"/>
                  </a:lnTo>
                  <a:lnTo>
                    <a:pt x="103733" y="628942"/>
                  </a:lnTo>
                  <a:lnTo>
                    <a:pt x="115836" y="635990"/>
                  </a:lnTo>
                  <a:lnTo>
                    <a:pt x="117881" y="643775"/>
                  </a:lnTo>
                  <a:lnTo>
                    <a:pt x="73637" y="719632"/>
                  </a:lnTo>
                  <a:close/>
                </a:path>
                <a:path w="118109" h="744854">
                  <a:moveTo>
                    <a:pt x="71640" y="719632"/>
                  </a:moveTo>
                  <a:lnTo>
                    <a:pt x="46240" y="719632"/>
                  </a:lnTo>
                  <a:lnTo>
                    <a:pt x="46240" y="672671"/>
                  </a:lnTo>
                  <a:lnTo>
                    <a:pt x="58940" y="694443"/>
                  </a:lnTo>
                  <a:lnTo>
                    <a:pt x="47980" y="713232"/>
                  </a:lnTo>
                  <a:lnTo>
                    <a:pt x="71640" y="713232"/>
                  </a:lnTo>
                  <a:lnTo>
                    <a:pt x="71640" y="719632"/>
                  </a:lnTo>
                  <a:close/>
                </a:path>
                <a:path w="118109" h="744854">
                  <a:moveTo>
                    <a:pt x="71640" y="713232"/>
                  </a:moveTo>
                  <a:lnTo>
                    <a:pt x="69900" y="713232"/>
                  </a:lnTo>
                  <a:lnTo>
                    <a:pt x="58940" y="694443"/>
                  </a:lnTo>
                  <a:lnTo>
                    <a:pt x="71640" y="672671"/>
                  </a:lnTo>
                  <a:lnTo>
                    <a:pt x="71640" y="713232"/>
                  </a:lnTo>
                  <a:close/>
                </a:path>
                <a:path w="118109" h="744854">
                  <a:moveTo>
                    <a:pt x="69900" y="713232"/>
                  </a:moveTo>
                  <a:lnTo>
                    <a:pt x="47980" y="713232"/>
                  </a:lnTo>
                  <a:lnTo>
                    <a:pt x="58940" y="694443"/>
                  </a:lnTo>
                  <a:lnTo>
                    <a:pt x="69900" y="713232"/>
                  </a:lnTo>
                  <a:close/>
                </a:path>
              </a:pathLst>
            </a:custGeom>
            <a:solidFill>
              <a:srgbClr val="000000"/>
            </a:solidFill>
          </p:spPr>
          <p:txBody>
            <a:bodyPr wrap="square" lIns="0" tIns="0" rIns="0" bIns="0" rtlCol="0"/>
            <a:lstStyle/>
            <a:p>
              <a:endParaRPr/>
            </a:p>
          </p:txBody>
        </p:sp>
        <p:sp>
          <p:nvSpPr>
            <p:cNvPr id="56" name="object 56"/>
            <p:cNvSpPr/>
            <p:nvPr/>
          </p:nvSpPr>
          <p:spPr>
            <a:xfrm>
              <a:off x="7391400" y="3559720"/>
              <a:ext cx="1749425" cy="400685"/>
            </a:xfrm>
            <a:custGeom>
              <a:avLst/>
              <a:gdLst/>
              <a:ahLst/>
              <a:cxnLst/>
              <a:rect l="l" t="t" r="r" b="b"/>
              <a:pathLst>
                <a:path w="1749425" h="400685">
                  <a:moveTo>
                    <a:pt x="1749171" y="400100"/>
                  </a:moveTo>
                  <a:lnTo>
                    <a:pt x="0" y="400100"/>
                  </a:lnTo>
                  <a:lnTo>
                    <a:pt x="0" y="0"/>
                  </a:lnTo>
                  <a:lnTo>
                    <a:pt x="1749171" y="0"/>
                  </a:lnTo>
                  <a:lnTo>
                    <a:pt x="1749171" y="400100"/>
                  </a:lnTo>
                  <a:close/>
                </a:path>
              </a:pathLst>
            </a:custGeom>
            <a:solidFill>
              <a:srgbClr val="FFFFFF"/>
            </a:solidFill>
          </p:spPr>
          <p:txBody>
            <a:bodyPr wrap="square" lIns="0" tIns="0" rIns="0" bIns="0" rtlCol="0"/>
            <a:lstStyle/>
            <a:p>
              <a:endParaRPr/>
            </a:p>
          </p:txBody>
        </p:sp>
        <p:sp>
          <p:nvSpPr>
            <p:cNvPr id="57" name="object 57"/>
            <p:cNvSpPr/>
            <p:nvPr/>
          </p:nvSpPr>
          <p:spPr>
            <a:xfrm>
              <a:off x="7391400" y="3559720"/>
              <a:ext cx="1749425" cy="400685"/>
            </a:xfrm>
            <a:custGeom>
              <a:avLst/>
              <a:gdLst/>
              <a:ahLst/>
              <a:cxnLst/>
              <a:rect l="l" t="t" r="r" b="b"/>
              <a:pathLst>
                <a:path w="1749425" h="400685">
                  <a:moveTo>
                    <a:pt x="0" y="0"/>
                  </a:moveTo>
                  <a:lnTo>
                    <a:pt x="1749171" y="0"/>
                  </a:lnTo>
                  <a:lnTo>
                    <a:pt x="1749171" y="400100"/>
                  </a:lnTo>
                  <a:lnTo>
                    <a:pt x="0" y="400100"/>
                  </a:lnTo>
                  <a:lnTo>
                    <a:pt x="0" y="0"/>
                  </a:lnTo>
                  <a:close/>
                </a:path>
              </a:pathLst>
            </a:custGeom>
            <a:ln w="9525">
              <a:solidFill>
                <a:srgbClr val="000000"/>
              </a:solidFill>
            </a:ln>
          </p:spPr>
          <p:txBody>
            <a:bodyPr wrap="square" lIns="0" tIns="0" rIns="0" bIns="0" rtlCol="0"/>
            <a:lstStyle/>
            <a:p>
              <a:endParaRPr/>
            </a:p>
          </p:txBody>
        </p:sp>
      </p:grpSp>
      <p:sp>
        <p:nvSpPr>
          <p:cNvPr id="58" name="object 58"/>
          <p:cNvSpPr txBox="1"/>
          <p:nvPr/>
        </p:nvSpPr>
        <p:spPr>
          <a:xfrm>
            <a:off x="7086600" y="2133600"/>
            <a:ext cx="2209800" cy="3962400"/>
          </a:xfrm>
          <a:prstGeom prst="rect">
            <a:avLst/>
          </a:prstGeom>
          <a:ln w="9525">
            <a:solidFill>
              <a:srgbClr val="2E92B8"/>
            </a:solidFill>
          </a:ln>
        </p:spPr>
        <p:txBody>
          <a:bodyPr vert="horz" wrap="square" lIns="0" tIns="0" rIns="0" bIns="0" rtlCol="0">
            <a:spAutoFit/>
          </a:bodyPr>
          <a:lstStyle/>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spcBef>
                <a:spcPts val="35"/>
              </a:spcBef>
            </a:pPr>
            <a:endParaRPr sz="1250">
              <a:latin typeface="Times New Roman"/>
              <a:cs typeface="Times New Roman"/>
            </a:endParaRPr>
          </a:p>
          <a:p>
            <a:pPr marR="145415" algn="ctr">
              <a:lnSpc>
                <a:spcPct val="100000"/>
              </a:lnSpc>
            </a:pPr>
            <a:r>
              <a:rPr sz="1000" b="1" spc="-20" dirty="0">
                <a:latin typeface="Calibri"/>
                <a:cs typeface="Calibri"/>
              </a:rPr>
              <a:t>MAIN</a:t>
            </a:r>
            <a:endParaRPr sz="1000">
              <a:latin typeface="Calibri"/>
              <a:cs typeface="Calibri"/>
            </a:endParaRPr>
          </a:p>
          <a:p>
            <a:pPr>
              <a:lnSpc>
                <a:spcPct val="100000"/>
              </a:lnSpc>
            </a:pPr>
            <a:endParaRPr sz="1200">
              <a:latin typeface="Calibri"/>
              <a:cs typeface="Calibri"/>
            </a:endParaRPr>
          </a:p>
          <a:p>
            <a:pPr>
              <a:lnSpc>
                <a:spcPct val="100000"/>
              </a:lnSpc>
              <a:spcBef>
                <a:spcPts val="50"/>
              </a:spcBef>
            </a:pPr>
            <a:endParaRPr sz="1450">
              <a:latin typeface="Calibri"/>
              <a:cs typeface="Calibri"/>
            </a:endParaRPr>
          </a:p>
          <a:p>
            <a:pPr marL="396240" marR="304165">
              <a:lnSpc>
                <a:spcPct val="100000"/>
              </a:lnSpc>
            </a:pPr>
            <a:r>
              <a:rPr sz="1000" dirty="0">
                <a:latin typeface="Calibri"/>
                <a:cs typeface="Calibri"/>
              </a:rPr>
              <a:t>VegPasta:</a:t>
            </a:r>
            <a:r>
              <a:rPr sz="1000" spc="-40" dirty="0">
                <a:latin typeface="Calibri"/>
                <a:cs typeface="Calibri"/>
              </a:rPr>
              <a:t> </a:t>
            </a:r>
            <a:r>
              <a:rPr sz="1000" dirty="0">
                <a:latin typeface="Calibri"/>
                <a:cs typeface="Calibri"/>
              </a:rPr>
              <a:t>IceTea&gt;</a:t>
            </a:r>
            <a:r>
              <a:rPr sz="1000" spc="-35" dirty="0">
                <a:latin typeface="Calibri"/>
                <a:cs typeface="Calibri"/>
              </a:rPr>
              <a:t> </a:t>
            </a:r>
            <a:r>
              <a:rPr sz="1000" spc="-10" dirty="0">
                <a:latin typeface="Calibri"/>
                <a:cs typeface="Calibri"/>
              </a:rPr>
              <a:t>Lemonade </a:t>
            </a:r>
            <a:r>
              <a:rPr sz="1000" dirty="0">
                <a:latin typeface="Calibri"/>
                <a:cs typeface="Calibri"/>
              </a:rPr>
              <a:t>Fish:</a:t>
            </a:r>
            <a:r>
              <a:rPr sz="1000" spc="-35" dirty="0">
                <a:latin typeface="Calibri"/>
                <a:cs typeface="Calibri"/>
              </a:rPr>
              <a:t> </a:t>
            </a:r>
            <a:r>
              <a:rPr sz="1000" dirty="0">
                <a:latin typeface="Calibri"/>
                <a:cs typeface="Calibri"/>
              </a:rPr>
              <a:t>IceTea&gt;</a:t>
            </a:r>
            <a:r>
              <a:rPr sz="1000" spc="-25" dirty="0">
                <a:latin typeface="Calibri"/>
                <a:cs typeface="Calibri"/>
              </a:rPr>
              <a:t> </a:t>
            </a:r>
            <a:r>
              <a:rPr sz="1000" spc="-10" dirty="0">
                <a:latin typeface="Calibri"/>
                <a:cs typeface="Calibri"/>
              </a:rPr>
              <a:t>Lemonade</a:t>
            </a:r>
            <a:endParaRPr sz="1000">
              <a:latin typeface="Calibri"/>
              <a:cs typeface="Calibri"/>
            </a:endParaRPr>
          </a:p>
          <a:p>
            <a:pPr>
              <a:lnSpc>
                <a:spcPct val="100000"/>
              </a:lnSpc>
              <a:spcBef>
                <a:spcPts val="40"/>
              </a:spcBef>
            </a:pPr>
            <a:endParaRPr sz="1250">
              <a:latin typeface="Calibri"/>
              <a:cs typeface="Calibri"/>
            </a:endParaRPr>
          </a:p>
          <a:p>
            <a:pPr marL="876935" marR="1021715" algn="ctr">
              <a:lnSpc>
                <a:spcPct val="166700"/>
              </a:lnSpc>
            </a:pPr>
            <a:r>
              <a:rPr sz="900" b="1" spc="-10" dirty="0">
                <a:latin typeface="Calibri"/>
                <a:cs typeface="Calibri"/>
              </a:rPr>
              <a:t>DRINK</a:t>
            </a:r>
            <a:r>
              <a:rPr sz="900" b="1" spc="500" dirty="0">
                <a:latin typeface="Calibri"/>
                <a:cs typeface="Calibri"/>
              </a:rPr>
              <a:t> </a:t>
            </a:r>
            <a:r>
              <a:rPr sz="900" b="1" spc="-10" dirty="0">
                <a:latin typeface="Calibri"/>
                <a:cs typeface="Calibri"/>
              </a:rPr>
              <a:t>DRINK</a:t>
            </a:r>
            <a:endParaRPr sz="900">
              <a:latin typeface="Calibri"/>
              <a:cs typeface="Calibri"/>
            </a:endParaRPr>
          </a:p>
          <a:p>
            <a:pPr>
              <a:lnSpc>
                <a:spcPct val="100000"/>
              </a:lnSpc>
            </a:pPr>
            <a:endParaRPr sz="1100">
              <a:latin typeface="Calibri"/>
              <a:cs typeface="Calibri"/>
            </a:endParaRPr>
          </a:p>
          <a:p>
            <a:pPr>
              <a:lnSpc>
                <a:spcPct val="100000"/>
              </a:lnSpc>
            </a:pPr>
            <a:endParaRPr sz="1100">
              <a:latin typeface="Calibri"/>
              <a:cs typeface="Calibri"/>
            </a:endParaRPr>
          </a:p>
          <a:p>
            <a:pPr>
              <a:lnSpc>
                <a:spcPct val="100000"/>
              </a:lnSpc>
            </a:pPr>
            <a:endParaRPr sz="1100">
              <a:latin typeface="Calibri"/>
              <a:cs typeface="Calibri"/>
            </a:endParaRPr>
          </a:p>
          <a:p>
            <a:pPr>
              <a:lnSpc>
                <a:spcPct val="100000"/>
              </a:lnSpc>
            </a:pPr>
            <a:endParaRPr sz="1100">
              <a:latin typeface="Calibri"/>
              <a:cs typeface="Calibri"/>
            </a:endParaRPr>
          </a:p>
          <a:p>
            <a:pPr marR="145415" algn="ctr">
              <a:lnSpc>
                <a:spcPct val="100000"/>
              </a:lnSpc>
              <a:spcBef>
                <a:spcPts val="865"/>
              </a:spcBef>
            </a:pPr>
            <a:r>
              <a:rPr sz="1000" b="1" spc="-25" dirty="0">
                <a:latin typeface="Calibri"/>
                <a:cs typeface="Calibri"/>
              </a:rPr>
              <a:t>ENT</a:t>
            </a:r>
            <a:endParaRPr sz="1000">
              <a:latin typeface="Calibri"/>
              <a:cs typeface="Calibri"/>
            </a:endParaRPr>
          </a:p>
        </p:txBody>
      </p:sp>
      <p:sp>
        <p:nvSpPr>
          <p:cNvPr id="59" name="object 59"/>
          <p:cNvSpPr txBox="1"/>
          <p:nvPr/>
        </p:nvSpPr>
        <p:spPr>
          <a:xfrm>
            <a:off x="8816340" y="6531356"/>
            <a:ext cx="1670685" cy="208279"/>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898989"/>
                </a:solidFill>
                <a:latin typeface="Calibri"/>
                <a:cs typeface="Calibri"/>
              </a:rPr>
              <a:t>Distance</a:t>
            </a:r>
            <a:r>
              <a:rPr sz="1200" b="1" spc="-60" dirty="0">
                <a:solidFill>
                  <a:srgbClr val="898989"/>
                </a:solidFill>
                <a:latin typeface="Calibri"/>
                <a:cs typeface="Calibri"/>
              </a:rPr>
              <a:t> </a:t>
            </a:r>
            <a:r>
              <a:rPr sz="1200" b="1" dirty="0">
                <a:solidFill>
                  <a:srgbClr val="898989"/>
                </a:solidFill>
                <a:latin typeface="Calibri"/>
                <a:cs typeface="Calibri"/>
              </a:rPr>
              <a:t>Between</a:t>
            </a:r>
            <a:r>
              <a:rPr sz="1200" b="1" spc="-45" dirty="0">
                <a:solidFill>
                  <a:srgbClr val="898989"/>
                </a:solidFill>
                <a:latin typeface="Calibri"/>
                <a:cs typeface="Calibri"/>
              </a:rPr>
              <a:t> </a:t>
            </a:r>
            <a:r>
              <a:rPr sz="1200" b="1" spc="-15" dirty="0">
                <a:solidFill>
                  <a:srgbClr val="898989"/>
                </a:solidFill>
                <a:latin typeface="Calibri"/>
                <a:cs typeface="Calibri"/>
              </a:rPr>
              <a:t>CP-</a:t>
            </a:r>
            <a:r>
              <a:rPr sz="1200" b="1" spc="-20" dirty="0">
                <a:solidFill>
                  <a:srgbClr val="898989"/>
                </a:solidFill>
                <a:latin typeface="Calibri"/>
                <a:cs typeface="Calibri"/>
              </a:rPr>
              <a:t>nets</a:t>
            </a:r>
            <a:endParaRPr sz="1200">
              <a:latin typeface="Calibri"/>
              <a:cs typeface="Calibri"/>
            </a:endParaRPr>
          </a:p>
        </p:txBody>
      </p:sp>
      <p:sp>
        <p:nvSpPr>
          <p:cNvPr id="60" name="object 60"/>
          <p:cNvSpPr txBox="1"/>
          <p:nvPr/>
        </p:nvSpPr>
        <p:spPr>
          <a:xfrm>
            <a:off x="8790940" y="6339332"/>
            <a:ext cx="2668905" cy="208279"/>
          </a:xfrm>
          <a:prstGeom prst="rect">
            <a:avLst/>
          </a:prstGeom>
        </p:spPr>
        <p:txBody>
          <a:bodyPr vert="horz" wrap="square" lIns="0" tIns="12700" rIns="0" bIns="0" rtlCol="0">
            <a:spAutoFit/>
          </a:bodyPr>
          <a:lstStyle/>
          <a:p>
            <a:pPr marL="38100">
              <a:lnSpc>
                <a:spcPct val="100000"/>
              </a:lnSpc>
              <a:spcBef>
                <a:spcPts val="100"/>
              </a:spcBef>
            </a:pPr>
            <a:r>
              <a:rPr sz="1200" b="1" dirty="0">
                <a:solidFill>
                  <a:srgbClr val="898989"/>
                </a:solidFill>
                <a:latin typeface="Calibri"/>
                <a:cs typeface="Calibri"/>
              </a:rPr>
              <a:t>New</a:t>
            </a:r>
            <a:r>
              <a:rPr sz="1200" b="1" spc="-25" dirty="0">
                <a:solidFill>
                  <a:srgbClr val="898989"/>
                </a:solidFill>
                <a:latin typeface="Calibri"/>
                <a:cs typeface="Calibri"/>
              </a:rPr>
              <a:t> </a:t>
            </a:r>
            <a:r>
              <a:rPr sz="1200" b="1" dirty="0">
                <a:solidFill>
                  <a:srgbClr val="898989"/>
                </a:solidFill>
                <a:latin typeface="Calibri"/>
                <a:cs typeface="Calibri"/>
              </a:rPr>
              <a:t>Orleans</a:t>
            </a:r>
            <a:r>
              <a:rPr sz="1200" b="1" spc="-15" dirty="0">
                <a:solidFill>
                  <a:srgbClr val="898989"/>
                </a:solidFill>
                <a:latin typeface="Calibri"/>
                <a:cs typeface="Calibri"/>
              </a:rPr>
              <a:t> </a:t>
            </a:r>
            <a:r>
              <a:rPr sz="1200" b="1" dirty="0">
                <a:solidFill>
                  <a:srgbClr val="898989"/>
                </a:solidFill>
                <a:latin typeface="Calibri"/>
                <a:cs typeface="Calibri"/>
              </a:rPr>
              <a:t>–</a:t>
            </a:r>
            <a:r>
              <a:rPr sz="1200" b="1" spc="-5" dirty="0">
                <a:solidFill>
                  <a:srgbClr val="898989"/>
                </a:solidFill>
                <a:latin typeface="Calibri"/>
                <a:cs typeface="Calibri"/>
              </a:rPr>
              <a:t> </a:t>
            </a:r>
            <a:r>
              <a:rPr sz="1200" b="1" dirty="0">
                <a:solidFill>
                  <a:srgbClr val="898989"/>
                </a:solidFill>
                <a:latin typeface="Calibri"/>
                <a:cs typeface="Calibri"/>
              </a:rPr>
              <a:t>MPREF</a:t>
            </a:r>
            <a:r>
              <a:rPr sz="1200" b="1" spc="-10" dirty="0">
                <a:solidFill>
                  <a:srgbClr val="898989"/>
                </a:solidFill>
                <a:latin typeface="Calibri"/>
                <a:cs typeface="Calibri"/>
              </a:rPr>
              <a:t> </a:t>
            </a:r>
            <a:r>
              <a:rPr sz="1200" b="1" dirty="0">
                <a:solidFill>
                  <a:srgbClr val="898989"/>
                </a:solidFill>
                <a:latin typeface="Calibri"/>
                <a:cs typeface="Calibri"/>
              </a:rPr>
              <a:t>2018 -</a:t>
            </a:r>
            <a:r>
              <a:rPr sz="1200" b="1" spc="-15" dirty="0">
                <a:solidFill>
                  <a:srgbClr val="898989"/>
                </a:solidFill>
                <a:latin typeface="Calibri"/>
                <a:cs typeface="Calibri"/>
              </a:rPr>
              <a:t> </a:t>
            </a:r>
            <a:r>
              <a:rPr sz="1200" b="1" dirty="0">
                <a:solidFill>
                  <a:srgbClr val="898989"/>
                </a:solidFill>
                <a:latin typeface="Calibri"/>
                <a:cs typeface="Calibri"/>
              </a:rPr>
              <a:t>A</a:t>
            </a:r>
            <a:r>
              <a:rPr sz="1200" b="1" spc="-10" dirty="0">
                <a:solidFill>
                  <a:srgbClr val="898989"/>
                </a:solidFill>
                <a:latin typeface="Calibri"/>
                <a:cs typeface="Calibri"/>
              </a:rPr>
              <a:t> </a:t>
            </a:r>
            <a:r>
              <a:rPr sz="1200" b="1" spc="-5" dirty="0">
                <a:solidFill>
                  <a:srgbClr val="898989"/>
                </a:solidFill>
                <a:latin typeface="Calibri"/>
                <a:cs typeface="Calibri"/>
              </a:rPr>
              <a:t>Noti</a:t>
            </a:r>
            <a:r>
              <a:rPr sz="1200" b="1" spc="-630" dirty="0">
                <a:solidFill>
                  <a:srgbClr val="898989"/>
                </a:solidFill>
                <a:latin typeface="Calibri"/>
                <a:cs typeface="Calibri"/>
              </a:rPr>
              <a:t>o</a:t>
            </a:r>
            <a:r>
              <a:rPr sz="1800" spc="-60" baseline="-30092" dirty="0">
                <a:solidFill>
                  <a:srgbClr val="898989"/>
                </a:solidFill>
                <a:latin typeface="Arial"/>
                <a:cs typeface="Arial"/>
              </a:rPr>
              <a:t>5</a:t>
            </a:r>
            <a:r>
              <a:rPr sz="1200" b="1" spc="-615" dirty="0">
                <a:solidFill>
                  <a:srgbClr val="898989"/>
                </a:solidFill>
                <a:latin typeface="Calibri"/>
                <a:cs typeface="Calibri"/>
              </a:rPr>
              <a:t>n</a:t>
            </a:r>
            <a:r>
              <a:rPr sz="1800" baseline="-30092" dirty="0">
                <a:solidFill>
                  <a:srgbClr val="898989"/>
                </a:solidFill>
                <a:latin typeface="Arial"/>
                <a:cs typeface="Arial"/>
              </a:rPr>
              <a:t>5</a:t>
            </a:r>
            <a:r>
              <a:rPr sz="1800" spc="-165" baseline="-30092" dirty="0">
                <a:solidFill>
                  <a:srgbClr val="898989"/>
                </a:solidFill>
                <a:latin typeface="Arial"/>
                <a:cs typeface="Arial"/>
              </a:rPr>
              <a:t> </a:t>
            </a:r>
            <a:r>
              <a:rPr sz="1200" b="1" spc="-25" dirty="0">
                <a:solidFill>
                  <a:srgbClr val="898989"/>
                </a:solidFill>
                <a:latin typeface="Calibri"/>
                <a:cs typeface="Calibri"/>
              </a:rPr>
              <a:t>of</a:t>
            </a:r>
            <a:endParaRPr sz="1200">
              <a:latin typeface="Calibri"/>
              <a:cs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96900" y="985011"/>
            <a:ext cx="4545076" cy="443711"/>
          </a:xfrm>
          <a:prstGeom prst="rect">
            <a:avLst/>
          </a:prstGeom>
        </p:spPr>
        <p:txBody>
          <a:bodyPr vert="horz" wrap="square" lIns="0" tIns="12700" rIns="0" bIns="0" rtlCol="0">
            <a:spAutoFit/>
          </a:bodyPr>
          <a:lstStyle/>
          <a:p>
            <a:pPr marL="12700">
              <a:lnSpc>
                <a:spcPct val="100000"/>
              </a:lnSpc>
              <a:spcBef>
                <a:spcPts val="100"/>
              </a:spcBef>
              <a:tabLst>
                <a:tab pos="1608455" algn="l"/>
              </a:tabLst>
            </a:pPr>
            <a:r>
              <a:rPr lang="el-GR" spc="130" dirty="0"/>
              <a:t>Βήμα 2: Καταμέτρηση</a:t>
            </a:r>
            <a:endParaRPr spc="114" dirty="0"/>
          </a:p>
        </p:txBody>
      </p:sp>
      <p:grpSp>
        <p:nvGrpSpPr>
          <p:cNvPr id="3" name="object 3"/>
          <p:cNvGrpSpPr/>
          <p:nvPr/>
        </p:nvGrpSpPr>
        <p:grpSpPr>
          <a:xfrm>
            <a:off x="2164079" y="2578607"/>
            <a:ext cx="929640" cy="2124710"/>
            <a:chOff x="2164079" y="2578607"/>
            <a:chExt cx="929640" cy="2124710"/>
          </a:xfrm>
        </p:grpSpPr>
        <p:pic>
          <p:nvPicPr>
            <p:cNvPr id="4" name="object 4"/>
            <p:cNvPicPr/>
            <p:nvPr/>
          </p:nvPicPr>
          <p:blipFill>
            <a:blip r:embed="rId2" cstate="print"/>
            <a:stretch>
              <a:fillRect/>
            </a:stretch>
          </p:blipFill>
          <p:spPr>
            <a:xfrm>
              <a:off x="2231135" y="2578607"/>
              <a:ext cx="795527" cy="762000"/>
            </a:xfrm>
            <a:prstGeom prst="rect">
              <a:avLst/>
            </a:prstGeom>
          </p:spPr>
        </p:pic>
        <p:pic>
          <p:nvPicPr>
            <p:cNvPr id="5" name="object 5"/>
            <p:cNvPicPr/>
            <p:nvPr/>
          </p:nvPicPr>
          <p:blipFill>
            <a:blip r:embed="rId3" cstate="print"/>
            <a:stretch>
              <a:fillRect/>
            </a:stretch>
          </p:blipFill>
          <p:spPr>
            <a:xfrm>
              <a:off x="2278405" y="2605887"/>
              <a:ext cx="700976" cy="667537"/>
            </a:xfrm>
            <a:prstGeom prst="rect">
              <a:avLst/>
            </a:prstGeom>
          </p:spPr>
        </p:pic>
        <p:sp>
          <p:nvSpPr>
            <p:cNvPr id="6" name="object 6"/>
            <p:cNvSpPr/>
            <p:nvPr/>
          </p:nvSpPr>
          <p:spPr>
            <a:xfrm>
              <a:off x="2278405" y="2605887"/>
              <a:ext cx="701040" cy="668020"/>
            </a:xfrm>
            <a:custGeom>
              <a:avLst/>
              <a:gdLst/>
              <a:ahLst/>
              <a:cxnLst/>
              <a:rect l="l" t="t" r="r" b="b"/>
              <a:pathLst>
                <a:path w="701039" h="668020">
                  <a:moveTo>
                    <a:pt x="0" y="333768"/>
                  </a:moveTo>
                  <a:lnTo>
                    <a:pt x="3199" y="288474"/>
                  </a:lnTo>
                  <a:lnTo>
                    <a:pt x="12519" y="245033"/>
                  </a:lnTo>
                  <a:lnTo>
                    <a:pt x="27543" y="203843"/>
                  </a:lnTo>
                  <a:lnTo>
                    <a:pt x="47852" y="165301"/>
                  </a:lnTo>
                  <a:lnTo>
                    <a:pt x="73029" y="129805"/>
                  </a:lnTo>
                  <a:lnTo>
                    <a:pt x="102657" y="97751"/>
                  </a:lnTo>
                  <a:lnTo>
                    <a:pt x="136317" y="69539"/>
                  </a:lnTo>
                  <a:lnTo>
                    <a:pt x="173593" y="45565"/>
                  </a:lnTo>
                  <a:lnTo>
                    <a:pt x="214066" y="26226"/>
                  </a:lnTo>
                  <a:lnTo>
                    <a:pt x="257319" y="11921"/>
                  </a:lnTo>
                  <a:lnTo>
                    <a:pt x="302934" y="3046"/>
                  </a:lnTo>
                  <a:lnTo>
                    <a:pt x="350494" y="0"/>
                  </a:lnTo>
                  <a:lnTo>
                    <a:pt x="398054" y="3046"/>
                  </a:lnTo>
                  <a:lnTo>
                    <a:pt x="443670" y="11921"/>
                  </a:lnTo>
                  <a:lnTo>
                    <a:pt x="486923" y="26226"/>
                  </a:lnTo>
                  <a:lnTo>
                    <a:pt x="527396" y="45565"/>
                  </a:lnTo>
                  <a:lnTo>
                    <a:pt x="564671" y="69539"/>
                  </a:lnTo>
                  <a:lnTo>
                    <a:pt x="598331" y="97751"/>
                  </a:lnTo>
                  <a:lnTo>
                    <a:pt x="627959" y="129805"/>
                  </a:lnTo>
                  <a:lnTo>
                    <a:pt x="653136" y="165301"/>
                  </a:lnTo>
                  <a:lnTo>
                    <a:pt x="673445" y="203843"/>
                  </a:lnTo>
                  <a:lnTo>
                    <a:pt x="688469" y="245033"/>
                  </a:lnTo>
                  <a:lnTo>
                    <a:pt x="697789" y="288474"/>
                  </a:lnTo>
                  <a:lnTo>
                    <a:pt x="700989" y="333768"/>
                  </a:lnTo>
                  <a:lnTo>
                    <a:pt x="697789" y="379060"/>
                  </a:lnTo>
                  <a:lnTo>
                    <a:pt x="688469" y="422499"/>
                  </a:lnTo>
                  <a:lnTo>
                    <a:pt x="673445" y="463688"/>
                  </a:lnTo>
                  <a:lnTo>
                    <a:pt x="653136" y="502230"/>
                  </a:lnTo>
                  <a:lnTo>
                    <a:pt x="627959" y="537726"/>
                  </a:lnTo>
                  <a:lnTo>
                    <a:pt x="598331" y="569780"/>
                  </a:lnTo>
                  <a:lnTo>
                    <a:pt x="564671" y="597994"/>
                  </a:lnTo>
                  <a:lnTo>
                    <a:pt x="527396" y="621969"/>
                  </a:lnTo>
                  <a:lnTo>
                    <a:pt x="486923" y="641308"/>
                  </a:lnTo>
                  <a:lnTo>
                    <a:pt x="443670" y="655615"/>
                  </a:lnTo>
                  <a:lnTo>
                    <a:pt x="398054" y="664490"/>
                  </a:lnTo>
                  <a:lnTo>
                    <a:pt x="350494" y="667537"/>
                  </a:lnTo>
                  <a:lnTo>
                    <a:pt x="302934" y="664490"/>
                  </a:lnTo>
                  <a:lnTo>
                    <a:pt x="257319" y="655615"/>
                  </a:lnTo>
                  <a:lnTo>
                    <a:pt x="214066" y="641308"/>
                  </a:lnTo>
                  <a:lnTo>
                    <a:pt x="173593" y="621969"/>
                  </a:lnTo>
                  <a:lnTo>
                    <a:pt x="136317" y="597994"/>
                  </a:lnTo>
                  <a:lnTo>
                    <a:pt x="102657" y="569780"/>
                  </a:lnTo>
                  <a:lnTo>
                    <a:pt x="73029" y="537726"/>
                  </a:lnTo>
                  <a:lnTo>
                    <a:pt x="47852" y="502230"/>
                  </a:lnTo>
                  <a:lnTo>
                    <a:pt x="27543" y="463688"/>
                  </a:lnTo>
                  <a:lnTo>
                    <a:pt x="12519" y="422499"/>
                  </a:lnTo>
                  <a:lnTo>
                    <a:pt x="3199" y="379060"/>
                  </a:lnTo>
                  <a:lnTo>
                    <a:pt x="0" y="333768"/>
                  </a:lnTo>
                  <a:close/>
                </a:path>
              </a:pathLst>
            </a:custGeom>
            <a:ln w="9525">
              <a:solidFill>
                <a:srgbClr val="000000"/>
              </a:solidFill>
            </a:ln>
          </p:spPr>
          <p:txBody>
            <a:bodyPr wrap="square" lIns="0" tIns="0" rIns="0" bIns="0" rtlCol="0"/>
            <a:lstStyle/>
            <a:p>
              <a:endParaRPr/>
            </a:p>
          </p:txBody>
        </p:sp>
        <p:pic>
          <p:nvPicPr>
            <p:cNvPr id="7" name="object 7"/>
            <p:cNvPicPr/>
            <p:nvPr/>
          </p:nvPicPr>
          <p:blipFill>
            <a:blip r:embed="rId4" cstate="print"/>
            <a:stretch>
              <a:fillRect/>
            </a:stretch>
          </p:blipFill>
          <p:spPr>
            <a:xfrm>
              <a:off x="2164079" y="3992879"/>
              <a:ext cx="929640" cy="710184"/>
            </a:xfrm>
            <a:prstGeom prst="rect">
              <a:avLst/>
            </a:prstGeom>
          </p:spPr>
        </p:pic>
        <p:pic>
          <p:nvPicPr>
            <p:cNvPr id="8" name="object 8"/>
            <p:cNvPicPr/>
            <p:nvPr/>
          </p:nvPicPr>
          <p:blipFill>
            <a:blip r:embed="rId5" cstate="print"/>
            <a:stretch>
              <a:fillRect/>
            </a:stretch>
          </p:blipFill>
          <p:spPr>
            <a:xfrm>
              <a:off x="2209799" y="4018216"/>
              <a:ext cx="838199" cy="617283"/>
            </a:xfrm>
            <a:prstGeom prst="rect">
              <a:avLst/>
            </a:prstGeom>
          </p:spPr>
        </p:pic>
        <p:sp>
          <p:nvSpPr>
            <p:cNvPr id="9" name="object 9"/>
            <p:cNvSpPr/>
            <p:nvPr/>
          </p:nvSpPr>
          <p:spPr>
            <a:xfrm>
              <a:off x="2209799" y="4018216"/>
              <a:ext cx="838200" cy="617855"/>
            </a:xfrm>
            <a:custGeom>
              <a:avLst/>
              <a:gdLst/>
              <a:ahLst/>
              <a:cxnLst/>
              <a:rect l="l" t="t" r="r" b="b"/>
              <a:pathLst>
                <a:path w="838200" h="617854">
                  <a:moveTo>
                    <a:pt x="0" y="308762"/>
                  </a:moveTo>
                  <a:lnTo>
                    <a:pt x="3265" y="270034"/>
                  </a:lnTo>
                  <a:lnTo>
                    <a:pt x="12798" y="232741"/>
                  </a:lnTo>
                  <a:lnTo>
                    <a:pt x="28207" y="197173"/>
                  </a:lnTo>
                  <a:lnTo>
                    <a:pt x="49100" y="163618"/>
                  </a:lnTo>
                  <a:lnTo>
                    <a:pt x="75083" y="132366"/>
                  </a:lnTo>
                  <a:lnTo>
                    <a:pt x="105764" y="103706"/>
                  </a:lnTo>
                  <a:lnTo>
                    <a:pt x="140750" y="77929"/>
                  </a:lnTo>
                  <a:lnTo>
                    <a:pt x="179650" y="55323"/>
                  </a:lnTo>
                  <a:lnTo>
                    <a:pt x="222069" y="36179"/>
                  </a:lnTo>
                  <a:lnTo>
                    <a:pt x="267617" y="20785"/>
                  </a:lnTo>
                  <a:lnTo>
                    <a:pt x="315899" y="9430"/>
                  </a:lnTo>
                  <a:lnTo>
                    <a:pt x="366524" y="2405"/>
                  </a:lnTo>
                  <a:lnTo>
                    <a:pt x="419100" y="0"/>
                  </a:lnTo>
                  <a:lnTo>
                    <a:pt x="471675" y="2405"/>
                  </a:lnTo>
                  <a:lnTo>
                    <a:pt x="522300" y="9430"/>
                  </a:lnTo>
                  <a:lnTo>
                    <a:pt x="570582" y="20785"/>
                  </a:lnTo>
                  <a:lnTo>
                    <a:pt x="616130" y="36179"/>
                  </a:lnTo>
                  <a:lnTo>
                    <a:pt x="658549" y="55323"/>
                  </a:lnTo>
                  <a:lnTo>
                    <a:pt x="697449" y="77929"/>
                  </a:lnTo>
                  <a:lnTo>
                    <a:pt x="732435" y="103706"/>
                  </a:lnTo>
                  <a:lnTo>
                    <a:pt x="763116" y="132366"/>
                  </a:lnTo>
                  <a:lnTo>
                    <a:pt x="789099" y="163618"/>
                  </a:lnTo>
                  <a:lnTo>
                    <a:pt x="809992" y="197173"/>
                  </a:lnTo>
                  <a:lnTo>
                    <a:pt x="825401" y="232741"/>
                  </a:lnTo>
                  <a:lnTo>
                    <a:pt x="834934" y="270034"/>
                  </a:lnTo>
                  <a:lnTo>
                    <a:pt x="838200" y="308762"/>
                  </a:lnTo>
                  <a:lnTo>
                    <a:pt x="834934" y="347500"/>
                  </a:lnTo>
                  <a:lnTo>
                    <a:pt x="825401" y="384802"/>
                  </a:lnTo>
                  <a:lnTo>
                    <a:pt x="809992" y="420379"/>
                  </a:lnTo>
                  <a:lnTo>
                    <a:pt x="789099" y="453940"/>
                  </a:lnTo>
                  <a:lnTo>
                    <a:pt x="763116" y="485197"/>
                  </a:lnTo>
                  <a:lnTo>
                    <a:pt x="732435" y="513860"/>
                  </a:lnTo>
                  <a:lnTo>
                    <a:pt x="697449" y="539641"/>
                  </a:lnTo>
                  <a:lnTo>
                    <a:pt x="658549" y="562248"/>
                  </a:lnTo>
                  <a:lnTo>
                    <a:pt x="616130" y="581394"/>
                  </a:lnTo>
                  <a:lnTo>
                    <a:pt x="570582" y="596789"/>
                  </a:lnTo>
                  <a:lnTo>
                    <a:pt x="522300" y="608144"/>
                  </a:lnTo>
                  <a:lnTo>
                    <a:pt x="471675" y="615169"/>
                  </a:lnTo>
                  <a:lnTo>
                    <a:pt x="419100" y="617575"/>
                  </a:lnTo>
                  <a:lnTo>
                    <a:pt x="366524" y="615169"/>
                  </a:lnTo>
                  <a:lnTo>
                    <a:pt x="315899" y="608144"/>
                  </a:lnTo>
                  <a:lnTo>
                    <a:pt x="267617" y="596789"/>
                  </a:lnTo>
                  <a:lnTo>
                    <a:pt x="222069" y="581394"/>
                  </a:lnTo>
                  <a:lnTo>
                    <a:pt x="179650" y="562248"/>
                  </a:lnTo>
                  <a:lnTo>
                    <a:pt x="140750" y="539641"/>
                  </a:lnTo>
                  <a:lnTo>
                    <a:pt x="105764" y="513860"/>
                  </a:lnTo>
                  <a:lnTo>
                    <a:pt x="75083" y="485197"/>
                  </a:lnTo>
                  <a:lnTo>
                    <a:pt x="49100" y="453940"/>
                  </a:lnTo>
                  <a:lnTo>
                    <a:pt x="28207" y="420379"/>
                  </a:lnTo>
                  <a:lnTo>
                    <a:pt x="12798" y="384802"/>
                  </a:lnTo>
                  <a:lnTo>
                    <a:pt x="3265" y="347500"/>
                  </a:lnTo>
                  <a:lnTo>
                    <a:pt x="0" y="308762"/>
                  </a:lnTo>
                  <a:close/>
                </a:path>
              </a:pathLst>
            </a:custGeom>
            <a:ln w="9525">
              <a:solidFill>
                <a:srgbClr val="000000"/>
              </a:solidFill>
            </a:ln>
          </p:spPr>
          <p:txBody>
            <a:bodyPr wrap="square" lIns="0" tIns="0" rIns="0" bIns="0" rtlCol="0"/>
            <a:lstStyle/>
            <a:p>
              <a:endParaRPr/>
            </a:p>
          </p:txBody>
        </p:sp>
      </p:grpSp>
      <p:sp>
        <p:nvSpPr>
          <p:cNvPr id="10" name="object 10"/>
          <p:cNvSpPr txBox="1"/>
          <p:nvPr/>
        </p:nvSpPr>
        <p:spPr>
          <a:xfrm>
            <a:off x="2131174" y="2268385"/>
            <a:ext cx="1018540" cy="246379"/>
          </a:xfrm>
          <a:prstGeom prst="rect">
            <a:avLst/>
          </a:prstGeom>
          <a:ln w="9525">
            <a:solidFill>
              <a:srgbClr val="000000"/>
            </a:solidFill>
          </a:ln>
        </p:spPr>
        <p:txBody>
          <a:bodyPr vert="horz" wrap="square" lIns="0" tIns="33655" rIns="0" bIns="0" rtlCol="0">
            <a:spAutoFit/>
          </a:bodyPr>
          <a:lstStyle/>
          <a:p>
            <a:pPr marL="91440">
              <a:lnSpc>
                <a:spcPct val="100000"/>
              </a:lnSpc>
              <a:spcBef>
                <a:spcPts val="265"/>
              </a:spcBef>
            </a:pPr>
            <a:r>
              <a:rPr sz="1000" dirty="0">
                <a:latin typeface="Calibri"/>
                <a:cs typeface="Calibri"/>
              </a:rPr>
              <a:t>VegPasta</a:t>
            </a:r>
            <a:r>
              <a:rPr sz="1000" spc="-50" dirty="0">
                <a:latin typeface="Calibri"/>
                <a:cs typeface="Calibri"/>
              </a:rPr>
              <a:t> </a:t>
            </a:r>
            <a:r>
              <a:rPr sz="1000" spc="-10" dirty="0">
                <a:latin typeface="Calibri"/>
                <a:cs typeface="Calibri"/>
              </a:rPr>
              <a:t>&gt;Fish</a:t>
            </a:r>
            <a:endParaRPr sz="1000">
              <a:latin typeface="Calibri"/>
              <a:cs typeface="Calibri"/>
            </a:endParaRPr>
          </a:p>
        </p:txBody>
      </p:sp>
      <p:grpSp>
        <p:nvGrpSpPr>
          <p:cNvPr id="11" name="object 11"/>
          <p:cNvGrpSpPr/>
          <p:nvPr/>
        </p:nvGrpSpPr>
        <p:grpSpPr>
          <a:xfrm>
            <a:off x="2234183" y="4937759"/>
            <a:ext cx="789940" cy="692150"/>
            <a:chOff x="2234183" y="4937759"/>
            <a:chExt cx="789940" cy="692150"/>
          </a:xfrm>
        </p:grpSpPr>
        <p:pic>
          <p:nvPicPr>
            <p:cNvPr id="12" name="object 12"/>
            <p:cNvPicPr/>
            <p:nvPr/>
          </p:nvPicPr>
          <p:blipFill>
            <a:blip r:embed="rId6" cstate="print"/>
            <a:stretch>
              <a:fillRect/>
            </a:stretch>
          </p:blipFill>
          <p:spPr>
            <a:xfrm>
              <a:off x="2234183" y="4937759"/>
              <a:ext cx="789432" cy="691895"/>
            </a:xfrm>
            <a:prstGeom prst="rect">
              <a:avLst/>
            </a:prstGeom>
          </p:spPr>
        </p:pic>
        <p:pic>
          <p:nvPicPr>
            <p:cNvPr id="13" name="object 13"/>
            <p:cNvPicPr/>
            <p:nvPr/>
          </p:nvPicPr>
          <p:blipFill>
            <a:blip r:embed="rId7" cstate="print"/>
            <a:stretch>
              <a:fillRect/>
            </a:stretch>
          </p:blipFill>
          <p:spPr>
            <a:xfrm>
              <a:off x="2280196" y="4965699"/>
              <a:ext cx="697407" cy="596506"/>
            </a:xfrm>
            <a:prstGeom prst="rect">
              <a:avLst/>
            </a:prstGeom>
          </p:spPr>
        </p:pic>
        <p:sp>
          <p:nvSpPr>
            <p:cNvPr id="14" name="object 14"/>
            <p:cNvSpPr/>
            <p:nvPr/>
          </p:nvSpPr>
          <p:spPr>
            <a:xfrm>
              <a:off x="2280196" y="4962778"/>
              <a:ext cx="697865" cy="599440"/>
            </a:xfrm>
            <a:custGeom>
              <a:avLst/>
              <a:gdLst/>
              <a:ahLst/>
              <a:cxnLst/>
              <a:rect l="l" t="t" r="r" b="b"/>
              <a:pathLst>
                <a:path w="697864" h="599439">
                  <a:moveTo>
                    <a:pt x="0" y="299732"/>
                  </a:moveTo>
                  <a:lnTo>
                    <a:pt x="3780" y="255438"/>
                  </a:lnTo>
                  <a:lnTo>
                    <a:pt x="14763" y="213163"/>
                  </a:lnTo>
                  <a:lnTo>
                    <a:pt x="32409" y="173370"/>
                  </a:lnTo>
                  <a:lnTo>
                    <a:pt x="56178" y="136522"/>
                  </a:lnTo>
                  <a:lnTo>
                    <a:pt x="85531" y="103083"/>
                  </a:lnTo>
                  <a:lnTo>
                    <a:pt x="119928" y="73517"/>
                  </a:lnTo>
                  <a:lnTo>
                    <a:pt x="158831" y="48287"/>
                  </a:lnTo>
                  <a:lnTo>
                    <a:pt x="201699" y="27856"/>
                  </a:lnTo>
                  <a:lnTo>
                    <a:pt x="247993" y="12689"/>
                  </a:lnTo>
                  <a:lnTo>
                    <a:pt x="297175" y="3249"/>
                  </a:lnTo>
                  <a:lnTo>
                    <a:pt x="348703" y="0"/>
                  </a:lnTo>
                  <a:lnTo>
                    <a:pt x="400232" y="3249"/>
                  </a:lnTo>
                  <a:lnTo>
                    <a:pt x="449413" y="12689"/>
                  </a:lnTo>
                  <a:lnTo>
                    <a:pt x="495708" y="27856"/>
                  </a:lnTo>
                  <a:lnTo>
                    <a:pt x="538576" y="48287"/>
                  </a:lnTo>
                  <a:lnTo>
                    <a:pt x="577478" y="73517"/>
                  </a:lnTo>
                  <a:lnTo>
                    <a:pt x="611876" y="103083"/>
                  </a:lnTo>
                  <a:lnTo>
                    <a:pt x="641229" y="136522"/>
                  </a:lnTo>
                  <a:lnTo>
                    <a:pt x="664998" y="173370"/>
                  </a:lnTo>
                  <a:lnTo>
                    <a:pt x="682643" y="213163"/>
                  </a:lnTo>
                  <a:lnTo>
                    <a:pt x="693626" y="255438"/>
                  </a:lnTo>
                  <a:lnTo>
                    <a:pt x="697407" y="299732"/>
                  </a:lnTo>
                  <a:lnTo>
                    <a:pt x="693626" y="344014"/>
                  </a:lnTo>
                  <a:lnTo>
                    <a:pt x="682643" y="386280"/>
                  </a:lnTo>
                  <a:lnTo>
                    <a:pt x="664998" y="426066"/>
                  </a:lnTo>
                  <a:lnTo>
                    <a:pt x="641229" y="462909"/>
                  </a:lnTo>
                  <a:lnTo>
                    <a:pt x="611876" y="496345"/>
                  </a:lnTo>
                  <a:lnTo>
                    <a:pt x="577478" y="525909"/>
                  </a:lnTo>
                  <a:lnTo>
                    <a:pt x="538576" y="551138"/>
                  </a:lnTo>
                  <a:lnTo>
                    <a:pt x="495708" y="571569"/>
                  </a:lnTo>
                  <a:lnTo>
                    <a:pt x="449413" y="586736"/>
                  </a:lnTo>
                  <a:lnTo>
                    <a:pt x="400232" y="596177"/>
                  </a:lnTo>
                  <a:lnTo>
                    <a:pt x="348703" y="599427"/>
                  </a:lnTo>
                  <a:lnTo>
                    <a:pt x="297175" y="596177"/>
                  </a:lnTo>
                  <a:lnTo>
                    <a:pt x="247993" y="586736"/>
                  </a:lnTo>
                  <a:lnTo>
                    <a:pt x="201699" y="571569"/>
                  </a:lnTo>
                  <a:lnTo>
                    <a:pt x="158831" y="551138"/>
                  </a:lnTo>
                  <a:lnTo>
                    <a:pt x="119928" y="525909"/>
                  </a:lnTo>
                  <a:lnTo>
                    <a:pt x="85531" y="496345"/>
                  </a:lnTo>
                  <a:lnTo>
                    <a:pt x="56178" y="462909"/>
                  </a:lnTo>
                  <a:lnTo>
                    <a:pt x="32409" y="426066"/>
                  </a:lnTo>
                  <a:lnTo>
                    <a:pt x="14763" y="386280"/>
                  </a:lnTo>
                  <a:lnTo>
                    <a:pt x="3780" y="344014"/>
                  </a:lnTo>
                  <a:lnTo>
                    <a:pt x="0" y="299732"/>
                  </a:lnTo>
                  <a:close/>
                </a:path>
              </a:pathLst>
            </a:custGeom>
            <a:ln w="9525">
              <a:solidFill>
                <a:srgbClr val="000000"/>
              </a:solidFill>
            </a:ln>
          </p:spPr>
          <p:txBody>
            <a:bodyPr wrap="square" lIns="0" tIns="0" rIns="0" bIns="0" rtlCol="0"/>
            <a:lstStyle/>
            <a:p>
              <a:endParaRPr/>
            </a:p>
          </p:txBody>
        </p:sp>
      </p:grpSp>
      <p:sp>
        <p:nvSpPr>
          <p:cNvPr id="15" name="object 15"/>
          <p:cNvSpPr txBox="1"/>
          <p:nvPr/>
        </p:nvSpPr>
        <p:spPr>
          <a:xfrm>
            <a:off x="1676400" y="1981200"/>
            <a:ext cx="2362200" cy="3962400"/>
          </a:xfrm>
          <a:prstGeom prst="rect">
            <a:avLst/>
          </a:prstGeom>
          <a:ln w="9525">
            <a:solidFill>
              <a:srgbClr val="2E92B8"/>
            </a:solidFill>
          </a:ln>
        </p:spPr>
        <p:txBody>
          <a:bodyPr vert="horz" wrap="square" lIns="0" tIns="0" rIns="0" bIns="0" rtlCol="0">
            <a:spAutoFit/>
          </a:bodyPr>
          <a:lstStyle/>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spcBef>
                <a:spcPts val="5"/>
              </a:spcBef>
            </a:pPr>
            <a:endParaRPr sz="1150">
              <a:latin typeface="Times New Roman"/>
              <a:cs typeface="Times New Roman"/>
            </a:endParaRPr>
          </a:p>
          <a:p>
            <a:pPr marR="450215" algn="ctr">
              <a:lnSpc>
                <a:spcPct val="100000"/>
              </a:lnSpc>
            </a:pPr>
            <a:r>
              <a:rPr sz="1000" b="1" spc="-20" dirty="0">
                <a:latin typeface="Calibri"/>
                <a:cs typeface="Calibri"/>
              </a:rPr>
              <a:t>MAIN</a:t>
            </a:r>
            <a:endParaRPr sz="1000">
              <a:latin typeface="Calibri"/>
              <a:cs typeface="Calibri"/>
            </a:endParaRPr>
          </a:p>
          <a:p>
            <a:pPr>
              <a:lnSpc>
                <a:spcPct val="100000"/>
              </a:lnSpc>
            </a:pPr>
            <a:endParaRPr sz="1200">
              <a:latin typeface="Calibri"/>
              <a:cs typeface="Calibri"/>
            </a:endParaRPr>
          </a:p>
          <a:p>
            <a:pPr>
              <a:lnSpc>
                <a:spcPct val="100000"/>
              </a:lnSpc>
            </a:pPr>
            <a:endParaRPr sz="1200">
              <a:latin typeface="Calibri"/>
              <a:cs typeface="Calibri"/>
            </a:endParaRPr>
          </a:p>
          <a:p>
            <a:pPr>
              <a:lnSpc>
                <a:spcPct val="100000"/>
              </a:lnSpc>
            </a:pPr>
            <a:endParaRPr sz="1200">
              <a:latin typeface="Calibri"/>
              <a:cs typeface="Calibri"/>
            </a:endParaRPr>
          </a:p>
          <a:p>
            <a:pPr>
              <a:lnSpc>
                <a:spcPct val="100000"/>
              </a:lnSpc>
            </a:pPr>
            <a:endParaRPr sz="1200">
              <a:latin typeface="Calibri"/>
              <a:cs typeface="Calibri"/>
            </a:endParaRPr>
          </a:p>
          <a:p>
            <a:pPr>
              <a:lnSpc>
                <a:spcPct val="100000"/>
              </a:lnSpc>
            </a:pPr>
            <a:endParaRPr sz="1200">
              <a:latin typeface="Calibri"/>
              <a:cs typeface="Calibri"/>
            </a:endParaRPr>
          </a:p>
          <a:p>
            <a:pPr>
              <a:lnSpc>
                <a:spcPct val="100000"/>
              </a:lnSpc>
            </a:pPr>
            <a:endParaRPr sz="1200">
              <a:latin typeface="Calibri"/>
              <a:cs typeface="Calibri"/>
            </a:endParaRPr>
          </a:p>
          <a:p>
            <a:pPr marR="449580" algn="ctr">
              <a:lnSpc>
                <a:spcPct val="100000"/>
              </a:lnSpc>
              <a:spcBef>
                <a:spcPts val="985"/>
              </a:spcBef>
            </a:pPr>
            <a:r>
              <a:rPr sz="900" b="1" spc="-10" dirty="0">
                <a:latin typeface="Calibri"/>
                <a:cs typeface="Calibri"/>
              </a:rPr>
              <a:t>DRINK</a:t>
            </a:r>
            <a:endParaRPr sz="900">
              <a:latin typeface="Calibri"/>
              <a:cs typeface="Calibri"/>
            </a:endParaRPr>
          </a:p>
          <a:p>
            <a:pPr>
              <a:lnSpc>
                <a:spcPct val="100000"/>
              </a:lnSpc>
            </a:pPr>
            <a:endParaRPr sz="1100">
              <a:latin typeface="Calibri"/>
              <a:cs typeface="Calibri"/>
            </a:endParaRPr>
          </a:p>
          <a:p>
            <a:pPr>
              <a:lnSpc>
                <a:spcPct val="100000"/>
              </a:lnSpc>
            </a:pPr>
            <a:endParaRPr sz="1100">
              <a:latin typeface="Calibri"/>
              <a:cs typeface="Calibri"/>
            </a:endParaRPr>
          </a:p>
          <a:p>
            <a:pPr>
              <a:lnSpc>
                <a:spcPct val="100000"/>
              </a:lnSpc>
            </a:pPr>
            <a:endParaRPr sz="1100">
              <a:latin typeface="Calibri"/>
              <a:cs typeface="Calibri"/>
            </a:endParaRPr>
          </a:p>
          <a:p>
            <a:pPr>
              <a:lnSpc>
                <a:spcPct val="100000"/>
              </a:lnSpc>
            </a:pPr>
            <a:endParaRPr sz="1100">
              <a:latin typeface="Calibri"/>
              <a:cs typeface="Calibri"/>
            </a:endParaRPr>
          </a:p>
          <a:p>
            <a:pPr marR="450215" algn="ctr">
              <a:lnSpc>
                <a:spcPct val="100000"/>
              </a:lnSpc>
              <a:spcBef>
                <a:spcPts val="860"/>
              </a:spcBef>
            </a:pPr>
            <a:r>
              <a:rPr sz="1000" b="1" spc="-25" dirty="0">
                <a:latin typeface="Calibri"/>
                <a:cs typeface="Calibri"/>
              </a:rPr>
              <a:t>ENT</a:t>
            </a:r>
            <a:endParaRPr sz="1000">
              <a:latin typeface="Calibri"/>
              <a:cs typeface="Calibri"/>
            </a:endParaRPr>
          </a:p>
        </p:txBody>
      </p:sp>
      <p:sp>
        <p:nvSpPr>
          <p:cNvPr id="16" name="object 16"/>
          <p:cNvSpPr txBox="1"/>
          <p:nvPr/>
        </p:nvSpPr>
        <p:spPr>
          <a:xfrm>
            <a:off x="2300833" y="4720628"/>
            <a:ext cx="693420" cy="246379"/>
          </a:xfrm>
          <a:prstGeom prst="rect">
            <a:avLst/>
          </a:prstGeom>
          <a:ln w="9525">
            <a:solidFill>
              <a:srgbClr val="000000"/>
            </a:solidFill>
          </a:ln>
        </p:spPr>
        <p:txBody>
          <a:bodyPr vert="horz" wrap="square" lIns="0" tIns="31750" rIns="0" bIns="0" rtlCol="0">
            <a:spAutoFit/>
          </a:bodyPr>
          <a:lstStyle/>
          <a:p>
            <a:pPr marL="90805">
              <a:lnSpc>
                <a:spcPct val="100000"/>
              </a:lnSpc>
              <a:spcBef>
                <a:spcPts val="250"/>
              </a:spcBef>
            </a:pPr>
            <a:r>
              <a:rPr sz="1000" spc="-10" dirty="0">
                <a:latin typeface="Calibri"/>
                <a:cs typeface="Calibri"/>
              </a:rPr>
              <a:t>TV&gt;Music</a:t>
            </a:r>
            <a:endParaRPr sz="1000">
              <a:latin typeface="Calibri"/>
              <a:cs typeface="Calibri"/>
            </a:endParaRPr>
          </a:p>
        </p:txBody>
      </p:sp>
      <p:grpSp>
        <p:nvGrpSpPr>
          <p:cNvPr id="17" name="object 17"/>
          <p:cNvGrpSpPr/>
          <p:nvPr/>
        </p:nvGrpSpPr>
        <p:grpSpPr>
          <a:xfrm>
            <a:off x="1905000" y="3252215"/>
            <a:ext cx="1749425" cy="942340"/>
            <a:chOff x="1905000" y="3252215"/>
            <a:chExt cx="1749425" cy="942340"/>
          </a:xfrm>
        </p:grpSpPr>
        <p:pic>
          <p:nvPicPr>
            <p:cNvPr id="18" name="object 18"/>
            <p:cNvPicPr/>
            <p:nvPr/>
          </p:nvPicPr>
          <p:blipFill>
            <a:blip r:embed="rId8" cstate="print"/>
            <a:stretch>
              <a:fillRect/>
            </a:stretch>
          </p:blipFill>
          <p:spPr>
            <a:xfrm>
              <a:off x="2474976" y="3252215"/>
              <a:ext cx="307848" cy="941831"/>
            </a:xfrm>
            <a:prstGeom prst="rect">
              <a:avLst/>
            </a:prstGeom>
          </p:spPr>
        </p:pic>
        <p:sp>
          <p:nvSpPr>
            <p:cNvPr id="19" name="object 19"/>
            <p:cNvSpPr/>
            <p:nvPr/>
          </p:nvSpPr>
          <p:spPr>
            <a:xfrm>
              <a:off x="2569959" y="3273424"/>
              <a:ext cx="118110" cy="744855"/>
            </a:xfrm>
            <a:custGeom>
              <a:avLst/>
              <a:gdLst/>
              <a:ahLst/>
              <a:cxnLst/>
              <a:rect l="l" t="t" r="r" b="b"/>
              <a:pathLst>
                <a:path w="118110" h="744854">
                  <a:moveTo>
                    <a:pt x="58940" y="694439"/>
                  </a:moveTo>
                  <a:lnTo>
                    <a:pt x="46240" y="672664"/>
                  </a:lnTo>
                  <a:lnTo>
                    <a:pt x="46240" y="0"/>
                  </a:lnTo>
                  <a:lnTo>
                    <a:pt x="71640" y="0"/>
                  </a:lnTo>
                  <a:lnTo>
                    <a:pt x="71640" y="672664"/>
                  </a:lnTo>
                  <a:lnTo>
                    <a:pt x="58940" y="694439"/>
                  </a:lnTo>
                  <a:close/>
                </a:path>
                <a:path w="118110" h="744854">
                  <a:moveTo>
                    <a:pt x="58940" y="744829"/>
                  </a:moveTo>
                  <a:lnTo>
                    <a:pt x="0" y="643775"/>
                  </a:lnTo>
                  <a:lnTo>
                    <a:pt x="2044" y="635990"/>
                  </a:lnTo>
                  <a:lnTo>
                    <a:pt x="14147" y="628903"/>
                  </a:lnTo>
                  <a:lnTo>
                    <a:pt x="21932" y="630986"/>
                  </a:lnTo>
                  <a:lnTo>
                    <a:pt x="46240" y="672664"/>
                  </a:lnTo>
                  <a:lnTo>
                    <a:pt x="46240" y="719632"/>
                  </a:lnTo>
                  <a:lnTo>
                    <a:pt x="73637" y="719632"/>
                  </a:lnTo>
                  <a:lnTo>
                    <a:pt x="58940" y="744829"/>
                  </a:lnTo>
                  <a:close/>
                </a:path>
                <a:path w="118110" h="744854">
                  <a:moveTo>
                    <a:pt x="73637" y="719632"/>
                  </a:moveTo>
                  <a:lnTo>
                    <a:pt x="71640" y="719632"/>
                  </a:lnTo>
                  <a:lnTo>
                    <a:pt x="71640" y="672664"/>
                  </a:lnTo>
                  <a:lnTo>
                    <a:pt x="95948" y="630986"/>
                  </a:lnTo>
                  <a:lnTo>
                    <a:pt x="103733" y="628903"/>
                  </a:lnTo>
                  <a:lnTo>
                    <a:pt x="115836" y="635990"/>
                  </a:lnTo>
                  <a:lnTo>
                    <a:pt x="117881" y="643775"/>
                  </a:lnTo>
                  <a:lnTo>
                    <a:pt x="73637" y="719632"/>
                  </a:lnTo>
                  <a:close/>
                </a:path>
                <a:path w="118110" h="744854">
                  <a:moveTo>
                    <a:pt x="71640" y="719632"/>
                  </a:moveTo>
                  <a:lnTo>
                    <a:pt x="46240" y="719632"/>
                  </a:lnTo>
                  <a:lnTo>
                    <a:pt x="46240" y="672664"/>
                  </a:lnTo>
                  <a:lnTo>
                    <a:pt x="58940" y="694439"/>
                  </a:lnTo>
                  <a:lnTo>
                    <a:pt x="47980" y="713232"/>
                  </a:lnTo>
                  <a:lnTo>
                    <a:pt x="71640" y="713232"/>
                  </a:lnTo>
                  <a:lnTo>
                    <a:pt x="71640" y="719632"/>
                  </a:lnTo>
                  <a:close/>
                </a:path>
                <a:path w="118110" h="744854">
                  <a:moveTo>
                    <a:pt x="71640" y="713232"/>
                  </a:moveTo>
                  <a:lnTo>
                    <a:pt x="69900" y="713232"/>
                  </a:lnTo>
                  <a:lnTo>
                    <a:pt x="58940" y="694439"/>
                  </a:lnTo>
                  <a:lnTo>
                    <a:pt x="71640" y="672664"/>
                  </a:lnTo>
                  <a:lnTo>
                    <a:pt x="71640" y="713232"/>
                  </a:lnTo>
                  <a:close/>
                </a:path>
                <a:path w="118110" h="744854">
                  <a:moveTo>
                    <a:pt x="69900" y="713232"/>
                  </a:moveTo>
                  <a:lnTo>
                    <a:pt x="47980" y="713232"/>
                  </a:lnTo>
                  <a:lnTo>
                    <a:pt x="58940" y="694439"/>
                  </a:lnTo>
                  <a:lnTo>
                    <a:pt x="69900" y="713232"/>
                  </a:lnTo>
                  <a:close/>
                </a:path>
              </a:pathLst>
            </a:custGeom>
            <a:solidFill>
              <a:srgbClr val="000000"/>
            </a:solidFill>
          </p:spPr>
          <p:txBody>
            <a:bodyPr wrap="square" lIns="0" tIns="0" rIns="0" bIns="0" rtlCol="0"/>
            <a:lstStyle/>
            <a:p>
              <a:endParaRPr/>
            </a:p>
          </p:txBody>
        </p:sp>
        <p:sp>
          <p:nvSpPr>
            <p:cNvPr id="20" name="object 20"/>
            <p:cNvSpPr/>
            <p:nvPr/>
          </p:nvSpPr>
          <p:spPr>
            <a:xfrm>
              <a:off x="1905000" y="3389706"/>
              <a:ext cx="1749425" cy="400685"/>
            </a:xfrm>
            <a:custGeom>
              <a:avLst/>
              <a:gdLst/>
              <a:ahLst/>
              <a:cxnLst/>
              <a:rect l="l" t="t" r="r" b="b"/>
              <a:pathLst>
                <a:path w="1749425" h="400685">
                  <a:moveTo>
                    <a:pt x="1749171" y="400100"/>
                  </a:moveTo>
                  <a:lnTo>
                    <a:pt x="0" y="400100"/>
                  </a:lnTo>
                  <a:lnTo>
                    <a:pt x="0" y="0"/>
                  </a:lnTo>
                  <a:lnTo>
                    <a:pt x="1749171" y="0"/>
                  </a:lnTo>
                  <a:lnTo>
                    <a:pt x="1749171" y="400100"/>
                  </a:lnTo>
                  <a:close/>
                </a:path>
              </a:pathLst>
            </a:custGeom>
            <a:solidFill>
              <a:srgbClr val="FFFFFF"/>
            </a:solidFill>
          </p:spPr>
          <p:txBody>
            <a:bodyPr wrap="square" lIns="0" tIns="0" rIns="0" bIns="0" rtlCol="0"/>
            <a:lstStyle/>
            <a:p>
              <a:endParaRPr/>
            </a:p>
          </p:txBody>
        </p:sp>
      </p:grpSp>
      <p:sp>
        <p:nvSpPr>
          <p:cNvPr id="21" name="object 21"/>
          <p:cNvSpPr txBox="1"/>
          <p:nvPr/>
        </p:nvSpPr>
        <p:spPr>
          <a:xfrm>
            <a:off x="1905000" y="3389706"/>
            <a:ext cx="1749425" cy="400685"/>
          </a:xfrm>
          <a:prstGeom prst="rect">
            <a:avLst/>
          </a:prstGeom>
          <a:ln w="9525">
            <a:solidFill>
              <a:srgbClr val="000000"/>
            </a:solidFill>
          </a:ln>
        </p:spPr>
        <p:txBody>
          <a:bodyPr vert="horz" wrap="square" lIns="0" tIns="34290" rIns="0" bIns="0" rtlCol="0">
            <a:spAutoFit/>
          </a:bodyPr>
          <a:lstStyle/>
          <a:p>
            <a:pPr marL="90805" marR="148590">
              <a:lnSpc>
                <a:spcPct val="100000"/>
              </a:lnSpc>
              <a:spcBef>
                <a:spcPts val="270"/>
              </a:spcBef>
            </a:pPr>
            <a:r>
              <a:rPr sz="1000" dirty="0">
                <a:latin typeface="Calibri"/>
                <a:cs typeface="Calibri"/>
              </a:rPr>
              <a:t>VegPasta:</a:t>
            </a:r>
            <a:r>
              <a:rPr sz="1000" spc="-40" dirty="0">
                <a:latin typeface="Calibri"/>
                <a:cs typeface="Calibri"/>
              </a:rPr>
              <a:t> </a:t>
            </a:r>
            <a:r>
              <a:rPr sz="1000" dirty="0">
                <a:latin typeface="Calibri"/>
                <a:cs typeface="Calibri"/>
              </a:rPr>
              <a:t>IceTea&gt;</a:t>
            </a:r>
            <a:r>
              <a:rPr sz="1000" spc="-35" dirty="0">
                <a:latin typeface="Calibri"/>
                <a:cs typeface="Calibri"/>
              </a:rPr>
              <a:t> </a:t>
            </a:r>
            <a:r>
              <a:rPr sz="1000" spc="-10" dirty="0">
                <a:latin typeface="Calibri"/>
                <a:cs typeface="Calibri"/>
              </a:rPr>
              <a:t>Lemonade </a:t>
            </a:r>
            <a:r>
              <a:rPr sz="1000" dirty="0">
                <a:latin typeface="Calibri"/>
                <a:cs typeface="Calibri"/>
              </a:rPr>
              <a:t>Fish:</a:t>
            </a:r>
            <a:r>
              <a:rPr sz="1000" spc="-40" dirty="0">
                <a:latin typeface="Calibri"/>
                <a:cs typeface="Calibri"/>
              </a:rPr>
              <a:t> </a:t>
            </a:r>
            <a:r>
              <a:rPr sz="1000" dirty="0">
                <a:latin typeface="Calibri"/>
                <a:cs typeface="Calibri"/>
              </a:rPr>
              <a:t>Lemonade&gt;</a:t>
            </a:r>
            <a:r>
              <a:rPr sz="1000" spc="-25" dirty="0">
                <a:latin typeface="Calibri"/>
                <a:cs typeface="Calibri"/>
              </a:rPr>
              <a:t> </a:t>
            </a:r>
            <a:r>
              <a:rPr sz="1000" spc="-10" dirty="0">
                <a:latin typeface="Calibri"/>
                <a:cs typeface="Calibri"/>
              </a:rPr>
              <a:t>IceTea</a:t>
            </a:r>
            <a:endParaRPr sz="1000">
              <a:latin typeface="Calibri"/>
              <a:cs typeface="Calibri"/>
            </a:endParaRPr>
          </a:p>
        </p:txBody>
      </p:sp>
      <p:pic>
        <p:nvPicPr>
          <p:cNvPr id="22" name="object 22"/>
          <p:cNvPicPr/>
          <p:nvPr/>
        </p:nvPicPr>
        <p:blipFill>
          <a:blip r:embed="rId9" cstate="print"/>
          <a:stretch>
            <a:fillRect/>
          </a:stretch>
        </p:blipFill>
        <p:spPr>
          <a:xfrm>
            <a:off x="1630679" y="1956816"/>
            <a:ext cx="2453640" cy="4056888"/>
          </a:xfrm>
          <a:prstGeom prst="rect">
            <a:avLst/>
          </a:prstGeom>
        </p:spPr>
      </p:pic>
      <p:grpSp>
        <p:nvGrpSpPr>
          <p:cNvPr id="23" name="object 23"/>
          <p:cNvGrpSpPr/>
          <p:nvPr/>
        </p:nvGrpSpPr>
        <p:grpSpPr>
          <a:xfrm>
            <a:off x="4898135" y="2578607"/>
            <a:ext cx="795655" cy="762000"/>
            <a:chOff x="4898135" y="2578607"/>
            <a:chExt cx="795655" cy="762000"/>
          </a:xfrm>
        </p:grpSpPr>
        <p:pic>
          <p:nvPicPr>
            <p:cNvPr id="24" name="object 24"/>
            <p:cNvPicPr/>
            <p:nvPr/>
          </p:nvPicPr>
          <p:blipFill>
            <a:blip r:embed="rId2" cstate="print"/>
            <a:stretch>
              <a:fillRect/>
            </a:stretch>
          </p:blipFill>
          <p:spPr>
            <a:xfrm>
              <a:off x="4898135" y="2578607"/>
              <a:ext cx="795527" cy="762000"/>
            </a:xfrm>
            <a:prstGeom prst="rect">
              <a:avLst/>
            </a:prstGeom>
          </p:spPr>
        </p:pic>
        <p:pic>
          <p:nvPicPr>
            <p:cNvPr id="25" name="object 25"/>
            <p:cNvPicPr/>
            <p:nvPr/>
          </p:nvPicPr>
          <p:blipFill>
            <a:blip r:embed="rId3" cstate="print"/>
            <a:stretch>
              <a:fillRect/>
            </a:stretch>
          </p:blipFill>
          <p:spPr>
            <a:xfrm>
              <a:off x="4945405" y="2605887"/>
              <a:ext cx="700976" cy="667537"/>
            </a:xfrm>
            <a:prstGeom prst="rect">
              <a:avLst/>
            </a:prstGeom>
          </p:spPr>
        </p:pic>
        <p:sp>
          <p:nvSpPr>
            <p:cNvPr id="26" name="object 26"/>
            <p:cNvSpPr/>
            <p:nvPr/>
          </p:nvSpPr>
          <p:spPr>
            <a:xfrm>
              <a:off x="4945405" y="2605887"/>
              <a:ext cx="701040" cy="668020"/>
            </a:xfrm>
            <a:custGeom>
              <a:avLst/>
              <a:gdLst/>
              <a:ahLst/>
              <a:cxnLst/>
              <a:rect l="l" t="t" r="r" b="b"/>
              <a:pathLst>
                <a:path w="701039" h="668020">
                  <a:moveTo>
                    <a:pt x="0" y="333768"/>
                  </a:moveTo>
                  <a:lnTo>
                    <a:pt x="3199" y="288474"/>
                  </a:lnTo>
                  <a:lnTo>
                    <a:pt x="12519" y="245033"/>
                  </a:lnTo>
                  <a:lnTo>
                    <a:pt x="27543" y="203843"/>
                  </a:lnTo>
                  <a:lnTo>
                    <a:pt x="47852" y="165301"/>
                  </a:lnTo>
                  <a:lnTo>
                    <a:pt x="73029" y="129805"/>
                  </a:lnTo>
                  <a:lnTo>
                    <a:pt x="102657" y="97751"/>
                  </a:lnTo>
                  <a:lnTo>
                    <a:pt x="136317" y="69539"/>
                  </a:lnTo>
                  <a:lnTo>
                    <a:pt x="173593" y="45565"/>
                  </a:lnTo>
                  <a:lnTo>
                    <a:pt x="214066" y="26226"/>
                  </a:lnTo>
                  <a:lnTo>
                    <a:pt x="257319" y="11921"/>
                  </a:lnTo>
                  <a:lnTo>
                    <a:pt x="302934" y="3046"/>
                  </a:lnTo>
                  <a:lnTo>
                    <a:pt x="350494" y="0"/>
                  </a:lnTo>
                  <a:lnTo>
                    <a:pt x="398054" y="3046"/>
                  </a:lnTo>
                  <a:lnTo>
                    <a:pt x="443670" y="11921"/>
                  </a:lnTo>
                  <a:lnTo>
                    <a:pt x="486923" y="26226"/>
                  </a:lnTo>
                  <a:lnTo>
                    <a:pt x="527396" y="45565"/>
                  </a:lnTo>
                  <a:lnTo>
                    <a:pt x="564671" y="69539"/>
                  </a:lnTo>
                  <a:lnTo>
                    <a:pt x="598331" y="97751"/>
                  </a:lnTo>
                  <a:lnTo>
                    <a:pt x="627959" y="129805"/>
                  </a:lnTo>
                  <a:lnTo>
                    <a:pt x="653136" y="165301"/>
                  </a:lnTo>
                  <a:lnTo>
                    <a:pt x="673445" y="203843"/>
                  </a:lnTo>
                  <a:lnTo>
                    <a:pt x="688469" y="245033"/>
                  </a:lnTo>
                  <a:lnTo>
                    <a:pt x="697789" y="288474"/>
                  </a:lnTo>
                  <a:lnTo>
                    <a:pt x="700989" y="333768"/>
                  </a:lnTo>
                  <a:lnTo>
                    <a:pt x="697789" y="379060"/>
                  </a:lnTo>
                  <a:lnTo>
                    <a:pt x="688469" y="422499"/>
                  </a:lnTo>
                  <a:lnTo>
                    <a:pt x="673445" y="463688"/>
                  </a:lnTo>
                  <a:lnTo>
                    <a:pt x="653136" y="502230"/>
                  </a:lnTo>
                  <a:lnTo>
                    <a:pt x="627959" y="537726"/>
                  </a:lnTo>
                  <a:lnTo>
                    <a:pt x="598331" y="569780"/>
                  </a:lnTo>
                  <a:lnTo>
                    <a:pt x="564671" y="597994"/>
                  </a:lnTo>
                  <a:lnTo>
                    <a:pt x="527396" y="621969"/>
                  </a:lnTo>
                  <a:lnTo>
                    <a:pt x="486923" y="641308"/>
                  </a:lnTo>
                  <a:lnTo>
                    <a:pt x="443670" y="655615"/>
                  </a:lnTo>
                  <a:lnTo>
                    <a:pt x="398054" y="664490"/>
                  </a:lnTo>
                  <a:lnTo>
                    <a:pt x="350494" y="667537"/>
                  </a:lnTo>
                  <a:lnTo>
                    <a:pt x="302934" y="664490"/>
                  </a:lnTo>
                  <a:lnTo>
                    <a:pt x="257319" y="655615"/>
                  </a:lnTo>
                  <a:lnTo>
                    <a:pt x="214066" y="641308"/>
                  </a:lnTo>
                  <a:lnTo>
                    <a:pt x="173593" y="621969"/>
                  </a:lnTo>
                  <a:lnTo>
                    <a:pt x="136317" y="597994"/>
                  </a:lnTo>
                  <a:lnTo>
                    <a:pt x="102657" y="569780"/>
                  </a:lnTo>
                  <a:lnTo>
                    <a:pt x="73029" y="537726"/>
                  </a:lnTo>
                  <a:lnTo>
                    <a:pt x="47852" y="502230"/>
                  </a:lnTo>
                  <a:lnTo>
                    <a:pt x="27543" y="463688"/>
                  </a:lnTo>
                  <a:lnTo>
                    <a:pt x="12519" y="422499"/>
                  </a:lnTo>
                  <a:lnTo>
                    <a:pt x="3199" y="379060"/>
                  </a:lnTo>
                  <a:lnTo>
                    <a:pt x="0" y="333768"/>
                  </a:lnTo>
                  <a:close/>
                </a:path>
              </a:pathLst>
            </a:custGeom>
            <a:ln w="9525">
              <a:solidFill>
                <a:srgbClr val="000000"/>
              </a:solidFill>
            </a:ln>
          </p:spPr>
          <p:txBody>
            <a:bodyPr wrap="square" lIns="0" tIns="0" rIns="0" bIns="0" rtlCol="0"/>
            <a:lstStyle/>
            <a:p>
              <a:endParaRPr/>
            </a:p>
          </p:txBody>
        </p:sp>
      </p:grpSp>
      <p:sp>
        <p:nvSpPr>
          <p:cNvPr id="27" name="object 27"/>
          <p:cNvSpPr txBox="1"/>
          <p:nvPr/>
        </p:nvSpPr>
        <p:spPr>
          <a:xfrm>
            <a:off x="5130800" y="2838195"/>
            <a:ext cx="329565" cy="177800"/>
          </a:xfrm>
          <a:prstGeom prst="rect">
            <a:avLst/>
          </a:prstGeom>
        </p:spPr>
        <p:txBody>
          <a:bodyPr vert="horz" wrap="square" lIns="0" tIns="12700" rIns="0" bIns="0" rtlCol="0">
            <a:spAutoFit/>
          </a:bodyPr>
          <a:lstStyle/>
          <a:p>
            <a:pPr marL="12700">
              <a:lnSpc>
                <a:spcPct val="100000"/>
              </a:lnSpc>
              <a:spcBef>
                <a:spcPts val="100"/>
              </a:spcBef>
            </a:pPr>
            <a:r>
              <a:rPr sz="1000" b="1" spc="-20" dirty="0">
                <a:latin typeface="Calibri"/>
                <a:cs typeface="Calibri"/>
              </a:rPr>
              <a:t>MAIN</a:t>
            </a:r>
            <a:endParaRPr sz="1000">
              <a:latin typeface="Calibri"/>
              <a:cs typeface="Calibri"/>
            </a:endParaRPr>
          </a:p>
        </p:txBody>
      </p:sp>
      <p:grpSp>
        <p:nvGrpSpPr>
          <p:cNvPr id="28" name="object 28"/>
          <p:cNvGrpSpPr/>
          <p:nvPr/>
        </p:nvGrpSpPr>
        <p:grpSpPr>
          <a:xfrm>
            <a:off x="4831079" y="3992879"/>
            <a:ext cx="929640" cy="710565"/>
            <a:chOff x="4831079" y="3992879"/>
            <a:chExt cx="929640" cy="710565"/>
          </a:xfrm>
        </p:grpSpPr>
        <p:pic>
          <p:nvPicPr>
            <p:cNvPr id="29" name="object 29"/>
            <p:cNvPicPr/>
            <p:nvPr/>
          </p:nvPicPr>
          <p:blipFill>
            <a:blip r:embed="rId4" cstate="print"/>
            <a:stretch>
              <a:fillRect/>
            </a:stretch>
          </p:blipFill>
          <p:spPr>
            <a:xfrm>
              <a:off x="4831079" y="3992879"/>
              <a:ext cx="929639" cy="710184"/>
            </a:xfrm>
            <a:prstGeom prst="rect">
              <a:avLst/>
            </a:prstGeom>
          </p:spPr>
        </p:pic>
        <p:pic>
          <p:nvPicPr>
            <p:cNvPr id="30" name="object 30"/>
            <p:cNvPicPr/>
            <p:nvPr/>
          </p:nvPicPr>
          <p:blipFill>
            <a:blip r:embed="rId5" cstate="print"/>
            <a:stretch>
              <a:fillRect/>
            </a:stretch>
          </p:blipFill>
          <p:spPr>
            <a:xfrm>
              <a:off x="4876799" y="4018216"/>
              <a:ext cx="838199" cy="617283"/>
            </a:xfrm>
            <a:prstGeom prst="rect">
              <a:avLst/>
            </a:prstGeom>
          </p:spPr>
        </p:pic>
        <p:sp>
          <p:nvSpPr>
            <p:cNvPr id="31" name="object 31"/>
            <p:cNvSpPr/>
            <p:nvPr/>
          </p:nvSpPr>
          <p:spPr>
            <a:xfrm>
              <a:off x="4876799" y="4018216"/>
              <a:ext cx="838200" cy="617855"/>
            </a:xfrm>
            <a:custGeom>
              <a:avLst/>
              <a:gdLst/>
              <a:ahLst/>
              <a:cxnLst/>
              <a:rect l="l" t="t" r="r" b="b"/>
              <a:pathLst>
                <a:path w="838200" h="617854">
                  <a:moveTo>
                    <a:pt x="0" y="308762"/>
                  </a:moveTo>
                  <a:lnTo>
                    <a:pt x="3265" y="270034"/>
                  </a:lnTo>
                  <a:lnTo>
                    <a:pt x="12798" y="232741"/>
                  </a:lnTo>
                  <a:lnTo>
                    <a:pt x="28207" y="197173"/>
                  </a:lnTo>
                  <a:lnTo>
                    <a:pt x="49100" y="163618"/>
                  </a:lnTo>
                  <a:lnTo>
                    <a:pt x="75083" y="132366"/>
                  </a:lnTo>
                  <a:lnTo>
                    <a:pt x="105764" y="103706"/>
                  </a:lnTo>
                  <a:lnTo>
                    <a:pt x="140750" y="77929"/>
                  </a:lnTo>
                  <a:lnTo>
                    <a:pt x="179650" y="55323"/>
                  </a:lnTo>
                  <a:lnTo>
                    <a:pt x="222069" y="36179"/>
                  </a:lnTo>
                  <a:lnTo>
                    <a:pt x="267617" y="20785"/>
                  </a:lnTo>
                  <a:lnTo>
                    <a:pt x="315899" y="9430"/>
                  </a:lnTo>
                  <a:lnTo>
                    <a:pt x="366524" y="2405"/>
                  </a:lnTo>
                  <a:lnTo>
                    <a:pt x="419100" y="0"/>
                  </a:lnTo>
                  <a:lnTo>
                    <a:pt x="471675" y="2405"/>
                  </a:lnTo>
                  <a:lnTo>
                    <a:pt x="522300" y="9430"/>
                  </a:lnTo>
                  <a:lnTo>
                    <a:pt x="570582" y="20785"/>
                  </a:lnTo>
                  <a:lnTo>
                    <a:pt x="616130" y="36179"/>
                  </a:lnTo>
                  <a:lnTo>
                    <a:pt x="658549" y="55323"/>
                  </a:lnTo>
                  <a:lnTo>
                    <a:pt x="697449" y="77929"/>
                  </a:lnTo>
                  <a:lnTo>
                    <a:pt x="732435" y="103706"/>
                  </a:lnTo>
                  <a:lnTo>
                    <a:pt x="763116" y="132366"/>
                  </a:lnTo>
                  <a:lnTo>
                    <a:pt x="789099" y="163618"/>
                  </a:lnTo>
                  <a:lnTo>
                    <a:pt x="809992" y="197173"/>
                  </a:lnTo>
                  <a:lnTo>
                    <a:pt x="825401" y="232741"/>
                  </a:lnTo>
                  <a:lnTo>
                    <a:pt x="834934" y="270034"/>
                  </a:lnTo>
                  <a:lnTo>
                    <a:pt x="838200" y="308762"/>
                  </a:lnTo>
                  <a:lnTo>
                    <a:pt x="834934" y="347500"/>
                  </a:lnTo>
                  <a:lnTo>
                    <a:pt x="825401" y="384802"/>
                  </a:lnTo>
                  <a:lnTo>
                    <a:pt x="809992" y="420379"/>
                  </a:lnTo>
                  <a:lnTo>
                    <a:pt x="789099" y="453940"/>
                  </a:lnTo>
                  <a:lnTo>
                    <a:pt x="763116" y="485197"/>
                  </a:lnTo>
                  <a:lnTo>
                    <a:pt x="732435" y="513860"/>
                  </a:lnTo>
                  <a:lnTo>
                    <a:pt x="697449" y="539641"/>
                  </a:lnTo>
                  <a:lnTo>
                    <a:pt x="658549" y="562248"/>
                  </a:lnTo>
                  <a:lnTo>
                    <a:pt x="616130" y="581394"/>
                  </a:lnTo>
                  <a:lnTo>
                    <a:pt x="570582" y="596789"/>
                  </a:lnTo>
                  <a:lnTo>
                    <a:pt x="522300" y="608144"/>
                  </a:lnTo>
                  <a:lnTo>
                    <a:pt x="471675" y="615169"/>
                  </a:lnTo>
                  <a:lnTo>
                    <a:pt x="419100" y="617575"/>
                  </a:lnTo>
                  <a:lnTo>
                    <a:pt x="366524" y="615169"/>
                  </a:lnTo>
                  <a:lnTo>
                    <a:pt x="315899" y="608144"/>
                  </a:lnTo>
                  <a:lnTo>
                    <a:pt x="267617" y="596789"/>
                  </a:lnTo>
                  <a:lnTo>
                    <a:pt x="222069" y="581394"/>
                  </a:lnTo>
                  <a:lnTo>
                    <a:pt x="179650" y="562248"/>
                  </a:lnTo>
                  <a:lnTo>
                    <a:pt x="140750" y="539641"/>
                  </a:lnTo>
                  <a:lnTo>
                    <a:pt x="105764" y="513860"/>
                  </a:lnTo>
                  <a:lnTo>
                    <a:pt x="75083" y="485197"/>
                  </a:lnTo>
                  <a:lnTo>
                    <a:pt x="49100" y="453940"/>
                  </a:lnTo>
                  <a:lnTo>
                    <a:pt x="28207" y="420379"/>
                  </a:lnTo>
                  <a:lnTo>
                    <a:pt x="12798" y="384802"/>
                  </a:lnTo>
                  <a:lnTo>
                    <a:pt x="3265" y="347500"/>
                  </a:lnTo>
                  <a:lnTo>
                    <a:pt x="0" y="308762"/>
                  </a:lnTo>
                  <a:close/>
                </a:path>
              </a:pathLst>
            </a:custGeom>
            <a:ln w="9525">
              <a:solidFill>
                <a:srgbClr val="000000"/>
              </a:solidFill>
            </a:ln>
          </p:spPr>
          <p:txBody>
            <a:bodyPr wrap="square" lIns="0" tIns="0" rIns="0" bIns="0" rtlCol="0"/>
            <a:lstStyle/>
            <a:p>
              <a:endParaRPr/>
            </a:p>
          </p:txBody>
        </p:sp>
      </p:grpSp>
      <p:sp>
        <p:nvSpPr>
          <p:cNvPr id="32" name="object 32"/>
          <p:cNvSpPr txBox="1"/>
          <p:nvPr/>
        </p:nvSpPr>
        <p:spPr>
          <a:xfrm>
            <a:off x="5131587" y="4231640"/>
            <a:ext cx="328930" cy="162560"/>
          </a:xfrm>
          <a:prstGeom prst="rect">
            <a:avLst/>
          </a:prstGeom>
        </p:spPr>
        <p:txBody>
          <a:bodyPr vert="horz" wrap="square" lIns="0" tIns="12700" rIns="0" bIns="0" rtlCol="0">
            <a:spAutoFit/>
          </a:bodyPr>
          <a:lstStyle/>
          <a:p>
            <a:pPr marL="12700">
              <a:lnSpc>
                <a:spcPct val="100000"/>
              </a:lnSpc>
              <a:spcBef>
                <a:spcPts val="100"/>
              </a:spcBef>
            </a:pPr>
            <a:r>
              <a:rPr sz="900" b="1" spc="-10" dirty="0">
                <a:latin typeface="Calibri"/>
                <a:cs typeface="Calibri"/>
              </a:rPr>
              <a:t>DRINK</a:t>
            </a:r>
            <a:endParaRPr sz="900">
              <a:latin typeface="Calibri"/>
              <a:cs typeface="Calibri"/>
            </a:endParaRPr>
          </a:p>
        </p:txBody>
      </p:sp>
      <p:sp>
        <p:nvSpPr>
          <p:cNvPr id="33" name="object 33"/>
          <p:cNvSpPr txBox="1"/>
          <p:nvPr/>
        </p:nvSpPr>
        <p:spPr>
          <a:xfrm>
            <a:off x="4798174" y="2268385"/>
            <a:ext cx="1018540" cy="246379"/>
          </a:xfrm>
          <a:prstGeom prst="rect">
            <a:avLst/>
          </a:prstGeom>
          <a:ln w="9525">
            <a:solidFill>
              <a:srgbClr val="000000"/>
            </a:solidFill>
          </a:ln>
        </p:spPr>
        <p:txBody>
          <a:bodyPr vert="horz" wrap="square" lIns="0" tIns="33655" rIns="0" bIns="0" rtlCol="0">
            <a:spAutoFit/>
          </a:bodyPr>
          <a:lstStyle/>
          <a:p>
            <a:pPr marL="91440">
              <a:lnSpc>
                <a:spcPct val="100000"/>
              </a:lnSpc>
              <a:spcBef>
                <a:spcPts val="265"/>
              </a:spcBef>
            </a:pPr>
            <a:r>
              <a:rPr sz="1000" dirty="0">
                <a:latin typeface="Calibri"/>
                <a:cs typeface="Calibri"/>
              </a:rPr>
              <a:t>VegPasta</a:t>
            </a:r>
            <a:r>
              <a:rPr sz="1000" spc="-50" dirty="0">
                <a:latin typeface="Calibri"/>
                <a:cs typeface="Calibri"/>
              </a:rPr>
              <a:t> </a:t>
            </a:r>
            <a:r>
              <a:rPr sz="1000" spc="-10" dirty="0">
                <a:latin typeface="Calibri"/>
                <a:cs typeface="Calibri"/>
              </a:rPr>
              <a:t>&gt;Fish</a:t>
            </a:r>
            <a:endParaRPr sz="1000">
              <a:latin typeface="Calibri"/>
              <a:cs typeface="Calibri"/>
            </a:endParaRPr>
          </a:p>
        </p:txBody>
      </p:sp>
      <p:grpSp>
        <p:nvGrpSpPr>
          <p:cNvPr id="34" name="object 34"/>
          <p:cNvGrpSpPr/>
          <p:nvPr/>
        </p:nvGrpSpPr>
        <p:grpSpPr>
          <a:xfrm>
            <a:off x="4901184" y="4937759"/>
            <a:ext cx="789940" cy="692150"/>
            <a:chOff x="4901184" y="4937759"/>
            <a:chExt cx="789940" cy="692150"/>
          </a:xfrm>
        </p:grpSpPr>
        <p:pic>
          <p:nvPicPr>
            <p:cNvPr id="35" name="object 35"/>
            <p:cNvPicPr/>
            <p:nvPr/>
          </p:nvPicPr>
          <p:blipFill>
            <a:blip r:embed="rId6" cstate="print"/>
            <a:stretch>
              <a:fillRect/>
            </a:stretch>
          </p:blipFill>
          <p:spPr>
            <a:xfrm>
              <a:off x="4901184" y="4937759"/>
              <a:ext cx="789432" cy="691895"/>
            </a:xfrm>
            <a:prstGeom prst="rect">
              <a:avLst/>
            </a:prstGeom>
          </p:spPr>
        </p:pic>
        <p:pic>
          <p:nvPicPr>
            <p:cNvPr id="36" name="object 36"/>
            <p:cNvPicPr/>
            <p:nvPr/>
          </p:nvPicPr>
          <p:blipFill>
            <a:blip r:embed="rId7" cstate="print"/>
            <a:stretch>
              <a:fillRect/>
            </a:stretch>
          </p:blipFill>
          <p:spPr>
            <a:xfrm>
              <a:off x="4947196" y="4965699"/>
              <a:ext cx="697407" cy="596506"/>
            </a:xfrm>
            <a:prstGeom prst="rect">
              <a:avLst/>
            </a:prstGeom>
          </p:spPr>
        </p:pic>
        <p:sp>
          <p:nvSpPr>
            <p:cNvPr id="37" name="object 37"/>
            <p:cNvSpPr/>
            <p:nvPr/>
          </p:nvSpPr>
          <p:spPr>
            <a:xfrm>
              <a:off x="4947196" y="4962778"/>
              <a:ext cx="697865" cy="599440"/>
            </a:xfrm>
            <a:custGeom>
              <a:avLst/>
              <a:gdLst/>
              <a:ahLst/>
              <a:cxnLst/>
              <a:rect l="l" t="t" r="r" b="b"/>
              <a:pathLst>
                <a:path w="697864" h="599439">
                  <a:moveTo>
                    <a:pt x="0" y="299732"/>
                  </a:moveTo>
                  <a:lnTo>
                    <a:pt x="3780" y="255438"/>
                  </a:lnTo>
                  <a:lnTo>
                    <a:pt x="14763" y="213163"/>
                  </a:lnTo>
                  <a:lnTo>
                    <a:pt x="32409" y="173370"/>
                  </a:lnTo>
                  <a:lnTo>
                    <a:pt x="56178" y="136522"/>
                  </a:lnTo>
                  <a:lnTo>
                    <a:pt x="85531" y="103083"/>
                  </a:lnTo>
                  <a:lnTo>
                    <a:pt x="119928" y="73517"/>
                  </a:lnTo>
                  <a:lnTo>
                    <a:pt x="158831" y="48287"/>
                  </a:lnTo>
                  <a:lnTo>
                    <a:pt x="201699" y="27856"/>
                  </a:lnTo>
                  <a:lnTo>
                    <a:pt x="247993" y="12689"/>
                  </a:lnTo>
                  <a:lnTo>
                    <a:pt x="297175" y="3249"/>
                  </a:lnTo>
                  <a:lnTo>
                    <a:pt x="348703" y="0"/>
                  </a:lnTo>
                  <a:lnTo>
                    <a:pt x="400232" y="3249"/>
                  </a:lnTo>
                  <a:lnTo>
                    <a:pt x="449413" y="12689"/>
                  </a:lnTo>
                  <a:lnTo>
                    <a:pt x="495708" y="27856"/>
                  </a:lnTo>
                  <a:lnTo>
                    <a:pt x="538576" y="48287"/>
                  </a:lnTo>
                  <a:lnTo>
                    <a:pt x="577478" y="73517"/>
                  </a:lnTo>
                  <a:lnTo>
                    <a:pt x="611876" y="103083"/>
                  </a:lnTo>
                  <a:lnTo>
                    <a:pt x="641229" y="136522"/>
                  </a:lnTo>
                  <a:lnTo>
                    <a:pt x="664998" y="173370"/>
                  </a:lnTo>
                  <a:lnTo>
                    <a:pt x="682643" y="213163"/>
                  </a:lnTo>
                  <a:lnTo>
                    <a:pt x="693626" y="255438"/>
                  </a:lnTo>
                  <a:lnTo>
                    <a:pt x="697407" y="299732"/>
                  </a:lnTo>
                  <a:lnTo>
                    <a:pt x="693626" y="344014"/>
                  </a:lnTo>
                  <a:lnTo>
                    <a:pt x="682643" y="386280"/>
                  </a:lnTo>
                  <a:lnTo>
                    <a:pt x="664998" y="426066"/>
                  </a:lnTo>
                  <a:lnTo>
                    <a:pt x="641229" y="462909"/>
                  </a:lnTo>
                  <a:lnTo>
                    <a:pt x="611876" y="496345"/>
                  </a:lnTo>
                  <a:lnTo>
                    <a:pt x="577478" y="525909"/>
                  </a:lnTo>
                  <a:lnTo>
                    <a:pt x="538576" y="551138"/>
                  </a:lnTo>
                  <a:lnTo>
                    <a:pt x="495708" y="571569"/>
                  </a:lnTo>
                  <a:lnTo>
                    <a:pt x="449413" y="586736"/>
                  </a:lnTo>
                  <a:lnTo>
                    <a:pt x="400232" y="596177"/>
                  </a:lnTo>
                  <a:lnTo>
                    <a:pt x="348703" y="599427"/>
                  </a:lnTo>
                  <a:lnTo>
                    <a:pt x="297175" y="596177"/>
                  </a:lnTo>
                  <a:lnTo>
                    <a:pt x="247993" y="586736"/>
                  </a:lnTo>
                  <a:lnTo>
                    <a:pt x="201699" y="571569"/>
                  </a:lnTo>
                  <a:lnTo>
                    <a:pt x="158831" y="551138"/>
                  </a:lnTo>
                  <a:lnTo>
                    <a:pt x="119928" y="525909"/>
                  </a:lnTo>
                  <a:lnTo>
                    <a:pt x="85531" y="496345"/>
                  </a:lnTo>
                  <a:lnTo>
                    <a:pt x="56178" y="462909"/>
                  </a:lnTo>
                  <a:lnTo>
                    <a:pt x="32409" y="426066"/>
                  </a:lnTo>
                  <a:lnTo>
                    <a:pt x="14763" y="386280"/>
                  </a:lnTo>
                  <a:lnTo>
                    <a:pt x="3780" y="344014"/>
                  </a:lnTo>
                  <a:lnTo>
                    <a:pt x="0" y="299732"/>
                  </a:lnTo>
                  <a:close/>
                </a:path>
              </a:pathLst>
            </a:custGeom>
            <a:ln w="9525">
              <a:solidFill>
                <a:srgbClr val="000000"/>
              </a:solidFill>
            </a:ln>
          </p:spPr>
          <p:txBody>
            <a:bodyPr wrap="square" lIns="0" tIns="0" rIns="0" bIns="0" rtlCol="0"/>
            <a:lstStyle/>
            <a:p>
              <a:endParaRPr/>
            </a:p>
          </p:txBody>
        </p:sp>
      </p:grpSp>
      <p:sp>
        <p:nvSpPr>
          <p:cNvPr id="38" name="object 38"/>
          <p:cNvSpPr txBox="1"/>
          <p:nvPr/>
        </p:nvSpPr>
        <p:spPr>
          <a:xfrm>
            <a:off x="5178425" y="5160771"/>
            <a:ext cx="234315" cy="177800"/>
          </a:xfrm>
          <a:prstGeom prst="rect">
            <a:avLst/>
          </a:prstGeom>
        </p:spPr>
        <p:txBody>
          <a:bodyPr vert="horz" wrap="square" lIns="0" tIns="12700" rIns="0" bIns="0" rtlCol="0">
            <a:spAutoFit/>
          </a:bodyPr>
          <a:lstStyle/>
          <a:p>
            <a:pPr marL="12700">
              <a:lnSpc>
                <a:spcPct val="100000"/>
              </a:lnSpc>
              <a:spcBef>
                <a:spcPts val="100"/>
              </a:spcBef>
            </a:pPr>
            <a:r>
              <a:rPr sz="1000" b="1" spc="-25" dirty="0">
                <a:latin typeface="Calibri"/>
                <a:cs typeface="Calibri"/>
              </a:rPr>
              <a:t>ENT</a:t>
            </a:r>
            <a:endParaRPr sz="1000">
              <a:latin typeface="Calibri"/>
              <a:cs typeface="Calibri"/>
            </a:endParaRPr>
          </a:p>
        </p:txBody>
      </p:sp>
      <p:sp>
        <p:nvSpPr>
          <p:cNvPr id="39" name="object 39"/>
          <p:cNvSpPr txBox="1"/>
          <p:nvPr/>
        </p:nvSpPr>
        <p:spPr>
          <a:xfrm>
            <a:off x="4967833" y="4720628"/>
            <a:ext cx="693420" cy="246379"/>
          </a:xfrm>
          <a:prstGeom prst="rect">
            <a:avLst/>
          </a:prstGeom>
          <a:ln w="9525">
            <a:solidFill>
              <a:srgbClr val="000000"/>
            </a:solidFill>
          </a:ln>
        </p:spPr>
        <p:txBody>
          <a:bodyPr vert="horz" wrap="square" lIns="0" tIns="31750" rIns="0" bIns="0" rtlCol="0">
            <a:spAutoFit/>
          </a:bodyPr>
          <a:lstStyle/>
          <a:p>
            <a:pPr marL="90805">
              <a:lnSpc>
                <a:spcPct val="100000"/>
              </a:lnSpc>
              <a:spcBef>
                <a:spcPts val="250"/>
              </a:spcBef>
            </a:pPr>
            <a:r>
              <a:rPr sz="1000" spc="-10" dirty="0">
                <a:latin typeface="Calibri"/>
                <a:cs typeface="Calibri"/>
              </a:rPr>
              <a:t>TV&gt;Music</a:t>
            </a:r>
            <a:endParaRPr sz="1000">
              <a:latin typeface="Calibri"/>
              <a:cs typeface="Calibri"/>
            </a:endParaRPr>
          </a:p>
        </p:txBody>
      </p:sp>
      <p:grpSp>
        <p:nvGrpSpPr>
          <p:cNvPr id="40" name="object 40"/>
          <p:cNvGrpSpPr/>
          <p:nvPr/>
        </p:nvGrpSpPr>
        <p:grpSpPr>
          <a:xfrm>
            <a:off x="4567237" y="3252215"/>
            <a:ext cx="1758950" cy="942340"/>
            <a:chOff x="4567237" y="3252215"/>
            <a:chExt cx="1758950" cy="942340"/>
          </a:xfrm>
        </p:grpSpPr>
        <p:pic>
          <p:nvPicPr>
            <p:cNvPr id="41" name="object 41"/>
            <p:cNvPicPr/>
            <p:nvPr/>
          </p:nvPicPr>
          <p:blipFill>
            <a:blip r:embed="rId8" cstate="print"/>
            <a:stretch>
              <a:fillRect/>
            </a:stretch>
          </p:blipFill>
          <p:spPr>
            <a:xfrm>
              <a:off x="5141976" y="3252215"/>
              <a:ext cx="307848" cy="941831"/>
            </a:xfrm>
            <a:prstGeom prst="rect">
              <a:avLst/>
            </a:prstGeom>
          </p:spPr>
        </p:pic>
        <p:sp>
          <p:nvSpPr>
            <p:cNvPr id="42" name="object 42"/>
            <p:cNvSpPr/>
            <p:nvPr/>
          </p:nvSpPr>
          <p:spPr>
            <a:xfrm>
              <a:off x="5236959" y="3273424"/>
              <a:ext cx="118110" cy="744855"/>
            </a:xfrm>
            <a:custGeom>
              <a:avLst/>
              <a:gdLst/>
              <a:ahLst/>
              <a:cxnLst/>
              <a:rect l="l" t="t" r="r" b="b"/>
              <a:pathLst>
                <a:path w="118110" h="744854">
                  <a:moveTo>
                    <a:pt x="58940" y="694439"/>
                  </a:moveTo>
                  <a:lnTo>
                    <a:pt x="46240" y="672664"/>
                  </a:lnTo>
                  <a:lnTo>
                    <a:pt x="46240" y="0"/>
                  </a:lnTo>
                  <a:lnTo>
                    <a:pt x="71640" y="0"/>
                  </a:lnTo>
                  <a:lnTo>
                    <a:pt x="71640" y="672664"/>
                  </a:lnTo>
                  <a:lnTo>
                    <a:pt x="58940" y="694439"/>
                  </a:lnTo>
                  <a:close/>
                </a:path>
                <a:path w="118110" h="744854">
                  <a:moveTo>
                    <a:pt x="58940" y="744829"/>
                  </a:moveTo>
                  <a:lnTo>
                    <a:pt x="0" y="643775"/>
                  </a:lnTo>
                  <a:lnTo>
                    <a:pt x="2044" y="635990"/>
                  </a:lnTo>
                  <a:lnTo>
                    <a:pt x="14147" y="628903"/>
                  </a:lnTo>
                  <a:lnTo>
                    <a:pt x="21932" y="630986"/>
                  </a:lnTo>
                  <a:lnTo>
                    <a:pt x="46240" y="672664"/>
                  </a:lnTo>
                  <a:lnTo>
                    <a:pt x="46240" y="719632"/>
                  </a:lnTo>
                  <a:lnTo>
                    <a:pt x="73637" y="719632"/>
                  </a:lnTo>
                  <a:lnTo>
                    <a:pt x="58940" y="744829"/>
                  </a:lnTo>
                  <a:close/>
                </a:path>
                <a:path w="118110" h="744854">
                  <a:moveTo>
                    <a:pt x="73637" y="719632"/>
                  </a:moveTo>
                  <a:lnTo>
                    <a:pt x="71640" y="719632"/>
                  </a:lnTo>
                  <a:lnTo>
                    <a:pt x="71640" y="672664"/>
                  </a:lnTo>
                  <a:lnTo>
                    <a:pt x="95948" y="630986"/>
                  </a:lnTo>
                  <a:lnTo>
                    <a:pt x="103733" y="628903"/>
                  </a:lnTo>
                  <a:lnTo>
                    <a:pt x="115836" y="635990"/>
                  </a:lnTo>
                  <a:lnTo>
                    <a:pt x="117881" y="643775"/>
                  </a:lnTo>
                  <a:lnTo>
                    <a:pt x="73637" y="719632"/>
                  </a:lnTo>
                  <a:close/>
                </a:path>
                <a:path w="118110" h="744854">
                  <a:moveTo>
                    <a:pt x="71640" y="719632"/>
                  </a:moveTo>
                  <a:lnTo>
                    <a:pt x="46240" y="719632"/>
                  </a:lnTo>
                  <a:lnTo>
                    <a:pt x="46240" y="672664"/>
                  </a:lnTo>
                  <a:lnTo>
                    <a:pt x="58940" y="694439"/>
                  </a:lnTo>
                  <a:lnTo>
                    <a:pt x="47980" y="713232"/>
                  </a:lnTo>
                  <a:lnTo>
                    <a:pt x="71640" y="713232"/>
                  </a:lnTo>
                  <a:lnTo>
                    <a:pt x="71640" y="719632"/>
                  </a:lnTo>
                  <a:close/>
                </a:path>
                <a:path w="118110" h="744854">
                  <a:moveTo>
                    <a:pt x="71640" y="713232"/>
                  </a:moveTo>
                  <a:lnTo>
                    <a:pt x="69900" y="713232"/>
                  </a:lnTo>
                  <a:lnTo>
                    <a:pt x="58940" y="694439"/>
                  </a:lnTo>
                  <a:lnTo>
                    <a:pt x="71640" y="672664"/>
                  </a:lnTo>
                  <a:lnTo>
                    <a:pt x="71640" y="713232"/>
                  </a:lnTo>
                  <a:close/>
                </a:path>
                <a:path w="118110" h="744854">
                  <a:moveTo>
                    <a:pt x="69900" y="713232"/>
                  </a:moveTo>
                  <a:lnTo>
                    <a:pt x="47980" y="713232"/>
                  </a:lnTo>
                  <a:lnTo>
                    <a:pt x="58940" y="694439"/>
                  </a:lnTo>
                  <a:lnTo>
                    <a:pt x="69900" y="713232"/>
                  </a:lnTo>
                  <a:close/>
                </a:path>
              </a:pathLst>
            </a:custGeom>
            <a:solidFill>
              <a:srgbClr val="000000"/>
            </a:solidFill>
          </p:spPr>
          <p:txBody>
            <a:bodyPr wrap="square" lIns="0" tIns="0" rIns="0" bIns="0" rtlCol="0"/>
            <a:lstStyle/>
            <a:p>
              <a:endParaRPr/>
            </a:p>
          </p:txBody>
        </p:sp>
        <p:sp>
          <p:nvSpPr>
            <p:cNvPr id="43" name="object 43"/>
            <p:cNvSpPr/>
            <p:nvPr/>
          </p:nvSpPr>
          <p:spPr>
            <a:xfrm>
              <a:off x="4572000" y="3389706"/>
              <a:ext cx="1749425" cy="400685"/>
            </a:xfrm>
            <a:custGeom>
              <a:avLst/>
              <a:gdLst/>
              <a:ahLst/>
              <a:cxnLst/>
              <a:rect l="l" t="t" r="r" b="b"/>
              <a:pathLst>
                <a:path w="1749425" h="400685">
                  <a:moveTo>
                    <a:pt x="1749171" y="400100"/>
                  </a:moveTo>
                  <a:lnTo>
                    <a:pt x="0" y="400100"/>
                  </a:lnTo>
                  <a:lnTo>
                    <a:pt x="0" y="0"/>
                  </a:lnTo>
                  <a:lnTo>
                    <a:pt x="1749171" y="0"/>
                  </a:lnTo>
                  <a:lnTo>
                    <a:pt x="1749171" y="400100"/>
                  </a:lnTo>
                  <a:close/>
                </a:path>
              </a:pathLst>
            </a:custGeom>
            <a:solidFill>
              <a:srgbClr val="FFFFFF"/>
            </a:solidFill>
          </p:spPr>
          <p:txBody>
            <a:bodyPr wrap="square" lIns="0" tIns="0" rIns="0" bIns="0" rtlCol="0"/>
            <a:lstStyle/>
            <a:p>
              <a:endParaRPr/>
            </a:p>
          </p:txBody>
        </p:sp>
        <p:sp>
          <p:nvSpPr>
            <p:cNvPr id="44" name="object 44"/>
            <p:cNvSpPr/>
            <p:nvPr/>
          </p:nvSpPr>
          <p:spPr>
            <a:xfrm>
              <a:off x="4572000" y="3389706"/>
              <a:ext cx="1749425" cy="400685"/>
            </a:xfrm>
            <a:custGeom>
              <a:avLst/>
              <a:gdLst/>
              <a:ahLst/>
              <a:cxnLst/>
              <a:rect l="l" t="t" r="r" b="b"/>
              <a:pathLst>
                <a:path w="1749425" h="400685">
                  <a:moveTo>
                    <a:pt x="0" y="0"/>
                  </a:moveTo>
                  <a:lnTo>
                    <a:pt x="1749171" y="0"/>
                  </a:lnTo>
                  <a:lnTo>
                    <a:pt x="1749171" y="400100"/>
                  </a:lnTo>
                  <a:lnTo>
                    <a:pt x="0" y="400100"/>
                  </a:lnTo>
                  <a:lnTo>
                    <a:pt x="0" y="0"/>
                  </a:lnTo>
                  <a:close/>
                </a:path>
              </a:pathLst>
            </a:custGeom>
            <a:ln w="9525">
              <a:solidFill>
                <a:srgbClr val="000000"/>
              </a:solidFill>
            </a:ln>
          </p:spPr>
          <p:txBody>
            <a:bodyPr wrap="square" lIns="0" tIns="0" rIns="0" bIns="0" rtlCol="0"/>
            <a:lstStyle/>
            <a:p>
              <a:endParaRPr/>
            </a:p>
          </p:txBody>
        </p:sp>
      </p:grpSp>
      <p:sp>
        <p:nvSpPr>
          <p:cNvPr id="45" name="object 45"/>
          <p:cNvSpPr txBox="1"/>
          <p:nvPr/>
        </p:nvSpPr>
        <p:spPr>
          <a:xfrm>
            <a:off x="4650740" y="3411220"/>
            <a:ext cx="1527175" cy="330200"/>
          </a:xfrm>
          <a:prstGeom prst="rect">
            <a:avLst/>
          </a:prstGeom>
        </p:spPr>
        <p:txBody>
          <a:bodyPr vert="horz" wrap="square" lIns="0" tIns="12700" rIns="0" bIns="0" rtlCol="0">
            <a:spAutoFit/>
          </a:bodyPr>
          <a:lstStyle/>
          <a:p>
            <a:pPr marL="12700" marR="5080">
              <a:lnSpc>
                <a:spcPct val="100000"/>
              </a:lnSpc>
              <a:spcBef>
                <a:spcPts val="100"/>
              </a:spcBef>
            </a:pPr>
            <a:r>
              <a:rPr sz="1000" dirty="0">
                <a:latin typeface="Calibri"/>
                <a:cs typeface="Calibri"/>
              </a:rPr>
              <a:t>VegPasta:</a:t>
            </a:r>
            <a:r>
              <a:rPr sz="1000" spc="-40" dirty="0">
                <a:latin typeface="Calibri"/>
                <a:cs typeface="Calibri"/>
              </a:rPr>
              <a:t> </a:t>
            </a:r>
            <a:r>
              <a:rPr sz="1000" dirty="0">
                <a:latin typeface="Calibri"/>
                <a:cs typeface="Calibri"/>
              </a:rPr>
              <a:t>IceTea&gt;</a:t>
            </a:r>
            <a:r>
              <a:rPr sz="1000" spc="-35" dirty="0">
                <a:latin typeface="Calibri"/>
                <a:cs typeface="Calibri"/>
              </a:rPr>
              <a:t> </a:t>
            </a:r>
            <a:r>
              <a:rPr sz="1000" spc="-10" dirty="0">
                <a:latin typeface="Calibri"/>
                <a:cs typeface="Calibri"/>
              </a:rPr>
              <a:t>Lemonade </a:t>
            </a:r>
            <a:r>
              <a:rPr sz="1000" dirty="0">
                <a:latin typeface="Calibri"/>
                <a:cs typeface="Calibri"/>
              </a:rPr>
              <a:t>Fish:</a:t>
            </a:r>
            <a:r>
              <a:rPr sz="1000" spc="185" dirty="0">
                <a:latin typeface="Calibri"/>
                <a:cs typeface="Calibri"/>
              </a:rPr>
              <a:t> </a:t>
            </a:r>
            <a:r>
              <a:rPr sz="1000" spc="-10" dirty="0">
                <a:latin typeface="Calibri"/>
                <a:cs typeface="Calibri"/>
              </a:rPr>
              <a:t>IceTea&gt;Lemonade</a:t>
            </a:r>
            <a:endParaRPr sz="1000">
              <a:latin typeface="Calibri"/>
              <a:cs typeface="Calibri"/>
            </a:endParaRPr>
          </a:p>
        </p:txBody>
      </p:sp>
      <p:grpSp>
        <p:nvGrpSpPr>
          <p:cNvPr id="46" name="object 46"/>
          <p:cNvGrpSpPr/>
          <p:nvPr/>
        </p:nvGrpSpPr>
        <p:grpSpPr>
          <a:xfrm>
            <a:off x="4297679" y="1956816"/>
            <a:ext cx="6379845" cy="4057015"/>
            <a:chOff x="4297679" y="1956816"/>
            <a:chExt cx="6379845" cy="4057015"/>
          </a:xfrm>
        </p:grpSpPr>
        <p:pic>
          <p:nvPicPr>
            <p:cNvPr id="47" name="object 47"/>
            <p:cNvPicPr/>
            <p:nvPr/>
          </p:nvPicPr>
          <p:blipFill>
            <a:blip r:embed="rId9" cstate="print"/>
            <a:stretch>
              <a:fillRect/>
            </a:stretch>
          </p:blipFill>
          <p:spPr>
            <a:xfrm>
              <a:off x="4297679" y="1956816"/>
              <a:ext cx="2453639" cy="4056888"/>
            </a:xfrm>
            <a:prstGeom prst="rect">
              <a:avLst/>
            </a:prstGeom>
          </p:spPr>
        </p:pic>
        <p:sp>
          <p:nvSpPr>
            <p:cNvPr id="48" name="object 48"/>
            <p:cNvSpPr/>
            <p:nvPr/>
          </p:nvSpPr>
          <p:spPr>
            <a:xfrm>
              <a:off x="4343399" y="1981200"/>
              <a:ext cx="2362200" cy="3962400"/>
            </a:xfrm>
            <a:custGeom>
              <a:avLst/>
              <a:gdLst/>
              <a:ahLst/>
              <a:cxnLst/>
              <a:rect l="l" t="t" r="r" b="b"/>
              <a:pathLst>
                <a:path w="2362200" h="3962400">
                  <a:moveTo>
                    <a:pt x="0" y="0"/>
                  </a:moveTo>
                  <a:lnTo>
                    <a:pt x="2362200" y="0"/>
                  </a:lnTo>
                  <a:lnTo>
                    <a:pt x="2362200" y="3962400"/>
                  </a:lnTo>
                  <a:lnTo>
                    <a:pt x="0" y="3962400"/>
                  </a:lnTo>
                  <a:lnTo>
                    <a:pt x="0" y="0"/>
                  </a:lnTo>
                  <a:close/>
                </a:path>
              </a:pathLst>
            </a:custGeom>
            <a:ln w="9525">
              <a:solidFill>
                <a:srgbClr val="2E92B8"/>
              </a:solidFill>
            </a:ln>
          </p:spPr>
          <p:txBody>
            <a:bodyPr wrap="square" lIns="0" tIns="0" rIns="0" bIns="0" rtlCol="0"/>
            <a:lstStyle/>
            <a:p>
              <a:endParaRPr/>
            </a:p>
          </p:txBody>
        </p:sp>
        <p:pic>
          <p:nvPicPr>
            <p:cNvPr id="49" name="object 49"/>
            <p:cNvPicPr/>
            <p:nvPr/>
          </p:nvPicPr>
          <p:blipFill>
            <a:blip r:embed="rId10" cstate="print"/>
            <a:stretch>
              <a:fillRect/>
            </a:stretch>
          </p:blipFill>
          <p:spPr>
            <a:xfrm>
              <a:off x="6176619" y="2133600"/>
              <a:ext cx="4491380" cy="707631"/>
            </a:xfrm>
            <a:prstGeom prst="rect">
              <a:avLst/>
            </a:prstGeom>
          </p:spPr>
        </p:pic>
        <p:sp>
          <p:nvSpPr>
            <p:cNvPr id="50" name="object 50"/>
            <p:cNvSpPr/>
            <p:nvPr/>
          </p:nvSpPr>
          <p:spPr>
            <a:xfrm>
              <a:off x="6171856" y="2128837"/>
              <a:ext cx="4501515" cy="1670050"/>
            </a:xfrm>
            <a:custGeom>
              <a:avLst/>
              <a:gdLst/>
              <a:ahLst/>
              <a:cxnLst/>
              <a:rect l="l" t="t" r="r" b="b"/>
              <a:pathLst>
                <a:path w="4501515" h="1670050">
                  <a:moveTo>
                    <a:pt x="0" y="0"/>
                  </a:moveTo>
                  <a:lnTo>
                    <a:pt x="4500905" y="0"/>
                  </a:lnTo>
                  <a:lnTo>
                    <a:pt x="4500905" y="717156"/>
                  </a:lnTo>
                  <a:lnTo>
                    <a:pt x="0" y="717156"/>
                  </a:lnTo>
                  <a:lnTo>
                    <a:pt x="0" y="0"/>
                  </a:lnTo>
                  <a:close/>
                </a:path>
                <a:path w="4501515" h="1670050">
                  <a:moveTo>
                    <a:pt x="914742" y="1300162"/>
                  </a:moveTo>
                  <a:lnTo>
                    <a:pt x="1898891" y="1300162"/>
                  </a:lnTo>
                  <a:lnTo>
                    <a:pt x="1898891" y="1669503"/>
                  </a:lnTo>
                  <a:lnTo>
                    <a:pt x="914742" y="1669503"/>
                  </a:lnTo>
                  <a:lnTo>
                    <a:pt x="914742" y="1300162"/>
                  </a:lnTo>
                  <a:close/>
                </a:path>
              </a:pathLst>
            </a:custGeom>
            <a:ln w="9525">
              <a:solidFill>
                <a:srgbClr val="000000"/>
              </a:solidFill>
            </a:ln>
          </p:spPr>
          <p:txBody>
            <a:bodyPr wrap="square" lIns="0" tIns="0" rIns="0" bIns="0" rtlCol="0"/>
            <a:lstStyle/>
            <a:p>
              <a:endParaRPr/>
            </a:p>
          </p:txBody>
        </p:sp>
      </p:grpSp>
      <p:sp>
        <p:nvSpPr>
          <p:cNvPr id="51" name="object 51"/>
          <p:cNvSpPr txBox="1"/>
          <p:nvPr/>
        </p:nvSpPr>
        <p:spPr>
          <a:xfrm>
            <a:off x="2019490" y="6193028"/>
            <a:ext cx="821690" cy="299720"/>
          </a:xfrm>
          <a:prstGeom prst="rect">
            <a:avLst/>
          </a:prstGeom>
        </p:spPr>
        <p:txBody>
          <a:bodyPr vert="horz" wrap="square" lIns="0" tIns="12700" rIns="0" bIns="0" rtlCol="0">
            <a:spAutoFit/>
          </a:bodyPr>
          <a:lstStyle/>
          <a:p>
            <a:pPr marL="12700">
              <a:lnSpc>
                <a:spcPct val="100000"/>
              </a:lnSpc>
              <a:spcBef>
                <a:spcPts val="100"/>
              </a:spcBef>
            </a:pPr>
            <a:r>
              <a:rPr sz="1800" spc="-30" dirty="0">
                <a:latin typeface="Calibri"/>
                <a:cs typeface="Calibri"/>
              </a:rPr>
              <a:t>CP-</a:t>
            </a:r>
            <a:r>
              <a:rPr sz="1800" dirty="0">
                <a:latin typeface="Calibri"/>
                <a:cs typeface="Calibri"/>
              </a:rPr>
              <a:t>net </a:t>
            </a:r>
            <a:r>
              <a:rPr sz="1800" spc="-50" dirty="0">
                <a:latin typeface="Calibri"/>
                <a:cs typeface="Calibri"/>
              </a:rPr>
              <a:t>A</a:t>
            </a:r>
            <a:endParaRPr sz="1800">
              <a:latin typeface="Calibri"/>
              <a:cs typeface="Calibri"/>
            </a:endParaRPr>
          </a:p>
        </p:txBody>
      </p:sp>
      <p:sp>
        <p:nvSpPr>
          <p:cNvPr id="52" name="object 52"/>
          <p:cNvSpPr txBox="1"/>
          <p:nvPr/>
        </p:nvSpPr>
        <p:spPr>
          <a:xfrm>
            <a:off x="5029980" y="6193028"/>
            <a:ext cx="814069" cy="299720"/>
          </a:xfrm>
          <a:prstGeom prst="rect">
            <a:avLst/>
          </a:prstGeom>
        </p:spPr>
        <p:txBody>
          <a:bodyPr vert="horz" wrap="square" lIns="0" tIns="12700" rIns="0" bIns="0" rtlCol="0">
            <a:spAutoFit/>
          </a:bodyPr>
          <a:lstStyle/>
          <a:p>
            <a:pPr marL="12700">
              <a:lnSpc>
                <a:spcPct val="100000"/>
              </a:lnSpc>
              <a:spcBef>
                <a:spcPts val="100"/>
              </a:spcBef>
            </a:pPr>
            <a:r>
              <a:rPr sz="1800" spc="-30" dirty="0">
                <a:latin typeface="Calibri"/>
                <a:cs typeface="Calibri"/>
              </a:rPr>
              <a:t>CP-</a:t>
            </a:r>
            <a:r>
              <a:rPr sz="1800" dirty="0">
                <a:latin typeface="Calibri"/>
                <a:cs typeface="Calibri"/>
              </a:rPr>
              <a:t>net </a:t>
            </a:r>
            <a:r>
              <a:rPr sz="1800" spc="-50" dirty="0">
                <a:latin typeface="Calibri"/>
                <a:cs typeface="Calibri"/>
              </a:rPr>
              <a:t>B</a:t>
            </a:r>
            <a:endParaRPr sz="1800">
              <a:latin typeface="Calibri"/>
              <a:cs typeface="Calibri"/>
            </a:endParaRPr>
          </a:p>
        </p:txBody>
      </p:sp>
      <p:sp>
        <p:nvSpPr>
          <p:cNvPr id="53" name="object 53"/>
          <p:cNvSpPr txBox="1"/>
          <p:nvPr/>
        </p:nvSpPr>
        <p:spPr>
          <a:xfrm>
            <a:off x="7165340" y="3449828"/>
            <a:ext cx="789305" cy="299720"/>
          </a:xfrm>
          <a:prstGeom prst="rect">
            <a:avLst/>
          </a:prstGeom>
        </p:spPr>
        <p:txBody>
          <a:bodyPr vert="horz" wrap="square" lIns="0" tIns="12700" rIns="0" bIns="0" rtlCol="0">
            <a:spAutoFit/>
          </a:bodyPr>
          <a:lstStyle/>
          <a:p>
            <a:pPr marL="12700">
              <a:lnSpc>
                <a:spcPct val="100000"/>
              </a:lnSpc>
              <a:spcBef>
                <a:spcPts val="100"/>
              </a:spcBef>
            </a:pPr>
            <a:r>
              <a:rPr sz="1800" spc="-10" dirty="0">
                <a:latin typeface="Calibri"/>
                <a:cs typeface="Calibri"/>
              </a:rPr>
              <a:t>diff(A,B)</a:t>
            </a:r>
            <a:endParaRPr sz="1800">
              <a:latin typeface="Calibri"/>
              <a:cs typeface="Calibri"/>
            </a:endParaRPr>
          </a:p>
        </p:txBody>
      </p:sp>
      <p:grpSp>
        <p:nvGrpSpPr>
          <p:cNvPr id="54" name="object 54"/>
          <p:cNvGrpSpPr/>
          <p:nvPr/>
        </p:nvGrpSpPr>
        <p:grpSpPr>
          <a:xfrm>
            <a:off x="5830823" y="3587496"/>
            <a:ext cx="1298575" cy="277495"/>
            <a:chOff x="5830823" y="3587496"/>
            <a:chExt cx="1298575" cy="277495"/>
          </a:xfrm>
        </p:grpSpPr>
        <p:pic>
          <p:nvPicPr>
            <p:cNvPr id="55" name="object 55"/>
            <p:cNvPicPr/>
            <p:nvPr/>
          </p:nvPicPr>
          <p:blipFill>
            <a:blip r:embed="rId11" cstate="print"/>
            <a:stretch>
              <a:fillRect/>
            </a:stretch>
          </p:blipFill>
          <p:spPr>
            <a:xfrm>
              <a:off x="5830823" y="3587496"/>
              <a:ext cx="1298448" cy="277367"/>
            </a:xfrm>
            <a:prstGeom prst="rect">
              <a:avLst/>
            </a:prstGeom>
          </p:spPr>
        </p:pic>
        <p:sp>
          <p:nvSpPr>
            <p:cNvPr id="56" name="object 56"/>
            <p:cNvSpPr/>
            <p:nvPr/>
          </p:nvSpPr>
          <p:spPr>
            <a:xfrm>
              <a:off x="5943549" y="3608933"/>
              <a:ext cx="1143635" cy="165735"/>
            </a:xfrm>
            <a:custGeom>
              <a:avLst/>
              <a:gdLst/>
              <a:ahLst/>
              <a:cxnLst/>
              <a:rect l="l" t="t" r="r" b="b"/>
              <a:pathLst>
                <a:path w="1143634" h="165735">
                  <a:moveTo>
                    <a:pt x="27479" y="126792"/>
                  </a:moveTo>
                  <a:lnTo>
                    <a:pt x="18853" y="122907"/>
                  </a:lnTo>
                  <a:lnTo>
                    <a:pt x="26467" y="117320"/>
                  </a:lnTo>
                  <a:lnTo>
                    <a:pt x="1142555" y="0"/>
                  </a:lnTo>
                  <a:lnTo>
                    <a:pt x="1143546" y="9474"/>
                  </a:lnTo>
                  <a:lnTo>
                    <a:pt x="27479" y="126792"/>
                  </a:lnTo>
                  <a:close/>
                </a:path>
                <a:path w="1143634" h="165735">
                  <a:moveTo>
                    <a:pt x="90284" y="165544"/>
                  </a:moveTo>
                  <a:lnTo>
                    <a:pt x="0" y="124866"/>
                  </a:lnTo>
                  <a:lnTo>
                    <a:pt x="77736" y="67868"/>
                  </a:lnTo>
                  <a:lnTo>
                    <a:pt x="79870" y="66332"/>
                  </a:lnTo>
                  <a:lnTo>
                    <a:pt x="82854" y="66776"/>
                  </a:lnTo>
                  <a:lnTo>
                    <a:pt x="84391" y="68910"/>
                  </a:lnTo>
                  <a:lnTo>
                    <a:pt x="85979" y="71043"/>
                  </a:lnTo>
                  <a:lnTo>
                    <a:pt x="85483" y="73964"/>
                  </a:lnTo>
                  <a:lnTo>
                    <a:pt x="83388" y="75552"/>
                  </a:lnTo>
                  <a:lnTo>
                    <a:pt x="26467" y="117320"/>
                  </a:lnTo>
                  <a:lnTo>
                    <a:pt x="8928" y="119164"/>
                  </a:lnTo>
                  <a:lnTo>
                    <a:pt x="9918" y="128638"/>
                  </a:lnTo>
                  <a:lnTo>
                    <a:pt x="31577" y="128638"/>
                  </a:lnTo>
                  <a:lnTo>
                    <a:pt x="94208" y="156870"/>
                  </a:lnTo>
                  <a:lnTo>
                    <a:pt x="95250" y="159689"/>
                  </a:lnTo>
                  <a:lnTo>
                    <a:pt x="94208" y="162077"/>
                  </a:lnTo>
                  <a:lnTo>
                    <a:pt x="93116" y="164452"/>
                  </a:lnTo>
                  <a:lnTo>
                    <a:pt x="90284" y="165544"/>
                  </a:lnTo>
                  <a:close/>
                </a:path>
                <a:path w="1143634" h="165735">
                  <a:moveTo>
                    <a:pt x="9918" y="128638"/>
                  </a:moveTo>
                  <a:lnTo>
                    <a:pt x="8928" y="119164"/>
                  </a:lnTo>
                  <a:lnTo>
                    <a:pt x="26467" y="117320"/>
                  </a:lnTo>
                  <a:lnTo>
                    <a:pt x="23418" y="119557"/>
                  </a:lnTo>
                  <a:lnTo>
                    <a:pt x="11417" y="119557"/>
                  </a:lnTo>
                  <a:lnTo>
                    <a:pt x="12255" y="127749"/>
                  </a:lnTo>
                  <a:lnTo>
                    <a:pt x="18375" y="127749"/>
                  </a:lnTo>
                  <a:lnTo>
                    <a:pt x="9918" y="128638"/>
                  </a:lnTo>
                  <a:close/>
                </a:path>
                <a:path w="1143634" h="165735">
                  <a:moveTo>
                    <a:pt x="12255" y="127749"/>
                  </a:moveTo>
                  <a:lnTo>
                    <a:pt x="11417" y="119557"/>
                  </a:lnTo>
                  <a:lnTo>
                    <a:pt x="18853" y="122907"/>
                  </a:lnTo>
                  <a:lnTo>
                    <a:pt x="12255" y="127749"/>
                  </a:lnTo>
                  <a:close/>
                </a:path>
                <a:path w="1143634" h="165735">
                  <a:moveTo>
                    <a:pt x="18853" y="122907"/>
                  </a:moveTo>
                  <a:lnTo>
                    <a:pt x="11417" y="119557"/>
                  </a:lnTo>
                  <a:lnTo>
                    <a:pt x="23418" y="119557"/>
                  </a:lnTo>
                  <a:lnTo>
                    <a:pt x="18853" y="122907"/>
                  </a:lnTo>
                  <a:close/>
                </a:path>
                <a:path w="1143634" h="165735">
                  <a:moveTo>
                    <a:pt x="18375" y="127749"/>
                  </a:moveTo>
                  <a:lnTo>
                    <a:pt x="12255" y="127749"/>
                  </a:lnTo>
                  <a:lnTo>
                    <a:pt x="18853" y="122907"/>
                  </a:lnTo>
                  <a:lnTo>
                    <a:pt x="27479" y="126792"/>
                  </a:lnTo>
                  <a:lnTo>
                    <a:pt x="18375" y="127749"/>
                  </a:lnTo>
                  <a:close/>
                </a:path>
                <a:path w="1143634" h="165735">
                  <a:moveTo>
                    <a:pt x="31577" y="128638"/>
                  </a:moveTo>
                  <a:lnTo>
                    <a:pt x="9918" y="128638"/>
                  </a:lnTo>
                  <a:lnTo>
                    <a:pt x="27479" y="126792"/>
                  </a:lnTo>
                  <a:lnTo>
                    <a:pt x="31577" y="128638"/>
                  </a:lnTo>
                  <a:close/>
                </a:path>
              </a:pathLst>
            </a:custGeom>
            <a:solidFill>
              <a:srgbClr val="3394BA"/>
            </a:solidFill>
          </p:spPr>
          <p:txBody>
            <a:bodyPr wrap="square" lIns="0" tIns="0" rIns="0" bIns="0" rtlCol="0"/>
            <a:lstStyle/>
            <a:p>
              <a:endParaRPr/>
            </a:p>
          </p:txBody>
        </p:sp>
      </p:grpSp>
      <p:sp>
        <p:nvSpPr>
          <p:cNvPr id="57" name="object 57"/>
          <p:cNvSpPr txBox="1"/>
          <p:nvPr/>
        </p:nvSpPr>
        <p:spPr>
          <a:xfrm>
            <a:off x="7038099" y="3977132"/>
            <a:ext cx="2938780" cy="1564640"/>
          </a:xfrm>
          <a:prstGeom prst="rect">
            <a:avLst/>
          </a:prstGeom>
        </p:spPr>
        <p:txBody>
          <a:bodyPr vert="horz" wrap="square" lIns="0" tIns="12700" rIns="0" bIns="0" rtlCol="0">
            <a:spAutoFit/>
          </a:bodyPr>
          <a:lstStyle/>
          <a:p>
            <a:pPr marL="16510">
              <a:lnSpc>
                <a:spcPct val="100000"/>
              </a:lnSpc>
              <a:spcBef>
                <a:spcPts val="100"/>
              </a:spcBef>
            </a:pPr>
            <a:r>
              <a:rPr sz="1800" spc="-10" dirty="0">
                <a:latin typeface="Calibri"/>
                <a:cs typeface="Calibri"/>
              </a:rPr>
              <a:t>var(j)=DRINK</a:t>
            </a:r>
            <a:endParaRPr sz="1800">
              <a:latin typeface="Calibri"/>
              <a:cs typeface="Calibri"/>
            </a:endParaRPr>
          </a:p>
          <a:p>
            <a:pPr marL="12700" marR="615315">
              <a:lnSpc>
                <a:spcPts val="2090"/>
              </a:lnSpc>
              <a:spcBef>
                <a:spcPts val="1420"/>
              </a:spcBef>
            </a:pPr>
            <a:r>
              <a:rPr sz="1800" dirty="0">
                <a:latin typeface="Calibri"/>
                <a:cs typeface="Calibri"/>
              </a:rPr>
              <a:t>flw(DRINK)=1</a:t>
            </a:r>
            <a:r>
              <a:rPr sz="1800" spc="370" dirty="0">
                <a:latin typeface="Calibri"/>
                <a:cs typeface="Calibri"/>
              </a:rPr>
              <a:t> </a:t>
            </a:r>
            <a:r>
              <a:rPr sz="1800" dirty="0">
                <a:latin typeface="Calibri"/>
                <a:cs typeface="Calibri"/>
              </a:rPr>
              <a:t>(only</a:t>
            </a:r>
            <a:r>
              <a:rPr sz="1800" spc="-20" dirty="0">
                <a:latin typeface="Calibri"/>
                <a:cs typeface="Calibri"/>
              </a:rPr>
              <a:t> ENT) </a:t>
            </a:r>
            <a:r>
              <a:rPr sz="1800" spc="-25" dirty="0">
                <a:latin typeface="Calibri"/>
                <a:cs typeface="Calibri"/>
              </a:rPr>
              <a:t>m=3</a:t>
            </a:r>
            <a:endParaRPr sz="1800">
              <a:latin typeface="Calibri"/>
              <a:cs typeface="Calibri"/>
            </a:endParaRPr>
          </a:p>
          <a:p>
            <a:pPr marL="12700" marR="5080">
              <a:lnSpc>
                <a:spcPts val="2210"/>
              </a:lnSpc>
              <a:spcBef>
                <a:spcPts val="25"/>
              </a:spcBef>
            </a:pPr>
            <a:r>
              <a:rPr sz="1800" spc="-10" dirty="0">
                <a:latin typeface="Calibri"/>
                <a:cs typeface="Calibri"/>
              </a:rPr>
              <a:t>|PA(DRINK)|=1,</a:t>
            </a:r>
            <a:r>
              <a:rPr sz="1800" spc="-35" dirty="0">
                <a:latin typeface="Calibri"/>
                <a:cs typeface="Calibri"/>
              </a:rPr>
              <a:t> </a:t>
            </a:r>
            <a:r>
              <a:rPr sz="1800" dirty="0">
                <a:latin typeface="Calibri"/>
                <a:cs typeface="Calibri"/>
              </a:rPr>
              <a:t>DRINK</a:t>
            </a:r>
            <a:r>
              <a:rPr sz="1800" spc="-25" dirty="0">
                <a:latin typeface="Calibri"/>
                <a:cs typeface="Calibri"/>
              </a:rPr>
              <a:t> </a:t>
            </a:r>
            <a:r>
              <a:rPr sz="1800" dirty="0">
                <a:latin typeface="Calibri"/>
                <a:cs typeface="Calibri"/>
              </a:rPr>
              <a:t>has</a:t>
            </a:r>
            <a:r>
              <a:rPr sz="1800" spc="-30" dirty="0">
                <a:latin typeface="Calibri"/>
                <a:cs typeface="Calibri"/>
              </a:rPr>
              <a:t> </a:t>
            </a:r>
            <a:r>
              <a:rPr sz="1800" spc="-20" dirty="0">
                <a:latin typeface="Calibri"/>
                <a:cs typeface="Calibri"/>
              </a:rPr>
              <a:t>only </a:t>
            </a:r>
            <a:r>
              <a:rPr sz="1800" dirty="0">
                <a:latin typeface="Calibri"/>
                <a:cs typeface="Calibri"/>
              </a:rPr>
              <a:t>MAIN</a:t>
            </a:r>
            <a:r>
              <a:rPr sz="1800" spc="-20" dirty="0">
                <a:latin typeface="Calibri"/>
                <a:cs typeface="Calibri"/>
              </a:rPr>
              <a:t> </a:t>
            </a:r>
            <a:r>
              <a:rPr sz="1800" dirty="0">
                <a:latin typeface="Calibri"/>
                <a:cs typeface="Calibri"/>
              </a:rPr>
              <a:t>as</a:t>
            </a:r>
            <a:r>
              <a:rPr sz="1800" spc="-15" dirty="0">
                <a:latin typeface="Calibri"/>
                <a:cs typeface="Calibri"/>
              </a:rPr>
              <a:t> </a:t>
            </a:r>
            <a:r>
              <a:rPr sz="1800" spc="-10" dirty="0">
                <a:latin typeface="Calibri"/>
                <a:cs typeface="Calibri"/>
              </a:rPr>
              <a:t>parent</a:t>
            </a:r>
            <a:endParaRPr sz="1800">
              <a:latin typeface="Calibri"/>
              <a:cs typeface="Calibri"/>
            </a:endParaRPr>
          </a:p>
        </p:txBody>
      </p:sp>
      <p:sp>
        <p:nvSpPr>
          <p:cNvPr id="58" name="object 58"/>
          <p:cNvSpPr txBox="1"/>
          <p:nvPr/>
        </p:nvSpPr>
        <p:spPr>
          <a:xfrm>
            <a:off x="7012699" y="5723635"/>
            <a:ext cx="1261745" cy="299720"/>
          </a:xfrm>
          <a:prstGeom prst="rect">
            <a:avLst/>
          </a:prstGeom>
        </p:spPr>
        <p:txBody>
          <a:bodyPr vert="horz" wrap="square" lIns="0" tIns="12700" rIns="0" bIns="0" rtlCol="0">
            <a:spAutoFit/>
          </a:bodyPr>
          <a:lstStyle/>
          <a:p>
            <a:pPr marL="38100">
              <a:lnSpc>
                <a:spcPct val="100000"/>
              </a:lnSpc>
              <a:spcBef>
                <a:spcPts val="100"/>
              </a:spcBef>
            </a:pPr>
            <a:r>
              <a:rPr sz="2700" baseline="-15432" dirty="0">
                <a:latin typeface="Calibri"/>
                <a:cs typeface="Calibri"/>
              </a:rPr>
              <a:t>2</a:t>
            </a:r>
            <a:r>
              <a:rPr sz="2700" spc="75" baseline="-15432" dirty="0">
                <a:latin typeface="Calibri"/>
                <a:cs typeface="Calibri"/>
              </a:rPr>
              <a:t> </a:t>
            </a:r>
            <a:r>
              <a:rPr sz="1200" spc="-10" dirty="0">
                <a:latin typeface="Calibri"/>
                <a:cs typeface="Calibri"/>
              </a:rPr>
              <a:t>1+3-1-1</a:t>
            </a:r>
            <a:r>
              <a:rPr sz="2700" spc="-15" baseline="-15432" dirty="0">
                <a:latin typeface="Calibri"/>
                <a:cs typeface="Calibri"/>
              </a:rPr>
              <a:t>=2</a:t>
            </a:r>
            <a:r>
              <a:rPr sz="1200" spc="-10" dirty="0">
                <a:latin typeface="Calibri"/>
                <a:cs typeface="Calibri"/>
              </a:rPr>
              <a:t>2</a:t>
            </a:r>
            <a:r>
              <a:rPr sz="2700" spc="-15" baseline="-15432" dirty="0">
                <a:latin typeface="Calibri"/>
                <a:cs typeface="Calibri"/>
              </a:rPr>
              <a:t>=4</a:t>
            </a:r>
            <a:endParaRPr sz="2700" baseline="-15432">
              <a:latin typeface="Calibri"/>
              <a:cs typeface="Calibri"/>
            </a:endParaRPr>
          </a:p>
        </p:txBody>
      </p:sp>
      <p:sp>
        <p:nvSpPr>
          <p:cNvPr id="59" name="object 59"/>
          <p:cNvSpPr txBox="1"/>
          <p:nvPr/>
        </p:nvSpPr>
        <p:spPr>
          <a:xfrm>
            <a:off x="8816340" y="6339332"/>
            <a:ext cx="2618105" cy="208279"/>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898989"/>
                </a:solidFill>
                <a:latin typeface="Calibri"/>
                <a:cs typeface="Calibri"/>
              </a:rPr>
              <a:t>New</a:t>
            </a:r>
            <a:r>
              <a:rPr sz="1200" b="1" spc="-10" dirty="0">
                <a:solidFill>
                  <a:srgbClr val="898989"/>
                </a:solidFill>
                <a:latin typeface="Calibri"/>
                <a:cs typeface="Calibri"/>
              </a:rPr>
              <a:t> </a:t>
            </a:r>
            <a:r>
              <a:rPr sz="1200" b="1" dirty="0">
                <a:solidFill>
                  <a:srgbClr val="898989"/>
                </a:solidFill>
                <a:latin typeface="Calibri"/>
                <a:cs typeface="Calibri"/>
              </a:rPr>
              <a:t>Orleans</a:t>
            </a:r>
            <a:r>
              <a:rPr sz="1200" b="1" spc="-15" dirty="0">
                <a:solidFill>
                  <a:srgbClr val="898989"/>
                </a:solidFill>
                <a:latin typeface="Calibri"/>
                <a:cs typeface="Calibri"/>
              </a:rPr>
              <a:t> </a:t>
            </a:r>
            <a:r>
              <a:rPr sz="1200" b="1" dirty="0">
                <a:solidFill>
                  <a:srgbClr val="898989"/>
                </a:solidFill>
                <a:latin typeface="Calibri"/>
                <a:cs typeface="Calibri"/>
              </a:rPr>
              <a:t>–</a:t>
            </a:r>
            <a:r>
              <a:rPr sz="1200" b="1" spc="-5" dirty="0">
                <a:solidFill>
                  <a:srgbClr val="898989"/>
                </a:solidFill>
                <a:latin typeface="Calibri"/>
                <a:cs typeface="Calibri"/>
              </a:rPr>
              <a:t> </a:t>
            </a:r>
            <a:r>
              <a:rPr sz="1200" b="1" dirty="0">
                <a:solidFill>
                  <a:srgbClr val="898989"/>
                </a:solidFill>
                <a:latin typeface="Calibri"/>
                <a:cs typeface="Calibri"/>
              </a:rPr>
              <a:t>MPREF</a:t>
            </a:r>
            <a:r>
              <a:rPr sz="1200" b="1" spc="-15" dirty="0">
                <a:solidFill>
                  <a:srgbClr val="898989"/>
                </a:solidFill>
                <a:latin typeface="Calibri"/>
                <a:cs typeface="Calibri"/>
              </a:rPr>
              <a:t> </a:t>
            </a:r>
            <a:r>
              <a:rPr sz="1200" b="1" dirty="0">
                <a:solidFill>
                  <a:srgbClr val="898989"/>
                </a:solidFill>
                <a:latin typeface="Calibri"/>
                <a:cs typeface="Calibri"/>
              </a:rPr>
              <a:t>2018</a:t>
            </a:r>
            <a:r>
              <a:rPr sz="1200" b="1" spc="-5" dirty="0">
                <a:solidFill>
                  <a:srgbClr val="898989"/>
                </a:solidFill>
                <a:latin typeface="Calibri"/>
                <a:cs typeface="Calibri"/>
              </a:rPr>
              <a:t> </a:t>
            </a:r>
            <a:r>
              <a:rPr sz="1200" b="1" dirty="0">
                <a:solidFill>
                  <a:srgbClr val="898989"/>
                </a:solidFill>
                <a:latin typeface="Calibri"/>
                <a:cs typeface="Calibri"/>
              </a:rPr>
              <a:t>-</a:t>
            </a:r>
            <a:r>
              <a:rPr sz="1200" b="1" spc="-10" dirty="0">
                <a:solidFill>
                  <a:srgbClr val="898989"/>
                </a:solidFill>
                <a:latin typeface="Calibri"/>
                <a:cs typeface="Calibri"/>
              </a:rPr>
              <a:t> </a:t>
            </a:r>
            <a:r>
              <a:rPr sz="1200" b="1" dirty="0">
                <a:solidFill>
                  <a:srgbClr val="898989"/>
                </a:solidFill>
                <a:latin typeface="Calibri"/>
                <a:cs typeface="Calibri"/>
              </a:rPr>
              <a:t>A</a:t>
            </a:r>
            <a:r>
              <a:rPr sz="1200" b="1" spc="-15" dirty="0">
                <a:solidFill>
                  <a:srgbClr val="898989"/>
                </a:solidFill>
                <a:latin typeface="Calibri"/>
                <a:cs typeface="Calibri"/>
              </a:rPr>
              <a:t> </a:t>
            </a:r>
            <a:r>
              <a:rPr sz="1200" b="1" dirty="0">
                <a:solidFill>
                  <a:srgbClr val="898989"/>
                </a:solidFill>
                <a:latin typeface="Calibri"/>
                <a:cs typeface="Calibri"/>
              </a:rPr>
              <a:t>Notion</a:t>
            </a:r>
            <a:r>
              <a:rPr sz="1200" b="1" spc="-5" dirty="0">
                <a:solidFill>
                  <a:srgbClr val="898989"/>
                </a:solidFill>
                <a:latin typeface="Calibri"/>
                <a:cs typeface="Calibri"/>
              </a:rPr>
              <a:t> </a:t>
            </a:r>
            <a:r>
              <a:rPr sz="1200" b="1" spc="-25" dirty="0">
                <a:solidFill>
                  <a:srgbClr val="898989"/>
                </a:solidFill>
                <a:latin typeface="Calibri"/>
                <a:cs typeface="Calibri"/>
              </a:rPr>
              <a:t>of</a:t>
            </a:r>
            <a:endParaRPr sz="1200">
              <a:latin typeface="Calibri"/>
              <a:cs typeface="Calibri"/>
            </a:endParaRPr>
          </a:p>
        </p:txBody>
      </p:sp>
      <p:sp>
        <p:nvSpPr>
          <p:cNvPr id="60" name="object 60"/>
          <p:cNvSpPr txBox="1"/>
          <p:nvPr/>
        </p:nvSpPr>
        <p:spPr>
          <a:xfrm>
            <a:off x="8816340" y="6531356"/>
            <a:ext cx="1670685" cy="208279"/>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898989"/>
                </a:solidFill>
                <a:latin typeface="Calibri"/>
                <a:cs typeface="Calibri"/>
              </a:rPr>
              <a:t>Distance</a:t>
            </a:r>
            <a:r>
              <a:rPr sz="1200" b="1" spc="-60" dirty="0">
                <a:solidFill>
                  <a:srgbClr val="898989"/>
                </a:solidFill>
                <a:latin typeface="Calibri"/>
                <a:cs typeface="Calibri"/>
              </a:rPr>
              <a:t> </a:t>
            </a:r>
            <a:r>
              <a:rPr sz="1200" b="1" dirty="0">
                <a:solidFill>
                  <a:srgbClr val="898989"/>
                </a:solidFill>
                <a:latin typeface="Calibri"/>
                <a:cs typeface="Calibri"/>
              </a:rPr>
              <a:t>Between</a:t>
            </a:r>
            <a:r>
              <a:rPr sz="1200" b="1" spc="-45" dirty="0">
                <a:solidFill>
                  <a:srgbClr val="898989"/>
                </a:solidFill>
                <a:latin typeface="Calibri"/>
                <a:cs typeface="Calibri"/>
              </a:rPr>
              <a:t> </a:t>
            </a:r>
            <a:r>
              <a:rPr sz="1200" b="1" spc="-15" dirty="0">
                <a:solidFill>
                  <a:srgbClr val="898989"/>
                </a:solidFill>
                <a:latin typeface="Calibri"/>
                <a:cs typeface="Calibri"/>
              </a:rPr>
              <a:t>CP-</a:t>
            </a:r>
            <a:r>
              <a:rPr sz="1200" b="1" spc="-20" dirty="0">
                <a:solidFill>
                  <a:srgbClr val="898989"/>
                </a:solidFill>
                <a:latin typeface="Calibri"/>
                <a:cs typeface="Calibri"/>
              </a:rPr>
              <a:t>nets</a:t>
            </a:r>
            <a:endParaRPr sz="1200">
              <a:latin typeface="Calibri"/>
              <a:cs typeface="Calibri"/>
            </a:endParaRPr>
          </a:p>
        </p:txBody>
      </p:sp>
      <p:sp>
        <p:nvSpPr>
          <p:cNvPr id="61" name="object 61"/>
          <p:cNvSpPr txBox="1"/>
          <p:nvPr/>
        </p:nvSpPr>
        <p:spPr>
          <a:xfrm>
            <a:off x="11080115" y="6421628"/>
            <a:ext cx="194310" cy="208279"/>
          </a:xfrm>
          <a:prstGeom prst="rect">
            <a:avLst/>
          </a:prstGeom>
        </p:spPr>
        <p:txBody>
          <a:bodyPr vert="horz" wrap="square" lIns="0" tIns="12700" rIns="0" bIns="0" rtlCol="0">
            <a:spAutoFit/>
          </a:bodyPr>
          <a:lstStyle/>
          <a:p>
            <a:pPr marL="12700">
              <a:lnSpc>
                <a:spcPct val="100000"/>
              </a:lnSpc>
              <a:spcBef>
                <a:spcPts val="100"/>
              </a:spcBef>
            </a:pPr>
            <a:r>
              <a:rPr sz="1200" spc="-25" dirty="0">
                <a:solidFill>
                  <a:srgbClr val="898989"/>
                </a:solidFill>
                <a:latin typeface="Arial"/>
                <a:cs typeface="Arial"/>
              </a:rPr>
              <a:t>56</a:t>
            </a:r>
            <a:endParaRPr sz="1200">
              <a:latin typeface="Arial"/>
              <a:cs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435608" y="2423160"/>
            <a:ext cx="780415" cy="624840"/>
            <a:chOff x="1435608" y="2423160"/>
            <a:chExt cx="780415" cy="624840"/>
          </a:xfrm>
        </p:grpSpPr>
        <p:pic>
          <p:nvPicPr>
            <p:cNvPr id="3" name="object 3"/>
            <p:cNvPicPr/>
            <p:nvPr/>
          </p:nvPicPr>
          <p:blipFill>
            <a:blip r:embed="rId2" cstate="print"/>
            <a:stretch>
              <a:fillRect/>
            </a:stretch>
          </p:blipFill>
          <p:spPr>
            <a:xfrm>
              <a:off x="1435608" y="2423160"/>
              <a:ext cx="780288" cy="624839"/>
            </a:xfrm>
            <a:prstGeom prst="rect">
              <a:avLst/>
            </a:prstGeom>
          </p:spPr>
        </p:pic>
        <p:pic>
          <p:nvPicPr>
            <p:cNvPr id="4" name="object 4"/>
            <p:cNvPicPr/>
            <p:nvPr/>
          </p:nvPicPr>
          <p:blipFill>
            <a:blip r:embed="rId3" cstate="print"/>
            <a:stretch>
              <a:fillRect/>
            </a:stretch>
          </p:blipFill>
          <p:spPr>
            <a:xfrm>
              <a:off x="1482280" y="2451100"/>
              <a:ext cx="688428" cy="531520"/>
            </a:xfrm>
            <a:prstGeom prst="rect">
              <a:avLst/>
            </a:prstGeom>
          </p:spPr>
        </p:pic>
        <p:sp>
          <p:nvSpPr>
            <p:cNvPr id="5" name="object 5"/>
            <p:cNvSpPr/>
            <p:nvPr/>
          </p:nvSpPr>
          <p:spPr>
            <a:xfrm>
              <a:off x="1482280" y="2449906"/>
              <a:ext cx="688975" cy="532765"/>
            </a:xfrm>
            <a:custGeom>
              <a:avLst/>
              <a:gdLst/>
              <a:ahLst/>
              <a:cxnLst/>
              <a:rect l="l" t="t" r="r" b="b"/>
              <a:pathLst>
                <a:path w="688975" h="532764">
                  <a:moveTo>
                    <a:pt x="0" y="266357"/>
                  </a:moveTo>
                  <a:lnTo>
                    <a:pt x="4504" y="223155"/>
                  </a:lnTo>
                  <a:lnTo>
                    <a:pt x="17546" y="182172"/>
                  </a:lnTo>
                  <a:lnTo>
                    <a:pt x="38415" y="143956"/>
                  </a:lnTo>
                  <a:lnTo>
                    <a:pt x="66405" y="109055"/>
                  </a:lnTo>
                  <a:lnTo>
                    <a:pt x="100806" y="78019"/>
                  </a:lnTo>
                  <a:lnTo>
                    <a:pt x="140909" y="51395"/>
                  </a:lnTo>
                  <a:lnTo>
                    <a:pt x="186007" y="29732"/>
                  </a:lnTo>
                  <a:lnTo>
                    <a:pt x="235391" y="13580"/>
                  </a:lnTo>
                  <a:lnTo>
                    <a:pt x="288352" y="3486"/>
                  </a:lnTo>
                  <a:lnTo>
                    <a:pt x="344182" y="0"/>
                  </a:lnTo>
                  <a:lnTo>
                    <a:pt x="400017" y="3486"/>
                  </a:lnTo>
                  <a:lnTo>
                    <a:pt x="452985" y="13580"/>
                  </a:lnTo>
                  <a:lnTo>
                    <a:pt x="502376" y="29732"/>
                  </a:lnTo>
                  <a:lnTo>
                    <a:pt x="547483" y="51395"/>
                  </a:lnTo>
                  <a:lnTo>
                    <a:pt x="587595" y="78019"/>
                  </a:lnTo>
                  <a:lnTo>
                    <a:pt x="622004" y="109055"/>
                  </a:lnTo>
                  <a:lnTo>
                    <a:pt x="650001" y="143956"/>
                  </a:lnTo>
                  <a:lnTo>
                    <a:pt x="670877" y="182172"/>
                  </a:lnTo>
                  <a:lnTo>
                    <a:pt x="683922" y="223155"/>
                  </a:lnTo>
                  <a:lnTo>
                    <a:pt x="688428" y="266357"/>
                  </a:lnTo>
                  <a:lnTo>
                    <a:pt x="683922" y="309558"/>
                  </a:lnTo>
                  <a:lnTo>
                    <a:pt x="670877" y="350541"/>
                  </a:lnTo>
                  <a:lnTo>
                    <a:pt x="650001" y="388757"/>
                  </a:lnTo>
                  <a:lnTo>
                    <a:pt x="622004" y="423658"/>
                  </a:lnTo>
                  <a:lnTo>
                    <a:pt x="587595" y="454694"/>
                  </a:lnTo>
                  <a:lnTo>
                    <a:pt x="547483" y="481318"/>
                  </a:lnTo>
                  <a:lnTo>
                    <a:pt x="502376" y="502981"/>
                  </a:lnTo>
                  <a:lnTo>
                    <a:pt x="452985" y="519133"/>
                  </a:lnTo>
                  <a:lnTo>
                    <a:pt x="400017" y="529227"/>
                  </a:lnTo>
                  <a:lnTo>
                    <a:pt x="344182" y="532714"/>
                  </a:lnTo>
                  <a:lnTo>
                    <a:pt x="288352" y="529227"/>
                  </a:lnTo>
                  <a:lnTo>
                    <a:pt x="235391" y="519133"/>
                  </a:lnTo>
                  <a:lnTo>
                    <a:pt x="186007" y="502981"/>
                  </a:lnTo>
                  <a:lnTo>
                    <a:pt x="140909" y="481318"/>
                  </a:lnTo>
                  <a:lnTo>
                    <a:pt x="100806" y="454694"/>
                  </a:lnTo>
                  <a:lnTo>
                    <a:pt x="66405" y="423658"/>
                  </a:lnTo>
                  <a:lnTo>
                    <a:pt x="38415" y="388757"/>
                  </a:lnTo>
                  <a:lnTo>
                    <a:pt x="17546" y="350541"/>
                  </a:lnTo>
                  <a:lnTo>
                    <a:pt x="4504" y="309558"/>
                  </a:lnTo>
                  <a:lnTo>
                    <a:pt x="0" y="266357"/>
                  </a:lnTo>
                  <a:close/>
                </a:path>
              </a:pathLst>
            </a:custGeom>
            <a:ln w="9525">
              <a:solidFill>
                <a:srgbClr val="7FA8B2"/>
              </a:solidFill>
            </a:ln>
          </p:spPr>
          <p:txBody>
            <a:bodyPr wrap="square" lIns="0" tIns="0" rIns="0" bIns="0" rtlCol="0"/>
            <a:lstStyle/>
            <a:p>
              <a:endParaRPr/>
            </a:p>
          </p:txBody>
        </p:sp>
      </p:grpSp>
      <p:sp>
        <p:nvSpPr>
          <p:cNvPr id="6" name="object 6"/>
          <p:cNvSpPr txBox="1"/>
          <p:nvPr/>
        </p:nvSpPr>
        <p:spPr>
          <a:xfrm>
            <a:off x="1676463" y="2622296"/>
            <a:ext cx="300990" cy="162560"/>
          </a:xfrm>
          <a:prstGeom prst="rect">
            <a:avLst/>
          </a:prstGeom>
        </p:spPr>
        <p:txBody>
          <a:bodyPr vert="horz" wrap="square" lIns="0" tIns="12700" rIns="0" bIns="0" rtlCol="0">
            <a:spAutoFit/>
          </a:bodyPr>
          <a:lstStyle/>
          <a:p>
            <a:pPr marL="12700">
              <a:lnSpc>
                <a:spcPct val="100000"/>
              </a:lnSpc>
              <a:spcBef>
                <a:spcPts val="100"/>
              </a:spcBef>
            </a:pPr>
            <a:r>
              <a:rPr sz="900" b="1" spc="-20" dirty="0">
                <a:latin typeface="Calibri"/>
                <a:cs typeface="Calibri"/>
              </a:rPr>
              <a:t>MAIN</a:t>
            </a:r>
            <a:endParaRPr sz="900">
              <a:latin typeface="Calibri"/>
              <a:cs typeface="Calibri"/>
            </a:endParaRPr>
          </a:p>
        </p:txBody>
      </p:sp>
      <p:grpSp>
        <p:nvGrpSpPr>
          <p:cNvPr id="7" name="object 7"/>
          <p:cNvGrpSpPr/>
          <p:nvPr/>
        </p:nvGrpSpPr>
        <p:grpSpPr>
          <a:xfrm>
            <a:off x="1423416" y="3550920"/>
            <a:ext cx="798830" cy="585470"/>
            <a:chOff x="1423416" y="3550920"/>
            <a:chExt cx="798830" cy="585470"/>
          </a:xfrm>
        </p:grpSpPr>
        <p:pic>
          <p:nvPicPr>
            <p:cNvPr id="8" name="object 8"/>
            <p:cNvPicPr/>
            <p:nvPr/>
          </p:nvPicPr>
          <p:blipFill>
            <a:blip r:embed="rId4" cstate="print"/>
            <a:stretch>
              <a:fillRect/>
            </a:stretch>
          </p:blipFill>
          <p:spPr>
            <a:xfrm>
              <a:off x="1423416" y="3550920"/>
              <a:ext cx="798576" cy="585215"/>
            </a:xfrm>
            <a:prstGeom prst="rect">
              <a:avLst/>
            </a:prstGeom>
          </p:spPr>
        </p:pic>
        <p:pic>
          <p:nvPicPr>
            <p:cNvPr id="9" name="object 9"/>
            <p:cNvPicPr/>
            <p:nvPr/>
          </p:nvPicPr>
          <p:blipFill>
            <a:blip r:embed="rId5" cstate="print"/>
            <a:stretch>
              <a:fillRect/>
            </a:stretch>
          </p:blipFill>
          <p:spPr>
            <a:xfrm>
              <a:off x="1469186" y="3581399"/>
              <a:ext cx="707770" cy="488353"/>
            </a:xfrm>
            <a:prstGeom prst="rect">
              <a:avLst/>
            </a:prstGeom>
          </p:spPr>
        </p:pic>
        <p:sp>
          <p:nvSpPr>
            <p:cNvPr id="10" name="object 10"/>
            <p:cNvSpPr/>
            <p:nvPr/>
          </p:nvSpPr>
          <p:spPr>
            <a:xfrm>
              <a:off x="1469186" y="3576929"/>
              <a:ext cx="708025" cy="493395"/>
            </a:xfrm>
            <a:custGeom>
              <a:avLst/>
              <a:gdLst/>
              <a:ahLst/>
              <a:cxnLst/>
              <a:rect l="l" t="t" r="r" b="b"/>
              <a:pathLst>
                <a:path w="708025" h="493395">
                  <a:moveTo>
                    <a:pt x="0" y="246418"/>
                  </a:moveTo>
                  <a:lnTo>
                    <a:pt x="4631" y="206450"/>
                  </a:lnTo>
                  <a:lnTo>
                    <a:pt x="18041" y="168535"/>
                  </a:lnTo>
                  <a:lnTo>
                    <a:pt x="39500" y="133180"/>
                  </a:lnTo>
                  <a:lnTo>
                    <a:pt x="68279" y="100892"/>
                  </a:lnTo>
                  <a:lnTo>
                    <a:pt x="103649" y="72178"/>
                  </a:lnTo>
                  <a:lnTo>
                    <a:pt x="144882" y="47547"/>
                  </a:lnTo>
                  <a:lnTo>
                    <a:pt x="191248" y="27507"/>
                  </a:lnTo>
                  <a:lnTo>
                    <a:pt x="242019" y="12563"/>
                  </a:lnTo>
                  <a:lnTo>
                    <a:pt x="296466" y="3225"/>
                  </a:lnTo>
                  <a:lnTo>
                    <a:pt x="353860" y="0"/>
                  </a:lnTo>
                  <a:lnTo>
                    <a:pt x="411267" y="3225"/>
                  </a:lnTo>
                  <a:lnTo>
                    <a:pt x="465725" y="12563"/>
                  </a:lnTo>
                  <a:lnTo>
                    <a:pt x="516505" y="27507"/>
                  </a:lnTo>
                  <a:lnTo>
                    <a:pt x="562877" y="47547"/>
                  </a:lnTo>
                  <a:lnTo>
                    <a:pt x="604115" y="72178"/>
                  </a:lnTo>
                  <a:lnTo>
                    <a:pt x="639488" y="100892"/>
                  </a:lnTo>
                  <a:lnTo>
                    <a:pt x="668269" y="133180"/>
                  </a:lnTo>
                  <a:lnTo>
                    <a:pt x="689728" y="168535"/>
                  </a:lnTo>
                  <a:lnTo>
                    <a:pt x="703139" y="206450"/>
                  </a:lnTo>
                  <a:lnTo>
                    <a:pt x="707770" y="246418"/>
                  </a:lnTo>
                  <a:lnTo>
                    <a:pt x="703139" y="286385"/>
                  </a:lnTo>
                  <a:lnTo>
                    <a:pt x="689728" y="324299"/>
                  </a:lnTo>
                  <a:lnTo>
                    <a:pt x="668269" y="359653"/>
                  </a:lnTo>
                  <a:lnTo>
                    <a:pt x="639488" y="391939"/>
                  </a:lnTo>
                  <a:lnTo>
                    <a:pt x="604115" y="420650"/>
                  </a:lnTo>
                  <a:lnTo>
                    <a:pt x="562877" y="445279"/>
                  </a:lnTo>
                  <a:lnTo>
                    <a:pt x="516505" y="465319"/>
                  </a:lnTo>
                  <a:lnTo>
                    <a:pt x="465725" y="480261"/>
                  </a:lnTo>
                  <a:lnTo>
                    <a:pt x="411267" y="489598"/>
                  </a:lnTo>
                  <a:lnTo>
                    <a:pt x="353860" y="492823"/>
                  </a:lnTo>
                  <a:lnTo>
                    <a:pt x="296466" y="489598"/>
                  </a:lnTo>
                  <a:lnTo>
                    <a:pt x="242019" y="480261"/>
                  </a:lnTo>
                  <a:lnTo>
                    <a:pt x="191248" y="465319"/>
                  </a:lnTo>
                  <a:lnTo>
                    <a:pt x="144882" y="445279"/>
                  </a:lnTo>
                  <a:lnTo>
                    <a:pt x="103649" y="420650"/>
                  </a:lnTo>
                  <a:lnTo>
                    <a:pt x="68279" y="391939"/>
                  </a:lnTo>
                  <a:lnTo>
                    <a:pt x="39500" y="359653"/>
                  </a:lnTo>
                  <a:lnTo>
                    <a:pt x="18041" y="324299"/>
                  </a:lnTo>
                  <a:lnTo>
                    <a:pt x="4631" y="286385"/>
                  </a:lnTo>
                  <a:lnTo>
                    <a:pt x="0" y="246418"/>
                  </a:lnTo>
                  <a:close/>
                </a:path>
              </a:pathLst>
            </a:custGeom>
            <a:ln w="9525">
              <a:solidFill>
                <a:srgbClr val="7FA8B2"/>
              </a:solidFill>
            </a:ln>
          </p:spPr>
          <p:txBody>
            <a:bodyPr wrap="square" lIns="0" tIns="0" rIns="0" bIns="0" rtlCol="0"/>
            <a:lstStyle/>
            <a:p>
              <a:endParaRPr/>
            </a:p>
          </p:txBody>
        </p:sp>
      </p:grpSp>
      <p:sp>
        <p:nvSpPr>
          <p:cNvPr id="11" name="object 11"/>
          <p:cNvSpPr txBox="1"/>
          <p:nvPr/>
        </p:nvSpPr>
        <p:spPr>
          <a:xfrm>
            <a:off x="1658759" y="3728720"/>
            <a:ext cx="328930" cy="162560"/>
          </a:xfrm>
          <a:prstGeom prst="rect">
            <a:avLst/>
          </a:prstGeom>
        </p:spPr>
        <p:txBody>
          <a:bodyPr vert="horz" wrap="square" lIns="0" tIns="12700" rIns="0" bIns="0" rtlCol="0">
            <a:spAutoFit/>
          </a:bodyPr>
          <a:lstStyle/>
          <a:p>
            <a:pPr marL="12700">
              <a:lnSpc>
                <a:spcPct val="100000"/>
              </a:lnSpc>
              <a:spcBef>
                <a:spcPts val="100"/>
              </a:spcBef>
            </a:pPr>
            <a:r>
              <a:rPr sz="900" b="1" spc="-10" dirty="0">
                <a:latin typeface="Calibri"/>
                <a:cs typeface="Calibri"/>
              </a:rPr>
              <a:t>DRINK</a:t>
            </a:r>
            <a:endParaRPr sz="900">
              <a:latin typeface="Calibri"/>
              <a:cs typeface="Calibri"/>
            </a:endParaRPr>
          </a:p>
        </p:txBody>
      </p:sp>
      <p:sp>
        <p:nvSpPr>
          <p:cNvPr id="12" name="object 12"/>
          <p:cNvSpPr txBox="1"/>
          <p:nvPr/>
        </p:nvSpPr>
        <p:spPr>
          <a:xfrm>
            <a:off x="1481556" y="1923795"/>
            <a:ext cx="793115" cy="455295"/>
          </a:xfrm>
          <a:prstGeom prst="rect">
            <a:avLst/>
          </a:prstGeom>
        </p:spPr>
        <p:txBody>
          <a:bodyPr vert="horz" wrap="square" lIns="0" tIns="12700" rIns="0" bIns="0" rtlCol="0">
            <a:spAutoFit/>
          </a:bodyPr>
          <a:lstStyle/>
          <a:p>
            <a:pPr marR="25400" algn="ctr">
              <a:lnSpc>
                <a:spcPct val="100000"/>
              </a:lnSpc>
              <a:spcBef>
                <a:spcPts val="100"/>
              </a:spcBef>
            </a:pPr>
            <a:r>
              <a:rPr sz="1000" b="1" spc="-10" dirty="0">
                <a:latin typeface="Calibri"/>
                <a:cs typeface="Calibri"/>
              </a:rPr>
              <a:t>CP-</a:t>
            </a:r>
            <a:r>
              <a:rPr sz="1000" b="1" spc="-25" dirty="0">
                <a:latin typeface="Calibri"/>
                <a:cs typeface="Calibri"/>
              </a:rPr>
              <a:t>net</a:t>
            </a:r>
            <a:endParaRPr sz="1000">
              <a:latin typeface="Calibri"/>
              <a:cs typeface="Calibri"/>
            </a:endParaRPr>
          </a:p>
          <a:p>
            <a:pPr algn="ctr">
              <a:lnSpc>
                <a:spcPct val="100000"/>
              </a:lnSpc>
              <a:spcBef>
                <a:spcPts val="985"/>
              </a:spcBef>
            </a:pPr>
            <a:r>
              <a:rPr sz="1000" dirty="0">
                <a:latin typeface="Calibri"/>
                <a:cs typeface="Calibri"/>
              </a:rPr>
              <a:t>VegPasta</a:t>
            </a:r>
            <a:r>
              <a:rPr sz="1000" spc="-50" dirty="0">
                <a:latin typeface="Calibri"/>
                <a:cs typeface="Calibri"/>
              </a:rPr>
              <a:t> </a:t>
            </a:r>
            <a:r>
              <a:rPr sz="1000" spc="-10" dirty="0">
                <a:latin typeface="Calibri"/>
                <a:cs typeface="Calibri"/>
              </a:rPr>
              <a:t>&gt;Fish</a:t>
            </a:r>
            <a:endParaRPr sz="1000">
              <a:latin typeface="Calibri"/>
              <a:cs typeface="Calibri"/>
            </a:endParaRPr>
          </a:p>
        </p:txBody>
      </p:sp>
      <p:grpSp>
        <p:nvGrpSpPr>
          <p:cNvPr id="13" name="object 13"/>
          <p:cNvGrpSpPr/>
          <p:nvPr/>
        </p:nvGrpSpPr>
        <p:grpSpPr>
          <a:xfrm>
            <a:off x="1481327" y="4303776"/>
            <a:ext cx="683260" cy="573405"/>
            <a:chOff x="1481327" y="4303776"/>
            <a:chExt cx="683260" cy="573405"/>
          </a:xfrm>
        </p:grpSpPr>
        <p:pic>
          <p:nvPicPr>
            <p:cNvPr id="14" name="object 14"/>
            <p:cNvPicPr/>
            <p:nvPr/>
          </p:nvPicPr>
          <p:blipFill>
            <a:blip r:embed="rId6" cstate="print"/>
            <a:stretch>
              <a:fillRect/>
            </a:stretch>
          </p:blipFill>
          <p:spPr>
            <a:xfrm>
              <a:off x="1481327" y="4303776"/>
              <a:ext cx="682752" cy="573024"/>
            </a:xfrm>
            <a:prstGeom prst="rect">
              <a:avLst/>
            </a:prstGeom>
          </p:spPr>
        </p:pic>
        <p:pic>
          <p:nvPicPr>
            <p:cNvPr id="15" name="object 15"/>
            <p:cNvPicPr/>
            <p:nvPr/>
          </p:nvPicPr>
          <p:blipFill>
            <a:blip r:embed="rId7" cstate="print"/>
            <a:stretch>
              <a:fillRect/>
            </a:stretch>
          </p:blipFill>
          <p:spPr>
            <a:xfrm>
              <a:off x="1941822" y="4713470"/>
              <a:ext cx="103385" cy="68841"/>
            </a:xfrm>
            <a:prstGeom prst="rect">
              <a:avLst/>
            </a:prstGeom>
          </p:spPr>
        </p:pic>
        <p:pic>
          <p:nvPicPr>
            <p:cNvPr id="16" name="object 16"/>
            <p:cNvPicPr/>
            <p:nvPr/>
          </p:nvPicPr>
          <p:blipFill>
            <a:blip r:embed="rId8" cstate="print"/>
            <a:stretch>
              <a:fillRect/>
            </a:stretch>
          </p:blipFill>
          <p:spPr>
            <a:xfrm>
              <a:off x="1528610" y="4330700"/>
              <a:ext cx="588911" cy="478332"/>
            </a:xfrm>
            <a:prstGeom prst="rect">
              <a:avLst/>
            </a:prstGeom>
          </p:spPr>
        </p:pic>
        <p:sp>
          <p:nvSpPr>
            <p:cNvPr id="17" name="object 17"/>
            <p:cNvSpPr/>
            <p:nvPr/>
          </p:nvSpPr>
          <p:spPr>
            <a:xfrm>
              <a:off x="1528610" y="4330700"/>
              <a:ext cx="589280" cy="478790"/>
            </a:xfrm>
            <a:custGeom>
              <a:avLst/>
              <a:gdLst/>
              <a:ahLst/>
              <a:cxnLst/>
              <a:rect l="l" t="t" r="r" b="b"/>
              <a:pathLst>
                <a:path w="589280" h="478789">
                  <a:moveTo>
                    <a:pt x="0" y="239166"/>
                  </a:moveTo>
                  <a:lnTo>
                    <a:pt x="4745" y="196171"/>
                  </a:lnTo>
                  <a:lnTo>
                    <a:pt x="18425" y="155706"/>
                  </a:lnTo>
                  <a:lnTo>
                    <a:pt x="40210" y="118446"/>
                  </a:lnTo>
                  <a:lnTo>
                    <a:pt x="69265" y="85067"/>
                  </a:lnTo>
                  <a:lnTo>
                    <a:pt x="104760" y="56243"/>
                  </a:lnTo>
                  <a:lnTo>
                    <a:pt x="145861" y="32649"/>
                  </a:lnTo>
                  <a:lnTo>
                    <a:pt x="191738" y="14960"/>
                  </a:lnTo>
                  <a:lnTo>
                    <a:pt x="241557" y="3852"/>
                  </a:lnTo>
                  <a:lnTo>
                    <a:pt x="294487" y="0"/>
                  </a:lnTo>
                  <a:lnTo>
                    <a:pt x="347401" y="3852"/>
                  </a:lnTo>
                  <a:lnTo>
                    <a:pt x="397208" y="14960"/>
                  </a:lnTo>
                  <a:lnTo>
                    <a:pt x="443074" y="32649"/>
                  </a:lnTo>
                  <a:lnTo>
                    <a:pt x="484167" y="56243"/>
                  </a:lnTo>
                  <a:lnTo>
                    <a:pt x="519655" y="85067"/>
                  </a:lnTo>
                  <a:lnTo>
                    <a:pt x="548706" y="118446"/>
                  </a:lnTo>
                  <a:lnTo>
                    <a:pt x="570487" y="155706"/>
                  </a:lnTo>
                  <a:lnTo>
                    <a:pt x="584167" y="196171"/>
                  </a:lnTo>
                  <a:lnTo>
                    <a:pt x="588911" y="239166"/>
                  </a:lnTo>
                  <a:lnTo>
                    <a:pt x="584167" y="282161"/>
                  </a:lnTo>
                  <a:lnTo>
                    <a:pt x="570487" y="322626"/>
                  </a:lnTo>
                  <a:lnTo>
                    <a:pt x="548706" y="359886"/>
                  </a:lnTo>
                  <a:lnTo>
                    <a:pt x="519655" y="393265"/>
                  </a:lnTo>
                  <a:lnTo>
                    <a:pt x="484167" y="422089"/>
                  </a:lnTo>
                  <a:lnTo>
                    <a:pt x="443074" y="445683"/>
                  </a:lnTo>
                  <a:lnTo>
                    <a:pt x="397208" y="463371"/>
                  </a:lnTo>
                  <a:lnTo>
                    <a:pt x="347401" y="474480"/>
                  </a:lnTo>
                  <a:lnTo>
                    <a:pt x="294487" y="478332"/>
                  </a:lnTo>
                  <a:lnTo>
                    <a:pt x="241557" y="474480"/>
                  </a:lnTo>
                  <a:lnTo>
                    <a:pt x="191738" y="463371"/>
                  </a:lnTo>
                  <a:lnTo>
                    <a:pt x="145861" y="445683"/>
                  </a:lnTo>
                  <a:lnTo>
                    <a:pt x="104760" y="422089"/>
                  </a:lnTo>
                  <a:lnTo>
                    <a:pt x="69265" y="393265"/>
                  </a:lnTo>
                  <a:lnTo>
                    <a:pt x="40210" y="359886"/>
                  </a:lnTo>
                  <a:lnTo>
                    <a:pt x="18425" y="322626"/>
                  </a:lnTo>
                  <a:lnTo>
                    <a:pt x="4745" y="282161"/>
                  </a:lnTo>
                  <a:lnTo>
                    <a:pt x="0" y="239166"/>
                  </a:lnTo>
                  <a:close/>
                </a:path>
              </a:pathLst>
            </a:custGeom>
            <a:ln w="9525">
              <a:solidFill>
                <a:srgbClr val="7FA8B2"/>
              </a:solidFill>
            </a:ln>
          </p:spPr>
          <p:txBody>
            <a:bodyPr wrap="square" lIns="0" tIns="0" rIns="0" bIns="0" rtlCol="0"/>
            <a:lstStyle/>
            <a:p>
              <a:endParaRPr/>
            </a:p>
          </p:txBody>
        </p:sp>
      </p:grpSp>
      <p:sp>
        <p:nvSpPr>
          <p:cNvPr id="18" name="object 18"/>
          <p:cNvSpPr txBox="1"/>
          <p:nvPr/>
        </p:nvSpPr>
        <p:spPr>
          <a:xfrm>
            <a:off x="1705597" y="4468876"/>
            <a:ext cx="234315" cy="177800"/>
          </a:xfrm>
          <a:prstGeom prst="rect">
            <a:avLst/>
          </a:prstGeom>
        </p:spPr>
        <p:txBody>
          <a:bodyPr vert="horz" wrap="square" lIns="0" tIns="12700" rIns="0" bIns="0" rtlCol="0">
            <a:spAutoFit/>
          </a:bodyPr>
          <a:lstStyle/>
          <a:p>
            <a:pPr marL="12700">
              <a:lnSpc>
                <a:spcPct val="100000"/>
              </a:lnSpc>
              <a:spcBef>
                <a:spcPts val="100"/>
              </a:spcBef>
            </a:pPr>
            <a:r>
              <a:rPr sz="1000" b="1" spc="-25" dirty="0">
                <a:latin typeface="Calibri"/>
                <a:cs typeface="Calibri"/>
              </a:rPr>
              <a:t>ENT</a:t>
            </a:r>
            <a:endParaRPr sz="1000">
              <a:latin typeface="Calibri"/>
              <a:cs typeface="Calibri"/>
            </a:endParaRPr>
          </a:p>
        </p:txBody>
      </p:sp>
      <p:sp>
        <p:nvSpPr>
          <p:cNvPr id="19" name="object 19"/>
          <p:cNvSpPr txBox="1"/>
          <p:nvPr/>
        </p:nvSpPr>
        <p:spPr>
          <a:xfrm>
            <a:off x="1624787" y="4157979"/>
            <a:ext cx="528320" cy="177800"/>
          </a:xfrm>
          <a:prstGeom prst="rect">
            <a:avLst/>
          </a:prstGeom>
        </p:spPr>
        <p:txBody>
          <a:bodyPr vert="horz" wrap="square" lIns="0" tIns="12700" rIns="0" bIns="0" rtlCol="0">
            <a:spAutoFit/>
          </a:bodyPr>
          <a:lstStyle/>
          <a:p>
            <a:pPr marL="12700">
              <a:lnSpc>
                <a:spcPct val="100000"/>
              </a:lnSpc>
              <a:spcBef>
                <a:spcPts val="100"/>
              </a:spcBef>
            </a:pPr>
            <a:r>
              <a:rPr sz="1000" spc="-10" dirty="0">
                <a:latin typeface="Calibri"/>
                <a:cs typeface="Calibri"/>
              </a:rPr>
              <a:t>TV&gt;Music</a:t>
            </a:r>
            <a:endParaRPr sz="1000">
              <a:latin typeface="Calibri"/>
              <a:cs typeface="Calibri"/>
            </a:endParaRPr>
          </a:p>
        </p:txBody>
      </p:sp>
      <p:grpSp>
        <p:nvGrpSpPr>
          <p:cNvPr id="20" name="object 20"/>
          <p:cNvGrpSpPr/>
          <p:nvPr/>
        </p:nvGrpSpPr>
        <p:grpSpPr>
          <a:xfrm>
            <a:off x="1211808" y="2959607"/>
            <a:ext cx="1391920" cy="792480"/>
            <a:chOff x="1211808" y="2959607"/>
            <a:chExt cx="1391920" cy="792480"/>
          </a:xfrm>
        </p:grpSpPr>
        <p:pic>
          <p:nvPicPr>
            <p:cNvPr id="21" name="object 21"/>
            <p:cNvPicPr/>
            <p:nvPr/>
          </p:nvPicPr>
          <p:blipFill>
            <a:blip r:embed="rId9" cstate="print"/>
            <a:stretch>
              <a:fillRect/>
            </a:stretch>
          </p:blipFill>
          <p:spPr>
            <a:xfrm>
              <a:off x="1667255" y="2959607"/>
              <a:ext cx="310895" cy="792479"/>
            </a:xfrm>
            <a:prstGeom prst="rect">
              <a:avLst/>
            </a:prstGeom>
          </p:spPr>
        </p:pic>
        <p:sp>
          <p:nvSpPr>
            <p:cNvPr id="22" name="object 22"/>
            <p:cNvSpPr/>
            <p:nvPr/>
          </p:nvSpPr>
          <p:spPr>
            <a:xfrm>
              <a:off x="1764703" y="2982569"/>
              <a:ext cx="118110" cy="594995"/>
            </a:xfrm>
            <a:custGeom>
              <a:avLst/>
              <a:gdLst/>
              <a:ahLst/>
              <a:cxnLst/>
              <a:rect l="l" t="t" r="r" b="b"/>
              <a:pathLst>
                <a:path w="118110" h="594995">
                  <a:moveTo>
                    <a:pt x="58658" y="544011"/>
                  </a:moveTo>
                  <a:lnTo>
                    <a:pt x="46065" y="522126"/>
                  </a:lnTo>
                  <a:lnTo>
                    <a:pt x="49060" y="0"/>
                  </a:lnTo>
                  <a:lnTo>
                    <a:pt x="74460" y="139"/>
                  </a:lnTo>
                  <a:lnTo>
                    <a:pt x="71465" y="522346"/>
                  </a:lnTo>
                  <a:lnTo>
                    <a:pt x="58658" y="544011"/>
                  </a:lnTo>
                  <a:close/>
                </a:path>
                <a:path w="118110" h="594995">
                  <a:moveTo>
                    <a:pt x="58394" y="594410"/>
                  </a:moveTo>
                  <a:lnTo>
                    <a:pt x="3479" y="499110"/>
                  </a:lnTo>
                  <a:lnTo>
                    <a:pt x="0" y="493013"/>
                  </a:lnTo>
                  <a:lnTo>
                    <a:pt x="2082" y="485279"/>
                  </a:lnTo>
                  <a:lnTo>
                    <a:pt x="14236" y="478281"/>
                  </a:lnTo>
                  <a:lnTo>
                    <a:pt x="22034" y="480364"/>
                  </a:lnTo>
                  <a:lnTo>
                    <a:pt x="46065" y="522126"/>
                  </a:lnTo>
                  <a:lnTo>
                    <a:pt x="45796" y="569112"/>
                  </a:lnTo>
                  <a:lnTo>
                    <a:pt x="73208" y="569315"/>
                  </a:lnTo>
                  <a:lnTo>
                    <a:pt x="58394" y="594410"/>
                  </a:lnTo>
                  <a:close/>
                </a:path>
                <a:path w="118110" h="594995">
                  <a:moveTo>
                    <a:pt x="73208" y="569315"/>
                  </a:moveTo>
                  <a:lnTo>
                    <a:pt x="71196" y="569315"/>
                  </a:lnTo>
                  <a:lnTo>
                    <a:pt x="71465" y="522346"/>
                  </a:lnTo>
                  <a:lnTo>
                    <a:pt x="96050" y="480758"/>
                  </a:lnTo>
                  <a:lnTo>
                    <a:pt x="103835" y="478777"/>
                  </a:lnTo>
                  <a:lnTo>
                    <a:pt x="115887" y="485914"/>
                  </a:lnTo>
                  <a:lnTo>
                    <a:pt x="117868" y="493712"/>
                  </a:lnTo>
                  <a:lnTo>
                    <a:pt x="114300" y="499706"/>
                  </a:lnTo>
                  <a:lnTo>
                    <a:pt x="73208" y="569315"/>
                  </a:lnTo>
                  <a:close/>
                </a:path>
                <a:path w="118110" h="594995">
                  <a:moveTo>
                    <a:pt x="71196" y="569315"/>
                  </a:moveTo>
                  <a:lnTo>
                    <a:pt x="45796" y="569112"/>
                  </a:lnTo>
                  <a:lnTo>
                    <a:pt x="46065" y="522126"/>
                  </a:lnTo>
                  <a:lnTo>
                    <a:pt x="58658" y="544011"/>
                  </a:lnTo>
                  <a:lnTo>
                    <a:pt x="47574" y="562762"/>
                  </a:lnTo>
                  <a:lnTo>
                    <a:pt x="71233" y="562863"/>
                  </a:lnTo>
                  <a:lnTo>
                    <a:pt x="71196" y="569315"/>
                  </a:lnTo>
                  <a:close/>
                </a:path>
                <a:path w="118110" h="594995">
                  <a:moveTo>
                    <a:pt x="71233" y="562863"/>
                  </a:moveTo>
                  <a:lnTo>
                    <a:pt x="69507" y="562863"/>
                  </a:lnTo>
                  <a:lnTo>
                    <a:pt x="58658" y="544011"/>
                  </a:lnTo>
                  <a:lnTo>
                    <a:pt x="71465" y="522346"/>
                  </a:lnTo>
                  <a:lnTo>
                    <a:pt x="71233" y="562863"/>
                  </a:lnTo>
                  <a:close/>
                </a:path>
                <a:path w="118110" h="594995">
                  <a:moveTo>
                    <a:pt x="69507" y="562863"/>
                  </a:moveTo>
                  <a:lnTo>
                    <a:pt x="47574" y="562762"/>
                  </a:lnTo>
                  <a:lnTo>
                    <a:pt x="58658" y="544011"/>
                  </a:lnTo>
                  <a:lnTo>
                    <a:pt x="69507" y="562863"/>
                  </a:lnTo>
                  <a:close/>
                </a:path>
              </a:pathLst>
            </a:custGeom>
            <a:solidFill>
              <a:srgbClr val="3394BA"/>
            </a:solidFill>
          </p:spPr>
          <p:txBody>
            <a:bodyPr wrap="square" lIns="0" tIns="0" rIns="0" bIns="0" rtlCol="0"/>
            <a:lstStyle/>
            <a:p>
              <a:endParaRPr/>
            </a:p>
          </p:txBody>
        </p:sp>
        <p:sp>
          <p:nvSpPr>
            <p:cNvPr id="23" name="object 23"/>
            <p:cNvSpPr/>
            <p:nvPr/>
          </p:nvSpPr>
          <p:spPr>
            <a:xfrm>
              <a:off x="1211808" y="3075381"/>
              <a:ext cx="1391920" cy="318135"/>
            </a:xfrm>
            <a:custGeom>
              <a:avLst/>
              <a:gdLst/>
              <a:ahLst/>
              <a:cxnLst/>
              <a:rect l="l" t="t" r="r" b="b"/>
              <a:pathLst>
                <a:path w="1391920" h="318135">
                  <a:moveTo>
                    <a:pt x="1391640" y="317842"/>
                  </a:moveTo>
                  <a:lnTo>
                    <a:pt x="0" y="317842"/>
                  </a:lnTo>
                  <a:lnTo>
                    <a:pt x="0" y="0"/>
                  </a:lnTo>
                  <a:lnTo>
                    <a:pt x="1391640" y="0"/>
                  </a:lnTo>
                  <a:lnTo>
                    <a:pt x="1391640" y="317842"/>
                  </a:lnTo>
                  <a:close/>
                </a:path>
              </a:pathLst>
            </a:custGeom>
            <a:solidFill>
              <a:srgbClr val="FFFFFF"/>
            </a:solidFill>
          </p:spPr>
          <p:txBody>
            <a:bodyPr wrap="square" lIns="0" tIns="0" rIns="0" bIns="0" rtlCol="0"/>
            <a:lstStyle/>
            <a:p>
              <a:endParaRPr/>
            </a:p>
          </p:txBody>
        </p:sp>
      </p:grpSp>
      <p:sp>
        <p:nvSpPr>
          <p:cNvPr id="24" name="object 24"/>
          <p:cNvSpPr txBox="1"/>
          <p:nvPr/>
        </p:nvSpPr>
        <p:spPr>
          <a:xfrm>
            <a:off x="1211808" y="3075381"/>
            <a:ext cx="1391920" cy="318135"/>
          </a:xfrm>
          <a:prstGeom prst="rect">
            <a:avLst/>
          </a:prstGeom>
          <a:ln w="9525">
            <a:solidFill>
              <a:srgbClr val="000000"/>
            </a:solidFill>
          </a:ln>
        </p:spPr>
        <p:txBody>
          <a:bodyPr vert="horz" wrap="square" lIns="0" tIns="26034" rIns="0" bIns="0" rtlCol="0">
            <a:spAutoFit/>
          </a:bodyPr>
          <a:lstStyle/>
          <a:p>
            <a:pPr marL="91440" marR="88265">
              <a:lnSpc>
                <a:spcPct val="105000"/>
              </a:lnSpc>
              <a:spcBef>
                <a:spcPts val="204"/>
              </a:spcBef>
            </a:pPr>
            <a:r>
              <a:rPr sz="800" dirty="0">
                <a:latin typeface="Calibri"/>
                <a:cs typeface="Calibri"/>
              </a:rPr>
              <a:t>VegPasta:</a:t>
            </a:r>
            <a:r>
              <a:rPr sz="800" spc="-40" dirty="0">
                <a:latin typeface="Calibri"/>
                <a:cs typeface="Calibri"/>
              </a:rPr>
              <a:t> </a:t>
            </a:r>
            <a:r>
              <a:rPr sz="800" dirty="0">
                <a:latin typeface="Calibri"/>
                <a:cs typeface="Calibri"/>
              </a:rPr>
              <a:t>IceTea&gt;</a:t>
            </a:r>
            <a:r>
              <a:rPr sz="800" spc="-35" dirty="0">
                <a:latin typeface="Calibri"/>
                <a:cs typeface="Calibri"/>
              </a:rPr>
              <a:t> </a:t>
            </a:r>
            <a:r>
              <a:rPr sz="800" spc="-10" dirty="0">
                <a:latin typeface="Calibri"/>
                <a:cs typeface="Calibri"/>
              </a:rPr>
              <a:t>Lemonade</a:t>
            </a:r>
            <a:r>
              <a:rPr sz="800" spc="500" dirty="0">
                <a:latin typeface="Calibri"/>
                <a:cs typeface="Calibri"/>
              </a:rPr>
              <a:t> </a:t>
            </a:r>
            <a:r>
              <a:rPr sz="800" dirty="0">
                <a:latin typeface="Calibri"/>
                <a:cs typeface="Calibri"/>
              </a:rPr>
              <a:t>Fish:</a:t>
            </a:r>
            <a:r>
              <a:rPr sz="800" spc="-30" dirty="0">
                <a:latin typeface="Calibri"/>
                <a:cs typeface="Calibri"/>
              </a:rPr>
              <a:t> </a:t>
            </a:r>
            <a:r>
              <a:rPr sz="800" dirty="0">
                <a:latin typeface="Calibri"/>
                <a:cs typeface="Calibri"/>
              </a:rPr>
              <a:t>Lemonade&gt;</a:t>
            </a:r>
            <a:r>
              <a:rPr sz="800" spc="-20" dirty="0">
                <a:latin typeface="Calibri"/>
                <a:cs typeface="Calibri"/>
              </a:rPr>
              <a:t> </a:t>
            </a:r>
            <a:r>
              <a:rPr sz="800" spc="-10" dirty="0">
                <a:latin typeface="Calibri"/>
                <a:cs typeface="Calibri"/>
              </a:rPr>
              <a:t>IceTea</a:t>
            </a:r>
            <a:endParaRPr sz="800">
              <a:latin typeface="Calibri"/>
              <a:cs typeface="Calibri"/>
            </a:endParaRPr>
          </a:p>
        </p:txBody>
      </p:sp>
      <p:sp>
        <p:nvSpPr>
          <p:cNvPr id="25" name="object 25"/>
          <p:cNvSpPr/>
          <p:nvPr/>
        </p:nvSpPr>
        <p:spPr>
          <a:xfrm>
            <a:off x="3441649" y="2268194"/>
            <a:ext cx="1122045" cy="215900"/>
          </a:xfrm>
          <a:custGeom>
            <a:avLst/>
            <a:gdLst/>
            <a:ahLst/>
            <a:cxnLst/>
            <a:rect l="l" t="t" r="r" b="b"/>
            <a:pathLst>
              <a:path w="1122045" h="215900">
                <a:moveTo>
                  <a:pt x="0" y="0"/>
                </a:moveTo>
                <a:lnTo>
                  <a:pt x="1122019" y="0"/>
                </a:lnTo>
                <a:lnTo>
                  <a:pt x="1122019" y="215455"/>
                </a:lnTo>
                <a:lnTo>
                  <a:pt x="0" y="215455"/>
                </a:lnTo>
                <a:lnTo>
                  <a:pt x="0" y="0"/>
                </a:lnTo>
                <a:close/>
              </a:path>
            </a:pathLst>
          </a:custGeom>
          <a:ln w="9525">
            <a:solidFill>
              <a:srgbClr val="000000"/>
            </a:solidFill>
          </a:ln>
        </p:spPr>
        <p:txBody>
          <a:bodyPr wrap="square" lIns="0" tIns="0" rIns="0" bIns="0" rtlCol="0"/>
          <a:lstStyle/>
          <a:p>
            <a:endParaRPr/>
          </a:p>
        </p:txBody>
      </p:sp>
      <p:sp>
        <p:nvSpPr>
          <p:cNvPr id="26" name="object 26"/>
          <p:cNvSpPr txBox="1"/>
          <p:nvPr/>
        </p:nvSpPr>
        <p:spPr>
          <a:xfrm>
            <a:off x="3520389" y="2287524"/>
            <a:ext cx="896619" cy="147320"/>
          </a:xfrm>
          <a:prstGeom prst="rect">
            <a:avLst/>
          </a:prstGeom>
        </p:spPr>
        <p:txBody>
          <a:bodyPr vert="horz" wrap="square" lIns="0" tIns="12700" rIns="0" bIns="0" rtlCol="0">
            <a:spAutoFit/>
          </a:bodyPr>
          <a:lstStyle/>
          <a:p>
            <a:pPr marL="12700">
              <a:lnSpc>
                <a:spcPct val="100000"/>
              </a:lnSpc>
              <a:spcBef>
                <a:spcPts val="100"/>
              </a:spcBef>
            </a:pPr>
            <a:r>
              <a:rPr sz="800" b="1" dirty="0">
                <a:latin typeface="Calibri"/>
                <a:cs typeface="Calibri"/>
              </a:rPr>
              <a:t>VegPasta,</a:t>
            </a:r>
            <a:r>
              <a:rPr sz="800" b="1" spc="-30" dirty="0">
                <a:latin typeface="Calibri"/>
                <a:cs typeface="Calibri"/>
              </a:rPr>
              <a:t> </a:t>
            </a:r>
            <a:r>
              <a:rPr sz="800" b="1" dirty="0">
                <a:latin typeface="Calibri"/>
                <a:cs typeface="Calibri"/>
              </a:rPr>
              <a:t>IceTea,</a:t>
            </a:r>
            <a:r>
              <a:rPr sz="800" b="1" spc="-25" dirty="0">
                <a:latin typeface="Calibri"/>
                <a:cs typeface="Calibri"/>
              </a:rPr>
              <a:t> </a:t>
            </a:r>
            <a:r>
              <a:rPr sz="800" b="1" spc="-35" dirty="0">
                <a:latin typeface="Calibri"/>
                <a:cs typeface="Calibri"/>
              </a:rPr>
              <a:t>TV</a:t>
            </a:r>
            <a:endParaRPr sz="800">
              <a:latin typeface="Calibri"/>
              <a:cs typeface="Calibri"/>
            </a:endParaRPr>
          </a:p>
        </p:txBody>
      </p:sp>
      <p:sp>
        <p:nvSpPr>
          <p:cNvPr id="27" name="object 27"/>
          <p:cNvSpPr/>
          <p:nvPr/>
        </p:nvSpPr>
        <p:spPr>
          <a:xfrm>
            <a:off x="2669781" y="2733522"/>
            <a:ext cx="1263650" cy="215900"/>
          </a:xfrm>
          <a:custGeom>
            <a:avLst/>
            <a:gdLst/>
            <a:ahLst/>
            <a:cxnLst/>
            <a:rect l="l" t="t" r="r" b="b"/>
            <a:pathLst>
              <a:path w="1263650" h="215900">
                <a:moveTo>
                  <a:pt x="0" y="0"/>
                </a:moveTo>
                <a:lnTo>
                  <a:pt x="1263396" y="0"/>
                </a:lnTo>
                <a:lnTo>
                  <a:pt x="1263396" y="215404"/>
                </a:lnTo>
                <a:lnTo>
                  <a:pt x="0" y="215404"/>
                </a:lnTo>
                <a:lnTo>
                  <a:pt x="0" y="0"/>
                </a:lnTo>
                <a:close/>
              </a:path>
            </a:pathLst>
          </a:custGeom>
          <a:ln w="9524">
            <a:solidFill>
              <a:srgbClr val="000000"/>
            </a:solidFill>
          </a:ln>
        </p:spPr>
        <p:txBody>
          <a:bodyPr wrap="square" lIns="0" tIns="0" rIns="0" bIns="0" rtlCol="0"/>
          <a:lstStyle/>
          <a:p>
            <a:endParaRPr/>
          </a:p>
        </p:txBody>
      </p:sp>
      <p:sp>
        <p:nvSpPr>
          <p:cNvPr id="28" name="object 28"/>
          <p:cNvSpPr txBox="1"/>
          <p:nvPr/>
        </p:nvSpPr>
        <p:spPr>
          <a:xfrm>
            <a:off x="2748533" y="2753868"/>
            <a:ext cx="1062990" cy="147320"/>
          </a:xfrm>
          <a:prstGeom prst="rect">
            <a:avLst/>
          </a:prstGeom>
        </p:spPr>
        <p:txBody>
          <a:bodyPr vert="horz" wrap="square" lIns="0" tIns="12700" rIns="0" bIns="0" rtlCol="0">
            <a:spAutoFit/>
          </a:bodyPr>
          <a:lstStyle/>
          <a:p>
            <a:pPr marL="12700">
              <a:lnSpc>
                <a:spcPct val="100000"/>
              </a:lnSpc>
              <a:spcBef>
                <a:spcPts val="100"/>
              </a:spcBef>
            </a:pPr>
            <a:r>
              <a:rPr sz="800" b="1" dirty="0">
                <a:latin typeface="Calibri"/>
                <a:cs typeface="Calibri"/>
              </a:rPr>
              <a:t>VegPasta,</a:t>
            </a:r>
            <a:r>
              <a:rPr sz="800" b="1" spc="-5" dirty="0">
                <a:latin typeface="Calibri"/>
                <a:cs typeface="Calibri"/>
              </a:rPr>
              <a:t> </a:t>
            </a:r>
            <a:r>
              <a:rPr sz="800" b="1" spc="-10" dirty="0">
                <a:latin typeface="Calibri"/>
                <a:cs typeface="Calibri"/>
              </a:rPr>
              <a:t>Lemonade,</a:t>
            </a:r>
            <a:r>
              <a:rPr sz="800" b="1" spc="10" dirty="0">
                <a:latin typeface="Calibri"/>
                <a:cs typeface="Calibri"/>
              </a:rPr>
              <a:t> </a:t>
            </a:r>
            <a:r>
              <a:rPr sz="800" b="1" spc="-25" dirty="0">
                <a:latin typeface="Calibri"/>
                <a:cs typeface="Calibri"/>
              </a:rPr>
              <a:t>TV</a:t>
            </a:r>
            <a:endParaRPr sz="800">
              <a:latin typeface="Calibri"/>
              <a:cs typeface="Calibri"/>
            </a:endParaRPr>
          </a:p>
        </p:txBody>
      </p:sp>
      <p:sp>
        <p:nvSpPr>
          <p:cNvPr id="29" name="object 29"/>
          <p:cNvSpPr/>
          <p:nvPr/>
        </p:nvSpPr>
        <p:spPr>
          <a:xfrm>
            <a:off x="4047921" y="2727579"/>
            <a:ext cx="1263650" cy="215900"/>
          </a:xfrm>
          <a:custGeom>
            <a:avLst/>
            <a:gdLst/>
            <a:ahLst/>
            <a:cxnLst/>
            <a:rect l="l" t="t" r="r" b="b"/>
            <a:pathLst>
              <a:path w="1263650" h="215900">
                <a:moveTo>
                  <a:pt x="0" y="0"/>
                </a:moveTo>
                <a:lnTo>
                  <a:pt x="1263396" y="0"/>
                </a:lnTo>
                <a:lnTo>
                  <a:pt x="1263396" y="215455"/>
                </a:lnTo>
                <a:lnTo>
                  <a:pt x="0" y="215455"/>
                </a:lnTo>
                <a:lnTo>
                  <a:pt x="0" y="0"/>
                </a:lnTo>
                <a:close/>
              </a:path>
            </a:pathLst>
          </a:custGeom>
          <a:ln w="9525">
            <a:solidFill>
              <a:srgbClr val="000000"/>
            </a:solidFill>
          </a:ln>
        </p:spPr>
        <p:txBody>
          <a:bodyPr wrap="square" lIns="0" tIns="0" rIns="0" bIns="0" rtlCol="0"/>
          <a:lstStyle/>
          <a:p>
            <a:endParaRPr/>
          </a:p>
        </p:txBody>
      </p:sp>
      <p:sp>
        <p:nvSpPr>
          <p:cNvPr id="30" name="object 30"/>
          <p:cNvSpPr txBox="1"/>
          <p:nvPr/>
        </p:nvSpPr>
        <p:spPr>
          <a:xfrm>
            <a:off x="4126687" y="2747772"/>
            <a:ext cx="1037590" cy="147320"/>
          </a:xfrm>
          <a:prstGeom prst="rect">
            <a:avLst/>
          </a:prstGeom>
        </p:spPr>
        <p:txBody>
          <a:bodyPr vert="horz" wrap="square" lIns="0" tIns="12700" rIns="0" bIns="0" rtlCol="0">
            <a:spAutoFit/>
          </a:bodyPr>
          <a:lstStyle/>
          <a:p>
            <a:pPr marL="12700">
              <a:lnSpc>
                <a:spcPct val="100000"/>
              </a:lnSpc>
              <a:spcBef>
                <a:spcPts val="100"/>
              </a:spcBef>
            </a:pPr>
            <a:r>
              <a:rPr sz="800" b="1" dirty="0">
                <a:latin typeface="Calibri"/>
                <a:cs typeface="Calibri"/>
              </a:rPr>
              <a:t>VegPasta,</a:t>
            </a:r>
            <a:r>
              <a:rPr sz="800" b="1" spc="-30" dirty="0">
                <a:latin typeface="Calibri"/>
                <a:cs typeface="Calibri"/>
              </a:rPr>
              <a:t> </a:t>
            </a:r>
            <a:r>
              <a:rPr sz="800" b="1" dirty="0">
                <a:latin typeface="Calibri"/>
                <a:cs typeface="Calibri"/>
              </a:rPr>
              <a:t>IceTea,</a:t>
            </a:r>
            <a:r>
              <a:rPr sz="800" b="1" spc="-25" dirty="0">
                <a:latin typeface="Calibri"/>
                <a:cs typeface="Calibri"/>
              </a:rPr>
              <a:t> </a:t>
            </a:r>
            <a:r>
              <a:rPr sz="800" b="1" spc="-20" dirty="0">
                <a:latin typeface="Calibri"/>
                <a:cs typeface="Calibri"/>
              </a:rPr>
              <a:t>Music</a:t>
            </a:r>
            <a:endParaRPr sz="800">
              <a:latin typeface="Calibri"/>
              <a:cs typeface="Calibri"/>
            </a:endParaRPr>
          </a:p>
        </p:txBody>
      </p:sp>
      <p:sp>
        <p:nvSpPr>
          <p:cNvPr id="31" name="object 31"/>
          <p:cNvSpPr/>
          <p:nvPr/>
        </p:nvSpPr>
        <p:spPr>
          <a:xfrm>
            <a:off x="4002785" y="3576586"/>
            <a:ext cx="1395095" cy="215900"/>
          </a:xfrm>
          <a:custGeom>
            <a:avLst/>
            <a:gdLst/>
            <a:ahLst/>
            <a:cxnLst/>
            <a:rect l="l" t="t" r="r" b="b"/>
            <a:pathLst>
              <a:path w="1395095" h="215900">
                <a:moveTo>
                  <a:pt x="0" y="0"/>
                </a:moveTo>
                <a:lnTo>
                  <a:pt x="1394574" y="0"/>
                </a:lnTo>
                <a:lnTo>
                  <a:pt x="1394574" y="215455"/>
                </a:lnTo>
                <a:lnTo>
                  <a:pt x="0" y="215455"/>
                </a:lnTo>
                <a:lnTo>
                  <a:pt x="0" y="0"/>
                </a:lnTo>
                <a:close/>
              </a:path>
            </a:pathLst>
          </a:custGeom>
          <a:ln w="9525">
            <a:solidFill>
              <a:srgbClr val="000000"/>
            </a:solidFill>
          </a:ln>
        </p:spPr>
        <p:txBody>
          <a:bodyPr wrap="square" lIns="0" tIns="0" rIns="0" bIns="0" rtlCol="0"/>
          <a:lstStyle/>
          <a:p>
            <a:endParaRPr/>
          </a:p>
        </p:txBody>
      </p:sp>
      <p:sp>
        <p:nvSpPr>
          <p:cNvPr id="32" name="object 32"/>
          <p:cNvSpPr txBox="1"/>
          <p:nvPr/>
        </p:nvSpPr>
        <p:spPr>
          <a:xfrm>
            <a:off x="4081513" y="3598164"/>
            <a:ext cx="1203960" cy="147320"/>
          </a:xfrm>
          <a:prstGeom prst="rect">
            <a:avLst/>
          </a:prstGeom>
        </p:spPr>
        <p:txBody>
          <a:bodyPr vert="horz" wrap="square" lIns="0" tIns="12700" rIns="0" bIns="0" rtlCol="0">
            <a:spAutoFit/>
          </a:bodyPr>
          <a:lstStyle/>
          <a:p>
            <a:pPr marL="12700">
              <a:lnSpc>
                <a:spcPct val="100000"/>
              </a:lnSpc>
              <a:spcBef>
                <a:spcPts val="100"/>
              </a:spcBef>
            </a:pPr>
            <a:r>
              <a:rPr sz="800" b="1" dirty="0">
                <a:latin typeface="Calibri"/>
                <a:cs typeface="Calibri"/>
              </a:rPr>
              <a:t>VegPasta,</a:t>
            </a:r>
            <a:r>
              <a:rPr sz="800" b="1" spc="-5" dirty="0">
                <a:latin typeface="Calibri"/>
                <a:cs typeface="Calibri"/>
              </a:rPr>
              <a:t> </a:t>
            </a:r>
            <a:r>
              <a:rPr sz="800" b="1" spc="-10" dirty="0">
                <a:latin typeface="Calibri"/>
                <a:cs typeface="Calibri"/>
              </a:rPr>
              <a:t>Lemonade,</a:t>
            </a:r>
            <a:r>
              <a:rPr sz="800" b="1" spc="10" dirty="0">
                <a:latin typeface="Calibri"/>
                <a:cs typeface="Calibri"/>
              </a:rPr>
              <a:t> </a:t>
            </a:r>
            <a:r>
              <a:rPr sz="800" b="1" spc="-20" dirty="0">
                <a:latin typeface="Calibri"/>
                <a:cs typeface="Calibri"/>
              </a:rPr>
              <a:t>Music</a:t>
            </a:r>
            <a:endParaRPr sz="800">
              <a:latin typeface="Calibri"/>
              <a:cs typeface="Calibri"/>
            </a:endParaRPr>
          </a:p>
        </p:txBody>
      </p:sp>
      <p:sp>
        <p:nvSpPr>
          <p:cNvPr id="33" name="object 33"/>
          <p:cNvSpPr/>
          <p:nvPr/>
        </p:nvSpPr>
        <p:spPr>
          <a:xfrm>
            <a:off x="2760065" y="3587457"/>
            <a:ext cx="1071245" cy="215900"/>
          </a:xfrm>
          <a:custGeom>
            <a:avLst/>
            <a:gdLst/>
            <a:ahLst/>
            <a:cxnLst/>
            <a:rect l="l" t="t" r="r" b="b"/>
            <a:pathLst>
              <a:path w="1071245" h="215900">
                <a:moveTo>
                  <a:pt x="0" y="0"/>
                </a:moveTo>
                <a:lnTo>
                  <a:pt x="1070673" y="0"/>
                </a:lnTo>
                <a:lnTo>
                  <a:pt x="1070673" y="215455"/>
                </a:lnTo>
                <a:lnTo>
                  <a:pt x="0" y="215455"/>
                </a:lnTo>
                <a:lnTo>
                  <a:pt x="0" y="0"/>
                </a:lnTo>
                <a:close/>
              </a:path>
            </a:pathLst>
          </a:custGeom>
          <a:ln w="9525">
            <a:solidFill>
              <a:srgbClr val="000000"/>
            </a:solidFill>
          </a:ln>
        </p:spPr>
        <p:txBody>
          <a:bodyPr wrap="square" lIns="0" tIns="0" rIns="0" bIns="0" rtlCol="0"/>
          <a:lstStyle/>
          <a:p>
            <a:endParaRPr/>
          </a:p>
        </p:txBody>
      </p:sp>
      <p:sp>
        <p:nvSpPr>
          <p:cNvPr id="34" name="object 34"/>
          <p:cNvSpPr txBox="1"/>
          <p:nvPr/>
        </p:nvSpPr>
        <p:spPr>
          <a:xfrm>
            <a:off x="2838805" y="3607308"/>
            <a:ext cx="839469" cy="147320"/>
          </a:xfrm>
          <a:prstGeom prst="rect">
            <a:avLst/>
          </a:prstGeom>
        </p:spPr>
        <p:txBody>
          <a:bodyPr vert="horz" wrap="square" lIns="0" tIns="12700" rIns="0" bIns="0" rtlCol="0">
            <a:spAutoFit/>
          </a:bodyPr>
          <a:lstStyle/>
          <a:p>
            <a:pPr marL="12700">
              <a:lnSpc>
                <a:spcPct val="100000"/>
              </a:lnSpc>
              <a:spcBef>
                <a:spcPts val="100"/>
              </a:spcBef>
            </a:pPr>
            <a:r>
              <a:rPr sz="800" b="1" dirty="0">
                <a:latin typeface="Calibri"/>
                <a:cs typeface="Calibri"/>
              </a:rPr>
              <a:t>Fish,</a:t>
            </a:r>
            <a:r>
              <a:rPr sz="800" b="1" spc="10" dirty="0">
                <a:latin typeface="Calibri"/>
                <a:cs typeface="Calibri"/>
              </a:rPr>
              <a:t> </a:t>
            </a:r>
            <a:r>
              <a:rPr sz="800" b="1" spc="-10" dirty="0">
                <a:latin typeface="Calibri"/>
                <a:cs typeface="Calibri"/>
              </a:rPr>
              <a:t>Lemonade,</a:t>
            </a:r>
            <a:r>
              <a:rPr sz="800" b="1" spc="5" dirty="0">
                <a:latin typeface="Calibri"/>
                <a:cs typeface="Calibri"/>
              </a:rPr>
              <a:t> </a:t>
            </a:r>
            <a:r>
              <a:rPr sz="800" b="1" spc="-35" dirty="0">
                <a:latin typeface="Calibri"/>
                <a:cs typeface="Calibri"/>
              </a:rPr>
              <a:t>TV</a:t>
            </a:r>
            <a:endParaRPr sz="800">
              <a:latin typeface="Calibri"/>
              <a:cs typeface="Calibri"/>
            </a:endParaRPr>
          </a:p>
        </p:txBody>
      </p:sp>
      <p:sp>
        <p:nvSpPr>
          <p:cNvPr id="35" name="object 35"/>
          <p:cNvSpPr/>
          <p:nvPr/>
        </p:nvSpPr>
        <p:spPr>
          <a:xfrm>
            <a:off x="4129836" y="4256976"/>
            <a:ext cx="1168400" cy="215900"/>
          </a:xfrm>
          <a:custGeom>
            <a:avLst/>
            <a:gdLst/>
            <a:ahLst/>
            <a:cxnLst/>
            <a:rect l="l" t="t" r="r" b="b"/>
            <a:pathLst>
              <a:path w="1168400" h="215900">
                <a:moveTo>
                  <a:pt x="0" y="0"/>
                </a:moveTo>
                <a:lnTo>
                  <a:pt x="1167853" y="0"/>
                </a:lnTo>
                <a:lnTo>
                  <a:pt x="1167853" y="215455"/>
                </a:lnTo>
                <a:lnTo>
                  <a:pt x="0" y="215455"/>
                </a:lnTo>
                <a:lnTo>
                  <a:pt x="0" y="0"/>
                </a:lnTo>
                <a:close/>
              </a:path>
            </a:pathLst>
          </a:custGeom>
          <a:ln w="9525">
            <a:solidFill>
              <a:srgbClr val="000000"/>
            </a:solidFill>
          </a:ln>
        </p:spPr>
        <p:txBody>
          <a:bodyPr wrap="square" lIns="0" tIns="0" rIns="0" bIns="0" rtlCol="0"/>
          <a:lstStyle/>
          <a:p>
            <a:endParaRPr/>
          </a:p>
        </p:txBody>
      </p:sp>
      <p:sp>
        <p:nvSpPr>
          <p:cNvPr id="36" name="object 36"/>
          <p:cNvSpPr txBox="1"/>
          <p:nvPr/>
        </p:nvSpPr>
        <p:spPr>
          <a:xfrm>
            <a:off x="4208551" y="4277867"/>
            <a:ext cx="980440" cy="147320"/>
          </a:xfrm>
          <a:prstGeom prst="rect">
            <a:avLst/>
          </a:prstGeom>
        </p:spPr>
        <p:txBody>
          <a:bodyPr vert="horz" wrap="square" lIns="0" tIns="12700" rIns="0" bIns="0" rtlCol="0">
            <a:spAutoFit/>
          </a:bodyPr>
          <a:lstStyle/>
          <a:p>
            <a:pPr marL="12700">
              <a:lnSpc>
                <a:spcPct val="100000"/>
              </a:lnSpc>
              <a:spcBef>
                <a:spcPts val="100"/>
              </a:spcBef>
            </a:pPr>
            <a:r>
              <a:rPr sz="800" b="1" dirty="0">
                <a:latin typeface="Calibri"/>
                <a:cs typeface="Calibri"/>
              </a:rPr>
              <a:t>Fish,</a:t>
            </a:r>
            <a:r>
              <a:rPr sz="800" b="1" spc="10" dirty="0">
                <a:latin typeface="Calibri"/>
                <a:cs typeface="Calibri"/>
              </a:rPr>
              <a:t> </a:t>
            </a:r>
            <a:r>
              <a:rPr sz="800" b="1" spc="-10" dirty="0">
                <a:latin typeface="Calibri"/>
                <a:cs typeface="Calibri"/>
              </a:rPr>
              <a:t>Lemonade,</a:t>
            </a:r>
            <a:r>
              <a:rPr sz="800" b="1" spc="5" dirty="0">
                <a:latin typeface="Calibri"/>
                <a:cs typeface="Calibri"/>
              </a:rPr>
              <a:t> </a:t>
            </a:r>
            <a:r>
              <a:rPr sz="800" b="1" spc="-20" dirty="0">
                <a:latin typeface="Calibri"/>
                <a:cs typeface="Calibri"/>
              </a:rPr>
              <a:t>Music</a:t>
            </a:r>
            <a:endParaRPr sz="800">
              <a:latin typeface="Calibri"/>
              <a:cs typeface="Calibri"/>
            </a:endParaRPr>
          </a:p>
        </p:txBody>
      </p:sp>
      <p:sp>
        <p:nvSpPr>
          <p:cNvPr id="37" name="object 37"/>
          <p:cNvSpPr/>
          <p:nvPr/>
        </p:nvSpPr>
        <p:spPr>
          <a:xfrm>
            <a:off x="2718054" y="4193730"/>
            <a:ext cx="1156970" cy="231140"/>
          </a:xfrm>
          <a:custGeom>
            <a:avLst/>
            <a:gdLst/>
            <a:ahLst/>
            <a:cxnLst/>
            <a:rect l="l" t="t" r="r" b="b"/>
            <a:pathLst>
              <a:path w="1156970" h="231139">
                <a:moveTo>
                  <a:pt x="0" y="0"/>
                </a:moveTo>
                <a:lnTo>
                  <a:pt x="1156639" y="0"/>
                </a:lnTo>
                <a:lnTo>
                  <a:pt x="1156639" y="230835"/>
                </a:lnTo>
                <a:lnTo>
                  <a:pt x="0" y="230835"/>
                </a:lnTo>
                <a:lnTo>
                  <a:pt x="0" y="0"/>
                </a:lnTo>
                <a:close/>
              </a:path>
            </a:pathLst>
          </a:custGeom>
          <a:ln w="9525">
            <a:solidFill>
              <a:srgbClr val="000000"/>
            </a:solidFill>
          </a:ln>
        </p:spPr>
        <p:txBody>
          <a:bodyPr wrap="square" lIns="0" tIns="0" rIns="0" bIns="0" rtlCol="0"/>
          <a:lstStyle/>
          <a:p>
            <a:endParaRPr/>
          </a:p>
        </p:txBody>
      </p:sp>
      <p:sp>
        <p:nvSpPr>
          <p:cNvPr id="38" name="object 38"/>
          <p:cNvSpPr txBox="1"/>
          <p:nvPr/>
        </p:nvSpPr>
        <p:spPr>
          <a:xfrm>
            <a:off x="2796768" y="4213352"/>
            <a:ext cx="755015" cy="162560"/>
          </a:xfrm>
          <a:prstGeom prst="rect">
            <a:avLst/>
          </a:prstGeom>
        </p:spPr>
        <p:txBody>
          <a:bodyPr vert="horz" wrap="square" lIns="0" tIns="12700" rIns="0" bIns="0" rtlCol="0">
            <a:spAutoFit/>
          </a:bodyPr>
          <a:lstStyle/>
          <a:p>
            <a:pPr marL="12700">
              <a:lnSpc>
                <a:spcPct val="100000"/>
              </a:lnSpc>
              <a:spcBef>
                <a:spcPts val="100"/>
              </a:spcBef>
            </a:pPr>
            <a:r>
              <a:rPr sz="900" b="1" dirty="0">
                <a:latin typeface="Calibri"/>
                <a:cs typeface="Calibri"/>
              </a:rPr>
              <a:t>Fish,</a:t>
            </a:r>
            <a:r>
              <a:rPr sz="900" b="1" spc="-20" dirty="0">
                <a:latin typeface="Calibri"/>
                <a:cs typeface="Calibri"/>
              </a:rPr>
              <a:t> </a:t>
            </a:r>
            <a:r>
              <a:rPr sz="900" b="1" dirty="0">
                <a:latin typeface="Calibri"/>
                <a:cs typeface="Calibri"/>
              </a:rPr>
              <a:t>IceTea,</a:t>
            </a:r>
            <a:r>
              <a:rPr sz="900" b="1" spc="-15" dirty="0">
                <a:latin typeface="Calibri"/>
                <a:cs typeface="Calibri"/>
              </a:rPr>
              <a:t> </a:t>
            </a:r>
            <a:r>
              <a:rPr sz="900" b="1" spc="-25" dirty="0">
                <a:latin typeface="Calibri"/>
                <a:cs typeface="Calibri"/>
              </a:rPr>
              <a:t>TV</a:t>
            </a:r>
            <a:endParaRPr sz="900">
              <a:latin typeface="Calibri"/>
              <a:cs typeface="Calibri"/>
            </a:endParaRPr>
          </a:p>
        </p:txBody>
      </p:sp>
      <p:sp>
        <p:nvSpPr>
          <p:cNvPr id="39" name="object 39"/>
          <p:cNvSpPr/>
          <p:nvPr/>
        </p:nvSpPr>
        <p:spPr>
          <a:xfrm>
            <a:off x="3509213" y="4840935"/>
            <a:ext cx="1034415" cy="215900"/>
          </a:xfrm>
          <a:custGeom>
            <a:avLst/>
            <a:gdLst/>
            <a:ahLst/>
            <a:cxnLst/>
            <a:rect l="l" t="t" r="r" b="b"/>
            <a:pathLst>
              <a:path w="1034414" h="215900">
                <a:moveTo>
                  <a:pt x="0" y="0"/>
                </a:moveTo>
                <a:lnTo>
                  <a:pt x="1034211" y="0"/>
                </a:lnTo>
                <a:lnTo>
                  <a:pt x="1034211" y="215404"/>
                </a:lnTo>
                <a:lnTo>
                  <a:pt x="0" y="215404"/>
                </a:lnTo>
                <a:lnTo>
                  <a:pt x="0" y="0"/>
                </a:lnTo>
                <a:close/>
              </a:path>
            </a:pathLst>
          </a:custGeom>
          <a:ln w="9525">
            <a:solidFill>
              <a:srgbClr val="000000"/>
            </a:solidFill>
          </a:ln>
        </p:spPr>
        <p:txBody>
          <a:bodyPr wrap="square" lIns="0" tIns="0" rIns="0" bIns="0" rtlCol="0"/>
          <a:lstStyle/>
          <a:p>
            <a:endParaRPr/>
          </a:p>
        </p:txBody>
      </p:sp>
      <p:sp>
        <p:nvSpPr>
          <p:cNvPr id="40" name="object 40"/>
          <p:cNvSpPr txBox="1"/>
          <p:nvPr/>
        </p:nvSpPr>
        <p:spPr>
          <a:xfrm>
            <a:off x="3587965" y="4860035"/>
            <a:ext cx="814069" cy="147320"/>
          </a:xfrm>
          <a:prstGeom prst="rect">
            <a:avLst/>
          </a:prstGeom>
        </p:spPr>
        <p:txBody>
          <a:bodyPr vert="horz" wrap="square" lIns="0" tIns="12700" rIns="0" bIns="0" rtlCol="0">
            <a:spAutoFit/>
          </a:bodyPr>
          <a:lstStyle/>
          <a:p>
            <a:pPr marL="12700">
              <a:lnSpc>
                <a:spcPct val="100000"/>
              </a:lnSpc>
              <a:spcBef>
                <a:spcPts val="100"/>
              </a:spcBef>
            </a:pPr>
            <a:r>
              <a:rPr sz="800" b="1" dirty="0">
                <a:latin typeface="Calibri"/>
                <a:cs typeface="Calibri"/>
              </a:rPr>
              <a:t>Fish,</a:t>
            </a:r>
            <a:r>
              <a:rPr sz="800" b="1" spc="-25" dirty="0">
                <a:latin typeface="Calibri"/>
                <a:cs typeface="Calibri"/>
              </a:rPr>
              <a:t> </a:t>
            </a:r>
            <a:r>
              <a:rPr sz="800" b="1" dirty="0">
                <a:latin typeface="Calibri"/>
                <a:cs typeface="Calibri"/>
              </a:rPr>
              <a:t>IceTea,</a:t>
            </a:r>
            <a:r>
              <a:rPr sz="800" b="1" spc="-25" dirty="0">
                <a:latin typeface="Calibri"/>
                <a:cs typeface="Calibri"/>
              </a:rPr>
              <a:t> </a:t>
            </a:r>
            <a:r>
              <a:rPr sz="800" b="1" spc="-10" dirty="0">
                <a:latin typeface="Calibri"/>
                <a:cs typeface="Calibri"/>
              </a:rPr>
              <a:t>Music</a:t>
            </a:r>
            <a:endParaRPr sz="800">
              <a:latin typeface="Calibri"/>
              <a:cs typeface="Calibri"/>
            </a:endParaRPr>
          </a:p>
        </p:txBody>
      </p:sp>
      <p:grpSp>
        <p:nvGrpSpPr>
          <p:cNvPr id="41" name="object 41"/>
          <p:cNvGrpSpPr/>
          <p:nvPr/>
        </p:nvGrpSpPr>
        <p:grpSpPr>
          <a:xfrm>
            <a:off x="2916935" y="2447544"/>
            <a:ext cx="1765300" cy="2581910"/>
            <a:chOff x="2916935" y="2447544"/>
            <a:chExt cx="1765300" cy="2581910"/>
          </a:xfrm>
        </p:grpSpPr>
        <p:pic>
          <p:nvPicPr>
            <p:cNvPr id="42" name="object 42"/>
            <p:cNvPicPr/>
            <p:nvPr/>
          </p:nvPicPr>
          <p:blipFill>
            <a:blip r:embed="rId10" cstate="print"/>
            <a:stretch>
              <a:fillRect/>
            </a:stretch>
          </p:blipFill>
          <p:spPr>
            <a:xfrm>
              <a:off x="2916935" y="2447544"/>
              <a:ext cx="938784" cy="475488"/>
            </a:xfrm>
            <a:prstGeom prst="rect">
              <a:avLst/>
            </a:prstGeom>
          </p:spPr>
        </p:pic>
        <p:sp>
          <p:nvSpPr>
            <p:cNvPr id="43" name="object 43"/>
            <p:cNvSpPr/>
            <p:nvPr/>
          </p:nvSpPr>
          <p:spPr>
            <a:xfrm>
              <a:off x="3084258" y="2470099"/>
              <a:ext cx="730250" cy="289560"/>
            </a:xfrm>
            <a:custGeom>
              <a:avLst/>
              <a:gdLst/>
              <a:ahLst/>
              <a:cxnLst/>
              <a:rect l="l" t="t" r="r" b="b"/>
              <a:pathLst>
                <a:path w="730250" h="289560">
                  <a:moveTo>
                    <a:pt x="81456" y="250487"/>
                  </a:moveTo>
                  <a:lnTo>
                    <a:pt x="53660" y="244947"/>
                  </a:lnTo>
                  <a:lnTo>
                    <a:pt x="72145" y="223492"/>
                  </a:lnTo>
                  <a:lnTo>
                    <a:pt x="720877" y="0"/>
                  </a:lnTo>
                  <a:lnTo>
                    <a:pt x="730211" y="27038"/>
                  </a:lnTo>
                  <a:lnTo>
                    <a:pt x="81456" y="250487"/>
                  </a:lnTo>
                  <a:close/>
                </a:path>
                <a:path w="730250" h="289560">
                  <a:moveTo>
                    <a:pt x="129133" y="289128"/>
                  </a:moveTo>
                  <a:lnTo>
                    <a:pt x="0" y="263423"/>
                  </a:lnTo>
                  <a:lnTo>
                    <a:pt x="85928" y="163715"/>
                  </a:lnTo>
                  <a:lnTo>
                    <a:pt x="94957" y="163017"/>
                  </a:lnTo>
                  <a:lnTo>
                    <a:pt x="106908" y="173342"/>
                  </a:lnTo>
                  <a:lnTo>
                    <a:pt x="107556" y="182359"/>
                  </a:lnTo>
                  <a:lnTo>
                    <a:pt x="72145" y="223492"/>
                  </a:lnTo>
                  <a:lnTo>
                    <a:pt x="22186" y="240703"/>
                  </a:lnTo>
                  <a:lnTo>
                    <a:pt x="31508" y="267690"/>
                  </a:lnTo>
                  <a:lnTo>
                    <a:pt x="139097" y="267690"/>
                  </a:lnTo>
                  <a:lnTo>
                    <a:pt x="139700" y="268592"/>
                  </a:lnTo>
                  <a:lnTo>
                    <a:pt x="136626" y="284060"/>
                  </a:lnTo>
                  <a:lnTo>
                    <a:pt x="129133" y="289128"/>
                  </a:lnTo>
                  <a:close/>
                </a:path>
                <a:path w="730250" h="289560">
                  <a:moveTo>
                    <a:pt x="31508" y="267690"/>
                  </a:moveTo>
                  <a:lnTo>
                    <a:pt x="22186" y="240703"/>
                  </a:lnTo>
                  <a:lnTo>
                    <a:pt x="72145" y="223492"/>
                  </a:lnTo>
                  <a:lnTo>
                    <a:pt x="57787" y="240157"/>
                  </a:lnTo>
                  <a:lnTo>
                    <a:pt x="29629" y="240157"/>
                  </a:lnTo>
                  <a:lnTo>
                    <a:pt x="37655" y="263525"/>
                  </a:lnTo>
                  <a:lnTo>
                    <a:pt x="43602" y="263525"/>
                  </a:lnTo>
                  <a:lnTo>
                    <a:pt x="31508" y="267690"/>
                  </a:lnTo>
                  <a:close/>
                </a:path>
                <a:path w="730250" h="289560">
                  <a:moveTo>
                    <a:pt x="37655" y="263525"/>
                  </a:moveTo>
                  <a:lnTo>
                    <a:pt x="29629" y="240157"/>
                  </a:lnTo>
                  <a:lnTo>
                    <a:pt x="53660" y="244947"/>
                  </a:lnTo>
                  <a:lnTo>
                    <a:pt x="37655" y="263525"/>
                  </a:lnTo>
                  <a:close/>
                </a:path>
                <a:path w="730250" h="289560">
                  <a:moveTo>
                    <a:pt x="53660" y="244947"/>
                  </a:moveTo>
                  <a:lnTo>
                    <a:pt x="29629" y="240157"/>
                  </a:lnTo>
                  <a:lnTo>
                    <a:pt x="57787" y="240157"/>
                  </a:lnTo>
                  <a:lnTo>
                    <a:pt x="53660" y="244947"/>
                  </a:lnTo>
                  <a:close/>
                </a:path>
                <a:path w="730250" h="289560">
                  <a:moveTo>
                    <a:pt x="43602" y="263525"/>
                  </a:moveTo>
                  <a:lnTo>
                    <a:pt x="37655" y="263525"/>
                  </a:lnTo>
                  <a:lnTo>
                    <a:pt x="53660" y="244947"/>
                  </a:lnTo>
                  <a:lnTo>
                    <a:pt x="81456" y="250487"/>
                  </a:lnTo>
                  <a:lnTo>
                    <a:pt x="43602" y="263525"/>
                  </a:lnTo>
                  <a:close/>
                </a:path>
                <a:path w="730250" h="289560">
                  <a:moveTo>
                    <a:pt x="139097" y="267690"/>
                  </a:moveTo>
                  <a:lnTo>
                    <a:pt x="31508" y="267690"/>
                  </a:lnTo>
                  <a:lnTo>
                    <a:pt x="81456" y="250487"/>
                  </a:lnTo>
                  <a:lnTo>
                    <a:pt x="134696" y="261099"/>
                  </a:lnTo>
                  <a:lnTo>
                    <a:pt x="139097" y="267690"/>
                  </a:lnTo>
                  <a:close/>
                </a:path>
              </a:pathLst>
            </a:custGeom>
            <a:solidFill>
              <a:srgbClr val="4E81BC"/>
            </a:solidFill>
          </p:spPr>
          <p:txBody>
            <a:bodyPr wrap="square" lIns="0" tIns="0" rIns="0" bIns="0" rtlCol="0"/>
            <a:lstStyle/>
            <a:p>
              <a:endParaRPr/>
            </a:p>
          </p:txBody>
        </p:sp>
        <p:pic>
          <p:nvPicPr>
            <p:cNvPr id="44" name="object 44"/>
            <p:cNvPicPr/>
            <p:nvPr/>
          </p:nvPicPr>
          <p:blipFill>
            <a:blip r:embed="rId11" cstate="print"/>
            <a:stretch>
              <a:fillRect/>
            </a:stretch>
          </p:blipFill>
          <p:spPr>
            <a:xfrm>
              <a:off x="3764279" y="2447544"/>
              <a:ext cx="865631" cy="469391"/>
            </a:xfrm>
            <a:prstGeom prst="rect">
              <a:avLst/>
            </a:prstGeom>
          </p:spPr>
        </p:pic>
        <p:sp>
          <p:nvSpPr>
            <p:cNvPr id="45" name="object 45"/>
            <p:cNvSpPr/>
            <p:nvPr/>
          </p:nvSpPr>
          <p:spPr>
            <a:xfrm>
              <a:off x="3804843" y="2470251"/>
              <a:ext cx="657860" cy="280035"/>
            </a:xfrm>
            <a:custGeom>
              <a:avLst/>
              <a:gdLst/>
              <a:ahLst/>
              <a:cxnLst/>
              <a:rect l="l" t="t" r="r" b="b"/>
              <a:pathLst>
                <a:path w="657860" h="280035">
                  <a:moveTo>
                    <a:pt x="576699" y="242305"/>
                  </a:moveTo>
                  <a:lnTo>
                    <a:pt x="0" y="26733"/>
                  </a:lnTo>
                  <a:lnTo>
                    <a:pt x="9969" y="0"/>
                  </a:lnTo>
                  <a:lnTo>
                    <a:pt x="586750" y="215598"/>
                  </a:lnTo>
                  <a:lnTo>
                    <a:pt x="604651" y="237503"/>
                  </a:lnTo>
                  <a:lnTo>
                    <a:pt x="576699" y="242305"/>
                  </a:lnTo>
                  <a:close/>
                </a:path>
                <a:path w="657860" h="280035">
                  <a:moveTo>
                    <a:pt x="637562" y="260794"/>
                  </a:moveTo>
                  <a:lnTo>
                    <a:pt x="626160" y="260794"/>
                  </a:lnTo>
                  <a:lnTo>
                    <a:pt x="636143" y="234060"/>
                  </a:lnTo>
                  <a:lnTo>
                    <a:pt x="586750" y="215598"/>
                  </a:lnTo>
                  <a:lnTo>
                    <a:pt x="552297" y="173481"/>
                  </a:lnTo>
                  <a:lnTo>
                    <a:pt x="553186" y="164503"/>
                  </a:lnTo>
                  <a:lnTo>
                    <a:pt x="565442" y="154533"/>
                  </a:lnTo>
                  <a:lnTo>
                    <a:pt x="574421" y="155422"/>
                  </a:lnTo>
                  <a:lnTo>
                    <a:pt x="657720" y="257327"/>
                  </a:lnTo>
                  <a:lnTo>
                    <a:pt x="637562" y="260794"/>
                  </a:lnTo>
                  <a:close/>
                </a:path>
                <a:path w="657860" h="280035">
                  <a:moveTo>
                    <a:pt x="604651" y="237503"/>
                  </a:moveTo>
                  <a:lnTo>
                    <a:pt x="586750" y="215598"/>
                  </a:lnTo>
                  <a:lnTo>
                    <a:pt x="634274" y="233362"/>
                  </a:lnTo>
                  <a:lnTo>
                    <a:pt x="628751" y="233362"/>
                  </a:lnTo>
                  <a:lnTo>
                    <a:pt x="604651" y="237503"/>
                  </a:lnTo>
                  <a:close/>
                </a:path>
                <a:path w="657860" h="280035">
                  <a:moveTo>
                    <a:pt x="620115" y="256425"/>
                  </a:moveTo>
                  <a:lnTo>
                    <a:pt x="604651" y="237503"/>
                  </a:lnTo>
                  <a:lnTo>
                    <a:pt x="628751" y="233362"/>
                  </a:lnTo>
                  <a:lnTo>
                    <a:pt x="620115" y="256425"/>
                  </a:lnTo>
                  <a:close/>
                </a:path>
                <a:path w="657860" h="280035">
                  <a:moveTo>
                    <a:pt x="627792" y="256425"/>
                  </a:moveTo>
                  <a:lnTo>
                    <a:pt x="620115" y="256425"/>
                  </a:lnTo>
                  <a:lnTo>
                    <a:pt x="628751" y="233362"/>
                  </a:lnTo>
                  <a:lnTo>
                    <a:pt x="634274" y="233362"/>
                  </a:lnTo>
                  <a:lnTo>
                    <a:pt x="636143" y="234060"/>
                  </a:lnTo>
                  <a:lnTo>
                    <a:pt x="627792" y="256425"/>
                  </a:lnTo>
                  <a:close/>
                </a:path>
                <a:path w="657860" h="280035">
                  <a:moveTo>
                    <a:pt x="626160" y="260794"/>
                  </a:moveTo>
                  <a:lnTo>
                    <a:pt x="576699" y="242305"/>
                  </a:lnTo>
                  <a:lnTo>
                    <a:pt x="604651" y="237503"/>
                  </a:lnTo>
                  <a:lnTo>
                    <a:pt x="620115" y="256425"/>
                  </a:lnTo>
                  <a:lnTo>
                    <a:pt x="627792" y="256425"/>
                  </a:lnTo>
                  <a:lnTo>
                    <a:pt x="626160" y="260794"/>
                  </a:lnTo>
                  <a:close/>
                </a:path>
                <a:path w="657860" h="280035">
                  <a:moveTo>
                    <a:pt x="527989" y="279641"/>
                  </a:moveTo>
                  <a:lnTo>
                    <a:pt x="520598" y="274434"/>
                  </a:lnTo>
                  <a:lnTo>
                    <a:pt x="517918" y="258914"/>
                  </a:lnTo>
                  <a:lnTo>
                    <a:pt x="523125" y="251510"/>
                  </a:lnTo>
                  <a:lnTo>
                    <a:pt x="576699" y="242305"/>
                  </a:lnTo>
                  <a:lnTo>
                    <a:pt x="626160" y="260794"/>
                  </a:lnTo>
                  <a:lnTo>
                    <a:pt x="637562" y="260794"/>
                  </a:lnTo>
                  <a:lnTo>
                    <a:pt x="527989" y="279641"/>
                  </a:lnTo>
                  <a:close/>
                </a:path>
              </a:pathLst>
            </a:custGeom>
            <a:solidFill>
              <a:srgbClr val="4E81BC"/>
            </a:solidFill>
          </p:spPr>
          <p:txBody>
            <a:bodyPr wrap="square" lIns="0" tIns="0" rIns="0" bIns="0" rtlCol="0"/>
            <a:lstStyle/>
            <a:p>
              <a:endParaRPr/>
            </a:p>
          </p:txBody>
        </p:sp>
        <p:pic>
          <p:nvPicPr>
            <p:cNvPr id="46" name="object 46"/>
            <p:cNvPicPr/>
            <p:nvPr/>
          </p:nvPicPr>
          <p:blipFill>
            <a:blip r:embed="rId12" cstate="print"/>
            <a:stretch>
              <a:fillRect/>
            </a:stretch>
          </p:blipFill>
          <p:spPr>
            <a:xfrm>
              <a:off x="2941319" y="2926080"/>
              <a:ext cx="338328" cy="850391"/>
            </a:xfrm>
            <a:prstGeom prst="rect">
              <a:avLst/>
            </a:prstGeom>
          </p:spPr>
        </p:pic>
        <p:sp>
          <p:nvSpPr>
            <p:cNvPr id="47" name="object 47"/>
            <p:cNvSpPr/>
            <p:nvPr/>
          </p:nvSpPr>
          <p:spPr>
            <a:xfrm>
              <a:off x="3040316" y="2948330"/>
              <a:ext cx="132715" cy="639445"/>
            </a:xfrm>
            <a:custGeom>
              <a:avLst/>
              <a:gdLst/>
              <a:ahLst/>
              <a:cxnLst/>
              <a:rect l="l" t="t" r="r" b="b"/>
              <a:pathLst>
                <a:path w="132714" h="639445">
                  <a:moveTo>
                    <a:pt x="68671" y="582549"/>
                  </a:moveTo>
                  <a:lnTo>
                    <a:pt x="53364" y="558702"/>
                  </a:lnTo>
                  <a:lnTo>
                    <a:pt x="29756" y="1244"/>
                  </a:lnTo>
                  <a:lnTo>
                    <a:pt x="58280" y="0"/>
                  </a:lnTo>
                  <a:lnTo>
                    <a:pt x="81902" y="557491"/>
                  </a:lnTo>
                  <a:lnTo>
                    <a:pt x="68671" y="582549"/>
                  </a:lnTo>
                  <a:close/>
                </a:path>
                <a:path w="132714" h="639445">
                  <a:moveTo>
                    <a:pt x="85653" y="611492"/>
                  </a:moveTo>
                  <a:lnTo>
                    <a:pt x="55600" y="611492"/>
                  </a:lnTo>
                  <a:lnTo>
                    <a:pt x="84137" y="610247"/>
                  </a:lnTo>
                  <a:lnTo>
                    <a:pt x="81902" y="557491"/>
                  </a:lnTo>
                  <a:lnTo>
                    <a:pt x="107251" y="509447"/>
                  </a:lnTo>
                  <a:lnTo>
                    <a:pt x="115887" y="506768"/>
                  </a:lnTo>
                  <a:lnTo>
                    <a:pt x="129819" y="514159"/>
                  </a:lnTo>
                  <a:lnTo>
                    <a:pt x="132499" y="522782"/>
                  </a:lnTo>
                  <a:lnTo>
                    <a:pt x="128828" y="529780"/>
                  </a:lnTo>
                  <a:lnTo>
                    <a:pt x="85653" y="611492"/>
                  </a:lnTo>
                  <a:close/>
                </a:path>
                <a:path w="132714" h="639445">
                  <a:moveTo>
                    <a:pt x="71031" y="639165"/>
                  </a:moveTo>
                  <a:lnTo>
                    <a:pt x="0" y="528396"/>
                  </a:lnTo>
                  <a:lnTo>
                    <a:pt x="1930" y="519557"/>
                  </a:lnTo>
                  <a:lnTo>
                    <a:pt x="15227" y="511035"/>
                  </a:lnTo>
                  <a:lnTo>
                    <a:pt x="24053" y="512965"/>
                  </a:lnTo>
                  <a:lnTo>
                    <a:pt x="28270" y="519607"/>
                  </a:lnTo>
                  <a:lnTo>
                    <a:pt x="53364" y="558702"/>
                  </a:lnTo>
                  <a:lnTo>
                    <a:pt x="55600" y="611492"/>
                  </a:lnTo>
                  <a:lnTo>
                    <a:pt x="85653" y="611492"/>
                  </a:lnTo>
                  <a:lnTo>
                    <a:pt x="71031" y="639165"/>
                  </a:lnTo>
                  <a:close/>
                </a:path>
                <a:path w="132714" h="639445">
                  <a:moveTo>
                    <a:pt x="83881" y="604202"/>
                  </a:moveTo>
                  <a:lnTo>
                    <a:pt x="57238" y="604202"/>
                  </a:lnTo>
                  <a:lnTo>
                    <a:pt x="81902" y="603161"/>
                  </a:lnTo>
                  <a:lnTo>
                    <a:pt x="68671" y="582549"/>
                  </a:lnTo>
                  <a:lnTo>
                    <a:pt x="81902" y="557491"/>
                  </a:lnTo>
                  <a:lnTo>
                    <a:pt x="83881" y="604202"/>
                  </a:lnTo>
                  <a:close/>
                </a:path>
                <a:path w="132714" h="639445">
                  <a:moveTo>
                    <a:pt x="55600" y="611492"/>
                  </a:moveTo>
                  <a:lnTo>
                    <a:pt x="53364" y="558702"/>
                  </a:lnTo>
                  <a:lnTo>
                    <a:pt x="68671" y="582549"/>
                  </a:lnTo>
                  <a:lnTo>
                    <a:pt x="57238" y="604202"/>
                  </a:lnTo>
                  <a:lnTo>
                    <a:pt x="83881" y="604202"/>
                  </a:lnTo>
                  <a:lnTo>
                    <a:pt x="84137" y="610247"/>
                  </a:lnTo>
                  <a:lnTo>
                    <a:pt x="55600" y="611492"/>
                  </a:lnTo>
                  <a:close/>
                </a:path>
                <a:path w="132714" h="639445">
                  <a:moveTo>
                    <a:pt x="57238" y="604202"/>
                  </a:moveTo>
                  <a:lnTo>
                    <a:pt x="68671" y="582549"/>
                  </a:lnTo>
                  <a:lnTo>
                    <a:pt x="81902" y="603161"/>
                  </a:lnTo>
                  <a:lnTo>
                    <a:pt x="57238" y="604202"/>
                  </a:lnTo>
                  <a:close/>
                </a:path>
              </a:pathLst>
            </a:custGeom>
            <a:solidFill>
              <a:srgbClr val="4E81BC"/>
            </a:solidFill>
          </p:spPr>
          <p:txBody>
            <a:bodyPr wrap="square" lIns="0" tIns="0" rIns="0" bIns="0" rtlCol="0"/>
            <a:lstStyle/>
            <a:p>
              <a:endParaRPr/>
            </a:p>
          </p:txBody>
        </p:sp>
        <p:pic>
          <p:nvPicPr>
            <p:cNvPr id="48" name="object 48"/>
            <p:cNvPicPr/>
            <p:nvPr/>
          </p:nvPicPr>
          <p:blipFill>
            <a:blip r:embed="rId13" cstate="print"/>
            <a:stretch>
              <a:fillRect/>
            </a:stretch>
          </p:blipFill>
          <p:spPr>
            <a:xfrm>
              <a:off x="3035807" y="2913888"/>
              <a:ext cx="1594104" cy="850391"/>
            </a:xfrm>
            <a:prstGeom prst="rect">
              <a:avLst/>
            </a:prstGeom>
          </p:spPr>
        </p:pic>
        <p:sp>
          <p:nvSpPr>
            <p:cNvPr id="49" name="object 49"/>
            <p:cNvSpPr/>
            <p:nvPr/>
          </p:nvSpPr>
          <p:spPr>
            <a:xfrm>
              <a:off x="3078416" y="2935986"/>
              <a:ext cx="1382395" cy="654050"/>
            </a:xfrm>
            <a:custGeom>
              <a:avLst/>
              <a:gdLst/>
              <a:ahLst/>
              <a:cxnLst/>
              <a:rect l="l" t="t" r="r" b="b"/>
              <a:pathLst>
                <a:path w="1382395" h="654050">
                  <a:moveTo>
                    <a:pt x="1302230" y="619937"/>
                  </a:moveTo>
                  <a:lnTo>
                    <a:pt x="0" y="25996"/>
                  </a:lnTo>
                  <a:lnTo>
                    <a:pt x="11849" y="0"/>
                  </a:lnTo>
                  <a:lnTo>
                    <a:pt x="1314073" y="593937"/>
                  </a:lnTo>
                  <a:lnTo>
                    <a:pt x="1330423" y="617102"/>
                  </a:lnTo>
                  <a:lnTo>
                    <a:pt x="1302230" y="619937"/>
                  </a:lnTo>
                  <a:close/>
                </a:path>
                <a:path w="1382395" h="654050">
                  <a:moveTo>
                    <a:pt x="1370118" y="641845"/>
                  </a:moveTo>
                  <a:lnTo>
                    <a:pt x="1350263" y="641845"/>
                  </a:lnTo>
                  <a:lnTo>
                    <a:pt x="1362113" y="615848"/>
                  </a:lnTo>
                  <a:lnTo>
                    <a:pt x="1314073" y="593937"/>
                  </a:lnTo>
                  <a:lnTo>
                    <a:pt x="1282738" y="549567"/>
                  </a:lnTo>
                  <a:lnTo>
                    <a:pt x="1284287" y="540689"/>
                  </a:lnTo>
                  <a:lnTo>
                    <a:pt x="1297178" y="531558"/>
                  </a:lnTo>
                  <a:lnTo>
                    <a:pt x="1306106" y="533095"/>
                  </a:lnTo>
                  <a:lnTo>
                    <a:pt x="1310627" y="539546"/>
                  </a:lnTo>
                  <a:lnTo>
                    <a:pt x="1382013" y="640651"/>
                  </a:lnTo>
                  <a:lnTo>
                    <a:pt x="1370118" y="641845"/>
                  </a:lnTo>
                  <a:close/>
                </a:path>
                <a:path w="1382395" h="654050">
                  <a:moveTo>
                    <a:pt x="1330423" y="617102"/>
                  </a:moveTo>
                  <a:lnTo>
                    <a:pt x="1314073" y="593937"/>
                  </a:lnTo>
                  <a:lnTo>
                    <a:pt x="1359495" y="614654"/>
                  </a:lnTo>
                  <a:lnTo>
                    <a:pt x="1354772" y="614654"/>
                  </a:lnTo>
                  <a:lnTo>
                    <a:pt x="1330423" y="617102"/>
                  </a:lnTo>
                  <a:close/>
                </a:path>
                <a:path w="1382395" h="654050">
                  <a:moveTo>
                    <a:pt x="1344561" y="637133"/>
                  </a:moveTo>
                  <a:lnTo>
                    <a:pt x="1330423" y="617102"/>
                  </a:lnTo>
                  <a:lnTo>
                    <a:pt x="1354772" y="614654"/>
                  </a:lnTo>
                  <a:lnTo>
                    <a:pt x="1344561" y="637133"/>
                  </a:lnTo>
                  <a:close/>
                </a:path>
                <a:path w="1382395" h="654050">
                  <a:moveTo>
                    <a:pt x="1352411" y="637133"/>
                  </a:moveTo>
                  <a:lnTo>
                    <a:pt x="1344561" y="637133"/>
                  </a:lnTo>
                  <a:lnTo>
                    <a:pt x="1354772" y="614654"/>
                  </a:lnTo>
                  <a:lnTo>
                    <a:pt x="1359495" y="614654"/>
                  </a:lnTo>
                  <a:lnTo>
                    <a:pt x="1362113" y="615848"/>
                  </a:lnTo>
                  <a:lnTo>
                    <a:pt x="1352411" y="637133"/>
                  </a:lnTo>
                  <a:close/>
                </a:path>
                <a:path w="1382395" h="654050">
                  <a:moveTo>
                    <a:pt x="1350263" y="641845"/>
                  </a:moveTo>
                  <a:lnTo>
                    <a:pt x="1302230" y="619937"/>
                  </a:lnTo>
                  <a:lnTo>
                    <a:pt x="1330423" y="617102"/>
                  </a:lnTo>
                  <a:lnTo>
                    <a:pt x="1344561" y="637133"/>
                  </a:lnTo>
                  <a:lnTo>
                    <a:pt x="1352411" y="637133"/>
                  </a:lnTo>
                  <a:lnTo>
                    <a:pt x="1350263" y="641845"/>
                  </a:lnTo>
                  <a:close/>
                </a:path>
                <a:path w="1382395" h="654050">
                  <a:moveTo>
                    <a:pt x="1251038" y="653796"/>
                  </a:moveTo>
                  <a:lnTo>
                    <a:pt x="1244053" y="648093"/>
                  </a:lnTo>
                  <a:lnTo>
                    <a:pt x="1242466" y="632371"/>
                  </a:lnTo>
                  <a:lnTo>
                    <a:pt x="1248168" y="625373"/>
                  </a:lnTo>
                  <a:lnTo>
                    <a:pt x="1302230" y="619937"/>
                  </a:lnTo>
                  <a:lnTo>
                    <a:pt x="1350263" y="641845"/>
                  </a:lnTo>
                  <a:lnTo>
                    <a:pt x="1370118" y="641845"/>
                  </a:lnTo>
                  <a:lnTo>
                    <a:pt x="1251038" y="653796"/>
                  </a:lnTo>
                  <a:close/>
                </a:path>
              </a:pathLst>
            </a:custGeom>
            <a:solidFill>
              <a:srgbClr val="4E81BC"/>
            </a:solidFill>
          </p:spPr>
          <p:txBody>
            <a:bodyPr wrap="square" lIns="0" tIns="0" rIns="0" bIns="0" rtlCol="0"/>
            <a:lstStyle/>
            <a:p>
              <a:endParaRPr/>
            </a:p>
          </p:txBody>
        </p:sp>
        <p:pic>
          <p:nvPicPr>
            <p:cNvPr id="50" name="object 50"/>
            <p:cNvPicPr/>
            <p:nvPr/>
          </p:nvPicPr>
          <p:blipFill>
            <a:blip r:embed="rId14" cstate="print"/>
            <a:stretch>
              <a:fillRect/>
            </a:stretch>
          </p:blipFill>
          <p:spPr>
            <a:xfrm>
              <a:off x="4291583" y="2919984"/>
              <a:ext cx="338327" cy="844296"/>
            </a:xfrm>
            <a:prstGeom prst="rect">
              <a:avLst/>
            </a:prstGeom>
          </p:spPr>
        </p:pic>
        <p:sp>
          <p:nvSpPr>
            <p:cNvPr id="51" name="object 51"/>
            <p:cNvSpPr/>
            <p:nvPr/>
          </p:nvSpPr>
          <p:spPr>
            <a:xfrm>
              <a:off x="4394453" y="2942970"/>
              <a:ext cx="132715" cy="633730"/>
            </a:xfrm>
            <a:custGeom>
              <a:avLst/>
              <a:gdLst/>
              <a:ahLst/>
              <a:cxnLst/>
              <a:rect l="l" t="t" r="r" b="b"/>
              <a:pathLst>
                <a:path w="132714" h="633729">
                  <a:moveTo>
                    <a:pt x="66101" y="576946"/>
                  </a:moveTo>
                  <a:lnTo>
                    <a:pt x="51932" y="552466"/>
                  </a:lnTo>
                  <a:lnTo>
                    <a:pt x="52082" y="503148"/>
                  </a:lnTo>
                  <a:lnTo>
                    <a:pt x="53771" y="0"/>
                  </a:lnTo>
                  <a:lnTo>
                    <a:pt x="82346" y="101"/>
                  </a:lnTo>
                  <a:lnTo>
                    <a:pt x="80492" y="552466"/>
                  </a:lnTo>
                  <a:lnTo>
                    <a:pt x="66101" y="576946"/>
                  </a:lnTo>
                  <a:close/>
                </a:path>
                <a:path w="132714" h="633729">
                  <a:moveTo>
                    <a:pt x="65925" y="633717"/>
                  </a:moveTo>
                  <a:lnTo>
                    <a:pt x="3911" y="526605"/>
                  </a:lnTo>
                  <a:lnTo>
                    <a:pt x="0" y="519760"/>
                  </a:lnTo>
                  <a:lnTo>
                    <a:pt x="2273" y="511035"/>
                  </a:lnTo>
                  <a:lnTo>
                    <a:pt x="15963" y="503148"/>
                  </a:lnTo>
                  <a:lnTo>
                    <a:pt x="24701" y="505472"/>
                  </a:lnTo>
                  <a:lnTo>
                    <a:pt x="28663" y="512267"/>
                  </a:lnTo>
                  <a:lnTo>
                    <a:pt x="51917" y="552440"/>
                  </a:lnTo>
                  <a:lnTo>
                    <a:pt x="51739" y="605294"/>
                  </a:lnTo>
                  <a:lnTo>
                    <a:pt x="82574" y="605383"/>
                  </a:lnTo>
                  <a:lnTo>
                    <a:pt x="65925" y="633717"/>
                  </a:lnTo>
                  <a:close/>
                </a:path>
                <a:path w="132714" h="633729">
                  <a:moveTo>
                    <a:pt x="82574" y="605383"/>
                  </a:moveTo>
                  <a:lnTo>
                    <a:pt x="80314" y="605383"/>
                  </a:lnTo>
                  <a:lnTo>
                    <a:pt x="80507" y="552440"/>
                  </a:lnTo>
                  <a:lnTo>
                    <a:pt x="107988" y="505726"/>
                  </a:lnTo>
                  <a:lnTo>
                    <a:pt x="116725" y="503440"/>
                  </a:lnTo>
                  <a:lnTo>
                    <a:pt x="130314" y="511479"/>
                  </a:lnTo>
                  <a:lnTo>
                    <a:pt x="132600" y="520204"/>
                  </a:lnTo>
                  <a:lnTo>
                    <a:pt x="128625" y="527011"/>
                  </a:lnTo>
                  <a:lnTo>
                    <a:pt x="82574" y="605383"/>
                  </a:lnTo>
                  <a:close/>
                </a:path>
                <a:path w="132714" h="633729">
                  <a:moveTo>
                    <a:pt x="80314" y="605383"/>
                  </a:moveTo>
                  <a:lnTo>
                    <a:pt x="51739" y="605294"/>
                  </a:lnTo>
                  <a:lnTo>
                    <a:pt x="51917" y="552440"/>
                  </a:lnTo>
                  <a:lnTo>
                    <a:pt x="66101" y="576946"/>
                  </a:lnTo>
                  <a:lnTo>
                    <a:pt x="53670" y="598093"/>
                  </a:lnTo>
                  <a:lnTo>
                    <a:pt x="80339" y="598144"/>
                  </a:lnTo>
                  <a:lnTo>
                    <a:pt x="80314" y="605383"/>
                  </a:lnTo>
                  <a:close/>
                </a:path>
                <a:path w="132714" h="633729">
                  <a:moveTo>
                    <a:pt x="80339" y="598144"/>
                  </a:moveTo>
                  <a:lnTo>
                    <a:pt x="78371" y="598144"/>
                  </a:lnTo>
                  <a:lnTo>
                    <a:pt x="66101" y="576946"/>
                  </a:lnTo>
                  <a:lnTo>
                    <a:pt x="80492" y="552466"/>
                  </a:lnTo>
                  <a:lnTo>
                    <a:pt x="80339" y="598144"/>
                  </a:lnTo>
                  <a:close/>
                </a:path>
                <a:path w="132714" h="633729">
                  <a:moveTo>
                    <a:pt x="78371" y="598144"/>
                  </a:moveTo>
                  <a:lnTo>
                    <a:pt x="53670" y="598093"/>
                  </a:lnTo>
                  <a:lnTo>
                    <a:pt x="66101" y="576946"/>
                  </a:lnTo>
                  <a:lnTo>
                    <a:pt x="78371" y="598144"/>
                  </a:lnTo>
                  <a:close/>
                </a:path>
              </a:pathLst>
            </a:custGeom>
            <a:solidFill>
              <a:srgbClr val="4E81BC"/>
            </a:solidFill>
          </p:spPr>
          <p:txBody>
            <a:bodyPr wrap="square" lIns="0" tIns="0" rIns="0" bIns="0" rtlCol="0"/>
            <a:lstStyle/>
            <a:p>
              <a:endParaRPr/>
            </a:p>
          </p:txBody>
        </p:sp>
        <p:pic>
          <p:nvPicPr>
            <p:cNvPr id="52" name="object 52"/>
            <p:cNvPicPr/>
            <p:nvPr/>
          </p:nvPicPr>
          <p:blipFill>
            <a:blip r:embed="rId15" cstate="print"/>
            <a:stretch>
              <a:fillRect/>
            </a:stretch>
          </p:blipFill>
          <p:spPr>
            <a:xfrm>
              <a:off x="2929127" y="3779519"/>
              <a:ext cx="338327" cy="603504"/>
            </a:xfrm>
            <a:prstGeom prst="rect">
              <a:avLst/>
            </a:prstGeom>
          </p:spPr>
        </p:pic>
        <p:sp>
          <p:nvSpPr>
            <p:cNvPr id="53" name="object 53"/>
            <p:cNvSpPr/>
            <p:nvPr/>
          </p:nvSpPr>
          <p:spPr>
            <a:xfrm>
              <a:off x="3035299" y="3802405"/>
              <a:ext cx="132715" cy="391795"/>
            </a:xfrm>
            <a:custGeom>
              <a:avLst/>
              <a:gdLst/>
              <a:ahLst/>
              <a:cxnLst/>
              <a:rect l="l" t="t" r="r" b="b"/>
              <a:pathLst>
                <a:path w="132714" h="391795">
                  <a:moveTo>
                    <a:pt x="64255" y="334660"/>
                  </a:moveTo>
                  <a:lnTo>
                    <a:pt x="50832" y="309683"/>
                  </a:lnTo>
                  <a:lnTo>
                    <a:pt x="61810" y="0"/>
                  </a:lnTo>
                  <a:lnTo>
                    <a:pt x="90335" y="990"/>
                  </a:lnTo>
                  <a:lnTo>
                    <a:pt x="79399" y="310699"/>
                  </a:lnTo>
                  <a:lnTo>
                    <a:pt x="64255" y="334660"/>
                  </a:lnTo>
                  <a:close/>
                </a:path>
                <a:path w="132714" h="391795">
                  <a:moveTo>
                    <a:pt x="62255" y="391375"/>
                  </a:moveTo>
                  <a:lnTo>
                    <a:pt x="3721" y="282384"/>
                  </a:lnTo>
                  <a:lnTo>
                    <a:pt x="0" y="275386"/>
                  </a:lnTo>
                  <a:lnTo>
                    <a:pt x="2578" y="266750"/>
                  </a:lnTo>
                  <a:lnTo>
                    <a:pt x="16522" y="259257"/>
                  </a:lnTo>
                  <a:lnTo>
                    <a:pt x="25145" y="261886"/>
                  </a:lnTo>
                  <a:lnTo>
                    <a:pt x="50832" y="309683"/>
                  </a:lnTo>
                  <a:lnTo>
                    <a:pt x="48958" y="362546"/>
                  </a:lnTo>
                  <a:lnTo>
                    <a:pt x="77533" y="363537"/>
                  </a:lnTo>
                  <a:lnTo>
                    <a:pt x="79835" y="363537"/>
                  </a:lnTo>
                  <a:lnTo>
                    <a:pt x="62255" y="391375"/>
                  </a:lnTo>
                  <a:close/>
                </a:path>
                <a:path w="132714" h="391795">
                  <a:moveTo>
                    <a:pt x="79835" y="363537"/>
                  </a:moveTo>
                  <a:lnTo>
                    <a:pt x="77533" y="363537"/>
                  </a:lnTo>
                  <a:lnTo>
                    <a:pt x="79399" y="310699"/>
                  </a:lnTo>
                  <a:lnTo>
                    <a:pt x="108394" y="264820"/>
                  </a:lnTo>
                  <a:lnTo>
                    <a:pt x="117220" y="262839"/>
                  </a:lnTo>
                  <a:lnTo>
                    <a:pt x="130568" y="271272"/>
                  </a:lnTo>
                  <a:lnTo>
                    <a:pt x="132562" y="280098"/>
                  </a:lnTo>
                  <a:lnTo>
                    <a:pt x="128333" y="286740"/>
                  </a:lnTo>
                  <a:lnTo>
                    <a:pt x="79835" y="363537"/>
                  </a:lnTo>
                  <a:close/>
                </a:path>
                <a:path w="132714" h="391795">
                  <a:moveTo>
                    <a:pt x="77533" y="363537"/>
                  </a:moveTo>
                  <a:lnTo>
                    <a:pt x="48958" y="362546"/>
                  </a:lnTo>
                  <a:lnTo>
                    <a:pt x="50832" y="309683"/>
                  </a:lnTo>
                  <a:lnTo>
                    <a:pt x="64255" y="334660"/>
                  </a:lnTo>
                  <a:lnTo>
                    <a:pt x="51142" y="355409"/>
                  </a:lnTo>
                  <a:lnTo>
                    <a:pt x="75857" y="356247"/>
                  </a:lnTo>
                  <a:lnTo>
                    <a:pt x="77790" y="356247"/>
                  </a:lnTo>
                  <a:lnTo>
                    <a:pt x="77533" y="363537"/>
                  </a:lnTo>
                  <a:close/>
                </a:path>
                <a:path w="132714" h="391795">
                  <a:moveTo>
                    <a:pt x="77790" y="356247"/>
                  </a:moveTo>
                  <a:lnTo>
                    <a:pt x="75857" y="356247"/>
                  </a:lnTo>
                  <a:lnTo>
                    <a:pt x="64255" y="334660"/>
                  </a:lnTo>
                  <a:lnTo>
                    <a:pt x="79399" y="310699"/>
                  </a:lnTo>
                  <a:lnTo>
                    <a:pt x="77790" y="356247"/>
                  </a:lnTo>
                  <a:close/>
                </a:path>
                <a:path w="132714" h="391795">
                  <a:moveTo>
                    <a:pt x="75857" y="356247"/>
                  </a:moveTo>
                  <a:lnTo>
                    <a:pt x="51142" y="355409"/>
                  </a:lnTo>
                  <a:lnTo>
                    <a:pt x="64255" y="334660"/>
                  </a:lnTo>
                  <a:lnTo>
                    <a:pt x="75857" y="356247"/>
                  </a:lnTo>
                  <a:close/>
                </a:path>
              </a:pathLst>
            </a:custGeom>
            <a:solidFill>
              <a:srgbClr val="4E81BC"/>
            </a:solidFill>
          </p:spPr>
          <p:txBody>
            <a:bodyPr wrap="square" lIns="0" tIns="0" rIns="0" bIns="0" rtlCol="0"/>
            <a:lstStyle/>
            <a:p>
              <a:endParaRPr/>
            </a:p>
          </p:txBody>
        </p:sp>
        <p:pic>
          <p:nvPicPr>
            <p:cNvPr id="54" name="object 54"/>
            <p:cNvPicPr/>
            <p:nvPr/>
          </p:nvPicPr>
          <p:blipFill>
            <a:blip r:embed="rId16" cstate="print"/>
            <a:stretch>
              <a:fillRect/>
            </a:stretch>
          </p:blipFill>
          <p:spPr>
            <a:xfrm>
              <a:off x="3066287" y="3767327"/>
              <a:ext cx="1615439" cy="679704"/>
            </a:xfrm>
            <a:prstGeom prst="rect">
              <a:avLst/>
            </a:prstGeom>
          </p:spPr>
        </p:pic>
        <p:sp>
          <p:nvSpPr>
            <p:cNvPr id="55" name="object 55"/>
            <p:cNvSpPr/>
            <p:nvPr/>
          </p:nvSpPr>
          <p:spPr>
            <a:xfrm>
              <a:off x="3106991" y="3789311"/>
              <a:ext cx="1406525" cy="495934"/>
            </a:xfrm>
            <a:custGeom>
              <a:avLst/>
              <a:gdLst/>
              <a:ahLst/>
              <a:cxnLst/>
              <a:rect l="l" t="t" r="r" b="b"/>
              <a:pathLst>
                <a:path w="1406525" h="495935">
                  <a:moveTo>
                    <a:pt x="1324458" y="456245"/>
                  </a:moveTo>
                  <a:lnTo>
                    <a:pt x="0" y="27190"/>
                  </a:lnTo>
                  <a:lnTo>
                    <a:pt x="8775" y="0"/>
                  </a:lnTo>
                  <a:lnTo>
                    <a:pt x="1333221" y="429046"/>
                  </a:lnTo>
                  <a:lnTo>
                    <a:pt x="1352141" y="450209"/>
                  </a:lnTo>
                  <a:lnTo>
                    <a:pt x="1324458" y="456245"/>
                  </a:lnTo>
                  <a:close/>
                </a:path>
                <a:path w="1406525" h="495935">
                  <a:moveTo>
                    <a:pt x="1383793" y="472528"/>
                  </a:moveTo>
                  <a:lnTo>
                    <a:pt x="1374724" y="472528"/>
                  </a:lnTo>
                  <a:lnTo>
                    <a:pt x="1383550" y="445350"/>
                  </a:lnTo>
                  <a:lnTo>
                    <a:pt x="1333221" y="429046"/>
                  </a:lnTo>
                  <a:lnTo>
                    <a:pt x="1297076" y="388594"/>
                  </a:lnTo>
                  <a:lnTo>
                    <a:pt x="1297571" y="379564"/>
                  </a:lnTo>
                  <a:lnTo>
                    <a:pt x="1309331" y="369049"/>
                  </a:lnTo>
                  <a:lnTo>
                    <a:pt x="1318361" y="369544"/>
                  </a:lnTo>
                  <a:lnTo>
                    <a:pt x="1406067" y="467664"/>
                  </a:lnTo>
                  <a:lnTo>
                    <a:pt x="1383793" y="472528"/>
                  </a:lnTo>
                  <a:close/>
                </a:path>
                <a:path w="1406525" h="495935">
                  <a:moveTo>
                    <a:pt x="1352141" y="450209"/>
                  </a:moveTo>
                  <a:lnTo>
                    <a:pt x="1333221" y="429046"/>
                  </a:lnTo>
                  <a:lnTo>
                    <a:pt x="1382452" y="444995"/>
                  </a:lnTo>
                  <a:lnTo>
                    <a:pt x="1376057" y="444995"/>
                  </a:lnTo>
                  <a:lnTo>
                    <a:pt x="1352141" y="450209"/>
                  </a:lnTo>
                  <a:close/>
                </a:path>
                <a:path w="1406525" h="495935">
                  <a:moveTo>
                    <a:pt x="1368463" y="468464"/>
                  </a:moveTo>
                  <a:lnTo>
                    <a:pt x="1352141" y="450209"/>
                  </a:lnTo>
                  <a:lnTo>
                    <a:pt x="1376057" y="444995"/>
                  </a:lnTo>
                  <a:lnTo>
                    <a:pt x="1368463" y="468464"/>
                  </a:lnTo>
                  <a:close/>
                </a:path>
                <a:path w="1406525" h="495935">
                  <a:moveTo>
                    <a:pt x="1376044" y="468464"/>
                  </a:moveTo>
                  <a:lnTo>
                    <a:pt x="1368463" y="468464"/>
                  </a:lnTo>
                  <a:lnTo>
                    <a:pt x="1376057" y="444995"/>
                  </a:lnTo>
                  <a:lnTo>
                    <a:pt x="1382452" y="444995"/>
                  </a:lnTo>
                  <a:lnTo>
                    <a:pt x="1383550" y="445350"/>
                  </a:lnTo>
                  <a:lnTo>
                    <a:pt x="1376044" y="468464"/>
                  </a:lnTo>
                  <a:close/>
                </a:path>
                <a:path w="1406525" h="495935">
                  <a:moveTo>
                    <a:pt x="1374724" y="472528"/>
                  </a:moveTo>
                  <a:lnTo>
                    <a:pt x="1324458" y="456245"/>
                  </a:lnTo>
                  <a:lnTo>
                    <a:pt x="1352141" y="450209"/>
                  </a:lnTo>
                  <a:lnTo>
                    <a:pt x="1368463" y="468464"/>
                  </a:lnTo>
                  <a:lnTo>
                    <a:pt x="1376044" y="468464"/>
                  </a:lnTo>
                  <a:lnTo>
                    <a:pt x="1374724" y="472528"/>
                  </a:lnTo>
                  <a:close/>
                </a:path>
                <a:path w="1406525" h="495935">
                  <a:moveTo>
                    <a:pt x="1277480" y="495744"/>
                  </a:moveTo>
                  <a:lnTo>
                    <a:pt x="1269898" y="490842"/>
                  </a:lnTo>
                  <a:lnTo>
                    <a:pt x="1266520" y="475462"/>
                  </a:lnTo>
                  <a:lnTo>
                    <a:pt x="1271384" y="467817"/>
                  </a:lnTo>
                  <a:lnTo>
                    <a:pt x="1324458" y="456245"/>
                  </a:lnTo>
                  <a:lnTo>
                    <a:pt x="1374724" y="472528"/>
                  </a:lnTo>
                  <a:lnTo>
                    <a:pt x="1383793" y="472528"/>
                  </a:lnTo>
                  <a:lnTo>
                    <a:pt x="1277480" y="495744"/>
                  </a:lnTo>
                  <a:close/>
                </a:path>
              </a:pathLst>
            </a:custGeom>
            <a:solidFill>
              <a:srgbClr val="4E81BC"/>
            </a:solidFill>
          </p:spPr>
          <p:txBody>
            <a:bodyPr wrap="square" lIns="0" tIns="0" rIns="0" bIns="0" rtlCol="0"/>
            <a:lstStyle/>
            <a:p>
              <a:endParaRPr/>
            </a:p>
          </p:txBody>
        </p:sp>
        <p:pic>
          <p:nvPicPr>
            <p:cNvPr id="56" name="object 56"/>
            <p:cNvPicPr/>
            <p:nvPr/>
          </p:nvPicPr>
          <p:blipFill>
            <a:blip r:embed="rId17" cstate="print"/>
            <a:stretch>
              <a:fillRect/>
            </a:stretch>
          </p:blipFill>
          <p:spPr>
            <a:xfrm>
              <a:off x="4343399" y="3770376"/>
              <a:ext cx="338327" cy="676656"/>
            </a:xfrm>
            <a:prstGeom prst="rect">
              <a:avLst/>
            </a:prstGeom>
          </p:spPr>
        </p:pic>
        <p:sp>
          <p:nvSpPr>
            <p:cNvPr id="57" name="object 57"/>
            <p:cNvSpPr/>
            <p:nvPr/>
          </p:nvSpPr>
          <p:spPr>
            <a:xfrm>
              <a:off x="4434331" y="3790454"/>
              <a:ext cx="132080" cy="466725"/>
            </a:xfrm>
            <a:custGeom>
              <a:avLst/>
              <a:gdLst/>
              <a:ahLst/>
              <a:cxnLst/>
              <a:rect l="l" t="t" r="r" b="b"/>
              <a:pathLst>
                <a:path w="132079" h="466725">
                  <a:moveTo>
                    <a:pt x="72307" y="410217"/>
                  </a:moveTo>
                  <a:lnTo>
                    <a:pt x="55370" y="387517"/>
                  </a:lnTo>
                  <a:lnTo>
                    <a:pt x="11861" y="3175"/>
                  </a:lnTo>
                  <a:lnTo>
                    <a:pt x="40233" y="0"/>
                  </a:lnTo>
                  <a:lnTo>
                    <a:pt x="83753" y="384292"/>
                  </a:lnTo>
                  <a:lnTo>
                    <a:pt x="72307" y="410217"/>
                  </a:lnTo>
                  <a:close/>
                </a:path>
                <a:path w="132079" h="466725">
                  <a:moveTo>
                    <a:pt x="90390" y="440029"/>
                  </a:moveTo>
                  <a:lnTo>
                    <a:pt x="61315" y="440029"/>
                  </a:lnTo>
                  <a:lnTo>
                    <a:pt x="89700" y="436803"/>
                  </a:lnTo>
                  <a:lnTo>
                    <a:pt x="83753" y="384292"/>
                  </a:lnTo>
                  <a:lnTo>
                    <a:pt x="102488" y="341858"/>
                  </a:lnTo>
                  <a:lnTo>
                    <a:pt x="105663" y="334619"/>
                  </a:lnTo>
                  <a:lnTo>
                    <a:pt x="114109" y="331342"/>
                  </a:lnTo>
                  <a:lnTo>
                    <a:pt x="128536" y="337692"/>
                  </a:lnTo>
                  <a:lnTo>
                    <a:pt x="131813" y="346176"/>
                  </a:lnTo>
                  <a:lnTo>
                    <a:pt x="90390" y="440029"/>
                  </a:lnTo>
                  <a:close/>
                </a:path>
                <a:path w="132079" h="466725">
                  <a:moveTo>
                    <a:pt x="78676" y="466572"/>
                  </a:moveTo>
                  <a:lnTo>
                    <a:pt x="0" y="361061"/>
                  </a:lnTo>
                  <a:lnTo>
                    <a:pt x="1295" y="352132"/>
                  </a:lnTo>
                  <a:lnTo>
                    <a:pt x="13944" y="342696"/>
                  </a:lnTo>
                  <a:lnTo>
                    <a:pt x="22923" y="343992"/>
                  </a:lnTo>
                  <a:lnTo>
                    <a:pt x="55370" y="387517"/>
                  </a:lnTo>
                  <a:lnTo>
                    <a:pt x="61315" y="440029"/>
                  </a:lnTo>
                  <a:lnTo>
                    <a:pt x="90390" y="440029"/>
                  </a:lnTo>
                  <a:lnTo>
                    <a:pt x="78676" y="466572"/>
                  </a:lnTo>
                  <a:close/>
                </a:path>
                <a:path w="132079" h="466725">
                  <a:moveTo>
                    <a:pt x="89228" y="432638"/>
                  </a:moveTo>
                  <a:lnTo>
                    <a:pt x="62407" y="432638"/>
                  </a:lnTo>
                  <a:lnTo>
                    <a:pt x="86969" y="429869"/>
                  </a:lnTo>
                  <a:lnTo>
                    <a:pt x="72307" y="410217"/>
                  </a:lnTo>
                  <a:lnTo>
                    <a:pt x="83753" y="384292"/>
                  </a:lnTo>
                  <a:lnTo>
                    <a:pt x="89228" y="432638"/>
                  </a:lnTo>
                  <a:close/>
                </a:path>
                <a:path w="132079" h="466725">
                  <a:moveTo>
                    <a:pt x="61315" y="440029"/>
                  </a:moveTo>
                  <a:lnTo>
                    <a:pt x="55370" y="387517"/>
                  </a:lnTo>
                  <a:lnTo>
                    <a:pt x="72307" y="410217"/>
                  </a:lnTo>
                  <a:lnTo>
                    <a:pt x="62407" y="432638"/>
                  </a:lnTo>
                  <a:lnTo>
                    <a:pt x="89228" y="432638"/>
                  </a:lnTo>
                  <a:lnTo>
                    <a:pt x="89700" y="436803"/>
                  </a:lnTo>
                  <a:lnTo>
                    <a:pt x="61315" y="440029"/>
                  </a:lnTo>
                  <a:close/>
                </a:path>
                <a:path w="132079" h="466725">
                  <a:moveTo>
                    <a:pt x="62407" y="432638"/>
                  </a:moveTo>
                  <a:lnTo>
                    <a:pt x="72307" y="410217"/>
                  </a:lnTo>
                  <a:lnTo>
                    <a:pt x="86969" y="429869"/>
                  </a:lnTo>
                  <a:lnTo>
                    <a:pt x="62407" y="432638"/>
                  </a:lnTo>
                  <a:close/>
                </a:path>
              </a:pathLst>
            </a:custGeom>
            <a:solidFill>
              <a:srgbClr val="4E81BC"/>
            </a:solidFill>
          </p:spPr>
          <p:txBody>
            <a:bodyPr wrap="square" lIns="0" tIns="0" rIns="0" bIns="0" rtlCol="0"/>
            <a:lstStyle/>
            <a:p>
              <a:endParaRPr/>
            </a:p>
          </p:txBody>
        </p:sp>
        <p:pic>
          <p:nvPicPr>
            <p:cNvPr id="58" name="object 58"/>
            <p:cNvPicPr/>
            <p:nvPr/>
          </p:nvPicPr>
          <p:blipFill>
            <a:blip r:embed="rId18" cstate="print"/>
            <a:stretch>
              <a:fillRect/>
            </a:stretch>
          </p:blipFill>
          <p:spPr>
            <a:xfrm>
              <a:off x="3678935" y="4437888"/>
              <a:ext cx="883919" cy="591312"/>
            </a:xfrm>
            <a:prstGeom prst="rect">
              <a:avLst/>
            </a:prstGeom>
          </p:spPr>
        </p:pic>
        <p:sp>
          <p:nvSpPr>
            <p:cNvPr id="59" name="object 59"/>
            <p:cNvSpPr/>
            <p:nvPr/>
          </p:nvSpPr>
          <p:spPr>
            <a:xfrm>
              <a:off x="3848493" y="4459935"/>
              <a:ext cx="671830" cy="384175"/>
            </a:xfrm>
            <a:custGeom>
              <a:avLst/>
              <a:gdLst/>
              <a:ahLst/>
              <a:cxnLst/>
              <a:rect l="l" t="t" r="r" b="b"/>
              <a:pathLst>
                <a:path w="671829" h="384175">
                  <a:moveTo>
                    <a:pt x="77953" y="354133"/>
                  </a:moveTo>
                  <a:lnTo>
                    <a:pt x="49609" y="353509"/>
                  </a:lnTo>
                  <a:lnTo>
                    <a:pt x="64089" y="329137"/>
                  </a:lnTo>
                  <a:lnTo>
                    <a:pt x="657580" y="0"/>
                  </a:lnTo>
                  <a:lnTo>
                    <a:pt x="671461" y="25006"/>
                  </a:lnTo>
                  <a:lnTo>
                    <a:pt x="77953" y="354133"/>
                  </a:lnTo>
                  <a:close/>
                </a:path>
                <a:path w="671829" h="384175">
                  <a:moveTo>
                    <a:pt x="131622" y="383870"/>
                  </a:moveTo>
                  <a:lnTo>
                    <a:pt x="0" y="381000"/>
                  </a:lnTo>
                  <a:lnTo>
                    <a:pt x="67271" y="267893"/>
                  </a:lnTo>
                  <a:lnTo>
                    <a:pt x="76060" y="265658"/>
                  </a:lnTo>
                  <a:lnTo>
                    <a:pt x="89649" y="273697"/>
                  </a:lnTo>
                  <a:lnTo>
                    <a:pt x="91884" y="282473"/>
                  </a:lnTo>
                  <a:lnTo>
                    <a:pt x="87807" y="289217"/>
                  </a:lnTo>
                  <a:lnTo>
                    <a:pt x="64089" y="329137"/>
                  </a:lnTo>
                  <a:lnTo>
                    <a:pt x="17906" y="354749"/>
                  </a:lnTo>
                  <a:lnTo>
                    <a:pt x="31750" y="379755"/>
                  </a:lnTo>
                  <a:lnTo>
                    <a:pt x="135929" y="379755"/>
                  </a:lnTo>
                  <a:lnTo>
                    <a:pt x="131622" y="383870"/>
                  </a:lnTo>
                  <a:close/>
                </a:path>
                <a:path w="671829" h="384175">
                  <a:moveTo>
                    <a:pt x="31750" y="379755"/>
                  </a:moveTo>
                  <a:lnTo>
                    <a:pt x="17906" y="354749"/>
                  </a:lnTo>
                  <a:lnTo>
                    <a:pt x="64089" y="329137"/>
                  </a:lnTo>
                  <a:lnTo>
                    <a:pt x="49929" y="352971"/>
                  </a:lnTo>
                  <a:lnTo>
                    <a:pt x="25158" y="352971"/>
                  </a:lnTo>
                  <a:lnTo>
                    <a:pt x="37109" y="374548"/>
                  </a:lnTo>
                  <a:lnTo>
                    <a:pt x="41139" y="374548"/>
                  </a:lnTo>
                  <a:lnTo>
                    <a:pt x="31750" y="379755"/>
                  </a:lnTo>
                  <a:close/>
                </a:path>
                <a:path w="671829" h="384175">
                  <a:moveTo>
                    <a:pt x="37109" y="374548"/>
                  </a:moveTo>
                  <a:lnTo>
                    <a:pt x="25158" y="352971"/>
                  </a:lnTo>
                  <a:lnTo>
                    <a:pt x="49609" y="353509"/>
                  </a:lnTo>
                  <a:lnTo>
                    <a:pt x="37109" y="374548"/>
                  </a:lnTo>
                  <a:close/>
                </a:path>
                <a:path w="671829" h="384175">
                  <a:moveTo>
                    <a:pt x="49609" y="353509"/>
                  </a:moveTo>
                  <a:lnTo>
                    <a:pt x="25158" y="352971"/>
                  </a:lnTo>
                  <a:lnTo>
                    <a:pt x="49929" y="352971"/>
                  </a:lnTo>
                  <a:lnTo>
                    <a:pt x="49609" y="353509"/>
                  </a:lnTo>
                  <a:close/>
                </a:path>
                <a:path w="671829" h="384175">
                  <a:moveTo>
                    <a:pt x="41139" y="374548"/>
                  </a:moveTo>
                  <a:lnTo>
                    <a:pt x="37109" y="374548"/>
                  </a:lnTo>
                  <a:lnTo>
                    <a:pt x="49609" y="353509"/>
                  </a:lnTo>
                  <a:lnTo>
                    <a:pt x="77953" y="354133"/>
                  </a:lnTo>
                  <a:lnTo>
                    <a:pt x="41139" y="374548"/>
                  </a:lnTo>
                  <a:close/>
                </a:path>
                <a:path w="671829" h="384175">
                  <a:moveTo>
                    <a:pt x="135929" y="379755"/>
                  </a:moveTo>
                  <a:lnTo>
                    <a:pt x="31750" y="379755"/>
                  </a:lnTo>
                  <a:lnTo>
                    <a:pt x="77953" y="354133"/>
                  </a:lnTo>
                  <a:lnTo>
                    <a:pt x="132257" y="355295"/>
                  </a:lnTo>
                  <a:lnTo>
                    <a:pt x="138518" y="361848"/>
                  </a:lnTo>
                  <a:lnTo>
                    <a:pt x="138315" y="369735"/>
                  </a:lnTo>
                  <a:lnTo>
                    <a:pt x="138163" y="377621"/>
                  </a:lnTo>
                  <a:lnTo>
                    <a:pt x="135929" y="379755"/>
                  </a:lnTo>
                  <a:close/>
                </a:path>
              </a:pathLst>
            </a:custGeom>
            <a:solidFill>
              <a:srgbClr val="4E81BC"/>
            </a:solidFill>
          </p:spPr>
          <p:txBody>
            <a:bodyPr wrap="square" lIns="0" tIns="0" rIns="0" bIns="0" rtlCol="0"/>
            <a:lstStyle/>
            <a:p>
              <a:endParaRPr/>
            </a:p>
          </p:txBody>
        </p:sp>
        <p:pic>
          <p:nvPicPr>
            <p:cNvPr id="60" name="object 60"/>
            <p:cNvPicPr/>
            <p:nvPr/>
          </p:nvPicPr>
          <p:blipFill>
            <a:blip r:embed="rId19" cstate="print"/>
            <a:stretch>
              <a:fillRect/>
            </a:stretch>
          </p:blipFill>
          <p:spPr>
            <a:xfrm>
              <a:off x="3047999" y="4389120"/>
              <a:ext cx="969263" cy="640080"/>
            </a:xfrm>
            <a:prstGeom prst="rect">
              <a:avLst/>
            </a:prstGeom>
          </p:spPr>
        </p:pic>
        <p:sp>
          <p:nvSpPr>
            <p:cNvPr id="61" name="object 61"/>
            <p:cNvSpPr/>
            <p:nvPr/>
          </p:nvSpPr>
          <p:spPr>
            <a:xfrm>
              <a:off x="3090608" y="4412056"/>
              <a:ext cx="758190" cy="431800"/>
            </a:xfrm>
            <a:custGeom>
              <a:avLst/>
              <a:gdLst/>
              <a:ahLst/>
              <a:cxnLst/>
              <a:rect l="l" t="t" r="r" b="b"/>
              <a:pathLst>
                <a:path w="758189" h="431800">
                  <a:moveTo>
                    <a:pt x="680077" y="402013"/>
                  </a:moveTo>
                  <a:lnTo>
                    <a:pt x="0" y="24955"/>
                  </a:lnTo>
                  <a:lnTo>
                    <a:pt x="13843" y="0"/>
                  </a:lnTo>
                  <a:lnTo>
                    <a:pt x="693918" y="376983"/>
                  </a:lnTo>
                  <a:lnTo>
                    <a:pt x="708424" y="401389"/>
                  </a:lnTo>
                  <a:lnTo>
                    <a:pt x="680077" y="402013"/>
                  </a:lnTo>
                  <a:close/>
                </a:path>
                <a:path w="758189" h="431800">
                  <a:moveTo>
                    <a:pt x="757297" y="427634"/>
                  </a:moveTo>
                  <a:lnTo>
                    <a:pt x="726287" y="427634"/>
                  </a:lnTo>
                  <a:lnTo>
                    <a:pt x="740181" y="402628"/>
                  </a:lnTo>
                  <a:lnTo>
                    <a:pt x="693918" y="376983"/>
                  </a:lnTo>
                  <a:lnTo>
                    <a:pt x="666203" y="330352"/>
                  </a:lnTo>
                  <a:lnTo>
                    <a:pt x="668388" y="321576"/>
                  </a:lnTo>
                  <a:lnTo>
                    <a:pt x="681990" y="313537"/>
                  </a:lnTo>
                  <a:lnTo>
                    <a:pt x="690765" y="315772"/>
                  </a:lnTo>
                  <a:lnTo>
                    <a:pt x="757297" y="427634"/>
                  </a:lnTo>
                  <a:close/>
                </a:path>
                <a:path w="758189" h="431800">
                  <a:moveTo>
                    <a:pt x="708424" y="401389"/>
                  </a:moveTo>
                  <a:lnTo>
                    <a:pt x="693918" y="376983"/>
                  </a:lnTo>
                  <a:lnTo>
                    <a:pt x="736973" y="400850"/>
                  </a:lnTo>
                  <a:lnTo>
                    <a:pt x="732929" y="400850"/>
                  </a:lnTo>
                  <a:lnTo>
                    <a:pt x="708424" y="401389"/>
                  </a:lnTo>
                  <a:close/>
                </a:path>
                <a:path w="758189" h="431800">
                  <a:moveTo>
                    <a:pt x="720928" y="422427"/>
                  </a:moveTo>
                  <a:lnTo>
                    <a:pt x="708424" y="401389"/>
                  </a:lnTo>
                  <a:lnTo>
                    <a:pt x="732929" y="400850"/>
                  </a:lnTo>
                  <a:lnTo>
                    <a:pt x="720928" y="422427"/>
                  </a:lnTo>
                  <a:close/>
                </a:path>
                <a:path w="758189" h="431800">
                  <a:moveTo>
                    <a:pt x="729180" y="422427"/>
                  </a:moveTo>
                  <a:lnTo>
                    <a:pt x="720928" y="422427"/>
                  </a:lnTo>
                  <a:lnTo>
                    <a:pt x="732929" y="400850"/>
                  </a:lnTo>
                  <a:lnTo>
                    <a:pt x="736973" y="400850"/>
                  </a:lnTo>
                  <a:lnTo>
                    <a:pt x="740181" y="402628"/>
                  </a:lnTo>
                  <a:lnTo>
                    <a:pt x="729180" y="422427"/>
                  </a:lnTo>
                  <a:close/>
                </a:path>
                <a:path w="758189" h="431800">
                  <a:moveTo>
                    <a:pt x="726287" y="427634"/>
                  </a:moveTo>
                  <a:lnTo>
                    <a:pt x="680077" y="402013"/>
                  </a:lnTo>
                  <a:lnTo>
                    <a:pt x="708424" y="401389"/>
                  </a:lnTo>
                  <a:lnTo>
                    <a:pt x="720928" y="422427"/>
                  </a:lnTo>
                  <a:lnTo>
                    <a:pt x="729180" y="422427"/>
                  </a:lnTo>
                  <a:lnTo>
                    <a:pt x="726287" y="427634"/>
                  </a:lnTo>
                  <a:close/>
                </a:path>
                <a:path w="758189" h="431800">
                  <a:moveTo>
                    <a:pt x="626427" y="431749"/>
                  </a:moveTo>
                  <a:lnTo>
                    <a:pt x="619874" y="425500"/>
                  </a:lnTo>
                  <a:lnTo>
                    <a:pt x="619582" y="409727"/>
                  </a:lnTo>
                  <a:lnTo>
                    <a:pt x="625830" y="403174"/>
                  </a:lnTo>
                  <a:lnTo>
                    <a:pt x="680077" y="402013"/>
                  </a:lnTo>
                  <a:lnTo>
                    <a:pt x="726287" y="427634"/>
                  </a:lnTo>
                  <a:lnTo>
                    <a:pt x="757297" y="427634"/>
                  </a:lnTo>
                  <a:lnTo>
                    <a:pt x="758037" y="428878"/>
                  </a:lnTo>
                  <a:lnTo>
                    <a:pt x="626427" y="431749"/>
                  </a:lnTo>
                  <a:close/>
                </a:path>
              </a:pathLst>
            </a:custGeom>
            <a:solidFill>
              <a:srgbClr val="4E81BC"/>
            </a:solidFill>
          </p:spPr>
          <p:txBody>
            <a:bodyPr wrap="square" lIns="0" tIns="0" rIns="0" bIns="0" rtlCol="0"/>
            <a:lstStyle/>
            <a:p>
              <a:endParaRPr/>
            </a:p>
          </p:txBody>
        </p:sp>
      </p:grpSp>
      <p:grpSp>
        <p:nvGrpSpPr>
          <p:cNvPr id="62" name="object 62"/>
          <p:cNvGrpSpPr/>
          <p:nvPr/>
        </p:nvGrpSpPr>
        <p:grpSpPr>
          <a:xfrm>
            <a:off x="10384535" y="2410967"/>
            <a:ext cx="688975" cy="652780"/>
            <a:chOff x="10384535" y="2410967"/>
            <a:chExt cx="688975" cy="652780"/>
          </a:xfrm>
        </p:grpSpPr>
        <p:pic>
          <p:nvPicPr>
            <p:cNvPr id="63" name="object 63"/>
            <p:cNvPicPr/>
            <p:nvPr/>
          </p:nvPicPr>
          <p:blipFill>
            <a:blip r:embed="rId20" cstate="print"/>
            <a:stretch>
              <a:fillRect/>
            </a:stretch>
          </p:blipFill>
          <p:spPr>
            <a:xfrm>
              <a:off x="10384535" y="2410967"/>
              <a:ext cx="688848" cy="652272"/>
            </a:xfrm>
            <a:prstGeom prst="rect">
              <a:avLst/>
            </a:prstGeom>
          </p:spPr>
        </p:pic>
        <p:pic>
          <p:nvPicPr>
            <p:cNvPr id="64" name="object 64"/>
            <p:cNvPicPr/>
            <p:nvPr/>
          </p:nvPicPr>
          <p:blipFill>
            <a:blip r:embed="rId21" cstate="print"/>
            <a:stretch>
              <a:fillRect/>
            </a:stretch>
          </p:blipFill>
          <p:spPr>
            <a:xfrm>
              <a:off x="10500359" y="2884627"/>
              <a:ext cx="457200" cy="120700"/>
            </a:xfrm>
            <a:prstGeom prst="rect">
              <a:avLst/>
            </a:prstGeom>
          </p:spPr>
        </p:pic>
        <p:pic>
          <p:nvPicPr>
            <p:cNvPr id="65" name="object 65"/>
            <p:cNvPicPr/>
            <p:nvPr/>
          </p:nvPicPr>
          <p:blipFill>
            <a:blip r:embed="rId22" cstate="print"/>
            <a:stretch>
              <a:fillRect/>
            </a:stretch>
          </p:blipFill>
          <p:spPr>
            <a:xfrm>
              <a:off x="10918713" y="2505455"/>
              <a:ext cx="38846" cy="35501"/>
            </a:xfrm>
            <a:prstGeom prst="rect">
              <a:avLst/>
            </a:prstGeom>
          </p:spPr>
        </p:pic>
        <p:pic>
          <p:nvPicPr>
            <p:cNvPr id="66" name="object 66"/>
            <p:cNvPicPr/>
            <p:nvPr/>
          </p:nvPicPr>
          <p:blipFill>
            <a:blip r:embed="rId23" cstate="print"/>
            <a:stretch>
              <a:fillRect/>
            </a:stretch>
          </p:blipFill>
          <p:spPr>
            <a:xfrm>
              <a:off x="10429722" y="2438400"/>
              <a:ext cx="597598" cy="557555"/>
            </a:xfrm>
            <a:prstGeom prst="rect">
              <a:avLst/>
            </a:prstGeom>
          </p:spPr>
        </p:pic>
        <p:sp>
          <p:nvSpPr>
            <p:cNvPr id="67" name="object 67"/>
            <p:cNvSpPr/>
            <p:nvPr/>
          </p:nvSpPr>
          <p:spPr>
            <a:xfrm>
              <a:off x="10429722" y="2436964"/>
              <a:ext cx="598170" cy="559435"/>
            </a:xfrm>
            <a:custGeom>
              <a:avLst/>
              <a:gdLst/>
              <a:ahLst/>
              <a:cxnLst/>
              <a:rect l="l" t="t" r="r" b="b"/>
              <a:pathLst>
                <a:path w="598170" h="559435">
                  <a:moveTo>
                    <a:pt x="0" y="279501"/>
                  </a:moveTo>
                  <a:lnTo>
                    <a:pt x="3911" y="234170"/>
                  </a:lnTo>
                  <a:lnTo>
                    <a:pt x="15234" y="191165"/>
                  </a:lnTo>
                  <a:lnTo>
                    <a:pt x="33354" y="151063"/>
                  </a:lnTo>
                  <a:lnTo>
                    <a:pt x="57656" y="114440"/>
                  </a:lnTo>
                  <a:lnTo>
                    <a:pt x="87523" y="81872"/>
                  </a:lnTo>
                  <a:lnTo>
                    <a:pt x="122341" y="53933"/>
                  </a:lnTo>
                  <a:lnTo>
                    <a:pt x="161493" y="31201"/>
                  </a:lnTo>
                  <a:lnTo>
                    <a:pt x="204365" y="14251"/>
                  </a:lnTo>
                  <a:lnTo>
                    <a:pt x="250341" y="3658"/>
                  </a:lnTo>
                  <a:lnTo>
                    <a:pt x="298805" y="0"/>
                  </a:lnTo>
                  <a:lnTo>
                    <a:pt x="347278" y="3658"/>
                  </a:lnTo>
                  <a:lnTo>
                    <a:pt x="393258" y="14251"/>
                  </a:lnTo>
                  <a:lnTo>
                    <a:pt x="436131" y="31201"/>
                  </a:lnTo>
                  <a:lnTo>
                    <a:pt x="475281" y="53933"/>
                  </a:lnTo>
                  <a:lnTo>
                    <a:pt x="510095" y="81872"/>
                  </a:lnTo>
                  <a:lnTo>
                    <a:pt x="539957" y="114440"/>
                  </a:lnTo>
                  <a:lnTo>
                    <a:pt x="564253" y="151063"/>
                  </a:lnTo>
                  <a:lnTo>
                    <a:pt x="582368" y="191165"/>
                  </a:lnTo>
                  <a:lnTo>
                    <a:pt x="593688" y="234170"/>
                  </a:lnTo>
                  <a:lnTo>
                    <a:pt x="597598" y="279501"/>
                  </a:lnTo>
                  <a:lnTo>
                    <a:pt x="593688" y="324841"/>
                  </a:lnTo>
                  <a:lnTo>
                    <a:pt x="582368" y="367850"/>
                  </a:lnTo>
                  <a:lnTo>
                    <a:pt x="564253" y="407953"/>
                  </a:lnTo>
                  <a:lnTo>
                    <a:pt x="539957" y="444574"/>
                  </a:lnTo>
                  <a:lnTo>
                    <a:pt x="510095" y="477138"/>
                  </a:lnTo>
                  <a:lnTo>
                    <a:pt x="475281" y="505072"/>
                  </a:lnTo>
                  <a:lnTo>
                    <a:pt x="436131" y="527798"/>
                  </a:lnTo>
                  <a:lnTo>
                    <a:pt x="393258" y="544744"/>
                  </a:lnTo>
                  <a:lnTo>
                    <a:pt x="347278" y="555333"/>
                  </a:lnTo>
                  <a:lnTo>
                    <a:pt x="298805" y="558990"/>
                  </a:lnTo>
                  <a:lnTo>
                    <a:pt x="250341" y="555333"/>
                  </a:lnTo>
                  <a:lnTo>
                    <a:pt x="204365" y="544744"/>
                  </a:lnTo>
                  <a:lnTo>
                    <a:pt x="161493" y="527798"/>
                  </a:lnTo>
                  <a:lnTo>
                    <a:pt x="122341" y="505072"/>
                  </a:lnTo>
                  <a:lnTo>
                    <a:pt x="87523" y="477138"/>
                  </a:lnTo>
                  <a:lnTo>
                    <a:pt x="57656" y="444574"/>
                  </a:lnTo>
                  <a:lnTo>
                    <a:pt x="33354" y="407953"/>
                  </a:lnTo>
                  <a:lnTo>
                    <a:pt x="15234" y="367850"/>
                  </a:lnTo>
                  <a:lnTo>
                    <a:pt x="3911" y="324841"/>
                  </a:lnTo>
                  <a:lnTo>
                    <a:pt x="0" y="279501"/>
                  </a:lnTo>
                  <a:close/>
                </a:path>
              </a:pathLst>
            </a:custGeom>
            <a:ln w="9525">
              <a:solidFill>
                <a:srgbClr val="7FA8B2"/>
              </a:solidFill>
            </a:ln>
          </p:spPr>
          <p:txBody>
            <a:bodyPr wrap="square" lIns="0" tIns="0" rIns="0" bIns="0" rtlCol="0"/>
            <a:lstStyle/>
            <a:p>
              <a:endParaRPr/>
            </a:p>
          </p:txBody>
        </p:sp>
      </p:grpSp>
      <p:sp>
        <p:nvSpPr>
          <p:cNvPr id="68" name="object 68"/>
          <p:cNvSpPr txBox="1"/>
          <p:nvPr/>
        </p:nvSpPr>
        <p:spPr>
          <a:xfrm>
            <a:off x="10605490" y="2539491"/>
            <a:ext cx="247015" cy="330200"/>
          </a:xfrm>
          <a:prstGeom prst="rect">
            <a:avLst/>
          </a:prstGeom>
        </p:spPr>
        <p:txBody>
          <a:bodyPr vert="horz" wrap="square" lIns="0" tIns="12700" rIns="0" bIns="0" rtlCol="0">
            <a:spAutoFit/>
          </a:bodyPr>
          <a:lstStyle/>
          <a:p>
            <a:pPr marL="80645" marR="5080" indent="-68580">
              <a:lnSpc>
                <a:spcPct val="100000"/>
              </a:lnSpc>
              <a:spcBef>
                <a:spcPts val="100"/>
              </a:spcBef>
            </a:pPr>
            <a:r>
              <a:rPr sz="1000" b="1" spc="-25" dirty="0">
                <a:latin typeface="Calibri"/>
                <a:cs typeface="Calibri"/>
              </a:rPr>
              <a:t>MAI </a:t>
            </a:r>
            <a:r>
              <a:rPr sz="1000" b="1" spc="-50" dirty="0">
                <a:latin typeface="Calibri"/>
                <a:cs typeface="Calibri"/>
              </a:rPr>
              <a:t>N</a:t>
            </a:r>
            <a:endParaRPr sz="1000">
              <a:latin typeface="Calibri"/>
              <a:cs typeface="Calibri"/>
            </a:endParaRPr>
          </a:p>
        </p:txBody>
      </p:sp>
      <p:grpSp>
        <p:nvGrpSpPr>
          <p:cNvPr id="69" name="object 69"/>
          <p:cNvGrpSpPr/>
          <p:nvPr/>
        </p:nvGrpSpPr>
        <p:grpSpPr>
          <a:xfrm>
            <a:off x="10323576" y="3401567"/>
            <a:ext cx="807720" cy="609600"/>
            <a:chOff x="10323576" y="3401567"/>
            <a:chExt cx="807720" cy="609600"/>
          </a:xfrm>
        </p:grpSpPr>
        <p:pic>
          <p:nvPicPr>
            <p:cNvPr id="70" name="object 70"/>
            <p:cNvPicPr/>
            <p:nvPr/>
          </p:nvPicPr>
          <p:blipFill>
            <a:blip r:embed="rId24" cstate="print"/>
            <a:stretch>
              <a:fillRect/>
            </a:stretch>
          </p:blipFill>
          <p:spPr>
            <a:xfrm>
              <a:off x="10323576" y="3401567"/>
              <a:ext cx="807720" cy="609600"/>
            </a:xfrm>
            <a:prstGeom prst="rect">
              <a:avLst/>
            </a:prstGeom>
          </p:spPr>
        </p:pic>
        <p:pic>
          <p:nvPicPr>
            <p:cNvPr id="71" name="object 71"/>
            <p:cNvPicPr/>
            <p:nvPr/>
          </p:nvPicPr>
          <p:blipFill>
            <a:blip r:embed="rId25" cstate="print"/>
            <a:stretch>
              <a:fillRect/>
            </a:stretch>
          </p:blipFill>
          <p:spPr>
            <a:xfrm>
              <a:off x="10371188" y="3428999"/>
              <a:ext cx="714667" cy="516381"/>
            </a:xfrm>
            <a:prstGeom prst="rect">
              <a:avLst/>
            </a:prstGeom>
          </p:spPr>
        </p:pic>
        <p:sp>
          <p:nvSpPr>
            <p:cNvPr id="72" name="object 72"/>
            <p:cNvSpPr/>
            <p:nvPr/>
          </p:nvSpPr>
          <p:spPr>
            <a:xfrm>
              <a:off x="10371188" y="3428212"/>
              <a:ext cx="715010" cy="517525"/>
            </a:xfrm>
            <a:custGeom>
              <a:avLst/>
              <a:gdLst/>
              <a:ahLst/>
              <a:cxnLst/>
              <a:rect l="l" t="t" r="r" b="b"/>
              <a:pathLst>
                <a:path w="715009" h="517525">
                  <a:moveTo>
                    <a:pt x="0" y="258559"/>
                  </a:moveTo>
                  <a:lnTo>
                    <a:pt x="3874" y="220356"/>
                  </a:lnTo>
                  <a:lnTo>
                    <a:pt x="15130" y="183893"/>
                  </a:lnTo>
                  <a:lnTo>
                    <a:pt x="33213" y="149568"/>
                  </a:lnTo>
                  <a:lnTo>
                    <a:pt x="57571" y="117782"/>
                  </a:lnTo>
                  <a:lnTo>
                    <a:pt x="87652" y="88935"/>
                  </a:lnTo>
                  <a:lnTo>
                    <a:pt x="122901" y="63428"/>
                  </a:lnTo>
                  <a:lnTo>
                    <a:pt x="162768" y="41661"/>
                  </a:lnTo>
                  <a:lnTo>
                    <a:pt x="206697" y="24035"/>
                  </a:lnTo>
                  <a:lnTo>
                    <a:pt x="254138" y="10949"/>
                  </a:lnTo>
                  <a:lnTo>
                    <a:pt x="304536" y="2804"/>
                  </a:lnTo>
                  <a:lnTo>
                    <a:pt x="357339" y="0"/>
                  </a:lnTo>
                  <a:lnTo>
                    <a:pt x="410142" y="2804"/>
                  </a:lnTo>
                  <a:lnTo>
                    <a:pt x="460540" y="10949"/>
                  </a:lnTo>
                  <a:lnTo>
                    <a:pt x="507979" y="24035"/>
                  </a:lnTo>
                  <a:lnTo>
                    <a:pt x="551907" y="41661"/>
                  </a:lnTo>
                  <a:lnTo>
                    <a:pt x="591772" y="63428"/>
                  </a:lnTo>
                  <a:lnTo>
                    <a:pt x="627020" y="88935"/>
                  </a:lnTo>
                  <a:lnTo>
                    <a:pt x="657099" y="117782"/>
                  </a:lnTo>
                  <a:lnTo>
                    <a:pt x="681456" y="149568"/>
                  </a:lnTo>
                  <a:lnTo>
                    <a:pt x="699538" y="183893"/>
                  </a:lnTo>
                  <a:lnTo>
                    <a:pt x="710792" y="220356"/>
                  </a:lnTo>
                  <a:lnTo>
                    <a:pt x="714667" y="258559"/>
                  </a:lnTo>
                  <a:lnTo>
                    <a:pt x="710792" y="296774"/>
                  </a:lnTo>
                  <a:lnTo>
                    <a:pt x="699538" y="333248"/>
                  </a:lnTo>
                  <a:lnTo>
                    <a:pt x="681456" y="367581"/>
                  </a:lnTo>
                  <a:lnTo>
                    <a:pt x="657099" y="399374"/>
                  </a:lnTo>
                  <a:lnTo>
                    <a:pt x="627020" y="428225"/>
                  </a:lnTo>
                  <a:lnTo>
                    <a:pt x="591772" y="453735"/>
                  </a:lnTo>
                  <a:lnTo>
                    <a:pt x="551907" y="475505"/>
                  </a:lnTo>
                  <a:lnTo>
                    <a:pt x="507979" y="493133"/>
                  </a:lnTo>
                  <a:lnTo>
                    <a:pt x="460540" y="506219"/>
                  </a:lnTo>
                  <a:lnTo>
                    <a:pt x="410142" y="514365"/>
                  </a:lnTo>
                  <a:lnTo>
                    <a:pt x="357339" y="517169"/>
                  </a:lnTo>
                  <a:lnTo>
                    <a:pt x="304536" y="514365"/>
                  </a:lnTo>
                  <a:lnTo>
                    <a:pt x="254138" y="506219"/>
                  </a:lnTo>
                  <a:lnTo>
                    <a:pt x="206697" y="493133"/>
                  </a:lnTo>
                  <a:lnTo>
                    <a:pt x="162768" y="475505"/>
                  </a:lnTo>
                  <a:lnTo>
                    <a:pt x="122901" y="453735"/>
                  </a:lnTo>
                  <a:lnTo>
                    <a:pt x="87652" y="428225"/>
                  </a:lnTo>
                  <a:lnTo>
                    <a:pt x="57571" y="399374"/>
                  </a:lnTo>
                  <a:lnTo>
                    <a:pt x="33213" y="367581"/>
                  </a:lnTo>
                  <a:lnTo>
                    <a:pt x="15130" y="333248"/>
                  </a:lnTo>
                  <a:lnTo>
                    <a:pt x="3874" y="296774"/>
                  </a:lnTo>
                  <a:lnTo>
                    <a:pt x="0" y="258559"/>
                  </a:lnTo>
                  <a:close/>
                </a:path>
              </a:pathLst>
            </a:custGeom>
            <a:ln w="9525">
              <a:solidFill>
                <a:srgbClr val="7FA8B2"/>
              </a:solidFill>
            </a:ln>
          </p:spPr>
          <p:txBody>
            <a:bodyPr wrap="square" lIns="0" tIns="0" rIns="0" bIns="0" rtlCol="0"/>
            <a:lstStyle/>
            <a:p>
              <a:endParaRPr/>
            </a:p>
          </p:txBody>
        </p:sp>
      </p:grpSp>
      <p:sp>
        <p:nvSpPr>
          <p:cNvPr id="73" name="object 73"/>
          <p:cNvSpPr txBox="1"/>
          <p:nvPr/>
        </p:nvSpPr>
        <p:spPr>
          <a:xfrm>
            <a:off x="10564215" y="3591559"/>
            <a:ext cx="328930" cy="162560"/>
          </a:xfrm>
          <a:prstGeom prst="rect">
            <a:avLst/>
          </a:prstGeom>
        </p:spPr>
        <p:txBody>
          <a:bodyPr vert="horz" wrap="square" lIns="0" tIns="12700" rIns="0" bIns="0" rtlCol="0">
            <a:spAutoFit/>
          </a:bodyPr>
          <a:lstStyle/>
          <a:p>
            <a:pPr marL="12700">
              <a:lnSpc>
                <a:spcPct val="100000"/>
              </a:lnSpc>
              <a:spcBef>
                <a:spcPts val="100"/>
              </a:spcBef>
            </a:pPr>
            <a:r>
              <a:rPr sz="900" b="1" spc="-10" dirty="0">
                <a:latin typeface="Calibri"/>
                <a:cs typeface="Calibri"/>
              </a:rPr>
              <a:t>DRINK</a:t>
            </a:r>
            <a:endParaRPr sz="900">
              <a:latin typeface="Calibri"/>
              <a:cs typeface="Calibri"/>
            </a:endParaRPr>
          </a:p>
        </p:txBody>
      </p:sp>
      <p:grpSp>
        <p:nvGrpSpPr>
          <p:cNvPr id="74" name="object 74"/>
          <p:cNvGrpSpPr/>
          <p:nvPr/>
        </p:nvGrpSpPr>
        <p:grpSpPr>
          <a:xfrm>
            <a:off x="10384535" y="4370832"/>
            <a:ext cx="688975" cy="594360"/>
            <a:chOff x="10384535" y="4370832"/>
            <a:chExt cx="688975" cy="594360"/>
          </a:xfrm>
        </p:grpSpPr>
        <p:pic>
          <p:nvPicPr>
            <p:cNvPr id="75" name="object 75"/>
            <p:cNvPicPr/>
            <p:nvPr/>
          </p:nvPicPr>
          <p:blipFill>
            <a:blip r:embed="rId26" cstate="print"/>
            <a:stretch>
              <a:fillRect/>
            </a:stretch>
          </p:blipFill>
          <p:spPr>
            <a:xfrm>
              <a:off x="10384535" y="4370832"/>
              <a:ext cx="688848" cy="594360"/>
            </a:xfrm>
            <a:prstGeom prst="rect">
              <a:avLst/>
            </a:prstGeom>
          </p:spPr>
        </p:pic>
        <p:pic>
          <p:nvPicPr>
            <p:cNvPr id="76" name="object 76"/>
            <p:cNvPicPr/>
            <p:nvPr/>
          </p:nvPicPr>
          <p:blipFill>
            <a:blip r:embed="rId27" cstate="print"/>
            <a:stretch>
              <a:fillRect/>
            </a:stretch>
          </p:blipFill>
          <p:spPr>
            <a:xfrm>
              <a:off x="10431208" y="4396130"/>
              <a:ext cx="594613" cy="501992"/>
            </a:xfrm>
            <a:prstGeom prst="rect">
              <a:avLst/>
            </a:prstGeom>
          </p:spPr>
        </p:pic>
        <p:sp>
          <p:nvSpPr>
            <p:cNvPr id="77" name="object 77"/>
            <p:cNvSpPr/>
            <p:nvPr/>
          </p:nvSpPr>
          <p:spPr>
            <a:xfrm>
              <a:off x="10431208" y="4396130"/>
              <a:ext cx="594995" cy="502284"/>
            </a:xfrm>
            <a:custGeom>
              <a:avLst/>
              <a:gdLst/>
              <a:ahLst/>
              <a:cxnLst/>
              <a:rect l="l" t="t" r="r" b="b"/>
              <a:pathLst>
                <a:path w="594995" h="502285">
                  <a:moveTo>
                    <a:pt x="0" y="251028"/>
                  </a:moveTo>
                  <a:lnTo>
                    <a:pt x="4790" y="205900"/>
                  </a:lnTo>
                  <a:lnTo>
                    <a:pt x="18600" y="163428"/>
                  </a:lnTo>
                  <a:lnTo>
                    <a:pt x="40591" y="124320"/>
                  </a:lnTo>
                  <a:lnTo>
                    <a:pt x="69923" y="89285"/>
                  </a:lnTo>
                  <a:lnTo>
                    <a:pt x="105757" y="59032"/>
                  </a:lnTo>
                  <a:lnTo>
                    <a:pt x="147254" y="34268"/>
                  </a:lnTo>
                  <a:lnTo>
                    <a:pt x="193572" y="15702"/>
                  </a:lnTo>
                  <a:lnTo>
                    <a:pt x="243874" y="4043"/>
                  </a:lnTo>
                  <a:lnTo>
                    <a:pt x="297319" y="0"/>
                  </a:lnTo>
                  <a:lnTo>
                    <a:pt x="350761" y="4043"/>
                  </a:lnTo>
                  <a:lnTo>
                    <a:pt x="401059" y="15702"/>
                  </a:lnTo>
                  <a:lnTo>
                    <a:pt x="447376" y="34268"/>
                  </a:lnTo>
                  <a:lnTo>
                    <a:pt x="488870" y="59032"/>
                  </a:lnTo>
                  <a:lnTo>
                    <a:pt x="524703" y="89285"/>
                  </a:lnTo>
                  <a:lnTo>
                    <a:pt x="554035" y="124320"/>
                  </a:lnTo>
                  <a:lnTo>
                    <a:pt x="576026" y="163428"/>
                  </a:lnTo>
                  <a:lnTo>
                    <a:pt x="589836" y="205900"/>
                  </a:lnTo>
                  <a:lnTo>
                    <a:pt x="594626" y="251028"/>
                  </a:lnTo>
                  <a:lnTo>
                    <a:pt x="589836" y="296140"/>
                  </a:lnTo>
                  <a:lnTo>
                    <a:pt x="576026" y="338601"/>
                  </a:lnTo>
                  <a:lnTo>
                    <a:pt x="554035" y="377699"/>
                  </a:lnTo>
                  <a:lnTo>
                    <a:pt x="524703" y="412728"/>
                  </a:lnTo>
                  <a:lnTo>
                    <a:pt x="488870" y="442977"/>
                  </a:lnTo>
                  <a:lnTo>
                    <a:pt x="447376" y="467739"/>
                  </a:lnTo>
                  <a:lnTo>
                    <a:pt x="401059" y="486303"/>
                  </a:lnTo>
                  <a:lnTo>
                    <a:pt x="350761" y="497961"/>
                  </a:lnTo>
                  <a:lnTo>
                    <a:pt x="297319" y="502005"/>
                  </a:lnTo>
                  <a:lnTo>
                    <a:pt x="243874" y="497961"/>
                  </a:lnTo>
                  <a:lnTo>
                    <a:pt x="193572" y="486303"/>
                  </a:lnTo>
                  <a:lnTo>
                    <a:pt x="147254" y="467739"/>
                  </a:lnTo>
                  <a:lnTo>
                    <a:pt x="105757" y="442977"/>
                  </a:lnTo>
                  <a:lnTo>
                    <a:pt x="69923" y="412728"/>
                  </a:lnTo>
                  <a:lnTo>
                    <a:pt x="40591" y="377699"/>
                  </a:lnTo>
                  <a:lnTo>
                    <a:pt x="18600" y="338601"/>
                  </a:lnTo>
                  <a:lnTo>
                    <a:pt x="4790" y="296140"/>
                  </a:lnTo>
                  <a:lnTo>
                    <a:pt x="0" y="251028"/>
                  </a:lnTo>
                  <a:close/>
                </a:path>
              </a:pathLst>
            </a:custGeom>
            <a:ln w="9525">
              <a:solidFill>
                <a:srgbClr val="7FA8B2"/>
              </a:solidFill>
            </a:ln>
          </p:spPr>
          <p:txBody>
            <a:bodyPr wrap="square" lIns="0" tIns="0" rIns="0" bIns="0" rtlCol="0"/>
            <a:lstStyle/>
            <a:p>
              <a:endParaRPr/>
            </a:p>
          </p:txBody>
        </p:sp>
      </p:grpSp>
      <p:sp>
        <p:nvSpPr>
          <p:cNvPr id="78" name="object 78"/>
          <p:cNvSpPr txBox="1"/>
          <p:nvPr/>
        </p:nvSpPr>
        <p:spPr>
          <a:xfrm>
            <a:off x="10611053" y="4545076"/>
            <a:ext cx="234315" cy="177800"/>
          </a:xfrm>
          <a:prstGeom prst="rect">
            <a:avLst/>
          </a:prstGeom>
        </p:spPr>
        <p:txBody>
          <a:bodyPr vert="horz" wrap="square" lIns="0" tIns="12700" rIns="0" bIns="0" rtlCol="0">
            <a:spAutoFit/>
          </a:bodyPr>
          <a:lstStyle/>
          <a:p>
            <a:pPr marL="12700">
              <a:lnSpc>
                <a:spcPct val="100000"/>
              </a:lnSpc>
              <a:spcBef>
                <a:spcPts val="100"/>
              </a:spcBef>
            </a:pPr>
            <a:r>
              <a:rPr sz="1000" b="1" spc="-25" dirty="0">
                <a:latin typeface="Calibri"/>
                <a:cs typeface="Calibri"/>
              </a:rPr>
              <a:t>ENT</a:t>
            </a:r>
            <a:endParaRPr sz="1000">
              <a:latin typeface="Calibri"/>
              <a:cs typeface="Calibri"/>
            </a:endParaRPr>
          </a:p>
        </p:txBody>
      </p:sp>
      <p:sp>
        <p:nvSpPr>
          <p:cNvPr id="79" name="object 79"/>
          <p:cNvSpPr txBox="1"/>
          <p:nvPr/>
        </p:nvSpPr>
        <p:spPr>
          <a:xfrm>
            <a:off x="10527550" y="4212844"/>
            <a:ext cx="528320" cy="177800"/>
          </a:xfrm>
          <a:prstGeom prst="rect">
            <a:avLst/>
          </a:prstGeom>
        </p:spPr>
        <p:txBody>
          <a:bodyPr vert="horz" wrap="square" lIns="0" tIns="12700" rIns="0" bIns="0" rtlCol="0">
            <a:spAutoFit/>
          </a:bodyPr>
          <a:lstStyle/>
          <a:p>
            <a:pPr marL="12700">
              <a:lnSpc>
                <a:spcPct val="100000"/>
              </a:lnSpc>
              <a:spcBef>
                <a:spcPts val="100"/>
              </a:spcBef>
            </a:pPr>
            <a:r>
              <a:rPr sz="1000" spc="-10" dirty="0">
                <a:latin typeface="Calibri"/>
                <a:cs typeface="Calibri"/>
              </a:rPr>
              <a:t>TV&gt;Music</a:t>
            </a:r>
            <a:endParaRPr sz="1000">
              <a:latin typeface="Calibri"/>
              <a:cs typeface="Calibri"/>
            </a:endParaRPr>
          </a:p>
        </p:txBody>
      </p:sp>
      <p:sp>
        <p:nvSpPr>
          <p:cNvPr id="80" name="object 80"/>
          <p:cNvSpPr/>
          <p:nvPr/>
        </p:nvSpPr>
        <p:spPr>
          <a:xfrm>
            <a:off x="10182873" y="3224364"/>
            <a:ext cx="1033144" cy="206375"/>
          </a:xfrm>
          <a:custGeom>
            <a:avLst/>
            <a:gdLst/>
            <a:ahLst/>
            <a:cxnLst/>
            <a:rect l="l" t="t" r="r" b="b"/>
            <a:pathLst>
              <a:path w="1033145" h="206375">
                <a:moveTo>
                  <a:pt x="1032522" y="206171"/>
                </a:moveTo>
                <a:lnTo>
                  <a:pt x="0" y="206171"/>
                </a:lnTo>
                <a:lnTo>
                  <a:pt x="0" y="0"/>
                </a:lnTo>
                <a:lnTo>
                  <a:pt x="1032522" y="0"/>
                </a:lnTo>
                <a:lnTo>
                  <a:pt x="1032522" y="206171"/>
                </a:lnTo>
                <a:close/>
              </a:path>
            </a:pathLst>
          </a:custGeom>
          <a:solidFill>
            <a:srgbClr val="FFFFFF"/>
          </a:solidFill>
        </p:spPr>
        <p:txBody>
          <a:bodyPr wrap="square" lIns="0" tIns="0" rIns="0" bIns="0" rtlCol="0"/>
          <a:lstStyle/>
          <a:p>
            <a:endParaRPr/>
          </a:p>
        </p:txBody>
      </p:sp>
      <p:sp>
        <p:nvSpPr>
          <p:cNvPr id="81" name="object 81"/>
          <p:cNvSpPr txBox="1"/>
          <p:nvPr/>
        </p:nvSpPr>
        <p:spPr>
          <a:xfrm>
            <a:off x="10290162" y="3243579"/>
            <a:ext cx="993775" cy="177800"/>
          </a:xfrm>
          <a:prstGeom prst="rect">
            <a:avLst/>
          </a:prstGeom>
        </p:spPr>
        <p:txBody>
          <a:bodyPr vert="horz" wrap="square" lIns="0" tIns="12700" rIns="0" bIns="0" rtlCol="0">
            <a:spAutoFit/>
          </a:bodyPr>
          <a:lstStyle/>
          <a:p>
            <a:pPr marL="12700">
              <a:lnSpc>
                <a:spcPct val="100000"/>
              </a:lnSpc>
              <a:spcBef>
                <a:spcPts val="100"/>
              </a:spcBef>
            </a:pPr>
            <a:r>
              <a:rPr sz="1000" dirty="0">
                <a:latin typeface="Calibri"/>
                <a:cs typeface="Calibri"/>
              </a:rPr>
              <a:t>IceTea&gt;</a:t>
            </a:r>
            <a:r>
              <a:rPr sz="1000" spc="-30" dirty="0">
                <a:latin typeface="Calibri"/>
                <a:cs typeface="Calibri"/>
              </a:rPr>
              <a:t> </a:t>
            </a:r>
            <a:r>
              <a:rPr sz="1000" spc="-10" dirty="0">
                <a:latin typeface="Calibri"/>
                <a:cs typeface="Calibri"/>
              </a:rPr>
              <a:t>Lemonade</a:t>
            </a:r>
            <a:endParaRPr sz="1000">
              <a:latin typeface="Calibri"/>
              <a:cs typeface="Calibri"/>
            </a:endParaRPr>
          </a:p>
        </p:txBody>
      </p:sp>
      <p:sp>
        <p:nvSpPr>
          <p:cNvPr id="82" name="object 82"/>
          <p:cNvSpPr txBox="1"/>
          <p:nvPr/>
        </p:nvSpPr>
        <p:spPr>
          <a:xfrm>
            <a:off x="10382922" y="1942084"/>
            <a:ext cx="793115" cy="409575"/>
          </a:xfrm>
          <a:prstGeom prst="rect">
            <a:avLst/>
          </a:prstGeom>
        </p:spPr>
        <p:txBody>
          <a:bodyPr vert="horz" wrap="square" lIns="0" tIns="52069" rIns="0" bIns="0" rtlCol="0">
            <a:spAutoFit/>
          </a:bodyPr>
          <a:lstStyle/>
          <a:p>
            <a:pPr marL="156845">
              <a:lnSpc>
                <a:spcPct val="100000"/>
              </a:lnSpc>
              <a:spcBef>
                <a:spcPts val="409"/>
              </a:spcBef>
            </a:pPr>
            <a:r>
              <a:rPr sz="1000" b="1" spc="-10" dirty="0">
                <a:latin typeface="Calibri"/>
                <a:cs typeface="Calibri"/>
              </a:rPr>
              <a:t>CP-</a:t>
            </a:r>
            <a:r>
              <a:rPr sz="1000" b="1" spc="-25" dirty="0">
                <a:latin typeface="Calibri"/>
                <a:cs typeface="Calibri"/>
              </a:rPr>
              <a:t>net</a:t>
            </a:r>
            <a:endParaRPr sz="1000">
              <a:latin typeface="Calibri"/>
              <a:cs typeface="Calibri"/>
            </a:endParaRPr>
          </a:p>
          <a:p>
            <a:pPr marL="12700">
              <a:lnSpc>
                <a:spcPct val="100000"/>
              </a:lnSpc>
              <a:spcBef>
                <a:spcPts val="310"/>
              </a:spcBef>
            </a:pPr>
            <a:r>
              <a:rPr sz="1000" dirty="0">
                <a:latin typeface="Calibri"/>
                <a:cs typeface="Calibri"/>
              </a:rPr>
              <a:t>VegPasta</a:t>
            </a:r>
            <a:r>
              <a:rPr sz="1000" spc="-50" dirty="0">
                <a:latin typeface="Calibri"/>
                <a:cs typeface="Calibri"/>
              </a:rPr>
              <a:t> </a:t>
            </a:r>
            <a:r>
              <a:rPr sz="1000" spc="-10" dirty="0">
                <a:latin typeface="Calibri"/>
                <a:cs typeface="Calibri"/>
              </a:rPr>
              <a:t>&gt;Fish</a:t>
            </a:r>
            <a:endParaRPr sz="1000">
              <a:latin typeface="Calibri"/>
              <a:cs typeface="Calibri"/>
            </a:endParaRPr>
          </a:p>
        </p:txBody>
      </p:sp>
      <p:sp>
        <p:nvSpPr>
          <p:cNvPr id="83" name="object 83"/>
          <p:cNvSpPr/>
          <p:nvPr/>
        </p:nvSpPr>
        <p:spPr>
          <a:xfrm>
            <a:off x="8046593" y="2166683"/>
            <a:ext cx="1109345" cy="215900"/>
          </a:xfrm>
          <a:custGeom>
            <a:avLst/>
            <a:gdLst/>
            <a:ahLst/>
            <a:cxnLst/>
            <a:rect l="l" t="t" r="r" b="b"/>
            <a:pathLst>
              <a:path w="1109345" h="215900">
                <a:moveTo>
                  <a:pt x="0" y="0"/>
                </a:moveTo>
                <a:lnTo>
                  <a:pt x="1108722" y="0"/>
                </a:lnTo>
                <a:lnTo>
                  <a:pt x="1108722" y="215404"/>
                </a:lnTo>
                <a:lnTo>
                  <a:pt x="0" y="215404"/>
                </a:lnTo>
                <a:lnTo>
                  <a:pt x="0" y="0"/>
                </a:lnTo>
                <a:close/>
              </a:path>
            </a:pathLst>
          </a:custGeom>
          <a:ln w="9525">
            <a:solidFill>
              <a:srgbClr val="000000"/>
            </a:solidFill>
          </a:ln>
        </p:spPr>
        <p:txBody>
          <a:bodyPr wrap="square" lIns="0" tIns="0" rIns="0" bIns="0" rtlCol="0"/>
          <a:lstStyle/>
          <a:p>
            <a:endParaRPr/>
          </a:p>
        </p:txBody>
      </p:sp>
      <p:sp>
        <p:nvSpPr>
          <p:cNvPr id="84" name="object 84"/>
          <p:cNvSpPr txBox="1"/>
          <p:nvPr/>
        </p:nvSpPr>
        <p:spPr>
          <a:xfrm>
            <a:off x="8125307" y="2186940"/>
            <a:ext cx="896619" cy="147320"/>
          </a:xfrm>
          <a:prstGeom prst="rect">
            <a:avLst/>
          </a:prstGeom>
        </p:spPr>
        <p:txBody>
          <a:bodyPr vert="horz" wrap="square" lIns="0" tIns="12700" rIns="0" bIns="0" rtlCol="0">
            <a:spAutoFit/>
          </a:bodyPr>
          <a:lstStyle/>
          <a:p>
            <a:pPr marL="12700">
              <a:lnSpc>
                <a:spcPct val="100000"/>
              </a:lnSpc>
              <a:spcBef>
                <a:spcPts val="100"/>
              </a:spcBef>
            </a:pPr>
            <a:r>
              <a:rPr sz="800" b="1" dirty="0">
                <a:latin typeface="Calibri"/>
                <a:cs typeface="Calibri"/>
              </a:rPr>
              <a:t>VegPasta,</a:t>
            </a:r>
            <a:r>
              <a:rPr sz="800" b="1" spc="-30" dirty="0">
                <a:latin typeface="Calibri"/>
                <a:cs typeface="Calibri"/>
              </a:rPr>
              <a:t> </a:t>
            </a:r>
            <a:r>
              <a:rPr sz="800" b="1" dirty="0">
                <a:latin typeface="Calibri"/>
                <a:cs typeface="Calibri"/>
              </a:rPr>
              <a:t>IceTea,</a:t>
            </a:r>
            <a:r>
              <a:rPr sz="800" b="1" spc="-25" dirty="0">
                <a:latin typeface="Calibri"/>
                <a:cs typeface="Calibri"/>
              </a:rPr>
              <a:t> </a:t>
            </a:r>
            <a:r>
              <a:rPr sz="800" b="1" spc="-35" dirty="0">
                <a:latin typeface="Calibri"/>
                <a:cs typeface="Calibri"/>
              </a:rPr>
              <a:t>TV</a:t>
            </a:r>
            <a:endParaRPr sz="800">
              <a:latin typeface="Calibri"/>
              <a:cs typeface="Calibri"/>
            </a:endParaRPr>
          </a:p>
        </p:txBody>
      </p:sp>
      <p:sp>
        <p:nvSpPr>
          <p:cNvPr id="85" name="object 85"/>
          <p:cNvSpPr/>
          <p:nvPr/>
        </p:nvSpPr>
        <p:spPr>
          <a:xfrm>
            <a:off x="8133600" y="2983204"/>
            <a:ext cx="914400" cy="215900"/>
          </a:xfrm>
          <a:custGeom>
            <a:avLst/>
            <a:gdLst/>
            <a:ahLst/>
            <a:cxnLst/>
            <a:rect l="l" t="t" r="r" b="b"/>
            <a:pathLst>
              <a:path w="914400" h="215900">
                <a:moveTo>
                  <a:pt x="0" y="0"/>
                </a:moveTo>
                <a:lnTo>
                  <a:pt x="914400" y="0"/>
                </a:lnTo>
                <a:lnTo>
                  <a:pt x="914400" y="215404"/>
                </a:lnTo>
                <a:lnTo>
                  <a:pt x="0" y="215404"/>
                </a:lnTo>
                <a:lnTo>
                  <a:pt x="0" y="0"/>
                </a:lnTo>
                <a:close/>
              </a:path>
            </a:pathLst>
          </a:custGeom>
          <a:ln w="9525">
            <a:solidFill>
              <a:srgbClr val="000000"/>
            </a:solidFill>
          </a:ln>
        </p:spPr>
        <p:txBody>
          <a:bodyPr wrap="square" lIns="0" tIns="0" rIns="0" bIns="0" rtlCol="0"/>
          <a:lstStyle/>
          <a:p>
            <a:endParaRPr/>
          </a:p>
        </p:txBody>
      </p:sp>
      <p:sp>
        <p:nvSpPr>
          <p:cNvPr id="86" name="object 86"/>
          <p:cNvSpPr txBox="1"/>
          <p:nvPr/>
        </p:nvSpPr>
        <p:spPr>
          <a:xfrm>
            <a:off x="8212366" y="3003804"/>
            <a:ext cx="673100" cy="147320"/>
          </a:xfrm>
          <a:prstGeom prst="rect">
            <a:avLst/>
          </a:prstGeom>
        </p:spPr>
        <p:txBody>
          <a:bodyPr vert="horz" wrap="square" lIns="0" tIns="12700" rIns="0" bIns="0" rtlCol="0">
            <a:spAutoFit/>
          </a:bodyPr>
          <a:lstStyle/>
          <a:p>
            <a:pPr marL="12700">
              <a:lnSpc>
                <a:spcPct val="100000"/>
              </a:lnSpc>
              <a:spcBef>
                <a:spcPts val="100"/>
              </a:spcBef>
            </a:pPr>
            <a:r>
              <a:rPr sz="800" b="1" dirty="0">
                <a:latin typeface="Calibri"/>
                <a:cs typeface="Calibri"/>
              </a:rPr>
              <a:t>Fish,</a:t>
            </a:r>
            <a:r>
              <a:rPr sz="800" b="1" spc="-25" dirty="0">
                <a:latin typeface="Calibri"/>
                <a:cs typeface="Calibri"/>
              </a:rPr>
              <a:t> </a:t>
            </a:r>
            <a:r>
              <a:rPr sz="800" b="1" dirty="0">
                <a:latin typeface="Calibri"/>
                <a:cs typeface="Calibri"/>
              </a:rPr>
              <a:t>IceTea,</a:t>
            </a:r>
            <a:r>
              <a:rPr sz="800" b="1" spc="-25" dirty="0">
                <a:latin typeface="Calibri"/>
                <a:cs typeface="Calibri"/>
              </a:rPr>
              <a:t> TV</a:t>
            </a:r>
            <a:endParaRPr sz="800">
              <a:latin typeface="Calibri"/>
              <a:cs typeface="Calibri"/>
            </a:endParaRPr>
          </a:p>
        </p:txBody>
      </p:sp>
      <p:sp>
        <p:nvSpPr>
          <p:cNvPr id="87" name="object 87"/>
          <p:cNvSpPr/>
          <p:nvPr/>
        </p:nvSpPr>
        <p:spPr>
          <a:xfrm>
            <a:off x="6610095" y="3004883"/>
            <a:ext cx="1295400" cy="215900"/>
          </a:xfrm>
          <a:custGeom>
            <a:avLst/>
            <a:gdLst/>
            <a:ahLst/>
            <a:cxnLst/>
            <a:rect l="l" t="t" r="r" b="b"/>
            <a:pathLst>
              <a:path w="1295400" h="215900">
                <a:moveTo>
                  <a:pt x="0" y="0"/>
                </a:moveTo>
                <a:lnTo>
                  <a:pt x="1295400" y="0"/>
                </a:lnTo>
                <a:lnTo>
                  <a:pt x="1295400" y="215455"/>
                </a:lnTo>
                <a:lnTo>
                  <a:pt x="0" y="215455"/>
                </a:lnTo>
                <a:lnTo>
                  <a:pt x="0" y="0"/>
                </a:lnTo>
                <a:close/>
              </a:path>
            </a:pathLst>
          </a:custGeom>
          <a:ln w="9525">
            <a:solidFill>
              <a:srgbClr val="000000"/>
            </a:solidFill>
          </a:ln>
        </p:spPr>
        <p:txBody>
          <a:bodyPr wrap="square" lIns="0" tIns="0" rIns="0" bIns="0" rtlCol="0"/>
          <a:lstStyle/>
          <a:p>
            <a:endParaRPr/>
          </a:p>
        </p:txBody>
      </p:sp>
      <p:sp>
        <p:nvSpPr>
          <p:cNvPr id="88" name="object 88"/>
          <p:cNvSpPr txBox="1"/>
          <p:nvPr/>
        </p:nvSpPr>
        <p:spPr>
          <a:xfrm>
            <a:off x="6688861" y="3025140"/>
            <a:ext cx="1062990" cy="147320"/>
          </a:xfrm>
          <a:prstGeom prst="rect">
            <a:avLst/>
          </a:prstGeom>
        </p:spPr>
        <p:txBody>
          <a:bodyPr vert="horz" wrap="square" lIns="0" tIns="12700" rIns="0" bIns="0" rtlCol="0">
            <a:spAutoFit/>
          </a:bodyPr>
          <a:lstStyle/>
          <a:p>
            <a:pPr marL="12700">
              <a:lnSpc>
                <a:spcPct val="100000"/>
              </a:lnSpc>
              <a:spcBef>
                <a:spcPts val="100"/>
              </a:spcBef>
            </a:pPr>
            <a:r>
              <a:rPr sz="800" b="1" dirty="0">
                <a:latin typeface="Calibri"/>
                <a:cs typeface="Calibri"/>
              </a:rPr>
              <a:t>VegPasta,</a:t>
            </a:r>
            <a:r>
              <a:rPr sz="800" b="1" spc="-5" dirty="0">
                <a:latin typeface="Calibri"/>
                <a:cs typeface="Calibri"/>
              </a:rPr>
              <a:t> </a:t>
            </a:r>
            <a:r>
              <a:rPr sz="800" b="1" spc="-10" dirty="0">
                <a:latin typeface="Calibri"/>
                <a:cs typeface="Calibri"/>
              </a:rPr>
              <a:t>Lemonade,</a:t>
            </a:r>
            <a:r>
              <a:rPr sz="800" b="1" spc="10" dirty="0">
                <a:latin typeface="Calibri"/>
                <a:cs typeface="Calibri"/>
              </a:rPr>
              <a:t> </a:t>
            </a:r>
            <a:r>
              <a:rPr sz="800" b="1" spc="-25" dirty="0">
                <a:latin typeface="Calibri"/>
                <a:cs typeface="Calibri"/>
              </a:rPr>
              <a:t>TV</a:t>
            </a:r>
            <a:endParaRPr sz="800">
              <a:latin typeface="Calibri"/>
              <a:cs typeface="Calibri"/>
            </a:endParaRPr>
          </a:p>
        </p:txBody>
      </p:sp>
      <p:sp>
        <p:nvSpPr>
          <p:cNvPr id="89" name="object 89"/>
          <p:cNvSpPr/>
          <p:nvPr/>
        </p:nvSpPr>
        <p:spPr>
          <a:xfrm>
            <a:off x="9102076" y="3004883"/>
            <a:ext cx="1219200" cy="215900"/>
          </a:xfrm>
          <a:custGeom>
            <a:avLst/>
            <a:gdLst/>
            <a:ahLst/>
            <a:cxnLst/>
            <a:rect l="l" t="t" r="r" b="b"/>
            <a:pathLst>
              <a:path w="1219200" h="215900">
                <a:moveTo>
                  <a:pt x="0" y="0"/>
                </a:moveTo>
                <a:lnTo>
                  <a:pt x="1219200" y="0"/>
                </a:lnTo>
                <a:lnTo>
                  <a:pt x="1219200" y="215455"/>
                </a:lnTo>
                <a:lnTo>
                  <a:pt x="0" y="215455"/>
                </a:lnTo>
                <a:lnTo>
                  <a:pt x="0" y="0"/>
                </a:lnTo>
                <a:close/>
              </a:path>
            </a:pathLst>
          </a:custGeom>
          <a:ln w="9525">
            <a:solidFill>
              <a:srgbClr val="000000"/>
            </a:solidFill>
          </a:ln>
        </p:spPr>
        <p:txBody>
          <a:bodyPr wrap="square" lIns="0" tIns="0" rIns="0" bIns="0" rtlCol="0"/>
          <a:lstStyle/>
          <a:p>
            <a:endParaRPr/>
          </a:p>
        </p:txBody>
      </p:sp>
      <p:sp>
        <p:nvSpPr>
          <p:cNvPr id="90" name="object 90"/>
          <p:cNvSpPr txBox="1"/>
          <p:nvPr/>
        </p:nvSpPr>
        <p:spPr>
          <a:xfrm>
            <a:off x="9180804" y="3025140"/>
            <a:ext cx="1037590" cy="147320"/>
          </a:xfrm>
          <a:prstGeom prst="rect">
            <a:avLst/>
          </a:prstGeom>
        </p:spPr>
        <p:txBody>
          <a:bodyPr vert="horz" wrap="square" lIns="0" tIns="12700" rIns="0" bIns="0" rtlCol="0">
            <a:spAutoFit/>
          </a:bodyPr>
          <a:lstStyle/>
          <a:p>
            <a:pPr marL="12700">
              <a:lnSpc>
                <a:spcPct val="100000"/>
              </a:lnSpc>
              <a:spcBef>
                <a:spcPts val="100"/>
              </a:spcBef>
            </a:pPr>
            <a:r>
              <a:rPr sz="800" b="1" dirty="0">
                <a:latin typeface="Calibri"/>
                <a:cs typeface="Calibri"/>
              </a:rPr>
              <a:t>VegPasta,</a:t>
            </a:r>
            <a:r>
              <a:rPr sz="800" b="1" spc="-30" dirty="0">
                <a:latin typeface="Calibri"/>
                <a:cs typeface="Calibri"/>
              </a:rPr>
              <a:t> </a:t>
            </a:r>
            <a:r>
              <a:rPr sz="800" b="1" dirty="0">
                <a:latin typeface="Calibri"/>
                <a:cs typeface="Calibri"/>
              </a:rPr>
              <a:t>IceTea,</a:t>
            </a:r>
            <a:r>
              <a:rPr sz="800" b="1" spc="-25" dirty="0">
                <a:latin typeface="Calibri"/>
                <a:cs typeface="Calibri"/>
              </a:rPr>
              <a:t> </a:t>
            </a:r>
            <a:r>
              <a:rPr sz="800" b="1" spc="-20" dirty="0">
                <a:latin typeface="Calibri"/>
                <a:cs typeface="Calibri"/>
              </a:rPr>
              <a:t>Music</a:t>
            </a:r>
            <a:endParaRPr sz="800">
              <a:latin typeface="Calibri"/>
              <a:cs typeface="Calibri"/>
            </a:endParaRPr>
          </a:p>
        </p:txBody>
      </p:sp>
      <p:sp>
        <p:nvSpPr>
          <p:cNvPr id="91" name="object 91"/>
          <p:cNvSpPr/>
          <p:nvPr/>
        </p:nvSpPr>
        <p:spPr>
          <a:xfrm>
            <a:off x="8039646" y="4202404"/>
            <a:ext cx="1058545" cy="215900"/>
          </a:xfrm>
          <a:custGeom>
            <a:avLst/>
            <a:gdLst/>
            <a:ahLst/>
            <a:cxnLst/>
            <a:rect l="l" t="t" r="r" b="b"/>
            <a:pathLst>
              <a:path w="1058545" h="215900">
                <a:moveTo>
                  <a:pt x="0" y="0"/>
                </a:moveTo>
                <a:lnTo>
                  <a:pt x="1058024" y="0"/>
                </a:lnTo>
                <a:lnTo>
                  <a:pt x="1058024" y="215455"/>
                </a:lnTo>
                <a:lnTo>
                  <a:pt x="0" y="215455"/>
                </a:lnTo>
                <a:lnTo>
                  <a:pt x="0" y="0"/>
                </a:lnTo>
                <a:close/>
              </a:path>
            </a:pathLst>
          </a:custGeom>
          <a:ln w="9524">
            <a:solidFill>
              <a:srgbClr val="000000"/>
            </a:solidFill>
          </a:ln>
        </p:spPr>
        <p:txBody>
          <a:bodyPr wrap="square" lIns="0" tIns="0" rIns="0" bIns="0" rtlCol="0"/>
          <a:lstStyle/>
          <a:p>
            <a:endParaRPr/>
          </a:p>
        </p:txBody>
      </p:sp>
      <p:sp>
        <p:nvSpPr>
          <p:cNvPr id="92" name="object 92"/>
          <p:cNvSpPr txBox="1"/>
          <p:nvPr/>
        </p:nvSpPr>
        <p:spPr>
          <a:xfrm>
            <a:off x="8118399" y="4223004"/>
            <a:ext cx="839469" cy="147320"/>
          </a:xfrm>
          <a:prstGeom prst="rect">
            <a:avLst/>
          </a:prstGeom>
        </p:spPr>
        <p:txBody>
          <a:bodyPr vert="horz" wrap="square" lIns="0" tIns="12700" rIns="0" bIns="0" rtlCol="0">
            <a:spAutoFit/>
          </a:bodyPr>
          <a:lstStyle/>
          <a:p>
            <a:pPr marL="12700">
              <a:lnSpc>
                <a:spcPct val="100000"/>
              </a:lnSpc>
              <a:spcBef>
                <a:spcPts val="100"/>
              </a:spcBef>
            </a:pPr>
            <a:r>
              <a:rPr sz="800" b="1" dirty="0">
                <a:latin typeface="Calibri"/>
                <a:cs typeface="Calibri"/>
              </a:rPr>
              <a:t>Fish,</a:t>
            </a:r>
            <a:r>
              <a:rPr sz="800" b="1" spc="10" dirty="0">
                <a:latin typeface="Calibri"/>
                <a:cs typeface="Calibri"/>
              </a:rPr>
              <a:t> </a:t>
            </a:r>
            <a:r>
              <a:rPr sz="800" b="1" spc="-10" dirty="0">
                <a:latin typeface="Calibri"/>
                <a:cs typeface="Calibri"/>
              </a:rPr>
              <a:t>Lemonade,</a:t>
            </a:r>
            <a:r>
              <a:rPr sz="800" b="1" spc="10" dirty="0">
                <a:latin typeface="Calibri"/>
                <a:cs typeface="Calibri"/>
              </a:rPr>
              <a:t> </a:t>
            </a:r>
            <a:r>
              <a:rPr sz="800" b="1" spc="-25" dirty="0">
                <a:latin typeface="Calibri"/>
                <a:cs typeface="Calibri"/>
              </a:rPr>
              <a:t>TV</a:t>
            </a:r>
            <a:endParaRPr sz="800">
              <a:latin typeface="Calibri"/>
              <a:cs typeface="Calibri"/>
            </a:endParaRPr>
          </a:p>
        </p:txBody>
      </p:sp>
      <p:sp>
        <p:nvSpPr>
          <p:cNvPr id="93" name="object 93"/>
          <p:cNvSpPr/>
          <p:nvPr/>
        </p:nvSpPr>
        <p:spPr>
          <a:xfrm>
            <a:off x="6563868" y="4184942"/>
            <a:ext cx="1371600" cy="215900"/>
          </a:xfrm>
          <a:custGeom>
            <a:avLst/>
            <a:gdLst/>
            <a:ahLst/>
            <a:cxnLst/>
            <a:rect l="l" t="t" r="r" b="b"/>
            <a:pathLst>
              <a:path w="1371600" h="215900">
                <a:moveTo>
                  <a:pt x="0" y="0"/>
                </a:moveTo>
                <a:lnTo>
                  <a:pt x="1371600" y="0"/>
                </a:lnTo>
                <a:lnTo>
                  <a:pt x="1371600" y="215455"/>
                </a:lnTo>
                <a:lnTo>
                  <a:pt x="0" y="215455"/>
                </a:lnTo>
                <a:lnTo>
                  <a:pt x="0" y="0"/>
                </a:lnTo>
                <a:close/>
              </a:path>
            </a:pathLst>
          </a:custGeom>
          <a:ln w="9525">
            <a:solidFill>
              <a:srgbClr val="000000"/>
            </a:solidFill>
          </a:ln>
        </p:spPr>
        <p:txBody>
          <a:bodyPr wrap="square" lIns="0" tIns="0" rIns="0" bIns="0" rtlCol="0"/>
          <a:lstStyle/>
          <a:p>
            <a:endParaRPr/>
          </a:p>
        </p:txBody>
      </p:sp>
      <p:sp>
        <p:nvSpPr>
          <p:cNvPr id="94" name="object 94"/>
          <p:cNvSpPr txBox="1"/>
          <p:nvPr/>
        </p:nvSpPr>
        <p:spPr>
          <a:xfrm>
            <a:off x="6642607" y="4204716"/>
            <a:ext cx="1203960" cy="147320"/>
          </a:xfrm>
          <a:prstGeom prst="rect">
            <a:avLst/>
          </a:prstGeom>
        </p:spPr>
        <p:txBody>
          <a:bodyPr vert="horz" wrap="square" lIns="0" tIns="12700" rIns="0" bIns="0" rtlCol="0">
            <a:spAutoFit/>
          </a:bodyPr>
          <a:lstStyle/>
          <a:p>
            <a:pPr marL="12700">
              <a:lnSpc>
                <a:spcPct val="100000"/>
              </a:lnSpc>
              <a:spcBef>
                <a:spcPts val="100"/>
              </a:spcBef>
            </a:pPr>
            <a:r>
              <a:rPr sz="800" b="1" dirty="0">
                <a:latin typeface="Calibri"/>
                <a:cs typeface="Calibri"/>
              </a:rPr>
              <a:t>VegPasta,</a:t>
            </a:r>
            <a:r>
              <a:rPr sz="800" b="1" spc="-5" dirty="0">
                <a:latin typeface="Calibri"/>
                <a:cs typeface="Calibri"/>
              </a:rPr>
              <a:t> </a:t>
            </a:r>
            <a:r>
              <a:rPr sz="800" b="1" spc="-10" dirty="0">
                <a:latin typeface="Calibri"/>
                <a:cs typeface="Calibri"/>
              </a:rPr>
              <a:t>Lemonade,</a:t>
            </a:r>
            <a:r>
              <a:rPr sz="800" b="1" spc="10" dirty="0">
                <a:latin typeface="Calibri"/>
                <a:cs typeface="Calibri"/>
              </a:rPr>
              <a:t> </a:t>
            </a:r>
            <a:r>
              <a:rPr sz="800" b="1" spc="-20" dirty="0">
                <a:latin typeface="Calibri"/>
                <a:cs typeface="Calibri"/>
              </a:rPr>
              <a:t>Music</a:t>
            </a:r>
            <a:endParaRPr sz="800">
              <a:latin typeface="Calibri"/>
              <a:cs typeface="Calibri"/>
            </a:endParaRPr>
          </a:p>
        </p:txBody>
      </p:sp>
      <p:sp>
        <p:nvSpPr>
          <p:cNvPr id="95" name="object 95"/>
          <p:cNvSpPr/>
          <p:nvPr/>
        </p:nvSpPr>
        <p:spPr>
          <a:xfrm>
            <a:off x="9140176" y="4145660"/>
            <a:ext cx="1143000" cy="231140"/>
          </a:xfrm>
          <a:custGeom>
            <a:avLst/>
            <a:gdLst/>
            <a:ahLst/>
            <a:cxnLst/>
            <a:rect l="l" t="t" r="r" b="b"/>
            <a:pathLst>
              <a:path w="1143000" h="231139">
                <a:moveTo>
                  <a:pt x="0" y="0"/>
                </a:moveTo>
                <a:lnTo>
                  <a:pt x="1143000" y="0"/>
                </a:lnTo>
                <a:lnTo>
                  <a:pt x="1143000" y="230835"/>
                </a:lnTo>
                <a:lnTo>
                  <a:pt x="0" y="230835"/>
                </a:lnTo>
                <a:lnTo>
                  <a:pt x="0" y="0"/>
                </a:lnTo>
                <a:close/>
              </a:path>
            </a:pathLst>
          </a:custGeom>
          <a:ln w="9525">
            <a:solidFill>
              <a:srgbClr val="000000"/>
            </a:solidFill>
          </a:ln>
        </p:spPr>
        <p:txBody>
          <a:bodyPr wrap="square" lIns="0" tIns="0" rIns="0" bIns="0" rtlCol="0"/>
          <a:lstStyle/>
          <a:p>
            <a:endParaRPr/>
          </a:p>
        </p:txBody>
      </p:sp>
      <p:sp>
        <p:nvSpPr>
          <p:cNvPr id="96" name="object 96"/>
          <p:cNvSpPr txBox="1"/>
          <p:nvPr/>
        </p:nvSpPr>
        <p:spPr>
          <a:xfrm>
            <a:off x="9218904" y="4164583"/>
            <a:ext cx="914400" cy="162560"/>
          </a:xfrm>
          <a:prstGeom prst="rect">
            <a:avLst/>
          </a:prstGeom>
        </p:spPr>
        <p:txBody>
          <a:bodyPr vert="horz" wrap="square" lIns="0" tIns="12700" rIns="0" bIns="0" rtlCol="0">
            <a:spAutoFit/>
          </a:bodyPr>
          <a:lstStyle/>
          <a:p>
            <a:pPr marL="12700">
              <a:lnSpc>
                <a:spcPct val="100000"/>
              </a:lnSpc>
              <a:spcBef>
                <a:spcPts val="100"/>
              </a:spcBef>
            </a:pPr>
            <a:r>
              <a:rPr sz="900" b="1" dirty="0">
                <a:latin typeface="Calibri"/>
                <a:cs typeface="Calibri"/>
              </a:rPr>
              <a:t>Fish,</a:t>
            </a:r>
            <a:r>
              <a:rPr sz="900" b="1" spc="-30" dirty="0">
                <a:latin typeface="Calibri"/>
                <a:cs typeface="Calibri"/>
              </a:rPr>
              <a:t> </a:t>
            </a:r>
            <a:r>
              <a:rPr sz="900" b="1" dirty="0">
                <a:latin typeface="Calibri"/>
                <a:cs typeface="Calibri"/>
              </a:rPr>
              <a:t>IceTea,</a:t>
            </a:r>
            <a:r>
              <a:rPr sz="900" b="1" spc="-15" dirty="0">
                <a:latin typeface="Calibri"/>
                <a:cs typeface="Calibri"/>
              </a:rPr>
              <a:t> </a:t>
            </a:r>
            <a:r>
              <a:rPr sz="900" b="1" spc="-10" dirty="0">
                <a:latin typeface="Calibri"/>
                <a:cs typeface="Calibri"/>
              </a:rPr>
              <a:t>Music</a:t>
            </a:r>
            <a:endParaRPr sz="900">
              <a:latin typeface="Calibri"/>
              <a:cs typeface="Calibri"/>
            </a:endParaRPr>
          </a:p>
        </p:txBody>
      </p:sp>
      <p:sp>
        <p:nvSpPr>
          <p:cNvPr id="97" name="object 97"/>
          <p:cNvSpPr/>
          <p:nvPr/>
        </p:nvSpPr>
        <p:spPr>
          <a:xfrm>
            <a:off x="7992567" y="5099697"/>
            <a:ext cx="1174750" cy="215900"/>
          </a:xfrm>
          <a:custGeom>
            <a:avLst/>
            <a:gdLst/>
            <a:ahLst/>
            <a:cxnLst/>
            <a:rect l="l" t="t" r="r" b="b"/>
            <a:pathLst>
              <a:path w="1174750" h="215900">
                <a:moveTo>
                  <a:pt x="0" y="0"/>
                </a:moveTo>
                <a:lnTo>
                  <a:pt x="1174356" y="0"/>
                </a:lnTo>
                <a:lnTo>
                  <a:pt x="1174356" y="215455"/>
                </a:lnTo>
                <a:lnTo>
                  <a:pt x="0" y="215455"/>
                </a:lnTo>
                <a:lnTo>
                  <a:pt x="0" y="0"/>
                </a:lnTo>
                <a:close/>
              </a:path>
            </a:pathLst>
          </a:custGeom>
          <a:ln w="9524">
            <a:solidFill>
              <a:srgbClr val="000000"/>
            </a:solidFill>
          </a:ln>
        </p:spPr>
        <p:txBody>
          <a:bodyPr wrap="square" lIns="0" tIns="0" rIns="0" bIns="0" rtlCol="0"/>
          <a:lstStyle/>
          <a:p>
            <a:endParaRPr/>
          </a:p>
        </p:txBody>
      </p:sp>
      <p:sp>
        <p:nvSpPr>
          <p:cNvPr id="98" name="object 98"/>
          <p:cNvSpPr txBox="1"/>
          <p:nvPr/>
        </p:nvSpPr>
        <p:spPr>
          <a:xfrm>
            <a:off x="8071281" y="5119116"/>
            <a:ext cx="980440" cy="147320"/>
          </a:xfrm>
          <a:prstGeom prst="rect">
            <a:avLst/>
          </a:prstGeom>
        </p:spPr>
        <p:txBody>
          <a:bodyPr vert="horz" wrap="square" lIns="0" tIns="12700" rIns="0" bIns="0" rtlCol="0">
            <a:spAutoFit/>
          </a:bodyPr>
          <a:lstStyle/>
          <a:p>
            <a:pPr marL="12700">
              <a:lnSpc>
                <a:spcPct val="100000"/>
              </a:lnSpc>
              <a:spcBef>
                <a:spcPts val="100"/>
              </a:spcBef>
            </a:pPr>
            <a:r>
              <a:rPr sz="800" b="1" dirty="0">
                <a:latin typeface="Calibri"/>
                <a:cs typeface="Calibri"/>
              </a:rPr>
              <a:t>Fish,</a:t>
            </a:r>
            <a:r>
              <a:rPr sz="800" b="1" spc="10" dirty="0">
                <a:latin typeface="Calibri"/>
                <a:cs typeface="Calibri"/>
              </a:rPr>
              <a:t> </a:t>
            </a:r>
            <a:r>
              <a:rPr sz="800" b="1" spc="-10" dirty="0">
                <a:latin typeface="Calibri"/>
                <a:cs typeface="Calibri"/>
              </a:rPr>
              <a:t>Lemonade,</a:t>
            </a:r>
            <a:r>
              <a:rPr sz="800" b="1" spc="5" dirty="0">
                <a:latin typeface="Calibri"/>
                <a:cs typeface="Calibri"/>
              </a:rPr>
              <a:t> </a:t>
            </a:r>
            <a:r>
              <a:rPr sz="800" b="1" spc="-20" dirty="0">
                <a:latin typeface="Calibri"/>
                <a:cs typeface="Calibri"/>
              </a:rPr>
              <a:t>Music</a:t>
            </a:r>
            <a:endParaRPr sz="800">
              <a:latin typeface="Calibri"/>
              <a:cs typeface="Calibri"/>
            </a:endParaRPr>
          </a:p>
        </p:txBody>
      </p:sp>
      <p:grpSp>
        <p:nvGrpSpPr>
          <p:cNvPr id="99" name="object 99"/>
          <p:cNvGrpSpPr/>
          <p:nvPr/>
        </p:nvGrpSpPr>
        <p:grpSpPr>
          <a:xfrm>
            <a:off x="7080504" y="2346960"/>
            <a:ext cx="2816860" cy="2941320"/>
            <a:chOff x="7080504" y="2346960"/>
            <a:chExt cx="2816860" cy="2941320"/>
          </a:xfrm>
        </p:grpSpPr>
        <p:pic>
          <p:nvPicPr>
            <p:cNvPr id="100" name="object 100"/>
            <p:cNvPicPr/>
            <p:nvPr/>
          </p:nvPicPr>
          <p:blipFill>
            <a:blip r:embed="rId28" cstate="print"/>
            <a:stretch>
              <a:fillRect/>
            </a:stretch>
          </p:blipFill>
          <p:spPr>
            <a:xfrm>
              <a:off x="8421624" y="2359152"/>
              <a:ext cx="338327" cy="813815"/>
            </a:xfrm>
            <a:prstGeom prst="rect">
              <a:avLst/>
            </a:prstGeom>
          </p:spPr>
        </p:pic>
        <p:sp>
          <p:nvSpPr>
            <p:cNvPr id="101" name="object 101"/>
            <p:cNvSpPr/>
            <p:nvPr/>
          </p:nvSpPr>
          <p:spPr>
            <a:xfrm>
              <a:off x="8528888" y="2381592"/>
              <a:ext cx="132715" cy="601980"/>
            </a:xfrm>
            <a:custGeom>
              <a:avLst/>
              <a:gdLst/>
              <a:ahLst/>
              <a:cxnLst/>
              <a:rect l="l" t="t" r="r" b="b"/>
              <a:pathLst>
                <a:path w="132715" h="601980">
                  <a:moveTo>
                    <a:pt x="64089" y="544978"/>
                  </a:moveTo>
                  <a:lnTo>
                    <a:pt x="50727" y="519916"/>
                  </a:lnTo>
                  <a:lnTo>
                    <a:pt x="70497" y="0"/>
                  </a:lnTo>
                  <a:lnTo>
                    <a:pt x="99072" y="1041"/>
                  </a:lnTo>
                  <a:lnTo>
                    <a:pt x="79301" y="521047"/>
                  </a:lnTo>
                  <a:lnTo>
                    <a:pt x="64089" y="544978"/>
                  </a:lnTo>
                  <a:close/>
                </a:path>
                <a:path w="132715" h="601980">
                  <a:moveTo>
                    <a:pt x="61912" y="601662"/>
                  </a:moveTo>
                  <a:lnTo>
                    <a:pt x="3670" y="492480"/>
                  </a:lnTo>
                  <a:lnTo>
                    <a:pt x="0" y="485533"/>
                  </a:lnTo>
                  <a:lnTo>
                    <a:pt x="2628" y="476846"/>
                  </a:lnTo>
                  <a:lnTo>
                    <a:pt x="16522" y="469455"/>
                  </a:lnTo>
                  <a:lnTo>
                    <a:pt x="25209" y="472084"/>
                  </a:lnTo>
                  <a:lnTo>
                    <a:pt x="50727" y="519916"/>
                  </a:lnTo>
                  <a:lnTo>
                    <a:pt x="48717" y="572795"/>
                  </a:lnTo>
                  <a:lnTo>
                    <a:pt x="77292" y="573887"/>
                  </a:lnTo>
                  <a:lnTo>
                    <a:pt x="79569" y="573887"/>
                  </a:lnTo>
                  <a:lnTo>
                    <a:pt x="61912" y="601662"/>
                  </a:lnTo>
                  <a:close/>
                </a:path>
                <a:path w="132715" h="601980">
                  <a:moveTo>
                    <a:pt x="79569" y="573887"/>
                  </a:moveTo>
                  <a:lnTo>
                    <a:pt x="77292" y="573887"/>
                  </a:lnTo>
                  <a:lnTo>
                    <a:pt x="79301" y="521047"/>
                  </a:lnTo>
                  <a:lnTo>
                    <a:pt x="108407" y="475259"/>
                  </a:lnTo>
                  <a:lnTo>
                    <a:pt x="117233" y="473278"/>
                  </a:lnTo>
                  <a:lnTo>
                    <a:pt x="130581" y="481761"/>
                  </a:lnTo>
                  <a:lnTo>
                    <a:pt x="132562" y="490588"/>
                  </a:lnTo>
                  <a:lnTo>
                    <a:pt x="128295" y="497243"/>
                  </a:lnTo>
                  <a:lnTo>
                    <a:pt x="79569" y="573887"/>
                  </a:lnTo>
                  <a:close/>
                </a:path>
                <a:path w="132715" h="601980">
                  <a:moveTo>
                    <a:pt x="77292" y="573887"/>
                  </a:moveTo>
                  <a:lnTo>
                    <a:pt x="48717" y="572795"/>
                  </a:lnTo>
                  <a:lnTo>
                    <a:pt x="50727" y="519916"/>
                  </a:lnTo>
                  <a:lnTo>
                    <a:pt x="64089" y="544978"/>
                  </a:lnTo>
                  <a:lnTo>
                    <a:pt x="50952" y="565645"/>
                  </a:lnTo>
                  <a:lnTo>
                    <a:pt x="75615" y="566597"/>
                  </a:lnTo>
                  <a:lnTo>
                    <a:pt x="77569" y="566597"/>
                  </a:lnTo>
                  <a:lnTo>
                    <a:pt x="77292" y="573887"/>
                  </a:lnTo>
                  <a:close/>
                </a:path>
                <a:path w="132715" h="601980">
                  <a:moveTo>
                    <a:pt x="77569" y="566597"/>
                  </a:moveTo>
                  <a:lnTo>
                    <a:pt x="75615" y="566597"/>
                  </a:lnTo>
                  <a:lnTo>
                    <a:pt x="64089" y="544978"/>
                  </a:lnTo>
                  <a:lnTo>
                    <a:pt x="79301" y="521047"/>
                  </a:lnTo>
                  <a:lnTo>
                    <a:pt x="77569" y="566597"/>
                  </a:lnTo>
                  <a:close/>
                </a:path>
                <a:path w="132715" h="601980">
                  <a:moveTo>
                    <a:pt x="75615" y="566597"/>
                  </a:moveTo>
                  <a:lnTo>
                    <a:pt x="50952" y="565645"/>
                  </a:lnTo>
                  <a:lnTo>
                    <a:pt x="64089" y="544978"/>
                  </a:lnTo>
                  <a:lnTo>
                    <a:pt x="75615" y="566597"/>
                  </a:lnTo>
                  <a:close/>
                </a:path>
              </a:pathLst>
            </a:custGeom>
            <a:solidFill>
              <a:srgbClr val="4E81BC"/>
            </a:solidFill>
          </p:spPr>
          <p:txBody>
            <a:bodyPr wrap="square" lIns="0" tIns="0" rIns="0" bIns="0" rtlCol="0"/>
            <a:lstStyle/>
            <a:p>
              <a:endParaRPr/>
            </a:p>
          </p:txBody>
        </p:sp>
        <p:pic>
          <p:nvPicPr>
            <p:cNvPr id="102" name="object 102"/>
            <p:cNvPicPr/>
            <p:nvPr/>
          </p:nvPicPr>
          <p:blipFill>
            <a:blip r:embed="rId29" cstate="print"/>
            <a:stretch>
              <a:fillRect/>
            </a:stretch>
          </p:blipFill>
          <p:spPr>
            <a:xfrm>
              <a:off x="7089648" y="2346960"/>
              <a:ext cx="1557527" cy="847344"/>
            </a:xfrm>
            <a:prstGeom prst="rect">
              <a:avLst/>
            </a:prstGeom>
          </p:spPr>
        </p:pic>
        <p:sp>
          <p:nvSpPr>
            <p:cNvPr id="103" name="object 103"/>
            <p:cNvSpPr/>
            <p:nvPr/>
          </p:nvSpPr>
          <p:spPr>
            <a:xfrm>
              <a:off x="7257758" y="2369146"/>
              <a:ext cx="1349375" cy="648335"/>
            </a:xfrm>
            <a:custGeom>
              <a:avLst/>
              <a:gdLst/>
              <a:ahLst/>
              <a:cxnLst/>
              <a:rect l="l" t="t" r="r" b="b"/>
              <a:pathLst>
                <a:path w="1349375" h="648335">
                  <a:moveTo>
                    <a:pt x="79682" y="614566"/>
                  </a:moveTo>
                  <a:lnTo>
                    <a:pt x="51465" y="611902"/>
                  </a:lnTo>
                  <a:lnTo>
                    <a:pt x="67660" y="588660"/>
                  </a:lnTo>
                  <a:lnTo>
                    <a:pt x="1337170" y="0"/>
                  </a:lnTo>
                  <a:lnTo>
                    <a:pt x="1349222" y="25946"/>
                  </a:lnTo>
                  <a:lnTo>
                    <a:pt x="79682" y="614566"/>
                  </a:lnTo>
                  <a:close/>
                </a:path>
                <a:path w="1349375" h="648335">
                  <a:moveTo>
                    <a:pt x="131064" y="648093"/>
                  </a:moveTo>
                  <a:lnTo>
                    <a:pt x="0" y="635736"/>
                  </a:lnTo>
                  <a:lnTo>
                    <a:pt x="75247" y="527748"/>
                  </a:lnTo>
                  <a:lnTo>
                    <a:pt x="84175" y="526160"/>
                  </a:lnTo>
                  <a:lnTo>
                    <a:pt x="97078" y="535190"/>
                  </a:lnTo>
                  <a:lnTo>
                    <a:pt x="98717" y="544118"/>
                  </a:lnTo>
                  <a:lnTo>
                    <a:pt x="67660" y="588660"/>
                  </a:lnTo>
                  <a:lnTo>
                    <a:pt x="19735" y="610882"/>
                  </a:lnTo>
                  <a:lnTo>
                    <a:pt x="31750" y="636790"/>
                  </a:lnTo>
                  <a:lnTo>
                    <a:pt x="138535" y="636790"/>
                  </a:lnTo>
                  <a:lnTo>
                    <a:pt x="138010" y="642340"/>
                  </a:lnTo>
                  <a:lnTo>
                    <a:pt x="131064" y="648093"/>
                  </a:lnTo>
                  <a:close/>
                </a:path>
                <a:path w="1349375" h="648335">
                  <a:moveTo>
                    <a:pt x="31750" y="636790"/>
                  </a:moveTo>
                  <a:lnTo>
                    <a:pt x="19735" y="610882"/>
                  </a:lnTo>
                  <a:lnTo>
                    <a:pt x="67660" y="588660"/>
                  </a:lnTo>
                  <a:lnTo>
                    <a:pt x="53070" y="609599"/>
                  </a:lnTo>
                  <a:lnTo>
                    <a:pt x="27076" y="609599"/>
                  </a:lnTo>
                  <a:lnTo>
                    <a:pt x="37452" y="632015"/>
                  </a:lnTo>
                  <a:lnTo>
                    <a:pt x="42049" y="632015"/>
                  </a:lnTo>
                  <a:lnTo>
                    <a:pt x="31750" y="636790"/>
                  </a:lnTo>
                  <a:close/>
                </a:path>
                <a:path w="1349375" h="648335">
                  <a:moveTo>
                    <a:pt x="37452" y="632015"/>
                  </a:moveTo>
                  <a:lnTo>
                    <a:pt x="27076" y="609599"/>
                  </a:lnTo>
                  <a:lnTo>
                    <a:pt x="51465" y="611902"/>
                  </a:lnTo>
                  <a:lnTo>
                    <a:pt x="37452" y="632015"/>
                  </a:lnTo>
                  <a:close/>
                </a:path>
                <a:path w="1349375" h="648335">
                  <a:moveTo>
                    <a:pt x="51465" y="611902"/>
                  </a:moveTo>
                  <a:lnTo>
                    <a:pt x="27076" y="609599"/>
                  </a:lnTo>
                  <a:lnTo>
                    <a:pt x="53070" y="609599"/>
                  </a:lnTo>
                  <a:lnTo>
                    <a:pt x="51465" y="611902"/>
                  </a:lnTo>
                  <a:close/>
                </a:path>
                <a:path w="1349375" h="648335">
                  <a:moveTo>
                    <a:pt x="42049" y="632015"/>
                  </a:moveTo>
                  <a:lnTo>
                    <a:pt x="37452" y="632015"/>
                  </a:lnTo>
                  <a:lnTo>
                    <a:pt x="51465" y="611902"/>
                  </a:lnTo>
                  <a:lnTo>
                    <a:pt x="79682" y="614566"/>
                  </a:lnTo>
                  <a:lnTo>
                    <a:pt x="42049" y="632015"/>
                  </a:lnTo>
                  <a:close/>
                </a:path>
                <a:path w="1349375" h="648335">
                  <a:moveTo>
                    <a:pt x="138535" y="636790"/>
                  </a:moveTo>
                  <a:lnTo>
                    <a:pt x="31750" y="636790"/>
                  </a:lnTo>
                  <a:lnTo>
                    <a:pt x="79682" y="614566"/>
                  </a:lnTo>
                  <a:lnTo>
                    <a:pt x="133743" y="619671"/>
                  </a:lnTo>
                  <a:lnTo>
                    <a:pt x="139496" y="626617"/>
                  </a:lnTo>
                  <a:lnTo>
                    <a:pt x="138535" y="636790"/>
                  </a:lnTo>
                  <a:close/>
                </a:path>
              </a:pathLst>
            </a:custGeom>
            <a:solidFill>
              <a:srgbClr val="4E81BC"/>
            </a:solidFill>
          </p:spPr>
          <p:txBody>
            <a:bodyPr wrap="square" lIns="0" tIns="0" rIns="0" bIns="0" rtlCol="0"/>
            <a:lstStyle/>
            <a:p>
              <a:endParaRPr/>
            </a:p>
          </p:txBody>
        </p:sp>
        <p:pic>
          <p:nvPicPr>
            <p:cNvPr id="104" name="object 104"/>
            <p:cNvPicPr/>
            <p:nvPr/>
          </p:nvPicPr>
          <p:blipFill>
            <a:blip r:embed="rId30" cstate="print"/>
            <a:stretch>
              <a:fillRect/>
            </a:stretch>
          </p:blipFill>
          <p:spPr>
            <a:xfrm>
              <a:off x="8400288" y="3176016"/>
              <a:ext cx="338327" cy="1216152"/>
            </a:xfrm>
            <a:prstGeom prst="rect">
              <a:avLst/>
            </a:prstGeom>
          </p:spPr>
        </p:pic>
        <p:sp>
          <p:nvSpPr>
            <p:cNvPr id="105" name="object 105"/>
            <p:cNvSpPr/>
            <p:nvPr/>
          </p:nvSpPr>
          <p:spPr>
            <a:xfrm>
              <a:off x="8503793" y="3198469"/>
              <a:ext cx="132715" cy="1004569"/>
            </a:xfrm>
            <a:custGeom>
              <a:avLst/>
              <a:gdLst/>
              <a:ahLst/>
              <a:cxnLst/>
              <a:rect l="l" t="t" r="r" b="b"/>
              <a:pathLst>
                <a:path w="132715" h="1004570">
                  <a:moveTo>
                    <a:pt x="65591" y="947330"/>
                  </a:moveTo>
                  <a:lnTo>
                    <a:pt x="51623" y="922643"/>
                  </a:lnTo>
                  <a:lnTo>
                    <a:pt x="63347" y="0"/>
                  </a:lnTo>
                  <a:lnTo>
                    <a:pt x="91922" y="342"/>
                  </a:lnTo>
                  <a:lnTo>
                    <a:pt x="80199" y="923007"/>
                  </a:lnTo>
                  <a:lnTo>
                    <a:pt x="65591" y="947330"/>
                  </a:lnTo>
                  <a:close/>
                </a:path>
                <a:path w="132715" h="1004570">
                  <a:moveTo>
                    <a:pt x="64884" y="1004036"/>
                  </a:moveTo>
                  <a:lnTo>
                    <a:pt x="0" y="889495"/>
                  </a:lnTo>
                  <a:lnTo>
                    <a:pt x="2425" y="880757"/>
                  </a:lnTo>
                  <a:lnTo>
                    <a:pt x="16116" y="873023"/>
                  </a:lnTo>
                  <a:lnTo>
                    <a:pt x="24853" y="875398"/>
                  </a:lnTo>
                  <a:lnTo>
                    <a:pt x="28851" y="882395"/>
                  </a:lnTo>
                  <a:lnTo>
                    <a:pt x="51623" y="922643"/>
                  </a:lnTo>
                  <a:lnTo>
                    <a:pt x="50952" y="975461"/>
                  </a:lnTo>
                  <a:lnTo>
                    <a:pt x="79527" y="975867"/>
                  </a:lnTo>
                  <a:lnTo>
                    <a:pt x="81795" y="975867"/>
                  </a:lnTo>
                  <a:lnTo>
                    <a:pt x="64884" y="1004036"/>
                  </a:lnTo>
                  <a:close/>
                </a:path>
                <a:path w="132715" h="1004570">
                  <a:moveTo>
                    <a:pt x="81795" y="975867"/>
                  </a:moveTo>
                  <a:lnTo>
                    <a:pt x="79527" y="975867"/>
                  </a:lnTo>
                  <a:lnTo>
                    <a:pt x="80199" y="923007"/>
                  </a:lnTo>
                  <a:lnTo>
                    <a:pt x="104675" y="882243"/>
                  </a:lnTo>
                  <a:lnTo>
                    <a:pt x="108140" y="876439"/>
                  </a:lnTo>
                  <a:lnTo>
                    <a:pt x="116928" y="874267"/>
                  </a:lnTo>
                  <a:lnTo>
                    <a:pt x="130416" y="882395"/>
                  </a:lnTo>
                  <a:lnTo>
                    <a:pt x="132600" y="891184"/>
                  </a:lnTo>
                  <a:lnTo>
                    <a:pt x="128587" y="897928"/>
                  </a:lnTo>
                  <a:lnTo>
                    <a:pt x="81795" y="975867"/>
                  </a:lnTo>
                  <a:close/>
                </a:path>
                <a:path w="132715" h="1004570">
                  <a:moveTo>
                    <a:pt x="79527" y="975867"/>
                  </a:moveTo>
                  <a:lnTo>
                    <a:pt x="50952" y="975461"/>
                  </a:lnTo>
                  <a:lnTo>
                    <a:pt x="51623" y="922643"/>
                  </a:lnTo>
                  <a:lnTo>
                    <a:pt x="65591" y="947330"/>
                  </a:lnTo>
                  <a:lnTo>
                    <a:pt x="52984" y="968324"/>
                  </a:lnTo>
                  <a:lnTo>
                    <a:pt x="77635" y="968616"/>
                  </a:lnTo>
                  <a:lnTo>
                    <a:pt x="79619" y="968616"/>
                  </a:lnTo>
                  <a:lnTo>
                    <a:pt x="79527" y="975867"/>
                  </a:lnTo>
                  <a:close/>
                </a:path>
                <a:path w="132715" h="1004570">
                  <a:moveTo>
                    <a:pt x="79619" y="968616"/>
                  </a:moveTo>
                  <a:lnTo>
                    <a:pt x="77635" y="968616"/>
                  </a:lnTo>
                  <a:lnTo>
                    <a:pt x="65591" y="947330"/>
                  </a:lnTo>
                  <a:lnTo>
                    <a:pt x="80199" y="923007"/>
                  </a:lnTo>
                  <a:lnTo>
                    <a:pt x="79619" y="968616"/>
                  </a:lnTo>
                  <a:close/>
                </a:path>
                <a:path w="132715" h="1004570">
                  <a:moveTo>
                    <a:pt x="77635" y="968616"/>
                  </a:moveTo>
                  <a:lnTo>
                    <a:pt x="52984" y="968324"/>
                  </a:lnTo>
                  <a:lnTo>
                    <a:pt x="65591" y="947330"/>
                  </a:lnTo>
                  <a:lnTo>
                    <a:pt x="77635" y="968616"/>
                  </a:lnTo>
                  <a:close/>
                </a:path>
              </a:pathLst>
            </a:custGeom>
            <a:solidFill>
              <a:srgbClr val="FF0000"/>
            </a:solidFill>
          </p:spPr>
          <p:txBody>
            <a:bodyPr wrap="square" lIns="0" tIns="0" rIns="0" bIns="0" rtlCol="0"/>
            <a:lstStyle/>
            <a:p>
              <a:endParaRPr/>
            </a:p>
          </p:txBody>
        </p:sp>
        <p:pic>
          <p:nvPicPr>
            <p:cNvPr id="106" name="object 106"/>
            <p:cNvPicPr/>
            <p:nvPr/>
          </p:nvPicPr>
          <p:blipFill>
            <a:blip r:embed="rId31" cstate="print"/>
            <a:stretch>
              <a:fillRect/>
            </a:stretch>
          </p:blipFill>
          <p:spPr>
            <a:xfrm>
              <a:off x="7080504" y="3197352"/>
              <a:ext cx="338327" cy="1176527"/>
            </a:xfrm>
            <a:prstGeom prst="rect">
              <a:avLst/>
            </a:prstGeom>
          </p:spPr>
        </p:pic>
        <p:sp>
          <p:nvSpPr>
            <p:cNvPr id="107" name="object 107"/>
            <p:cNvSpPr/>
            <p:nvPr/>
          </p:nvSpPr>
          <p:spPr>
            <a:xfrm>
              <a:off x="7184326" y="3220199"/>
              <a:ext cx="132715" cy="965200"/>
            </a:xfrm>
            <a:custGeom>
              <a:avLst/>
              <a:gdLst/>
              <a:ahLst/>
              <a:cxnLst/>
              <a:rect l="l" t="t" r="r" b="b"/>
              <a:pathLst>
                <a:path w="132715" h="965200">
                  <a:moveTo>
                    <a:pt x="65822" y="908110"/>
                  </a:moveTo>
                  <a:lnTo>
                    <a:pt x="51740" y="883504"/>
                  </a:lnTo>
                  <a:lnTo>
                    <a:pt x="59181" y="0"/>
                  </a:lnTo>
                  <a:lnTo>
                    <a:pt x="87756" y="241"/>
                  </a:lnTo>
                  <a:lnTo>
                    <a:pt x="80315" y="883741"/>
                  </a:lnTo>
                  <a:lnTo>
                    <a:pt x="65822" y="908110"/>
                  </a:lnTo>
                  <a:close/>
                </a:path>
                <a:path w="132715" h="965200">
                  <a:moveTo>
                    <a:pt x="65341" y="964844"/>
                  </a:moveTo>
                  <a:lnTo>
                    <a:pt x="0" y="850544"/>
                  </a:lnTo>
                  <a:lnTo>
                    <a:pt x="2387" y="841870"/>
                  </a:lnTo>
                  <a:lnTo>
                    <a:pt x="16078" y="834021"/>
                  </a:lnTo>
                  <a:lnTo>
                    <a:pt x="24803" y="836358"/>
                  </a:lnTo>
                  <a:lnTo>
                    <a:pt x="28676" y="843203"/>
                  </a:lnTo>
                  <a:lnTo>
                    <a:pt x="51740" y="883504"/>
                  </a:lnTo>
                  <a:lnTo>
                    <a:pt x="51295" y="936371"/>
                  </a:lnTo>
                  <a:lnTo>
                    <a:pt x="82117" y="936625"/>
                  </a:lnTo>
                  <a:lnTo>
                    <a:pt x="65341" y="964844"/>
                  </a:lnTo>
                  <a:close/>
                </a:path>
                <a:path w="132715" h="965200">
                  <a:moveTo>
                    <a:pt x="82117" y="936625"/>
                  </a:moveTo>
                  <a:lnTo>
                    <a:pt x="79870" y="936625"/>
                  </a:lnTo>
                  <a:lnTo>
                    <a:pt x="80315" y="883741"/>
                  </a:lnTo>
                  <a:lnTo>
                    <a:pt x="108051" y="837107"/>
                  </a:lnTo>
                  <a:lnTo>
                    <a:pt x="116839" y="834872"/>
                  </a:lnTo>
                  <a:lnTo>
                    <a:pt x="130428" y="842911"/>
                  </a:lnTo>
                  <a:lnTo>
                    <a:pt x="132613" y="851687"/>
                  </a:lnTo>
                  <a:lnTo>
                    <a:pt x="82117" y="936625"/>
                  </a:lnTo>
                  <a:close/>
                </a:path>
                <a:path w="132715" h="965200">
                  <a:moveTo>
                    <a:pt x="79870" y="936625"/>
                  </a:moveTo>
                  <a:lnTo>
                    <a:pt x="51295" y="936371"/>
                  </a:lnTo>
                  <a:lnTo>
                    <a:pt x="51740" y="883504"/>
                  </a:lnTo>
                  <a:lnTo>
                    <a:pt x="65822" y="908110"/>
                  </a:lnTo>
                  <a:lnTo>
                    <a:pt x="53289" y="929182"/>
                  </a:lnTo>
                  <a:lnTo>
                    <a:pt x="79931" y="929373"/>
                  </a:lnTo>
                  <a:lnTo>
                    <a:pt x="79870" y="936625"/>
                  </a:lnTo>
                  <a:close/>
                </a:path>
                <a:path w="132715" h="965200">
                  <a:moveTo>
                    <a:pt x="79931" y="929373"/>
                  </a:moveTo>
                  <a:lnTo>
                    <a:pt x="77990" y="929373"/>
                  </a:lnTo>
                  <a:lnTo>
                    <a:pt x="65822" y="908110"/>
                  </a:lnTo>
                  <a:lnTo>
                    <a:pt x="80315" y="883741"/>
                  </a:lnTo>
                  <a:lnTo>
                    <a:pt x="79931" y="929373"/>
                  </a:lnTo>
                  <a:close/>
                </a:path>
                <a:path w="132715" h="965200">
                  <a:moveTo>
                    <a:pt x="77990" y="929373"/>
                  </a:moveTo>
                  <a:lnTo>
                    <a:pt x="53289" y="929182"/>
                  </a:lnTo>
                  <a:lnTo>
                    <a:pt x="65822" y="908110"/>
                  </a:lnTo>
                  <a:lnTo>
                    <a:pt x="77990" y="929373"/>
                  </a:lnTo>
                  <a:close/>
                </a:path>
              </a:pathLst>
            </a:custGeom>
            <a:solidFill>
              <a:srgbClr val="4E81BC"/>
            </a:solidFill>
          </p:spPr>
          <p:txBody>
            <a:bodyPr wrap="square" lIns="0" tIns="0" rIns="0" bIns="0" rtlCol="0"/>
            <a:lstStyle/>
            <a:p>
              <a:endParaRPr/>
            </a:p>
          </p:txBody>
        </p:sp>
        <p:pic>
          <p:nvPicPr>
            <p:cNvPr id="108" name="object 108"/>
            <p:cNvPicPr/>
            <p:nvPr/>
          </p:nvPicPr>
          <p:blipFill>
            <a:blip r:embed="rId32" cstate="print"/>
            <a:stretch>
              <a:fillRect/>
            </a:stretch>
          </p:blipFill>
          <p:spPr>
            <a:xfrm>
              <a:off x="8409432" y="4343400"/>
              <a:ext cx="1350264" cy="944880"/>
            </a:xfrm>
            <a:prstGeom prst="rect">
              <a:avLst/>
            </a:prstGeom>
          </p:spPr>
        </p:pic>
        <p:sp>
          <p:nvSpPr>
            <p:cNvPr id="109" name="object 109"/>
            <p:cNvSpPr/>
            <p:nvPr/>
          </p:nvSpPr>
          <p:spPr>
            <a:xfrm>
              <a:off x="8579688" y="4364431"/>
              <a:ext cx="1137920" cy="735330"/>
            </a:xfrm>
            <a:custGeom>
              <a:avLst/>
              <a:gdLst/>
              <a:ahLst/>
              <a:cxnLst/>
              <a:rect l="l" t="t" r="r" b="b"/>
              <a:pathLst>
                <a:path w="1137920" h="735329">
                  <a:moveTo>
                    <a:pt x="47773" y="704731"/>
                  </a:moveTo>
                  <a:lnTo>
                    <a:pt x="60706" y="679473"/>
                  </a:lnTo>
                  <a:lnTo>
                    <a:pt x="1122222" y="0"/>
                  </a:lnTo>
                  <a:lnTo>
                    <a:pt x="1137602" y="24066"/>
                  </a:lnTo>
                  <a:lnTo>
                    <a:pt x="76114" y="703552"/>
                  </a:lnTo>
                  <a:lnTo>
                    <a:pt x="47773" y="704731"/>
                  </a:lnTo>
                  <a:close/>
                </a:path>
                <a:path w="1137920" h="735329">
                  <a:moveTo>
                    <a:pt x="0" y="735317"/>
                  </a:moveTo>
                  <a:lnTo>
                    <a:pt x="56413" y="625182"/>
                  </a:lnTo>
                  <a:lnTo>
                    <a:pt x="59982" y="618134"/>
                  </a:lnTo>
                  <a:lnTo>
                    <a:pt x="68618" y="615353"/>
                  </a:lnTo>
                  <a:lnTo>
                    <a:pt x="82651" y="622553"/>
                  </a:lnTo>
                  <a:lnTo>
                    <a:pt x="85432" y="631177"/>
                  </a:lnTo>
                  <a:lnTo>
                    <a:pt x="60706" y="679473"/>
                  </a:lnTo>
                  <a:lnTo>
                    <a:pt x="16179" y="707974"/>
                  </a:lnTo>
                  <a:lnTo>
                    <a:pt x="31610" y="732040"/>
                  </a:lnTo>
                  <a:lnTo>
                    <a:pt x="79150" y="732040"/>
                  </a:lnTo>
                  <a:lnTo>
                    <a:pt x="0" y="735317"/>
                  </a:lnTo>
                  <a:close/>
                </a:path>
                <a:path w="1137920" h="735329">
                  <a:moveTo>
                    <a:pt x="31610" y="732040"/>
                  </a:moveTo>
                  <a:lnTo>
                    <a:pt x="16179" y="707974"/>
                  </a:lnTo>
                  <a:lnTo>
                    <a:pt x="60706" y="679473"/>
                  </a:lnTo>
                  <a:lnTo>
                    <a:pt x="47773" y="704731"/>
                  </a:lnTo>
                  <a:lnTo>
                    <a:pt x="23266" y="705751"/>
                  </a:lnTo>
                  <a:lnTo>
                    <a:pt x="36614" y="726528"/>
                  </a:lnTo>
                  <a:lnTo>
                    <a:pt x="40220" y="726528"/>
                  </a:lnTo>
                  <a:lnTo>
                    <a:pt x="31610" y="732040"/>
                  </a:lnTo>
                  <a:close/>
                </a:path>
                <a:path w="1137920" h="735329">
                  <a:moveTo>
                    <a:pt x="79150" y="732040"/>
                  </a:moveTo>
                  <a:lnTo>
                    <a:pt x="31610" y="732040"/>
                  </a:lnTo>
                  <a:lnTo>
                    <a:pt x="76114" y="703552"/>
                  </a:lnTo>
                  <a:lnTo>
                    <a:pt x="130327" y="701332"/>
                  </a:lnTo>
                  <a:lnTo>
                    <a:pt x="136982" y="707428"/>
                  </a:lnTo>
                  <a:lnTo>
                    <a:pt x="137325" y="715314"/>
                  </a:lnTo>
                  <a:lnTo>
                    <a:pt x="137617" y="723214"/>
                  </a:lnTo>
                  <a:lnTo>
                    <a:pt x="131521" y="729856"/>
                  </a:lnTo>
                  <a:lnTo>
                    <a:pt x="79150" y="732040"/>
                  </a:lnTo>
                  <a:close/>
                </a:path>
                <a:path w="1137920" h="735329">
                  <a:moveTo>
                    <a:pt x="40220" y="726528"/>
                  </a:moveTo>
                  <a:lnTo>
                    <a:pt x="36614" y="726528"/>
                  </a:lnTo>
                  <a:lnTo>
                    <a:pt x="47773" y="704731"/>
                  </a:lnTo>
                  <a:lnTo>
                    <a:pt x="76114" y="703552"/>
                  </a:lnTo>
                  <a:lnTo>
                    <a:pt x="40220" y="726528"/>
                  </a:lnTo>
                  <a:close/>
                </a:path>
                <a:path w="1137920" h="735329">
                  <a:moveTo>
                    <a:pt x="36614" y="726528"/>
                  </a:moveTo>
                  <a:lnTo>
                    <a:pt x="23266" y="705751"/>
                  </a:lnTo>
                  <a:lnTo>
                    <a:pt x="47773" y="704731"/>
                  </a:lnTo>
                  <a:lnTo>
                    <a:pt x="36614" y="726528"/>
                  </a:lnTo>
                  <a:close/>
                </a:path>
              </a:pathLst>
            </a:custGeom>
            <a:solidFill>
              <a:srgbClr val="FF0000"/>
            </a:solidFill>
          </p:spPr>
          <p:txBody>
            <a:bodyPr wrap="square" lIns="0" tIns="0" rIns="0" bIns="0" rtlCol="0"/>
            <a:lstStyle/>
            <a:p>
              <a:endParaRPr/>
            </a:p>
          </p:txBody>
        </p:sp>
        <p:pic>
          <p:nvPicPr>
            <p:cNvPr id="110" name="object 110"/>
            <p:cNvPicPr/>
            <p:nvPr/>
          </p:nvPicPr>
          <p:blipFill>
            <a:blip r:embed="rId33" cstate="print"/>
            <a:stretch>
              <a:fillRect/>
            </a:stretch>
          </p:blipFill>
          <p:spPr>
            <a:xfrm>
              <a:off x="7202424" y="4364736"/>
              <a:ext cx="1545335" cy="923544"/>
            </a:xfrm>
            <a:prstGeom prst="rect">
              <a:avLst/>
            </a:prstGeom>
          </p:spPr>
        </p:pic>
        <p:sp>
          <p:nvSpPr>
            <p:cNvPr id="111" name="object 111"/>
            <p:cNvSpPr/>
            <p:nvPr/>
          </p:nvSpPr>
          <p:spPr>
            <a:xfrm>
              <a:off x="7243013" y="4387748"/>
              <a:ext cx="1337310" cy="718185"/>
            </a:xfrm>
            <a:custGeom>
              <a:avLst/>
              <a:gdLst/>
              <a:ahLst/>
              <a:cxnLst/>
              <a:rect l="l" t="t" r="r" b="b"/>
              <a:pathLst>
                <a:path w="1337309" h="718185">
                  <a:moveTo>
                    <a:pt x="1258219" y="686843"/>
                  </a:moveTo>
                  <a:lnTo>
                    <a:pt x="0" y="25298"/>
                  </a:lnTo>
                  <a:lnTo>
                    <a:pt x="13296" y="0"/>
                  </a:lnTo>
                  <a:lnTo>
                    <a:pt x="1271613" y="661596"/>
                  </a:lnTo>
                  <a:lnTo>
                    <a:pt x="1286613" y="685594"/>
                  </a:lnTo>
                  <a:lnTo>
                    <a:pt x="1258219" y="686843"/>
                  </a:lnTo>
                  <a:close/>
                </a:path>
                <a:path w="1337309" h="718185">
                  <a:moveTo>
                    <a:pt x="1336435" y="711453"/>
                  </a:moveTo>
                  <a:lnTo>
                    <a:pt x="1305026" y="711453"/>
                  </a:lnTo>
                  <a:lnTo>
                    <a:pt x="1318323" y="686155"/>
                  </a:lnTo>
                  <a:lnTo>
                    <a:pt x="1271613" y="661596"/>
                  </a:lnTo>
                  <a:lnTo>
                    <a:pt x="1246987" y="622198"/>
                  </a:lnTo>
                  <a:lnTo>
                    <a:pt x="1242771" y="615505"/>
                  </a:lnTo>
                  <a:lnTo>
                    <a:pt x="1244803" y="606729"/>
                  </a:lnTo>
                  <a:lnTo>
                    <a:pt x="1258201" y="598335"/>
                  </a:lnTo>
                  <a:lnTo>
                    <a:pt x="1267028" y="600379"/>
                  </a:lnTo>
                  <a:lnTo>
                    <a:pt x="1336435" y="711453"/>
                  </a:lnTo>
                  <a:close/>
                </a:path>
                <a:path w="1337309" h="718185">
                  <a:moveTo>
                    <a:pt x="1286613" y="685594"/>
                  </a:moveTo>
                  <a:lnTo>
                    <a:pt x="1271613" y="661596"/>
                  </a:lnTo>
                  <a:lnTo>
                    <a:pt x="1315207" y="684517"/>
                  </a:lnTo>
                  <a:lnTo>
                    <a:pt x="1311084" y="684517"/>
                  </a:lnTo>
                  <a:lnTo>
                    <a:pt x="1286613" y="685594"/>
                  </a:lnTo>
                  <a:close/>
                </a:path>
                <a:path w="1337309" h="718185">
                  <a:moveTo>
                    <a:pt x="1299578" y="706335"/>
                  </a:moveTo>
                  <a:lnTo>
                    <a:pt x="1286613" y="685594"/>
                  </a:lnTo>
                  <a:lnTo>
                    <a:pt x="1311084" y="684517"/>
                  </a:lnTo>
                  <a:lnTo>
                    <a:pt x="1299578" y="706335"/>
                  </a:lnTo>
                  <a:close/>
                </a:path>
                <a:path w="1337309" h="718185">
                  <a:moveTo>
                    <a:pt x="1307716" y="706335"/>
                  </a:moveTo>
                  <a:lnTo>
                    <a:pt x="1299578" y="706335"/>
                  </a:lnTo>
                  <a:lnTo>
                    <a:pt x="1311084" y="684517"/>
                  </a:lnTo>
                  <a:lnTo>
                    <a:pt x="1315207" y="684517"/>
                  </a:lnTo>
                  <a:lnTo>
                    <a:pt x="1318323" y="686155"/>
                  </a:lnTo>
                  <a:lnTo>
                    <a:pt x="1307716" y="706335"/>
                  </a:lnTo>
                  <a:close/>
                </a:path>
                <a:path w="1337309" h="718185">
                  <a:moveTo>
                    <a:pt x="1305026" y="711453"/>
                  </a:moveTo>
                  <a:lnTo>
                    <a:pt x="1258219" y="686843"/>
                  </a:lnTo>
                  <a:lnTo>
                    <a:pt x="1286613" y="685594"/>
                  </a:lnTo>
                  <a:lnTo>
                    <a:pt x="1299578" y="706335"/>
                  </a:lnTo>
                  <a:lnTo>
                    <a:pt x="1307716" y="706335"/>
                  </a:lnTo>
                  <a:lnTo>
                    <a:pt x="1305026" y="711453"/>
                  </a:lnTo>
                  <a:close/>
                </a:path>
                <a:path w="1337309" h="718185">
                  <a:moveTo>
                    <a:pt x="1205318" y="717803"/>
                  </a:moveTo>
                  <a:lnTo>
                    <a:pt x="1198613" y="711644"/>
                  </a:lnTo>
                  <a:lnTo>
                    <a:pt x="1197927" y="695921"/>
                  </a:lnTo>
                  <a:lnTo>
                    <a:pt x="1204023" y="689228"/>
                  </a:lnTo>
                  <a:lnTo>
                    <a:pt x="1258219" y="686843"/>
                  </a:lnTo>
                  <a:lnTo>
                    <a:pt x="1305026" y="711453"/>
                  </a:lnTo>
                  <a:lnTo>
                    <a:pt x="1336435" y="711453"/>
                  </a:lnTo>
                  <a:lnTo>
                    <a:pt x="1336776" y="712000"/>
                  </a:lnTo>
                  <a:lnTo>
                    <a:pt x="1205318" y="717803"/>
                  </a:lnTo>
                  <a:close/>
                </a:path>
              </a:pathLst>
            </a:custGeom>
            <a:solidFill>
              <a:srgbClr val="4E81BC"/>
            </a:solidFill>
          </p:spPr>
          <p:txBody>
            <a:bodyPr wrap="square" lIns="0" tIns="0" rIns="0" bIns="0" rtlCol="0"/>
            <a:lstStyle/>
            <a:p>
              <a:endParaRPr/>
            </a:p>
          </p:txBody>
        </p:sp>
        <p:pic>
          <p:nvPicPr>
            <p:cNvPr id="112" name="object 112"/>
            <p:cNvPicPr/>
            <p:nvPr/>
          </p:nvPicPr>
          <p:blipFill>
            <a:blip r:embed="rId34" cstate="print"/>
            <a:stretch>
              <a:fillRect/>
            </a:stretch>
          </p:blipFill>
          <p:spPr>
            <a:xfrm>
              <a:off x="8418576" y="4395216"/>
              <a:ext cx="338327" cy="893063"/>
            </a:xfrm>
            <a:prstGeom prst="rect">
              <a:avLst/>
            </a:prstGeom>
          </p:spPr>
        </p:pic>
        <p:sp>
          <p:nvSpPr>
            <p:cNvPr id="113" name="object 113"/>
            <p:cNvSpPr/>
            <p:nvPr/>
          </p:nvSpPr>
          <p:spPr>
            <a:xfrm>
              <a:off x="8517928" y="4417466"/>
              <a:ext cx="132715" cy="682625"/>
            </a:xfrm>
            <a:custGeom>
              <a:avLst/>
              <a:gdLst/>
              <a:ahLst/>
              <a:cxnLst/>
              <a:rect l="l" t="t" r="r" b="b"/>
              <a:pathLst>
                <a:path w="132715" h="682625">
                  <a:moveTo>
                    <a:pt x="67887" y="625594"/>
                  </a:moveTo>
                  <a:lnTo>
                    <a:pt x="52920" y="601494"/>
                  </a:lnTo>
                  <a:lnTo>
                    <a:pt x="36461" y="800"/>
                  </a:lnTo>
                  <a:lnTo>
                    <a:pt x="64985" y="0"/>
                  </a:lnTo>
                  <a:lnTo>
                    <a:pt x="81492" y="600750"/>
                  </a:lnTo>
                  <a:lnTo>
                    <a:pt x="67887" y="625594"/>
                  </a:lnTo>
                  <a:close/>
                </a:path>
                <a:path w="132715" h="682625">
                  <a:moveTo>
                    <a:pt x="84762" y="654342"/>
                  </a:moveTo>
                  <a:lnTo>
                    <a:pt x="54368" y="654342"/>
                  </a:lnTo>
                  <a:lnTo>
                    <a:pt x="82943" y="653554"/>
                  </a:lnTo>
                  <a:lnTo>
                    <a:pt x="81492" y="600750"/>
                  </a:lnTo>
                  <a:lnTo>
                    <a:pt x="103784" y="560044"/>
                  </a:lnTo>
                  <a:lnTo>
                    <a:pt x="107556" y="553097"/>
                  </a:lnTo>
                  <a:lnTo>
                    <a:pt x="116230" y="550570"/>
                  </a:lnTo>
                  <a:lnTo>
                    <a:pt x="123177" y="554329"/>
                  </a:lnTo>
                  <a:lnTo>
                    <a:pt x="130073" y="558152"/>
                  </a:lnTo>
                  <a:lnTo>
                    <a:pt x="132613" y="566839"/>
                  </a:lnTo>
                  <a:lnTo>
                    <a:pt x="84762" y="654342"/>
                  </a:lnTo>
                  <a:close/>
                </a:path>
                <a:path w="132715" h="682625">
                  <a:moveTo>
                    <a:pt x="69456" y="682332"/>
                  </a:moveTo>
                  <a:lnTo>
                    <a:pt x="0" y="570458"/>
                  </a:lnTo>
                  <a:lnTo>
                    <a:pt x="2082" y="561682"/>
                  </a:lnTo>
                  <a:lnTo>
                    <a:pt x="15481" y="553338"/>
                  </a:lnTo>
                  <a:lnTo>
                    <a:pt x="24307" y="555371"/>
                  </a:lnTo>
                  <a:lnTo>
                    <a:pt x="28473" y="562127"/>
                  </a:lnTo>
                  <a:lnTo>
                    <a:pt x="52920" y="601494"/>
                  </a:lnTo>
                  <a:lnTo>
                    <a:pt x="54368" y="654342"/>
                  </a:lnTo>
                  <a:lnTo>
                    <a:pt x="84762" y="654342"/>
                  </a:lnTo>
                  <a:lnTo>
                    <a:pt x="69456" y="682332"/>
                  </a:lnTo>
                  <a:close/>
                </a:path>
                <a:path w="132715" h="682625">
                  <a:moveTo>
                    <a:pt x="82766" y="647103"/>
                  </a:moveTo>
                  <a:lnTo>
                    <a:pt x="56108" y="647103"/>
                  </a:lnTo>
                  <a:lnTo>
                    <a:pt x="80810" y="646404"/>
                  </a:lnTo>
                  <a:lnTo>
                    <a:pt x="67887" y="625594"/>
                  </a:lnTo>
                  <a:lnTo>
                    <a:pt x="81492" y="600750"/>
                  </a:lnTo>
                  <a:lnTo>
                    <a:pt x="82766" y="647103"/>
                  </a:lnTo>
                  <a:close/>
                </a:path>
                <a:path w="132715" h="682625">
                  <a:moveTo>
                    <a:pt x="54368" y="654342"/>
                  </a:moveTo>
                  <a:lnTo>
                    <a:pt x="52920" y="601494"/>
                  </a:lnTo>
                  <a:lnTo>
                    <a:pt x="67887" y="625594"/>
                  </a:lnTo>
                  <a:lnTo>
                    <a:pt x="56108" y="647103"/>
                  </a:lnTo>
                  <a:lnTo>
                    <a:pt x="82766" y="647103"/>
                  </a:lnTo>
                  <a:lnTo>
                    <a:pt x="82943" y="653554"/>
                  </a:lnTo>
                  <a:lnTo>
                    <a:pt x="54368" y="654342"/>
                  </a:lnTo>
                  <a:close/>
                </a:path>
                <a:path w="132715" h="682625">
                  <a:moveTo>
                    <a:pt x="56108" y="647103"/>
                  </a:moveTo>
                  <a:lnTo>
                    <a:pt x="67887" y="625594"/>
                  </a:lnTo>
                  <a:lnTo>
                    <a:pt x="80810" y="646404"/>
                  </a:lnTo>
                  <a:lnTo>
                    <a:pt x="56108" y="647103"/>
                  </a:lnTo>
                  <a:close/>
                </a:path>
              </a:pathLst>
            </a:custGeom>
            <a:solidFill>
              <a:srgbClr val="4E81BC"/>
            </a:solidFill>
          </p:spPr>
          <p:txBody>
            <a:bodyPr wrap="square" lIns="0" tIns="0" rIns="0" bIns="0" rtlCol="0"/>
            <a:lstStyle/>
            <a:p>
              <a:endParaRPr/>
            </a:p>
          </p:txBody>
        </p:sp>
        <p:pic>
          <p:nvPicPr>
            <p:cNvPr id="114" name="object 114"/>
            <p:cNvPicPr/>
            <p:nvPr/>
          </p:nvPicPr>
          <p:blipFill>
            <a:blip r:embed="rId35" cstate="print"/>
            <a:stretch>
              <a:fillRect/>
            </a:stretch>
          </p:blipFill>
          <p:spPr>
            <a:xfrm>
              <a:off x="8552688" y="2346960"/>
              <a:ext cx="1335024" cy="847344"/>
            </a:xfrm>
            <a:prstGeom prst="rect">
              <a:avLst/>
            </a:prstGeom>
          </p:spPr>
        </p:pic>
        <p:sp>
          <p:nvSpPr>
            <p:cNvPr id="115" name="object 115"/>
            <p:cNvSpPr/>
            <p:nvPr/>
          </p:nvSpPr>
          <p:spPr>
            <a:xfrm>
              <a:off x="8593975" y="2369642"/>
              <a:ext cx="1125220" cy="638175"/>
            </a:xfrm>
            <a:custGeom>
              <a:avLst/>
              <a:gdLst/>
              <a:ahLst/>
              <a:cxnLst/>
              <a:rect l="l" t="t" r="r" b="b"/>
              <a:pathLst>
                <a:path w="1125220" h="638175">
                  <a:moveTo>
                    <a:pt x="1047054" y="608229"/>
                  </a:moveTo>
                  <a:lnTo>
                    <a:pt x="0" y="24955"/>
                  </a:lnTo>
                  <a:lnTo>
                    <a:pt x="13944" y="0"/>
                  </a:lnTo>
                  <a:lnTo>
                    <a:pt x="1060996" y="583299"/>
                  </a:lnTo>
                  <a:lnTo>
                    <a:pt x="1075415" y="607663"/>
                  </a:lnTo>
                  <a:lnTo>
                    <a:pt x="1047054" y="608229"/>
                  </a:lnTo>
                  <a:close/>
                </a:path>
                <a:path w="1125220" h="638175">
                  <a:moveTo>
                    <a:pt x="1124231" y="633958"/>
                  </a:moveTo>
                  <a:lnTo>
                    <a:pt x="1093241" y="633958"/>
                  </a:lnTo>
                  <a:lnTo>
                    <a:pt x="1107135" y="609003"/>
                  </a:lnTo>
                  <a:lnTo>
                    <a:pt x="1060996" y="583299"/>
                  </a:lnTo>
                  <a:lnTo>
                    <a:pt x="1033322" y="536575"/>
                  </a:lnTo>
                  <a:lnTo>
                    <a:pt x="1035596" y="527799"/>
                  </a:lnTo>
                  <a:lnTo>
                    <a:pt x="1049197" y="519760"/>
                  </a:lnTo>
                  <a:lnTo>
                    <a:pt x="1057922" y="521995"/>
                  </a:lnTo>
                  <a:lnTo>
                    <a:pt x="1124231" y="633958"/>
                  </a:lnTo>
                  <a:close/>
                </a:path>
                <a:path w="1125220" h="638175">
                  <a:moveTo>
                    <a:pt x="1075415" y="607663"/>
                  </a:moveTo>
                  <a:lnTo>
                    <a:pt x="1060996" y="583299"/>
                  </a:lnTo>
                  <a:lnTo>
                    <a:pt x="1103852" y="607174"/>
                  </a:lnTo>
                  <a:lnTo>
                    <a:pt x="1099947" y="607174"/>
                  </a:lnTo>
                  <a:lnTo>
                    <a:pt x="1075415" y="607663"/>
                  </a:lnTo>
                  <a:close/>
                </a:path>
                <a:path w="1125220" h="638175">
                  <a:moveTo>
                    <a:pt x="1087894" y="628751"/>
                  </a:moveTo>
                  <a:lnTo>
                    <a:pt x="1075415" y="607663"/>
                  </a:lnTo>
                  <a:lnTo>
                    <a:pt x="1099947" y="607174"/>
                  </a:lnTo>
                  <a:lnTo>
                    <a:pt x="1087894" y="628751"/>
                  </a:lnTo>
                  <a:close/>
                </a:path>
                <a:path w="1125220" h="638175">
                  <a:moveTo>
                    <a:pt x="1096140" y="628751"/>
                  </a:moveTo>
                  <a:lnTo>
                    <a:pt x="1087894" y="628751"/>
                  </a:lnTo>
                  <a:lnTo>
                    <a:pt x="1099947" y="607174"/>
                  </a:lnTo>
                  <a:lnTo>
                    <a:pt x="1103852" y="607174"/>
                  </a:lnTo>
                  <a:lnTo>
                    <a:pt x="1107135" y="609003"/>
                  </a:lnTo>
                  <a:lnTo>
                    <a:pt x="1096140" y="628751"/>
                  </a:lnTo>
                  <a:close/>
                </a:path>
                <a:path w="1125220" h="638175">
                  <a:moveTo>
                    <a:pt x="1093241" y="633958"/>
                  </a:moveTo>
                  <a:lnTo>
                    <a:pt x="1047054" y="608229"/>
                  </a:lnTo>
                  <a:lnTo>
                    <a:pt x="1075415" y="607663"/>
                  </a:lnTo>
                  <a:lnTo>
                    <a:pt x="1087894" y="628751"/>
                  </a:lnTo>
                  <a:lnTo>
                    <a:pt x="1096140" y="628751"/>
                  </a:lnTo>
                  <a:lnTo>
                    <a:pt x="1093241" y="633958"/>
                  </a:lnTo>
                  <a:close/>
                </a:path>
                <a:path w="1125220" h="638175">
                  <a:moveTo>
                    <a:pt x="993381" y="637870"/>
                  </a:moveTo>
                  <a:lnTo>
                    <a:pt x="986840" y="631621"/>
                  </a:lnTo>
                  <a:lnTo>
                    <a:pt x="986535" y="615848"/>
                  </a:lnTo>
                  <a:lnTo>
                    <a:pt x="992784" y="609295"/>
                  </a:lnTo>
                  <a:lnTo>
                    <a:pt x="1047054" y="608229"/>
                  </a:lnTo>
                  <a:lnTo>
                    <a:pt x="1093241" y="633958"/>
                  </a:lnTo>
                  <a:lnTo>
                    <a:pt x="1124231" y="633958"/>
                  </a:lnTo>
                  <a:lnTo>
                    <a:pt x="1124991" y="635241"/>
                  </a:lnTo>
                  <a:lnTo>
                    <a:pt x="993381" y="637870"/>
                  </a:lnTo>
                  <a:close/>
                </a:path>
              </a:pathLst>
            </a:custGeom>
            <a:solidFill>
              <a:srgbClr val="4E81BC"/>
            </a:solidFill>
          </p:spPr>
          <p:txBody>
            <a:bodyPr wrap="square" lIns="0" tIns="0" rIns="0" bIns="0" rtlCol="0"/>
            <a:lstStyle/>
            <a:p>
              <a:endParaRPr/>
            </a:p>
          </p:txBody>
        </p:sp>
        <p:pic>
          <p:nvPicPr>
            <p:cNvPr id="116" name="object 116"/>
            <p:cNvPicPr/>
            <p:nvPr/>
          </p:nvPicPr>
          <p:blipFill>
            <a:blip r:embed="rId36" cstate="print"/>
            <a:stretch>
              <a:fillRect/>
            </a:stretch>
          </p:blipFill>
          <p:spPr>
            <a:xfrm>
              <a:off x="9543288" y="3197352"/>
              <a:ext cx="338327" cy="1136903"/>
            </a:xfrm>
            <a:prstGeom prst="rect">
              <a:avLst/>
            </a:prstGeom>
          </p:spPr>
        </p:pic>
        <p:sp>
          <p:nvSpPr>
            <p:cNvPr id="117" name="object 117"/>
            <p:cNvSpPr/>
            <p:nvPr/>
          </p:nvSpPr>
          <p:spPr>
            <a:xfrm>
              <a:off x="9645942" y="3220237"/>
              <a:ext cx="132715" cy="925830"/>
            </a:xfrm>
            <a:custGeom>
              <a:avLst/>
              <a:gdLst/>
              <a:ahLst/>
              <a:cxnLst/>
              <a:rect l="l" t="t" r="r" b="b"/>
              <a:pathLst>
                <a:path w="132715" h="925829">
                  <a:moveTo>
                    <a:pt x="66023" y="868771"/>
                  </a:moveTo>
                  <a:lnTo>
                    <a:pt x="51883" y="844204"/>
                  </a:lnTo>
                  <a:lnTo>
                    <a:pt x="56413" y="0"/>
                  </a:lnTo>
                  <a:lnTo>
                    <a:pt x="84988" y="152"/>
                  </a:lnTo>
                  <a:lnTo>
                    <a:pt x="80458" y="844315"/>
                  </a:lnTo>
                  <a:lnTo>
                    <a:pt x="66023" y="868771"/>
                  </a:lnTo>
                  <a:close/>
                </a:path>
                <a:path w="132715" h="925829">
                  <a:moveTo>
                    <a:pt x="65735" y="925474"/>
                  </a:moveTo>
                  <a:lnTo>
                    <a:pt x="3975" y="818261"/>
                  </a:lnTo>
                  <a:lnTo>
                    <a:pt x="0" y="811415"/>
                  </a:lnTo>
                  <a:lnTo>
                    <a:pt x="2387" y="802690"/>
                  </a:lnTo>
                  <a:lnTo>
                    <a:pt x="9182" y="798715"/>
                  </a:lnTo>
                  <a:lnTo>
                    <a:pt x="16027" y="794804"/>
                  </a:lnTo>
                  <a:lnTo>
                    <a:pt x="24764" y="797128"/>
                  </a:lnTo>
                  <a:lnTo>
                    <a:pt x="51883" y="844204"/>
                  </a:lnTo>
                  <a:lnTo>
                    <a:pt x="51600" y="897039"/>
                  </a:lnTo>
                  <a:lnTo>
                    <a:pt x="82441" y="897191"/>
                  </a:lnTo>
                  <a:lnTo>
                    <a:pt x="65735" y="925474"/>
                  </a:lnTo>
                  <a:close/>
                </a:path>
                <a:path w="132715" h="925829">
                  <a:moveTo>
                    <a:pt x="82441" y="897191"/>
                  </a:moveTo>
                  <a:lnTo>
                    <a:pt x="80175" y="897191"/>
                  </a:lnTo>
                  <a:lnTo>
                    <a:pt x="80458" y="844315"/>
                  </a:lnTo>
                  <a:lnTo>
                    <a:pt x="104038" y="804367"/>
                  </a:lnTo>
                  <a:lnTo>
                    <a:pt x="108051" y="797623"/>
                  </a:lnTo>
                  <a:lnTo>
                    <a:pt x="116839" y="795350"/>
                  </a:lnTo>
                  <a:lnTo>
                    <a:pt x="130378" y="803376"/>
                  </a:lnTo>
                  <a:lnTo>
                    <a:pt x="132664" y="812164"/>
                  </a:lnTo>
                  <a:lnTo>
                    <a:pt x="82441" y="897191"/>
                  </a:lnTo>
                  <a:close/>
                </a:path>
                <a:path w="132715" h="925829">
                  <a:moveTo>
                    <a:pt x="80175" y="897191"/>
                  </a:moveTo>
                  <a:lnTo>
                    <a:pt x="51600" y="897039"/>
                  </a:lnTo>
                  <a:lnTo>
                    <a:pt x="51883" y="844204"/>
                  </a:lnTo>
                  <a:lnTo>
                    <a:pt x="66023" y="868771"/>
                  </a:lnTo>
                  <a:lnTo>
                    <a:pt x="53581" y="889850"/>
                  </a:lnTo>
                  <a:lnTo>
                    <a:pt x="80213" y="890003"/>
                  </a:lnTo>
                  <a:lnTo>
                    <a:pt x="80175" y="897191"/>
                  </a:lnTo>
                  <a:close/>
                </a:path>
                <a:path w="132715" h="925829">
                  <a:moveTo>
                    <a:pt x="80213" y="890003"/>
                  </a:moveTo>
                  <a:lnTo>
                    <a:pt x="78244" y="890003"/>
                  </a:lnTo>
                  <a:lnTo>
                    <a:pt x="66023" y="868771"/>
                  </a:lnTo>
                  <a:lnTo>
                    <a:pt x="80458" y="844315"/>
                  </a:lnTo>
                  <a:lnTo>
                    <a:pt x="80213" y="890003"/>
                  </a:lnTo>
                  <a:close/>
                </a:path>
                <a:path w="132715" h="925829">
                  <a:moveTo>
                    <a:pt x="78244" y="890003"/>
                  </a:moveTo>
                  <a:lnTo>
                    <a:pt x="53581" y="889850"/>
                  </a:lnTo>
                  <a:lnTo>
                    <a:pt x="66023" y="868771"/>
                  </a:lnTo>
                  <a:lnTo>
                    <a:pt x="78244" y="890003"/>
                  </a:lnTo>
                  <a:close/>
                </a:path>
              </a:pathLst>
            </a:custGeom>
            <a:solidFill>
              <a:srgbClr val="4E81BC"/>
            </a:solidFill>
          </p:spPr>
          <p:txBody>
            <a:bodyPr wrap="square" lIns="0" tIns="0" rIns="0" bIns="0" rtlCol="0"/>
            <a:lstStyle/>
            <a:p>
              <a:endParaRPr/>
            </a:p>
          </p:txBody>
        </p:sp>
        <p:pic>
          <p:nvPicPr>
            <p:cNvPr id="118" name="object 118"/>
            <p:cNvPicPr/>
            <p:nvPr/>
          </p:nvPicPr>
          <p:blipFill>
            <a:blip r:embed="rId37" cstate="print"/>
            <a:stretch>
              <a:fillRect/>
            </a:stretch>
          </p:blipFill>
          <p:spPr>
            <a:xfrm>
              <a:off x="8540496" y="3166872"/>
              <a:ext cx="1356359" cy="1167384"/>
            </a:xfrm>
            <a:prstGeom prst="rect">
              <a:avLst/>
            </a:prstGeom>
          </p:spPr>
        </p:pic>
        <p:sp>
          <p:nvSpPr>
            <p:cNvPr id="119" name="object 119"/>
            <p:cNvSpPr/>
            <p:nvPr/>
          </p:nvSpPr>
          <p:spPr>
            <a:xfrm>
              <a:off x="8581682" y="3187649"/>
              <a:ext cx="1145540" cy="958215"/>
            </a:xfrm>
            <a:custGeom>
              <a:avLst/>
              <a:gdLst/>
              <a:ahLst/>
              <a:cxnLst/>
              <a:rect l="l" t="t" r="r" b="b"/>
              <a:pathLst>
                <a:path w="1145540" h="958214">
                  <a:moveTo>
                    <a:pt x="1101454" y="921741"/>
                  </a:moveTo>
                  <a:lnTo>
                    <a:pt x="1073477" y="917017"/>
                  </a:lnTo>
                  <a:lnTo>
                    <a:pt x="0" y="21983"/>
                  </a:lnTo>
                  <a:lnTo>
                    <a:pt x="18300" y="0"/>
                  </a:lnTo>
                  <a:lnTo>
                    <a:pt x="1091770" y="895029"/>
                  </a:lnTo>
                  <a:lnTo>
                    <a:pt x="1101454" y="921741"/>
                  </a:lnTo>
                  <a:close/>
                </a:path>
                <a:path w="1145540" h="958214">
                  <a:moveTo>
                    <a:pt x="1142421" y="950861"/>
                  </a:moveTo>
                  <a:lnTo>
                    <a:pt x="1114069" y="950861"/>
                  </a:lnTo>
                  <a:lnTo>
                    <a:pt x="1132382" y="928890"/>
                  </a:lnTo>
                  <a:lnTo>
                    <a:pt x="1091770" y="895029"/>
                  </a:lnTo>
                  <a:lnTo>
                    <a:pt x="1075969" y="851446"/>
                  </a:lnTo>
                  <a:lnTo>
                    <a:pt x="1073289" y="844003"/>
                  </a:lnTo>
                  <a:lnTo>
                    <a:pt x="1077112" y="835825"/>
                  </a:lnTo>
                  <a:lnTo>
                    <a:pt x="1091946" y="830465"/>
                  </a:lnTo>
                  <a:lnTo>
                    <a:pt x="1100137" y="834288"/>
                  </a:lnTo>
                  <a:lnTo>
                    <a:pt x="1102855" y="841717"/>
                  </a:lnTo>
                  <a:lnTo>
                    <a:pt x="1142421" y="950861"/>
                  </a:lnTo>
                  <a:close/>
                </a:path>
                <a:path w="1145540" h="958214">
                  <a:moveTo>
                    <a:pt x="1119150" y="944765"/>
                  </a:moveTo>
                  <a:lnTo>
                    <a:pt x="1109802" y="944765"/>
                  </a:lnTo>
                  <a:lnTo>
                    <a:pt x="1125588" y="925817"/>
                  </a:lnTo>
                  <a:lnTo>
                    <a:pt x="1101454" y="921741"/>
                  </a:lnTo>
                  <a:lnTo>
                    <a:pt x="1091770" y="895029"/>
                  </a:lnTo>
                  <a:lnTo>
                    <a:pt x="1132382" y="928890"/>
                  </a:lnTo>
                  <a:lnTo>
                    <a:pt x="1119150" y="944765"/>
                  </a:lnTo>
                  <a:close/>
                </a:path>
                <a:path w="1145540" h="958214">
                  <a:moveTo>
                    <a:pt x="1145032" y="958062"/>
                  </a:moveTo>
                  <a:lnTo>
                    <a:pt x="1015199" y="936180"/>
                  </a:lnTo>
                  <a:lnTo>
                    <a:pt x="1009942" y="928789"/>
                  </a:lnTo>
                  <a:lnTo>
                    <a:pt x="1011288" y="921004"/>
                  </a:lnTo>
                  <a:lnTo>
                    <a:pt x="1012571" y="913206"/>
                  </a:lnTo>
                  <a:lnTo>
                    <a:pt x="1019962" y="907999"/>
                  </a:lnTo>
                  <a:lnTo>
                    <a:pt x="1073477" y="917017"/>
                  </a:lnTo>
                  <a:lnTo>
                    <a:pt x="1114069" y="950861"/>
                  </a:lnTo>
                  <a:lnTo>
                    <a:pt x="1142421" y="950861"/>
                  </a:lnTo>
                  <a:lnTo>
                    <a:pt x="1145032" y="958062"/>
                  </a:lnTo>
                  <a:close/>
                </a:path>
                <a:path w="1145540" h="958214">
                  <a:moveTo>
                    <a:pt x="1114069" y="950861"/>
                  </a:moveTo>
                  <a:lnTo>
                    <a:pt x="1073477" y="917017"/>
                  </a:lnTo>
                  <a:lnTo>
                    <a:pt x="1101454" y="921741"/>
                  </a:lnTo>
                  <a:lnTo>
                    <a:pt x="1109802" y="944765"/>
                  </a:lnTo>
                  <a:lnTo>
                    <a:pt x="1119150" y="944765"/>
                  </a:lnTo>
                  <a:lnTo>
                    <a:pt x="1114069" y="950861"/>
                  </a:lnTo>
                  <a:close/>
                </a:path>
                <a:path w="1145540" h="958214">
                  <a:moveTo>
                    <a:pt x="1109802" y="944765"/>
                  </a:moveTo>
                  <a:lnTo>
                    <a:pt x="1101454" y="921741"/>
                  </a:lnTo>
                  <a:lnTo>
                    <a:pt x="1125588" y="925817"/>
                  </a:lnTo>
                  <a:lnTo>
                    <a:pt x="1109802" y="944765"/>
                  </a:lnTo>
                  <a:close/>
                </a:path>
              </a:pathLst>
            </a:custGeom>
            <a:solidFill>
              <a:srgbClr val="4E81BC"/>
            </a:solidFill>
          </p:spPr>
          <p:txBody>
            <a:bodyPr wrap="square" lIns="0" tIns="0" rIns="0" bIns="0" rtlCol="0"/>
            <a:lstStyle/>
            <a:p>
              <a:endParaRPr/>
            </a:p>
          </p:txBody>
        </p:sp>
        <p:pic>
          <p:nvPicPr>
            <p:cNvPr id="120" name="object 120"/>
            <p:cNvPicPr/>
            <p:nvPr/>
          </p:nvPicPr>
          <p:blipFill>
            <a:blip r:embed="rId38" cstate="print"/>
            <a:stretch>
              <a:fillRect/>
            </a:stretch>
          </p:blipFill>
          <p:spPr>
            <a:xfrm>
              <a:off x="7208520" y="3188208"/>
              <a:ext cx="1530096" cy="1203960"/>
            </a:xfrm>
            <a:prstGeom prst="rect">
              <a:avLst/>
            </a:prstGeom>
          </p:spPr>
        </p:pic>
        <p:sp>
          <p:nvSpPr>
            <p:cNvPr id="121" name="object 121"/>
            <p:cNvSpPr/>
            <p:nvPr/>
          </p:nvSpPr>
          <p:spPr>
            <a:xfrm>
              <a:off x="7249274" y="3208883"/>
              <a:ext cx="1319530" cy="993775"/>
            </a:xfrm>
            <a:custGeom>
              <a:avLst/>
              <a:gdLst/>
              <a:ahLst/>
              <a:cxnLst/>
              <a:rect l="l" t="t" r="r" b="b"/>
              <a:pathLst>
                <a:path w="1319529" h="993775">
                  <a:moveTo>
                    <a:pt x="1274050" y="959566"/>
                  </a:moveTo>
                  <a:lnTo>
                    <a:pt x="1245833" y="956317"/>
                  </a:lnTo>
                  <a:lnTo>
                    <a:pt x="0" y="22872"/>
                  </a:lnTo>
                  <a:lnTo>
                    <a:pt x="17106" y="0"/>
                  </a:lnTo>
                  <a:lnTo>
                    <a:pt x="1263036" y="933470"/>
                  </a:lnTo>
                  <a:lnTo>
                    <a:pt x="1274050" y="959566"/>
                  </a:lnTo>
                  <a:close/>
                </a:path>
                <a:path w="1319529" h="993775">
                  <a:moveTo>
                    <a:pt x="1317107" y="988021"/>
                  </a:moveTo>
                  <a:lnTo>
                    <a:pt x="1288148" y="988021"/>
                  </a:lnTo>
                  <a:lnTo>
                    <a:pt x="1305318" y="965149"/>
                  </a:lnTo>
                  <a:lnTo>
                    <a:pt x="1263036" y="933470"/>
                  </a:lnTo>
                  <a:lnTo>
                    <a:pt x="1241920" y="883437"/>
                  </a:lnTo>
                  <a:lnTo>
                    <a:pt x="1245285" y="875055"/>
                  </a:lnTo>
                  <a:lnTo>
                    <a:pt x="1259827" y="868908"/>
                  </a:lnTo>
                  <a:lnTo>
                    <a:pt x="1268209" y="872324"/>
                  </a:lnTo>
                  <a:lnTo>
                    <a:pt x="1317107" y="988021"/>
                  </a:lnTo>
                  <a:close/>
                </a:path>
                <a:path w="1319529" h="993775">
                  <a:moveTo>
                    <a:pt x="1292543" y="982167"/>
                  </a:moveTo>
                  <a:lnTo>
                    <a:pt x="1283589" y="982167"/>
                  </a:lnTo>
                  <a:lnTo>
                    <a:pt x="1298371" y="962367"/>
                  </a:lnTo>
                  <a:lnTo>
                    <a:pt x="1274050" y="959566"/>
                  </a:lnTo>
                  <a:lnTo>
                    <a:pt x="1263036" y="933470"/>
                  </a:lnTo>
                  <a:lnTo>
                    <a:pt x="1305318" y="965149"/>
                  </a:lnTo>
                  <a:lnTo>
                    <a:pt x="1292543" y="982167"/>
                  </a:lnTo>
                  <a:close/>
                </a:path>
                <a:path w="1319529" h="993775">
                  <a:moveTo>
                    <a:pt x="1319453" y="993571"/>
                  </a:moveTo>
                  <a:lnTo>
                    <a:pt x="1188681" y="978496"/>
                  </a:lnTo>
                  <a:lnTo>
                    <a:pt x="1183081" y="971397"/>
                  </a:lnTo>
                  <a:lnTo>
                    <a:pt x="1184859" y="955725"/>
                  </a:lnTo>
                  <a:lnTo>
                    <a:pt x="1191958" y="950112"/>
                  </a:lnTo>
                  <a:lnTo>
                    <a:pt x="1245833" y="956317"/>
                  </a:lnTo>
                  <a:lnTo>
                    <a:pt x="1288148" y="988021"/>
                  </a:lnTo>
                  <a:lnTo>
                    <a:pt x="1317107" y="988021"/>
                  </a:lnTo>
                  <a:lnTo>
                    <a:pt x="1319453" y="993571"/>
                  </a:lnTo>
                  <a:close/>
                </a:path>
                <a:path w="1319529" h="993775">
                  <a:moveTo>
                    <a:pt x="1288148" y="988021"/>
                  </a:moveTo>
                  <a:lnTo>
                    <a:pt x="1245833" y="956317"/>
                  </a:lnTo>
                  <a:lnTo>
                    <a:pt x="1274050" y="959566"/>
                  </a:lnTo>
                  <a:lnTo>
                    <a:pt x="1283589" y="982167"/>
                  </a:lnTo>
                  <a:lnTo>
                    <a:pt x="1292543" y="982167"/>
                  </a:lnTo>
                  <a:lnTo>
                    <a:pt x="1288148" y="988021"/>
                  </a:lnTo>
                  <a:close/>
                </a:path>
                <a:path w="1319529" h="993775">
                  <a:moveTo>
                    <a:pt x="1283589" y="982167"/>
                  </a:moveTo>
                  <a:lnTo>
                    <a:pt x="1274050" y="959566"/>
                  </a:lnTo>
                  <a:lnTo>
                    <a:pt x="1298371" y="962367"/>
                  </a:lnTo>
                  <a:lnTo>
                    <a:pt x="1283589" y="982167"/>
                  </a:lnTo>
                  <a:close/>
                </a:path>
              </a:pathLst>
            </a:custGeom>
            <a:solidFill>
              <a:srgbClr val="4E81BC"/>
            </a:solidFill>
          </p:spPr>
          <p:txBody>
            <a:bodyPr wrap="square" lIns="0" tIns="0" rIns="0" bIns="0" rtlCol="0"/>
            <a:lstStyle/>
            <a:p>
              <a:endParaRPr/>
            </a:p>
          </p:txBody>
        </p:sp>
        <p:pic>
          <p:nvPicPr>
            <p:cNvPr id="122" name="object 122"/>
            <p:cNvPicPr/>
            <p:nvPr/>
          </p:nvPicPr>
          <p:blipFill>
            <a:blip r:embed="rId39" cstate="print"/>
            <a:stretch>
              <a:fillRect/>
            </a:stretch>
          </p:blipFill>
          <p:spPr>
            <a:xfrm>
              <a:off x="7080504" y="3185160"/>
              <a:ext cx="2679192" cy="1188720"/>
            </a:xfrm>
            <a:prstGeom prst="rect">
              <a:avLst/>
            </a:prstGeom>
          </p:spPr>
        </p:pic>
        <p:sp>
          <p:nvSpPr>
            <p:cNvPr id="123" name="object 123"/>
            <p:cNvSpPr/>
            <p:nvPr/>
          </p:nvSpPr>
          <p:spPr>
            <a:xfrm>
              <a:off x="7249617" y="3207004"/>
              <a:ext cx="2467610" cy="998855"/>
            </a:xfrm>
            <a:custGeom>
              <a:avLst/>
              <a:gdLst/>
              <a:ahLst/>
              <a:cxnLst/>
              <a:rect l="l" t="t" r="r" b="b"/>
              <a:pathLst>
                <a:path w="2467609" h="998854">
                  <a:moveTo>
                    <a:pt x="80840" y="961679"/>
                  </a:moveTo>
                  <a:lnTo>
                    <a:pt x="52788" y="957307"/>
                  </a:lnTo>
                  <a:lnTo>
                    <a:pt x="70396" y="935045"/>
                  </a:lnTo>
                  <a:lnTo>
                    <a:pt x="2456802" y="0"/>
                  </a:lnTo>
                  <a:lnTo>
                    <a:pt x="2467267" y="26631"/>
                  </a:lnTo>
                  <a:lnTo>
                    <a:pt x="80840" y="961679"/>
                  </a:lnTo>
                  <a:close/>
                </a:path>
                <a:path w="2467609" h="998854">
                  <a:moveTo>
                    <a:pt x="130022" y="998232"/>
                  </a:moveTo>
                  <a:lnTo>
                    <a:pt x="0" y="977988"/>
                  </a:lnTo>
                  <a:lnTo>
                    <a:pt x="81660" y="874750"/>
                  </a:lnTo>
                  <a:lnTo>
                    <a:pt x="90639" y="873709"/>
                  </a:lnTo>
                  <a:lnTo>
                    <a:pt x="103035" y="883488"/>
                  </a:lnTo>
                  <a:lnTo>
                    <a:pt x="104076" y="892467"/>
                  </a:lnTo>
                  <a:lnTo>
                    <a:pt x="70396" y="935045"/>
                  </a:lnTo>
                  <a:lnTo>
                    <a:pt x="21183" y="954328"/>
                  </a:lnTo>
                  <a:lnTo>
                    <a:pt x="31597" y="980973"/>
                  </a:lnTo>
                  <a:lnTo>
                    <a:pt x="139222" y="980973"/>
                  </a:lnTo>
                  <a:lnTo>
                    <a:pt x="138556" y="985138"/>
                  </a:lnTo>
                  <a:lnTo>
                    <a:pt x="137363" y="992924"/>
                  </a:lnTo>
                  <a:lnTo>
                    <a:pt x="130022" y="998232"/>
                  </a:lnTo>
                  <a:close/>
                </a:path>
                <a:path w="2467609" h="998854">
                  <a:moveTo>
                    <a:pt x="31597" y="980973"/>
                  </a:moveTo>
                  <a:lnTo>
                    <a:pt x="21183" y="954328"/>
                  </a:lnTo>
                  <a:lnTo>
                    <a:pt x="70396" y="935045"/>
                  </a:lnTo>
                  <a:lnTo>
                    <a:pt x="55767" y="953541"/>
                  </a:lnTo>
                  <a:lnTo>
                    <a:pt x="28625" y="953541"/>
                  </a:lnTo>
                  <a:lnTo>
                    <a:pt x="37604" y="976503"/>
                  </a:lnTo>
                  <a:lnTo>
                    <a:pt x="43006" y="976503"/>
                  </a:lnTo>
                  <a:lnTo>
                    <a:pt x="31597" y="980973"/>
                  </a:lnTo>
                  <a:close/>
                </a:path>
                <a:path w="2467609" h="998854">
                  <a:moveTo>
                    <a:pt x="37604" y="976503"/>
                  </a:moveTo>
                  <a:lnTo>
                    <a:pt x="28625" y="953541"/>
                  </a:lnTo>
                  <a:lnTo>
                    <a:pt x="52788" y="957307"/>
                  </a:lnTo>
                  <a:lnTo>
                    <a:pt x="37604" y="976503"/>
                  </a:lnTo>
                  <a:close/>
                </a:path>
                <a:path w="2467609" h="998854">
                  <a:moveTo>
                    <a:pt x="52788" y="957307"/>
                  </a:moveTo>
                  <a:lnTo>
                    <a:pt x="28625" y="953541"/>
                  </a:lnTo>
                  <a:lnTo>
                    <a:pt x="55767" y="953541"/>
                  </a:lnTo>
                  <a:lnTo>
                    <a:pt x="52788" y="957307"/>
                  </a:lnTo>
                  <a:close/>
                </a:path>
                <a:path w="2467609" h="998854">
                  <a:moveTo>
                    <a:pt x="43006" y="976503"/>
                  </a:moveTo>
                  <a:lnTo>
                    <a:pt x="37604" y="976503"/>
                  </a:lnTo>
                  <a:lnTo>
                    <a:pt x="52788" y="957307"/>
                  </a:lnTo>
                  <a:lnTo>
                    <a:pt x="80840" y="961679"/>
                  </a:lnTo>
                  <a:lnTo>
                    <a:pt x="43006" y="976503"/>
                  </a:lnTo>
                  <a:close/>
                </a:path>
                <a:path w="2467609" h="998854">
                  <a:moveTo>
                    <a:pt x="139222" y="980973"/>
                  </a:moveTo>
                  <a:lnTo>
                    <a:pt x="31597" y="980973"/>
                  </a:lnTo>
                  <a:lnTo>
                    <a:pt x="80840" y="961679"/>
                  </a:lnTo>
                  <a:lnTo>
                    <a:pt x="134442" y="970000"/>
                  </a:lnTo>
                  <a:lnTo>
                    <a:pt x="139801" y="977353"/>
                  </a:lnTo>
                  <a:lnTo>
                    <a:pt x="139222" y="980973"/>
                  </a:lnTo>
                  <a:close/>
                </a:path>
              </a:pathLst>
            </a:custGeom>
            <a:solidFill>
              <a:srgbClr val="4E81BC"/>
            </a:solidFill>
          </p:spPr>
          <p:txBody>
            <a:bodyPr wrap="square" lIns="0" tIns="0" rIns="0" bIns="0" rtlCol="0"/>
            <a:lstStyle/>
            <a:p>
              <a:endParaRPr/>
            </a:p>
          </p:txBody>
        </p:sp>
      </p:grpSp>
      <p:sp>
        <p:nvSpPr>
          <p:cNvPr id="124" name="object 124"/>
          <p:cNvSpPr txBox="1">
            <a:spLocks noGrp="1"/>
          </p:cNvSpPr>
          <p:nvPr>
            <p:ph type="title"/>
          </p:nvPr>
        </p:nvSpPr>
        <p:spPr>
          <a:xfrm>
            <a:off x="1977453" y="997879"/>
            <a:ext cx="3285363" cy="443711"/>
          </a:xfrm>
          <a:prstGeom prst="rect">
            <a:avLst/>
          </a:prstGeom>
        </p:spPr>
        <p:txBody>
          <a:bodyPr vert="horz" wrap="square" lIns="0" tIns="12700" rIns="0" bIns="0" rtlCol="0">
            <a:spAutoFit/>
          </a:bodyPr>
          <a:lstStyle/>
          <a:p>
            <a:pPr marL="12700">
              <a:lnSpc>
                <a:spcPct val="100000"/>
              </a:lnSpc>
              <a:spcBef>
                <a:spcPts val="100"/>
              </a:spcBef>
            </a:pPr>
            <a:r>
              <a:rPr lang="el-GR" spc="155" dirty="0"/>
              <a:t>Παραδείγματα</a:t>
            </a:r>
            <a:endParaRPr spc="155" dirty="0"/>
          </a:p>
        </p:txBody>
      </p:sp>
      <p:sp>
        <p:nvSpPr>
          <p:cNvPr id="125" name="object 125"/>
          <p:cNvSpPr txBox="1"/>
          <p:nvPr/>
        </p:nvSpPr>
        <p:spPr>
          <a:xfrm>
            <a:off x="3604856" y="1917699"/>
            <a:ext cx="782320" cy="177800"/>
          </a:xfrm>
          <a:prstGeom prst="rect">
            <a:avLst/>
          </a:prstGeom>
        </p:spPr>
        <p:txBody>
          <a:bodyPr vert="horz" wrap="square" lIns="0" tIns="12700" rIns="0" bIns="0" rtlCol="0">
            <a:spAutoFit/>
          </a:bodyPr>
          <a:lstStyle/>
          <a:p>
            <a:pPr marL="12700">
              <a:lnSpc>
                <a:spcPct val="100000"/>
              </a:lnSpc>
              <a:spcBef>
                <a:spcPts val="100"/>
              </a:spcBef>
            </a:pPr>
            <a:r>
              <a:rPr sz="1000" b="1" dirty="0">
                <a:latin typeface="Calibri"/>
                <a:cs typeface="Calibri"/>
              </a:rPr>
              <a:t>Induced</a:t>
            </a:r>
            <a:r>
              <a:rPr sz="1000" b="1" spc="-45" dirty="0">
                <a:latin typeface="Calibri"/>
                <a:cs typeface="Calibri"/>
              </a:rPr>
              <a:t> </a:t>
            </a:r>
            <a:r>
              <a:rPr sz="1000" b="1" spc="-10" dirty="0">
                <a:latin typeface="Calibri"/>
                <a:cs typeface="Calibri"/>
              </a:rPr>
              <a:t>Order</a:t>
            </a:r>
            <a:endParaRPr sz="1000">
              <a:latin typeface="Calibri"/>
              <a:cs typeface="Calibri"/>
            </a:endParaRPr>
          </a:p>
        </p:txBody>
      </p:sp>
      <p:sp>
        <p:nvSpPr>
          <p:cNvPr id="126" name="object 126"/>
          <p:cNvSpPr txBox="1"/>
          <p:nvPr/>
        </p:nvSpPr>
        <p:spPr>
          <a:xfrm>
            <a:off x="8183829" y="1893315"/>
            <a:ext cx="782320" cy="177800"/>
          </a:xfrm>
          <a:prstGeom prst="rect">
            <a:avLst/>
          </a:prstGeom>
        </p:spPr>
        <p:txBody>
          <a:bodyPr vert="horz" wrap="square" lIns="0" tIns="12700" rIns="0" bIns="0" rtlCol="0">
            <a:spAutoFit/>
          </a:bodyPr>
          <a:lstStyle/>
          <a:p>
            <a:pPr marL="12700">
              <a:lnSpc>
                <a:spcPct val="100000"/>
              </a:lnSpc>
              <a:spcBef>
                <a:spcPts val="100"/>
              </a:spcBef>
            </a:pPr>
            <a:r>
              <a:rPr sz="1000" b="1" dirty="0">
                <a:latin typeface="Calibri"/>
                <a:cs typeface="Calibri"/>
              </a:rPr>
              <a:t>Induced</a:t>
            </a:r>
            <a:r>
              <a:rPr sz="1000" b="1" spc="-45" dirty="0">
                <a:latin typeface="Calibri"/>
                <a:cs typeface="Calibri"/>
              </a:rPr>
              <a:t> </a:t>
            </a:r>
            <a:r>
              <a:rPr sz="1000" b="1" spc="-10" dirty="0">
                <a:latin typeface="Calibri"/>
                <a:cs typeface="Calibri"/>
              </a:rPr>
              <a:t>Order</a:t>
            </a:r>
            <a:endParaRPr sz="1000">
              <a:latin typeface="Calibri"/>
              <a:cs typeface="Calibri"/>
            </a:endParaRPr>
          </a:p>
        </p:txBody>
      </p:sp>
      <p:sp>
        <p:nvSpPr>
          <p:cNvPr id="127" name="object 127"/>
          <p:cNvSpPr txBox="1"/>
          <p:nvPr/>
        </p:nvSpPr>
        <p:spPr>
          <a:xfrm>
            <a:off x="8778240" y="6339332"/>
            <a:ext cx="2694305" cy="400685"/>
          </a:xfrm>
          <a:prstGeom prst="rect">
            <a:avLst/>
          </a:prstGeom>
        </p:spPr>
        <p:txBody>
          <a:bodyPr vert="horz" wrap="square" lIns="0" tIns="3175" rIns="0" bIns="0" rtlCol="0">
            <a:spAutoFit/>
          </a:bodyPr>
          <a:lstStyle/>
          <a:p>
            <a:pPr marL="50800" marR="43180">
              <a:lnSpc>
                <a:spcPct val="105000"/>
              </a:lnSpc>
              <a:spcBef>
                <a:spcPts val="25"/>
              </a:spcBef>
            </a:pPr>
            <a:r>
              <a:rPr sz="1200" b="1" dirty="0">
                <a:solidFill>
                  <a:srgbClr val="898989"/>
                </a:solidFill>
                <a:latin typeface="Calibri"/>
                <a:cs typeface="Calibri"/>
              </a:rPr>
              <a:t>New</a:t>
            </a:r>
            <a:r>
              <a:rPr sz="1200" b="1" spc="-25" dirty="0">
                <a:solidFill>
                  <a:srgbClr val="898989"/>
                </a:solidFill>
                <a:latin typeface="Calibri"/>
                <a:cs typeface="Calibri"/>
              </a:rPr>
              <a:t> </a:t>
            </a:r>
            <a:r>
              <a:rPr sz="1200" b="1" dirty="0">
                <a:solidFill>
                  <a:srgbClr val="898989"/>
                </a:solidFill>
                <a:latin typeface="Calibri"/>
                <a:cs typeface="Calibri"/>
              </a:rPr>
              <a:t>Orleans</a:t>
            </a:r>
            <a:r>
              <a:rPr sz="1200" b="1" spc="-15" dirty="0">
                <a:solidFill>
                  <a:srgbClr val="898989"/>
                </a:solidFill>
                <a:latin typeface="Calibri"/>
                <a:cs typeface="Calibri"/>
              </a:rPr>
              <a:t> </a:t>
            </a:r>
            <a:r>
              <a:rPr sz="1200" b="1" dirty="0">
                <a:solidFill>
                  <a:srgbClr val="898989"/>
                </a:solidFill>
                <a:latin typeface="Calibri"/>
                <a:cs typeface="Calibri"/>
              </a:rPr>
              <a:t>–</a:t>
            </a:r>
            <a:r>
              <a:rPr sz="1200" b="1" spc="-5" dirty="0">
                <a:solidFill>
                  <a:srgbClr val="898989"/>
                </a:solidFill>
                <a:latin typeface="Calibri"/>
                <a:cs typeface="Calibri"/>
              </a:rPr>
              <a:t> </a:t>
            </a:r>
            <a:r>
              <a:rPr sz="1200" b="1" dirty="0">
                <a:solidFill>
                  <a:srgbClr val="898989"/>
                </a:solidFill>
                <a:latin typeface="Calibri"/>
                <a:cs typeface="Calibri"/>
              </a:rPr>
              <a:t>MPREF</a:t>
            </a:r>
            <a:r>
              <a:rPr sz="1200" b="1" spc="-10" dirty="0">
                <a:solidFill>
                  <a:srgbClr val="898989"/>
                </a:solidFill>
                <a:latin typeface="Calibri"/>
                <a:cs typeface="Calibri"/>
              </a:rPr>
              <a:t> </a:t>
            </a:r>
            <a:r>
              <a:rPr sz="1200" b="1" dirty="0">
                <a:solidFill>
                  <a:srgbClr val="898989"/>
                </a:solidFill>
                <a:latin typeface="Calibri"/>
                <a:cs typeface="Calibri"/>
              </a:rPr>
              <a:t>2018 -</a:t>
            </a:r>
            <a:r>
              <a:rPr sz="1200" b="1" spc="-15" dirty="0">
                <a:solidFill>
                  <a:srgbClr val="898989"/>
                </a:solidFill>
                <a:latin typeface="Calibri"/>
                <a:cs typeface="Calibri"/>
              </a:rPr>
              <a:t> </a:t>
            </a:r>
            <a:r>
              <a:rPr sz="1200" b="1" dirty="0">
                <a:solidFill>
                  <a:srgbClr val="898989"/>
                </a:solidFill>
                <a:latin typeface="Calibri"/>
                <a:cs typeface="Calibri"/>
              </a:rPr>
              <a:t>A</a:t>
            </a:r>
            <a:r>
              <a:rPr sz="1200" b="1" spc="-10" dirty="0">
                <a:solidFill>
                  <a:srgbClr val="898989"/>
                </a:solidFill>
                <a:latin typeface="Calibri"/>
                <a:cs typeface="Calibri"/>
              </a:rPr>
              <a:t> </a:t>
            </a:r>
            <a:r>
              <a:rPr sz="1200" b="1" spc="-5" dirty="0">
                <a:solidFill>
                  <a:srgbClr val="898989"/>
                </a:solidFill>
                <a:latin typeface="Calibri"/>
                <a:cs typeface="Calibri"/>
              </a:rPr>
              <a:t>Noti</a:t>
            </a:r>
            <a:r>
              <a:rPr sz="1200" b="1" spc="-630" dirty="0">
                <a:solidFill>
                  <a:srgbClr val="898989"/>
                </a:solidFill>
                <a:latin typeface="Calibri"/>
                <a:cs typeface="Calibri"/>
              </a:rPr>
              <a:t>o</a:t>
            </a:r>
            <a:r>
              <a:rPr sz="1800" spc="-60" baseline="-30092" dirty="0">
                <a:solidFill>
                  <a:srgbClr val="898989"/>
                </a:solidFill>
                <a:latin typeface="Arial"/>
                <a:cs typeface="Arial"/>
              </a:rPr>
              <a:t>5</a:t>
            </a:r>
            <a:r>
              <a:rPr sz="1200" b="1" spc="-615" dirty="0">
                <a:solidFill>
                  <a:srgbClr val="898989"/>
                </a:solidFill>
                <a:latin typeface="Calibri"/>
                <a:cs typeface="Calibri"/>
              </a:rPr>
              <a:t>n</a:t>
            </a:r>
            <a:r>
              <a:rPr sz="1800" baseline="-30092" dirty="0">
                <a:solidFill>
                  <a:srgbClr val="898989"/>
                </a:solidFill>
                <a:latin typeface="Arial"/>
                <a:cs typeface="Arial"/>
              </a:rPr>
              <a:t>7</a:t>
            </a:r>
            <a:r>
              <a:rPr sz="1800" spc="-165" baseline="-30092" dirty="0">
                <a:solidFill>
                  <a:srgbClr val="898989"/>
                </a:solidFill>
                <a:latin typeface="Arial"/>
                <a:cs typeface="Arial"/>
              </a:rPr>
              <a:t> </a:t>
            </a:r>
            <a:r>
              <a:rPr sz="1200" b="1" spc="-25" dirty="0">
                <a:solidFill>
                  <a:srgbClr val="898989"/>
                </a:solidFill>
                <a:latin typeface="Calibri"/>
                <a:cs typeface="Calibri"/>
              </a:rPr>
              <a:t>of </a:t>
            </a:r>
            <a:r>
              <a:rPr sz="1200" b="1" dirty="0">
                <a:solidFill>
                  <a:srgbClr val="898989"/>
                </a:solidFill>
                <a:latin typeface="Calibri"/>
                <a:cs typeface="Calibri"/>
              </a:rPr>
              <a:t>Distance</a:t>
            </a:r>
            <a:r>
              <a:rPr sz="1200" b="1" spc="-60" dirty="0">
                <a:solidFill>
                  <a:srgbClr val="898989"/>
                </a:solidFill>
                <a:latin typeface="Calibri"/>
                <a:cs typeface="Calibri"/>
              </a:rPr>
              <a:t> </a:t>
            </a:r>
            <a:r>
              <a:rPr sz="1200" b="1" dirty="0">
                <a:solidFill>
                  <a:srgbClr val="898989"/>
                </a:solidFill>
                <a:latin typeface="Calibri"/>
                <a:cs typeface="Calibri"/>
              </a:rPr>
              <a:t>Between</a:t>
            </a:r>
            <a:r>
              <a:rPr sz="1200" b="1" spc="-45" dirty="0">
                <a:solidFill>
                  <a:srgbClr val="898989"/>
                </a:solidFill>
                <a:latin typeface="Calibri"/>
                <a:cs typeface="Calibri"/>
              </a:rPr>
              <a:t> </a:t>
            </a:r>
            <a:r>
              <a:rPr sz="1200" b="1" spc="-15" dirty="0">
                <a:solidFill>
                  <a:srgbClr val="898989"/>
                </a:solidFill>
                <a:latin typeface="Calibri"/>
                <a:cs typeface="Calibri"/>
              </a:rPr>
              <a:t>CP-</a:t>
            </a:r>
            <a:r>
              <a:rPr sz="1200" b="1" spc="-20" dirty="0">
                <a:solidFill>
                  <a:srgbClr val="898989"/>
                </a:solidFill>
                <a:latin typeface="Calibri"/>
                <a:cs typeface="Calibri"/>
              </a:rPr>
              <a:t>nets</a:t>
            </a:r>
            <a:endParaRPr sz="1200">
              <a:latin typeface="Calibri"/>
              <a:cs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691639" y="2474976"/>
            <a:ext cx="780415" cy="624840"/>
            <a:chOff x="1691639" y="2474976"/>
            <a:chExt cx="780415" cy="624840"/>
          </a:xfrm>
        </p:grpSpPr>
        <p:pic>
          <p:nvPicPr>
            <p:cNvPr id="3" name="object 3"/>
            <p:cNvPicPr/>
            <p:nvPr/>
          </p:nvPicPr>
          <p:blipFill>
            <a:blip r:embed="rId2" cstate="print"/>
            <a:stretch>
              <a:fillRect/>
            </a:stretch>
          </p:blipFill>
          <p:spPr>
            <a:xfrm>
              <a:off x="1691639" y="2474976"/>
              <a:ext cx="780288" cy="624839"/>
            </a:xfrm>
            <a:prstGeom prst="rect">
              <a:avLst/>
            </a:prstGeom>
          </p:spPr>
        </p:pic>
        <p:pic>
          <p:nvPicPr>
            <p:cNvPr id="4" name="object 4"/>
            <p:cNvPicPr/>
            <p:nvPr/>
          </p:nvPicPr>
          <p:blipFill>
            <a:blip r:embed="rId3" cstate="print"/>
            <a:stretch>
              <a:fillRect/>
            </a:stretch>
          </p:blipFill>
          <p:spPr>
            <a:xfrm>
              <a:off x="1737867" y="2502001"/>
              <a:ext cx="688428" cy="532701"/>
            </a:xfrm>
            <a:prstGeom prst="rect">
              <a:avLst/>
            </a:prstGeom>
          </p:spPr>
        </p:pic>
        <p:sp>
          <p:nvSpPr>
            <p:cNvPr id="5" name="object 5"/>
            <p:cNvSpPr/>
            <p:nvPr/>
          </p:nvSpPr>
          <p:spPr>
            <a:xfrm>
              <a:off x="1737867" y="2502001"/>
              <a:ext cx="688975" cy="532765"/>
            </a:xfrm>
            <a:custGeom>
              <a:avLst/>
              <a:gdLst/>
              <a:ahLst/>
              <a:cxnLst/>
              <a:rect l="l" t="t" r="r" b="b"/>
              <a:pathLst>
                <a:path w="688975" h="532764">
                  <a:moveTo>
                    <a:pt x="0" y="266344"/>
                  </a:moveTo>
                  <a:lnTo>
                    <a:pt x="4504" y="223143"/>
                  </a:lnTo>
                  <a:lnTo>
                    <a:pt x="17546" y="182161"/>
                  </a:lnTo>
                  <a:lnTo>
                    <a:pt x="38415" y="143946"/>
                  </a:lnTo>
                  <a:lnTo>
                    <a:pt x="66405" y="109047"/>
                  </a:lnTo>
                  <a:lnTo>
                    <a:pt x="100806" y="78012"/>
                  </a:lnTo>
                  <a:lnTo>
                    <a:pt x="140909" y="51390"/>
                  </a:lnTo>
                  <a:lnTo>
                    <a:pt x="186007" y="29730"/>
                  </a:lnTo>
                  <a:lnTo>
                    <a:pt x="235391" y="13579"/>
                  </a:lnTo>
                  <a:lnTo>
                    <a:pt x="288352" y="3486"/>
                  </a:lnTo>
                  <a:lnTo>
                    <a:pt x="344182" y="0"/>
                  </a:lnTo>
                  <a:lnTo>
                    <a:pt x="400017" y="3486"/>
                  </a:lnTo>
                  <a:lnTo>
                    <a:pt x="452985" y="13579"/>
                  </a:lnTo>
                  <a:lnTo>
                    <a:pt x="502376" y="29730"/>
                  </a:lnTo>
                  <a:lnTo>
                    <a:pt x="547483" y="51390"/>
                  </a:lnTo>
                  <a:lnTo>
                    <a:pt x="587595" y="78012"/>
                  </a:lnTo>
                  <a:lnTo>
                    <a:pt x="622004" y="109047"/>
                  </a:lnTo>
                  <a:lnTo>
                    <a:pt x="650001" y="143946"/>
                  </a:lnTo>
                  <a:lnTo>
                    <a:pt x="670877" y="182161"/>
                  </a:lnTo>
                  <a:lnTo>
                    <a:pt x="683922" y="223143"/>
                  </a:lnTo>
                  <a:lnTo>
                    <a:pt x="688428" y="266344"/>
                  </a:lnTo>
                  <a:lnTo>
                    <a:pt x="683922" y="309545"/>
                  </a:lnTo>
                  <a:lnTo>
                    <a:pt x="670877" y="350528"/>
                  </a:lnTo>
                  <a:lnTo>
                    <a:pt x="650001" y="388744"/>
                  </a:lnTo>
                  <a:lnTo>
                    <a:pt x="622004" y="423645"/>
                  </a:lnTo>
                  <a:lnTo>
                    <a:pt x="587595" y="454682"/>
                  </a:lnTo>
                  <a:lnTo>
                    <a:pt x="547483" y="481306"/>
                  </a:lnTo>
                  <a:lnTo>
                    <a:pt x="502376" y="502968"/>
                  </a:lnTo>
                  <a:lnTo>
                    <a:pt x="452985" y="519121"/>
                  </a:lnTo>
                  <a:lnTo>
                    <a:pt x="400017" y="529214"/>
                  </a:lnTo>
                  <a:lnTo>
                    <a:pt x="344182" y="532701"/>
                  </a:lnTo>
                  <a:lnTo>
                    <a:pt x="288352" y="529214"/>
                  </a:lnTo>
                  <a:lnTo>
                    <a:pt x="235391" y="519121"/>
                  </a:lnTo>
                  <a:lnTo>
                    <a:pt x="186007" y="502968"/>
                  </a:lnTo>
                  <a:lnTo>
                    <a:pt x="140909" y="481306"/>
                  </a:lnTo>
                  <a:lnTo>
                    <a:pt x="100806" y="454682"/>
                  </a:lnTo>
                  <a:lnTo>
                    <a:pt x="66405" y="423645"/>
                  </a:lnTo>
                  <a:lnTo>
                    <a:pt x="38415" y="388744"/>
                  </a:lnTo>
                  <a:lnTo>
                    <a:pt x="17546" y="350528"/>
                  </a:lnTo>
                  <a:lnTo>
                    <a:pt x="4504" y="309545"/>
                  </a:lnTo>
                  <a:lnTo>
                    <a:pt x="0" y="266344"/>
                  </a:lnTo>
                  <a:close/>
                </a:path>
              </a:pathLst>
            </a:custGeom>
            <a:ln w="9525">
              <a:solidFill>
                <a:srgbClr val="7FA8B2"/>
              </a:solidFill>
            </a:ln>
          </p:spPr>
          <p:txBody>
            <a:bodyPr wrap="square" lIns="0" tIns="0" rIns="0" bIns="0" rtlCol="0"/>
            <a:lstStyle/>
            <a:p>
              <a:endParaRPr/>
            </a:p>
          </p:txBody>
        </p:sp>
      </p:grpSp>
      <p:sp>
        <p:nvSpPr>
          <p:cNvPr id="6" name="object 6"/>
          <p:cNvSpPr txBox="1"/>
          <p:nvPr/>
        </p:nvSpPr>
        <p:spPr>
          <a:xfrm>
            <a:off x="1932038" y="2674111"/>
            <a:ext cx="300990" cy="162560"/>
          </a:xfrm>
          <a:prstGeom prst="rect">
            <a:avLst/>
          </a:prstGeom>
        </p:spPr>
        <p:txBody>
          <a:bodyPr vert="horz" wrap="square" lIns="0" tIns="12700" rIns="0" bIns="0" rtlCol="0">
            <a:spAutoFit/>
          </a:bodyPr>
          <a:lstStyle/>
          <a:p>
            <a:pPr marL="12700">
              <a:lnSpc>
                <a:spcPct val="100000"/>
              </a:lnSpc>
              <a:spcBef>
                <a:spcPts val="100"/>
              </a:spcBef>
            </a:pPr>
            <a:r>
              <a:rPr sz="900" b="1" spc="-20" dirty="0">
                <a:latin typeface="Calibri"/>
                <a:cs typeface="Calibri"/>
              </a:rPr>
              <a:t>MAIN</a:t>
            </a:r>
            <a:endParaRPr sz="900">
              <a:latin typeface="Calibri"/>
              <a:cs typeface="Calibri"/>
            </a:endParaRPr>
          </a:p>
        </p:txBody>
      </p:sp>
      <p:grpSp>
        <p:nvGrpSpPr>
          <p:cNvPr id="7" name="object 7"/>
          <p:cNvGrpSpPr/>
          <p:nvPr/>
        </p:nvGrpSpPr>
        <p:grpSpPr>
          <a:xfrm>
            <a:off x="1679448" y="3602735"/>
            <a:ext cx="798830" cy="585470"/>
            <a:chOff x="1679448" y="3602735"/>
            <a:chExt cx="798830" cy="585470"/>
          </a:xfrm>
        </p:grpSpPr>
        <p:pic>
          <p:nvPicPr>
            <p:cNvPr id="8" name="object 8"/>
            <p:cNvPicPr/>
            <p:nvPr/>
          </p:nvPicPr>
          <p:blipFill>
            <a:blip r:embed="rId4" cstate="print"/>
            <a:stretch>
              <a:fillRect/>
            </a:stretch>
          </p:blipFill>
          <p:spPr>
            <a:xfrm>
              <a:off x="1679448" y="3602735"/>
              <a:ext cx="798576" cy="585215"/>
            </a:xfrm>
            <a:prstGeom prst="rect">
              <a:avLst/>
            </a:prstGeom>
          </p:spPr>
        </p:pic>
        <p:pic>
          <p:nvPicPr>
            <p:cNvPr id="9" name="object 9"/>
            <p:cNvPicPr/>
            <p:nvPr/>
          </p:nvPicPr>
          <p:blipFill>
            <a:blip r:embed="rId5" cstate="print"/>
            <a:stretch>
              <a:fillRect/>
            </a:stretch>
          </p:blipFill>
          <p:spPr>
            <a:xfrm>
              <a:off x="1724774" y="3632199"/>
              <a:ext cx="707720" cy="489648"/>
            </a:xfrm>
            <a:prstGeom prst="rect">
              <a:avLst/>
            </a:prstGeom>
          </p:spPr>
        </p:pic>
        <p:sp>
          <p:nvSpPr>
            <p:cNvPr id="10" name="object 10"/>
            <p:cNvSpPr/>
            <p:nvPr/>
          </p:nvSpPr>
          <p:spPr>
            <a:xfrm>
              <a:off x="1724774" y="3628974"/>
              <a:ext cx="708025" cy="493395"/>
            </a:xfrm>
            <a:custGeom>
              <a:avLst/>
              <a:gdLst/>
              <a:ahLst/>
              <a:cxnLst/>
              <a:rect l="l" t="t" r="r" b="b"/>
              <a:pathLst>
                <a:path w="708025" h="493395">
                  <a:moveTo>
                    <a:pt x="0" y="246456"/>
                  </a:moveTo>
                  <a:lnTo>
                    <a:pt x="4631" y="206478"/>
                  </a:lnTo>
                  <a:lnTo>
                    <a:pt x="18041" y="168555"/>
                  </a:lnTo>
                  <a:lnTo>
                    <a:pt x="39500" y="133193"/>
                  </a:lnTo>
                  <a:lnTo>
                    <a:pt x="68279" y="100900"/>
                  </a:lnTo>
                  <a:lnTo>
                    <a:pt x="103649" y="72183"/>
                  </a:lnTo>
                  <a:lnTo>
                    <a:pt x="144882" y="47550"/>
                  </a:lnTo>
                  <a:lnTo>
                    <a:pt x="191248" y="27508"/>
                  </a:lnTo>
                  <a:lnTo>
                    <a:pt x="242019" y="12564"/>
                  </a:lnTo>
                  <a:lnTo>
                    <a:pt x="296466" y="3225"/>
                  </a:lnTo>
                  <a:lnTo>
                    <a:pt x="353860" y="0"/>
                  </a:lnTo>
                  <a:lnTo>
                    <a:pt x="411264" y="3225"/>
                  </a:lnTo>
                  <a:lnTo>
                    <a:pt x="465720" y="12564"/>
                  </a:lnTo>
                  <a:lnTo>
                    <a:pt x="516499" y="27508"/>
                  </a:lnTo>
                  <a:lnTo>
                    <a:pt x="562872" y="47550"/>
                  </a:lnTo>
                  <a:lnTo>
                    <a:pt x="604110" y="72183"/>
                  </a:lnTo>
                  <a:lnTo>
                    <a:pt x="639484" y="100900"/>
                  </a:lnTo>
                  <a:lnTo>
                    <a:pt x="668266" y="133193"/>
                  </a:lnTo>
                  <a:lnTo>
                    <a:pt x="689727" y="168555"/>
                  </a:lnTo>
                  <a:lnTo>
                    <a:pt x="703138" y="206478"/>
                  </a:lnTo>
                  <a:lnTo>
                    <a:pt x="707770" y="246456"/>
                  </a:lnTo>
                  <a:lnTo>
                    <a:pt x="703138" y="286423"/>
                  </a:lnTo>
                  <a:lnTo>
                    <a:pt x="689727" y="324338"/>
                  </a:lnTo>
                  <a:lnTo>
                    <a:pt x="668266" y="359694"/>
                  </a:lnTo>
                  <a:lnTo>
                    <a:pt x="639484" y="391982"/>
                  </a:lnTo>
                  <a:lnTo>
                    <a:pt x="604110" y="420695"/>
                  </a:lnTo>
                  <a:lnTo>
                    <a:pt x="562872" y="445326"/>
                  </a:lnTo>
                  <a:lnTo>
                    <a:pt x="516499" y="465367"/>
                  </a:lnTo>
                  <a:lnTo>
                    <a:pt x="465720" y="480310"/>
                  </a:lnTo>
                  <a:lnTo>
                    <a:pt x="411264" y="489648"/>
                  </a:lnTo>
                  <a:lnTo>
                    <a:pt x="353860" y="492874"/>
                  </a:lnTo>
                  <a:lnTo>
                    <a:pt x="296466" y="489648"/>
                  </a:lnTo>
                  <a:lnTo>
                    <a:pt x="242019" y="480310"/>
                  </a:lnTo>
                  <a:lnTo>
                    <a:pt x="191248" y="465367"/>
                  </a:lnTo>
                  <a:lnTo>
                    <a:pt x="144882" y="445326"/>
                  </a:lnTo>
                  <a:lnTo>
                    <a:pt x="103649" y="420695"/>
                  </a:lnTo>
                  <a:lnTo>
                    <a:pt x="68279" y="391982"/>
                  </a:lnTo>
                  <a:lnTo>
                    <a:pt x="39500" y="359694"/>
                  </a:lnTo>
                  <a:lnTo>
                    <a:pt x="18041" y="324338"/>
                  </a:lnTo>
                  <a:lnTo>
                    <a:pt x="4631" y="286423"/>
                  </a:lnTo>
                  <a:lnTo>
                    <a:pt x="0" y="246456"/>
                  </a:lnTo>
                  <a:close/>
                </a:path>
              </a:pathLst>
            </a:custGeom>
            <a:ln w="9525">
              <a:solidFill>
                <a:srgbClr val="7FA8B2"/>
              </a:solidFill>
            </a:ln>
          </p:spPr>
          <p:txBody>
            <a:bodyPr wrap="square" lIns="0" tIns="0" rIns="0" bIns="0" rtlCol="0"/>
            <a:lstStyle/>
            <a:p>
              <a:endParaRPr/>
            </a:p>
          </p:txBody>
        </p:sp>
      </p:grpSp>
      <p:sp>
        <p:nvSpPr>
          <p:cNvPr id="11" name="object 11"/>
          <p:cNvSpPr txBox="1"/>
          <p:nvPr/>
        </p:nvSpPr>
        <p:spPr>
          <a:xfrm>
            <a:off x="1914334" y="3780535"/>
            <a:ext cx="328930" cy="162560"/>
          </a:xfrm>
          <a:prstGeom prst="rect">
            <a:avLst/>
          </a:prstGeom>
        </p:spPr>
        <p:txBody>
          <a:bodyPr vert="horz" wrap="square" lIns="0" tIns="12700" rIns="0" bIns="0" rtlCol="0">
            <a:spAutoFit/>
          </a:bodyPr>
          <a:lstStyle/>
          <a:p>
            <a:pPr marL="12700">
              <a:lnSpc>
                <a:spcPct val="100000"/>
              </a:lnSpc>
              <a:spcBef>
                <a:spcPts val="100"/>
              </a:spcBef>
            </a:pPr>
            <a:r>
              <a:rPr sz="900" b="1" spc="-10" dirty="0">
                <a:latin typeface="Calibri"/>
                <a:cs typeface="Calibri"/>
              </a:rPr>
              <a:t>DRINK</a:t>
            </a:r>
            <a:endParaRPr sz="900">
              <a:latin typeface="Calibri"/>
              <a:cs typeface="Calibri"/>
            </a:endParaRPr>
          </a:p>
        </p:txBody>
      </p:sp>
      <p:sp>
        <p:nvSpPr>
          <p:cNvPr id="12" name="object 12"/>
          <p:cNvSpPr txBox="1"/>
          <p:nvPr/>
        </p:nvSpPr>
        <p:spPr>
          <a:xfrm>
            <a:off x="1737131" y="1975611"/>
            <a:ext cx="793115" cy="455295"/>
          </a:xfrm>
          <a:prstGeom prst="rect">
            <a:avLst/>
          </a:prstGeom>
        </p:spPr>
        <p:txBody>
          <a:bodyPr vert="horz" wrap="square" lIns="0" tIns="12700" rIns="0" bIns="0" rtlCol="0">
            <a:spAutoFit/>
          </a:bodyPr>
          <a:lstStyle/>
          <a:p>
            <a:pPr marR="25400" algn="ctr">
              <a:lnSpc>
                <a:spcPct val="100000"/>
              </a:lnSpc>
              <a:spcBef>
                <a:spcPts val="100"/>
              </a:spcBef>
            </a:pPr>
            <a:r>
              <a:rPr sz="1000" b="1" spc="-10" dirty="0">
                <a:latin typeface="Calibri"/>
                <a:cs typeface="Calibri"/>
              </a:rPr>
              <a:t>CP-</a:t>
            </a:r>
            <a:r>
              <a:rPr sz="1000" b="1" spc="-25" dirty="0">
                <a:latin typeface="Calibri"/>
                <a:cs typeface="Calibri"/>
              </a:rPr>
              <a:t>net</a:t>
            </a:r>
            <a:endParaRPr sz="1000">
              <a:latin typeface="Calibri"/>
              <a:cs typeface="Calibri"/>
            </a:endParaRPr>
          </a:p>
          <a:p>
            <a:pPr algn="ctr">
              <a:lnSpc>
                <a:spcPct val="100000"/>
              </a:lnSpc>
              <a:spcBef>
                <a:spcPts val="985"/>
              </a:spcBef>
            </a:pPr>
            <a:r>
              <a:rPr sz="1000" dirty="0">
                <a:latin typeface="Calibri"/>
                <a:cs typeface="Calibri"/>
              </a:rPr>
              <a:t>VegPasta</a:t>
            </a:r>
            <a:r>
              <a:rPr sz="1000" spc="-50" dirty="0">
                <a:latin typeface="Calibri"/>
                <a:cs typeface="Calibri"/>
              </a:rPr>
              <a:t> </a:t>
            </a:r>
            <a:r>
              <a:rPr sz="1000" spc="-10" dirty="0">
                <a:latin typeface="Calibri"/>
                <a:cs typeface="Calibri"/>
              </a:rPr>
              <a:t>&gt;Fish</a:t>
            </a:r>
            <a:endParaRPr sz="1000">
              <a:latin typeface="Calibri"/>
              <a:cs typeface="Calibri"/>
            </a:endParaRPr>
          </a:p>
        </p:txBody>
      </p:sp>
      <p:grpSp>
        <p:nvGrpSpPr>
          <p:cNvPr id="13" name="object 13"/>
          <p:cNvGrpSpPr/>
          <p:nvPr/>
        </p:nvGrpSpPr>
        <p:grpSpPr>
          <a:xfrm>
            <a:off x="1737360" y="4355591"/>
            <a:ext cx="683260" cy="573405"/>
            <a:chOff x="1737360" y="4355591"/>
            <a:chExt cx="683260" cy="573405"/>
          </a:xfrm>
        </p:grpSpPr>
        <p:pic>
          <p:nvPicPr>
            <p:cNvPr id="14" name="object 14"/>
            <p:cNvPicPr/>
            <p:nvPr/>
          </p:nvPicPr>
          <p:blipFill>
            <a:blip r:embed="rId6" cstate="print"/>
            <a:stretch>
              <a:fillRect/>
            </a:stretch>
          </p:blipFill>
          <p:spPr>
            <a:xfrm>
              <a:off x="1737360" y="4355591"/>
              <a:ext cx="682751" cy="573024"/>
            </a:xfrm>
            <a:prstGeom prst="rect">
              <a:avLst/>
            </a:prstGeom>
          </p:spPr>
        </p:pic>
        <p:pic>
          <p:nvPicPr>
            <p:cNvPr id="15" name="object 15"/>
            <p:cNvPicPr/>
            <p:nvPr/>
          </p:nvPicPr>
          <p:blipFill>
            <a:blip r:embed="rId7" cstate="print"/>
            <a:stretch>
              <a:fillRect/>
            </a:stretch>
          </p:blipFill>
          <p:spPr>
            <a:xfrm>
              <a:off x="2200718" y="4767327"/>
              <a:ext cx="100521" cy="69848"/>
            </a:xfrm>
            <a:prstGeom prst="rect">
              <a:avLst/>
            </a:prstGeom>
          </p:spPr>
        </p:pic>
        <p:pic>
          <p:nvPicPr>
            <p:cNvPr id="16" name="object 16"/>
            <p:cNvPicPr/>
            <p:nvPr/>
          </p:nvPicPr>
          <p:blipFill>
            <a:blip r:embed="rId8" cstate="print"/>
            <a:stretch>
              <a:fillRect/>
            </a:stretch>
          </p:blipFill>
          <p:spPr>
            <a:xfrm>
              <a:off x="1784197" y="4382795"/>
              <a:ext cx="588860" cy="478332"/>
            </a:xfrm>
            <a:prstGeom prst="rect">
              <a:avLst/>
            </a:prstGeom>
          </p:spPr>
        </p:pic>
        <p:sp>
          <p:nvSpPr>
            <p:cNvPr id="17" name="object 17"/>
            <p:cNvSpPr/>
            <p:nvPr/>
          </p:nvSpPr>
          <p:spPr>
            <a:xfrm>
              <a:off x="1784197" y="4382795"/>
              <a:ext cx="589280" cy="478790"/>
            </a:xfrm>
            <a:custGeom>
              <a:avLst/>
              <a:gdLst/>
              <a:ahLst/>
              <a:cxnLst/>
              <a:rect l="l" t="t" r="r" b="b"/>
              <a:pathLst>
                <a:path w="589280" h="478789">
                  <a:moveTo>
                    <a:pt x="0" y="239166"/>
                  </a:moveTo>
                  <a:lnTo>
                    <a:pt x="4743" y="196167"/>
                  </a:lnTo>
                  <a:lnTo>
                    <a:pt x="18419" y="155701"/>
                  </a:lnTo>
                  <a:lnTo>
                    <a:pt x="40196" y="118441"/>
                  </a:lnTo>
                  <a:lnTo>
                    <a:pt x="69244" y="85062"/>
                  </a:lnTo>
                  <a:lnTo>
                    <a:pt x="104730" y="56239"/>
                  </a:lnTo>
                  <a:lnTo>
                    <a:pt x="145824" y="32646"/>
                  </a:lnTo>
                  <a:lnTo>
                    <a:pt x="191694" y="14959"/>
                  </a:lnTo>
                  <a:lnTo>
                    <a:pt x="241508" y="3852"/>
                  </a:lnTo>
                  <a:lnTo>
                    <a:pt x="294436" y="0"/>
                  </a:lnTo>
                  <a:lnTo>
                    <a:pt x="347364" y="3852"/>
                  </a:lnTo>
                  <a:lnTo>
                    <a:pt x="397177" y="14959"/>
                  </a:lnTo>
                  <a:lnTo>
                    <a:pt x="443046" y="32646"/>
                  </a:lnTo>
                  <a:lnTo>
                    <a:pt x="484137" y="56239"/>
                  </a:lnTo>
                  <a:lnTo>
                    <a:pt x="519621" y="85062"/>
                  </a:lnTo>
                  <a:lnTo>
                    <a:pt x="548667" y="118441"/>
                  </a:lnTo>
                  <a:lnTo>
                    <a:pt x="570443" y="155701"/>
                  </a:lnTo>
                  <a:lnTo>
                    <a:pt x="584117" y="196167"/>
                  </a:lnTo>
                  <a:lnTo>
                    <a:pt x="588860" y="239166"/>
                  </a:lnTo>
                  <a:lnTo>
                    <a:pt x="584117" y="282148"/>
                  </a:lnTo>
                  <a:lnTo>
                    <a:pt x="570443" y="322605"/>
                  </a:lnTo>
                  <a:lnTo>
                    <a:pt x="548667" y="359863"/>
                  </a:lnTo>
                  <a:lnTo>
                    <a:pt x="519621" y="393244"/>
                  </a:lnTo>
                  <a:lnTo>
                    <a:pt x="484137" y="422072"/>
                  </a:lnTo>
                  <a:lnTo>
                    <a:pt x="443046" y="445672"/>
                  </a:lnTo>
                  <a:lnTo>
                    <a:pt x="397177" y="463366"/>
                  </a:lnTo>
                  <a:lnTo>
                    <a:pt x="347364" y="474478"/>
                  </a:lnTo>
                  <a:lnTo>
                    <a:pt x="294436" y="478332"/>
                  </a:lnTo>
                  <a:lnTo>
                    <a:pt x="241508" y="474478"/>
                  </a:lnTo>
                  <a:lnTo>
                    <a:pt x="191694" y="463366"/>
                  </a:lnTo>
                  <a:lnTo>
                    <a:pt x="145824" y="445672"/>
                  </a:lnTo>
                  <a:lnTo>
                    <a:pt x="104730" y="422072"/>
                  </a:lnTo>
                  <a:lnTo>
                    <a:pt x="69244" y="393244"/>
                  </a:lnTo>
                  <a:lnTo>
                    <a:pt x="40196" y="359863"/>
                  </a:lnTo>
                  <a:lnTo>
                    <a:pt x="18419" y="322605"/>
                  </a:lnTo>
                  <a:lnTo>
                    <a:pt x="4743" y="282148"/>
                  </a:lnTo>
                  <a:lnTo>
                    <a:pt x="0" y="239166"/>
                  </a:lnTo>
                  <a:close/>
                </a:path>
              </a:pathLst>
            </a:custGeom>
            <a:ln w="9525">
              <a:solidFill>
                <a:srgbClr val="7FA8B2"/>
              </a:solidFill>
            </a:ln>
          </p:spPr>
          <p:txBody>
            <a:bodyPr wrap="square" lIns="0" tIns="0" rIns="0" bIns="0" rtlCol="0"/>
            <a:lstStyle/>
            <a:p>
              <a:endParaRPr/>
            </a:p>
          </p:txBody>
        </p:sp>
      </p:grpSp>
      <p:sp>
        <p:nvSpPr>
          <p:cNvPr id="18" name="object 18"/>
          <p:cNvSpPr txBox="1"/>
          <p:nvPr/>
        </p:nvSpPr>
        <p:spPr>
          <a:xfrm>
            <a:off x="1961172" y="4520691"/>
            <a:ext cx="234315" cy="177800"/>
          </a:xfrm>
          <a:prstGeom prst="rect">
            <a:avLst/>
          </a:prstGeom>
        </p:spPr>
        <p:txBody>
          <a:bodyPr vert="horz" wrap="square" lIns="0" tIns="12700" rIns="0" bIns="0" rtlCol="0">
            <a:spAutoFit/>
          </a:bodyPr>
          <a:lstStyle/>
          <a:p>
            <a:pPr marL="12700">
              <a:lnSpc>
                <a:spcPct val="100000"/>
              </a:lnSpc>
              <a:spcBef>
                <a:spcPts val="100"/>
              </a:spcBef>
            </a:pPr>
            <a:r>
              <a:rPr sz="1000" b="1" spc="-25" dirty="0">
                <a:latin typeface="Calibri"/>
                <a:cs typeface="Calibri"/>
              </a:rPr>
              <a:t>ENT</a:t>
            </a:r>
            <a:endParaRPr sz="1000">
              <a:latin typeface="Calibri"/>
              <a:cs typeface="Calibri"/>
            </a:endParaRPr>
          </a:p>
        </p:txBody>
      </p:sp>
      <p:sp>
        <p:nvSpPr>
          <p:cNvPr id="19" name="object 19"/>
          <p:cNvSpPr txBox="1"/>
          <p:nvPr/>
        </p:nvSpPr>
        <p:spPr>
          <a:xfrm>
            <a:off x="1880374" y="4209795"/>
            <a:ext cx="528320" cy="177800"/>
          </a:xfrm>
          <a:prstGeom prst="rect">
            <a:avLst/>
          </a:prstGeom>
        </p:spPr>
        <p:txBody>
          <a:bodyPr vert="horz" wrap="square" lIns="0" tIns="12700" rIns="0" bIns="0" rtlCol="0">
            <a:spAutoFit/>
          </a:bodyPr>
          <a:lstStyle/>
          <a:p>
            <a:pPr marL="12700">
              <a:lnSpc>
                <a:spcPct val="100000"/>
              </a:lnSpc>
              <a:spcBef>
                <a:spcPts val="100"/>
              </a:spcBef>
            </a:pPr>
            <a:r>
              <a:rPr sz="1000" spc="-10" dirty="0">
                <a:latin typeface="Calibri"/>
                <a:cs typeface="Calibri"/>
              </a:rPr>
              <a:t>TV&gt;Music</a:t>
            </a:r>
            <a:endParaRPr sz="1000">
              <a:latin typeface="Calibri"/>
              <a:cs typeface="Calibri"/>
            </a:endParaRPr>
          </a:p>
        </p:txBody>
      </p:sp>
      <p:grpSp>
        <p:nvGrpSpPr>
          <p:cNvPr id="20" name="object 20"/>
          <p:cNvGrpSpPr/>
          <p:nvPr/>
        </p:nvGrpSpPr>
        <p:grpSpPr>
          <a:xfrm>
            <a:off x="1467396" y="3014472"/>
            <a:ext cx="1391920" cy="789940"/>
            <a:chOff x="1467396" y="3014472"/>
            <a:chExt cx="1391920" cy="789940"/>
          </a:xfrm>
        </p:grpSpPr>
        <p:pic>
          <p:nvPicPr>
            <p:cNvPr id="21" name="object 21"/>
            <p:cNvPicPr/>
            <p:nvPr/>
          </p:nvPicPr>
          <p:blipFill>
            <a:blip r:embed="rId9" cstate="print"/>
            <a:stretch>
              <a:fillRect/>
            </a:stretch>
          </p:blipFill>
          <p:spPr>
            <a:xfrm>
              <a:off x="1923287" y="3014472"/>
              <a:ext cx="310895" cy="789431"/>
            </a:xfrm>
            <a:prstGeom prst="rect">
              <a:avLst/>
            </a:prstGeom>
          </p:spPr>
        </p:pic>
        <p:sp>
          <p:nvSpPr>
            <p:cNvPr id="22" name="object 22"/>
            <p:cNvSpPr/>
            <p:nvPr/>
          </p:nvSpPr>
          <p:spPr>
            <a:xfrm>
              <a:off x="2020239" y="3034601"/>
              <a:ext cx="118110" cy="594995"/>
            </a:xfrm>
            <a:custGeom>
              <a:avLst/>
              <a:gdLst/>
              <a:ahLst/>
              <a:cxnLst/>
              <a:rect l="l" t="t" r="r" b="b"/>
              <a:pathLst>
                <a:path w="118110" h="594995">
                  <a:moveTo>
                    <a:pt x="58695" y="544059"/>
                  </a:moveTo>
                  <a:lnTo>
                    <a:pt x="46116" y="522208"/>
                  </a:lnTo>
                  <a:lnTo>
                    <a:pt x="49110" y="0"/>
                  </a:lnTo>
                  <a:lnTo>
                    <a:pt x="74510" y="152"/>
                  </a:lnTo>
                  <a:lnTo>
                    <a:pt x="71516" y="522384"/>
                  </a:lnTo>
                  <a:lnTo>
                    <a:pt x="58695" y="544059"/>
                  </a:lnTo>
                  <a:close/>
                </a:path>
                <a:path w="118110" h="594995">
                  <a:moveTo>
                    <a:pt x="58394" y="594474"/>
                  </a:moveTo>
                  <a:lnTo>
                    <a:pt x="3530" y="499122"/>
                  </a:lnTo>
                  <a:lnTo>
                    <a:pt x="0" y="493077"/>
                  </a:lnTo>
                  <a:lnTo>
                    <a:pt x="2133" y="485279"/>
                  </a:lnTo>
                  <a:lnTo>
                    <a:pt x="14287" y="478282"/>
                  </a:lnTo>
                  <a:lnTo>
                    <a:pt x="22034" y="480377"/>
                  </a:lnTo>
                  <a:lnTo>
                    <a:pt x="46116" y="522208"/>
                  </a:lnTo>
                  <a:lnTo>
                    <a:pt x="45846" y="569175"/>
                  </a:lnTo>
                  <a:lnTo>
                    <a:pt x="73257" y="569315"/>
                  </a:lnTo>
                  <a:lnTo>
                    <a:pt x="58394" y="594474"/>
                  </a:lnTo>
                  <a:close/>
                </a:path>
                <a:path w="118110" h="594995">
                  <a:moveTo>
                    <a:pt x="73257" y="569315"/>
                  </a:moveTo>
                  <a:lnTo>
                    <a:pt x="71246" y="569315"/>
                  </a:lnTo>
                  <a:lnTo>
                    <a:pt x="71516" y="522384"/>
                  </a:lnTo>
                  <a:lnTo>
                    <a:pt x="96100" y="480822"/>
                  </a:lnTo>
                  <a:lnTo>
                    <a:pt x="103885" y="478828"/>
                  </a:lnTo>
                  <a:lnTo>
                    <a:pt x="115938" y="485978"/>
                  </a:lnTo>
                  <a:lnTo>
                    <a:pt x="117919" y="493712"/>
                  </a:lnTo>
                  <a:lnTo>
                    <a:pt x="73257" y="569315"/>
                  </a:lnTo>
                  <a:close/>
                </a:path>
                <a:path w="118110" h="594995">
                  <a:moveTo>
                    <a:pt x="71246" y="569315"/>
                  </a:moveTo>
                  <a:lnTo>
                    <a:pt x="45846" y="569175"/>
                  </a:lnTo>
                  <a:lnTo>
                    <a:pt x="46116" y="522208"/>
                  </a:lnTo>
                  <a:lnTo>
                    <a:pt x="58695" y="544059"/>
                  </a:lnTo>
                  <a:lnTo>
                    <a:pt x="47625" y="562775"/>
                  </a:lnTo>
                  <a:lnTo>
                    <a:pt x="71283" y="562927"/>
                  </a:lnTo>
                  <a:lnTo>
                    <a:pt x="71246" y="569315"/>
                  </a:lnTo>
                  <a:close/>
                </a:path>
                <a:path w="118110" h="594995">
                  <a:moveTo>
                    <a:pt x="71283" y="562927"/>
                  </a:moveTo>
                  <a:lnTo>
                    <a:pt x="69557" y="562927"/>
                  </a:lnTo>
                  <a:lnTo>
                    <a:pt x="58695" y="544059"/>
                  </a:lnTo>
                  <a:lnTo>
                    <a:pt x="71516" y="522384"/>
                  </a:lnTo>
                  <a:lnTo>
                    <a:pt x="71283" y="562927"/>
                  </a:lnTo>
                  <a:close/>
                </a:path>
                <a:path w="118110" h="594995">
                  <a:moveTo>
                    <a:pt x="69557" y="562927"/>
                  </a:moveTo>
                  <a:lnTo>
                    <a:pt x="47625" y="562775"/>
                  </a:lnTo>
                  <a:lnTo>
                    <a:pt x="58695" y="544059"/>
                  </a:lnTo>
                  <a:lnTo>
                    <a:pt x="69557" y="562927"/>
                  </a:lnTo>
                  <a:close/>
                </a:path>
              </a:pathLst>
            </a:custGeom>
            <a:solidFill>
              <a:srgbClr val="3394BA"/>
            </a:solidFill>
          </p:spPr>
          <p:txBody>
            <a:bodyPr wrap="square" lIns="0" tIns="0" rIns="0" bIns="0" rtlCol="0"/>
            <a:lstStyle/>
            <a:p>
              <a:endParaRPr/>
            </a:p>
          </p:txBody>
        </p:sp>
        <p:sp>
          <p:nvSpPr>
            <p:cNvPr id="23" name="object 23"/>
            <p:cNvSpPr/>
            <p:nvPr/>
          </p:nvSpPr>
          <p:spPr>
            <a:xfrm>
              <a:off x="1467396" y="3127476"/>
              <a:ext cx="1391920" cy="318135"/>
            </a:xfrm>
            <a:custGeom>
              <a:avLst/>
              <a:gdLst/>
              <a:ahLst/>
              <a:cxnLst/>
              <a:rect l="l" t="t" r="r" b="b"/>
              <a:pathLst>
                <a:path w="1391920" h="318135">
                  <a:moveTo>
                    <a:pt x="1391640" y="317792"/>
                  </a:moveTo>
                  <a:lnTo>
                    <a:pt x="0" y="317792"/>
                  </a:lnTo>
                  <a:lnTo>
                    <a:pt x="0" y="0"/>
                  </a:lnTo>
                  <a:lnTo>
                    <a:pt x="1391640" y="0"/>
                  </a:lnTo>
                  <a:lnTo>
                    <a:pt x="1391640" y="317792"/>
                  </a:lnTo>
                  <a:close/>
                </a:path>
              </a:pathLst>
            </a:custGeom>
            <a:solidFill>
              <a:srgbClr val="FFFFFF"/>
            </a:solidFill>
          </p:spPr>
          <p:txBody>
            <a:bodyPr wrap="square" lIns="0" tIns="0" rIns="0" bIns="0" rtlCol="0"/>
            <a:lstStyle/>
            <a:p>
              <a:endParaRPr/>
            </a:p>
          </p:txBody>
        </p:sp>
      </p:grpSp>
      <p:sp>
        <p:nvSpPr>
          <p:cNvPr id="24" name="object 24"/>
          <p:cNvSpPr txBox="1"/>
          <p:nvPr/>
        </p:nvSpPr>
        <p:spPr>
          <a:xfrm>
            <a:off x="1467396" y="3127476"/>
            <a:ext cx="1391920" cy="318135"/>
          </a:xfrm>
          <a:prstGeom prst="rect">
            <a:avLst/>
          </a:prstGeom>
          <a:ln w="9525">
            <a:solidFill>
              <a:srgbClr val="000000"/>
            </a:solidFill>
          </a:ln>
        </p:spPr>
        <p:txBody>
          <a:bodyPr vert="horz" wrap="square" lIns="0" tIns="26034" rIns="0" bIns="0" rtlCol="0">
            <a:spAutoFit/>
          </a:bodyPr>
          <a:lstStyle/>
          <a:p>
            <a:pPr marL="91440" marR="88265">
              <a:lnSpc>
                <a:spcPct val="105000"/>
              </a:lnSpc>
              <a:spcBef>
                <a:spcPts val="204"/>
              </a:spcBef>
            </a:pPr>
            <a:r>
              <a:rPr sz="800" dirty="0">
                <a:latin typeface="Calibri"/>
                <a:cs typeface="Calibri"/>
              </a:rPr>
              <a:t>VegPasta:</a:t>
            </a:r>
            <a:r>
              <a:rPr sz="800" spc="-40" dirty="0">
                <a:latin typeface="Calibri"/>
                <a:cs typeface="Calibri"/>
              </a:rPr>
              <a:t> </a:t>
            </a:r>
            <a:r>
              <a:rPr sz="800" dirty="0">
                <a:latin typeface="Calibri"/>
                <a:cs typeface="Calibri"/>
              </a:rPr>
              <a:t>IceTea&gt;</a:t>
            </a:r>
            <a:r>
              <a:rPr sz="800" spc="-35" dirty="0">
                <a:latin typeface="Calibri"/>
                <a:cs typeface="Calibri"/>
              </a:rPr>
              <a:t> </a:t>
            </a:r>
            <a:r>
              <a:rPr sz="800" spc="-10" dirty="0">
                <a:latin typeface="Calibri"/>
                <a:cs typeface="Calibri"/>
              </a:rPr>
              <a:t>Lemonade</a:t>
            </a:r>
            <a:r>
              <a:rPr sz="800" spc="500" dirty="0">
                <a:latin typeface="Calibri"/>
                <a:cs typeface="Calibri"/>
              </a:rPr>
              <a:t> </a:t>
            </a:r>
            <a:r>
              <a:rPr sz="800" dirty="0">
                <a:latin typeface="Calibri"/>
                <a:cs typeface="Calibri"/>
              </a:rPr>
              <a:t>Fish:</a:t>
            </a:r>
            <a:r>
              <a:rPr sz="800" spc="-30" dirty="0">
                <a:latin typeface="Calibri"/>
                <a:cs typeface="Calibri"/>
              </a:rPr>
              <a:t> </a:t>
            </a:r>
            <a:r>
              <a:rPr sz="800" dirty="0">
                <a:latin typeface="Calibri"/>
                <a:cs typeface="Calibri"/>
              </a:rPr>
              <a:t>Lemonade&gt;</a:t>
            </a:r>
            <a:r>
              <a:rPr sz="800" spc="-20" dirty="0">
                <a:latin typeface="Calibri"/>
                <a:cs typeface="Calibri"/>
              </a:rPr>
              <a:t> </a:t>
            </a:r>
            <a:r>
              <a:rPr sz="800" spc="-10" dirty="0">
                <a:latin typeface="Calibri"/>
                <a:cs typeface="Calibri"/>
              </a:rPr>
              <a:t>IceTea</a:t>
            </a:r>
            <a:endParaRPr sz="800">
              <a:latin typeface="Calibri"/>
              <a:cs typeface="Calibri"/>
            </a:endParaRPr>
          </a:p>
        </p:txBody>
      </p:sp>
      <p:sp>
        <p:nvSpPr>
          <p:cNvPr id="25" name="object 25"/>
          <p:cNvSpPr txBox="1"/>
          <p:nvPr/>
        </p:nvSpPr>
        <p:spPr>
          <a:xfrm>
            <a:off x="3697236" y="2320226"/>
            <a:ext cx="1122045" cy="215900"/>
          </a:xfrm>
          <a:prstGeom prst="rect">
            <a:avLst/>
          </a:prstGeom>
          <a:solidFill>
            <a:srgbClr val="57B6C0"/>
          </a:solidFill>
          <a:ln w="9525">
            <a:solidFill>
              <a:srgbClr val="000000"/>
            </a:solidFill>
          </a:ln>
        </p:spPr>
        <p:txBody>
          <a:bodyPr vert="horz" wrap="square" lIns="0" tIns="31750" rIns="0" bIns="0" rtlCol="0">
            <a:spAutoFit/>
          </a:bodyPr>
          <a:lstStyle/>
          <a:p>
            <a:pPr marL="90805">
              <a:lnSpc>
                <a:spcPct val="100000"/>
              </a:lnSpc>
              <a:spcBef>
                <a:spcPts val="250"/>
              </a:spcBef>
            </a:pPr>
            <a:r>
              <a:rPr sz="800" b="1" dirty="0">
                <a:latin typeface="Calibri"/>
                <a:cs typeface="Calibri"/>
              </a:rPr>
              <a:t>VegPasta,</a:t>
            </a:r>
            <a:r>
              <a:rPr sz="800" b="1" spc="-30" dirty="0">
                <a:latin typeface="Calibri"/>
                <a:cs typeface="Calibri"/>
              </a:rPr>
              <a:t> </a:t>
            </a:r>
            <a:r>
              <a:rPr sz="800" b="1" dirty="0">
                <a:latin typeface="Calibri"/>
                <a:cs typeface="Calibri"/>
              </a:rPr>
              <a:t>IceTea,</a:t>
            </a:r>
            <a:r>
              <a:rPr sz="800" b="1" spc="-25" dirty="0">
                <a:latin typeface="Calibri"/>
                <a:cs typeface="Calibri"/>
              </a:rPr>
              <a:t> </a:t>
            </a:r>
            <a:r>
              <a:rPr sz="800" b="1" spc="-35" dirty="0">
                <a:latin typeface="Calibri"/>
                <a:cs typeface="Calibri"/>
              </a:rPr>
              <a:t>TV</a:t>
            </a:r>
            <a:endParaRPr sz="800">
              <a:latin typeface="Calibri"/>
              <a:cs typeface="Calibri"/>
            </a:endParaRPr>
          </a:p>
        </p:txBody>
      </p:sp>
      <p:grpSp>
        <p:nvGrpSpPr>
          <p:cNvPr id="26" name="object 26"/>
          <p:cNvGrpSpPr/>
          <p:nvPr/>
        </p:nvGrpSpPr>
        <p:grpSpPr>
          <a:xfrm>
            <a:off x="3627589" y="3189630"/>
            <a:ext cx="1273175" cy="225425"/>
            <a:chOff x="3627589" y="3189630"/>
            <a:chExt cx="1273175" cy="225425"/>
          </a:xfrm>
        </p:grpSpPr>
        <p:sp>
          <p:nvSpPr>
            <p:cNvPr id="27" name="object 27"/>
            <p:cNvSpPr/>
            <p:nvPr/>
          </p:nvSpPr>
          <p:spPr>
            <a:xfrm>
              <a:off x="3632352" y="3194392"/>
              <a:ext cx="1263650" cy="215900"/>
            </a:xfrm>
            <a:custGeom>
              <a:avLst/>
              <a:gdLst/>
              <a:ahLst/>
              <a:cxnLst/>
              <a:rect l="l" t="t" r="r" b="b"/>
              <a:pathLst>
                <a:path w="1263650" h="215900">
                  <a:moveTo>
                    <a:pt x="1263357" y="215455"/>
                  </a:moveTo>
                  <a:lnTo>
                    <a:pt x="0" y="215455"/>
                  </a:lnTo>
                  <a:lnTo>
                    <a:pt x="0" y="0"/>
                  </a:lnTo>
                  <a:lnTo>
                    <a:pt x="1263357" y="0"/>
                  </a:lnTo>
                  <a:lnTo>
                    <a:pt x="1263357" y="215455"/>
                  </a:lnTo>
                  <a:close/>
                </a:path>
              </a:pathLst>
            </a:custGeom>
            <a:solidFill>
              <a:srgbClr val="3394BA"/>
            </a:solidFill>
          </p:spPr>
          <p:txBody>
            <a:bodyPr wrap="square" lIns="0" tIns="0" rIns="0" bIns="0" rtlCol="0"/>
            <a:lstStyle/>
            <a:p>
              <a:endParaRPr/>
            </a:p>
          </p:txBody>
        </p:sp>
        <p:sp>
          <p:nvSpPr>
            <p:cNvPr id="28" name="object 28"/>
            <p:cNvSpPr/>
            <p:nvPr/>
          </p:nvSpPr>
          <p:spPr>
            <a:xfrm>
              <a:off x="3632352" y="3194392"/>
              <a:ext cx="1263650" cy="215900"/>
            </a:xfrm>
            <a:custGeom>
              <a:avLst/>
              <a:gdLst/>
              <a:ahLst/>
              <a:cxnLst/>
              <a:rect l="l" t="t" r="r" b="b"/>
              <a:pathLst>
                <a:path w="1263650" h="215900">
                  <a:moveTo>
                    <a:pt x="0" y="0"/>
                  </a:moveTo>
                  <a:lnTo>
                    <a:pt x="1263396" y="0"/>
                  </a:lnTo>
                  <a:lnTo>
                    <a:pt x="1263396" y="215455"/>
                  </a:lnTo>
                  <a:lnTo>
                    <a:pt x="0" y="215455"/>
                  </a:lnTo>
                  <a:lnTo>
                    <a:pt x="0" y="0"/>
                  </a:lnTo>
                  <a:close/>
                </a:path>
              </a:pathLst>
            </a:custGeom>
            <a:ln w="9525">
              <a:solidFill>
                <a:srgbClr val="000000"/>
              </a:solidFill>
            </a:ln>
          </p:spPr>
          <p:txBody>
            <a:bodyPr wrap="square" lIns="0" tIns="0" rIns="0" bIns="0" rtlCol="0"/>
            <a:lstStyle/>
            <a:p>
              <a:endParaRPr/>
            </a:p>
          </p:txBody>
        </p:sp>
      </p:grpSp>
      <p:sp>
        <p:nvSpPr>
          <p:cNvPr id="29" name="object 29"/>
          <p:cNvSpPr txBox="1"/>
          <p:nvPr/>
        </p:nvSpPr>
        <p:spPr>
          <a:xfrm>
            <a:off x="3711105" y="3214116"/>
            <a:ext cx="1062990" cy="147320"/>
          </a:xfrm>
          <a:prstGeom prst="rect">
            <a:avLst/>
          </a:prstGeom>
        </p:spPr>
        <p:txBody>
          <a:bodyPr vert="horz" wrap="square" lIns="0" tIns="12700" rIns="0" bIns="0" rtlCol="0">
            <a:spAutoFit/>
          </a:bodyPr>
          <a:lstStyle/>
          <a:p>
            <a:pPr marL="12700">
              <a:lnSpc>
                <a:spcPct val="100000"/>
              </a:lnSpc>
              <a:spcBef>
                <a:spcPts val="100"/>
              </a:spcBef>
            </a:pPr>
            <a:r>
              <a:rPr sz="800" b="1" dirty="0">
                <a:latin typeface="Calibri"/>
                <a:cs typeface="Calibri"/>
              </a:rPr>
              <a:t>VegPasta,</a:t>
            </a:r>
            <a:r>
              <a:rPr sz="800" b="1" spc="-5" dirty="0">
                <a:latin typeface="Calibri"/>
                <a:cs typeface="Calibri"/>
              </a:rPr>
              <a:t> </a:t>
            </a:r>
            <a:r>
              <a:rPr sz="800" b="1" spc="-10" dirty="0">
                <a:latin typeface="Calibri"/>
                <a:cs typeface="Calibri"/>
              </a:rPr>
              <a:t>Lemonade,</a:t>
            </a:r>
            <a:r>
              <a:rPr sz="800" b="1" spc="10" dirty="0">
                <a:latin typeface="Calibri"/>
                <a:cs typeface="Calibri"/>
              </a:rPr>
              <a:t> </a:t>
            </a:r>
            <a:r>
              <a:rPr sz="800" b="1" spc="-25" dirty="0">
                <a:latin typeface="Calibri"/>
                <a:cs typeface="Calibri"/>
              </a:rPr>
              <a:t>TV</a:t>
            </a:r>
            <a:endParaRPr sz="800">
              <a:latin typeface="Calibri"/>
              <a:cs typeface="Calibri"/>
            </a:endParaRPr>
          </a:p>
        </p:txBody>
      </p:sp>
      <p:grpSp>
        <p:nvGrpSpPr>
          <p:cNvPr id="30" name="object 30"/>
          <p:cNvGrpSpPr/>
          <p:nvPr/>
        </p:nvGrpSpPr>
        <p:grpSpPr>
          <a:xfrm>
            <a:off x="3621785" y="2768803"/>
            <a:ext cx="1273175" cy="225425"/>
            <a:chOff x="3621785" y="2768803"/>
            <a:chExt cx="1273175" cy="225425"/>
          </a:xfrm>
        </p:grpSpPr>
        <p:sp>
          <p:nvSpPr>
            <p:cNvPr id="31" name="object 31"/>
            <p:cNvSpPr/>
            <p:nvPr/>
          </p:nvSpPr>
          <p:spPr>
            <a:xfrm>
              <a:off x="3626548" y="2773565"/>
              <a:ext cx="1263650" cy="215900"/>
            </a:xfrm>
            <a:custGeom>
              <a:avLst/>
              <a:gdLst/>
              <a:ahLst/>
              <a:cxnLst/>
              <a:rect l="l" t="t" r="r" b="b"/>
              <a:pathLst>
                <a:path w="1263650" h="215900">
                  <a:moveTo>
                    <a:pt x="1263357" y="215404"/>
                  </a:moveTo>
                  <a:lnTo>
                    <a:pt x="0" y="215404"/>
                  </a:lnTo>
                  <a:lnTo>
                    <a:pt x="0" y="0"/>
                  </a:lnTo>
                  <a:lnTo>
                    <a:pt x="1263357" y="0"/>
                  </a:lnTo>
                  <a:lnTo>
                    <a:pt x="1263357" y="215404"/>
                  </a:lnTo>
                  <a:close/>
                </a:path>
              </a:pathLst>
            </a:custGeom>
            <a:solidFill>
              <a:srgbClr val="74BCA6"/>
            </a:solidFill>
          </p:spPr>
          <p:txBody>
            <a:bodyPr wrap="square" lIns="0" tIns="0" rIns="0" bIns="0" rtlCol="0"/>
            <a:lstStyle/>
            <a:p>
              <a:endParaRPr/>
            </a:p>
          </p:txBody>
        </p:sp>
        <p:sp>
          <p:nvSpPr>
            <p:cNvPr id="32" name="object 32"/>
            <p:cNvSpPr/>
            <p:nvPr/>
          </p:nvSpPr>
          <p:spPr>
            <a:xfrm>
              <a:off x="3626548" y="2773565"/>
              <a:ext cx="1263650" cy="215900"/>
            </a:xfrm>
            <a:custGeom>
              <a:avLst/>
              <a:gdLst/>
              <a:ahLst/>
              <a:cxnLst/>
              <a:rect l="l" t="t" r="r" b="b"/>
              <a:pathLst>
                <a:path w="1263650" h="215900">
                  <a:moveTo>
                    <a:pt x="0" y="0"/>
                  </a:moveTo>
                  <a:lnTo>
                    <a:pt x="1263357" y="0"/>
                  </a:lnTo>
                  <a:lnTo>
                    <a:pt x="1263357" y="215404"/>
                  </a:lnTo>
                  <a:lnTo>
                    <a:pt x="0" y="215404"/>
                  </a:lnTo>
                  <a:lnTo>
                    <a:pt x="0" y="0"/>
                  </a:lnTo>
                  <a:close/>
                </a:path>
              </a:pathLst>
            </a:custGeom>
            <a:ln w="9525">
              <a:solidFill>
                <a:srgbClr val="000000"/>
              </a:solidFill>
            </a:ln>
          </p:spPr>
          <p:txBody>
            <a:bodyPr wrap="square" lIns="0" tIns="0" rIns="0" bIns="0" rtlCol="0"/>
            <a:lstStyle/>
            <a:p>
              <a:endParaRPr/>
            </a:p>
          </p:txBody>
        </p:sp>
      </p:grpSp>
      <p:sp>
        <p:nvSpPr>
          <p:cNvPr id="33" name="object 33"/>
          <p:cNvSpPr txBox="1"/>
          <p:nvPr/>
        </p:nvSpPr>
        <p:spPr>
          <a:xfrm>
            <a:off x="3705288" y="2793492"/>
            <a:ext cx="1037590" cy="147320"/>
          </a:xfrm>
          <a:prstGeom prst="rect">
            <a:avLst/>
          </a:prstGeom>
        </p:spPr>
        <p:txBody>
          <a:bodyPr vert="horz" wrap="square" lIns="0" tIns="12700" rIns="0" bIns="0" rtlCol="0">
            <a:spAutoFit/>
          </a:bodyPr>
          <a:lstStyle/>
          <a:p>
            <a:pPr marL="12700">
              <a:lnSpc>
                <a:spcPct val="100000"/>
              </a:lnSpc>
              <a:spcBef>
                <a:spcPts val="100"/>
              </a:spcBef>
            </a:pPr>
            <a:r>
              <a:rPr sz="800" b="1" dirty="0">
                <a:latin typeface="Calibri"/>
                <a:cs typeface="Calibri"/>
              </a:rPr>
              <a:t>VegPasta,</a:t>
            </a:r>
            <a:r>
              <a:rPr sz="800" b="1" spc="-30" dirty="0">
                <a:latin typeface="Calibri"/>
                <a:cs typeface="Calibri"/>
              </a:rPr>
              <a:t> </a:t>
            </a:r>
            <a:r>
              <a:rPr sz="800" b="1" dirty="0">
                <a:latin typeface="Calibri"/>
                <a:cs typeface="Calibri"/>
              </a:rPr>
              <a:t>IceTea,</a:t>
            </a:r>
            <a:r>
              <a:rPr sz="800" b="1" spc="-25" dirty="0">
                <a:latin typeface="Calibri"/>
                <a:cs typeface="Calibri"/>
              </a:rPr>
              <a:t> </a:t>
            </a:r>
            <a:r>
              <a:rPr sz="800" b="1" spc="-20" dirty="0">
                <a:latin typeface="Calibri"/>
                <a:cs typeface="Calibri"/>
              </a:rPr>
              <a:t>Music</a:t>
            </a:r>
            <a:endParaRPr sz="800">
              <a:latin typeface="Calibri"/>
              <a:cs typeface="Calibri"/>
            </a:endParaRPr>
          </a:p>
        </p:txBody>
      </p:sp>
      <p:grpSp>
        <p:nvGrpSpPr>
          <p:cNvPr id="34" name="object 34"/>
          <p:cNvGrpSpPr/>
          <p:nvPr/>
        </p:nvGrpSpPr>
        <p:grpSpPr>
          <a:xfrm>
            <a:off x="3554310" y="3603129"/>
            <a:ext cx="1404620" cy="225425"/>
            <a:chOff x="3554310" y="3603129"/>
            <a:chExt cx="1404620" cy="225425"/>
          </a:xfrm>
        </p:grpSpPr>
        <p:sp>
          <p:nvSpPr>
            <p:cNvPr id="35" name="object 35"/>
            <p:cNvSpPr/>
            <p:nvPr/>
          </p:nvSpPr>
          <p:spPr>
            <a:xfrm>
              <a:off x="3559073" y="3607892"/>
              <a:ext cx="1395095" cy="215900"/>
            </a:xfrm>
            <a:custGeom>
              <a:avLst/>
              <a:gdLst/>
              <a:ahLst/>
              <a:cxnLst/>
              <a:rect l="l" t="t" r="r" b="b"/>
              <a:pathLst>
                <a:path w="1395095" h="215900">
                  <a:moveTo>
                    <a:pt x="1394574" y="215404"/>
                  </a:moveTo>
                  <a:lnTo>
                    <a:pt x="0" y="215404"/>
                  </a:lnTo>
                  <a:lnTo>
                    <a:pt x="0" y="0"/>
                  </a:lnTo>
                  <a:lnTo>
                    <a:pt x="1394574" y="0"/>
                  </a:lnTo>
                  <a:lnTo>
                    <a:pt x="1394574" y="215404"/>
                  </a:lnTo>
                  <a:close/>
                </a:path>
              </a:pathLst>
            </a:custGeom>
            <a:solidFill>
              <a:srgbClr val="FFFF00"/>
            </a:solidFill>
          </p:spPr>
          <p:txBody>
            <a:bodyPr wrap="square" lIns="0" tIns="0" rIns="0" bIns="0" rtlCol="0"/>
            <a:lstStyle/>
            <a:p>
              <a:endParaRPr/>
            </a:p>
          </p:txBody>
        </p:sp>
        <p:sp>
          <p:nvSpPr>
            <p:cNvPr id="36" name="object 36"/>
            <p:cNvSpPr/>
            <p:nvPr/>
          </p:nvSpPr>
          <p:spPr>
            <a:xfrm>
              <a:off x="3559073" y="3607892"/>
              <a:ext cx="1395095" cy="215900"/>
            </a:xfrm>
            <a:custGeom>
              <a:avLst/>
              <a:gdLst/>
              <a:ahLst/>
              <a:cxnLst/>
              <a:rect l="l" t="t" r="r" b="b"/>
              <a:pathLst>
                <a:path w="1395095" h="215900">
                  <a:moveTo>
                    <a:pt x="0" y="0"/>
                  </a:moveTo>
                  <a:lnTo>
                    <a:pt x="1394574" y="0"/>
                  </a:lnTo>
                  <a:lnTo>
                    <a:pt x="1394574" y="215404"/>
                  </a:lnTo>
                  <a:lnTo>
                    <a:pt x="0" y="215404"/>
                  </a:lnTo>
                  <a:lnTo>
                    <a:pt x="0" y="0"/>
                  </a:lnTo>
                  <a:close/>
                </a:path>
              </a:pathLst>
            </a:custGeom>
            <a:ln w="9524">
              <a:solidFill>
                <a:srgbClr val="000000"/>
              </a:solidFill>
            </a:ln>
          </p:spPr>
          <p:txBody>
            <a:bodyPr wrap="square" lIns="0" tIns="0" rIns="0" bIns="0" rtlCol="0"/>
            <a:lstStyle/>
            <a:p>
              <a:endParaRPr/>
            </a:p>
          </p:txBody>
        </p:sp>
      </p:grpSp>
      <p:sp>
        <p:nvSpPr>
          <p:cNvPr id="37" name="object 37"/>
          <p:cNvSpPr txBox="1"/>
          <p:nvPr/>
        </p:nvSpPr>
        <p:spPr>
          <a:xfrm>
            <a:off x="3637800" y="3628644"/>
            <a:ext cx="1203960" cy="147320"/>
          </a:xfrm>
          <a:prstGeom prst="rect">
            <a:avLst/>
          </a:prstGeom>
        </p:spPr>
        <p:txBody>
          <a:bodyPr vert="horz" wrap="square" lIns="0" tIns="12700" rIns="0" bIns="0" rtlCol="0">
            <a:spAutoFit/>
          </a:bodyPr>
          <a:lstStyle/>
          <a:p>
            <a:pPr marL="12700">
              <a:lnSpc>
                <a:spcPct val="100000"/>
              </a:lnSpc>
              <a:spcBef>
                <a:spcPts val="100"/>
              </a:spcBef>
            </a:pPr>
            <a:r>
              <a:rPr sz="800" b="1" dirty="0">
                <a:latin typeface="Calibri"/>
                <a:cs typeface="Calibri"/>
              </a:rPr>
              <a:t>VegPasta,</a:t>
            </a:r>
            <a:r>
              <a:rPr sz="800" b="1" spc="-5" dirty="0">
                <a:latin typeface="Calibri"/>
                <a:cs typeface="Calibri"/>
              </a:rPr>
              <a:t> </a:t>
            </a:r>
            <a:r>
              <a:rPr sz="800" b="1" spc="-10" dirty="0">
                <a:latin typeface="Calibri"/>
                <a:cs typeface="Calibri"/>
              </a:rPr>
              <a:t>Lemonade,</a:t>
            </a:r>
            <a:r>
              <a:rPr sz="800" b="1" spc="10" dirty="0">
                <a:latin typeface="Calibri"/>
                <a:cs typeface="Calibri"/>
              </a:rPr>
              <a:t> </a:t>
            </a:r>
            <a:r>
              <a:rPr sz="800" b="1" spc="-20" dirty="0">
                <a:latin typeface="Calibri"/>
                <a:cs typeface="Calibri"/>
              </a:rPr>
              <a:t>Music</a:t>
            </a:r>
            <a:endParaRPr sz="800">
              <a:latin typeface="Calibri"/>
              <a:cs typeface="Calibri"/>
            </a:endParaRPr>
          </a:p>
        </p:txBody>
      </p:sp>
      <p:grpSp>
        <p:nvGrpSpPr>
          <p:cNvPr id="38" name="object 38"/>
          <p:cNvGrpSpPr/>
          <p:nvPr/>
        </p:nvGrpSpPr>
        <p:grpSpPr>
          <a:xfrm>
            <a:off x="3714254" y="3990924"/>
            <a:ext cx="1080770" cy="225425"/>
            <a:chOff x="3714254" y="3990924"/>
            <a:chExt cx="1080770" cy="225425"/>
          </a:xfrm>
        </p:grpSpPr>
        <p:sp>
          <p:nvSpPr>
            <p:cNvPr id="39" name="object 39"/>
            <p:cNvSpPr/>
            <p:nvPr/>
          </p:nvSpPr>
          <p:spPr>
            <a:xfrm>
              <a:off x="3719017" y="3995686"/>
              <a:ext cx="1071245" cy="215900"/>
            </a:xfrm>
            <a:custGeom>
              <a:avLst/>
              <a:gdLst/>
              <a:ahLst/>
              <a:cxnLst/>
              <a:rect l="l" t="t" r="r" b="b"/>
              <a:pathLst>
                <a:path w="1071245" h="215900">
                  <a:moveTo>
                    <a:pt x="1070622" y="215455"/>
                  </a:moveTo>
                  <a:lnTo>
                    <a:pt x="0" y="215455"/>
                  </a:lnTo>
                  <a:lnTo>
                    <a:pt x="0" y="0"/>
                  </a:lnTo>
                  <a:lnTo>
                    <a:pt x="1070622" y="0"/>
                  </a:lnTo>
                  <a:lnTo>
                    <a:pt x="1070622" y="215455"/>
                  </a:lnTo>
                  <a:close/>
                </a:path>
              </a:pathLst>
            </a:custGeom>
            <a:solidFill>
              <a:srgbClr val="FF0000"/>
            </a:solidFill>
          </p:spPr>
          <p:txBody>
            <a:bodyPr wrap="square" lIns="0" tIns="0" rIns="0" bIns="0" rtlCol="0"/>
            <a:lstStyle/>
            <a:p>
              <a:endParaRPr/>
            </a:p>
          </p:txBody>
        </p:sp>
        <p:sp>
          <p:nvSpPr>
            <p:cNvPr id="40" name="object 40"/>
            <p:cNvSpPr/>
            <p:nvPr/>
          </p:nvSpPr>
          <p:spPr>
            <a:xfrm>
              <a:off x="3719017" y="3995686"/>
              <a:ext cx="1071245" cy="215900"/>
            </a:xfrm>
            <a:custGeom>
              <a:avLst/>
              <a:gdLst/>
              <a:ahLst/>
              <a:cxnLst/>
              <a:rect l="l" t="t" r="r" b="b"/>
              <a:pathLst>
                <a:path w="1071245" h="215900">
                  <a:moveTo>
                    <a:pt x="0" y="0"/>
                  </a:moveTo>
                  <a:lnTo>
                    <a:pt x="1070622" y="0"/>
                  </a:lnTo>
                  <a:lnTo>
                    <a:pt x="1070622" y="215455"/>
                  </a:lnTo>
                  <a:lnTo>
                    <a:pt x="0" y="215455"/>
                  </a:lnTo>
                  <a:lnTo>
                    <a:pt x="0" y="0"/>
                  </a:lnTo>
                  <a:close/>
                </a:path>
              </a:pathLst>
            </a:custGeom>
            <a:ln w="9524">
              <a:solidFill>
                <a:srgbClr val="000000"/>
              </a:solidFill>
            </a:ln>
          </p:spPr>
          <p:txBody>
            <a:bodyPr wrap="square" lIns="0" tIns="0" rIns="0" bIns="0" rtlCol="0"/>
            <a:lstStyle/>
            <a:p>
              <a:endParaRPr/>
            </a:p>
          </p:txBody>
        </p:sp>
      </p:grpSp>
      <p:sp>
        <p:nvSpPr>
          <p:cNvPr id="41" name="object 41"/>
          <p:cNvSpPr txBox="1"/>
          <p:nvPr/>
        </p:nvSpPr>
        <p:spPr>
          <a:xfrm>
            <a:off x="3797744" y="4015740"/>
            <a:ext cx="839469" cy="147320"/>
          </a:xfrm>
          <a:prstGeom prst="rect">
            <a:avLst/>
          </a:prstGeom>
        </p:spPr>
        <p:txBody>
          <a:bodyPr vert="horz" wrap="square" lIns="0" tIns="12700" rIns="0" bIns="0" rtlCol="0">
            <a:spAutoFit/>
          </a:bodyPr>
          <a:lstStyle/>
          <a:p>
            <a:pPr marL="12700">
              <a:lnSpc>
                <a:spcPct val="100000"/>
              </a:lnSpc>
              <a:spcBef>
                <a:spcPts val="100"/>
              </a:spcBef>
            </a:pPr>
            <a:r>
              <a:rPr sz="800" b="1" dirty="0">
                <a:latin typeface="Calibri"/>
                <a:cs typeface="Calibri"/>
              </a:rPr>
              <a:t>Fish,</a:t>
            </a:r>
            <a:r>
              <a:rPr sz="800" b="1" spc="10" dirty="0">
                <a:latin typeface="Calibri"/>
                <a:cs typeface="Calibri"/>
              </a:rPr>
              <a:t> </a:t>
            </a:r>
            <a:r>
              <a:rPr sz="800" b="1" spc="-10" dirty="0">
                <a:latin typeface="Calibri"/>
                <a:cs typeface="Calibri"/>
              </a:rPr>
              <a:t>Lemonade,</a:t>
            </a:r>
            <a:r>
              <a:rPr sz="800" b="1" spc="5" dirty="0">
                <a:latin typeface="Calibri"/>
                <a:cs typeface="Calibri"/>
              </a:rPr>
              <a:t> </a:t>
            </a:r>
            <a:r>
              <a:rPr sz="800" b="1" spc="-35" dirty="0">
                <a:latin typeface="Calibri"/>
                <a:cs typeface="Calibri"/>
              </a:rPr>
              <a:t>TV</a:t>
            </a:r>
            <a:endParaRPr sz="800">
              <a:latin typeface="Calibri"/>
              <a:cs typeface="Calibri"/>
            </a:endParaRPr>
          </a:p>
        </p:txBody>
      </p:sp>
      <p:grpSp>
        <p:nvGrpSpPr>
          <p:cNvPr id="42" name="object 42"/>
          <p:cNvGrpSpPr/>
          <p:nvPr/>
        </p:nvGrpSpPr>
        <p:grpSpPr>
          <a:xfrm>
            <a:off x="3665931" y="4401743"/>
            <a:ext cx="1177925" cy="225425"/>
            <a:chOff x="3665931" y="4401743"/>
            <a:chExt cx="1177925" cy="225425"/>
          </a:xfrm>
        </p:grpSpPr>
        <p:sp>
          <p:nvSpPr>
            <p:cNvPr id="43" name="object 43"/>
            <p:cNvSpPr/>
            <p:nvPr/>
          </p:nvSpPr>
          <p:spPr>
            <a:xfrm>
              <a:off x="3670693" y="4406506"/>
              <a:ext cx="1168400" cy="215900"/>
            </a:xfrm>
            <a:custGeom>
              <a:avLst/>
              <a:gdLst/>
              <a:ahLst/>
              <a:cxnLst/>
              <a:rect l="l" t="t" r="r" b="b"/>
              <a:pathLst>
                <a:path w="1168400" h="215900">
                  <a:moveTo>
                    <a:pt x="1167853" y="215455"/>
                  </a:moveTo>
                  <a:lnTo>
                    <a:pt x="0" y="215455"/>
                  </a:lnTo>
                  <a:lnTo>
                    <a:pt x="0" y="0"/>
                  </a:lnTo>
                  <a:lnTo>
                    <a:pt x="1167853" y="0"/>
                  </a:lnTo>
                  <a:lnTo>
                    <a:pt x="1167853" y="215455"/>
                  </a:lnTo>
                  <a:close/>
                </a:path>
              </a:pathLst>
            </a:custGeom>
            <a:solidFill>
              <a:srgbClr val="7E7E7E"/>
            </a:solidFill>
          </p:spPr>
          <p:txBody>
            <a:bodyPr wrap="square" lIns="0" tIns="0" rIns="0" bIns="0" rtlCol="0"/>
            <a:lstStyle/>
            <a:p>
              <a:endParaRPr/>
            </a:p>
          </p:txBody>
        </p:sp>
        <p:sp>
          <p:nvSpPr>
            <p:cNvPr id="44" name="object 44"/>
            <p:cNvSpPr/>
            <p:nvPr/>
          </p:nvSpPr>
          <p:spPr>
            <a:xfrm>
              <a:off x="3670693" y="4406506"/>
              <a:ext cx="1168400" cy="215900"/>
            </a:xfrm>
            <a:custGeom>
              <a:avLst/>
              <a:gdLst/>
              <a:ahLst/>
              <a:cxnLst/>
              <a:rect l="l" t="t" r="r" b="b"/>
              <a:pathLst>
                <a:path w="1168400" h="215900">
                  <a:moveTo>
                    <a:pt x="0" y="0"/>
                  </a:moveTo>
                  <a:lnTo>
                    <a:pt x="1167853" y="0"/>
                  </a:lnTo>
                  <a:lnTo>
                    <a:pt x="1167853" y="215455"/>
                  </a:lnTo>
                  <a:lnTo>
                    <a:pt x="0" y="215455"/>
                  </a:lnTo>
                  <a:lnTo>
                    <a:pt x="0" y="0"/>
                  </a:lnTo>
                  <a:close/>
                </a:path>
              </a:pathLst>
            </a:custGeom>
            <a:ln w="9525">
              <a:solidFill>
                <a:srgbClr val="000000"/>
              </a:solidFill>
            </a:ln>
          </p:spPr>
          <p:txBody>
            <a:bodyPr wrap="square" lIns="0" tIns="0" rIns="0" bIns="0" rtlCol="0"/>
            <a:lstStyle/>
            <a:p>
              <a:endParaRPr/>
            </a:p>
          </p:txBody>
        </p:sp>
      </p:grpSp>
      <p:sp>
        <p:nvSpPr>
          <p:cNvPr id="45" name="object 45"/>
          <p:cNvSpPr txBox="1"/>
          <p:nvPr/>
        </p:nvSpPr>
        <p:spPr>
          <a:xfrm>
            <a:off x="3749446" y="4427220"/>
            <a:ext cx="980440" cy="147320"/>
          </a:xfrm>
          <a:prstGeom prst="rect">
            <a:avLst/>
          </a:prstGeom>
        </p:spPr>
        <p:txBody>
          <a:bodyPr vert="horz" wrap="square" lIns="0" tIns="12700" rIns="0" bIns="0" rtlCol="0">
            <a:spAutoFit/>
          </a:bodyPr>
          <a:lstStyle/>
          <a:p>
            <a:pPr marL="12700">
              <a:lnSpc>
                <a:spcPct val="100000"/>
              </a:lnSpc>
              <a:spcBef>
                <a:spcPts val="100"/>
              </a:spcBef>
            </a:pPr>
            <a:r>
              <a:rPr sz="800" b="1" dirty="0">
                <a:latin typeface="Calibri"/>
                <a:cs typeface="Calibri"/>
              </a:rPr>
              <a:t>Fish,</a:t>
            </a:r>
            <a:r>
              <a:rPr sz="800" b="1" spc="10" dirty="0">
                <a:latin typeface="Calibri"/>
                <a:cs typeface="Calibri"/>
              </a:rPr>
              <a:t> </a:t>
            </a:r>
            <a:r>
              <a:rPr sz="800" b="1" spc="-10" dirty="0">
                <a:latin typeface="Calibri"/>
                <a:cs typeface="Calibri"/>
              </a:rPr>
              <a:t>Lemonade,</a:t>
            </a:r>
            <a:r>
              <a:rPr sz="800" b="1" spc="5" dirty="0">
                <a:latin typeface="Calibri"/>
                <a:cs typeface="Calibri"/>
              </a:rPr>
              <a:t> </a:t>
            </a:r>
            <a:r>
              <a:rPr sz="800" b="1" spc="-20" dirty="0">
                <a:latin typeface="Calibri"/>
                <a:cs typeface="Calibri"/>
              </a:rPr>
              <a:t>Music</a:t>
            </a:r>
            <a:endParaRPr sz="800">
              <a:latin typeface="Calibri"/>
              <a:cs typeface="Calibri"/>
            </a:endParaRPr>
          </a:p>
        </p:txBody>
      </p:sp>
      <p:sp>
        <p:nvSpPr>
          <p:cNvPr id="46" name="object 46"/>
          <p:cNvSpPr/>
          <p:nvPr/>
        </p:nvSpPr>
        <p:spPr>
          <a:xfrm>
            <a:off x="3682796" y="4844503"/>
            <a:ext cx="1156970" cy="231140"/>
          </a:xfrm>
          <a:custGeom>
            <a:avLst/>
            <a:gdLst/>
            <a:ahLst/>
            <a:cxnLst/>
            <a:rect l="l" t="t" r="r" b="b"/>
            <a:pathLst>
              <a:path w="1156970" h="231139">
                <a:moveTo>
                  <a:pt x="0" y="0"/>
                </a:moveTo>
                <a:lnTo>
                  <a:pt x="1156639" y="0"/>
                </a:lnTo>
                <a:lnTo>
                  <a:pt x="1156639" y="230835"/>
                </a:lnTo>
                <a:lnTo>
                  <a:pt x="0" y="230835"/>
                </a:lnTo>
                <a:lnTo>
                  <a:pt x="0" y="0"/>
                </a:lnTo>
                <a:close/>
              </a:path>
            </a:pathLst>
          </a:custGeom>
          <a:ln w="9525">
            <a:solidFill>
              <a:srgbClr val="000000"/>
            </a:solidFill>
          </a:ln>
        </p:spPr>
        <p:txBody>
          <a:bodyPr wrap="square" lIns="0" tIns="0" rIns="0" bIns="0" rtlCol="0"/>
          <a:lstStyle/>
          <a:p>
            <a:endParaRPr/>
          </a:p>
        </p:txBody>
      </p:sp>
      <p:sp>
        <p:nvSpPr>
          <p:cNvPr id="47" name="object 47"/>
          <p:cNvSpPr txBox="1"/>
          <p:nvPr/>
        </p:nvSpPr>
        <p:spPr>
          <a:xfrm>
            <a:off x="3761549" y="4865623"/>
            <a:ext cx="755015" cy="162560"/>
          </a:xfrm>
          <a:prstGeom prst="rect">
            <a:avLst/>
          </a:prstGeom>
        </p:spPr>
        <p:txBody>
          <a:bodyPr vert="horz" wrap="square" lIns="0" tIns="12700" rIns="0" bIns="0" rtlCol="0">
            <a:spAutoFit/>
          </a:bodyPr>
          <a:lstStyle/>
          <a:p>
            <a:pPr marL="12700">
              <a:lnSpc>
                <a:spcPct val="100000"/>
              </a:lnSpc>
              <a:spcBef>
                <a:spcPts val="100"/>
              </a:spcBef>
            </a:pPr>
            <a:r>
              <a:rPr sz="900" b="1" dirty="0">
                <a:latin typeface="Calibri"/>
                <a:cs typeface="Calibri"/>
              </a:rPr>
              <a:t>Fish,</a:t>
            </a:r>
            <a:r>
              <a:rPr sz="900" b="1" spc="-20" dirty="0">
                <a:latin typeface="Calibri"/>
                <a:cs typeface="Calibri"/>
              </a:rPr>
              <a:t> </a:t>
            </a:r>
            <a:r>
              <a:rPr sz="900" b="1" dirty="0">
                <a:latin typeface="Calibri"/>
                <a:cs typeface="Calibri"/>
              </a:rPr>
              <a:t>IceTea,</a:t>
            </a:r>
            <a:r>
              <a:rPr sz="900" b="1" spc="-15" dirty="0">
                <a:latin typeface="Calibri"/>
                <a:cs typeface="Calibri"/>
              </a:rPr>
              <a:t> </a:t>
            </a:r>
            <a:r>
              <a:rPr sz="900" b="1" spc="-25" dirty="0">
                <a:latin typeface="Calibri"/>
                <a:cs typeface="Calibri"/>
              </a:rPr>
              <a:t>TV</a:t>
            </a:r>
            <a:endParaRPr sz="900">
              <a:latin typeface="Calibri"/>
              <a:cs typeface="Calibri"/>
            </a:endParaRPr>
          </a:p>
        </p:txBody>
      </p:sp>
      <p:grpSp>
        <p:nvGrpSpPr>
          <p:cNvPr id="48" name="object 48"/>
          <p:cNvGrpSpPr/>
          <p:nvPr/>
        </p:nvGrpSpPr>
        <p:grpSpPr>
          <a:xfrm>
            <a:off x="3753688" y="5244503"/>
            <a:ext cx="1043940" cy="225425"/>
            <a:chOff x="3753688" y="5244503"/>
            <a:chExt cx="1043940" cy="225425"/>
          </a:xfrm>
        </p:grpSpPr>
        <p:sp>
          <p:nvSpPr>
            <p:cNvPr id="49" name="object 49"/>
            <p:cNvSpPr/>
            <p:nvPr/>
          </p:nvSpPr>
          <p:spPr>
            <a:xfrm>
              <a:off x="3758450" y="5249265"/>
              <a:ext cx="1034415" cy="215900"/>
            </a:xfrm>
            <a:custGeom>
              <a:avLst/>
              <a:gdLst/>
              <a:ahLst/>
              <a:cxnLst/>
              <a:rect l="l" t="t" r="r" b="b"/>
              <a:pathLst>
                <a:path w="1034414" h="215900">
                  <a:moveTo>
                    <a:pt x="1034211" y="215455"/>
                  </a:moveTo>
                  <a:lnTo>
                    <a:pt x="0" y="215455"/>
                  </a:lnTo>
                  <a:lnTo>
                    <a:pt x="0" y="0"/>
                  </a:lnTo>
                  <a:lnTo>
                    <a:pt x="1034211" y="0"/>
                  </a:lnTo>
                  <a:lnTo>
                    <a:pt x="1034211" y="215455"/>
                  </a:lnTo>
                  <a:close/>
                </a:path>
              </a:pathLst>
            </a:custGeom>
            <a:solidFill>
              <a:srgbClr val="00B04F"/>
            </a:solidFill>
          </p:spPr>
          <p:txBody>
            <a:bodyPr wrap="square" lIns="0" tIns="0" rIns="0" bIns="0" rtlCol="0"/>
            <a:lstStyle/>
            <a:p>
              <a:endParaRPr/>
            </a:p>
          </p:txBody>
        </p:sp>
        <p:sp>
          <p:nvSpPr>
            <p:cNvPr id="50" name="object 50"/>
            <p:cNvSpPr/>
            <p:nvPr/>
          </p:nvSpPr>
          <p:spPr>
            <a:xfrm>
              <a:off x="3758450" y="5249265"/>
              <a:ext cx="1034415" cy="215900"/>
            </a:xfrm>
            <a:custGeom>
              <a:avLst/>
              <a:gdLst/>
              <a:ahLst/>
              <a:cxnLst/>
              <a:rect l="l" t="t" r="r" b="b"/>
              <a:pathLst>
                <a:path w="1034414" h="215900">
                  <a:moveTo>
                    <a:pt x="0" y="0"/>
                  </a:moveTo>
                  <a:lnTo>
                    <a:pt x="1034211" y="0"/>
                  </a:lnTo>
                  <a:lnTo>
                    <a:pt x="1034211" y="215455"/>
                  </a:lnTo>
                  <a:lnTo>
                    <a:pt x="0" y="215455"/>
                  </a:lnTo>
                  <a:lnTo>
                    <a:pt x="0" y="0"/>
                  </a:lnTo>
                  <a:close/>
                </a:path>
              </a:pathLst>
            </a:custGeom>
            <a:ln w="9525">
              <a:solidFill>
                <a:srgbClr val="000000"/>
              </a:solidFill>
            </a:ln>
          </p:spPr>
          <p:txBody>
            <a:bodyPr wrap="square" lIns="0" tIns="0" rIns="0" bIns="0" rtlCol="0"/>
            <a:lstStyle/>
            <a:p>
              <a:endParaRPr/>
            </a:p>
          </p:txBody>
        </p:sp>
      </p:grpSp>
      <p:sp>
        <p:nvSpPr>
          <p:cNvPr id="51" name="object 51"/>
          <p:cNvSpPr txBox="1"/>
          <p:nvPr/>
        </p:nvSpPr>
        <p:spPr>
          <a:xfrm>
            <a:off x="3837190" y="5268467"/>
            <a:ext cx="814069" cy="147320"/>
          </a:xfrm>
          <a:prstGeom prst="rect">
            <a:avLst/>
          </a:prstGeom>
        </p:spPr>
        <p:txBody>
          <a:bodyPr vert="horz" wrap="square" lIns="0" tIns="12700" rIns="0" bIns="0" rtlCol="0">
            <a:spAutoFit/>
          </a:bodyPr>
          <a:lstStyle/>
          <a:p>
            <a:pPr marL="12700">
              <a:lnSpc>
                <a:spcPct val="100000"/>
              </a:lnSpc>
              <a:spcBef>
                <a:spcPts val="100"/>
              </a:spcBef>
            </a:pPr>
            <a:r>
              <a:rPr sz="800" b="1" dirty="0">
                <a:latin typeface="Calibri"/>
                <a:cs typeface="Calibri"/>
              </a:rPr>
              <a:t>Fish,</a:t>
            </a:r>
            <a:r>
              <a:rPr sz="800" b="1" spc="-25" dirty="0">
                <a:latin typeface="Calibri"/>
                <a:cs typeface="Calibri"/>
              </a:rPr>
              <a:t> </a:t>
            </a:r>
            <a:r>
              <a:rPr sz="800" b="1" dirty="0">
                <a:latin typeface="Calibri"/>
                <a:cs typeface="Calibri"/>
              </a:rPr>
              <a:t>IceTea,</a:t>
            </a:r>
            <a:r>
              <a:rPr sz="800" b="1" spc="-25" dirty="0">
                <a:latin typeface="Calibri"/>
                <a:cs typeface="Calibri"/>
              </a:rPr>
              <a:t> </a:t>
            </a:r>
            <a:r>
              <a:rPr sz="800" b="1" spc="-10" dirty="0">
                <a:latin typeface="Calibri"/>
                <a:cs typeface="Calibri"/>
              </a:rPr>
              <a:t>Music</a:t>
            </a:r>
            <a:endParaRPr sz="800">
              <a:latin typeface="Calibri"/>
              <a:cs typeface="Calibri"/>
            </a:endParaRPr>
          </a:p>
        </p:txBody>
      </p:sp>
      <p:grpSp>
        <p:nvGrpSpPr>
          <p:cNvPr id="52" name="object 52"/>
          <p:cNvGrpSpPr/>
          <p:nvPr/>
        </p:nvGrpSpPr>
        <p:grpSpPr>
          <a:xfrm>
            <a:off x="4084320" y="2514600"/>
            <a:ext cx="360045" cy="2923540"/>
            <a:chOff x="4084320" y="2514600"/>
            <a:chExt cx="360045" cy="2923540"/>
          </a:xfrm>
        </p:grpSpPr>
        <p:pic>
          <p:nvPicPr>
            <p:cNvPr id="53" name="object 53"/>
            <p:cNvPicPr/>
            <p:nvPr/>
          </p:nvPicPr>
          <p:blipFill>
            <a:blip r:embed="rId10" cstate="print"/>
            <a:stretch>
              <a:fillRect/>
            </a:stretch>
          </p:blipFill>
          <p:spPr>
            <a:xfrm>
              <a:off x="4096512" y="2965704"/>
              <a:ext cx="335279" cy="417575"/>
            </a:xfrm>
            <a:prstGeom prst="rect">
              <a:avLst/>
            </a:prstGeom>
          </p:spPr>
        </p:pic>
        <p:pic>
          <p:nvPicPr>
            <p:cNvPr id="54" name="object 54"/>
            <p:cNvPicPr/>
            <p:nvPr/>
          </p:nvPicPr>
          <p:blipFill>
            <a:blip r:embed="rId11" cstate="print"/>
            <a:stretch>
              <a:fillRect/>
            </a:stretch>
          </p:blipFill>
          <p:spPr>
            <a:xfrm>
              <a:off x="4194517" y="2988563"/>
              <a:ext cx="132613" cy="205930"/>
            </a:xfrm>
            <a:prstGeom prst="rect">
              <a:avLst/>
            </a:prstGeom>
          </p:spPr>
        </p:pic>
        <p:pic>
          <p:nvPicPr>
            <p:cNvPr id="55" name="object 55"/>
            <p:cNvPicPr/>
            <p:nvPr/>
          </p:nvPicPr>
          <p:blipFill>
            <a:blip r:embed="rId12" cstate="print"/>
            <a:stretch>
              <a:fillRect/>
            </a:stretch>
          </p:blipFill>
          <p:spPr>
            <a:xfrm>
              <a:off x="4090416" y="2514600"/>
              <a:ext cx="335279" cy="448055"/>
            </a:xfrm>
            <a:prstGeom prst="rect">
              <a:avLst/>
            </a:prstGeom>
          </p:spPr>
        </p:pic>
        <p:pic>
          <p:nvPicPr>
            <p:cNvPr id="56" name="object 56"/>
            <p:cNvPicPr/>
            <p:nvPr/>
          </p:nvPicPr>
          <p:blipFill>
            <a:blip r:embed="rId13" cstate="print"/>
            <a:stretch>
              <a:fillRect/>
            </a:stretch>
          </p:blipFill>
          <p:spPr>
            <a:xfrm>
              <a:off x="4191889" y="2535681"/>
              <a:ext cx="132664" cy="237934"/>
            </a:xfrm>
            <a:prstGeom prst="rect">
              <a:avLst/>
            </a:prstGeom>
          </p:spPr>
        </p:pic>
        <p:pic>
          <p:nvPicPr>
            <p:cNvPr id="57" name="object 57"/>
            <p:cNvPicPr/>
            <p:nvPr/>
          </p:nvPicPr>
          <p:blipFill>
            <a:blip r:embed="rId14" cstate="print"/>
            <a:stretch>
              <a:fillRect/>
            </a:stretch>
          </p:blipFill>
          <p:spPr>
            <a:xfrm>
              <a:off x="4084320" y="3800855"/>
              <a:ext cx="338327" cy="384048"/>
            </a:xfrm>
            <a:prstGeom prst="rect">
              <a:avLst/>
            </a:prstGeom>
          </p:spPr>
        </p:pic>
        <p:pic>
          <p:nvPicPr>
            <p:cNvPr id="58" name="object 58"/>
            <p:cNvPicPr/>
            <p:nvPr/>
          </p:nvPicPr>
          <p:blipFill>
            <a:blip r:embed="rId15" cstate="print"/>
            <a:stretch>
              <a:fillRect/>
            </a:stretch>
          </p:blipFill>
          <p:spPr>
            <a:xfrm>
              <a:off x="4189310" y="3823144"/>
              <a:ext cx="132651" cy="172643"/>
            </a:xfrm>
            <a:prstGeom prst="rect">
              <a:avLst/>
            </a:prstGeom>
          </p:spPr>
        </p:pic>
        <p:pic>
          <p:nvPicPr>
            <p:cNvPr id="59" name="object 59"/>
            <p:cNvPicPr/>
            <p:nvPr/>
          </p:nvPicPr>
          <p:blipFill>
            <a:blip r:embed="rId16" cstate="print"/>
            <a:stretch>
              <a:fillRect/>
            </a:stretch>
          </p:blipFill>
          <p:spPr>
            <a:xfrm>
              <a:off x="4087368" y="3386327"/>
              <a:ext cx="338327" cy="411479"/>
            </a:xfrm>
            <a:prstGeom prst="rect">
              <a:avLst/>
            </a:prstGeom>
          </p:spPr>
        </p:pic>
        <p:pic>
          <p:nvPicPr>
            <p:cNvPr id="60" name="object 60"/>
            <p:cNvPicPr/>
            <p:nvPr/>
          </p:nvPicPr>
          <p:blipFill>
            <a:blip r:embed="rId17" cstate="print"/>
            <a:stretch>
              <a:fillRect/>
            </a:stretch>
          </p:blipFill>
          <p:spPr>
            <a:xfrm>
              <a:off x="4194467" y="3409302"/>
              <a:ext cx="132562" cy="198640"/>
            </a:xfrm>
            <a:prstGeom prst="rect">
              <a:avLst/>
            </a:prstGeom>
          </p:spPr>
        </p:pic>
        <p:pic>
          <p:nvPicPr>
            <p:cNvPr id="61" name="object 61"/>
            <p:cNvPicPr/>
            <p:nvPr/>
          </p:nvPicPr>
          <p:blipFill>
            <a:blip r:embed="rId18" cstate="print"/>
            <a:stretch>
              <a:fillRect/>
            </a:stretch>
          </p:blipFill>
          <p:spPr>
            <a:xfrm>
              <a:off x="4093464" y="4599432"/>
              <a:ext cx="335279" cy="432815"/>
            </a:xfrm>
            <a:prstGeom prst="rect">
              <a:avLst/>
            </a:prstGeom>
          </p:spPr>
        </p:pic>
        <p:pic>
          <p:nvPicPr>
            <p:cNvPr id="62" name="object 62"/>
            <p:cNvPicPr/>
            <p:nvPr/>
          </p:nvPicPr>
          <p:blipFill>
            <a:blip r:embed="rId19" cstate="print"/>
            <a:stretch>
              <a:fillRect/>
            </a:stretch>
          </p:blipFill>
          <p:spPr>
            <a:xfrm>
              <a:off x="4191495" y="4621504"/>
              <a:ext cx="132600" cy="223100"/>
            </a:xfrm>
            <a:prstGeom prst="rect">
              <a:avLst/>
            </a:prstGeom>
          </p:spPr>
        </p:pic>
        <p:pic>
          <p:nvPicPr>
            <p:cNvPr id="63" name="object 63"/>
            <p:cNvPicPr/>
            <p:nvPr/>
          </p:nvPicPr>
          <p:blipFill>
            <a:blip r:embed="rId20" cstate="print"/>
            <a:stretch>
              <a:fillRect/>
            </a:stretch>
          </p:blipFill>
          <p:spPr>
            <a:xfrm>
              <a:off x="4084320" y="4191000"/>
              <a:ext cx="338327" cy="405384"/>
            </a:xfrm>
            <a:prstGeom prst="rect">
              <a:avLst/>
            </a:prstGeom>
          </p:spPr>
        </p:pic>
        <p:pic>
          <p:nvPicPr>
            <p:cNvPr id="64" name="object 64"/>
            <p:cNvPicPr/>
            <p:nvPr/>
          </p:nvPicPr>
          <p:blipFill>
            <a:blip r:embed="rId21" cstate="print"/>
            <a:stretch>
              <a:fillRect/>
            </a:stretch>
          </p:blipFill>
          <p:spPr>
            <a:xfrm>
              <a:off x="4188117" y="4211142"/>
              <a:ext cx="132664" cy="195414"/>
            </a:xfrm>
            <a:prstGeom prst="rect">
              <a:avLst/>
            </a:prstGeom>
          </p:spPr>
        </p:pic>
        <p:pic>
          <p:nvPicPr>
            <p:cNvPr id="65" name="object 65"/>
            <p:cNvPicPr/>
            <p:nvPr/>
          </p:nvPicPr>
          <p:blipFill>
            <a:blip r:embed="rId22" cstate="print"/>
            <a:stretch>
              <a:fillRect/>
            </a:stretch>
          </p:blipFill>
          <p:spPr>
            <a:xfrm>
              <a:off x="4105656" y="5053583"/>
              <a:ext cx="338327" cy="384048"/>
            </a:xfrm>
            <a:prstGeom prst="rect">
              <a:avLst/>
            </a:prstGeom>
          </p:spPr>
        </p:pic>
        <p:pic>
          <p:nvPicPr>
            <p:cNvPr id="66" name="object 66"/>
            <p:cNvPicPr/>
            <p:nvPr/>
          </p:nvPicPr>
          <p:blipFill>
            <a:blip r:embed="rId23" cstate="print"/>
            <a:stretch>
              <a:fillRect/>
            </a:stretch>
          </p:blipFill>
          <p:spPr>
            <a:xfrm>
              <a:off x="4200080" y="5074145"/>
              <a:ext cx="132156" cy="175221"/>
            </a:xfrm>
            <a:prstGeom prst="rect">
              <a:avLst/>
            </a:prstGeom>
          </p:spPr>
        </p:pic>
      </p:grpSp>
      <p:grpSp>
        <p:nvGrpSpPr>
          <p:cNvPr id="67" name="object 67"/>
          <p:cNvGrpSpPr/>
          <p:nvPr/>
        </p:nvGrpSpPr>
        <p:grpSpPr>
          <a:xfrm>
            <a:off x="9412223" y="2612135"/>
            <a:ext cx="692150" cy="649605"/>
            <a:chOff x="9412223" y="2612135"/>
            <a:chExt cx="692150" cy="649605"/>
          </a:xfrm>
        </p:grpSpPr>
        <p:pic>
          <p:nvPicPr>
            <p:cNvPr id="68" name="object 68"/>
            <p:cNvPicPr/>
            <p:nvPr/>
          </p:nvPicPr>
          <p:blipFill>
            <a:blip r:embed="rId24" cstate="print"/>
            <a:stretch>
              <a:fillRect/>
            </a:stretch>
          </p:blipFill>
          <p:spPr>
            <a:xfrm>
              <a:off x="9412223" y="2612135"/>
              <a:ext cx="691896" cy="649224"/>
            </a:xfrm>
            <a:prstGeom prst="rect">
              <a:avLst/>
            </a:prstGeom>
          </p:spPr>
        </p:pic>
        <p:pic>
          <p:nvPicPr>
            <p:cNvPr id="69" name="object 69"/>
            <p:cNvPicPr/>
            <p:nvPr/>
          </p:nvPicPr>
          <p:blipFill>
            <a:blip r:embed="rId25" cstate="print"/>
            <a:stretch>
              <a:fillRect/>
            </a:stretch>
          </p:blipFill>
          <p:spPr>
            <a:xfrm>
              <a:off x="9531095" y="3086017"/>
              <a:ext cx="454151" cy="120477"/>
            </a:xfrm>
            <a:prstGeom prst="rect">
              <a:avLst/>
            </a:prstGeom>
          </p:spPr>
        </p:pic>
        <p:pic>
          <p:nvPicPr>
            <p:cNvPr id="70" name="object 70"/>
            <p:cNvPicPr/>
            <p:nvPr/>
          </p:nvPicPr>
          <p:blipFill>
            <a:blip r:embed="rId26" cstate="print"/>
            <a:stretch>
              <a:fillRect/>
            </a:stretch>
          </p:blipFill>
          <p:spPr>
            <a:xfrm>
              <a:off x="9936179" y="2703575"/>
              <a:ext cx="49068" cy="43357"/>
            </a:xfrm>
            <a:prstGeom prst="rect">
              <a:avLst/>
            </a:prstGeom>
          </p:spPr>
        </p:pic>
        <p:pic>
          <p:nvPicPr>
            <p:cNvPr id="71" name="object 71"/>
            <p:cNvPicPr/>
            <p:nvPr/>
          </p:nvPicPr>
          <p:blipFill>
            <a:blip r:embed="rId27" cstate="print"/>
            <a:stretch>
              <a:fillRect/>
            </a:stretch>
          </p:blipFill>
          <p:spPr>
            <a:xfrm>
              <a:off x="9459073" y="2641599"/>
              <a:ext cx="597585" cy="554380"/>
            </a:xfrm>
            <a:prstGeom prst="rect">
              <a:avLst/>
            </a:prstGeom>
          </p:spPr>
        </p:pic>
        <p:sp>
          <p:nvSpPr>
            <p:cNvPr id="72" name="object 72"/>
            <p:cNvSpPr/>
            <p:nvPr/>
          </p:nvSpPr>
          <p:spPr>
            <a:xfrm>
              <a:off x="9459074" y="2636989"/>
              <a:ext cx="598170" cy="559435"/>
            </a:xfrm>
            <a:custGeom>
              <a:avLst/>
              <a:gdLst/>
              <a:ahLst/>
              <a:cxnLst/>
              <a:rect l="l" t="t" r="r" b="b"/>
              <a:pathLst>
                <a:path w="598170" h="559435">
                  <a:moveTo>
                    <a:pt x="0" y="279501"/>
                  </a:moveTo>
                  <a:lnTo>
                    <a:pt x="3909" y="234157"/>
                  </a:lnTo>
                  <a:lnTo>
                    <a:pt x="15229" y="191146"/>
                  </a:lnTo>
                  <a:lnTo>
                    <a:pt x="33344" y="151041"/>
                  </a:lnTo>
                  <a:lnTo>
                    <a:pt x="57640" y="114418"/>
                  </a:lnTo>
                  <a:lnTo>
                    <a:pt x="87502" y="81853"/>
                  </a:lnTo>
                  <a:lnTo>
                    <a:pt x="122316" y="53919"/>
                  </a:lnTo>
                  <a:lnTo>
                    <a:pt x="161466" y="31191"/>
                  </a:lnTo>
                  <a:lnTo>
                    <a:pt x="204339" y="14246"/>
                  </a:lnTo>
                  <a:lnTo>
                    <a:pt x="250319" y="3657"/>
                  </a:lnTo>
                  <a:lnTo>
                    <a:pt x="298792" y="0"/>
                  </a:lnTo>
                  <a:lnTo>
                    <a:pt x="347253" y="3657"/>
                  </a:lnTo>
                  <a:lnTo>
                    <a:pt x="393226" y="14246"/>
                  </a:lnTo>
                  <a:lnTo>
                    <a:pt x="436096" y="31191"/>
                  </a:lnTo>
                  <a:lnTo>
                    <a:pt x="475247" y="53919"/>
                  </a:lnTo>
                  <a:lnTo>
                    <a:pt x="510063" y="81853"/>
                  </a:lnTo>
                  <a:lnTo>
                    <a:pt x="539930" y="114418"/>
                  </a:lnTo>
                  <a:lnTo>
                    <a:pt x="564231" y="151041"/>
                  </a:lnTo>
                  <a:lnTo>
                    <a:pt x="582351" y="191146"/>
                  </a:lnTo>
                  <a:lnTo>
                    <a:pt x="593674" y="234157"/>
                  </a:lnTo>
                  <a:lnTo>
                    <a:pt x="597585" y="279501"/>
                  </a:lnTo>
                  <a:lnTo>
                    <a:pt x="593674" y="324829"/>
                  </a:lnTo>
                  <a:lnTo>
                    <a:pt x="582351" y="367831"/>
                  </a:lnTo>
                  <a:lnTo>
                    <a:pt x="564231" y="407930"/>
                  </a:lnTo>
                  <a:lnTo>
                    <a:pt x="539930" y="444552"/>
                  </a:lnTo>
                  <a:lnTo>
                    <a:pt x="510063" y="477119"/>
                  </a:lnTo>
                  <a:lnTo>
                    <a:pt x="475247" y="505057"/>
                  </a:lnTo>
                  <a:lnTo>
                    <a:pt x="436096" y="527789"/>
                  </a:lnTo>
                  <a:lnTo>
                    <a:pt x="393226" y="544739"/>
                  </a:lnTo>
                  <a:lnTo>
                    <a:pt x="347253" y="555331"/>
                  </a:lnTo>
                  <a:lnTo>
                    <a:pt x="298792" y="558990"/>
                  </a:lnTo>
                  <a:lnTo>
                    <a:pt x="250319" y="555331"/>
                  </a:lnTo>
                  <a:lnTo>
                    <a:pt x="204339" y="544739"/>
                  </a:lnTo>
                  <a:lnTo>
                    <a:pt x="161466" y="527789"/>
                  </a:lnTo>
                  <a:lnTo>
                    <a:pt x="122316" y="505057"/>
                  </a:lnTo>
                  <a:lnTo>
                    <a:pt x="87502" y="477119"/>
                  </a:lnTo>
                  <a:lnTo>
                    <a:pt x="57640" y="444552"/>
                  </a:lnTo>
                  <a:lnTo>
                    <a:pt x="33344" y="407930"/>
                  </a:lnTo>
                  <a:lnTo>
                    <a:pt x="15229" y="367831"/>
                  </a:lnTo>
                  <a:lnTo>
                    <a:pt x="3909" y="324829"/>
                  </a:lnTo>
                  <a:lnTo>
                    <a:pt x="0" y="279501"/>
                  </a:lnTo>
                  <a:close/>
                </a:path>
              </a:pathLst>
            </a:custGeom>
            <a:ln w="9525">
              <a:solidFill>
                <a:srgbClr val="7FA8B2"/>
              </a:solidFill>
            </a:ln>
          </p:spPr>
          <p:txBody>
            <a:bodyPr wrap="square" lIns="0" tIns="0" rIns="0" bIns="0" rtlCol="0"/>
            <a:lstStyle/>
            <a:p>
              <a:endParaRPr/>
            </a:p>
          </p:txBody>
        </p:sp>
      </p:grpSp>
      <p:sp>
        <p:nvSpPr>
          <p:cNvPr id="73" name="object 73"/>
          <p:cNvSpPr txBox="1"/>
          <p:nvPr/>
        </p:nvSpPr>
        <p:spPr>
          <a:xfrm>
            <a:off x="9634829" y="2737611"/>
            <a:ext cx="247015" cy="330200"/>
          </a:xfrm>
          <a:prstGeom prst="rect">
            <a:avLst/>
          </a:prstGeom>
        </p:spPr>
        <p:txBody>
          <a:bodyPr vert="horz" wrap="square" lIns="0" tIns="12700" rIns="0" bIns="0" rtlCol="0">
            <a:spAutoFit/>
          </a:bodyPr>
          <a:lstStyle/>
          <a:p>
            <a:pPr marL="80645" marR="5080" indent="-68580">
              <a:lnSpc>
                <a:spcPct val="100000"/>
              </a:lnSpc>
              <a:spcBef>
                <a:spcPts val="100"/>
              </a:spcBef>
            </a:pPr>
            <a:r>
              <a:rPr sz="1000" b="1" spc="-25" dirty="0">
                <a:latin typeface="Calibri"/>
                <a:cs typeface="Calibri"/>
              </a:rPr>
              <a:t>MAI </a:t>
            </a:r>
            <a:r>
              <a:rPr sz="1000" b="1" spc="-50" dirty="0">
                <a:latin typeface="Calibri"/>
                <a:cs typeface="Calibri"/>
              </a:rPr>
              <a:t>N</a:t>
            </a:r>
            <a:endParaRPr sz="1000">
              <a:latin typeface="Calibri"/>
              <a:cs typeface="Calibri"/>
            </a:endParaRPr>
          </a:p>
        </p:txBody>
      </p:sp>
      <p:grpSp>
        <p:nvGrpSpPr>
          <p:cNvPr id="74" name="object 74"/>
          <p:cNvGrpSpPr/>
          <p:nvPr/>
        </p:nvGrpSpPr>
        <p:grpSpPr>
          <a:xfrm>
            <a:off x="9354311" y="3602735"/>
            <a:ext cx="807720" cy="609600"/>
            <a:chOff x="9354311" y="3602735"/>
            <a:chExt cx="807720" cy="609600"/>
          </a:xfrm>
        </p:grpSpPr>
        <p:pic>
          <p:nvPicPr>
            <p:cNvPr id="75" name="object 75"/>
            <p:cNvPicPr/>
            <p:nvPr/>
          </p:nvPicPr>
          <p:blipFill>
            <a:blip r:embed="rId28" cstate="print"/>
            <a:stretch>
              <a:fillRect/>
            </a:stretch>
          </p:blipFill>
          <p:spPr>
            <a:xfrm>
              <a:off x="9354311" y="3602735"/>
              <a:ext cx="807720" cy="609600"/>
            </a:xfrm>
            <a:prstGeom prst="rect">
              <a:avLst/>
            </a:prstGeom>
          </p:spPr>
        </p:pic>
        <p:pic>
          <p:nvPicPr>
            <p:cNvPr id="76" name="object 76"/>
            <p:cNvPicPr/>
            <p:nvPr/>
          </p:nvPicPr>
          <p:blipFill>
            <a:blip r:embed="rId29" cstate="print"/>
            <a:stretch>
              <a:fillRect/>
            </a:stretch>
          </p:blipFill>
          <p:spPr>
            <a:xfrm>
              <a:off x="9400526" y="3632200"/>
              <a:ext cx="714667" cy="507999"/>
            </a:xfrm>
            <a:prstGeom prst="rect">
              <a:avLst/>
            </a:prstGeom>
          </p:spPr>
        </p:pic>
        <p:sp>
          <p:nvSpPr>
            <p:cNvPr id="77" name="object 77"/>
            <p:cNvSpPr/>
            <p:nvPr/>
          </p:nvSpPr>
          <p:spPr>
            <a:xfrm>
              <a:off x="9400527" y="3628186"/>
              <a:ext cx="715010" cy="517525"/>
            </a:xfrm>
            <a:custGeom>
              <a:avLst/>
              <a:gdLst/>
              <a:ahLst/>
              <a:cxnLst/>
              <a:rect l="l" t="t" r="r" b="b"/>
              <a:pathLst>
                <a:path w="715009" h="517525">
                  <a:moveTo>
                    <a:pt x="0" y="258610"/>
                  </a:moveTo>
                  <a:lnTo>
                    <a:pt x="3874" y="220395"/>
                  </a:lnTo>
                  <a:lnTo>
                    <a:pt x="15130" y="183920"/>
                  </a:lnTo>
                  <a:lnTo>
                    <a:pt x="33213" y="149587"/>
                  </a:lnTo>
                  <a:lnTo>
                    <a:pt x="57571" y="117795"/>
                  </a:lnTo>
                  <a:lnTo>
                    <a:pt x="87652" y="88943"/>
                  </a:lnTo>
                  <a:lnTo>
                    <a:pt x="122901" y="63433"/>
                  </a:lnTo>
                  <a:lnTo>
                    <a:pt x="162768" y="41664"/>
                  </a:lnTo>
                  <a:lnTo>
                    <a:pt x="206697" y="24036"/>
                  </a:lnTo>
                  <a:lnTo>
                    <a:pt x="254138" y="10949"/>
                  </a:lnTo>
                  <a:lnTo>
                    <a:pt x="304536" y="2804"/>
                  </a:lnTo>
                  <a:lnTo>
                    <a:pt x="357339" y="0"/>
                  </a:lnTo>
                  <a:lnTo>
                    <a:pt x="410141" y="2804"/>
                  </a:lnTo>
                  <a:lnTo>
                    <a:pt x="460537" y="10949"/>
                  </a:lnTo>
                  <a:lnTo>
                    <a:pt x="507972" y="24036"/>
                  </a:lnTo>
                  <a:lnTo>
                    <a:pt x="551896" y="41664"/>
                  </a:lnTo>
                  <a:lnTo>
                    <a:pt x="591755" y="63433"/>
                  </a:lnTo>
                  <a:lnTo>
                    <a:pt x="626998" y="88943"/>
                  </a:lnTo>
                  <a:lnTo>
                    <a:pt x="657072" y="117795"/>
                  </a:lnTo>
                  <a:lnTo>
                    <a:pt x="681424" y="149587"/>
                  </a:lnTo>
                  <a:lnTo>
                    <a:pt x="699503" y="183920"/>
                  </a:lnTo>
                  <a:lnTo>
                    <a:pt x="710755" y="220395"/>
                  </a:lnTo>
                  <a:lnTo>
                    <a:pt x="714629" y="258610"/>
                  </a:lnTo>
                  <a:lnTo>
                    <a:pt x="710755" y="296823"/>
                  </a:lnTo>
                  <a:lnTo>
                    <a:pt x="699503" y="333294"/>
                  </a:lnTo>
                  <a:lnTo>
                    <a:pt x="681424" y="367623"/>
                  </a:lnTo>
                  <a:lnTo>
                    <a:pt x="657072" y="399409"/>
                  </a:lnTo>
                  <a:lnTo>
                    <a:pt x="626998" y="428254"/>
                  </a:lnTo>
                  <a:lnTo>
                    <a:pt x="591755" y="453757"/>
                  </a:lnTo>
                  <a:lnTo>
                    <a:pt x="551896" y="475520"/>
                  </a:lnTo>
                  <a:lnTo>
                    <a:pt x="507972" y="493142"/>
                  </a:lnTo>
                  <a:lnTo>
                    <a:pt x="460537" y="506224"/>
                  </a:lnTo>
                  <a:lnTo>
                    <a:pt x="410141" y="514366"/>
                  </a:lnTo>
                  <a:lnTo>
                    <a:pt x="357339" y="517169"/>
                  </a:lnTo>
                  <a:lnTo>
                    <a:pt x="304536" y="514366"/>
                  </a:lnTo>
                  <a:lnTo>
                    <a:pt x="254138" y="506224"/>
                  </a:lnTo>
                  <a:lnTo>
                    <a:pt x="206697" y="493142"/>
                  </a:lnTo>
                  <a:lnTo>
                    <a:pt x="162768" y="475520"/>
                  </a:lnTo>
                  <a:lnTo>
                    <a:pt x="122901" y="453757"/>
                  </a:lnTo>
                  <a:lnTo>
                    <a:pt x="87652" y="428254"/>
                  </a:lnTo>
                  <a:lnTo>
                    <a:pt x="57571" y="399409"/>
                  </a:lnTo>
                  <a:lnTo>
                    <a:pt x="33213" y="367623"/>
                  </a:lnTo>
                  <a:lnTo>
                    <a:pt x="15130" y="333294"/>
                  </a:lnTo>
                  <a:lnTo>
                    <a:pt x="3874" y="296823"/>
                  </a:lnTo>
                  <a:lnTo>
                    <a:pt x="0" y="258610"/>
                  </a:lnTo>
                  <a:close/>
                </a:path>
              </a:pathLst>
            </a:custGeom>
            <a:ln w="9525">
              <a:solidFill>
                <a:srgbClr val="7FA8B2"/>
              </a:solidFill>
            </a:ln>
          </p:spPr>
          <p:txBody>
            <a:bodyPr wrap="square" lIns="0" tIns="0" rIns="0" bIns="0" rtlCol="0"/>
            <a:lstStyle/>
            <a:p>
              <a:endParaRPr/>
            </a:p>
          </p:txBody>
        </p:sp>
      </p:grpSp>
      <p:sp>
        <p:nvSpPr>
          <p:cNvPr id="78" name="object 78"/>
          <p:cNvSpPr txBox="1"/>
          <p:nvPr/>
        </p:nvSpPr>
        <p:spPr>
          <a:xfrm>
            <a:off x="9593554" y="3792728"/>
            <a:ext cx="328930" cy="162560"/>
          </a:xfrm>
          <a:prstGeom prst="rect">
            <a:avLst/>
          </a:prstGeom>
        </p:spPr>
        <p:txBody>
          <a:bodyPr vert="horz" wrap="square" lIns="0" tIns="12700" rIns="0" bIns="0" rtlCol="0">
            <a:spAutoFit/>
          </a:bodyPr>
          <a:lstStyle/>
          <a:p>
            <a:pPr marL="12700">
              <a:lnSpc>
                <a:spcPct val="100000"/>
              </a:lnSpc>
              <a:spcBef>
                <a:spcPts val="100"/>
              </a:spcBef>
            </a:pPr>
            <a:r>
              <a:rPr sz="900" b="1" spc="-10" dirty="0">
                <a:latin typeface="Calibri"/>
                <a:cs typeface="Calibri"/>
              </a:rPr>
              <a:t>DRINK</a:t>
            </a:r>
            <a:endParaRPr sz="900">
              <a:latin typeface="Calibri"/>
              <a:cs typeface="Calibri"/>
            </a:endParaRPr>
          </a:p>
        </p:txBody>
      </p:sp>
      <p:sp>
        <p:nvSpPr>
          <p:cNvPr id="79" name="object 79"/>
          <p:cNvSpPr txBox="1"/>
          <p:nvPr/>
        </p:nvSpPr>
        <p:spPr>
          <a:xfrm>
            <a:off x="9412249" y="2137156"/>
            <a:ext cx="793115" cy="415925"/>
          </a:xfrm>
          <a:prstGeom prst="rect">
            <a:avLst/>
          </a:prstGeom>
        </p:spPr>
        <p:txBody>
          <a:bodyPr vert="horz" wrap="square" lIns="0" tIns="55244" rIns="0" bIns="0" rtlCol="0">
            <a:spAutoFit/>
          </a:bodyPr>
          <a:lstStyle/>
          <a:p>
            <a:pPr marL="156845">
              <a:lnSpc>
                <a:spcPct val="100000"/>
              </a:lnSpc>
              <a:spcBef>
                <a:spcPts val="434"/>
              </a:spcBef>
            </a:pPr>
            <a:r>
              <a:rPr sz="1000" b="1" spc="-10" dirty="0">
                <a:latin typeface="Calibri"/>
                <a:cs typeface="Calibri"/>
              </a:rPr>
              <a:t>CP-</a:t>
            </a:r>
            <a:r>
              <a:rPr sz="1000" b="1" spc="-25" dirty="0">
                <a:latin typeface="Calibri"/>
                <a:cs typeface="Calibri"/>
              </a:rPr>
              <a:t>net</a:t>
            </a:r>
            <a:endParaRPr sz="1000">
              <a:latin typeface="Calibri"/>
              <a:cs typeface="Calibri"/>
            </a:endParaRPr>
          </a:p>
          <a:p>
            <a:pPr marL="12700">
              <a:lnSpc>
                <a:spcPct val="100000"/>
              </a:lnSpc>
              <a:spcBef>
                <a:spcPts val="335"/>
              </a:spcBef>
            </a:pPr>
            <a:r>
              <a:rPr sz="1000" dirty="0">
                <a:latin typeface="Calibri"/>
                <a:cs typeface="Calibri"/>
              </a:rPr>
              <a:t>VegPasta</a:t>
            </a:r>
            <a:r>
              <a:rPr sz="1000" spc="-50" dirty="0">
                <a:latin typeface="Calibri"/>
                <a:cs typeface="Calibri"/>
              </a:rPr>
              <a:t> </a:t>
            </a:r>
            <a:r>
              <a:rPr sz="1000" spc="-10" dirty="0">
                <a:latin typeface="Calibri"/>
                <a:cs typeface="Calibri"/>
              </a:rPr>
              <a:t>&gt;Fish</a:t>
            </a:r>
            <a:endParaRPr sz="1000">
              <a:latin typeface="Calibri"/>
              <a:cs typeface="Calibri"/>
            </a:endParaRPr>
          </a:p>
        </p:txBody>
      </p:sp>
      <p:grpSp>
        <p:nvGrpSpPr>
          <p:cNvPr id="80" name="object 80"/>
          <p:cNvGrpSpPr/>
          <p:nvPr/>
        </p:nvGrpSpPr>
        <p:grpSpPr>
          <a:xfrm>
            <a:off x="9415271" y="4568952"/>
            <a:ext cx="685800" cy="594360"/>
            <a:chOff x="9415271" y="4568952"/>
            <a:chExt cx="685800" cy="594360"/>
          </a:xfrm>
        </p:grpSpPr>
        <p:pic>
          <p:nvPicPr>
            <p:cNvPr id="81" name="object 81"/>
            <p:cNvPicPr/>
            <p:nvPr/>
          </p:nvPicPr>
          <p:blipFill>
            <a:blip r:embed="rId30" cstate="print"/>
            <a:stretch>
              <a:fillRect/>
            </a:stretch>
          </p:blipFill>
          <p:spPr>
            <a:xfrm>
              <a:off x="9415271" y="4568952"/>
              <a:ext cx="685800" cy="594360"/>
            </a:xfrm>
            <a:prstGeom prst="rect">
              <a:avLst/>
            </a:prstGeom>
          </p:spPr>
        </p:pic>
        <p:pic>
          <p:nvPicPr>
            <p:cNvPr id="82" name="object 82"/>
            <p:cNvPicPr/>
            <p:nvPr/>
          </p:nvPicPr>
          <p:blipFill>
            <a:blip r:embed="rId31" cstate="print"/>
            <a:stretch>
              <a:fillRect/>
            </a:stretch>
          </p:blipFill>
          <p:spPr>
            <a:xfrm>
              <a:off x="9460559" y="4597400"/>
              <a:ext cx="594613" cy="495299"/>
            </a:xfrm>
            <a:prstGeom prst="rect">
              <a:avLst/>
            </a:prstGeom>
          </p:spPr>
        </p:pic>
        <p:sp>
          <p:nvSpPr>
            <p:cNvPr id="83" name="object 83"/>
            <p:cNvSpPr/>
            <p:nvPr/>
          </p:nvSpPr>
          <p:spPr>
            <a:xfrm>
              <a:off x="9460560" y="4596155"/>
              <a:ext cx="594995" cy="502284"/>
            </a:xfrm>
            <a:custGeom>
              <a:avLst/>
              <a:gdLst/>
              <a:ahLst/>
              <a:cxnLst/>
              <a:rect l="l" t="t" r="r" b="b"/>
              <a:pathLst>
                <a:path w="594995" h="502285">
                  <a:moveTo>
                    <a:pt x="0" y="250977"/>
                  </a:moveTo>
                  <a:lnTo>
                    <a:pt x="4789" y="205864"/>
                  </a:lnTo>
                  <a:lnTo>
                    <a:pt x="18598" y="163404"/>
                  </a:lnTo>
                  <a:lnTo>
                    <a:pt x="40588" y="124305"/>
                  </a:lnTo>
                  <a:lnTo>
                    <a:pt x="69918" y="89277"/>
                  </a:lnTo>
                  <a:lnTo>
                    <a:pt x="105750" y="59027"/>
                  </a:lnTo>
                  <a:lnTo>
                    <a:pt x="147244" y="34266"/>
                  </a:lnTo>
                  <a:lnTo>
                    <a:pt x="193561" y="15702"/>
                  </a:lnTo>
                  <a:lnTo>
                    <a:pt x="243862" y="4043"/>
                  </a:lnTo>
                  <a:lnTo>
                    <a:pt x="297306" y="0"/>
                  </a:lnTo>
                  <a:lnTo>
                    <a:pt x="350751" y="4043"/>
                  </a:lnTo>
                  <a:lnTo>
                    <a:pt x="401052" y="15702"/>
                  </a:lnTo>
                  <a:lnTo>
                    <a:pt x="447369" y="34266"/>
                  </a:lnTo>
                  <a:lnTo>
                    <a:pt x="488863" y="59027"/>
                  </a:lnTo>
                  <a:lnTo>
                    <a:pt x="524695" y="89277"/>
                  </a:lnTo>
                  <a:lnTo>
                    <a:pt x="554025" y="124305"/>
                  </a:lnTo>
                  <a:lnTo>
                    <a:pt x="576015" y="163404"/>
                  </a:lnTo>
                  <a:lnTo>
                    <a:pt x="589824" y="205864"/>
                  </a:lnTo>
                  <a:lnTo>
                    <a:pt x="594613" y="250977"/>
                  </a:lnTo>
                  <a:lnTo>
                    <a:pt x="589824" y="296090"/>
                  </a:lnTo>
                  <a:lnTo>
                    <a:pt x="576015" y="338550"/>
                  </a:lnTo>
                  <a:lnTo>
                    <a:pt x="554025" y="377649"/>
                  </a:lnTo>
                  <a:lnTo>
                    <a:pt x="524695" y="412677"/>
                  </a:lnTo>
                  <a:lnTo>
                    <a:pt x="488863" y="442927"/>
                  </a:lnTo>
                  <a:lnTo>
                    <a:pt x="447369" y="467688"/>
                  </a:lnTo>
                  <a:lnTo>
                    <a:pt x="401052" y="486252"/>
                  </a:lnTo>
                  <a:lnTo>
                    <a:pt x="350751" y="497911"/>
                  </a:lnTo>
                  <a:lnTo>
                    <a:pt x="297306" y="501954"/>
                  </a:lnTo>
                  <a:lnTo>
                    <a:pt x="243862" y="497911"/>
                  </a:lnTo>
                  <a:lnTo>
                    <a:pt x="193561" y="486252"/>
                  </a:lnTo>
                  <a:lnTo>
                    <a:pt x="147244" y="467688"/>
                  </a:lnTo>
                  <a:lnTo>
                    <a:pt x="105750" y="442927"/>
                  </a:lnTo>
                  <a:lnTo>
                    <a:pt x="69918" y="412677"/>
                  </a:lnTo>
                  <a:lnTo>
                    <a:pt x="40588" y="377649"/>
                  </a:lnTo>
                  <a:lnTo>
                    <a:pt x="18598" y="338550"/>
                  </a:lnTo>
                  <a:lnTo>
                    <a:pt x="4789" y="296090"/>
                  </a:lnTo>
                  <a:lnTo>
                    <a:pt x="0" y="250977"/>
                  </a:lnTo>
                  <a:close/>
                </a:path>
              </a:pathLst>
            </a:custGeom>
            <a:ln w="9525">
              <a:solidFill>
                <a:srgbClr val="7FA8B2"/>
              </a:solidFill>
            </a:ln>
          </p:spPr>
          <p:txBody>
            <a:bodyPr wrap="square" lIns="0" tIns="0" rIns="0" bIns="0" rtlCol="0"/>
            <a:lstStyle/>
            <a:p>
              <a:endParaRPr/>
            </a:p>
          </p:txBody>
        </p:sp>
      </p:grpSp>
      <p:sp>
        <p:nvSpPr>
          <p:cNvPr id="84" name="object 84"/>
          <p:cNvSpPr txBox="1"/>
          <p:nvPr/>
        </p:nvSpPr>
        <p:spPr>
          <a:xfrm>
            <a:off x="9640379" y="4746244"/>
            <a:ext cx="234315" cy="177800"/>
          </a:xfrm>
          <a:prstGeom prst="rect">
            <a:avLst/>
          </a:prstGeom>
        </p:spPr>
        <p:txBody>
          <a:bodyPr vert="horz" wrap="square" lIns="0" tIns="12700" rIns="0" bIns="0" rtlCol="0">
            <a:spAutoFit/>
          </a:bodyPr>
          <a:lstStyle/>
          <a:p>
            <a:pPr marL="12700">
              <a:lnSpc>
                <a:spcPct val="100000"/>
              </a:lnSpc>
              <a:spcBef>
                <a:spcPts val="100"/>
              </a:spcBef>
            </a:pPr>
            <a:r>
              <a:rPr sz="1000" b="1" spc="-25" dirty="0">
                <a:latin typeface="Calibri"/>
                <a:cs typeface="Calibri"/>
              </a:rPr>
              <a:t>ENT</a:t>
            </a:r>
            <a:endParaRPr sz="1000">
              <a:latin typeface="Calibri"/>
              <a:cs typeface="Calibri"/>
            </a:endParaRPr>
          </a:p>
        </p:txBody>
      </p:sp>
      <p:sp>
        <p:nvSpPr>
          <p:cNvPr id="85" name="object 85"/>
          <p:cNvSpPr txBox="1"/>
          <p:nvPr/>
        </p:nvSpPr>
        <p:spPr>
          <a:xfrm>
            <a:off x="9556889" y="4414011"/>
            <a:ext cx="528320" cy="177800"/>
          </a:xfrm>
          <a:prstGeom prst="rect">
            <a:avLst/>
          </a:prstGeom>
        </p:spPr>
        <p:txBody>
          <a:bodyPr vert="horz" wrap="square" lIns="0" tIns="12700" rIns="0" bIns="0" rtlCol="0">
            <a:spAutoFit/>
          </a:bodyPr>
          <a:lstStyle/>
          <a:p>
            <a:pPr marL="12700">
              <a:lnSpc>
                <a:spcPct val="100000"/>
              </a:lnSpc>
              <a:spcBef>
                <a:spcPts val="100"/>
              </a:spcBef>
            </a:pPr>
            <a:r>
              <a:rPr sz="1000" spc="-10" dirty="0">
                <a:latin typeface="Calibri"/>
                <a:cs typeface="Calibri"/>
              </a:rPr>
              <a:t>TV&gt;Music</a:t>
            </a:r>
            <a:endParaRPr sz="1000">
              <a:latin typeface="Calibri"/>
              <a:cs typeface="Calibri"/>
            </a:endParaRPr>
          </a:p>
        </p:txBody>
      </p:sp>
      <p:sp>
        <p:nvSpPr>
          <p:cNvPr id="86" name="object 86"/>
          <p:cNvSpPr/>
          <p:nvPr/>
        </p:nvSpPr>
        <p:spPr>
          <a:xfrm>
            <a:off x="9212160" y="3424339"/>
            <a:ext cx="1033144" cy="206375"/>
          </a:xfrm>
          <a:custGeom>
            <a:avLst/>
            <a:gdLst/>
            <a:ahLst/>
            <a:cxnLst/>
            <a:rect l="l" t="t" r="r" b="b"/>
            <a:pathLst>
              <a:path w="1033145" h="206375">
                <a:moveTo>
                  <a:pt x="1032573" y="206171"/>
                </a:moveTo>
                <a:lnTo>
                  <a:pt x="0" y="206171"/>
                </a:lnTo>
                <a:lnTo>
                  <a:pt x="0" y="0"/>
                </a:lnTo>
                <a:lnTo>
                  <a:pt x="1032573" y="0"/>
                </a:lnTo>
                <a:lnTo>
                  <a:pt x="1032573" y="206171"/>
                </a:lnTo>
                <a:close/>
              </a:path>
            </a:pathLst>
          </a:custGeom>
          <a:solidFill>
            <a:srgbClr val="FFFFFF"/>
          </a:solidFill>
        </p:spPr>
        <p:txBody>
          <a:bodyPr wrap="square" lIns="0" tIns="0" rIns="0" bIns="0" rtlCol="0"/>
          <a:lstStyle/>
          <a:p>
            <a:endParaRPr/>
          </a:p>
        </p:txBody>
      </p:sp>
      <p:sp>
        <p:nvSpPr>
          <p:cNvPr id="87" name="object 87"/>
          <p:cNvSpPr txBox="1"/>
          <p:nvPr/>
        </p:nvSpPr>
        <p:spPr>
          <a:xfrm>
            <a:off x="9319500" y="3444747"/>
            <a:ext cx="993775" cy="177800"/>
          </a:xfrm>
          <a:prstGeom prst="rect">
            <a:avLst/>
          </a:prstGeom>
        </p:spPr>
        <p:txBody>
          <a:bodyPr vert="horz" wrap="square" lIns="0" tIns="12700" rIns="0" bIns="0" rtlCol="0">
            <a:spAutoFit/>
          </a:bodyPr>
          <a:lstStyle/>
          <a:p>
            <a:pPr marL="12700">
              <a:lnSpc>
                <a:spcPct val="100000"/>
              </a:lnSpc>
              <a:spcBef>
                <a:spcPts val="100"/>
              </a:spcBef>
            </a:pPr>
            <a:r>
              <a:rPr sz="1000" dirty="0">
                <a:latin typeface="Calibri"/>
                <a:cs typeface="Calibri"/>
              </a:rPr>
              <a:t>IceTea&gt;</a:t>
            </a:r>
            <a:r>
              <a:rPr sz="1000" spc="-30" dirty="0">
                <a:latin typeface="Calibri"/>
                <a:cs typeface="Calibri"/>
              </a:rPr>
              <a:t> </a:t>
            </a:r>
            <a:r>
              <a:rPr sz="1000" spc="-10" dirty="0">
                <a:latin typeface="Calibri"/>
                <a:cs typeface="Calibri"/>
              </a:rPr>
              <a:t>Lemonade</a:t>
            </a:r>
            <a:endParaRPr sz="1000">
              <a:latin typeface="Calibri"/>
              <a:cs typeface="Calibri"/>
            </a:endParaRPr>
          </a:p>
        </p:txBody>
      </p:sp>
      <p:sp>
        <p:nvSpPr>
          <p:cNvPr id="88" name="object 88"/>
          <p:cNvSpPr txBox="1"/>
          <p:nvPr/>
        </p:nvSpPr>
        <p:spPr>
          <a:xfrm>
            <a:off x="7074737" y="2310752"/>
            <a:ext cx="1109345" cy="215900"/>
          </a:xfrm>
          <a:prstGeom prst="rect">
            <a:avLst/>
          </a:prstGeom>
          <a:solidFill>
            <a:srgbClr val="57B6C0"/>
          </a:solidFill>
          <a:ln w="9525">
            <a:solidFill>
              <a:srgbClr val="000000"/>
            </a:solidFill>
          </a:ln>
        </p:spPr>
        <p:txBody>
          <a:bodyPr vert="horz" wrap="square" lIns="0" tIns="31750" rIns="0" bIns="0" rtlCol="0">
            <a:spAutoFit/>
          </a:bodyPr>
          <a:lstStyle/>
          <a:p>
            <a:pPr marL="90805">
              <a:lnSpc>
                <a:spcPct val="100000"/>
              </a:lnSpc>
              <a:spcBef>
                <a:spcPts val="250"/>
              </a:spcBef>
            </a:pPr>
            <a:r>
              <a:rPr sz="800" b="1" dirty="0">
                <a:latin typeface="Calibri"/>
                <a:cs typeface="Calibri"/>
              </a:rPr>
              <a:t>VegPasta,</a:t>
            </a:r>
            <a:r>
              <a:rPr sz="800" b="1" spc="-30" dirty="0">
                <a:latin typeface="Calibri"/>
                <a:cs typeface="Calibri"/>
              </a:rPr>
              <a:t> </a:t>
            </a:r>
            <a:r>
              <a:rPr sz="800" b="1" dirty="0">
                <a:latin typeface="Calibri"/>
                <a:cs typeface="Calibri"/>
              </a:rPr>
              <a:t>IceTea,</a:t>
            </a:r>
            <a:r>
              <a:rPr sz="800" b="1" spc="-25" dirty="0">
                <a:latin typeface="Calibri"/>
                <a:cs typeface="Calibri"/>
              </a:rPr>
              <a:t> </a:t>
            </a:r>
            <a:r>
              <a:rPr sz="800" b="1" spc="-35" dirty="0">
                <a:latin typeface="Calibri"/>
                <a:cs typeface="Calibri"/>
              </a:rPr>
              <a:t>TV</a:t>
            </a:r>
            <a:endParaRPr sz="800">
              <a:latin typeface="Calibri"/>
              <a:cs typeface="Calibri"/>
            </a:endParaRPr>
          </a:p>
        </p:txBody>
      </p:sp>
      <p:sp>
        <p:nvSpPr>
          <p:cNvPr id="89" name="object 89"/>
          <p:cNvSpPr/>
          <p:nvPr/>
        </p:nvSpPr>
        <p:spPr>
          <a:xfrm>
            <a:off x="7150696" y="3937495"/>
            <a:ext cx="914400" cy="215900"/>
          </a:xfrm>
          <a:custGeom>
            <a:avLst/>
            <a:gdLst/>
            <a:ahLst/>
            <a:cxnLst/>
            <a:rect l="l" t="t" r="r" b="b"/>
            <a:pathLst>
              <a:path w="914400" h="215900">
                <a:moveTo>
                  <a:pt x="0" y="0"/>
                </a:moveTo>
                <a:lnTo>
                  <a:pt x="914400" y="0"/>
                </a:lnTo>
                <a:lnTo>
                  <a:pt x="914400" y="215455"/>
                </a:lnTo>
                <a:lnTo>
                  <a:pt x="0" y="215455"/>
                </a:lnTo>
                <a:lnTo>
                  <a:pt x="0" y="0"/>
                </a:lnTo>
                <a:close/>
              </a:path>
            </a:pathLst>
          </a:custGeom>
          <a:ln w="9525">
            <a:solidFill>
              <a:srgbClr val="000000"/>
            </a:solidFill>
          </a:ln>
        </p:spPr>
        <p:txBody>
          <a:bodyPr wrap="square" lIns="0" tIns="0" rIns="0" bIns="0" rtlCol="0"/>
          <a:lstStyle/>
          <a:p>
            <a:endParaRPr/>
          </a:p>
        </p:txBody>
      </p:sp>
      <p:sp>
        <p:nvSpPr>
          <p:cNvPr id="90" name="object 90"/>
          <p:cNvSpPr txBox="1"/>
          <p:nvPr/>
        </p:nvSpPr>
        <p:spPr>
          <a:xfrm>
            <a:off x="7229449" y="3957828"/>
            <a:ext cx="673100" cy="147320"/>
          </a:xfrm>
          <a:prstGeom prst="rect">
            <a:avLst/>
          </a:prstGeom>
        </p:spPr>
        <p:txBody>
          <a:bodyPr vert="horz" wrap="square" lIns="0" tIns="12700" rIns="0" bIns="0" rtlCol="0">
            <a:spAutoFit/>
          </a:bodyPr>
          <a:lstStyle/>
          <a:p>
            <a:pPr marL="12700">
              <a:lnSpc>
                <a:spcPct val="100000"/>
              </a:lnSpc>
              <a:spcBef>
                <a:spcPts val="100"/>
              </a:spcBef>
            </a:pPr>
            <a:r>
              <a:rPr sz="800" b="1" dirty="0">
                <a:latin typeface="Calibri"/>
                <a:cs typeface="Calibri"/>
              </a:rPr>
              <a:t>Fish,</a:t>
            </a:r>
            <a:r>
              <a:rPr sz="800" b="1" spc="-25" dirty="0">
                <a:latin typeface="Calibri"/>
                <a:cs typeface="Calibri"/>
              </a:rPr>
              <a:t> </a:t>
            </a:r>
            <a:r>
              <a:rPr sz="800" b="1" dirty="0">
                <a:latin typeface="Calibri"/>
                <a:cs typeface="Calibri"/>
              </a:rPr>
              <a:t>IceTea,</a:t>
            </a:r>
            <a:r>
              <a:rPr sz="800" b="1" spc="-25" dirty="0">
                <a:latin typeface="Calibri"/>
                <a:cs typeface="Calibri"/>
              </a:rPr>
              <a:t> TV</a:t>
            </a:r>
            <a:endParaRPr sz="800">
              <a:latin typeface="Calibri"/>
              <a:cs typeface="Calibri"/>
            </a:endParaRPr>
          </a:p>
        </p:txBody>
      </p:sp>
      <p:grpSp>
        <p:nvGrpSpPr>
          <p:cNvPr id="91" name="object 91"/>
          <p:cNvGrpSpPr/>
          <p:nvPr/>
        </p:nvGrpSpPr>
        <p:grpSpPr>
          <a:xfrm>
            <a:off x="6970064" y="3114573"/>
            <a:ext cx="1304925" cy="225425"/>
            <a:chOff x="6970064" y="3114573"/>
            <a:chExt cx="1304925" cy="225425"/>
          </a:xfrm>
        </p:grpSpPr>
        <p:sp>
          <p:nvSpPr>
            <p:cNvPr id="92" name="object 92"/>
            <p:cNvSpPr/>
            <p:nvPr/>
          </p:nvSpPr>
          <p:spPr>
            <a:xfrm>
              <a:off x="6974826" y="3119335"/>
              <a:ext cx="1295400" cy="215900"/>
            </a:xfrm>
            <a:custGeom>
              <a:avLst/>
              <a:gdLst/>
              <a:ahLst/>
              <a:cxnLst/>
              <a:rect l="l" t="t" r="r" b="b"/>
              <a:pathLst>
                <a:path w="1295400" h="215900">
                  <a:moveTo>
                    <a:pt x="1295400" y="215404"/>
                  </a:moveTo>
                  <a:lnTo>
                    <a:pt x="0" y="215404"/>
                  </a:lnTo>
                  <a:lnTo>
                    <a:pt x="0" y="0"/>
                  </a:lnTo>
                  <a:lnTo>
                    <a:pt x="1295400" y="0"/>
                  </a:lnTo>
                  <a:lnTo>
                    <a:pt x="1295400" y="215404"/>
                  </a:lnTo>
                  <a:close/>
                </a:path>
              </a:pathLst>
            </a:custGeom>
            <a:solidFill>
              <a:srgbClr val="3394BA"/>
            </a:solidFill>
          </p:spPr>
          <p:txBody>
            <a:bodyPr wrap="square" lIns="0" tIns="0" rIns="0" bIns="0" rtlCol="0"/>
            <a:lstStyle/>
            <a:p>
              <a:endParaRPr/>
            </a:p>
          </p:txBody>
        </p:sp>
        <p:sp>
          <p:nvSpPr>
            <p:cNvPr id="93" name="object 93"/>
            <p:cNvSpPr/>
            <p:nvPr/>
          </p:nvSpPr>
          <p:spPr>
            <a:xfrm>
              <a:off x="6974826" y="3119335"/>
              <a:ext cx="1295400" cy="215900"/>
            </a:xfrm>
            <a:custGeom>
              <a:avLst/>
              <a:gdLst/>
              <a:ahLst/>
              <a:cxnLst/>
              <a:rect l="l" t="t" r="r" b="b"/>
              <a:pathLst>
                <a:path w="1295400" h="215900">
                  <a:moveTo>
                    <a:pt x="0" y="0"/>
                  </a:moveTo>
                  <a:lnTo>
                    <a:pt x="1295400" y="0"/>
                  </a:lnTo>
                  <a:lnTo>
                    <a:pt x="1295400" y="215455"/>
                  </a:lnTo>
                  <a:lnTo>
                    <a:pt x="0" y="215455"/>
                  </a:lnTo>
                  <a:lnTo>
                    <a:pt x="0" y="0"/>
                  </a:lnTo>
                  <a:close/>
                </a:path>
              </a:pathLst>
            </a:custGeom>
            <a:ln w="9525">
              <a:solidFill>
                <a:srgbClr val="000000"/>
              </a:solidFill>
            </a:ln>
          </p:spPr>
          <p:txBody>
            <a:bodyPr wrap="square" lIns="0" tIns="0" rIns="0" bIns="0" rtlCol="0"/>
            <a:lstStyle/>
            <a:p>
              <a:endParaRPr/>
            </a:p>
          </p:txBody>
        </p:sp>
      </p:grpSp>
      <p:sp>
        <p:nvSpPr>
          <p:cNvPr id="94" name="object 94"/>
          <p:cNvSpPr txBox="1"/>
          <p:nvPr/>
        </p:nvSpPr>
        <p:spPr>
          <a:xfrm>
            <a:off x="7053592" y="3140964"/>
            <a:ext cx="1062990" cy="147320"/>
          </a:xfrm>
          <a:prstGeom prst="rect">
            <a:avLst/>
          </a:prstGeom>
        </p:spPr>
        <p:txBody>
          <a:bodyPr vert="horz" wrap="square" lIns="0" tIns="12700" rIns="0" bIns="0" rtlCol="0">
            <a:spAutoFit/>
          </a:bodyPr>
          <a:lstStyle/>
          <a:p>
            <a:pPr marL="12700">
              <a:lnSpc>
                <a:spcPct val="100000"/>
              </a:lnSpc>
              <a:spcBef>
                <a:spcPts val="100"/>
              </a:spcBef>
            </a:pPr>
            <a:r>
              <a:rPr sz="800" b="1" dirty="0">
                <a:latin typeface="Calibri"/>
                <a:cs typeface="Calibri"/>
              </a:rPr>
              <a:t>VegPasta,</a:t>
            </a:r>
            <a:r>
              <a:rPr sz="800" b="1" spc="-5" dirty="0">
                <a:latin typeface="Calibri"/>
                <a:cs typeface="Calibri"/>
              </a:rPr>
              <a:t> </a:t>
            </a:r>
            <a:r>
              <a:rPr sz="800" b="1" spc="-10" dirty="0">
                <a:latin typeface="Calibri"/>
                <a:cs typeface="Calibri"/>
              </a:rPr>
              <a:t>Lemonade,</a:t>
            </a:r>
            <a:r>
              <a:rPr sz="800" b="1" spc="10" dirty="0">
                <a:latin typeface="Calibri"/>
                <a:cs typeface="Calibri"/>
              </a:rPr>
              <a:t> </a:t>
            </a:r>
            <a:r>
              <a:rPr sz="800" b="1" spc="-25" dirty="0">
                <a:latin typeface="Calibri"/>
                <a:cs typeface="Calibri"/>
              </a:rPr>
              <a:t>TV</a:t>
            </a:r>
            <a:endParaRPr sz="800">
              <a:latin typeface="Calibri"/>
              <a:cs typeface="Calibri"/>
            </a:endParaRPr>
          </a:p>
        </p:txBody>
      </p:sp>
      <p:grpSp>
        <p:nvGrpSpPr>
          <p:cNvPr id="95" name="object 95"/>
          <p:cNvGrpSpPr/>
          <p:nvPr/>
        </p:nvGrpSpPr>
        <p:grpSpPr>
          <a:xfrm>
            <a:off x="7020026" y="2711056"/>
            <a:ext cx="1228725" cy="225425"/>
            <a:chOff x="7020026" y="2711056"/>
            <a:chExt cx="1228725" cy="225425"/>
          </a:xfrm>
        </p:grpSpPr>
        <p:sp>
          <p:nvSpPr>
            <p:cNvPr id="96" name="object 96"/>
            <p:cNvSpPr/>
            <p:nvPr/>
          </p:nvSpPr>
          <p:spPr>
            <a:xfrm>
              <a:off x="7024789" y="2715818"/>
              <a:ext cx="1219200" cy="215900"/>
            </a:xfrm>
            <a:custGeom>
              <a:avLst/>
              <a:gdLst/>
              <a:ahLst/>
              <a:cxnLst/>
              <a:rect l="l" t="t" r="r" b="b"/>
              <a:pathLst>
                <a:path w="1219200" h="215900">
                  <a:moveTo>
                    <a:pt x="1219200" y="215455"/>
                  </a:moveTo>
                  <a:lnTo>
                    <a:pt x="0" y="215455"/>
                  </a:lnTo>
                  <a:lnTo>
                    <a:pt x="0" y="0"/>
                  </a:lnTo>
                  <a:lnTo>
                    <a:pt x="1219200" y="0"/>
                  </a:lnTo>
                  <a:lnTo>
                    <a:pt x="1219200" y="215455"/>
                  </a:lnTo>
                  <a:close/>
                </a:path>
              </a:pathLst>
            </a:custGeom>
            <a:solidFill>
              <a:srgbClr val="74BCA6"/>
            </a:solidFill>
          </p:spPr>
          <p:txBody>
            <a:bodyPr wrap="square" lIns="0" tIns="0" rIns="0" bIns="0" rtlCol="0"/>
            <a:lstStyle/>
            <a:p>
              <a:endParaRPr/>
            </a:p>
          </p:txBody>
        </p:sp>
        <p:sp>
          <p:nvSpPr>
            <p:cNvPr id="97" name="object 97"/>
            <p:cNvSpPr/>
            <p:nvPr/>
          </p:nvSpPr>
          <p:spPr>
            <a:xfrm>
              <a:off x="7024789" y="2715818"/>
              <a:ext cx="1219200" cy="215900"/>
            </a:xfrm>
            <a:custGeom>
              <a:avLst/>
              <a:gdLst/>
              <a:ahLst/>
              <a:cxnLst/>
              <a:rect l="l" t="t" r="r" b="b"/>
              <a:pathLst>
                <a:path w="1219200" h="215900">
                  <a:moveTo>
                    <a:pt x="0" y="0"/>
                  </a:moveTo>
                  <a:lnTo>
                    <a:pt x="1219200" y="0"/>
                  </a:lnTo>
                  <a:lnTo>
                    <a:pt x="1219200" y="215455"/>
                  </a:lnTo>
                  <a:lnTo>
                    <a:pt x="0" y="215455"/>
                  </a:lnTo>
                  <a:lnTo>
                    <a:pt x="0" y="0"/>
                  </a:lnTo>
                  <a:close/>
                </a:path>
              </a:pathLst>
            </a:custGeom>
            <a:ln w="9525">
              <a:solidFill>
                <a:srgbClr val="000000"/>
              </a:solidFill>
            </a:ln>
          </p:spPr>
          <p:txBody>
            <a:bodyPr wrap="square" lIns="0" tIns="0" rIns="0" bIns="0" rtlCol="0"/>
            <a:lstStyle/>
            <a:p>
              <a:endParaRPr/>
            </a:p>
          </p:txBody>
        </p:sp>
      </p:grpSp>
      <p:sp>
        <p:nvSpPr>
          <p:cNvPr id="98" name="object 98"/>
          <p:cNvSpPr txBox="1"/>
          <p:nvPr/>
        </p:nvSpPr>
        <p:spPr>
          <a:xfrm>
            <a:off x="7103529" y="2735580"/>
            <a:ext cx="1037590" cy="147320"/>
          </a:xfrm>
          <a:prstGeom prst="rect">
            <a:avLst/>
          </a:prstGeom>
        </p:spPr>
        <p:txBody>
          <a:bodyPr vert="horz" wrap="square" lIns="0" tIns="12700" rIns="0" bIns="0" rtlCol="0">
            <a:spAutoFit/>
          </a:bodyPr>
          <a:lstStyle/>
          <a:p>
            <a:pPr marL="12700">
              <a:lnSpc>
                <a:spcPct val="100000"/>
              </a:lnSpc>
              <a:spcBef>
                <a:spcPts val="100"/>
              </a:spcBef>
            </a:pPr>
            <a:r>
              <a:rPr sz="800" b="1" dirty="0">
                <a:latin typeface="Calibri"/>
                <a:cs typeface="Calibri"/>
              </a:rPr>
              <a:t>VegPasta,</a:t>
            </a:r>
            <a:r>
              <a:rPr sz="800" b="1" spc="-30" dirty="0">
                <a:latin typeface="Calibri"/>
                <a:cs typeface="Calibri"/>
              </a:rPr>
              <a:t> </a:t>
            </a:r>
            <a:r>
              <a:rPr sz="800" b="1" dirty="0">
                <a:latin typeface="Calibri"/>
                <a:cs typeface="Calibri"/>
              </a:rPr>
              <a:t>IceTea,</a:t>
            </a:r>
            <a:r>
              <a:rPr sz="800" b="1" spc="-25" dirty="0">
                <a:latin typeface="Calibri"/>
                <a:cs typeface="Calibri"/>
              </a:rPr>
              <a:t> </a:t>
            </a:r>
            <a:r>
              <a:rPr sz="800" b="1" spc="-20" dirty="0">
                <a:latin typeface="Calibri"/>
                <a:cs typeface="Calibri"/>
              </a:rPr>
              <a:t>Music</a:t>
            </a:r>
            <a:endParaRPr sz="800">
              <a:latin typeface="Calibri"/>
              <a:cs typeface="Calibri"/>
            </a:endParaRPr>
          </a:p>
        </p:txBody>
      </p:sp>
      <p:grpSp>
        <p:nvGrpSpPr>
          <p:cNvPr id="99" name="object 99"/>
          <p:cNvGrpSpPr/>
          <p:nvPr/>
        </p:nvGrpSpPr>
        <p:grpSpPr>
          <a:xfrm>
            <a:off x="7069975" y="4762753"/>
            <a:ext cx="1068070" cy="225425"/>
            <a:chOff x="7069975" y="4762753"/>
            <a:chExt cx="1068070" cy="225425"/>
          </a:xfrm>
        </p:grpSpPr>
        <p:sp>
          <p:nvSpPr>
            <p:cNvPr id="100" name="object 100"/>
            <p:cNvSpPr/>
            <p:nvPr/>
          </p:nvSpPr>
          <p:spPr>
            <a:xfrm>
              <a:off x="7074737" y="4767516"/>
              <a:ext cx="1058545" cy="215900"/>
            </a:xfrm>
            <a:custGeom>
              <a:avLst/>
              <a:gdLst/>
              <a:ahLst/>
              <a:cxnLst/>
              <a:rect l="l" t="t" r="r" b="b"/>
              <a:pathLst>
                <a:path w="1058545" h="215900">
                  <a:moveTo>
                    <a:pt x="1058024" y="215455"/>
                  </a:moveTo>
                  <a:lnTo>
                    <a:pt x="0" y="215455"/>
                  </a:lnTo>
                  <a:lnTo>
                    <a:pt x="0" y="0"/>
                  </a:lnTo>
                  <a:lnTo>
                    <a:pt x="1058024" y="0"/>
                  </a:lnTo>
                  <a:lnTo>
                    <a:pt x="1058024" y="215455"/>
                  </a:lnTo>
                  <a:close/>
                </a:path>
              </a:pathLst>
            </a:custGeom>
            <a:solidFill>
              <a:srgbClr val="FF0000"/>
            </a:solidFill>
          </p:spPr>
          <p:txBody>
            <a:bodyPr wrap="square" lIns="0" tIns="0" rIns="0" bIns="0" rtlCol="0"/>
            <a:lstStyle/>
            <a:p>
              <a:endParaRPr/>
            </a:p>
          </p:txBody>
        </p:sp>
        <p:sp>
          <p:nvSpPr>
            <p:cNvPr id="101" name="object 101"/>
            <p:cNvSpPr/>
            <p:nvPr/>
          </p:nvSpPr>
          <p:spPr>
            <a:xfrm>
              <a:off x="7074737" y="4767516"/>
              <a:ext cx="1058545" cy="215900"/>
            </a:xfrm>
            <a:custGeom>
              <a:avLst/>
              <a:gdLst/>
              <a:ahLst/>
              <a:cxnLst/>
              <a:rect l="l" t="t" r="r" b="b"/>
              <a:pathLst>
                <a:path w="1058545" h="215900">
                  <a:moveTo>
                    <a:pt x="0" y="0"/>
                  </a:moveTo>
                  <a:lnTo>
                    <a:pt x="1058024" y="0"/>
                  </a:lnTo>
                  <a:lnTo>
                    <a:pt x="1058024" y="215455"/>
                  </a:lnTo>
                  <a:lnTo>
                    <a:pt x="0" y="215455"/>
                  </a:lnTo>
                  <a:lnTo>
                    <a:pt x="0" y="0"/>
                  </a:lnTo>
                  <a:close/>
                </a:path>
              </a:pathLst>
            </a:custGeom>
            <a:ln w="9524">
              <a:solidFill>
                <a:srgbClr val="000000"/>
              </a:solidFill>
            </a:ln>
          </p:spPr>
          <p:txBody>
            <a:bodyPr wrap="square" lIns="0" tIns="0" rIns="0" bIns="0" rtlCol="0"/>
            <a:lstStyle/>
            <a:p>
              <a:endParaRPr/>
            </a:p>
          </p:txBody>
        </p:sp>
      </p:grpSp>
      <p:sp>
        <p:nvSpPr>
          <p:cNvPr id="102" name="object 102"/>
          <p:cNvSpPr txBox="1"/>
          <p:nvPr/>
        </p:nvSpPr>
        <p:spPr>
          <a:xfrm>
            <a:off x="7153478" y="4786884"/>
            <a:ext cx="839469" cy="147320"/>
          </a:xfrm>
          <a:prstGeom prst="rect">
            <a:avLst/>
          </a:prstGeom>
        </p:spPr>
        <p:txBody>
          <a:bodyPr vert="horz" wrap="square" lIns="0" tIns="12700" rIns="0" bIns="0" rtlCol="0">
            <a:spAutoFit/>
          </a:bodyPr>
          <a:lstStyle/>
          <a:p>
            <a:pPr marL="12700">
              <a:lnSpc>
                <a:spcPct val="100000"/>
              </a:lnSpc>
              <a:spcBef>
                <a:spcPts val="100"/>
              </a:spcBef>
            </a:pPr>
            <a:r>
              <a:rPr sz="800" b="1" dirty="0">
                <a:latin typeface="Calibri"/>
                <a:cs typeface="Calibri"/>
              </a:rPr>
              <a:t>Fish,</a:t>
            </a:r>
            <a:r>
              <a:rPr sz="800" b="1" spc="10" dirty="0">
                <a:latin typeface="Calibri"/>
                <a:cs typeface="Calibri"/>
              </a:rPr>
              <a:t> </a:t>
            </a:r>
            <a:r>
              <a:rPr sz="800" b="1" spc="-10" dirty="0">
                <a:latin typeface="Calibri"/>
                <a:cs typeface="Calibri"/>
              </a:rPr>
              <a:t>Lemonade,</a:t>
            </a:r>
            <a:r>
              <a:rPr sz="800" b="1" spc="5" dirty="0">
                <a:latin typeface="Calibri"/>
                <a:cs typeface="Calibri"/>
              </a:rPr>
              <a:t> </a:t>
            </a:r>
            <a:r>
              <a:rPr sz="800" b="1" spc="-35" dirty="0">
                <a:latin typeface="Calibri"/>
                <a:cs typeface="Calibri"/>
              </a:rPr>
              <a:t>TV</a:t>
            </a:r>
            <a:endParaRPr sz="800">
              <a:latin typeface="Calibri"/>
              <a:cs typeface="Calibri"/>
            </a:endParaRPr>
          </a:p>
        </p:txBody>
      </p:sp>
      <p:grpSp>
        <p:nvGrpSpPr>
          <p:cNvPr id="103" name="object 103"/>
          <p:cNvGrpSpPr/>
          <p:nvPr/>
        </p:nvGrpSpPr>
        <p:grpSpPr>
          <a:xfrm>
            <a:off x="6917334" y="3518103"/>
            <a:ext cx="1381125" cy="225425"/>
            <a:chOff x="6917334" y="3518103"/>
            <a:chExt cx="1381125" cy="225425"/>
          </a:xfrm>
        </p:grpSpPr>
        <p:sp>
          <p:nvSpPr>
            <p:cNvPr id="104" name="object 104"/>
            <p:cNvSpPr/>
            <p:nvPr/>
          </p:nvSpPr>
          <p:spPr>
            <a:xfrm>
              <a:off x="6922096" y="3522865"/>
              <a:ext cx="1371600" cy="215900"/>
            </a:xfrm>
            <a:custGeom>
              <a:avLst/>
              <a:gdLst/>
              <a:ahLst/>
              <a:cxnLst/>
              <a:rect l="l" t="t" r="r" b="b"/>
              <a:pathLst>
                <a:path w="1371600" h="215900">
                  <a:moveTo>
                    <a:pt x="1371600" y="215404"/>
                  </a:moveTo>
                  <a:lnTo>
                    <a:pt x="0" y="215404"/>
                  </a:lnTo>
                  <a:lnTo>
                    <a:pt x="0" y="0"/>
                  </a:lnTo>
                  <a:lnTo>
                    <a:pt x="1371600" y="0"/>
                  </a:lnTo>
                  <a:lnTo>
                    <a:pt x="1371600" y="215404"/>
                  </a:lnTo>
                  <a:close/>
                </a:path>
              </a:pathLst>
            </a:custGeom>
            <a:solidFill>
              <a:srgbClr val="FFFF00"/>
            </a:solidFill>
          </p:spPr>
          <p:txBody>
            <a:bodyPr wrap="square" lIns="0" tIns="0" rIns="0" bIns="0" rtlCol="0"/>
            <a:lstStyle/>
            <a:p>
              <a:endParaRPr/>
            </a:p>
          </p:txBody>
        </p:sp>
        <p:sp>
          <p:nvSpPr>
            <p:cNvPr id="105" name="object 105"/>
            <p:cNvSpPr/>
            <p:nvPr/>
          </p:nvSpPr>
          <p:spPr>
            <a:xfrm>
              <a:off x="6922096" y="3522865"/>
              <a:ext cx="1371600" cy="215900"/>
            </a:xfrm>
            <a:custGeom>
              <a:avLst/>
              <a:gdLst/>
              <a:ahLst/>
              <a:cxnLst/>
              <a:rect l="l" t="t" r="r" b="b"/>
              <a:pathLst>
                <a:path w="1371600" h="215900">
                  <a:moveTo>
                    <a:pt x="0" y="0"/>
                  </a:moveTo>
                  <a:lnTo>
                    <a:pt x="1371600" y="0"/>
                  </a:lnTo>
                  <a:lnTo>
                    <a:pt x="1371600" y="215404"/>
                  </a:lnTo>
                  <a:lnTo>
                    <a:pt x="0" y="215404"/>
                  </a:lnTo>
                  <a:lnTo>
                    <a:pt x="0" y="0"/>
                  </a:lnTo>
                  <a:close/>
                </a:path>
              </a:pathLst>
            </a:custGeom>
            <a:ln w="9524">
              <a:solidFill>
                <a:srgbClr val="000000"/>
              </a:solidFill>
            </a:ln>
          </p:spPr>
          <p:txBody>
            <a:bodyPr wrap="square" lIns="0" tIns="0" rIns="0" bIns="0" rtlCol="0"/>
            <a:lstStyle/>
            <a:p>
              <a:endParaRPr/>
            </a:p>
          </p:txBody>
        </p:sp>
      </p:grpSp>
      <p:sp>
        <p:nvSpPr>
          <p:cNvPr id="106" name="object 106"/>
          <p:cNvSpPr txBox="1"/>
          <p:nvPr/>
        </p:nvSpPr>
        <p:spPr>
          <a:xfrm>
            <a:off x="7000849" y="3543300"/>
            <a:ext cx="1203960" cy="147320"/>
          </a:xfrm>
          <a:prstGeom prst="rect">
            <a:avLst/>
          </a:prstGeom>
        </p:spPr>
        <p:txBody>
          <a:bodyPr vert="horz" wrap="square" lIns="0" tIns="12700" rIns="0" bIns="0" rtlCol="0">
            <a:spAutoFit/>
          </a:bodyPr>
          <a:lstStyle/>
          <a:p>
            <a:pPr marL="12700">
              <a:lnSpc>
                <a:spcPct val="100000"/>
              </a:lnSpc>
              <a:spcBef>
                <a:spcPts val="100"/>
              </a:spcBef>
            </a:pPr>
            <a:r>
              <a:rPr sz="800" b="1" dirty="0">
                <a:latin typeface="Calibri"/>
                <a:cs typeface="Calibri"/>
              </a:rPr>
              <a:t>VegPasta, </a:t>
            </a:r>
            <a:r>
              <a:rPr sz="800" b="1" spc="-10" dirty="0">
                <a:latin typeface="Calibri"/>
                <a:cs typeface="Calibri"/>
              </a:rPr>
              <a:t>Lemonade,</a:t>
            </a:r>
            <a:r>
              <a:rPr sz="800" b="1" dirty="0">
                <a:latin typeface="Calibri"/>
                <a:cs typeface="Calibri"/>
              </a:rPr>
              <a:t> </a:t>
            </a:r>
            <a:r>
              <a:rPr sz="800" b="1" spc="-20" dirty="0">
                <a:latin typeface="Calibri"/>
                <a:cs typeface="Calibri"/>
              </a:rPr>
              <a:t>Music</a:t>
            </a:r>
            <a:endParaRPr sz="800">
              <a:latin typeface="Calibri"/>
              <a:cs typeface="Calibri"/>
            </a:endParaRPr>
          </a:p>
        </p:txBody>
      </p:sp>
      <p:grpSp>
        <p:nvGrpSpPr>
          <p:cNvPr id="107" name="object 107"/>
          <p:cNvGrpSpPr/>
          <p:nvPr/>
        </p:nvGrpSpPr>
        <p:grpSpPr>
          <a:xfrm>
            <a:off x="7031634" y="4332732"/>
            <a:ext cx="1152525" cy="240665"/>
            <a:chOff x="7031634" y="4332732"/>
            <a:chExt cx="1152525" cy="240665"/>
          </a:xfrm>
        </p:grpSpPr>
        <p:sp>
          <p:nvSpPr>
            <p:cNvPr id="108" name="object 108"/>
            <p:cNvSpPr/>
            <p:nvPr/>
          </p:nvSpPr>
          <p:spPr>
            <a:xfrm>
              <a:off x="7036396" y="4337494"/>
              <a:ext cx="1143000" cy="231140"/>
            </a:xfrm>
            <a:custGeom>
              <a:avLst/>
              <a:gdLst/>
              <a:ahLst/>
              <a:cxnLst/>
              <a:rect l="l" t="t" r="r" b="b"/>
              <a:pathLst>
                <a:path w="1143000" h="231139">
                  <a:moveTo>
                    <a:pt x="1143000" y="230835"/>
                  </a:moveTo>
                  <a:lnTo>
                    <a:pt x="0" y="230835"/>
                  </a:lnTo>
                  <a:lnTo>
                    <a:pt x="0" y="0"/>
                  </a:lnTo>
                  <a:lnTo>
                    <a:pt x="1143000" y="0"/>
                  </a:lnTo>
                  <a:lnTo>
                    <a:pt x="1143000" y="230835"/>
                  </a:lnTo>
                  <a:close/>
                </a:path>
              </a:pathLst>
            </a:custGeom>
            <a:solidFill>
              <a:srgbClr val="00B04F"/>
            </a:solidFill>
          </p:spPr>
          <p:txBody>
            <a:bodyPr wrap="square" lIns="0" tIns="0" rIns="0" bIns="0" rtlCol="0"/>
            <a:lstStyle/>
            <a:p>
              <a:endParaRPr/>
            </a:p>
          </p:txBody>
        </p:sp>
        <p:sp>
          <p:nvSpPr>
            <p:cNvPr id="109" name="object 109"/>
            <p:cNvSpPr/>
            <p:nvPr/>
          </p:nvSpPr>
          <p:spPr>
            <a:xfrm>
              <a:off x="7036396" y="4337494"/>
              <a:ext cx="1143000" cy="231140"/>
            </a:xfrm>
            <a:custGeom>
              <a:avLst/>
              <a:gdLst/>
              <a:ahLst/>
              <a:cxnLst/>
              <a:rect l="l" t="t" r="r" b="b"/>
              <a:pathLst>
                <a:path w="1143000" h="231139">
                  <a:moveTo>
                    <a:pt x="0" y="0"/>
                  </a:moveTo>
                  <a:lnTo>
                    <a:pt x="1143000" y="0"/>
                  </a:lnTo>
                  <a:lnTo>
                    <a:pt x="1143000" y="230835"/>
                  </a:lnTo>
                  <a:lnTo>
                    <a:pt x="0" y="230835"/>
                  </a:lnTo>
                  <a:lnTo>
                    <a:pt x="0" y="0"/>
                  </a:lnTo>
                  <a:close/>
                </a:path>
              </a:pathLst>
            </a:custGeom>
            <a:ln w="9525">
              <a:solidFill>
                <a:srgbClr val="000000"/>
              </a:solidFill>
            </a:ln>
          </p:spPr>
          <p:txBody>
            <a:bodyPr wrap="square" lIns="0" tIns="0" rIns="0" bIns="0" rtlCol="0"/>
            <a:lstStyle/>
            <a:p>
              <a:endParaRPr/>
            </a:p>
          </p:txBody>
        </p:sp>
      </p:grpSp>
      <p:sp>
        <p:nvSpPr>
          <p:cNvPr id="110" name="object 110"/>
          <p:cNvSpPr txBox="1"/>
          <p:nvPr/>
        </p:nvSpPr>
        <p:spPr>
          <a:xfrm>
            <a:off x="7115149" y="4356607"/>
            <a:ext cx="914400" cy="162560"/>
          </a:xfrm>
          <a:prstGeom prst="rect">
            <a:avLst/>
          </a:prstGeom>
        </p:spPr>
        <p:txBody>
          <a:bodyPr vert="horz" wrap="square" lIns="0" tIns="12700" rIns="0" bIns="0" rtlCol="0">
            <a:spAutoFit/>
          </a:bodyPr>
          <a:lstStyle/>
          <a:p>
            <a:pPr marL="12700">
              <a:lnSpc>
                <a:spcPct val="100000"/>
              </a:lnSpc>
              <a:spcBef>
                <a:spcPts val="100"/>
              </a:spcBef>
            </a:pPr>
            <a:r>
              <a:rPr sz="900" b="1" dirty="0">
                <a:latin typeface="Calibri"/>
                <a:cs typeface="Calibri"/>
              </a:rPr>
              <a:t>Fish,</a:t>
            </a:r>
            <a:r>
              <a:rPr sz="900" b="1" spc="-30" dirty="0">
                <a:latin typeface="Calibri"/>
                <a:cs typeface="Calibri"/>
              </a:rPr>
              <a:t> </a:t>
            </a:r>
            <a:r>
              <a:rPr sz="900" b="1" dirty="0">
                <a:latin typeface="Calibri"/>
                <a:cs typeface="Calibri"/>
              </a:rPr>
              <a:t>IceTea,</a:t>
            </a:r>
            <a:r>
              <a:rPr sz="900" b="1" spc="-15" dirty="0">
                <a:latin typeface="Calibri"/>
                <a:cs typeface="Calibri"/>
              </a:rPr>
              <a:t> </a:t>
            </a:r>
            <a:r>
              <a:rPr sz="900" b="1" spc="-10" dirty="0">
                <a:latin typeface="Calibri"/>
                <a:cs typeface="Calibri"/>
              </a:rPr>
              <a:t>Music</a:t>
            </a:r>
            <a:endParaRPr sz="900">
              <a:latin typeface="Calibri"/>
              <a:cs typeface="Calibri"/>
            </a:endParaRPr>
          </a:p>
        </p:txBody>
      </p:sp>
      <p:grpSp>
        <p:nvGrpSpPr>
          <p:cNvPr id="111" name="object 111"/>
          <p:cNvGrpSpPr/>
          <p:nvPr/>
        </p:nvGrpSpPr>
        <p:grpSpPr>
          <a:xfrm>
            <a:off x="7009510" y="2505455"/>
            <a:ext cx="1184275" cy="2882900"/>
            <a:chOff x="7009510" y="2505455"/>
            <a:chExt cx="1184275" cy="2882900"/>
          </a:xfrm>
        </p:grpSpPr>
        <p:pic>
          <p:nvPicPr>
            <p:cNvPr id="112" name="object 112"/>
            <p:cNvPicPr/>
            <p:nvPr/>
          </p:nvPicPr>
          <p:blipFill>
            <a:blip r:embed="rId32" cstate="print"/>
            <a:stretch>
              <a:fillRect/>
            </a:stretch>
          </p:blipFill>
          <p:spPr>
            <a:xfrm>
              <a:off x="7452359" y="2907791"/>
              <a:ext cx="338327" cy="399288"/>
            </a:xfrm>
            <a:prstGeom prst="rect">
              <a:avLst/>
            </a:prstGeom>
          </p:spPr>
        </p:pic>
        <p:pic>
          <p:nvPicPr>
            <p:cNvPr id="113" name="object 113"/>
            <p:cNvPicPr/>
            <p:nvPr/>
          </p:nvPicPr>
          <p:blipFill>
            <a:blip r:embed="rId33" cstate="print"/>
            <a:stretch>
              <a:fillRect/>
            </a:stretch>
          </p:blipFill>
          <p:spPr>
            <a:xfrm>
              <a:off x="7563497" y="2930321"/>
              <a:ext cx="132410" cy="189064"/>
            </a:xfrm>
            <a:prstGeom prst="rect">
              <a:avLst/>
            </a:prstGeom>
          </p:spPr>
        </p:pic>
        <p:pic>
          <p:nvPicPr>
            <p:cNvPr id="114" name="object 114"/>
            <p:cNvPicPr/>
            <p:nvPr/>
          </p:nvPicPr>
          <p:blipFill>
            <a:blip r:embed="rId34" cstate="print"/>
            <a:stretch>
              <a:fillRect/>
            </a:stretch>
          </p:blipFill>
          <p:spPr>
            <a:xfrm>
              <a:off x="7440167" y="3313175"/>
              <a:ext cx="335279" cy="399288"/>
            </a:xfrm>
            <a:prstGeom prst="rect">
              <a:avLst/>
            </a:prstGeom>
          </p:spPr>
        </p:pic>
        <p:pic>
          <p:nvPicPr>
            <p:cNvPr id="115" name="object 115"/>
            <p:cNvPicPr/>
            <p:nvPr/>
          </p:nvPicPr>
          <p:blipFill>
            <a:blip r:embed="rId35" cstate="print"/>
            <a:stretch>
              <a:fillRect/>
            </a:stretch>
          </p:blipFill>
          <p:spPr>
            <a:xfrm>
              <a:off x="7550594" y="3333648"/>
              <a:ext cx="132257" cy="189268"/>
            </a:xfrm>
            <a:prstGeom prst="rect">
              <a:avLst/>
            </a:prstGeom>
          </p:spPr>
        </p:pic>
        <p:pic>
          <p:nvPicPr>
            <p:cNvPr id="116" name="object 116"/>
            <p:cNvPicPr/>
            <p:nvPr/>
          </p:nvPicPr>
          <p:blipFill>
            <a:blip r:embed="rId36" cstate="print"/>
            <a:stretch>
              <a:fillRect/>
            </a:stretch>
          </p:blipFill>
          <p:spPr>
            <a:xfrm>
              <a:off x="7440167" y="3715511"/>
              <a:ext cx="335279" cy="411480"/>
            </a:xfrm>
            <a:prstGeom prst="rect">
              <a:avLst/>
            </a:prstGeom>
          </p:spPr>
        </p:pic>
        <p:pic>
          <p:nvPicPr>
            <p:cNvPr id="117" name="object 117"/>
            <p:cNvPicPr/>
            <p:nvPr/>
          </p:nvPicPr>
          <p:blipFill>
            <a:blip r:embed="rId37" cstate="print"/>
            <a:stretch>
              <a:fillRect/>
            </a:stretch>
          </p:blipFill>
          <p:spPr>
            <a:xfrm>
              <a:off x="7541564" y="3738270"/>
              <a:ext cx="132664" cy="199275"/>
            </a:xfrm>
            <a:prstGeom prst="rect">
              <a:avLst/>
            </a:prstGeom>
          </p:spPr>
        </p:pic>
        <p:pic>
          <p:nvPicPr>
            <p:cNvPr id="118" name="object 118"/>
            <p:cNvPicPr/>
            <p:nvPr/>
          </p:nvPicPr>
          <p:blipFill>
            <a:blip r:embed="rId38" cstate="print"/>
            <a:stretch>
              <a:fillRect/>
            </a:stretch>
          </p:blipFill>
          <p:spPr>
            <a:xfrm>
              <a:off x="7464551" y="2505455"/>
              <a:ext cx="338327" cy="399288"/>
            </a:xfrm>
            <a:prstGeom prst="rect">
              <a:avLst/>
            </a:prstGeom>
          </p:spPr>
        </p:pic>
        <p:pic>
          <p:nvPicPr>
            <p:cNvPr id="119" name="object 119"/>
            <p:cNvPicPr/>
            <p:nvPr/>
          </p:nvPicPr>
          <p:blipFill>
            <a:blip r:embed="rId39" cstate="print"/>
            <a:stretch>
              <a:fillRect/>
            </a:stretch>
          </p:blipFill>
          <p:spPr>
            <a:xfrm>
              <a:off x="7564932" y="2525814"/>
              <a:ext cx="132600" cy="190055"/>
            </a:xfrm>
            <a:prstGeom prst="rect">
              <a:avLst/>
            </a:prstGeom>
          </p:spPr>
        </p:pic>
        <p:pic>
          <p:nvPicPr>
            <p:cNvPr id="120" name="object 120"/>
            <p:cNvPicPr/>
            <p:nvPr/>
          </p:nvPicPr>
          <p:blipFill>
            <a:blip r:embed="rId40" cstate="print"/>
            <a:stretch>
              <a:fillRect/>
            </a:stretch>
          </p:blipFill>
          <p:spPr>
            <a:xfrm>
              <a:off x="7434071" y="4547616"/>
              <a:ext cx="338327" cy="408431"/>
            </a:xfrm>
            <a:prstGeom prst="rect">
              <a:avLst/>
            </a:prstGeom>
          </p:spPr>
        </p:pic>
        <p:pic>
          <p:nvPicPr>
            <p:cNvPr id="121" name="object 121"/>
            <p:cNvPicPr/>
            <p:nvPr/>
          </p:nvPicPr>
          <p:blipFill>
            <a:blip r:embed="rId41" cstate="print"/>
            <a:stretch>
              <a:fillRect/>
            </a:stretch>
          </p:blipFill>
          <p:spPr>
            <a:xfrm>
              <a:off x="7539837" y="4568037"/>
              <a:ext cx="132600" cy="199517"/>
            </a:xfrm>
            <a:prstGeom prst="rect">
              <a:avLst/>
            </a:prstGeom>
          </p:spPr>
        </p:pic>
        <p:pic>
          <p:nvPicPr>
            <p:cNvPr id="122" name="object 122"/>
            <p:cNvPicPr/>
            <p:nvPr/>
          </p:nvPicPr>
          <p:blipFill>
            <a:blip r:embed="rId42" cstate="print"/>
            <a:stretch>
              <a:fillRect/>
            </a:stretch>
          </p:blipFill>
          <p:spPr>
            <a:xfrm>
              <a:off x="7434071" y="4962144"/>
              <a:ext cx="335279" cy="393192"/>
            </a:xfrm>
            <a:prstGeom prst="rect">
              <a:avLst/>
            </a:prstGeom>
          </p:spPr>
        </p:pic>
        <p:pic>
          <p:nvPicPr>
            <p:cNvPr id="123" name="object 123"/>
            <p:cNvPicPr/>
            <p:nvPr/>
          </p:nvPicPr>
          <p:blipFill>
            <a:blip r:embed="rId43" cstate="print"/>
            <a:stretch>
              <a:fillRect/>
            </a:stretch>
          </p:blipFill>
          <p:spPr>
            <a:xfrm>
              <a:off x="7536560" y="4982768"/>
              <a:ext cx="132600" cy="184797"/>
            </a:xfrm>
            <a:prstGeom prst="rect">
              <a:avLst/>
            </a:prstGeom>
          </p:spPr>
        </p:pic>
        <p:pic>
          <p:nvPicPr>
            <p:cNvPr id="124" name="object 124"/>
            <p:cNvPicPr/>
            <p:nvPr/>
          </p:nvPicPr>
          <p:blipFill>
            <a:blip r:embed="rId44" cstate="print"/>
            <a:stretch>
              <a:fillRect/>
            </a:stretch>
          </p:blipFill>
          <p:spPr>
            <a:xfrm>
              <a:off x="7440167" y="4130039"/>
              <a:ext cx="335279" cy="396239"/>
            </a:xfrm>
            <a:prstGeom prst="rect">
              <a:avLst/>
            </a:prstGeom>
          </p:spPr>
        </p:pic>
        <p:pic>
          <p:nvPicPr>
            <p:cNvPr id="125" name="object 125"/>
            <p:cNvPicPr/>
            <p:nvPr/>
          </p:nvPicPr>
          <p:blipFill>
            <a:blip r:embed="rId45" cstate="print"/>
            <a:stretch>
              <a:fillRect/>
            </a:stretch>
          </p:blipFill>
          <p:spPr>
            <a:xfrm>
              <a:off x="7541564" y="4152950"/>
              <a:ext cx="132664" cy="184594"/>
            </a:xfrm>
            <a:prstGeom prst="rect">
              <a:avLst/>
            </a:prstGeom>
          </p:spPr>
        </p:pic>
        <p:sp>
          <p:nvSpPr>
            <p:cNvPr id="126" name="object 126"/>
            <p:cNvSpPr/>
            <p:nvPr/>
          </p:nvSpPr>
          <p:spPr>
            <a:xfrm>
              <a:off x="7014273" y="5167515"/>
              <a:ext cx="1174750" cy="215900"/>
            </a:xfrm>
            <a:custGeom>
              <a:avLst/>
              <a:gdLst/>
              <a:ahLst/>
              <a:cxnLst/>
              <a:rect l="l" t="t" r="r" b="b"/>
              <a:pathLst>
                <a:path w="1174750" h="215900">
                  <a:moveTo>
                    <a:pt x="1174407" y="215455"/>
                  </a:moveTo>
                  <a:lnTo>
                    <a:pt x="0" y="215455"/>
                  </a:lnTo>
                  <a:lnTo>
                    <a:pt x="0" y="0"/>
                  </a:lnTo>
                  <a:lnTo>
                    <a:pt x="1174407" y="0"/>
                  </a:lnTo>
                  <a:lnTo>
                    <a:pt x="1174407" y="215455"/>
                  </a:lnTo>
                  <a:close/>
                </a:path>
              </a:pathLst>
            </a:custGeom>
            <a:solidFill>
              <a:srgbClr val="7E7E7E"/>
            </a:solidFill>
          </p:spPr>
          <p:txBody>
            <a:bodyPr wrap="square" lIns="0" tIns="0" rIns="0" bIns="0" rtlCol="0"/>
            <a:lstStyle/>
            <a:p>
              <a:endParaRPr/>
            </a:p>
          </p:txBody>
        </p:sp>
        <p:sp>
          <p:nvSpPr>
            <p:cNvPr id="127" name="object 127"/>
            <p:cNvSpPr/>
            <p:nvPr/>
          </p:nvSpPr>
          <p:spPr>
            <a:xfrm>
              <a:off x="7014273" y="5167515"/>
              <a:ext cx="1174750" cy="215900"/>
            </a:xfrm>
            <a:custGeom>
              <a:avLst/>
              <a:gdLst/>
              <a:ahLst/>
              <a:cxnLst/>
              <a:rect l="l" t="t" r="r" b="b"/>
              <a:pathLst>
                <a:path w="1174750" h="215900">
                  <a:moveTo>
                    <a:pt x="0" y="0"/>
                  </a:moveTo>
                  <a:lnTo>
                    <a:pt x="1174407" y="0"/>
                  </a:lnTo>
                  <a:lnTo>
                    <a:pt x="1174407" y="215455"/>
                  </a:lnTo>
                  <a:lnTo>
                    <a:pt x="0" y="215455"/>
                  </a:lnTo>
                  <a:lnTo>
                    <a:pt x="0" y="0"/>
                  </a:lnTo>
                  <a:close/>
                </a:path>
              </a:pathLst>
            </a:custGeom>
            <a:ln w="9524">
              <a:solidFill>
                <a:srgbClr val="000000"/>
              </a:solidFill>
            </a:ln>
          </p:spPr>
          <p:txBody>
            <a:bodyPr wrap="square" lIns="0" tIns="0" rIns="0" bIns="0" rtlCol="0"/>
            <a:lstStyle/>
            <a:p>
              <a:endParaRPr/>
            </a:p>
          </p:txBody>
        </p:sp>
      </p:grpSp>
      <p:sp>
        <p:nvSpPr>
          <p:cNvPr id="128" name="object 128"/>
          <p:cNvSpPr txBox="1">
            <a:spLocks noGrp="1"/>
          </p:cNvSpPr>
          <p:nvPr>
            <p:ph type="title"/>
          </p:nvPr>
        </p:nvSpPr>
        <p:spPr>
          <a:xfrm>
            <a:off x="1686991" y="1071259"/>
            <a:ext cx="3103271" cy="443711"/>
          </a:xfrm>
          <a:prstGeom prst="rect">
            <a:avLst/>
          </a:prstGeom>
        </p:spPr>
        <p:txBody>
          <a:bodyPr vert="horz" wrap="square" lIns="0" tIns="12700" rIns="0" bIns="0" rtlCol="0">
            <a:spAutoFit/>
          </a:bodyPr>
          <a:lstStyle/>
          <a:p>
            <a:pPr marL="12700">
              <a:lnSpc>
                <a:spcPct val="100000"/>
              </a:lnSpc>
              <a:spcBef>
                <a:spcPts val="100"/>
              </a:spcBef>
            </a:pPr>
            <a:r>
              <a:rPr lang="el-GR" spc="155" dirty="0"/>
              <a:t>Παραδείγματα</a:t>
            </a:r>
            <a:endParaRPr spc="155" dirty="0"/>
          </a:p>
        </p:txBody>
      </p:sp>
      <p:sp>
        <p:nvSpPr>
          <p:cNvPr id="129" name="object 129"/>
          <p:cNvSpPr txBox="1"/>
          <p:nvPr/>
        </p:nvSpPr>
        <p:spPr>
          <a:xfrm>
            <a:off x="3860431" y="1969515"/>
            <a:ext cx="704215" cy="177800"/>
          </a:xfrm>
          <a:prstGeom prst="rect">
            <a:avLst/>
          </a:prstGeom>
        </p:spPr>
        <p:txBody>
          <a:bodyPr vert="horz" wrap="square" lIns="0" tIns="12700" rIns="0" bIns="0" rtlCol="0">
            <a:spAutoFit/>
          </a:bodyPr>
          <a:lstStyle/>
          <a:p>
            <a:pPr marL="12700">
              <a:lnSpc>
                <a:spcPct val="100000"/>
              </a:lnSpc>
              <a:spcBef>
                <a:spcPts val="100"/>
              </a:spcBef>
            </a:pPr>
            <a:r>
              <a:rPr sz="1000" b="1" spc="-10" dirty="0">
                <a:latin typeface="Calibri"/>
                <a:cs typeface="Calibri"/>
              </a:rPr>
              <a:t>Linearization</a:t>
            </a:r>
            <a:endParaRPr sz="1000">
              <a:latin typeface="Calibri"/>
              <a:cs typeface="Calibri"/>
            </a:endParaRPr>
          </a:p>
        </p:txBody>
      </p:sp>
      <p:sp>
        <p:nvSpPr>
          <p:cNvPr id="130" name="object 130"/>
          <p:cNvSpPr txBox="1"/>
          <p:nvPr/>
        </p:nvSpPr>
        <p:spPr>
          <a:xfrm>
            <a:off x="7212000" y="1960371"/>
            <a:ext cx="704215" cy="177800"/>
          </a:xfrm>
          <a:prstGeom prst="rect">
            <a:avLst/>
          </a:prstGeom>
        </p:spPr>
        <p:txBody>
          <a:bodyPr vert="horz" wrap="square" lIns="0" tIns="12700" rIns="0" bIns="0" rtlCol="0">
            <a:spAutoFit/>
          </a:bodyPr>
          <a:lstStyle/>
          <a:p>
            <a:pPr marL="12700">
              <a:lnSpc>
                <a:spcPct val="100000"/>
              </a:lnSpc>
              <a:spcBef>
                <a:spcPts val="100"/>
              </a:spcBef>
            </a:pPr>
            <a:r>
              <a:rPr sz="1000" b="1" spc="-10" dirty="0">
                <a:latin typeface="Calibri"/>
                <a:cs typeface="Calibri"/>
              </a:rPr>
              <a:t>Linearization</a:t>
            </a:r>
            <a:endParaRPr sz="1000">
              <a:latin typeface="Calibri"/>
              <a:cs typeface="Calibri"/>
            </a:endParaRPr>
          </a:p>
        </p:txBody>
      </p:sp>
      <p:sp>
        <p:nvSpPr>
          <p:cNvPr id="131" name="object 131"/>
          <p:cNvSpPr txBox="1"/>
          <p:nvPr/>
        </p:nvSpPr>
        <p:spPr>
          <a:xfrm>
            <a:off x="7093001" y="5189220"/>
            <a:ext cx="980440" cy="147320"/>
          </a:xfrm>
          <a:prstGeom prst="rect">
            <a:avLst/>
          </a:prstGeom>
        </p:spPr>
        <p:txBody>
          <a:bodyPr vert="horz" wrap="square" lIns="0" tIns="12700" rIns="0" bIns="0" rtlCol="0">
            <a:spAutoFit/>
          </a:bodyPr>
          <a:lstStyle/>
          <a:p>
            <a:pPr marL="12700">
              <a:lnSpc>
                <a:spcPct val="100000"/>
              </a:lnSpc>
              <a:spcBef>
                <a:spcPts val="100"/>
              </a:spcBef>
            </a:pPr>
            <a:r>
              <a:rPr sz="800" b="1" dirty="0">
                <a:latin typeface="Calibri"/>
                <a:cs typeface="Calibri"/>
              </a:rPr>
              <a:t>Fish,</a:t>
            </a:r>
            <a:r>
              <a:rPr sz="800" b="1" spc="10" dirty="0">
                <a:latin typeface="Calibri"/>
                <a:cs typeface="Calibri"/>
              </a:rPr>
              <a:t> </a:t>
            </a:r>
            <a:r>
              <a:rPr sz="800" b="1" spc="-10" dirty="0">
                <a:latin typeface="Calibri"/>
                <a:cs typeface="Calibri"/>
              </a:rPr>
              <a:t>Lemonade,</a:t>
            </a:r>
            <a:r>
              <a:rPr sz="800" b="1" spc="5" dirty="0">
                <a:latin typeface="Calibri"/>
                <a:cs typeface="Calibri"/>
              </a:rPr>
              <a:t> </a:t>
            </a:r>
            <a:r>
              <a:rPr sz="800" b="1" spc="-20" dirty="0">
                <a:latin typeface="Calibri"/>
                <a:cs typeface="Calibri"/>
              </a:rPr>
              <a:t>Music</a:t>
            </a:r>
            <a:endParaRPr sz="800">
              <a:latin typeface="Calibri"/>
              <a:cs typeface="Calibri"/>
            </a:endParaRPr>
          </a:p>
        </p:txBody>
      </p:sp>
      <p:sp>
        <p:nvSpPr>
          <p:cNvPr id="132" name="object 132"/>
          <p:cNvSpPr txBox="1"/>
          <p:nvPr/>
        </p:nvSpPr>
        <p:spPr>
          <a:xfrm>
            <a:off x="8778240" y="6339332"/>
            <a:ext cx="2694305" cy="400685"/>
          </a:xfrm>
          <a:prstGeom prst="rect">
            <a:avLst/>
          </a:prstGeom>
        </p:spPr>
        <p:txBody>
          <a:bodyPr vert="horz" wrap="square" lIns="0" tIns="3175" rIns="0" bIns="0" rtlCol="0">
            <a:spAutoFit/>
          </a:bodyPr>
          <a:lstStyle/>
          <a:p>
            <a:pPr marL="50800" marR="43180">
              <a:lnSpc>
                <a:spcPct val="105000"/>
              </a:lnSpc>
              <a:spcBef>
                <a:spcPts val="25"/>
              </a:spcBef>
            </a:pPr>
            <a:r>
              <a:rPr sz="1200" b="1" dirty="0">
                <a:solidFill>
                  <a:srgbClr val="898989"/>
                </a:solidFill>
                <a:latin typeface="Calibri"/>
                <a:cs typeface="Calibri"/>
              </a:rPr>
              <a:t>New</a:t>
            </a:r>
            <a:r>
              <a:rPr sz="1200" b="1" spc="-25" dirty="0">
                <a:solidFill>
                  <a:srgbClr val="898989"/>
                </a:solidFill>
                <a:latin typeface="Calibri"/>
                <a:cs typeface="Calibri"/>
              </a:rPr>
              <a:t> </a:t>
            </a:r>
            <a:r>
              <a:rPr sz="1200" b="1" dirty="0">
                <a:solidFill>
                  <a:srgbClr val="898989"/>
                </a:solidFill>
                <a:latin typeface="Calibri"/>
                <a:cs typeface="Calibri"/>
              </a:rPr>
              <a:t>Orleans</a:t>
            </a:r>
            <a:r>
              <a:rPr sz="1200" b="1" spc="-15" dirty="0">
                <a:solidFill>
                  <a:srgbClr val="898989"/>
                </a:solidFill>
                <a:latin typeface="Calibri"/>
                <a:cs typeface="Calibri"/>
              </a:rPr>
              <a:t> </a:t>
            </a:r>
            <a:r>
              <a:rPr sz="1200" b="1" dirty="0">
                <a:solidFill>
                  <a:srgbClr val="898989"/>
                </a:solidFill>
                <a:latin typeface="Calibri"/>
                <a:cs typeface="Calibri"/>
              </a:rPr>
              <a:t>–</a:t>
            </a:r>
            <a:r>
              <a:rPr sz="1200" b="1" spc="-5" dirty="0">
                <a:solidFill>
                  <a:srgbClr val="898989"/>
                </a:solidFill>
                <a:latin typeface="Calibri"/>
                <a:cs typeface="Calibri"/>
              </a:rPr>
              <a:t> </a:t>
            </a:r>
            <a:r>
              <a:rPr sz="1200" b="1" dirty="0">
                <a:solidFill>
                  <a:srgbClr val="898989"/>
                </a:solidFill>
                <a:latin typeface="Calibri"/>
                <a:cs typeface="Calibri"/>
              </a:rPr>
              <a:t>MPREF</a:t>
            </a:r>
            <a:r>
              <a:rPr sz="1200" b="1" spc="-10" dirty="0">
                <a:solidFill>
                  <a:srgbClr val="898989"/>
                </a:solidFill>
                <a:latin typeface="Calibri"/>
                <a:cs typeface="Calibri"/>
              </a:rPr>
              <a:t> </a:t>
            </a:r>
            <a:r>
              <a:rPr sz="1200" b="1" dirty="0">
                <a:solidFill>
                  <a:srgbClr val="898989"/>
                </a:solidFill>
                <a:latin typeface="Calibri"/>
                <a:cs typeface="Calibri"/>
              </a:rPr>
              <a:t>2018 -</a:t>
            </a:r>
            <a:r>
              <a:rPr sz="1200" b="1" spc="-15" dirty="0">
                <a:solidFill>
                  <a:srgbClr val="898989"/>
                </a:solidFill>
                <a:latin typeface="Calibri"/>
                <a:cs typeface="Calibri"/>
              </a:rPr>
              <a:t> </a:t>
            </a:r>
            <a:r>
              <a:rPr sz="1200" b="1" dirty="0">
                <a:solidFill>
                  <a:srgbClr val="898989"/>
                </a:solidFill>
                <a:latin typeface="Calibri"/>
                <a:cs typeface="Calibri"/>
              </a:rPr>
              <a:t>A</a:t>
            </a:r>
            <a:r>
              <a:rPr sz="1200" b="1" spc="-10" dirty="0">
                <a:solidFill>
                  <a:srgbClr val="898989"/>
                </a:solidFill>
                <a:latin typeface="Calibri"/>
                <a:cs typeface="Calibri"/>
              </a:rPr>
              <a:t> </a:t>
            </a:r>
            <a:r>
              <a:rPr sz="1200" b="1" spc="-5" dirty="0">
                <a:solidFill>
                  <a:srgbClr val="898989"/>
                </a:solidFill>
                <a:latin typeface="Calibri"/>
                <a:cs typeface="Calibri"/>
              </a:rPr>
              <a:t>Noti</a:t>
            </a:r>
            <a:r>
              <a:rPr sz="1200" b="1" spc="-630" dirty="0">
                <a:solidFill>
                  <a:srgbClr val="898989"/>
                </a:solidFill>
                <a:latin typeface="Calibri"/>
                <a:cs typeface="Calibri"/>
              </a:rPr>
              <a:t>o</a:t>
            </a:r>
            <a:r>
              <a:rPr sz="1800" spc="-60" baseline="-30092" dirty="0">
                <a:solidFill>
                  <a:srgbClr val="898989"/>
                </a:solidFill>
                <a:latin typeface="Arial"/>
                <a:cs typeface="Arial"/>
              </a:rPr>
              <a:t>5</a:t>
            </a:r>
            <a:r>
              <a:rPr sz="1200" b="1" spc="-615" dirty="0">
                <a:solidFill>
                  <a:srgbClr val="898989"/>
                </a:solidFill>
                <a:latin typeface="Calibri"/>
                <a:cs typeface="Calibri"/>
              </a:rPr>
              <a:t>n</a:t>
            </a:r>
            <a:r>
              <a:rPr sz="1800" baseline="-30092" dirty="0">
                <a:solidFill>
                  <a:srgbClr val="898989"/>
                </a:solidFill>
                <a:latin typeface="Arial"/>
                <a:cs typeface="Arial"/>
              </a:rPr>
              <a:t>8</a:t>
            </a:r>
            <a:r>
              <a:rPr sz="1800" spc="-165" baseline="-30092" dirty="0">
                <a:solidFill>
                  <a:srgbClr val="898989"/>
                </a:solidFill>
                <a:latin typeface="Arial"/>
                <a:cs typeface="Arial"/>
              </a:rPr>
              <a:t> </a:t>
            </a:r>
            <a:r>
              <a:rPr sz="1200" b="1" spc="-25" dirty="0">
                <a:solidFill>
                  <a:srgbClr val="898989"/>
                </a:solidFill>
                <a:latin typeface="Calibri"/>
                <a:cs typeface="Calibri"/>
              </a:rPr>
              <a:t>of </a:t>
            </a:r>
            <a:r>
              <a:rPr sz="1200" b="1" dirty="0">
                <a:solidFill>
                  <a:srgbClr val="898989"/>
                </a:solidFill>
                <a:latin typeface="Calibri"/>
                <a:cs typeface="Calibri"/>
              </a:rPr>
              <a:t>Distance</a:t>
            </a:r>
            <a:r>
              <a:rPr sz="1200" b="1" spc="-60" dirty="0">
                <a:solidFill>
                  <a:srgbClr val="898989"/>
                </a:solidFill>
                <a:latin typeface="Calibri"/>
                <a:cs typeface="Calibri"/>
              </a:rPr>
              <a:t> </a:t>
            </a:r>
            <a:r>
              <a:rPr sz="1200" b="1" dirty="0">
                <a:solidFill>
                  <a:srgbClr val="898989"/>
                </a:solidFill>
                <a:latin typeface="Calibri"/>
                <a:cs typeface="Calibri"/>
              </a:rPr>
              <a:t>Between</a:t>
            </a:r>
            <a:r>
              <a:rPr sz="1200" b="1" spc="-45" dirty="0">
                <a:solidFill>
                  <a:srgbClr val="898989"/>
                </a:solidFill>
                <a:latin typeface="Calibri"/>
                <a:cs typeface="Calibri"/>
              </a:rPr>
              <a:t> </a:t>
            </a:r>
            <a:r>
              <a:rPr sz="1200" b="1" spc="-15" dirty="0">
                <a:solidFill>
                  <a:srgbClr val="898989"/>
                </a:solidFill>
                <a:latin typeface="Calibri"/>
                <a:cs typeface="Calibri"/>
              </a:rPr>
              <a:t>CP-</a:t>
            </a:r>
            <a:r>
              <a:rPr sz="1200" b="1" spc="-20" dirty="0">
                <a:solidFill>
                  <a:srgbClr val="898989"/>
                </a:solidFill>
                <a:latin typeface="Calibri"/>
                <a:cs typeface="Calibri"/>
              </a:rPr>
              <a:t>nets</a:t>
            </a:r>
            <a:endParaRPr sz="1200">
              <a:latin typeface="Calibri"/>
              <a:cs typeface="Calibri"/>
            </a:endParaRPr>
          </a:p>
        </p:txBody>
      </p:sp>
      <p:grpSp>
        <p:nvGrpSpPr>
          <p:cNvPr id="133" name="object 133"/>
          <p:cNvGrpSpPr/>
          <p:nvPr/>
        </p:nvGrpSpPr>
        <p:grpSpPr>
          <a:xfrm>
            <a:off x="6793992" y="4014215"/>
            <a:ext cx="417830" cy="1018540"/>
            <a:chOff x="6793992" y="4014215"/>
            <a:chExt cx="417830" cy="1018540"/>
          </a:xfrm>
        </p:grpSpPr>
        <p:pic>
          <p:nvPicPr>
            <p:cNvPr id="134" name="object 134"/>
            <p:cNvPicPr/>
            <p:nvPr/>
          </p:nvPicPr>
          <p:blipFill>
            <a:blip r:embed="rId46" cstate="print"/>
            <a:stretch>
              <a:fillRect/>
            </a:stretch>
          </p:blipFill>
          <p:spPr>
            <a:xfrm>
              <a:off x="6793992" y="4014215"/>
              <a:ext cx="417575" cy="1018032"/>
            </a:xfrm>
            <a:prstGeom prst="rect">
              <a:avLst/>
            </a:prstGeom>
          </p:spPr>
        </p:pic>
        <p:sp>
          <p:nvSpPr>
            <p:cNvPr id="135" name="object 135"/>
            <p:cNvSpPr/>
            <p:nvPr/>
          </p:nvSpPr>
          <p:spPr>
            <a:xfrm>
              <a:off x="6836613" y="4035678"/>
              <a:ext cx="314960" cy="885190"/>
            </a:xfrm>
            <a:custGeom>
              <a:avLst/>
              <a:gdLst/>
              <a:ahLst/>
              <a:cxnLst/>
              <a:rect l="l" t="t" r="r" b="b"/>
              <a:pathLst>
                <a:path w="314959" h="885189">
                  <a:moveTo>
                    <a:pt x="192550" y="839281"/>
                  </a:moveTo>
                  <a:lnTo>
                    <a:pt x="191998" y="839139"/>
                  </a:lnTo>
                  <a:lnTo>
                    <a:pt x="190995" y="838644"/>
                  </a:lnTo>
                  <a:lnTo>
                    <a:pt x="170116" y="827430"/>
                  </a:lnTo>
                  <a:lnTo>
                    <a:pt x="169672" y="827227"/>
                  </a:lnTo>
                  <a:lnTo>
                    <a:pt x="169278" y="826985"/>
                  </a:lnTo>
                  <a:lnTo>
                    <a:pt x="168922" y="826681"/>
                  </a:lnTo>
                  <a:lnTo>
                    <a:pt x="147637" y="810755"/>
                  </a:lnTo>
                  <a:lnTo>
                    <a:pt x="107810" y="768489"/>
                  </a:lnTo>
                  <a:lnTo>
                    <a:pt x="72478" y="714171"/>
                  </a:lnTo>
                  <a:lnTo>
                    <a:pt x="42773" y="650227"/>
                  </a:lnTo>
                  <a:lnTo>
                    <a:pt x="19900" y="579031"/>
                  </a:lnTo>
                  <a:lnTo>
                    <a:pt x="11417" y="541426"/>
                  </a:lnTo>
                  <a:lnTo>
                    <a:pt x="5168" y="502881"/>
                  </a:lnTo>
                  <a:lnTo>
                    <a:pt x="1346" y="463689"/>
                  </a:lnTo>
                  <a:lnTo>
                    <a:pt x="0" y="424103"/>
                  </a:lnTo>
                  <a:lnTo>
                    <a:pt x="1841" y="384416"/>
                  </a:lnTo>
                  <a:lnTo>
                    <a:pt x="7048" y="345122"/>
                  </a:lnTo>
                  <a:lnTo>
                    <a:pt x="15481" y="306425"/>
                  </a:lnTo>
                  <a:lnTo>
                    <a:pt x="26797" y="268732"/>
                  </a:lnTo>
                  <a:lnTo>
                    <a:pt x="40881" y="232270"/>
                  </a:lnTo>
                  <a:lnTo>
                    <a:pt x="57454" y="197345"/>
                  </a:lnTo>
                  <a:lnTo>
                    <a:pt x="97243" y="133299"/>
                  </a:lnTo>
                  <a:lnTo>
                    <a:pt x="144513" y="78968"/>
                  </a:lnTo>
                  <a:lnTo>
                    <a:pt x="197650" y="36855"/>
                  </a:lnTo>
                  <a:lnTo>
                    <a:pt x="253758" y="10020"/>
                  </a:lnTo>
                  <a:lnTo>
                    <a:pt x="299453" y="584"/>
                  </a:lnTo>
                  <a:lnTo>
                    <a:pt x="313689" y="0"/>
                  </a:lnTo>
                  <a:lnTo>
                    <a:pt x="314477" y="19050"/>
                  </a:lnTo>
                  <a:lnTo>
                    <a:pt x="300240" y="19634"/>
                  </a:lnTo>
                  <a:lnTo>
                    <a:pt x="286753" y="21374"/>
                  </a:lnTo>
                  <a:lnTo>
                    <a:pt x="261354" y="27673"/>
                  </a:lnTo>
                  <a:lnTo>
                    <a:pt x="260845" y="27673"/>
                  </a:lnTo>
                  <a:lnTo>
                    <a:pt x="259562" y="28117"/>
                  </a:lnTo>
                  <a:lnTo>
                    <a:pt x="259740" y="28117"/>
                  </a:lnTo>
                  <a:lnTo>
                    <a:pt x="232968" y="38887"/>
                  </a:lnTo>
                  <a:lnTo>
                    <a:pt x="206870" y="53517"/>
                  </a:lnTo>
                  <a:lnTo>
                    <a:pt x="157124" y="93256"/>
                  </a:lnTo>
                  <a:lnTo>
                    <a:pt x="112166" y="145148"/>
                  </a:lnTo>
                  <a:lnTo>
                    <a:pt x="74028" y="206768"/>
                  </a:lnTo>
                  <a:lnTo>
                    <a:pt x="44602" y="275577"/>
                  </a:lnTo>
                  <a:lnTo>
                    <a:pt x="25704" y="349148"/>
                  </a:lnTo>
                  <a:lnTo>
                    <a:pt x="20688" y="386943"/>
                  </a:lnTo>
                  <a:lnTo>
                    <a:pt x="19050" y="424942"/>
                  </a:lnTo>
                  <a:lnTo>
                    <a:pt x="20345" y="463092"/>
                  </a:lnTo>
                  <a:lnTo>
                    <a:pt x="24168" y="501002"/>
                  </a:lnTo>
                  <a:lnTo>
                    <a:pt x="38455" y="574814"/>
                  </a:lnTo>
                  <a:lnTo>
                    <a:pt x="60680" y="643877"/>
                  </a:lnTo>
                  <a:lnTo>
                    <a:pt x="89446" y="705535"/>
                  </a:lnTo>
                  <a:lnTo>
                    <a:pt x="123329" y="757428"/>
                  </a:lnTo>
                  <a:lnTo>
                    <a:pt x="141436" y="778615"/>
                  </a:lnTo>
                  <a:lnTo>
                    <a:pt x="137375" y="784174"/>
                  </a:lnTo>
                  <a:lnTo>
                    <a:pt x="138264" y="790117"/>
                  </a:lnTo>
                  <a:lnTo>
                    <a:pt x="200576" y="835649"/>
                  </a:lnTo>
                  <a:lnTo>
                    <a:pt x="192550" y="839281"/>
                  </a:lnTo>
                  <a:close/>
                </a:path>
                <a:path w="314959" h="885189">
                  <a:moveTo>
                    <a:pt x="259562" y="28117"/>
                  </a:moveTo>
                  <a:lnTo>
                    <a:pt x="260845" y="27673"/>
                  </a:lnTo>
                  <a:lnTo>
                    <a:pt x="260026" y="28002"/>
                  </a:lnTo>
                  <a:lnTo>
                    <a:pt x="259562" y="28117"/>
                  </a:lnTo>
                  <a:close/>
                </a:path>
                <a:path w="314959" h="885189">
                  <a:moveTo>
                    <a:pt x="260026" y="28002"/>
                  </a:moveTo>
                  <a:lnTo>
                    <a:pt x="260845" y="27673"/>
                  </a:lnTo>
                  <a:lnTo>
                    <a:pt x="261354" y="27673"/>
                  </a:lnTo>
                  <a:lnTo>
                    <a:pt x="260026" y="28002"/>
                  </a:lnTo>
                  <a:close/>
                </a:path>
                <a:path w="314959" h="885189">
                  <a:moveTo>
                    <a:pt x="259740" y="28117"/>
                  </a:moveTo>
                  <a:lnTo>
                    <a:pt x="259562" y="28117"/>
                  </a:lnTo>
                  <a:lnTo>
                    <a:pt x="260026" y="28002"/>
                  </a:lnTo>
                  <a:lnTo>
                    <a:pt x="259740" y="28117"/>
                  </a:lnTo>
                  <a:close/>
                </a:path>
                <a:path w="314959" h="885189">
                  <a:moveTo>
                    <a:pt x="221715" y="847026"/>
                  </a:moveTo>
                  <a:lnTo>
                    <a:pt x="217792" y="847026"/>
                  </a:lnTo>
                  <a:lnTo>
                    <a:pt x="220916" y="828217"/>
                  </a:lnTo>
                  <a:lnTo>
                    <a:pt x="218903" y="827877"/>
                  </a:lnTo>
                  <a:lnTo>
                    <a:pt x="179805" y="811045"/>
                  </a:lnTo>
                  <a:lnTo>
                    <a:pt x="141693" y="778916"/>
                  </a:lnTo>
                  <a:lnTo>
                    <a:pt x="141436" y="778615"/>
                  </a:lnTo>
                  <a:lnTo>
                    <a:pt x="143573" y="775690"/>
                  </a:lnTo>
                  <a:lnTo>
                    <a:pt x="149529" y="774738"/>
                  </a:lnTo>
                  <a:lnTo>
                    <a:pt x="238175" y="839584"/>
                  </a:lnTo>
                  <a:lnTo>
                    <a:pt x="221715" y="847026"/>
                  </a:lnTo>
                  <a:close/>
                </a:path>
                <a:path w="314959" h="885189">
                  <a:moveTo>
                    <a:pt x="200576" y="835649"/>
                  </a:moveTo>
                  <a:lnTo>
                    <a:pt x="138264" y="790117"/>
                  </a:lnTo>
                  <a:lnTo>
                    <a:pt x="137375" y="784174"/>
                  </a:lnTo>
                  <a:lnTo>
                    <a:pt x="141436" y="778615"/>
                  </a:lnTo>
                  <a:lnTo>
                    <a:pt x="141693" y="778916"/>
                  </a:lnTo>
                  <a:lnTo>
                    <a:pt x="160743" y="796963"/>
                  </a:lnTo>
                  <a:lnTo>
                    <a:pt x="179292" y="810666"/>
                  </a:lnTo>
                  <a:lnTo>
                    <a:pt x="179095" y="810666"/>
                  </a:lnTo>
                  <a:lnTo>
                    <a:pt x="180289" y="811403"/>
                  </a:lnTo>
                  <a:lnTo>
                    <a:pt x="180474" y="811403"/>
                  </a:lnTo>
                  <a:lnTo>
                    <a:pt x="198785" y="821182"/>
                  </a:lnTo>
                  <a:lnTo>
                    <a:pt x="198437" y="821182"/>
                  </a:lnTo>
                  <a:lnTo>
                    <a:pt x="199974" y="821817"/>
                  </a:lnTo>
                  <a:lnTo>
                    <a:pt x="200378" y="821817"/>
                  </a:lnTo>
                  <a:lnTo>
                    <a:pt x="218584" y="827773"/>
                  </a:lnTo>
                  <a:lnTo>
                    <a:pt x="218287" y="827773"/>
                  </a:lnTo>
                  <a:lnTo>
                    <a:pt x="219671" y="828128"/>
                  </a:lnTo>
                  <a:lnTo>
                    <a:pt x="220390" y="828128"/>
                  </a:lnTo>
                  <a:lnTo>
                    <a:pt x="220916" y="828217"/>
                  </a:lnTo>
                  <a:lnTo>
                    <a:pt x="220800" y="828916"/>
                  </a:lnTo>
                  <a:lnTo>
                    <a:pt x="215455" y="828916"/>
                  </a:lnTo>
                  <a:lnTo>
                    <a:pt x="200576" y="835649"/>
                  </a:lnTo>
                  <a:close/>
                </a:path>
                <a:path w="314959" h="885189">
                  <a:moveTo>
                    <a:pt x="180289" y="811403"/>
                  </a:moveTo>
                  <a:lnTo>
                    <a:pt x="179095" y="810666"/>
                  </a:lnTo>
                  <a:lnTo>
                    <a:pt x="179805" y="811045"/>
                  </a:lnTo>
                  <a:lnTo>
                    <a:pt x="180289" y="811403"/>
                  </a:lnTo>
                  <a:close/>
                </a:path>
                <a:path w="314959" h="885189">
                  <a:moveTo>
                    <a:pt x="179805" y="811045"/>
                  </a:moveTo>
                  <a:lnTo>
                    <a:pt x="179095" y="810666"/>
                  </a:lnTo>
                  <a:lnTo>
                    <a:pt x="179292" y="810666"/>
                  </a:lnTo>
                  <a:lnTo>
                    <a:pt x="179805" y="811045"/>
                  </a:lnTo>
                  <a:close/>
                </a:path>
                <a:path w="314959" h="885189">
                  <a:moveTo>
                    <a:pt x="180474" y="811403"/>
                  </a:moveTo>
                  <a:lnTo>
                    <a:pt x="180289" y="811403"/>
                  </a:lnTo>
                  <a:lnTo>
                    <a:pt x="179805" y="811045"/>
                  </a:lnTo>
                  <a:lnTo>
                    <a:pt x="180474" y="811403"/>
                  </a:lnTo>
                  <a:close/>
                </a:path>
                <a:path w="314959" h="885189">
                  <a:moveTo>
                    <a:pt x="199974" y="821817"/>
                  </a:moveTo>
                  <a:lnTo>
                    <a:pt x="198437" y="821182"/>
                  </a:lnTo>
                  <a:lnTo>
                    <a:pt x="199334" y="821475"/>
                  </a:lnTo>
                  <a:lnTo>
                    <a:pt x="199974" y="821817"/>
                  </a:lnTo>
                  <a:close/>
                </a:path>
                <a:path w="314959" h="885189">
                  <a:moveTo>
                    <a:pt x="199334" y="821475"/>
                  </a:moveTo>
                  <a:lnTo>
                    <a:pt x="198437" y="821182"/>
                  </a:lnTo>
                  <a:lnTo>
                    <a:pt x="198785" y="821182"/>
                  </a:lnTo>
                  <a:lnTo>
                    <a:pt x="199334" y="821475"/>
                  </a:lnTo>
                  <a:close/>
                </a:path>
                <a:path w="314959" h="885189">
                  <a:moveTo>
                    <a:pt x="200378" y="821817"/>
                  </a:moveTo>
                  <a:lnTo>
                    <a:pt x="199974" y="821817"/>
                  </a:lnTo>
                  <a:lnTo>
                    <a:pt x="199334" y="821475"/>
                  </a:lnTo>
                  <a:lnTo>
                    <a:pt x="200378" y="821817"/>
                  </a:lnTo>
                  <a:close/>
                </a:path>
                <a:path w="314959" h="885189">
                  <a:moveTo>
                    <a:pt x="219671" y="828128"/>
                  </a:moveTo>
                  <a:lnTo>
                    <a:pt x="218287" y="827773"/>
                  </a:lnTo>
                  <a:lnTo>
                    <a:pt x="218903" y="827877"/>
                  </a:lnTo>
                  <a:lnTo>
                    <a:pt x="219671" y="828128"/>
                  </a:lnTo>
                  <a:close/>
                </a:path>
                <a:path w="314959" h="885189">
                  <a:moveTo>
                    <a:pt x="218903" y="827877"/>
                  </a:moveTo>
                  <a:lnTo>
                    <a:pt x="218287" y="827773"/>
                  </a:lnTo>
                  <a:lnTo>
                    <a:pt x="218584" y="827773"/>
                  </a:lnTo>
                  <a:lnTo>
                    <a:pt x="218903" y="827877"/>
                  </a:lnTo>
                  <a:close/>
                </a:path>
                <a:path w="314959" h="885189">
                  <a:moveTo>
                    <a:pt x="220390" y="828128"/>
                  </a:moveTo>
                  <a:lnTo>
                    <a:pt x="219671" y="828128"/>
                  </a:lnTo>
                  <a:lnTo>
                    <a:pt x="218903" y="827877"/>
                  </a:lnTo>
                  <a:lnTo>
                    <a:pt x="220390" y="828128"/>
                  </a:lnTo>
                  <a:close/>
                </a:path>
                <a:path w="314959" h="885189">
                  <a:moveTo>
                    <a:pt x="213766" y="845286"/>
                  </a:moveTo>
                  <a:lnTo>
                    <a:pt x="200576" y="835649"/>
                  </a:lnTo>
                  <a:lnTo>
                    <a:pt x="215455" y="828916"/>
                  </a:lnTo>
                  <a:lnTo>
                    <a:pt x="213766" y="845286"/>
                  </a:lnTo>
                  <a:close/>
                </a:path>
                <a:path w="314959" h="885189">
                  <a:moveTo>
                    <a:pt x="218081" y="845286"/>
                  </a:moveTo>
                  <a:lnTo>
                    <a:pt x="213766" y="845286"/>
                  </a:lnTo>
                  <a:lnTo>
                    <a:pt x="215455" y="828916"/>
                  </a:lnTo>
                  <a:lnTo>
                    <a:pt x="220800" y="828916"/>
                  </a:lnTo>
                  <a:lnTo>
                    <a:pt x="218081" y="845286"/>
                  </a:lnTo>
                  <a:close/>
                </a:path>
                <a:path w="314959" h="885189">
                  <a:moveTo>
                    <a:pt x="217792" y="847026"/>
                  </a:moveTo>
                  <a:lnTo>
                    <a:pt x="215163" y="846582"/>
                  </a:lnTo>
                  <a:lnTo>
                    <a:pt x="214223" y="846378"/>
                  </a:lnTo>
                  <a:lnTo>
                    <a:pt x="192550" y="839281"/>
                  </a:lnTo>
                  <a:lnTo>
                    <a:pt x="200576" y="835649"/>
                  </a:lnTo>
                  <a:lnTo>
                    <a:pt x="213766" y="845286"/>
                  </a:lnTo>
                  <a:lnTo>
                    <a:pt x="218081" y="845286"/>
                  </a:lnTo>
                  <a:lnTo>
                    <a:pt x="217792" y="847026"/>
                  </a:lnTo>
                  <a:close/>
                </a:path>
                <a:path w="314959" h="885189">
                  <a:moveTo>
                    <a:pt x="138112" y="884821"/>
                  </a:moveTo>
                  <a:lnTo>
                    <a:pt x="132460" y="882688"/>
                  </a:lnTo>
                  <a:lnTo>
                    <a:pt x="130327" y="877925"/>
                  </a:lnTo>
                  <a:lnTo>
                    <a:pt x="128142" y="873125"/>
                  </a:lnTo>
                  <a:lnTo>
                    <a:pt x="130276" y="867460"/>
                  </a:lnTo>
                  <a:lnTo>
                    <a:pt x="192550" y="839281"/>
                  </a:lnTo>
                  <a:lnTo>
                    <a:pt x="214223" y="846378"/>
                  </a:lnTo>
                  <a:lnTo>
                    <a:pt x="215163" y="846582"/>
                  </a:lnTo>
                  <a:lnTo>
                    <a:pt x="217792" y="847026"/>
                  </a:lnTo>
                  <a:lnTo>
                    <a:pt x="221715" y="847026"/>
                  </a:lnTo>
                  <a:lnTo>
                    <a:pt x="138112" y="884821"/>
                  </a:lnTo>
                  <a:close/>
                </a:path>
              </a:pathLst>
            </a:custGeom>
            <a:solidFill>
              <a:srgbClr val="3394BA"/>
            </a:solidFill>
          </p:spPr>
          <p:txBody>
            <a:bodyPr wrap="square" lIns="0" tIns="0" rIns="0" bIns="0" rtlCol="0"/>
            <a:lstStyle/>
            <a:p>
              <a:endParaRPr/>
            </a:p>
          </p:txBody>
        </p:sp>
      </p:grpSp>
      <p:grpSp>
        <p:nvGrpSpPr>
          <p:cNvPr id="136" name="object 136"/>
          <p:cNvGrpSpPr/>
          <p:nvPr/>
        </p:nvGrpSpPr>
        <p:grpSpPr>
          <a:xfrm>
            <a:off x="8049768" y="4422647"/>
            <a:ext cx="417830" cy="1009015"/>
            <a:chOff x="8049768" y="4422647"/>
            <a:chExt cx="417830" cy="1009015"/>
          </a:xfrm>
        </p:grpSpPr>
        <p:pic>
          <p:nvPicPr>
            <p:cNvPr id="137" name="object 137"/>
            <p:cNvPicPr/>
            <p:nvPr/>
          </p:nvPicPr>
          <p:blipFill>
            <a:blip r:embed="rId47" cstate="print"/>
            <a:stretch>
              <a:fillRect/>
            </a:stretch>
          </p:blipFill>
          <p:spPr>
            <a:xfrm>
              <a:off x="8049768" y="4422647"/>
              <a:ext cx="417575" cy="1008888"/>
            </a:xfrm>
            <a:prstGeom prst="rect">
              <a:avLst/>
            </a:prstGeom>
          </p:spPr>
        </p:pic>
        <p:sp>
          <p:nvSpPr>
            <p:cNvPr id="138" name="object 138"/>
            <p:cNvSpPr/>
            <p:nvPr/>
          </p:nvSpPr>
          <p:spPr>
            <a:xfrm>
              <a:off x="8178901" y="4443361"/>
              <a:ext cx="248285" cy="877569"/>
            </a:xfrm>
            <a:custGeom>
              <a:avLst/>
              <a:gdLst/>
              <a:ahLst/>
              <a:cxnLst/>
              <a:rect l="l" t="t" r="r" b="b"/>
              <a:pathLst>
                <a:path w="248284" h="877570">
                  <a:moveTo>
                    <a:pt x="20516" y="21160"/>
                  </a:moveTo>
                  <a:lnTo>
                    <a:pt x="11163" y="19646"/>
                  </a:lnTo>
                  <a:lnTo>
                    <a:pt x="0" y="19050"/>
                  </a:lnTo>
                  <a:lnTo>
                    <a:pt x="1041" y="0"/>
                  </a:lnTo>
                  <a:lnTo>
                    <a:pt x="12153" y="596"/>
                  </a:lnTo>
                  <a:lnTo>
                    <a:pt x="24256" y="2476"/>
                  </a:lnTo>
                  <a:lnTo>
                    <a:pt x="24701" y="2527"/>
                  </a:lnTo>
                  <a:lnTo>
                    <a:pt x="25146" y="2628"/>
                  </a:lnTo>
                  <a:lnTo>
                    <a:pt x="25590" y="2781"/>
                  </a:lnTo>
                  <a:lnTo>
                    <a:pt x="48221" y="9829"/>
                  </a:lnTo>
                  <a:lnTo>
                    <a:pt x="48717" y="10020"/>
                  </a:lnTo>
                  <a:lnTo>
                    <a:pt x="70167" y="20980"/>
                  </a:lnTo>
                  <a:lnTo>
                    <a:pt x="19938" y="20980"/>
                  </a:lnTo>
                  <a:lnTo>
                    <a:pt x="20516" y="21160"/>
                  </a:lnTo>
                  <a:close/>
                </a:path>
                <a:path w="248284" h="877570">
                  <a:moveTo>
                    <a:pt x="21285" y="21285"/>
                  </a:moveTo>
                  <a:lnTo>
                    <a:pt x="20516" y="21160"/>
                  </a:lnTo>
                  <a:lnTo>
                    <a:pt x="19938" y="20980"/>
                  </a:lnTo>
                  <a:lnTo>
                    <a:pt x="21285" y="21285"/>
                  </a:lnTo>
                  <a:close/>
                </a:path>
                <a:path w="248284" h="877570">
                  <a:moveTo>
                    <a:pt x="70764" y="21285"/>
                  </a:moveTo>
                  <a:lnTo>
                    <a:pt x="21285" y="21285"/>
                  </a:lnTo>
                  <a:lnTo>
                    <a:pt x="19938" y="20980"/>
                  </a:lnTo>
                  <a:lnTo>
                    <a:pt x="70167" y="20980"/>
                  </a:lnTo>
                  <a:lnTo>
                    <a:pt x="70764" y="21285"/>
                  </a:lnTo>
                  <a:close/>
                </a:path>
                <a:path w="248284" h="877570">
                  <a:moveTo>
                    <a:pt x="41389" y="27682"/>
                  </a:moveTo>
                  <a:lnTo>
                    <a:pt x="20516" y="21160"/>
                  </a:lnTo>
                  <a:lnTo>
                    <a:pt x="21285" y="21285"/>
                  </a:lnTo>
                  <a:lnTo>
                    <a:pt x="70764" y="21285"/>
                  </a:lnTo>
                  <a:lnTo>
                    <a:pt x="71335" y="21577"/>
                  </a:lnTo>
                  <a:lnTo>
                    <a:pt x="72135" y="22072"/>
                  </a:lnTo>
                  <a:lnTo>
                    <a:pt x="79455" y="27241"/>
                  </a:lnTo>
                  <a:lnTo>
                    <a:pt x="40525" y="27241"/>
                  </a:lnTo>
                  <a:lnTo>
                    <a:pt x="41389" y="27682"/>
                  </a:lnTo>
                  <a:close/>
                </a:path>
                <a:path w="248284" h="877570">
                  <a:moveTo>
                    <a:pt x="42011" y="27876"/>
                  </a:moveTo>
                  <a:lnTo>
                    <a:pt x="41389" y="27682"/>
                  </a:lnTo>
                  <a:lnTo>
                    <a:pt x="40525" y="27241"/>
                  </a:lnTo>
                  <a:lnTo>
                    <a:pt x="42011" y="27876"/>
                  </a:lnTo>
                  <a:close/>
                </a:path>
                <a:path w="248284" h="877570">
                  <a:moveTo>
                    <a:pt x="80354" y="27876"/>
                  </a:moveTo>
                  <a:lnTo>
                    <a:pt x="42011" y="27876"/>
                  </a:lnTo>
                  <a:lnTo>
                    <a:pt x="40525" y="27241"/>
                  </a:lnTo>
                  <a:lnTo>
                    <a:pt x="79455" y="27241"/>
                  </a:lnTo>
                  <a:lnTo>
                    <a:pt x="80354" y="27876"/>
                  </a:lnTo>
                  <a:close/>
                </a:path>
                <a:path w="248284" h="877570">
                  <a:moveTo>
                    <a:pt x="61569" y="37978"/>
                  </a:moveTo>
                  <a:lnTo>
                    <a:pt x="41389" y="27682"/>
                  </a:lnTo>
                  <a:lnTo>
                    <a:pt x="42011" y="27876"/>
                  </a:lnTo>
                  <a:lnTo>
                    <a:pt x="80354" y="27876"/>
                  </a:lnTo>
                  <a:lnTo>
                    <a:pt x="93357" y="37058"/>
                  </a:lnTo>
                  <a:lnTo>
                    <a:pt x="94019" y="37655"/>
                  </a:lnTo>
                  <a:lnTo>
                    <a:pt x="61112" y="37655"/>
                  </a:lnTo>
                  <a:lnTo>
                    <a:pt x="61569" y="37978"/>
                  </a:lnTo>
                  <a:close/>
                </a:path>
                <a:path w="248284" h="877570">
                  <a:moveTo>
                    <a:pt x="62306" y="38354"/>
                  </a:moveTo>
                  <a:lnTo>
                    <a:pt x="61569" y="37978"/>
                  </a:lnTo>
                  <a:lnTo>
                    <a:pt x="61112" y="37655"/>
                  </a:lnTo>
                  <a:lnTo>
                    <a:pt x="62306" y="38354"/>
                  </a:lnTo>
                  <a:close/>
                </a:path>
                <a:path w="248284" h="877570">
                  <a:moveTo>
                    <a:pt x="94793" y="38354"/>
                  </a:moveTo>
                  <a:lnTo>
                    <a:pt x="62306" y="38354"/>
                  </a:lnTo>
                  <a:lnTo>
                    <a:pt x="61112" y="37655"/>
                  </a:lnTo>
                  <a:lnTo>
                    <a:pt x="94019" y="37655"/>
                  </a:lnTo>
                  <a:lnTo>
                    <a:pt x="94793" y="38354"/>
                  </a:lnTo>
                  <a:close/>
                </a:path>
                <a:path w="248284" h="877570">
                  <a:moveTo>
                    <a:pt x="55374" y="831674"/>
                  </a:moveTo>
                  <a:lnTo>
                    <a:pt x="47324" y="828028"/>
                  </a:lnTo>
                  <a:lnTo>
                    <a:pt x="105422" y="785660"/>
                  </a:lnTo>
                  <a:lnTo>
                    <a:pt x="109639" y="782535"/>
                  </a:lnTo>
                  <a:lnTo>
                    <a:pt x="110578" y="776592"/>
                  </a:lnTo>
                  <a:lnTo>
                    <a:pt x="107505" y="772325"/>
                  </a:lnTo>
                  <a:lnTo>
                    <a:pt x="106649" y="771169"/>
                  </a:lnTo>
                  <a:lnTo>
                    <a:pt x="124561" y="750443"/>
                  </a:lnTo>
                  <a:lnTo>
                    <a:pt x="158445" y="699046"/>
                  </a:lnTo>
                  <a:lnTo>
                    <a:pt x="187172" y="637933"/>
                  </a:lnTo>
                  <a:lnTo>
                    <a:pt x="209397" y="569569"/>
                  </a:lnTo>
                  <a:lnTo>
                    <a:pt x="223735" y="496443"/>
                  </a:lnTo>
                  <a:lnTo>
                    <a:pt x="228841" y="421030"/>
                  </a:lnTo>
                  <a:lnTo>
                    <a:pt x="227507" y="383184"/>
                  </a:lnTo>
                  <a:lnTo>
                    <a:pt x="217335" y="308622"/>
                  </a:lnTo>
                  <a:lnTo>
                    <a:pt x="198234" y="237578"/>
                  </a:lnTo>
                  <a:lnTo>
                    <a:pt x="171602" y="172542"/>
                  </a:lnTo>
                  <a:lnTo>
                    <a:pt x="139001" y="116090"/>
                  </a:lnTo>
                  <a:lnTo>
                    <a:pt x="101942" y="70548"/>
                  </a:lnTo>
                  <a:lnTo>
                    <a:pt x="61569" y="37978"/>
                  </a:lnTo>
                  <a:lnTo>
                    <a:pt x="62306" y="38354"/>
                  </a:lnTo>
                  <a:lnTo>
                    <a:pt x="94793" y="38354"/>
                  </a:lnTo>
                  <a:lnTo>
                    <a:pt x="114795" y="56400"/>
                  </a:lnTo>
                  <a:lnTo>
                    <a:pt x="154279" y="104673"/>
                  </a:lnTo>
                  <a:lnTo>
                    <a:pt x="188417" y="163614"/>
                  </a:lnTo>
                  <a:lnTo>
                    <a:pt x="216052" y="230936"/>
                  </a:lnTo>
                  <a:lnTo>
                    <a:pt x="235838" y="304203"/>
                  </a:lnTo>
                  <a:lnTo>
                    <a:pt x="242392" y="342404"/>
                  </a:lnTo>
                  <a:lnTo>
                    <a:pt x="246456" y="381203"/>
                  </a:lnTo>
                  <a:lnTo>
                    <a:pt x="247840" y="420344"/>
                  </a:lnTo>
                  <a:lnTo>
                    <a:pt x="246557" y="459536"/>
                  </a:lnTo>
                  <a:lnTo>
                    <a:pt x="242684" y="498322"/>
                  </a:lnTo>
                  <a:lnTo>
                    <a:pt x="236435" y="536524"/>
                  </a:lnTo>
                  <a:lnTo>
                    <a:pt x="228003" y="573786"/>
                  </a:lnTo>
                  <a:lnTo>
                    <a:pt x="205130" y="644321"/>
                  </a:lnTo>
                  <a:lnTo>
                    <a:pt x="175361" y="707732"/>
                  </a:lnTo>
                  <a:lnTo>
                    <a:pt x="140042" y="761555"/>
                  </a:lnTo>
                  <a:lnTo>
                    <a:pt x="100202" y="803478"/>
                  </a:lnTo>
                  <a:lnTo>
                    <a:pt x="78930" y="819200"/>
                  </a:lnTo>
                  <a:lnTo>
                    <a:pt x="78574" y="819492"/>
                  </a:lnTo>
                  <a:lnTo>
                    <a:pt x="78181" y="819746"/>
                  </a:lnTo>
                  <a:lnTo>
                    <a:pt x="56845" y="831062"/>
                  </a:lnTo>
                  <a:lnTo>
                    <a:pt x="56349" y="831303"/>
                  </a:lnTo>
                  <a:lnTo>
                    <a:pt x="55854" y="831507"/>
                  </a:lnTo>
                  <a:lnTo>
                    <a:pt x="55374" y="831674"/>
                  </a:lnTo>
                  <a:close/>
                </a:path>
                <a:path w="248284" h="877570">
                  <a:moveTo>
                    <a:pt x="109689" y="877239"/>
                  </a:moveTo>
                  <a:lnTo>
                    <a:pt x="104927" y="875055"/>
                  </a:lnTo>
                  <a:lnTo>
                    <a:pt x="9715" y="831850"/>
                  </a:lnTo>
                  <a:lnTo>
                    <a:pt x="98425" y="767156"/>
                  </a:lnTo>
                  <a:lnTo>
                    <a:pt x="104381" y="768108"/>
                  </a:lnTo>
                  <a:lnTo>
                    <a:pt x="106649" y="771169"/>
                  </a:lnTo>
                  <a:lnTo>
                    <a:pt x="106210" y="771677"/>
                  </a:lnTo>
                  <a:lnTo>
                    <a:pt x="68374" y="803352"/>
                  </a:lnTo>
                  <a:lnTo>
                    <a:pt x="28986" y="820196"/>
                  </a:lnTo>
                  <a:lnTo>
                    <a:pt x="26987" y="820534"/>
                  </a:lnTo>
                  <a:lnTo>
                    <a:pt x="30060" y="839343"/>
                  </a:lnTo>
                  <a:lnTo>
                    <a:pt x="72302" y="839343"/>
                  </a:lnTo>
                  <a:lnTo>
                    <a:pt x="117576" y="859878"/>
                  </a:lnTo>
                  <a:lnTo>
                    <a:pt x="119710" y="865530"/>
                  </a:lnTo>
                  <a:lnTo>
                    <a:pt x="115341" y="875106"/>
                  </a:lnTo>
                  <a:lnTo>
                    <a:pt x="109689" y="877239"/>
                  </a:lnTo>
                  <a:close/>
                </a:path>
                <a:path w="248284" h="877570">
                  <a:moveTo>
                    <a:pt x="80449" y="803871"/>
                  </a:moveTo>
                  <a:lnTo>
                    <a:pt x="67665" y="803871"/>
                  </a:lnTo>
                  <a:lnTo>
                    <a:pt x="68808" y="803122"/>
                  </a:lnTo>
                  <a:lnTo>
                    <a:pt x="87160" y="789584"/>
                  </a:lnTo>
                  <a:lnTo>
                    <a:pt x="106210" y="771677"/>
                  </a:lnTo>
                  <a:lnTo>
                    <a:pt x="106649" y="771169"/>
                  </a:lnTo>
                  <a:lnTo>
                    <a:pt x="107505" y="772325"/>
                  </a:lnTo>
                  <a:lnTo>
                    <a:pt x="110578" y="776592"/>
                  </a:lnTo>
                  <a:lnTo>
                    <a:pt x="109639" y="782535"/>
                  </a:lnTo>
                  <a:lnTo>
                    <a:pt x="105422" y="785660"/>
                  </a:lnTo>
                  <a:lnTo>
                    <a:pt x="80449" y="803871"/>
                  </a:lnTo>
                  <a:close/>
                </a:path>
                <a:path w="248284" h="877570">
                  <a:moveTo>
                    <a:pt x="68374" y="803352"/>
                  </a:moveTo>
                  <a:lnTo>
                    <a:pt x="68687" y="803122"/>
                  </a:lnTo>
                  <a:lnTo>
                    <a:pt x="68374" y="803352"/>
                  </a:lnTo>
                  <a:close/>
                </a:path>
                <a:path w="248284" h="877570">
                  <a:moveTo>
                    <a:pt x="67665" y="803871"/>
                  </a:moveTo>
                  <a:lnTo>
                    <a:pt x="68374" y="803352"/>
                  </a:lnTo>
                  <a:lnTo>
                    <a:pt x="68808" y="803122"/>
                  </a:lnTo>
                  <a:lnTo>
                    <a:pt x="67665" y="803871"/>
                  </a:lnTo>
                  <a:close/>
                </a:path>
                <a:path w="248284" h="877570">
                  <a:moveTo>
                    <a:pt x="48581" y="813832"/>
                  </a:moveTo>
                  <a:lnTo>
                    <a:pt x="68374" y="803352"/>
                  </a:lnTo>
                  <a:lnTo>
                    <a:pt x="67665" y="803871"/>
                  </a:lnTo>
                  <a:lnTo>
                    <a:pt x="80449" y="803871"/>
                  </a:lnTo>
                  <a:lnTo>
                    <a:pt x="67178" y="813549"/>
                  </a:lnTo>
                  <a:lnTo>
                    <a:pt x="49453" y="813549"/>
                  </a:lnTo>
                  <a:lnTo>
                    <a:pt x="48581" y="813832"/>
                  </a:lnTo>
                  <a:close/>
                </a:path>
                <a:path w="248284" h="877570">
                  <a:moveTo>
                    <a:pt x="47917" y="814184"/>
                  </a:moveTo>
                  <a:lnTo>
                    <a:pt x="48581" y="813832"/>
                  </a:lnTo>
                  <a:lnTo>
                    <a:pt x="49453" y="813549"/>
                  </a:lnTo>
                  <a:lnTo>
                    <a:pt x="47917" y="814184"/>
                  </a:lnTo>
                  <a:close/>
                </a:path>
                <a:path w="248284" h="877570">
                  <a:moveTo>
                    <a:pt x="66308" y="814184"/>
                  </a:moveTo>
                  <a:lnTo>
                    <a:pt x="47917" y="814184"/>
                  </a:lnTo>
                  <a:lnTo>
                    <a:pt x="49453" y="813549"/>
                  </a:lnTo>
                  <a:lnTo>
                    <a:pt x="67178" y="813549"/>
                  </a:lnTo>
                  <a:lnTo>
                    <a:pt x="66308" y="814184"/>
                  </a:lnTo>
                  <a:close/>
                </a:path>
                <a:path w="248284" h="877570">
                  <a:moveTo>
                    <a:pt x="28986" y="820196"/>
                  </a:moveTo>
                  <a:lnTo>
                    <a:pt x="48581" y="813832"/>
                  </a:lnTo>
                  <a:lnTo>
                    <a:pt x="47917" y="814184"/>
                  </a:lnTo>
                  <a:lnTo>
                    <a:pt x="66308" y="814184"/>
                  </a:lnTo>
                  <a:lnTo>
                    <a:pt x="58210" y="820089"/>
                  </a:lnTo>
                  <a:lnTo>
                    <a:pt x="29616" y="820089"/>
                  </a:lnTo>
                  <a:lnTo>
                    <a:pt x="28986" y="820196"/>
                  </a:lnTo>
                  <a:close/>
                </a:path>
                <a:path w="248284" h="877570">
                  <a:moveTo>
                    <a:pt x="28219" y="820445"/>
                  </a:moveTo>
                  <a:lnTo>
                    <a:pt x="28986" y="820196"/>
                  </a:lnTo>
                  <a:lnTo>
                    <a:pt x="29616" y="820089"/>
                  </a:lnTo>
                  <a:lnTo>
                    <a:pt x="28219" y="820445"/>
                  </a:lnTo>
                  <a:close/>
                </a:path>
                <a:path w="248284" h="877570">
                  <a:moveTo>
                    <a:pt x="57722" y="820445"/>
                  </a:moveTo>
                  <a:lnTo>
                    <a:pt x="28219" y="820445"/>
                  </a:lnTo>
                  <a:lnTo>
                    <a:pt x="29616" y="820089"/>
                  </a:lnTo>
                  <a:lnTo>
                    <a:pt x="58210" y="820089"/>
                  </a:lnTo>
                  <a:lnTo>
                    <a:pt x="57722" y="820445"/>
                  </a:lnTo>
                  <a:close/>
                </a:path>
                <a:path w="248284" h="877570">
                  <a:moveTo>
                    <a:pt x="30060" y="839343"/>
                  </a:moveTo>
                  <a:lnTo>
                    <a:pt x="26987" y="820534"/>
                  </a:lnTo>
                  <a:lnTo>
                    <a:pt x="28986" y="820196"/>
                  </a:lnTo>
                  <a:lnTo>
                    <a:pt x="28219" y="820445"/>
                  </a:lnTo>
                  <a:lnTo>
                    <a:pt x="57722" y="820445"/>
                  </a:lnTo>
                  <a:lnTo>
                    <a:pt x="56573" y="821283"/>
                  </a:lnTo>
                  <a:lnTo>
                    <a:pt x="32435" y="821283"/>
                  </a:lnTo>
                  <a:lnTo>
                    <a:pt x="34124" y="837653"/>
                  </a:lnTo>
                  <a:lnTo>
                    <a:pt x="36878" y="837653"/>
                  </a:lnTo>
                  <a:lnTo>
                    <a:pt x="33185" y="838847"/>
                  </a:lnTo>
                  <a:lnTo>
                    <a:pt x="32689" y="838898"/>
                  </a:lnTo>
                  <a:lnTo>
                    <a:pt x="30060" y="839343"/>
                  </a:lnTo>
                  <a:close/>
                </a:path>
                <a:path w="248284" h="877570">
                  <a:moveTo>
                    <a:pt x="34124" y="837653"/>
                  </a:moveTo>
                  <a:lnTo>
                    <a:pt x="32435" y="821283"/>
                  </a:lnTo>
                  <a:lnTo>
                    <a:pt x="47324" y="828028"/>
                  </a:lnTo>
                  <a:lnTo>
                    <a:pt x="34124" y="837653"/>
                  </a:lnTo>
                  <a:close/>
                </a:path>
                <a:path w="248284" h="877570">
                  <a:moveTo>
                    <a:pt x="47324" y="828028"/>
                  </a:moveTo>
                  <a:lnTo>
                    <a:pt x="32435" y="821283"/>
                  </a:lnTo>
                  <a:lnTo>
                    <a:pt x="56573" y="821283"/>
                  </a:lnTo>
                  <a:lnTo>
                    <a:pt x="47324" y="828028"/>
                  </a:lnTo>
                  <a:close/>
                </a:path>
                <a:path w="248284" h="877570">
                  <a:moveTo>
                    <a:pt x="36878" y="837653"/>
                  </a:moveTo>
                  <a:lnTo>
                    <a:pt x="34124" y="837653"/>
                  </a:lnTo>
                  <a:lnTo>
                    <a:pt x="47324" y="828028"/>
                  </a:lnTo>
                  <a:lnTo>
                    <a:pt x="55374" y="831674"/>
                  </a:lnTo>
                  <a:lnTo>
                    <a:pt x="36878" y="837653"/>
                  </a:lnTo>
                  <a:close/>
                </a:path>
                <a:path w="248284" h="877570">
                  <a:moveTo>
                    <a:pt x="72302" y="839343"/>
                  </a:moveTo>
                  <a:lnTo>
                    <a:pt x="30060" y="839343"/>
                  </a:lnTo>
                  <a:lnTo>
                    <a:pt x="32689" y="838898"/>
                  </a:lnTo>
                  <a:lnTo>
                    <a:pt x="33185" y="838847"/>
                  </a:lnTo>
                  <a:lnTo>
                    <a:pt x="55374" y="831674"/>
                  </a:lnTo>
                  <a:lnTo>
                    <a:pt x="72302" y="839343"/>
                  </a:lnTo>
                  <a:close/>
                </a:path>
              </a:pathLst>
            </a:custGeom>
            <a:solidFill>
              <a:srgbClr val="3394BA"/>
            </a:solidFill>
          </p:spPr>
          <p:txBody>
            <a:bodyPr wrap="square" lIns="0" tIns="0" rIns="0" bIns="0" rtlCol="0"/>
            <a:lstStyle/>
            <a:p>
              <a:endParaRPr/>
            </a:p>
          </p:txBody>
        </p:sp>
      </p:gr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55" dirty="0"/>
              <a:t>CP-</a:t>
            </a:r>
            <a:r>
              <a:rPr spc="155" dirty="0"/>
              <a:t>nets</a:t>
            </a:r>
            <a:r>
              <a:rPr spc="-55" dirty="0"/>
              <a:t> </a:t>
            </a:r>
            <a:r>
              <a:rPr spc="200" dirty="0"/>
              <a:t>as</a:t>
            </a:r>
            <a:r>
              <a:rPr spc="-60" dirty="0"/>
              <a:t> </a:t>
            </a:r>
            <a:r>
              <a:rPr spc="190" dirty="0"/>
              <a:t>Ethical</a:t>
            </a:r>
            <a:r>
              <a:rPr spc="-50" dirty="0"/>
              <a:t> </a:t>
            </a:r>
            <a:r>
              <a:rPr spc="145" dirty="0"/>
              <a:t>Priorities</a:t>
            </a:r>
          </a:p>
        </p:txBody>
      </p:sp>
      <p:sp>
        <p:nvSpPr>
          <p:cNvPr id="3" name="object 3"/>
          <p:cNvSpPr txBox="1"/>
          <p:nvPr/>
        </p:nvSpPr>
        <p:spPr>
          <a:xfrm>
            <a:off x="596900" y="836675"/>
            <a:ext cx="10575925" cy="1430655"/>
          </a:xfrm>
          <a:prstGeom prst="rect">
            <a:avLst/>
          </a:prstGeom>
        </p:spPr>
        <p:txBody>
          <a:bodyPr vert="horz" wrap="square" lIns="0" tIns="73660" rIns="0" bIns="0" rtlCol="0">
            <a:spAutoFit/>
          </a:bodyPr>
          <a:lstStyle/>
          <a:p>
            <a:pPr marL="102235" indent="-90170">
              <a:lnSpc>
                <a:spcPct val="100000"/>
              </a:lnSpc>
              <a:spcBef>
                <a:spcPts val="580"/>
              </a:spcBef>
              <a:buSzPct val="95000"/>
              <a:buFont typeface="Arial"/>
              <a:buChar char="•"/>
              <a:tabLst>
                <a:tab pos="102870" algn="l"/>
              </a:tabLst>
            </a:pPr>
            <a:r>
              <a:rPr lang="el-GR" sz="2000" b="1" dirty="0">
                <a:solidFill>
                  <a:srgbClr val="004165"/>
                </a:solidFill>
                <a:latin typeface="Arial"/>
                <a:cs typeface="Arial"/>
              </a:rPr>
              <a:t>Ηθικές προτιμήσεις:</a:t>
            </a:r>
            <a:r>
              <a:rPr sz="2000" b="1" spc="-30" dirty="0">
                <a:solidFill>
                  <a:srgbClr val="004165"/>
                </a:solidFill>
                <a:latin typeface="Arial"/>
                <a:cs typeface="Arial"/>
              </a:rPr>
              <a:t> </a:t>
            </a:r>
            <a:r>
              <a:rPr sz="2000" dirty="0">
                <a:solidFill>
                  <a:srgbClr val="004165"/>
                </a:solidFill>
                <a:latin typeface="Arial"/>
                <a:cs typeface="Arial"/>
              </a:rPr>
              <a:t>Amartya</a:t>
            </a:r>
            <a:r>
              <a:rPr sz="2000" spc="-35" dirty="0">
                <a:solidFill>
                  <a:srgbClr val="004165"/>
                </a:solidFill>
                <a:latin typeface="Arial"/>
                <a:cs typeface="Arial"/>
              </a:rPr>
              <a:t> </a:t>
            </a:r>
            <a:r>
              <a:rPr sz="2000" dirty="0">
                <a:solidFill>
                  <a:srgbClr val="004165"/>
                </a:solidFill>
                <a:latin typeface="Arial"/>
                <a:cs typeface="Arial"/>
              </a:rPr>
              <a:t>Sen,</a:t>
            </a:r>
            <a:r>
              <a:rPr sz="2000" spc="-45" dirty="0">
                <a:solidFill>
                  <a:srgbClr val="004165"/>
                </a:solidFill>
                <a:latin typeface="Arial"/>
                <a:cs typeface="Arial"/>
              </a:rPr>
              <a:t> </a:t>
            </a:r>
            <a:r>
              <a:rPr sz="2000" dirty="0">
                <a:solidFill>
                  <a:srgbClr val="004165"/>
                </a:solidFill>
                <a:latin typeface="Arial"/>
                <a:cs typeface="Arial"/>
              </a:rPr>
              <a:t>“</a:t>
            </a:r>
            <a:r>
              <a:rPr lang="el-GR" sz="2000" dirty="0">
                <a:solidFill>
                  <a:srgbClr val="004165"/>
                </a:solidFill>
                <a:latin typeface="Arial"/>
                <a:cs typeface="Arial"/>
              </a:rPr>
              <a:t>η ηθική απαιτεί κρίση μεταξύ προτιμήσεων</a:t>
            </a:r>
            <a:r>
              <a:rPr sz="2000" spc="-10" dirty="0">
                <a:solidFill>
                  <a:srgbClr val="004165"/>
                </a:solidFill>
                <a:latin typeface="Arial"/>
                <a:cs typeface="Arial"/>
              </a:rPr>
              <a:t>.”</a:t>
            </a:r>
            <a:endParaRPr sz="2000" dirty="0">
              <a:latin typeface="Arial"/>
              <a:cs typeface="Arial"/>
            </a:endParaRPr>
          </a:p>
          <a:p>
            <a:pPr marL="755015" lvl="1" indent="-396875">
              <a:lnSpc>
                <a:spcPct val="100000"/>
              </a:lnSpc>
              <a:spcBef>
                <a:spcPts val="480"/>
              </a:spcBef>
              <a:buChar char="–"/>
              <a:tabLst>
                <a:tab pos="755015" algn="l"/>
                <a:tab pos="755650" algn="l"/>
              </a:tabLst>
            </a:pPr>
            <a:r>
              <a:rPr sz="2000" spc="-10" dirty="0">
                <a:solidFill>
                  <a:srgbClr val="004165"/>
                </a:solidFill>
                <a:latin typeface="Arial"/>
                <a:cs typeface="Arial"/>
              </a:rPr>
              <a:t>Meta-</a:t>
            </a:r>
            <a:r>
              <a:rPr sz="2000" dirty="0">
                <a:solidFill>
                  <a:srgbClr val="004165"/>
                </a:solidFill>
                <a:latin typeface="Arial"/>
                <a:cs typeface="Arial"/>
              </a:rPr>
              <a:t>ranking:</a:t>
            </a:r>
            <a:r>
              <a:rPr sz="2000" spc="-60" dirty="0">
                <a:solidFill>
                  <a:srgbClr val="004165"/>
                </a:solidFill>
                <a:latin typeface="Arial"/>
                <a:cs typeface="Arial"/>
              </a:rPr>
              <a:t> </a:t>
            </a:r>
            <a:r>
              <a:rPr lang="el-GR" sz="2000" dirty="0">
                <a:solidFill>
                  <a:srgbClr val="004165"/>
                </a:solidFill>
                <a:latin typeface="Arial"/>
                <a:cs typeface="Arial"/>
              </a:rPr>
              <a:t>προτιμήσεις επί προτιμήσεων</a:t>
            </a:r>
            <a:r>
              <a:rPr sz="2000" spc="-10" dirty="0">
                <a:solidFill>
                  <a:srgbClr val="004165"/>
                </a:solidFill>
                <a:latin typeface="Arial"/>
                <a:cs typeface="Arial"/>
              </a:rPr>
              <a:t>.</a:t>
            </a:r>
            <a:endParaRPr sz="2000" dirty="0">
              <a:latin typeface="Arial"/>
              <a:cs typeface="Arial"/>
            </a:endParaRPr>
          </a:p>
          <a:p>
            <a:pPr marL="755015" marR="5080" lvl="1" indent="-396240">
              <a:lnSpc>
                <a:spcPct val="100000"/>
              </a:lnSpc>
              <a:spcBef>
                <a:spcPts val="505"/>
              </a:spcBef>
              <a:buChar char="–"/>
              <a:tabLst>
                <a:tab pos="755015" algn="l"/>
                <a:tab pos="755650" algn="l"/>
              </a:tabLst>
            </a:pPr>
            <a:r>
              <a:rPr lang="el-GR" sz="2000" dirty="0">
                <a:solidFill>
                  <a:srgbClr val="004165"/>
                </a:solidFill>
                <a:latin typeface="Arial"/>
                <a:cs typeface="Arial"/>
              </a:rPr>
              <a:t>Οι προτιμήσεις ενός ατόμου μπορούν να αξιολογηθούν ηθικά μετρώντας την απόσταση του CP-</a:t>
            </a:r>
            <a:r>
              <a:rPr lang="el-GR" sz="2000" dirty="0" err="1">
                <a:solidFill>
                  <a:srgbClr val="004165"/>
                </a:solidFill>
                <a:latin typeface="Arial"/>
                <a:cs typeface="Arial"/>
              </a:rPr>
              <a:t>net</a:t>
            </a:r>
            <a:r>
              <a:rPr lang="el-GR" sz="2000" dirty="0">
                <a:solidFill>
                  <a:srgbClr val="004165"/>
                </a:solidFill>
                <a:latin typeface="Arial"/>
                <a:cs typeface="Arial"/>
              </a:rPr>
              <a:t> του/της από το ηθικό δίκτυο</a:t>
            </a:r>
            <a:r>
              <a:rPr lang="en-US" sz="2000" dirty="0">
                <a:solidFill>
                  <a:srgbClr val="004165"/>
                </a:solidFill>
                <a:latin typeface="Arial"/>
                <a:cs typeface="Arial"/>
              </a:rPr>
              <a:t>.</a:t>
            </a:r>
            <a:endParaRPr sz="2000" dirty="0">
              <a:latin typeface="Arial"/>
              <a:cs typeface="Arial"/>
            </a:endParaRPr>
          </a:p>
        </p:txBody>
      </p:sp>
      <p:pic>
        <p:nvPicPr>
          <p:cNvPr id="4" name="object 4"/>
          <p:cNvPicPr/>
          <p:nvPr/>
        </p:nvPicPr>
        <p:blipFill>
          <a:blip r:embed="rId2" cstate="print"/>
          <a:stretch>
            <a:fillRect/>
          </a:stretch>
        </p:blipFill>
        <p:spPr>
          <a:xfrm>
            <a:off x="647700" y="2678925"/>
            <a:ext cx="10877550" cy="380998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3522459" y="0"/>
              <a:ext cx="8669540" cy="6857925"/>
            </a:xfrm>
            <a:prstGeom prst="rect">
              <a:avLst/>
            </a:prstGeom>
          </p:spPr>
        </p:pic>
        <p:pic>
          <p:nvPicPr>
            <p:cNvPr id="4" name="object 4"/>
            <p:cNvPicPr/>
            <p:nvPr/>
          </p:nvPicPr>
          <p:blipFill>
            <a:blip r:embed="rId3" cstate="print"/>
            <a:stretch>
              <a:fillRect/>
            </a:stretch>
          </p:blipFill>
          <p:spPr>
            <a:xfrm>
              <a:off x="0" y="0"/>
              <a:ext cx="9756648" cy="6857999"/>
            </a:xfrm>
            <a:prstGeom prst="rect">
              <a:avLst/>
            </a:prstGeom>
          </p:spPr>
        </p:pic>
      </p:grpSp>
      <p:sp>
        <p:nvSpPr>
          <p:cNvPr id="5" name="object 5"/>
          <p:cNvSpPr txBox="1">
            <a:spLocks noGrp="1"/>
          </p:cNvSpPr>
          <p:nvPr>
            <p:ph type="title"/>
          </p:nvPr>
        </p:nvSpPr>
        <p:spPr>
          <a:xfrm>
            <a:off x="455282" y="1168070"/>
            <a:ext cx="2826767" cy="833562"/>
          </a:xfrm>
          <a:prstGeom prst="rect">
            <a:avLst/>
          </a:prstGeom>
        </p:spPr>
        <p:txBody>
          <a:bodyPr vert="horz" wrap="square" lIns="0" tIns="63500" rIns="0" bIns="0" rtlCol="0">
            <a:spAutoFit/>
          </a:bodyPr>
          <a:lstStyle/>
          <a:p>
            <a:pPr marL="12700" marR="5080">
              <a:lnSpc>
                <a:spcPts val="3000"/>
              </a:lnSpc>
              <a:spcBef>
                <a:spcPts val="500"/>
              </a:spcBef>
            </a:pPr>
            <a:r>
              <a:rPr lang="el-GR" spc="-10" dirty="0">
                <a:solidFill>
                  <a:srgbClr val="FFFFFF"/>
                </a:solidFill>
                <a:latin typeface="Calibri"/>
                <a:cs typeface="Calibri"/>
              </a:rPr>
              <a:t>Τι είναι η τεχνητή νοημοσύνη;</a:t>
            </a:r>
            <a:endParaRPr spc="-10" dirty="0">
              <a:solidFill>
                <a:srgbClr val="FFFFFF"/>
              </a:solidFill>
              <a:latin typeface="Calibri"/>
              <a:cs typeface="Calibri"/>
            </a:endParaRPr>
          </a:p>
        </p:txBody>
      </p:sp>
      <p:grpSp>
        <p:nvGrpSpPr>
          <p:cNvPr id="6" name="object 6"/>
          <p:cNvGrpSpPr/>
          <p:nvPr/>
        </p:nvGrpSpPr>
        <p:grpSpPr>
          <a:xfrm>
            <a:off x="424802" y="843559"/>
            <a:ext cx="3304540" cy="1618615"/>
            <a:chOff x="424802" y="843559"/>
            <a:chExt cx="3304540" cy="1618615"/>
          </a:xfrm>
        </p:grpSpPr>
        <p:sp>
          <p:nvSpPr>
            <p:cNvPr id="7" name="object 7"/>
            <p:cNvSpPr/>
            <p:nvPr/>
          </p:nvSpPr>
          <p:spPr>
            <a:xfrm>
              <a:off x="424802" y="843559"/>
              <a:ext cx="548640" cy="73660"/>
            </a:xfrm>
            <a:custGeom>
              <a:avLst/>
              <a:gdLst/>
              <a:ahLst/>
              <a:cxnLst/>
              <a:rect l="l" t="t" r="r" b="b"/>
              <a:pathLst>
                <a:path w="548640" h="73659">
                  <a:moveTo>
                    <a:pt x="548627" y="73126"/>
                  </a:moveTo>
                  <a:lnTo>
                    <a:pt x="0" y="73126"/>
                  </a:lnTo>
                  <a:lnTo>
                    <a:pt x="0" y="0"/>
                  </a:lnTo>
                  <a:lnTo>
                    <a:pt x="548627" y="0"/>
                  </a:lnTo>
                  <a:lnTo>
                    <a:pt x="548627" y="73126"/>
                  </a:lnTo>
                  <a:close/>
                </a:path>
              </a:pathLst>
            </a:custGeom>
            <a:solidFill>
              <a:srgbClr val="ED7C30"/>
            </a:solidFill>
          </p:spPr>
          <p:txBody>
            <a:bodyPr wrap="square" lIns="0" tIns="0" rIns="0" bIns="0" rtlCol="0"/>
            <a:lstStyle/>
            <a:p>
              <a:endParaRPr/>
            </a:p>
          </p:txBody>
        </p:sp>
        <p:sp>
          <p:nvSpPr>
            <p:cNvPr id="8" name="object 8"/>
            <p:cNvSpPr/>
            <p:nvPr/>
          </p:nvSpPr>
          <p:spPr>
            <a:xfrm>
              <a:off x="428231" y="2443454"/>
              <a:ext cx="3301365" cy="18415"/>
            </a:xfrm>
            <a:custGeom>
              <a:avLst/>
              <a:gdLst/>
              <a:ahLst/>
              <a:cxnLst/>
              <a:rect l="l" t="t" r="r" b="b"/>
              <a:pathLst>
                <a:path w="3301365" h="18414">
                  <a:moveTo>
                    <a:pt x="3301009" y="18300"/>
                  </a:moveTo>
                  <a:lnTo>
                    <a:pt x="0" y="18300"/>
                  </a:lnTo>
                  <a:lnTo>
                    <a:pt x="0" y="0"/>
                  </a:lnTo>
                  <a:lnTo>
                    <a:pt x="3301009" y="0"/>
                  </a:lnTo>
                  <a:lnTo>
                    <a:pt x="3301009" y="18300"/>
                  </a:lnTo>
                  <a:close/>
                </a:path>
              </a:pathLst>
            </a:custGeom>
            <a:solidFill>
              <a:srgbClr val="FFFFFF"/>
            </a:solidFill>
          </p:spPr>
          <p:txBody>
            <a:bodyPr wrap="square" lIns="0" tIns="0" rIns="0" bIns="0" rtlCol="0"/>
            <a:lstStyle/>
            <a:p>
              <a:endParaRPr/>
            </a:p>
          </p:txBody>
        </p:sp>
      </p:grpSp>
      <p:sp>
        <p:nvSpPr>
          <p:cNvPr id="9" name="object 9"/>
          <p:cNvSpPr txBox="1"/>
          <p:nvPr/>
        </p:nvSpPr>
        <p:spPr>
          <a:xfrm>
            <a:off x="449833" y="2712720"/>
            <a:ext cx="3275329" cy="3032753"/>
          </a:xfrm>
          <a:prstGeom prst="rect">
            <a:avLst/>
          </a:prstGeom>
        </p:spPr>
        <p:txBody>
          <a:bodyPr vert="horz" wrap="square" lIns="0" tIns="38735" rIns="0" bIns="0" rtlCol="0">
            <a:spAutoFit/>
          </a:bodyPr>
          <a:lstStyle/>
          <a:p>
            <a:pPr marL="12700" marR="37465">
              <a:lnSpc>
                <a:spcPct val="89800"/>
              </a:lnSpc>
              <a:spcBef>
                <a:spcPts val="305"/>
              </a:spcBef>
            </a:pPr>
            <a:r>
              <a:rPr sz="1700" b="1" dirty="0">
                <a:solidFill>
                  <a:srgbClr val="FFFFFF"/>
                </a:solidFill>
                <a:latin typeface="Calibri"/>
                <a:cs typeface="Calibri"/>
              </a:rPr>
              <a:t>Narrow</a:t>
            </a:r>
            <a:r>
              <a:rPr sz="1700" b="1" spc="-35" dirty="0">
                <a:solidFill>
                  <a:srgbClr val="FFFFFF"/>
                </a:solidFill>
                <a:latin typeface="Calibri"/>
                <a:cs typeface="Calibri"/>
              </a:rPr>
              <a:t> </a:t>
            </a:r>
            <a:r>
              <a:rPr sz="1700" b="1" dirty="0">
                <a:solidFill>
                  <a:srgbClr val="FFFFFF"/>
                </a:solidFill>
                <a:latin typeface="Calibri"/>
                <a:cs typeface="Calibri"/>
              </a:rPr>
              <a:t>AI:</a:t>
            </a:r>
            <a:r>
              <a:rPr sz="1700" b="1" spc="-30" dirty="0">
                <a:solidFill>
                  <a:srgbClr val="FFFFFF"/>
                </a:solidFill>
                <a:latin typeface="Calibri"/>
                <a:cs typeface="Calibri"/>
              </a:rPr>
              <a:t> </a:t>
            </a:r>
            <a:r>
              <a:rPr sz="1700" dirty="0">
                <a:solidFill>
                  <a:srgbClr val="FFFFFF"/>
                </a:solidFill>
                <a:latin typeface="Calibri"/>
                <a:cs typeface="Calibri"/>
              </a:rPr>
              <a:t>the</a:t>
            </a:r>
            <a:r>
              <a:rPr sz="1700" spc="-30" dirty="0">
                <a:solidFill>
                  <a:srgbClr val="FFFFFF"/>
                </a:solidFill>
                <a:latin typeface="Calibri"/>
                <a:cs typeface="Calibri"/>
              </a:rPr>
              <a:t> </a:t>
            </a:r>
            <a:r>
              <a:rPr sz="1700" dirty="0">
                <a:solidFill>
                  <a:srgbClr val="FFFFFF"/>
                </a:solidFill>
                <a:latin typeface="Calibri"/>
                <a:cs typeface="Calibri"/>
              </a:rPr>
              <a:t>ability</a:t>
            </a:r>
            <a:r>
              <a:rPr sz="1700" spc="-15" dirty="0">
                <a:solidFill>
                  <a:srgbClr val="FFFFFF"/>
                </a:solidFill>
                <a:latin typeface="Calibri"/>
                <a:cs typeface="Calibri"/>
              </a:rPr>
              <a:t> </a:t>
            </a:r>
            <a:r>
              <a:rPr sz="1700" dirty="0">
                <a:solidFill>
                  <a:srgbClr val="FFFFFF"/>
                </a:solidFill>
                <a:latin typeface="Calibri"/>
                <a:cs typeface="Calibri"/>
              </a:rPr>
              <a:t>to</a:t>
            </a:r>
            <a:r>
              <a:rPr sz="1700" spc="-20" dirty="0">
                <a:solidFill>
                  <a:srgbClr val="FFFFFF"/>
                </a:solidFill>
                <a:latin typeface="Calibri"/>
                <a:cs typeface="Calibri"/>
              </a:rPr>
              <a:t> </a:t>
            </a:r>
            <a:r>
              <a:rPr sz="1700" spc="-10" dirty="0">
                <a:solidFill>
                  <a:srgbClr val="FFFFFF"/>
                </a:solidFill>
                <a:latin typeface="Calibri"/>
                <a:cs typeface="Calibri"/>
              </a:rPr>
              <a:t>perform </a:t>
            </a:r>
            <a:r>
              <a:rPr sz="1700" dirty="0">
                <a:solidFill>
                  <a:srgbClr val="FFFFFF"/>
                </a:solidFill>
                <a:latin typeface="Calibri"/>
                <a:cs typeface="Calibri"/>
              </a:rPr>
              <a:t>very</a:t>
            </a:r>
            <a:r>
              <a:rPr sz="1700" spc="-50" dirty="0">
                <a:solidFill>
                  <a:srgbClr val="FFFFFF"/>
                </a:solidFill>
                <a:latin typeface="Calibri"/>
                <a:cs typeface="Calibri"/>
              </a:rPr>
              <a:t> </a:t>
            </a:r>
            <a:r>
              <a:rPr sz="1700" dirty="0">
                <a:solidFill>
                  <a:srgbClr val="FFFFFF"/>
                </a:solidFill>
                <a:latin typeface="Calibri"/>
                <a:cs typeface="Calibri"/>
              </a:rPr>
              <a:t>specific</a:t>
            </a:r>
            <a:r>
              <a:rPr sz="1700" spc="-50" dirty="0">
                <a:solidFill>
                  <a:srgbClr val="FFFFFF"/>
                </a:solidFill>
                <a:latin typeface="Calibri"/>
                <a:cs typeface="Calibri"/>
              </a:rPr>
              <a:t> </a:t>
            </a:r>
            <a:r>
              <a:rPr sz="1700" dirty="0">
                <a:solidFill>
                  <a:srgbClr val="FFFFFF"/>
                </a:solidFill>
                <a:latin typeface="Calibri"/>
                <a:cs typeface="Calibri"/>
              </a:rPr>
              <a:t>tasks,</a:t>
            </a:r>
            <a:r>
              <a:rPr sz="1700" spc="-45" dirty="0">
                <a:solidFill>
                  <a:srgbClr val="FFFFFF"/>
                </a:solidFill>
                <a:latin typeface="Calibri"/>
                <a:cs typeface="Calibri"/>
              </a:rPr>
              <a:t> </a:t>
            </a:r>
            <a:r>
              <a:rPr sz="1700" dirty="0">
                <a:solidFill>
                  <a:srgbClr val="FFFFFF"/>
                </a:solidFill>
                <a:latin typeface="Calibri"/>
                <a:cs typeface="Calibri"/>
              </a:rPr>
              <a:t>reaching</a:t>
            </a:r>
            <a:r>
              <a:rPr sz="1700" spc="-45" dirty="0">
                <a:solidFill>
                  <a:srgbClr val="FFFFFF"/>
                </a:solidFill>
                <a:latin typeface="Calibri"/>
                <a:cs typeface="Calibri"/>
              </a:rPr>
              <a:t> </a:t>
            </a:r>
            <a:r>
              <a:rPr sz="1700" spc="-10" dirty="0">
                <a:solidFill>
                  <a:srgbClr val="FFFFFF"/>
                </a:solidFill>
                <a:latin typeface="Calibri"/>
                <a:cs typeface="Calibri"/>
              </a:rPr>
              <a:t>super- </a:t>
            </a:r>
            <a:r>
              <a:rPr sz="1700" dirty="0">
                <a:solidFill>
                  <a:srgbClr val="FFFFFF"/>
                </a:solidFill>
                <a:latin typeface="Calibri"/>
                <a:cs typeface="Calibri"/>
              </a:rPr>
              <a:t>human</a:t>
            </a:r>
            <a:r>
              <a:rPr sz="1700" spc="-25" dirty="0">
                <a:solidFill>
                  <a:srgbClr val="FFFFFF"/>
                </a:solidFill>
                <a:latin typeface="Calibri"/>
                <a:cs typeface="Calibri"/>
              </a:rPr>
              <a:t> </a:t>
            </a:r>
            <a:r>
              <a:rPr sz="1700" spc="-10" dirty="0">
                <a:solidFill>
                  <a:srgbClr val="FFFFFF"/>
                </a:solidFill>
                <a:latin typeface="Calibri"/>
                <a:cs typeface="Calibri"/>
              </a:rPr>
              <a:t>performances</a:t>
            </a:r>
            <a:r>
              <a:rPr sz="1700" spc="-15" dirty="0">
                <a:solidFill>
                  <a:srgbClr val="FFFFFF"/>
                </a:solidFill>
                <a:latin typeface="Calibri"/>
                <a:cs typeface="Calibri"/>
              </a:rPr>
              <a:t> </a:t>
            </a:r>
            <a:r>
              <a:rPr sz="1700" dirty="0">
                <a:solidFill>
                  <a:srgbClr val="FFFFFF"/>
                </a:solidFill>
                <a:latin typeface="Calibri"/>
                <a:cs typeface="Calibri"/>
              </a:rPr>
              <a:t>in</a:t>
            </a:r>
            <a:r>
              <a:rPr sz="1700" spc="-20" dirty="0">
                <a:solidFill>
                  <a:srgbClr val="FFFFFF"/>
                </a:solidFill>
                <a:latin typeface="Calibri"/>
                <a:cs typeface="Calibri"/>
              </a:rPr>
              <a:t> </a:t>
            </a:r>
            <a:r>
              <a:rPr sz="1700" dirty="0">
                <a:solidFill>
                  <a:srgbClr val="FFFFFF"/>
                </a:solidFill>
                <a:latin typeface="Calibri"/>
                <a:cs typeface="Calibri"/>
              </a:rPr>
              <a:t>very</a:t>
            </a:r>
            <a:r>
              <a:rPr sz="1700" spc="5" dirty="0">
                <a:solidFill>
                  <a:srgbClr val="FFFFFF"/>
                </a:solidFill>
                <a:latin typeface="Calibri"/>
                <a:cs typeface="Calibri"/>
              </a:rPr>
              <a:t> </a:t>
            </a:r>
            <a:r>
              <a:rPr sz="1700" spc="-10" dirty="0">
                <a:solidFill>
                  <a:srgbClr val="FFFFFF"/>
                </a:solidFill>
                <a:latin typeface="Calibri"/>
                <a:cs typeface="Calibri"/>
              </a:rPr>
              <a:t>specific domains</a:t>
            </a:r>
            <a:endParaRPr sz="1700" dirty="0">
              <a:latin typeface="Calibri"/>
              <a:cs typeface="Calibri"/>
            </a:endParaRPr>
          </a:p>
          <a:p>
            <a:pPr>
              <a:lnSpc>
                <a:spcPct val="100000"/>
              </a:lnSpc>
            </a:pPr>
            <a:endParaRPr sz="2100" dirty="0">
              <a:latin typeface="Calibri"/>
              <a:cs typeface="Calibri"/>
            </a:endParaRPr>
          </a:p>
          <a:p>
            <a:pPr marL="12700" marR="50800">
              <a:lnSpc>
                <a:spcPts val="1800"/>
              </a:lnSpc>
              <a:spcBef>
                <a:spcPts val="1370"/>
              </a:spcBef>
            </a:pPr>
            <a:r>
              <a:rPr sz="1700" b="1" dirty="0">
                <a:solidFill>
                  <a:srgbClr val="FFFFFF"/>
                </a:solidFill>
                <a:latin typeface="Calibri"/>
                <a:cs typeface="Calibri"/>
              </a:rPr>
              <a:t>General</a:t>
            </a:r>
            <a:r>
              <a:rPr sz="1700" b="1" spc="-45" dirty="0">
                <a:solidFill>
                  <a:srgbClr val="FFFFFF"/>
                </a:solidFill>
                <a:latin typeface="Calibri"/>
                <a:cs typeface="Calibri"/>
              </a:rPr>
              <a:t> </a:t>
            </a:r>
            <a:r>
              <a:rPr sz="1700" b="1" dirty="0">
                <a:solidFill>
                  <a:srgbClr val="FFFFFF"/>
                </a:solidFill>
                <a:latin typeface="Calibri"/>
                <a:cs typeface="Calibri"/>
              </a:rPr>
              <a:t>AI:</a:t>
            </a:r>
            <a:r>
              <a:rPr sz="1700" b="1" spc="-30" dirty="0">
                <a:solidFill>
                  <a:srgbClr val="FFFFFF"/>
                </a:solidFill>
                <a:latin typeface="Calibri"/>
                <a:cs typeface="Calibri"/>
              </a:rPr>
              <a:t> </a:t>
            </a:r>
            <a:r>
              <a:rPr lang="el-GR" sz="1700" dirty="0">
                <a:solidFill>
                  <a:srgbClr val="FFFFFF"/>
                </a:solidFill>
                <a:latin typeface="Calibri"/>
                <a:cs typeface="Calibri"/>
              </a:rPr>
              <a:t> η ικανότητα εκτέλεσης γενικών εργασιών, επιτυγχάνοντας υπεράνθρωπες επιδόσεις σε όλους τους τομείς</a:t>
            </a:r>
            <a:endParaRPr sz="1700" dirty="0">
              <a:latin typeface="Calibri"/>
              <a:cs typeface="Calibri"/>
            </a:endParaRPr>
          </a:p>
          <a:p>
            <a:pPr marL="666750">
              <a:lnSpc>
                <a:spcPct val="100000"/>
              </a:lnSpc>
              <a:spcBef>
                <a:spcPts val="844"/>
              </a:spcBef>
            </a:pPr>
            <a:r>
              <a:rPr sz="1700" i="1" dirty="0">
                <a:solidFill>
                  <a:srgbClr val="FFFFFF"/>
                </a:solidFill>
                <a:latin typeface="Calibri"/>
                <a:cs typeface="Calibri"/>
              </a:rPr>
              <a:t>-HLEG</a:t>
            </a:r>
            <a:r>
              <a:rPr sz="1700" i="1" spc="-30" dirty="0">
                <a:solidFill>
                  <a:srgbClr val="FFFFFF"/>
                </a:solidFill>
                <a:latin typeface="Calibri"/>
                <a:cs typeface="Calibri"/>
              </a:rPr>
              <a:t> </a:t>
            </a:r>
            <a:r>
              <a:rPr lang="el-GR" sz="1700" i="1" dirty="0">
                <a:solidFill>
                  <a:srgbClr val="FFFFFF"/>
                </a:solidFill>
                <a:latin typeface="Calibri"/>
                <a:cs typeface="Calibri"/>
              </a:rPr>
              <a:t>το όρισε ως</a:t>
            </a:r>
            <a:r>
              <a:rPr sz="1700" i="1" spc="-10" dirty="0">
                <a:solidFill>
                  <a:srgbClr val="FFFFFF"/>
                </a:solidFill>
                <a:latin typeface="Calibri"/>
                <a:cs typeface="Calibri"/>
              </a:rPr>
              <a:t>"</a:t>
            </a:r>
            <a:r>
              <a:rPr lang="el-GR" sz="1700" i="1" spc="-10" dirty="0">
                <a:solidFill>
                  <a:srgbClr val="FFFFFF"/>
                </a:solidFill>
                <a:latin typeface="Calibri"/>
                <a:cs typeface="Calibri"/>
              </a:rPr>
              <a:t>μη ρεαλιστικό</a:t>
            </a:r>
            <a:r>
              <a:rPr sz="1700" i="1" spc="-10" dirty="0">
                <a:solidFill>
                  <a:srgbClr val="FFFFFF"/>
                </a:solidFill>
                <a:latin typeface="Calibri"/>
                <a:cs typeface="Calibri"/>
              </a:rPr>
              <a:t>"-</a:t>
            </a:r>
            <a:endParaRPr sz="1700" dirty="0">
              <a:latin typeface="Calibri"/>
              <a:cs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55" dirty="0"/>
              <a:t>CP-</a:t>
            </a:r>
            <a:r>
              <a:rPr spc="155" dirty="0"/>
              <a:t>nets</a:t>
            </a:r>
            <a:r>
              <a:rPr spc="-55" dirty="0"/>
              <a:t> </a:t>
            </a:r>
            <a:r>
              <a:rPr lang="el-GR" spc="200" dirty="0"/>
              <a:t>ως ηθικές προτεραιότητες</a:t>
            </a:r>
            <a:endParaRPr spc="145" dirty="0"/>
          </a:p>
        </p:txBody>
      </p:sp>
      <p:sp>
        <p:nvSpPr>
          <p:cNvPr id="3" name="object 3"/>
          <p:cNvSpPr txBox="1"/>
          <p:nvPr/>
        </p:nvSpPr>
        <p:spPr>
          <a:xfrm>
            <a:off x="596900" y="984844"/>
            <a:ext cx="10427335" cy="1372171"/>
          </a:xfrm>
          <a:prstGeom prst="rect">
            <a:avLst/>
          </a:prstGeom>
        </p:spPr>
        <p:txBody>
          <a:bodyPr vert="horz" wrap="square" lIns="0" tIns="73660" rIns="0" bIns="0" rtlCol="0">
            <a:spAutoFit/>
          </a:bodyPr>
          <a:lstStyle/>
          <a:p>
            <a:pPr marL="102235" indent="-90170">
              <a:lnSpc>
                <a:spcPct val="100000"/>
              </a:lnSpc>
              <a:spcBef>
                <a:spcPts val="580"/>
              </a:spcBef>
              <a:buSzPct val="95000"/>
              <a:buFont typeface="Arial"/>
              <a:buChar char="•"/>
              <a:tabLst>
                <a:tab pos="102870" algn="l"/>
              </a:tabLst>
            </a:pPr>
            <a:r>
              <a:rPr lang="el-GR" sz="1900" b="1" dirty="0">
                <a:solidFill>
                  <a:srgbClr val="004165"/>
                </a:solidFill>
                <a:latin typeface="Arial"/>
                <a:cs typeface="Arial"/>
              </a:rPr>
              <a:t>Διαδικασία ευθυγράμμισης αξιών</a:t>
            </a:r>
            <a:r>
              <a:rPr sz="1900" b="1" dirty="0">
                <a:solidFill>
                  <a:srgbClr val="004165"/>
                </a:solidFill>
                <a:latin typeface="Arial"/>
                <a:cs typeface="Arial"/>
              </a:rPr>
              <a:t>.</a:t>
            </a:r>
            <a:r>
              <a:rPr sz="1900" b="1" spc="-40" dirty="0">
                <a:solidFill>
                  <a:srgbClr val="004165"/>
                </a:solidFill>
                <a:latin typeface="Arial"/>
                <a:cs typeface="Arial"/>
              </a:rPr>
              <a:t> </a:t>
            </a:r>
            <a:r>
              <a:rPr lang="el-GR" sz="1900" dirty="0">
                <a:solidFill>
                  <a:srgbClr val="004165"/>
                </a:solidFill>
                <a:latin typeface="Arial"/>
                <a:cs typeface="Arial"/>
              </a:rPr>
              <a:t>Δεδομένης μιας ηθικής αρχής και της προτίμησης ενός ατόμου </a:t>
            </a:r>
            <a:r>
              <a:rPr sz="1900" spc="-10" dirty="0">
                <a:solidFill>
                  <a:srgbClr val="004165"/>
                </a:solidFill>
                <a:latin typeface="Arial"/>
                <a:cs typeface="Arial"/>
              </a:rPr>
              <a:t>:</a:t>
            </a:r>
            <a:endParaRPr sz="1900" dirty="0">
              <a:latin typeface="Arial"/>
              <a:cs typeface="Arial"/>
            </a:endParaRPr>
          </a:p>
          <a:p>
            <a:pPr marL="755015" lvl="1" indent="-396875">
              <a:lnSpc>
                <a:spcPct val="100000"/>
              </a:lnSpc>
              <a:spcBef>
                <a:spcPts val="480"/>
              </a:spcBef>
              <a:buChar char="–"/>
              <a:tabLst>
                <a:tab pos="755015" algn="l"/>
                <a:tab pos="755650" algn="l"/>
              </a:tabLst>
            </a:pPr>
            <a:r>
              <a:rPr lang="el-GR" sz="1900" dirty="0">
                <a:solidFill>
                  <a:srgbClr val="004165"/>
                </a:solidFill>
                <a:latin typeface="Arial"/>
                <a:cs typeface="Arial"/>
              </a:rPr>
              <a:t>Κατανόηση του κατά πόσον η τήρηση των προτιμήσεων θα οδηγήσει σε μια ηθική πράξη</a:t>
            </a:r>
            <a:r>
              <a:rPr sz="1900" spc="-10" dirty="0">
                <a:solidFill>
                  <a:srgbClr val="004165"/>
                </a:solidFill>
                <a:latin typeface="Arial"/>
                <a:cs typeface="Arial"/>
              </a:rPr>
              <a:t>.</a:t>
            </a:r>
            <a:endParaRPr sz="1900" dirty="0">
              <a:latin typeface="Arial"/>
              <a:cs typeface="Arial"/>
            </a:endParaRPr>
          </a:p>
          <a:p>
            <a:pPr marL="755015" lvl="1" indent="-396875">
              <a:lnSpc>
                <a:spcPct val="100000"/>
              </a:lnSpc>
              <a:spcBef>
                <a:spcPts val="505"/>
              </a:spcBef>
              <a:buChar char="–"/>
              <a:tabLst>
                <a:tab pos="755015" algn="l"/>
                <a:tab pos="755650" algn="l"/>
              </a:tabLst>
            </a:pPr>
            <a:r>
              <a:rPr lang="el-GR" sz="1900" dirty="0">
                <a:solidFill>
                  <a:srgbClr val="004165"/>
                </a:solidFill>
                <a:latin typeface="Arial"/>
                <a:cs typeface="Arial"/>
              </a:rPr>
              <a:t>Αν όχι, βρείτε τη πράξη που είναι πιο κοντά στην ηθική αρχή και κοντά στην προτίμηση</a:t>
            </a:r>
            <a:r>
              <a:rPr sz="1900" spc="-10" dirty="0">
                <a:solidFill>
                  <a:srgbClr val="004165"/>
                </a:solidFill>
                <a:latin typeface="Arial"/>
                <a:cs typeface="Arial"/>
              </a:rPr>
              <a:t>.</a:t>
            </a:r>
            <a:endParaRPr sz="1900" dirty="0">
              <a:latin typeface="Arial"/>
              <a:cs typeface="Arial"/>
            </a:endParaRPr>
          </a:p>
        </p:txBody>
      </p:sp>
      <p:pic>
        <p:nvPicPr>
          <p:cNvPr id="4" name="object 4"/>
          <p:cNvPicPr/>
          <p:nvPr/>
        </p:nvPicPr>
        <p:blipFill>
          <a:blip r:embed="rId2" cstate="print"/>
          <a:stretch>
            <a:fillRect/>
          </a:stretch>
        </p:blipFill>
        <p:spPr>
          <a:xfrm>
            <a:off x="647700" y="2678925"/>
            <a:ext cx="10877550" cy="3809987"/>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lang="el-GR" spc="165" dirty="0"/>
              <a:t>Διαδικασία ευθυγράμμισης αξιών</a:t>
            </a:r>
            <a:endParaRPr spc="150" dirty="0"/>
          </a:p>
        </p:txBody>
      </p:sp>
      <p:sp>
        <p:nvSpPr>
          <p:cNvPr id="3" name="object 3"/>
          <p:cNvSpPr txBox="1"/>
          <p:nvPr/>
        </p:nvSpPr>
        <p:spPr>
          <a:xfrm>
            <a:off x="596900" y="1600200"/>
            <a:ext cx="10876915" cy="4556376"/>
          </a:xfrm>
          <a:prstGeom prst="rect">
            <a:avLst/>
          </a:prstGeom>
        </p:spPr>
        <p:txBody>
          <a:bodyPr vert="horz" wrap="square" lIns="0" tIns="12700" rIns="0" bIns="0" rtlCol="0">
            <a:spAutoFit/>
          </a:bodyPr>
          <a:lstStyle/>
          <a:p>
            <a:pPr marL="243840" indent="-231775">
              <a:lnSpc>
                <a:spcPct val="100000"/>
              </a:lnSpc>
              <a:spcBef>
                <a:spcPts val="100"/>
              </a:spcBef>
              <a:buChar char="•"/>
              <a:tabLst>
                <a:tab pos="243840" algn="l"/>
                <a:tab pos="245110" algn="l"/>
              </a:tabLst>
            </a:pPr>
            <a:r>
              <a:rPr lang="el-GR" sz="1800" dirty="0">
                <a:solidFill>
                  <a:srgbClr val="004165"/>
                </a:solidFill>
                <a:latin typeface="Arial"/>
                <a:cs typeface="Arial"/>
              </a:rPr>
              <a:t>Δεδομένων των ηθικών αρχών και των ατομικών προτιμήσεων</a:t>
            </a:r>
            <a:r>
              <a:rPr sz="1800" spc="-10" dirty="0">
                <a:solidFill>
                  <a:srgbClr val="004165"/>
                </a:solidFill>
                <a:latin typeface="Arial"/>
                <a:cs typeface="Arial"/>
              </a:rPr>
              <a:t>.</a:t>
            </a:r>
            <a:endParaRPr sz="1800" dirty="0">
              <a:latin typeface="Arial"/>
              <a:cs typeface="Arial"/>
            </a:endParaRPr>
          </a:p>
          <a:p>
            <a:pPr>
              <a:lnSpc>
                <a:spcPct val="100000"/>
              </a:lnSpc>
              <a:spcBef>
                <a:spcPts val="55"/>
              </a:spcBef>
              <a:buClr>
                <a:srgbClr val="004165"/>
              </a:buClr>
              <a:buFont typeface="Arial"/>
              <a:buChar char="•"/>
            </a:pPr>
            <a:endParaRPr sz="1600" dirty="0">
              <a:latin typeface="Arial"/>
              <a:cs typeface="Arial"/>
            </a:endParaRPr>
          </a:p>
          <a:p>
            <a:pPr marL="983615" marR="550545" lvl="1" indent="-513715">
              <a:lnSpc>
                <a:spcPct val="147800"/>
              </a:lnSpc>
              <a:buClr>
                <a:srgbClr val="363444"/>
              </a:buClr>
              <a:buAutoNum type="alphaUcPeriod"/>
              <a:tabLst>
                <a:tab pos="983615" algn="l"/>
                <a:tab pos="984250" algn="l"/>
              </a:tabLst>
            </a:pPr>
            <a:r>
              <a:rPr lang="el-GR" sz="1800" dirty="0">
                <a:solidFill>
                  <a:srgbClr val="004165"/>
                </a:solidFill>
                <a:latin typeface="Arial"/>
                <a:cs typeface="Arial"/>
              </a:rPr>
              <a:t>Ορίστε δύο κατώτατα όρια απόστασης: t1 (που κυμαίνεται μεταξύ 0 και 1) μεταξύ των CP-</a:t>
            </a:r>
            <a:r>
              <a:rPr lang="el-GR" sz="1800" dirty="0" err="1">
                <a:solidFill>
                  <a:srgbClr val="004165"/>
                </a:solidFill>
                <a:latin typeface="Arial"/>
                <a:cs typeface="Arial"/>
              </a:rPr>
              <a:t>nets</a:t>
            </a:r>
            <a:r>
              <a:rPr lang="el-GR" sz="1800" dirty="0">
                <a:solidFill>
                  <a:srgbClr val="004165"/>
                </a:solidFill>
                <a:latin typeface="Arial"/>
                <a:cs typeface="Arial"/>
              </a:rPr>
              <a:t> και t2 μεταξύ των αποφάσεων (που κυμαίνεται μεταξύ 1 και n)</a:t>
            </a:r>
            <a:endParaRPr sz="1800" dirty="0">
              <a:latin typeface="Arial"/>
              <a:cs typeface="Arial"/>
            </a:endParaRPr>
          </a:p>
          <a:p>
            <a:pPr marL="983615" marR="115570" lvl="1" indent="-513715">
              <a:lnSpc>
                <a:spcPct val="147800"/>
              </a:lnSpc>
              <a:spcBef>
                <a:spcPts val="1320"/>
              </a:spcBef>
              <a:buClr>
                <a:srgbClr val="363444"/>
              </a:buClr>
              <a:buAutoNum type="alphaUcPeriod"/>
              <a:tabLst>
                <a:tab pos="983615" algn="l"/>
                <a:tab pos="984250" algn="l"/>
              </a:tabLst>
            </a:pPr>
            <a:r>
              <a:rPr lang="el-GR" sz="1800" dirty="0">
                <a:solidFill>
                  <a:srgbClr val="004165"/>
                </a:solidFill>
                <a:latin typeface="Arial"/>
                <a:cs typeface="Arial"/>
              </a:rPr>
              <a:t>Ελέγξτε αν τα δύο CP-</a:t>
            </a:r>
            <a:r>
              <a:rPr lang="el-GR" sz="1800" dirty="0" err="1">
                <a:solidFill>
                  <a:srgbClr val="004165"/>
                </a:solidFill>
                <a:latin typeface="Arial"/>
                <a:cs typeface="Arial"/>
              </a:rPr>
              <a:t>nets</a:t>
            </a:r>
            <a:r>
              <a:rPr lang="el-GR" sz="1800" dirty="0">
                <a:solidFill>
                  <a:srgbClr val="004165"/>
                </a:solidFill>
                <a:latin typeface="Arial"/>
                <a:cs typeface="Arial"/>
              </a:rPr>
              <a:t> A και B απέχουν λιγότερο από το t1. Σε αυτό το βήμα, χρησιμοποιούμε το </a:t>
            </a:r>
            <a:r>
              <a:rPr lang="el-GR" sz="1800" b="1" dirty="0">
                <a:solidFill>
                  <a:srgbClr val="004165"/>
                </a:solidFill>
                <a:latin typeface="Arial"/>
                <a:cs typeface="Arial"/>
              </a:rPr>
              <a:t>CPD</a:t>
            </a:r>
            <a:r>
              <a:rPr lang="el-GR" sz="1800" dirty="0">
                <a:solidFill>
                  <a:srgbClr val="004165"/>
                </a:solidFill>
                <a:latin typeface="Arial"/>
                <a:cs typeface="Arial"/>
              </a:rPr>
              <a:t> για να υπολογίσουμε την απόσταση</a:t>
            </a:r>
            <a:endParaRPr sz="1800" dirty="0">
              <a:latin typeface="Arial"/>
              <a:cs typeface="Arial"/>
            </a:endParaRPr>
          </a:p>
          <a:p>
            <a:pPr lvl="1">
              <a:lnSpc>
                <a:spcPct val="100000"/>
              </a:lnSpc>
              <a:spcBef>
                <a:spcPts val="10"/>
              </a:spcBef>
              <a:buClr>
                <a:srgbClr val="363444"/>
              </a:buClr>
              <a:buFont typeface="Arial"/>
              <a:buAutoNum type="alphaUcPeriod"/>
            </a:pPr>
            <a:endParaRPr sz="1950" dirty="0">
              <a:latin typeface="Arial"/>
              <a:cs typeface="Arial"/>
            </a:endParaRPr>
          </a:p>
          <a:p>
            <a:pPr marL="983615" lvl="1" indent="-513715">
              <a:lnSpc>
                <a:spcPct val="100000"/>
              </a:lnSpc>
              <a:buClr>
                <a:srgbClr val="363444"/>
              </a:buClr>
              <a:buAutoNum type="alphaUcPeriod"/>
              <a:tabLst>
                <a:tab pos="983615" algn="l"/>
                <a:tab pos="984250" algn="l"/>
              </a:tabLst>
            </a:pPr>
            <a:r>
              <a:rPr lang="el-GR" sz="1800" dirty="0">
                <a:solidFill>
                  <a:srgbClr val="004165"/>
                </a:solidFill>
                <a:latin typeface="Arial"/>
                <a:cs typeface="Arial"/>
              </a:rPr>
              <a:t>Εάν ναι, το άτομο επιτρέπεται να επιλέξει το καλύτερο αποτέλεσμα του CP-</a:t>
            </a:r>
            <a:r>
              <a:rPr lang="el-GR" sz="1800" dirty="0" err="1">
                <a:solidFill>
                  <a:srgbClr val="004165"/>
                </a:solidFill>
                <a:latin typeface="Arial"/>
                <a:cs typeface="Arial"/>
              </a:rPr>
              <a:t>net</a:t>
            </a:r>
            <a:r>
              <a:rPr lang="el-GR" sz="1800" dirty="0">
                <a:solidFill>
                  <a:srgbClr val="004165"/>
                </a:solidFill>
                <a:latin typeface="Arial"/>
                <a:cs typeface="Arial"/>
              </a:rPr>
              <a:t> της προτίμησής του</a:t>
            </a:r>
            <a:endParaRPr lang="en-US" sz="1800" dirty="0">
              <a:latin typeface="Arial"/>
              <a:cs typeface="Arial"/>
            </a:endParaRPr>
          </a:p>
          <a:p>
            <a:pPr marL="983615" marR="5080" lvl="1" indent="-513715">
              <a:lnSpc>
                <a:spcPct val="147800"/>
              </a:lnSpc>
              <a:spcBef>
                <a:spcPts val="1300"/>
              </a:spcBef>
              <a:buClr>
                <a:srgbClr val="363444"/>
              </a:buClr>
              <a:buAutoNum type="alphaUcPeriod"/>
              <a:tabLst>
                <a:tab pos="983615" algn="l"/>
                <a:tab pos="984250" algn="l"/>
              </a:tabLst>
            </a:pPr>
            <a:r>
              <a:rPr lang="el-GR" sz="1800" dirty="0">
                <a:solidFill>
                  <a:srgbClr val="004165"/>
                </a:solidFill>
                <a:latin typeface="Arial"/>
                <a:cs typeface="Arial"/>
              </a:rPr>
              <a:t>Εάν όχι, τότε το άτομο πρέπει να μετακινηθεί προς το κάτω μέρος της σειράς προτίμησής του σε λιγότερο προτιμώμενες αποφάσεις, μέχρι να βρει μία που είναι πιο κοντά από t2 στη βέλτιστη ηθική απόφαση.</a:t>
            </a:r>
            <a:endParaRPr lang="en-US" sz="1800" dirty="0">
              <a:latin typeface="Arial"/>
              <a:cs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09600" y="69529"/>
            <a:ext cx="11074400" cy="773430"/>
            <a:chOff x="609600" y="69529"/>
            <a:chExt cx="11074400" cy="773430"/>
          </a:xfrm>
        </p:grpSpPr>
        <p:sp>
          <p:nvSpPr>
            <p:cNvPr id="3" name="object 3"/>
            <p:cNvSpPr/>
            <p:nvPr/>
          </p:nvSpPr>
          <p:spPr>
            <a:xfrm>
              <a:off x="609600" y="838199"/>
              <a:ext cx="11074400" cy="0"/>
            </a:xfrm>
            <a:custGeom>
              <a:avLst/>
              <a:gdLst/>
              <a:ahLst/>
              <a:cxnLst/>
              <a:rect l="l" t="t" r="r" b="b"/>
              <a:pathLst>
                <a:path w="11074400">
                  <a:moveTo>
                    <a:pt x="0" y="0"/>
                  </a:moveTo>
                  <a:lnTo>
                    <a:pt x="11074400" y="0"/>
                  </a:lnTo>
                </a:path>
              </a:pathLst>
            </a:custGeom>
            <a:ln w="9525">
              <a:solidFill>
                <a:srgbClr val="000000"/>
              </a:solidFill>
            </a:ln>
          </p:spPr>
          <p:txBody>
            <a:bodyPr wrap="square" lIns="0" tIns="0" rIns="0" bIns="0" rtlCol="0"/>
            <a:lstStyle/>
            <a:p>
              <a:endParaRPr/>
            </a:p>
          </p:txBody>
        </p:sp>
        <p:pic>
          <p:nvPicPr>
            <p:cNvPr id="4" name="object 4"/>
            <p:cNvPicPr/>
            <p:nvPr/>
          </p:nvPicPr>
          <p:blipFill>
            <a:blip r:embed="rId2" cstate="print"/>
            <a:stretch>
              <a:fillRect/>
            </a:stretch>
          </p:blipFill>
          <p:spPr>
            <a:xfrm>
              <a:off x="10824608" y="69529"/>
              <a:ext cx="747551" cy="747556"/>
            </a:xfrm>
            <a:prstGeom prst="rect">
              <a:avLst/>
            </a:prstGeom>
          </p:spPr>
        </p:pic>
      </p:grpSp>
      <p:sp>
        <p:nvSpPr>
          <p:cNvPr id="5" name="object 5"/>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lang="el-GR" spc="165" dirty="0"/>
              <a:t>Διαδικασία ευθυγράμμισης αξιών</a:t>
            </a:r>
            <a:endParaRPr spc="150" dirty="0"/>
          </a:p>
        </p:txBody>
      </p:sp>
      <p:pic>
        <p:nvPicPr>
          <p:cNvPr id="6" name="object 6"/>
          <p:cNvPicPr/>
          <p:nvPr/>
        </p:nvPicPr>
        <p:blipFill>
          <a:blip r:embed="rId3" cstate="print"/>
          <a:stretch>
            <a:fillRect/>
          </a:stretch>
        </p:blipFill>
        <p:spPr>
          <a:xfrm>
            <a:off x="647700" y="1533525"/>
            <a:ext cx="10877550" cy="3810000"/>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0090048" y="4012027"/>
            <a:ext cx="1170432" cy="292603"/>
          </a:xfrm>
          <a:prstGeom prst="rect">
            <a:avLst/>
          </a:prstGeom>
        </p:spPr>
      </p:pic>
      <p:grpSp>
        <p:nvGrpSpPr>
          <p:cNvPr id="3" name="object 3"/>
          <p:cNvGrpSpPr/>
          <p:nvPr/>
        </p:nvGrpSpPr>
        <p:grpSpPr>
          <a:xfrm>
            <a:off x="9135071" y="4636985"/>
            <a:ext cx="219075" cy="2083435"/>
            <a:chOff x="9135071" y="4636985"/>
            <a:chExt cx="219075" cy="2083435"/>
          </a:xfrm>
        </p:grpSpPr>
        <p:sp>
          <p:nvSpPr>
            <p:cNvPr id="4" name="object 4"/>
            <p:cNvSpPr/>
            <p:nvPr/>
          </p:nvSpPr>
          <p:spPr>
            <a:xfrm>
              <a:off x="9353993" y="4636993"/>
              <a:ext cx="635" cy="0"/>
            </a:xfrm>
            <a:custGeom>
              <a:avLst/>
              <a:gdLst/>
              <a:ahLst/>
              <a:cxnLst/>
              <a:rect l="l" t="t" r="r" b="b"/>
              <a:pathLst>
                <a:path w="634">
                  <a:moveTo>
                    <a:pt x="0" y="0"/>
                  </a:moveTo>
                  <a:lnTo>
                    <a:pt x="72" y="0"/>
                  </a:lnTo>
                </a:path>
              </a:pathLst>
            </a:custGeom>
            <a:ln w="3175">
              <a:solidFill>
                <a:srgbClr val="FEFEFE"/>
              </a:solidFill>
            </a:ln>
          </p:spPr>
          <p:txBody>
            <a:bodyPr wrap="square" lIns="0" tIns="0" rIns="0" bIns="0" rtlCol="0"/>
            <a:lstStyle/>
            <a:p>
              <a:endParaRPr/>
            </a:p>
          </p:txBody>
        </p:sp>
        <p:pic>
          <p:nvPicPr>
            <p:cNvPr id="5" name="object 5"/>
            <p:cNvPicPr/>
            <p:nvPr/>
          </p:nvPicPr>
          <p:blipFill>
            <a:blip r:embed="rId3" cstate="print"/>
            <a:stretch>
              <a:fillRect/>
            </a:stretch>
          </p:blipFill>
          <p:spPr>
            <a:xfrm>
              <a:off x="9135071" y="4636985"/>
              <a:ext cx="218911" cy="2083431"/>
            </a:xfrm>
            <a:prstGeom prst="rect">
              <a:avLst/>
            </a:prstGeom>
          </p:spPr>
        </p:pic>
      </p:grpSp>
      <p:grpSp>
        <p:nvGrpSpPr>
          <p:cNvPr id="6" name="object 6"/>
          <p:cNvGrpSpPr/>
          <p:nvPr/>
        </p:nvGrpSpPr>
        <p:grpSpPr>
          <a:xfrm>
            <a:off x="9135071" y="4636985"/>
            <a:ext cx="1254125" cy="2164715"/>
            <a:chOff x="9135071" y="4636985"/>
            <a:chExt cx="1254125" cy="2164715"/>
          </a:xfrm>
        </p:grpSpPr>
        <p:pic>
          <p:nvPicPr>
            <p:cNvPr id="7" name="object 7"/>
            <p:cNvPicPr/>
            <p:nvPr/>
          </p:nvPicPr>
          <p:blipFill>
            <a:blip r:embed="rId4" cstate="print"/>
            <a:stretch>
              <a:fillRect/>
            </a:stretch>
          </p:blipFill>
          <p:spPr>
            <a:xfrm>
              <a:off x="9598266" y="4636985"/>
              <a:ext cx="778837" cy="113272"/>
            </a:xfrm>
            <a:prstGeom prst="rect">
              <a:avLst/>
            </a:prstGeom>
          </p:spPr>
        </p:pic>
        <p:pic>
          <p:nvPicPr>
            <p:cNvPr id="8" name="object 8"/>
            <p:cNvPicPr/>
            <p:nvPr/>
          </p:nvPicPr>
          <p:blipFill>
            <a:blip r:embed="rId5" cstate="print"/>
            <a:stretch>
              <a:fillRect/>
            </a:stretch>
          </p:blipFill>
          <p:spPr>
            <a:xfrm>
              <a:off x="9135071" y="4636996"/>
              <a:ext cx="1253528" cy="2164107"/>
            </a:xfrm>
            <a:prstGeom prst="rect">
              <a:avLst/>
            </a:prstGeom>
          </p:spPr>
        </p:pic>
      </p:grpSp>
      <p:grpSp>
        <p:nvGrpSpPr>
          <p:cNvPr id="9" name="object 9"/>
          <p:cNvGrpSpPr/>
          <p:nvPr/>
        </p:nvGrpSpPr>
        <p:grpSpPr>
          <a:xfrm>
            <a:off x="11014227" y="4663287"/>
            <a:ext cx="1107440" cy="2091055"/>
            <a:chOff x="11014227" y="4663287"/>
            <a:chExt cx="1107440" cy="2091055"/>
          </a:xfrm>
        </p:grpSpPr>
        <p:pic>
          <p:nvPicPr>
            <p:cNvPr id="10" name="object 10"/>
            <p:cNvPicPr/>
            <p:nvPr/>
          </p:nvPicPr>
          <p:blipFill>
            <a:blip r:embed="rId6" cstate="print"/>
            <a:stretch>
              <a:fillRect/>
            </a:stretch>
          </p:blipFill>
          <p:spPr>
            <a:xfrm>
              <a:off x="11344749" y="4663287"/>
              <a:ext cx="619728" cy="70362"/>
            </a:xfrm>
            <a:prstGeom prst="rect">
              <a:avLst/>
            </a:prstGeom>
          </p:spPr>
        </p:pic>
        <p:pic>
          <p:nvPicPr>
            <p:cNvPr id="11" name="object 11"/>
            <p:cNvPicPr/>
            <p:nvPr/>
          </p:nvPicPr>
          <p:blipFill>
            <a:blip r:embed="rId7" cstate="print"/>
            <a:stretch>
              <a:fillRect/>
            </a:stretch>
          </p:blipFill>
          <p:spPr>
            <a:xfrm>
              <a:off x="11014227" y="4663287"/>
              <a:ext cx="1107033" cy="2090534"/>
            </a:xfrm>
            <a:prstGeom prst="rect">
              <a:avLst/>
            </a:prstGeom>
          </p:spPr>
        </p:pic>
        <p:pic>
          <p:nvPicPr>
            <p:cNvPr id="12" name="object 12"/>
            <p:cNvPicPr/>
            <p:nvPr/>
          </p:nvPicPr>
          <p:blipFill>
            <a:blip r:embed="rId8" cstate="print"/>
            <a:stretch>
              <a:fillRect/>
            </a:stretch>
          </p:blipFill>
          <p:spPr>
            <a:xfrm>
              <a:off x="11973327" y="4663287"/>
              <a:ext cx="147933" cy="2090534"/>
            </a:xfrm>
            <a:prstGeom prst="rect">
              <a:avLst/>
            </a:prstGeom>
          </p:spPr>
        </p:pic>
      </p:grpSp>
      <p:grpSp>
        <p:nvGrpSpPr>
          <p:cNvPr id="13" name="object 13"/>
          <p:cNvGrpSpPr/>
          <p:nvPr/>
        </p:nvGrpSpPr>
        <p:grpSpPr>
          <a:xfrm>
            <a:off x="10509504" y="4608576"/>
            <a:ext cx="411480" cy="417830"/>
            <a:chOff x="10509504" y="4608576"/>
            <a:chExt cx="411480" cy="417830"/>
          </a:xfrm>
        </p:grpSpPr>
        <p:pic>
          <p:nvPicPr>
            <p:cNvPr id="14" name="object 14"/>
            <p:cNvPicPr/>
            <p:nvPr/>
          </p:nvPicPr>
          <p:blipFill>
            <a:blip r:embed="rId9" cstate="print"/>
            <a:stretch>
              <a:fillRect/>
            </a:stretch>
          </p:blipFill>
          <p:spPr>
            <a:xfrm>
              <a:off x="10509504" y="4608576"/>
              <a:ext cx="411479" cy="417575"/>
            </a:xfrm>
            <a:prstGeom prst="rect">
              <a:avLst/>
            </a:prstGeom>
          </p:spPr>
        </p:pic>
        <p:pic>
          <p:nvPicPr>
            <p:cNvPr id="15" name="object 15"/>
            <p:cNvPicPr/>
            <p:nvPr/>
          </p:nvPicPr>
          <p:blipFill>
            <a:blip r:embed="rId10" cstate="print"/>
            <a:stretch>
              <a:fillRect/>
            </a:stretch>
          </p:blipFill>
          <p:spPr>
            <a:xfrm>
              <a:off x="10557129" y="4635500"/>
              <a:ext cx="318579" cy="325145"/>
            </a:xfrm>
            <a:prstGeom prst="rect">
              <a:avLst/>
            </a:prstGeom>
          </p:spPr>
        </p:pic>
        <p:sp>
          <p:nvSpPr>
            <p:cNvPr id="16" name="object 16"/>
            <p:cNvSpPr/>
            <p:nvPr/>
          </p:nvSpPr>
          <p:spPr>
            <a:xfrm>
              <a:off x="10557129" y="4633810"/>
              <a:ext cx="318770" cy="327025"/>
            </a:xfrm>
            <a:custGeom>
              <a:avLst/>
              <a:gdLst/>
              <a:ahLst/>
              <a:cxnLst/>
              <a:rect l="l" t="t" r="r" b="b"/>
              <a:pathLst>
                <a:path w="318770" h="327025">
                  <a:moveTo>
                    <a:pt x="0" y="163410"/>
                  </a:moveTo>
                  <a:lnTo>
                    <a:pt x="5687" y="119975"/>
                  </a:lnTo>
                  <a:lnTo>
                    <a:pt x="21740" y="80941"/>
                  </a:lnTo>
                  <a:lnTo>
                    <a:pt x="46642" y="47867"/>
                  </a:lnTo>
                  <a:lnTo>
                    <a:pt x="78877" y="22313"/>
                  </a:lnTo>
                  <a:lnTo>
                    <a:pt x="116929" y="5838"/>
                  </a:lnTo>
                  <a:lnTo>
                    <a:pt x="159283" y="0"/>
                  </a:lnTo>
                  <a:lnTo>
                    <a:pt x="201624" y="5838"/>
                  </a:lnTo>
                  <a:lnTo>
                    <a:pt x="239675" y="22313"/>
                  </a:lnTo>
                  <a:lnTo>
                    <a:pt x="271916" y="47867"/>
                  </a:lnTo>
                  <a:lnTo>
                    <a:pt x="296827" y="80941"/>
                  </a:lnTo>
                  <a:lnTo>
                    <a:pt x="312888" y="119975"/>
                  </a:lnTo>
                  <a:lnTo>
                    <a:pt x="318579" y="163410"/>
                  </a:lnTo>
                  <a:lnTo>
                    <a:pt x="312888" y="206869"/>
                  </a:lnTo>
                  <a:lnTo>
                    <a:pt x="296827" y="245911"/>
                  </a:lnTo>
                  <a:lnTo>
                    <a:pt x="271916" y="278984"/>
                  </a:lnTo>
                  <a:lnTo>
                    <a:pt x="239675" y="304531"/>
                  </a:lnTo>
                  <a:lnTo>
                    <a:pt x="201624" y="320999"/>
                  </a:lnTo>
                  <a:lnTo>
                    <a:pt x="159283" y="326834"/>
                  </a:lnTo>
                  <a:lnTo>
                    <a:pt x="116929" y="320999"/>
                  </a:lnTo>
                  <a:lnTo>
                    <a:pt x="78877" y="304531"/>
                  </a:lnTo>
                  <a:lnTo>
                    <a:pt x="46642" y="278984"/>
                  </a:lnTo>
                  <a:lnTo>
                    <a:pt x="21740" y="245911"/>
                  </a:lnTo>
                  <a:lnTo>
                    <a:pt x="5687" y="206869"/>
                  </a:lnTo>
                  <a:lnTo>
                    <a:pt x="0" y="163410"/>
                  </a:lnTo>
                  <a:close/>
                </a:path>
              </a:pathLst>
            </a:custGeom>
            <a:ln w="9525">
              <a:solidFill>
                <a:srgbClr val="000000"/>
              </a:solidFill>
            </a:ln>
          </p:spPr>
          <p:txBody>
            <a:bodyPr wrap="square" lIns="0" tIns="0" rIns="0" bIns="0" rtlCol="0"/>
            <a:lstStyle/>
            <a:p>
              <a:endParaRPr/>
            </a:p>
          </p:txBody>
        </p:sp>
      </p:grpSp>
      <p:grpSp>
        <p:nvGrpSpPr>
          <p:cNvPr id="17" name="object 17"/>
          <p:cNvGrpSpPr/>
          <p:nvPr/>
        </p:nvGrpSpPr>
        <p:grpSpPr>
          <a:xfrm>
            <a:off x="10479023" y="5300471"/>
            <a:ext cx="475615" cy="393700"/>
            <a:chOff x="10479023" y="5300471"/>
            <a:chExt cx="475615" cy="393700"/>
          </a:xfrm>
        </p:grpSpPr>
        <p:pic>
          <p:nvPicPr>
            <p:cNvPr id="18" name="object 18"/>
            <p:cNvPicPr/>
            <p:nvPr/>
          </p:nvPicPr>
          <p:blipFill>
            <a:blip r:embed="rId11" cstate="print"/>
            <a:stretch>
              <a:fillRect/>
            </a:stretch>
          </p:blipFill>
          <p:spPr>
            <a:xfrm>
              <a:off x="10479023" y="5300471"/>
              <a:ext cx="475487" cy="393192"/>
            </a:xfrm>
            <a:prstGeom prst="rect">
              <a:avLst/>
            </a:prstGeom>
          </p:spPr>
        </p:pic>
        <p:pic>
          <p:nvPicPr>
            <p:cNvPr id="19" name="object 19"/>
            <p:cNvPicPr/>
            <p:nvPr/>
          </p:nvPicPr>
          <p:blipFill>
            <a:blip r:embed="rId12" cstate="print"/>
            <a:stretch>
              <a:fillRect/>
            </a:stretch>
          </p:blipFill>
          <p:spPr>
            <a:xfrm>
              <a:off x="10525911" y="5325313"/>
              <a:ext cx="380999" cy="302374"/>
            </a:xfrm>
            <a:prstGeom prst="rect">
              <a:avLst/>
            </a:prstGeom>
          </p:spPr>
        </p:pic>
        <p:sp>
          <p:nvSpPr>
            <p:cNvPr id="20" name="object 20"/>
            <p:cNvSpPr/>
            <p:nvPr/>
          </p:nvSpPr>
          <p:spPr>
            <a:xfrm>
              <a:off x="10525912" y="5325313"/>
              <a:ext cx="381000" cy="302895"/>
            </a:xfrm>
            <a:custGeom>
              <a:avLst/>
              <a:gdLst/>
              <a:ahLst/>
              <a:cxnLst/>
              <a:rect l="l" t="t" r="r" b="b"/>
              <a:pathLst>
                <a:path w="381000" h="302895">
                  <a:moveTo>
                    <a:pt x="0" y="151168"/>
                  </a:moveTo>
                  <a:lnTo>
                    <a:pt x="6804" y="110980"/>
                  </a:lnTo>
                  <a:lnTo>
                    <a:pt x="26006" y="74869"/>
                  </a:lnTo>
                  <a:lnTo>
                    <a:pt x="55792" y="44275"/>
                  </a:lnTo>
                  <a:lnTo>
                    <a:pt x="94346" y="20638"/>
                  </a:lnTo>
                  <a:lnTo>
                    <a:pt x="139854" y="5399"/>
                  </a:lnTo>
                  <a:lnTo>
                    <a:pt x="190500" y="0"/>
                  </a:lnTo>
                  <a:lnTo>
                    <a:pt x="241150" y="5399"/>
                  </a:lnTo>
                  <a:lnTo>
                    <a:pt x="286658" y="20638"/>
                  </a:lnTo>
                  <a:lnTo>
                    <a:pt x="325212" y="44275"/>
                  </a:lnTo>
                  <a:lnTo>
                    <a:pt x="354996" y="74869"/>
                  </a:lnTo>
                  <a:lnTo>
                    <a:pt x="374196" y="110980"/>
                  </a:lnTo>
                  <a:lnTo>
                    <a:pt x="381000" y="151168"/>
                  </a:lnTo>
                  <a:lnTo>
                    <a:pt x="374196" y="191358"/>
                  </a:lnTo>
                  <a:lnTo>
                    <a:pt x="354996" y="227476"/>
                  </a:lnTo>
                  <a:lnTo>
                    <a:pt x="325212" y="258079"/>
                  </a:lnTo>
                  <a:lnTo>
                    <a:pt x="286658" y="281725"/>
                  </a:lnTo>
                  <a:lnTo>
                    <a:pt x="241150" y="296971"/>
                  </a:lnTo>
                  <a:lnTo>
                    <a:pt x="190500" y="302374"/>
                  </a:lnTo>
                  <a:lnTo>
                    <a:pt x="139854" y="296971"/>
                  </a:lnTo>
                  <a:lnTo>
                    <a:pt x="94346" y="281725"/>
                  </a:lnTo>
                  <a:lnTo>
                    <a:pt x="55792" y="258079"/>
                  </a:lnTo>
                  <a:lnTo>
                    <a:pt x="26006" y="227476"/>
                  </a:lnTo>
                  <a:lnTo>
                    <a:pt x="6804" y="191358"/>
                  </a:lnTo>
                  <a:lnTo>
                    <a:pt x="0" y="151168"/>
                  </a:lnTo>
                  <a:close/>
                </a:path>
              </a:pathLst>
            </a:custGeom>
            <a:ln w="9524">
              <a:solidFill>
                <a:srgbClr val="000000"/>
              </a:solidFill>
            </a:ln>
          </p:spPr>
          <p:txBody>
            <a:bodyPr wrap="square" lIns="0" tIns="0" rIns="0" bIns="0" rtlCol="0"/>
            <a:lstStyle/>
            <a:p>
              <a:endParaRPr/>
            </a:p>
          </p:txBody>
        </p:sp>
      </p:grpSp>
      <p:grpSp>
        <p:nvGrpSpPr>
          <p:cNvPr id="21" name="object 21"/>
          <p:cNvGrpSpPr/>
          <p:nvPr/>
        </p:nvGrpSpPr>
        <p:grpSpPr>
          <a:xfrm>
            <a:off x="10512552" y="5760720"/>
            <a:ext cx="408940" cy="387350"/>
            <a:chOff x="10512552" y="5760720"/>
            <a:chExt cx="408940" cy="387350"/>
          </a:xfrm>
        </p:grpSpPr>
        <p:pic>
          <p:nvPicPr>
            <p:cNvPr id="22" name="object 22"/>
            <p:cNvPicPr/>
            <p:nvPr/>
          </p:nvPicPr>
          <p:blipFill>
            <a:blip r:embed="rId13" cstate="print"/>
            <a:stretch>
              <a:fillRect/>
            </a:stretch>
          </p:blipFill>
          <p:spPr>
            <a:xfrm>
              <a:off x="10512552" y="5760720"/>
              <a:ext cx="408431" cy="387096"/>
            </a:xfrm>
            <a:prstGeom prst="rect">
              <a:avLst/>
            </a:prstGeom>
          </p:spPr>
        </p:pic>
        <p:pic>
          <p:nvPicPr>
            <p:cNvPr id="23" name="object 23"/>
            <p:cNvPicPr/>
            <p:nvPr/>
          </p:nvPicPr>
          <p:blipFill>
            <a:blip r:embed="rId14" cstate="print"/>
            <a:stretch>
              <a:fillRect/>
            </a:stretch>
          </p:blipFill>
          <p:spPr>
            <a:xfrm>
              <a:off x="10557916" y="5791200"/>
              <a:ext cx="317004" cy="290067"/>
            </a:xfrm>
            <a:prstGeom prst="rect">
              <a:avLst/>
            </a:prstGeom>
          </p:spPr>
        </p:pic>
        <p:sp>
          <p:nvSpPr>
            <p:cNvPr id="24" name="object 24"/>
            <p:cNvSpPr/>
            <p:nvPr/>
          </p:nvSpPr>
          <p:spPr>
            <a:xfrm>
              <a:off x="10557916" y="5787771"/>
              <a:ext cx="317500" cy="294005"/>
            </a:xfrm>
            <a:custGeom>
              <a:avLst/>
              <a:gdLst/>
              <a:ahLst/>
              <a:cxnLst/>
              <a:rect l="l" t="t" r="r" b="b"/>
              <a:pathLst>
                <a:path w="317500" h="294004">
                  <a:moveTo>
                    <a:pt x="0" y="146748"/>
                  </a:moveTo>
                  <a:lnTo>
                    <a:pt x="8078" y="100358"/>
                  </a:lnTo>
                  <a:lnTo>
                    <a:pt x="30575" y="60073"/>
                  </a:lnTo>
                  <a:lnTo>
                    <a:pt x="64882" y="28309"/>
                  </a:lnTo>
                  <a:lnTo>
                    <a:pt x="108391" y="7479"/>
                  </a:lnTo>
                  <a:lnTo>
                    <a:pt x="158496" y="0"/>
                  </a:lnTo>
                  <a:lnTo>
                    <a:pt x="208586" y="7479"/>
                  </a:lnTo>
                  <a:lnTo>
                    <a:pt x="252097" y="28309"/>
                  </a:lnTo>
                  <a:lnTo>
                    <a:pt x="286414" y="60073"/>
                  </a:lnTo>
                  <a:lnTo>
                    <a:pt x="308921" y="100358"/>
                  </a:lnTo>
                  <a:lnTo>
                    <a:pt x="317004" y="146748"/>
                  </a:lnTo>
                  <a:lnTo>
                    <a:pt x="308921" y="193119"/>
                  </a:lnTo>
                  <a:lnTo>
                    <a:pt x="286414" y="233401"/>
                  </a:lnTo>
                  <a:lnTo>
                    <a:pt x="252097" y="265173"/>
                  </a:lnTo>
                  <a:lnTo>
                    <a:pt x="208586" y="286012"/>
                  </a:lnTo>
                  <a:lnTo>
                    <a:pt x="158496" y="293496"/>
                  </a:lnTo>
                  <a:lnTo>
                    <a:pt x="108391" y="286012"/>
                  </a:lnTo>
                  <a:lnTo>
                    <a:pt x="64882" y="265173"/>
                  </a:lnTo>
                  <a:lnTo>
                    <a:pt x="30575" y="233401"/>
                  </a:lnTo>
                  <a:lnTo>
                    <a:pt x="8078" y="193119"/>
                  </a:lnTo>
                  <a:lnTo>
                    <a:pt x="0" y="146748"/>
                  </a:lnTo>
                  <a:close/>
                </a:path>
              </a:pathLst>
            </a:custGeom>
            <a:ln w="9524">
              <a:solidFill>
                <a:srgbClr val="000000"/>
              </a:solidFill>
            </a:ln>
          </p:spPr>
          <p:txBody>
            <a:bodyPr wrap="square" lIns="0" tIns="0" rIns="0" bIns="0" rtlCol="0"/>
            <a:lstStyle/>
            <a:p>
              <a:endParaRPr/>
            </a:p>
          </p:txBody>
        </p:sp>
      </p:grpSp>
      <p:grpSp>
        <p:nvGrpSpPr>
          <p:cNvPr id="25" name="object 25"/>
          <p:cNvGrpSpPr/>
          <p:nvPr/>
        </p:nvGrpSpPr>
        <p:grpSpPr>
          <a:xfrm>
            <a:off x="8196071" y="4248911"/>
            <a:ext cx="2910840" cy="2054860"/>
            <a:chOff x="8196071" y="4248911"/>
            <a:chExt cx="2910840" cy="2054860"/>
          </a:xfrm>
        </p:grpSpPr>
        <p:pic>
          <p:nvPicPr>
            <p:cNvPr id="26" name="object 26"/>
            <p:cNvPicPr/>
            <p:nvPr/>
          </p:nvPicPr>
          <p:blipFill>
            <a:blip r:embed="rId15" cstate="print"/>
            <a:stretch>
              <a:fillRect/>
            </a:stretch>
          </p:blipFill>
          <p:spPr>
            <a:xfrm>
              <a:off x="10594847" y="4937759"/>
              <a:ext cx="240792" cy="527304"/>
            </a:xfrm>
            <a:prstGeom prst="rect">
              <a:avLst/>
            </a:prstGeom>
          </p:spPr>
        </p:pic>
        <p:sp>
          <p:nvSpPr>
            <p:cNvPr id="27" name="object 27"/>
            <p:cNvSpPr/>
            <p:nvPr/>
          </p:nvSpPr>
          <p:spPr>
            <a:xfrm>
              <a:off x="10664723" y="4960645"/>
              <a:ext cx="103505" cy="365125"/>
            </a:xfrm>
            <a:custGeom>
              <a:avLst/>
              <a:gdLst/>
              <a:ahLst/>
              <a:cxnLst/>
              <a:rect l="l" t="t" r="r" b="b"/>
              <a:pathLst>
                <a:path w="103504" h="365125">
                  <a:moveTo>
                    <a:pt x="51669" y="339500"/>
                  </a:moveTo>
                  <a:lnTo>
                    <a:pt x="45339" y="328646"/>
                  </a:lnTo>
                  <a:lnTo>
                    <a:pt x="45339" y="0"/>
                  </a:lnTo>
                  <a:lnTo>
                    <a:pt x="58039" y="0"/>
                  </a:lnTo>
                  <a:lnTo>
                    <a:pt x="58000" y="328646"/>
                  </a:lnTo>
                  <a:lnTo>
                    <a:pt x="51669" y="339500"/>
                  </a:lnTo>
                  <a:close/>
                </a:path>
                <a:path w="103504" h="365125">
                  <a:moveTo>
                    <a:pt x="51689" y="364667"/>
                  </a:moveTo>
                  <a:lnTo>
                    <a:pt x="1739" y="279095"/>
                  </a:lnTo>
                  <a:lnTo>
                    <a:pt x="0" y="276072"/>
                  </a:lnTo>
                  <a:lnTo>
                    <a:pt x="990" y="272148"/>
                  </a:lnTo>
                  <a:lnTo>
                    <a:pt x="4025" y="270421"/>
                  </a:lnTo>
                  <a:lnTo>
                    <a:pt x="7048" y="268630"/>
                  </a:lnTo>
                  <a:lnTo>
                    <a:pt x="10960" y="269671"/>
                  </a:lnTo>
                  <a:lnTo>
                    <a:pt x="12700" y="272694"/>
                  </a:lnTo>
                  <a:lnTo>
                    <a:pt x="45300" y="328581"/>
                  </a:lnTo>
                  <a:lnTo>
                    <a:pt x="45339" y="352069"/>
                  </a:lnTo>
                  <a:lnTo>
                    <a:pt x="59037" y="352069"/>
                  </a:lnTo>
                  <a:lnTo>
                    <a:pt x="51689" y="364667"/>
                  </a:lnTo>
                  <a:close/>
                </a:path>
                <a:path w="103504" h="365125">
                  <a:moveTo>
                    <a:pt x="59037" y="352069"/>
                  </a:moveTo>
                  <a:lnTo>
                    <a:pt x="58039" y="352069"/>
                  </a:lnTo>
                  <a:lnTo>
                    <a:pt x="58039" y="328581"/>
                  </a:lnTo>
                  <a:lnTo>
                    <a:pt x="90639" y="272694"/>
                  </a:lnTo>
                  <a:lnTo>
                    <a:pt x="92430" y="269671"/>
                  </a:lnTo>
                  <a:lnTo>
                    <a:pt x="96291" y="268630"/>
                  </a:lnTo>
                  <a:lnTo>
                    <a:pt x="99314" y="270421"/>
                  </a:lnTo>
                  <a:lnTo>
                    <a:pt x="102349" y="272148"/>
                  </a:lnTo>
                  <a:lnTo>
                    <a:pt x="103390" y="276072"/>
                  </a:lnTo>
                  <a:lnTo>
                    <a:pt x="101600" y="279095"/>
                  </a:lnTo>
                  <a:lnTo>
                    <a:pt x="59037" y="352069"/>
                  </a:lnTo>
                  <a:close/>
                </a:path>
                <a:path w="103504" h="365125">
                  <a:moveTo>
                    <a:pt x="58039" y="348894"/>
                  </a:moveTo>
                  <a:lnTo>
                    <a:pt x="57150" y="348894"/>
                  </a:lnTo>
                  <a:lnTo>
                    <a:pt x="51669" y="339500"/>
                  </a:lnTo>
                  <a:lnTo>
                    <a:pt x="58039" y="328581"/>
                  </a:lnTo>
                  <a:lnTo>
                    <a:pt x="58039" y="348894"/>
                  </a:lnTo>
                  <a:close/>
                </a:path>
                <a:path w="103504" h="365125">
                  <a:moveTo>
                    <a:pt x="58039" y="352069"/>
                  </a:moveTo>
                  <a:lnTo>
                    <a:pt x="45339" y="352069"/>
                  </a:lnTo>
                  <a:lnTo>
                    <a:pt x="45339" y="328646"/>
                  </a:lnTo>
                  <a:lnTo>
                    <a:pt x="51669" y="339500"/>
                  </a:lnTo>
                  <a:lnTo>
                    <a:pt x="46189" y="348894"/>
                  </a:lnTo>
                  <a:lnTo>
                    <a:pt x="58039" y="348894"/>
                  </a:lnTo>
                  <a:lnTo>
                    <a:pt x="58039" y="352069"/>
                  </a:lnTo>
                  <a:close/>
                </a:path>
                <a:path w="103504" h="365125">
                  <a:moveTo>
                    <a:pt x="57150" y="348894"/>
                  </a:moveTo>
                  <a:lnTo>
                    <a:pt x="46189" y="348894"/>
                  </a:lnTo>
                  <a:lnTo>
                    <a:pt x="51669" y="339500"/>
                  </a:lnTo>
                  <a:lnTo>
                    <a:pt x="57150" y="348894"/>
                  </a:lnTo>
                  <a:close/>
                </a:path>
              </a:pathLst>
            </a:custGeom>
            <a:solidFill>
              <a:srgbClr val="000000"/>
            </a:solidFill>
          </p:spPr>
          <p:txBody>
            <a:bodyPr wrap="square" lIns="0" tIns="0" rIns="0" bIns="0" rtlCol="0"/>
            <a:lstStyle/>
            <a:p>
              <a:endParaRPr/>
            </a:p>
          </p:txBody>
        </p:sp>
        <p:pic>
          <p:nvPicPr>
            <p:cNvPr id="28" name="object 28"/>
            <p:cNvPicPr/>
            <p:nvPr/>
          </p:nvPicPr>
          <p:blipFill>
            <a:blip r:embed="rId16" cstate="print"/>
            <a:stretch>
              <a:fillRect/>
            </a:stretch>
          </p:blipFill>
          <p:spPr>
            <a:xfrm>
              <a:off x="10250423" y="4459223"/>
              <a:ext cx="856487" cy="1844039"/>
            </a:xfrm>
            <a:prstGeom prst="rect">
              <a:avLst/>
            </a:prstGeom>
          </p:spPr>
        </p:pic>
        <p:sp>
          <p:nvSpPr>
            <p:cNvPr id="29" name="object 29"/>
            <p:cNvSpPr/>
            <p:nvPr/>
          </p:nvSpPr>
          <p:spPr>
            <a:xfrm>
              <a:off x="10297312" y="4481410"/>
              <a:ext cx="762000" cy="1752600"/>
            </a:xfrm>
            <a:custGeom>
              <a:avLst/>
              <a:gdLst/>
              <a:ahLst/>
              <a:cxnLst/>
              <a:rect l="l" t="t" r="r" b="b"/>
              <a:pathLst>
                <a:path w="762000" h="1752600">
                  <a:moveTo>
                    <a:pt x="0" y="0"/>
                  </a:moveTo>
                  <a:lnTo>
                    <a:pt x="762000" y="0"/>
                  </a:lnTo>
                  <a:lnTo>
                    <a:pt x="762000" y="1752600"/>
                  </a:lnTo>
                  <a:lnTo>
                    <a:pt x="0" y="1752600"/>
                  </a:lnTo>
                  <a:lnTo>
                    <a:pt x="0" y="0"/>
                  </a:lnTo>
                  <a:close/>
                </a:path>
              </a:pathLst>
            </a:custGeom>
            <a:ln w="9525">
              <a:solidFill>
                <a:srgbClr val="B4CDD3"/>
              </a:solidFill>
            </a:ln>
          </p:spPr>
          <p:txBody>
            <a:bodyPr wrap="square" lIns="0" tIns="0" rIns="0" bIns="0" rtlCol="0"/>
            <a:lstStyle/>
            <a:p>
              <a:endParaRPr/>
            </a:p>
          </p:txBody>
        </p:sp>
        <p:pic>
          <p:nvPicPr>
            <p:cNvPr id="30" name="object 30"/>
            <p:cNvPicPr/>
            <p:nvPr/>
          </p:nvPicPr>
          <p:blipFill>
            <a:blip r:embed="rId17" cstate="print"/>
            <a:stretch>
              <a:fillRect/>
            </a:stretch>
          </p:blipFill>
          <p:spPr>
            <a:xfrm>
              <a:off x="8455151" y="4398263"/>
              <a:ext cx="411479" cy="417575"/>
            </a:xfrm>
            <a:prstGeom prst="rect">
              <a:avLst/>
            </a:prstGeom>
          </p:spPr>
        </p:pic>
        <p:pic>
          <p:nvPicPr>
            <p:cNvPr id="31" name="object 31"/>
            <p:cNvPicPr/>
            <p:nvPr/>
          </p:nvPicPr>
          <p:blipFill>
            <a:blip r:embed="rId18" cstate="print"/>
            <a:stretch>
              <a:fillRect/>
            </a:stretch>
          </p:blipFill>
          <p:spPr>
            <a:xfrm>
              <a:off x="8502649" y="4423168"/>
              <a:ext cx="318592" cy="326631"/>
            </a:xfrm>
            <a:prstGeom prst="rect">
              <a:avLst/>
            </a:prstGeom>
          </p:spPr>
        </p:pic>
        <p:sp>
          <p:nvSpPr>
            <p:cNvPr id="32" name="object 32"/>
            <p:cNvSpPr/>
            <p:nvPr/>
          </p:nvSpPr>
          <p:spPr>
            <a:xfrm>
              <a:off x="8502649" y="4423168"/>
              <a:ext cx="318770" cy="327025"/>
            </a:xfrm>
            <a:custGeom>
              <a:avLst/>
              <a:gdLst/>
              <a:ahLst/>
              <a:cxnLst/>
              <a:rect l="l" t="t" r="r" b="b"/>
              <a:pathLst>
                <a:path w="318770" h="327025">
                  <a:moveTo>
                    <a:pt x="0" y="163410"/>
                  </a:moveTo>
                  <a:lnTo>
                    <a:pt x="5691" y="119957"/>
                  </a:lnTo>
                  <a:lnTo>
                    <a:pt x="21752" y="80918"/>
                  </a:lnTo>
                  <a:lnTo>
                    <a:pt x="46662" y="47848"/>
                  </a:lnTo>
                  <a:lnTo>
                    <a:pt x="78903" y="22302"/>
                  </a:lnTo>
                  <a:lnTo>
                    <a:pt x="116954" y="5834"/>
                  </a:lnTo>
                  <a:lnTo>
                    <a:pt x="159296" y="0"/>
                  </a:lnTo>
                  <a:lnTo>
                    <a:pt x="201655" y="5834"/>
                  </a:lnTo>
                  <a:lnTo>
                    <a:pt x="239711" y="22302"/>
                  </a:lnTo>
                  <a:lnTo>
                    <a:pt x="271948" y="47848"/>
                  </a:lnTo>
                  <a:lnTo>
                    <a:pt x="296851" y="80918"/>
                  </a:lnTo>
                  <a:lnTo>
                    <a:pt x="312904" y="119957"/>
                  </a:lnTo>
                  <a:lnTo>
                    <a:pt x="318592" y="163410"/>
                  </a:lnTo>
                  <a:lnTo>
                    <a:pt x="312904" y="206851"/>
                  </a:lnTo>
                  <a:lnTo>
                    <a:pt x="296851" y="245889"/>
                  </a:lnTo>
                  <a:lnTo>
                    <a:pt x="271948" y="278965"/>
                  </a:lnTo>
                  <a:lnTo>
                    <a:pt x="239711" y="304520"/>
                  </a:lnTo>
                  <a:lnTo>
                    <a:pt x="201655" y="320996"/>
                  </a:lnTo>
                  <a:lnTo>
                    <a:pt x="159296" y="326834"/>
                  </a:lnTo>
                  <a:lnTo>
                    <a:pt x="116954" y="320996"/>
                  </a:lnTo>
                  <a:lnTo>
                    <a:pt x="78903" y="304520"/>
                  </a:lnTo>
                  <a:lnTo>
                    <a:pt x="46662" y="278965"/>
                  </a:lnTo>
                  <a:lnTo>
                    <a:pt x="21752" y="245889"/>
                  </a:lnTo>
                  <a:lnTo>
                    <a:pt x="5691" y="206851"/>
                  </a:lnTo>
                  <a:lnTo>
                    <a:pt x="0" y="163410"/>
                  </a:lnTo>
                  <a:close/>
                </a:path>
              </a:pathLst>
            </a:custGeom>
            <a:ln w="9525">
              <a:solidFill>
                <a:srgbClr val="000000"/>
              </a:solidFill>
            </a:ln>
          </p:spPr>
          <p:txBody>
            <a:bodyPr wrap="square" lIns="0" tIns="0" rIns="0" bIns="0" rtlCol="0"/>
            <a:lstStyle/>
            <a:p>
              <a:endParaRPr/>
            </a:p>
          </p:txBody>
        </p:sp>
        <p:pic>
          <p:nvPicPr>
            <p:cNvPr id="33" name="object 33"/>
            <p:cNvPicPr/>
            <p:nvPr/>
          </p:nvPicPr>
          <p:blipFill>
            <a:blip r:embed="rId19" cstate="print"/>
            <a:stretch>
              <a:fillRect/>
            </a:stretch>
          </p:blipFill>
          <p:spPr>
            <a:xfrm>
              <a:off x="8424671" y="5087111"/>
              <a:ext cx="475487" cy="396239"/>
            </a:xfrm>
            <a:prstGeom prst="rect">
              <a:avLst/>
            </a:prstGeom>
          </p:spPr>
        </p:pic>
        <p:pic>
          <p:nvPicPr>
            <p:cNvPr id="34" name="object 34"/>
            <p:cNvPicPr/>
            <p:nvPr/>
          </p:nvPicPr>
          <p:blipFill>
            <a:blip r:embed="rId20" cstate="print"/>
            <a:stretch>
              <a:fillRect/>
            </a:stretch>
          </p:blipFill>
          <p:spPr>
            <a:xfrm>
              <a:off x="8471445" y="5118100"/>
              <a:ext cx="380999" cy="298894"/>
            </a:xfrm>
            <a:prstGeom prst="rect">
              <a:avLst/>
            </a:prstGeom>
          </p:spPr>
        </p:pic>
        <p:sp>
          <p:nvSpPr>
            <p:cNvPr id="35" name="object 35"/>
            <p:cNvSpPr/>
            <p:nvPr/>
          </p:nvSpPr>
          <p:spPr>
            <a:xfrm>
              <a:off x="8471445" y="5114632"/>
              <a:ext cx="381000" cy="302895"/>
            </a:xfrm>
            <a:custGeom>
              <a:avLst/>
              <a:gdLst/>
              <a:ahLst/>
              <a:cxnLst/>
              <a:rect l="l" t="t" r="r" b="b"/>
              <a:pathLst>
                <a:path w="381000" h="302895">
                  <a:moveTo>
                    <a:pt x="0" y="151155"/>
                  </a:moveTo>
                  <a:lnTo>
                    <a:pt x="6804" y="110969"/>
                  </a:lnTo>
                  <a:lnTo>
                    <a:pt x="26006" y="74860"/>
                  </a:lnTo>
                  <a:lnTo>
                    <a:pt x="55792" y="44269"/>
                  </a:lnTo>
                  <a:lnTo>
                    <a:pt x="94346" y="20635"/>
                  </a:lnTo>
                  <a:lnTo>
                    <a:pt x="139854" y="5398"/>
                  </a:lnTo>
                  <a:lnTo>
                    <a:pt x="190500" y="0"/>
                  </a:lnTo>
                  <a:lnTo>
                    <a:pt x="241145" y="5398"/>
                  </a:lnTo>
                  <a:lnTo>
                    <a:pt x="286653" y="20635"/>
                  </a:lnTo>
                  <a:lnTo>
                    <a:pt x="325207" y="44269"/>
                  </a:lnTo>
                  <a:lnTo>
                    <a:pt x="354993" y="74860"/>
                  </a:lnTo>
                  <a:lnTo>
                    <a:pt x="374195" y="110969"/>
                  </a:lnTo>
                  <a:lnTo>
                    <a:pt x="381000" y="151155"/>
                  </a:lnTo>
                  <a:lnTo>
                    <a:pt x="374195" y="191363"/>
                  </a:lnTo>
                  <a:lnTo>
                    <a:pt x="354993" y="227486"/>
                  </a:lnTo>
                  <a:lnTo>
                    <a:pt x="325207" y="258086"/>
                  </a:lnTo>
                  <a:lnTo>
                    <a:pt x="286653" y="281724"/>
                  </a:lnTo>
                  <a:lnTo>
                    <a:pt x="241145" y="296962"/>
                  </a:lnTo>
                  <a:lnTo>
                    <a:pt x="190500" y="302361"/>
                  </a:lnTo>
                  <a:lnTo>
                    <a:pt x="139854" y="296962"/>
                  </a:lnTo>
                  <a:lnTo>
                    <a:pt x="94346" y="281724"/>
                  </a:lnTo>
                  <a:lnTo>
                    <a:pt x="55792" y="258086"/>
                  </a:lnTo>
                  <a:lnTo>
                    <a:pt x="26006" y="227486"/>
                  </a:lnTo>
                  <a:lnTo>
                    <a:pt x="6804" y="191363"/>
                  </a:lnTo>
                  <a:lnTo>
                    <a:pt x="0" y="151155"/>
                  </a:lnTo>
                  <a:close/>
                </a:path>
              </a:pathLst>
            </a:custGeom>
            <a:ln w="9525">
              <a:solidFill>
                <a:srgbClr val="000000"/>
              </a:solidFill>
            </a:ln>
          </p:spPr>
          <p:txBody>
            <a:bodyPr wrap="square" lIns="0" tIns="0" rIns="0" bIns="0" rtlCol="0"/>
            <a:lstStyle/>
            <a:p>
              <a:endParaRPr/>
            </a:p>
          </p:txBody>
        </p:sp>
        <p:pic>
          <p:nvPicPr>
            <p:cNvPr id="36" name="object 36"/>
            <p:cNvPicPr/>
            <p:nvPr/>
          </p:nvPicPr>
          <p:blipFill>
            <a:blip r:embed="rId21" cstate="print"/>
            <a:stretch>
              <a:fillRect/>
            </a:stretch>
          </p:blipFill>
          <p:spPr>
            <a:xfrm>
              <a:off x="8540495" y="4727447"/>
              <a:ext cx="240792" cy="527304"/>
            </a:xfrm>
            <a:prstGeom prst="rect">
              <a:avLst/>
            </a:prstGeom>
          </p:spPr>
        </p:pic>
        <p:sp>
          <p:nvSpPr>
            <p:cNvPr id="37" name="object 37"/>
            <p:cNvSpPr/>
            <p:nvPr/>
          </p:nvSpPr>
          <p:spPr>
            <a:xfrm>
              <a:off x="8610256" y="4750003"/>
              <a:ext cx="103505" cy="365125"/>
            </a:xfrm>
            <a:custGeom>
              <a:avLst/>
              <a:gdLst/>
              <a:ahLst/>
              <a:cxnLst/>
              <a:rect l="l" t="t" r="r" b="b"/>
              <a:pathLst>
                <a:path w="103504" h="365125">
                  <a:moveTo>
                    <a:pt x="51714" y="339438"/>
                  </a:moveTo>
                  <a:lnTo>
                    <a:pt x="45389" y="328596"/>
                  </a:lnTo>
                  <a:lnTo>
                    <a:pt x="45339" y="0"/>
                  </a:lnTo>
                  <a:lnTo>
                    <a:pt x="58039" y="0"/>
                  </a:lnTo>
                  <a:lnTo>
                    <a:pt x="58039" y="328596"/>
                  </a:lnTo>
                  <a:lnTo>
                    <a:pt x="51714" y="339438"/>
                  </a:lnTo>
                  <a:close/>
                </a:path>
                <a:path w="103504" h="365125">
                  <a:moveTo>
                    <a:pt x="51689" y="364667"/>
                  </a:moveTo>
                  <a:lnTo>
                    <a:pt x="1778" y="279044"/>
                  </a:lnTo>
                  <a:lnTo>
                    <a:pt x="0" y="276021"/>
                  </a:lnTo>
                  <a:lnTo>
                    <a:pt x="1041" y="272097"/>
                  </a:lnTo>
                  <a:lnTo>
                    <a:pt x="7086" y="268579"/>
                  </a:lnTo>
                  <a:lnTo>
                    <a:pt x="10960" y="269620"/>
                  </a:lnTo>
                  <a:lnTo>
                    <a:pt x="12750" y="272643"/>
                  </a:lnTo>
                  <a:lnTo>
                    <a:pt x="45339" y="328509"/>
                  </a:lnTo>
                  <a:lnTo>
                    <a:pt x="45339" y="352018"/>
                  </a:lnTo>
                  <a:lnTo>
                    <a:pt x="59069" y="352018"/>
                  </a:lnTo>
                  <a:lnTo>
                    <a:pt x="51689" y="364667"/>
                  </a:lnTo>
                  <a:close/>
                </a:path>
                <a:path w="103504" h="365125">
                  <a:moveTo>
                    <a:pt x="59069" y="352018"/>
                  </a:moveTo>
                  <a:lnTo>
                    <a:pt x="58039" y="352018"/>
                  </a:lnTo>
                  <a:lnTo>
                    <a:pt x="58089" y="328509"/>
                  </a:lnTo>
                  <a:lnTo>
                    <a:pt x="90678" y="272643"/>
                  </a:lnTo>
                  <a:lnTo>
                    <a:pt x="92417" y="269620"/>
                  </a:lnTo>
                  <a:lnTo>
                    <a:pt x="96342" y="268579"/>
                  </a:lnTo>
                  <a:lnTo>
                    <a:pt x="99364" y="270370"/>
                  </a:lnTo>
                  <a:lnTo>
                    <a:pt x="102387" y="272097"/>
                  </a:lnTo>
                  <a:lnTo>
                    <a:pt x="103378" y="276021"/>
                  </a:lnTo>
                  <a:lnTo>
                    <a:pt x="101650" y="279044"/>
                  </a:lnTo>
                  <a:lnTo>
                    <a:pt x="59069" y="352018"/>
                  </a:lnTo>
                  <a:close/>
                </a:path>
                <a:path w="103504" h="365125">
                  <a:moveTo>
                    <a:pt x="58039" y="352018"/>
                  </a:moveTo>
                  <a:lnTo>
                    <a:pt x="45339" y="352018"/>
                  </a:lnTo>
                  <a:lnTo>
                    <a:pt x="45339" y="328509"/>
                  </a:lnTo>
                  <a:lnTo>
                    <a:pt x="51714" y="339438"/>
                  </a:lnTo>
                  <a:lnTo>
                    <a:pt x="46228" y="348843"/>
                  </a:lnTo>
                  <a:lnTo>
                    <a:pt x="58039" y="348843"/>
                  </a:lnTo>
                  <a:lnTo>
                    <a:pt x="58039" y="352018"/>
                  </a:lnTo>
                  <a:close/>
                </a:path>
                <a:path w="103504" h="365125">
                  <a:moveTo>
                    <a:pt x="58039" y="348843"/>
                  </a:moveTo>
                  <a:lnTo>
                    <a:pt x="57200" y="348843"/>
                  </a:lnTo>
                  <a:lnTo>
                    <a:pt x="51714" y="339438"/>
                  </a:lnTo>
                  <a:lnTo>
                    <a:pt x="58039" y="328596"/>
                  </a:lnTo>
                  <a:lnTo>
                    <a:pt x="58039" y="348843"/>
                  </a:lnTo>
                  <a:close/>
                </a:path>
                <a:path w="103504" h="365125">
                  <a:moveTo>
                    <a:pt x="57200" y="348843"/>
                  </a:moveTo>
                  <a:lnTo>
                    <a:pt x="46228" y="348843"/>
                  </a:lnTo>
                  <a:lnTo>
                    <a:pt x="51714" y="339438"/>
                  </a:lnTo>
                  <a:lnTo>
                    <a:pt x="57200" y="348843"/>
                  </a:lnTo>
                  <a:close/>
                </a:path>
              </a:pathLst>
            </a:custGeom>
            <a:solidFill>
              <a:srgbClr val="000000"/>
            </a:solidFill>
          </p:spPr>
          <p:txBody>
            <a:bodyPr wrap="square" lIns="0" tIns="0" rIns="0" bIns="0" rtlCol="0"/>
            <a:lstStyle/>
            <a:p>
              <a:endParaRPr/>
            </a:p>
          </p:txBody>
        </p:sp>
        <p:pic>
          <p:nvPicPr>
            <p:cNvPr id="38" name="object 38"/>
            <p:cNvPicPr/>
            <p:nvPr/>
          </p:nvPicPr>
          <p:blipFill>
            <a:blip r:embed="rId22" cstate="print"/>
            <a:stretch>
              <a:fillRect/>
            </a:stretch>
          </p:blipFill>
          <p:spPr>
            <a:xfrm>
              <a:off x="8458199" y="5550408"/>
              <a:ext cx="408431" cy="387096"/>
            </a:xfrm>
            <a:prstGeom prst="rect">
              <a:avLst/>
            </a:prstGeom>
          </p:spPr>
        </p:pic>
        <p:pic>
          <p:nvPicPr>
            <p:cNvPr id="39" name="object 39"/>
            <p:cNvPicPr/>
            <p:nvPr/>
          </p:nvPicPr>
          <p:blipFill>
            <a:blip r:embed="rId23" cstate="print"/>
            <a:stretch>
              <a:fillRect/>
            </a:stretch>
          </p:blipFill>
          <p:spPr>
            <a:xfrm>
              <a:off x="8503436" y="5577090"/>
              <a:ext cx="317004" cy="290309"/>
            </a:xfrm>
            <a:prstGeom prst="rect">
              <a:avLst/>
            </a:prstGeom>
          </p:spPr>
        </p:pic>
        <p:sp>
          <p:nvSpPr>
            <p:cNvPr id="40" name="object 40"/>
            <p:cNvSpPr/>
            <p:nvPr/>
          </p:nvSpPr>
          <p:spPr>
            <a:xfrm>
              <a:off x="8503437" y="5577090"/>
              <a:ext cx="317500" cy="294005"/>
            </a:xfrm>
            <a:custGeom>
              <a:avLst/>
              <a:gdLst/>
              <a:ahLst/>
              <a:cxnLst/>
              <a:rect l="l" t="t" r="r" b="b"/>
              <a:pathLst>
                <a:path w="317500" h="294004">
                  <a:moveTo>
                    <a:pt x="0" y="146735"/>
                  </a:moveTo>
                  <a:lnTo>
                    <a:pt x="8083" y="100346"/>
                  </a:lnTo>
                  <a:lnTo>
                    <a:pt x="30590" y="60065"/>
                  </a:lnTo>
                  <a:lnTo>
                    <a:pt x="64906" y="28304"/>
                  </a:lnTo>
                  <a:lnTo>
                    <a:pt x="108417" y="7478"/>
                  </a:lnTo>
                  <a:lnTo>
                    <a:pt x="158508" y="0"/>
                  </a:lnTo>
                  <a:lnTo>
                    <a:pt x="208617" y="7478"/>
                  </a:lnTo>
                  <a:lnTo>
                    <a:pt x="252128" y="28304"/>
                  </a:lnTo>
                  <a:lnTo>
                    <a:pt x="286433" y="60065"/>
                  </a:lnTo>
                  <a:lnTo>
                    <a:pt x="308927" y="100346"/>
                  </a:lnTo>
                  <a:lnTo>
                    <a:pt x="317004" y="146735"/>
                  </a:lnTo>
                  <a:lnTo>
                    <a:pt x="308927" y="193126"/>
                  </a:lnTo>
                  <a:lnTo>
                    <a:pt x="286433" y="233410"/>
                  </a:lnTo>
                  <a:lnTo>
                    <a:pt x="252128" y="265175"/>
                  </a:lnTo>
                  <a:lnTo>
                    <a:pt x="208617" y="286004"/>
                  </a:lnTo>
                  <a:lnTo>
                    <a:pt x="158508" y="293484"/>
                  </a:lnTo>
                  <a:lnTo>
                    <a:pt x="108417" y="286004"/>
                  </a:lnTo>
                  <a:lnTo>
                    <a:pt x="64906" y="265175"/>
                  </a:lnTo>
                  <a:lnTo>
                    <a:pt x="30590" y="233410"/>
                  </a:lnTo>
                  <a:lnTo>
                    <a:pt x="8083" y="193126"/>
                  </a:lnTo>
                  <a:lnTo>
                    <a:pt x="0" y="146735"/>
                  </a:lnTo>
                  <a:close/>
                </a:path>
              </a:pathLst>
            </a:custGeom>
            <a:ln w="9524">
              <a:solidFill>
                <a:srgbClr val="000000"/>
              </a:solidFill>
            </a:ln>
          </p:spPr>
          <p:txBody>
            <a:bodyPr wrap="square" lIns="0" tIns="0" rIns="0" bIns="0" rtlCol="0"/>
            <a:lstStyle/>
            <a:p>
              <a:endParaRPr/>
            </a:p>
          </p:txBody>
        </p:sp>
        <p:pic>
          <p:nvPicPr>
            <p:cNvPr id="41" name="object 41"/>
            <p:cNvPicPr/>
            <p:nvPr/>
          </p:nvPicPr>
          <p:blipFill>
            <a:blip r:embed="rId24" cstate="print"/>
            <a:stretch>
              <a:fillRect/>
            </a:stretch>
          </p:blipFill>
          <p:spPr>
            <a:xfrm>
              <a:off x="8196071" y="4248911"/>
              <a:ext cx="856487" cy="1844039"/>
            </a:xfrm>
            <a:prstGeom prst="rect">
              <a:avLst/>
            </a:prstGeom>
          </p:spPr>
        </p:pic>
        <p:sp>
          <p:nvSpPr>
            <p:cNvPr id="42" name="object 42"/>
            <p:cNvSpPr/>
            <p:nvPr/>
          </p:nvSpPr>
          <p:spPr>
            <a:xfrm>
              <a:off x="8242845" y="4270768"/>
              <a:ext cx="762000" cy="1752600"/>
            </a:xfrm>
            <a:custGeom>
              <a:avLst/>
              <a:gdLst/>
              <a:ahLst/>
              <a:cxnLst/>
              <a:rect l="l" t="t" r="r" b="b"/>
              <a:pathLst>
                <a:path w="762000" h="1752600">
                  <a:moveTo>
                    <a:pt x="0" y="0"/>
                  </a:moveTo>
                  <a:lnTo>
                    <a:pt x="762000" y="0"/>
                  </a:lnTo>
                  <a:lnTo>
                    <a:pt x="762000" y="1752600"/>
                  </a:lnTo>
                  <a:lnTo>
                    <a:pt x="0" y="1752600"/>
                  </a:lnTo>
                  <a:lnTo>
                    <a:pt x="0" y="0"/>
                  </a:lnTo>
                  <a:close/>
                </a:path>
              </a:pathLst>
            </a:custGeom>
            <a:ln w="9525">
              <a:solidFill>
                <a:srgbClr val="2E92B8"/>
              </a:solidFill>
            </a:ln>
          </p:spPr>
          <p:txBody>
            <a:bodyPr wrap="square" lIns="0" tIns="0" rIns="0" bIns="0" rtlCol="0"/>
            <a:lstStyle/>
            <a:p>
              <a:endParaRPr/>
            </a:p>
          </p:txBody>
        </p:sp>
      </p:grpSp>
      <p:sp>
        <p:nvSpPr>
          <p:cNvPr id="43" name="object 43"/>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lang="el-GR" spc="165" dirty="0"/>
              <a:t>Ευθυγράμμιση αξιών</a:t>
            </a:r>
            <a:endParaRPr spc="120" dirty="0"/>
          </a:p>
        </p:txBody>
      </p:sp>
      <p:sp>
        <p:nvSpPr>
          <p:cNvPr id="44" name="object 44"/>
          <p:cNvSpPr txBox="1"/>
          <p:nvPr/>
        </p:nvSpPr>
        <p:spPr>
          <a:xfrm>
            <a:off x="596900" y="943356"/>
            <a:ext cx="3790315" cy="1697901"/>
          </a:xfrm>
          <a:prstGeom prst="rect">
            <a:avLst/>
          </a:prstGeom>
        </p:spPr>
        <p:txBody>
          <a:bodyPr vert="horz" wrap="square" lIns="0" tIns="12700" rIns="0" bIns="0" rtlCol="0">
            <a:spAutoFit/>
          </a:bodyPr>
          <a:lstStyle/>
          <a:p>
            <a:pPr marL="243840" marR="5080" indent="-231775">
              <a:lnSpc>
                <a:spcPct val="100000"/>
              </a:lnSpc>
              <a:spcBef>
                <a:spcPts val="100"/>
              </a:spcBef>
              <a:buChar char="•"/>
              <a:tabLst>
                <a:tab pos="243840" algn="l"/>
                <a:tab pos="244475" algn="l"/>
              </a:tabLst>
            </a:pPr>
            <a:r>
              <a:rPr lang="el-GR" sz="2000" dirty="0">
                <a:solidFill>
                  <a:srgbClr val="004165"/>
                </a:solidFill>
                <a:latin typeface="Arial"/>
                <a:cs typeface="Arial"/>
              </a:rPr>
              <a:t>Δημιουργούμε τριπλέτες από CP-</a:t>
            </a:r>
            <a:r>
              <a:rPr lang="el-GR" sz="2000" dirty="0" err="1">
                <a:solidFill>
                  <a:srgbClr val="004165"/>
                </a:solidFill>
                <a:latin typeface="Arial"/>
                <a:cs typeface="Arial"/>
              </a:rPr>
              <a:t>nets</a:t>
            </a:r>
            <a:r>
              <a:rPr lang="el-GR" sz="2000" dirty="0">
                <a:solidFill>
                  <a:srgbClr val="004165"/>
                </a:solidFill>
                <a:latin typeface="Arial"/>
                <a:cs typeface="Arial"/>
              </a:rPr>
              <a:t> (A,B,C).</a:t>
            </a:r>
            <a:endParaRPr sz="2000" dirty="0">
              <a:latin typeface="Arial"/>
              <a:cs typeface="Arial"/>
            </a:endParaRPr>
          </a:p>
          <a:p>
            <a:pPr>
              <a:lnSpc>
                <a:spcPct val="100000"/>
              </a:lnSpc>
              <a:spcBef>
                <a:spcPts val="15"/>
              </a:spcBef>
              <a:buClr>
                <a:srgbClr val="004165"/>
              </a:buClr>
              <a:buFont typeface="Arial"/>
              <a:buChar char="•"/>
            </a:pPr>
            <a:endParaRPr sz="2950" dirty="0">
              <a:latin typeface="Arial"/>
              <a:cs typeface="Arial"/>
            </a:endParaRPr>
          </a:p>
          <a:p>
            <a:pPr marL="243840" indent="-231775">
              <a:lnSpc>
                <a:spcPct val="100000"/>
              </a:lnSpc>
              <a:buChar char="•"/>
              <a:tabLst>
                <a:tab pos="243840" algn="l"/>
                <a:tab pos="244475" algn="l"/>
              </a:tabLst>
            </a:pPr>
            <a:r>
              <a:rPr lang="el-GR" sz="2000" dirty="0">
                <a:solidFill>
                  <a:srgbClr val="004165"/>
                </a:solidFill>
                <a:latin typeface="Arial"/>
                <a:cs typeface="Arial"/>
              </a:rPr>
              <a:t>Επιλέγουμε ένα ως κεντρικό σημείο:</a:t>
            </a:r>
            <a:r>
              <a:rPr lang="en-US" sz="2000" dirty="0">
                <a:solidFill>
                  <a:srgbClr val="004165"/>
                </a:solidFill>
                <a:latin typeface="Arial"/>
                <a:cs typeface="Arial"/>
              </a:rPr>
              <a:t> </a:t>
            </a:r>
            <a:r>
              <a:rPr sz="2000" spc="-25" dirty="0">
                <a:solidFill>
                  <a:srgbClr val="004165"/>
                </a:solidFill>
                <a:latin typeface="Arial"/>
                <a:cs typeface="Arial"/>
              </a:rPr>
              <a:t>A.</a:t>
            </a:r>
            <a:endParaRPr sz="2000" dirty="0">
              <a:latin typeface="Arial"/>
              <a:cs typeface="Arial"/>
            </a:endParaRPr>
          </a:p>
        </p:txBody>
      </p:sp>
      <p:sp>
        <p:nvSpPr>
          <p:cNvPr id="45" name="object 45"/>
          <p:cNvSpPr txBox="1"/>
          <p:nvPr/>
        </p:nvSpPr>
        <p:spPr>
          <a:xfrm>
            <a:off x="596900" y="2723387"/>
            <a:ext cx="3678554" cy="1243930"/>
          </a:xfrm>
          <a:prstGeom prst="rect">
            <a:avLst/>
          </a:prstGeom>
        </p:spPr>
        <p:txBody>
          <a:bodyPr vert="horz" wrap="square" lIns="0" tIns="12700" rIns="0" bIns="0" rtlCol="0">
            <a:spAutoFit/>
          </a:bodyPr>
          <a:lstStyle/>
          <a:p>
            <a:pPr marL="243840" marR="5080" indent="-231775">
              <a:lnSpc>
                <a:spcPct val="100000"/>
              </a:lnSpc>
              <a:spcBef>
                <a:spcPts val="100"/>
              </a:spcBef>
              <a:buChar char="•"/>
              <a:tabLst>
                <a:tab pos="243840" algn="l"/>
                <a:tab pos="244475" algn="l"/>
              </a:tabLst>
            </a:pPr>
            <a:r>
              <a:rPr lang="el-GR" sz="2000" dirty="0">
                <a:solidFill>
                  <a:srgbClr val="004165"/>
                </a:solidFill>
                <a:latin typeface="Arial"/>
                <a:cs typeface="Arial"/>
              </a:rPr>
              <a:t>Μετράμε πόσες φορές το KTD λέει ότι το B είναι πιο κοντά και οι άλλες αποστάσεις λένε ότι το C είναι πιο κοντά.</a:t>
            </a:r>
          </a:p>
        </p:txBody>
      </p:sp>
      <p:sp>
        <p:nvSpPr>
          <p:cNvPr id="46" name="object 46"/>
          <p:cNvSpPr txBox="1"/>
          <p:nvPr/>
        </p:nvSpPr>
        <p:spPr>
          <a:xfrm>
            <a:off x="580618" y="4169664"/>
            <a:ext cx="794385" cy="330200"/>
          </a:xfrm>
          <a:prstGeom prst="rect">
            <a:avLst/>
          </a:prstGeom>
        </p:spPr>
        <p:txBody>
          <a:bodyPr vert="horz" wrap="square" lIns="0" tIns="12700" rIns="0" bIns="0" rtlCol="0">
            <a:spAutoFit/>
          </a:bodyPr>
          <a:lstStyle/>
          <a:p>
            <a:pPr marL="243840" indent="-231775">
              <a:lnSpc>
                <a:spcPct val="100000"/>
              </a:lnSpc>
              <a:spcBef>
                <a:spcPts val="100"/>
              </a:spcBef>
              <a:buChar char="•"/>
              <a:tabLst>
                <a:tab pos="243840" algn="l"/>
                <a:tab pos="244475" algn="l"/>
              </a:tabLst>
            </a:pPr>
            <a:r>
              <a:rPr sz="2000" spc="-25" dirty="0">
                <a:solidFill>
                  <a:srgbClr val="004165"/>
                </a:solidFill>
                <a:latin typeface="Arial"/>
                <a:cs typeface="Arial"/>
              </a:rPr>
              <a:t>CPD</a:t>
            </a:r>
            <a:endParaRPr sz="2000" dirty="0">
              <a:latin typeface="Arial"/>
              <a:cs typeface="Arial"/>
            </a:endParaRPr>
          </a:p>
        </p:txBody>
      </p:sp>
      <p:sp>
        <p:nvSpPr>
          <p:cNvPr id="47" name="object 47"/>
          <p:cNvSpPr txBox="1"/>
          <p:nvPr/>
        </p:nvSpPr>
        <p:spPr>
          <a:xfrm>
            <a:off x="596900" y="4792979"/>
            <a:ext cx="3437254" cy="635000"/>
          </a:xfrm>
          <a:prstGeom prst="rect">
            <a:avLst/>
          </a:prstGeom>
        </p:spPr>
        <p:txBody>
          <a:bodyPr vert="horz" wrap="square" lIns="0" tIns="12700" rIns="0" bIns="0" rtlCol="0">
            <a:spAutoFit/>
          </a:bodyPr>
          <a:lstStyle/>
          <a:p>
            <a:pPr marL="243840" marR="5080" indent="-231775">
              <a:lnSpc>
                <a:spcPct val="100000"/>
              </a:lnSpc>
              <a:spcBef>
                <a:spcPts val="100"/>
              </a:spcBef>
              <a:buChar char="•"/>
              <a:tabLst>
                <a:tab pos="243840" algn="l"/>
                <a:tab pos="244475" algn="l"/>
              </a:tabLst>
            </a:pPr>
            <a:r>
              <a:rPr lang="el-GR" sz="2000" dirty="0">
                <a:solidFill>
                  <a:srgbClr val="004165"/>
                </a:solidFill>
                <a:latin typeface="Arial"/>
                <a:cs typeface="Arial"/>
              </a:rPr>
              <a:t>Μας δίνει την έννοια ενός "πιο συμβατού" CP-</a:t>
            </a:r>
            <a:r>
              <a:rPr lang="el-GR" sz="2000" dirty="0" err="1">
                <a:solidFill>
                  <a:srgbClr val="004165"/>
                </a:solidFill>
                <a:latin typeface="Arial"/>
                <a:cs typeface="Arial"/>
              </a:rPr>
              <a:t>net</a:t>
            </a:r>
            <a:r>
              <a:rPr lang="el-GR" sz="2000" dirty="0">
                <a:solidFill>
                  <a:srgbClr val="004165"/>
                </a:solidFill>
                <a:latin typeface="Arial"/>
                <a:cs typeface="Arial"/>
              </a:rPr>
              <a:t>.</a:t>
            </a:r>
            <a:endParaRPr sz="2000" dirty="0">
              <a:latin typeface="Arial"/>
              <a:cs typeface="Arial"/>
            </a:endParaRPr>
          </a:p>
        </p:txBody>
      </p:sp>
      <p:grpSp>
        <p:nvGrpSpPr>
          <p:cNvPr id="48" name="object 48"/>
          <p:cNvGrpSpPr/>
          <p:nvPr/>
        </p:nvGrpSpPr>
        <p:grpSpPr>
          <a:xfrm>
            <a:off x="4392167" y="3886200"/>
            <a:ext cx="856615" cy="1844039"/>
            <a:chOff x="4392167" y="3886200"/>
            <a:chExt cx="856615" cy="1844039"/>
          </a:xfrm>
        </p:grpSpPr>
        <p:pic>
          <p:nvPicPr>
            <p:cNvPr id="49" name="object 49"/>
            <p:cNvPicPr/>
            <p:nvPr/>
          </p:nvPicPr>
          <p:blipFill>
            <a:blip r:embed="rId25" cstate="print"/>
            <a:stretch>
              <a:fillRect/>
            </a:stretch>
          </p:blipFill>
          <p:spPr>
            <a:xfrm>
              <a:off x="4654295" y="4035552"/>
              <a:ext cx="411479" cy="420624"/>
            </a:xfrm>
            <a:prstGeom prst="rect">
              <a:avLst/>
            </a:prstGeom>
          </p:spPr>
        </p:pic>
        <p:pic>
          <p:nvPicPr>
            <p:cNvPr id="50" name="object 50"/>
            <p:cNvPicPr/>
            <p:nvPr/>
          </p:nvPicPr>
          <p:blipFill>
            <a:blip r:embed="rId26" cstate="print"/>
            <a:stretch>
              <a:fillRect/>
            </a:stretch>
          </p:blipFill>
          <p:spPr>
            <a:xfrm>
              <a:off x="4699749" y="4064000"/>
              <a:ext cx="318592" cy="324688"/>
            </a:xfrm>
            <a:prstGeom prst="rect">
              <a:avLst/>
            </a:prstGeom>
          </p:spPr>
        </p:pic>
        <p:sp>
          <p:nvSpPr>
            <p:cNvPr id="51" name="object 51"/>
            <p:cNvSpPr/>
            <p:nvPr/>
          </p:nvSpPr>
          <p:spPr>
            <a:xfrm>
              <a:off x="4699749" y="4061815"/>
              <a:ext cx="318770" cy="327025"/>
            </a:xfrm>
            <a:custGeom>
              <a:avLst/>
              <a:gdLst/>
              <a:ahLst/>
              <a:cxnLst/>
              <a:rect l="l" t="t" r="r" b="b"/>
              <a:pathLst>
                <a:path w="318770" h="327025">
                  <a:moveTo>
                    <a:pt x="0" y="163410"/>
                  </a:moveTo>
                  <a:lnTo>
                    <a:pt x="5687" y="119975"/>
                  </a:lnTo>
                  <a:lnTo>
                    <a:pt x="21740" y="80941"/>
                  </a:lnTo>
                  <a:lnTo>
                    <a:pt x="46643" y="47867"/>
                  </a:lnTo>
                  <a:lnTo>
                    <a:pt x="78881" y="22313"/>
                  </a:lnTo>
                  <a:lnTo>
                    <a:pt x="116937" y="5838"/>
                  </a:lnTo>
                  <a:lnTo>
                    <a:pt x="159296" y="0"/>
                  </a:lnTo>
                  <a:lnTo>
                    <a:pt x="201633" y="5838"/>
                  </a:lnTo>
                  <a:lnTo>
                    <a:pt x="239682" y="22313"/>
                  </a:lnTo>
                  <a:lnTo>
                    <a:pt x="271924" y="47867"/>
                  </a:lnTo>
                  <a:lnTo>
                    <a:pt x="296837" y="80941"/>
                  </a:lnTo>
                  <a:lnTo>
                    <a:pt x="312899" y="119975"/>
                  </a:lnTo>
                  <a:lnTo>
                    <a:pt x="318592" y="163410"/>
                  </a:lnTo>
                  <a:lnTo>
                    <a:pt x="312899" y="206868"/>
                  </a:lnTo>
                  <a:lnTo>
                    <a:pt x="296837" y="245908"/>
                  </a:lnTo>
                  <a:lnTo>
                    <a:pt x="271924" y="278977"/>
                  </a:lnTo>
                  <a:lnTo>
                    <a:pt x="239682" y="304522"/>
                  </a:lnTo>
                  <a:lnTo>
                    <a:pt x="201633" y="320987"/>
                  </a:lnTo>
                  <a:lnTo>
                    <a:pt x="159296" y="326821"/>
                  </a:lnTo>
                  <a:lnTo>
                    <a:pt x="116937" y="320987"/>
                  </a:lnTo>
                  <a:lnTo>
                    <a:pt x="78881" y="304522"/>
                  </a:lnTo>
                  <a:lnTo>
                    <a:pt x="46643" y="278977"/>
                  </a:lnTo>
                  <a:lnTo>
                    <a:pt x="21740" y="245908"/>
                  </a:lnTo>
                  <a:lnTo>
                    <a:pt x="5687" y="206868"/>
                  </a:lnTo>
                  <a:lnTo>
                    <a:pt x="0" y="163410"/>
                  </a:lnTo>
                  <a:close/>
                </a:path>
              </a:pathLst>
            </a:custGeom>
            <a:ln w="9525">
              <a:solidFill>
                <a:srgbClr val="000000"/>
              </a:solidFill>
            </a:ln>
          </p:spPr>
          <p:txBody>
            <a:bodyPr wrap="square" lIns="0" tIns="0" rIns="0" bIns="0" rtlCol="0"/>
            <a:lstStyle/>
            <a:p>
              <a:endParaRPr/>
            </a:p>
          </p:txBody>
        </p:sp>
        <p:pic>
          <p:nvPicPr>
            <p:cNvPr id="52" name="object 52"/>
            <p:cNvPicPr/>
            <p:nvPr/>
          </p:nvPicPr>
          <p:blipFill>
            <a:blip r:embed="rId27" cstate="print"/>
            <a:stretch>
              <a:fillRect/>
            </a:stretch>
          </p:blipFill>
          <p:spPr>
            <a:xfrm>
              <a:off x="4620767" y="4727447"/>
              <a:ext cx="475488" cy="393192"/>
            </a:xfrm>
            <a:prstGeom prst="rect">
              <a:avLst/>
            </a:prstGeom>
          </p:spPr>
        </p:pic>
        <p:pic>
          <p:nvPicPr>
            <p:cNvPr id="53" name="object 53"/>
            <p:cNvPicPr/>
            <p:nvPr/>
          </p:nvPicPr>
          <p:blipFill>
            <a:blip r:embed="rId28" cstate="print"/>
            <a:stretch>
              <a:fillRect/>
            </a:stretch>
          </p:blipFill>
          <p:spPr>
            <a:xfrm>
              <a:off x="4668545" y="4753318"/>
              <a:ext cx="380999" cy="302374"/>
            </a:xfrm>
            <a:prstGeom prst="rect">
              <a:avLst/>
            </a:prstGeom>
          </p:spPr>
        </p:pic>
        <p:sp>
          <p:nvSpPr>
            <p:cNvPr id="54" name="object 54"/>
            <p:cNvSpPr/>
            <p:nvPr/>
          </p:nvSpPr>
          <p:spPr>
            <a:xfrm>
              <a:off x="4668545" y="4753317"/>
              <a:ext cx="381000" cy="302895"/>
            </a:xfrm>
            <a:custGeom>
              <a:avLst/>
              <a:gdLst/>
              <a:ahLst/>
              <a:cxnLst/>
              <a:rect l="l" t="t" r="r" b="b"/>
              <a:pathLst>
                <a:path w="381000" h="302895">
                  <a:moveTo>
                    <a:pt x="0" y="151168"/>
                  </a:moveTo>
                  <a:lnTo>
                    <a:pt x="6803" y="110976"/>
                  </a:lnTo>
                  <a:lnTo>
                    <a:pt x="26003" y="74864"/>
                  </a:lnTo>
                  <a:lnTo>
                    <a:pt x="55787" y="44270"/>
                  </a:lnTo>
                  <a:lnTo>
                    <a:pt x="94341" y="20635"/>
                  </a:lnTo>
                  <a:lnTo>
                    <a:pt x="139849" y="5398"/>
                  </a:lnTo>
                  <a:lnTo>
                    <a:pt x="190500" y="0"/>
                  </a:lnTo>
                  <a:lnTo>
                    <a:pt x="241128" y="5398"/>
                  </a:lnTo>
                  <a:lnTo>
                    <a:pt x="286630" y="20635"/>
                  </a:lnTo>
                  <a:lnTo>
                    <a:pt x="325188" y="44270"/>
                  </a:lnTo>
                  <a:lnTo>
                    <a:pt x="354981" y="74864"/>
                  </a:lnTo>
                  <a:lnTo>
                    <a:pt x="374192" y="110976"/>
                  </a:lnTo>
                  <a:lnTo>
                    <a:pt x="381000" y="151168"/>
                  </a:lnTo>
                  <a:lnTo>
                    <a:pt x="374192" y="191358"/>
                  </a:lnTo>
                  <a:lnTo>
                    <a:pt x="354981" y="227476"/>
                  </a:lnTo>
                  <a:lnTo>
                    <a:pt x="325188" y="258079"/>
                  </a:lnTo>
                  <a:lnTo>
                    <a:pt x="286630" y="281725"/>
                  </a:lnTo>
                  <a:lnTo>
                    <a:pt x="241128" y="296971"/>
                  </a:lnTo>
                  <a:lnTo>
                    <a:pt x="190500" y="302374"/>
                  </a:lnTo>
                  <a:lnTo>
                    <a:pt x="139849" y="296971"/>
                  </a:lnTo>
                  <a:lnTo>
                    <a:pt x="94341" y="281725"/>
                  </a:lnTo>
                  <a:lnTo>
                    <a:pt x="55787" y="258079"/>
                  </a:lnTo>
                  <a:lnTo>
                    <a:pt x="26003" y="227476"/>
                  </a:lnTo>
                  <a:lnTo>
                    <a:pt x="6803" y="191358"/>
                  </a:lnTo>
                  <a:lnTo>
                    <a:pt x="0" y="151168"/>
                  </a:lnTo>
                  <a:close/>
                </a:path>
              </a:pathLst>
            </a:custGeom>
            <a:ln w="9524">
              <a:solidFill>
                <a:srgbClr val="000000"/>
              </a:solidFill>
            </a:ln>
          </p:spPr>
          <p:txBody>
            <a:bodyPr wrap="square" lIns="0" tIns="0" rIns="0" bIns="0" rtlCol="0"/>
            <a:lstStyle/>
            <a:p>
              <a:endParaRPr/>
            </a:p>
          </p:txBody>
        </p:sp>
        <p:pic>
          <p:nvPicPr>
            <p:cNvPr id="55" name="object 55"/>
            <p:cNvPicPr/>
            <p:nvPr/>
          </p:nvPicPr>
          <p:blipFill>
            <a:blip r:embed="rId29" cstate="print"/>
            <a:stretch>
              <a:fillRect/>
            </a:stretch>
          </p:blipFill>
          <p:spPr>
            <a:xfrm>
              <a:off x="4739639" y="4367783"/>
              <a:ext cx="240791" cy="524256"/>
            </a:xfrm>
            <a:prstGeom prst="rect">
              <a:avLst/>
            </a:prstGeom>
          </p:spPr>
        </p:pic>
        <p:sp>
          <p:nvSpPr>
            <p:cNvPr id="56" name="object 56"/>
            <p:cNvSpPr/>
            <p:nvPr/>
          </p:nvSpPr>
          <p:spPr>
            <a:xfrm>
              <a:off x="4807292" y="4388688"/>
              <a:ext cx="103505" cy="365125"/>
            </a:xfrm>
            <a:custGeom>
              <a:avLst/>
              <a:gdLst/>
              <a:ahLst/>
              <a:cxnLst/>
              <a:rect l="l" t="t" r="r" b="b"/>
              <a:pathLst>
                <a:path w="103504" h="365125">
                  <a:moveTo>
                    <a:pt x="51720" y="339461"/>
                  </a:moveTo>
                  <a:lnTo>
                    <a:pt x="45402" y="328630"/>
                  </a:lnTo>
                  <a:lnTo>
                    <a:pt x="45402" y="0"/>
                  </a:lnTo>
                  <a:lnTo>
                    <a:pt x="58102" y="0"/>
                  </a:lnTo>
                  <a:lnTo>
                    <a:pt x="58039" y="328630"/>
                  </a:lnTo>
                  <a:lnTo>
                    <a:pt x="51720" y="339461"/>
                  </a:lnTo>
                  <a:close/>
                </a:path>
                <a:path w="103504" h="365125">
                  <a:moveTo>
                    <a:pt x="51752" y="364629"/>
                  </a:moveTo>
                  <a:lnTo>
                    <a:pt x="1790" y="279057"/>
                  </a:lnTo>
                  <a:lnTo>
                    <a:pt x="0" y="276034"/>
                  </a:lnTo>
                  <a:lnTo>
                    <a:pt x="1041" y="272110"/>
                  </a:lnTo>
                  <a:lnTo>
                    <a:pt x="4076" y="270370"/>
                  </a:lnTo>
                  <a:lnTo>
                    <a:pt x="7099" y="268592"/>
                  </a:lnTo>
                  <a:lnTo>
                    <a:pt x="11023" y="269633"/>
                  </a:lnTo>
                  <a:lnTo>
                    <a:pt x="12750" y="272656"/>
                  </a:lnTo>
                  <a:lnTo>
                    <a:pt x="45339" y="328521"/>
                  </a:lnTo>
                  <a:lnTo>
                    <a:pt x="45402" y="352031"/>
                  </a:lnTo>
                  <a:lnTo>
                    <a:pt x="59098" y="352031"/>
                  </a:lnTo>
                  <a:lnTo>
                    <a:pt x="51752" y="364629"/>
                  </a:lnTo>
                  <a:close/>
                </a:path>
                <a:path w="103504" h="365125">
                  <a:moveTo>
                    <a:pt x="59098" y="352031"/>
                  </a:moveTo>
                  <a:lnTo>
                    <a:pt x="58102" y="352031"/>
                  </a:lnTo>
                  <a:lnTo>
                    <a:pt x="58102" y="328521"/>
                  </a:lnTo>
                  <a:lnTo>
                    <a:pt x="90690" y="272656"/>
                  </a:lnTo>
                  <a:lnTo>
                    <a:pt x="92481" y="269633"/>
                  </a:lnTo>
                  <a:lnTo>
                    <a:pt x="96342" y="268592"/>
                  </a:lnTo>
                  <a:lnTo>
                    <a:pt x="99377" y="270370"/>
                  </a:lnTo>
                  <a:lnTo>
                    <a:pt x="102400" y="272110"/>
                  </a:lnTo>
                  <a:lnTo>
                    <a:pt x="103441" y="276034"/>
                  </a:lnTo>
                  <a:lnTo>
                    <a:pt x="101650" y="279057"/>
                  </a:lnTo>
                  <a:lnTo>
                    <a:pt x="59098" y="352031"/>
                  </a:lnTo>
                  <a:close/>
                </a:path>
                <a:path w="103504" h="365125">
                  <a:moveTo>
                    <a:pt x="58102" y="348856"/>
                  </a:moveTo>
                  <a:lnTo>
                    <a:pt x="57200" y="348856"/>
                  </a:lnTo>
                  <a:lnTo>
                    <a:pt x="51720" y="339461"/>
                  </a:lnTo>
                  <a:lnTo>
                    <a:pt x="58102" y="328521"/>
                  </a:lnTo>
                  <a:lnTo>
                    <a:pt x="58102" y="348856"/>
                  </a:lnTo>
                  <a:close/>
                </a:path>
                <a:path w="103504" h="365125">
                  <a:moveTo>
                    <a:pt x="58102" y="352031"/>
                  </a:moveTo>
                  <a:lnTo>
                    <a:pt x="45402" y="352031"/>
                  </a:lnTo>
                  <a:lnTo>
                    <a:pt x="45402" y="328630"/>
                  </a:lnTo>
                  <a:lnTo>
                    <a:pt x="51720" y="339461"/>
                  </a:lnTo>
                  <a:lnTo>
                    <a:pt x="46240" y="348856"/>
                  </a:lnTo>
                  <a:lnTo>
                    <a:pt x="58102" y="348856"/>
                  </a:lnTo>
                  <a:lnTo>
                    <a:pt x="58102" y="352031"/>
                  </a:lnTo>
                  <a:close/>
                </a:path>
                <a:path w="103504" h="365125">
                  <a:moveTo>
                    <a:pt x="57200" y="348856"/>
                  </a:moveTo>
                  <a:lnTo>
                    <a:pt x="46240" y="348856"/>
                  </a:lnTo>
                  <a:lnTo>
                    <a:pt x="51720" y="339461"/>
                  </a:lnTo>
                  <a:lnTo>
                    <a:pt x="57200" y="348856"/>
                  </a:lnTo>
                  <a:close/>
                </a:path>
              </a:pathLst>
            </a:custGeom>
            <a:solidFill>
              <a:srgbClr val="000000"/>
            </a:solidFill>
          </p:spPr>
          <p:txBody>
            <a:bodyPr wrap="square" lIns="0" tIns="0" rIns="0" bIns="0" rtlCol="0"/>
            <a:lstStyle/>
            <a:p>
              <a:endParaRPr/>
            </a:p>
          </p:txBody>
        </p:sp>
        <p:pic>
          <p:nvPicPr>
            <p:cNvPr id="57" name="object 57"/>
            <p:cNvPicPr/>
            <p:nvPr/>
          </p:nvPicPr>
          <p:blipFill>
            <a:blip r:embed="rId30" cstate="print"/>
            <a:stretch>
              <a:fillRect/>
            </a:stretch>
          </p:blipFill>
          <p:spPr>
            <a:xfrm>
              <a:off x="4654295" y="5190744"/>
              <a:ext cx="408431" cy="384048"/>
            </a:xfrm>
            <a:prstGeom prst="rect">
              <a:avLst/>
            </a:prstGeom>
          </p:spPr>
        </p:pic>
        <p:pic>
          <p:nvPicPr>
            <p:cNvPr id="58" name="object 58"/>
            <p:cNvPicPr/>
            <p:nvPr/>
          </p:nvPicPr>
          <p:blipFill>
            <a:blip r:embed="rId31" cstate="print"/>
            <a:stretch>
              <a:fillRect/>
            </a:stretch>
          </p:blipFill>
          <p:spPr>
            <a:xfrm>
              <a:off x="4700536" y="5219700"/>
              <a:ext cx="317004" cy="289572"/>
            </a:xfrm>
            <a:prstGeom prst="rect">
              <a:avLst/>
            </a:prstGeom>
          </p:spPr>
        </p:pic>
        <p:sp>
          <p:nvSpPr>
            <p:cNvPr id="59" name="object 59"/>
            <p:cNvSpPr/>
            <p:nvPr/>
          </p:nvSpPr>
          <p:spPr>
            <a:xfrm>
              <a:off x="4700536" y="5215775"/>
              <a:ext cx="317500" cy="294005"/>
            </a:xfrm>
            <a:custGeom>
              <a:avLst/>
              <a:gdLst/>
              <a:ahLst/>
              <a:cxnLst/>
              <a:rect l="l" t="t" r="r" b="b"/>
              <a:pathLst>
                <a:path w="317500" h="294004">
                  <a:moveTo>
                    <a:pt x="0" y="146748"/>
                  </a:moveTo>
                  <a:lnTo>
                    <a:pt x="8078" y="100358"/>
                  </a:lnTo>
                  <a:lnTo>
                    <a:pt x="30575" y="60073"/>
                  </a:lnTo>
                  <a:lnTo>
                    <a:pt x="64884" y="28309"/>
                  </a:lnTo>
                  <a:lnTo>
                    <a:pt x="108398" y="7479"/>
                  </a:lnTo>
                  <a:lnTo>
                    <a:pt x="158508" y="0"/>
                  </a:lnTo>
                  <a:lnTo>
                    <a:pt x="208593" y="7479"/>
                  </a:lnTo>
                  <a:lnTo>
                    <a:pt x="252100" y="28309"/>
                  </a:lnTo>
                  <a:lnTo>
                    <a:pt x="286414" y="60073"/>
                  </a:lnTo>
                  <a:lnTo>
                    <a:pt x="308921" y="100358"/>
                  </a:lnTo>
                  <a:lnTo>
                    <a:pt x="317004" y="146748"/>
                  </a:lnTo>
                  <a:lnTo>
                    <a:pt x="308921" y="193119"/>
                  </a:lnTo>
                  <a:lnTo>
                    <a:pt x="286414" y="233401"/>
                  </a:lnTo>
                  <a:lnTo>
                    <a:pt x="252100" y="265173"/>
                  </a:lnTo>
                  <a:lnTo>
                    <a:pt x="208593" y="286012"/>
                  </a:lnTo>
                  <a:lnTo>
                    <a:pt x="158508" y="293497"/>
                  </a:lnTo>
                  <a:lnTo>
                    <a:pt x="108398" y="286012"/>
                  </a:lnTo>
                  <a:lnTo>
                    <a:pt x="64884" y="265173"/>
                  </a:lnTo>
                  <a:lnTo>
                    <a:pt x="30575" y="233401"/>
                  </a:lnTo>
                  <a:lnTo>
                    <a:pt x="8078" y="193119"/>
                  </a:lnTo>
                  <a:lnTo>
                    <a:pt x="0" y="146748"/>
                  </a:lnTo>
                  <a:close/>
                </a:path>
              </a:pathLst>
            </a:custGeom>
            <a:ln w="9525">
              <a:solidFill>
                <a:srgbClr val="000000"/>
              </a:solidFill>
            </a:ln>
          </p:spPr>
          <p:txBody>
            <a:bodyPr wrap="square" lIns="0" tIns="0" rIns="0" bIns="0" rtlCol="0"/>
            <a:lstStyle/>
            <a:p>
              <a:endParaRPr/>
            </a:p>
          </p:txBody>
        </p:sp>
        <p:pic>
          <p:nvPicPr>
            <p:cNvPr id="60" name="object 60"/>
            <p:cNvPicPr/>
            <p:nvPr/>
          </p:nvPicPr>
          <p:blipFill>
            <a:blip r:embed="rId32" cstate="print"/>
            <a:stretch>
              <a:fillRect/>
            </a:stretch>
          </p:blipFill>
          <p:spPr>
            <a:xfrm>
              <a:off x="4392167" y="3886200"/>
              <a:ext cx="856488" cy="1844039"/>
            </a:xfrm>
            <a:prstGeom prst="rect">
              <a:avLst/>
            </a:prstGeom>
          </p:spPr>
        </p:pic>
        <p:sp>
          <p:nvSpPr>
            <p:cNvPr id="61" name="object 61"/>
            <p:cNvSpPr/>
            <p:nvPr/>
          </p:nvSpPr>
          <p:spPr>
            <a:xfrm>
              <a:off x="4439945" y="3909415"/>
              <a:ext cx="762000" cy="1752600"/>
            </a:xfrm>
            <a:custGeom>
              <a:avLst/>
              <a:gdLst/>
              <a:ahLst/>
              <a:cxnLst/>
              <a:rect l="l" t="t" r="r" b="b"/>
              <a:pathLst>
                <a:path w="762000" h="1752600">
                  <a:moveTo>
                    <a:pt x="0" y="0"/>
                  </a:moveTo>
                  <a:lnTo>
                    <a:pt x="762000" y="0"/>
                  </a:lnTo>
                  <a:lnTo>
                    <a:pt x="762000" y="1752600"/>
                  </a:lnTo>
                  <a:lnTo>
                    <a:pt x="0" y="1752600"/>
                  </a:lnTo>
                  <a:lnTo>
                    <a:pt x="0" y="0"/>
                  </a:lnTo>
                  <a:close/>
                </a:path>
              </a:pathLst>
            </a:custGeom>
            <a:ln w="9525">
              <a:solidFill>
                <a:srgbClr val="2E92B8"/>
              </a:solidFill>
            </a:ln>
          </p:spPr>
          <p:txBody>
            <a:bodyPr wrap="square" lIns="0" tIns="0" rIns="0" bIns="0" rtlCol="0"/>
            <a:lstStyle/>
            <a:p>
              <a:endParaRPr/>
            </a:p>
          </p:txBody>
        </p:sp>
      </p:grpSp>
      <p:sp>
        <p:nvSpPr>
          <p:cNvPr id="62" name="object 62"/>
          <p:cNvSpPr txBox="1"/>
          <p:nvPr/>
        </p:nvSpPr>
        <p:spPr>
          <a:xfrm>
            <a:off x="4732020" y="5605779"/>
            <a:ext cx="282575" cy="452120"/>
          </a:xfrm>
          <a:prstGeom prst="rect">
            <a:avLst/>
          </a:prstGeom>
        </p:spPr>
        <p:txBody>
          <a:bodyPr vert="horz" wrap="square" lIns="0" tIns="12700" rIns="0" bIns="0" rtlCol="0">
            <a:spAutoFit/>
          </a:bodyPr>
          <a:lstStyle/>
          <a:p>
            <a:pPr marL="12700">
              <a:lnSpc>
                <a:spcPct val="100000"/>
              </a:lnSpc>
              <a:spcBef>
                <a:spcPts val="100"/>
              </a:spcBef>
            </a:pPr>
            <a:r>
              <a:rPr sz="2800" b="1" dirty="0">
                <a:latin typeface="Arial"/>
                <a:cs typeface="Arial"/>
              </a:rPr>
              <a:t>A</a:t>
            </a:r>
            <a:endParaRPr sz="2800">
              <a:latin typeface="Arial"/>
              <a:cs typeface="Arial"/>
            </a:endParaRPr>
          </a:p>
        </p:txBody>
      </p:sp>
      <p:grpSp>
        <p:nvGrpSpPr>
          <p:cNvPr id="63" name="object 63"/>
          <p:cNvGrpSpPr/>
          <p:nvPr/>
        </p:nvGrpSpPr>
        <p:grpSpPr>
          <a:xfrm>
            <a:off x="5382767" y="1676400"/>
            <a:ext cx="856615" cy="1844039"/>
            <a:chOff x="5382767" y="1676400"/>
            <a:chExt cx="856615" cy="1844039"/>
          </a:xfrm>
        </p:grpSpPr>
        <p:pic>
          <p:nvPicPr>
            <p:cNvPr id="64" name="object 64"/>
            <p:cNvPicPr/>
            <p:nvPr/>
          </p:nvPicPr>
          <p:blipFill>
            <a:blip r:embed="rId25" cstate="print"/>
            <a:stretch>
              <a:fillRect/>
            </a:stretch>
          </p:blipFill>
          <p:spPr>
            <a:xfrm>
              <a:off x="5568695" y="1825752"/>
              <a:ext cx="411479" cy="420624"/>
            </a:xfrm>
            <a:prstGeom prst="rect">
              <a:avLst/>
            </a:prstGeom>
          </p:spPr>
        </p:pic>
        <p:pic>
          <p:nvPicPr>
            <p:cNvPr id="65" name="object 65"/>
            <p:cNvPicPr/>
            <p:nvPr/>
          </p:nvPicPr>
          <p:blipFill>
            <a:blip r:embed="rId26" cstate="print"/>
            <a:stretch>
              <a:fillRect/>
            </a:stretch>
          </p:blipFill>
          <p:spPr>
            <a:xfrm>
              <a:off x="5614148" y="1854199"/>
              <a:ext cx="318592" cy="324688"/>
            </a:xfrm>
            <a:prstGeom prst="rect">
              <a:avLst/>
            </a:prstGeom>
          </p:spPr>
        </p:pic>
        <p:sp>
          <p:nvSpPr>
            <p:cNvPr id="66" name="object 66"/>
            <p:cNvSpPr/>
            <p:nvPr/>
          </p:nvSpPr>
          <p:spPr>
            <a:xfrm>
              <a:off x="5614149" y="1852015"/>
              <a:ext cx="318770" cy="327025"/>
            </a:xfrm>
            <a:custGeom>
              <a:avLst/>
              <a:gdLst/>
              <a:ahLst/>
              <a:cxnLst/>
              <a:rect l="l" t="t" r="r" b="b"/>
              <a:pathLst>
                <a:path w="318770" h="327025">
                  <a:moveTo>
                    <a:pt x="0" y="163410"/>
                  </a:moveTo>
                  <a:lnTo>
                    <a:pt x="5687" y="119975"/>
                  </a:lnTo>
                  <a:lnTo>
                    <a:pt x="21740" y="80941"/>
                  </a:lnTo>
                  <a:lnTo>
                    <a:pt x="46643" y="47867"/>
                  </a:lnTo>
                  <a:lnTo>
                    <a:pt x="78881" y="22313"/>
                  </a:lnTo>
                  <a:lnTo>
                    <a:pt x="116937" y="5838"/>
                  </a:lnTo>
                  <a:lnTo>
                    <a:pt x="159296" y="0"/>
                  </a:lnTo>
                  <a:lnTo>
                    <a:pt x="201633" y="5838"/>
                  </a:lnTo>
                  <a:lnTo>
                    <a:pt x="239682" y="22313"/>
                  </a:lnTo>
                  <a:lnTo>
                    <a:pt x="271924" y="47867"/>
                  </a:lnTo>
                  <a:lnTo>
                    <a:pt x="296837" y="80941"/>
                  </a:lnTo>
                  <a:lnTo>
                    <a:pt x="312899" y="119975"/>
                  </a:lnTo>
                  <a:lnTo>
                    <a:pt x="318592" y="163410"/>
                  </a:lnTo>
                  <a:lnTo>
                    <a:pt x="312899" y="206868"/>
                  </a:lnTo>
                  <a:lnTo>
                    <a:pt x="296837" y="245908"/>
                  </a:lnTo>
                  <a:lnTo>
                    <a:pt x="271924" y="278977"/>
                  </a:lnTo>
                  <a:lnTo>
                    <a:pt x="239682" y="304522"/>
                  </a:lnTo>
                  <a:lnTo>
                    <a:pt x="201633" y="320987"/>
                  </a:lnTo>
                  <a:lnTo>
                    <a:pt x="159296" y="326821"/>
                  </a:lnTo>
                  <a:lnTo>
                    <a:pt x="116937" y="320987"/>
                  </a:lnTo>
                  <a:lnTo>
                    <a:pt x="78881" y="304522"/>
                  </a:lnTo>
                  <a:lnTo>
                    <a:pt x="46643" y="278977"/>
                  </a:lnTo>
                  <a:lnTo>
                    <a:pt x="21740" y="245908"/>
                  </a:lnTo>
                  <a:lnTo>
                    <a:pt x="5687" y="206868"/>
                  </a:lnTo>
                  <a:lnTo>
                    <a:pt x="0" y="163410"/>
                  </a:lnTo>
                  <a:close/>
                </a:path>
              </a:pathLst>
            </a:custGeom>
            <a:ln w="9525">
              <a:solidFill>
                <a:srgbClr val="000000"/>
              </a:solidFill>
            </a:ln>
          </p:spPr>
          <p:txBody>
            <a:bodyPr wrap="square" lIns="0" tIns="0" rIns="0" bIns="0" rtlCol="0"/>
            <a:lstStyle/>
            <a:p>
              <a:endParaRPr/>
            </a:p>
          </p:txBody>
        </p:sp>
        <p:pic>
          <p:nvPicPr>
            <p:cNvPr id="67" name="object 67"/>
            <p:cNvPicPr/>
            <p:nvPr/>
          </p:nvPicPr>
          <p:blipFill>
            <a:blip r:embed="rId27" cstate="print"/>
            <a:stretch>
              <a:fillRect/>
            </a:stretch>
          </p:blipFill>
          <p:spPr>
            <a:xfrm>
              <a:off x="5535167" y="2517647"/>
              <a:ext cx="475488" cy="393191"/>
            </a:xfrm>
            <a:prstGeom prst="rect">
              <a:avLst/>
            </a:prstGeom>
          </p:spPr>
        </p:pic>
        <p:pic>
          <p:nvPicPr>
            <p:cNvPr id="68" name="object 68"/>
            <p:cNvPicPr/>
            <p:nvPr/>
          </p:nvPicPr>
          <p:blipFill>
            <a:blip r:embed="rId28" cstate="print"/>
            <a:stretch>
              <a:fillRect/>
            </a:stretch>
          </p:blipFill>
          <p:spPr>
            <a:xfrm>
              <a:off x="5582945" y="2543518"/>
              <a:ext cx="380999" cy="302374"/>
            </a:xfrm>
            <a:prstGeom prst="rect">
              <a:avLst/>
            </a:prstGeom>
          </p:spPr>
        </p:pic>
        <p:sp>
          <p:nvSpPr>
            <p:cNvPr id="69" name="object 69"/>
            <p:cNvSpPr/>
            <p:nvPr/>
          </p:nvSpPr>
          <p:spPr>
            <a:xfrm>
              <a:off x="5582945" y="2543517"/>
              <a:ext cx="381000" cy="302895"/>
            </a:xfrm>
            <a:custGeom>
              <a:avLst/>
              <a:gdLst/>
              <a:ahLst/>
              <a:cxnLst/>
              <a:rect l="l" t="t" r="r" b="b"/>
              <a:pathLst>
                <a:path w="381000" h="302894">
                  <a:moveTo>
                    <a:pt x="0" y="151168"/>
                  </a:moveTo>
                  <a:lnTo>
                    <a:pt x="6803" y="110976"/>
                  </a:lnTo>
                  <a:lnTo>
                    <a:pt x="26003" y="74864"/>
                  </a:lnTo>
                  <a:lnTo>
                    <a:pt x="55787" y="44270"/>
                  </a:lnTo>
                  <a:lnTo>
                    <a:pt x="94341" y="20635"/>
                  </a:lnTo>
                  <a:lnTo>
                    <a:pt x="139849" y="5398"/>
                  </a:lnTo>
                  <a:lnTo>
                    <a:pt x="190500" y="0"/>
                  </a:lnTo>
                  <a:lnTo>
                    <a:pt x="241128" y="5398"/>
                  </a:lnTo>
                  <a:lnTo>
                    <a:pt x="286630" y="20635"/>
                  </a:lnTo>
                  <a:lnTo>
                    <a:pt x="325188" y="44270"/>
                  </a:lnTo>
                  <a:lnTo>
                    <a:pt x="354981" y="74864"/>
                  </a:lnTo>
                  <a:lnTo>
                    <a:pt x="374192" y="110976"/>
                  </a:lnTo>
                  <a:lnTo>
                    <a:pt x="381000" y="151168"/>
                  </a:lnTo>
                  <a:lnTo>
                    <a:pt x="374192" y="191358"/>
                  </a:lnTo>
                  <a:lnTo>
                    <a:pt x="354981" y="227476"/>
                  </a:lnTo>
                  <a:lnTo>
                    <a:pt x="325188" y="258079"/>
                  </a:lnTo>
                  <a:lnTo>
                    <a:pt x="286630" y="281725"/>
                  </a:lnTo>
                  <a:lnTo>
                    <a:pt x="241128" y="296971"/>
                  </a:lnTo>
                  <a:lnTo>
                    <a:pt x="190500" y="302374"/>
                  </a:lnTo>
                  <a:lnTo>
                    <a:pt x="139849" y="296971"/>
                  </a:lnTo>
                  <a:lnTo>
                    <a:pt x="94341" y="281725"/>
                  </a:lnTo>
                  <a:lnTo>
                    <a:pt x="55787" y="258079"/>
                  </a:lnTo>
                  <a:lnTo>
                    <a:pt x="26003" y="227476"/>
                  </a:lnTo>
                  <a:lnTo>
                    <a:pt x="6803" y="191358"/>
                  </a:lnTo>
                  <a:lnTo>
                    <a:pt x="0" y="151168"/>
                  </a:lnTo>
                  <a:close/>
                </a:path>
              </a:pathLst>
            </a:custGeom>
            <a:ln w="9524">
              <a:solidFill>
                <a:srgbClr val="000000"/>
              </a:solidFill>
            </a:ln>
          </p:spPr>
          <p:txBody>
            <a:bodyPr wrap="square" lIns="0" tIns="0" rIns="0" bIns="0" rtlCol="0"/>
            <a:lstStyle/>
            <a:p>
              <a:endParaRPr/>
            </a:p>
          </p:txBody>
        </p:sp>
        <p:pic>
          <p:nvPicPr>
            <p:cNvPr id="70" name="object 70"/>
            <p:cNvPicPr/>
            <p:nvPr/>
          </p:nvPicPr>
          <p:blipFill>
            <a:blip r:embed="rId30" cstate="print"/>
            <a:stretch>
              <a:fillRect/>
            </a:stretch>
          </p:blipFill>
          <p:spPr>
            <a:xfrm>
              <a:off x="5568695" y="2980944"/>
              <a:ext cx="408431" cy="384048"/>
            </a:xfrm>
            <a:prstGeom prst="rect">
              <a:avLst/>
            </a:prstGeom>
          </p:spPr>
        </p:pic>
        <p:pic>
          <p:nvPicPr>
            <p:cNvPr id="71" name="object 71"/>
            <p:cNvPicPr/>
            <p:nvPr/>
          </p:nvPicPr>
          <p:blipFill>
            <a:blip r:embed="rId33" cstate="print"/>
            <a:stretch>
              <a:fillRect/>
            </a:stretch>
          </p:blipFill>
          <p:spPr>
            <a:xfrm>
              <a:off x="5614936" y="3009900"/>
              <a:ext cx="317004" cy="289572"/>
            </a:xfrm>
            <a:prstGeom prst="rect">
              <a:avLst/>
            </a:prstGeom>
          </p:spPr>
        </p:pic>
        <p:sp>
          <p:nvSpPr>
            <p:cNvPr id="72" name="object 72"/>
            <p:cNvSpPr/>
            <p:nvPr/>
          </p:nvSpPr>
          <p:spPr>
            <a:xfrm>
              <a:off x="5614936" y="3005975"/>
              <a:ext cx="317500" cy="294005"/>
            </a:xfrm>
            <a:custGeom>
              <a:avLst/>
              <a:gdLst/>
              <a:ahLst/>
              <a:cxnLst/>
              <a:rect l="l" t="t" r="r" b="b"/>
              <a:pathLst>
                <a:path w="317500" h="294004">
                  <a:moveTo>
                    <a:pt x="0" y="146748"/>
                  </a:moveTo>
                  <a:lnTo>
                    <a:pt x="8078" y="100358"/>
                  </a:lnTo>
                  <a:lnTo>
                    <a:pt x="30575" y="60073"/>
                  </a:lnTo>
                  <a:lnTo>
                    <a:pt x="64884" y="28309"/>
                  </a:lnTo>
                  <a:lnTo>
                    <a:pt x="108398" y="7479"/>
                  </a:lnTo>
                  <a:lnTo>
                    <a:pt x="158508" y="0"/>
                  </a:lnTo>
                  <a:lnTo>
                    <a:pt x="208593" y="7479"/>
                  </a:lnTo>
                  <a:lnTo>
                    <a:pt x="252100" y="28309"/>
                  </a:lnTo>
                  <a:lnTo>
                    <a:pt x="286414" y="60073"/>
                  </a:lnTo>
                  <a:lnTo>
                    <a:pt x="308921" y="100358"/>
                  </a:lnTo>
                  <a:lnTo>
                    <a:pt x="317004" y="146748"/>
                  </a:lnTo>
                  <a:lnTo>
                    <a:pt x="308921" y="193119"/>
                  </a:lnTo>
                  <a:lnTo>
                    <a:pt x="286414" y="233401"/>
                  </a:lnTo>
                  <a:lnTo>
                    <a:pt x="252100" y="265173"/>
                  </a:lnTo>
                  <a:lnTo>
                    <a:pt x="208593" y="286012"/>
                  </a:lnTo>
                  <a:lnTo>
                    <a:pt x="158508" y="293496"/>
                  </a:lnTo>
                  <a:lnTo>
                    <a:pt x="108398" y="286012"/>
                  </a:lnTo>
                  <a:lnTo>
                    <a:pt x="64884" y="265173"/>
                  </a:lnTo>
                  <a:lnTo>
                    <a:pt x="30575" y="233401"/>
                  </a:lnTo>
                  <a:lnTo>
                    <a:pt x="8078" y="193119"/>
                  </a:lnTo>
                  <a:lnTo>
                    <a:pt x="0" y="146748"/>
                  </a:lnTo>
                  <a:close/>
                </a:path>
              </a:pathLst>
            </a:custGeom>
            <a:ln w="9525">
              <a:solidFill>
                <a:srgbClr val="000000"/>
              </a:solidFill>
            </a:ln>
          </p:spPr>
          <p:txBody>
            <a:bodyPr wrap="square" lIns="0" tIns="0" rIns="0" bIns="0" rtlCol="0"/>
            <a:lstStyle/>
            <a:p>
              <a:endParaRPr/>
            </a:p>
          </p:txBody>
        </p:sp>
        <p:pic>
          <p:nvPicPr>
            <p:cNvPr id="73" name="object 73"/>
            <p:cNvPicPr/>
            <p:nvPr/>
          </p:nvPicPr>
          <p:blipFill>
            <a:blip r:embed="rId32" cstate="print"/>
            <a:stretch>
              <a:fillRect/>
            </a:stretch>
          </p:blipFill>
          <p:spPr>
            <a:xfrm>
              <a:off x="5382767" y="1676400"/>
              <a:ext cx="856488" cy="1844039"/>
            </a:xfrm>
            <a:prstGeom prst="rect">
              <a:avLst/>
            </a:prstGeom>
          </p:spPr>
        </p:pic>
        <p:sp>
          <p:nvSpPr>
            <p:cNvPr id="74" name="object 74"/>
            <p:cNvSpPr/>
            <p:nvPr/>
          </p:nvSpPr>
          <p:spPr>
            <a:xfrm>
              <a:off x="5430545" y="1699615"/>
              <a:ext cx="762000" cy="1752600"/>
            </a:xfrm>
            <a:custGeom>
              <a:avLst/>
              <a:gdLst/>
              <a:ahLst/>
              <a:cxnLst/>
              <a:rect l="l" t="t" r="r" b="b"/>
              <a:pathLst>
                <a:path w="762000" h="1752600">
                  <a:moveTo>
                    <a:pt x="0" y="0"/>
                  </a:moveTo>
                  <a:lnTo>
                    <a:pt x="762000" y="0"/>
                  </a:lnTo>
                  <a:lnTo>
                    <a:pt x="762000" y="1752600"/>
                  </a:lnTo>
                  <a:lnTo>
                    <a:pt x="0" y="1752600"/>
                  </a:lnTo>
                  <a:lnTo>
                    <a:pt x="0" y="0"/>
                  </a:lnTo>
                  <a:close/>
                </a:path>
              </a:pathLst>
            </a:custGeom>
            <a:ln w="9525">
              <a:solidFill>
                <a:srgbClr val="2E92B8"/>
              </a:solidFill>
            </a:ln>
          </p:spPr>
          <p:txBody>
            <a:bodyPr wrap="square" lIns="0" tIns="0" rIns="0" bIns="0" rtlCol="0"/>
            <a:lstStyle/>
            <a:p>
              <a:endParaRPr/>
            </a:p>
          </p:txBody>
        </p:sp>
      </p:grpSp>
      <p:sp>
        <p:nvSpPr>
          <p:cNvPr id="75" name="object 75"/>
          <p:cNvSpPr txBox="1"/>
          <p:nvPr/>
        </p:nvSpPr>
        <p:spPr>
          <a:xfrm>
            <a:off x="5646420" y="3395978"/>
            <a:ext cx="282575" cy="452120"/>
          </a:xfrm>
          <a:prstGeom prst="rect">
            <a:avLst/>
          </a:prstGeom>
        </p:spPr>
        <p:txBody>
          <a:bodyPr vert="horz" wrap="square" lIns="0" tIns="12700" rIns="0" bIns="0" rtlCol="0">
            <a:spAutoFit/>
          </a:bodyPr>
          <a:lstStyle/>
          <a:p>
            <a:pPr marL="12700">
              <a:lnSpc>
                <a:spcPct val="100000"/>
              </a:lnSpc>
              <a:spcBef>
                <a:spcPts val="100"/>
              </a:spcBef>
            </a:pPr>
            <a:r>
              <a:rPr sz="2800" b="1" dirty="0">
                <a:latin typeface="Arial"/>
                <a:cs typeface="Arial"/>
              </a:rPr>
              <a:t>B</a:t>
            </a:r>
            <a:endParaRPr sz="2800">
              <a:latin typeface="Arial"/>
              <a:cs typeface="Arial"/>
            </a:endParaRPr>
          </a:p>
        </p:txBody>
      </p:sp>
      <p:grpSp>
        <p:nvGrpSpPr>
          <p:cNvPr id="76" name="object 76"/>
          <p:cNvGrpSpPr/>
          <p:nvPr/>
        </p:nvGrpSpPr>
        <p:grpSpPr>
          <a:xfrm>
            <a:off x="7059168" y="3886200"/>
            <a:ext cx="856615" cy="1844039"/>
            <a:chOff x="7059168" y="3886200"/>
            <a:chExt cx="856615" cy="1844039"/>
          </a:xfrm>
        </p:grpSpPr>
        <p:pic>
          <p:nvPicPr>
            <p:cNvPr id="77" name="object 77"/>
            <p:cNvPicPr/>
            <p:nvPr/>
          </p:nvPicPr>
          <p:blipFill>
            <a:blip r:embed="rId25" cstate="print"/>
            <a:stretch>
              <a:fillRect/>
            </a:stretch>
          </p:blipFill>
          <p:spPr>
            <a:xfrm>
              <a:off x="7168896" y="3959352"/>
              <a:ext cx="411479" cy="420624"/>
            </a:xfrm>
            <a:prstGeom prst="rect">
              <a:avLst/>
            </a:prstGeom>
          </p:spPr>
        </p:pic>
        <p:pic>
          <p:nvPicPr>
            <p:cNvPr id="78" name="object 78"/>
            <p:cNvPicPr/>
            <p:nvPr/>
          </p:nvPicPr>
          <p:blipFill>
            <a:blip r:embed="rId34" cstate="print"/>
            <a:stretch>
              <a:fillRect/>
            </a:stretch>
          </p:blipFill>
          <p:spPr>
            <a:xfrm>
              <a:off x="7214349" y="3987800"/>
              <a:ext cx="318592" cy="324688"/>
            </a:xfrm>
            <a:prstGeom prst="rect">
              <a:avLst/>
            </a:prstGeom>
          </p:spPr>
        </p:pic>
        <p:sp>
          <p:nvSpPr>
            <p:cNvPr id="79" name="object 79"/>
            <p:cNvSpPr/>
            <p:nvPr/>
          </p:nvSpPr>
          <p:spPr>
            <a:xfrm>
              <a:off x="7214349" y="3985615"/>
              <a:ext cx="318770" cy="327025"/>
            </a:xfrm>
            <a:custGeom>
              <a:avLst/>
              <a:gdLst/>
              <a:ahLst/>
              <a:cxnLst/>
              <a:rect l="l" t="t" r="r" b="b"/>
              <a:pathLst>
                <a:path w="318770" h="327025">
                  <a:moveTo>
                    <a:pt x="0" y="163410"/>
                  </a:moveTo>
                  <a:lnTo>
                    <a:pt x="5687" y="119975"/>
                  </a:lnTo>
                  <a:lnTo>
                    <a:pt x="21740" y="80941"/>
                  </a:lnTo>
                  <a:lnTo>
                    <a:pt x="46643" y="47867"/>
                  </a:lnTo>
                  <a:lnTo>
                    <a:pt x="78881" y="22313"/>
                  </a:lnTo>
                  <a:lnTo>
                    <a:pt x="116937" y="5838"/>
                  </a:lnTo>
                  <a:lnTo>
                    <a:pt x="159296" y="0"/>
                  </a:lnTo>
                  <a:lnTo>
                    <a:pt x="201633" y="5838"/>
                  </a:lnTo>
                  <a:lnTo>
                    <a:pt x="239682" y="22313"/>
                  </a:lnTo>
                  <a:lnTo>
                    <a:pt x="271924" y="47867"/>
                  </a:lnTo>
                  <a:lnTo>
                    <a:pt x="296837" y="80941"/>
                  </a:lnTo>
                  <a:lnTo>
                    <a:pt x="312899" y="119975"/>
                  </a:lnTo>
                  <a:lnTo>
                    <a:pt x="318592" y="163410"/>
                  </a:lnTo>
                  <a:lnTo>
                    <a:pt x="312899" y="206868"/>
                  </a:lnTo>
                  <a:lnTo>
                    <a:pt x="296837" y="245908"/>
                  </a:lnTo>
                  <a:lnTo>
                    <a:pt x="271924" y="278977"/>
                  </a:lnTo>
                  <a:lnTo>
                    <a:pt x="239682" y="304522"/>
                  </a:lnTo>
                  <a:lnTo>
                    <a:pt x="201633" y="320987"/>
                  </a:lnTo>
                  <a:lnTo>
                    <a:pt x="159296" y="326821"/>
                  </a:lnTo>
                  <a:lnTo>
                    <a:pt x="116937" y="320987"/>
                  </a:lnTo>
                  <a:lnTo>
                    <a:pt x="78881" y="304522"/>
                  </a:lnTo>
                  <a:lnTo>
                    <a:pt x="46643" y="278977"/>
                  </a:lnTo>
                  <a:lnTo>
                    <a:pt x="21740" y="245908"/>
                  </a:lnTo>
                  <a:lnTo>
                    <a:pt x="5687" y="206868"/>
                  </a:lnTo>
                  <a:lnTo>
                    <a:pt x="0" y="163410"/>
                  </a:lnTo>
                  <a:close/>
                </a:path>
              </a:pathLst>
            </a:custGeom>
            <a:ln w="9524">
              <a:solidFill>
                <a:srgbClr val="000000"/>
              </a:solidFill>
            </a:ln>
          </p:spPr>
          <p:txBody>
            <a:bodyPr wrap="square" lIns="0" tIns="0" rIns="0" bIns="0" rtlCol="0"/>
            <a:lstStyle/>
            <a:p>
              <a:endParaRPr/>
            </a:p>
          </p:txBody>
        </p:sp>
        <p:pic>
          <p:nvPicPr>
            <p:cNvPr id="80" name="object 80"/>
            <p:cNvPicPr/>
            <p:nvPr/>
          </p:nvPicPr>
          <p:blipFill>
            <a:blip r:embed="rId27" cstate="print"/>
            <a:stretch>
              <a:fillRect/>
            </a:stretch>
          </p:blipFill>
          <p:spPr>
            <a:xfrm>
              <a:off x="7135368" y="4651248"/>
              <a:ext cx="475487" cy="393192"/>
            </a:xfrm>
            <a:prstGeom prst="rect">
              <a:avLst/>
            </a:prstGeom>
          </p:spPr>
        </p:pic>
        <p:pic>
          <p:nvPicPr>
            <p:cNvPr id="81" name="object 81"/>
            <p:cNvPicPr/>
            <p:nvPr/>
          </p:nvPicPr>
          <p:blipFill>
            <a:blip r:embed="rId28" cstate="print"/>
            <a:stretch>
              <a:fillRect/>
            </a:stretch>
          </p:blipFill>
          <p:spPr>
            <a:xfrm>
              <a:off x="7183145" y="4677118"/>
              <a:ext cx="380999" cy="302374"/>
            </a:xfrm>
            <a:prstGeom prst="rect">
              <a:avLst/>
            </a:prstGeom>
          </p:spPr>
        </p:pic>
        <p:sp>
          <p:nvSpPr>
            <p:cNvPr id="82" name="object 82"/>
            <p:cNvSpPr/>
            <p:nvPr/>
          </p:nvSpPr>
          <p:spPr>
            <a:xfrm>
              <a:off x="7183145" y="4677117"/>
              <a:ext cx="381000" cy="302895"/>
            </a:xfrm>
            <a:custGeom>
              <a:avLst/>
              <a:gdLst/>
              <a:ahLst/>
              <a:cxnLst/>
              <a:rect l="l" t="t" r="r" b="b"/>
              <a:pathLst>
                <a:path w="381000" h="302895">
                  <a:moveTo>
                    <a:pt x="0" y="151168"/>
                  </a:moveTo>
                  <a:lnTo>
                    <a:pt x="6803" y="110976"/>
                  </a:lnTo>
                  <a:lnTo>
                    <a:pt x="26003" y="74864"/>
                  </a:lnTo>
                  <a:lnTo>
                    <a:pt x="55787" y="44270"/>
                  </a:lnTo>
                  <a:lnTo>
                    <a:pt x="94341" y="20635"/>
                  </a:lnTo>
                  <a:lnTo>
                    <a:pt x="139849" y="5398"/>
                  </a:lnTo>
                  <a:lnTo>
                    <a:pt x="190500" y="0"/>
                  </a:lnTo>
                  <a:lnTo>
                    <a:pt x="241145" y="5398"/>
                  </a:lnTo>
                  <a:lnTo>
                    <a:pt x="286653" y="20635"/>
                  </a:lnTo>
                  <a:lnTo>
                    <a:pt x="325207" y="44270"/>
                  </a:lnTo>
                  <a:lnTo>
                    <a:pt x="354993" y="74864"/>
                  </a:lnTo>
                  <a:lnTo>
                    <a:pt x="374195" y="110976"/>
                  </a:lnTo>
                  <a:lnTo>
                    <a:pt x="381000" y="151168"/>
                  </a:lnTo>
                  <a:lnTo>
                    <a:pt x="374195" y="191358"/>
                  </a:lnTo>
                  <a:lnTo>
                    <a:pt x="354993" y="227476"/>
                  </a:lnTo>
                  <a:lnTo>
                    <a:pt x="325207" y="258079"/>
                  </a:lnTo>
                  <a:lnTo>
                    <a:pt x="286653" y="281725"/>
                  </a:lnTo>
                  <a:lnTo>
                    <a:pt x="241145" y="296971"/>
                  </a:lnTo>
                  <a:lnTo>
                    <a:pt x="190500" y="302374"/>
                  </a:lnTo>
                  <a:lnTo>
                    <a:pt x="139849" y="296971"/>
                  </a:lnTo>
                  <a:lnTo>
                    <a:pt x="94341" y="281725"/>
                  </a:lnTo>
                  <a:lnTo>
                    <a:pt x="55787" y="258079"/>
                  </a:lnTo>
                  <a:lnTo>
                    <a:pt x="26003" y="227476"/>
                  </a:lnTo>
                  <a:lnTo>
                    <a:pt x="6803" y="191358"/>
                  </a:lnTo>
                  <a:lnTo>
                    <a:pt x="0" y="151168"/>
                  </a:lnTo>
                  <a:close/>
                </a:path>
              </a:pathLst>
            </a:custGeom>
            <a:ln w="9524">
              <a:solidFill>
                <a:srgbClr val="000000"/>
              </a:solidFill>
            </a:ln>
          </p:spPr>
          <p:txBody>
            <a:bodyPr wrap="square" lIns="0" tIns="0" rIns="0" bIns="0" rtlCol="0"/>
            <a:lstStyle/>
            <a:p>
              <a:endParaRPr/>
            </a:p>
          </p:txBody>
        </p:sp>
        <p:pic>
          <p:nvPicPr>
            <p:cNvPr id="83" name="object 83"/>
            <p:cNvPicPr/>
            <p:nvPr/>
          </p:nvPicPr>
          <p:blipFill>
            <a:blip r:embed="rId29" cstate="print"/>
            <a:stretch>
              <a:fillRect/>
            </a:stretch>
          </p:blipFill>
          <p:spPr>
            <a:xfrm>
              <a:off x="7254240" y="4291584"/>
              <a:ext cx="240792" cy="524256"/>
            </a:xfrm>
            <a:prstGeom prst="rect">
              <a:avLst/>
            </a:prstGeom>
          </p:spPr>
        </p:pic>
        <p:sp>
          <p:nvSpPr>
            <p:cNvPr id="84" name="object 84"/>
            <p:cNvSpPr/>
            <p:nvPr/>
          </p:nvSpPr>
          <p:spPr>
            <a:xfrm>
              <a:off x="7321893" y="4312488"/>
              <a:ext cx="103505" cy="365125"/>
            </a:xfrm>
            <a:custGeom>
              <a:avLst/>
              <a:gdLst/>
              <a:ahLst/>
              <a:cxnLst/>
              <a:rect l="l" t="t" r="r" b="b"/>
              <a:pathLst>
                <a:path w="103504" h="365125">
                  <a:moveTo>
                    <a:pt x="51720" y="339461"/>
                  </a:moveTo>
                  <a:lnTo>
                    <a:pt x="45402" y="328630"/>
                  </a:lnTo>
                  <a:lnTo>
                    <a:pt x="45402" y="0"/>
                  </a:lnTo>
                  <a:lnTo>
                    <a:pt x="58102" y="0"/>
                  </a:lnTo>
                  <a:lnTo>
                    <a:pt x="58038" y="328630"/>
                  </a:lnTo>
                  <a:lnTo>
                    <a:pt x="51720" y="339461"/>
                  </a:lnTo>
                  <a:close/>
                </a:path>
                <a:path w="103504" h="365125">
                  <a:moveTo>
                    <a:pt x="51752" y="364629"/>
                  </a:moveTo>
                  <a:lnTo>
                    <a:pt x="1790" y="279057"/>
                  </a:lnTo>
                  <a:lnTo>
                    <a:pt x="0" y="276034"/>
                  </a:lnTo>
                  <a:lnTo>
                    <a:pt x="1041" y="272110"/>
                  </a:lnTo>
                  <a:lnTo>
                    <a:pt x="4076" y="270370"/>
                  </a:lnTo>
                  <a:lnTo>
                    <a:pt x="7099" y="268592"/>
                  </a:lnTo>
                  <a:lnTo>
                    <a:pt x="11023" y="269633"/>
                  </a:lnTo>
                  <a:lnTo>
                    <a:pt x="12750" y="272656"/>
                  </a:lnTo>
                  <a:lnTo>
                    <a:pt x="45338" y="328521"/>
                  </a:lnTo>
                  <a:lnTo>
                    <a:pt x="45402" y="352031"/>
                  </a:lnTo>
                  <a:lnTo>
                    <a:pt x="59098" y="352031"/>
                  </a:lnTo>
                  <a:lnTo>
                    <a:pt x="51752" y="364629"/>
                  </a:lnTo>
                  <a:close/>
                </a:path>
                <a:path w="103504" h="365125">
                  <a:moveTo>
                    <a:pt x="59098" y="352031"/>
                  </a:moveTo>
                  <a:lnTo>
                    <a:pt x="58102" y="352031"/>
                  </a:lnTo>
                  <a:lnTo>
                    <a:pt x="58102" y="328521"/>
                  </a:lnTo>
                  <a:lnTo>
                    <a:pt x="90690" y="272656"/>
                  </a:lnTo>
                  <a:lnTo>
                    <a:pt x="92481" y="269633"/>
                  </a:lnTo>
                  <a:lnTo>
                    <a:pt x="96342" y="268592"/>
                  </a:lnTo>
                  <a:lnTo>
                    <a:pt x="99377" y="270370"/>
                  </a:lnTo>
                  <a:lnTo>
                    <a:pt x="102400" y="272110"/>
                  </a:lnTo>
                  <a:lnTo>
                    <a:pt x="103441" y="276034"/>
                  </a:lnTo>
                  <a:lnTo>
                    <a:pt x="101650" y="279057"/>
                  </a:lnTo>
                  <a:lnTo>
                    <a:pt x="59098" y="352031"/>
                  </a:lnTo>
                  <a:close/>
                </a:path>
                <a:path w="103504" h="365125">
                  <a:moveTo>
                    <a:pt x="58102" y="348856"/>
                  </a:moveTo>
                  <a:lnTo>
                    <a:pt x="57200" y="348856"/>
                  </a:lnTo>
                  <a:lnTo>
                    <a:pt x="51720" y="339461"/>
                  </a:lnTo>
                  <a:lnTo>
                    <a:pt x="58102" y="328521"/>
                  </a:lnTo>
                  <a:lnTo>
                    <a:pt x="58102" y="348856"/>
                  </a:lnTo>
                  <a:close/>
                </a:path>
                <a:path w="103504" h="365125">
                  <a:moveTo>
                    <a:pt x="58102" y="352031"/>
                  </a:moveTo>
                  <a:lnTo>
                    <a:pt x="45402" y="352031"/>
                  </a:lnTo>
                  <a:lnTo>
                    <a:pt x="45402" y="328630"/>
                  </a:lnTo>
                  <a:lnTo>
                    <a:pt x="51720" y="339461"/>
                  </a:lnTo>
                  <a:lnTo>
                    <a:pt x="46240" y="348856"/>
                  </a:lnTo>
                  <a:lnTo>
                    <a:pt x="58102" y="348856"/>
                  </a:lnTo>
                  <a:lnTo>
                    <a:pt x="58102" y="352031"/>
                  </a:lnTo>
                  <a:close/>
                </a:path>
                <a:path w="103504" h="365125">
                  <a:moveTo>
                    <a:pt x="57200" y="348856"/>
                  </a:moveTo>
                  <a:lnTo>
                    <a:pt x="46240" y="348856"/>
                  </a:lnTo>
                  <a:lnTo>
                    <a:pt x="51720" y="339461"/>
                  </a:lnTo>
                  <a:lnTo>
                    <a:pt x="57200" y="348856"/>
                  </a:lnTo>
                  <a:close/>
                </a:path>
              </a:pathLst>
            </a:custGeom>
            <a:solidFill>
              <a:srgbClr val="000000"/>
            </a:solidFill>
          </p:spPr>
          <p:txBody>
            <a:bodyPr wrap="square" lIns="0" tIns="0" rIns="0" bIns="0" rtlCol="0"/>
            <a:lstStyle/>
            <a:p>
              <a:endParaRPr/>
            </a:p>
          </p:txBody>
        </p:sp>
        <p:pic>
          <p:nvPicPr>
            <p:cNvPr id="85" name="object 85"/>
            <p:cNvPicPr/>
            <p:nvPr/>
          </p:nvPicPr>
          <p:blipFill>
            <a:blip r:embed="rId30" cstate="print"/>
            <a:stretch>
              <a:fillRect/>
            </a:stretch>
          </p:blipFill>
          <p:spPr>
            <a:xfrm>
              <a:off x="7168896" y="5114544"/>
              <a:ext cx="408431" cy="384048"/>
            </a:xfrm>
            <a:prstGeom prst="rect">
              <a:avLst/>
            </a:prstGeom>
          </p:spPr>
        </p:pic>
        <p:pic>
          <p:nvPicPr>
            <p:cNvPr id="86" name="object 86"/>
            <p:cNvPicPr/>
            <p:nvPr/>
          </p:nvPicPr>
          <p:blipFill>
            <a:blip r:embed="rId33" cstate="print"/>
            <a:stretch>
              <a:fillRect/>
            </a:stretch>
          </p:blipFill>
          <p:spPr>
            <a:xfrm>
              <a:off x="7215137" y="5143500"/>
              <a:ext cx="317004" cy="289572"/>
            </a:xfrm>
            <a:prstGeom prst="rect">
              <a:avLst/>
            </a:prstGeom>
          </p:spPr>
        </p:pic>
        <p:sp>
          <p:nvSpPr>
            <p:cNvPr id="87" name="object 87"/>
            <p:cNvSpPr/>
            <p:nvPr/>
          </p:nvSpPr>
          <p:spPr>
            <a:xfrm>
              <a:off x="7215137" y="5139575"/>
              <a:ext cx="317500" cy="294005"/>
            </a:xfrm>
            <a:custGeom>
              <a:avLst/>
              <a:gdLst/>
              <a:ahLst/>
              <a:cxnLst/>
              <a:rect l="l" t="t" r="r" b="b"/>
              <a:pathLst>
                <a:path w="317500" h="294004">
                  <a:moveTo>
                    <a:pt x="0" y="146748"/>
                  </a:moveTo>
                  <a:lnTo>
                    <a:pt x="8078" y="100358"/>
                  </a:lnTo>
                  <a:lnTo>
                    <a:pt x="30575" y="60073"/>
                  </a:lnTo>
                  <a:lnTo>
                    <a:pt x="64884" y="28309"/>
                  </a:lnTo>
                  <a:lnTo>
                    <a:pt x="108398" y="7479"/>
                  </a:lnTo>
                  <a:lnTo>
                    <a:pt x="158508" y="0"/>
                  </a:lnTo>
                  <a:lnTo>
                    <a:pt x="208593" y="7479"/>
                  </a:lnTo>
                  <a:lnTo>
                    <a:pt x="252100" y="28309"/>
                  </a:lnTo>
                  <a:lnTo>
                    <a:pt x="286414" y="60073"/>
                  </a:lnTo>
                  <a:lnTo>
                    <a:pt x="308921" y="100358"/>
                  </a:lnTo>
                  <a:lnTo>
                    <a:pt x="317004" y="146748"/>
                  </a:lnTo>
                  <a:lnTo>
                    <a:pt x="308921" y="193119"/>
                  </a:lnTo>
                  <a:lnTo>
                    <a:pt x="286414" y="233401"/>
                  </a:lnTo>
                  <a:lnTo>
                    <a:pt x="252100" y="265173"/>
                  </a:lnTo>
                  <a:lnTo>
                    <a:pt x="208593" y="286012"/>
                  </a:lnTo>
                  <a:lnTo>
                    <a:pt x="158508" y="293497"/>
                  </a:lnTo>
                  <a:lnTo>
                    <a:pt x="108398" y="286012"/>
                  </a:lnTo>
                  <a:lnTo>
                    <a:pt x="64884" y="265173"/>
                  </a:lnTo>
                  <a:lnTo>
                    <a:pt x="30575" y="233401"/>
                  </a:lnTo>
                  <a:lnTo>
                    <a:pt x="8078" y="193119"/>
                  </a:lnTo>
                  <a:lnTo>
                    <a:pt x="0" y="146748"/>
                  </a:lnTo>
                  <a:close/>
                </a:path>
              </a:pathLst>
            </a:custGeom>
            <a:ln w="9525">
              <a:solidFill>
                <a:srgbClr val="000000"/>
              </a:solidFill>
            </a:ln>
          </p:spPr>
          <p:txBody>
            <a:bodyPr wrap="square" lIns="0" tIns="0" rIns="0" bIns="0" rtlCol="0"/>
            <a:lstStyle/>
            <a:p>
              <a:endParaRPr/>
            </a:p>
          </p:txBody>
        </p:sp>
        <p:pic>
          <p:nvPicPr>
            <p:cNvPr id="88" name="object 88"/>
            <p:cNvPicPr/>
            <p:nvPr/>
          </p:nvPicPr>
          <p:blipFill>
            <a:blip r:embed="rId35" cstate="print"/>
            <a:stretch>
              <a:fillRect/>
            </a:stretch>
          </p:blipFill>
          <p:spPr>
            <a:xfrm>
              <a:off x="7412736" y="4120895"/>
              <a:ext cx="396240" cy="1304544"/>
            </a:xfrm>
            <a:prstGeom prst="rect">
              <a:avLst/>
            </a:prstGeom>
          </p:spPr>
        </p:pic>
        <p:sp>
          <p:nvSpPr>
            <p:cNvPr id="89" name="object 89"/>
            <p:cNvSpPr/>
            <p:nvPr/>
          </p:nvSpPr>
          <p:spPr>
            <a:xfrm>
              <a:off x="7532090" y="4142727"/>
              <a:ext cx="236220" cy="1186815"/>
            </a:xfrm>
            <a:custGeom>
              <a:avLst/>
              <a:gdLst/>
              <a:ahLst/>
              <a:cxnLst/>
              <a:rect l="l" t="t" r="r" b="b"/>
              <a:pathLst>
                <a:path w="236220" h="1186814">
                  <a:moveTo>
                    <a:pt x="10651" y="13467"/>
                  </a:moveTo>
                  <a:lnTo>
                    <a:pt x="342" y="12649"/>
                  </a:lnTo>
                  <a:lnTo>
                    <a:pt x="1346" y="0"/>
                  </a:lnTo>
                  <a:lnTo>
                    <a:pt x="12052" y="800"/>
                  </a:lnTo>
                  <a:lnTo>
                    <a:pt x="12953" y="939"/>
                  </a:lnTo>
                  <a:lnTo>
                    <a:pt x="23660" y="3378"/>
                  </a:lnTo>
                  <a:lnTo>
                    <a:pt x="35128" y="7645"/>
                  </a:lnTo>
                  <a:lnTo>
                    <a:pt x="46183" y="13347"/>
                  </a:lnTo>
                  <a:lnTo>
                    <a:pt x="10121" y="13347"/>
                  </a:lnTo>
                  <a:lnTo>
                    <a:pt x="10651" y="13467"/>
                  </a:lnTo>
                  <a:close/>
                </a:path>
                <a:path w="236220" h="1186814">
                  <a:moveTo>
                    <a:pt x="11061" y="13500"/>
                  </a:moveTo>
                  <a:lnTo>
                    <a:pt x="10570" y="13449"/>
                  </a:lnTo>
                  <a:lnTo>
                    <a:pt x="10121" y="13347"/>
                  </a:lnTo>
                  <a:lnTo>
                    <a:pt x="11061" y="13500"/>
                  </a:lnTo>
                  <a:close/>
                </a:path>
                <a:path w="236220" h="1186814">
                  <a:moveTo>
                    <a:pt x="46457" y="13500"/>
                  </a:moveTo>
                  <a:lnTo>
                    <a:pt x="11061" y="13500"/>
                  </a:lnTo>
                  <a:lnTo>
                    <a:pt x="10121" y="13347"/>
                  </a:lnTo>
                  <a:lnTo>
                    <a:pt x="46183" y="13347"/>
                  </a:lnTo>
                  <a:lnTo>
                    <a:pt x="46457" y="13500"/>
                  </a:lnTo>
                  <a:close/>
                </a:path>
                <a:path w="236220" h="1186814">
                  <a:moveTo>
                    <a:pt x="30587" y="1143675"/>
                  </a:moveTo>
                  <a:lnTo>
                    <a:pt x="25081" y="1141147"/>
                  </a:lnTo>
                  <a:lnTo>
                    <a:pt x="87757" y="1095819"/>
                  </a:lnTo>
                  <a:lnTo>
                    <a:pt x="90639" y="1093787"/>
                  </a:lnTo>
                  <a:lnTo>
                    <a:pt x="91287" y="1089825"/>
                  </a:lnTo>
                  <a:lnTo>
                    <a:pt x="87160" y="1084110"/>
                  </a:lnTo>
                  <a:lnTo>
                    <a:pt x="85014" y="1083766"/>
                  </a:lnTo>
                  <a:lnTo>
                    <a:pt x="89153" y="1078712"/>
                  </a:lnTo>
                  <a:lnTo>
                    <a:pt x="117373" y="1035697"/>
                  </a:lnTo>
                  <a:lnTo>
                    <a:pt x="135191" y="1001560"/>
                  </a:lnTo>
                  <a:lnTo>
                    <a:pt x="151803" y="963663"/>
                  </a:lnTo>
                  <a:lnTo>
                    <a:pt x="167132" y="922388"/>
                  </a:lnTo>
                  <a:lnTo>
                    <a:pt x="180924" y="878243"/>
                  </a:lnTo>
                  <a:lnTo>
                    <a:pt x="193128" y="831507"/>
                  </a:lnTo>
                  <a:lnTo>
                    <a:pt x="203453" y="782688"/>
                  </a:lnTo>
                  <a:lnTo>
                    <a:pt x="211785" y="732231"/>
                  </a:lnTo>
                  <a:lnTo>
                    <a:pt x="217932" y="680542"/>
                  </a:lnTo>
                  <a:lnTo>
                    <a:pt x="221754" y="628053"/>
                  </a:lnTo>
                  <a:lnTo>
                    <a:pt x="223100" y="575119"/>
                  </a:lnTo>
                  <a:lnTo>
                    <a:pt x="221805" y="522185"/>
                  </a:lnTo>
                  <a:lnTo>
                    <a:pt x="217982" y="469658"/>
                  </a:lnTo>
                  <a:lnTo>
                    <a:pt x="211886" y="417906"/>
                  </a:lnTo>
                  <a:lnTo>
                    <a:pt x="203593" y="367461"/>
                  </a:lnTo>
                  <a:lnTo>
                    <a:pt x="193281" y="318693"/>
                  </a:lnTo>
                  <a:lnTo>
                    <a:pt x="181178" y="271957"/>
                  </a:lnTo>
                  <a:lnTo>
                    <a:pt x="167436" y="227812"/>
                  </a:lnTo>
                  <a:lnTo>
                    <a:pt x="152196" y="186588"/>
                  </a:lnTo>
                  <a:lnTo>
                    <a:pt x="135636" y="148678"/>
                  </a:lnTo>
                  <a:lnTo>
                    <a:pt x="117919" y="114503"/>
                  </a:lnTo>
                  <a:lnTo>
                    <a:pt x="89789" y="71488"/>
                  </a:lnTo>
                  <a:lnTo>
                    <a:pt x="60426" y="39395"/>
                  </a:lnTo>
                  <a:lnTo>
                    <a:pt x="20840" y="15773"/>
                  </a:lnTo>
                  <a:lnTo>
                    <a:pt x="10651" y="13467"/>
                  </a:lnTo>
                  <a:lnTo>
                    <a:pt x="11061" y="13500"/>
                  </a:lnTo>
                  <a:lnTo>
                    <a:pt x="46457" y="13500"/>
                  </a:lnTo>
                  <a:lnTo>
                    <a:pt x="57492" y="20789"/>
                  </a:lnTo>
                  <a:lnTo>
                    <a:pt x="89446" y="50901"/>
                  </a:lnTo>
                  <a:lnTo>
                    <a:pt x="119367" y="92075"/>
                  </a:lnTo>
                  <a:lnTo>
                    <a:pt x="146939" y="142824"/>
                  </a:lnTo>
                  <a:lnTo>
                    <a:pt x="163817" y="181470"/>
                  </a:lnTo>
                  <a:lnTo>
                    <a:pt x="179336" y="223392"/>
                  </a:lnTo>
                  <a:lnTo>
                    <a:pt x="193332" y="268185"/>
                  </a:lnTo>
                  <a:lnTo>
                    <a:pt x="205587" y="315467"/>
                  </a:lnTo>
                  <a:lnTo>
                    <a:pt x="216001" y="364832"/>
                  </a:lnTo>
                  <a:lnTo>
                    <a:pt x="224383" y="415874"/>
                  </a:lnTo>
                  <a:lnTo>
                    <a:pt x="230581" y="468160"/>
                  </a:lnTo>
                  <a:lnTo>
                    <a:pt x="234454" y="521246"/>
                  </a:lnTo>
                  <a:lnTo>
                    <a:pt x="235800" y="574827"/>
                  </a:lnTo>
                  <a:lnTo>
                    <a:pt x="234454" y="628357"/>
                  </a:lnTo>
                  <a:lnTo>
                    <a:pt x="230632" y="681481"/>
                  </a:lnTo>
                  <a:lnTo>
                    <a:pt x="224383" y="733780"/>
                  </a:lnTo>
                  <a:lnTo>
                    <a:pt x="216001" y="784771"/>
                  </a:lnTo>
                  <a:lnTo>
                    <a:pt x="205536" y="834136"/>
                  </a:lnTo>
                  <a:lnTo>
                    <a:pt x="193230" y="881418"/>
                  </a:lnTo>
                  <a:lnTo>
                    <a:pt x="179235" y="926211"/>
                  </a:lnTo>
                  <a:lnTo>
                    <a:pt x="163715" y="968082"/>
                  </a:lnTo>
                  <a:lnTo>
                    <a:pt x="146799" y="1006678"/>
                  </a:lnTo>
                  <a:lnTo>
                    <a:pt x="128689" y="1041552"/>
                  </a:lnTo>
                  <a:lnTo>
                    <a:pt x="99415" y="1086154"/>
                  </a:lnTo>
                  <a:lnTo>
                    <a:pt x="68160" y="1120089"/>
                  </a:lnTo>
                  <a:lnTo>
                    <a:pt x="35128" y="1141958"/>
                  </a:lnTo>
                  <a:lnTo>
                    <a:pt x="30587" y="1143675"/>
                  </a:lnTo>
                  <a:close/>
                </a:path>
                <a:path w="236220" h="1186814">
                  <a:moveTo>
                    <a:pt x="93268" y="1186408"/>
                  </a:moveTo>
                  <a:lnTo>
                    <a:pt x="0" y="1143596"/>
                  </a:lnTo>
                  <a:lnTo>
                    <a:pt x="83197" y="1083475"/>
                  </a:lnTo>
                  <a:lnTo>
                    <a:pt x="85014" y="1083766"/>
                  </a:lnTo>
                  <a:lnTo>
                    <a:pt x="49415" y="1118895"/>
                  </a:lnTo>
                  <a:lnTo>
                    <a:pt x="11112" y="1136154"/>
                  </a:lnTo>
                  <a:lnTo>
                    <a:pt x="13944" y="1148562"/>
                  </a:lnTo>
                  <a:lnTo>
                    <a:pt x="41228" y="1148562"/>
                  </a:lnTo>
                  <a:lnTo>
                    <a:pt x="95351" y="1173416"/>
                  </a:lnTo>
                  <a:lnTo>
                    <a:pt x="98577" y="1174851"/>
                  </a:lnTo>
                  <a:lnTo>
                    <a:pt x="99961" y="1178623"/>
                  </a:lnTo>
                  <a:lnTo>
                    <a:pt x="97040" y="1185024"/>
                  </a:lnTo>
                  <a:lnTo>
                    <a:pt x="93268" y="1186408"/>
                  </a:lnTo>
                  <a:close/>
                </a:path>
                <a:path w="236220" h="1186814">
                  <a:moveTo>
                    <a:pt x="13944" y="1148562"/>
                  </a:moveTo>
                  <a:lnTo>
                    <a:pt x="11112" y="1136154"/>
                  </a:lnTo>
                  <a:lnTo>
                    <a:pt x="19303" y="1134376"/>
                  </a:lnTo>
                  <a:lnTo>
                    <a:pt x="29273" y="1130693"/>
                  </a:lnTo>
                  <a:lnTo>
                    <a:pt x="69456" y="1101432"/>
                  </a:lnTo>
                  <a:lnTo>
                    <a:pt x="85014" y="1083766"/>
                  </a:lnTo>
                  <a:lnTo>
                    <a:pt x="87160" y="1084110"/>
                  </a:lnTo>
                  <a:lnTo>
                    <a:pt x="91287" y="1089825"/>
                  </a:lnTo>
                  <a:lnTo>
                    <a:pt x="90639" y="1093787"/>
                  </a:lnTo>
                  <a:lnTo>
                    <a:pt x="87757" y="1095819"/>
                  </a:lnTo>
                  <a:lnTo>
                    <a:pt x="31370" y="1136599"/>
                  </a:lnTo>
                  <a:lnTo>
                    <a:pt x="15176" y="1136599"/>
                  </a:lnTo>
                  <a:lnTo>
                    <a:pt x="16268" y="1147521"/>
                  </a:lnTo>
                  <a:lnTo>
                    <a:pt x="18393" y="1147521"/>
                  </a:lnTo>
                  <a:lnTo>
                    <a:pt x="13944" y="1148562"/>
                  </a:lnTo>
                  <a:close/>
                </a:path>
                <a:path w="236220" h="1186814">
                  <a:moveTo>
                    <a:pt x="16268" y="1147521"/>
                  </a:moveTo>
                  <a:lnTo>
                    <a:pt x="15176" y="1136599"/>
                  </a:lnTo>
                  <a:lnTo>
                    <a:pt x="25081" y="1141147"/>
                  </a:lnTo>
                  <a:lnTo>
                    <a:pt x="16268" y="1147521"/>
                  </a:lnTo>
                  <a:close/>
                </a:path>
                <a:path w="236220" h="1186814">
                  <a:moveTo>
                    <a:pt x="25081" y="1141147"/>
                  </a:moveTo>
                  <a:lnTo>
                    <a:pt x="15176" y="1136599"/>
                  </a:lnTo>
                  <a:lnTo>
                    <a:pt x="31370" y="1136599"/>
                  </a:lnTo>
                  <a:lnTo>
                    <a:pt x="25081" y="1141147"/>
                  </a:lnTo>
                  <a:close/>
                </a:path>
                <a:path w="236220" h="1186814">
                  <a:moveTo>
                    <a:pt x="18393" y="1147521"/>
                  </a:moveTo>
                  <a:lnTo>
                    <a:pt x="16268" y="1147521"/>
                  </a:lnTo>
                  <a:lnTo>
                    <a:pt x="25081" y="1141147"/>
                  </a:lnTo>
                  <a:lnTo>
                    <a:pt x="30587" y="1143675"/>
                  </a:lnTo>
                  <a:lnTo>
                    <a:pt x="23710" y="1146276"/>
                  </a:lnTo>
                  <a:lnTo>
                    <a:pt x="18393" y="1147521"/>
                  </a:lnTo>
                  <a:close/>
                </a:path>
                <a:path w="236220" h="1186814">
                  <a:moveTo>
                    <a:pt x="41228" y="1148562"/>
                  </a:moveTo>
                  <a:lnTo>
                    <a:pt x="13944" y="1148562"/>
                  </a:lnTo>
                  <a:lnTo>
                    <a:pt x="23710" y="1146276"/>
                  </a:lnTo>
                  <a:lnTo>
                    <a:pt x="30587" y="1143675"/>
                  </a:lnTo>
                  <a:lnTo>
                    <a:pt x="41228" y="1148562"/>
                  </a:lnTo>
                  <a:close/>
                </a:path>
              </a:pathLst>
            </a:custGeom>
            <a:solidFill>
              <a:srgbClr val="000000"/>
            </a:solidFill>
          </p:spPr>
          <p:txBody>
            <a:bodyPr wrap="square" lIns="0" tIns="0" rIns="0" bIns="0" rtlCol="0"/>
            <a:lstStyle/>
            <a:p>
              <a:endParaRPr/>
            </a:p>
          </p:txBody>
        </p:sp>
        <p:pic>
          <p:nvPicPr>
            <p:cNvPr id="90" name="object 90"/>
            <p:cNvPicPr/>
            <p:nvPr/>
          </p:nvPicPr>
          <p:blipFill>
            <a:blip r:embed="rId32" cstate="print"/>
            <a:stretch>
              <a:fillRect/>
            </a:stretch>
          </p:blipFill>
          <p:spPr>
            <a:xfrm>
              <a:off x="7059168" y="3886200"/>
              <a:ext cx="856487" cy="1844039"/>
            </a:xfrm>
            <a:prstGeom prst="rect">
              <a:avLst/>
            </a:prstGeom>
          </p:spPr>
        </p:pic>
        <p:sp>
          <p:nvSpPr>
            <p:cNvPr id="91" name="object 91"/>
            <p:cNvSpPr/>
            <p:nvPr/>
          </p:nvSpPr>
          <p:spPr>
            <a:xfrm>
              <a:off x="7106945" y="3909415"/>
              <a:ext cx="762000" cy="1752600"/>
            </a:xfrm>
            <a:custGeom>
              <a:avLst/>
              <a:gdLst/>
              <a:ahLst/>
              <a:cxnLst/>
              <a:rect l="l" t="t" r="r" b="b"/>
              <a:pathLst>
                <a:path w="762000" h="1752600">
                  <a:moveTo>
                    <a:pt x="0" y="0"/>
                  </a:moveTo>
                  <a:lnTo>
                    <a:pt x="762000" y="0"/>
                  </a:lnTo>
                  <a:lnTo>
                    <a:pt x="762000" y="1752600"/>
                  </a:lnTo>
                  <a:lnTo>
                    <a:pt x="0" y="1752600"/>
                  </a:lnTo>
                  <a:lnTo>
                    <a:pt x="0" y="0"/>
                  </a:lnTo>
                  <a:close/>
                </a:path>
              </a:pathLst>
            </a:custGeom>
            <a:ln w="9525">
              <a:solidFill>
                <a:srgbClr val="2E92B8"/>
              </a:solidFill>
            </a:ln>
          </p:spPr>
          <p:txBody>
            <a:bodyPr wrap="square" lIns="0" tIns="0" rIns="0" bIns="0" rtlCol="0"/>
            <a:lstStyle/>
            <a:p>
              <a:endParaRPr/>
            </a:p>
          </p:txBody>
        </p:sp>
      </p:grpSp>
      <p:sp>
        <p:nvSpPr>
          <p:cNvPr id="92" name="object 92"/>
          <p:cNvSpPr txBox="1"/>
          <p:nvPr/>
        </p:nvSpPr>
        <p:spPr>
          <a:xfrm>
            <a:off x="7399019" y="5614923"/>
            <a:ext cx="282575" cy="452120"/>
          </a:xfrm>
          <a:prstGeom prst="rect">
            <a:avLst/>
          </a:prstGeom>
        </p:spPr>
        <p:txBody>
          <a:bodyPr vert="horz" wrap="square" lIns="0" tIns="12700" rIns="0" bIns="0" rtlCol="0">
            <a:spAutoFit/>
          </a:bodyPr>
          <a:lstStyle/>
          <a:p>
            <a:pPr marL="12700">
              <a:lnSpc>
                <a:spcPct val="100000"/>
              </a:lnSpc>
              <a:spcBef>
                <a:spcPts val="100"/>
              </a:spcBef>
            </a:pPr>
            <a:r>
              <a:rPr sz="2800" b="1" dirty="0">
                <a:latin typeface="Arial"/>
                <a:cs typeface="Arial"/>
              </a:rPr>
              <a:t>C</a:t>
            </a:r>
            <a:endParaRPr sz="2800">
              <a:latin typeface="Arial"/>
              <a:cs typeface="Arial"/>
            </a:endParaRPr>
          </a:p>
        </p:txBody>
      </p:sp>
      <p:grpSp>
        <p:nvGrpSpPr>
          <p:cNvPr id="93" name="object 93"/>
          <p:cNvGrpSpPr/>
          <p:nvPr/>
        </p:nvGrpSpPr>
        <p:grpSpPr>
          <a:xfrm>
            <a:off x="4989576" y="3334511"/>
            <a:ext cx="2237740" cy="1591310"/>
            <a:chOff x="4989576" y="3334511"/>
            <a:chExt cx="2237740" cy="1591310"/>
          </a:xfrm>
        </p:grpSpPr>
        <p:pic>
          <p:nvPicPr>
            <p:cNvPr id="94" name="object 94"/>
            <p:cNvPicPr/>
            <p:nvPr/>
          </p:nvPicPr>
          <p:blipFill>
            <a:blip r:embed="rId36" cstate="print"/>
            <a:stretch>
              <a:fillRect/>
            </a:stretch>
          </p:blipFill>
          <p:spPr>
            <a:xfrm>
              <a:off x="4989576" y="3334511"/>
              <a:ext cx="579120" cy="731520"/>
            </a:xfrm>
            <a:prstGeom prst="rect">
              <a:avLst/>
            </a:prstGeom>
          </p:spPr>
        </p:pic>
        <p:sp>
          <p:nvSpPr>
            <p:cNvPr id="95" name="object 95"/>
            <p:cNvSpPr/>
            <p:nvPr/>
          </p:nvSpPr>
          <p:spPr>
            <a:xfrm>
              <a:off x="5125694" y="3452215"/>
              <a:ext cx="305435" cy="457834"/>
            </a:xfrm>
            <a:custGeom>
              <a:avLst/>
              <a:gdLst/>
              <a:ahLst/>
              <a:cxnLst/>
              <a:rect l="l" t="t" r="r" b="b"/>
              <a:pathLst>
                <a:path w="305435" h="457835">
                  <a:moveTo>
                    <a:pt x="214553" y="65341"/>
                  </a:moveTo>
                  <a:lnTo>
                    <a:pt x="208902" y="63347"/>
                  </a:lnTo>
                  <a:lnTo>
                    <a:pt x="204241" y="53924"/>
                  </a:lnTo>
                  <a:lnTo>
                    <a:pt x="206222" y="48221"/>
                  </a:lnTo>
                  <a:lnTo>
                    <a:pt x="304850" y="0"/>
                  </a:lnTo>
                  <a:lnTo>
                    <a:pt x="304225" y="10414"/>
                  </a:lnTo>
                  <a:lnTo>
                    <a:pt x="286435" y="10414"/>
                  </a:lnTo>
                  <a:lnTo>
                    <a:pt x="266888" y="39740"/>
                  </a:lnTo>
                  <a:lnTo>
                    <a:pt x="214553" y="65341"/>
                  </a:lnTo>
                  <a:close/>
                </a:path>
                <a:path w="305435" h="457835">
                  <a:moveTo>
                    <a:pt x="266888" y="39740"/>
                  </a:moveTo>
                  <a:lnTo>
                    <a:pt x="286435" y="10414"/>
                  </a:lnTo>
                  <a:lnTo>
                    <a:pt x="293533" y="15138"/>
                  </a:lnTo>
                  <a:lnTo>
                    <a:pt x="284848" y="15138"/>
                  </a:lnTo>
                  <a:lnTo>
                    <a:pt x="283875" y="31430"/>
                  </a:lnTo>
                  <a:lnTo>
                    <a:pt x="266888" y="39740"/>
                  </a:lnTo>
                  <a:close/>
                </a:path>
                <a:path w="305435" h="457835">
                  <a:moveTo>
                    <a:pt x="293776" y="113601"/>
                  </a:moveTo>
                  <a:lnTo>
                    <a:pt x="283260" y="112966"/>
                  </a:lnTo>
                  <a:lnTo>
                    <a:pt x="279247" y="108445"/>
                  </a:lnTo>
                  <a:lnTo>
                    <a:pt x="279590" y="103187"/>
                  </a:lnTo>
                  <a:lnTo>
                    <a:pt x="282747" y="50325"/>
                  </a:lnTo>
                  <a:lnTo>
                    <a:pt x="302310" y="20980"/>
                  </a:lnTo>
                  <a:lnTo>
                    <a:pt x="286435" y="10414"/>
                  </a:lnTo>
                  <a:lnTo>
                    <a:pt x="304225" y="10414"/>
                  </a:lnTo>
                  <a:lnTo>
                    <a:pt x="298589" y="104330"/>
                  </a:lnTo>
                  <a:lnTo>
                    <a:pt x="298297" y="109588"/>
                  </a:lnTo>
                  <a:lnTo>
                    <a:pt x="293776" y="113601"/>
                  </a:lnTo>
                  <a:close/>
                </a:path>
                <a:path w="305435" h="457835">
                  <a:moveTo>
                    <a:pt x="283875" y="31430"/>
                  </a:moveTo>
                  <a:lnTo>
                    <a:pt x="284848" y="15138"/>
                  </a:lnTo>
                  <a:lnTo>
                    <a:pt x="298538" y="24257"/>
                  </a:lnTo>
                  <a:lnTo>
                    <a:pt x="283875" y="31430"/>
                  </a:lnTo>
                  <a:close/>
                </a:path>
                <a:path w="305435" h="457835">
                  <a:moveTo>
                    <a:pt x="282747" y="50325"/>
                  </a:moveTo>
                  <a:lnTo>
                    <a:pt x="283875" y="31430"/>
                  </a:lnTo>
                  <a:lnTo>
                    <a:pt x="298538" y="24257"/>
                  </a:lnTo>
                  <a:lnTo>
                    <a:pt x="284848" y="15138"/>
                  </a:lnTo>
                  <a:lnTo>
                    <a:pt x="293533" y="15138"/>
                  </a:lnTo>
                  <a:lnTo>
                    <a:pt x="302310" y="20980"/>
                  </a:lnTo>
                  <a:lnTo>
                    <a:pt x="282747" y="50325"/>
                  </a:lnTo>
                  <a:close/>
                </a:path>
                <a:path w="305435" h="457835">
                  <a:moveTo>
                    <a:pt x="20972" y="425812"/>
                  </a:moveTo>
                  <a:lnTo>
                    <a:pt x="22107" y="406971"/>
                  </a:lnTo>
                  <a:lnTo>
                    <a:pt x="266888" y="39740"/>
                  </a:lnTo>
                  <a:lnTo>
                    <a:pt x="283875" y="31430"/>
                  </a:lnTo>
                  <a:lnTo>
                    <a:pt x="282747" y="50325"/>
                  </a:lnTo>
                  <a:lnTo>
                    <a:pt x="37962" y="417496"/>
                  </a:lnTo>
                  <a:lnTo>
                    <a:pt x="20972" y="425812"/>
                  </a:lnTo>
                  <a:close/>
                </a:path>
                <a:path w="305435" h="457835">
                  <a:moveTo>
                    <a:pt x="0" y="457250"/>
                  </a:moveTo>
                  <a:lnTo>
                    <a:pt x="6299" y="352869"/>
                  </a:lnTo>
                  <a:lnTo>
                    <a:pt x="6591" y="347662"/>
                  </a:lnTo>
                  <a:lnTo>
                    <a:pt x="11112" y="343649"/>
                  </a:lnTo>
                  <a:lnTo>
                    <a:pt x="16370" y="343941"/>
                  </a:lnTo>
                  <a:lnTo>
                    <a:pt x="21628" y="344297"/>
                  </a:lnTo>
                  <a:lnTo>
                    <a:pt x="25590" y="348805"/>
                  </a:lnTo>
                  <a:lnTo>
                    <a:pt x="25298" y="354012"/>
                  </a:lnTo>
                  <a:lnTo>
                    <a:pt x="22107" y="406971"/>
                  </a:lnTo>
                  <a:lnTo>
                    <a:pt x="2578" y="436270"/>
                  </a:lnTo>
                  <a:lnTo>
                    <a:pt x="18402" y="446836"/>
                  </a:lnTo>
                  <a:lnTo>
                    <a:pt x="21307" y="446836"/>
                  </a:lnTo>
                  <a:lnTo>
                    <a:pt x="0" y="457250"/>
                  </a:lnTo>
                  <a:close/>
                </a:path>
                <a:path w="305435" h="457835">
                  <a:moveTo>
                    <a:pt x="21307" y="446836"/>
                  </a:moveTo>
                  <a:lnTo>
                    <a:pt x="18402" y="446836"/>
                  </a:lnTo>
                  <a:lnTo>
                    <a:pt x="37962" y="417496"/>
                  </a:lnTo>
                  <a:lnTo>
                    <a:pt x="90284" y="391922"/>
                  </a:lnTo>
                  <a:lnTo>
                    <a:pt x="95986" y="393903"/>
                  </a:lnTo>
                  <a:lnTo>
                    <a:pt x="98323" y="398614"/>
                  </a:lnTo>
                  <a:lnTo>
                    <a:pt x="100609" y="403326"/>
                  </a:lnTo>
                  <a:lnTo>
                    <a:pt x="98666" y="409028"/>
                  </a:lnTo>
                  <a:lnTo>
                    <a:pt x="21307" y="446836"/>
                  </a:lnTo>
                  <a:close/>
                </a:path>
                <a:path w="305435" h="457835">
                  <a:moveTo>
                    <a:pt x="18402" y="446836"/>
                  </a:moveTo>
                  <a:lnTo>
                    <a:pt x="2578" y="436270"/>
                  </a:lnTo>
                  <a:lnTo>
                    <a:pt x="22107" y="406971"/>
                  </a:lnTo>
                  <a:lnTo>
                    <a:pt x="20972" y="425812"/>
                  </a:lnTo>
                  <a:lnTo>
                    <a:pt x="6299" y="432993"/>
                  </a:lnTo>
                  <a:lnTo>
                    <a:pt x="19989" y="442125"/>
                  </a:lnTo>
                  <a:lnTo>
                    <a:pt x="21543" y="442125"/>
                  </a:lnTo>
                  <a:lnTo>
                    <a:pt x="18402" y="446836"/>
                  </a:lnTo>
                  <a:close/>
                </a:path>
                <a:path w="305435" h="457835">
                  <a:moveTo>
                    <a:pt x="21543" y="442125"/>
                  </a:moveTo>
                  <a:lnTo>
                    <a:pt x="19989" y="442125"/>
                  </a:lnTo>
                  <a:lnTo>
                    <a:pt x="20972" y="425812"/>
                  </a:lnTo>
                  <a:lnTo>
                    <a:pt x="37962" y="417496"/>
                  </a:lnTo>
                  <a:lnTo>
                    <a:pt x="21543" y="442125"/>
                  </a:lnTo>
                  <a:close/>
                </a:path>
                <a:path w="305435" h="457835">
                  <a:moveTo>
                    <a:pt x="19989" y="442125"/>
                  </a:moveTo>
                  <a:lnTo>
                    <a:pt x="6299" y="432993"/>
                  </a:lnTo>
                  <a:lnTo>
                    <a:pt x="20972" y="425812"/>
                  </a:lnTo>
                  <a:lnTo>
                    <a:pt x="19989" y="442125"/>
                  </a:lnTo>
                  <a:close/>
                </a:path>
              </a:pathLst>
            </a:custGeom>
            <a:solidFill>
              <a:srgbClr val="000000"/>
            </a:solidFill>
          </p:spPr>
          <p:txBody>
            <a:bodyPr wrap="square" lIns="0" tIns="0" rIns="0" bIns="0" rtlCol="0"/>
            <a:lstStyle/>
            <a:p>
              <a:endParaRPr/>
            </a:p>
          </p:txBody>
        </p:sp>
        <p:pic>
          <p:nvPicPr>
            <p:cNvPr id="96" name="object 96"/>
            <p:cNvPicPr/>
            <p:nvPr/>
          </p:nvPicPr>
          <p:blipFill>
            <a:blip r:embed="rId37" cstate="print"/>
            <a:stretch>
              <a:fillRect/>
            </a:stretch>
          </p:blipFill>
          <p:spPr>
            <a:xfrm>
              <a:off x="5081016" y="4684775"/>
              <a:ext cx="2145791" cy="240792"/>
            </a:xfrm>
            <a:prstGeom prst="rect">
              <a:avLst/>
            </a:prstGeom>
          </p:spPr>
        </p:pic>
        <p:sp>
          <p:nvSpPr>
            <p:cNvPr id="97" name="object 97"/>
            <p:cNvSpPr/>
            <p:nvPr/>
          </p:nvSpPr>
          <p:spPr>
            <a:xfrm>
              <a:off x="5201894" y="4734026"/>
              <a:ext cx="1905635" cy="103505"/>
            </a:xfrm>
            <a:custGeom>
              <a:avLst/>
              <a:gdLst/>
              <a:ahLst/>
              <a:cxnLst/>
              <a:rect l="l" t="t" r="r" b="b"/>
              <a:pathLst>
                <a:path w="1905634" h="103504">
                  <a:moveTo>
                    <a:pt x="88645" y="103428"/>
                  </a:moveTo>
                  <a:lnTo>
                    <a:pt x="0" y="51688"/>
                  </a:lnTo>
                  <a:lnTo>
                    <a:pt x="88645" y="0"/>
                  </a:lnTo>
                  <a:lnTo>
                    <a:pt x="92519" y="1041"/>
                  </a:lnTo>
                  <a:lnTo>
                    <a:pt x="94297" y="4063"/>
                  </a:lnTo>
                  <a:lnTo>
                    <a:pt x="96037" y="7086"/>
                  </a:lnTo>
                  <a:lnTo>
                    <a:pt x="95046" y="10960"/>
                  </a:lnTo>
                  <a:lnTo>
                    <a:pt x="36158" y="45338"/>
                  </a:lnTo>
                  <a:lnTo>
                    <a:pt x="12598" y="45338"/>
                  </a:lnTo>
                  <a:lnTo>
                    <a:pt x="12598" y="58038"/>
                  </a:lnTo>
                  <a:lnTo>
                    <a:pt x="36071" y="58038"/>
                  </a:lnTo>
                  <a:lnTo>
                    <a:pt x="95046" y="92417"/>
                  </a:lnTo>
                  <a:lnTo>
                    <a:pt x="96037" y="96342"/>
                  </a:lnTo>
                  <a:lnTo>
                    <a:pt x="94297" y="99364"/>
                  </a:lnTo>
                  <a:lnTo>
                    <a:pt x="92519" y="102387"/>
                  </a:lnTo>
                  <a:lnTo>
                    <a:pt x="88645" y="103428"/>
                  </a:lnTo>
                  <a:close/>
                </a:path>
                <a:path w="1905634" h="103504">
                  <a:moveTo>
                    <a:pt x="1879859" y="51714"/>
                  </a:moveTo>
                  <a:lnTo>
                    <a:pt x="1810042" y="10960"/>
                  </a:lnTo>
                  <a:lnTo>
                    <a:pt x="1809000" y="7086"/>
                  </a:lnTo>
                  <a:lnTo>
                    <a:pt x="1810791" y="4063"/>
                  </a:lnTo>
                  <a:lnTo>
                    <a:pt x="1812518" y="1041"/>
                  </a:lnTo>
                  <a:lnTo>
                    <a:pt x="1816442" y="0"/>
                  </a:lnTo>
                  <a:lnTo>
                    <a:pt x="1894162" y="45338"/>
                  </a:lnTo>
                  <a:lnTo>
                    <a:pt x="1892439" y="45338"/>
                  </a:lnTo>
                  <a:lnTo>
                    <a:pt x="1892439" y="46228"/>
                  </a:lnTo>
                  <a:lnTo>
                    <a:pt x="1889264" y="46228"/>
                  </a:lnTo>
                  <a:lnTo>
                    <a:pt x="1879859" y="51714"/>
                  </a:lnTo>
                  <a:close/>
                </a:path>
                <a:path w="1905634" h="103504">
                  <a:moveTo>
                    <a:pt x="36071" y="58038"/>
                  </a:moveTo>
                  <a:lnTo>
                    <a:pt x="12598" y="58038"/>
                  </a:lnTo>
                  <a:lnTo>
                    <a:pt x="12598" y="45338"/>
                  </a:lnTo>
                  <a:lnTo>
                    <a:pt x="36158" y="45338"/>
                  </a:lnTo>
                  <a:lnTo>
                    <a:pt x="34634" y="46228"/>
                  </a:lnTo>
                  <a:lnTo>
                    <a:pt x="15824" y="46228"/>
                  </a:lnTo>
                  <a:lnTo>
                    <a:pt x="15824" y="57200"/>
                  </a:lnTo>
                  <a:lnTo>
                    <a:pt x="34634" y="57200"/>
                  </a:lnTo>
                  <a:lnTo>
                    <a:pt x="36071" y="58038"/>
                  </a:lnTo>
                  <a:close/>
                </a:path>
                <a:path w="1905634" h="103504">
                  <a:moveTo>
                    <a:pt x="1869017" y="58038"/>
                  </a:moveTo>
                  <a:lnTo>
                    <a:pt x="36071" y="58038"/>
                  </a:lnTo>
                  <a:lnTo>
                    <a:pt x="25229" y="51714"/>
                  </a:lnTo>
                  <a:lnTo>
                    <a:pt x="36158" y="45338"/>
                  </a:lnTo>
                  <a:lnTo>
                    <a:pt x="1868930" y="45338"/>
                  </a:lnTo>
                  <a:lnTo>
                    <a:pt x="1879859" y="51714"/>
                  </a:lnTo>
                  <a:lnTo>
                    <a:pt x="1869017" y="58038"/>
                  </a:lnTo>
                  <a:close/>
                </a:path>
                <a:path w="1905634" h="103504">
                  <a:moveTo>
                    <a:pt x="1894175" y="58038"/>
                  </a:moveTo>
                  <a:lnTo>
                    <a:pt x="1892439" y="58038"/>
                  </a:lnTo>
                  <a:lnTo>
                    <a:pt x="1892439" y="45338"/>
                  </a:lnTo>
                  <a:lnTo>
                    <a:pt x="1894162" y="45338"/>
                  </a:lnTo>
                  <a:lnTo>
                    <a:pt x="1905050" y="51688"/>
                  </a:lnTo>
                  <a:lnTo>
                    <a:pt x="1894175" y="58038"/>
                  </a:lnTo>
                  <a:close/>
                </a:path>
                <a:path w="1905634" h="103504">
                  <a:moveTo>
                    <a:pt x="15824" y="57200"/>
                  </a:moveTo>
                  <a:lnTo>
                    <a:pt x="15824" y="46228"/>
                  </a:lnTo>
                  <a:lnTo>
                    <a:pt x="25229" y="51714"/>
                  </a:lnTo>
                  <a:lnTo>
                    <a:pt x="15824" y="57200"/>
                  </a:lnTo>
                  <a:close/>
                </a:path>
                <a:path w="1905634" h="103504">
                  <a:moveTo>
                    <a:pt x="25229" y="51714"/>
                  </a:moveTo>
                  <a:lnTo>
                    <a:pt x="15824" y="46228"/>
                  </a:lnTo>
                  <a:lnTo>
                    <a:pt x="34634" y="46228"/>
                  </a:lnTo>
                  <a:lnTo>
                    <a:pt x="25229" y="51714"/>
                  </a:lnTo>
                  <a:close/>
                </a:path>
                <a:path w="1905634" h="103504">
                  <a:moveTo>
                    <a:pt x="1889264" y="57200"/>
                  </a:moveTo>
                  <a:lnTo>
                    <a:pt x="1879859" y="51714"/>
                  </a:lnTo>
                  <a:lnTo>
                    <a:pt x="1889264" y="46228"/>
                  </a:lnTo>
                  <a:lnTo>
                    <a:pt x="1889264" y="57200"/>
                  </a:lnTo>
                  <a:close/>
                </a:path>
                <a:path w="1905634" h="103504">
                  <a:moveTo>
                    <a:pt x="1892439" y="57200"/>
                  </a:moveTo>
                  <a:lnTo>
                    <a:pt x="1889264" y="57200"/>
                  </a:lnTo>
                  <a:lnTo>
                    <a:pt x="1889264" y="46228"/>
                  </a:lnTo>
                  <a:lnTo>
                    <a:pt x="1892439" y="46228"/>
                  </a:lnTo>
                  <a:lnTo>
                    <a:pt x="1892439" y="57200"/>
                  </a:lnTo>
                  <a:close/>
                </a:path>
                <a:path w="1905634" h="103504">
                  <a:moveTo>
                    <a:pt x="34634" y="57200"/>
                  </a:moveTo>
                  <a:lnTo>
                    <a:pt x="15824" y="57200"/>
                  </a:lnTo>
                  <a:lnTo>
                    <a:pt x="25229" y="51714"/>
                  </a:lnTo>
                  <a:lnTo>
                    <a:pt x="34634" y="57200"/>
                  </a:lnTo>
                  <a:close/>
                </a:path>
                <a:path w="1905634" h="103504">
                  <a:moveTo>
                    <a:pt x="1816442" y="103428"/>
                  </a:moveTo>
                  <a:lnTo>
                    <a:pt x="1812518" y="102387"/>
                  </a:lnTo>
                  <a:lnTo>
                    <a:pt x="1810791" y="99364"/>
                  </a:lnTo>
                  <a:lnTo>
                    <a:pt x="1809000" y="96342"/>
                  </a:lnTo>
                  <a:lnTo>
                    <a:pt x="1810042" y="92417"/>
                  </a:lnTo>
                  <a:lnTo>
                    <a:pt x="1879859" y="51714"/>
                  </a:lnTo>
                  <a:lnTo>
                    <a:pt x="1889264" y="57200"/>
                  </a:lnTo>
                  <a:lnTo>
                    <a:pt x="1892439" y="57200"/>
                  </a:lnTo>
                  <a:lnTo>
                    <a:pt x="1892439" y="58038"/>
                  </a:lnTo>
                  <a:lnTo>
                    <a:pt x="1894175" y="58038"/>
                  </a:lnTo>
                  <a:lnTo>
                    <a:pt x="1816442" y="103428"/>
                  </a:lnTo>
                  <a:close/>
                </a:path>
              </a:pathLst>
            </a:custGeom>
            <a:solidFill>
              <a:srgbClr val="000000"/>
            </a:solidFill>
          </p:spPr>
          <p:txBody>
            <a:bodyPr wrap="square" lIns="0" tIns="0" rIns="0" bIns="0" rtlCol="0"/>
            <a:lstStyle/>
            <a:p>
              <a:endParaRPr/>
            </a:p>
          </p:txBody>
        </p:sp>
      </p:grpSp>
      <p:sp>
        <p:nvSpPr>
          <p:cNvPr id="98" name="object 98"/>
          <p:cNvSpPr txBox="1"/>
          <p:nvPr/>
        </p:nvSpPr>
        <p:spPr>
          <a:xfrm>
            <a:off x="4747259" y="3410204"/>
            <a:ext cx="495300" cy="299720"/>
          </a:xfrm>
          <a:prstGeom prst="rect">
            <a:avLst/>
          </a:prstGeom>
        </p:spPr>
        <p:txBody>
          <a:bodyPr vert="horz" wrap="square" lIns="0" tIns="12700" rIns="0" bIns="0" rtlCol="0">
            <a:spAutoFit/>
          </a:bodyPr>
          <a:lstStyle/>
          <a:p>
            <a:pPr marL="12700">
              <a:lnSpc>
                <a:spcPct val="100000"/>
              </a:lnSpc>
              <a:spcBef>
                <a:spcPts val="100"/>
              </a:spcBef>
            </a:pPr>
            <a:r>
              <a:rPr sz="1800" b="1" spc="-25" dirty="0">
                <a:latin typeface="Arial"/>
                <a:cs typeface="Arial"/>
              </a:rPr>
              <a:t>KTD</a:t>
            </a:r>
            <a:endParaRPr sz="1800">
              <a:latin typeface="Arial"/>
              <a:cs typeface="Arial"/>
            </a:endParaRPr>
          </a:p>
        </p:txBody>
      </p:sp>
      <p:sp>
        <p:nvSpPr>
          <p:cNvPr id="99" name="object 99"/>
          <p:cNvSpPr txBox="1"/>
          <p:nvPr/>
        </p:nvSpPr>
        <p:spPr>
          <a:xfrm>
            <a:off x="5954864" y="4781804"/>
            <a:ext cx="495300" cy="299720"/>
          </a:xfrm>
          <a:prstGeom prst="rect">
            <a:avLst/>
          </a:prstGeom>
        </p:spPr>
        <p:txBody>
          <a:bodyPr vert="horz" wrap="square" lIns="0" tIns="12700" rIns="0" bIns="0" rtlCol="0">
            <a:spAutoFit/>
          </a:bodyPr>
          <a:lstStyle/>
          <a:p>
            <a:pPr marL="12700">
              <a:lnSpc>
                <a:spcPct val="100000"/>
              </a:lnSpc>
              <a:spcBef>
                <a:spcPts val="100"/>
              </a:spcBef>
            </a:pPr>
            <a:r>
              <a:rPr sz="1800" b="1" spc="-25" dirty="0">
                <a:latin typeface="Arial"/>
                <a:cs typeface="Arial"/>
              </a:rPr>
              <a:t>KTD</a:t>
            </a:r>
            <a:endParaRPr sz="1800">
              <a:latin typeface="Arial"/>
              <a:cs typeface="Arial"/>
            </a:endParaRPr>
          </a:p>
        </p:txBody>
      </p:sp>
      <p:sp>
        <p:nvSpPr>
          <p:cNvPr id="100" name="object 100"/>
          <p:cNvSpPr txBox="1"/>
          <p:nvPr/>
        </p:nvSpPr>
        <p:spPr>
          <a:xfrm>
            <a:off x="8534946" y="5968491"/>
            <a:ext cx="282575" cy="452120"/>
          </a:xfrm>
          <a:prstGeom prst="rect">
            <a:avLst/>
          </a:prstGeom>
        </p:spPr>
        <p:txBody>
          <a:bodyPr vert="horz" wrap="square" lIns="0" tIns="12700" rIns="0" bIns="0" rtlCol="0">
            <a:spAutoFit/>
          </a:bodyPr>
          <a:lstStyle/>
          <a:p>
            <a:pPr marL="12700">
              <a:lnSpc>
                <a:spcPct val="100000"/>
              </a:lnSpc>
              <a:spcBef>
                <a:spcPts val="100"/>
              </a:spcBef>
            </a:pPr>
            <a:r>
              <a:rPr sz="2800" b="1" dirty="0">
                <a:latin typeface="Arial"/>
                <a:cs typeface="Arial"/>
              </a:rPr>
              <a:t>A</a:t>
            </a:r>
            <a:endParaRPr sz="2800">
              <a:latin typeface="Arial"/>
              <a:cs typeface="Arial"/>
            </a:endParaRPr>
          </a:p>
        </p:txBody>
      </p:sp>
      <p:sp>
        <p:nvSpPr>
          <p:cNvPr id="101" name="object 101"/>
          <p:cNvSpPr txBox="1"/>
          <p:nvPr/>
        </p:nvSpPr>
        <p:spPr>
          <a:xfrm>
            <a:off x="10516158" y="3301490"/>
            <a:ext cx="282575" cy="452120"/>
          </a:xfrm>
          <a:prstGeom prst="rect">
            <a:avLst/>
          </a:prstGeom>
        </p:spPr>
        <p:txBody>
          <a:bodyPr vert="horz" wrap="square" lIns="0" tIns="12700" rIns="0" bIns="0" rtlCol="0">
            <a:spAutoFit/>
          </a:bodyPr>
          <a:lstStyle/>
          <a:p>
            <a:pPr marL="12700">
              <a:lnSpc>
                <a:spcPct val="100000"/>
              </a:lnSpc>
              <a:spcBef>
                <a:spcPts val="100"/>
              </a:spcBef>
            </a:pPr>
            <a:r>
              <a:rPr sz="2800" b="1" dirty="0">
                <a:latin typeface="Arial"/>
                <a:cs typeface="Arial"/>
              </a:rPr>
              <a:t>B</a:t>
            </a:r>
            <a:endParaRPr sz="2800">
              <a:latin typeface="Arial"/>
              <a:cs typeface="Arial"/>
            </a:endParaRPr>
          </a:p>
        </p:txBody>
      </p:sp>
      <p:grpSp>
        <p:nvGrpSpPr>
          <p:cNvPr id="102" name="object 102"/>
          <p:cNvGrpSpPr/>
          <p:nvPr/>
        </p:nvGrpSpPr>
        <p:grpSpPr>
          <a:xfrm>
            <a:off x="8884919" y="5047488"/>
            <a:ext cx="1003300" cy="241300"/>
            <a:chOff x="8884919" y="5047488"/>
            <a:chExt cx="1003300" cy="241300"/>
          </a:xfrm>
        </p:grpSpPr>
        <p:pic>
          <p:nvPicPr>
            <p:cNvPr id="103" name="object 103"/>
            <p:cNvPicPr/>
            <p:nvPr/>
          </p:nvPicPr>
          <p:blipFill>
            <a:blip r:embed="rId38" cstate="print"/>
            <a:stretch>
              <a:fillRect/>
            </a:stretch>
          </p:blipFill>
          <p:spPr>
            <a:xfrm>
              <a:off x="8884919" y="5047488"/>
              <a:ext cx="1002792" cy="240792"/>
            </a:xfrm>
            <a:prstGeom prst="rect">
              <a:avLst/>
            </a:prstGeom>
          </p:spPr>
        </p:pic>
        <p:sp>
          <p:nvSpPr>
            <p:cNvPr id="104" name="object 104"/>
            <p:cNvSpPr/>
            <p:nvPr/>
          </p:nvSpPr>
          <p:spPr>
            <a:xfrm>
              <a:off x="9004794" y="5095379"/>
              <a:ext cx="762635" cy="103505"/>
            </a:xfrm>
            <a:custGeom>
              <a:avLst/>
              <a:gdLst/>
              <a:ahLst/>
              <a:cxnLst/>
              <a:rect l="l" t="t" r="r" b="b"/>
              <a:pathLst>
                <a:path w="762634" h="103504">
                  <a:moveTo>
                    <a:pt x="88658" y="103390"/>
                  </a:moveTo>
                  <a:lnTo>
                    <a:pt x="0" y="51688"/>
                  </a:lnTo>
                  <a:lnTo>
                    <a:pt x="85623" y="1739"/>
                  </a:lnTo>
                  <a:lnTo>
                    <a:pt x="88658" y="0"/>
                  </a:lnTo>
                  <a:lnTo>
                    <a:pt x="92519" y="990"/>
                  </a:lnTo>
                  <a:lnTo>
                    <a:pt x="96088" y="7048"/>
                  </a:lnTo>
                  <a:lnTo>
                    <a:pt x="95046" y="10960"/>
                  </a:lnTo>
                  <a:lnTo>
                    <a:pt x="36071" y="45338"/>
                  </a:lnTo>
                  <a:lnTo>
                    <a:pt x="12649" y="45338"/>
                  </a:lnTo>
                  <a:lnTo>
                    <a:pt x="12649" y="58038"/>
                  </a:lnTo>
                  <a:lnTo>
                    <a:pt x="36130" y="58038"/>
                  </a:lnTo>
                  <a:lnTo>
                    <a:pt x="95046" y="92417"/>
                  </a:lnTo>
                  <a:lnTo>
                    <a:pt x="96088" y="96291"/>
                  </a:lnTo>
                  <a:lnTo>
                    <a:pt x="92519" y="102349"/>
                  </a:lnTo>
                  <a:lnTo>
                    <a:pt x="88658" y="103390"/>
                  </a:lnTo>
                  <a:close/>
                </a:path>
                <a:path w="762634" h="103504">
                  <a:moveTo>
                    <a:pt x="36130" y="58038"/>
                  </a:moveTo>
                  <a:lnTo>
                    <a:pt x="12649" y="58038"/>
                  </a:lnTo>
                  <a:lnTo>
                    <a:pt x="12649" y="45338"/>
                  </a:lnTo>
                  <a:lnTo>
                    <a:pt x="36071" y="45338"/>
                  </a:lnTo>
                  <a:lnTo>
                    <a:pt x="34612" y="46189"/>
                  </a:lnTo>
                  <a:lnTo>
                    <a:pt x="15824" y="46189"/>
                  </a:lnTo>
                  <a:lnTo>
                    <a:pt x="15824" y="57150"/>
                  </a:lnTo>
                  <a:lnTo>
                    <a:pt x="34606" y="57150"/>
                  </a:lnTo>
                  <a:lnTo>
                    <a:pt x="36130" y="58038"/>
                  </a:lnTo>
                  <a:close/>
                </a:path>
                <a:path w="762634" h="103504">
                  <a:moveTo>
                    <a:pt x="50698" y="58038"/>
                  </a:moveTo>
                  <a:lnTo>
                    <a:pt x="36130" y="58038"/>
                  </a:lnTo>
                  <a:lnTo>
                    <a:pt x="25217" y="51670"/>
                  </a:lnTo>
                  <a:lnTo>
                    <a:pt x="36071" y="45338"/>
                  </a:lnTo>
                  <a:lnTo>
                    <a:pt x="50698" y="45338"/>
                  </a:lnTo>
                  <a:lnTo>
                    <a:pt x="50698" y="58038"/>
                  </a:lnTo>
                  <a:close/>
                </a:path>
                <a:path w="762634" h="103504">
                  <a:moveTo>
                    <a:pt x="101498" y="58038"/>
                  </a:moveTo>
                  <a:lnTo>
                    <a:pt x="63449" y="58038"/>
                  </a:lnTo>
                  <a:lnTo>
                    <a:pt x="63449" y="45338"/>
                  </a:lnTo>
                  <a:lnTo>
                    <a:pt x="101498" y="45338"/>
                  </a:lnTo>
                  <a:lnTo>
                    <a:pt x="101498" y="58038"/>
                  </a:lnTo>
                  <a:close/>
                </a:path>
                <a:path w="762634" h="103504">
                  <a:moveTo>
                    <a:pt x="15824" y="57150"/>
                  </a:moveTo>
                  <a:lnTo>
                    <a:pt x="15824" y="46189"/>
                  </a:lnTo>
                  <a:lnTo>
                    <a:pt x="25217" y="51670"/>
                  </a:lnTo>
                  <a:lnTo>
                    <a:pt x="15824" y="57150"/>
                  </a:lnTo>
                  <a:close/>
                </a:path>
                <a:path w="762634" h="103504">
                  <a:moveTo>
                    <a:pt x="25217" y="51670"/>
                  </a:moveTo>
                  <a:lnTo>
                    <a:pt x="15824" y="46189"/>
                  </a:lnTo>
                  <a:lnTo>
                    <a:pt x="34612" y="46189"/>
                  </a:lnTo>
                  <a:lnTo>
                    <a:pt x="25217" y="51670"/>
                  </a:lnTo>
                  <a:close/>
                </a:path>
                <a:path w="762634" h="103504">
                  <a:moveTo>
                    <a:pt x="34606" y="57150"/>
                  </a:moveTo>
                  <a:lnTo>
                    <a:pt x="15824" y="57150"/>
                  </a:lnTo>
                  <a:lnTo>
                    <a:pt x="25217" y="51670"/>
                  </a:lnTo>
                  <a:lnTo>
                    <a:pt x="34606" y="57150"/>
                  </a:lnTo>
                  <a:close/>
                </a:path>
                <a:path w="762634" h="103504">
                  <a:moveTo>
                    <a:pt x="152298" y="58038"/>
                  </a:moveTo>
                  <a:lnTo>
                    <a:pt x="114249" y="58038"/>
                  </a:lnTo>
                  <a:lnTo>
                    <a:pt x="114249" y="45338"/>
                  </a:lnTo>
                  <a:lnTo>
                    <a:pt x="152298" y="45338"/>
                  </a:lnTo>
                  <a:lnTo>
                    <a:pt x="152298" y="58038"/>
                  </a:lnTo>
                  <a:close/>
                </a:path>
                <a:path w="762634" h="103504">
                  <a:moveTo>
                    <a:pt x="203098" y="58038"/>
                  </a:moveTo>
                  <a:lnTo>
                    <a:pt x="165049" y="58038"/>
                  </a:lnTo>
                  <a:lnTo>
                    <a:pt x="165049" y="45338"/>
                  </a:lnTo>
                  <a:lnTo>
                    <a:pt x="203098" y="45338"/>
                  </a:lnTo>
                  <a:lnTo>
                    <a:pt x="203098" y="58038"/>
                  </a:lnTo>
                  <a:close/>
                </a:path>
                <a:path w="762634" h="103504">
                  <a:moveTo>
                    <a:pt x="253898" y="58038"/>
                  </a:moveTo>
                  <a:lnTo>
                    <a:pt x="215849" y="58038"/>
                  </a:lnTo>
                  <a:lnTo>
                    <a:pt x="215849" y="45338"/>
                  </a:lnTo>
                  <a:lnTo>
                    <a:pt x="253898" y="45338"/>
                  </a:lnTo>
                  <a:lnTo>
                    <a:pt x="253898" y="58038"/>
                  </a:lnTo>
                  <a:close/>
                </a:path>
                <a:path w="762634" h="103504">
                  <a:moveTo>
                    <a:pt x="304698" y="58038"/>
                  </a:moveTo>
                  <a:lnTo>
                    <a:pt x="266649" y="58038"/>
                  </a:lnTo>
                  <a:lnTo>
                    <a:pt x="266649" y="45338"/>
                  </a:lnTo>
                  <a:lnTo>
                    <a:pt x="304698" y="45338"/>
                  </a:lnTo>
                  <a:lnTo>
                    <a:pt x="304698" y="58038"/>
                  </a:lnTo>
                  <a:close/>
                </a:path>
                <a:path w="762634" h="103504">
                  <a:moveTo>
                    <a:pt x="355498" y="58038"/>
                  </a:moveTo>
                  <a:lnTo>
                    <a:pt x="317398" y="58038"/>
                  </a:lnTo>
                  <a:lnTo>
                    <a:pt x="317398" y="45338"/>
                  </a:lnTo>
                  <a:lnTo>
                    <a:pt x="355498" y="45338"/>
                  </a:lnTo>
                  <a:lnTo>
                    <a:pt x="355498" y="58038"/>
                  </a:lnTo>
                  <a:close/>
                </a:path>
                <a:path w="762634" h="103504">
                  <a:moveTo>
                    <a:pt x="406298" y="58038"/>
                  </a:moveTo>
                  <a:lnTo>
                    <a:pt x="368198" y="58038"/>
                  </a:lnTo>
                  <a:lnTo>
                    <a:pt x="368198" y="45338"/>
                  </a:lnTo>
                  <a:lnTo>
                    <a:pt x="406298" y="45338"/>
                  </a:lnTo>
                  <a:lnTo>
                    <a:pt x="406298" y="58038"/>
                  </a:lnTo>
                  <a:close/>
                </a:path>
                <a:path w="762634" h="103504">
                  <a:moveTo>
                    <a:pt x="457098" y="58038"/>
                  </a:moveTo>
                  <a:lnTo>
                    <a:pt x="418998" y="58038"/>
                  </a:lnTo>
                  <a:lnTo>
                    <a:pt x="418998" y="45338"/>
                  </a:lnTo>
                  <a:lnTo>
                    <a:pt x="457098" y="45338"/>
                  </a:lnTo>
                  <a:lnTo>
                    <a:pt x="457098" y="58038"/>
                  </a:lnTo>
                  <a:close/>
                </a:path>
                <a:path w="762634" h="103504">
                  <a:moveTo>
                    <a:pt x="507898" y="58038"/>
                  </a:moveTo>
                  <a:lnTo>
                    <a:pt x="469798" y="58038"/>
                  </a:lnTo>
                  <a:lnTo>
                    <a:pt x="469798" y="45338"/>
                  </a:lnTo>
                  <a:lnTo>
                    <a:pt x="507898" y="45338"/>
                  </a:lnTo>
                  <a:lnTo>
                    <a:pt x="507898" y="58038"/>
                  </a:lnTo>
                  <a:close/>
                </a:path>
                <a:path w="762634" h="103504">
                  <a:moveTo>
                    <a:pt x="558698" y="58038"/>
                  </a:moveTo>
                  <a:lnTo>
                    <a:pt x="520598" y="58038"/>
                  </a:lnTo>
                  <a:lnTo>
                    <a:pt x="520598" y="45338"/>
                  </a:lnTo>
                  <a:lnTo>
                    <a:pt x="558698" y="45338"/>
                  </a:lnTo>
                  <a:lnTo>
                    <a:pt x="558698" y="58038"/>
                  </a:lnTo>
                  <a:close/>
                </a:path>
                <a:path w="762634" h="103504">
                  <a:moveTo>
                    <a:pt x="609498" y="58038"/>
                  </a:moveTo>
                  <a:lnTo>
                    <a:pt x="571398" y="58038"/>
                  </a:lnTo>
                  <a:lnTo>
                    <a:pt x="571398" y="45338"/>
                  </a:lnTo>
                  <a:lnTo>
                    <a:pt x="609498" y="45338"/>
                  </a:lnTo>
                  <a:lnTo>
                    <a:pt x="609498" y="58038"/>
                  </a:lnTo>
                  <a:close/>
                </a:path>
                <a:path w="762634" h="103504">
                  <a:moveTo>
                    <a:pt x="660298" y="58038"/>
                  </a:moveTo>
                  <a:lnTo>
                    <a:pt x="622198" y="58038"/>
                  </a:lnTo>
                  <a:lnTo>
                    <a:pt x="622198" y="45338"/>
                  </a:lnTo>
                  <a:lnTo>
                    <a:pt x="660298" y="45338"/>
                  </a:lnTo>
                  <a:lnTo>
                    <a:pt x="660298" y="58038"/>
                  </a:lnTo>
                  <a:close/>
                </a:path>
                <a:path w="762634" h="103504">
                  <a:moveTo>
                    <a:pt x="736883" y="51670"/>
                  </a:moveTo>
                  <a:lnTo>
                    <a:pt x="670077" y="12700"/>
                  </a:lnTo>
                  <a:lnTo>
                    <a:pt x="667042" y="10960"/>
                  </a:lnTo>
                  <a:lnTo>
                    <a:pt x="666000" y="7048"/>
                  </a:lnTo>
                  <a:lnTo>
                    <a:pt x="669582" y="990"/>
                  </a:lnTo>
                  <a:lnTo>
                    <a:pt x="673442" y="0"/>
                  </a:lnTo>
                  <a:lnTo>
                    <a:pt x="676478" y="1739"/>
                  </a:lnTo>
                  <a:lnTo>
                    <a:pt x="751216" y="45338"/>
                  </a:lnTo>
                  <a:lnTo>
                    <a:pt x="749503" y="45338"/>
                  </a:lnTo>
                  <a:lnTo>
                    <a:pt x="749503" y="46189"/>
                  </a:lnTo>
                  <a:lnTo>
                    <a:pt x="746277" y="46189"/>
                  </a:lnTo>
                  <a:lnTo>
                    <a:pt x="736883" y="51670"/>
                  </a:lnTo>
                  <a:close/>
                </a:path>
                <a:path w="762634" h="103504">
                  <a:moveTo>
                    <a:pt x="711098" y="58038"/>
                  </a:moveTo>
                  <a:lnTo>
                    <a:pt x="672998" y="58038"/>
                  </a:lnTo>
                  <a:lnTo>
                    <a:pt x="672998" y="45338"/>
                  </a:lnTo>
                  <a:lnTo>
                    <a:pt x="711098" y="45338"/>
                  </a:lnTo>
                  <a:lnTo>
                    <a:pt x="711098" y="58038"/>
                  </a:lnTo>
                  <a:close/>
                </a:path>
                <a:path w="762634" h="103504">
                  <a:moveTo>
                    <a:pt x="725967" y="58038"/>
                  </a:moveTo>
                  <a:lnTo>
                    <a:pt x="723798" y="58038"/>
                  </a:lnTo>
                  <a:lnTo>
                    <a:pt x="723798" y="45338"/>
                  </a:lnTo>
                  <a:lnTo>
                    <a:pt x="726029" y="45338"/>
                  </a:lnTo>
                  <a:lnTo>
                    <a:pt x="736883" y="51670"/>
                  </a:lnTo>
                  <a:lnTo>
                    <a:pt x="725967" y="58038"/>
                  </a:lnTo>
                  <a:close/>
                </a:path>
                <a:path w="762634" h="103504">
                  <a:moveTo>
                    <a:pt x="751208" y="58038"/>
                  </a:moveTo>
                  <a:lnTo>
                    <a:pt x="749503" y="58038"/>
                  </a:lnTo>
                  <a:lnTo>
                    <a:pt x="749503" y="45338"/>
                  </a:lnTo>
                  <a:lnTo>
                    <a:pt x="751216" y="45338"/>
                  </a:lnTo>
                  <a:lnTo>
                    <a:pt x="762101" y="51688"/>
                  </a:lnTo>
                  <a:lnTo>
                    <a:pt x="751208" y="58038"/>
                  </a:lnTo>
                  <a:close/>
                </a:path>
                <a:path w="762634" h="103504">
                  <a:moveTo>
                    <a:pt x="746277" y="57150"/>
                  </a:moveTo>
                  <a:lnTo>
                    <a:pt x="736883" y="51670"/>
                  </a:lnTo>
                  <a:lnTo>
                    <a:pt x="746277" y="46189"/>
                  </a:lnTo>
                  <a:lnTo>
                    <a:pt x="746277" y="57150"/>
                  </a:lnTo>
                  <a:close/>
                </a:path>
                <a:path w="762634" h="103504">
                  <a:moveTo>
                    <a:pt x="749503" y="57150"/>
                  </a:moveTo>
                  <a:lnTo>
                    <a:pt x="746277" y="57150"/>
                  </a:lnTo>
                  <a:lnTo>
                    <a:pt x="746277" y="46189"/>
                  </a:lnTo>
                  <a:lnTo>
                    <a:pt x="749503" y="46189"/>
                  </a:lnTo>
                  <a:lnTo>
                    <a:pt x="749503" y="57150"/>
                  </a:lnTo>
                  <a:close/>
                </a:path>
                <a:path w="762634" h="103504">
                  <a:moveTo>
                    <a:pt x="673442" y="103390"/>
                  </a:moveTo>
                  <a:lnTo>
                    <a:pt x="669582" y="102349"/>
                  </a:lnTo>
                  <a:lnTo>
                    <a:pt x="666000" y="96291"/>
                  </a:lnTo>
                  <a:lnTo>
                    <a:pt x="667042" y="92417"/>
                  </a:lnTo>
                  <a:lnTo>
                    <a:pt x="736883" y="51670"/>
                  </a:lnTo>
                  <a:lnTo>
                    <a:pt x="746277" y="57150"/>
                  </a:lnTo>
                  <a:lnTo>
                    <a:pt x="749503" y="57150"/>
                  </a:lnTo>
                  <a:lnTo>
                    <a:pt x="749503" y="58038"/>
                  </a:lnTo>
                  <a:lnTo>
                    <a:pt x="751208" y="58038"/>
                  </a:lnTo>
                  <a:lnTo>
                    <a:pt x="673442" y="103390"/>
                  </a:lnTo>
                  <a:close/>
                </a:path>
              </a:pathLst>
            </a:custGeom>
            <a:solidFill>
              <a:srgbClr val="000000"/>
            </a:solidFill>
          </p:spPr>
          <p:txBody>
            <a:bodyPr wrap="square" lIns="0" tIns="0" rIns="0" bIns="0" rtlCol="0"/>
            <a:lstStyle/>
            <a:p>
              <a:endParaRPr/>
            </a:p>
          </p:txBody>
        </p:sp>
      </p:grpSp>
      <p:sp>
        <p:nvSpPr>
          <p:cNvPr id="105" name="object 105"/>
          <p:cNvSpPr txBox="1"/>
          <p:nvPr/>
        </p:nvSpPr>
        <p:spPr>
          <a:xfrm>
            <a:off x="9007399" y="3465067"/>
            <a:ext cx="508000" cy="299720"/>
          </a:xfrm>
          <a:prstGeom prst="rect">
            <a:avLst/>
          </a:prstGeom>
        </p:spPr>
        <p:txBody>
          <a:bodyPr vert="horz" wrap="square" lIns="0" tIns="12700" rIns="0" bIns="0" rtlCol="0">
            <a:spAutoFit/>
          </a:bodyPr>
          <a:lstStyle/>
          <a:p>
            <a:pPr marL="12700">
              <a:lnSpc>
                <a:spcPct val="100000"/>
              </a:lnSpc>
              <a:spcBef>
                <a:spcPts val="100"/>
              </a:spcBef>
            </a:pPr>
            <a:r>
              <a:rPr sz="1800" b="1" spc="-25" dirty="0">
                <a:latin typeface="Arial"/>
                <a:cs typeface="Arial"/>
              </a:rPr>
              <a:t>CPD</a:t>
            </a:r>
            <a:endParaRPr sz="1800">
              <a:latin typeface="Arial"/>
              <a:cs typeface="Arial"/>
            </a:endParaRPr>
          </a:p>
        </p:txBody>
      </p:sp>
      <p:sp>
        <p:nvSpPr>
          <p:cNvPr id="106" name="object 106"/>
          <p:cNvSpPr txBox="1"/>
          <p:nvPr/>
        </p:nvSpPr>
        <p:spPr>
          <a:xfrm>
            <a:off x="9159799" y="5293867"/>
            <a:ext cx="508000" cy="299720"/>
          </a:xfrm>
          <a:prstGeom prst="rect">
            <a:avLst/>
          </a:prstGeom>
        </p:spPr>
        <p:txBody>
          <a:bodyPr vert="horz" wrap="square" lIns="0" tIns="12700" rIns="0" bIns="0" rtlCol="0">
            <a:spAutoFit/>
          </a:bodyPr>
          <a:lstStyle/>
          <a:p>
            <a:pPr marL="12700">
              <a:lnSpc>
                <a:spcPct val="100000"/>
              </a:lnSpc>
              <a:spcBef>
                <a:spcPts val="100"/>
              </a:spcBef>
            </a:pPr>
            <a:r>
              <a:rPr sz="1800" b="1" spc="-25" dirty="0">
                <a:latin typeface="Arial"/>
                <a:cs typeface="Arial"/>
              </a:rPr>
              <a:t>CPD</a:t>
            </a:r>
            <a:endParaRPr sz="1800">
              <a:latin typeface="Arial"/>
              <a:cs typeface="Arial"/>
            </a:endParaRPr>
          </a:p>
        </p:txBody>
      </p:sp>
      <p:grpSp>
        <p:nvGrpSpPr>
          <p:cNvPr id="107" name="object 107"/>
          <p:cNvGrpSpPr/>
          <p:nvPr/>
        </p:nvGrpSpPr>
        <p:grpSpPr>
          <a:xfrm>
            <a:off x="8790431" y="1086738"/>
            <a:ext cx="3119755" cy="3342004"/>
            <a:chOff x="8790431" y="1086738"/>
            <a:chExt cx="3119755" cy="3342004"/>
          </a:xfrm>
        </p:grpSpPr>
        <p:pic>
          <p:nvPicPr>
            <p:cNvPr id="108" name="object 108"/>
            <p:cNvPicPr/>
            <p:nvPr/>
          </p:nvPicPr>
          <p:blipFill>
            <a:blip r:embed="rId39" cstate="print"/>
            <a:stretch>
              <a:fillRect/>
            </a:stretch>
          </p:blipFill>
          <p:spPr>
            <a:xfrm>
              <a:off x="10597895" y="2520696"/>
              <a:ext cx="240792" cy="292608"/>
            </a:xfrm>
            <a:prstGeom prst="rect">
              <a:avLst/>
            </a:prstGeom>
          </p:spPr>
        </p:pic>
        <p:pic>
          <p:nvPicPr>
            <p:cNvPr id="109" name="object 109"/>
            <p:cNvPicPr/>
            <p:nvPr/>
          </p:nvPicPr>
          <p:blipFill>
            <a:blip r:embed="rId40" cstate="print"/>
            <a:stretch>
              <a:fillRect/>
            </a:stretch>
          </p:blipFill>
          <p:spPr>
            <a:xfrm>
              <a:off x="10667656" y="2621610"/>
              <a:ext cx="103378" cy="128778"/>
            </a:xfrm>
            <a:prstGeom prst="rect">
              <a:avLst/>
            </a:prstGeom>
          </p:spPr>
        </p:pic>
        <p:pic>
          <p:nvPicPr>
            <p:cNvPr id="110" name="object 110"/>
            <p:cNvPicPr/>
            <p:nvPr/>
          </p:nvPicPr>
          <p:blipFill>
            <a:blip r:embed="rId41" cstate="print"/>
            <a:stretch>
              <a:fillRect/>
            </a:stretch>
          </p:blipFill>
          <p:spPr>
            <a:xfrm>
              <a:off x="10936033" y="1577035"/>
              <a:ext cx="971140" cy="2356091"/>
            </a:xfrm>
            <a:prstGeom prst="rect">
              <a:avLst/>
            </a:prstGeom>
          </p:spPr>
        </p:pic>
        <p:sp>
          <p:nvSpPr>
            <p:cNvPr id="111" name="object 111"/>
            <p:cNvSpPr/>
            <p:nvPr/>
          </p:nvSpPr>
          <p:spPr>
            <a:xfrm>
              <a:off x="11105273" y="1577212"/>
              <a:ext cx="805180" cy="2356485"/>
            </a:xfrm>
            <a:custGeom>
              <a:avLst/>
              <a:gdLst/>
              <a:ahLst/>
              <a:cxnLst/>
              <a:rect l="l" t="t" r="r" b="b"/>
              <a:pathLst>
                <a:path w="805179" h="2356485">
                  <a:moveTo>
                    <a:pt x="804735" y="2295321"/>
                  </a:moveTo>
                  <a:lnTo>
                    <a:pt x="630910" y="0"/>
                  </a:lnTo>
                  <a:lnTo>
                    <a:pt x="630910" y="2295321"/>
                  </a:lnTo>
                  <a:lnTo>
                    <a:pt x="804735" y="2295321"/>
                  </a:lnTo>
                  <a:close/>
                </a:path>
                <a:path w="805179" h="2356485">
                  <a:moveTo>
                    <a:pt x="804748" y="2295347"/>
                  </a:moveTo>
                  <a:lnTo>
                    <a:pt x="0" y="2295334"/>
                  </a:lnTo>
                  <a:lnTo>
                    <a:pt x="4597" y="2355913"/>
                  </a:lnTo>
                  <a:lnTo>
                    <a:pt x="804748" y="2295347"/>
                  </a:lnTo>
                  <a:close/>
                </a:path>
              </a:pathLst>
            </a:custGeom>
            <a:solidFill>
              <a:srgbClr val="FEFEFE"/>
            </a:solidFill>
          </p:spPr>
          <p:txBody>
            <a:bodyPr wrap="square" lIns="0" tIns="0" rIns="0" bIns="0" rtlCol="0"/>
            <a:lstStyle/>
            <a:p>
              <a:endParaRPr/>
            </a:p>
          </p:txBody>
        </p:sp>
        <p:sp>
          <p:nvSpPr>
            <p:cNvPr id="112" name="object 112"/>
            <p:cNvSpPr/>
            <p:nvPr/>
          </p:nvSpPr>
          <p:spPr>
            <a:xfrm>
              <a:off x="11910021" y="3872560"/>
              <a:ext cx="0" cy="0"/>
            </a:xfrm>
            <a:custGeom>
              <a:avLst/>
              <a:gdLst/>
              <a:ahLst/>
              <a:cxnLst/>
              <a:rect l="l" t="t" r="r" b="b"/>
              <a:pathLst>
                <a:path>
                  <a:moveTo>
                    <a:pt x="0" y="0"/>
                  </a:moveTo>
                  <a:lnTo>
                    <a:pt x="0" y="0"/>
                  </a:lnTo>
                </a:path>
              </a:pathLst>
            </a:custGeom>
            <a:ln w="3175">
              <a:solidFill>
                <a:srgbClr val="FEFEFE"/>
              </a:solidFill>
            </a:ln>
          </p:spPr>
          <p:txBody>
            <a:bodyPr wrap="square" lIns="0" tIns="0" rIns="0" bIns="0" rtlCol="0"/>
            <a:lstStyle/>
            <a:p>
              <a:endParaRPr/>
            </a:p>
          </p:txBody>
        </p:sp>
        <p:pic>
          <p:nvPicPr>
            <p:cNvPr id="113" name="object 113"/>
            <p:cNvPicPr/>
            <p:nvPr/>
          </p:nvPicPr>
          <p:blipFill>
            <a:blip r:embed="rId42" cstate="print"/>
            <a:stretch>
              <a:fillRect/>
            </a:stretch>
          </p:blipFill>
          <p:spPr>
            <a:xfrm>
              <a:off x="10530839" y="2353055"/>
              <a:ext cx="377951" cy="335279"/>
            </a:xfrm>
            <a:prstGeom prst="rect">
              <a:avLst/>
            </a:prstGeom>
          </p:spPr>
        </p:pic>
        <p:pic>
          <p:nvPicPr>
            <p:cNvPr id="114" name="object 114"/>
            <p:cNvPicPr/>
            <p:nvPr/>
          </p:nvPicPr>
          <p:blipFill>
            <a:blip r:embed="rId43" cstate="print"/>
            <a:stretch>
              <a:fillRect/>
            </a:stretch>
          </p:blipFill>
          <p:spPr>
            <a:xfrm>
              <a:off x="10577715" y="2378367"/>
              <a:ext cx="283260" cy="237832"/>
            </a:xfrm>
            <a:prstGeom prst="rect">
              <a:avLst/>
            </a:prstGeom>
          </p:spPr>
        </p:pic>
        <p:sp>
          <p:nvSpPr>
            <p:cNvPr id="115" name="object 115"/>
            <p:cNvSpPr/>
            <p:nvPr/>
          </p:nvSpPr>
          <p:spPr>
            <a:xfrm>
              <a:off x="10577715" y="2378367"/>
              <a:ext cx="283845" cy="243840"/>
            </a:xfrm>
            <a:custGeom>
              <a:avLst/>
              <a:gdLst/>
              <a:ahLst/>
              <a:cxnLst/>
              <a:rect l="l" t="t" r="r" b="b"/>
              <a:pathLst>
                <a:path w="283845" h="243839">
                  <a:moveTo>
                    <a:pt x="0" y="121653"/>
                  </a:moveTo>
                  <a:lnTo>
                    <a:pt x="7219" y="83203"/>
                  </a:lnTo>
                  <a:lnTo>
                    <a:pt x="27323" y="49808"/>
                  </a:lnTo>
                  <a:lnTo>
                    <a:pt x="57980" y="23473"/>
                  </a:lnTo>
                  <a:lnTo>
                    <a:pt x="96859" y="6202"/>
                  </a:lnTo>
                  <a:lnTo>
                    <a:pt x="141630" y="0"/>
                  </a:lnTo>
                  <a:lnTo>
                    <a:pt x="186406" y="6202"/>
                  </a:lnTo>
                  <a:lnTo>
                    <a:pt x="225298" y="23473"/>
                  </a:lnTo>
                  <a:lnTo>
                    <a:pt x="255970" y="49808"/>
                  </a:lnTo>
                  <a:lnTo>
                    <a:pt x="276087" y="83203"/>
                  </a:lnTo>
                  <a:lnTo>
                    <a:pt x="283311" y="121653"/>
                  </a:lnTo>
                  <a:lnTo>
                    <a:pt x="276087" y="160092"/>
                  </a:lnTo>
                  <a:lnTo>
                    <a:pt x="255970" y="193470"/>
                  </a:lnTo>
                  <a:lnTo>
                    <a:pt x="225298" y="219788"/>
                  </a:lnTo>
                  <a:lnTo>
                    <a:pt x="186406" y="237046"/>
                  </a:lnTo>
                  <a:lnTo>
                    <a:pt x="141630" y="243243"/>
                  </a:lnTo>
                  <a:lnTo>
                    <a:pt x="96859" y="237046"/>
                  </a:lnTo>
                  <a:lnTo>
                    <a:pt x="57980" y="219788"/>
                  </a:lnTo>
                  <a:lnTo>
                    <a:pt x="27323" y="193470"/>
                  </a:lnTo>
                  <a:lnTo>
                    <a:pt x="7219" y="160092"/>
                  </a:lnTo>
                  <a:lnTo>
                    <a:pt x="0" y="121653"/>
                  </a:lnTo>
                  <a:close/>
                </a:path>
              </a:pathLst>
            </a:custGeom>
            <a:ln w="9525">
              <a:solidFill>
                <a:srgbClr val="000000"/>
              </a:solidFill>
            </a:ln>
          </p:spPr>
          <p:txBody>
            <a:bodyPr wrap="square" lIns="0" tIns="0" rIns="0" bIns="0" rtlCol="0"/>
            <a:lstStyle/>
            <a:p>
              <a:endParaRPr/>
            </a:p>
          </p:txBody>
        </p:sp>
        <p:pic>
          <p:nvPicPr>
            <p:cNvPr id="116" name="object 116"/>
            <p:cNvPicPr/>
            <p:nvPr/>
          </p:nvPicPr>
          <p:blipFill>
            <a:blip r:embed="rId44" cstate="print"/>
            <a:stretch>
              <a:fillRect/>
            </a:stretch>
          </p:blipFill>
          <p:spPr>
            <a:xfrm>
              <a:off x="10555223" y="2724912"/>
              <a:ext cx="329183" cy="329184"/>
            </a:xfrm>
            <a:prstGeom prst="rect">
              <a:avLst/>
            </a:prstGeom>
          </p:spPr>
        </p:pic>
        <p:pic>
          <p:nvPicPr>
            <p:cNvPr id="117" name="object 117"/>
            <p:cNvPicPr/>
            <p:nvPr/>
          </p:nvPicPr>
          <p:blipFill>
            <a:blip r:embed="rId45" cstate="print"/>
            <a:stretch>
              <a:fillRect/>
            </a:stretch>
          </p:blipFill>
          <p:spPr>
            <a:xfrm>
              <a:off x="10601476" y="2755900"/>
              <a:ext cx="235737" cy="230530"/>
            </a:xfrm>
            <a:prstGeom prst="rect">
              <a:avLst/>
            </a:prstGeom>
          </p:spPr>
        </p:pic>
        <p:pic>
          <p:nvPicPr>
            <p:cNvPr id="118" name="object 118"/>
            <p:cNvPicPr/>
            <p:nvPr/>
          </p:nvPicPr>
          <p:blipFill>
            <a:blip r:embed="rId46" cstate="print"/>
            <a:stretch>
              <a:fillRect/>
            </a:stretch>
          </p:blipFill>
          <p:spPr>
            <a:xfrm>
              <a:off x="10596714" y="2745625"/>
              <a:ext cx="245262" cy="245567"/>
            </a:xfrm>
            <a:prstGeom prst="rect">
              <a:avLst/>
            </a:prstGeom>
          </p:spPr>
        </p:pic>
        <p:pic>
          <p:nvPicPr>
            <p:cNvPr id="119" name="object 119"/>
            <p:cNvPicPr/>
            <p:nvPr/>
          </p:nvPicPr>
          <p:blipFill>
            <a:blip r:embed="rId47" cstate="print"/>
            <a:stretch>
              <a:fillRect/>
            </a:stretch>
          </p:blipFill>
          <p:spPr>
            <a:xfrm>
              <a:off x="10555223" y="1795272"/>
              <a:ext cx="329183" cy="356615"/>
            </a:xfrm>
            <a:prstGeom prst="rect">
              <a:avLst/>
            </a:prstGeom>
          </p:spPr>
        </p:pic>
        <p:pic>
          <p:nvPicPr>
            <p:cNvPr id="120" name="object 120"/>
            <p:cNvPicPr/>
            <p:nvPr/>
          </p:nvPicPr>
          <p:blipFill>
            <a:blip r:embed="rId48" cstate="print"/>
            <a:stretch>
              <a:fillRect/>
            </a:stretch>
          </p:blipFill>
          <p:spPr>
            <a:xfrm>
              <a:off x="10600879" y="1822196"/>
              <a:ext cx="236931" cy="260603"/>
            </a:xfrm>
            <a:prstGeom prst="rect">
              <a:avLst/>
            </a:prstGeom>
          </p:spPr>
        </p:pic>
        <p:sp>
          <p:nvSpPr>
            <p:cNvPr id="121" name="object 121"/>
            <p:cNvSpPr/>
            <p:nvPr/>
          </p:nvSpPr>
          <p:spPr>
            <a:xfrm>
              <a:off x="10600880" y="1822195"/>
              <a:ext cx="237490" cy="263525"/>
            </a:xfrm>
            <a:custGeom>
              <a:avLst/>
              <a:gdLst/>
              <a:ahLst/>
              <a:cxnLst/>
              <a:rect l="l" t="t" r="r" b="b"/>
              <a:pathLst>
                <a:path w="237490" h="263525">
                  <a:moveTo>
                    <a:pt x="0" y="131470"/>
                  </a:moveTo>
                  <a:lnTo>
                    <a:pt x="9309" y="80308"/>
                  </a:lnTo>
                  <a:lnTo>
                    <a:pt x="34696" y="38517"/>
                  </a:lnTo>
                  <a:lnTo>
                    <a:pt x="72351" y="10335"/>
                  </a:lnTo>
                  <a:lnTo>
                    <a:pt x="118465" y="0"/>
                  </a:lnTo>
                  <a:lnTo>
                    <a:pt x="164579" y="10335"/>
                  </a:lnTo>
                  <a:lnTo>
                    <a:pt x="202234" y="38517"/>
                  </a:lnTo>
                  <a:lnTo>
                    <a:pt x="227622" y="80308"/>
                  </a:lnTo>
                  <a:lnTo>
                    <a:pt x="236931" y="131470"/>
                  </a:lnTo>
                  <a:lnTo>
                    <a:pt x="227622" y="182632"/>
                  </a:lnTo>
                  <a:lnTo>
                    <a:pt x="202234" y="224423"/>
                  </a:lnTo>
                  <a:lnTo>
                    <a:pt x="164579" y="252605"/>
                  </a:lnTo>
                  <a:lnTo>
                    <a:pt x="118465" y="262940"/>
                  </a:lnTo>
                  <a:lnTo>
                    <a:pt x="72351" y="252605"/>
                  </a:lnTo>
                  <a:lnTo>
                    <a:pt x="34696" y="224423"/>
                  </a:lnTo>
                  <a:lnTo>
                    <a:pt x="9309" y="182632"/>
                  </a:lnTo>
                  <a:lnTo>
                    <a:pt x="0" y="131470"/>
                  </a:lnTo>
                  <a:close/>
                </a:path>
              </a:pathLst>
            </a:custGeom>
            <a:ln w="9525">
              <a:solidFill>
                <a:srgbClr val="000000"/>
              </a:solidFill>
            </a:ln>
          </p:spPr>
          <p:txBody>
            <a:bodyPr wrap="square" lIns="0" tIns="0" rIns="0" bIns="0" rtlCol="0"/>
            <a:lstStyle/>
            <a:p>
              <a:endParaRPr/>
            </a:p>
          </p:txBody>
        </p:sp>
        <p:pic>
          <p:nvPicPr>
            <p:cNvPr id="122" name="object 122"/>
            <p:cNvPicPr/>
            <p:nvPr/>
          </p:nvPicPr>
          <p:blipFill>
            <a:blip r:embed="rId49" cstate="print"/>
            <a:stretch>
              <a:fillRect/>
            </a:stretch>
          </p:blipFill>
          <p:spPr>
            <a:xfrm>
              <a:off x="10597895" y="1984247"/>
              <a:ext cx="240792" cy="463296"/>
            </a:xfrm>
            <a:prstGeom prst="rect">
              <a:avLst/>
            </a:prstGeom>
          </p:spPr>
        </p:pic>
        <p:sp>
          <p:nvSpPr>
            <p:cNvPr id="123" name="object 123"/>
            <p:cNvSpPr/>
            <p:nvPr/>
          </p:nvSpPr>
          <p:spPr>
            <a:xfrm>
              <a:off x="10667656" y="2085086"/>
              <a:ext cx="103505" cy="293370"/>
            </a:xfrm>
            <a:custGeom>
              <a:avLst/>
              <a:gdLst/>
              <a:ahLst/>
              <a:cxnLst/>
              <a:rect l="l" t="t" r="r" b="b"/>
              <a:pathLst>
                <a:path w="103504" h="293369">
                  <a:moveTo>
                    <a:pt x="7086" y="96037"/>
                  </a:moveTo>
                  <a:lnTo>
                    <a:pt x="4064" y="94297"/>
                  </a:lnTo>
                  <a:lnTo>
                    <a:pt x="1041" y="92519"/>
                  </a:lnTo>
                  <a:lnTo>
                    <a:pt x="0" y="88595"/>
                  </a:lnTo>
                  <a:lnTo>
                    <a:pt x="1778" y="85623"/>
                  </a:lnTo>
                  <a:lnTo>
                    <a:pt x="51689" y="0"/>
                  </a:lnTo>
                  <a:lnTo>
                    <a:pt x="59039" y="12598"/>
                  </a:lnTo>
                  <a:lnTo>
                    <a:pt x="45339" y="12598"/>
                  </a:lnTo>
                  <a:lnTo>
                    <a:pt x="45339" y="36158"/>
                  </a:lnTo>
                  <a:lnTo>
                    <a:pt x="12750" y="92024"/>
                  </a:lnTo>
                  <a:lnTo>
                    <a:pt x="10960" y="94995"/>
                  </a:lnTo>
                  <a:lnTo>
                    <a:pt x="7086" y="96037"/>
                  </a:lnTo>
                  <a:close/>
                </a:path>
                <a:path w="103504" h="293369">
                  <a:moveTo>
                    <a:pt x="45339" y="36158"/>
                  </a:moveTo>
                  <a:lnTo>
                    <a:pt x="45339" y="12598"/>
                  </a:lnTo>
                  <a:lnTo>
                    <a:pt x="58039" y="12598"/>
                  </a:lnTo>
                  <a:lnTo>
                    <a:pt x="58039" y="15824"/>
                  </a:lnTo>
                  <a:lnTo>
                    <a:pt x="46228" y="15824"/>
                  </a:lnTo>
                  <a:lnTo>
                    <a:pt x="51714" y="25228"/>
                  </a:lnTo>
                  <a:lnTo>
                    <a:pt x="45339" y="36158"/>
                  </a:lnTo>
                  <a:close/>
                </a:path>
                <a:path w="103504" h="293369">
                  <a:moveTo>
                    <a:pt x="96342" y="96037"/>
                  </a:moveTo>
                  <a:lnTo>
                    <a:pt x="92417" y="94995"/>
                  </a:lnTo>
                  <a:lnTo>
                    <a:pt x="58091" y="36158"/>
                  </a:lnTo>
                  <a:lnTo>
                    <a:pt x="58039" y="12598"/>
                  </a:lnTo>
                  <a:lnTo>
                    <a:pt x="59039" y="12598"/>
                  </a:lnTo>
                  <a:lnTo>
                    <a:pt x="103378" y="88595"/>
                  </a:lnTo>
                  <a:lnTo>
                    <a:pt x="102387" y="92519"/>
                  </a:lnTo>
                  <a:lnTo>
                    <a:pt x="99364" y="94297"/>
                  </a:lnTo>
                  <a:lnTo>
                    <a:pt x="96342" y="96037"/>
                  </a:lnTo>
                  <a:close/>
                </a:path>
                <a:path w="103504" h="293369">
                  <a:moveTo>
                    <a:pt x="51714" y="25228"/>
                  </a:moveTo>
                  <a:lnTo>
                    <a:pt x="46228" y="15824"/>
                  </a:lnTo>
                  <a:lnTo>
                    <a:pt x="57200" y="15824"/>
                  </a:lnTo>
                  <a:lnTo>
                    <a:pt x="51714" y="25228"/>
                  </a:lnTo>
                  <a:close/>
                </a:path>
                <a:path w="103504" h="293369">
                  <a:moveTo>
                    <a:pt x="58039" y="36068"/>
                  </a:moveTo>
                  <a:lnTo>
                    <a:pt x="51714" y="25228"/>
                  </a:lnTo>
                  <a:lnTo>
                    <a:pt x="57200" y="15824"/>
                  </a:lnTo>
                  <a:lnTo>
                    <a:pt x="58039" y="15824"/>
                  </a:lnTo>
                  <a:lnTo>
                    <a:pt x="58039" y="36068"/>
                  </a:lnTo>
                  <a:close/>
                </a:path>
                <a:path w="103504" h="293369">
                  <a:moveTo>
                    <a:pt x="58039" y="293281"/>
                  </a:moveTo>
                  <a:lnTo>
                    <a:pt x="45339" y="293281"/>
                  </a:lnTo>
                  <a:lnTo>
                    <a:pt x="45391" y="36068"/>
                  </a:lnTo>
                  <a:lnTo>
                    <a:pt x="51714" y="25228"/>
                  </a:lnTo>
                  <a:lnTo>
                    <a:pt x="58039" y="36068"/>
                  </a:lnTo>
                  <a:lnTo>
                    <a:pt x="58039" y="293281"/>
                  </a:lnTo>
                  <a:close/>
                </a:path>
              </a:pathLst>
            </a:custGeom>
            <a:solidFill>
              <a:srgbClr val="000000"/>
            </a:solidFill>
          </p:spPr>
          <p:txBody>
            <a:bodyPr wrap="square" lIns="0" tIns="0" rIns="0" bIns="0" rtlCol="0"/>
            <a:lstStyle/>
            <a:p>
              <a:endParaRPr/>
            </a:p>
          </p:txBody>
        </p:sp>
        <p:sp>
          <p:nvSpPr>
            <p:cNvPr id="124" name="object 124"/>
            <p:cNvSpPr/>
            <p:nvPr/>
          </p:nvSpPr>
          <p:spPr>
            <a:xfrm>
              <a:off x="9736085" y="1544989"/>
              <a:ext cx="635" cy="0"/>
            </a:xfrm>
            <a:custGeom>
              <a:avLst/>
              <a:gdLst/>
              <a:ahLst/>
              <a:cxnLst/>
              <a:rect l="l" t="t" r="r" b="b"/>
              <a:pathLst>
                <a:path w="634">
                  <a:moveTo>
                    <a:pt x="0" y="0"/>
                  </a:moveTo>
                  <a:lnTo>
                    <a:pt x="92" y="0"/>
                  </a:lnTo>
                </a:path>
              </a:pathLst>
            </a:custGeom>
            <a:ln w="3175">
              <a:solidFill>
                <a:srgbClr val="FEFEFE"/>
              </a:solidFill>
            </a:ln>
          </p:spPr>
          <p:txBody>
            <a:bodyPr wrap="square" lIns="0" tIns="0" rIns="0" bIns="0" rtlCol="0"/>
            <a:lstStyle/>
            <a:p>
              <a:endParaRPr/>
            </a:p>
          </p:txBody>
        </p:sp>
        <p:pic>
          <p:nvPicPr>
            <p:cNvPr id="125" name="object 125"/>
            <p:cNvPicPr/>
            <p:nvPr/>
          </p:nvPicPr>
          <p:blipFill>
            <a:blip r:embed="rId50" cstate="print"/>
            <a:stretch>
              <a:fillRect/>
            </a:stretch>
          </p:blipFill>
          <p:spPr>
            <a:xfrm>
              <a:off x="9496767" y="1544980"/>
              <a:ext cx="239331" cy="2289651"/>
            </a:xfrm>
            <a:prstGeom prst="rect">
              <a:avLst/>
            </a:prstGeom>
          </p:spPr>
        </p:pic>
        <p:sp>
          <p:nvSpPr>
            <p:cNvPr id="126" name="object 126"/>
            <p:cNvSpPr/>
            <p:nvPr/>
          </p:nvSpPr>
          <p:spPr>
            <a:xfrm>
              <a:off x="9496780" y="3834491"/>
              <a:ext cx="0" cy="635"/>
            </a:xfrm>
            <a:custGeom>
              <a:avLst/>
              <a:gdLst/>
              <a:ahLst/>
              <a:cxnLst/>
              <a:rect l="l" t="t" r="r" b="b"/>
              <a:pathLst>
                <a:path h="635">
                  <a:moveTo>
                    <a:pt x="0" y="122"/>
                  </a:moveTo>
                  <a:lnTo>
                    <a:pt x="0" y="0"/>
                  </a:lnTo>
                </a:path>
              </a:pathLst>
            </a:custGeom>
            <a:ln w="3175">
              <a:solidFill>
                <a:srgbClr val="FEFEFE"/>
              </a:solidFill>
            </a:ln>
          </p:spPr>
          <p:txBody>
            <a:bodyPr wrap="square" lIns="0" tIns="0" rIns="0" bIns="0" rtlCol="0"/>
            <a:lstStyle/>
            <a:p>
              <a:endParaRPr/>
            </a:p>
          </p:txBody>
        </p:sp>
        <p:pic>
          <p:nvPicPr>
            <p:cNvPr id="127" name="object 127"/>
            <p:cNvPicPr/>
            <p:nvPr/>
          </p:nvPicPr>
          <p:blipFill>
            <a:blip r:embed="rId51" cstate="print"/>
            <a:stretch>
              <a:fillRect/>
            </a:stretch>
          </p:blipFill>
          <p:spPr>
            <a:xfrm>
              <a:off x="9496792" y="1544993"/>
              <a:ext cx="971930" cy="2366213"/>
            </a:xfrm>
            <a:prstGeom prst="rect">
              <a:avLst/>
            </a:prstGeom>
          </p:spPr>
        </p:pic>
        <p:sp>
          <p:nvSpPr>
            <p:cNvPr id="128" name="object 128"/>
            <p:cNvSpPr/>
            <p:nvPr/>
          </p:nvSpPr>
          <p:spPr>
            <a:xfrm>
              <a:off x="9496913" y="3834627"/>
              <a:ext cx="741045" cy="76835"/>
            </a:xfrm>
            <a:custGeom>
              <a:avLst/>
              <a:gdLst/>
              <a:ahLst/>
              <a:cxnLst/>
              <a:rect l="l" t="t" r="r" b="b"/>
              <a:pathLst>
                <a:path w="741045" h="76835">
                  <a:moveTo>
                    <a:pt x="740495" y="0"/>
                  </a:moveTo>
                  <a:lnTo>
                    <a:pt x="0" y="0"/>
                  </a:lnTo>
                  <a:lnTo>
                    <a:pt x="732491" y="76578"/>
                  </a:lnTo>
                  <a:lnTo>
                    <a:pt x="740495" y="0"/>
                  </a:lnTo>
                  <a:close/>
                </a:path>
              </a:pathLst>
            </a:custGeom>
            <a:solidFill>
              <a:srgbClr val="FEFEFE"/>
            </a:solidFill>
          </p:spPr>
          <p:txBody>
            <a:bodyPr wrap="square" lIns="0" tIns="0" rIns="0" bIns="0" rtlCol="0"/>
            <a:lstStyle/>
            <a:p>
              <a:endParaRPr/>
            </a:p>
          </p:txBody>
        </p:sp>
        <p:pic>
          <p:nvPicPr>
            <p:cNvPr id="129" name="object 129"/>
            <p:cNvPicPr/>
            <p:nvPr/>
          </p:nvPicPr>
          <p:blipFill>
            <a:blip r:embed="rId52" cstate="print"/>
            <a:stretch>
              <a:fillRect/>
            </a:stretch>
          </p:blipFill>
          <p:spPr>
            <a:xfrm>
              <a:off x="10360151" y="1676400"/>
              <a:ext cx="661416" cy="1502664"/>
            </a:xfrm>
            <a:prstGeom prst="rect">
              <a:avLst/>
            </a:prstGeom>
          </p:spPr>
        </p:pic>
        <p:sp>
          <p:nvSpPr>
            <p:cNvPr id="130" name="object 130"/>
            <p:cNvSpPr/>
            <p:nvPr/>
          </p:nvSpPr>
          <p:spPr>
            <a:xfrm>
              <a:off x="10407700" y="1699615"/>
              <a:ext cx="567055" cy="1409700"/>
            </a:xfrm>
            <a:custGeom>
              <a:avLst/>
              <a:gdLst/>
              <a:ahLst/>
              <a:cxnLst/>
              <a:rect l="l" t="t" r="r" b="b"/>
              <a:pathLst>
                <a:path w="567054" h="1409700">
                  <a:moveTo>
                    <a:pt x="0" y="0"/>
                  </a:moveTo>
                  <a:lnTo>
                    <a:pt x="566635" y="0"/>
                  </a:lnTo>
                  <a:lnTo>
                    <a:pt x="566635" y="1409700"/>
                  </a:lnTo>
                  <a:lnTo>
                    <a:pt x="0" y="1409700"/>
                  </a:lnTo>
                  <a:lnTo>
                    <a:pt x="0" y="0"/>
                  </a:lnTo>
                  <a:close/>
                </a:path>
              </a:pathLst>
            </a:custGeom>
            <a:ln w="9525">
              <a:solidFill>
                <a:srgbClr val="57B6C0"/>
              </a:solidFill>
            </a:ln>
          </p:spPr>
          <p:txBody>
            <a:bodyPr wrap="square" lIns="0" tIns="0" rIns="0" bIns="0" rtlCol="0"/>
            <a:lstStyle/>
            <a:p>
              <a:endParaRPr/>
            </a:p>
          </p:txBody>
        </p:sp>
        <p:pic>
          <p:nvPicPr>
            <p:cNvPr id="131" name="object 131"/>
            <p:cNvPicPr/>
            <p:nvPr/>
          </p:nvPicPr>
          <p:blipFill>
            <a:blip r:embed="rId53" cstate="print"/>
            <a:stretch>
              <a:fillRect/>
            </a:stretch>
          </p:blipFill>
          <p:spPr>
            <a:xfrm>
              <a:off x="10166844" y="1086738"/>
              <a:ext cx="1147458" cy="592480"/>
            </a:xfrm>
            <a:prstGeom prst="rect">
              <a:avLst/>
            </a:prstGeom>
          </p:spPr>
        </p:pic>
        <p:pic>
          <p:nvPicPr>
            <p:cNvPr id="132" name="object 132"/>
            <p:cNvPicPr/>
            <p:nvPr/>
          </p:nvPicPr>
          <p:blipFill>
            <a:blip r:embed="rId54" cstate="print"/>
            <a:stretch>
              <a:fillRect/>
            </a:stretch>
          </p:blipFill>
          <p:spPr>
            <a:xfrm>
              <a:off x="8790431" y="3240024"/>
              <a:ext cx="1645920" cy="1188720"/>
            </a:xfrm>
            <a:prstGeom prst="rect">
              <a:avLst/>
            </a:prstGeom>
          </p:spPr>
        </p:pic>
        <p:sp>
          <p:nvSpPr>
            <p:cNvPr id="133" name="object 133"/>
            <p:cNvSpPr/>
            <p:nvPr/>
          </p:nvSpPr>
          <p:spPr>
            <a:xfrm>
              <a:off x="8928594" y="3356317"/>
              <a:ext cx="1372235" cy="915035"/>
            </a:xfrm>
            <a:custGeom>
              <a:avLst/>
              <a:gdLst/>
              <a:ahLst/>
              <a:cxnLst/>
              <a:rect l="l" t="t" r="r" b="b"/>
              <a:pathLst>
                <a:path w="1372234" h="915035">
                  <a:moveTo>
                    <a:pt x="0" y="914450"/>
                  </a:moveTo>
                  <a:lnTo>
                    <a:pt x="45935" y="820547"/>
                  </a:lnTo>
                  <a:lnTo>
                    <a:pt x="48272" y="815835"/>
                  </a:lnTo>
                  <a:lnTo>
                    <a:pt x="53924" y="813841"/>
                  </a:lnTo>
                  <a:lnTo>
                    <a:pt x="63398" y="818464"/>
                  </a:lnTo>
                  <a:lnTo>
                    <a:pt x="65392" y="824166"/>
                  </a:lnTo>
                  <a:lnTo>
                    <a:pt x="39800" y="876480"/>
                  </a:lnTo>
                  <a:lnTo>
                    <a:pt x="10464" y="896048"/>
                  </a:lnTo>
                  <a:lnTo>
                    <a:pt x="21031" y="911872"/>
                  </a:lnTo>
                  <a:lnTo>
                    <a:pt x="43067" y="911872"/>
                  </a:lnTo>
                  <a:lnTo>
                    <a:pt x="0" y="914450"/>
                  </a:lnTo>
                  <a:close/>
                </a:path>
                <a:path w="1372234" h="915035">
                  <a:moveTo>
                    <a:pt x="84442" y="869657"/>
                  </a:moveTo>
                  <a:lnTo>
                    <a:pt x="73863" y="853782"/>
                  </a:lnTo>
                  <a:lnTo>
                    <a:pt x="121450" y="822083"/>
                  </a:lnTo>
                  <a:lnTo>
                    <a:pt x="132016" y="837958"/>
                  </a:lnTo>
                  <a:lnTo>
                    <a:pt x="84442" y="869657"/>
                  </a:lnTo>
                  <a:close/>
                </a:path>
                <a:path w="1372234" h="915035">
                  <a:moveTo>
                    <a:pt x="31486" y="893477"/>
                  </a:moveTo>
                  <a:lnTo>
                    <a:pt x="39800" y="876480"/>
                  </a:lnTo>
                  <a:lnTo>
                    <a:pt x="57988" y="864349"/>
                  </a:lnTo>
                  <a:lnTo>
                    <a:pt x="68567" y="880224"/>
                  </a:lnTo>
                  <a:lnTo>
                    <a:pt x="50370" y="892339"/>
                  </a:lnTo>
                  <a:lnTo>
                    <a:pt x="31486" y="893477"/>
                  </a:lnTo>
                  <a:close/>
                </a:path>
                <a:path w="1372234" h="915035">
                  <a:moveTo>
                    <a:pt x="21031" y="911872"/>
                  </a:moveTo>
                  <a:lnTo>
                    <a:pt x="10464" y="896048"/>
                  </a:lnTo>
                  <a:lnTo>
                    <a:pt x="39800" y="876480"/>
                  </a:lnTo>
                  <a:lnTo>
                    <a:pt x="31486" y="893477"/>
                  </a:lnTo>
                  <a:lnTo>
                    <a:pt x="15176" y="894461"/>
                  </a:lnTo>
                  <a:lnTo>
                    <a:pt x="24307" y="908151"/>
                  </a:lnTo>
                  <a:lnTo>
                    <a:pt x="26620" y="908151"/>
                  </a:lnTo>
                  <a:lnTo>
                    <a:pt x="21031" y="911872"/>
                  </a:lnTo>
                  <a:close/>
                </a:path>
                <a:path w="1372234" h="915035">
                  <a:moveTo>
                    <a:pt x="43067" y="911872"/>
                  </a:moveTo>
                  <a:lnTo>
                    <a:pt x="21031" y="911872"/>
                  </a:lnTo>
                  <a:lnTo>
                    <a:pt x="50370" y="892339"/>
                  </a:lnTo>
                  <a:lnTo>
                    <a:pt x="108496" y="888860"/>
                  </a:lnTo>
                  <a:lnTo>
                    <a:pt x="113017" y="892873"/>
                  </a:lnTo>
                  <a:lnTo>
                    <a:pt x="113601" y="903389"/>
                  </a:lnTo>
                  <a:lnTo>
                    <a:pt x="109639" y="907910"/>
                  </a:lnTo>
                  <a:lnTo>
                    <a:pt x="43067" y="911872"/>
                  </a:lnTo>
                  <a:close/>
                </a:path>
                <a:path w="1372234" h="915035">
                  <a:moveTo>
                    <a:pt x="26620" y="908151"/>
                  </a:moveTo>
                  <a:lnTo>
                    <a:pt x="24307" y="908151"/>
                  </a:lnTo>
                  <a:lnTo>
                    <a:pt x="31486" y="893477"/>
                  </a:lnTo>
                  <a:lnTo>
                    <a:pt x="50370" y="892339"/>
                  </a:lnTo>
                  <a:lnTo>
                    <a:pt x="26620" y="908151"/>
                  </a:lnTo>
                  <a:close/>
                </a:path>
                <a:path w="1372234" h="915035">
                  <a:moveTo>
                    <a:pt x="24307" y="908151"/>
                  </a:moveTo>
                  <a:lnTo>
                    <a:pt x="15176" y="894461"/>
                  </a:lnTo>
                  <a:lnTo>
                    <a:pt x="31486" y="893477"/>
                  </a:lnTo>
                  <a:lnTo>
                    <a:pt x="24307" y="908151"/>
                  </a:lnTo>
                  <a:close/>
                </a:path>
                <a:path w="1372234" h="915035">
                  <a:moveTo>
                    <a:pt x="147840" y="827392"/>
                  </a:moveTo>
                  <a:lnTo>
                    <a:pt x="137274" y="811517"/>
                  </a:lnTo>
                  <a:lnTo>
                    <a:pt x="184848" y="779818"/>
                  </a:lnTo>
                  <a:lnTo>
                    <a:pt x="195414" y="795693"/>
                  </a:lnTo>
                  <a:lnTo>
                    <a:pt x="147840" y="827392"/>
                  </a:lnTo>
                  <a:close/>
                </a:path>
                <a:path w="1372234" h="915035">
                  <a:moveTo>
                    <a:pt x="211239" y="785126"/>
                  </a:moveTo>
                  <a:lnTo>
                    <a:pt x="200672" y="769251"/>
                  </a:lnTo>
                  <a:lnTo>
                    <a:pt x="248246" y="737552"/>
                  </a:lnTo>
                  <a:lnTo>
                    <a:pt x="258762" y="753376"/>
                  </a:lnTo>
                  <a:lnTo>
                    <a:pt x="211239" y="785126"/>
                  </a:lnTo>
                  <a:close/>
                </a:path>
                <a:path w="1372234" h="915035">
                  <a:moveTo>
                    <a:pt x="274637" y="742810"/>
                  </a:moveTo>
                  <a:lnTo>
                    <a:pt x="264071" y="726986"/>
                  </a:lnTo>
                  <a:lnTo>
                    <a:pt x="311645" y="695274"/>
                  </a:lnTo>
                  <a:lnTo>
                    <a:pt x="322211" y="711111"/>
                  </a:lnTo>
                  <a:lnTo>
                    <a:pt x="274637" y="742810"/>
                  </a:lnTo>
                  <a:close/>
                </a:path>
                <a:path w="1372234" h="915035">
                  <a:moveTo>
                    <a:pt x="338035" y="700544"/>
                  </a:moveTo>
                  <a:lnTo>
                    <a:pt x="327469" y="684707"/>
                  </a:lnTo>
                  <a:lnTo>
                    <a:pt x="375043" y="653008"/>
                  </a:lnTo>
                  <a:lnTo>
                    <a:pt x="385610" y="668832"/>
                  </a:lnTo>
                  <a:lnTo>
                    <a:pt x="338035" y="700544"/>
                  </a:lnTo>
                  <a:close/>
                </a:path>
                <a:path w="1372234" h="915035">
                  <a:moveTo>
                    <a:pt x="401434" y="658266"/>
                  </a:moveTo>
                  <a:lnTo>
                    <a:pt x="390867" y="642442"/>
                  </a:lnTo>
                  <a:lnTo>
                    <a:pt x="438442" y="610743"/>
                  </a:lnTo>
                  <a:lnTo>
                    <a:pt x="449021" y="626567"/>
                  </a:lnTo>
                  <a:lnTo>
                    <a:pt x="401434" y="658266"/>
                  </a:lnTo>
                  <a:close/>
                </a:path>
                <a:path w="1372234" h="915035">
                  <a:moveTo>
                    <a:pt x="464845" y="616000"/>
                  </a:moveTo>
                  <a:lnTo>
                    <a:pt x="454278" y="600176"/>
                  </a:lnTo>
                  <a:lnTo>
                    <a:pt x="501853" y="568477"/>
                  </a:lnTo>
                  <a:lnTo>
                    <a:pt x="512419" y="584301"/>
                  </a:lnTo>
                  <a:lnTo>
                    <a:pt x="464845" y="616000"/>
                  </a:lnTo>
                  <a:close/>
                </a:path>
                <a:path w="1372234" h="915035">
                  <a:moveTo>
                    <a:pt x="528243" y="573735"/>
                  </a:moveTo>
                  <a:lnTo>
                    <a:pt x="517677" y="557911"/>
                  </a:lnTo>
                  <a:lnTo>
                    <a:pt x="565251" y="526211"/>
                  </a:lnTo>
                  <a:lnTo>
                    <a:pt x="575818" y="542036"/>
                  </a:lnTo>
                  <a:lnTo>
                    <a:pt x="528243" y="573735"/>
                  </a:lnTo>
                  <a:close/>
                </a:path>
                <a:path w="1372234" h="915035">
                  <a:moveTo>
                    <a:pt x="591642" y="531469"/>
                  </a:moveTo>
                  <a:lnTo>
                    <a:pt x="581075" y="515645"/>
                  </a:lnTo>
                  <a:lnTo>
                    <a:pt x="628650" y="483946"/>
                  </a:lnTo>
                  <a:lnTo>
                    <a:pt x="639216" y="499770"/>
                  </a:lnTo>
                  <a:lnTo>
                    <a:pt x="591642" y="531469"/>
                  </a:lnTo>
                  <a:close/>
                </a:path>
                <a:path w="1372234" h="915035">
                  <a:moveTo>
                    <a:pt x="655040" y="489204"/>
                  </a:moveTo>
                  <a:lnTo>
                    <a:pt x="644474" y="473379"/>
                  </a:lnTo>
                  <a:lnTo>
                    <a:pt x="692048" y="441680"/>
                  </a:lnTo>
                  <a:lnTo>
                    <a:pt x="702614" y="457504"/>
                  </a:lnTo>
                  <a:lnTo>
                    <a:pt x="655040" y="489204"/>
                  </a:lnTo>
                  <a:close/>
                </a:path>
                <a:path w="1372234" h="915035">
                  <a:moveTo>
                    <a:pt x="718439" y="446938"/>
                  </a:moveTo>
                  <a:lnTo>
                    <a:pt x="707872" y="431114"/>
                  </a:lnTo>
                  <a:lnTo>
                    <a:pt x="755446" y="399414"/>
                  </a:lnTo>
                  <a:lnTo>
                    <a:pt x="766013" y="415239"/>
                  </a:lnTo>
                  <a:lnTo>
                    <a:pt x="718439" y="446938"/>
                  </a:lnTo>
                  <a:close/>
                </a:path>
                <a:path w="1372234" h="915035">
                  <a:moveTo>
                    <a:pt x="781850" y="404672"/>
                  </a:moveTo>
                  <a:lnTo>
                    <a:pt x="771283" y="388848"/>
                  </a:lnTo>
                  <a:lnTo>
                    <a:pt x="818857" y="357136"/>
                  </a:lnTo>
                  <a:lnTo>
                    <a:pt x="829424" y="372973"/>
                  </a:lnTo>
                  <a:lnTo>
                    <a:pt x="781850" y="404672"/>
                  </a:lnTo>
                  <a:close/>
                </a:path>
                <a:path w="1372234" h="915035">
                  <a:moveTo>
                    <a:pt x="845248" y="362394"/>
                  </a:moveTo>
                  <a:lnTo>
                    <a:pt x="834682" y="346570"/>
                  </a:lnTo>
                  <a:lnTo>
                    <a:pt x="882256" y="314871"/>
                  </a:lnTo>
                  <a:lnTo>
                    <a:pt x="892822" y="330695"/>
                  </a:lnTo>
                  <a:lnTo>
                    <a:pt x="845248" y="362394"/>
                  </a:lnTo>
                  <a:close/>
                </a:path>
                <a:path w="1372234" h="915035">
                  <a:moveTo>
                    <a:pt x="908646" y="320128"/>
                  </a:moveTo>
                  <a:lnTo>
                    <a:pt x="898080" y="304304"/>
                  </a:lnTo>
                  <a:lnTo>
                    <a:pt x="945654" y="272605"/>
                  </a:lnTo>
                  <a:lnTo>
                    <a:pt x="956221" y="288429"/>
                  </a:lnTo>
                  <a:lnTo>
                    <a:pt x="908646" y="320128"/>
                  </a:lnTo>
                  <a:close/>
                </a:path>
                <a:path w="1372234" h="915035">
                  <a:moveTo>
                    <a:pt x="972045" y="277863"/>
                  </a:moveTo>
                  <a:lnTo>
                    <a:pt x="961478" y="262039"/>
                  </a:lnTo>
                  <a:lnTo>
                    <a:pt x="1009053" y="230339"/>
                  </a:lnTo>
                  <a:lnTo>
                    <a:pt x="1019619" y="246164"/>
                  </a:lnTo>
                  <a:lnTo>
                    <a:pt x="972045" y="277863"/>
                  </a:lnTo>
                  <a:close/>
                </a:path>
                <a:path w="1372234" h="915035">
                  <a:moveTo>
                    <a:pt x="1035443" y="235597"/>
                  </a:moveTo>
                  <a:lnTo>
                    <a:pt x="1024877" y="219773"/>
                  </a:lnTo>
                  <a:lnTo>
                    <a:pt x="1072451" y="188074"/>
                  </a:lnTo>
                  <a:lnTo>
                    <a:pt x="1083017" y="203898"/>
                  </a:lnTo>
                  <a:lnTo>
                    <a:pt x="1035443" y="235597"/>
                  </a:lnTo>
                  <a:close/>
                </a:path>
                <a:path w="1372234" h="915035">
                  <a:moveTo>
                    <a:pt x="1098842" y="193332"/>
                  </a:moveTo>
                  <a:lnTo>
                    <a:pt x="1088275" y="177507"/>
                  </a:lnTo>
                  <a:lnTo>
                    <a:pt x="1135862" y="145808"/>
                  </a:lnTo>
                  <a:lnTo>
                    <a:pt x="1146428" y="161632"/>
                  </a:lnTo>
                  <a:lnTo>
                    <a:pt x="1098842" y="193332"/>
                  </a:lnTo>
                  <a:close/>
                </a:path>
                <a:path w="1372234" h="915035">
                  <a:moveTo>
                    <a:pt x="1162303" y="151066"/>
                  </a:moveTo>
                  <a:lnTo>
                    <a:pt x="1151737" y="135242"/>
                  </a:lnTo>
                  <a:lnTo>
                    <a:pt x="1199261" y="103543"/>
                  </a:lnTo>
                  <a:lnTo>
                    <a:pt x="1209827" y="119367"/>
                  </a:lnTo>
                  <a:lnTo>
                    <a:pt x="1162303" y="151066"/>
                  </a:lnTo>
                  <a:close/>
                </a:path>
                <a:path w="1372234" h="915035">
                  <a:moveTo>
                    <a:pt x="1263256" y="25603"/>
                  </a:moveTo>
                  <a:lnTo>
                    <a:pt x="1258684" y="21589"/>
                  </a:lnTo>
                  <a:lnTo>
                    <a:pt x="1258100" y="11112"/>
                  </a:lnTo>
                  <a:lnTo>
                    <a:pt x="1262062" y="6604"/>
                  </a:lnTo>
                  <a:lnTo>
                    <a:pt x="1371701" y="0"/>
                  </a:lnTo>
                  <a:lnTo>
                    <a:pt x="1370440" y="2578"/>
                  </a:lnTo>
                  <a:lnTo>
                    <a:pt x="1350670" y="2578"/>
                  </a:lnTo>
                  <a:lnTo>
                    <a:pt x="1341932" y="8432"/>
                  </a:lnTo>
                  <a:lnTo>
                    <a:pt x="1344483" y="12255"/>
                  </a:lnTo>
                  <a:lnTo>
                    <a:pt x="1341187" y="18999"/>
                  </a:lnTo>
                  <a:lnTo>
                    <a:pt x="1326057" y="18999"/>
                  </a:lnTo>
                  <a:lnTo>
                    <a:pt x="1321379" y="22121"/>
                  </a:lnTo>
                  <a:lnTo>
                    <a:pt x="1263256" y="25603"/>
                  </a:lnTo>
                  <a:close/>
                </a:path>
                <a:path w="1372234" h="915035">
                  <a:moveTo>
                    <a:pt x="1344483" y="12255"/>
                  </a:moveTo>
                  <a:lnTo>
                    <a:pt x="1341932" y="8432"/>
                  </a:lnTo>
                  <a:lnTo>
                    <a:pt x="1350670" y="2578"/>
                  </a:lnTo>
                  <a:lnTo>
                    <a:pt x="1353153" y="6299"/>
                  </a:lnTo>
                  <a:lnTo>
                    <a:pt x="1347393" y="6299"/>
                  </a:lnTo>
                  <a:lnTo>
                    <a:pt x="1344483" y="12255"/>
                  </a:lnTo>
                  <a:close/>
                </a:path>
                <a:path w="1372234" h="915035">
                  <a:moveTo>
                    <a:pt x="1359830" y="24269"/>
                  </a:moveTo>
                  <a:lnTo>
                    <a:pt x="1352499" y="24269"/>
                  </a:lnTo>
                  <a:lnTo>
                    <a:pt x="1361236" y="18414"/>
                  </a:lnTo>
                  <a:lnTo>
                    <a:pt x="1350670" y="2578"/>
                  </a:lnTo>
                  <a:lnTo>
                    <a:pt x="1370440" y="2578"/>
                  </a:lnTo>
                  <a:lnTo>
                    <a:pt x="1359830" y="24269"/>
                  </a:lnTo>
                  <a:close/>
                </a:path>
                <a:path w="1372234" h="915035">
                  <a:moveTo>
                    <a:pt x="1349917" y="20400"/>
                  </a:moveTo>
                  <a:lnTo>
                    <a:pt x="1344483" y="12255"/>
                  </a:lnTo>
                  <a:lnTo>
                    <a:pt x="1347393" y="6299"/>
                  </a:lnTo>
                  <a:lnTo>
                    <a:pt x="1356525" y="20002"/>
                  </a:lnTo>
                  <a:lnTo>
                    <a:pt x="1349917" y="20400"/>
                  </a:lnTo>
                  <a:close/>
                </a:path>
                <a:path w="1372234" h="915035">
                  <a:moveTo>
                    <a:pt x="1352499" y="24269"/>
                  </a:moveTo>
                  <a:lnTo>
                    <a:pt x="1349917" y="20400"/>
                  </a:lnTo>
                  <a:lnTo>
                    <a:pt x="1356525" y="20002"/>
                  </a:lnTo>
                  <a:lnTo>
                    <a:pt x="1347393" y="6299"/>
                  </a:lnTo>
                  <a:lnTo>
                    <a:pt x="1353153" y="6299"/>
                  </a:lnTo>
                  <a:lnTo>
                    <a:pt x="1361236" y="18414"/>
                  </a:lnTo>
                  <a:lnTo>
                    <a:pt x="1352499" y="24269"/>
                  </a:lnTo>
                  <a:close/>
                </a:path>
                <a:path w="1372234" h="915035">
                  <a:moveTo>
                    <a:pt x="1340216" y="20985"/>
                  </a:moveTo>
                  <a:lnTo>
                    <a:pt x="1344483" y="12255"/>
                  </a:lnTo>
                  <a:lnTo>
                    <a:pt x="1349917" y="20400"/>
                  </a:lnTo>
                  <a:lnTo>
                    <a:pt x="1340216" y="20985"/>
                  </a:lnTo>
                  <a:close/>
                </a:path>
                <a:path w="1372234" h="915035">
                  <a:moveTo>
                    <a:pt x="1321379" y="22121"/>
                  </a:moveTo>
                  <a:lnTo>
                    <a:pt x="1326057" y="18999"/>
                  </a:lnTo>
                  <a:lnTo>
                    <a:pt x="1327879" y="21729"/>
                  </a:lnTo>
                  <a:lnTo>
                    <a:pt x="1321379" y="22121"/>
                  </a:lnTo>
                  <a:close/>
                </a:path>
                <a:path w="1372234" h="915035">
                  <a:moveTo>
                    <a:pt x="1327879" y="21729"/>
                  </a:moveTo>
                  <a:lnTo>
                    <a:pt x="1326057" y="18999"/>
                  </a:lnTo>
                  <a:lnTo>
                    <a:pt x="1341187" y="18999"/>
                  </a:lnTo>
                  <a:lnTo>
                    <a:pt x="1340216" y="20985"/>
                  </a:lnTo>
                  <a:lnTo>
                    <a:pt x="1327879" y="21729"/>
                  </a:lnTo>
                  <a:close/>
                </a:path>
                <a:path w="1372234" h="915035">
                  <a:moveTo>
                    <a:pt x="1317777" y="100609"/>
                  </a:moveTo>
                  <a:lnTo>
                    <a:pt x="1308303" y="95999"/>
                  </a:lnTo>
                  <a:lnTo>
                    <a:pt x="1306360" y="90297"/>
                  </a:lnTo>
                  <a:lnTo>
                    <a:pt x="1308646" y="85585"/>
                  </a:lnTo>
                  <a:lnTo>
                    <a:pt x="1331913" y="37974"/>
                  </a:lnTo>
                  <a:lnTo>
                    <a:pt x="1336624" y="34836"/>
                  </a:lnTo>
                  <a:lnTo>
                    <a:pt x="1334790" y="32087"/>
                  </a:lnTo>
                  <a:lnTo>
                    <a:pt x="1340216" y="20985"/>
                  </a:lnTo>
                  <a:lnTo>
                    <a:pt x="1349917" y="20400"/>
                  </a:lnTo>
                  <a:lnTo>
                    <a:pt x="1352499" y="24269"/>
                  </a:lnTo>
                  <a:lnTo>
                    <a:pt x="1359830" y="24269"/>
                  </a:lnTo>
                  <a:lnTo>
                    <a:pt x="1325765" y="93916"/>
                  </a:lnTo>
                  <a:lnTo>
                    <a:pt x="1323479" y="98679"/>
                  </a:lnTo>
                  <a:lnTo>
                    <a:pt x="1317777" y="100609"/>
                  </a:lnTo>
                  <a:close/>
                </a:path>
                <a:path w="1372234" h="915035">
                  <a:moveTo>
                    <a:pt x="1289050" y="66535"/>
                  </a:moveTo>
                  <a:lnTo>
                    <a:pt x="1278534" y="50711"/>
                  </a:lnTo>
                  <a:lnTo>
                    <a:pt x="1321379" y="22121"/>
                  </a:lnTo>
                  <a:lnTo>
                    <a:pt x="1327879" y="21729"/>
                  </a:lnTo>
                  <a:lnTo>
                    <a:pt x="1334790" y="32087"/>
                  </a:lnTo>
                  <a:lnTo>
                    <a:pt x="1331913" y="37974"/>
                  </a:lnTo>
                  <a:lnTo>
                    <a:pt x="1289050" y="66535"/>
                  </a:lnTo>
                  <a:close/>
                </a:path>
                <a:path w="1372234" h="915035">
                  <a:moveTo>
                    <a:pt x="1331913" y="37974"/>
                  </a:moveTo>
                  <a:lnTo>
                    <a:pt x="1334790" y="32087"/>
                  </a:lnTo>
                  <a:lnTo>
                    <a:pt x="1336624" y="34836"/>
                  </a:lnTo>
                  <a:lnTo>
                    <a:pt x="1331913" y="37974"/>
                  </a:lnTo>
                  <a:close/>
                </a:path>
                <a:path w="1372234" h="915035">
                  <a:moveTo>
                    <a:pt x="1225702" y="108800"/>
                  </a:moveTo>
                  <a:lnTo>
                    <a:pt x="1215136" y="92976"/>
                  </a:lnTo>
                  <a:lnTo>
                    <a:pt x="1262659" y="61277"/>
                  </a:lnTo>
                  <a:lnTo>
                    <a:pt x="1273225" y="77101"/>
                  </a:lnTo>
                  <a:lnTo>
                    <a:pt x="1225702" y="108800"/>
                  </a:lnTo>
                  <a:close/>
                </a:path>
              </a:pathLst>
            </a:custGeom>
            <a:solidFill>
              <a:srgbClr val="000000"/>
            </a:solidFill>
          </p:spPr>
          <p:txBody>
            <a:bodyPr wrap="square" lIns="0" tIns="0" rIns="0" bIns="0" rtlCol="0"/>
            <a:lstStyle/>
            <a:p>
              <a:endParaRPr/>
            </a:p>
          </p:txBody>
        </p:sp>
      </p:grpSp>
      <p:sp>
        <p:nvSpPr>
          <p:cNvPr id="134" name="object 134"/>
          <p:cNvSpPr txBox="1"/>
          <p:nvPr/>
        </p:nvSpPr>
        <p:spPr>
          <a:xfrm>
            <a:off x="10562031" y="6203186"/>
            <a:ext cx="282575" cy="452120"/>
          </a:xfrm>
          <a:prstGeom prst="rect">
            <a:avLst/>
          </a:prstGeom>
        </p:spPr>
        <p:txBody>
          <a:bodyPr vert="horz" wrap="square" lIns="0" tIns="12700" rIns="0" bIns="0" rtlCol="0">
            <a:spAutoFit/>
          </a:bodyPr>
          <a:lstStyle/>
          <a:p>
            <a:pPr marL="12700">
              <a:lnSpc>
                <a:spcPct val="100000"/>
              </a:lnSpc>
              <a:spcBef>
                <a:spcPts val="100"/>
              </a:spcBef>
            </a:pPr>
            <a:r>
              <a:rPr sz="2800" b="1" dirty="0">
                <a:latin typeface="Arial"/>
                <a:cs typeface="Arial"/>
              </a:rPr>
              <a:t>C</a:t>
            </a:r>
            <a:endParaRPr sz="2800">
              <a:latin typeface="Arial"/>
              <a:cs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96899" y="381507"/>
            <a:ext cx="5822427" cy="443711"/>
          </a:xfrm>
          <a:prstGeom prst="rect">
            <a:avLst/>
          </a:prstGeom>
        </p:spPr>
        <p:txBody>
          <a:bodyPr vert="horz" wrap="square" lIns="0" tIns="12700" rIns="0" bIns="0" rtlCol="0">
            <a:spAutoFit/>
          </a:bodyPr>
          <a:lstStyle/>
          <a:p>
            <a:pPr marL="12700">
              <a:lnSpc>
                <a:spcPct val="100000"/>
              </a:lnSpc>
              <a:spcBef>
                <a:spcPts val="100"/>
              </a:spcBef>
            </a:pPr>
            <a:r>
              <a:rPr lang="el-GR" spc="140" dirty="0"/>
              <a:t>Μέτρηση της απόστασης</a:t>
            </a:r>
            <a:endParaRPr spc="155" dirty="0"/>
          </a:p>
        </p:txBody>
      </p:sp>
      <p:sp>
        <p:nvSpPr>
          <p:cNvPr id="3" name="object 3"/>
          <p:cNvSpPr txBox="1"/>
          <p:nvPr/>
        </p:nvSpPr>
        <p:spPr>
          <a:xfrm>
            <a:off x="452249" y="976884"/>
            <a:ext cx="5147310" cy="936154"/>
          </a:xfrm>
          <a:prstGeom prst="rect">
            <a:avLst/>
          </a:prstGeom>
        </p:spPr>
        <p:txBody>
          <a:bodyPr vert="horz" wrap="square" lIns="0" tIns="12700" rIns="0" bIns="0" rtlCol="0">
            <a:spAutoFit/>
          </a:bodyPr>
          <a:lstStyle/>
          <a:p>
            <a:pPr marL="243840" marR="5080" indent="-231775">
              <a:lnSpc>
                <a:spcPct val="100000"/>
              </a:lnSpc>
              <a:spcBef>
                <a:spcPts val="100"/>
              </a:spcBef>
              <a:buChar char="•"/>
              <a:tabLst>
                <a:tab pos="243840" algn="l"/>
                <a:tab pos="244475" algn="l"/>
              </a:tabLst>
            </a:pPr>
            <a:r>
              <a:rPr lang="el-GR" sz="2000" dirty="0">
                <a:solidFill>
                  <a:srgbClr val="004165"/>
                </a:solidFill>
                <a:latin typeface="Arial"/>
                <a:cs typeface="Arial"/>
              </a:rPr>
              <a:t>Η μέτρηση της απόστασης μεταξύ των CP-</a:t>
            </a:r>
            <a:r>
              <a:rPr lang="el-GR" sz="2000" dirty="0" err="1">
                <a:solidFill>
                  <a:srgbClr val="004165"/>
                </a:solidFill>
                <a:latin typeface="Arial"/>
                <a:cs typeface="Arial"/>
              </a:rPr>
              <a:t>nets</a:t>
            </a:r>
            <a:r>
              <a:rPr lang="el-GR" sz="2000" dirty="0">
                <a:solidFill>
                  <a:srgbClr val="004165"/>
                </a:solidFill>
                <a:latin typeface="Arial"/>
                <a:cs typeface="Arial"/>
              </a:rPr>
              <a:t> είναι εκτεταμένη στη χειρότερη περίπτωση</a:t>
            </a:r>
            <a:r>
              <a:rPr sz="2000" spc="-10" dirty="0">
                <a:solidFill>
                  <a:srgbClr val="004165"/>
                </a:solidFill>
                <a:latin typeface="Arial"/>
                <a:cs typeface="Arial"/>
              </a:rPr>
              <a:t>.</a:t>
            </a:r>
            <a:endParaRPr sz="2000" dirty="0">
              <a:latin typeface="Arial"/>
              <a:cs typeface="Arial"/>
            </a:endParaRPr>
          </a:p>
        </p:txBody>
      </p:sp>
      <p:sp>
        <p:nvSpPr>
          <p:cNvPr id="4" name="object 4"/>
          <p:cNvSpPr txBox="1"/>
          <p:nvPr/>
        </p:nvSpPr>
        <p:spPr>
          <a:xfrm>
            <a:off x="452249" y="2019300"/>
            <a:ext cx="6063615" cy="1243930"/>
          </a:xfrm>
          <a:prstGeom prst="rect">
            <a:avLst/>
          </a:prstGeom>
        </p:spPr>
        <p:txBody>
          <a:bodyPr vert="horz" wrap="square" lIns="0" tIns="12700" rIns="0" bIns="0" rtlCol="0">
            <a:spAutoFit/>
          </a:bodyPr>
          <a:lstStyle/>
          <a:p>
            <a:pPr marL="243840" marR="5080" indent="-231775">
              <a:lnSpc>
                <a:spcPct val="100000"/>
              </a:lnSpc>
              <a:spcBef>
                <a:spcPts val="100"/>
              </a:spcBef>
              <a:buChar char="•"/>
              <a:tabLst>
                <a:tab pos="243840" algn="l"/>
                <a:tab pos="244475" algn="l"/>
                <a:tab pos="2115185" algn="l"/>
              </a:tabLst>
            </a:pPr>
            <a:r>
              <a:rPr lang="el-GR" sz="2000" dirty="0">
                <a:solidFill>
                  <a:srgbClr val="004165"/>
                </a:solidFill>
                <a:latin typeface="Arial"/>
                <a:cs typeface="Arial"/>
              </a:rPr>
              <a:t>Πρέπει να βρεθεί ένας τρόπος για την αξιολόγηση της απόστασης μεταξύ, π.χ., δύο ανταγωνιστικών CP-</a:t>
            </a:r>
            <a:r>
              <a:rPr lang="el-GR" sz="2000" dirty="0" err="1">
                <a:solidFill>
                  <a:srgbClr val="004165"/>
                </a:solidFill>
                <a:latin typeface="Arial"/>
                <a:cs typeface="Arial"/>
              </a:rPr>
              <a:t>nets</a:t>
            </a:r>
            <a:r>
              <a:rPr lang="el-GR" sz="2000" dirty="0">
                <a:solidFill>
                  <a:srgbClr val="004165"/>
                </a:solidFill>
                <a:latin typeface="Arial"/>
                <a:cs typeface="Arial"/>
              </a:rPr>
              <a:t> και ενός τρίτου "ηθικού" CP-</a:t>
            </a:r>
            <a:r>
              <a:rPr lang="el-GR" sz="2000" dirty="0" err="1">
                <a:solidFill>
                  <a:srgbClr val="004165"/>
                </a:solidFill>
                <a:latin typeface="Arial"/>
                <a:cs typeface="Arial"/>
              </a:rPr>
              <a:t>net</a:t>
            </a:r>
            <a:r>
              <a:rPr lang="el-GR" sz="2000" dirty="0">
                <a:solidFill>
                  <a:srgbClr val="004165"/>
                </a:solidFill>
                <a:latin typeface="Arial"/>
                <a:cs typeface="Arial"/>
              </a:rPr>
              <a:t>.	Να κρίνουμε ποιο είναι "πιο ευθυγραμμισμένο".</a:t>
            </a:r>
            <a:endParaRPr sz="2000" dirty="0">
              <a:latin typeface="Arial"/>
              <a:cs typeface="Arial"/>
            </a:endParaRPr>
          </a:p>
        </p:txBody>
      </p:sp>
      <p:sp>
        <p:nvSpPr>
          <p:cNvPr id="5" name="object 5"/>
          <p:cNvSpPr txBox="1"/>
          <p:nvPr/>
        </p:nvSpPr>
        <p:spPr>
          <a:xfrm>
            <a:off x="452249" y="3366515"/>
            <a:ext cx="6157699" cy="274434"/>
          </a:xfrm>
          <a:prstGeom prst="rect">
            <a:avLst/>
          </a:prstGeom>
        </p:spPr>
        <p:txBody>
          <a:bodyPr vert="horz" wrap="square" lIns="0" tIns="12700" rIns="0" bIns="0" rtlCol="0">
            <a:spAutoFit/>
          </a:bodyPr>
          <a:lstStyle/>
          <a:p>
            <a:pPr marL="243840" indent="-231775">
              <a:lnSpc>
                <a:spcPct val="100000"/>
              </a:lnSpc>
              <a:spcBef>
                <a:spcPts val="100"/>
              </a:spcBef>
              <a:buChar char="•"/>
              <a:tabLst>
                <a:tab pos="243840" algn="l"/>
                <a:tab pos="244475" algn="l"/>
              </a:tabLst>
            </a:pPr>
            <a:r>
              <a:rPr lang="el-GR" sz="1700" dirty="0">
                <a:solidFill>
                  <a:srgbClr val="004165"/>
                </a:solidFill>
                <a:latin typeface="Arial"/>
                <a:cs typeface="Arial"/>
              </a:rPr>
              <a:t>Χρησιμοποιώντας τη μηχανική μάθηση έχουμε δύο βήματα:</a:t>
            </a:r>
          </a:p>
        </p:txBody>
      </p:sp>
      <p:sp>
        <p:nvSpPr>
          <p:cNvPr id="6" name="object 6"/>
          <p:cNvSpPr txBox="1"/>
          <p:nvPr/>
        </p:nvSpPr>
        <p:spPr>
          <a:xfrm>
            <a:off x="798324" y="3656075"/>
            <a:ext cx="5636895" cy="1065035"/>
          </a:xfrm>
          <a:prstGeom prst="rect">
            <a:avLst/>
          </a:prstGeom>
        </p:spPr>
        <p:txBody>
          <a:bodyPr vert="horz" wrap="square" lIns="0" tIns="76835" rIns="0" bIns="0" rtlCol="0">
            <a:spAutoFit/>
          </a:bodyPr>
          <a:lstStyle/>
          <a:p>
            <a:pPr marL="408940" indent="-396875">
              <a:lnSpc>
                <a:spcPct val="100000"/>
              </a:lnSpc>
              <a:spcBef>
                <a:spcPts val="605"/>
              </a:spcBef>
              <a:buChar char="–"/>
              <a:tabLst>
                <a:tab pos="408940" algn="l"/>
                <a:tab pos="409575" algn="l"/>
              </a:tabLst>
            </a:pPr>
            <a:r>
              <a:rPr lang="el-GR" sz="2000" dirty="0">
                <a:solidFill>
                  <a:srgbClr val="004165"/>
                </a:solidFill>
                <a:latin typeface="Arial"/>
                <a:cs typeface="Arial"/>
              </a:rPr>
              <a:t>Κωδικοποίηση του CP-</a:t>
            </a:r>
            <a:r>
              <a:rPr lang="el-GR" sz="2000" dirty="0" err="1">
                <a:solidFill>
                  <a:srgbClr val="004165"/>
                </a:solidFill>
                <a:latin typeface="Arial"/>
                <a:cs typeface="Arial"/>
              </a:rPr>
              <a:t>net</a:t>
            </a:r>
            <a:r>
              <a:rPr lang="el-GR" sz="2000" dirty="0">
                <a:solidFill>
                  <a:srgbClr val="004165"/>
                </a:solidFill>
                <a:latin typeface="Arial"/>
                <a:cs typeface="Arial"/>
              </a:rPr>
              <a:t> (θέματα ενσωμάτωσης γραφημάτων</a:t>
            </a:r>
            <a:r>
              <a:rPr sz="2000" spc="-10" dirty="0">
                <a:solidFill>
                  <a:srgbClr val="004165"/>
                </a:solidFill>
                <a:latin typeface="Arial"/>
                <a:cs typeface="Arial"/>
              </a:rPr>
              <a:t>).</a:t>
            </a:r>
            <a:endParaRPr sz="2000" dirty="0">
              <a:latin typeface="Arial"/>
              <a:cs typeface="Arial"/>
            </a:endParaRPr>
          </a:p>
          <a:p>
            <a:pPr marL="408940" indent="-396875">
              <a:lnSpc>
                <a:spcPct val="100000"/>
              </a:lnSpc>
              <a:spcBef>
                <a:spcPts val="500"/>
              </a:spcBef>
              <a:buChar char="–"/>
              <a:tabLst>
                <a:tab pos="408940" algn="l"/>
                <a:tab pos="409575" algn="l"/>
              </a:tabLst>
            </a:pPr>
            <a:r>
              <a:rPr lang="el-GR" sz="2000" dirty="0">
                <a:solidFill>
                  <a:srgbClr val="004165"/>
                </a:solidFill>
                <a:latin typeface="Arial"/>
                <a:cs typeface="Arial"/>
              </a:rPr>
              <a:t>Προσδιορισμός της απόστασης</a:t>
            </a:r>
            <a:r>
              <a:rPr sz="2000" spc="-10" dirty="0">
                <a:solidFill>
                  <a:srgbClr val="004165"/>
                </a:solidFill>
                <a:latin typeface="Arial"/>
                <a:cs typeface="Arial"/>
              </a:rPr>
              <a:t>.</a:t>
            </a:r>
            <a:endParaRPr sz="2000" dirty="0">
              <a:latin typeface="Arial"/>
              <a:cs typeface="Arial"/>
            </a:endParaRPr>
          </a:p>
        </p:txBody>
      </p:sp>
      <p:sp>
        <p:nvSpPr>
          <p:cNvPr id="7" name="object 7"/>
          <p:cNvSpPr txBox="1"/>
          <p:nvPr/>
        </p:nvSpPr>
        <p:spPr>
          <a:xfrm>
            <a:off x="452249" y="5039620"/>
            <a:ext cx="5808980" cy="936154"/>
          </a:xfrm>
          <a:prstGeom prst="rect">
            <a:avLst/>
          </a:prstGeom>
        </p:spPr>
        <p:txBody>
          <a:bodyPr vert="horz" wrap="square" lIns="0" tIns="12700" rIns="0" bIns="0" rtlCol="0">
            <a:spAutoFit/>
          </a:bodyPr>
          <a:lstStyle/>
          <a:p>
            <a:pPr marL="243840" marR="5080" indent="-231775">
              <a:lnSpc>
                <a:spcPct val="100000"/>
              </a:lnSpc>
              <a:spcBef>
                <a:spcPts val="100"/>
              </a:spcBef>
              <a:buChar char="•"/>
              <a:tabLst>
                <a:tab pos="243840" algn="l"/>
                <a:tab pos="244475" algn="l"/>
              </a:tabLst>
            </a:pPr>
            <a:r>
              <a:rPr lang="el-GR" sz="2000" dirty="0">
                <a:solidFill>
                  <a:srgbClr val="004165"/>
                </a:solidFill>
                <a:latin typeface="Arial"/>
                <a:cs typeface="Arial"/>
              </a:rPr>
              <a:t>Κωδικοποιούμε τον </a:t>
            </a:r>
            <a:r>
              <a:rPr lang="el-GR" sz="2000" dirty="0" err="1">
                <a:solidFill>
                  <a:srgbClr val="004165"/>
                </a:solidFill>
                <a:latin typeface="Arial"/>
                <a:cs typeface="Arial"/>
              </a:rPr>
              <a:t>κανονικοποιημένο</a:t>
            </a:r>
            <a:r>
              <a:rPr lang="el-GR" sz="2000" dirty="0">
                <a:solidFill>
                  <a:srgbClr val="004165"/>
                </a:solidFill>
                <a:latin typeface="Arial"/>
                <a:cs typeface="Arial"/>
              </a:rPr>
              <a:t> </a:t>
            </a:r>
            <a:r>
              <a:rPr lang="el-GR" sz="2000" dirty="0" err="1">
                <a:solidFill>
                  <a:srgbClr val="004165"/>
                </a:solidFill>
                <a:latin typeface="Arial"/>
                <a:cs typeface="Arial"/>
              </a:rPr>
              <a:t>λαπλασιανό</a:t>
            </a:r>
            <a:r>
              <a:rPr lang="el-GR" sz="2000" dirty="0">
                <a:solidFill>
                  <a:srgbClr val="004165"/>
                </a:solidFill>
                <a:latin typeface="Arial"/>
                <a:cs typeface="Arial"/>
              </a:rPr>
              <a:t> πίνακα του γραφήματος και έναν πίνακα με τις προτάσεις </a:t>
            </a:r>
            <a:r>
              <a:rPr lang="el-GR" sz="2000" dirty="0" err="1">
                <a:solidFill>
                  <a:srgbClr val="004165"/>
                </a:solidFill>
                <a:latin typeface="Arial"/>
                <a:cs typeface="Arial"/>
              </a:rPr>
              <a:t>cp</a:t>
            </a:r>
            <a:r>
              <a:rPr lang="el-GR" sz="2000" dirty="0">
                <a:solidFill>
                  <a:srgbClr val="004165"/>
                </a:solidFill>
                <a:latin typeface="Arial"/>
                <a:cs typeface="Arial"/>
              </a:rPr>
              <a:t>.</a:t>
            </a:r>
            <a:endParaRPr sz="2000" dirty="0">
              <a:latin typeface="Arial"/>
              <a:cs typeface="Arial"/>
            </a:endParaRPr>
          </a:p>
        </p:txBody>
      </p:sp>
      <p:grpSp>
        <p:nvGrpSpPr>
          <p:cNvPr id="8" name="object 8"/>
          <p:cNvGrpSpPr/>
          <p:nvPr/>
        </p:nvGrpSpPr>
        <p:grpSpPr>
          <a:xfrm>
            <a:off x="6627775" y="3078822"/>
            <a:ext cx="2548255" cy="3576320"/>
            <a:chOff x="6627775" y="3078822"/>
            <a:chExt cx="2548255" cy="3576320"/>
          </a:xfrm>
        </p:grpSpPr>
        <p:sp>
          <p:nvSpPr>
            <p:cNvPr id="9" name="object 9"/>
            <p:cNvSpPr/>
            <p:nvPr/>
          </p:nvSpPr>
          <p:spPr>
            <a:xfrm>
              <a:off x="6633171" y="4889055"/>
              <a:ext cx="2537460" cy="1760855"/>
            </a:xfrm>
            <a:custGeom>
              <a:avLst/>
              <a:gdLst/>
              <a:ahLst/>
              <a:cxnLst/>
              <a:rect l="l" t="t" r="r" b="b"/>
              <a:pathLst>
                <a:path w="2537459" h="1760854">
                  <a:moveTo>
                    <a:pt x="2537028" y="1760435"/>
                  </a:moveTo>
                  <a:lnTo>
                    <a:pt x="0" y="1760435"/>
                  </a:lnTo>
                  <a:lnTo>
                    <a:pt x="0" y="0"/>
                  </a:lnTo>
                  <a:lnTo>
                    <a:pt x="2537028" y="0"/>
                  </a:lnTo>
                  <a:lnTo>
                    <a:pt x="2537028" y="1760435"/>
                  </a:lnTo>
                  <a:close/>
                </a:path>
              </a:pathLst>
            </a:custGeom>
            <a:solidFill>
              <a:srgbClr val="4371C4">
                <a:alpha val="18038"/>
              </a:srgbClr>
            </a:solidFill>
          </p:spPr>
          <p:txBody>
            <a:bodyPr wrap="square" lIns="0" tIns="0" rIns="0" bIns="0" rtlCol="0"/>
            <a:lstStyle/>
            <a:p>
              <a:endParaRPr/>
            </a:p>
          </p:txBody>
        </p:sp>
        <p:sp>
          <p:nvSpPr>
            <p:cNvPr id="10" name="object 10"/>
            <p:cNvSpPr/>
            <p:nvPr/>
          </p:nvSpPr>
          <p:spPr>
            <a:xfrm>
              <a:off x="6633172" y="4889055"/>
              <a:ext cx="2537460" cy="1760855"/>
            </a:xfrm>
            <a:custGeom>
              <a:avLst/>
              <a:gdLst/>
              <a:ahLst/>
              <a:cxnLst/>
              <a:rect l="l" t="t" r="r" b="b"/>
              <a:pathLst>
                <a:path w="2537459" h="1760854">
                  <a:moveTo>
                    <a:pt x="0" y="0"/>
                  </a:moveTo>
                  <a:lnTo>
                    <a:pt x="2537021" y="0"/>
                  </a:lnTo>
                  <a:lnTo>
                    <a:pt x="2537021" y="1760435"/>
                  </a:lnTo>
                  <a:lnTo>
                    <a:pt x="0" y="1760435"/>
                  </a:lnTo>
                  <a:lnTo>
                    <a:pt x="0" y="0"/>
                  </a:lnTo>
                  <a:close/>
                </a:path>
              </a:pathLst>
            </a:custGeom>
            <a:ln w="10261">
              <a:solidFill>
                <a:srgbClr val="2E518E"/>
              </a:solidFill>
            </a:ln>
          </p:spPr>
          <p:txBody>
            <a:bodyPr wrap="square" lIns="0" tIns="0" rIns="0" bIns="0" rtlCol="0"/>
            <a:lstStyle/>
            <a:p>
              <a:endParaRPr/>
            </a:p>
          </p:txBody>
        </p:sp>
        <p:sp>
          <p:nvSpPr>
            <p:cNvPr id="11" name="object 11"/>
            <p:cNvSpPr/>
            <p:nvPr/>
          </p:nvSpPr>
          <p:spPr>
            <a:xfrm>
              <a:off x="6633171" y="3084220"/>
              <a:ext cx="2537460" cy="1760855"/>
            </a:xfrm>
            <a:custGeom>
              <a:avLst/>
              <a:gdLst/>
              <a:ahLst/>
              <a:cxnLst/>
              <a:rect l="l" t="t" r="r" b="b"/>
              <a:pathLst>
                <a:path w="2537459" h="1760854">
                  <a:moveTo>
                    <a:pt x="2537028" y="1760435"/>
                  </a:moveTo>
                  <a:lnTo>
                    <a:pt x="0" y="1760435"/>
                  </a:lnTo>
                  <a:lnTo>
                    <a:pt x="0" y="0"/>
                  </a:lnTo>
                  <a:lnTo>
                    <a:pt x="2537028" y="0"/>
                  </a:lnTo>
                  <a:lnTo>
                    <a:pt x="2537028" y="1760435"/>
                  </a:lnTo>
                  <a:close/>
                </a:path>
              </a:pathLst>
            </a:custGeom>
            <a:solidFill>
              <a:srgbClr val="4371C4">
                <a:alpha val="18038"/>
              </a:srgbClr>
            </a:solidFill>
          </p:spPr>
          <p:txBody>
            <a:bodyPr wrap="square" lIns="0" tIns="0" rIns="0" bIns="0" rtlCol="0"/>
            <a:lstStyle/>
            <a:p>
              <a:endParaRPr/>
            </a:p>
          </p:txBody>
        </p:sp>
        <p:sp>
          <p:nvSpPr>
            <p:cNvPr id="12" name="object 12"/>
            <p:cNvSpPr/>
            <p:nvPr/>
          </p:nvSpPr>
          <p:spPr>
            <a:xfrm>
              <a:off x="6633172" y="3084220"/>
              <a:ext cx="2537460" cy="1760855"/>
            </a:xfrm>
            <a:custGeom>
              <a:avLst/>
              <a:gdLst/>
              <a:ahLst/>
              <a:cxnLst/>
              <a:rect l="l" t="t" r="r" b="b"/>
              <a:pathLst>
                <a:path w="2537459" h="1760854">
                  <a:moveTo>
                    <a:pt x="0" y="0"/>
                  </a:moveTo>
                  <a:lnTo>
                    <a:pt x="2537021" y="0"/>
                  </a:lnTo>
                  <a:lnTo>
                    <a:pt x="2537021" y="1760435"/>
                  </a:lnTo>
                  <a:lnTo>
                    <a:pt x="0" y="1760435"/>
                  </a:lnTo>
                  <a:lnTo>
                    <a:pt x="0" y="0"/>
                  </a:lnTo>
                  <a:close/>
                </a:path>
              </a:pathLst>
            </a:custGeom>
            <a:ln w="10261">
              <a:solidFill>
                <a:srgbClr val="2E518E"/>
              </a:solidFill>
            </a:ln>
          </p:spPr>
          <p:txBody>
            <a:bodyPr wrap="square" lIns="0" tIns="0" rIns="0" bIns="0" rtlCol="0"/>
            <a:lstStyle/>
            <a:p>
              <a:endParaRPr/>
            </a:p>
          </p:txBody>
        </p:sp>
        <p:pic>
          <p:nvPicPr>
            <p:cNvPr id="13" name="object 13"/>
            <p:cNvPicPr/>
            <p:nvPr/>
          </p:nvPicPr>
          <p:blipFill>
            <a:blip r:embed="rId2" cstate="print"/>
            <a:stretch>
              <a:fillRect/>
            </a:stretch>
          </p:blipFill>
          <p:spPr>
            <a:xfrm>
              <a:off x="8067601" y="3507562"/>
              <a:ext cx="376869" cy="354799"/>
            </a:xfrm>
            <a:prstGeom prst="rect">
              <a:avLst/>
            </a:prstGeom>
          </p:spPr>
        </p:pic>
        <p:pic>
          <p:nvPicPr>
            <p:cNvPr id="14" name="object 14"/>
            <p:cNvPicPr/>
            <p:nvPr/>
          </p:nvPicPr>
          <p:blipFill>
            <a:blip r:embed="rId3" cstate="print"/>
            <a:stretch>
              <a:fillRect/>
            </a:stretch>
          </p:blipFill>
          <p:spPr>
            <a:xfrm>
              <a:off x="7637044" y="3526713"/>
              <a:ext cx="369532" cy="329793"/>
            </a:xfrm>
            <a:prstGeom prst="rect">
              <a:avLst/>
            </a:prstGeom>
          </p:spPr>
        </p:pic>
        <p:sp>
          <p:nvSpPr>
            <p:cNvPr id="15" name="object 15"/>
            <p:cNvSpPr/>
            <p:nvPr/>
          </p:nvSpPr>
          <p:spPr>
            <a:xfrm>
              <a:off x="8832798" y="3553320"/>
              <a:ext cx="28575" cy="299085"/>
            </a:xfrm>
            <a:custGeom>
              <a:avLst/>
              <a:gdLst/>
              <a:ahLst/>
              <a:cxnLst/>
              <a:rect l="l" t="t" r="r" b="b"/>
              <a:pathLst>
                <a:path w="28575" h="299085">
                  <a:moveTo>
                    <a:pt x="28130" y="298742"/>
                  </a:moveTo>
                  <a:lnTo>
                    <a:pt x="0" y="298742"/>
                  </a:lnTo>
                  <a:lnTo>
                    <a:pt x="0" y="0"/>
                  </a:lnTo>
                  <a:lnTo>
                    <a:pt x="28130" y="0"/>
                  </a:lnTo>
                  <a:lnTo>
                    <a:pt x="28130" y="298742"/>
                  </a:lnTo>
                  <a:close/>
                </a:path>
              </a:pathLst>
            </a:custGeom>
            <a:solidFill>
              <a:srgbClr val="4371C4"/>
            </a:solidFill>
          </p:spPr>
          <p:txBody>
            <a:bodyPr wrap="square" lIns="0" tIns="0" rIns="0" bIns="0" rtlCol="0"/>
            <a:lstStyle/>
            <a:p>
              <a:endParaRPr/>
            </a:p>
          </p:txBody>
        </p:sp>
        <p:sp>
          <p:nvSpPr>
            <p:cNvPr id="16" name="object 16"/>
            <p:cNvSpPr/>
            <p:nvPr/>
          </p:nvSpPr>
          <p:spPr>
            <a:xfrm>
              <a:off x="8832806" y="3553320"/>
              <a:ext cx="28575" cy="299085"/>
            </a:xfrm>
            <a:custGeom>
              <a:avLst/>
              <a:gdLst/>
              <a:ahLst/>
              <a:cxnLst/>
              <a:rect l="l" t="t" r="r" b="b"/>
              <a:pathLst>
                <a:path w="28575" h="299085">
                  <a:moveTo>
                    <a:pt x="0" y="0"/>
                  </a:moveTo>
                  <a:lnTo>
                    <a:pt x="28128" y="0"/>
                  </a:lnTo>
                  <a:lnTo>
                    <a:pt x="28128" y="298792"/>
                  </a:lnTo>
                  <a:lnTo>
                    <a:pt x="0" y="298792"/>
                  </a:lnTo>
                  <a:lnTo>
                    <a:pt x="0" y="0"/>
                  </a:lnTo>
                  <a:close/>
                </a:path>
              </a:pathLst>
            </a:custGeom>
            <a:ln w="10258">
              <a:solidFill>
                <a:srgbClr val="2E518E"/>
              </a:solidFill>
            </a:ln>
          </p:spPr>
          <p:txBody>
            <a:bodyPr wrap="square" lIns="0" tIns="0" rIns="0" bIns="0" rtlCol="0"/>
            <a:lstStyle/>
            <a:p>
              <a:endParaRPr/>
            </a:p>
          </p:txBody>
        </p:sp>
      </p:grpSp>
      <p:sp>
        <p:nvSpPr>
          <p:cNvPr id="17" name="object 17"/>
          <p:cNvSpPr txBox="1"/>
          <p:nvPr/>
        </p:nvSpPr>
        <p:spPr>
          <a:xfrm>
            <a:off x="9209620" y="2928589"/>
            <a:ext cx="2793365" cy="721995"/>
          </a:xfrm>
          <a:prstGeom prst="rect">
            <a:avLst/>
          </a:prstGeom>
        </p:spPr>
        <p:txBody>
          <a:bodyPr vert="horz" wrap="square" lIns="0" tIns="168910" rIns="0" bIns="0" rtlCol="0">
            <a:spAutoFit/>
          </a:bodyPr>
          <a:lstStyle/>
          <a:p>
            <a:pPr marL="12700">
              <a:lnSpc>
                <a:spcPct val="100000"/>
              </a:lnSpc>
              <a:spcBef>
                <a:spcPts val="1330"/>
              </a:spcBef>
            </a:pPr>
            <a:r>
              <a:rPr sz="2650" b="1" dirty="0">
                <a:latin typeface="Times"/>
                <a:cs typeface="Times"/>
              </a:rPr>
              <a:t>CPMetric</a:t>
            </a:r>
            <a:r>
              <a:rPr sz="2650" b="1" spc="-55" dirty="0">
                <a:latin typeface="Times"/>
                <a:cs typeface="Times"/>
              </a:rPr>
              <a:t> </a:t>
            </a:r>
            <a:r>
              <a:rPr sz="2650" b="1" spc="-10" dirty="0">
                <a:latin typeface="Times"/>
                <a:cs typeface="Times"/>
              </a:rPr>
              <a:t>Network</a:t>
            </a:r>
            <a:endParaRPr sz="2650">
              <a:latin typeface="Times"/>
              <a:cs typeface="Times"/>
            </a:endParaRPr>
          </a:p>
          <a:p>
            <a:pPr marL="227965">
              <a:lnSpc>
                <a:spcPct val="100000"/>
              </a:lnSpc>
              <a:spcBef>
                <a:spcPts val="295"/>
              </a:spcBef>
            </a:pPr>
            <a:r>
              <a:rPr sz="650" spc="-10" dirty="0">
                <a:latin typeface="Calibri"/>
                <a:cs typeface="Calibri"/>
              </a:rPr>
              <a:t>Concatenate</a:t>
            </a:r>
            <a:endParaRPr sz="650">
              <a:latin typeface="Calibri"/>
              <a:cs typeface="Calibri"/>
            </a:endParaRPr>
          </a:p>
        </p:txBody>
      </p:sp>
      <p:sp>
        <p:nvSpPr>
          <p:cNvPr id="18" name="object 18"/>
          <p:cNvSpPr txBox="1"/>
          <p:nvPr/>
        </p:nvSpPr>
        <p:spPr>
          <a:xfrm>
            <a:off x="8589136" y="3240756"/>
            <a:ext cx="528320" cy="225425"/>
          </a:xfrm>
          <a:prstGeom prst="rect">
            <a:avLst/>
          </a:prstGeom>
        </p:spPr>
        <p:txBody>
          <a:bodyPr vert="horz" wrap="square" lIns="0" tIns="10160" rIns="0" bIns="0" rtlCol="0">
            <a:spAutoFit/>
          </a:bodyPr>
          <a:lstStyle/>
          <a:p>
            <a:pPr marL="107950" marR="5080" indent="-108585">
              <a:lnSpc>
                <a:spcPct val="102000"/>
              </a:lnSpc>
              <a:spcBef>
                <a:spcPts val="80"/>
              </a:spcBef>
            </a:pPr>
            <a:r>
              <a:rPr sz="650" spc="-10" dirty="0">
                <a:latin typeface="Calibri"/>
                <a:cs typeface="Calibri"/>
              </a:rPr>
              <a:t>Fully connected</a:t>
            </a:r>
            <a:r>
              <a:rPr sz="650" spc="500" dirty="0">
                <a:latin typeface="Calibri"/>
                <a:cs typeface="Calibri"/>
              </a:rPr>
              <a:t> </a:t>
            </a:r>
            <a:r>
              <a:rPr sz="650" dirty="0">
                <a:latin typeface="Calibri"/>
                <a:cs typeface="Calibri"/>
              </a:rPr>
              <a:t>16</a:t>
            </a:r>
            <a:r>
              <a:rPr sz="650" spc="-35" dirty="0">
                <a:latin typeface="Calibri"/>
                <a:cs typeface="Calibri"/>
              </a:rPr>
              <a:t> </a:t>
            </a:r>
            <a:r>
              <a:rPr sz="650" spc="-10" dirty="0">
                <a:latin typeface="Calibri"/>
                <a:cs typeface="Calibri"/>
              </a:rPr>
              <a:t>nodes</a:t>
            </a:r>
            <a:endParaRPr sz="650">
              <a:latin typeface="Calibri"/>
              <a:cs typeface="Calibri"/>
            </a:endParaRPr>
          </a:p>
        </p:txBody>
      </p:sp>
      <p:grpSp>
        <p:nvGrpSpPr>
          <p:cNvPr id="19" name="object 19"/>
          <p:cNvGrpSpPr/>
          <p:nvPr/>
        </p:nvGrpSpPr>
        <p:grpSpPr>
          <a:xfrm>
            <a:off x="6902424" y="3580219"/>
            <a:ext cx="2170430" cy="883285"/>
            <a:chOff x="6902424" y="3580219"/>
            <a:chExt cx="2170430" cy="883285"/>
          </a:xfrm>
        </p:grpSpPr>
        <p:sp>
          <p:nvSpPr>
            <p:cNvPr id="20" name="object 20"/>
            <p:cNvSpPr/>
            <p:nvPr/>
          </p:nvSpPr>
          <p:spPr>
            <a:xfrm>
              <a:off x="8386421" y="3821214"/>
              <a:ext cx="108585" cy="99060"/>
            </a:xfrm>
            <a:custGeom>
              <a:avLst/>
              <a:gdLst/>
              <a:ahLst/>
              <a:cxnLst/>
              <a:rect l="l" t="t" r="r" b="b"/>
              <a:pathLst>
                <a:path w="108584" h="99060">
                  <a:moveTo>
                    <a:pt x="108540" y="98818"/>
                  </a:moveTo>
                  <a:lnTo>
                    <a:pt x="0" y="98818"/>
                  </a:lnTo>
                  <a:lnTo>
                    <a:pt x="0" y="0"/>
                  </a:lnTo>
                  <a:lnTo>
                    <a:pt x="108540" y="0"/>
                  </a:lnTo>
                  <a:lnTo>
                    <a:pt x="108540" y="98818"/>
                  </a:lnTo>
                  <a:close/>
                </a:path>
              </a:pathLst>
            </a:custGeom>
            <a:solidFill>
              <a:srgbClr val="4371C4"/>
            </a:solidFill>
          </p:spPr>
          <p:txBody>
            <a:bodyPr wrap="square" lIns="0" tIns="0" rIns="0" bIns="0" rtlCol="0"/>
            <a:lstStyle/>
            <a:p>
              <a:endParaRPr/>
            </a:p>
          </p:txBody>
        </p:sp>
        <p:sp>
          <p:nvSpPr>
            <p:cNvPr id="21" name="object 21"/>
            <p:cNvSpPr/>
            <p:nvPr/>
          </p:nvSpPr>
          <p:spPr>
            <a:xfrm>
              <a:off x="8386421" y="3821214"/>
              <a:ext cx="108585" cy="99060"/>
            </a:xfrm>
            <a:custGeom>
              <a:avLst/>
              <a:gdLst/>
              <a:ahLst/>
              <a:cxnLst/>
              <a:rect l="l" t="t" r="r" b="b"/>
              <a:pathLst>
                <a:path w="108584" h="99060">
                  <a:moveTo>
                    <a:pt x="0" y="0"/>
                  </a:moveTo>
                  <a:lnTo>
                    <a:pt x="108540" y="0"/>
                  </a:lnTo>
                  <a:lnTo>
                    <a:pt x="108540" y="98818"/>
                  </a:lnTo>
                  <a:lnTo>
                    <a:pt x="0" y="98818"/>
                  </a:lnTo>
                  <a:lnTo>
                    <a:pt x="0" y="0"/>
                  </a:lnTo>
                  <a:close/>
                </a:path>
              </a:pathLst>
            </a:custGeom>
            <a:ln w="10261">
              <a:solidFill>
                <a:srgbClr val="2E518E"/>
              </a:solidFill>
            </a:ln>
          </p:spPr>
          <p:txBody>
            <a:bodyPr wrap="square" lIns="0" tIns="0" rIns="0" bIns="0" rtlCol="0"/>
            <a:lstStyle/>
            <a:p>
              <a:endParaRPr/>
            </a:p>
          </p:txBody>
        </p:sp>
        <p:sp>
          <p:nvSpPr>
            <p:cNvPr id="22" name="object 22"/>
            <p:cNvSpPr/>
            <p:nvPr/>
          </p:nvSpPr>
          <p:spPr>
            <a:xfrm>
              <a:off x="7851081" y="3724122"/>
              <a:ext cx="214629" cy="194310"/>
            </a:xfrm>
            <a:custGeom>
              <a:avLst/>
              <a:gdLst/>
              <a:ahLst/>
              <a:cxnLst/>
              <a:rect l="l" t="t" r="r" b="b"/>
              <a:pathLst>
                <a:path w="214629" h="194310">
                  <a:moveTo>
                    <a:pt x="214110" y="194170"/>
                  </a:moveTo>
                  <a:lnTo>
                    <a:pt x="0" y="194170"/>
                  </a:lnTo>
                  <a:lnTo>
                    <a:pt x="0" y="0"/>
                  </a:lnTo>
                  <a:lnTo>
                    <a:pt x="214110" y="0"/>
                  </a:lnTo>
                  <a:lnTo>
                    <a:pt x="214110" y="194170"/>
                  </a:lnTo>
                  <a:close/>
                </a:path>
              </a:pathLst>
            </a:custGeom>
            <a:solidFill>
              <a:srgbClr val="4371C4"/>
            </a:solidFill>
          </p:spPr>
          <p:txBody>
            <a:bodyPr wrap="square" lIns="0" tIns="0" rIns="0" bIns="0" rtlCol="0"/>
            <a:lstStyle/>
            <a:p>
              <a:endParaRPr/>
            </a:p>
          </p:txBody>
        </p:sp>
        <p:sp>
          <p:nvSpPr>
            <p:cNvPr id="23" name="object 23"/>
            <p:cNvSpPr/>
            <p:nvPr/>
          </p:nvSpPr>
          <p:spPr>
            <a:xfrm>
              <a:off x="7851081" y="3724122"/>
              <a:ext cx="214629" cy="194310"/>
            </a:xfrm>
            <a:custGeom>
              <a:avLst/>
              <a:gdLst/>
              <a:ahLst/>
              <a:cxnLst/>
              <a:rect l="l" t="t" r="r" b="b"/>
              <a:pathLst>
                <a:path w="214629" h="194310">
                  <a:moveTo>
                    <a:pt x="0" y="0"/>
                  </a:moveTo>
                  <a:lnTo>
                    <a:pt x="214110" y="0"/>
                  </a:lnTo>
                  <a:lnTo>
                    <a:pt x="214110" y="194170"/>
                  </a:lnTo>
                  <a:lnTo>
                    <a:pt x="0" y="194170"/>
                  </a:lnTo>
                  <a:lnTo>
                    <a:pt x="0" y="0"/>
                  </a:lnTo>
                  <a:close/>
                </a:path>
              </a:pathLst>
            </a:custGeom>
            <a:ln w="10261">
              <a:solidFill>
                <a:srgbClr val="2E518E"/>
              </a:solidFill>
            </a:ln>
          </p:spPr>
          <p:txBody>
            <a:bodyPr wrap="square" lIns="0" tIns="0" rIns="0" bIns="0" rtlCol="0"/>
            <a:lstStyle/>
            <a:p>
              <a:endParaRPr/>
            </a:p>
          </p:txBody>
        </p:sp>
        <p:pic>
          <p:nvPicPr>
            <p:cNvPr id="24" name="object 24"/>
            <p:cNvPicPr/>
            <p:nvPr/>
          </p:nvPicPr>
          <p:blipFill>
            <a:blip r:embed="rId4" cstate="print"/>
            <a:stretch>
              <a:fillRect/>
            </a:stretch>
          </p:blipFill>
          <p:spPr>
            <a:xfrm>
              <a:off x="8528925" y="3670134"/>
              <a:ext cx="186966" cy="65825"/>
            </a:xfrm>
            <a:prstGeom prst="rect">
              <a:avLst/>
            </a:prstGeom>
          </p:spPr>
        </p:pic>
        <p:pic>
          <p:nvPicPr>
            <p:cNvPr id="25" name="object 25"/>
            <p:cNvPicPr/>
            <p:nvPr/>
          </p:nvPicPr>
          <p:blipFill>
            <a:blip r:embed="rId5" cstate="print"/>
            <a:stretch>
              <a:fillRect/>
            </a:stretch>
          </p:blipFill>
          <p:spPr>
            <a:xfrm>
              <a:off x="6902424" y="3606565"/>
              <a:ext cx="621334" cy="242423"/>
            </a:xfrm>
            <a:prstGeom prst="rect">
              <a:avLst/>
            </a:prstGeom>
          </p:spPr>
        </p:pic>
        <p:pic>
          <p:nvPicPr>
            <p:cNvPr id="26" name="object 26"/>
            <p:cNvPicPr/>
            <p:nvPr/>
          </p:nvPicPr>
          <p:blipFill>
            <a:blip r:embed="rId6" cstate="print"/>
            <a:stretch>
              <a:fillRect/>
            </a:stretch>
          </p:blipFill>
          <p:spPr>
            <a:xfrm>
              <a:off x="8067601" y="4045178"/>
              <a:ext cx="376869" cy="354799"/>
            </a:xfrm>
            <a:prstGeom prst="rect">
              <a:avLst/>
            </a:prstGeom>
          </p:spPr>
        </p:pic>
        <p:pic>
          <p:nvPicPr>
            <p:cNvPr id="27" name="object 27"/>
            <p:cNvPicPr/>
            <p:nvPr/>
          </p:nvPicPr>
          <p:blipFill>
            <a:blip r:embed="rId7" cstate="print"/>
            <a:stretch>
              <a:fillRect/>
            </a:stretch>
          </p:blipFill>
          <p:spPr>
            <a:xfrm>
              <a:off x="7637044" y="4064330"/>
              <a:ext cx="369532" cy="329844"/>
            </a:xfrm>
            <a:prstGeom prst="rect">
              <a:avLst/>
            </a:prstGeom>
          </p:spPr>
        </p:pic>
        <p:sp>
          <p:nvSpPr>
            <p:cNvPr id="28" name="object 28"/>
            <p:cNvSpPr/>
            <p:nvPr/>
          </p:nvSpPr>
          <p:spPr>
            <a:xfrm>
              <a:off x="8832806" y="4090987"/>
              <a:ext cx="28575" cy="299085"/>
            </a:xfrm>
            <a:custGeom>
              <a:avLst/>
              <a:gdLst/>
              <a:ahLst/>
              <a:cxnLst/>
              <a:rect l="l" t="t" r="r" b="b"/>
              <a:pathLst>
                <a:path w="28575" h="299085">
                  <a:moveTo>
                    <a:pt x="28128" y="298742"/>
                  </a:moveTo>
                  <a:lnTo>
                    <a:pt x="0" y="298742"/>
                  </a:lnTo>
                  <a:lnTo>
                    <a:pt x="0" y="0"/>
                  </a:lnTo>
                  <a:lnTo>
                    <a:pt x="28128" y="0"/>
                  </a:lnTo>
                  <a:lnTo>
                    <a:pt x="28128" y="298742"/>
                  </a:lnTo>
                  <a:close/>
                </a:path>
              </a:pathLst>
            </a:custGeom>
            <a:solidFill>
              <a:srgbClr val="4371C4"/>
            </a:solidFill>
          </p:spPr>
          <p:txBody>
            <a:bodyPr wrap="square" lIns="0" tIns="0" rIns="0" bIns="0" rtlCol="0"/>
            <a:lstStyle/>
            <a:p>
              <a:endParaRPr/>
            </a:p>
          </p:txBody>
        </p:sp>
        <p:sp>
          <p:nvSpPr>
            <p:cNvPr id="29" name="object 29"/>
            <p:cNvSpPr/>
            <p:nvPr/>
          </p:nvSpPr>
          <p:spPr>
            <a:xfrm>
              <a:off x="8832806" y="4090987"/>
              <a:ext cx="28575" cy="299085"/>
            </a:xfrm>
            <a:custGeom>
              <a:avLst/>
              <a:gdLst/>
              <a:ahLst/>
              <a:cxnLst/>
              <a:rect l="l" t="t" r="r" b="b"/>
              <a:pathLst>
                <a:path w="28575" h="299085">
                  <a:moveTo>
                    <a:pt x="0" y="0"/>
                  </a:moveTo>
                  <a:lnTo>
                    <a:pt x="28128" y="0"/>
                  </a:lnTo>
                  <a:lnTo>
                    <a:pt x="28128" y="298742"/>
                  </a:lnTo>
                  <a:lnTo>
                    <a:pt x="0" y="298742"/>
                  </a:lnTo>
                  <a:lnTo>
                    <a:pt x="0" y="0"/>
                  </a:lnTo>
                  <a:close/>
                </a:path>
              </a:pathLst>
            </a:custGeom>
            <a:ln w="10258">
              <a:solidFill>
                <a:srgbClr val="2E518E"/>
              </a:solidFill>
            </a:ln>
          </p:spPr>
          <p:txBody>
            <a:bodyPr wrap="square" lIns="0" tIns="0" rIns="0" bIns="0" rtlCol="0"/>
            <a:lstStyle/>
            <a:p>
              <a:endParaRPr/>
            </a:p>
          </p:txBody>
        </p:sp>
        <p:sp>
          <p:nvSpPr>
            <p:cNvPr id="30" name="object 30"/>
            <p:cNvSpPr/>
            <p:nvPr/>
          </p:nvSpPr>
          <p:spPr>
            <a:xfrm>
              <a:off x="8386421" y="4358830"/>
              <a:ext cx="108585" cy="99060"/>
            </a:xfrm>
            <a:custGeom>
              <a:avLst/>
              <a:gdLst/>
              <a:ahLst/>
              <a:cxnLst/>
              <a:rect l="l" t="t" r="r" b="b"/>
              <a:pathLst>
                <a:path w="108584" h="99060">
                  <a:moveTo>
                    <a:pt x="108540" y="98869"/>
                  </a:moveTo>
                  <a:lnTo>
                    <a:pt x="0" y="98869"/>
                  </a:lnTo>
                  <a:lnTo>
                    <a:pt x="0" y="0"/>
                  </a:lnTo>
                  <a:lnTo>
                    <a:pt x="108540" y="0"/>
                  </a:lnTo>
                  <a:lnTo>
                    <a:pt x="108540" y="98869"/>
                  </a:lnTo>
                  <a:close/>
                </a:path>
              </a:pathLst>
            </a:custGeom>
            <a:solidFill>
              <a:srgbClr val="4371C4"/>
            </a:solidFill>
          </p:spPr>
          <p:txBody>
            <a:bodyPr wrap="square" lIns="0" tIns="0" rIns="0" bIns="0" rtlCol="0"/>
            <a:lstStyle/>
            <a:p>
              <a:endParaRPr/>
            </a:p>
          </p:txBody>
        </p:sp>
        <p:sp>
          <p:nvSpPr>
            <p:cNvPr id="31" name="object 31"/>
            <p:cNvSpPr/>
            <p:nvPr/>
          </p:nvSpPr>
          <p:spPr>
            <a:xfrm>
              <a:off x="8386421" y="4358830"/>
              <a:ext cx="108585" cy="99060"/>
            </a:xfrm>
            <a:custGeom>
              <a:avLst/>
              <a:gdLst/>
              <a:ahLst/>
              <a:cxnLst/>
              <a:rect l="l" t="t" r="r" b="b"/>
              <a:pathLst>
                <a:path w="108584" h="99060">
                  <a:moveTo>
                    <a:pt x="0" y="0"/>
                  </a:moveTo>
                  <a:lnTo>
                    <a:pt x="108540" y="0"/>
                  </a:lnTo>
                  <a:lnTo>
                    <a:pt x="108540" y="98869"/>
                  </a:lnTo>
                  <a:lnTo>
                    <a:pt x="0" y="98869"/>
                  </a:lnTo>
                  <a:lnTo>
                    <a:pt x="0" y="0"/>
                  </a:lnTo>
                  <a:close/>
                </a:path>
              </a:pathLst>
            </a:custGeom>
            <a:ln w="10261">
              <a:solidFill>
                <a:srgbClr val="2E518E"/>
              </a:solidFill>
            </a:ln>
          </p:spPr>
          <p:txBody>
            <a:bodyPr wrap="square" lIns="0" tIns="0" rIns="0" bIns="0" rtlCol="0"/>
            <a:lstStyle/>
            <a:p>
              <a:endParaRPr/>
            </a:p>
          </p:txBody>
        </p:sp>
        <p:sp>
          <p:nvSpPr>
            <p:cNvPr id="32" name="object 32"/>
            <p:cNvSpPr/>
            <p:nvPr/>
          </p:nvSpPr>
          <p:spPr>
            <a:xfrm>
              <a:off x="7851081" y="4261739"/>
              <a:ext cx="214629" cy="194310"/>
            </a:xfrm>
            <a:custGeom>
              <a:avLst/>
              <a:gdLst/>
              <a:ahLst/>
              <a:cxnLst/>
              <a:rect l="l" t="t" r="r" b="b"/>
              <a:pathLst>
                <a:path w="214629" h="194310">
                  <a:moveTo>
                    <a:pt x="214110" y="194170"/>
                  </a:moveTo>
                  <a:lnTo>
                    <a:pt x="0" y="194170"/>
                  </a:lnTo>
                  <a:lnTo>
                    <a:pt x="0" y="0"/>
                  </a:lnTo>
                  <a:lnTo>
                    <a:pt x="214110" y="0"/>
                  </a:lnTo>
                  <a:lnTo>
                    <a:pt x="214110" y="194170"/>
                  </a:lnTo>
                  <a:close/>
                </a:path>
              </a:pathLst>
            </a:custGeom>
            <a:solidFill>
              <a:srgbClr val="4371C4"/>
            </a:solidFill>
          </p:spPr>
          <p:txBody>
            <a:bodyPr wrap="square" lIns="0" tIns="0" rIns="0" bIns="0" rtlCol="0"/>
            <a:lstStyle/>
            <a:p>
              <a:endParaRPr/>
            </a:p>
          </p:txBody>
        </p:sp>
        <p:sp>
          <p:nvSpPr>
            <p:cNvPr id="33" name="object 33"/>
            <p:cNvSpPr/>
            <p:nvPr/>
          </p:nvSpPr>
          <p:spPr>
            <a:xfrm>
              <a:off x="7851081" y="4261739"/>
              <a:ext cx="214629" cy="194310"/>
            </a:xfrm>
            <a:custGeom>
              <a:avLst/>
              <a:gdLst/>
              <a:ahLst/>
              <a:cxnLst/>
              <a:rect l="l" t="t" r="r" b="b"/>
              <a:pathLst>
                <a:path w="214629" h="194310">
                  <a:moveTo>
                    <a:pt x="0" y="0"/>
                  </a:moveTo>
                  <a:lnTo>
                    <a:pt x="214110" y="0"/>
                  </a:lnTo>
                  <a:lnTo>
                    <a:pt x="214110" y="194170"/>
                  </a:lnTo>
                  <a:lnTo>
                    <a:pt x="0" y="194170"/>
                  </a:lnTo>
                  <a:lnTo>
                    <a:pt x="0" y="0"/>
                  </a:lnTo>
                  <a:close/>
                </a:path>
              </a:pathLst>
            </a:custGeom>
            <a:ln w="10261">
              <a:solidFill>
                <a:srgbClr val="2E518E"/>
              </a:solidFill>
            </a:ln>
          </p:spPr>
          <p:txBody>
            <a:bodyPr wrap="square" lIns="0" tIns="0" rIns="0" bIns="0" rtlCol="0"/>
            <a:lstStyle/>
            <a:p>
              <a:endParaRPr/>
            </a:p>
          </p:txBody>
        </p:sp>
        <p:pic>
          <p:nvPicPr>
            <p:cNvPr id="34" name="object 34"/>
            <p:cNvPicPr/>
            <p:nvPr/>
          </p:nvPicPr>
          <p:blipFill>
            <a:blip r:embed="rId8" cstate="print"/>
            <a:stretch>
              <a:fillRect/>
            </a:stretch>
          </p:blipFill>
          <p:spPr>
            <a:xfrm>
              <a:off x="8528925" y="4207750"/>
              <a:ext cx="186966" cy="65876"/>
            </a:xfrm>
            <a:prstGeom prst="rect">
              <a:avLst/>
            </a:prstGeom>
          </p:spPr>
        </p:pic>
        <p:pic>
          <p:nvPicPr>
            <p:cNvPr id="35" name="object 35"/>
            <p:cNvPicPr/>
            <p:nvPr/>
          </p:nvPicPr>
          <p:blipFill>
            <a:blip r:embed="rId5" cstate="print"/>
            <a:stretch>
              <a:fillRect/>
            </a:stretch>
          </p:blipFill>
          <p:spPr>
            <a:xfrm>
              <a:off x="6902424" y="4144194"/>
              <a:ext cx="621334" cy="242449"/>
            </a:xfrm>
            <a:prstGeom prst="rect">
              <a:avLst/>
            </a:prstGeom>
          </p:spPr>
        </p:pic>
        <p:sp>
          <p:nvSpPr>
            <p:cNvPr id="36" name="object 36"/>
            <p:cNvSpPr/>
            <p:nvPr/>
          </p:nvSpPr>
          <p:spPr>
            <a:xfrm>
              <a:off x="9030250" y="3585616"/>
              <a:ext cx="36830" cy="792480"/>
            </a:xfrm>
            <a:custGeom>
              <a:avLst/>
              <a:gdLst/>
              <a:ahLst/>
              <a:cxnLst/>
              <a:rect l="l" t="t" r="r" b="b"/>
              <a:pathLst>
                <a:path w="36829" h="792479">
                  <a:moveTo>
                    <a:pt x="36709" y="792111"/>
                  </a:moveTo>
                  <a:lnTo>
                    <a:pt x="0" y="792111"/>
                  </a:lnTo>
                  <a:lnTo>
                    <a:pt x="0" y="0"/>
                  </a:lnTo>
                  <a:lnTo>
                    <a:pt x="36709" y="0"/>
                  </a:lnTo>
                  <a:lnTo>
                    <a:pt x="36709" y="792111"/>
                  </a:lnTo>
                  <a:close/>
                </a:path>
              </a:pathLst>
            </a:custGeom>
            <a:solidFill>
              <a:srgbClr val="4371C4"/>
            </a:solidFill>
          </p:spPr>
          <p:txBody>
            <a:bodyPr wrap="square" lIns="0" tIns="0" rIns="0" bIns="0" rtlCol="0"/>
            <a:lstStyle/>
            <a:p>
              <a:endParaRPr/>
            </a:p>
          </p:txBody>
        </p:sp>
        <p:sp>
          <p:nvSpPr>
            <p:cNvPr id="37" name="object 37"/>
            <p:cNvSpPr/>
            <p:nvPr/>
          </p:nvSpPr>
          <p:spPr>
            <a:xfrm>
              <a:off x="9030250" y="3585616"/>
              <a:ext cx="36830" cy="792480"/>
            </a:xfrm>
            <a:custGeom>
              <a:avLst/>
              <a:gdLst/>
              <a:ahLst/>
              <a:cxnLst/>
              <a:rect l="l" t="t" r="r" b="b"/>
              <a:pathLst>
                <a:path w="36829" h="792479">
                  <a:moveTo>
                    <a:pt x="0" y="0"/>
                  </a:moveTo>
                  <a:lnTo>
                    <a:pt x="36709" y="0"/>
                  </a:lnTo>
                  <a:lnTo>
                    <a:pt x="36709" y="792111"/>
                  </a:lnTo>
                  <a:lnTo>
                    <a:pt x="0" y="792111"/>
                  </a:lnTo>
                  <a:lnTo>
                    <a:pt x="0" y="0"/>
                  </a:lnTo>
                  <a:close/>
                </a:path>
              </a:pathLst>
            </a:custGeom>
            <a:ln w="10258">
              <a:solidFill>
                <a:srgbClr val="2E518E"/>
              </a:solidFill>
            </a:ln>
          </p:spPr>
          <p:txBody>
            <a:bodyPr wrap="square" lIns="0" tIns="0" rIns="0" bIns="0" rtlCol="0"/>
            <a:lstStyle/>
            <a:p>
              <a:endParaRPr/>
            </a:p>
          </p:txBody>
        </p:sp>
        <p:pic>
          <p:nvPicPr>
            <p:cNvPr id="38" name="object 38"/>
            <p:cNvPicPr/>
            <p:nvPr/>
          </p:nvPicPr>
          <p:blipFill>
            <a:blip r:embed="rId9" cstate="print"/>
            <a:stretch>
              <a:fillRect/>
            </a:stretch>
          </p:blipFill>
          <p:spPr>
            <a:xfrm>
              <a:off x="8029799" y="3673804"/>
              <a:ext cx="186979" cy="65825"/>
            </a:xfrm>
            <a:prstGeom prst="rect">
              <a:avLst/>
            </a:prstGeom>
          </p:spPr>
        </p:pic>
      </p:grpSp>
      <p:sp>
        <p:nvSpPr>
          <p:cNvPr id="39" name="object 39"/>
          <p:cNvSpPr txBox="1"/>
          <p:nvPr/>
        </p:nvSpPr>
        <p:spPr>
          <a:xfrm>
            <a:off x="8711260" y="4563549"/>
            <a:ext cx="428625" cy="124460"/>
          </a:xfrm>
          <a:prstGeom prst="rect">
            <a:avLst/>
          </a:prstGeom>
        </p:spPr>
        <p:txBody>
          <a:bodyPr vert="horz" wrap="square" lIns="0" tIns="12065" rIns="0" bIns="0" rtlCol="0">
            <a:spAutoFit/>
          </a:bodyPr>
          <a:lstStyle/>
          <a:p>
            <a:pPr>
              <a:lnSpc>
                <a:spcPct val="100000"/>
              </a:lnSpc>
              <a:spcBef>
                <a:spcPts val="95"/>
              </a:spcBef>
            </a:pPr>
            <a:r>
              <a:rPr sz="650" spc="-10" dirty="0">
                <a:latin typeface="Calibri"/>
                <a:cs typeface="Calibri"/>
              </a:rPr>
              <a:t>Concatenate</a:t>
            </a:r>
            <a:endParaRPr sz="650">
              <a:latin typeface="Calibri"/>
              <a:cs typeface="Calibri"/>
            </a:endParaRPr>
          </a:p>
        </p:txBody>
      </p:sp>
      <p:sp>
        <p:nvSpPr>
          <p:cNvPr id="40" name="object 40"/>
          <p:cNvSpPr txBox="1"/>
          <p:nvPr/>
        </p:nvSpPr>
        <p:spPr>
          <a:xfrm>
            <a:off x="6779209" y="3208739"/>
            <a:ext cx="1776730" cy="331470"/>
          </a:xfrm>
          <a:prstGeom prst="rect">
            <a:avLst/>
          </a:prstGeom>
        </p:spPr>
        <p:txBody>
          <a:bodyPr vert="horz" wrap="square" lIns="0" tIns="12065" rIns="0" bIns="0" rtlCol="0">
            <a:spAutoFit/>
          </a:bodyPr>
          <a:lstStyle/>
          <a:p>
            <a:pPr marL="789940">
              <a:lnSpc>
                <a:spcPct val="100000"/>
              </a:lnSpc>
              <a:spcBef>
                <a:spcPts val="95"/>
              </a:spcBef>
              <a:tabLst>
                <a:tab pos="1363345" algn="l"/>
              </a:tabLst>
            </a:pPr>
            <a:r>
              <a:rPr sz="650" spc="-10" dirty="0">
                <a:latin typeface="Calibri"/>
                <a:cs typeface="Calibri"/>
              </a:rPr>
              <a:t>Conv2D</a:t>
            </a:r>
            <a:r>
              <a:rPr sz="650" dirty="0">
                <a:latin typeface="Calibri"/>
                <a:cs typeface="Calibri"/>
              </a:rPr>
              <a:t>	</a:t>
            </a:r>
            <a:r>
              <a:rPr sz="975" spc="-15" baseline="4273" dirty="0">
                <a:latin typeface="Calibri"/>
                <a:cs typeface="Calibri"/>
              </a:rPr>
              <a:t>Conv2D</a:t>
            </a:r>
            <a:endParaRPr sz="975" baseline="4273">
              <a:latin typeface="Calibri"/>
              <a:cs typeface="Calibri"/>
            </a:endParaRPr>
          </a:p>
          <a:p>
            <a:pPr marR="5080" indent="670560">
              <a:lnSpc>
                <a:spcPct val="104400"/>
              </a:lnSpc>
            </a:pPr>
            <a:r>
              <a:rPr sz="650" dirty="0">
                <a:latin typeface="Calibri"/>
                <a:cs typeface="Calibri"/>
              </a:rPr>
              <a:t>8</a:t>
            </a:r>
            <a:r>
              <a:rPr sz="650" spc="-15" dirty="0">
                <a:latin typeface="Calibri"/>
                <a:cs typeface="Calibri"/>
              </a:rPr>
              <a:t> </a:t>
            </a:r>
            <a:r>
              <a:rPr sz="650" spc="-10" dirty="0">
                <a:latin typeface="Calibri"/>
                <a:cs typeface="Calibri"/>
              </a:rPr>
              <a:t>output</a:t>
            </a:r>
            <a:r>
              <a:rPr sz="650" spc="-15" dirty="0">
                <a:latin typeface="Calibri"/>
                <a:cs typeface="Calibri"/>
              </a:rPr>
              <a:t> </a:t>
            </a:r>
            <a:r>
              <a:rPr sz="650" dirty="0">
                <a:latin typeface="Calibri"/>
                <a:cs typeface="Calibri"/>
              </a:rPr>
              <a:t>filters</a:t>
            </a:r>
            <a:r>
              <a:rPr sz="650" spc="300" dirty="0">
                <a:latin typeface="Calibri"/>
                <a:cs typeface="Calibri"/>
              </a:rPr>
              <a:t> </a:t>
            </a:r>
            <a:r>
              <a:rPr sz="975" baseline="4273" dirty="0">
                <a:latin typeface="Calibri"/>
                <a:cs typeface="Calibri"/>
              </a:rPr>
              <a:t>16</a:t>
            </a:r>
            <a:r>
              <a:rPr sz="975" spc="-22" baseline="4273" dirty="0">
                <a:latin typeface="Calibri"/>
                <a:cs typeface="Calibri"/>
              </a:rPr>
              <a:t> </a:t>
            </a:r>
            <a:r>
              <a:rPr sz="975" spc="-15" baseline="4273" dirty="0">
                <a:latin typeface="Calibri"/>
                <a:cs typeface="Calibri"/>
              </a:rPr>
              <a:t>output</a:t>
            </a:r>
            <a:r>
              <a:rPr sz="975" spc="-22" baseline="4273" dirty="0">
                <a:latin typeface="Calibri"/>
                <a:cs typeface="Calibri"/>
              </a:rPr>
              <a:t> </a:t>
            </a:r>
            <a:r>
              <a:rPr sz="975" spc="-15" baseline="4273" dirty="0">
                <a:latin typeface="Calibri"/>
                <a:cs typeface="Calibri"/>
              </a:rPr>
              <a:t>filters</a:t>
            </a:r>
            <a:r>
              <a:rPr sz="975" spc="750" baseline="4273" dirty="0">
                <a:latin typeface="Calibri"/>
                <a:cs typeface="Calibri"/>
              </a:rPr>
              <a:t> </a:t>
            </a:r>
            <a:r>
              <a:rPr sz="975" spc="-15" baseline="4273" dirty="0">
                <a:latin typeface="Calibri"/>
                <a:cs typeface="Calibri"/>
              </a:rPr>
              <a:t>Adjacency</a:t>
            </a:r>
            <a:r>
              <a:rPr sz="975" spc="-30" baseline="4273" dirty="0">
                <a:latin typeface="Calibri"/>
                <a:cs typeface="Calibri"/>
              </a:rPr>
              <a:t> </a:t>
            </a:r>
            <a:r>
              <a:rPr sz="975" baseline="4273" dirty="0">
                <a:latin typeface="Calibri"/>
                <a:cs typeface="Calibri"/>
              </a:rPr>
              <a:t>Matrix</a:t>
            </a:r>
            <a:r>
              <a:rPr sz="975" spc="660" baseline="4273" dirty="0">
                <a:latin typeface="Calibri"/>
                <a:cs typeface="Calibri"/>
              </a:rPr>
              <a:t> </a:t>
            </a:r>
            <a:r>
              <a:rPr sz="650" spc="-10" dirty="0">
                <a:latin typeface="Calibri"/>
                <a:cs typeface="Calibri"/>
              </a:rPr>
              <a:t>Kernel</a:t>
            </a:r>
            <a:r>
              <a:rPr sz="650" spc="-15" dirty="0">
                <a:latin typeface="Calibri"/>
                <a:cs typeface="Calibri"/>
              </a:rPr>
              <a:t> </a:t>
            </a:r>
            <a:r>
              <a:rPr sz="650" dirty="0">
                <a:latin typeface="Calibri"/>
                <a:cs typeface="Calibri"/>
              </a:rPr>
              <a:t>size</a:t>
            </a:r>
            <a:r>
              <a:rPr sz="650" spc="-15" dirty="0">
                <a:latin typeface="Calibri"/>
                <a:cs typeface="Calibri"/>
              </a:rPr>
              <a:t> </a:t>
            </a:r>
            <a:r>
              <a:rPr sz="650" dirty="0">
                <a:latin typeface="Calibri"/>
                <a:cs typeface="Calibri"/>
              </a:rPr>
              <a:t>(3x3)</a:t>
            </a:r>
            <a:r>
              <a:rPr sz="650" spc="80" dirty="0">
                <a:latin typeface="Calibri"/>
                <a:cs typeface="Calibri"/>
              </a:rPr>
              <a:t> </a:t>
            </a:r>
            <a:r>
              <a:rPr sz="975" spc="-15" baseline="4273" dirty="0">
                <a:latin typeface="Calibri"/>
                <a:cs typeface="Calibri"/>
              </a:rPr>
              <a:t>Kernel</a:t>
            </a:r>
            <a:r>
              <a:rPr sz="975" spc="-22" baseline="4273" dirty="0">
                <a:latin typeface="Calibri"/>
                <a:cs typeface="Calibri"/>
              </a:rPr>
              <a:t> </a:t>
            </a:r>
            <a:r>
              <a:rPr sz="975" baseline="4273" dirty="0">
                <a:latin typeface="Calibri"/>
                <a:cs typeface="Calibri"/>
              </a:rPr>
              <a:t>size</a:t>
            </a:r>
            <a:r>
              <a:rPr sz="975" spc="-22" baseline="4273" dirty="0">
                <a:latin typeface="Calibri"/>
                <a:cs typeface="Calibri"/>
              </a:rPr>
              <a:t> </a:t>
            </a:r>
            <a:r>
              <a:rPr sz="975" spc="-30" baseline="4273" dirty="0">
                <a:latin typeface="Calibri"/>
                <a:cs typeface="Calibri"/>
              </a:rPr>
              <a:t>(3x3)</a:t>
            </a:r>
            <a:endParaRPr sz="975" baseline="4273">
              <a:latin typeface="Calibri"/>
              <a:cs typeface="Calibri"/>
            </a:endParaRPr>
          </a:p>
        </p:txBody>
      </p:sp>
      <p:sp>
        <p:nvSpPr>
          <p:cNvPr id="41" name="object 41"/>
          <p:cNvSpPr txBox="1"/>
          <p:nvPr/>
        </p:nvSpPr>
        <p:spPr>
          <a:xfrm>
            <a:off x="6847433" y="4400977"/>
            <a:ext cx="482600" cy="124460"/>
          </a:xfrm>
          <a:prstGeom prst="rect">
            <a:avLst/>
          </a:prstGeom>
        </p:spPr>
        <p:txBody>
          <a:bodyPr vert="horz" wrap="square" lIns="0" tIns="12065" rIns="0" bIns="0" rtlCol="0">
            <a:spAutoFit/>
          </a:bodyPr>
          <a:lstStyle/>
          <a:p>
            <a:pPr>
              <a:lnSpc>
                <a:spcPct val="100000"/>
              </a:lnSpc>
              <a:spcBef>
                <a:spcPts val="95"/>
              </a:spcBef>
            </a:pPr>
            <a:r>
              <a:rPr sz="650" spc="-20" dirty="0">
                <a:latin typeface="Calibri"/>
                <a:cs typeface="Calibri"/>
              </a:rPr>
              <a:t>cp-</a:t>
            </a:r>
            <a:r>
              <a:rPr sz="650" spc="-10" dirty="0">
                <a:latin typeface="Calibri"/>
                <a:cs typeface="Calibri"/>
              </a:rPr>
              <a:t>statements</a:t>
            </a:r>
            <a:endParaRPr sz="650">
              <a:latin typeface="Calibri"/>
              <a:cs typeface="Calibri"/>
            </a:endParaRPr>
          </a:p>
        </p:txBody>
      </p:sp>
      <p:grpSp>
        <p:nvGrpSpPr>
          <p:cNvPr id="42" name="object 42"/>
          <p:cNvGrpSpPr/>
          <p:nvPr/>
        </p:nvGrpSpPr>
        <p:grpSpPr>
          <a:xfrm>
            <a:off x="6902424" y="3686301"/>
            <a:ext cx="2170430" cy="2581910"/>
            <a:chOff x="6902424" y="3686301"/>
            <a:chExt cx="2170430" cy="2581910"/>
          </a:xfrm>
        </p:grpSpPr>
        <p:pic>
          <p:nvPicPr>
            <p:cNvPr id="43" name="object 43"/>
            <p:cNvPicPr/>
            <p:nvPr/>
          </p:nvPicPr>
          <p:blipFill>
            <a:blip r:embed="rId10" cstate="print"/>
            <a:stretch>
              <a:fillRect/>
            </a:stretch>
          </p:blipFill>
          <p:spPr>
            <a:xfrm>
              <a:off x="8049791" y="4235335"/>
              <a:ext cx="187017" cy="65825"/>
            </a:xfrm>
            <a:prstGeom prst="rect">
              <a:avLst/>
            </a:prstGeom>
          </p:spPr>
        </p:pic>
        <p:pic>
          <p:nvPicPr>
            <p:cNvPr id="44" name="object 44"/>
            <p:cNvPicPr/>
            <p:nvPr/>
          </p:nvPicPr>
          <p:blipFill>
            <a:blip r:embed="rId9" cstate="print"/>
            <a:stretch>
              <a:fillRect/>
            </a:stretch>
          </p:blipFill>
          <p:spPr>
            <a:xfrm>
              <a:off x="7528554" y="3686301"/>
              <a:ext cx="186966" cy="65825"/>
            </a:xfrm>
            <a:prstGeom prst="rect">
              <a:avLst/>
            </a:prstGeom>
          </p:spPr>
        </p:pic>
        <p:pic>
          <p:nvPicPr>
            <p:cNvPr id="45" name="object 45"/>
            <p:cNvPicPr/>
            <p:nvPr/>
          </p:nvPicPr>
          <p:blipFill>
            <a:blip r:embed="rId11" cstate="print"/>
            <a:stretch>
              <a:fillRect/>
            </a:stretch>
          </p:blipFill>
          <p:spPr>
            <a:xfrm>
              <a:off x="7522639" y="4247234"/>
              <a:ext cx="187030" cy="65825"/>
            </a:xfrm>
            <a:prstGeom prst="rect">
              <a:avLst/>
            </a:prstGeom>
          </p:spPr>
        </p:pic>
        <p:pic>
          <p:nvPicPr>
            <p:cNvPr id="46" name="object 46"/>
            <p:cNvPicPr/>
            <p:nvPr/>
          </p:nvPicPr>
          <p:blipFill>
            <a:blip r:embed="rId12" cstate="print"/>
            <a:stretch>
              <a:fillRect/>
            </a:stretch>
          </p:blipFill>
          <p:spPr>
            <a:xfrm>
              <a:off x="8067601" y="5312346"/>
              <a:ext cx="376869" cy="354850"/>
            </a:xfrm>
            <a:prstGeom prst="rect">
              <a:avLst/>
            </a:prstGeom>
          </p:spPr>
        </p:pic>
        <p:pic>
          <p:nvPicPr>
            <p:cNvPr id="47" name="object 47"/>
            <p:cNvPicPr/>
            <p:nvPr/>
          </p:nvPicPr>
          <p:blipFill>
            <a:blip r:embed="rId13" cstate="print"/>
            <a:stretch>
              <a:fillRect/>
            </a:stretch>
          </p:blipFill>
          <p:spPr>
            <a:xfrm>
              <a:off x="7637044" y="5331549"/>
              <a:ext cx="369532" cy="329793"/>
            </a:xfrm>
            <a:prstGeom prst="rect">
              <a:avLst/>
            </a:prstGeom>
          </p:spPr>
        </p:pic>
        <p:sp>
          <p:nvSpPr>
            <p:cNvPr id="48" name="object 48"/>
            <p:cNvSpPr/>
            <p:nvPr/>
          </p:nvSpPr>
          <p:spPr>
            <a:xfrm>
              <a:off x="8832806" y="5358155"/>
              <a:ext cx="28575" cy="299085"/>
            </a:xfrm>
            <a:custGeom>
              <a:avLst/>
              <a:gdLst/>
              <a:ahLst/>
              <a:cxnLst/>
              <a:rect l="l" t="t" r="r" b="b"/>
              <a:pathLst>
                <a:path w="28575" h="299085">
                  <a:moveTo>
                    <a:pt x="28128" y="298742"/>
                  </a:moveTo>
                  <a:lnTo>
                    <a:pt x="0" y="298742"/>
                  </a:lnTo>
                  <a:lnTo>
                    <a:pt x="0" y="0"/>
                  </a:lnTo>
                  <a:lnTo>
                    <a:pt x="28128" y="0"/>
                  </a:lnTo>
                  <a:lnTo>
                    <a:pt x="28128" y="298742"/>
                  </a:lnTo>
                  <a:close/>
                </a:path>
              </a:pathLst>
            </a:custGeom>
            <a:solidFill>
              <a:srgbClr val="4371C4"/>
            </a:solidFill>
          </p:spPr>
          <p:txBody>
            <a:bodyPr wrap="square" lIns="0" tIns="0" rIns="0" bIns="0" rtlCol="0"/>
            <a:lstStyle/>
            <a:p>
              <a:endParaRPr/>
            </a:p>
          </p:txBody>
        </p:sp>
        <p:sp>
          <p:nvSpPr>
            <p:cNvPr id="49" name="object 49"/>
            <p:cNvSpPr/>
            <p:nvPr/>
          </p:nvSpPr>
          <p:spPr>
            <a:xfrm>
              <a:off x="8832806" y="5358155"/>
              <a:ext cx="28575" cy="299085"/>
            </a:xfrm>
            <a:custGeom>
              <a:avLst/>
              <a:gdLst/>
              <a:ahLst/>
              <a:cxnLst/>
              <a:rect l="l" t="t" r="r" b="b"/>
              <a:pathLst>
                <a:path w="28575" h="299085">
                  <a:moveTo>
                    <a:pt x="0" y="0"/>
                  </a:moveTo>
                  <a:lnTo>
                    <a:pt x="28128" y="0"/>
                  </a:lnTo>
                  <a:lnTo>
                    <a:pt x="28128" y="298742"/>
                  </a:lnTo>
                  <a:lnTo>
                    <a:pt x="0" y="298742"/>
                  </a:lnTo>
                  <a:lnTo>
                    <a:pt x="0" y="0"/>
                  </a:lnTo>
                  <a:close/>
                </a:path>
              </a:pathLst>
            </a:custGeom>
            <a:ln w="10258">
              <a:solidFill>
                <a:srgbClr val="2E518E"/>
              </a:solidFill>
            </a:ln>
          </p:spPr>
          <p:txBody>
            <a:bodyPr wrap="square" lIns="0" tIns="0" rIns="0" bIns="0" rtlCol="0"/>
            <a:lstStyle/>
            <a:p>
              <a:endParaRPr/>
            </a:p>
          </p:txBody>
        </p:sp>
        <p:sp>
          <p:nvSpPr>
            <p:cNvPr id="50" name="object 50"/>
            <p:cNvSpPr/>
            <p:nvPr/>
          </p:nvSpPr>
          <p:spPr>
            <a:xfrm>
              <a:off x="8386421" y="5625998"/>
              <a:ext cx="108585" cy="99060"/>
            </a:xfrm>
            <a:custGeom>
              <a:avLst/>
              <a:gdLst/>
              <a:ahLst/>
              <a:cxnLst/>
              <a:rect l="l" t="t" r="r" b="b"/>
              <a:pathLst>
                <a:path w="108584" h="99060">
                  <a:moveTo>
                    <a:pt x="108540" y="98869"/>
                  </a:moveTo>
                  <a:lnTo>
                    <a:pt x="0" y="98869"/>
                  </a:lnTo>
                  <a:lnTo>
                    <a:pt x="0" y="0"/>
                  </a:lnTo>
                  <a:lnTo>
                    <a:pt x="108540" y="0"/>
                  </a:lnTo>
                  <a:lnTo>
                    <a:pt x="108540" y="98869"/>
                  </a:lnTo>
                  <a:close/>
                </a:path>
              </a:pathLst>
            </a:custGeom>
            <a:solidFill>
              <a:srgbClr val="4371C4"/>
            </a:solidFill>
          </p:spPr>
          <p:txBody>
            <a:bodyPr wrap="square" lIns="0" tIns="0" rIns="0" bIns="0" rtlCol="0"/>
            <a:lstStyle/>
            <a:p>
              <a:endParaRPr/>
            </a:p>
          </p:txBody>
        </p:sp>
        <p:sp>
          <p:nvSpPr>
            <p:cNvPr id="51" name="object 51"/>
            <p:cNvSpPr/>
            <p:nvPr/>
          </p:nvSpPr>
          <p:spPr>
            <a:xfrm>
              <a:off x="8386421" y="5625998"/>
              <a:ext cx="108585" cy="99060"/>
            </a:xfrm>
            <a:custGeom>
              <a:avLst/>
              <a:gdLst/>
              <a:ahLst/>
              <a:cxnLst/>
              <a:rect l="l" t="t" r="r" b="b"/>
              <a:pathLst>
                <a:path w="108584" h="99060">
                  <a:moveTo>
                    <a:pt x="0" y="0"/>
                  </a:moveTo>
                  <a:lnTo>
                    <a:pt x="108540" y="0"/>
                  </a:lnTo>
                  <a:lnTo>
                    <a:pt x="108540" y="98869"/>
                  </a:lnTo>
                  <a:lnTo>
                    <a:pt x="0" y="98869"/>
                  </a:lnTo>
                  <a:lnTo>
                    <a:pt x="0" y="0"/>
                  </a:lnTo>
                  <a:close/>
                </a:path>
              </a:pathLst>
            </a:custGeom>
            <a:ln w="10261">
              <a:solidFill>
                <a:srgbClr val="2E518E"/>
              </a:solidFill>
            </a:ln>
          </p:spPr>
          <p:txBody>
            <a:bodyPr wrap="square" lIns="0" tIns="0" rIns="0" bIns="0" rtlCol="0"/>
            <a:lstStyle/>
            <a:p>
              <a:endParaRPr/>
            </a:p>
          </p:txBody>
        </p:sp>
        <p:sp>
          <p:nvSpPr>
            <p:cNvPr id="52" name="object 52"/>
            <p:cNvSpPr/>
            <p:nvPr/>
          </p:nvSpPr>
          <p:spPr>
            <a:xfrm>
              <a:off x="7851081" y="5528970"/>
              <a:ext cx="214629" cy="194310"/>
            </a:xfrm>
            <a:custGeom>
              <a:avLst/>
              <a:gdLst/>
              <a:ahLst/>
              <a:cxnLst/>
              <a:rect l="l" t="t" r="r" b="b"/>
              <a:pathLst>
                <a:path w="214629" h="194310">
                  <a:moveTo>
                    <a:pt x="214110" y="194119"/>
                  </a:moveTo>
                  <a:lnTo>
                    <a:pt x="0" y="194119"/>
                  </a:lnTo>
                  <a:lnTo>
                    <a:pt x="0" y="0"/>
                  </a:lnTo>
                  <a:lnTo>
                    <a:pt x="214110" y="0"/>
                  </a:lnTo>
                  <a:lnTo>
                    <a:pt x="214110" y="194119"/>
                  </a:lnTo>
                  <a:close/>
                </a:path>
              </a:pathLst>
            </a:custGeom>
            <a:solidFill>
              <a:srgbClr val="4371C4"/>
            </a:solidFill>
          </p:spPr>
          <p:txBody>
            <a:bodyPr wrap="square" lIns="0" tIns="0" rIns="0" bIns="0" rtlCol="0"/>
            <a:lstStyle/>
            <a:p>
              <a:endParaRPr/>
            </a:p>
          </p:txBody>
        </p:sp>
        <p:sp>
          <p:nvSpPr>
            <p:cNvPr id="53" name="object 53"/>
            <p:cNvSpPr/>
            <p:nvPr/>
          </p:nvSpPr>
          <p:spPr>
            <a:xfrm>
              <a:off x="7851081" y="5528970"/>
              <a:ext cx="214629" cy="194310"/>
            </a:xfrm>
            <a:custGeom>
              <a:avLst/>
              <a:gdLst/>
              <a:ahLst/>
              <a:cxnLst/>
              <a:rect l="l" t="t" r="r" b="b"/>
              <a:pathLst>
                <a:path w="214629" h="194310">
                  <a:moveTo>
                    <a:pt x="0" y="0"/>
                  </a:moveTo>
                  <a:lnTo>
                    <a:pt x="214110" y="0"/>
                  </a:lnTo>
                  <a:lnTo>
                    <a:pt x="214110" y="194119"/>
                  </a:lnTo>
                  <a:lnTo>
                    <a:pt x="0" y="194119"/>
                  </a:lnTo>
                  <a:lnTo>
                    <a:pt x="0" y="0"/>
                  </a:lnTo>
                  <a:close/>
                </a:path>
              </a:pathLst>
            </a:custGeom>
            <a:ln w="10261">
              <a:solidFill>
                <a:srgbClr val="2E518E"/>
              </a:solidFill>
            </a:ln>
          </p:spPr>
          <p:txBody>
            <a:bodyPr wrap="square" lIns="0" tIns="0" rIns="0" bIns="0" rtlCol="0"/>
            <a:lstStyle/>
            <a:p>
              <a:endParaRPr/>
            </a:p>
          </p:txBody>
        </p:sp>
        <p:pic>
          <p:nvPicPr>
            <p:cNvPr id="54" name="object 54"/>
            <p:cNvPicPr/>
            <p:nvPr/>
          </p:nvPicPr>
          <p:blipFill>
            <a:blip r:embed="rId14" cstate="print"/>
            <a:stretch>
              <a:fillRect/>
            </a:stretch>
          </p:blipFill>
          <p:spPr>
            <a:xfrm>
              <a:off x="8528925" y="5474969"/>
              <a:ext cx="186966" cy="65825"/>
            </a:xfrm>
            <a:prstGeom prst="rect">
              <a:avLst/>
            </a:prstGeom>
          </p:spPr>
        </p:pic>
        <p:pic>
          <p:nvPicPr>
            <p:cNvPr id="55" name="object 55"/>
            <p:cNvPicPr/>
            <p:nvPr/>
          </p:nvPicPr>
          <p:blipFill>
            <a:blip r:embed="rId5" cstate="print"/>
            <a:stretch>
              <a:fillRect/>
            </a:stretch>
          </p:blipFill>
          <p:spPr>
            <a:xfrm>
              <a:off x="6902424" y="5411393"/>
              <a:ext cx="621334" cy="242429"/>
            </a:xfrm>
            <a:prstGeom prst="rect">
              <a:avLst/>
            </a:prstGeom>
          </p:spPr>
        </p:pic>
        <p:pic>
          <p:nvPicPr>
            <p:cNvPr id="56" name="object 56"/>
            <p:cNvPicPr/>
            <p:nvPr/>
          </p:nvPicPr>
          <p:blipFill>
            <a:blip r:embed="rId15" cstate="print"/>
            <a:stretch>
              <a:fillRect/>
            </a:stretch>
          </p:blipFill>
          <p:spPr>
            <a:xfrm>
              <a:off x="8067601" y="5849963"/>
              <a:ext cx="376869" cy="354850"/>
            </a:xfrm>
            <a:prstGeom prst="rect">
              <a:avLst/>
            </a:prstGeom>
          </p:spPr>
        </p:pic>
        <p:pic>
          <p:nvPicPr>
            <p:cNvPr id="57" name="object 57"/>
            <p:cNvPicPr/>
            <p:nvPr/>
          </p:nvPicPr>
          <p:blipFill>
            <a:blip r:embed="rId13" cstate="print"/>
            <a:stretch>
              <a:fillRect/>
            </a:stretch>
          </p:blipFill>
          <p:spPr>
            <a:xfrm>
              <a:off x="7637044" y="5869165"/>
              <a:ext cx="369532" cy="329793"/>
            </a:xfrm>
            <a:prstGeom prst="rect">
              <a:avLst/>
            </a:prstGeom>
          </p:spPr>
        </p:pic>
        <p:sp>
          <p:nvSpPr>
            <p:cNvPr id="58" name="object 58"/>
            <p:cNvSpPr/>
            <p:nvPr/>
          </p:nvSpPr>
          <p:spPr>
            <a:xfrm>
              <a:off x="8832806" y="5895771"/>
              <a:ext cx="28575" cy="299085"/>
            </a:xfrm>
            <a:custGeom>
              <a:avLst/>
              <a:gdLst/>
              <a:ahLst/>
              <a:cxnLst/>
              <a:rect l="l" t="t" r="r" b="b"/>
              <a:pathLst>
                <a:path w="28575" h="299085">
                  <a:moveTo>
                    <a:pt x="28128" y="298742"/>
                  </a:moveTo>
                  <a:lnTo>
                    <a:pt x="0" y="298742"/>
                  </a:lnTo>
                  <a:lnTo>
                    <a:pt x="0" y="0"/>
                  </a:lnTo>
                  <a:lnTo>
                    <a:pt x="28128" y="0"/>
                  </a:lnTo>
                  <a:lnTo>
                    <a:pt x="28128" y="298742"/>
                  </a:lnTo>
                  <a:close/>
                </a:path>
              </a:pathLst>
            </a:custGeom>
            <a:solidFill>
              <a:srgbClr val="4371C4"/>
            </a:solidFill>
          </p:spPr>
          <p:txBody>
            <a:bodyPr wrap="square" lIns="0" tIns="0" rIns="0" bIns="0" rtlCol="0"/>
            <a:lstStyle/>
            <a:p>
              <a:endParaRPr/>
            </a:p>
          </p:txBody>
        </p:sp>
        <p:sp>
          <p:nvSpPr>
            <p:cNvPr id="59" name="object 59"/>
            <p:cNvSpPr/>
            <p:nvPr/>
          </p:nvSpPr>
          <p:spPr>
            <a:xfrm>
              <a:off x="8832806" y="5895771"/>
              <a:ext cx="28575" cy="299085"/>
            </a:xfrm>
            <a:custGeom>
              <a:avLst/>
              <a:gdLst/>
              <a:ahLst/>
              <a:cxnLst/>
              <a:rect l="l" t="t" r="r" b="b"/>
              <a:pathLst>
                <a:path w="28575" h="299085">
                  <a:moveTo>
                    <a:pt x="0" y="0"/>
                  </a:moveTo>
                  <a:lnTo>
                    <a:pt x="28128" y="0"/>
                  </a:lnTo>
                  <a:lnTo>
                    <a:pt x="28128" y="298742"/>
                  </a:lnTo>
                  <a:lnTo>
                    <a:pt x="0" y="298742"/>
                  </a:lnTo>
                  <a:lnTo>
                    <a:pt x="0" y="0"/>
                  </a:lnTo>
                  <a:close/>
                </a:path>
              </a:pathLst>
            </a:custGeom>
            <a:ln w="10258">
              <a:solidFill>
                <a:srgbClr val="2E518E"/>
              </a:solidFill>
            </a:ln>
          </p:spPr>
          <p:txBody>
            <a:bodyPr wrap="square" lIns="0" tIns="0" rIns="0" bIns="0" rtlCol="0"/>
            <a:lstStyle/>
            <a:p>
              <a:endParaRPr/>
            </a:p>
          </p:txBody>
        </p:sp>
        <p:sp>
          <p:nvSpPr>
            <p:cNvPr id="60" name="object 60"/>
            <p:cNvSpPr/>
            <p:nvPr/>
          </p:nvSpPr>
          <p:spPr>
            <a:xfrm>
              <a:off x="8386421" y="6163665"/>
              <a:ext cx="108585" cy="99060"/>
            </a:xfrm>
            <a:custGeom>
              <a:avLst/>
              <a:gdLst/>
              <a:ahLst/>
              <a:cxnLst/>
              <a:rect l="l" t="t" r="r" b="b"/>
              <a:pathLst>
                <a:path w="108584" h="99060">
                  <a:moveTo>
                    <a:pt x="108540" y="98818"/>
                  </a:moveTo>
                  <a:lnTo>
                    <a:pt x="0" y="98818"/>
                  </a:lnTo>
                  <a:lnTo>
                    <a:pt x="0" y="0"/>
                  </a:lnTo>
                  <a:lnTo>
                    <a:pt x="108540" y="0"/>
                  </a:lnTo>
                  <a:lnTo>
                    <a:pt x="108540" y="98818"/>
                  </a:lnTo>
                  <a:close/>
                </a:path>
              </a:pathLst>
            </a:custGeom>
            <a:solidFill>
              <a:srgbClr val="4371C4"/>
            </a:solidFill>
          </p:spPr>
          <p:txBody>
            <a:bodyPr wrap="square" lIns="0" tIns="0" rIns="0" bIns="0" rtlCol="0"/>
            <a:lstStyle/>
            <a:p>
              <a:endParaRPr/>
            </a:p>
          </p:txBody>
        </p:sp>
        <p:sp>
          <p:nvSpPr>
            <p:cNvPr id="61" name="object 61"/>
            <p:cNvSpPr/>
            <p:nvPr/>
          </p:nvSpPr>
          <p:spPr>
            <a:xfrm>
              <a:off x="8386421" y="6163665"/>
              <a:ext cx="108585" cy="99060"/>
            </a:xfrm>
            <a:custGeom>
              <a:avLst/>
              <a:gdLst/>
              <a:ahLst/>
              <a:cxnLst/>
              <a:rect l="l" t="t" r="r" b="b"/>
              <a:pathLst>
                <a:path w="108584" h="99060">
                  <a:moveTo>
                    <a:pt x="0" y="0"/>
                  </a:moveTo>
                  <a:lnTo>
                    <a:pt x="108540" y="0"/>
                  </a:lnTo>
                  <a:lnTo>
                    <a:pt x="108540" y="98818"/>
                  </a:lnTo>
                  <a:lnTo>
                    <a:pt x="0" y="98818"/>
                  </a:lnTo>
                  <a:lnTo>
                    <a:pt x="0" y="0"/>
                  </a:lnTo>
                  <a:close/>
                </a:path>
              </a:pathLst>
            </a:custGeom>
            <a:ln w="10261">
              <a:solidFill>
                <a:srgbClr val="2E518E"/>
              </a:solidFill>
            </a:ln>
          </p:spPr>
          <p:txBody>
            <a:bodyPr wrap="square" lIns="0" tIns="0" rIns="0" bIns="0" rtlCol="0"/>
            <a:lstStyle/>
            <a:p>
              <a:endParaRPr/>
            </a:p>
          </p:txBody>
        </p:sp>
        <p:sp>
          <p:nvSpPr>
            <p:cNvPr id="62" name="object 62"/>
            <p:cNvSpPr/>
            <p:nvPr/>
          </p:nvSpPr>
          <p:spPr>
            <a:xfrm>
              <a:off x="7851081" y="6066587"/>
              <a:ext cx="214629" cy="194310"/>
            </a:xfrm>
            <a:custGeom>
              <a:avLst/>
              <a:gdLst/>
              <a:ahLst/>
              <a:cxnLst/>
              <a:rect l="l" t="t" r="r" b="b"/>
              <a:pathLst>
                <a:path w="214629" h="194310">
                  <a:moveTo>
                    <a:pt x="214110" y="194119"/>
                  </a:moveTo>
                  <a:lnTo>
                    <a:pt x="0" y="194119"/>
                  </a:lnTo>
                  <a:lnTo>
                    <a:pt x="0" y="0"/>
                  </a:lnTo>
                  <a:lnTo>
                    <a:pt x="214110" y="0"/>
                  </a:lnTo>
                  <a:lnTo>
                    <a:pt x="214110" y="194119"/>
                  </a:lnTo>
                  <a:close/>
                </a:path>
              </a:pathLst>
            </a:custGeom>
            <a:solidFill>
              <a:srgbClr val="4371C4"/>
            </a:solidFill>
          </p:spPr>
          <p:txBody>
            <a:bodyPr wrap="square" lIns="0" tIns="0" rIns="0" bIns="0" rtlCol="0"/>
            <a:lstStyle/>
            <a:p>
              <a:endParaRPr/>
            </a:p>
          </p:txBody>
        </p:sp>
        <p:sp>
          <p:nvSpPr>
            <p:cNvPr id="63" name="object 63"/>
            <p:cNvSpPr/>
            <p:nvPr/>
          </p:nvSpPr>
          <p:spPr>
            <a:xfrm>
              <a:off x="7851081" y="6066587"/>
              <a:ext cx="214629" cy="194310"/>
            </a:xfrm>
            <a:custGeom>
              <a:avLst/>
              <a:gdLst/>
              <a:ahLst/>
              <a:cxnLst/>
              <a:rect l="l" t="t" r="r" b="b"/>
              <a:pathLst>
                <a:path w="214629" h="194310">
                  <a:moveTo>
                    <a:pt x="0" y="0"/>
                  </a:moveTo>
                  <a:lnTo>
                    <a:pt x="214110" y="0"/>
                  </a:lnTo>
                  <a:lnTo>
                    <a:pt x="214110" y="194119"/>
                  </a:lnTo>
                  <a:lnTo>
                    <a:pt x="0" y="194119"/>
                  </a:lnTo>
                  <a:lnTo>
                    <a:pt x="0" y="0"/>
                  </a:lnTo>
                  <a:close/>
                </a:path>
              </a:pathLst>
            </a:custGeom>
            <a:ln w="10261">
              <a:solidFill>
                <a:srgbClr val="2E518E"/>
              </a:solidFill>
            </a:ln>
          </p:spPr>
          <p:txBody>
            <a:bodyPr wrap="square" lIns="0" tIns="0" rIns="0" bIns="0" rtlCol="0"/>
            <a:lstStyle/>
            <a:p>
              <a:endParaRPr/>
            </a:p>
          </p:txBody>
        </p:sp>
        <p:pic>
          <p:nvPicPr>
            <p:cNvPr id="64" name="object 64"/>
            <p:cNvPicPr/>
            <p:nvPr/>
          </p:nvPicPr>
          <p:blipFill>
            <a:blip r:embed="rId9" cstate="print"/>
            <a:stretch>
              <a:fillRect/>
            </a:stretch>
          </p:blipFill>
          <p:spPr>
            <a:xfrm>
              <a:off x="8528925" y="6012585"/>
              <a:ext cx="186966" cy="65825"/>
            </a:xfrm>
            <a:prstGeom prst="rect">
              <a:avLst/>
            </a:prstGeom>
          </p:spPr>
        </p:pic>
        <p:pic>
          <p:nvPicPr>
            <p:cNvPr id="65" name="object 65"/>
            <p:cNvPicPr/>
            <p:nvPr/>
          </p:nvPicPr>
          <p:blipFill>
            <a:blip r:embed="rId5" cstate="print"/>
            <a:stretch>
              <a:fillRect/>
            </a:stretch>
          </p:blipFill>
          <p:spPr>
            <a:xfrm>
              <a:off x="6902424" y="5949010"/>
              <a:ext cx="621334" cy="242439"/>
            </a:xfrm>
            <a:prstGeom prst="rect">
              <a:avLst/>
            </a:prstGeom>
          </p:spPr>
        </p:pic>
        <p:sp>
          <p:nvSpPr>
            <p:cNvPr id="66" name="object 66"/>
            <p:cNvSpPr/>
            <p:nvPr/>
          </p:nvSpPr>
          <p:spPr>
            <a:xfrm>
              <a:off x="9030250" y="5390451"/>
              <a:ext cx="36830" cy="792480"/>
            </a:xfrm>
            <a:custGeom>
              <a:avLst/>
              <a:gdLst/>
              <a:ahLst/>
              <a:cxnLst/>
              <a:rect l="l" t="t" r="r" b="b"/>
              <a:pathLst>
                <a:path w="36829" h="792479">
                  <a:moveTo>
                    <a:pt x="36709" y="792060"/>
                  </a:moveTo>
                  <a:lnTo>
                    <a:pt x="0" y="792060"/>
                  </a:lnTo>
                  <a:lnTo>
                    <a:pt x="0" y="0"/>
                  </a:lnTo>
                  <a:lnTo>
                    <a:pt x="36709" y="0"/>
                  </a:lnTo>
                  <a:lnTo>
                    <a:pt x="36709" y="792060"/>
                  </a:lnTo>
                  <a:close/>
                </a:path>
              </a:pathLst>
            </a:custGeom>
            <a:solidFill>
              <a:srgbClr val="4371C4"/>
            </a:solidFill>
          </p:spPr>
          <p:txBody>
            <a:bodyPr wrap="square" lIns="0" tIns="0" rIns="0" bIns="0" rtlCol="0"/>
            <a:lstStyle/>
            <a:p>
              <a:endParaRPr/>
            </a:p>
          </p:txBody>
        </p:sp>
        <p:sp>
          <p:nvSpPr>
            <p:cNvPr id="67" name="object 67"/>
            <p:cNvSpPr/>
            <p:nvPr/>
          </p:nvSpPr>
          <p:spPr>
            <a:xfrm>
              <a:off x="9030250" y="5390451"/>
              <a:ext cx="36830" cy="792480"/>
            </a:xfrm>
            <a:custGeom>
              <a:avLst/>
              <a:gdLst/>
              <a:ahLst/>
              <a:cxnLst/>
              <a:rect l="l" t="t" r="r" b="b"/>
              <a:pathLst>
                <a:path w="36829" h="792479">
                  <a:moveTo>
                    <a:pt x="0" y="0"/>
                  </a:moveTo>
                  <a:lnTo>
                    <a:pt x="36709" y="0"/>
                  </a:lnTo>
                  <a:lnTo>
                    <a:pt x="36709" y="792060"/>
                  </a:lnTo>
                  <a:lnTo>
                    <a:pt x="0" y="792060"/>
                  </a:lnTo>
                  <a:lnTo>
                    <a:pt x="0" y="0"/>
                  </a:lnTo>
                  <a:close/>
                </a:path>
              </a:pathLst>
            </a:custGeom>
            <a:ln w="10258">
              <a:solidFill>
                <a:srgbClr val="2E518E"/>
              </a:solidFill>
            </a:ln>
          </p:spPr>
          <p:txBody>
            <a:bodyPr wrap="square" lIns="0" tIns="0" rIns="0" bIns="0" rtlCol="0"/>
            <a:lstStyle/>
            <a:p>
              <a:endParaRPr/>
            </a:p>
          </p:txBody>
        </p:sp>
        <p:pic>
          <p:nvPicPr>
            <p:cNvPr id="68" name="object 68"/>
            <p:cNvPicPr/>
            <p:nvPr/>
          </p:nvPicPr>
          <p:blipFill>
            <a:blip r:embed="rId9" cstate="print"/>
            <a:stretch>
              <a:fillRect/>
            </a:stretch>
          </p:blipFill>
          <p:spPr>
            <a:xfrm>
              <a:off x="8029799" y="5478588"/>
              <a:ext cx="186979" cy="65825"/>
            </a:xfrm>
            <a:prstGeom prst="rect">
              <a:avLst/>
            </a:prstGeom>
          </p:spPr>
        </p:pic>
      </p:grpSp>
      <p:sp>
        <p:nvSpPr>
          <p:cNvPr id="69" name="object 69"/>
          <p:cNvSpPr txBox="1"/>
          <p:nvPr/>
        </p:nvSpPr>
        <p:spPr>
          <a:xfrm>
            <a:off x="6703910" y="2950090"/>
            <a:ext cx="294640" cy="124460"/>
          </a:xfrm>
          <a:prstGeom prst="rect">
            <a:avLst/>
          </a:prstGeom>
        </p:spPr>
        <p:txBody>
          <a:bodyPr vert="horz" wrap="square" lIns="0" tIns="12065" rIns="0" bIns="0" rtlCol="0">
            <a:spAutoFit/>
          </a:bodyPr>
          <a:lstStyle/>
          <a:p>
            <a:pPr marL="12700">
              <a:lnSpc>
                <a:spcPct val="100000"/>
              </a:lnSpc>
              <a:spcBef>
                <a:spcPts val="95"/>
              </a:spcBef>
            </a:pPr>
            <a:r>
              <a:rPr sz="650" spc="-10" dirty="0">
                <a:latin typeface="Calibri"/>
                <a:cs typeface="Calibri"/>
              </a:rPr>
              <a:t>Encoder</a:t>
            </a:r>
            <a:endParaRPr sz="650">
              <a:latin typeface="Calibri"/>
              <a:cs typeface="Calibri"/>
            </a:endParaRPr>
          </a:p>
        </p:txBody>
      </p:sp>
      <p:sp>
        <p:nvSpPr>
          <p:cNvPr id="70" name="object 70"/>
          <p:cNvSpPr txBox="1"/>
          <p:nvPr/>
        </p:nvSpPr>
        <p:spPr>
          <a:xfrm>
            <a:off x="8589136" y="5038954"/>
            <a:ext cx="528320" cy="232410"/>
          </a:xfrm>
          <a:prstGeom prst="rect">
            <a:avLst/>
          </a:prstGeom>
        </p:spPr>
        <p:txBody>
          <a:bodyPr vert="horz" wrap="square" lIns="0" tIns="12700" rIns="0" bIns="0" rtlCol="0">
            <a:spAutoFit/>
          </a:bodyPr>
          <a:lstStyle/>
          <a:p>
            <a:pPr marL="107950" marR="5080" indent="-108585">
              <a:lnSpc>
                <a:spcPct val="104400"/>
              </a:lnSpc>
              <a:spcBef>
                <a:spcPts val="100"/>
              </a:spcBef>
            </a:pPr>
            <a:r>
              <a:rPr sz="650" spc="-10" dirty="0">
                <a:latin typeface="Calibri"/>
                <a:cs typeface="Calibri"/>
              </a:rPr>
              <a:t>Fully connected</a:t>
            </a:r>
            <a:r>
              <a:rPr sz="650" spc="500" dirty="0">
                <a:latin typeface="Calibri"/>
                <a:cs typeface="Calibri"/>
              </a:rPr>
              <a:t> </a:t>
            </a:r>
            <a:r>
              <a:rPr sz="650" dirty="0">
                <a:latin typeface="Calibri"/>
                <a:cs typeface="Calibri"/>
              </a:rPr>
              <a:t>16</a:t>
            </a:r>
            <a:r>
              <a:rPr sz="650" spc="-35" dirty="0">
                <a:latin typeface="Calibri"/>
                <a:cs typeface="Calibri"/>
              </a:rPr>
              <a:t> </a:t>
            </a:r>
            <a:r>
              <a:rPr sz="650" spc="-10" dirty="0">
                <a:latin typeface="Calibri"/>
                <a:cs typeface="Calibri"/>
              </a:rPr>
              <a:t>nodes</a:t>
            </a:r>
            <a:endParaRPr sz="650">
              <a:latin typeface="Calibri"/>
              <a:cs typeface="Calibri"/>
            </a:endParaRPr>
          </a:p>
        </p:txBody>
      </p:sp>
      <p:sp>
        <p:nvSpPr>
          <p:cNvPr id="71" name="object 71"/>
          <p:cNvSpPr txBox="1"/>
          <p:nvPr/>
        </p:nvSpPr>
        <p:spPr>
          <a:xfrm>
            <a:off x="8711260" y="6366683"/>
            <a:ext cx="428625" cy="124460"/>
          </a:xfrm>
          <a:prstGeom prst="rect">
            <a:avLst/>
          </a:prstGeom>
        </p:spPr>
        <p:txBody>
          <a:bodyPr vert="horz" wrap="square" lIns="0" tIns="12065" rIns="0" bIns="0" rtlCol="0">
            <a:spAutoFit/>
          </a:bodyPr>
          <a:lstStyle/>
          <a:p>
            <a:pPr>
              <a:lnSpc>
                <a:spcPct val="100000"/>
              </a:lnSpc>
              <a:spcBef>
                <a:spcPts val="95"/>
              </a:spcBef>
            </a:pPr>
            <a:r>
              <a:rPr sz="650" spc="-10" dirty="0">
                <a:latin typeface="Calibri"/>
                <a:cs typeface="Calibri"/>
              </a:rPr>
              <a:t>Concatenate</a:t>
            </a:r>
            <a:endParaRPr sz="650">
              <a:latin typeface="Calibri"/>
              <a:cs typeface="Calibri"/>
            </a:endParaRPr>
          </a:p>
        </p:txBody>
      </p:sp>
      <p:sp>
        <p:nvSpPr>
          <p:cNvPr id="72" name="object 72"/>
          <p:cNvSpPr txBox="1"/>
          <p:nvPr/>
        </p:nvSpPr>
        <p:spPr>
          <a:xfrm>
            <a:off x="6741109" y="4997089"/>
            <a:ext cx="1864995" cy="338455"/>
          </a:xfrm>
          <a:prstGeom prst="rect">
            <a:avLst/>
          </a:prstGeom>
        </p:spPr>
        <p:txBody>
          <a:bodyPr vert="horz" wrap="square" lIns="0" tIns="12065" rIns="0" bIns="0" rtlCol="0">
            <a:spAutoFit/>
          </a:bodyPr>
          <a:lstStyle/>
          <a:p>
            <a:pPr marL="821690">
              <a:lnSpc>
                <a:spcPct val="100000"/>
              </a:lnSpc>
              <a:spcBef>
                <a:spcPts val="95"/>
              </a:spcBef>
              <a:tabLst>
                <a:tab pos="1413510" algn="l"/>
              </a:tabLst>
            </a:pPr>
            <a:r>
              <a:rPr sz="975" spc="-15" baseline="4273" dirty="0">
                <a:latin typeface="Calibri"/>
                <a:cs typeface="Calibri"/>
              </a:rPr>
              <a:t>Conv2D</a:t>
            </a:r>
            <a:r>
              <a:rPr sz="975" baseline="4273" dirty="0">
                <a:latin typeface="Calibri"/>
                <a:cs typeface="Calibri"/>
              </a:rPr>
              <a:t>	</a:t>
            </a:r>
            <a:r>
              <a:rPr sz="650" spc="-10" dirty="0">
                <a:latin typeface="Calibri"/>
                <a:cs typeface="Calibri"/>
              </a:rPr>
              <a:t>Conv2D</a:t>
            </a:r>
            <a:endParaRPr sz="650">
              <a:latin typeface="Calibri"/>
              <a:cs typeface="Calibri"/>
            </a:endParaRPr>
          </a:p>
          <a:p>
            <a:pPr marR="45720" algn="r">
              <a:lnSpc>
                <a:spcPct val="100000"/>
              </a:lnSpc>
              <a:spcBef>
                <a:spcPts val="15"/>
              </a:spcBef>
            </a:pPr>
            <a:r>
              <a:rPr sz="975" baseline="4273" dirty="0">
                <a:latin typeface="Calibri"/>
                <a:cs typeface="Calibri"/>
              </a:rPr>
              <a:t>8</a:t>
            </a:r>
            <a:r>
              <a:rPr sz="975" spc="-22" baseline="4273" dirty="0">
                <a:latin typeface="Calibri"/>
                <a:cs typeface="Calibri"/>
              </a:rPr>
              <a:t> </a:t>
            </a:r>
            <a:r>
              <a:rPr sz="975" spc="-15" baseline="4273" dirty="0">
                <a:latin typeface="Calibri"/>
                <a:cs typeface="Calibri"/>
              </a:rPr>
              <a:t>output</a:t>
            </a:r>
            <a:r>
              <a:rPr sz="975" spc="-22" baseline="4273" dirty="0">
                <a:latin typeface="Calibri"/>
                <a:cs typeface="Calibri"/>
              </a:rPr>
              <a:t> </a:t>
            </a:r>
            <a:r>
              <a:rPr sz="975" baseline="4273" dirty="0">
                <a:latin typeface="Calibri"/>
                <a:cs typeface="Calibri"/>
              </a:rPr>
              <a:t>filters</a:t>
            </a:r>
            <a:r>
              <a:rPr sz="975" spc="667" baseline="4273" dirty="0">
                <a:latin typeface="Calibri"/>
                <a:cs typeface="Calibri"/>
              </a:rPr>
              <a:t> </a:t>
            </a:r>
            <a:r>
              <a:rPr sz="650" dirty="0">
                <a:latin typeface="Calibri"/>
                <a:cs typeface="Calibri"/>
              </a:rPr>
              <a:t>16</a:t>
            </a:r>
            <a:r>
              <a:rPr sz="650" spc="-15" dirty="0">
                <a:latin typeface="Calibri"/>
                <a:cs typeface="Calibri"/>
              </a:rPr>
              <a:t> </a:t>
            </a:r>
            <a:r>
              <a:rPr sz="650" spc="-10" dirty="0">
                <a:latin typeface="Calibri"/>
                <a:cs typeface="Calibri"/>
              </a:rPr>
              <a:t>output</a:t>
            </a:r>
            <a:r>
              <a:rPr sz="650" spc="-15" dirty="0">
                <a:latin typeface="Calibri"/>
                <a:cs typeface="Calibri"/>
              </a:rPr>
              <a:t> </a:t>
            </a:r>
            <a:r>
              <a:rPr sz="650" spc="-10" dirty="0">
                <a:latin typeface="Calibri"/>
                <a:cs typeface="Calibri"/>
              </a:rPr>
              <a:t>filters</a:t>
            </a:r>
            <a:endParaRPr sz="650">
              <a:latin typeface="Calibri"/>
              <a:cs typeface="Calibri"/>
            </a:endParaRPr>
          </a:p>
          <a:p>
            <a:pPr marR="43180" algn="r">
              <a:lnSpc>
                <a:spcPct val="100000"/>
              </a:lnSpc>
              <a:spcBef>
                <a:spcPts val="115"/>
              </a:spcBef>
            </a:pPr>
            <a:r>
              <a:rPr sz="650" spc="-10" dirty="0">
                <a:latin typeface="Calibri"/>
                <a:cs typeface="Calibri"/>
              </a:rPr>
              <a:t>Adjacency</a:t>
            </a:r>
            <a:r>
              <a:rPr sz="650" spc="-20" dirty="0">
                <a:latin typeface="Calibri"/>
                <a:cs typeface="Calibri"/>
              </a:rPr>
              <a:t> </a:t>
            </a:r>
            <a:r>
              <a:rPr sz="650" dirty="0">
                <a:latin typeface="Calibri"/>
                <a:cs typeface="Calibri"/>
              </a:rPr>
              <a:t>Matrix</a:t>
            </a:r>
            <a:r>
              <a:rPr sz="650" spc="400" dirty="0">
                <a:latin typeface="Calibri"/>
                <a:cs typeface="Calibri"/>
              </a:rPr>
              <a:t> </a:t>
            </a:r>
            <a:r>
              <a:rPr sz="975" spc="-15" baseline="12820" dirty="0">
                <a:latin typeface="Calibri"/>
                <a:cs typeface="Calibri"/>
              </a:rPr>
              <a:t>Kernel </a:t>
            </a:r>
            <a:r>
              <a:rPr sz="975" baseline="12820" dirty="0">
                <a:latin typeface="Calibri"/>
                <a:cs typeface="Calibri"/>
              </a:rPr>
              <a:t>size</a:t>
            </a:r>
            <a:r>
              <a:rPr sz="975" spc="-22" baseline="12820" dirty="0">
                <a:latin typeface="Calibri"/>
                <a:cs typeface="Calibri"/>
              </a:rPr>
              <a:t> </a:t>
            </a:r>
            <a:r>
              <a:rPr sz="975" baseline="12820" dirty="0">
                <a:latin typeface="Calibri"/>
                <a:cs typeface="Calibri"/>
              </a:rPr>
              <a:t>(3x3)</a:t>
            </a:r>
            <a:r>
              <a:rPr sz="975" spc="322" baseline="12820" dirty="0">
                <a:latin typeface="Calibri"/>
                <a:cs typeface="Calibri"/>
              </a:rPr>
              <a:t> </a:t>
            </a:r>
            <a:r>
              <a:rPr sz="975" spc="-15" baseline="8547" dirty="0">
                <a:latin typeface="Calibri"/>
                <a:cs typeface="Calibri"/>
              </a:rPr>
              <a:t>Kernel</a:t>
            </a:r>
            <a:r>
              <a:rPr sz="975" spc="-22" baseline="8547" dirty="0">
                <a:latin typeface="Calibri"/>
                <a:cs typeface="Calibri"/>
              </a:rPr>
              <a:t> </a:t>
            </a:r>
            <a:r>
              <a:rPr sz="975" baseline="8547" dirty="0">
                <a:latin typeface="Calibri"/>
                <a:cs typeface="Calibri"/>
              </a:rPr>
              <a:t>size</a:t>
            </a:r>
            <a:r>
              <a:rPr sz="975" spc="-22" baseline="8547" dirty="0">
                <a:latin typeface="Calibri"/>
                <a:cs typeface="Calibri"/>
              </a:rPr>
              <a:t> </a:t>
            </a:r>
            <a:r>
              <a:rPr sz="975" spc="-30" baseline="8547" dirty="0">
                <a:latin typeface="Calibri"/>
                <a:cs typeface="Calibri"/>
              </a:rPr>
              <a:t>(3x3)</a:t>
            </a:r>
            <a:endParaRPr sz="975" baseline="8547">
              <a:latin typeface="Calibri"/>
              <a:cs typeface="Calibri"/>
            </a:endParaRPr>
          </a:p>
        </p:txBody>
      </p:sp>
      <p:sp>
        <p:nvSpPr>
          <p:cNvPr id="73" name="object 73"/>
          <p:cNvSpPr txBox="1"/>
          <p:nvPr/>
        </p:nvSpPr>
        <p:spPr>
          <a:xfrm>
            <a:off x="6847433" y="6204110"/>
            <a:ext cx="482600" cy="124460"/>
          </a:xfrm>
          <a:prstGeom prst="rect">
            <a:avLst/>
          </a:prstGeom>
        </p:spPr>
        <p:txBody>
          <a:bodyPr vert="horz" wrap="square" lIns="0" tIns="12065" rIns="0" bIns="0" rtlCol="0">
            <a:spAutoFit/>
          </a:bodyPr>
          <a:lstStyle/>
          <a:p>
            <a:pPr>
              <a:lnSpc>
                <a:spcPct val="100000"/>
              </a:lnSpc>
              <a:spcBef>
                <a:spcPts val="95"/>
              </a:spcBef>
            </a:pPr>
            <a:r>
              <a:rPr sz="650" spc="-20" dirty="0">
                <a:latin typeface="Calibri"/>
                <a:cs typeface="Calibri"/>
              </a:rPr>
              <a:t>cp-</a:t>
            </a:r>
            <a:r>
              <a:rPr sz="650" spc="-10" dirty="0">
                <a:latin typeface="Calibri"/>
                <a:cs typeface="Calibri"/>
              </a:rPr>
              <a:t>statements</a:t>
            </a:r>
            <a:endParaRPr sz="650">
              <a:latin typeface="Calibri"/>
              <a:cs typeface="Calibri"/>
            </a:endParaRPr>
          </a:p>
        </p:txBody>
      </p:sp>
      <p:grpSp>
        <p:nvGrpSpPr>
          <p:cNvPr id="74" name="object 74"/>
          <p:cNvGrpSpPr/>
          <p:nvPr/>
        </p:nvGrpSpPr>
        <p:grpSpPr>
          <a:xfrm>
            <a:off x="7522639" y="5491136"/>
            <a:ext cx="714375" cy="626745"/>
            <a:chOff x="7522639" y="5491136"/>
            <a:chExt cx="714375" cy="626745"/>
          </a:xfrm>
        </p:grpSpPr>
        <p:pic>
          <p:nvPicPr>
            <p:cNvPr id="75" name="object 75"/>
            <p:cNvPicPr/>
            <p:nvPr/>
          </p:nvPicPr>
          <p:blipFill>
            <a:blip r:embed="rId16" cstate="print"/>
            <a:stretch>
              <a:fillRect/>
            </a:stretch>
          </p:blipFill>
          <p:spPr>
            <a:xfrm>
              <a:off x="8049791" y="6040119"/>
              <a:ext cx="187017" cy="65876"/>
            </a:xfrm>
            <a:prstGeom prst="rect">
              <a:avLst/>
            </a:prstGeom>
          </p:spPr>
        </p:pic>
        <p:pic>
          <p:nvPicPr>
            <p:cNvPr id="76" name="object 76"/>
            <p:cNvPicPr/>
            <p:nvPr/>
          </p:nvPicPr>
          <p:blipFill>
            <a:blip r:embed="rId9" cstate="print"/>
            <a:stretch>
              <a:fillRect/>
            </a:stretch>
          </p:blipFill>
          <p:spPr>
            <a:xfrm>
              <a:off x="7528554" y="5491136"/>
              <a:ext cx="186966" cy="65825"/>
            </a:xfrm>
            <a:prstGeom prst="rect">
              <a:avLst/>
            </a:prstGeom>
          </p:spPr>
        </p:pic>
        <p:pic>
          <p:nvPicPr>
            <p:cNvPr id="77" name="object 77"/>
            <p:cNvPicPr/>
            <p:nvPr/>
          </p:nvPicPr>
          <p:blipFill>
            <a:blip r:embed="rId11" cstate="print"/>
            <a:stretch>
              <a:fillRect/>
            </a:stretch>
          </p:blipFill>
          <p:spPr>
            <a:xfrm>
              <a:off x="7522639" y="6052018"/>
              <a:ext cx="187030" cy="65825"/>
            </a:xfrm>
            <a:prstGeom prst="rect">
              <a:avLst/>
            </a:prstGeom>
          </p:spPr>
        </p:pic>
      </p:grpSp>
      <p:sp>
        <p:nvSpPr>
          <p:cNvPr id="78" name="object 78"/>
          <p:cNvSpPr txBox="1"/>
          <p:nvPr/>
        </p:nvSpPr>
        <p:spPr>
          <a:xfrm>
            <a:off x="6696379" y="6674594"/>
            <a:ext cx="294640" cy="124460"/>
          </a:xfrm>
          <a:prstGeom prst="rect">
            <a:avLst/>
          </a:prstGeom>
        </p:spPr>
        <p:txBody>
          <a:bodyPr vert="horz" wrap="square" lIns="0" tIns="12065" rIns="0" bIns="0" rtlCol="0">
            <a:spAutoFit/>
          </a:bodyPr>
          <a:lstStyle/>
          <a:p>
            <a:pPr marL="12700">
              <a:lnSpc>
                <a:spcPct val="100000"/>
              </a:lnSpc>
              <a:spcBef>
                <a:spcPts val="95"/>
              </a:spcBef>
            </a:pPr>
            <a:r>
              <a:rPr sz="650" spc="-10" dirty="0">
                <a:latin typeface="Calibri"/>
                <a:cs typeface="Calibri"/>
              </a:rPr>
              <a:t>Encoder</a:t>
            </a:r>
            <a:endParaRPr sz="650">
              <a:latin typeface="Calibri"/>
              <a:cs typeface="Calibri"/>
            </a:endParaRPr>
          </a:p>
        </p:txBody>
      </p:sp>
      <p:grpSp>
        <p:nvGrpSpPr>
          <p:cNvPr id="79" name="object 79"/>
          <p:cNvGrpSpPr/>
          <p:nvPr/>
        </p:nvGrpSpPr>
        <p:grpSpPr>
          <a:xfrm>
            <a:off x="9597107" y="3711157"/>
            <a:ext cx="88265" cy="2310130"/>
            <a:chOff x="9597107" y="3711157"/>
            <a:chExt cx="88265" cy="2310130"/>
          </a:xfrm>
        </p:grpSpPr>
        <p:sp>
          <p:nvSpPr>
            <p:cNvPr id="80" name="object 80"/>
            <p:cNvSpPr/>
            <p:nvPr/>
          </p:nvSpPr>
          <p:spPr>
            <a:xfrm>
              <a:off x="9602236" y="3716286"/>
              <a:ext cx="77470" cy="2299970"/>
            </a:xfrm>
            <a:custGeom>
              <a:avLst/>
              <a:gdLst/>
              <a:ahLst/>
              <a:cxnLst/>
              <a:rect l="l" t="t" r="r" b="b"/>
              <a:pathLst>
                <a:path w="77470" h="2299970">
                  <a:moveTo>
                    <a:pt x="77441" y="2299690"/>
                  </a:moveTo>
                  <a:lnTo>
                    <a:pt x="0" y="2299690"/>
                  </a:lnTo>
                  <a:lnTo>
                    <a:pt x="0" y="0"/>
                  </a:lnTo>
                  <a:lnTo>
                    <a:pt x="77441" y="0"/>
                  </a:lnTo>
                  <a:lnTo>
                    <a:pt x="77441" y="2299690"/>
                  </a:lnTo>
                  <a:close/>
                </a:path>
              </a:pathLst>
            </a:custGeom>
            <a:solidFill>
              <a:srgbClr val="4371C4"/>
            </a:solidFill>
          </p:spPr>
          <p:txBody>
            <a:bodyPr wrap="square" lIns="0" tIns="0" rIns="0" bIns="0" rtlCol="0"/>
            <a:lstStyle/>
            <a:p>
              <a:endParaRPr/>
            </a:p>
          </p:txBody>
        </p:sp>
        <p:sp>
          <p:nvSpPr>
            <p:cNvPr id="81" name="object 81"/>
            <p:cNvSpPr/>
            <p:nvPr/>
          </p:nvSpPr>
          <p:spPr>
            <a:xfrm>
              <a:off x="9602236" y="3716286"/>
              <a:ext cx="77470" cy="2299970"/>
            </a:xfrm>
            <a:custGeom>
              <a:avLst/>
              <a:gdLst/>
              <a:ahLst/>
              <a:cxnLst/>
              <a:rect l="l" t="t" r="r" b="b"/>
              <a:pathLst>
                <a:path w="77470" h="2299970">
                  <a:moveTo>
                    <a:pt x="0" y="0"/>
                  </a:moveTo>
                  <a:lnTo>
                    <a:pt x="77441" y="0"/>
                  </a:lnTo>
                  <a:lnTo>
                    <a:pt x="77441" y="2299690"/>
                  </a:lnTo>
                  <a:lnTo>
                    <a:pt x="0" y="2299690"/>
                  </a:lnTo>
                  <a:lnTo>
                    <a:pt x="0" y="0"/>
                  </a:lnTo>
                  <a:close/>
                </a:path>
              </a:pathLst>
            </a:custGeom>
            <a:ln w="10258">
              <a:solidFill>
                <a:srgbClr val="2E518E"/>
              </a:solidFill>
            </a:ln>
          </p:spPr>
          <p:txBody>
            <a:bodyPr wrap="square" lIns="0" tIns="0" rIns="0" bIns="0" rtlCol="0"/>
            <a:lstStyle/>
            <a:p>
              <a:endParaRPr/>
            </a:p>
          </p:txBody>
        </p:sp>
      </p:grpSp>
      <p:pic>
        <p:nvPicPr>
          <p:cNvPr id="82" name="object 82"/>
          <p:cNvPicPr/>
          <p:nvPr/>
        </p:nvPicPr>
        <p:blipFill>
          <a:blip r:embed="rId17" cstate="print"/>
          <a:stretch>
            <a:fillRect/>
          </a:stretch>
        </p:blipFill>
        <p:spPr>
          <a:xfrm>
            <a:off x="9235954" y="3948734"/>
            <a:ext cx="186966" cy="65876"/>
          </a:xfrm>
          <a:prstGeom prst="rect">
            <a:avLst/>
          </a:prstGeom>
        </p:spPr>
      </p:pic>
      <p:pic>
        <p:nvPicPr>
          <p:cNvPr id="83" name="object 83"/>
          <p:cNvPicPr/>
          <p:nvPr/>
        </p:nvPicPr>
        <p:blipFill>
          <a:blip r:embed="rId18" cstate="print"/>
          <a:stretch>
            <a:fillRect/>
          </a:stretch>
        </p:blipFill>
        <p:spPr>
          <a:xfrm>
            <a:off x="9235954" y="5787947"/>
            <a:ext cx="186966" cy="65825"/>
          </a:xfrm>
          <a:prstGeom prst="rect">
            <a:avLst/>
          </a:prstGeom>
        </p:spPr>
      </p:pic>
      <p:grpSp>
        <p:nvGrpSpPr>
          <p:cNvPr id="84" name="object 84"/>
          <p:cNvGrpSpPr/>
          <p:nvPr/>
        </p:nvGrpSpPr>
        <p:grpSpPr>
          <a:xfrm>
            <a:off x="9953306" y="4167963"/>
            <a:ext cx="88265" cy="1458595"/>
            <a:chOff x="9953306" y="4167963"/>
            <a:chExt cx="88265" cy="1458595"/>
          </a:xfrm>
        </p:grpSpPr>
        <p:sp>
          <p:nvSpPr>
            <p:cNvPr id="85" name="object 85"/>
            <p:cNvSpPr/>
            <p:nvPr/>
          </p:nvSpPr>
          <p:spPr>
            <a:xfrm>
              <a:off x="9958438" y="4173092"/>
              <a:ext cx="77470" cy="1447800"/>
            </a:xfrm>
            <a:custGeom>
              <a:avLst/>
              <a:gdLst/>
              <a:ahLst/>
              <a:cxnLst/>
              <a:rect l="l" t="t" r="r" b="b"/>
              <a:pathLst>
                <a:path w="77470" h="1447800">
                  <a:moveTo>
                    <a:pt x="77393" y="1447749"/>
                  </a:moveTo>
                  <a:lnTo>
                    <a:pt x="0" y="1447749"/>
                  </a:lnTo>
                  <a:lnTo>
                    <a:pt x="0" y="0"/>
                  </a:lnTo>
                  <a:lnTo>
                    <a:pt x="77393" y="0"/>
                  </a:lnTo>
                  <a:lnTo>
                    <a:pt x="77393" y="1447749"/>
                  </a:lnTo>
                  <a:close/>
                </a:path>
              </a:pathLst>
            </a:custGeom>
            <a:solidFill>
              <a:srgbClr val="4371C4"/>
            </a:solidFill>
          </p:spPr>
          <p:txBody>
            <a:bodyPr wrap="square" lIns="0" tIns="0" rIns="0" bIns="0" rtlCol="0"/>
            <a:lstStyle/>
            <a:p>
              <a:endParaRPr/>
            </a:p>
          </p:txBody>
        </p:sp>
        <p:sp>
          <p:nvSpPr>
            <p:cNvPr id="86" name="object 86"/>
            <p:cNvSpPr/>
            <p:nvPr/>
          </p:nvSpPr>
          <p:spPr>
            <a:xfrm>
              <a:off x="9958435" y="4173092"/>
              <a:ext cx="77470" cy="1447800"/>
            </a:xfrm>
            <a:custGeom>
              <a:avLst/>
              <a:gdLst/>
              <a:ahLst/>
              <a:cxnLst/>
              <a:rect l="l" t="t" r="r" b="b"/>
              <a:pathLst>
                <a:path w="77470" h="1447800">
                  <a:moveTo>
                    <a:pt x="0" y="0"/>
                  </a:moveTo>
                  <a:lnTo>
                    <a:pt x="77441" y="0"/>
                  </a:lnTo>
                  <a:lnTo>
                    <a:pt x="77441" y="1447749"/>
                  </a:lnTo>
                  <a:lnTo>
                    <a:pt x="0" y="1447749"/>
                  </a:lnTo>
                  <a:lnTo>
                    <a:pt x="0" y="0"/>
                  </a:lnTo>
                  <a:close/>
                </a:path>
              </a:pathLst>
            </a:custGeom>
            <a:ln w="10258">
              <a:solidFill>
                <a:srgbClr val="2E518E"/>
              </a:solidFill>
            </a:ln>
          </p:spPr>
          <p:txBody>
            <a:bodyPr wrap="square" lIns="0" tIns="0" rIns="0" bIns="0" rtlCol="0"/>
            <a:lstStyle/>
            <a:p>
              <a:endParaRPr/>
            </a:p>
          </p:txBody>
        </p:sp>
      </p:grpSp>
      <p:grpSp>
        <p:nvGrpSpPr>
          <p:cNvPr id="87" name="object 87"/>
          <p:cNvGrpSpPr/>
          <p:nvPr/>
        </p:nvGrpSpPr>
        <p:grpSpPr>
          <a:xfrm>
            <a:off x="10213709" y="4502532"/>
            <a:ext cx="106045" cy="809625"/>
            <a:chOff x="10213709" y="4502532"/>
            <a:chExt cx="106045" cy="809625"/>
          </a:xfrm>
        </p:grpSpPr>
        <p:sp>
          <p:nvSpPr>
            <p:cNvPr id="88" name="object 88"/>
            <p:cNvSpPr/>
            <p:nvPr/>
          </p:nvSpPr>
          <p:spPr>
            <a:xfrm>
              <a:off x="10218838" y="4507661"/>
              <a:ext cx="95885" cy="799465"/>
            </a:xfrm>
            <a:custGeom>
              <a:avLst/>
              <a:gdLst/>
              <a:ahLst/>
              <a:cxnLst/>
              <a:rect l="l" t="t" r="r" b="b"/>
              <a:pathLst>
                <a:path w="95884" h="799464">
                  <a:moveTo>
                    <a:pt x="95745" y="799058"/>
                  </a:moveTo>
                  <a:lnTo>
                    <a:pt x="0" y="799058"/>
                  </a:lnTo>
                  <a:lnTo>
                    <a:pt x="0" y="0"/>
                  </a:lnTo>
                  <a:lnTo>
                    <a:pt x="95745" y="0"/>
                  </a:lnTo>
                  <a:lnTo>
                    <a:pt x="95745" y="799058"/>
                  </a:lnTo>
                  <a:close/>
                </a:path>
              </a:pathLst>
            </a:custGeom>
            <a:solidFill>
              <a:srgbClr val="4371C4"/>
            </a:solidFill>
          </p:spPr>
          <p:txBody>
            <a:bodyPr wrap="square" lIns="0" tIns="0" rIns="0" bIns="0" rtlCol="0"/>
            <a:lstStyle/>
            <a:p>
              <a:endParaRPr/>
            </a:p>
          </p:txBody>
        </p:sp>
        <p:sp>
          <p:nvSpPr>
            <p:cNvPr id="89" name="object 89"/>
            <p:cNvSpPr/>
            <p:nvPr/>
          </p:nvSpPr>
          <p:spPr>
            <a:xfrm>
              <a:off x="10218838" y="4507661"/>
              <a:ext cx="95885" cy="799465"/>
            </a:xfrm>
            <a:custGeom>
              <a:avLst/>
              <a:gdLst/>
              <a:ahLst/>
              <a:cxnLst/>
              <a:rect l="l" t="t" r="r" b="b"/>
              <a:pathLst>
                <a:path w="95884" h="799464">
                  <a:moveTo>
                    <a:pt x="0" y="0"/>
                  </a:moveTo>
                  <a:lnTo>
                    <a:pt x="95745" y="0"/>
                  </a:lnTo>
                  <a:lnTo>
                    <a:pt x="95745" y="799058"/>
                  </a:lnTo>
                  <a:lnTo>
                    <a:pt x="0" y="799058"/>
                  </a:lnTo>
                  <a:lnTo>
                    <a:pt x="0" y="0"/>
                  </a:lnTo>
                  <a:close/>
                </a:path>
              </a:pathLst>
            </a:custGeom>
            <a:ln w="10258">
              <a:solidFill>
                <a:srgbClr val="2E518E"/>
              </a:solidFill>
            </a:ln>
          </p:spPr>
          <p:txBody>
            <a:bodyPr wrap="square" lIns="0" tIns="0" rIns="0" bIns="0" rtlCol="0"/>
            <a:lstStyle/>
            <a:p>
              <a:endParaRPr/>
            </a:p>
          </p:txBody>
        </p:sp>
      </p:grpSp>
      <p:grpSp>
        <p:nvGrpSpPr>
          <p:cNvPr id="90" name="object 90"/>
          <p:cNvGrpSpPr/>
          <p:nvPr/>
        </p:nvGrpSpPr>
        <p:grpSpPr>
          <a:xfrm>
            <a:off x="10492466" y="4625659"/>
            <a:ext cx="106045" cy="499109"/>
            <a:chOff x="10492466" y="4625659"/>
            <a:chExt cx="106045" cy="499109"/>
          </a:xfrm>
        </p:grpSpPr>
        <p:sp>
          <p:nvSpPr>
            <p:cNvPr id="91" name="object 91"/>
            <p:cNvSpPr/>
            <p:nvPr/>
          </p:nvSpPr>
          <p:spPr>
            <a:xfrm>
              <a:off x="10497595" y="4630788"/>
              <a:ext cx="95885" cy="488950"/>
            </a:xfrm>
            <a:custGeom>
              <a:avLst/>
              <a:gdLst/>
              <a:ahLst/>
              <a:cxnLst/>
              <a:rect l="l" t="t" r="r" b="b"/>
              <a:pathLst>
                <a:path w="95884" h="488950">
                  <a:moveTo>
                    <a:pt x="95745" y="488746"/>
                  </a:moveTo>
                  <a:lnTo>
                    <a:pt x="0" y="488746"/>
                  </a:lnTo>
                  <a:lnTo>
                    <a:pt x="0" y="0"/>
                  </a:lnTo>
                  <a:lnTo>
                    <a:pt x="95745" y="0"/>
                  </a:lnTo>
                  <a:lnTo>
                    <a:pt x="95745" y="488746"/>
                  </a:lnTo>
                  <a:close/>
                </a:path>
              </a:pathLst>
            </a:custGeom>
            <a:solidFill>
              <a:srgbClr val="4371C4"/>
            </a:solidFill>
          </p:spPr>
          <p:txBody>
            <a:bodyPr wrap="square" lIns="0" tIns="0" rIns="0" bIns="0" rtlCol="0"/>
            <a:lstStyle/>
            <a:p>
              <a:endParaRPr/>
            </a:p>
          </p:txBody>
        </p:sp>
        <p:sp>
          <p:nvSpPr>
            <p:cNvPr id="92" name="object 92"/>
            <p:cNvSpPr/>
            <p:nvPr/>
          </p:nvSpPr>
          <p:spPr>
            <a:xfrm>
              <a:off x="10497595" y="4630788"/>
              <a:ext cx="95885" cy="488950"/>
            </a:xfrm>
            <a:custGeom>
              <a:avLst/>
              <a:gdLst/>
              <a:ahLst/>
              <a:cxnLst/>
              <a:rect l="l" t="t" r="r" b="b"/>
              <a:pathLst>
                <a:path w="95884" h="488950">
                  <a:moveTo>
                    <a:pt x="0" y="0"/>
                  </a:moveTo>
                  <a:lnTo>
                    <a:pt x="95745" y="0"/>
                  </a:lnTo>
                  <a:lnTo>
                    <a:pt x="95745" y="488746"/>
                  </a:lnTo>
                  <a:lnTo>
                    <a:pt x="0" y="488746"/>
                  </a:lnTo>
                  <a:lnTo>
                    <a:pt x="0" y="0"/>
                  </a:lnTo>
                  <a:close/>
                </a:path>
              </a:pathLst>
            </a:custGeom>
            <a:ln w="10258">
              <a:solidFill>
                <a:srgbClr val="2E518E"/>
              </a:solidFill>
            </a:ln>
          </p:spPr>
          <p:txBody>
            <a:bodyPr wrap="square" lIns="0" tIns="0" rIns="0" bIns="0" rtlCol="0"/>
            <a:lstStyle/>
            <a:p>
              <a:endParaRPr/>
            </a:p>
          </p:txBody>
        </p:sp>
      </p:grpSp>
      <p:sp>
        <p:nvSpPr>
          <p:cNvPr id="93" name="object 93"/>
          <p:cNvSpPr txBox="1"/>
          <p:nvPr/>
        </p:nvSpPr>
        <p:spPr>
          <a:xfrm>
            <a:off x="9726688" y="3868897"/>
            <a:ext cx="541020" cy="225425"/>
          </a:xfrm>
          <a:prstGeom prst="rect">
            <a:avLst/>
          </a:prstGeom>
        </p:spPr>
        <p:txBody>
          <a:bodyPr vert="horz" wrap="square" lIns="0" tIns="10160" rIns="0" bIns="0" rtlCol="0">
            <a:spAutoFit/>
          </a:bodyPr>
          <a:lstStyle/>
          <a:p>
            <a:pPr marL="80010" marR="5080" indent="-67945">
              <a:lnSpc>
                <a:spcPct val="102000"/>
              </a:lnSpc>
              <a:spcBef>
                <a:spcPts val="80"/>
              </a:spcBef>
            </a:pPr>
            <a:r>
              <a:rPr sz="650" spc="-10" dirty="0">
                <a:latin typeface="Calibri"/>
                <a:cs typeface="Calibri"/>
              </a:rPr>
              <a:t>Fully connected</a:t>
            </a:r>
            <a:r>
              <a:rPr sz="650" spc="500" dirty="0">
                <a:latin typeface="Calibri"/>
                <a:cs typeface="Calibri"/>
              </a:rPr>
              <a:t> </a:t>
            </a:r>
            <a:r>
              <a:rPr sz="650" spc="-10" dirty="0">
                <a:latin typeface="Calibri"/>
                <a:cs typeface="Calibri"/>
              </a:rPr>
              <a:t>1024</a:t>
            </a:r>
            <a:r>
              <a:rPr sz="650" spc="-20" dirty="0">
                <a:latin typeface="Calibri"/>
                <a:cs typeface="Calibri"/>
              </a:rPr>
              <a:t> </a:t>
            </a:r>
            <a:r>
              <a:rPr sz="650" spc="-10" dirty="0">
                <a:latin typeface="Calibri"/>
                <a:cs typeface="Calibri"/>
              </a:rPr>
              <a:t>nodes</a:t>
            </a:r>
            <a:endParaRPr sz="650">
              <a:latin typeface="Calibri"/>
              <a:cs typeface="Calibri"/>
            </a:endParaRPr>
          </a:p>
        </p:txBody>
      </p:sp>
      <p:sp>
        <p:nvSpPr>
          <p:cNvPr id="94" name="object 94"/>
          <p:cNvSpPr txBox="1"/>
          <p:nvPr/>
        </p:nvSpPr>
        <p:spPr>
          <a:xfrm>
            <a:off x="10100246" y="5369039"/>
            <a:ext cx="541020" cy="232410"/>
          </a:xfrm>
          <a:prstGeom prst="rect">
            <a:avLst/>
          </a:prstGeom>
        </p:spPr>
        <p:txBody>
          <a:bodyPr vert="horz" wrap="square" lIns="0" tIns="12700" rIns="0" bIns="0" rtlCol="0">
            <a:spAutoFit/>
          </a:bodyPr>
          <a:lstStyle/>
          <a:p>
            <a:pPr marL="100330" marR="5080" indent="-88265">
              <a:lnSpc>
                <a:spcPct val="104400"/>
              </a:lnSpc>
              <a:spcBef>
                <a:spcPts val="100"/>
              </a:spcBef>
            </a:pPr>
            <a:r>
              <a:rPr sz="650" spc="-10" dirty="0">
                <a:latin typeface="Calibri"/>
                <a:cs typeface="Calibri"/>
              </a:rPr>
              <a:t>Fully connected</a:t>
            </a:r>
            <a:r>
              <a:rPr sz="650" spc="500" dirty="0">
                <a:latin typeface="Calibri"/>
                <a:cs typeface="Calibri"/>
              </a:rPr>
              <a:t> </a:t>
            </a:r>
            <a:r>
              <a:rPr sz="650" spc="-10" dirty="0">
                <a:latin typeface="Calibri"/>
                <a:cs typeface="Calibri"/>
              </a:rPr>
              <a:t>128</a:t>
            </a:r>
            <a:r>
              <a:rPr sz="650" spc="-15" dirty="0">
                <a:latin typeface="Calibri"/>
                <a:cs typeface="Calibri"/>
              </a:rPr>
              <a:t> </a:t>
            </a:r>
            <a:r>
              <a:rPr sz="650" spc="-10" dirty="0">
                <a:latin typeface="Calibri"/>
                <a:cs typeface="Calibri"/>
              </a:rPr>
              <a:t>nodes</a:t>
            </a:r>
            <a:endParaRPr sz="650">
              <a:latin typeface="Calibri"/>
              <a:cs typeface="Calibri"/>
            </a:endParaRPr>
          </a:p>
        </p:txBody>
      </p:sp>
      <p:sp>
        <p:nvSpPr>
          <p:cNvPr id="95" name="object 95"/>
          <p:cNvSpPr txBox="1"/>
          <p:nvPr/>
        </p:nvSpPr>
        <p:spPr>
          <a:xfrm>
            <a:off x="10342536" y="4312285"/>
            <a:ext cx="541020" cy="232410"/>
          </a:xfrm>
          <a:prstGeom prst="rect">
            <a:avLst/>
          </a:prstGeom>
        </p:spPr>
        <p:txBody>
          <a:bodyPr vert="horz" wrap="square" lIns="0" tIns="17145" rIns="0" bIns="0" rtlCol="0">
            <a:spAutoFit/>
          </a:bodyPr>
          <a:lstStyle/>
          <a:p>
            <a:pPr algn="ctr">
              <a:lnSpc>
                <a:spcPct val="100000"/>
              </a:lnSpc>
              <a:spcBef>
                <a:spcPts val="135"/>
              </a:spcBef>
            </a:pPr>
            <a:r>
              <a:rPr sz="650" spc="-10" dirty="0">
                <a:latin typeface="Calibri"/>
                <a:cs typeface="Calibri"/>
              </a:rPr>
              <a:t>Fully connected</a:t>
            </a:r>
            <a:endParaRPr sz="650">
              <a:latin typeface="Calibri"/>
              <a:cs typeface="Calibri"/>
            </a:endParaRPr>
          </a:p>
          <a:p>
            <a:pPr marR="8890" algn="ctr">
              <a:lnSpc>
                <a:spcPct val="100000"/>
              </a:lnSpc>
              <a:spcBef>
                <a:spcPts val="35"/>
              </a:spcBef>
            </a:pPr>
            <a:r>
              <a:rPr sz="650" i="1" spc="-10" dirty="0">
                <a:latin typeface="Calibri"/>
                <a:cs typeface="Calibri"/>
              </a:rPr>
              <a:t>M</a:t>
            </a:r>
            <a:r>
              <a:rPr sz="650" spc="-10" dirty="0">
                <a:latin typeface="Calibri"/>
                <a:cs typeface="Calibri"/>
              </a:rPr>
              <a:t>classes</a:t>
            </a:r>
            <a:endParaRPr sz="650">
              <a:latin typeface="Calibri"/>
              <a:cs typeface="Calibri"/>
            </a:endParaRPr>
          </a:p>
        </p:txBody>
      </p:sp>
      <p:pic>
        <p:nvPicPr>
          <p:cNvPr id="96" name="object 96"/>
          <p:cNvPicPr/>
          <p:nvPr/>
        </p:nvPicPr>
        <p:blipFill>
          <a:blip r:embed="rId19" cstate="print"/>
          <a:stretch>
            <a:fillRect/>
          </a:stretch>
        </p:blipFill>
        <p:spPr>
          <a:xfrm>
            <a:off x="9522559" y="1020307"/>
            <a:ext cx="881230" cy="178607"/>
          </a:xfrm>
          <a:prstGeom prst="rect">
            <a:avLst/>
          </a:prstGeom>
        </p:spPr>
      </p:pic>
      <p:pic>
        <p:nvPicPr>
          <p:cNvPr id="97" name="object 97"/>
          <p:cNvPicPr/>
          <p:nvPr/>
        </p:nvPicPr>
        <p:blipFill>
          <a:blip r:embed="rId20" cstate="print"/>
          <a:stretch>
            <a:fillRect/>
          </a:stretch>
        </p:blipFill>
        <p:spPr>
          <a:xfrm>
            <a:off x="10478978" y="1010186"/>
            <a:ext cx="1417256" cy="188729"/>
          </a:xfrm>
          <a:prstGeom prst="rect">
            <a:avLst/>
          </a:prstGeom>
        </p:spPr>
      </p:pic>
      <p:grpSp>
        <p:nvGrpSpPr>
          <p:cNvPr id="98" name="object 98"/>
          <p:cNvGrpSpPr/>
          <p:nvPr/>
        </p:nvGrpSpPr>
        <p:grpSpPr>
          <a:xfrm>
            <a:off x="6602169" y="1017295"/>
            <a:ext cx="2717800" cy="1887855"/>
            <a:chOff x="6602169" y="1017295"/>
            <a:chExt cx="2717800" cy="1887855"/>
          </a:xfrm>
        </p:grpSpPr>
        <p:sp>
          <p:nvSpPr>
            <p:cNvPr id="99" name="object 99"/>
            <p:cNvSpPr/>
            <p:nvPr/>
          </p:nvSpPr>
          <p:spPr>
            <a:xfrm>
              <a:off x="6605333" y="1020470"/>
              <a:ext cx="2711450" cy="1881505"/>
            </a:xfrm>
            <a:custGeom>
              <a:avLst/>
              <a:gdLst/>
              <a:ahLst/>
              <a:cxnLst/>
              <a:rect l="l" t="t" r="r" b="b"/>
              <a:pathLst>
                <a:path w="2711450" h="1881505">
                  <a:moveTo>
                    <a:pt x="2710954" y="1880933"/>
                  </a:moveTo>
                  <a:lnTo>
                    <a:pt x="0" y="1880933"/>
                  </a:lnTo>
                  <a:lnTo>
                    <a:pt x="0" y="0"/>
                  </a:lnTo>
                  <a:lnTo>
                    <a:pt x="2710954" y="0"/>
                  </a:lnTo>
                  <a:lnTo>
                    <a:pt x="2710954" y="1880933"/>
                  </a:lnTo>
                  <a:close/>
                </a:path>
              </a:pathLst>
            </a:custGeom>
            <a:solidFill>
              <a:srgbClr val="4371C4">
                <a:alpha val="18038"/>
              </a:srgbClr>
            </a:solidFill>
          </p:spPr>
          <p:txBody>
            <a:bodyPr wrap="square" lIns="0" tIns="0" rIns="0" bIns="0" rtlCol="0"/>
            <a:lstStyle/>
            <a:p>
              <a:endParaRPr/>
            </a:p>
          </p:txBody>
        </p:sp>
        <p:sp>
          <p:nvSpPr>
            <p:cNvPr id="100" name="object 100"/>
            <p:cNvSpPr/>
            <p:nvPr/>
          </p:nvSpPr>
          <p:spPr>
            <a:xfrm>
              <a:off x="6605344" y="1020470"/>
              <a:ext cx="2711450" cy="1881505"/>
            </a:xfrm>
            <a:custGeom>
              <a:avLst/>
              <a:gdLst/>
              <a:ahLst/>
              <a:cxnLst/>
              <a:rect l="l" t="t" r="r" b="b"/>
              <a:pathLst>
                <a:path w="2711450" h="1881505">
                  <a:moveTo>
                    <a:pt x="0" y="0"/>
                  </a:moveTo>
                  <a:lnTo>
                    <a:pt x="2710948" y="0"/>
                  </a:lnTo>
                  <a:lnTo>
                    <a:pt x="2710948" y="1880933"/>
                  </a:lnTo>
                  <a:lnTo>
                    <a:pt x="0" y="1880933"/>
                  </a:lnTo>
                  <a:lnTo>
                    <a:pt x="0" y="0"/>
                  </a:lnTo>
                  <a:close/>
                </a:path>
              </a:pathLst>
            </a:custGeom>
            <a:ln w="6167">
              <a:solidFill>
                <a:srgbClr val="2E518E"/>
              </a:solidFill>
            </a:ln>
          </p:spPr>
          <p:txBody>
            <a:bodyPr wrap="square" lIns="0" tIns="0" rIns="0" bIns="0" rtlCol="0"/>
            <a:lstStyle/>
            <a:p>
              <a:endParaRPr/>
            </a:p>
          </p:txBody>
        </p:sp>
        <p:pic>
          <p:nvPicPr>
            <p:cNvPr id="101" name="object 101"/>
            <p:cNvPicPr/>
            <p:nvPr/>
          </p:nvPicPr>
          <p:blipFill>
            <a:blip r:embed="rId21" cstate="print"/>
            <a:stretch>
              <a:fillRect/>
            </a:stretch>
          </p:blipFill>
          <p:spPr>
            <a:xfrm>
              <a:off x="8140500" y="1475132"/>
              <a:ext cx="397924" cy="374353"/>
            </a:xfrm>
            <a:prstGeom prst="rect">
              <a:avLst/>
            </a:prstGeom>
          </p:spPr>
        </p:pic>
        <p:pic>
          <p:nvPicPr>
            <p:cNvPr id="102" name="object 102"/>
            <p:cNvPicPr/>
            <p:nvPr/>
          </p:nvPicPr>
          <p:blipFill>
            <a:blip r:embed="rId22" cstate="print"/>
            <a:stretch>
              <a:fillRect/>
            </a:stretch>
          </p:blipFill>
          <p:spPr>
            <a:xfrm>
              <a:off x="7680460" y="1495617"/>
              <a:ext cx="390054" cy="347632"/>
            </a:xfrm>
            <a:prstGeom prst="rect">
              <a:avLst/>
            </a:prstGeom>
          </p:spPr>
        </p:pic>
      </p:grpSp>
      <p:sp>
        <p:nvSpPr>
          <p:cNvPr id="103" name="object 103"/>
          <p:cNvSpPr txBox="1"/>
          <p:nvPr/>
        </p:nvSpPr>
        <p:spPr>
          <a:xfrm>
            <a:off x="7499502" y="1175106"/>
            <a:ext cx="1068070" cy="293370"/>
          </a:xfrm>
          <a:prstGeom prst="rect">
            <a:avLst/>
          </a:prstGeom>
        </p:spPr>
        <p:txBody>
          <a:bodyPr vert="horz" wrap="square" lIns="0" tIns="16510" rIns="0" bIns="0" rtlCol="0">
            <a:spAutoFit/>
          </a:bodyPr>
          <a:lstStyle/>
          <a:p>
            <a:pPr marR="3810" algn="ctr">
              <a:lnSpc>
                <a:spcPct val="100000"/>
              </a:lnSpc>
              <a:spcBef>
                <a:spcPts val="130"/>
              </a:spcBef>
              <a:tabLst>
                <a:tab pos="565785" algn="l"/>
              </a:tabLst>
            </a:pPr>
            <a:r>
              <a:rPr sz="550" spc="-10" dirty="0">
                <a:latin typeface="Calibri"/>
                <a:cs typeface="Calibri"/>
              </a:rPr>
              <a:t>Conv2D</a:t>
            </a:r>
            <a:r>
              <a:rPr sz="550" dirty="0">
                <a:latin typeface="Calibri"/>
                <a:cs typeface="Calibri"/>
              </a:rPr>
              <a:t>	</a:t>
            </a:r>
            <a:r>
              <a:rPr sz="550" spc="-10" dirty="0">
                <a:latin typeface="Calibri"/>
                <a:cs typeface="Calibri"/>
              </a:rPr>
              <a:t>Conv2D</a:t>
            </a:r>
            <a:endParaRPr sz="550">
              <a:latin typeface="Calibri"/>
              <a:cs typeface="Calibri"/>
            </a:endParaRPr>
          </a:p>
          <a:p>
            <a:pPr marR="5080" indent="17780" algn="ctr">
              <a:lnSpc>
                <a:spcPct val="102400"/>
              </a:lnSpc>
              <a:spcBef>
                <a:spcPts val="60"/>
              </a:spcBef>
            </a:pPr>
            <a:r>
              <a:rPr sz="550" dirty="0">
                <a:latin typeface="Calibri"/>
                <a:cs typeface="Calibri"/>
              </a:rPr>
              <a:t>8</a:t>
            </a:r>
            <a:r>
              <a:rPr sz="550" spc="25" dirty="0">
                <a:latin typeface="Calibri"/>
                <a:cs typeface="Calibri"/>
              </a:rPr>
              <a:t> </a:t>
            </a:r>
            <a:r>
              <a:rPr sz="550" dirty="0">
                <a:latin typeface="Calibri"/>
                <a:cs typeface="Calibri"/>
              </a:rPr>
              <a:t>output</a:t>
            </a:r>
            <a:r>
              <a:rPr sz="550" spc="20" dirty="0">
                <a:latin typeface="Calibri"/>
                <a:cs typeface="Calibri"/>
              </a:rPr>
              <a:t> </a:t>
            </a:r>
            <a:r>
              <a:rPr sz="550" dirty="0">
                <a:latin typeface="Calibri"/>
                <a:cs typeface="Calibri"/>
              </a:rPr>
              <a:t>filters</a:t>
            </a:r>
            <a:r>
              <a:rPr sz="550" spc="330" dirty="0">
                <a:latin typeface="Calibri"/>
                <a:cs typeface="Calibri"/>
              </a:rPr>
              <a:t>  </a:t>
            </a:r>
            <a:r>
              <a:rPr sz="550" dirty="0">
                <a:latin typeface="Calibri"/>
                <a:cs typeface="Calibri"/>
              </a:rPr>
              <a:t>16</a:t>
            </a:r>
            <a:r>
              <a:rPr sz="550" spc="20" dirty="0">
                <a:latin typeface="Calibri"/>
                <a:cs typeface="Calibri"/>
              </a:rPr>
              <a:t> </a:t>
            </a:r>
            <a:r>
              <a:rPr sz="550" dirty="0">
                <a:latin typeface="Calibri"/>
                <a:cs typeface="Calibri"/>
              </a:rPr>
              <a:t>output</a:t>
            </a:r>
            <a:r>
              <a:rPr sz="550" spc="20" dirty="0">
                <a:latin typeface="Calibri"/>
                <a:cs typeface="Calibri"/>
              </a:rPr>
              <a:t> </a:t>
            </a:r>
            <a:r>
              <a:rPr sz="550" spc="-10" dirty="0">
                <a:latin typeface="Calibri"/>
                <a:cs typeface="Calibri"/>
              </a:rPr>
              <a:t>filters</a:t>
            </a:r>
            <a:r>
              <a:rPr sz="550" spc="500" dirty="0">
                <a:latin typeface="Calibri"/>
                <a:cs typeface="Calibri"/>
              </a:rPr>
              <a:t> </a:t>
            </a:r>
            <a:r>
              <a:rPr sz="550" dirty="0">
                <a:latin typeface="Calibri"/>
                <a:cs typeface="Calibri"/>
              </a:rPr>
              <a:t>Kernel</a:t>
            </a:r>
            <a:r>
              <a:rPr sz="550" spc="20" dirty="0">
                <a:latin typeface="Calibri"/>
                <a:cs typeface="Calibri"/>
              </a:rPr>
              <a:t> </a:t>
            </a:r>
            <a:r>
              <a:rPr sz="550" dirty="0">
                <a:latin typeface="Calibri"/>
                <a:cs typeface="Calibri"/>
              </a:rPr>
              <a:t>size</a:t>
            </a:r>
            <a:r>
              <a:rPr sz="550" spc="35" dirty="0">
                <a:latin typeface="Calibri"/>
                <a:cs typeface="Calibri"/>
              </a:rPr>
              <a:t> </a:t>
            </a:r>
            <a:r>
              <a:rPr sz="550" dirty="0">
                <a:latin typeface="Calibri"/>
                <a:cs typeface="Calibri"/>
              </a:rPr>
              <a:t>(3x3)</a:t>
            </a:r>
            <a:r>
              <a:rPr sz="550" spc="225" dirty="0">
                <a:latin typeface="Calibri"/>
                <a:cs typeface="Calibri"/>
              </a:rPr>
              <a:t>  </a:t>
            </a:r>
            <a:r>
              <a:rPr sz="550" dirty="0">
                <a:latin typeface="Calibri"/>
                <a:cs typeface="Calibri"/>
              </a:rPr>
              <a:t>Kernel</a:t>
            </a:r>
            <a:r>
              <a:rPr sz="550" spc="25" dirty="0">
                <a:latin typeface="Calibri"/>
                <a:cs typeface="Calibri"/>
              </a:rPr>
              <a:t> </a:t>
            </a:r>
            <a:r>
              <a:rPr sz="550" dirty="0">
                <a:latin typeface="Calibri"/>
                <a:cs typeface="Calibri"/>
              </a:rPr>
              <a:t>size</a:t>
            </a:r>
            <a:r>
              <a:rPr sz="550" spc="30" dirty="0">
                <a:latin typeface="Calibri"/>
                <a:cs typeface="Calibri"/>
              </a:rPr>
              <a:t> </a:t>
            </a:r>
            <a:r>
              <a:rPr sz="550" spc="-10" dirty="0">
                <a:latin typeface="Calibri"/>
                <a:cs typeface="Calibri"/>
              </a:rPr>
              <a:t>(3x3)</a:t>
            </a:r>
            <a:endParaRPr sz="550">
              <a:latin typeface="Calibri"/>
              <a:cs typeface="Calibri"/>
            </a:endParaRPr>
          </a:p>
        </p:txBody>
      </p:sp>
      <p:grpSp>
        <p:nvGrpSpPr>
          <p:cNvPr id="104" name="object 104"/>
          <p:cNvGrpSpPr/>
          <p:nvPr/>
        </p:nvGrpSpPr>
        <p:grpSpPr>
          <a:xfrm>
            <a:off x="6893077" y="1518488"/>
            <a:ext cx="2316480" cy="972819"/>
            <a:chOff x="6893077" y="1518488"/>
            <a:chExt cx="2316480" cy="972819"/>
          </a:xfrm>
        </p:grpSpPr>
        <p:sp>
          <p:nvSpPr>
            <p:cNvPr id="105" name="object 105"/>
            <p:cNvSpPr/>
            <p:nvPr/>
          </p:nvSpPr>
          <p:spPr>
            <a:xfrm>
              <a:off x="8955786" y="1521663"/>
              <a:ext cx="30480" cy="319405"/>
            </a:xfrm>
            <a:custGeom>
              <a:avLst/>
              <a:gdLst/>
              <a:ahLst/>
              <a:cxnLst/>
              <a:rect l="l" t="t" r="r" b="b"/>
              <a:pathLst>
                <a:path w="30479" h="319405">
                  <a:moveTo>
                    <a:pt x="30060" y="319239"/>
                  </a:moveTo>
                  <a:lnTo>
                    <a:pt x="0" y="319239"/>
                  </a:lnTo>
                  <a:lnTo>
                    <a:pt x="0" y="0"/>
                  </a:lnTo>
                  <a:lnTo>
                    <a:pt x="30060" y="0"/>
                  </a:lnTo>
                  <a:lnTo>
                    <a:pt x="30060" y="319239"/>
                  </a:lnTo>
                  <a:close/>
                </a:path>
              </a:pathLst>
            </a:custGeom>
            <a:solidFill>
              <a:srgbClr val="4371C4"/>
            </a:solidFill>
          </p:spPr>
          <p:txBody>
            <a:bodyPr wrap="square" lIns="0" tIns="0" rIns="0" bIns="0" rtlCol="0"/>
            <a:lstStyle/>
            <a:p>
              <a:endParaRPr/>
            </a:p>
          </p:txBody>
        </p:sp>
        <p:sp>
          <p:nvSpPr>
            <p:cNvPr id="106" name="object 106"/>
            <p:cNvSpPr/>
            <p:nvPr/>
          </p:nvSpPr>
          <p:spPr>
            <a:xfrm>
              <a:off x="8955787" y="1521663"/>
              <a:ext cx="30480" cy="319405"/>
            </a:xfrm>
            <a:custGeom>
              <a:avLst/>
              <a:gdLst/>
              <a:ahLst/>
              <a:cxnLst/>
              <a:rect l="l" t="t" r="r" b="b"/>
              <a:pathLst>
                <a:path w="30479" h="319405">
                  <a:moveTo>
                    <a:pt x="0" y="0"/>
                  </a:moveTo>
                  <a:lnTo>
                    <a:pt x="30060" y="0"/>
                  </a:lnTo>
                  <a:lnTo>
                    <a:pt x="30060" y="319189"/>
                  </a:lnTo>
                  <a:lnTo>
                    <a:pt x="0" y="319189"/>
                  </a:lnTo>
                  <a:lnTo>
                    <a:pt x="0" y="0"/>
                  </a:lnTo>
                  <a:close/>
                </a:path>
              </a:pathLst>
            </a:custGeom>
            <a:ln w="6165">
              <a:solidFill>
                <a:srgbClr val="2E518E"/>
              </a:solidFill>
            </a:ln>
          </p:spPr>
          <p:txBody>
            <a:bodyPr wrap="square" lIns="0" tIns="0" rIns="0" bIns="0" rtlCol="0"/>
            <a:lstStyle/>
            <a:p>
              <a:endParaRPr/>
            </a:p>
          </p:txBody>
        </p:sp>
        <p:sp>
          <p:nvSpPr>
            <p:cNvPr id="107" name="object 107"/>
            <p:cNvSpPr/>
            <p:nvPr/>
          </p:nvSpPr>
          <p:spPr>
            <a:xfrm>
              <a:off x="8478737" y="1807908"/>
              <a:ext cx="116205" cy="106045"/>
            </a:xfrm>
            <a:custGeom>
              <a:avLst/>
              <a:gdLst/>
              <a:ahLst/>
              <a:cxnLst/>
              <a:rect l="l" t="t" r="r" b="b"/>
              <a:pathLst>
                <a:path w="116204" h="106044">
                  <a:moveTo>
                    <a:pt x="116038" y="105562"/>
                  </a:moveTo>
                  <a:lnTo>
                    <a:pt x="0" y="105562"/>
                  </a:lnTo>
                  <a:lnTo>
                    <a:pt x="0" y="0"/>
                  </a:lnTo>
                  <a:lnTo>
                    <a:pt x="116038" y="0"/>
                  </a:lnTo>
                  <a:lnTo>
                    <a:pt x="116038" y="105562"/>
                  </a:lnTo>
                  <a:close/>
                </a:path>
              </a:pathLst>
            </a:custGeom>
            <a:solidFill>
              <a:srgbClr val="4371C4"/>
            </a:solidFill>
          </p:spPr>
          <p:txBody>
            <a:bodyPr wrap="square" lIns="0" tIns="0" rIns="0" bIns="0" rtlCol="0"/>
            <a:lstStyle/>
            <a:p>
              <a:endParaRPr/>
            </a:p>
          </p:txBody>
        </p:sp>
        <p:sp>
          <p:nvSpPr>
            <p:cNvPr id="108" name="object 108"/>
            <p:cNvSpPr/>
            <p:nvPr/>
          </p:nvSpPr>
          <p:spPr>
            <a:xfrm>
              <a:off x="8478737" y="1807908"/>
              <a:ext cx="116205" cy="106045"/>
            </a:xfrm>
            <a:custGeom>
              <a:avLst/>
              <a:gdLst/>
              <a:ahLst/>
              <a:cxnLst/>
              <a:rect l="l" t="t" r="r" b="b"/>
              <a:pathLst>
                <a:path w="116204" h="106044">
                  <a:moveTo>
                    <a:pt x="0" y="0"/>
                  </a:moveTo>
                  <a:lnTo>
                    <a:pt x="116038" y="0"/>
                  </a:lnTo>
                  <a:lnTo>
                    <a:pt x="116038" y="105562"/>
                  </a:lnTo>
                  <a:lnTo>
                    <a:pt x="0" y="105562"/>
                  </a:lnTo>
                  <a:lnTo>
                    <a:pt x="0" y="0"/>
                  </a:lnTo>
                  <a:close/>
                </a:path>
              </a:pathLst>
            </a:custGeom>
            <a:ln w="6167">
              <a:solidFill>
                <a:srgbClr val="2E518E"/>
              </a:solidFill>
            </a:ln>
          </p:spPr>
          <p:txBody>
            <a:bodyPr wrap="square" lIns="0" tIns="0" rIns="0" bIns="0" rtlCol="0"/>
            <a:lstStyle/>
            <a:p>
              <a:endParaRPr/>
            </a:p>
          </p:txBody>
        </p:sp>
        <p:sp>
          <p:nvSpPr>
            <p:cNvPr id="109" name="object 109"/>
            <p:cNvSpPr/>
            <p:nvPr/>
          </p:nvSpPr>
          <p:spPr>
            <a:xfrm>
              <a:off x="7906746" y="1704187"/>
              <a:ext cx="229235" cy="207645"/>
            </a:xfrm>
            <a:custGeom>
              <a:avLst/>
              <a:gdLst/>
              <a:ahLst/>
              <a:cxnLst/>
              <a:rect l="l" t="t" r="r" b="b"/>
              <a:pathLst>
                <a:path w="229234" h="207644">
                  <a:moveTo>
                    <a:pt x="228801" y="207416"/>
                  </a:moveTo>
                  <a:lnTo>
                    <a:pt x="0" y="207416"/>
                  </a:lnTo>
                  <a:lnTo>
                    <a:pt x="0" y="0"/>
                  </a:lnTo>
                  <a:lnTo>
                    <a:pt x="228801" y="0"/>
                  </a:lnTo>
                  <a:lnTo>
                    <a:pt x="228801" y="207416"/>
                  </a:lnTo>
                  <a:close/>
                </a:path>
              </a:pathLst>
            </a:custGeom>
            <a:solidFill>
              <a:srgbClr val="4371C4"/>
            </a:solidFill>
          </p:spPr>
          <p:txBody>
            <a:bodyPr wrap="square" lIns="0" tIns="0" rIns="0" bIns="0" rtlCol="0"/>
            <a:lstStyle/>
            <a:p>
              <a:endParaRPr/>
            </a:p>
          </p:txBody>
        </p:sp>
        <p:sp>
          <p:nvSpPr>
            <p:cNvPr id="110" name="object 110"/>
            <p:cNvSpPr/>
            <p:nvPr/>
          </p:nvSpPr>
          <p:spPr>
            <a:xfrm>
              <a:off x="7906746" y="1704187"/>
              <a:ext cx="229235" cy="207645"/>
            </a:xfrm>
            <a:custGeom>
              <a:avLst/>
              <a:gdLst/>
              <a:ahLst/>
              <a:cxnLst/>
              <a:rect l="l" t="t" r="r" b="b"/>
              <a:pathLst>
                <a:path w="229234" h="207644">
                  <a:moveTo>
                    <a:pt x="0" y="0"/>
                  </a:moveTo>
                  <a:lnTo>
                    <a:pt x="228801" y="0"/>
                  </a:lnTo>
                  <a:lnTo>
                    <a:pt x="228801" y="207416"/>
                  </a:lnTo>
                  <a:lnTo>
                    <a:pt x="0" y="207416"/>
                  </a:lnTo>
                  <a:lnTo>
                    <a:pt x="0" y="0"/>
                  </a:lnTo>
                  <a:close/>
                </a:path>
              </a:pathLst>
            </a:custGeom>
            <a:ln w="6167">
              <a:solidFill>
                <a:srgbClr val="2E518E"/>
              </a:solidFill>
            </a:ln>
          </p:spPr>
          <p:txBody>
            <a:bodyPr wrap="square" lIns="0" tIns="0" rIns="0" bIns="0" rtlCol="0"/>
            <a:lstStyle/>
            <a:p>
              <a:endParaRPr/>
            </a:p>
          </p:txBody>
        </p:sp>
        <p:pic>
          <p:nvPicPr>
            <p:cNvPr id="111" name="object 111"/>
            <p:cNvPicPr/>
            <p:nvPr/>
          </p:nvPicPr>
          <p:blipFill>
            <a:blip r:embed="rId23" cstate="print"/>
            <a:stretch>
              <a:fillRect/>
            </a:stretch>
          </p:blipFill>
          <p:spPr>
            <a:xfrm>
              <a:off x="8633417" y="1648855"/>
              <a:ext cx="195020" cy="65553"/>
            </a:xfrm>
            <a:prstGeom prst="rect">
              <a:avLst/>
            </a:prstGeom>
          </p:spPr>
        </p:pic>
        <p:pic>
          <p:nvPicPr>
            <p:cNvPr id="112" name="object 112"/>
            <p:cNvPicPr/>
            <p:nvPr/>
          </p:nvPicPr>
          <p:blipFill>
            <a:blip r:embed="rId24" cstate="print"/>
            <a:stretch>
              <a:fillRect/>
            </a:stretch>
          </p:blipFill>
          <p:spPr>
            <a:xfrm>
              <a:off x="6893077" y="1578571"/>
              <a:ext cx="663901" cy="259016"/>
            </a:xfrm>
            <a:prstGeom prst="rect">
              <a:avLst/>
            </a:prstGeom>
          </p:spPr>
        </p:pic>
        <p:pic>
          <p:nvPicPr>
            <p:cNvPr id="113" name="object 113"/>
            <p:cNvPicPr/>
            <p:nvPr/>
          </p:nvPicPr>
          <p:blipFill>
            <a:blip r:embed="rId25" cstate="print"/>
            <a:stretch>
              <a:fillRect/>
            </a:stretch>
          </p:blipFill>
          <p:spPr>
            <a:xfrm>
              <a:off x="8140500" y="2049553"/>
              <a:ext cx="397924" cy="374365"/>
            </a:xfrm>
            <a:prstGeom prst="rect">
              <a:avLst/>
            </a:prstGeom>
          </p:spPr>
        </p:pic>
        <p:pic>
          <p:nvPicPr>
            <p:cNvPr id="114" name="object 114"/>
            <p:cNvPicPr/>
            <p:nvPr/>
          </p:nvPicPr>
          <p:blipFill>
            <a:blip r:embed="rId22" cstate="print"/>
            <a:stretch>
              <a:fillRect/>
            </a:stretch>
          </p:blipFill>
          <p:spPr>
            <a:xfrm>
              <a:off x="7680460" y="2070038"/>
              <a:ext cx="390054" cy="347632"/>
            </a:xfrm>
            <a:prstGeom prst="rect">
              <a:avLst/>
            </a:prstGeom>
          </p:spPr>
        </p:pic>
        <p:sp>
          <p:nvSpPr>
            <p:cNvPr id="115" name="object 115"/>
            <p:cNvSpPr/>
            <p:nvPr/>
          </p:nvSpPr>
          <p:spPr>
            <a:xfrm>
              <a:off x="8955787" y="2096147"/>
              <a:ext cx="30480" cy="319405"/>
            </a:xfrm>
            <a:custGeom>
              <a:avLst/>
              <a:gdLst/>
              <a:ahLst/>
              <a:cxnLst/>
              <a:rect l="l" t="t" r="r" b="b"/>
              <a:pathLst>
                <a:path w="30479" h="319405">
                  <a:moveTo>
                    <a:pt x="30060" y="319189"/>
                  </a:moveTo>
                  <a:lnTo>
                    <a:pt x="0" y="319189"/>
                  </a:lnTo>
                  <a:lnTo>
                    <a:pt x="0" y="0"/>
                  </a:lnTo>
                  <a:lnTo>
                    <a:pt x="30060" y="0"/>
                  </a:lnTo>
                  <a:lnTo>
                    <a:pt x="30060" y="319189"/>
                  </a:lnTo>
                  <a:close/>
                </a:path>
              </a:pathLst>
            </a:custGeom>
            <a:solidFill>
              <a:srgbClr val="4371C4"/>
            </a:solidFill>
          </p:spPr>
          <p:txBody>
            <a:bodyPr wrap="square" lIns="0" tIns="0" rIns="0" bIns="0" rtlCol="0"/>
            <a:lstStyle/>
            <a:p>
              <a:endParaRPr/>
            </a:p>
          </p:txBody>
        </p:sp>
        <p:sp>
          <p:nvSpPr>
            <p:cNvPr id="116" name="object 116"/>
            <p:cNvSpPr/>
            <p:nvPr/>
          </p:nvSpPr>
          <p:spPr>
            <a:xfrm>
              <a:off x="8955787" y="2096147"/>
              <a:ext cx="30480" cy="319405"/>
            </a:xfrm>
            <a:custGeom>
              <a:avLst/>
              <a:gdLst/>
              <a:ahLst/>
              <a:cxnLst/>
              <a:rect l="l" t="t" r="r" b="b"/>
              <a:pathLst>
                <a:path w="30479" h="319405">
                  <a:moveTo>
                    <a:pt x="0" y="0"/>
                  </a:moveTo>
                  <a:lnTo>
                    <a:pt x="30060" y="0"/>
                  </a:lnTo>
                  <a:lnTo>
                    <a:pt x="30060" y="319189"/>
                  </a:lnTo>
                  <a:lnTo>
                    <a:pt x="0" y="319189"/>
                  </a:lnTo>
                  <a:lnTo>
                    <a:pt x="0" y="0"/>
                  </a:lnTo>
                  <a:close/>
                </a:path>
              </a:pathLst>
            </a:custGeom>
            <a:ln w="6165">
              <a:solidFill>
                <a:srgbClr val="2E518E"/>
              </a:solidFill>
            </a:ln>
          </p:spPr>
          <p:txBody>
            <a:bodyPr wrap="square" lIns="0" tIns="0" rIns="0" bIns="0" rtlCol="0"/>
            <a:lstStyle/>
            <a:p>
              <a:endParaRPr/>
            </a:p>
          </p:txBody>
        </p:sp>
        <p:sp>
          <p:nvSpPr>
            <p:cNvPr id="117" name="object 117"/>
            <p:cNvSpPr/>
            <p:nvPr/>
          </p:nvSpPr>
          <p:spPr>
            <a:xfrm>
              <a:off x="8478737" y="2382342"/>
              <a:ext cx="116205" cy="106045"/>
            </a:xfrm>
            <a:custGeom>
              <a:avLst/>
              <a:gdLst/>
              <a:ahLst/>
              <a:cxnLst/>
              <a:rect l="l" t="t" r="r" b="b"/>
              <a:pathLst>
                <a:path w="116204" h="106044">
                  <a:moveTo>
                    <a:pt x="116038" y="105613"/>
                  </a:moveTo>
                  <a:lnTo>
                    <a:pt x="0" y="105613"/>
                  </a:lnTo>
                  <a:lnTo>
                    <a:pt x="0" y="0"/>
                  </a:lnTo>
                  <a:lnTo>
                    <a:pt x="116038" y="0"/>
                  </a:lnTo>
                  <a:lnTo>
                    <a:pt x="116038" y="105613"/>
                  </a:lnTo>
                  <a:close/>
                </a:path>
              </a:pathLst>
            </a:custGeom>
            <a:solidFill>
              <a:srgbClr val="4371C4"/>
            </a:solidFill>
          </p:spPr>
          <p:txBody>
            <a:bodyPr wrap="square" lIns="0" tIns="0" rIns="0" bIns="0" rtlCol="0"/>
            <a:lstStyle/>
            <a:p>
              <a:endParaRPr/>
            </a:p>
          </p:txBody>
        </p:sp>
        <p:sp>
          <p:nvSpPr>
            <p:cNvPr id="118" name="object 118"/>
            <p:cNvSpPr/>
            <p:nvPr/>
          </p:nvSpPr>
          <p:spPr>
            <a:xfrm>
              <a:off x="8478737" y="2382342"/>
              <a:ext cx="116205" cy="106045"/>
            </a:xfrm>
            <a:custGeom>
              <a:avLst/>
              <a:gdLst/>
              <a:ahLst/>
              <a:cxnLst/>
              <a:rect l="l" t="t" r="r" b="b"/>
              <a:pathLst>
                <a:path w="116204" h="106044">
                  <a:moveTo>
                    <a:pt x="0" y="0"/>
                  </a:moveTo>
                  <a:lnTo>
                    <a:pt x="116038" y="0"/>
                  </a:lnTo>
                  <a:lnTo>
                    <a:pt x="116038" y="105613"/>
                  </a:lnTo>
                  <a:lnTo>
                    <a:pt x="0" y="105613"/>
                  </a:lnTo>
                  <a:lnTo>
                    <a:pt x="0" y="0"/>
                  </a:lnTo>
                  <a:close/>
                </a:path>
              </a:pathLst>
            </a:custGeom>
            <a:ln w="6167">
              <a:solidFill>
                <a:srgbClr val="2E518E"/>
              </a:solidFill>
            </a:ln>
          </p:spPr>
          <p:txBody>
            <a:bodyPr wrap="square" lIns="0" tIns="0" rIns="0" bIns="0" rtlCol="0"/>
            <a:lstStyle/>
            <a:p>
              <a:endParaRPr/>
            </a:p>
          </p:txBody>
        </p:sp>
        <p:sp>
          <p:nvSpPr>
            <p:cNvPr id="119" name="object 119"/>
            <p:cNvSpPr/>
            <p:nvPr/>
          </p:nvSpPr>
          <p:spPr>
            <a:xfrm>
              <a:off x="7906746" y="2278608"/>
              <a:ext cx="229235" cy="207645"/>
            </a:xfrm>
            <a:custGeom>
              <a:avLst/>
              <a:gdLst/>
              <a:ahLst/>
              <a:cxnLst/>
              <a:rect l="l" t="t" r="r" b="b"/>
              <a:pathLst>
                <a:path w="229234" h="207644">
                  <a:moveTo>
                    <a:pt x="228801" y="207467"/>
                  </a:moveTo>
                  <a:lnTo>
                    <a:pt x="0" y="207467"/>
                  </a:lnTo>
                  <a:lnTo>
                    <a:pt x="0" y="0"/>
                  </a:lnTo>
                  <a:lnTo>
                    <a:pt x="228801" y="0"/>
                  </a:lnTo>
                  <a:lnTo>
                    <a:pt x="228801" y="207467"/>
                  </a:lnTo>
                  <a:close/>
                </a:path>
              </a:pathLst>
            </a:custGeom>
            <a:solidFill>
              <a:srgbClr val="4371C4"/>
            </a:solidFill>
          </p:spPr>
          <p:txBody>
            <a:bodyPr wrap="square" lIns="0" tIns="0" rIns="0" bIns="0" rtlCol="0"/>
            <a:lstStyle/>
            <a:p>
              <a:endParaRPr/>
            </a:p>
          </p:txBody>
        </p:sp>
        <p:sp>
          <p:nvSpPr>
            <p:cNvPr id="120" name="object 120"/>
            <p:cNvSpPr/>
            <p:nvPr/>
          </p:nvSpPr>
          <p:spPr>
            <a:xfrm>
              <a:off x="7906746" y="2278608"/>
              <a:ext cx="229235" cy="207645"/>
            </a:xfrm>
            <a:custGeom>
              <a:avLst/>
              <a:gdLst/>
              <a:ahLst/>
              <a:cxnLst/>
              <a:rect l="l" t="t" r="r" b="b"/>
              <a:pathLst>
                <a:path w="229234" h="207644">
                  <a:moveTo>
                    <a:pt x="0" y="0"/>
                  </a:moveTo>
                  <a:lnTo>
                    <a:pt x="228801" y="0"/>
                  </a:lnTo>
                  <a:lnTo>
                    <a:pt x="228801" y="207467"/>
                  </a:lnTo>
                  <a:lnTo>
                    <a:pt x="0" y="207467"/>
                  </a:lnTo>
                  <a:lnTo>
                    <a:pt x="0" y="0"/>
                  </a:lnTo>
                  <a:close/>
                </a:path>
              </a:pathLst>
            </a:custGeom>
            <a:ln w="6167">
              <a:solidFill>
                <a:srgbClr val="2E518E"/>
              </a:solidFill>
            </a:ln>
          </p:spPr>
          <p:txBody>
            <a:bodyPr wrap="square" lIns="0" tIns="0" rIns="0" bIns="0" rtlCol="0"/>
            <a:lstStyle/>
            <a:p>
              <a:endParaRPr/>
            </a:p>
          </p:txBody>
        </p:sp>
        <p:pic>
          <p:nvPicPr>
            <p:cNvPr id="121" name="object 121"/>
            <p:cNvPicPr/>
            <p:nvPr/>
          </p:nvPicPr>
          <p:blipFill>
            <a:blip r:embed="rId26" cstate="print"/>
            <a:stretch>
              <a:fillRect/>
            </a:stretch>
          </p:blipFill>
          <p:spPr>
            <a:xfrm>
              <a:off x="8633417" y="2223289"/>
              <a:ext cx="195020" cy="65540"/>
            </a:xfrm>
            <a:prstGeom prst="rect">
              <a:avLst/>
            </a:prstGeom>
          </p:spPr>
        </p:pic>
        <p:pic>
          <p:nvPicPr>
            <p:cNvPr id="122" name="object 122"/>
            <p:cNvPicPr/>
            <p:nvPr/>
          </p:nvPicPr>
          <p:blipFill>
            <a:blip r:embed="rId24" cstate="print"/>
            <a:stretch>
              <a:fillRect/>
            </a:stretch>
          </p:blipFill>
          <p:spPr>
            <a:xfrm>
              <a:off x="6893077" y="2152992"/>
              <a:ext cx="663901" cy="259041"/>
            </a:xfrm>
            <a:prstGeom prst="rect">
              <a:avLst/>
            </a:prstGeom>
          </p:spPr>
        </p:pic>
        <p:sp>
          <p:nvSpPr>
            <p:cNvPr id="123" name="object 123"/>
            <p:cNvSpPr/>
            <p:nvPr/>
          </p:nvSpPr>
          <p:spPr>
            <a:xfrm>
              <a:off x="9166715" y="1556194"/>
              <a:ext cx="39370" cy="846455"/>
            </a:xfrm>
            <a:custGeom>
              <a:avLst/>
              <a:gdLst/>
              <a:ahLst/>
              <a:cxnLst/>
              <a:rect l="l" t="t" r="r" b="b"/>
              <a:pathLst>
                <a:path w="39370" h="846455">
                  <a:moveTo>
                    <a:pt x="39237" y="846340"/>
                  </a:moveTo>
                  <a:lnTo>
                    <a:pt x="0" y="846340"/>
                  </a:lnTo>
                  <a:lnTo>
                    <a:pt x="0" y="0"/>
                  </a:lnTo>
                  <a:lnTo>
                    <a:pt x="39237" y="0"/>
                  </a:lnTo>
                  <a:lnTo>
                    <a:pt x="39237" y="846340"/>
                  </a:lnTo>
                  <a:close/>
                </a:path>
              </a:pathLst>
            </a:custGeom>
            <a:solidFill>
              <a:srgbClr val="4371C4"/>
            </a:solidFill>
          </p:spPr>
          <p:txBody>
            <a:bodyPr wrap="square" lIns="0" tIns="0" rIns="0" bIns="0" rtlCol="0"/>
            <a:lstStyle/>
            <a:p>
              <a:endParaRPr/>
            </a:p>
          </p:txBody>
        </p:sp>
        <p:sp>
          <p:nvSpPr>
            <p:cNvPr id="124" name="object 124"/>
            <p:cNvSpPr/>
            <p:nvPr/>
          </p:nvSpPr>
          <p:spPr>
            <a:xfrm>
              <a:off x="9166715" y="1556194"/>
              <a:ext cx="39370" cy="846455"/>
            </a:xfrm>
            <a:custGeom>
              <a:avLst/>
              <a:gdLst/>
              <a:ahLst/>
              <a:cxnLst/>
              <a:rect l="l" t="t" r="r" b="b"/>
              <a:pathLst>
                <a:path w="39370" h="846455">
                  <a:moveTo>
                    <a:pt x="0" y="0"/>
                  </a:moveTo>
                  <a:lnTo>
                    <a:pt x="39237" y="0"/>
                  </a:lnTo>
                  <a:lnTo>
                    <a:pt x="39237" y="846340"/>
                  </a:lnTo>
                  <a:lnTo>
                    <a:pt x="0" y="846340"/>
                  </a:lnTo>
                  <a:lnTo>
                    <a:pt x="0" y="0"/>
                  </a:lnTo>
                  <a:close/>
                </a:path>
              </a:pathLst>
            </a:custGeom>
            <a:ln w="6165">
              <a:solidFill>
                <a:srgbClr val="2E518E"/>
              </a:solidFill>
            </a:ln>
          </p:spPr>
          <p:txBody>
            <a:bodyPr wrap="square" lIns="0" tIns="0" rIns="0" bIns="0" rtlCol="0"/>
            <a:lstStyle/>
            <a:p>
              <a:endParaRPr/>
            </a:p>
          </p:txBody>
        </p:sp>
        <p:pic>
          <p:nvPicPr>
            <p:cNvPr id="125" name="object 125"/>
            <p:cNvPicPr/>
            <p:nvPr/>
          </p:nvPicPr>
          <p:blipFill>
            <a:blip r:embed="rId27" cstate="print"/>
            <a:stretch>
              <a:fillRect/>
            </a:stretch>
          </p:blipFill>
          <p:spPr>
            <a:xfrm>
              <a:off x="8100106" y="1652779"/>
              <a:ext cx="194982" cy="65553"/>
            </a:xfrm>
            <a:prstGeom prst="rect">
              <a:avLst/>
            </a:prstGeom>
          </p:spPr>
        </p:pic>
      </p:grpSp>
      <p:sp>
        <p:nvSpPr>
          <p:cNvPr id="126" name="object 126"/>
          <p:cNvSpPr txBox="1"/>
          <p:nvPr/>
        </p:nvSpPr>
        <p:spPr>
          <a:xfrm>
            <a:off x="8694928" y="1174606"/>
            <a:ext cx="563245" cy="234315"/>
          </a:xfrm>
          <a:prstGeom prst="rect">
            <a:avLst/>
          </a:prstGeom>
        </p:spPr>
        <p:txBody>
          <a:bodyPr vert="horz" wrap="square" lIns="0" tIns="10160" rIns="0" bIns="0" rtlCol="0">
            <a:spAutoFit/>
          </a:bodyPr>
          <a:lstStyle/>
          <a:p>
            <a:pPr marL="114935" marR="5080" indent="-115570">
              <a:lnSpc>
                <a:spcPct val="106100"/>
              </a:lnSpc>
              <a:spcBef>
                <a:spcPts val="80"/>
              </a:spcBef>
            </a:pPr>
            <a:r>
              <a:rPr sz="650" dirty="0">
                <a:latin typeface="Calibri"/>
                <a:cs typeface="Calibri"/>
              </a:rPr>
              <a:t>Fully</a:t>
            </a:r>
            <a:r>
              <a:rPr sz="650" spc="35" dirty="0">
                <a:latin typeface="Calibri"/>
                <a:cs typeface="Calibri"/>
              </a:rPr>
              <a:t> </a:t>
            </a:r>
            <a:r>
              <a:rPr sz="650" spc="-10" dirty="0">
                <a:latin typeface="Calibri"/>
                <a:cs typeface="Calibri"/>
              </a:rPr>
              <a:t>connected</a:t>
            </a:r>
            <a:r>
              <a:rPr sz="650" spc="500" dirty="0">
                <a:latin typeface="Calibri"/>
                <a:cs typeface="Calibri"/>
              </a:rPr>
              <a:t> </a:t>
            </a:r>
            <a:r>
              <a:rPr sz="650" dirty="0">
                <a:latin typeface="Calibri"/>
                <a:cs typeface="Calibri"/>
              </a:rPr>
              <a:t>16</a:t>
            </a:r>
            <a:r>
              <a:rPr sz="650" spc="25" dirty="0">
                <a:latin typeface="Calibri"/>
                <a:cs typeface="Calibri"/>
              </a:rPr>
              <a:t> </a:t>
            </a:r>
            <a:r>
              <a:rPr sz="650" spc="-10" dirty="0">
                <a:latin typeface="Calibri"/>
                <a:cs typeface="Calibri"/>
              </a:rPr>
              <a:t>nodes</a:t>
            </a:r>
            <a:endParaRPr sz="650">
              <a:latin typeface="Calibri"/>
              <a:cs typeface="Calibri"/>
            </a:endParaRPr>
          </a:p>
        </p:txBody>
      </p:sp>
      <p:sp>
        <p:nvSpPr>
          <p:cNvPr id="127" name="object 127"/>
          <p:cNvSpPr txBox="1"/>
          <p:nvPr/>
        </p:nvSpPr>
        <p:spPr>
          <a:xfrm>
            <a:off x="8826436" y="2588460"/>
            <a:ext cx="454659" cy="129539"/>
          </a:xfrm>
          <a:prstGeom prst="rect">
            <a:avLst/>
          </a:prstGeom>
        </p:spPr>
        <p:txBody>
          <a:bodyPr vert="horz" wrap="square" lIns="0" tIns="16510" rIns="0" bIns="0" rtlCol="0">
            <a:spAutoFit/>
          </a:bodyPr>
          <a:lstStyle/>
          <a:p>
            <a:pPr>
              <a:lnSpc>
                <a:spcPct val="100000"/>
              </a:lnSpc>
              <a:spcBef>
                <a:spcPts val="130"/>
              </a:spcBef>
            </a:pPr>
            <a:r>
              <a:rPr sz="650" spc="-10" dirty="0">
                <a:latin typeface="Calibri"/>
                <a:cs typeface="Calibri"/>
              </a:rPr>
              <a:t>Concatenate</a:t>
            </a:r>
            <a:endParaRPr sz="650">
              <a:latin typeface="Calibri"/>
              <a:cs typeface="Calibri"/>
            </a:endParaRPr>
          </a:p>
        </p:txBody>
      </p:sp>
      <p:grpSp>
        <p:nvGrpSpPr>
          <p:cNvPr id="128" name="object 128"/>
          <p:cNvGrpSpPr/>
          <p:nvPr/>
        </p:nvGrpSpPr>
        <p:grpSpPr>
          <a:xfrm>
            <a:off x="10331389" y="1495617"/>
            <a:ext cx="1345565" cy="419734"/>
            <a:chOff x="10331389" y="1495617"/>
            <a:chExt cx="1345565" cy="419734"/>
          </a:xfrm>
        </p:grpSpPr>
        <p:pic>
          <p:nvPicPr>
            <p:cNvPr id="129" name="object 129"/>
            <p:cNvPicPr/>
            <p:nvPr/>
          </p:nvPicPr>
          <p:blipFill>
            <a:blip r:embed="rId28" cstate="print"/>
            <a:stretch>
              <a:fillRect/>
            </a:stretch>
          </p:blipFill>
          <p:spPr>
            <a:xfrm>
              <a:off x="10331389" y="1495617"/>
              <a:ext cx="390105" cy="347632"/>
            </a:xfrm>
            <a:prstGeom prst="rect">
              <a:avLst/>
            </a:prstGeom>
          </p:spPr>
        </p:pic>
        <p:sp>
          <p:nvSpPr>
            <p:cNvPr id="130" name="object 130"/>
            <p:cNvSpPr/>
            <p:nvPr/>
          </p:nvSpPr>
          <p:spPr>
            <a:xfrm>
              <a:off x="10557663" y="1704187"/>
              <a:ext cx="229235" cy="207645"/>
            </a:xfrm>
            <a:custGeom>
              <a:avLst/>
              <a:gdLst/>
              <a:ahLst/>
              <a:cxnLst/>
              <a:rect l="l" t="t" r="r" b="b"/>
              <a:pathLst>
                <a:path w="229234" h="207644">
                  <a:moveTo>
                    <a:pt x="228801" y="207416"/>
                  </a:moveTo>
                  <a:lnTo>
                    <a:pt x="0" y="207416"/>
                  </a:lnTo>
                  <a:lnTo>
                    <a:pt x="0" y="0"/>
                  </a:lnTo>
                  <a:lnTo>
                    <a:pt x="228801" y="0"/>
                  </a:lnTo>
                  <a:lnTo>
                    <a:pt x="228801" y="207416"/>
                  </a:lnTo>
                  <a:close/>
                </a:path>
              </a:pathLst>
            </a:custGeom>
            <a:solidFill>
              <a:srgbClr val="4371C4"/>
            </a:solidFill>
          </p:spPr>
          <p:txBody>
            <a:bodyPr wrap="square" lIns="0" tIns="0" rIns="0" bIns="0" rtlCol="0"/>
            <a:lstStyle/>
            <a:p>
              <a:endParaRPr/>
            </a:p>
          </p:txBody>
        </p:sp>
        <p:sp>
          <p:nvSpPr>
            <p:cNvPr id="131" name="object 131"/>
            <p:cNvSpPr/>
            <p:nvPr/>
          </p:nvSpPr>
          <p:spPr>
            <a:xfrm>
              <a:off x="10557663" y="1704187"/>
              <a:ext cx="229235" cy="207645"/>
            </a:xfrm>
            <a:custGeom>
              <a:avLst/>
              <a:gdLst/>
              <a:ahLst/>
              <a:cxnLst/>
              <a:rect l="l" t="t" r="r" b="b"/>
              <a:pathLst>
                <a:path w="229234" h="207644">
                  <a:moveTo>
                    <a:pt x="0" y="0"/>
                  </a:moveTo>
                  <a:lnTo>
                    <a:pt x="228801" y="0"/>
                  </a:lnTo>
                  <a:lnTo>
                    <a:pt x="228801" y="207416"/>
                  </a:lnTo>
                  <a:lnTo>
                    <a:pt x="0" y="207416"/>
                  </a:lnTo>
                  <a:lnTo>
                    <a:pt x="0" y="0"/>
                  </a:lnTo>
                  <a:close/>
                </a:path>
              </a:pathLst>
            </a:custGeom>
            <a:ln w="6167">
              <a:solidFill>
                <a:srgbClr val="2E518E"/>
              </a:solidFill>
            </a:ln>
          </p:spPr>
          <p:txBody>
            <a:bodyPr wrap="square" lIns="0" tIns="0" rIns="0" bIns="0" rtlCol="0"/>
            <a:lstStyle/>
            <a:p>
              <a:endParaRPr/>
            </a:p>
          </p:txBody>
        </p:sp>
        <p:pic>
          <p:nvPicPr>
            <p:cNvPr id="132" name="object 132"/>
            <p:cNvPicPr/>
            <p:nvPr/>
          </p:nvPicPr>
          <p:blipFill>
            <a:blip r:embed="rId24" cstate="print"/>
            <a:stretch>
              <a:fillRect/>
            </a:stretch>
          </p:blipFill>
          <p:spPr>
            <a:xfrm>
              <a:off x="11012982" y="1542110"/>
              <a:ext cx="663917" cy="259016"/>
            </a:xfrm>
            <a:prstGeom prst="rect">
              <a:avLst/>
            </a:prstGeom>
          </p:spPr>
        </p:pic>
      </p:grpSp>
      <p:sp>
        <p:nvSpPr>
          <p:cNvPr id="133" name="object 133"/>
          <p:cNvSpPr txBox="1"/>
          <p:nvPr/>
        </p:nvSpPr>
        <p:spPr>
          <a:xfrm>
            <a:off x="9502800" y="914860"/>
            <a:ext cx="2407920" cy="609600"/>
          </a:xfrm>
          <a:prstGeom prst="rect">
            <a:avLst/>
          </a:prstGeom>
        </p:spPr>
        <p:txBody>
          <a:bodyPr vert="horz" wrap="square" lIns="0" tIns="12065" rIns="0" bIns="0" rtlCol="0">
            <a:spAutoFit/>
          </a:bodyPr>
          <a:lstStyle/>
          <a:p>
            <a:pPr marL="12700">
              <a:lnSpc>
                <a:spcPct val="100000"/>
              </a:lnSpc>
              <a:spcBef>
                <a:spcPts val="95"/>
              </a:spcBef>
            </a:pPr>
            <a:r>
              <a:rPr sz="2100" dirty="0">
                <a:latin typeface="Calibri"/>
                <a:cs typeface="Calibri"/>
              </a:rPr>
              <a:t>Siamese</a:t>
            </a:r>
            <a:r>
              <a:rPr sz="2100" spc="-15" dirty="0">
                <a:latin typeface="Calibri"/>
                <a:cs typeface="Calibri"/>
              </a:rPr>
              <a:t> </a:t>
            </a:r>
            <a:r>
              <a:rPr sz="2100" spc="-10" dirty="0">
                <a:latin typeface="Calibri"/>
                <a:cs typeface="Calibri"/>
              </a:rPr>
              <a:t>Autoencoder</a:t>
            </a:r>
            <a:endParaRPr sz="2100">
              <a:latin typeface="Calibri"/>
              <a:cs typeface="Calibri"/>
            </a:endParaRPr>
          </a:p>
          <a:p>
            <a:pPr marL="1391285">
              <a:lnSpc>
                <a:spcPct val="100000"/>
              </a:lnSpc>
              <a:spcBef>
                <a:spcPts val="1295"/>
              </a:spcBef>
            </a:pPr>
            <a:r>
              <a:rPr sz="650" dirty="0">
                <a:latin typeface="Calibri"/>
                <a:cs typeface="Calibri"/>
              </a:rPr>
              <a:t>Adjaceny</a:t>
            </a:r>
            <a:r>
              <a:rPr sz="650" spc="55" dirty="0">
                <a:latin typeface="Calibri"/>
                <a:cs typeface="Calibri"/>
              </a:rPr>
              <a:t> </a:t>
            </a:r>
            <a:r>
              <a:rPr sz="650" spc="-10" dirty="0">
                <a:latin typeface="Calibri"/>
                <a:cs typeface="Calibri"/>
              </a:rPr>
              <a:t>Matrix</a:t>
            </a:r>
            <a:endParaRPr sz="650">
              <a:latin typeface="Calibri"/>
              <a:cs typeface="Calibri"/>
            </a:endParaRPr>
          </a:p>
        </p:txBody>
      </p:sp>
      <p:grpSp>
        <p:nvGrpSpPr>
          <p:cNvPr id="134" name="object 134"/>
          <p:cNvGrpSpPr/>
          <p:nvPr/>
        </p:nvGrpSpPr>
        <p:grpSpPr>
          <a:xfrm>
            <a:off x="9365991" y="1523152"/>
            <a:ext cx="36830" cy="325755"/>
            <a:chOff x="9365991" y="1523152"/>
            <a:chExt cx="36830" cy="325755"/>
          </a:xfrm>
        </p:grpSpPr>
        <p:sp>
          <p:nvSpPr>
            <p:cNvPr id="135" name="object 135"/>
            <p:cNvSpPr/>
            <p:nvPr/>
          </p:nvSpPr>
          <p:spPr>
            <a:xfrm>
              <a:off x="9369074" y="1526235"/>
              <a:ext cx="30480" cy="319405"/>
            </a:xfrm>
            <a:custGeom>
              <a:avLst/>
              <a:gdLst/>
              <a:ahLst/>
              <a:cxnLst/>
              <a:rect l="l" t="t" r="r" b="b"/>
              <a:pathLst>
                <a:path w="30479" h="319405">
                  <a:moveTo>
                    <a:pt x="30060" y="319189"/>
                  </a:moveTo>
                  <a:lnTo>
                    <a:pt x="0" y="319189"/>
                  </a:lnTo>
                  <a:lnTo>
                    <a:pt x="0" y="0"/>
                  </a:lnTo>
                  <a:lnTo>
                    <a:pt x="30060" y="0"/>
                  </a:lnTo>
                  <a:lnTo>
                    <a:pt x="30060" y="319189"/>
                  </a:lnTo>
                  <a:close/>
                </a:path>
              </a:pathLst>
            </a:custGeom>
            <a:solidFill>
              <a:srgbClr val="4371C4"/>
            </a:solidFill>
          </p:spPr>
          <p:txBody>
            <a:bodyPr wrap="square" lIns="0" tIns="0" rIns="0" bIns="0" rtlCol="0"/>
            <a:lstStyle/>
            <a:p>
              <a:endParaRPr/>
            </a:p>
          </p:txBody>
        </p:sp>
        <p:sp>
          <p:nvSpPr>
            <p:cNvPr id="136" name="object 136"/>
            <p:cNvSpPr/>
            <p:nvPr/>
          </p:nvSpPr>
          <p:spPr>
            <a:xfrm>
              <a:off x="9369074" y="1526235"/>
              <a:ext cx="30480" cy="319405"/>
            </a:xfrm>
            <a:custGeom>
              <a:avLst/>
              <a:gdLst/>
              <a:ahLst/>
              <a:cxnLst/>
              <a:rect l="l" t="t" r="r" b="b"/>
              <a:pathLst>
                <a:path w="30479" h="319405">
                  <a:moveTo>
                    <a:pt x="0" y="0"/>
                  </a:moveTo>
                  <a:lnTo>
                    <a:pt x="30060" y="0"/>
                  </a:lnTo>
                  <a:lnTo>
                    <a:pt x="30060" y="319189"/>
                  </a:lnTo>
                  <a:lnTo>
                    <a:pt x="0" y="319189"/>
                  </a:lnTo>
                  <a:lnTo>
                    <a:pt x="0" y="0"/>
                  </a:lnTo>
                  <a:close/>
                </a:path>
              </a:pathLst>
            </a:custGeom>
            <a:ln w="6165">
              <a:solidFill>
                <a:srgbClr val="2E518E"/>
              </a:solidFill>
            </a:ln>
          </p:spPr>
          <p:txBody>
            <a:bodyPr wrap="square" lIns="0" tIns="0" rIns="0" bIns="0" rtlCol="0"/>
            <a:lstStyle/>
            <a:p>
              <a:endParaRPr/>
            </a:p>
          </p:txBody>
        </p:sp>
      </p:grpSp>
      <p:grpSp>
        <p:nvGrpSpPr>
          <p:cNvPr id="137" name="object 137"/>
          <p:cNvGrpSpPr/>
          <p:nvPr/>
        </p:nvGrpSpPr>
        <p:grpSpPr>
          <a:xfrm>
            <a:off x="9491702" y="1538378"/>
            <a:ext cx="771525" cy="441959"/>
            <a:chOff x="9491702" y="1538378"/>
            <a:chExt cx="771525" cy="441959"/>
          </a:xfrm>
        </p:grpSpPr>
        <p:pic>
          <p:nvPicPr>
            <p:cNvPr id="138" name="object 138"/>
            <p:cNvPicPr/>
            <p:nvPr/>
          </p:nvPicPr>
          <p:blipFill>
            <a:blip r:embed="rId29" cstate="print"/>
            <a:stretch>
              <a:fillRect/>
            </a:stretch>
          </p:blipFill>
          <p:spPr>
            <a:xfrm>
              <a:off x="9491702" y="1647864"/>
              <a:ext cx="195033" cy="65553"/>
            </a:xfrm>
            <a:prstGeom prst="rect">
              <a:avLst/>
            </a:prstGeom>
          </p:spPr>
        </p:pic>
        <p:sp>
          <p:nvSpPr>
            <p:cNvPr id="139" name="object 139"/>
            <p:cNvSpPr/>
            <p:nvPr/>
          </p:nvSpPr>
          <p:spPr>
            <a:xfrm>
              <a:off x="9707072" y="1541462"/>
              <a:ext cx="116205" cy="106045"/>
            </a:xfrm>
            <a:custGeom>
              <a:avLst/>
              <a:gdLst/>
              <a:ahLst/>
              <a:cxnLst/>
              <a:rect l="l" t="t" r="r" b="b"/>
              <a:pathLst>
                <a:path w="116204" h="106044">
                  <a:moveTo>
                    <a:pt x="115987" y="105562"/>
                  </a:moveTo>
                  <a:lnTo>
                    <a:pt x="0" y="105562"/>
                  </a:lnTo>
                  <a:lnTo>
                    <a:pt x="0" y="0"/>
                  </a:lnTo>
                  <a:lnTo>
                    <a:pt x="115987" y="0"/>
                  </a:lnTo>
                  <a:lnTo>
                    <a:pt x="115987" y="105562"/>
                  </a:lnTo>
                  <a:close/>
                </a:path>
              </a:pathLst>
            </a:custGeom>
            <a:solidFill>
              <a:srgbClr val="4371C4"/>
            </a:solidFill>
          </p:spPr>
          <p:txBody>
            <a:bodyPr wrap="square" lIns="0" tIns="0" rIns="0" bIns="0" rtlCol="0"/>
            <a:lstStyle/>
            <a:p>
              <a:endParaRPr/>
            </a:p>
          </p:txBody>
        </p:sp>
        <p:sp>
          <p:nvSpPr>
            <p:cNvPr id="140" name="object 140"/>
            <p:cNvSpPr/>
            <p:nvPr/>
          </p:nvSpPr>
          <p:spPr>
            <a:xfrm>
              <a:off x="9707072" y="1541462"/>
              <a:ext cx="116205" cy="106045"/>
            </a:xfrm>
            <a:custGeom>
              <a:avLst/>
              <a:gdLst/>
              <a:ahLst/>
              <a:cxnLst/>
              <a:rect l="l" t="t" r="r" b="b"/>
              <a:pathLst>
                <a:path w="116204" h="106044">
                  <a:moveTo>
                    <a:pt x="0" y="0"/>
                  </a:moveTo>
                  <a:lnTo>
                    <a:pt x="115987" y="0"/>
                  </a:lnTo>
                  <a:lnTo>
                    <a:pt x="115987" y="105562"/>
                  </a:lnTo>
                  <a:lnTo>
                    <a:pt x="0" y="105562"/>
                  </a:lnTo>
                  <a:lnTo>
                    <a:pt x="0" y="0"/>
                  </a:lnTo>
                  <a:close/>
                </a:path>
              </a:pathLst>
            </a:custGeom>
            <a:ln w="6167">
              <a:solidFill>
                <a:srgbClr val="2E518E"/>
              </a:solidFill>
            </a:ln>
          </p:spPr>
          <p:txBody>
            <a:bodyPr wrap="square" lIns="0" tIns="0" rIns="0" bIns="0" rtlCol="0"/>
            <a:lstStyle/>
            <a:p>
              <a:endParaRPr/>
            </a:p>
          </p:txBody>
        </p:sp>
        <p:sp>
          <p:nvSpPr>
            <p:cNvPr id="141" name="object 141"/>
            <p:cNvSpPr/>
            <p:nvPr/>
          </p:nvSpPr>
          <p:spPr>
            <a:xfrm>
              <a:off x="9849996" y="1652193"/>
              <a:ext cx="116205" cy="106045"/>
            </a:xfrm>
            <a:custGeom>
              <a:avLst/>
              <a:gdLst/>
              <a:ahLst/>
              <a:cxnLst/>
              <a:rect l="l" t="t" r="r" b="b"/>
              <a:pathLst>
                <a:path w="116204" h="106044">
                  <a:moveTo>
                    <a:pt x="115987" y="105613"/>
                  </a:moveTo>
                  <a:lnTo>
                    <a:pt x="0" y="105613"/>
                  </a:lnTo>
                  <a:lnTo>
                    <a:pt x="0" y="0"/>
                  </a:lnTo>
                  <a:lnTo>
                    <a:pt x="115987" y="0"/>
                  </a:lnTo>
                  <a:lnTo>
                    <a:pt x="115987" y="105613"/>
                  </a:lnTo>
                  <a:close/>
                </a:path>
              </a:pathLst>
            </a:custGeom>
            <a:solidFill>
              <a:srgbClr val="4371C4"/>
            </a:solidFill>
          </p:spPr>
          <p:txBody>
            <a:bodyPr wrap="square" lIns="0" tIns="0" rIns="0" bIns="0" rtlCol="0"/>
            <a:lstStyle/>
            <a:p>
              <a:endParaRPr/>
            </a:p>
          </p:txBody>
        </p:sp>
        <p:sp>
          <p:nvSpPr>
            <p:cNvPr id="142" name="object 142"/>
            <p:cNvSpPr/>
            <p:nvPr/>
          </p:nvSpPr>
          <p:spPr>
            <a:xfrm>
              <a:off x="9849996" y="1652193"/>
              <a:ext cx="116205" cy="106045"/>
            </a:xfrm>
            <a:custGeom>
              <a:avLst/>
              <a:gdLst/>
              <a:ahLst/>
              <a:cxnLst/>
              <a:rect l="l" t="t" r="r" b="b"/>
              <a:pathLst>
                <a:path w="116204" h="106044">
                  <a:moveTo>
                    <a:pt x="0" y="0"/>
                  </a:moveTo>
                  <a:lnTo>
                    <a:pt x="115987" y="0"/>
                  </a:lnTo>
                  <a:lnTo>
                    <a:pt x="115987" y="105613"/>
                  </a:lnTo>
                  <a:lnTo>
                    <a:pt x="0" y="105613"/>
                  </a:lnTo>
                  <a:lnTo>
                    <a:pt x="0" y="0"/>
                  </a:lnTo>
                  <a:close/>
                </a:path>
              </a:pathLst>
            </a:custGeom>
            <a:ln w="6167">
              <a:solidFill>
                <a:srgbClr val="2E518E"/>
              </a:solidFill>
            </a:ln>
          </p:spPr>
          <p:txBody>
            <a:bodyPr wrap="square" lIns="0" tIns="0" rIns="0" bIns="0" rtlCol="0"/>
            <a:lstStyle/>
            <a:p>
              <a:endParaRPr/>
            </a:p>
          </p:txBody>
        </p:sp>
        <p:sp>
          <p:nvSpPr>
            <p:cNvPr id="143" name="object 143"/>
            <p:cNvSpPr/>
            <p:nvPr/>
          </p:nvSpPr>
          <p:spPr>
            <a:xfrm>
              <a:off x="9756376" y="1585023"/>
              <a:ext cx="116205" cy="106045"/>
            </a:xfrm>
            <a:custGeom>
              <a:avLst/>
              <a:gdLst/>
              <a:ahLst/>
              <a:cxnLst/>
              <a:rect l="l" t="t" r="r" b="b"/>
              <a:pathLst>
                <a:path w="116204" h="106044">
                  <a:moveTo>
                    <a:pt x="115987" y="105613"/>
                  </a:moveTo>
                  <a:lnTo>
                    <a:pt x="0" y="105613"/>
                  </a:lnTo>
                  <a:lnTo>
                    <a:pt x="0" y="0"/>
                  </a:lnTo>
                  <a:lnTo>
                    <a:pt x="115987" y="0"/>
                  </a:lnTo>
                  <a:lnTo>
                    <a:pt x="115987" y="105613"/>
                  </a:lnTo>
                  <a:close/>
                </a:path>
              </a:pathLst>
            </a:custGeom>
            <a:solidFill>
              <a:srgbClr val="4371C4"/>
            </a:solidFill>
          </p:spPr>
          <p:txBody>
            <a:bodyPr wrap="square" lIns="0" tIns="0" rIns="0" bIns="0" rtlCol="0"/>
            <a:lstStyle/>
            <a:p>
              <a:endParaRPr/>
            </a:p>
          </p:txBody>
        </p:sp>
        <p:sp>
          <p:nvSpPr>
            <p:cNvPr id="144" name="object 144"/>
            <p:cNvSpPr/>
            <p:nvPr/>
          </p:nvSpPr>
          <p:spPr>
            <a:xfrm>
              <a:off x="9756376" y="1585023"/>
              <a:ext cx="116205" cy="106045"/>
            </a:xfrm>
            <a:custGeom>
              <a:avLst/>
              <a:gdLst/>
              <a:ahLst/>
              <a:cxnLst/>
              <a:rect l="l" t="t" r="r" b="b"/>
              <a:pathLst>
                <a:path w="116204" h="106044">
                  <a:moveTo>
                    <a:pt x="0" y="0"/>
                  </a:moveTo>
                  <a:lnTo>
                    <a:pt x="115987" y="0"/>
                  </a:lnTo>
                  <a:lnTo>
                    <a:pt x="115987" y="105613"/>
                  </a:lnTo>
                  <a:lnTo>
                    <a:pt x="0" y="105613"/>
                  </a:lnTo>
                  <a:lnTo>
                    <a:pt x="0" y="0"/>
                  </a:lnTo>
                  <a:close/>
                </a:path>
              </a:pathLst>
            </a:custGeom>
            <a:ln w="6167">
              <a:solidFill>
                <a:srgbClr val="2E518E"/>
              </a:solidFill>
            </a:ln>
          </p:spPr>
          <p:txBody>
            <a:bodyPr wrap="square" lIns="0" tIns="0" rIns="0" bIns="0" rtlCol="0"/>
            <a:lstStyle/>
            <a:p>
              <a:endParaRPr/>
            </a:p>
          </p:txBody>
        </p:sp>
        <p:sp>
          <p:nvSpPr>
            <p:cNvPr id="145" name="object 145"/>
            <p:cNvSpPr/>
            <p:nvPr/>
          </p:nvSpPr>
          <p:spPr>
            <a:xfrm>
              <a:off x="9805694" y="1618602"/>
              <a:ext cx="116205" cy="106045"/>
            </a:xfrm>
            <a:custGeom>
              <a:avLst/>
              <a:gdLst/>
              <a:ahLst/>
              <a:cxnLst/>
              <a:rect l="l" t="t" r="r" b="b"/>
              <a:pathLst>
                <a:path w="116204" h="106044">
                  <a:moveTo>
                    <a:pt x="116038" y="105613"/>
                  </a:moveTo>
                  <a:lnTo>
                    <a:pt x="0" y="105613"/>
                  </a:lnTo>
                  <a:lnTo>
                    <a:pt x="0" y="0"/>
                  </a:lnTo>
                  <a:lnTo>
                    <a:pt x="116038" y="0"/>
                  </a:lnTo>
                  <a:lnTo>
                    <a:pt x="116038" y="105613"/>
                  </a:lnTo>
                  <a:close/>
                </a:path>
              </a:pathLst>
            </a:custGeom>
            <a:solidFill>
              <a:srgbClr val="4371C4"/>
            </a:solidFill>
          </p:spPr>
          <p:txBody>
            <a:bodyPr wrap="square" lIns="0" tIns="0" rIns="0" bIns="0" rtlCol="0"/>
            <a:lstStyle/>
            <a:p>
              <a:endParaRPr/>
            </a:p>
          </p:txBody>
        </p:sp>
        <p:sp>
          <p:nvSpPr>
            <p:cNvPr id="146" name="object 146"/>
            <p:cNvSpPr/>
            <p:nvPr/>
          </p:nvSpPr>
          <p:spPr>
            <a:xfrm>
              <a:off x="9805694" y="1618602"/>
              <a:ext cx="116205" cy="106045"/>
            </a:xfrm>
            <a:custGeom>
              <a:avLst/>
              <a:gdLst/>
              <a:ahLst/>
              <a:cxnLst/>
              <a:rect l="l" t="t" r="r" b="b"/>
              <a:pathLst>
                <a:path w="116204" h="106044">
                  <a:moveTo>
                    <a:pt x="0" y="0"/>
                  </a:moveTo>
                  <a:lnTo>
                    <a:pt x="116038" y="0"/>
                  </a:lnTo>
                  <a:lnTo>
                    <a:pt x="116038" y="105613"/>
                  </a:lnTo>
                  <a:lnTo>
                    <a:pt x="0" y="105613"/>
                  </a:lnTo>
                  <a:lnTo>
                    <a:pt x="0" y="0"/>
                  </a:lnTo>
                  <a:close/>
                </a:path>
              </a:pathLst>
            </a:custGeom>
            <a:ln w="6167">
              <a:solidFill>
                <a:srgbClr val="2E518E"/>
              </a:solidFill>
            </a:ln>
          </p:spPr>
          <p:txBody>
            <a:bodyPr wrap="square" lIns="0" tIns="0" rIns="0" bIns="0" rtlCol="0"/>
            <a:lstStyle/>
            <a:p>
              <a:endParaRPr/>
            </a:p>
          </p:txBody>
        </p:sp>
        <p:sp>
          <p:nvSpPr>
            <p:cNvPr id="147" name="object 147"/>
            <p:cNvSpPr/>
            <p:nvPr/>
          </p:nvSpPr>
          <p:spPr>
            <a:xfrm>
              <a:off x="9894249" y="1693760"/>
              <a:ext cx="116205" cy="106045"/>
            </a:xfrm>
            <a:custGeom>
              <a:avLst/>
              <a:gdLst/>
              <a:ahLst/>
              <a:cxnLst/>
              <a:rect l="l" t="t" r="r" b="b"/>
              <a:pathLst>
                <a:path w="116204" h="106044">
                  <a:moveTo>
                    <a:pt x="116038" y="105613"/>
                  </a:moveTo>
                  <a:lnTo>
                    <a:pt x="0" y="105613"/>
                  </a:lnTo>
                  <a:lnTo>
                    <a:pt x="0" y="0"/>
                  </a:lnTo>
                  <a:lnTo>
                    <a:pt x="116038" y="0"/>
                  </a:lnTo>
                  <a:lnTo>
                    <a:pt x="116038" y="105613"/>
                  </a:lnTo>
                  <a:close/>
                </a:path>
              </a:pathLst>
            </a:custGeom>
            <a:solidFill>
              <a:srgbClr val="4371C4"/>
            </a:solidFill>
          </p:spPr>
          <p:txBody>
            <a:bodyPr wrap="square" lIns="0" tIns="0" rIns="0" bIns="0" rtlCol="0"/>
            <a:lstStyle/>
            <a:p>
              <a:endParaRPr/>
            </a:p>
          </p:txBody>
        </p:sp>
        <p:sp>
          <p:nvSpPr>
            <p:cNvPr id="148" name="object 148"/>
            <p:cNvSpPr/>
            <p:nvPr/>
          </p:nvSpPr>
          <p:spPr>
            <a:xfrm>
              <a:off x="9894249" y="1693760"/>
              <a:ext cx="116205" cy="106045"/>
            </a:xfrm>
            <a:custGeom>
              <a:avLst/>
              <a:gdLst/>
              <a:ahLst/>
              <a:cxnLst/>
              <a:rect l="l" t="t" r="r" b="b"/>
              <a:pathLst>
                <a:path w="116204" h="106044">
                  <a:moveTo>
                    <a:pt x="0" y="0"/>
                  </a:moveTo>
                  <a:lnTo>
                    <a:pt x="116038" y="0"/>
                  </a:lnTo>
                  <a:lnTo>
                    <a:pt x="116038" y="105613"/>
                  </a:lnTo>
                  <a:lnTo>
                    <a:pt x="0" y="105613"/>
                  </a:lnTo>
                  <a:lnTo>
                    <a:pt x="0" y="0"/>
                  </a:lnTo>
                  <a:close/>
                </a:path>
              </a:pathLst>
            </a:custGeom>
            <a:ln w="6167">
              <a:solidFill>
                <a:srgbClr val="2E518E"/>
              </a:solidFill>
            </a:ln>
          </p:spPr>
          <p:txBody>
            <a:bodyPr wrap="square" lIns="0" tIns="0" rIns="0" bIns="0" rtlCol="0"/>
            <a:lstStyle/>
            <a:p>
              <a:endParaRPr/>
            </a:p>
          </p:txBody>
        </p:sp>
        <p:sp>
          <p:nvSpPr>
            <p:cNvPr id="149" name="object 149"/>
            <p:cNvSpPr/>
            <p:nvPr/>
          </p:nvSpPr>
          <p:spPr>
            <a:xfrm>
              <a:off x="9938539" y="1744865"/>
              <a:ext cx="116205" cy="106045"/>
            </a:xfrm>
            <a:custGeom>
              <a:avLst/>
              <a:gdLst/>
              <a:ahLst/>
              <a:cxnLst/>
              <a:rect l="l" t="t" r="r" b="b"/>
              <a:pathLst>
                <a:path w="116204" h="106044">
                  <a:moveTo>
                    <a:pt x="115987" y="105613"/>
                  </a:moveTo>
                  <a:lnTo>
                    <a:pt x="0" y="105613"/>
                  </a:lnTo>
                  <a:lnTo>
                    <a:pt x="0" y="0"/>
                  </a:lnTo>
                  <a:lnTo>
                    <a:pt x="115987" y="0"/>
                  </a:lnTo>
                  <a:lnTo>
                    <a:pt x="115987" y="105613"/>
                  </a:lnTo>
                  <a:close/>
                </a:path>
              </a:pathLst>
            </a:custGeom>
            <a:solidFill>
              <a:srgbClr val="4371C4"/>
            </a:solidFill>
          </p:spPr>
          <p:txBody>
            <a:bodyPr wrap="square" lIns="0" tIns="0" rIns="0" bIns="0" rtlCol="0"/>
            <a:lstStyle/>
            <a:p>
              <a:endParaRPr/>
            </a:p>
          </p:txBody>
        </p:sp>
        <p:sp>
          <p:nvSpPr>
            <p:cNvPr id="150" name="object 150"/>
            <p:cNvSpPr/>
            <p:nvPr/>
          </p:nvSpPr>
          <p:spPr>
            <a:xfrm>
              <a:off x="9938539" y="1744865"/>
              <a:ext cx="116205" cy="106045"/>
            </a:xfrm>
            <a:custGeom>
              <a:avLst/>
              <a:gdLst/>
              <a:ahLst/>
              <a:cxnLst/>
              <a:rect l="l" t="t" r="r" b="b"/>
              <a:pathLst>
                <a:path w="116204" h="106044">
                  <a:moveTo>
                    <a:pt x="0" y="0"/>
                  </a:moveTo>
                  <a:lnTo>
                    <a:pt x="115987" y="0"/>
                  </a:lnTo>
                  <a:lnTo>
                    <a:pt x="115987" y="105613"/>
                  </a:lnTo>
                  <a:lnTo>
                    <a:pt x="0" y="105613"/>
                  </a:lnTo>
                  <a:lnTo>
                    <a:pt x="0" y="0"/>
                  </a:lnTo>
                  <a:close/>
                </a:path>
              </a:pathLst>
            </a:custGeom>
            <a:ln w="6167">
              <a:solidFill>
                <a:srgbClr val="2E518E"/>
              </a:solidFill>
            </a:ln>
          </p:spPr>
          <p:txBody>
            <a:bodyPr wrap="square" lIns="0" tIns="0" rIns="0" bIns="0" rtlCol="0"/>
            <a:lstStyle/>
            <a:p>
              <a:endParaRPr/>
            </a:p>
          </p:txBody>
        </p:sp>
        <p:sp>
          <p:nvSpPr>
            <p:cNvPr id="151" name="object 151"/>
            <p:cNvSpPr/>
            <p:nvPr/>
          </p:nvSpPr>
          <p:spPr>
            <a:xfrm>
              <a:off x="9982791" y="1804047"/>
              <a:ext cx="116205" cy="106045"/>
            </a:xfrm>
            <a:custGeom>
              <a:avLst/>
              <a:gdLst/>
              <a:ahLst/>
              <a:cxnLst/>
              <a:rect l="l" t="t" r="r" b="b"/>
              <a:pathLst>
                <a:path w="116204" h="106044">
                  <a:moveTo>
                    <a:pt x="116038" y="105562"/>
                  </a:moveTo>
                  <a:lnTo>
                    <a:pt x="0" y="105562"/>
                  </a:lnTo>
                  <a:lnTo>
                    <a:pt x="0" y="0"/>
                  </a:lnTo>
                  <a:lnTo>
                    <a:pt x="116038" y="0"/>
                  </a:lnTo>
                  <a:lnTo>
                    <a:pt x="116038" y="105562"/>
                  </a:lnTo>
                  <a:close/>
                </a:path>
              </a:pathLst>
            </a:custGeom>
            <a:solidFill>
              <a:srgbClr val="4371C4"/>
            </a:solidFill>
          </p:spPr>
          <p:txBody>
            <a:bodyPr wrap="square" lIns="0" tIns="0" rIns="0" bIns="0" rtlCol="0"/>
            <a:lstStyle/>
            <a:p>
              <a:endParaRPr/>
            </a:p>
          </p:txBody>
        </p:sp>
        <p:sp>
          <p:nvSpPr>
            <p:cNvPr id="152" name="object 152"/>
            <p:cNvSpPr/>
            <p:nvPr/>
          </p:nvSpPr>
          <p:spPr>
            <a:xfrm>
              <a:off x="9982791" y="1804047"/>
              <a:ext cx="116205" cy="106045"/>
            </a:xfrm>
            <a:custGeom>
              <a:avLst/>
              <a:gdLst/>
              <a:ahLst/>
              <a:cxnLst/>
              <a:rect l="l" t="t" r="r" b="b"/>
              <a:pathLst>
                <a:path w="116204" h="106044">
                  <a:moveTo>
                    <a:pt x="0" y="0"/>
                  </a:moveTo>
                  <a:lnTo>
                    <a:pt x="116038" y="0"/>
                  </a:lnTo>
                  <a:lnTo>
                    <a:pt x="116038" y="105562"/>
                  </a:lnTo>
                  <a:lnTo>
                    <a:pt x="0" y="105562"/>
                  </a:lnTo>
                  <a:lnTo>
                    <a:pt x="0" y="0"/>
                  </a:lnTo>
                  <a:close/>
                </a:path>
              </a:pathLst>
            </a:custGeom>
            <a:ln w="6167">
              <a:solidFill>
                <a:srgbClr val="2E518E"/>
              </a:solidFill>
            </a:ln>
          </p:spPr>
          <p:txBody>
            <a:bodyPr wrap="square" lIns="0" tIns="0" rIns="0" bIns="0" rtlCol="0"/>
            <a:lstStyle/>
            <a:p>
              <a:endParaRPr/>
            </a:p>
          </p:txBody>
        </p:sp>
        <p:sp>
          <p:nvSpPr>
            <p:cNvPr id="153" name="object 153"/>
            <p:cNvSpPr/>
            <p:nvPr/>
          </p:nvSpPr>
          <p:spPr>
            <a:xfrm>
              <a:off x="10042226" y="1871116"/>
              <a:ext cx="116205" cy="106045"/>
            </a:xfrm>
            <a:custGeom>
              <a:avLst/>
              <a:gdLst/>
              <a:ahLst/>
              <a:cxnLst/>
              <a:rect l="l" t="t" r="r" b="b"/>
              <a:pathLst>
                <a:path w="116204" h="106044">
                  <a:moveTo>
                    <a:pt x="116038" y="105613"/>
                  </a:moveTo>
                  <a:lnTo>
                    <a:pt x="0" y="105613"/>
                  </a:lnTo>
                  <a:lnTo>
                    <a:pt x="0" y="0"/>
                  </a:lnTo>
                  <a:lnTo>
                    <a:pt x="116038" y="0"/>
                  </a:lnTo>
                  <a:lnTo>
                    <a:pt x="116038" y="105613"/>
                  </a:lnTo>
                  <a:close/>
                </a:path>
              </a:pathLst>
            </a:custGeom>
            <a:solidFill>
              <a:srgbClr val="4371C4"/>
            </a:solidFill>
          </p:spPr>
          <p:txBody>
            <a:bodyPr wrap="square" lIns="0" tIns="0" rIns="0" bIns="0" rtlCol="0"/>
            <a:lstStyle/>
            <a:p>
              <a:endParaRPr/>
            </a:p>
          </p:txBody>
        </p:sp>
        <p:sp>
          <p:nvSpPr>
            <p:cNvPr id="154" name="object 154"/>
            <p:cNvSpPr/>
            <p:nvPr/>
          </p:nvSpPr>
          <p:spPr>
            <a:xfrm>
              <a:off x="10042226" y="1871116"/>
              <a:ext cx="116205" cy="106045"/>
            </a:xfrm>
            <a:custGeom>
              <a:avLst/>
              <a:gdLst/>
              <a:ahLst/>
              <a:cxnLst/>
              <a:rect l="l" t="t" r="r" b="b"/>
              <a:pathLst>
                <a:path w="116204" h="106044">
                  <a:moveTo>
                    <a:pt x="0" y="0"/>
                  </a:moveTo>
                  <a:lnTo>
                    <a:pt x="116038" y="0"/>
                  </a:lnTo>
                  <a:lnTo>
                    <a:pt x="116038" y="105613"/>
                  </a:lnTo>
                  <a:lnTo>
                    <a:pt x="0" y="105613"/>
                  </a:lnTo>
                  <a:lnTo>
                    <a:pt x="0" y="0"/>
                  </a:lnTo>
                  <a:close/>
                </a:path>
              </a:pathLst>
            </a:custGeom>
            <a:ln w="6167">
              <a:solidFill>
                <a:srgbClr val="2E518E"/>
              </a:solidFill>
            </a:ln>
          </p:spPr>
          <p:txBody>
            <a:bodyPr wrap="square" lIns="0" tIns="0" rIns="0" bIns="0" rtlCol="0"/>
            <a:lstStyle/>
            <a:p>
              <a:endParaRPr/>
            </a:p>
          </p:txBody>
        </p:sp>
        <p:sp>
          <p:nvSpPr>
            <p:cNvPr id="155" name="object 155"/>
            <p:cNvSpPr/>
            <p:nvPr/>
          </p:nvSpPr>
          <p:spPr>
            <a:xfrm>
              <a:off x="10071105" y="1648663"/>
              <a:ext cx="189230" cy="59690"/>
            </a:xfrm>
            <a:custGeom>
              <a:avLst/>
              <a:gdLst/>
              <a:ahLst/>
              <a:cxnLst/>
              <a:rect l="l" t="t" r="r" b="b"/>
              <a:pathLst>
                <a:path w="189229" h="59689">
                  <a:moveTo>
                    <a:pt x="159147" y="59385"/>
                  </a:moveTo>
                  <a:lnTo>
                    <a:pt x="159147" y="44551"/>
                  </a:lnTo>
                  <a:lnTo>
                    <a:pt x="0" y="44551"/>
                  </a:lnTo>
                  <a:lnTo>
                    <a:pt x="0" y="14884"/>
                  </a:lnTo>
                  <a:lnTo>
                    <a:pt x="159147" y="14884"/>
                  </a:lnTo>
                  <a:lnTo>
                    <a:pt x="159147" y="0"/>
                  </a:lnTo>
                  <a:lnTo>
                    <a:pt x="188814" y="29717"/>
                  </a:lnTo>
                  <a:lnTo>
                    <a:pt x="159147" y="59385"/>
                  </a:lnTo>
                  <a:close/>
                </a:path>
              </a:pathLst>
            </a:custGeom>
            <a:solidFill>
              <a:srgbClr val="92CF4F"/>
            </a:solidFill>
          </p:spPr>
          <p:txBody>
            <a:bodyPr wrap="square" lIns="0" tIns="0" rIns="0" bIns="0" rtlCol="0"/>
            <a:lstStyle/>
            <a:p>
              <a:endParaRPr/>
            </a:p>
          </p:txBody>
        </p:sp>
        <p:sp>
          <p:nvSpPr>
            <p:cNvPr id="156" name="object 156"/>
            <p:cNvSpPr/>
            <p:nvPr/>
          </p:nvSpPr>
          <p:spPr>
            <a:xfrm>
              <a:off x="10071105" y="1648663"/>
              <a:ext cx="189230" cy="59690"/>
            </a:xfrm>
            <a:custGeom>
              <a:avLst/>
              <a:gdLst/>
              <a:ahLst/>
              <a:cxnLst/>
              <a:rect l="l" t="t" r="r" b="b"/>
              <a:pathLst>
                <a:path w="189229" h="59689">
                  <a:moveTo>
                    <a:pt x="0" y="14884"/>
                  </a:moveTo>
                  <a:lnTo>
                    <a:pt x="159147" y="14884"/>
                  </a:lnTo>
                  <a:lnTo>
                    <a:pt x="159147" y="0"/>
                  </a:lnTo>
                  <a:lnTo>
                    <a:pt x="188814" y="29717"/>
                  </a:lnTo>
                  <a:lnTo>
                    <a:pt x="159147" y="59385"/>
                  </a:lnTo>
                  <a:lnTo>
                    <a:pt x="159147" y="44551"/>
                  </a:lnTo>
                  <a:lnTo>
                    <a:pt x="0" y="44551"/>
                  </a:lnTo>
                  <a:lnTo>
                    <a:pt x="0" y="14884"/>
                  </a:lnTo>
                  <a:close/>
                </a:path>
              </a:pathLst>
            </a:custGeom>
            <a:ln w="6168">
              <a:solidFill>
                <a:srgbClr val="92CF4F"/>
              </a:solidFill>
            </a:ln>
          </p:spPr>
          <p:txBody>
            <a:bodyPr wrap="square" lIns="0" tIns="0" rIns="0" bIns="0" rtlCol="0"/>
            <a:lstStyle/>
            <a:p>
              <a:endParaRPr/>
            </a:p>
          </p:txBody>
        </p:sp>
      </p:grpSp>
      <p:grpSp>
        <p:nvGrpSpPr>
          <p:cNvPr id="157" name="object 157"/>
          <p:cNvGrpSpPr/>
          <p:nvPr/>
        </p:nvGrpSpPr>
        <p:grpSpPr>
          <a:xfrm>
            <a:off x="9494634" y="2063244"/>
            <a:ext cx="761365" cy="398145"/>
            <a:chOff x="9494634" y="2063244"/>
            <a:chExt cx="761365" cy="398145"/>
          </a:xfrm>
        </p:grpSpPr>
        <p:pic>
          <p:nvPicPr>
            <p:cNvPr id="158" name="object 158"/>
            <p:cNvPicPr/>
            <p:nvPr/>
          </p:nvPicPr>
          <p:blipFill>
            <a:blip r:embed="rId30" cstate="print"/>
            <a:stretch>
              <a:fillRect/>
            </a:stretch>
          </p:blipFill>
          <p:spPr>
            <a:xfrm>
              <a:off x="9667365" y="2063244"/>
              <a:ext cx="348683" cy="330753"/>
            </a:xfrm>
            <a:prstGeom prst="rect">
              <a:avLst/>
            </a:prstGeom>
          </p:spPr>
        </p:pic>
        <p:sp>
          <p:nvSpPr>
            <p:cNvPr id="159" name="object 159"/>
            <p:cNvSpPr/>
            <p:nvPr/>
          </p:nvSpPr>
          <p:spPr>
            <a:xfrm>
              <a:off x="9956349" y="2352420"/>
              <a:ext cx="116205" cy="106045"/>
            </a:xfrm>
            <a:custGeom>
              <a:avLst/>
              <a:gdLst/>
              <a:ahLst/>
              <a:cxnLst/>
              <a:rect l="l" t="t" r="r" b="b"/>
              <a:pathLst>
                <a:path w="116204" h="106044">
                  <a:moveTo>
                    <a:pt x="115987" y="105613"/>
                  </a:moveTo>
                  <a:lnTo>
                    <a:pt x="0" y="105613"/>
                  </a:lnTo>
                  <a:lnTo>
                    <a:pt x="0" y="0"/>
                  </a:lnTo>
                  <a:lnTo>
                    <a:pt x="115987" y="0"/>
                  </a:lnTo>
                  <a:lnTo>
                    <a:pt x="115987" y="105613"/>
                  </a:lnTo>
                  <a:close/>
                </a:path>
              </a:pathLst>
            </a:custGeom>
            <a:solidFill>
              <a:srgbClr val="4371C4"/>
            </a:solidFill>
          </p:spPr>
          <p:txBody>
            <a:bodyPr wrap="square" lIns="0" tIns="0" rIns="0" bIns="0" rtlCol="0"/>
            <a:lstStyle/>
            <a:p>
              <a:endParaRPr/>
            </a:p>
          </p:txBody>
        </p:sp>
        <p:sp>
          <p:nvSpPr>
            <p:cNvPr id="160" name="object 160"/>
            <p:cNvSpPr/>
            <p:nvPr/>
          </p:nvSpPr>
          <p:spPr>
            <a:xfrm>
              <a:off x="9956349" y="2352420"/>
              <a:ext cx="116205" cy="106045"/>
            </a:xfrm>
            <a:custGeom>
              <a:avLst/>
              <a:gdLst/>
              <a:ahLst/>
              <a:cxnLst/>
              <a:rect l="l" t="t" r="r" b="b"/>
              <a:pathLst>
                <a:path w="116204" h="106044">
                  <a:moveTo>
                    <a:pt x="0" y="0"/>
                  </a:moveTo>
                  <a:lnTo>
                    <a:pt x="115987" y="0"/>
                  </a:lnTo>
                  <a:lnTo>
                    <a:pt x="115987" y="105613"/>
                  </a:lnTo>
                  <a:lnTo>
                    <a:pt x="0" y="105613"/>
                  </a:lnTo>
                  <a:lnTo>
                    <a:pt x="0" y="0"/>
                  </a:lnTo>
                  <a:close/>
                </a:path>
              </a:pathLst>
            </a:custGeom>
            <a:ln w="6167">
              <a:solidFill>
                <a:srgbClr val="2E518E"/>
              </a:solidFill>
            </a:ln>
          </p:spPr>
          <p:txBody>
            <a:bodyPr wrap="square" lIns="0" tIns="0" rIns="0" bIns="0" rtlCol="0"/>
            <a:lstStyle/>
            <a:p>
              <a:endParaRPr/>
            </a:p>
          </p:txBody>
        </p:sp>
        <p:pic>
          <p:nvPicPr>
            <p:cNvPr id="161" name="object 161"/>
            <p:cNvPicPr/>
            <p:nvPr/>
          </p:nvPicPr>
          <p:blipFill>
            <a:blip r:embed="rId26" cstate="print"/>
            <a:stretch>
              <a:fillRect/>
            </a:stretch>
          </p:blipFill>
          <p:spPr>
            <a:xfrm>
              <a:off x="9494634" y="2223289"/>
              <a:ext cx="194982" cy="65540"/>
            </a:xfrm>
            <a:prstGeom prst="rect">
              <a:avLst/>
            </a:prstGeom>
          </p:spPr>
        </p:pic>
        <p:pic>
          <p:nvPicPr>
            <p:cNvPr id="162" name="object 162"/>
            <p:cNvPicPr/>
            <p:nvPr/>
          </p:nvPicPr>
          <p:blipFill>
            <a:blip r:embed="rId23" cstate="print"/>
            <a:stretch>
              <a:fillRect/>
            </a:stretch>
          </p:blipFill>
          <p:spPr>
            <a:xfrm>
              <a:off x="10060722" y="2234592"/>
              <a:ext cx="194982" cy="65553"/>
            </a:xfrm>
            <a:prstGeom prst="rect">
              <a:avLst/>
            </a:prstGeom>
          </p:spPr>
        </p:pic>
      </p:grpSp>
      <p:grpSp>
        <p:nvGrpSpPr>
          <p:cNvPr id="163" name="object 163"/>
          <p:cNvGrpSpPr/>
          <p:nvPr/>
        </p:nvGrpSpPr>
        <p:grpSpPr>
          <a:xfrm>
            <a:off x="10331389" y="2070038"/>
            <a:ext cx="1353185" cy="419734"/>
            <a:chOff x="10331389" y="2070038"/>
            <a:chExt cx="1353185" cy="419734"/>
          </a:xfrm>
        </p:grpSpPr>
        <p:pic>
          <p:nvPicPr>
            <p:cNvPr id="164" name="object 164"/>
            <p:cNvPicPr/>
            <p:nvPr/>
          </p:nvPicPr>
          <p:blipFill>
            <a:blip r:embed="rId28" cstate="print"/>
            <a:stretch>
              <a:fillRect/>
            </a:stretch>
          </p:blipFill>
          <p:spPr>
            <a:xfrm>
              <a:off x="10331389" y="2070038"/>
              <a:ext cx="390105" cy="347632"/>
            </a:xfrm>
            <a:prstGeom prst="rect">
              <a:avLst/>
            </a:prstGeom>
          </p:spPr>
        </p:pic>
        <p:sp>
          <p:nvSpPr>
            <p:cNvPr id="165" name="object 165"/>
            <p:cNvSpPr/>
            <p:nvPr/>
          </p:nvSpPr>
          <p:spPr>
            <a:xfrm>
              <a:off x="10557663" y="2278608"/>
              <a:ext cx="229235" cy="207645"/>
            </a:xfrm>
            <a:custGeom>
              <a:avLst/>
              <a:gdLst/>
              <a:ahLst/>
              <a:cxnLst/>
              <a:rect l="l" t="t" r="r" b="b"/>
              <a:pathLst>
                <a:path w="229234" h="207644">
                  <a:moveTo>
                    <a:pt x="228801" y="207467"/>
                  </a:moveTo>
                  <a:lnTo>
                    <a:pt x="0" y="207467"/>
                  </a:lnTo>
                  <a:lnTo>
                    <a:pt x="0" y="0"/>
                  </a:lnTo>
                  <a:lnTo>
                    <a:pt x="228801" y="0"/>
                  </a:lnTo>
                  <a:lnTo>
                    <a:pt x="228801" y="207467"/>
                  </a:lnTo>
                  <a:close/>
                </a:path>
              </a:pathLst>
            </a:custGeom>
            <a:solidFill>
              <a:srgbClr val="4371C4"/>
            </a:solidFill>
          </p:spPr>
          <p:txBody>
            <a:bodyPr wrap="square" lIns="0" tIns="0" rIns="0" bIns="0" rtlCol="0"/>
            <a:lstStyle/>
            <a:p>
              <a:endParaRPr/>
            </a:p>
          </p:txBody>
        </p:sp>
        <p:sp>
          <p:nvSpPr>
            <p:cNvPr id="166" name="object 166"/>
            <p:cNvSpPr/>
            <p:nvPr/>
          </p:nvSpPr>
          <p:spPr>
            <a:xfrm>
              <a:off x="10557663" y="2278608"/>
              <a:ext cx="229235" cy="207645"/>
            </a:xfrm>
            <a:custGeom>
              <a:avLst/>
              <a:gdLst/>
              <a:ahLst/>
              <a:cxnLst/>
              <a:rect l="l" t="t" r="r" b="b"/>
              <a:pathLst>
                <a:path w="229234" h="207644">
                  <a:moveTo>
                    <a:pt x="0" y="0"/>
                  </a:moveTo>
                  <a:lnTo>
                    <a:pt x="228801" y="0"/>
                  </a:lnTo>
                  <a:lnTo>
                    <a:pt x="228801" y="207467"/>
                  </a:lnTo>
                  <a:lnTo>
                    <a:pt x="0" y="207467"/>
                  </a:lnTo>
                  <a:lnTo>
                    <a:pt x="0" y="0"/>
                  </a:lnTo>
                  <a:close/>
                </a:path>
              </a:pathLst>
            </a:custGeom>
            <a:ln w="6167">
              <a:solidFill>
                <a:srgbClr val="2E518E"/>
              </a:solidFill>
            </a:ln>
          </p:spPr>
          <p:txBody>
            <a:bodyPr wrap="square" lIns="0" tIns="0" rIns="0" bIns="0" rtlCol="0"/>
            <a:lstStyle/>
            <a:p>
              <a:endParaRPr/>
            </a:p>
          </p:txBody>
        </p:sp>
        <p:pic>
          <p:nvPicPr>
            <p:cNvPr id="167" name="object 167"/>
            <p:cNvPicPr/>
            <p:nvPr/>
          </p:nvPicPr>
          <p:blipFill>
            <a:blip r:embed="rId24" cstate="print"/>
            <a:stretch>
              <a:fillRect/>
            </a:stretch>
          </p:blipFill>
          <p:spPr>
            <a:xfrm>
              <a:off x="11020577" y="2123287"/>
              <a:ext cx="663914" cy="259041"/>
            </a:xfrm>
            <a:prstGeom prst="rect">
              <a:avLst/>
            </a:prstGeom>
          </p:spPr>
        </p:pic>
        <p:pic>
          <p:nvPicPr>
            <p:cNvPr id="168" name="object 168"/>
            <p:cNvPicPr/>
            <p:nvPr/>
          </p:nvPicPr>
          <p:blipFill>
            <a:blip r:embed="rId31" cstate="print"/>
            <a:stretch>
              <a:fillRect/>
            </a:stretch>
          </p:blipFill>
          <p:spPr>
            <a:xfrm>
              <a:off x="10816271" y="2227505"/>
              <a:ext cx="194982" cy="65540"/>
            </a:xfrm>
            <a:prstGeom prst="rect">
              <a:avLst/>
            </a:prstGeom>
          </p:spPr>
        </p:pic>
      </p:grpSp>
      <p:grpSp>
        <p:nvGrpSpPr>
          <p:cNvPr id="169" name="object 169"/>
          <p:cNvGrpSpPr/>
          <p:nvPr/>
        </p:nvGrpSpPr>
        <p:grpSpPr>
          <a:xfrm>
            <a:off x="9365991" y="2097573"/>
            <a:ext cx="36830" cy="325755"/>
            <a:chOff x="9365991" y="2097573"/>
            <a:chExt cx="36830" cy="325755"/>
          </a:xfrm>
        </p:grpSpPr>
        <p:sp>
          <p:nvSpPr>
            <p:cNvPr id="170" name="object 170"/>
            <p:cNvSpPr/>
            <p:nvPr/>
          </p:nvSpPr>
          <p:spPr>
            <a:xfrm>
              <a:off x="9369074" y="2100656"/>
              <a:ext cx="30480" cy="319405"/>
            </a:xfrm>
            <a:custGeom>
              <a:avLst/>
              <a:gdLst/>
              <a:ahLst/>
              <a:cxnLst/>
              <a:rect l="l" t="t" r="r" b="b"/>
              <a:pathLst>
                <a:path w="30479" h="319405">
                  <a:moveTo>
                    <a:pt x="30060" y="319189"/>
                  </a:moveTo>
                  <a:lnTo>
                    <a:pt x="0" y="319189"/>
                  </a:lnTo>
                  <a:lnTo>
                    <a:pt x="0" y="0"/>
                  </a:lnTo>
                  <a:lnTo>
                    <a:pt x="30060" y="0"/>
                  </a:lnTo>
                  <a:lnTo>
                    <a:pt x="30060" y="319189"/>
                  </a:lnTo>
                  <a:close/>
                </a:path>
              </a:pathLst>
            </a:custGeom>
            <a:solidFill>
              <a:srgbClr val="4371C4"/>
            </a:solidFill>
          </p:spPr>
          <p:txBody>
            <a:bodyPr wrap="square" lIns="0" tIns="0" rIns="0" bIns="0" rtlCol="0"/>
            <a:lstStyle/>
            <a:p>
              <a:endParaRPr/>
            </a:p>
          </p:txBody>
        </p:sp>
        <p:sp>
          <p:nvSpPr>
            <p:cNvPr id="171" name="object 171"/>
            <p:cNvSpPr/>
            <p:nvPr/>
          </p:nvSpPr>
          <p:spPr>
            <a:xfrm>
              <a:off x="9369074" y="2100656"/>
              <a:ext cx="30480" cy="319405"/>
            </a:xfrm>
            <a:custGeom>
              <a:avLst/>
              <a:gdLst/>
              <a:ahLst/>
              <a:cxnLst/>
              <a:rect l="l" t="t" r="r" b="b"/>
              <a:pathLst>
                <a:path w="30479" h="319405">
                  <a:moveTo>
                    <a:pt x="0" y="0"/>
                  </a:moveTo>
                  <a:lnTo>
                    <a:pt x="30060" y="0"/>
                  </a:lnTo>
                  <a:lnTo>
                    <a:pt x="30060" y="319189"/>
                  </a:lnTo>
                  <a:lnTo>
                    <a:pt x="0" y="319189"/>
                  </a:lnTo>
                  <a:lnTo>
                    <a:pt x="0" y="0"/>
                  </a:lnTo>
                  <a:close/>
                </a:path>
              </a:pathLst>
            </a:custGeom>
            <a:ln w="6165">
              <a:solidFill>
                <a:srgbClr val="2E518E"/>
              </a:solidFill>
            </a:ln>
          </p:spPr>
          <p:txBody>
            <a:bodyPr wrap="square" lIns="0" tIns="0" rIns="0" bIns="0" rtlCol="0"/>
            <a:lstStyle/>
            <a:p>
              <a:endParaRPr/>
            </a:p>
          </p:txBody>
        </p:sp>
      </p:grpSp>
      <p:sp>
        <p:nvSpPr>
          <p:cNvPr id="172" name="object 172"/>
          <p:cNvSpPr txBox="1"/>
          <p:nvPr/>
        </p:nvSpPr>
        <p:spPr>
          <a:xfrm>
            <a:off x="6778993" y="1353752"/>
            <a:ext cx="582930" cy="129539"/>
          </a:xfrm>
          <a:prstGeom prst="rect">
            <a:avLst/>
          </a:prstGeom>
        </p:spPr>
        <p:txBody>
          <a:bodyPr vert="horz" wrap="square" lIns="0" tIns="16510" rIns="0" bIns="0" rtlCol="0">
            <a:spAutoFit/>
          </a:bodyPr>
          <a:lstStyle/>
          <a:p>
            <a:pPr>
              <a:lnSpc>
                <a:spcPct val="100000"/>
              </a:lnSpc>
              <a:spcBef>
                <a:spcPts val="130"/>
              </a:spcBef>
            </a:pPr>
            <a:r>
              <a:rPr sz="650" dirty="0">
                <a:latin typeface="Calibri"/>
                <a:cs typeface="Calibri"/>
              </a:rPr>
              <a:t>Adjaceny</a:t>
            </a:r>
            <a:r>
              <a:rPr sz="650" spc="55" dirty="0">
                <a:latin typeface="Calibri"/>
                <a:cs typeface="Calibri"/>
              </a:rPr>
              <a:t> </a:t>
            </a:r>
            <a:r>
              <a:rPr sz="650" spc="-10" dirty="0">
                <a:latin typeface="Calibri"/>
                <a:cs typeface="Calibri"/>
              </a:rPr>
              <a:t>Matrix</a:t>
            </a:r>
            <a:endParaRPr sz="650">
              <a:latin typeface="Calibri"/>
              <a:cs typeface="Calibri"/>
            </a:endParaRPr>
          </a:p>
        </p:txBody>
      </p:sp>
      <p:sp>
        <p:nvSpPr>
          <p:cNvPr id="173" name="object 173"/>
          <p:cNvSpPr txBox="1"/>
          <p:nvPr/>
        </p:nvSpPr>
        <p:spPr>
          <a:xfrm>
            <a:off x="6835203" y="2415245"/>
            <a:ext cx="512445" cy="129539"/>
          </a:xfrm>
          <a:prstGeom prst="rect">
            <a:avLst/>
          </a:prstGeom>
        </p:spPr>
        <p:txBody>
          <a:bodyPr vert="horz" wrap="square" lIns="0" tIns="16510" rIns="0" bIns="0" rtlCol="0">
            <a:spAutoFit/>
          </a:bodyPr>
          <a:lstStyle/>
          <a:p>
            <a:pPr>
              <a:lnSpc>
                <a:spcPct val="100000"/>
              </a:lnSpc>
              <a:spcBef>
                <a:spcPts val="130"/>
              </a:spcBef>
            </a:pPr>
            <a:r>
              <a:rPr sz="650" dirty="0">
                <a:latin typeface="Calibri"/>
                <a:cs typeface="Calibri"/>
              </a:rPr>
              <a:t>cp-</a:t>
            </a:r>
            <a:r>
              <a:rPr sz="650" spc="-10" dirty="0">
                <a:latin typeface="Calibri"/>
                <a:cs typeface="Calibri"/>
              </a:rPr>
              <a:t>statements</a:t>
            </a:r>
            <a:endParaRPr sz="650">
              <a:latin typeface="Calibri"/>
              <a:cs typeface="Calibri"/>
            </a:endParaRPr>
          </a:p>
        </p:txBody>
      </p:sp>
      <p:sp>
        <p:nvSpPr>
          <p:cNvPr id="174" name="object 174"/>
          <p:cNvSpPr txBox="1"/>
          <p:nvPr/>
        </p:nvSpPr>
        <p:spPr>
          <a:xfrm>
            <a:off x="10937620" y="2455216"/>
            <a:ext cx="525780" cy="129539"/>
          </a:xfrm>
          <a:prstGeom prst="rect">
            <a:avLst/>
          </a:prstGeom>
        </p:spPr>
        <p:txBody>
          <a:bodyPr vert="horz" wrap="square" lIns="0" tIns="16510" rIns="0" bIns="0" rtlCol="0">
            <a:spAutoFit/>
          </a:bodyPr>
          <a:lstStyle/>
          <a:p>
            <a:pPr marL="12700">
              <a:lnSpc>
                <a:spcPct val="100000"/>
              </a:lnSpc>
              <a:spcBef>
                <a:spcPts val="130"/>
              </a:spcBef>
            </a:pPr>
            <a:r>
              <a:rPr sz="650" dirty="0">
                <a:latin typeface="Calibri"/>
                <a:cs typeface="Calibri"/>
              </a:rPr>
              <a:t>cp-</a:t>
            </a:r>
            <a:r>
              <a:rPr sz="650" spc="-10" dirty="0">
                <a:latin typeface="Calibri"/>
                <a:cs typeface="Calibri"/>
              </a:rPr>
              <a:t>statements</a:t>
            </a:r>
            <a:endParaRPr sz="650">
              <a:latin typeface="Calibri"/>
              <a:cs typeface="Calibri"/>
            </a:endParaRPr>
          </a:p>
        </p:txBody>
      </p:sp>
      <p:grpSp>
        <p:nvGrpSpPr>
          <p:cNvPr id="175" name="object 175"/>
          <p:cNvGrpSpPr/>
          <p:nvPr/>
        </p:nvGrpSpPr>
        <p:grpSpPr>
          <a:xfrm>
            <a:off x="7558226" y="1666178"/>
            <a:ext cx="758825" cy="664845"/>
            <a:chOff x="7558226" y="1666178"/>
            <a:chExt cx="758825" cy="664845"/>
          </a:xfrm>
        </p:grpSpPr>
        <p:pic>
          <p:nvPicPr>
            <p:cNvPr id="176" name="object 176"/>
            <p:cNvPicPr/>
            <p:nvPr/>
          </p:nvPicPr>
          <p:blipFill>
            <a:blip r:embed="rId32" cstate="print"/>
            <a:stretch>
              <a:fillRect/>
            </a:stretch>
          </p:blipFill>
          <p:spPr>
            <a:xfrm>
              <a:off x="8121495" y="2252753"/>
              <a:ext cx="195033" cy="65553"/>
            </a:xfrm>
            <a:prstGeom prst="rect">
              <a:avLst/>
            </a:prstGeom>
          </p:spPr>
        </p:pic>
        <p:pic>
          <p:nvPicPr>
            <p:cNvPr id="177" name="object 177"/>
            <p:cNvPicPr/>
            <p:nvPr/>
          </p:nvPicPr>
          <p:blipFill>
            <a:blip r:embed="rId33" cstate="print"/>
            <a:stretch>
              <a:fillRect/>
            </a:stretch>
          </p:blipFill>
          <p:spPr>
            <a:xfrm>
              <a:off x="7564484" y="1666178"/>
              <a:ext cx="195020" cy="65540"/>
            </a:xfrm>
            <a:prstGeom prst="rect">
              <a:avLst/>
            </a:prstGeom>
          </p:spPr>
        </p:pic>
        <p:pic>
          <p:nvPicPr>
            <p:cNvPr id="178" name="object 178"/>
            <p:cNvPicPr/>
            <p:nvPr/>
          </p:nvPicPr>
          <p:blipFill>
            <a:blip r:embed="rId34" cstate="print"/>
            <a:stretch>
              <a:fillRect/>
            </a:stretch>
          </p:blipFill>
          <p:spPr>
            <a:xfrm>
              <a:off x="7558226" y="2265453"/>
              <a:ext cx="194982" cy="65553"/>
            </a:xfrm>
            <a:prstGeom prst="rect">
              <a:avLst/>
            </a:prstGeom>
          </p:spPr>
        </p:pic>
      </p:grpSp>
      <p:pic>
        <p:nvPicPr>
          <p:cNvPr id="179" name="object 179"/>
          <p:cNvPicPr/>
          <p:nvPr/>
        </p:nvPicPr>
        <p:blipFill>
          <a:blip r:embed="rId35" cstate="print"/>
          <a:stretch>
            <a:fillRect/>
          </a:stretch>
        </p:blipFill>
        <p:spPr>
          <a:xfrm>
            <a:off x="10806407" y="1646480"/>
            <a:ext cx="194970" cy="65540"/>
          </a:xfrm>
          <a:prstGeom prst="rect">
            <a:avLst/>
          </a:prstGeom>
        </p:spPr>
      </p:pic>
      <p:sp>
        <p:nvSpPr>
          <p:cNvPr id="180" name="object 180"/>
          <p:cNvSpPr txBox="1"/>
          <p:nvPr/>
        </p:nvSpPr>
        <p:spPr>
          <a:xfrm>
            <a:off x="6681914" y="866669"/>
            <a:ext cx="313055" cy="129539"/>
          </a:xfrm>
          <a:prstGeom prst="rect">
            <a:avLst/>
          </a:prstGeom>
        </p:spPr>
        <p:txBody>
          <a:bodyPr vert="horz" wrap="square" lIns="0" tIns="16510" rIns="0" bIns="0" rtlCol="0">
            <a:spAutoFit/>
          </a:bodyPr>
          <a:lstStyle/>
          <a:p>
            <a:pPr marL="12700">
              <a:lnSpc>
                <a:spcPct val="100000"/>
              </a:lnSpc>
              <a:spcBef>
                <a:spcPts val="130"/>
              </a:spcBef>
            </a:pPr>
            <a:r>
              <a:rPr sz="650" spc="-10" dirty="0">
                <a:latin typeface="Calibri"/>
                <a:cs typeface="Calibri"/>
              </a:rPr>
              <a:t>Encoder</a:t>
            </a:r>
            <a:endParaRPr sz="650">
              <a:latin typeface="Calibri"/>
              <a:cs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lang="el-GR" spc="140" dirty="0"/>
              <a:t>Πειράματα και αποτελέσματα</a:t>
            </a:r>
            <a:endParaRPr spc="165" dirty="0"/>
          </a:p>
        </p:txBody>
      </p:sp>
      <p:sp>
        <p:nvSpPr>
          <p:cNvPr id="3" name="object 3"/>
          <p:cNvSpPr txBox="1"/>
          <p:nvPr/>
        </p:nvSpPr>
        <p:spPr>
          <a:xfrm>
            <a:off x="596900" y="998220"/>
            <a:ext cx="10805160" cy="2284095"/>
          </a:xfrm>
          <a:prstGeom prst="rect">
            <a:avLst/>
          </a:prstGeom>
        </p:spPr>
        <p:txBody>
          <a:bodyPr vert="horz" wrap="square" lIns="0" tIns="12700" rIns="0" bIns="0" rtlCol="0">
            <a:spAutoFit/>
          </a:bodyPr>
          <a:lstStyle/>
          <a:p>
            <a:pPr marL="243840" marR="200660" indent="-231775" algn="just">
              <a:lnSpc>
                <a:spcPct val="100000"/>
              </a:lnSpc>
              <a:spcBef>
                <a:spcPts val="100"/>
              </a:spcBef>
              <a:buChar char="•"/>
              <a:tabLst>
                <a:tab pos="244475" algn="l"/>
              </a:tabLst>
            </a:pPr>
            <a:r>
              <a:rPr lang="el-GR" sz="2000" dirty="0">
                <a:solidFill>
                  <a:srgbClr val="004165"/>
                </a:solidFill>
                <a:latin typeface="Arial"/>
                <a:cs typeface="Arial"/>
              </a:rPr>
              <a:t>Για την εκπαίδευση δημιουργούμε 1000 τυχαία παραγόμενα</a:t>
            </a:r>
            <a:r>
              <a:rPr lang="en-US" sz="2000" dirty="0">
                <a:solidFill>
                  <a:srgbClr val="004165"/>
                </a:solidFill>
                <a:latin typeface="Arial"/>
                <a:cs typeface="Arial"/>
              </a:rPr>
              <a:t> </a:t>
            </a:r>
            <a:r>
              <a:rPr sz="2000" dirty="0">
                <a:solidFill>
                  <a:srgbClr val="004165"/>
                </a:solidFill>
                <a:latin typeface="Arial"/>
                <a:cs typeface="Arial"/>
              </a:rPr>
              <a:t>CP-nets</a:t>
            </a:r>
            <a:r>
              <a:rPr sz="2000" spc="-25" dirty="0">
                <a:solidFill>
                  <a:srgbClr val="004165"/>
                </a:solidFill>
                <a:latin typeface="Arial"/>
                <a:cs typeface="Arial"/>
              </a:rPr>
              <a:t> </a:t>
            </a:r>
            <a:r>
              <a:rPr lang="el-GR" sz="2000" dirty="0">
                <a:solidFill>
                  <a:srgbClr val="004165"/>
                </a:solidFill>
                <a:latin typeface="Arial"/>
                <a:cs typeface="Arial"/>
              </a:rPr>
              <a:t> και υπολογίζουμε την απόσταση για όλα τα ζεύγη για όλα τα</a:t>
            </a:r>
            <a:r>
              <a:rPr lang="en-US" sz="2000" dirty="0">
                <a:solidFill>
                  <a:srgbClr val="004165"/>
                </a:solidFill>
                <a:latin typeface="Arial"/>
                <a:cs typeface="Arial"/>
              </a:rPr>
              <a:t> </a:t>
            </a:r>
            <a:r>
              <a:rPr sz="2000" i="1" dirty="0">
                <a:solidFill>
                  <a:srgbClr val="004165"/>
                </a:solidFill>
                <a:latin typeface="Arial"/>
                <a:cs typeface="Arial"/>
              </a:rPr>
              <a:t>n</a:t>
            </a:r>
            <a:r>
              <a:rPr sz="2000" i="1" spc="-25" dirty="0">
                <a:solidFill>
                  <a:srgbClr val="004165"/>
                </a:solidFill>
                <a:latin typeface="Arial"/>
                <a:cs typeface="Arial"/>
              </a:rPr>
              <a:t> </a:t>
            </a:r>
            <a:r>
              <a:rPr sz="2000" i="1" dirty="0">
                <a:solidFill>
                  <a:srgbClr val="004165"/>
                </a:solidFill>
                <a:latin typeface="Arial"/>
                <a:cs typeface="Arial"/>
              </a:rPr>
              <a:t>=</a:t>
            </a:r>
            <a:r>
              <a:rPr sz="2000" i="1" spc="-40" dirty="0">
                <a:solidFill>
                  <a:srgbClr val="004165"/>
                </a:solidFill>
                <a:latin typeface="Arial"/>
                <a:cs typeface="Arial"/>
              </a:rPr>
              <a:t> </a:t>
            </a:r>
            <a:r>
              <a:rPr sz="2000" i="1" dirty="0">
                <a:solidFill>
                  <a:srgbClr val="004165"/>
                </a:solidFill>
                <a:latin typeface="Arial"/>
                <a:cs typeface="Arial"/>
              </a:rPr>
              <a:t>{3,</a:t>
            </a:r>
            <a:r>
              <a:rPr sz="2000" i="1" spc="-35" dirty="0">
                <a:solidFill>
                  <a:srgbClr val="004165"/>
                </a:solidFill>
                <a:latin typeface="Arial"/>
                <a:cs typeface="Arial"/>
              </a:rPr>
              <a:t> </a:t>
            </a:r>
            <a:r>
              <a:rPr sz="2000" i="1" dirty="0">
                <a:solidFill>
                  <a:srgbClr val="004165"/>
                </a:solidFill>
                <a:latin typeface="Arial"/>
                <a:cs typeface="Arial"/>
              </a:rPr>
              <a:t>…,</a:t>
            </a:r>
            <a:r>
              <a:rPr sz="2000" i="1" spc="-35" dirty="0">
                <a:solidFill>
                  <a:srgbClr val="004165"/>
                </a:solidFill>
                <a:latin typeface="Arial"/>
                <a:cs typeface="Arial"/>
              </a:rPr>
              <a:t> </a:t>
            </a:r>
            <a:r>
              <a:rPr sz="2000" i="1" dirty="0">
                <a:solidFill>
                  <a:srgbClr val="004165"/>
                </a:solidFill>
                <a:latin typeface="Arial"/>
                <a:cs typeface="Arial"/>
              </a:rPr>
              <a:t>7}.</a:t>
            </a:r>
            <a:r>
              <a:rPr sz="2000" i="1" spc="-35" dirty="0">
                <a:solidFill>
                  <a:srgbClr val="004165"/>
                </a:solidFill>
                <a:latin typeface="Arial"/>
                <a:cs typeface="Arial"/>
              </a:rPr>
              <a:t> </a:t>
            </a:r>
            <a:r>
              <a:rPr lang="el-GR" sz="2000" dirty="0">
                <a:solidFill>
                  <a:srgbClr val="004165"/>
                </a:solidFill>
                <a:latin typeface="Arial"/>
                <a:cs typeface="Arial"/>
              </a:rPr>
              <a:t>Για δοκιμή δημιουργούμε άλλα 1000 τυχαία παραγόμενα CP-</a:t>
            </a:r>
            <a:r>
              <a:rPr lang="el-GR" sz="2000" dirty="0" err="1">
                <a:solidFill>
                  <a:srgbClr val="004165"/>
                </a:solidFill>
                <a:latin typeface="Arial"/>
                <a:cs typeface="Arial"/>
              </a:rPr>
              <a:t>nets</a:t>
            </a:r>
            <a:r>
              <a:rPr lang="el-GR" sz="2000" dirty="0">
                <a:solidFill>
                  <a:srgbClr val="004165"/>
                </a:solidFill>
                <a:latin typeface="Arial"/>
                <a:cs typeface="Arial"/>
              </a:rPr>
              <a:t> και βρίσκουμε όλες τις πιθανές τριπλέτες.</a:t>
            </a:r>
            <a:endParaRPr sz="2000" dirty="0">
              <a:latin typeface="Arial"/>
              <a:cs typeface="Arial"/>
            </a:endParaRPr>
          </a:p>
          <a:p>
            <a:pPr marL="243840" marR="593090" indent="-231775">
              <a:lnSpc>
                <a:spcPct val="100000"/>
              </a:lnSpc>
              <a:spcBef>
                <a:spcPts val="480"/>
              </a:spcBef>
              <a:buChar char="•"/>
              <a:tabLst>
                <a:tab pos="243840" algn="l"/>
                <a:tab pos="244475" algn="l"/>
              </a:tabLst>
            </a:pPr>
            <a:r>
              <a:rPr lang="el-GR" sz="2000" dirty="0">
                <a:solidFill>
                  <a:srgbClr val="004165"/>
                </a:solidFill>
                <a:latin typeface="Arial"/>
                <a:cs typeface="Arial"/>
              </a:rPr>
              <a:t>Έχουμε καλή προσέγγιση στη φάση της εκπαίδευσης και είμαστε σε θέση να μάθουμε μια υψηλής ποιότητας λανθάνουσα αναπαράσταση</a:t>
            </a:r>
            <a:r>
              <a:rPr sz="2000" spc="-10" dirty="0">
                <a:solidFill>
                  <a:srgbClr val="004165"/>
                </a:solidFill>
                <a:latin typeface="Arial"/>
                <a:cs typeface="Arial"/>
              </a:rPr>
              <a:t>.</a:t>
            </a:r>
            <a:endParaRPr sz="2000" dirty="0">
              <a:latin typeface="Arial"/>
              <a:cs typeface="Arial"/>
            </a:endParaRPr>
          </a:p>
          <a:p>
            <a:pPr marL="243840" marR="5080" indent="-231775">
              <a:lnSpc>
                <a:spcPct val="100000"/>
              </a:lnSpc>
              <a:spcBef>
                <a:spcPts val="500"/>
              </a:spcBef>
              <a:buChar char="•"/>
              <a:tabLst>
                <a:tab pos="243840" algn="l"/>
                <a:tab pos="244475" algn="l"/>
              </a:tabLst>
            </a:pPr>
            <a:r>
              <a:rPr lang="el-GR" sz="2000" dirty="0">
                <a:solidFill>
                  <a:srgbClr val="004165"/>
                </a:solidFill>
                <a:latin typeface="Arial"/>
                <a:cs typeface="Arial"/>
              </a:rPr>
              <a:t>Για την εργασία σύγκρισης υπερέχουμε ελαφρώς από μια μέθοδο προσέγγισης, αν και τρέχουμε δύο φορές ταχύτερα</a:t>
            </a:r>
            <a:r>
              <a:rPr sz="2000" spc="-10" dirty="0">
                <a:solidFill>
                  <a:srgbClr val="004165"/>
                </a:solidFill>
                <a:latin typeface="Arial"/>
                <a:cs typeface="Arial"/>
              </a:rPr>
              <a:t>.</a:t>
            </a:r>
            <a:endParaRPr sz="2000" dirty="0">
              <a:latin typeface="Arial"/>
              <a:cs typeface="Arial"/>
            </a:endParaRPr>
          </a:p>
        </p:txBody>
      </p:sp>
      <p:grpSp>
        <p:nvGrpSpPr>
          <p:cNvPr id="4" name="object 4"/>
          <p:cNvGrpSpPr/>
          <p:nvPr/>
        </p:nvGrpSpPr>
        <p:grpSpPr>
          <a:xfrm>
            <a:off x="104078" y="3446957"/>
            <a:ext cx="12037060" cy="3212465"/>
            <a:chOff x="104078" y="3446957"/>
            <a:chExt cx="12037060" cy="3212465"/>
          </a:xfrm>
        </p:grpSpPr>
        <p:pic>
          <p:nvPicPr>
            <p:cNvPr id="5" name="object 5"/>
            <p:cNvPicPr/>
            <p:nvPr/>
          </p:nvPicPr>
          <p:blipFill>
            <a:blip r:embed="rId2" cstate="print"/>
            <a:stretch>
              <a:fillRect/>
            </a:stretch>
          </p:blipFill>
          <p:spPr>
            <a:xfrm>
              <a:off x="3515903" y="3922857"/>
              <a:ext cx="8625103" cy="2325342"/>
            </a:xfrm>
            <a:prstGeom prst="rect">
              <a:avLst/>
            </a:prstGeom>
          </p:spPr>
        </p:pic>
        <p:sp>
          <p:nvSpPr>
            <p:cNvPr id="6" name="object 6"/>
            <p:cNvSpPr/>
            <p:nvPr/>
          </p:nvSpPr>
          <p:spPr>
            <a:xfrm>
              <a:off x="2168372" y="3614788"/>
              <a:ext cx="1935480" cy="1254125"/>
            </a:xfrm>
            <a:custGeom>
              <a:avLst/>
              <a:gdLst/>
              <a:ahLst/>
              <a:cxnLst/>
              <a:rect l="l" t="t" r="r" b="b"/>
              <a:pathLst>
                <a:path w="1935479" h="1254125">
                  <a:moveTo>
                    <a:pt x="78181" y="1245489"/>
                  </a:moveTo>
                  <a:lnTo>
                    <a:pt x="0" y="1245489"/>
                  </a:lnTo>
                  <a:lnTo>
                    <a:pt x="0" y="1254125"/>
                  </a:lnTo>
                  <a:lnTo>
                    <a:pt x="78181" y="1254125"/>
                  </a:lnTo>
                  <a:lnTo>
                    <a:pt x="78181" y="1245489"/>
                  </a:lnTo>
                  <a:close/>
                </a:path>
                <a:path w="1935479" h="1254125">
                  <a:moveTo>
                    <a:pt x="175920" y="1250149"/>
                  </a:moveTo>
                  <a:lnTo>
                    <a:pt x="97739" y="1250149"/>
                  </a:lnTo>
                  <a:lnTo>
                    <a:pt x="97739" y="1254112"/>
                  </a:lnTo>
                  <a:lnTo>
                    <a:pt x="175920" y="1254112"/>
                  </a:lnTo>
                  <a:lnTo>
                    <a:pt x="175920" y="1250149"/>
                  </a:lnTo>
                  <a:close/>
                </a:path>
                <a:path w="1935479" h="1254125">
                  <a:moveTo>
                    <a:pt x="273646" y="1230109"/>
                  </a:moveTo>
                  <a:lnTo>
                    <a:pt x="195465" y="1230109"/>
                  </a:lnTo>
                  <a:lnTo>
                    <a:pt x="195465" y="1254125"/>
                  </a:lnTo>
                  <a:lnTo>
                    <a:pt x="273646" y="1254125"/>
                  </a:lnTo>
                  <a:lnTo>
                    <a:pt x="273646" y="1230109"/>
                  </a:lnTo>
                  <a:close/>
                </a:path>
                <a:path w="1935479" h="1254125">
                  <a:moveTo>
                    <a:pt x="371373" y="1187894"/>
                  </a:moveTo>
                  <a:lnTo>
                    <a:pt x="293192" y="1187894"/>
                  </a:lnTo>
                  <a:lnTo>
                    <a:pt x="293192" y="1254125"/>
                  </a:lnTo>
                  <a:lnTo>
                    <a:pt x="371373" y="1254125"/>
                  </a:lnTo>
                  <a:lnTo>
                    <a:pt x="371373" y="1187894"/>
                  </a:lnTo>
                  <a:close/>
                </a:path>
                <a:path w="1935479" h="1254125">
                  <a:moveTo>
                    <a:pt x="469112" y="1121473"/>
                  </a:moveTo>
                  <a:lnTo>
                    <a:pt x="390931" y="1121473"/>
                  </a:lnTo>
                  <a:lnTo>
                    <a:pt x="390931" y="1254125"/>
                  </a:lnTo>
                  <a:lnTo>
                    <a:pt x="469112" y="1254125"/>
                  </a:lnTo>
                  <a:lnTo>
                    <a:pt x="469112" y="1121473"/>
                  </a:lnTo>
                  <a:close/>
                </a:path>
                <a:path w="1935479" h="1254125">
                  <a:moveTo>
                    <a:pt x="566788" y="955421"/>
                  </a:moveTo>
                  <a:lnTo>
                    <a:pt x="488657" y="955421"/>
                  </a:lnTo>
                  <a:lnTo>
                    <a:pt x="488657" y="1254125"/>
                  </a:lnTo>
                  <a:lnTo>
                    <a:pt x="566788" y="1254125"/>
                  </a:lnTo>
                  <a:lnTo>
                    <a:pt x="566788" y="955421"/>
                  </a:lnTo>
                  <a:close/>
                </a:path>
                <a:path w="1935479" h="1254125">
                  <a:moveTo>
                    <a:pt x="664514" y="768350"/>
                  </a:moveTo>
                  <a:lnTo>
                    <a:pt x="586333" y="768350"/>
                  </a:lnTo>
                  <a:lnTo>
                    <a:pt x="586333" y="1254125"/>
                  </a:lnTo>
                  <a:lnTo>
                    <a:pt x="664514" y="1254125"/>
                  </a:lnTo>
                  <a:lnTo>
                    <a:pt x="664514" y="768350"/>
                  </a:lnTo>
                  <a:close/>
                </a:path>
                <a:path w="1935479" h="1254125">
                  <a:moveTo>
                    <a:pt x="762254" y="713727"/>
                  </a:moveTo>
                  <a:lnTo>
                    <a:pt x="684072" y="713727"/>
                  </a:lnTo>
                  <a:lnTo>
                    <a:pt x="684072" y="1254125"/>
                  </a:lnTo>
                  <a:lnTo>
                    <a:pt x="762254" y="1254125"/>
                  </a:lnTo>
                  <a:lnTo>
                    <a:pt x="762254" y="713727"/>
                  </a:lnTo>
                  <a:close/>
                </a:path>
                <a:path w="1935479" h="1254125">
                  <a:moveTo>
                    <a:pt x="859980" y="468210"/>
                  </a:moveTo>
                  <a:lnTo>
                    <a:pt x="781799" y="468210"/>
                  </a:lnTo>
                  <a:lnTo>
                    <a:pt x="781799" y="1254125"/>
                  </a:lnTo>
                  <a:lnTo>
                    <a:pt x="859980" y="1254125"/>
                  </a:lnTo>
                  <a:lnTo>
                    <a:pt x="859980" y="468210"/>
                  </a:lnTo>
                  <a:close/>
                </a:path>
                <a:path w="1935479" h="1254125">
                  <a:moveTo>
                    <a:pt x="957707" y="97828"/>
                  </a:moveTo>
                  <a:lnTo>
                    <a:pt x="879525" y="97828"/>
                  </a:lnTo>
                  <a:lnTo>
                    <a:pt x="879525" y="1254125"/>
                  </a:lnTo>
                  <a:lnTo>
                    <a:pt x="957707" y="1254125"/>
                  </a:lnTo>
                  <a:lnTo>
                    <a:pt x="957707" y="97828"/>
                  </a:lnTo>
                  <a:close/>
                </a:path>
                <a:path w="1935479" h="1254125">
                  <a:moveTo>
                    <a:pt x="1055446" y="0"/>
                  </a:moveTo>
                  <a:lnTo>
                    <a:pt x="977265" y="0"/>
                  </a:lnTo>
                  <a:lnTo>
                    <a:pt x="977265" y="1254125"/>
                  </a:lnTo>
                  <a:lnTo>
                    <a:pt x="1055446" y="1254125"/>
                  </a:lnTo>
                  <a:lnTo>
                    <a:pt x="1055446" y="0"/>
                  </a:lnTo>
                  <a:close/>
                </a:path>
                <a:path w="1935479" h="1254125">
                  <a:moveTo>
                    <a:pt x="1153121" y="466026"/>
                  </a:moveTo>
                  <a:lnTo>
                    <a:pt x="1074991" y="466026"/>
                  </a:lnTo>
                  <a:lnTo>
                    <a:pt x="1074991" y="1254125"/>
                  </a:lnTo>
                  <a:lnTo>
                    <a:pt x="1153121" y="1254125"/>
                  </a:lnTo>
                  <a:lnTo>
                    <a:pt x="1153121" y="466026"/>
                  </a:lnTo>
                  <a:close/>
                </a:path>
                <a:path w="1935479" h="1254125">
                  <a:moveTo>
                    <a:pt x="1250848" y="703160"/>
                  </a:moveTo>
                  <a:lnTo>
                    <a:pt x="1172667" y="703160"/>
                  </a:lnTo>
                  <a:lnTo>
                    <a:pt x="1172667" y="1254125"/>
                  </a:lnTo>
                  <a:lnTo>
                    <a:pt x="1250848" y="1254125"/>
                  </a:lnTo>
                  <a:lnTo>
                    <a:pt x="1250848" y="703160"/>
                  </a:lnTo>
                  <a:close/>
                </a:path>
                <a:path w="1935479" h="1254125">
                  <a:moveTo>
                    <a:pt x="1348587" y="780110"/>
                  </a:moveTo>
                  <a:lnTo>
                    <a:pt x="1270406" y="780110"/>
                  </a:lnTo>
                  <a:lnTo>
                    <a:pt x="1270406" y="1254125"/>
                  </a:lnTo>
                  <a:lnTo>
                    <a:pt x="1348587" y="1254125"/>
                  </a:lnTo>
                  <a:lnTo>
                    <a:pt x="1348587" y="780110"/>
                  </a:lnTo>
                  <a:close/>
                </a:path>
                <a:path w="1935479" h="1254125">
                  <a:moveTo>
                    <a:pt x="1446314" y="962723"/>
                  </a:moveTo>
                  <a:lnTo>
                    <a:pt x="1368132" y="962723"/>
                  </a:lnTo>
                  <a:lnTo>
                    <a:pt x="1368132" y="1254125"/>
                  </a:lnTo>
                  <a:lnTo>
                    <a:pt x="1446314" y="1254125"/>
                  </a:lnTo>
                  <a:lnTo>
                    <a:pt x="1446314" y="962723"/>
                  </a:lnTo>
                  <a:close/>
                </a:path>
                <a:path w="1935479" h="1254125">
                  <a:moveTo>
                    <a:pt x="1544040" y="1110551"/>
                  </a:moveTo>
                  <a:lnTo>
                    <a:pt x="1465859" y="1110551"/>
                  </a:lnTo>
                  <a:lnTo>
                    <a:pt x="1465859" y="1254125"/>
                  </a:lnTo>
                  <a:lnTo>
                    <a:pt x="1544040" y="1254125"/>
                  </a:lnTo>
                  <a:lnTo>
                    <a:pt x="1544040" y="1110551"/>
                  </a:lnTo>
                  <a:close/>
                </a:path>
                <a:path w="1935479" h="1254125">
                  <a:moveTo>
                    <a:pt x="1641767" y="1186103"/>
                  </a:moveTo>
                  <a:lnTo>
                    <a:pt x="1563585" y="1186103"/>
                  </a:lnTo>
                  <a:lnTo>
                    <a:pt x="1563585" y="1254125"/>
                  </a:lnTo>
                  <a:lnTo>
                    <a:pt x="1641767" y="1254125"/>
                  </a:lnTo>
                  <a:lnTo>
                    <a:pt x="1641767" y="1186103"/>
                  </a:lnTo>
                  <a:close/>
                </a:path>
                <a:path w="1935479" h="1254125">
                  <a:moveTo>
                    <a:pt x="1739455" y="1230515"/>
                  </a:moveTo>
                  <a:lnTo>
                    <a:pt x="1661325" y="1230515"/>
                  </a:lnTo>
                  <a:lnTo>
                    <a:pt x="1661325" y="1254125"/>
                  </a:lnTo>
                  <a:lnTo>
                    <a:pt x="1739455" y="1254125"/>
                  </a:lnTo>
                  <a:lnTo>
                    <a:pt x="1739455" y="1230515"/>
                  </a:lnTo>
                  <a:close/>
                </a:path>
                <a:path w="1935479" h="1254125">
                  <a:moveTo>
                    <a:pt x="1837182" y="1249857"/>
                  </a:moveTo>
                  <a:lnTo>
                    <a:pt x="1759000" y="1249857"/>
                  </a:lnTo>
                  <a:lnTo>
                    <a:pt x="1759000" y="1254125"/>
                  </a:lnTo>
                  <a:lnTo>
                    <a:pt x="1837182" y="1254125"/>
                  </a:lnTo>
                  <a:lnTo>
                    <a:pt x="1837182" y="1249857"/>
                  </a:lnTo>
                  <a:close/>
                </a:path>
                <a:path w="1935479" h="1254125">
                  <a:moveTo>
                    <a:pt x="1934921" y="1253820"/>
                  </a:moveTo>
                  <a:lnTo>
                    <a:pt x="1856740" y="1253820"/>
                  </a:lnTo>
                  <a:lnTo>
                    <a:pt x="1856740" y="1254125"/>
                  </a:lnTo>
                  <a:lnTo>
                    <a:pt x="1934921" y="1254125"/>
                  </a:lnTo>
                  <a:lnTo>
                    <a:pt x="1934921" y="1253820"/>
                  </a:lnTo>
                  <a:close/>
                </a:path>
              </a:pathLst>
            </a:custGeom>
            <a:solidFill>
              <a:srgbClr val="1E76B4"/>
            </a:solidFill>
          </p:spPr>
          <p:txBody>
            <a:bodyPr wrap="square" lIns="0" tIns="0" rIns="0" bIns="0" rtlCol="0"/>
            <a:lstStyle/>
            <a:p>
              <a:endParaRPr/>
            </a:p>
          </p:txBody>
        </p:sp>
        <p:sp>
          <p:nvSpPr>
            <p:cNvPr id="7" name="object 7"/>
            <p:cNvSpPr/>
            <p:nvPr/>
          </p:nvSpPr>
          <p:spPr>
            <a:xfrm>
              <a:off x="2207463" y="4868917"/>
              <a:ext cx="0" cy="17780"/>
            </a:xfrm>
            <a:custGeom>
              <a:avLst/>
              <a:gdLst/>
              <a:ahLst/>
              <a:cxnLst/>
              <a:rect l="l" t="t" r="r" b="b"/>
              <a:pathLst>
                <a:path h="17779">
                  <a:moveTo>
                    <a:pt x="0" y="0"/>
                  </a:moveTo>
                  <a:lnTo>
                    <a:pt x="0" y="17359"/>
                  </a:lnTo>
                </a:path>
              </a:pathLst>
            </a:custGeom>
            <a:ln w="3967">
              <a:solidFill>
                <a:srgbClr val="000000"/>
              </a:solidFill>
            </a:ln>
          </p:spPr>
          <p:txBody>
            <a:bodyPr wrap="square" lIns="0" tIns="0" rIns="0" bIns="0" rtlCol="0"/>
            <a:lstStyle/>
            <a:p>
              <a:endParaRPr/>
            </a:p>
          </p:txBody>
        </p:sp>
        <p:sp>
          <p:nvSpPr>
            <p:cNvPr id="8" name="object 8"/>
            <p:cNvSpPr/>
            <p:nvPr/>
          </p:nvSpPr>
          <p:spPr>
            <a:xfrm>
              <a:off x="2198738" y="4906911"/>
              <a:ext cx="15240" cy="18415"/>
            </a:xfrm>
            <a:custGeom>
              <a:avLst/>
              <a:gdLst/>
              <a:ahLst/>
              <a:cxnLst/>
              <a:rect l="l" t="t" r="r" b="b"/>
              <a:pathLst>
                <a:path w="15239" h="18414">
                  <a:moveTo>
                    <a:pt x="8775" y="18351"/>
                  </a:moveTo>
                  <a:lnTo>
                    <a:pt x="5359" y="16725"/>
                  </a:lnTo>
                  <a:lnTo>
                    <a:pt x="3771" y="14935"/>
                  </a:lnTo>
                  <a:lnTo>
                    <a:pt x="698" y="9677"/>
                  </a:lnTo>
                  <a:lnTo>
                    <a:pt x="0" y="7391"/>
                  </a:lnTo>
                  <a:lnTo>
                    <a:pt x="127" y="5105"/>
                  </a:lnTo>
                  <a:lnTo>
                    <a:pt x="6451" y="0"/>
                  </a:lnTo>
                  <a:lnTo>
                    <a:pt x="8140" y="850"/>
                  </a:lnTo>
                  <a:lnTo>
                    <a:pt x="9867" y="1689"/>
                  </a:lnTo>
                  <a:lnTo>
                    <a:pt x="10238" y="2082"/>
                  </a:lnTo>
                  <a:lnTo>
                    <a:pt x="5003" y="2082"/>
                  </a:lnTo>
                  <a:lnTo>
                    <a:pt x="2832" y="3378"/>
                  </a:lnTo>
                  <a:lnTo>
                    <a:pt x="2324" y="4368"/>
                  </a:lnTo>
                  <a:lnTo>
                    <a:pt x="2425" y="7150"/>
                  </a:lnTo>
                  <a:lnTo>
                    <a:pt x="3073" y="8928"/>
                  </a:lnTo>
                  <a:lnTo>
                    <a:pt x="4453" y="11214"/>
                  </a:lnTo>
                  <a:lnTo>
                    <a:pt x="5549" y="13195"/>
                  </a:lnTo>
                  <a:lnTo>
                    <a:pt x="6743" y="14681"/>
                  </a:lnTo>
                  <a:lnTo>
                    <a:pt x="9131" y="16179"/>
                  </a:lnTo>
                  <a:lnTo>
                    <a:pt x="10274" y="16217"/>
                  </a:lnTo>
                  <a:lnTo>
                    <a:pt x="14066" y="16217"/>
                  </a:lnTo>
                  <a:lnTo>
                    <a:pt x="12306" y="17259"/>
                  </a:lnTo>
                  <a:lnTo>
                    <a:pt x="10566" y="18300"/>
                  </a:lnTo>
                  <a:lnTo>
                    <a:pt x="8775" y="18351"/>
                  </a:lnTo>
                  <a:close/>
                </a:path>
                <a:path w="15239" h="18414">
                  <a:moveTo>
                    <a:pt x="14066" y="16217"/>
                  </a:moveTo>
                  <a:lnTo>
                    <a:pt x="10274" y="16217"/>
                  </a:lnTo>
                  <a:lnTo>
                    <a:pt x="11353" y="15633"/>
                  </a:lnTo>
                  <a:lnTo>
                    <a:pt x="12446" y="14986"/>
                  </a:lnTo>
                  <a:lnTo>
                    <a:pt x="12941" y="13995"/>
                  </a:lnTo>
                  <a:lnTo>
                    <a:pt x="12920" y="13195"/>
                  </a:lnTo>
                  <a:lnTo>
                    <a:pt x="12801" y="11214"/>
                  </a:lnTo>
                  <a:lnTo>
                    <a:pt x="12153" y="9423"/>
                  </a:lnTo>
                  <a:lnTo>
                    <a:pt x="10830" y="7150"/>
                  </a:lnTo>
                  <a:lnTo>
                    <a:pt x="9677" y="5105"/>
                  </a:lnTo>
                  <a:lnTo>
                    <a:pt x="8483" y="3670"/>
                  </a:lnTo>
                  <a:lnTo>
                    <a:pt x="7289" y="2933"/>
                  </a:lnTo>
                  <a:lnTo>
                    <a:pt x="6146" y="2133"/>
                  </a:lnTo>
                  <a:lnTo>
                    <a:pt x="5003" y="2082"/>
                  </a:lnTo>
                  <a:lnTo>
                    <a:pt x="10238" y="2082"/>
                  </a:lnTo>
                  <a:lnTo>
                    <a:pt x="11506" y="3429"/>
                  </a:lnTo>
                  <a:lnTo>
                    <a:pt x="14579" y="8686"/>
                  </a:lnTo>
                  <a:lnTo>
                    <a:pt x="15227" y="10960"/>
                  </a:lnTo>
                  <a:lnTo>
                    <a:pt x="15103" y="13195"/>
                  </a:lnTo>
                  <a:lnTo>
                    <a:pt x="14986" y="14782"/>
                  </a:lnTo>
                  <a:lnTo>
                    <a:pt x="14066" y="16217"/>
                  </a:lnTo>
                  <a:close/>
                </a:path>
              </a:pathLst>
            </a:custGeom>
            <a:solidFill>
              <a:srgbClr val="000000"/>
            </a:solidFill>
          </p:spPr>
          <p:txBody>
            <a:bodyPr wrap="square" lIns="0" tIns="0" rIns="0" bIns="0" rtlCol="0"/>
            <a:lstStyle/>
            <a:p>
              <a:endParaRPr/>
            </a:p>
          </p:txBody>
        </p:sp>
        <p:sp>
          <p:nvSpPr>
            <p:cNvPr id="9" name="object 9"/>
            <p:cNvSpPr/>
            <p:nvPr/>
          </p:nvSpPr>
          <p:spPr>
            <a:xfrm>
              <a:off x="2305202" y="4868917"/>
              <a:ext cx="0" cy="17780"/>
            </a:xfrm>
            <a:custGeom>
              <a:avLst/>
              <a:gdLst/>
              <a:ahLst/>
              <a:cxnLst/>
              <a:rect l="l" t="t" r="r" b="b"/>
              <a:pathLst>
                <a:path h="17779">
                  <a:moveTo>
                    <a:pt x="0" y="0"/>
                  </a:moveTo>
                  <a:lnTo>
                    <a:pt x="0" y="17359"/>
                  </a:lnTo>
                </a:path>
              </a:pathLst>
            </a:custGeom>
            <a:ln w="3967">
              <a:solidFill>
                <a:srgbClr val="000000"/>
              </a:solidFill>
            </a:ln>
          </p:spPr>
          <p:txBody>
            <a:bodyPr wrap="square" lIns="0" tIns="0" rIns="0" bIns="0" rtlCol="0"/>
            <a:lstStyle/>
            <a:p>
              <a:endParaRPr/>
            </a:p>
          </p:txBody>
        </p:sp>
        <p:sp>
          <p:nvSpPr>
            <p:cNvPr id="10" name="object 10"/>
            <p:cNvSpPr/>
            <p:nvPr/>
          </p:nvSpPr>
          <p:spPr>
            <a:xfrm>
              <a:off x="2295525" y="4907457"/>
              <a:ext cx="18415" cy="19050"/>
            </a:xfrm>
            <a:custGeom>
              <a:avLst/>
              <a:gdLst/>
              <a:ahLst/>
              <a:cxnLst/>
              <a:rect l="l" t="t" r="r" b="b"/>
              <a:pathLst>
                <a:path w="18414" h="19050">
                  <a:moveTo>
                    <a:pt x="8928" y="18846"/>
                  </a:moveTo>
                  <a:lnTo>
                    <a:pt x="7886" y="17068"/>
                  </a:lnTo>
                  <a:lnTo>
                    <a:pt x="11366" y="15087"/>
                  </a:lnTo>
                  <a:lnTo>
                    <a:pt x="4470" y="3124"/>
                  </a:lnTo>
                  <a:lnTo>
                    <a:pt x="1143" y="6057"/>
                  </a:lnTo>
                  <a:lnTo>
                    <a:pt x="0" y="4114"/>
                  </a:lnTo>
                  <a:lnTo>
                    <a:pt x="3327" y="1193"/>
                  </a:lnTo>
                  <a:lnTo>
                    <a:pt x="5461" y="0"/>
                  </a:lnTo>
                  <a:lnTo>
                    <a:pt x="13449" y="13843"/>
                  </a:lnTo>
                  <a:lnTo>
                    <a:pt x="16916" y="11861"/>
                  </a:lnTo>
                  <a:lnTo>
                    <a:pt x="17906" y="13639"/>
                  </a:lnTo>
                  <a:lnTo>
                    <a:pt x="8928" y="18846"/>
                  </a:lnTo>
                  <a:close/>
                </a:path>
              </a:pathLst>
            </a:custGeom>
            <a:solidFill>
              <a:srgbClr val="000000"/>
            </a:solidFill>
          </p:spPr>
          <p:txBody>
            <a:bodyPr wrap="square" lIns="0" tIns="0" rIns="0" bIns="0" rtlCol="0"/>
            <a:lstStyle/>
            <a:p>
              <a:endParaRPr/>
            </a:p>
          </p:txBody>
        </p:sp>
        <p:sp>
          <p:nvSpPr>
            <p:cNvPr id="11" name="object 11"/>
            <p:cNvSpPr/>
            <p:nvPr/>
          </p:nvSpPr>
          <p:spPr>
            <a:xfrm>
              <a:off x="2402928" y="4868917"/>
              <a:ext cx="0" cy="17780"/>
            </a:xfrm>
            <a:custGeom>
              <a:avLst/>
              <a:gdLst/>
              <a:ahLst/>
              <a:cxnLst/>
              <a:rect l="l" t="t" r="r" b="b"/>
              <a:pathLst>
                <a:path h="17779">
                  <a:moveTo>
                    <a:pt x="0" y="0"/>
                  </a:moveTo>
                  <a:lnTo>
                    <a:pt x="0" y="17359"/>
                  </a:lnTo>
                </a:path>
              </a:pathLst>
            </a:custGeom>
            <a:ln w="3967">
              <a:solidFill>
                <a:srgbClr val="000000"/>
              </a:solidFill>
            </a:ln>
          </p:spPr>
          <p:txBody>
            <a:bodyPr wrap="square" lIns="0" tIns="0" rIns="0" bIns="0" rtlCol="0"/>
            <a:lstStyle/>
            <a:p>
              <a:endParaRPr/>
            </a:p>
          </p:txBody>
        </p:sp>
        <p:sp>
          <p:nvSpPr>
            <p:cNvPr id="12" name="object 12"/>
            <p:cNvSpPr/>
            <p:nvPr/>
          </p:nvSpPr>
          <p:spPr>
            <a:xfrm>
              <a:off x="2392565" y="4907114"/>
              <a:ext cx="19050" cy="20320"/>
            </a:xfrm>
            <a:custGeom>
              <a:avLst/>
              <a:gdLst/>
              <a:ahLst/>
              <a:cxnLst/>
              <a:rect l="l" t="t" r="r" b="b"/>
              <a:pathLst>
                <a:path w="19050" h="20320">
                  <a:moveTo>
                    <a:pt x="8483" y="19837"/>
                  </a:moveTo>
                  <a:lnTo>
                    <a:pt x="7480" y="18059"/>
                  </a:lnTo>
                  <a:lnTo>
                    <a:pt x="8229" y="15024"/>
                  </a:lnTo>
                  <a:lnTo>
                    <a:pt x="9766" y="9169"/>
                  </a:lnTo>
                  <a:lnTo>
                    <a:pt x="9867" y="8572"/>
                  </a:lnTo>
                  <a:lnTo>
                    <a:pt x="10121" y="7442"/>
                  </a:lnTo>
                  <a:lnTo>
                    <a:pt x="10210" y="6489"/>
                  </a:lnTo>
                  <a:lnTo>
                    <a:pt x="10121" y="5156"/>
                  </a:lnTo>
                  <a:lnTo>
                    <a:pt x="9969" y="4508"/>
                  </a:lnTo>
                  <a:lnTo>
                    <a:pt x="9220" y="3225"/>
                  </a:lnTo>
                  <a:lnTo>
                    <a:pt x="8521" y="2679"/>
                  </a:lnTo>
                  <a:lnTo>
                    <a:pt x="7632" y="2527"/>
                  </a:lnTo>
                  <a:lnTo>
                    <a:pt x="6743" y="2324"/>
                  </a:lnTo>
                  <a:lnTo>
                    <a:pt x="1231" y="6997"/>
                  </a:lnTo>
                  <a:lnTo>
                    <a:pt x="0" y="4864"/>
                  </a:lnTo>
                  <a:lnTo>
                    <a:pt x="6946" y="0"/>
                  </a:lnTo>
                  <a:lnTo>
                    <a:pt x="8432" y="241"/>
                  </a:lnTo>
                  <a:lnTo>
                    <a:pt x="12395" y="4711"/>
                  </a:lnTo>
                  <a:lnTo>
                    <a:pt x="12547" y="5397"/>
                  </a:lnTo>
                  <a:lnTo>
                    <a:pt x="12496" y="6350"/>
                  </a:lnTo>
                  <a:lnTo>
                    <a:pt x="12242" y="7835"/>
                  </a:lnTo>
                  <a:lnTo>
                    <a:pt x="12001" y="8724"/>
                  </a:lnTo>
                  <a:lnTo>
                    <a:pt x="11658" y="10210"/>
                  </a:lnTo>
                  <a:lnTo>
                    <a:pt x="10020" y="16560"/>
                  </a:lnTo>
                  <a:lnTo>
                    <a:pt x="17411" y="12293"/>
                  </a:lnTo>
                  <a:lnTo>
                    <a:pt x="18453" y="14084"/>
                  </a:lnTo>
                  <a:lnTo>
                    <a:pt x="8483" y="19837"/>
                  </a:lnTo>
                  <a:close/>
                </a:path>
              </a:pathLst>
            </a:custGeom>
            <a:solidFill>
              <a:srgbClr val="000000"/>
            </a:solidFill>
          </p:spPr>
          <p:txBody>
            <a:bodyPr wrap="square" lIns="0" tIns="0" rIns="0" bIns="0" rtlCol="0"/>
            <a:lstStyle/>
            <a:p>
              <a:endParaRPr/>
            </a:p>
          </p:txBody>
        </p:sp>
        <p:sp>
          <p:nvSpPr>
            <p:cNvPr id="13" name="object 13"/>
            <p:cNvSpPr/>
            <p:nvPr/>
          </p:nvSpPr>
          <p:spPr>
            <a:xfrm>
              <a:off x="2500655" y="4868917"/>
              <a:ext cx="0" cy="17780"/>
            </a:xfrm>
            <a:custGeom>
              <a:avLst/>
              <a:gdLst/>
              <a:ahLst/>
              <a:cxnLst/>
              <a:rect l="l" t="t" r="r" b="b"/>
              <a:pathLst>
                <a:path h="17779">
                  <a:moveTo>
                    <a:pt x="0" y="0"/>
                  </a:moveTo>
                  <a:lnTo>
                    <a:pt x="0" y="17359"/>
                  </a:lnTo>
                </a:path>
              </a:pathLst>
            </a:custGeom>
            <a:ln w="3967">
              <a:solidFill>
                <a:srgbClr val="000000"/>
              </a:solidFill>
            </a:ln>
          </p:spPr>
          <p:txBody>
            <a:bodyPr wrap="square" lIns="0" tIns="0" rIns="0" bIns="0" rtlCol="0"/>
            <a:lstStyle/>
            <a:p>
              <a:endParaRPr/>
            </a:p>
          </p:txBody>
        </p:sp>
        <p:sp>
          <p:nvSpPr>
            <p:cNvPr id="14" name="object 14"/>
            <p:cNvSpPr/>
            <p:nvPr/>
          </p:nvSpPr>
          <p:spPr>
            <a:xfrm>
              <a:off x="2490495" y="4906962"/>
              <a:ext cx="17145" cy="19685"/>
            </a:xfrm>
            <a:custGeom>
              <a:avLst/>
              <a:gdLst/>
              <a:ahLst/>
              <a:cxnLst/>
              <a:rect l="l" t="t" r="r" b="b"/>
              <a:pathLst>
                <a:path w="17144" h="19685">
                  <a:moveTo>
                    <a:pt x="8077" y="19443"/>
                  </a:moveTo>
                  <a:lnTo>
                    <a:pt x="6896" y="17411"/>
                  </a:lnTo>
                  <a:lnTo>
                    <a:pt x="7683" y="17411"/>
                  </a:lnTo>
                  <a:lnTo>
                    <a:pt x="8483" y="17310"/>
                  </a:lnTo>
                  <a:lnTo>
                    <a:pt x="9270" y="17068"/>
                  </a:lnTo>
                  <a:lnTo>
                    <a:pt x="10071" y="16865"/>
                  </a:lnTo>
                  <a:lnTo>
                    <a:pt x="10858" y="16522"/>
                  </a:lnTo>
                  <a:lnTo>
                    <a:pt x="12941" y="15278"/>
                  </a:lnTo>
                  <a:lnTo>
                    <a:pt x="13830" y="14490"/>
                  </a:lnTo>
                  <a:lnTo>
                    <a:pt x="14185" y="13538"/>
                  </a:lnTo>
                  <a:lnTo>
                    <a:pt x="14579" y="12649"/>
                  </a:lnTo>
                  <a:lnTo>
                    <a:pt x="14528" y="11658"/>
                  </a:lnTo>
                  <a:lnTo>
                    <a:pt x="13385" y="9728"/>
                  </a:lnTo>
                  <a:lnTo>
                    <a:pt x="12649" y="9232"/>
                  </a:lnTo>
                  <a:lnTo>
                    <a:pt x="10756" y="8928"/>
                  </a:lnTo>
                  <a:lnTo>
                    <a:pt x="9715" y="9182"/>
                  </a:lnTo>
                  <a:lnTo>
                    <a:pt x="6743" y="10858"/>
                  </a:lnTo>
                  <a:lnTo>
                    <a:pt x="5753" y="9131"/>
                  </a:lnTo>
                  <a:lnTo>
                    <a:pt x="8674" y="7442"/>
                  </a:lnTo>
                  <a:lnTo>
                    <a:pt x="9372" y="6794"/>
                  </a:lnTo>
                  <a:lnTo>
                    <a:pt x="9969" y="5308"/>
                  </a:lnTo>
                  <a:lnTo>
                    <a:pt x="9918" y="4559"/>
                  </a:lnTo>
                  <a:lnTo>
                    <a:pt x="9017" y="2971"/>
                  </a:lnTo>
                  <a:lnTo>
                    <a:pt x="8331" y="2527"/>
                  </a:lnTo>
                  <a:lnTo>
                    <a:pt x="7531" y="2374"/>
                  </a:lnTo>
                  <a:lnTo>
                    <a:pt x="6692" y="2336"/>
                  </a:lnTo>
                  <a:lnTo>
                    <a:pt x="5753" y="2578"/>
                  </a:lnTo>
                  <a:lnTo>
                    <a:pt x="4165" y="3517"/>
                  </a:lnTo>
                  <a:lnTo>
                    <a:pt x="3568" y="3924"/>
                  </a:lnTo>
                  <a:lnTo>
                    <a:pt x="1727" y="5549"/>
                  </a:lnTo>
                  <a:lnTo>
                    <a:pt x="1092" y="6299"/>
                  </a:lnTo>
                  <a:lnTo>
                    <a:pt x="0" y="4419"/>
                  </a:lnTo>
                  <a:lnTo>
                    <a:pt x="685" y="3721"/>
                  </a:lnTo>
                  <a:lnTo>
                    <a:pt x="1981" y="2578"/>
                  </a:lnTo>
                  <a:lnTo>
                    <a:pt x="3213" y="1638"/>
                  </a:lnTo>
                  <a:lnTo>
                    <a:pt x="3860" y="1295"/>
                  </a:lnTo>
                  <a:lnTo>
                    <a:pt x="5448" y="342"/>
                  </a:lnTo>
                  <a:lnTo>
                    <a:pt x="6934" y="0"/>
                  </a:lnTo>
                  <a:lnTo>
                    <a:pt x="8331" y="203"/>
                  </a:lnTo>
                  <a:lnTo>
                    <a:pt x="9664" y="342"/>
                  </a:lnTo>
                  <a:lnTo>
                    <a:pt x="10706" y="1092"/>
                  </a:lnTo>
                  <a:lnTo>
                    <a:pt x="11950" y="3175"/>
                  </a:lnTo>
                  <a:lnTo>
                    <a:pt x="12103" y="4063"/>
                  </a:lnTo>
                  <a:lnTo>
                    <a:pt x="11798" y="5854"/>
                  </a:lnTo>
                  <a:lnTo>
                    <a:pt x="11353" y="6642"/>
                  </a:lnTo>
                  <a:lnTo>
                    <a:pt x="10566" y="7391"/>
                  </a:lnTo>
                  <a:lnTo>
                    <a:pt x="11696" y="7048"/>
                  </a:lnTo>
                  <a:lnTo>
                    <a:pt x="12738" y="7048"/>
                  </a:lnTo>
                  <a:lnTo>
                    <a:pt x="14681" y="7734"/>
                  </a:lnTo>
                  <a:lnTo>
                    <a:pt x="15468" y="8432"/>
                  </a:lnTo>
                  <a:lnTo>
                    <a:pt x="16916" y="10960"/>
                  </a:lnTo>
                  <a:lnTo>
                    <a:pt x="17056" y="12496"/>
                  </a:lnTo>
                  <a:lnTo>
                    <a:pt x="16509" y="13944"/>
                  </a:lnTo>
                  <a:lnTo>
                    <a:pt x="15913" y="15379"/>
                  </a:lnTo>
                  <a:lnTo>
                    <a:pt x="14681" y="16675"/>
                  </a:lnTo>
                  <a:lnTo>
                    <a:pt x="12700" y="17805"/>
                  </a:lnTo>
                  <a:lnTo>
                    <a:pt x="12052" y="18211"/>
                  </a:lnTo>
                  <a:lnTo>
                    <a:pt x="9817" y="19100"/>
                  </a:lnTo>
                  <a:lnTo>
                    <a:pt x="8978" y="19303"/>
                  </a:lnTo>
                  <a:lnTo>
                    <a:pt x="8077" y="19443"/>
                  </a:lnTo>
                  <a:close/>
                </a:path>
              </a:pathLst>
            </a:custGeom>
            <a:solidFill>
              <a:srgbClr val="000000"/>
            </a:solidFill>
          </p:spPr>
          <p:txBody>
            <a:bodyPr wrap="square" lIns="0" tIns="0" rIns="0" bIns="0" rtlCol="0"/>
            <a:lstStyle/>
            <a:p>
              <a:endParaRPr/>
            </a:p>
          </p:txBody>
        </p:sp>
        <p:sp>
          <p:nvSpPr>
            <p:cNvPr id="15" name="object 15"/>
            <p:cNvSpPr/>
            <p:nvPr/>
          </p:nvSpPr>
          <p:spPr>
            <a:xfrm>
              <a:off x="2598394" y="4868917"/>
              <a:ext cx="0" cy="17780"/>
            </a:xfrm>
            <a:custGeom>
              <a:avLst/>
              <a:gdLst/>
              <a:ahLst/>
              <a:cxnLst/>
              <a:rect l="l" t="t" r="r" b="b"/>
              <a:pathLst>
                <a:path h="17779">
                  <a:moveTo>
                    <a:pt x="0" y="0"/>
                  </a:moveTo>
                  <a:lnTo>
                    <a:pt x="0" y="17359"/>
                  </a:lnTo>
                </a:path>
              </a:pathLst>
            </a:custGeom>
            <a:ln w="3967">
              <a:solidFill>
                <a:srgbClr val="000000"/>
              </a:solidFill>
            </a:ln>
          </p:spPr>
          <p:txBody>
            <a:bodyPr wrap="square" lIns="0" tIns="0" rIns="0" bIns="0" rtlCol="0"/>
            <a:lstStyle/>
            <a:p>
              <a:endParaRPr/>
            </a:p>
          </p:txBody>
        </p:sp>
        <p:sp>
          <p:nvSpPr>
            <p:cNvPr id="16" name="object 16"/>
            <p:cNvSpPr/>
            <p:nvPr/>
          </p:nvSpPr>
          <p:spPr>
            <a:xfrm>
              <a:off x="2592679" y="4906263"/>
              <a:ext cx="12700" cy="17780"/>
            </a:xfrm>
            <a:custGeom>
              <a:avLst/>
              <a:gdLst/>
              <a:ahLst/>
              <a:cxnLst/>
              <a:rect l="l" t="t" r="r" b="b"/>
              <a:pathLst>
                <a:path w="12700" h="17779">
                  <a:moveTo>
                    <a:pt x="1193" y="17272"/>
                  </a:moveTo>
                  <a:lnTo>
                    <a:pt x="0" y="15239"/>
                  </a:lnTo>
                  <a:lnTo>
                    <a:pt x="800" y="1536"/>
                  </a:lnTo>
                  <a:lnTo>
                    <a:pt x="3429" y="0"/>
                  </a:lnTo>
                  <a:lnTo>
                    <a:pt x="5204" y="3073"/>
                  </a:lnTo>
                  <a:lnTo>
                    <a:pt x="2387" y="3073"/>
                  </a:lnTo>
                  <a:lnTo>
                    <a:pt x="1892" y="14541"/>
                  </a:lnTo>
                  <a:lnTo>
                    <a:pt x="5914" y="14541"/>
                  </a:lnTo>
                  <a:lnTo>
                    <a:pt x="1193" y="17272"/>
                  </a:lnTo>
                  <a:close/>
                </a:path>
                <a:path w="12700" h="17779">
                  <a:moveTo>
                    <a:pt x="5914" y="14541"/>
                  </a:moveTo>
                  <a:lnTo>
                    <a:pt x="1892" y="14541"/>
                  </a:lnTo>
                  <a:lnTo>
                    <a:pt x="7251" y="11468"/>
                  </a:lnTo>
                  <a:lnTo>
                    <a:pt x="2387" y="3073"/>
                  </a:lnTo>
                  <a:lnTo>
                    <a:pt x="5204" y="3073"/>
                  </a:lnTo>
                  <a:lnTo>
                    <a:pt x="9334" y="10223"/>
                  </a:lnTo>
                  <a:lnTo>
                    <a:pt x="12345" y="10223"/>
                  </a:lnTo>
                  <a:lnTo>
                    <a:pt x="12611" y="10668"/>
                  </a:lnTo>
                  <a:lnTo>
                    <a:pt x="10375" y="12014"/>
                  </a:lnTo>
                  <a:lnTo>
                    <a:pt x="11062" y="13195"/>
                  </a:lnTo>
                  <a:lnTo>
                    <a:pt x="8242" y="13195"/>
                  </a:lnTo>
                  <a:lnTo>
                    <a:pt x="5914" y="14541"/>
                  </a:lnTo>
                  <a:close/>
                </a:path>
                <a:path w="12700" h="17779">
                  <a:moveTo>
                    <a:pt x="12345" y="10223"/>
                  </a:moveTo>
                  <a:lnTo>
                    <a:pt x="9334" y="10223"/>
                  </a:lnTo>
                  <a:lnTo>
                    <a:pt x="11569" y="8928"/>
                  </a:lnTo>
                  <a:lnTo>
                    <a:pt x="12345" y="10223"/>
                  </a:lnTo>
                  <a:close/>
                </a:path>
                <a:path w="12700" h="17779">
                  <a:moveTo>
                    <a:pt x="10375" y="16865"/>
                  </a:moveTo>
                  <a:lnTo>
                    <a:pt x="8242" y="13195"/>
                  </a:lnTo>
                  <a:lnTo>
                    <a:pt x="11062" y="13195"/>
                  </a:lnTo>
                  <a:lnTo>
                    <a:pt x="12509" y="15684"/>
                  </a:lnTo>
                  <a:lnTo>
                    <a:pt x="10375" y="16865"/>
                  </a:lnTo>
                  <a:close/>
                </a:path>
              </a:pathLst>
            </a:custGeom>
            <a:solidFill>
              <a:srgbClr val="000000"/>
            </a:solidFill>
          </p:spPr>
          <p:txBody>
            <a:bodyPr wrap="square" lIns="0" tIns="0" rIns="0" bIns="0" rtlCol="0"/>
            <a:lstStyle/>
            <a:p>
              <a:endParaRPr/>
            </a:p>
          </p:txBody>
        </p:sp>
        <p:sp>
          <p:nvSpPr>
            <p:cNvPr id="17" name="object 17"/>
            <p:cNvSpPr/>
            <p:nvPr/>
          </p:nvSpPr>
          <p:spPr>
            <a:xfrm>
              <a:off x="2696121" y="4868917"/>
              <a:ext cx="0" cy="17780"/>
            </a:xfrm>
            <a:custGeom>
              <a:avLst/>
              <a:gdLst/>
              <a:ahLst/>
              <a:cxnLst/>
              <a:rect l="l" t="t" r="r" b="b"/>
              <a:pathLst>
                <a:path h="17779">
                  <a:moveTo>
                    <a:pt x="0" y="0"/>
                  </a:moveTo>
                  <a:lnTo>
                    <a:pt x="0" y="17359"/>
                  </a:lnTo>
                </a:path>
              </a:pathLst>
            </a:custGeom>
            <a:ln w="3967">
              <a:solidFill>
                <a:srgbClr val="000000"/>
              </a:solidFill>
            </a:ln>
          </p:spPr>
          <p:txBody>
            <a:bodyPr wrap="square" lIns="0" tIns="0" rIns="0" bIns="0" rtlCol="0"/>
            <a:lstStyle/>
            <a:p>
              <a:endParaRPr/>
            </a:p>
          </p:txBody>
        </p:sp>
        <p:sp>
          <p:nvSpPr>
            <p:cNvPr id="18" name="object 18"/>
            <p:cNvSpPr/>
            <p:nvPr/>
          </p:nvSpPr>
          <p:spPr>
            <a:xfrm>
              <a:off x="2685948" y="4906073"/>
              <a:ext cx="17145" cy="20955"/>
            </a:xfrm>
            <a:custGeom>
              <a:avLst/>
              <a:gdLst/>
              <a:ahLst/>
              <a:cxnLst/>
              <a:rect l="l" t="t" r="r" b="b"/>
              <a:pathLst>
                <a:path w="17144" h="20954">
                  <a:moveTo>
                    <a:pt x="8140" y="20434"/>
                  </a:moveTo>
                  <a:lnTo>
                    <a:pt x="6946" y="18300"/>
                  </a:lnTo>
                  <a:lnTo>
                    <a:pt x="7747" y="18300"/>
                  </a:lnTo>
                  <a:lnTo>
                    <a:pt x="8534" y="18199"/>
                  </a:lnTo>
                  <a:lnTo>
                    <a:pt x="14236" y="13335"/>
                  </a:lnTo>
                  <a:lnTo>
                    <a:pt x="14097" y="12255"/>
                  </a:lnTo>
                  <a:lnTo>
                    <a:pt x="9880" y="8978"/>
                  </a:lnTo>
                  <a:lnTo>
                    <a:pt x="8686" y="9169"/>
                  </a:lnTo>
                  <a:lnTo>
                    <a:pt x="7493" y="9918"/>
                  </a:lnTo>
                  <a:lnTo>
                    <a:pt x="6946" y="10210"/>
                  </a:lnTo>
                  <a:lnTo>
                    <a:pt x="6400" y="10617"/>
                  </a:lnTo>
                  <a:lnTo>
                    <a:pt x="5461" y="11506"/>
                  </a:lnTo>
                  <a:lnTo>
                    <a:pt x="4965" y="12052"/>
                  </a:lnTo>
                  <a:lnTo>
                    <a:pt x="4521" y="12649"/>
                  </a:lnTo>
                  <a:lnTo>
                    <a:pt x="0" y="4762"/>
                  </a:lnTo>
                  <a:lnTo>
                    <a:pt x="8293" y="0"/>
                  </a:lnTo>
                  <a:lnTo>
                    <a:pt x="9334" y="1777"/>
                  </a:lnTo>
                  <a:lnTo>
                    <a:pt x="2984" y="5448"/>
                  </a:lnTo>
                  <a:lnTo>
                    <a:pt x="5156" y="9271"/>
                  </a:lnTo>
                  <a:lnTo>
                    <a:pt x="5702" y="8724"/>
                  </a:lnTo>
                  <a:lnTo>
                    <a:pt x="6845" y="7886"/>
                  </a:lnTo>
                  <a:lnTo>
                    <a:pt x="8585" y="6896"/>
                  </a:lnTo>
                  <a:lnTo>
                    <a:pt x="10223" y="6591"/>
                  </a:lnTo>
                  <a:lnTo>
                    <a:pt x="13398" y="7340"/>
                  </a:lnTo>
                  <a:lnTo>
                    <a:pt x="14643" y="8331"/>
                  </a:lnTo>
                  <a:lnTo>
                    <a:pt x="15633" y="9969"/>
                  </a:lnTo>
                  <a:lnTo>
                    <a:pt x="16573" y="11658"/>
                  </a:lnTo>
                  <a:lnTo>
                    <a:pt x="16814" y="13246"/>
                  </a:lnTo>
                  <a:lnTo>
                    <a:pt x="16268" y="14782"/>
                  </a:lnTo>
                  <a:lnTo>
                    <a:pt x="15773" y="16319"/>
                  </a:lnTo>
                  <a:lnTo>
                    <a:pt x="14541" y="17602"/>
                  </a:lnTo>
                  <a:lnTo>
                    <a:pt x="12649" y="18694"/>
                  </a:lnTo>
                  <a:lnTo>
                    <a:pt x="12014" y="19100"/>
                  </a:lnTo>
                  <a:lnTo>
                    <a:pt x="11264" y="19443"/>
                  </a:lnTo>
                  <a:lnTo>
                    <a:pt x="9779" y="20040"/>
                  </a:lnTo>
                  <a:lnTo>
                    <a:pt x="9029" y="20281"/>
                  </a:lnTo>
                  <a:lnTo>
                    <a:pt x="8140" y="20434"/>
                  </a:lnTo>
                  <a:close/>
                </a:path>
              </a:pathLst>
            </a:custGeom>
            <a:solidFill>
              <a:srgbClr val="000000"/>
            </a:solidFill>
          </p:spPr>
          <p:txBody>
            <a:bodyPr wrap="square" lIns="0" tIns="0" rIns="0" bIns="0" rtlCol="0"/>
            <a:lstStyle/>
            <a:p>
              <a:endParaRPr/>
            </a:p>
          </p:txBody>
        </p:sp>
        <p:sp>
          <p:nvSpPr>
            <p:cNvPr id="19" name="object 19"/>
            <p:cNvSpPr/>
            <p:nvPr/>
          </p:nvSpPr>
          <p:spPr>
            <a:xfrm>
              <a:off x="2793847" y="4868917"/>
              <a:ext cx="0" cy="17780"/>
            </a:xfrm>
            <a:custGeom>
              <a:avLst/>
              <a:gdLst/>
              <a:ahLst/>
              <a:cxnLst/>
              <a:rect l="l" t="t" r="r" b="b"/>
              <a:pathLst>
                <a:path h="17779">
                  <a:moveTo>
                    <a:pt x="0" y="0"/>
                  </a:moveTo>
                  <a:lnTo>
                    <a:pt x="0" y="17359"/>
                  </a:lnTo>
                </a:path>
              </a:pathLst>
            </a:custGeom>
            <a:ln w="3967">
              <a:solidFill>
                <a:srgbClr val="000000"/>
              </a:solidFill>
            </a:ln>
          </p:spPr>
          <p:txBody>
            <a:bodyPr wrap="square" lIns="0" tIns="0" rIns="0" bIns="0" rtlCol="0"/>
            <a:lstStyle/>
            <a:p>
              <a:endParaRPr/>
            </a:p>
          </p:txBody>
        </p:sp>
        <p:sp>
          <p:nvSpPr>
            <p:cNvPr id="20" name="object 20"/>
            <p:cNvSpPr/>
            <p:nvPr/>
          </p:nvSpPr>
          <p:spPr>
            <a:xfrm>
              <a:off x="2785468" y="4906022"/>
              <a:ext cx="15875" cy="19685"/>
            </a:xfrm>
            <a:custGeom>
              <a:avLst/>
              <a:gdLst/>
              <a:ahLst/>
              <a:cxnLst/>
              <a:rect l="l" t="t" r="r" b="b"/>
              <a:pathLst>
                <a:path w="15875" h="19685">
                  <a:moveTo>
                    <a:pt x="8582" y="19151"/>
                  </a:moveTo>
                  <a:lnTo>
                    <a:pt x="0" y="7734"/>
                  </a:lnTo>
                  <a:lnTo>
                    <a:pt x="593" y="4063"/>
                  </a:lnTo>
                  <a:lnTo>
                    <a:pt x="7388" y="0"/>
                  </a:lnTo>
                  <a:lnTo>
                    <a:pt x="8480" y="1930"/>
                  </a:lnTo>
                  <a:lnTo>
                    <a:pt x="7781" y="1981"/>
                  </a:lnTo>
                  <a:lnTo>
                    <a:pt x="7146" y="2082"/>
                  </a:lnTo>
                  <a:lnTo>
                    <a:pt x="2419" y="6400"/>
                  </a:lnTo>
                  <a:lnTo>
                    <a:pt x="2322" y="7035"/>
                  </a:lnTo>
                  <a:lnTo>
                    <a:pt x="2442" y="8534"/>
                  </a:lnTo>
                  <a:lnTo>
                    <a:pt x="2625" y="9321"/>
                  </a:lnTo>
                  <a:lnTo>
                    <a:pt x="3616" y="11264"/>
                  </a:lnTo>
                  <a:lnTo>
                    <a:pt x="5320" y="11264"/>
                  </a:lnTo>
                  <a:lnTo>
                    <a:pt x="5102" y="12306"/>
                  </a:lnTo>
                  <a:lnTo>
                    <a:pt x="5356" y="13385"/>
                  </a:lnTo>
                  <a:lnTo>
                    <a:pt x="6003" y="14477"/>
                  </a:lnTo>
                  <a:lnTo>
                    <a:pt x="6651" y="15621"/>
                  </a:lnTo>
                  <a:lnTo>
                    <a:pt x="7439" y="16370"/>
                  </a:lnTo>
                  <a:lnTo>
                    <a:pt x="8378" y="16662"/>
                  </a:lnTo>
                  <a:lnTo>
                    <a:pt x="9318" y="17018"/>
                  </a:lnTo>
                  <a:lnTo>
                    <a:pt x="13812" y="17018"/>
                  </a:lnTo>
                  <a:lnTo>
                    <a:pt x="12150" y="18008"/>
                  </a:lnTo>
                  <a:lnTo>
                    <a:pt x="10372" y="19050"/>
                  </a:lnTo>
                  <a:lnTo>
                    <a:pt x="8582" y="19151"/>
                  </a:lnTo>
                  <a:close/>
                </a:path>
                <a:path w="15875" h="19685">
                  <a:moveTo>
                    <a:pt x="5320" y="11264"/>
                  </a:moveTo>
                  <a:lnTo>
                    <a:pt x="3616" y="11264"/>
                  </a:lnTo>
                  <a:lnTo>
                    <a:pt x="3735" y="10363"/>
                  </a:lnTo>
                  <a:lnTo>
                    <a:pt x="9280" y="6146"/>
                  </a:lnTo>
                  <a:lnTo>
                    <a:pt x="12150" y="7035"/>
                  </a:lnTo>
                  <a:lnTo>
                    <a:pt x="13395" y="8089"/>
                  </a:lnTo>
                  <a:lnTo>
                    <a:pt x="13599" y="8432"/>
                  </a:lnTo>
                  <a:lnTo>
                    <a:pt x="8874" y="8432"/>
                  </a:lnTo>
                  <a:lnTo>
                    <a:pt x="7934" y="8534"/>
                  </a:lnTo>
                  <a:lnTo>
                    <a:pt x="6054" y="9626"/>
                  </a:lnTo>
                  <a:lnTo>
                    <a:pt x="5508" y="10363"/>
                  </a:lnTo>
                  <a:lnTo>
                    <a:pt x="5320" y="11264"/>
                  </a:lnTo>
                  <a:close/>
                </a:path>
                <a:path w="15875" h="19685">
                  <a:moveTo>
                    <a:pt x="13812" y="17018"/>
                  </a:moveTo>
                  <a:lnTo>
                    <a:pt x="9318" y="17018"/>
                  </a:lnTo>
                  <a:lnTo>
                    <a:pt x="10271" y="16916"/>
                  </a:lnTo>
                  <a:lnTo>
                    <a:pt x="12150" y="15824"/>
                  </a:lnTo>
                  <a:lnTo>
                    <a:pt x="12696" y="15024"/>
                  </a:lnTo>
                  <a:lnTo>
                    <a:pt x="13039" y="13385"/>
                  </a:lnTo>
                  <a:lnTo>
                    <a:pt x="13034" y="12890"/>
                  </a:lnTo>
                  <a:lnTo>
                    <a:pt x="8874" y="8432"/>
                  </a:lnTo>
                  <a:lnTo>
                    <a:pt x="13599" y="8432"/>
                  </a:lnTo>
                  <a:lnTo>
                    <a:pt x="14417" y="9817"/>
                  </a:lnTo>
                  <a:lnTo>
                    <a:pt x="15224" y="11302"/>
                  </a:lnTo>
                  <a:lnTo>
                    <a:pt x="15416" y="12306"/>
                  </a:lnTo>
                  <a:lnTo>
                    <a:pt x="15398" y="13385"/>
                  </a:lnTo>
                  <a:lnTo>
                    <a:pt x="14728" y="15925"/>
                  </a:lnTo>
                  <a:lnTo>
                    <a:pt x="13812" y="17018"/>
                  </a:lnTo>
                  <a:close/>
                </a:path>
              </a:pathLst>
            </a:custGeom>
            <a:solidFill>
              <a:srgbClr val="000000"/>
            </a:solidFill>
          </p:spPr>
          <p:txBody>
            <a:bodyPr wrap="square" lIns="0" tIns="0" rIns="0" bIns="0" rtlCol="0"/>
            <a:lstStyle/>
            <a:p>
              <a:endParaRPr/>
            </a:p>
          </p:txBody>
        </p:sp>
        <p:sp>
          <p:nvSpPr>
            <p:cNvPr id="21" name="object 21"/>
            <p:cNvSpPr/>
            <p:nvPr/>
          </p:nvSpPr>
          <p:spPr>
            <a:xfrm>
              <a:off x="2891535" y="4868917"/>
              <a:ext cx="0" cy="17780"/>
            </a:xfrm>
            <a:custGeom>
              <a:avLst/>
              <a:gdLst/>
              <a:ahLst/>
              <a:cxnLst/>
              <a:rect l="l" t="t" r="r" b="b"/>
              <a:pathLst>
                <a:path h="17779">
                  <a:moveTo>
                    <a:pt x="0" y="0"/>
                  </a:moveTo>
                  <a:lnTo>
                    <a:pt x="0" y="17359"/>
                  </a:lnTo>
                </a:path>
              </a:pathLst>
            </a:custGeom>
            <a:ln w="3967">
              <a:solidFill>
                <a:srgbClr val="000000"/>
              </a:solidFill>
            </a:ln>
          </p:spPr>
          <p:txBody>
            <a:bodyPr wrap="square" lIns="0" tIns="0" rIns="0" bIns="0" rtlCol="0"/>
            <a:lstStyle/>
            <a:p>
              <a:endParaRPr/>
            </a:p>
          </p:txBody>
        </p:sp>
        <p:sp>
          <p:nvSpPr>
            <p:cNvPr id="22" name="object 22"/>
            <p:cNvSpPr/>
            <p:nvPr/>
          </p:nvSpPr>
          <p:spPr>
            <a:xfrm>
              <a:off x="2880817" y="4905375"/>
              <a:ext cx="13970" cy="20320"/>
            </a:xfrm>
            <a:custGeom>
              <a:avLst/>
              <a:gdLst/>
              <a:ahLst/>
              <a:cxnLst/>
              <a:rect l="l" t="t" r="r" b="b"/>
              <a:pathLst>
                <a:path w="13969" h="20320">
                  <a:moveTo>
                    <a:pt x="11214" y="20192"/>
                  </a:moveTo>
                  <a:lnTo>
                    <a:pt x="8585" y="3225"/>
                  </a:lnTo>
                  <a:lnTo>
                    <a:pt x="1041" y="7594"/>
                  </a:lnTo>
                  <a:lnTo>
                    <a:pt x="0" y="5803"/>
                  </a:lnTo>
                  <a:lnTo>
                    <a:pt x="10071" y="0"/>
                  </a:lnTo>
                  <a:lnTo>
                    <a:pt x="10617" y="888"/>
                  </a:lnTo>
                  <a:lnTo>
                    <a:pt x="13449" y="18897"/>
                  </a:lnTo>
                  <a:lnTo>
                    <a:pt x="11214" y="20192"/>
                  </a:lnTo>
                  <a:close/>
                </a:path>
              </a:pathLst>
            </a:custGeom>
            <a:solidFill>
              <a:srgbClr val="000000"/>
            </a:solidFill>
          </p:spPr>
          <p:txBody>
            <a:bodyPr wrap="square" lIns="0" tIns="0" rIns="0" bIns="0" rtlCol="0"/>
            <a:lstStyle/>
            <a:p>
              <a:endParaRPr/>
            </a:p>
          </p:txBody>
        </p:sp>
        <p:sp>
          <p:nvSpPr>
            <p:cNvPr id="23" name="object 23"/>
            <p:cNvSpPr/>
            <p:nvPr/>
          </p:nvSpPr>
          <p:spPr>
            <a:xfrm>
              <a:off x="2989262" y="4868917"/>
              <a:ext cx="0" cy="17780"/>
            </a:xfrm>
            <a:custGeom>
              <a:avLst/>
              <a:gdLst/>
              <a:ahLst/>
              <a:cxnLst/>
              <a:rect l="l" t="t" r="r" b="b"/>
              <a:pathLst>
                <a:path h="17779">
                  <a:moveTo>
                    <a:pt x="0" y="0"/>
                  </a:moveTo>
                  <a:lnTo>
                    <a:pt x="0" y="17359"/>
                  </a:lnTo>
                </a:path>
              </a:pathLst>
            </a:custGeom>
            <a:ln w="3967">
              <a:solidFill>
                <a:srgbClr val="000000"/>
              </a:solidFill>
            </a:ln>
          </p:spPr>
          <p:txBody>
            <a:bodyPr wrap="square" lIns="0" tIns="0" rIns="0" bIns="0" rtlCol="0"/>
            <a:lstStyle/>
            <a:p>
              <a:endParaRPr/>
            </a:p>
          </p:txBody>
        </p:sp>
        <p:sp>
          <p:nvSpPr>
            <p:cNvPr id="24" name="object 24"/>
            <p:cNvSpPr/>
            <p:nvPr/>
          </p:nvSpPr>
          <p:spPr>
            <a:xfrm>
              <a:off x="2980041" y="4906708"/>
              <a:ext cx="16510" cy="19050"/>
            </a:xfrm>
            <a:custGeom>
              <a:avLst/>
              <a:gdLst/>
              <a:ahLst/>
              <a:cxnLst/>
              <a:rect l="l" t="t" r="r" b="b"/>
              <a:pathLst>
                <a:path w="16510" h="19050">
                  <a:moveTo>
                    <a:pt x="4661" y="10375"/>
                  </a:moveTo>
                  <a:lnTo>
                    <a:pt x="3708" y="10375"/>
                  </a:lnTo>
                  <a:lnTo>
                    <a:pt x="1981" y="9728"/>
                  </a:lnTo>
                  <a:lnTo>
                    <a:pt x="1283" y="9080"/>
                  </a:lnTo>
                  <a:lnTo>
                    <a:pt x="38" y="6946"/>
                  </a:lnTo>
                  <a:lnTo>
                    <a:pt x="0" y="5461"/>
                  </a:lnTo>
                  <a:lnTo>
                    <a:pt x="838" y="3225"/>
                  </a:lnTo>
                  <a:lnTo>
                    <a:pt x="1880" y="2133"/>
                  </a:lnTo>
                  <a:lnTo>
                    <a:pt x="4953" y="355"/>
                  </a:lnTo>
                  <a:lnTo>
                    <a:pt x="6388" y="0"/>
                  </a:lnTo>
                  <a:lnTo>
                    <a:pt x="7734" y="203"/>
                  </a:lnTo>
                  <a:lnTo>
                    <a:pt x="9017" y="457"/>
                  </a:lnTo>
                  <a:lnTo>
                    <a:pt x="10058" y="1193"/>
                  </a:lnTo>
                  <a:lnTo>
                    <a:pt x="10643" y="2235"/>
                  </a:lnTo>
                  <a:lnTo>
                    <a:pt x="6147" y="2235"/>
                  </a:lnTo>
                  <a:lnTo>
                    <a:pt x="5296" y="2438"/>
                  </a:lnTo>
                  <a:lnTo>
                    <a:pt x="4356" y="2933"/>
                  </a:lnTo>
                  <a:lnTo>
                    <a:pt x="3467" y="3479"/>
                  </a:lnTo>
                  <a:lnTo>
                    <a:pt x="2870" y="4127"/>
                  </a:lnTo>
                  <a:lnTo>
                    <a:pt x="2426" y="5461"/>
                  </a:lnTo>
                  <a:lnTo>
                    <a:pt x="2527" y="6350"/>
                  </a:lnTo>
                  <a:lnTo>
                    <a:pt x="3036" y="7302"/>
                  </a:lnTo>
                  <a:lnTo>
                    <a:pt x="3467" y="7988"/>
                  </a:lnTo>
                  <a:lnTo>
                    <a:pt x="4064" y="8483"/>
                  </a:lnTo>
                  <a:lnTo>
                    <a:pt x="4801" y="8636"/>
                  </a:lnTo>
                  <a:lnTo>
                    <a:pt x="5601" y="8839"/>
                  </a:lnTo>
                  <a:lnTo>
                    <a:pt x="14956" y="8839"/>
                  </a:lnTo>
                  <a:lnTo>
                    <a:pt x="15033" y="8978"/>
                  </a:lnTo>
                  <a:lnTo>
                    <a:pt x="10312" y="8978"/>
                  </a:lnTo>
                  <a:lnTo>
                    <a:pt x="9322" y="9182"/>
                  </a:lnTo>
                  <a:lnTo>
                    <a:pt x="8331" y="9778"/>
                  </a:lnTo>
                  <a:lnTo>
                    <a:pt x="7801" y="10071"/>
                  </a:lnTo>
                  <a:lnTo>
                    <a:pt x="5702" y="10071"/>
                  </a:lnTo>
                  <a:lnTo>
                    <a:pt x="4661" y="10375"/>
                  </a:lnTo>
                  <a:close/>
                </a:path>
                <a:path w="16510" h="19050">
                  <a:moveTo>
                    <a:pt x="14956" y="8839"/>
                  </a:moveTo>
                  <a:lnTo>
                    <a:pt x="5601" y="8839"/>
                  </a:lnTo>
                  <a:lnTo>
                    <a:pt x="6439" y="8636"/>
                  </a:lnTo>
                  <a:lnTo>
                    <a:pt x="8280" y="7543"/>
                  </a:lnTo>
                  <a:lnTo>
                    <a:pt x="8877" y="6946"/>
                  </a:lnTo>
                  <a:lnTo>
                    <a:pt x="9174" y="6057"/>
                  </a:lnTo>
                  <a:lnTo>
                    <a:pt x="9271" y="4673"/>
                  </a:lnTo>
                  <a:lnTo>
                    <a:pt x="8331" y="3035"/>
                  </a:lnTo>
                  <a:lnTo>
                    <a:pt x="7684" y="2539"/>
                  </a:lnTo>
                  <a:lnTo>
                    <a:pt x="6147" y="2235"/>
                  </a:lnTo>
                  <a:lnTo>
                    <a:pt x="10643" y="2235"/>
                  </a:lnTo>
                  <a:lnTo>
                    <a:pt x="11241" y="3225"/>
                  </a:lnTo>
                  <a:lnTo>
                    <a:pt x="11329" y="3479"/>
                  </a:lnTo>
                  <a:lnTo>
                    <a:pt x="11381" y="4673"/>
                  </a:lnTo>
                  <a:lnTo>
                    <a:pt x="11151" y="6057"/>
                  </a:lnTo>
                  <a:lnTo>
                    <a:pt x="10706" y="6896"/>
                  </a:lnTo>
                  <a:lnTo>
                    <a:pt x="9919" y="7645"/>
                  </a:lnTo>
                  <a:lnTo>
                    <a:pt x="13113" y="7645"/>
                  </a:lnTo>
                  <a:lnTo>
                    <a:pt x="14084" y="7988"/>
                  </a:lnTo>
                  <a:lnTo>
                    <a:pt x="14872" y="8686"/>
                  </a:lnTo>
                  <a:lnTo>
                    <a:pt x="14956" y="8839"/>
                  </a:lnTo>
                  <a:close/>
                </a:path>
                <a:path w="16510" h="19050">
                  <a:moveTo>
                    <a:pt x="13113" y="7645"/>
                  </a:moveTo>
                  <a:lnTo>
                    <a:pt x="9919" y="7645"/>
                  </a:lnTo>
                  <a:lnTo>
                    <a:pt x="11062" y="7302"/>
                  </a:lnTo>
                  <a:lnTo>
                    <a:pt x="12141" y="7302"/>
                  </a:lnTo>
                  <a:lnTo>
                    <a:pt x="13113" y="7645"/>
                  </a:lnTo>
                  <a:close/>
                </a:path>
                <a:path w="16510" h="19050">
                  <a:moveTo>
                    <a:pt x="14304" y="16573"/>
                  </a:moveTo>
                  <a:lnTo>
                    <a:pt x="9868" y="16573"/>
                  </a:lnTo>
                  <a:lnTo>
                    <a:pt x="10808" y="16382"/>
                  </a:lnTo>
                  <a:lnTo>
                    <a:pt x="11798" y="15836"/>
                  </a:lnTo>
                  <a:lnTo>
                    <a:pt x="12789" y="15239"/>
                  </a:lnTo>
                  <a:lnTo>
                    <a:pt x="13487" y="14541"/>
                  </a:lnTo>
                  <a:lnTo>
                    <a:pt x="13955" y="12852"/>
                  </a:lnTo>
                  <a:lnTo>
                    <a:pt x="13881" y="11861"/>
                  </a:lnTo>
                  <a:lnTo>
                    <a:pt x="12789" y="9982"/>
                  </a:lnTo>
                  <a:lnTo>
                    <a:pt x="12052" y="9436"/>
                  </a:lnTo>
                  <a:lnTo>
                    <a:pt x="11151" y="9182"/>
                  </a:lnTo>
                  <a:lnTo>
                    <a:pt x="10312" y="8978"/>
                  </a:lnTo>
                  <a:lnTo>
                    <a:pt x="15033" y="8978"/>
                  </a:lnTo>
                  <a:lnTo>
                    <a:pt x="16320" y="11214"/>
                  </a:lnTo>
                  <a:lnTo>
                    <a:pt x="16418" y="11963"/>
                  </a:lnTo>
                  <a:lnTo>
                    <a:pt x="16443" y="12852"/>
                  </a:lnTo>
                  <a:lnTo>
                    <a:pt x="15570" y="15328"/>
                  </a:lnTo>
                  <a:lnTo>
                    <a:pt x="14478" y="16471"/>
                  </a:lnTo>
                  <a:lnTo>
                    <a:pt x="14304" y="16573"/>
                  </a:lnTo>
                  <a:close/>
                </a:path>
                <a:path w="16510" h="19050">
                  <a:moveTo>
                    <a:pt x="9474" y="18859"/>
                  </a:moveTo>
                  <a:lnTo>
                    <a:pt x="8077" y="18554"/>
                  </a:lnTo>
                  <a:lnTo>
                    <a:pt x="6693" y="18313"/>
                  </a:lnTo>
                  <a:lnTo>
                    <a:pt x="5601" y="17424"/>
                  </a:lnTo>
                  <a:lnTo>
                    <a:pt x="4166" y="14884"/>
                  </a:lnTo>
                  <a:lnTo>
                    <a:pt x="3912" y="13893"/>
                  </a:lnTo>
                  <a:lnTo>
                    <a:pt x="4129" y="12750"/>
                  </a:lnTo>
                  <a:lnTo>
                    <a:pt x="4255" y="11861"/>
                  </a:lnTo>
                  <a:lnTo>
                    <a:pt x="4801" y="10921"/>
                  </a:lnTo>
                  <a:lnTo>
                    <a:pt x="5702" y="10071"/>
                  </a:lnTo>
                  <a:lnTo>
                    <a:pt x="7801" y="10071"/>
                  </a:lnTo>
                  <a:lnTo>
                    <a:pt x="7341" y="10325"/>
                  </a:lnTo>
                  <a:lnTo>
                    <a:pt x="6693" y="11074"/>
                  </a:lnTo>
                  <a:lnTo>
                    <a:pt x="6388" y="11963"/>
                  </a:lnTo>
                  <a:lnTo>
                    <a:pt x="6187" y="12661"/>
                  </a:lnTo>
                  <a:lnTo>
                    <a:pt x="6155" y="12852"/>
                  </a:lnTo>
                  <a:lnTo>
                    <a:pt x="6299" y="13703"/>
                  </a:lnTo>
                  <a:lnTo>
                    <a:pt x="6845" y="14643"/>
                  </a:lnTo>
                  <a:lnTo>
                    <a:pt x="7379" y="15633"/>
                  </a:lnTo>
                  <a:lnTo>
                    <a:pt x="8077" y="16179"/>
                  </a:lnTo>
                  <a:lnTo>
                    <a:pt x="9868" y="16573"/>
                  </a:lnTo>
                  <a:lnTo>
                    <a:pt x="14304" y="16573"/>
                  </a:lnTo>
                  <a:lnTo>
                    <a:pt x="11062" y="18465"/>
                  </a:lnTo>
                  <a:lnTo>
                    <a:pt x="9474" y="18859"/>
                  </a:lnTo>
                  <a:close/>
                </a:path>
              </a:pathLst>
            </a:custGeom>
            <a:solidFill>
              <a:srgbClr val="000000"/>
            </a:solidFill>
          </p:spPr>
          <p:txBody>
            <a:bodyPr wrap="square" lIns="0" tIns="0" rIns="0" bIns="0" rtlCol="0"/>
            <a:lstStyle/>
            <a:p>
              <a:endParaRPr/>
            </a:p>
          </p:txBody>
        </p:sp>
        <p:sp>
          <p:nvSpPr>
            <p:cNvPr id="25" name="object 25"/>
            <p:cNvSpPr/>
            <p:nvPr/>
          </p:nvSpPr>
          <p:spPr>
            <a:xfrm>
              <a:off x="3086988" y="4868917"/>
              <a:ext cx="0" cy="17780"/>
            </a:xfrm>
            <a:custGeom>
              <a:avLst/>
              <a:gdLst/>
              <a:ahLst/>
              <a:cxnLst/>
              <a:rect l="l" t="t" r="r" b="b"/>
              <a:pathLst>
                <a:path h="17779">
                  <a:moveTo>
                    <a:pt x="0" y="0"/>
                  </a:moveTo>
                  <a:lnTo>
                    <a:pt x="0" y="17359"/>
                  </a:lnTo>
                </a:path>
              </a:pathLst>
            </a:custGeom>
            <a:ln w="3967">
              <a:solidFill>
                <a:srgbClr val="000000"/>
              </a:solidFill>
            </a:ln>
          </p:spPr>
          <p:txBody>
            <a:bodyPr wrap="square" lIns="0" tIns="0" rIns="0" bIns="0" rtlCol="0"/>
            <a:lstStyle/>
            <a:p>
              <a:endParaRPr/>
            </a:p>
          </p:txBody>
        </p:sp>
        <p:sp>
          <p:nvSpPr>
            <p:cNvPr id="26" name="object 26"/>
            <p:cNvSpPr/>
            <p:nvPr/>
          </p:nvSpPr>
          <p:spPr>
            <a:xfrm>
              <a:off x="3077631" y="4906962"/>
              <a:ext cx="15875" cy="19685"/>
            </a:xfrm>
            <a:custGeom>
              <a:avLst/>
              <a:gdLst/>
              <a:ahLst/>
              <a:cxnLst/>
              <a:rect l="l" t="t" r="r" b="b"/>
              <a:pathLst>
                <a:path w="15875" h="19685">
                  <a:moveTo>
                    <a:pt x="6182" y="12992"/>
                  </a:moveTo>
                  <a:lnTo>
                    <a:pt x="0" y="6096"/>
                  </a:lnTo>
                  <a:lnTo>
                    <a:pt x="733" y="3276"/>
                  </a:lnTo>
                  <a:lnTo>
                    <a:pt x="1724" y="2082"/>
                  </a:lnTo>
                  <a:lnTo>
                    <a:pt x="5090" y="101"/>
                  </a:lnTo>
                  <a:lnTo>
                    <a:pt x="6931" y="0"/>
                  </a:lnTo>
                  <a:lnTo>
                    <a:pt x="10398" y="1689"/>
                  </a:lnTo>
                  <a:lnTo>
                    <a:pt x="10865" y="2184"/>
                  </a:lnTo>
                  <a:lnTo>
                    <a:pt x="6131" y="2184"/>
                  </a:lnTo>
                  <a:lnTo>
                    <a:pt x="5191" y="2286"/>
                  </a:lnTo>
                  <a:lnTo>
                    <a:pt x="3312" y="3378"/>
                  </a:lnTo>
                  <a:lnTo>
                    <a:pt x="2765" y="4165"/>
                  </a:lnTo>
                  <a:lnTo>
                    <a:pt x="2421" y="5854"/>
                  </a:lnTo>
                  <a:lnTo>
                    <a:pt x="2430" y="6350"/>
                  </a:lnTo>
                  <a:lnTo>
                    <a:pt x="6588" y="10769"/>
                  </a:lnTo>
                  <a:lnTo>
                    <a:pt x="10714" y="10769"/>
                  </a:lnTo>
                  <a:lnTo>
                    <a:pt x="10055" y="11404"/>
                  </a:lnTo>
                  <a:lnTo>
                    <a:pt x="7718" y="12801"/>
                  </a:lnTo>
                  <a:lnTo>
                    <a:pt x="6182" y="12992"/>
                  </a:lnTo>
                  <a:close/>
                </a:path>
                <a:path w="15875" h="19685">
                  <a:moveTo>
                    <a:pt x="10714" y="10769"/>
                  </a:moveTo>
                  <a:lnTo>
                    <a:pt x="6588" y="10769"/>
                  </a:lnTo>
                  <a:lnTo>
                    <a:pt x="7528" y="10667"/>
                  </a:lnTo>
                  <a:lnTo>
                    <a:pt x="9408" y="9575"/>
                  </a:lnTo>
                  <a:lnTo>
                    <a:pt x="9954" y="8826"/>
                  </a:lnTo>
                  <a:lnTo>
                    <a:pt x="10145" y="7886"/>
                  </a:lnTo>
                  <a:lnTo>
                    <a:pt x="10221" y="6350"/>
                  </a:lnTo>
                  <a:lnTo>
                    <a:pt x="10106" y="5854"/>
                  </a:lnTo>
                  <a:lnTo>
                    <a:pt x="8811" y="3568"/>
                  </a:lnTo>
                  <a:lnTo>
                    <a:pt x="8023" y="2832"/>
                  </a:lnTo>
                  <a:lnTo>
                    <a:pt x="7083" y="2527"/>
                  </a:lnTo>
                  <a:lnTo>
                    <a:pt x="6131" y="2184"/>
                  </a:lnTo>
                  <a:lnTo>
                    <a:pt x="10865" y="2184"/>
                  </a:lnTo>
                  <a:lnTo>
                    <a:pt x="12036" y="3428"/>
                  </a:lnTo>
                  <a:lnTo>
                    <a:pt x="14642" y="7886"/>
                  </a:lnTo>
                  <a:lnTo>
                    <a:pt x="11846" y="7886"/>
                  </a:lnTo>
                  <a:lnTo>
                    <a:pt x="11744" y="8724"/>
                  </a:lnTo>
                  <a:lnTo>
                    <a:pt x="11462" y="9575"/>
                  </a:lnTo>
                  <a:lnTo>
                    <a:pt x="11097" y="10223"/>
                  </a:lnTo>
                  <a:lnTo>
                    <a:pt x="10714" y="10769"/>
                  </a:lnTo>
                  <a:close/>
                </a:path>
                <a:path w="15875" h="19685">
                  <a:moveTo>
                    <a:pt x="8125" y="19202"/>
                  </a:moveTo>
                  <a:lnTo>
                    <a:pt x="6982" y="17259"/>
                  </a:lnTo>
                  <a:lnTo>
                    <a:pt x="7630" y="17208"/>
                  </a:lnTo>
                  <a:lnTo>
                    <a:pt x="8265" y="17119"/>
                  </a:lnTo>
                  <a:lnTo>
                    <a:pt x="13148" y="11404"/>
                  </a:lnTo>
                  <a:lnTo>
                    <a:pt x="12837" y="9918"/>
                  </a:lnTo>
                  <a:lnTo>
                    <a:pt x="11846" y="7886"/>
                  </a:lnTo>
                  <a:lnTo>
                    <a:pt x="14642" y="7886"/>
                  </a:lnTo>
                  <a:lnTo>
                    <a:pt x="15021" y="8534"/>
                  </a:lnTo>
                  <a:lnTo>
                    <a:pt x="15505" y="10769"/>
                  </a:lnTo>
                  <a:lnTo>
                    <a:pt x="15205" y="12992"/>
                  </a:lnTo>
                  <a:lnTo>
                    <a:pt x="14869" y="15125"/>
                  </a:lnTo>
                  <a:lnTo>
                    <a:pt x="13726" y="16763"/>
                  </a:lnTo>
                  <a:lnTo>
                    <a:pt x="11744" y="17856"/>
                  </a:lnTo>
                  <a:lnTo>
                    <a:pt x="11198" y="18211"/>
                  </a:lnTo>
                  <a:lnTo>
                    <a:pt x="10652" y="18453"/>
                  </a:lnTo>
                  <a:lnTo>
                    <a:pt x="10055" y="18656"/>
                  </a:lnTo>
                  <a:lnTo>
                    <a:pt x="9458" y="18897"/>
                  </a:lnTo>
                  <a:lnTo>
                    <a:pt x="8811" y="19100"/>
                  </a:lnTo>
                  <a:lnTo>
                    <a:pt x="8125" y="19202"/>
                  </a:lnTo>
                  <a:close/>
                </a:path>
              </a:pathLst>
            </a:custGeom>
            <a:solidFill>
              <a:srgbClr val="000000"/>
            </a:solidFill>
          </p:spPr>
          <p:txBody>
            <a:bodyPr wrap="square" lIns="0" tIns="0" rIns="0" bIns="0" rtlCol="0"/>
            <a:lstStyle/>
            <a:p>
              <a:endParaRPr/>
            </a:p>
          </p:txBody>
        </p:sp>
        <p:sp>
          <p:nvSpPr>
            <p:cNvPr id="27" name="object 27"/>
            <p:cNvSpPr/>
            <p:nvPr/>
          </p:nvSpPr>
          <p:spPr>
            <a:xfrm>
              <a:off x="3184728" y="4868917"/>
              <a:ext cx="0" cy="17780"/>
            </a:xfrm>
            <a:custGeom>
              <a:avLst/>
              <a:gdLst/>
              <a:ahLst/>
              <a:cxnLst/>
              <a:rect l="l" t="t" r="r" b="b"/>
              <a:pathLst>
                <a:path h="17779">
                  <a:moveTo>
                    <a:pt x="0" y="0"/>
                  </a:moveTo>
                  <a:lnTo>
                    <a:pt x="0" y="17359"/>
                  </a:lnTo>
                </a:path>
              </a:pathLst>
            </a:custGeom>
            <a:ln w="3967">
              <a:solidFill>
                <a:srgbClr val="000000"/>
              </a:solidFill>
            </a:ln>
          </p:spPr>
          <p:txBody>
            <a:bodyPr wrap="square" lIns="0" tIns="0" rIns="0" bIns="0" rtlCol="0"/>
            <a:lstStyle/>
            <a:p>
              <a:endParaRPr/>
            </a:p>
          </p:txBody>
        </p:sp>
        <p:sp>
          <p:nvSpPr>
            <p:cNvPr id="28" name="object 28"/>
            <p:cNvSpPr/>
            <p:nvPr/>
          </p:nvSpPr>
          <p:spPr>
            <a:xfrm>
              <a:off x="3168205" y="4906911"/>
              <a:ext cx="29845" cy="27305"/>
            </a:xfrm>
            <a:custGeom>
              <a:avLst/>
              <a:gdLst/>
              <a:ahLst/>
              <a:cxnLst/>
              <a:rect l="l" t="t" r="r" b="b"/>
              <a:pathLst>
                <a:path w="29844" h="27304">
                  <a:moveTo>
                    <a:pt x="17907" y="22072"/>
                  </a:moveTo>
                  <a:lnTo>
                    <a:pt x="16865" y="20294"/>
                  </a:lnTo>
                  <a:lnTo>
                    <a:pt x="13436" y="22326"/>
                  </a:lnTo>
                  <a:lnTo>
                    <a:pt x="5410" y="8432"/>
                  </a:lnTo>
                  <a:lnTo>
                    <a:pt x="3276" y="9677"/>
                  </a:lnTo>
                  <a:lnTo>
                    <a:pt x="0" y="12547"/>
                  </a:lnTo>
                  <a:lnTo>
                    <a:pt x="1092" y="14490"/>
                  </a:lnTo>
                  <a:lnTo>
                    <a:pt x="4406" y="11557"/>
                  </a:lnTo>
                  <a:lnTo>
                    <a:pt x="11303" y="23520"/>
                  </a:lnTo>
                  <a:lnTo>
                    <a:pt x="7886" y="25501"/>
                  </a:lnTo>
                  <a:lnTo>
                    <a:pt x="8877" y="27292"/>
                  </a:lnTo>
                  <a:lnTo>
                    <a:pt x="17907" y="22072"/>
                  </a:lnTo>
                  <a:close/>
                </a:path>
                <a:path w="29844" h="27304">
                  <a:moveTo>
                    <a:pt x="29806" y="11010"/>
                  </a:moveTo>
                  <a:lnTo>
                    <a:pt x="29121" y="8737"/>
                  </a:lnTo>
                  <a:lnTo>
                    <a:pt x="27635" y="6057"/>
                  </a:lnTo>
                  <a:lnTo>
                    <a:pt x="27533" y="5892"/>
                  </a:lnTo>
                  <a:lnTo>
                    <a:pt x="27533" y="13995"/>
                  </a:lnTo>
                  <a:lnTo>
                    <a:pt x="27038" y="14986"/>
                  </a:lnTo>
                  <a:lnTo>
                    <a:pt x="24853" y="16268"/>
                  </a:lnTo>
                  <a:lnTo>
                    <a:pt x="23710" y="16217"/>
                  </a:lnTo>
                  <a:lnTo>
                    <a:pt x="21336" y="14681"/>
                  </a:lnTo>
                  <a:lnTo>
                    <a:pt x="20142" y="13246"/>
                  </a:lnTo>
                  <a:lnTo>
                    <a:pt x="17653" y="8928"/>
                  </a:lnTo>
                  <a:lnTo>
                    <a:pt x="17081" y="7391"/>
                  </a:lnTo>
                  <a:lnTo>
                    <a:pt x="16865" y="4419"/>
                  </a:lnTo>
                  <a:lnTo>
                    <a:pt x="17411" y="3378"/>
                  </a:lnTo>
                  <a:lnTo>
                    <a:pt x="18503" y="2730"/>
                  </a:lnTo>
                  <a:lnTo>
                    <a:pt x="19596" y="2133"/>
                  </a:lnTo>
                  <a:lnTo>
                    <a:pt x="20688" y="2184"/>
                  </a:lnTo>
                  <a:lnTo>
                    <a:pt x="27533" y="13995"/>
                  </a:lnTo>
                  <a:lnTo>
                    <a:pt x="27533" y="5892"/>
                  </a:lnTo>
                  <a:lnTo>
                    <a:pt x="26098" y="3429"/>
                  </a:lnTo>
                  <a:lnTo>
                    <a:pt x="24866" y="2133"/>
                  </a:lnTo>
                  <a:lnTo>
                    <a:pt x="24460" y="1689"/>
                  </a:lnTo>
                  <a:lnTo>
                    <a:pt x="20980" y="0"/>
                  </a:lnTo>
                  <a:lnTo>
                    <a:pt x="19240" y="101"/>
                  </a:lnTo>
                  <a:lnTo>
                    <a:pt x="17513" y="1092"/>
                  </a:lnTo>
                  <a:lnTo>
                    <a:pt x="15722" y="2082"/>
                  </a:lnTo>
                  <a:lnTo>
                    <a:pt x="14935" y="3378"/>
                  </a:lnTo>
                  <a:lnTo>
                    <a:pt x="14820" y="3670"/>
                  </a:lnTo>
                  <a:lnTo>
                    <a:pt x="14528" y="7391"/>
                  </a:lnTo>
                  <a:lnTo>
                    <a:pt x="15278" y="9677"/>
                  </a:lnTo>
                  <a:lnTo>
                    <a:pt x="18300" y="14986"/>
                  </a:lnTo>
                  <a:lnTo>
                    <a:pt x="19939" y="16725"/>
                  </a:lnTo>
                  <a:lnTo>
                    <a:pt x="23368" y="18402"/>
                  </a:lnTo>
                  <a:lnTo>
                    <a:pt x="25095" y="18300"/>
                  </a:lnTo>
                  <a:lnTo>
                    <a:pt x="28625" y="16268"/>
                  </a:lnTo>
                  <a:lnTo>
                    <a:pt x="29565" y="14833"/>
                  </a:lnTo>
                  <a:lnTo>
                    <a:pt x="29679" y="13246"/>
                  </a:lnTo>
                  <a:lnTo>
                    <a:pt x="29806" y="11010"/>
                  </a:lnTo>
                  <a:close/>
                </a:path>
              </a:pathLst>
            </a:custGeom>
            <a:solidFill>
              <a:srgbClr val="000000"/>
            </a:solidFill>
          </p:spPr>
          <p:txBody>
            <a:bodyPr wrap="square" lIns="0" tIns="0" rIns="0" bIns="0" rtlCol="0"/>
            <a:lstStyle/>
            <a:p>
              <a:endParaRPr/>
            </a:p>
          </p:txBody>
        </p:sp>
        <p:sp>
          <p:nvSpPr>
            <p:cNvPr id="29" name="object 29"/>
            <p:cNvSpPr/>
            <p:nvPr/>
          </p:nvSpPr>
          <p:spPr>
            <a:xfrm>
              <a:off x="3282454" y="4868917"/>
              <a:ext cx="0" cy="17780"/>
            </a:xfrm>
            <a:custGeom>
              <a:avLst/>
              <a:gdLst/>
              <a:ahLst/>
              <a:cxnLst/>
              <a:rect l="l" t="t" r="r" b="b"/>
              <a:pathLst>
                <a:path h="17779">
                  <a:moveTo>
                    <a:pt x="0" y="0"/>
                  </a:moveTo>
                  <a:lnTo>
                    <a:pt x="0" y="17359"/>
                  </a:lnTo>
                </a:path>
              </a:pathLst>
            </a:custGeom>
            <a:ln w="3967">
              <a:solidFill>
                <a:srgbClr val="000000"/>
              </a:solidFill>
            </a:ln>
          </p:spPr>
          <p:txBody>
            <a:bodyPr wrap="square" lIns="0" tIns="0" rIns="0" bIns="0" rtlCol="0"/>
            <a:lstStyle/>
            <a:p>
              <a:endParaRPr/>
            </a:p>
          </p:txBody>
        </p:sp>
        <p:sp>
          <p:nvSpPr>
            <p:cNvPr id="30" name="object 30"/>
            <p:cNvSpPr/>
            <p:nvPr/>
          </p:nvSpPr>
          <p:spPr>
            <a:xfrm>
              <a:off x="3265881" y="4907457"/>
              <a:ext cx="31750" cy="27305"/>
            </a:xfrm>
            <a:custGeom>
              <a:avLst/>
              <a:gdLst/>
              <a:ahLst/>
              <a:cxnLst/>
              <a:rect l="l" t="t" r="r" b="b"/>
              <a:pathLst>
                <a:path w="31750" h="27304">
                  <a:moveTo>
                    <a:pt x="17957" y="21526"/>
                  </a:moveTo>
                  <a:lnTo>
                    <a:pt x="16916" y="19748"/>
                  </a:lnTo>
                  <a:lnTo>
                    <a:pt x="13436" y="21780"/>
                  </a:lnTo>
                  <a:lnTo>
                    <a:pt x="5461" y="7886"/>
                  </a:lnTo>
                  <a:lnTo>
                    <a:pt x="3327" y="9131"/>
                  </a:lnTo>
                  <a:lnTo>
                    <a:pt x="0" y="12001"/>
                  </a:lnTo>
                  <a:lnTo>
                    <a:pt x="1130" y="13944"/>
                  </a:lnTo>
                  <a:lnTo>
                    <a:pt x="4457" y="11010"/>
                  </a:lnTo>
                  <a:lnTo>
                    <a:pt x="11366" y="22974"/>
                  </a:lnTo>
                  <a:lnTo>
                    <a:pt x="7886" y="24955"/>
                  </a:lnTo>
                  <a:lnTo>
                    <a:pt x="8915" y="26746"/>
                  </a:lnTo>
                  <a:lnTo>
                    <a:pt x="17957" y="21526"/>
                  </a:lnTo>
                  <a:close/>
                </a:path>
                <a:path w="31750" h="27304">
                  <a:moveTo>
                    <a:pt x="31597" y="13639"/>
                  </a:moveTo>
                  <a:lnTo>
                    <a:pt x="30556" y="11861"/>
                  </a:lnTo>
                  <a:lnTo>
                    <a:pt x="27139" y="13893"/>
                  </a:lnTo>
                  <a:lnTo>
                    <a:pt x="19100" y="0"/>
                  </a:lnTo>
                  <a:lnTo>
                    <a:pt x="16967" y="1244"/>
                  </a:lnTo>
                  <a:lnTo>
                    <a:pt x="13677" y="4114"/>
                  </a:lnTo>
                  <a:lnTo>
                    <a:pt x="14782" y="6057"/>
                  </a:lnTo>
                  <a:lnTo>
                    <a:pt x="18110" y="3124"/>
                  </a:lnTo>
                  <a:lnTo>
                    <a:pt x="25006" y="15087"/>
                  </a:lnTo>
                  <a:lnTo>
                    <a:pt x="21577" y="17068"/>
                  </a:lnTo>
                  <a:lnTo>
                    <a:pt x="22580" y="18846"/>
                  </a:lnTo>
                  <a:lnTo>
                    <a:pt x="31597" y="13639"/>
                  </a:lnTo>
                  <a:close/>
                </a:path>
              </a:pathLst>
            </a:custGeom>
            <a:solidFill>
              <a:srgbClr val="000000"/>
            </a:solidFill>
          </p:spPr>
          <p:txBody>
            <a:bodyPr wrap="square" lIns="0" tIns="0" rIns="0" bIns="0" rtlCol="0"/>
            <a:lstStyle/>
            <a:p>
              <a:endParaRPr/>
            </a:p>
          </p:txBody>
        </p:sp>
        <p:sp>
          <p:nvSpPr>
            <p:cNvPr id="31" name="object 31"/>
            <p:cNvSpPr/>
            <p:nvPr/>
          </p:nvSpPr>
          <p:spPr>
            <a:xfrm>
              <a:off x="3380181" y="4868917"/>
              <a:ext cx="0" cy="17780"/>
            </a:xfrm>
            <a:custGeom>
              <a:avLst/>
              <a:gdLst/>
              <a:ahLst/>
              <a:cxnLst/>
              <a:rect l="l" t="t" r="r" b="b"/>
              <a:pathLst>
                <a:path h="17779">
                  <a:moveTo>
                    <a:pt x="0" y="0"/>
                  </a:moveTo>
                  <a:lnTo>
                    <a:pt x="0" y="17359"/>
                  </a:lnTo>
                </a:path>
              </a:pathLst>
            </a:custGeom>
            <a:ln w="3967">
              <a:solidFill>
                <a:srgbClr val="000000"/>
              </a:solidFill>
            </a:ln>
          </p:spPr>
          <p:txBody>
            <a:bodyPr wrap="square" lIns="0" tIns="0" rIns="0" bIns="0" rtlCol="0"/>
            <a:lstStyle/>
            <a:p>
              <a:endParaRPr/>
            </a:p>
          </p:txBody>
        </p:sp>
        <p:sp>
          <p:nvSpPr>
            <p:cNvPr id="32" name="object 32"/>
            <p:cNvSpPr/>
            <p:nvPr/>
          </p:nvSpPr>
          <p:spPr>
            <a:xfrm>
              <a:off x="3363620" y="4907165"/>
              <a:ext cx="31750" cy="27305"/>
            </a:xfrm>
            <a:custGeom>
              <a:avLst/>
              <a:gdLst/>
              <a:ahLst/>
              <a:cxnLst/>
              <a:rect l="l" t="t" r="r" b="b"/>
              <a:pathLst>
                <a:path w="31750" h="27304">
                  <a:moveTo>
                    <a:pt x="17957" y="21818"/>
                  </a:moveTo>
                  <a:lnTo>
                    <a:pt x="16916" y="20040"/>
                  </a:lnTo>
                  <a:lnTo>
                    <a:pt x="13436" y="22072"/>
                  </a:lnTo>
                  <a:lnTo>
                    <a:pt x="5448" y="8178"/>
                  </a:lnTo>
                  <a:lnTo>
                    <a:pt x="3314" y="9423"/>
                  </a:lnTo>
                  <a:lnTo>
                    <a:pt x="0" y="12293"/>
                  </a:lnTo>
                  <a:lnTo>
                    <a:pt x="1130" y="14236"/>
                  </a:lnTo>
                  <a:lnTo>
                    <a:pt x="4457" y="11303"/>
                  </a:lnTo>
                  <a:lnTo>
                    <a:pt x="11353" y="23266"/>
                  </a:lnTo>
                  <a:lnTo>
                    <a:pt x="7886" y="25247"/>
                  </a:lnTo>
                  <a:lnTo>
                    <a:pt x="8928" y="27038"/>
                  </a:lnTo>
                  <a:lnTo>
                    <a:pt x="17957" y="21818"/>
                  </a:lnTo>
                  <a:close/>
                </a:path>
                <a:path w="31750" h="27304">
                  <a:moveTo>
                    <a:pt x="31394" y="14033"/>
                  </a:moveTo>
                  <a:lnTo>
                    <a:pt x="30403" y="12242"/>
                  </a:lnTo>
                  <a:lnTo>
                    <a:pt x="23012" y="16510"/>
                  </a:lnTo>
                  <a:lnTo>
                    <a:pt x="24257" y="11696"/>
                  </a:lnTo>
                  <a:lnTo>
                    <a:pt x="24599" y="10210"/>
                  </a:lnTo>
                  <a:lnTo>
                    <a:pt x="25247" y="7785"/>
                  </a:lnTo>
                  <a:lnTo>
                    <a:pt x="25488" y="6350"/>
                  </a:lnTo>
                  <a:lnTo>
                    <a:pt x="25488" y="5397"/>
                  </a:lnTo>
                  <a:lnTo>
                    <a:pt x="25349" y="3962"/>
                  </a:lnTo>
                  <a:lnTo>
                    <a:pt x="25095" y="3263"/>
                  </a:lnTo>
                  <a:lnTo>
                    <a:pt x="24701" y="2628"/>
                  </a:lnTo>
                  <a:lnTo>
                    <a:pt x="23952" y="1282"/>
                  </a:lnTo>
                  <a:lnTo>
                    <a:pt x="22809" y="495"/>
                  </a:lnTo>
                  <a:lnTo>
                    <a:pt x="19939" y="0"/>
                  </a:lnTo>
                  <a:lnTo>
                    <a:pt x="18453" y="292"/>
                  </a:lnTo>
                  <a:lnTo>
                    <a:pt x="12992" y="4813"/>
                  </a:lnTo>
                  <a:lnTo>
                    <a:pt x="14236" y="6985"/>
                  </a:lnTo>
                  <a:lnTo>
                    <a:pt x="14782" y="5994"/>
                  </a:lnTo>
                  <a:lnTo>
                    <a:pt x="15367" y="5207"/>
                  </a:lnTo>
                  <a:lnTo>
                    <a:pt x="16560" y="3911"/>
                  </a:lnTo>
                  <a:lnTo>
                    <a:pt x="17208" y="3365"/>
                  </a:lnTo>
                  <a:lnTo>
                    <a:pt x="17907" y="3022"/>
                  </a:lnTo>
                  <a:lnTo>
                    <a:pt x="18846" y="2476"/>
                  </a:lnTo>
                  <a:lnTo>
                    <a:pt x="23215" y="6489"/>
                  </a:lnTo>
                  <a:lnTo>
                    <a:pt x="23114" y="7391"/>
                  </a:lnTo>
                  <a:lnTo>
                    <a:pt x="21818" y="12750"/>
                  </a:lnTo>
                  <a:lnTo>
                    <a:pt x="20434" y="18008"/>
                  </a:lnTo>
                  <a:lnTo>
                    <a:pt x="21475" y="19786"/>
                  </a:lnTo>
                  <a:lnTo>
                    <a:pt x="31394" y="14033"/>
                  </a:lnTo>
                  <a:close/>
                </a:path>
              </a:pathLst>
            </a:custGeom>
            <a:solidFill>
              <a:srgbClr val="000000"/>
            </a:solidFill>
          </p:spPr>
          <p:txBody>
            <a:bodyPr wrap="square" lIns="0" tIns="0" rIns="0" bIns="0" rtlCol="0"/>
            <a:lstStyle/>
            <a:p>
              <a:endParaRPr/>
            </a:p>
          </p:txBody>
        </p:sp>
        <p:sp>
          <p:nvSpPr>
            <p:cNvPr id="33" name="object 33"/>
            <p:cNvSpPr/>
            <p:nvPr/>
          </p:nvSpPr>
          <p:spPr>
            <a:xfrm>
              <a:off x="3477869" y="4868917"/>
              <a:ext cx="0" cy="17780"/>
            </a:xfrm>
            <a:custGeom>
              <a:avLst/>
              <a:gdLst/>
              <a:ahLst/>
              <a:cxnLst/>
              <a:rect l="l" t="t" r="r" b="b"/>
              <a:pathLst>
                <a:path h="17779">
                  <a:moveTo>
                    <a:pt x="0" y="0"/>
                  </a:moveTo>
                  <a:lnTo>
                    <a:pt x="0" y="17359"/>
                  </a:lnTo>
                </a:path>
              </a:pathLst>
            </a:custGeom>
            <a:ln w="3967">
              <a:solidFill>
                <a:srgbClr val="000000"/>
              </a:solidFill>
            </a:ln>
          </p:spPr>
          <p:txBody>
            <a:bodyPr wrap="square" lIns="0" tIns="0" rIns="0" bIns="0" rtlCol="0"/>
            <a:lstStyle/>
            <a:p>
              <a:endParaRPr/>
            </a:p>
          </p:txBody>
        </p:sp>
        <p:sp>
          <p:nvSpPr>
            <p:cNvPr id="34" name="object 34"/>
            <p:cNvSpPr/>
            <p:nvPr/>
          </p:nvSpPr>
          <p:spPr>
            <a:xfrm>
              <a:off x="3461347" y="4906962"/>
              <a:ext cx="30480" cy="27305"/>
            </a:xfrm>
            <a:custGeom>
              <a:avLst/>
              <a:gdLst/>
              <a:ahLst/>
              <a:cxnLst/>
              <a:rect l="l" t="t" r="r" b="b"/>
              <a:pathLst>
                <a:path w="30479" h="27304">
                  <a:moveTo>
                    <a:pt x="17957" y="22021"/>
                  </a:moveTo>
                  <a:lnTo>
                    <a:pt x="16916" y="20243"/>
                  </a:lnTo>
                  <a:lnTo>
                    <a:pt x="13436" y="22275"/>
                  </a:lnTo>
                  <a:lnTo>
                    <a:pt x="5461" y="8382"/>
                  </a:lnTo>
                  <a:lnTo>
                    <a:pt x="3327" y="9626"/>
                  </a:lnTo>
                  <a:lnTo>
                    <a:pt x="0" y="12496"/>
                  </a:lnTo>
                  <a:lnTo>
                    <a:pt x="1143" y="14439"/>
                  </a:lnTo>
                  <a:lnTo>
                    <a:pt x="4457" y="11506"/>
                  </a:lnTo>
                  <a:lnTo>
                    <a:pt x="11353" y="23469"/>
                  </a:lnTo>
                  <a:lnTo>
                    <a:pt x="7886" y="25450"/>
                  </a:lnTo>
                  <a:lnTo>
                    <a:pt x="8928" y="27241"/>
                  </a:lnTo>
                  <a:lnTo>
                    <a:pt x="17957" y="22021"/>
                  </a:lnTo>
                  <a:close/>
                </a:path>
                <a:path w="30479" h="27304">
                  <a:moveTo>
                    <a:pt x="30264" y="12496"/>
                  </a:moveTo>
                  <a:lnTo>
                    <a:pt x="30111" y="11010"/>
                  </a:lnTo>
                  <a:lnTo>
                    <a:pt x="28676" y="8483"/>
                  </a:lnTo>
                  <a:lnTo>
                    <a:pt x="27825" y="7785"/>
                  </a:lnTo>
                  <a:lnTo>
                    <a:pt x="26885" y="7442"/>
                  </a:lnTo>
                  <a:lnTo>
                    <a:pt x="25946" y="7048"/>
                  </a:lnTo>
                  <a:lnTo>
                    <a:pt x="24904" y="7048"/>
                  </a:lnTo>
                  <a:lnTo>
                    <a:pt x="23761" y="7442"/>
                  </a:lnTo>
                  <a:lnTo>
                    <a:pt x="24549" y="6692"/>
                  </a:lnTo>
                  <a:lnTo>
                    <a:pt x="25006" y="5854"/>
                  </a:lnTo>
                  <a:lnTo>
                    <a:pt x="25298" y="4064"/>
                  </a:lnTo>
                  <a:lnTo>
                    <a:pt x="25095" y="3225"/>
                  </a:lnTo>
                  <a:lnTo>
                    <a:pt x="23914" y="1092"/>
                  </a:lnTo>
                  <a:lnTo>
                    <a:pt x="22872" y="393"/>
                  </a:lnTo>
                  <a:lnTo>
                    <a:pt x="20142" y="0"/>
                  </a:lnTo>
                  <a:lnTo>
                    <a:pt x="18656" y="393"/>
                  </a:lnTo>
                  <a:lnTo>
                    <a:pt x="16421" y="1689"/>
                  </a:lnTo>
                  <a:lnTo>
                    <a:pt x="15773" y="2133"/>
                  </a:lnTo>
                  <a:lnTo>
                    <a:pt x="14528" y="3124"/>
                  </a:lnTo>
                  <a:lnTo>
                    <a:pt x="13893" y="3771"/>
                  </a:lnTo>
                  <a:lnTo>
                    <a:pt x="13195" y="4419"/>
                  </a:lnTo>
                  <a:lnTo>
                    <a:pt x="14287" y="6299"/>
                  </a:lnTo>
                  <a:lnTo>
                    <a:pt x="15570" y="4965"/>
                  </a:lnTo>
                  <a:lnTo>
                    <a:pt x="16116" y="4470"/>
                  </a:lnTo>
                  <a:lnTo>
                    <a:pt x="17310" y="3517"/>
                  </a:lnTo>
                  <a:lnTo>
                    <a:pt x="18948" y="2578"/>
                  </a:lnTo>
                  <a:lnTo>
                    <a:pt x="19888" y="2336"/>
                  </a:lnTo>
                  <a:lnTo>
                    <a:pt x="21526" y="2527"/>
                  </a:lnTo>
                  <a:lnTo>
                    <a:pt x="22174" y="2971"/>
                  </a:lnTo>
                  <a:lnTo>
                    <a:pt x="22618" y="3771"/>
                  </a:lnTo>
                  <a:lnTo>
                    <a:pt x="23114" y="4559"/>
                  </a:lnTo>
                  <a:lnTo>
                    <a:pt x="20840" y="8039"/>
                  </a:lnTo>
                  <a:lnTo>
                    <a:pt x="18897" y="9182"/>
                  </a:lnTo>
                  <a:lnTo>
                    <a:pt x="19939" y="10909"/>
                  </a:lnTo>
                  <a:lnTo>
                    <a:pt x="21729" y="9817"/>
                  </a:lnTo>
                  <a:lnTo>
                    <a:pt x="22923" y="9182"/>
                  </a:lnTo>
                  <a:lnTo>
                    <a:pt x="27774" y="12649"/>
                  </a:lnTo>
                  <a:lnTo>
                    <a:pt x="26987" y="14490"/>
                  </a:lnTo>
                  <a:lnTo>
                    <a:pt x="20878" y="17462"/>
                  </a:lnTo>
                  <a:lnTo>
                    <a:pt x="20091" y="17462"/>
                  </a:lnTo>
                  <a:lnTo>
                    <a:pt x="21285" y="19494"/>
                  </a:lnTo>
                  <a:lnTo>
                    <a:pt x="22961" y="19100"/>
                  </a:lnTo>
                  <a:lnTo>
                    <a:pt x="23710" y="18796"/>
                  </a:lnTo>
                  <a:lnTo>
                    <a:pt x="24511" y="18554"/>
                  </a:lnTo>
                  <a:lnTo>
                    <a:pt x="25196" y="18211"/>
                  </a:lnTo>
                  <a:lnTo>
                    <a:pt x="27825" y="16675"/>
                  </a:lnTo>
                  <a:lnTo>
                    <a:pt x="29121" y="15430"/>
                  </a:lnTo>
                  <a:lnTo>
                    <a:pt x="30264" y="12496"/>
                  </a:lnTo>
                  <a:close/>
                </a:path>
              </a:pathLst>
            </a:custGeom>
            <a:solidFill>
              <a:srgbClr val="000000"/>
            </a:solidFill>
          </p:spPr>
          <p:txBody>
            <a:bodyPr wrap="square" lIns="0" tIns="0" rIns="0" bIns="0" rtlCol="0"/>
            <a:lstStyle/>
            <a:p>
              <a:endParaRPr/>
            </a:p>
          </p:txBody>
        </p:sp>
        <p:sp>
          <p:nvSpPr>
            <p:cNvPr id="35" name="object 35"/>
            <p:cNvSpPr/>
            <p:nvPr/>
          </p:nvSpPr>
          <p:spPr>
            <a:xfrm>
              <a:off x="3575595" y="4868917"/>
              <a:ext cx="0" cy="17780"/>
            </a:xfrm>
            <a:custGeom>
              <a:avLst/>
              <a:gdLst/>
              <a:ahLst/>
              <a:cxnLst/>
              <a:rect l="l" t="t" r="r" b="b"/>
              <a:pathLst>
                <a:path h="17779">
                  <a:moveTo>
                    <a:pt x="0" y="0"/>
                  </a:moveTo>
                  <a:lnTo>
                    <a:pt x="0" y="17359"/>
                  </a:lnTo>
                </a:path>
              </a:pathLst>
            </a:custGeom>
            <a:ln w="3967">
              <a:solidFill>
                <a:srgbClr val="000000"/>
              </a:solidFill>
            </a:ln>
          </p:spPr>
          <p:txBody>
            <a:bodyPr wrap="square" lIns="0" tIns="0" rIns="0" bIns="0" rtlCol="0"/>
            <a:lstStyle/>
            <a:p>
              <a:endParaRPr/>
            </a:p>
          </p:txBody>
        </p:sp>
        <p:sp>
          <p:nvSpPr>
            <p:cNvPr id="36" name="object 36"/>
            <p:cNvSpPr/>
            <p:nvPr/>
          </p:nvSpPr>
          <p:spPr>
            <a:xfrm>
              <a:off x="3559073" y="4906314"/>
              <a:ext cx="30480" cy="27940"/>
            </a:xfrm>
            <a:custGeom>
              <a:avLst/>
              <a:gdLst/>
              <a:ahLst/>
              <a:cxnLst/>
              <a:rect l="l" t="t" r="r" b="b"/>
              <a:pathLst>
                <a:path w="30479" h="27939">
                  <a:moveTo>
                    <a:pt x="17907" y="22669"/>
                  </a:moveTo>
                  <a:lnTo>
                    <a:pt x="16916" y="20891"/>
                  </a:lnTo>
                  <a:lnTo>
                    <a:pt x="13449" y="22923"/>
                  </a:lnTo>
                  <a:lnTo>
                    <a:pt x="5461" y="9029"/>
                  </a:lnTo>
                  <a:lnTo>
                    <a:pt x="3327" y="10274"/>
                  </a:lnTo>
                  <a:lnTo>
                    <a:pt x="0" y="13144"/>
                  </a:lnTo>
                  <a:lnTo>
                    <a:pt x="1092" y="15087"/>
                  </a:lnTo>
                  <a:lnTo>
                    <a:pt x="4470" y="12153"/>
                  </a:lnTo>
                  <a:lnTo>
                    <a:pt x="11366" y="24117"/>
                  </a:lnTo>
                  <a:lnTo>
                    <a:pt x="7886" y="26098"/>
                  </a:lnTo>
                  <a:lnTo>
                    <a:pt x="8928" y="27889"/>
                  </a:lnTo>
                  <a:lnTo>
                    <a:pt x="17907" y="22669"/>
                  </a:lnTo>
                  <a:close/>
                </a:path>
                <a:path w="30479" h="27939">
                  <a:moveTo>
                    <a:pt x="30213" y="10668"/>
                  </a:moveTo>
                  <a:lnTo>
                    <a:pt x="29933" y="10172"/>
                  </a:lnTo>
                  <a:lnTo>
                    <a:pt x="29222" y="8877"/>
                  </a:lnTo>
                  <a:lnTo>
                    <a:pt x="26987" y="10172"/>
                  </a:lnTo>
                  <a:lnTo>
                    <a:pt x="24853" y="6502"/>
                  </a:lnTo>
                  <a:lnTo>
                    <a:pt x="24853" y="11417"/>
                  </a:lnTo>
                  <a:lnTo>
                    <a:pt x="19545" y="14490"/>
                  </a:lnTo>
                  <a:lnTo>
                    <a:pt x="20040" y="3022"/>
                  </a:lnTo>
                  <a:lnTo>
                    <a:pt x="24853" y="11417"/>
                  </a:lnTo>
                  <a:lnTo>
                    <a:pt x="24853" y="6502"/>
                  </a:lnTo>
                  <a:lnTo>
                    <a:pt x="22834" y="3022"/>
                  </a:lnTo>
                  <a:lnTo>
                    <a:pt x="21082" y="0"/>
                  </a:lnTo>
                  <a:lnTo>
                    <a:pt x="18402" y="1536"/>
                  </a:lnTo>
                  <a:lnTo>
                    <a:pt x="17665" y="15189"/>
                  </a:lnTo>
                  <a:lnTo>
                    <a:pt x="18808" y="17272"/>
                  </a:lnTo>
                  <a:lnTo>
                    <a:pt x="23583" y="14490"/>
                  </a:lnTo>
                  <a:lnTo>
                    <a:pt x="25895" y="13144"/>
                  </a:lnTo>
                  <a:lnTo>
                    <a:pt x="28028" y="16865"/>
                  </a:lnTo>
                  <a:lnTo>
                    <a:pt x="30111" y="15633"/>
                  </a:lnTo>
                  <a:lnTo>
                    <a:pt x="28663" y="13144"/>
                  </a:lnTo>
                  <a:lnTo>
                    <a:pt x="27978" y="11963"/>
                  </a:lnTo>
                  <a:lnTo>
                    <a:pt x="30213" y="10668"/>
                  </a:lnTo>
                  <a:close/>
                </a:path>
              </a:pathLst>
            </a:custGeom>
            <a:solidFill>
              <a:srgbClr val="000000"/>
            </a:solidFill>
          </p:spPr>
          <p:txBody>
            <a:bodyPr wrap="square" lIns="0" tIns="0" rIns="0" bIns="0" rtlCol="0"/>
            <a:lstStyle/>
            <a:p>
              <a:endParaRPr/>
            </a:p>
          </p:txBody>
        </p:sp>
        <p:sp>
          <p:nvSpPr>
            <p:cNvPr id="37" name="object 37"/>
            <p:cNvSpPr/>
            <p:nvPr/>
          </p:nvSpPr>
          <p:spPr>
            <a:xfrm>
              <a:off x="3673322" y="4868917"/>
              <a:ext cx="0" cy="17780"/>
            </a:xfrm>
            <a:custGeom>
              <a:avLst/>
              <a:gdLst/>
              <a:ahLst/>
              <a:cxnLst/>
              <a:rect l="l" t="t" r="r" b="b"/>
              <a:pathLst>
                <a:path h="17779">
                  <a:moveTo>
                    <a:pt x="0" y="0"/>
                  </a:moveTo>
                  <a:lnTo>
                    <a:pt x="0" y="17359"/>
                  </a:lnTo>
                </a:path>
              </a:pathLst>
            </a:custGeom>
            <a:ln w="3967">
              <a:solidFill>
                <a:srgbClr val="000000"/>
              </a:solidFill>
            </a:ln>
          </p:spPr>
          <p:txBody>
            <a:bodyPr wrap="square" lIns="0" tIns="0" rIns="0" bIns="0" rtlCol="0"/>
            <a:lstStyle/>
            <a:p>
              <a:endParaRPr/>
            </a:p>
          </p:txBody>
        </p:sp>
        <p:sp>
          <p:nvSpPr>
            <p:cNvPr id="38" name="object 38"/>
            <p:cNvSpPr/>
            <p:nvPr/>
          </p:nvSpPr>
          <p:spPr>
            <a:xfrm>
              <a:off x="3656812" y="4906073"/>
              <a:ext cx="30480" cy="28575"/>
            </a:xfrm>
            <a:custGeom>
              <a:avLst/>
              <a:gdLst/>
              <a:ahLst/>
              <a:cxnLst/>
              <a:rect l="l" t="t" r="r" b="b"/>
              <a:pathLst>
                <a:path w="30479" h="28575">
                  <a:moveTo>
                    <a:pt x="17907" y="22910"/>
                  </a:moveTo>
                  <a:lnTo>
                    <a:pt x="16865" y="21132"/>
                  </a:lnTo>
                  <a:lnTo>
                    <a:pt x="13436" y="23164"/>
                  </a:lnTo>
                  <a:lnTo>
                    <a:pt x="5397" y="9271"/>
                  </a:lnTo>
                  <a:lnTo>
                    <a:pt x="3263" y="10515"/>
                  </a:lnTo>
                  <a:lnTo>
                    <a:pt x="0" y="13385"/>
                  </a:lnTo>
                  <a:lnTo>
                    <a:pt x="1079" y="15328"/>
                  </a:lnTo>
                  <a:lnTo>
                    <a:pt x="4406" y="12395"/>
                  </a:lnTo>
                  <a:lnTo>
                    <a:pt x="11303" y="24358"/>
                  </a:lnTo>
                  <a:lnTo>
                    <a:pt x="7886" y="26339"/>
                  </a:lnTo>
                  <a:lnTo>
                    <a:pt x="8877" y="28130"/>
                  </a:lnTo>
                  <a:lnTo>
                    <a:pt x="17907" y="22910"/>
                  </a:lnTo>
                  <a:close/>
                </a:path>
                <a:path w="30479" h="28575">
                  <a:moveTo>
                    <a:pt x="29959" y="13296"/>
                  </a:moveTo>
                  <a:lnTo>
                    <a:pt x="29756" y="11658"/>
                  </a:lnTo>
                  <a:lnTo>
                    <a:pt x="27825" y="8331"/>
                  </a:lnTo>
                  <a:lnTo>
                    <a:pt x="26581" y="7340"/>
                  </a:lnTo>
                  <a:lnTo>
                    <a:pt x="23406" y="6591"/>
                  </a:lnTo>
                  <a:lnTo>
                    <a:pt x="21767" y="6896"/>
                  </a:lnTo>
                  <a:lnTo>
                    <a:pt x="20040" y="7937"/>
                  </a:lnTo>
                  <a:lnTo>
                    <a:pt x="19685" y="8077"/>
                  </a:lnTo>
                  <a:lnTo>
                    <a:pt x="19443" y="8331"/>
                  </a:lnTo>
                  <a:lnTo>
                    <a:pt x="18846" y="8724"/>
                  </a:lnTo>
                  <a:lnTo>
                    <a:pt x="18351" y="9321"/>
                  </a:lnTo>
                  <a:lnTo>
                    <a:pt x="16116" y="5448"/>
                  </a:lnTo>
                  <a:lnTo>
                    <a:pt x="22517" y="1778"/>
                  </a:lnTo>
                  <a:lnTo>
                    <a:pt x="21475" y="0"/>
                  </a:lnTo>
                  <a:lnTo>
                    <a:pt x="13195" y="4813"/>
                  </a:lnTo>
                  <a:lnTo>
                    <a:pt x="17703" y="12649"/>
                  </a:lnTo>
                  <a:lnTo>
                    <a:pt x="18148" y="12052"/>
                  </a:lnTo>
                  <a:lnTo>
                    <a:pt x="18592" y="11557"/>
                  </a:lnTo>
                  <a:lnTo>
                    <a:pt x="19583" y="10617"/>
                  </a:lnTo>
                  <a:lnTo>
                    <a:pt x="20129" y="10210"/>
                  </a:lnTo>
                  <a:lnTo>
                    <a:pt x="21869" y="9220"/>
                  </a:lnTo>
                  <a:lnTo>
                    <a:pt x="23012" y="8978"/>
                  </a:lnTo>
                  <a:lnTo>
                    <a:pt x="25196" y="9474"/>
                  </a:lnTo>
                  <a:lnTo>
                    <a:pt x="26035" y="10121"/>
                  </a:lnTo>
                  <a:lnTo>
                    <a:pt x="26631" y="11214"/>
                  </a:lnTo>
                  <a:lnTo>
                    <a:pt x="27279" y="12293"/>
                  </a:lnTo>
                  <a:lnTo>
                    <a:pt x="27432" y="13335"/>
                  </a:lnTo>
                  <a:lnTo>
                    <a:pt x="27076" y="14389"/>
                  </a:lnTo>
                  <a:lnTo>
                    <a:pt x="26784" y="15430"/>
                  </a:lnTo>
                  <a:lnTo>
                    <a:pt x="20091" y="18351"/>
                  </a:lnTo>
                  <a:lnTo>
                    <a:pt x="21323" y="20485"/>
                  </a:lnTo>
                  <a:lnTo>
                    <a:pt x="28968" y="16319"/>
                  </a:lnTo>
                  <a:lnTo>
                    <a:pt x="29959" y="13296"/>
                  </a:lnTo>
                  <a:close/>
                </a:path>
              </a:pathLst>
            </a:custGeom>
            <a:solidFill>
              <a:srgbClr val="000000"/>
            </a:solidFill>
          </p:spPr>
          <p:txBody>
            <a:bodyPr wrap="square" lIns="0" tIns="0" rIns="0" bIns="0" rtlCol="0"/>
            <a:lstStyle/>
            <a:p>
              <a:endParaRPr/>
            </a:p>
          </p:txBody>
        </p:sp>
        <p:sp>
          <p:nvSpPr>
            <p:cNvPr id="39" name="object 39"/>
            <p:cNvSpPr/>
            <p:nvPr/>
          </p:nvSpPr>
          <p:spPr>
            <a:xfrm>
              <a:off x="3771061" y="4868917"/>
              <a:ext cx="0" cy="17780"/>
            </a:xfrm>
            <a:custGeom>
              <a:avLst/>
              <a:gdLst/>
              <a:ahLst/>
              <a:cxnLst/>
              <a:rect l="l" t="t" r="r" b="b"/>
              <a:pathLst>
                <a:path h="17779">
                  <a:moveTo>
                    <a:pt x="0" y="0"/>
                  </a:moveTo>
                  <a:lnTo>
                    <a:pt x="0" y="17359"/>
                  </a:lnTo>
                </a:path>
              </a:pathLst>
            </a:custGeom>
            <a:ln w="3967">
              <a:solidFill>
                <a:srgbClr val="000000"/>
              </a:solidFill>
            </a:ln>
          </p:spPr>
          <p:txBody>
            <a:bodyPr wrap="square" lIns="0" tIns="0" rIns="0" bIns="0" rtlCol="0"/>
            <a:lstStyle/>
            <a:p>
              <a:endParaRPr/>
            </a:p>
          </p:txBody>
        </p:sp>
        <p:sp>
          <p:nvSpPr>
            <p:cNvPr id="40" name="object 40"/>
            <p:cNvSpPr/>
            <p:nvPr/>
          </p:nvSpPr>
          <p:spPr>
            <a:xfrm>
              <a:off x="3754539" y="4906022"/>
              <a:ext cx="30480" cy="28575"/>
            </a:xfrm>
            <a:custGeom>
              <a:avLst/>
              <a:gdLst/>
              <a:ahLst/>
              <a:cxnLst/>
              <a:rect l="l" t="t" r="r" b="b"/>
              <a:pathLst>
                <a:path w="30479" h="28575">
                  <a:moveTo>
                    <a:pt x="17907" y="22961"/>
                  </a:moveTo>
                  <a:lnTo>
                    <a:pt x="16865" y="21183"/>
                  </a:lnTo>
                  <a:lnTo>
                    <a:pt x="13436" y="23215"/>
                  </a:lnTo>
                  <a:lnTo>
                    <a:pt x="5410" y="9321"/>
                  </a:lnTo>
                  <a:lnTo>
                    <a:pt x="3276" y="10566"/>
                  </a:lnTo>
                  <a:lnTo>
                    <a:pt x="0" y="13436"/>
                  </a:lnTo>
                  <a:lnTo>
                    <a:pt x="1092" y="15379"/>
                  </a:lnTo>
                  <a:lnTo>
                    <a:pt x="4406" y="12446"/>
                  </a:lnTo>
                  <a:lnTo>
                    <a:pt x="11303" y="24409"/>
                  </a:lnTo>
                  <a:lnTo>
                    <a:pt x="7886" y="26390"/>
                  </a:lnTo>
                  <a:lnTo>
                    <a:pt x="8877" y="28181"/>
                  </a:lnTo>
                  <a:lnTo>
                    <a:pt x="17907" y="22961"/>
                  </a:lnTo>
                  <a:close/>
                </a:path>
                <a:path w="30479" h="28575">
                  <a:moveTo>
                    <a:pt x="30340" y="13385"/>
                  </a:moveTo>
                  <a:lnTo>
                    <a:pt x="30327" y="12103"/>
                  </a:lnTo>
                  <a:lnTo>
                    <a:pt x="30213" y="11303"/>
                  </a:lnTo>
                  <a:lnTo>
                    <a:pt x="28511" y="8432"/>
                  </a:lnTo>
                  <a:lnTo>
                    <a:pt x="28321" y="8089"/>
                  </a:lnTo>
                  <a:lnTo>
                    <a:pt x="28028" y="7835"/>
                  </a:lnTo>
                  <a:lnTo>
                    <a:pt x="28028" y="13385"/>
                  </a:lnTo>
                  <a:lnTo>
                    <a:pt x="27673" y="15074"/>
                  </a:lnTo>
                  <a:lnTo>
                    <a:pt x="27139" y="15824"/>
                  </a:lnTo>
                  <a:lnTo>
                    <a:pt x="25247" y="16916"/>
                  </a:lnTo>
                  <a:lnTo>
                    <a:pt x="24307" y="17018"/>
                  </a:lnTo>
                  <a:lnTo>
                    <a:pt x="23368" y="16713"/>
                  </a:lnTo>
                  <a:lnTo>
                    <a:pt x="22415" y="16370"/>
                  </a:lnTo>
                  <a:lnTo>
                    <a:pt x="21628" y="15621"/>
                  </a:lnTo>
                  <a:lnTo>
                    <a:pt x="20980" y="14478"/>
                  </a:lnTo>
                  <a:lnTo>
                    <a:pt x="20332" y="13385"/>
                  </a:lnTo>
                  <a:lnTo>
                    <a:pt x="20205" y="12890"/>
                  </a:lnTo>
                  <a:lnTo>
                    <a:pt x="20129" y="12103"/>
                  </a:lnTo>
                  <a:lnTo>
                    <a:pt x="20281" y="11303"/>
                  </a:lnTo>
                  <a:lnTo>
                    <a:pt x="20434" y="10363"/>
                  </a:lnTo>
                  <a:lnTo>
                    <a:pt x="21031" y="9626"/>
                  </a:lnTo>
                  <a:lnTo>
                    <a:pt x="22923" y="8534"/>
                  </a:lnTo>
                  <a:lnTo>
                    <a:pt x="23863" y="8432"/>
                  </a:lnTo>
                  <a:lnTo>
                    <a:pt x="25692" y="9080"/>
                  </a:lnTo>
                  <a:lnTo>
                    <a:pt x="26543" y="9817"/>
                  </a:lnTo>
                  <a:lnTo>
                    <a:pt x="27825" y="12103"/>
                  </a:lnTo>
                  <a:lnTo>
                    <a:pt x="28016" y="12890"/>
                  </a:lnTo>
                  <a:lnTo>
                    <a:pt x="28028" y="13385"/>
                  </a:lnTo>
                  <a:lnTo>
                    <a:pt x="28028" y="7835"/>
                  </a:lnTo>
                  <a:lnTo>
                    <a:pt x="27139" y="7035"/>
                  </a:lnTo>
                  <a:lnTo>
                    <a:pt x="25641" y="6591"/>
                  </a:lnTo>
                  <a:lnTo>
                    <a:pt x="24206" y="6197"/>
                  </a:lnTo>
                  <a:lnTo>
                    <a:pt x="22720" y="6400"/>
                  </a:lnTo>
                  <a:lnTo>
                    <a:pt x="21132" y="7340"/>
                  </a:lnTo>
                  <a:lnTo>
                    <a:pt x="20383" y="7734"/>
                  </a:lnTo>
                  <a:lnTo>
                    <a:pt x="19786" y="8331"/>
                  </a:lnTo>
                  <a:lnTo>
                    <a:pt x="19342" y="9029"/>
                  </a:lnTo>
                  <a:lnTo>
                    <a:pt x="18923" y="9626"/>
                  </a:lnTo>
                  <a:lnTo>
                    <a:pt x="18681" y="10363"/>
                  </a:lnTo>
                  <a:lnTo>
                    <a:pt x="18605" y="11303"/>
                  </a:lnTo>
                  <a:lnTo>
                    <a:pt x="17614" y="9372"/>
                  </a:lnTo>
                  <a:lnTo>
                    <a:pt x="17411" y="8534"/>
                  </a:lnTo>
                  <a:lnTo>
                    <a:pt x="17297" y="7035"/>
                  </a:lnTo>
                  <a:lnTo>
                    <a:pt x="17411" y="6197"/>
                  </a:lnTo>
                  <a:lnTo>
                    <a:pt x="17564" y="4953"/>
                  </a:lnTo>
                  <a:lnTo>
                    <a:pt x="23456" y="1930"/>
                  </a:lnTo>
                  <a:lnTo>
                    <a:pt x="22326" y="0"/>
                  </a:lnTo>
                  <a:lnTo>
                    <a:pt x="15227" y="6197"/>
                  </a:lnTo>
                  <a:lnTo>
                    <a:pt x="14922" y="8089"/>
                  </a:lnTo>
                  <a:lnTo>
                    <a:pt x="21780" y="18351"/>
                  </a:lnTo>
                  <a:lnTo>
                    <a:pt x="23507" y="19189"/>
                  </a:lnTo>
                  <a:lnTo>
                    <a:pt x="25349" y="19050"/>
                  </a:lnTo>
                  <a:lnTo>
                    <a:pt x="28727" y="17106"/>
                  </a:lnTo>
                  <a:lnTo>
                    <a:pt x="29718" y="15925"/>
                  </a:lnTo>
                  <a:lnTo>
                    <a:pt x="30086" y="14478"/>
                  </a:lnTo>
                  <a:lnTo>
                    <a:pt x="30340" y="13385"/>
                  </a:lnTo>
                  <a:close/>
                </a:path>
              </a:pathLst>
            </a:custGeom>
            <a:solidFill>
              <a:srgbClr val="000000"/>
            </a:solidFill>
          </p:spPr>
          <p:txBody>
            <a:bodyPr wrap="square" lIns="0" tIns="0" rIns="0" bIns="0" rtlCol="0"/>
            <a:lstStyle/>
            <a:p>
              <a:endParaRPr/>
            </a:p>
          </p:txBody>
        </p:sp>
        <p:sp>
          <p:nvSpPr>
            <p:cNvPr id="41" name="object 41"/>
            <p:cNvSpPr/>
            <p:nvPr/>
          </p:nvSpPr>
          <p:spPr>
            <a:xfrm>
              <a:off x="3868788" y="4868917"/>
              <a:ext cx="0" cy="17780"/>
            </a:xfrm>
            <a:custGeom>
              <a:avLst/>
              <a:gdLst/>
              <a:ahLst/>
              <a:cxnLst/>
              <a:rect l="l" t="t" r="r" b="b"/>
              <a:pathLst>
                <a:path h="17779">
                  <a:moveTo>
                    <a:pt x="0" y="0"/>
                  </a:moveTo>
                  <a:lnTo>
                    <a:pt x="0" y="17359"/>
                  </a:lnTo>
                </a:path>
              </a:pathLst>
            </a:custGeom>
            <a:ln w="3967">
              <a:solidFill>
                <a:srgbClr val="000000"/>
              </a:solidFill>
            </a:ln>
          </p:spPr>
          <p:txBody>
            <a:bodyPr wrap="square" lIns="0" tIns="0" rIns="0" bIns="0" rtlCol="0"/>
            <a:lstStyle/>
            <a:p>
              <a:endParaRPr/>
            </a:p>
          </p:txBody>
        </p:sp>
        <p:sp>
          <p:nvSpPr>
            <p:cNvPr id="42" name="object 42"/>
            <p:cNvSpPr/>
            <p:nvPr/>
          </p:nvSpPr>
          <p:spPr>
            <a:xfrm>
              <a:off x="3852265" y="4905374"/>
              <a:ext cx="26670" cy="29209"/>
            </a:xfrm>
            <a:custGeom>
              <a:avLst/>
              <a:gdLst/>
              <a:ahLst/>
              <a:cxnLst/>
              <a:rect l="l" t="t" r="r" b="b"/>
              <a:pathLst>
                <a:path w="26670" h="29210">
                  <a:moveTo>
                    <a:pt x="17907" y="23609"/>
                  </a:moveTo>
                  <a:lnTo>
                    <a:pt x="16865" y="21831"/>
                  </a:lnTo>
                  <a:lnTo>
                    <a:pt x="13449" y="23863"/>
                  </a:lnTo>
                  <a:lnTo>
                    <a:pt x="5410" y="9969"/>
                  </a:lnTo>
                  <a:lnTo>
                    <a:pt x="3276" y="11214"/>
                  </a:lnTo>
                  <a:lnTo>
                    <a:pt x="0" y="14084"/>
                  </a:lnTo>
                  <a:lnTo>
                    <a:pt x="1092" y="16027"/>
                  </a:lnTo>
                  <a:lnTo>
                    <a:pt x="4419" y="13093"/>
                  </a:lnTo>
                  <a:lnTo>
                    <a:pt x="11315" y="25057"/>
                  </a:lnTo>
                  <a:lnTo>
                    <a:pt x="7835" y="27038"/>
                  </a:lnTo>
                  <a:lnTo>
                    <a:pt x="8877" y="28829"/>
                  </a:lnTo>
                  <a:lnTo>
                    <a:pt x="17907" y="23609"/>
                  </a:lnTo>
                  <a:close/>
                </a:path>
                <a:path w="26670" h="29210">
                  <a:moveTo>
                    <a:pt x="26047" y="18948"/>
                  </a:moveTo>
                  <a:lnTo>
                    <a:pt x="23215" y="889"/>
                  </a:lnTo>
                  <a:lnTo>
                    <a:pt x="22669" y="0"/>
                  </a:lnTo>
                  <a:lnTo>
                    <a:pt x="12598" y="5803"/>
                  </a:lnTo>
                  <a:lnTo>
                    <a:pt x="13639" y="7594"/>
                  </a:lnTo>
                  <a:lnTo>
                    <a:pt x="21132" y="3276"/>
                  </a:lnTo>
                  <a:lnTo>
                    <a:pt x="23812" y="20243"/>
                  </a:lnTo>
                  <a:lnTo>
                    <a:pt x="26047" y="18948"/>
                  </a:lnTo>
                  <a:close/>
                </a:path>
              </a:pathLst>
            </a:custGeom>
            <a:solidFill>
              <a:srgbClr val="000000"/>
            </a:solidFill>
          </p:spPr>
          <p:txBody>
            <a:bodyPr wrap="square" lIns="0" tIns="0" rIns="0" bIns="0" rtlCol="0"/>
            <a:lstStyle/>
            <a:p>
              <a:endParaRPr/>
            </a:p>
          </p:txBody>
        </p:sp>
        <p:sp>
          <p:nvSpPr>
            <p:cNvPr id="43" name="object 43"/>
            <p:cNvSpPr/>
            <p:nvPr/>
          </p:nvSpPr>
          <p:spPr>
            <a:xfrm>
              <a:off x="3966514" y="4868917"/>
              <a:ext cx="0" cy="17780"/>
            </a:xfrm>
            <a:custGeom>
              <a:avLst/>
              <a:gdLst/>
              <a:ahLst/>
              <a:cxnLst/>
              <a:rect l="l" t="t" r="r" b="b"/>
              <a:pathLst>
                <a:path h="17779">
                  <a:moveTo>
                    <a:pt x="0" y="0"/>
                  </a:moveTo>
                  <a:lnTo>
                    <a:pt x="0" y="17359"/>
                  </a:lnTo>
                </a:path>
              </a:pathLst>
            </a:custGeom>
            <a:ln w="3967">
              <a:solidFill>
                <a:srgbClr val="000000"/>
              </a:solidFill>
            </a:ln>
          </p:spPr>
          <p:txBody>
            <a:bodyPr wrap="square" lIns="0" tIns="0" rIns="0" bIns="0" rtlCol="0"/>
            <a:lstStyle/>
            <a:p>
              <a:endParaRPr/>
            </a:p>
          </p:txBody>
        </p:sp>
        <p:sp>
          <p:nvSpPr>
            <p:cNvPr id="44" name="object 44"/>
            <p:cNvSpPr/>
            <p:nvPr/>
          </p:nvSpPr>
          <p:spPr>
            <a:xfrm>
              <a:off x="3949954" y="4906759"/>
              <a:ext cx="31115" cy="27940"/>
            </a:xfrm>
            <a:custGeom>
              <a:avLst/>
              <a:gdLst/>
              <a:ahLst/>
              <a:cxnLst/>
              <a:rect l="l" t="t" r="r" b="b"/>
              <a:pathLst>
                <a:path w="31114" h="27939">
                  <a:moveTo>
                    <a:pt x="17957" y="22225"/>
                  </a:moveTo>
                  <a:lnTo>
                    <a:pt x="16916" y="20447"/>
                  </a:lnTo>
                  <a:lnTo>
                    <a:pt x="13436" y="22479"/>
                  </a:lnTo>
                  <a:lnTo>
                    <a:pt x="5448" y="8585"/>
                  </a:lnTo>
                  <a:lnTo>
                    <a:pt x="3314" y="9829"/>
                  </a:lnTo>
                  <a:lnTo>
                    <a:pt x="0" y="12700"/>
                  </a:lnTo>
                  <a:lnTo>
                    <a:pt x="1130" y="14643"/>
                  </a:lnTo>
                  <a:lnTo>
                    <a:pt x="4457" y="11709"/>
                  </a:lnTo>
                  <a:lnTo>
                    <a:pt x="11353" y="23672"/>
                  </a:lnTo>
                  <a:lnTo>
                    <a:pt x="7886" y="25654"/>
                  </a:lnTo>
                  <a:lnTo>
                    <a:pt x="8928" y="27444"/>
                  </a:lnTo>
                  <a:lnTo>
                    <a:pt x="17957" y="22225"/>
                  </a:lnTo>
                  <a:close/>
                </a:path>
                <a:path w="31114" h="27939">
                  <a:moveTo>
                    <a:pt x="30581" y="12801"/>
                  </a:moveTo>
                  <a:lnTo>
                    <a:pt x="30556" y="11912"/>
                  </a:lnTo>
                  <a:lnTo>
                    <a:pt x="30454" y="11163"/>
                  </a:lnTo>
                  <a:lnTo>
                    <a:pt x="29184" y="8978"/>
                  </a:lnTo>
                  <a:lnTo>
                    <a:pt x="29070" y="8788"/>
                  </a:lnTo>
                  <a:lnTo>
                    <a:pt x="28219" y="7988"/>
                  </a:lnTo>
                  <a:lnTo>
                    <a:pt x="28092" y="7950"/>
                  </a:lnTo>
                  <a:lnTo>
                    <a:pt x="28092" y="12611"/>
                  </a:lnTo>
                  <a:lnTo>
                    <a:pt x="28092" y="12801"/>
                  </a:lnTo>
                  <a:lnTo>
                    <a:pt x="27825" y="13601"/>
                  </a:lnTo>
                  <a:lnTo>
                    <a:pt x="27571" y="14490"/>
                  </a:lnTo>
                  <a:lnTo>
                    <a:pt x="26936" y="15240"/>
                  </a:lnTo>
                  <a:lnTo>
                    <a:pt x="25933" y="15786"/>
                  </a:lnTo>
                  <a:lnTo>
                    <a:pt x="24942" y="16370"/>
                  </a:lnTo>
                  <a:lnTo>
                    <a:pt x="24003" y="16573"/>
                  </a:lnTo>
                  <a:lnTo>
                    <a:pt x="20281" y="12801"/>
                  </a:lnTo>
                  <a:lnTo>
                    <a:pt x="20535" y="11912"/>
                  </a:lnTo>
                  <a:lnTo>
                    <a:pt x="24396" y="8978"/>
                  </a:lnTo>
                  <a:lnTo>
                    <a:pt x="26187" y="9385"/>
                  </a:lnTo>
                  <a:lnTo>
                    <a:pt x="26885" y="9931"/>
                  </a:lnTo>
                  <a:lnTo>
                    <a:pt x="27978" y="11811"/>
                  </a:lnTo>
                  <a:lnTo>
                    <a:pt x="28092" y="12611"/>
                  </a:lnTo>
                  <a:lnTo>
                    <a:pt x="28092" y="7950"/>
                  </a:lnTo>
                  <a:lnTo>
                    <a:pt x="27101" y="7594"/>
                  </a:lnTo>
                  <a:lnTo>
                    <a:pt x="26289" y="7251"/>
                  </a:lnTo>
                  <a:lnTo>
                    <a:pt x="25196" y="7251"/>
                  </a:lnTo>
                  <a:lnTo>
                    <a:pt x="24053" y="7594"/>
                  </a:lnTo>
                  <a:lnTo>
                    <a:pt x="24853" y="6845"/>
                  </a:lnTo>
                  <a:lnTo>
                    <a:pt x="25298" y="6057"/>
                  </a:lnTo>
                  <a:lnTo>
                    <a:pt x="25514" y="4622"/>
                  </a:lnTo>
                  <a:lnTo>
                    <a:pt x="25552" y="4076"/>
                  </a:lnTo>
                  <a:lnTo>
                    <a:pt x="25425" y="3429"/>
                  </a:lnTo>
                  <a:lnTo>
                    <a:pt x="25336" y="3175"/>
                  </a:lnTo>
                  <a:lnTo>
                    <a:pt x="24752" y="2184"/>
                  </a:lnTo>
                  <a:lnTo>
                    <a:pt x="24155" y="1143"/>
                  </a:lnTo>
                  <a:lnTo>
                    <a:pt x="23355" y="558"/>
                  </a:lnTo>
                  <a:lnTo>
                    <a:pt x="23355" y="4622"/>
                  </a:lnTo>
                  <a:lnTo>
                    <a:pt x="23241" y="6057"/>
                  </a:lnTo>
                  <a:lnTo>
                    <a:pt x="22974" y="6845"/>
                  </a:lnTo>
                  <a:lnTo>
                    <a:pt x="22364" y="7543"/>
                  </a:lnTo>
                  <a:lnTo>
                    <a:pt x="21653" y="7937"/>
                  </a:lnTo>
                  <a:lnTo>
                    <a:pt x="20586" y="8585"/>
                  </a:lnTo>
                  <a:lnTo>
                    <a:pt x="16560" y="5410"/>
                  </a:lnTo>
                  <a:lnTo>
                    <a:pt x="17005" y="4076"/>
                  </a:lnTo>
                  <a:lnTo>
                    <a:pt x="17602" y="3429"/>
                  </a:lnTo>
                  <a:lnTo>
                    <a:pt x="18503" y="2882"/>
                  </a:lnTo>
                  <a:lnTo>
                    <a:pt x="19443" y="2387"/>
                  </a:lnTo>
                  <a:lnTo>
                    <a:pt x="20231" y="2184"/>
                  </a:lnTo>
                  <a:lnTo>
                    <a:pt x="21031" y="2387"/>
                  </a:lnTo>
                  <a:lnTo>
                    <a:pt x="21818" y="2540"/>
                  </a:lnTo>
                  <a:lnTo>
                    <a:pt x="22415" y="2984"/>
                  </a:lnTo>
                  <a:lnTo>
                    <a:pt x="23355" y="4622"/>
                  </a:lnTo>
                  <a:lnTo>
                    <a:pt x="23355" y="558"/>
                  </a:lnTo>
                  <a:lnTo>
                    <a:pt x="23164" y="406"/>
                  </a:lnTo>
                  <a:lnTo>
                    <a:pt x="20535" y="0"/>
                  </a:lnTo>
                  <a:lnTo>
                    <a:pt x="19088" y="355"/>
                  </a:lnTo>
                  <a:lnTo>
                    <a:pt x="15963" y="2133"/>
                  </a:lnTo>
                  <a:lnTo>
                    <a:pt x="14973" y="3175"/>
                  </a:lnTo>
                  <a:lnTo>
                    <a:pt x="14135" y="5410"/>
                  </a:lnTo>
                  <a:lnTo>
                    <a:pt x="14185" y="6946"/>
                  </a:lnTo>
                  <a:lnTo>
                    <a:pt x="18796" y="10375"/>
                  </a:lnTo>
                  <a:lnTo>
                    <a:pt x="19786" y="10071"/>
                  </a:lnTo>
                  <a:lnTo>
                    <a:pt x="18897" y="10871"/>
                  </a:lnTo>
                  <a:lnTo>
                    <a:pt x="18402" y="11811"/>
                  </a:lnTo>
                  <a:lnTo>
                    <a:pt x="18237" y="12611"/>
                  </a:lnTo>
                  <a:lnTo>
                    <a:pt x="18072" y="13601"/>
                  </a:lnTo>
                  <a:lnTo>
                    <a:pt x="18161" y="14490"/>
                  </a:lnTo>
                  <a:lnTo>
                    <a:pt x="18249" y="14884"/>
                  </a:lnTo>
                  <a:lnTo>
                    <a:pt x="18821" y="15786"/>
                  </a:lnTo>
                  <a:lnTo>
                    <a:pt x="19685" y="17373"/>
                  </a:lnTo>
                  <a:lnTo>
                    <a:pt x="20828" y="18262"/>
                  </a:lnTo>
                  <a:lnTo>
                    <a:pt x="22225" y="18554"/>
                  </a:lnTo>
                  <a:lnTo>
                    <a:pt x="23609" y="18808"/>
                  </a:lnTo>
                  <a:lnTo>
                    <a:pt x="25196" y="18453"/>
                  </a:lnTo>
                  <a:lnTo>
                    <a:pt x="28346" y="16573"/>
                  </a:lnTo>
                  <a:lnTo>
                    <a:pt x="28613" y="16421"/>
                  </a:lnTo>
                  <a:lnTo>
                    <a:pt x="29705" y="15278"/>
                  </a:lnTo>
                  <a:lnTo>
                    <a:pt x="30200" y="13944"/>
                  </a:lnTo>
                  <a:lnTo>
                    <a:pt x="30581" y="12801"/>
                  </a:lnTo>
                  <a:close/>
                </a:path>
              </a:pathLst>
            </a:custGeom>
            <a:solidFill>
              <a:srgbClr val="000000"/>
            </a:solidFill>
          </p:spPr>
          <p:txBody>
            <a:bodyPr wrap="square" lIns="0" tIns="0" rIns="0" bIns="0" rtlCol="0"/>
            <a:lstStyle/>
            <a:p>
              <a:endParaRPr/>
            </a:p>
          </p:txBody>
        </p:sp>
        <p:sp>
          <p:nvSpPr>
            <p:cNvPr id="45" name="object 45"/>
            <p:cNvSpPr/>
            <p:nvPr/>
          </p:nvSpPr>
          <p:spPr>
            <a:xfrm>
              <a:off x="4064203" y="4868917"/>
              <a:ext cx="0" cy="17780"/>
            </a:xfrm>
            <a:custGeom>
              <a:avLst/>
              <a:gdLst/>
              <a:ahLst/>
              <a:cxnLst/>
              <a:rect l="l" t="t" r="r" b="b"/>
              <a:pathLst>
                <a:path h="17779">
                  <a:moveTo>
                    <a:pt x="0" y="0"/>
                  </a:moveTo>
                  <a:lnTo>
                    <a:pt x="0" y="17359"/>
                  </a:lnTo>
                </a:path>
              </a:pathLst>
            </a:custGeom>
            <a:ln w="3967">
              <a:solidFill>
                <a:srgbClr val="000000"/>
              </a:solidFill>
            </a:ln>
          </p:spPr>
          <p:txBody>
            <a:bodyPr wrap="square" lIns="0" tIns="0" rIns="0" bIns="0" rtlCol="0"/>
            <a:lstStyle/>
            <a:p>
              <a:endParaRPr/>
            </a:p>
          </p:txBody>
        </p:sp>
        <p:sp>
          <p:nvSpPr>
            <p:cNvPr id="46" name="object 46"/>
            <p:cNvSpPr/>
            <p:nvPr/>
          </p:nvSpPr>
          <p:spPr>
            <a:xfrm>
              <a:off x="4047680" y="4907013"/>
              <a:ext cx="29845" cy="27305"/>
            </a:xfrm>
            <a:custGeom>
              <a:avLst/>
              <a:gdLst/>
              <a:ahLst/>
              <a:cxnLst/>
              <a:rect l="l" t="t" r="r" b="b"/>
              <a:pathLst>
                <a:path w="29845" h="27304">
                  <a:moveTo>
                    <a:pt x="17957" y="21971"/>
                  </a:moveTo>
                  <a:lnTo>
                    <a:pt x="16916" y="20193"/>
                  </a:lnTo>
                  <a:lnTo>
                    <a:pt x="13436" y="22225"/>
                  </a:lnTo>
                  <a:lnTo>
                    <a:pt x="5461" y="8331"/>
                  </a:lnTo>
                  <a:lnTo>
                    <a:pt x="3327" y="9575"/>
                  </a:lnTo>
                  <a:lnTo>
                    <a:pt x="0" y="12446"/>
                  </a:lnTo>
                  <a:lnTo>
                    <a:pt x="1143" y="14389"/>
                  </a:lnTo>
                  <a:lnTo>
                    <a:pt x="4457" y="11455"/>
                  </a:lnTo>
                  <a:lnTo>
                    <a:pt x="11353" y="23418"/>
                  </a:lnTo>
                  <a:lnTo>
                    <a:pt x="7886" y="25400"/>
                  </a:lnTo>
                  <a:lnTo>
                    <a:pt x="8928" y="27190"/>
                  </a:lnTo>
                  <a:lnTo>
                    <a:pt x="17957" y="21971"/>
                  </a:lnTo>
                  <a:close/>
                </a:path>
                <a:path w="29845" h="27304">
                  <a:moveTo>
                    <a:pt x="29413" y="10414"/>
                  </a:moveTo>
                  <a:lnTo>
                    <a:pt x="28968" y="8534"/>
                  </a:lnTo>
                  <a:lnTo>
                    <a:pt x="28600" y="7886"/>
                  </a:lnTo>
                  <a:lnTo>
                    <a:pt x="26047" y="3378"/>
                  </a:lnTo>
                  <a:lnTo>
                    <a:pt x="24879" y="2184"/>
                  </a:lnTo>
                  <a:lnTo>
                    <a:pt x="24409" y="1689"/>
                  </a:lnTo>
                  <a:lnTo>
                    <a:pt x="24358" y="6845"/>
                  </a:lnTo>
                  <a:lnTo>
                    <a:pt x="23964" y="8775"/>
                  </a:lnTo>
                  <a:lnTo>
                    <a:pt x="23418" y="9575"/>
                  </a:lnTo>
                  <a:lnTo>
                    <a:pt x="21526" y="10668"/>
                  </a:lnTo>
                  <a:lnTo>
                    <a:pt x="20586" y="10769"/>
                  </a:lnTo>
                  <a:lnTo>
                    <a:pt x="19646" y="10414"/>
                  </a:lnTo>
                  <a:lnTo>
                    <a:pt x="18707" y="10121"/>
                  </a:lnTo>
                  <a:lnTo>
                    <a:pt x="17907" y="9372"/>
                  </a:lnTo>
                  <a:lnTo>
                    <a:pt x="16611" y="7099"/>
                  </a:lnTo>
                  <a:lnTo>
                    <a:pt x="16421" y="6299"/>
                  </a:lnTo>
                  <a:lnTo>
                    <a:pt x="16408" y="5803"/>
                  </a:lnTo>
                  <a:lnTo>
                    <a:pt x="16764" y="4114"/>
                  </a:lnTo>
                  <a:lnTo>
                    <a:pt x="17272" y="3378"/>
                  </a:lnTo>
                  <a:lnTo>
                    <a:pt x="19202" y="2235"/>
                  </a:lnTo>
                  <a:lnTo>
                    <a:pt x="20142" y="2184"/>
                  </a:lnTo>
                  <a:lnTo>
                    <a:pt x="21082" y="2476"/>
                  </a:lnTo>
                  <a:lnTo>
                    <a:pt x="22021" y="2832"/>
                  </a:lnTo>
                  <a:lnTo>
                    <a:pt x="22821" y="3517"/>
                  </a:lnTo>
                  <a:lnTo>
                    <a:pt x="24104" y="5803"/>
                  </a:lnTo>
                  <a:lnTo>
                    <a:pt x="24358" y="6845"/>
                  </a:lnTo>
                  <a:lnTo>
                    <a:pt x="24358" y="1663"/>
                  </a:lnTo>
                  <a:lnTo>
                    <a:pt x="22618" y="787"/>
                  </a:lnTo>
                  <a:lnTo>
                    <a:pt x="20878" y="0"/>
                  </a:lnTo>
                  <a:lnTo>
                    <a:pt x="19100" y="101"/>
                  </a:lnTo>
                  <a:lnTo>
                    <a:pt x="15671" y="2032"/>
                  </a:lnTo>
                  <a:lnTo>
                    <a:pt x="14681" y="3276"/>
                  </a:lnTo>
                  <a:lnTo>
                    <a:pt x="14338" y="4762"/>
                  </a:lnTo>
                  <a:lnTo>
                    <a:pt x="13995" y="6045"/>
                  </a:lnTo>
                  <a:lnTo>
                    <a:pt x="18745" y="12547"/>
                  </a:lnTo>
                  <a:lnTo>
                    <a:pt x="20193" y="12992"/>
                  </a:lnTo>
                  <a:lnTo>
                    <a:pt x="21729" y="12750"/>
                  </a:lnTo>
                  <a:lnTo>
                    <a:pt x="23317" y="11811"/>
                  </a:lnTo>
                  <a:lnTo>
                    <a:pt x="24053" y="11404"/>
                  </a:lnTo>
                  <a:lnTo>
                    <a:pt x="24650" y="10858"/>
                  </a:lnTo>
                  <a:lnTo>
                    <a:pt x="25463" y="9575"/>
                  </a:lnTo>
                  <a:lnTo>
                    <a:pt x="25717" y="8775"/>
                  </a:lnTo>
                  <a:lnTo>
                    <a:pt x="25793" y="7886"/>
                  </a:lnTo>
                  <a:lnTo>
                    <a:pt x="26784" y="9867"/>
                  </a:lnTo>
                  <a:lnTo>
                    <a:pt x="27063" y="11112"/>
                  </a:lnTo>
                  <a:lnTo>
                    <a:pt x="27012" y="12992"/>
                  </a:lnTo>
                  <a:lnTo>
                    <a:pt x="26835" y="14287"/>
                  </a:lnTo>
                  <a:lnTo>
                    <a:pt x="25996" y="15379"/>
                  </a:lnTo>
                  <a:lnTo>
                    <a:pt x="24650" y="16116"/>
                  </a:lnTo>
                  <a:lnTo>
                    <a:pt x="24104" y="16471"/>
                  </a:lnTo>
                  <a:lnTo>
                    <a:pt x="23507" y="16713"/>
                  </a:lnTo>
                  <a:lnTo>
                    <a:pt x="22923" y="16865"/>
                  </a:lnTo>
                  <a:lnTo>
                    <a:pt x="22275" y="17068"/>
                  </a:lnTo>
                  <a:lnTo>
                    <a:pt x="21628" y="17208"/>
                  </a:lnTo>
                  <a:lnTo>
                    <a:pt x="20980" y="17208"/>
                  </a:lnTo>
                  <a:lnTo>
                    <a:pt x="22072" y="19151"/>
                  </a:lnTo>
                  <a:lnTo>
                    <a:pt x="29324" y="12153"/>
                  </a:lnTo>
                  <a:lnTo>
                    <a:pt x="29413" y="10414"/>
                  </a:lnTo>
                  <a:close/>
                </a:path>
              </a:pathLst>
            </a:custGeom>
            <a:solidFill>
              <a:srgbClr val="000000"/>
            </a:solidFill>
          </p:spPr>
          <p:txBody>
            <a:bodyPr wrap="square" lIns="0" tIns="0" rIns="0" bIns="0" rtlCol="0"/>
            <a:lstStyle/>
            <a:p>
              <a:endParaRPr/>
            </a:p>
          </p:txBody>
        </p:sp>
        <p:sp>
          <p:nvSpPr>
            <p:cNvPr id="47" name="object 47"/>
            <p:cNvSpPr/>
            <p:nvPr/>
          </p:nvSpPr>
          <p:spPr>
            <a:xfrm>
              <a:off x="4161929" y="4868917"/>
              <a:ext cx="0" cy="17780"/>
            </a:xfrm>
            <a:custGeom>
              <a:avLst/>
              <a:gdLst/>
              <a:ahLst/>
              <a:cxnLst/>
              <a:rect l="l" t="t" r="r" b="b"/>
              <a:pathLst>
                <a:path h="17779">
                  <a:moveTo>
                    <a:pt x="0" y="0"/>
                  </a:moveTo>
                  <a:lnTo>
                    <a:pt x="0" y="17359"/>
                  </a:lnTo>
                </a:path>
              </a:pathLst>
            </a:custGeom>
            <a:ln w="3967">
              <a:solidFill>
                <a:srgbClr val="000000"/>
              </a:solidFill>
            </a:ln>
          </p:spPr>
          <p:txBody>
            <a:bodyPr wrap="square" lIns="0" tIns="0" rIns="0" bIns="0" rtlCol="0"/>
            <a:lstStyle/>
            <a:p>
              <a:endParaRPr/>
            </a:p>
          </p:txBody>
        </p:sp>
        <p:sp>
          <p:nvSpPr>
            <p:cNvPr id="48" name="object 48"/>
            <p:cNvSpPr/>
            <p:nvPr/>
          </p:nvSpPr>
          <p:spPr>
            <a:xfrm>
              <a:off x="3030194" y="4906911"/>
              <a:ext cx="1145540" cy="111125"/>
            </a:xfrm>
            <a:custGeom>
              <a:avLst/>
              <a:gdLst/>
              <a:ahLst/>
              <a:cxnLst/>
              <a:rect l="l" t="t" r="r" b="b"/>
              <a:pathLst>
                <a:path w="1145539" h="111125">
                  <a:moveTo>
                    <a:pt x="7340" y="55410"/>
                  </a:moveTo>
                  <a:lnTo>
                    <a:pt x="0" y="55410"/>
                  </a:lnTo>
                  <a:lnTo>
                    <a:pt x="0" y="109639"/>
                  </a:lnTo>
                  <a:lnTo>
                    <a:pt x="7340" y="109639"/>
                  </a:lnTo>
                  <a:lnTo>
                    <a:pt x="7340" y="55410"/>
                  </a:lnTo>
                  <a:close/>
                </a:path>
                <a:path w="1145539" h="111125">
                  <a:moveTo>
                    <a:pt x="55460" y="79527"/>
                  </a:moveTo>
                  <a:lnTo>
                    <a:pt x="54216" y="75311"/>
                  </a:lnTo>
                  <a:lnTo>
                    <a:pt x="49453" y="69507"/>
                  </a:lnTo>
                  <a:lnTo>
                    <a:pt x="45885" y="68021"/>
                  </a:lnTo>
                  <a:lnTo>
                    <a:pt x="38442" y="68021"/>
                  </a:lnTo>
                  <a:lnTo>
                    <a:pt x="35915" y="68656"/>
                  </a:lnTo>
                  <a:lnTo>
                    <a:pt x="31496" y="71043"/>
                  </a:lnTo>
                  <a:lnTo>
                    <a:pt x="29667" y="72872"/>
                  </a:lnTo>
                  <a:lnTo>
                    <a:pt x="28079" y="75311"/>
                  </a:lnTo>
                  <a:lnTo>
                    <a:pt x="28079" y="68961"/>
                  </a:lnTo>
                  <a:lnTo>
                    <a:pt x="21374" y="68961"/>
                  </a:lnTo>
                  <a:lnTo>
                    <a:pt x="21374" y="109639"/>
                  </a:lnTo>
                  <a:lnTo>
                    <a:pt x="28079" y="109639"/>
                  </a:lnTo>
                  <a:lnTo>
                    <a:pt x="28079" y="82753"/>
                  </a:lnTo>
                  <a:lnTo>
                    <a:pt x="29121" y="79578"/>
                  </a:lnTo>
                  <a:lnTo>
                    <a:pt x="33286" y="74955"/>
                  </a:lnTo>
                  <a:lnTo>
                    <a:pt x="36106" y="73825"/>
                  </a:lnTo>
                  <a:lnTo>
                    <a:pt x="42760" y="73825"/>
                  </a:lnTo>
                  <a:lnTo>
                    <a:pt x="44996" y="74764"/>
                  </a:lnTo>
                  <a:lnTo>
                    <a:pt x="47967" y="78625"/>
                  </a:lnTo>
                  <a:lnTo>
                    <a:pt x="48768" y="81457"/>
                  </a:lnTo>
                  <a:lnTo>
                    <a:pt x="48768" y="109639"/>
                  </a:lnTo>
                  <a:lnTo>
                    <a:pt x="55460" y="109639"/>
                  </a:lnTo>
                  <a:lnTo>
                    <a:pt x="55460" y="85077"/>
                  </a:lnTo>
                  <a:lnTo>
                    <a:pt x="55460" y="79527"/>
                  </a:lnTo>
                  <a:close/>
                </a:path>
                <a:path w="1145539" h="111125">
                  <a:moveTo>
                    <a:pt x="89141" y="68961"/>
                  </a:moveTo>
                  <a:lnTo>
                    <a:pt x="75399" y="68961"/>
                  </a:lnTo>
                  <a:lnTo>
                    <a:pt x="75399" y="57454"/>
                  </a:lnTo>
                  <a:lnTo>
                    <a:pt x="68707" y="57454"/>
                  </a:lnTo>
                  <a:lnTo>
                    <a:pt x="68707" y="68961"/>
                  </a:lnTo>
                  <a:lnTo>
                    <a:pt x="63792" y="68961"/>
                  </a:lnTo>
                  <a:lnTo>
                    <a:pt x="63792" y="74168"/>
                  </a:lnTo>
                  <a:lnTo>
                    <a:pt x="68707" y="74168"/>
                  </a:lnTo>
                  <a:lnTo>
                    <a:pt x="68707" y="101307"/>
                  </a:lnTo>
                  <a:lnTo>
                    <a:pt x="69697" y="104825"/>
                  </a:lnTo>
                  <a:lnTo>
                    <a:pt x="73571" y="108699"/>
                  </a:lnTo>
                  <a:lnTo>
                    <a:pt x="77139" y="109639"/>
                  </a:lnTo>
                  <a:lnTo>
                    <a:pt x="89141" y="109639"/>
                  </a:lnTo>
                  <a:lnTo>
                    <a:pt x="89141" y="104076"/>
                  </a:lnTo>
                  <a:lnTo>
                    <a:pt x="79514" y="104076"/>
                  </a:lnTo>
                  <a:lnTo>
                    <a:pt x="77635" y="103632"/>
                  </a:lnTo>
                  <a:lnTo>
                    <a:pt x="75844" y="101752"/>
                  </a:lnTo>
                  <a:lnTo>
                    <a:pt x="75399" y="99618"/>
                  </a:lnTo>
                  <a:lnTo>
                    <a:pt x="75399" y="74168"/>
                  </a:lnTo>
                  <a:lnTo>
                    <a:pt x="89141" y="74168"/>
                  </a:lnTo>
                  <a:lnTo>
                    <a:pt x="89141" y="68961"/>
                  </a:lnTo>
                  <a:close/>
                </a:path>
                <a:path w="1145539" h="111125">
                  <a:moveTo>
                    <a:pt x="132753" y="81610"/>
                  </a:moveTo>
                  <a:lnTo>
                    <a:pt x="131114" y="76847"/>
                  </a:lnTo>
                  <a:lnTo>
                    <a:pt x="128333" y="73672"/>
                  </a:lnTo>
                  <a:lnTo>
                    <a:pt x="126047" y="71132"/>
                  </a:lnTo>
                  <a:lnTo>
                    <a:pt x="126047" y="85674"/>
                  </a:lnTo>
                  <a:lnTo>
                    <a:pt x="102235" y="85674"/>
                  </a:lnTo>
                  <a:lnTo>
                    <a:pt x="102539" y="81902"/>
                  </a:lnTo>
                  <a:lnTo>
                    <a:pt x="103873" y="78930"/>
                  </a:lnTo>
                  <a:lnTo>
                    <a:pt x="108343" y="74764"/>
                  </a:lnTo>
                  <a:lnTo>
                    <a:pt x="111315" y="73672"/>
                  </a:lnTo>
                  <a:lnTo>
                    <a:pt x="118313" y="73672"/>
                  </a:lnTo>
                  <a:lnTo>
                    <a:pt x="126047" y="85674"/>
                  </a:lnTo>
                  <a:lnTo>
                    <a:pt x="126047" y="71132"/>
                  </a:lnTo>
                  <a:lnTo>
                    <a:pt x="124815" y="69748"/>
                  </a:lnTo>
                  <a:lnTo>
                    <a:pt x="120497" y="68021"/>
                  </a:lnTo>
                  <a:lnTo>
                    <a:pt x="108889" y="68021"/>
                  </a:lnTo>
                  <a:lnTo>
                    <a:pt x="103974" y="70002"/>
                  </a:lnTo>
                  <a:lnTo>
                    <a:pt x="100406" y="73875"/>
                  </a:lnTo>
                  <a:lnTo>
                    <a:pt x="96837" y="77787"/>
                  </a:lnTo>
                  <a:lnTo>
                    <a:pt x="95046" y="83096"/>
                  </a:lnTo>
                  <a:lnTo>
                    <a:pt x="95046" y="96189"/>
                  </a:lnTo>
                  <a:lnTo>
                    <a:pt x="96888" y="101307"/>
                  </a:lnTo>
                  <a:lnTo>
                    <a:pt x="104470" y="108750"/>
                  </a:lnTo>
                  <a:lnTo>
                    <a:pt x="109626" y="110629"/>
                  </a:lnTo>
                  <a:lnTo>
                    <a:pt x="118706" y="110629"/>
                  </a:lnTo>
                  <a:lnTo>
                    <a:pt x="121285" y="110337"/>
                  </a:lnTo>
                  <a:lnTo>
                    <a:pt x="126352" y="109435"/>
                  </a:lnTo>
                  <a:lnTo>
                    <a:pt x="128828" y="108597"/>
                  </a:lnTo>
                  <a:lnTo>
                    <a:pt x="131216" y="107556"/>
                  </a:lnTo>
                  <a:lnTo>
                    <a:pt x="131216" y="105029"/>
                  </a:lnTo>
                  <a:lnTo>
                    <a:pt x="131216" y="101257"/>
                  </a:lnTo>
                  <a:lnTo>
                    <a:pt x="128828" y="102590"/>
                  </a:lnTo>
                  <a:lnTo>
                    <a:pt x="126352" y="103530"/>
                  </a:lnTo>
                  <a:lnTo>
                    <a:pt x="121589" y="104724"/>
                  </a:lnTo>
                  <a:lnTo>
                    <a:pt x="119062" y="105029"/>
                  </a:lnTo>
                  <a:lnTo>
                    <a:pt x="112064" y="105029"/>
                  </a:lnTo>
                  <a:lnTo>
                    <a:pt x="108635" y="103835"/>
                  </a:lnTo>
                  <a:lnTo>
                    <a:pt x="106210" y="101447"/>
                  </a:lnTo>
                  <a:lnTo>
                    <a:pt x="103682" y="99072"/>
                  </a:lnTo>
                  <a:lnTo>
                    <a:pt x="102336" y="95504"/>
                  </a:lnTo>
                  <a:lnTo>
                    <a:pt x="102044" y="90881"/>
                  </a:lnTo>
                  <a:lnTo>
                    <a:pt x="132753" y="90881"/>
                  </a:lnTo>
                  <a:lnTo>
                    <a:pt x="132753" y="85674"/>
                  </a:lnTo>
                  <a:lnTo>
                    <a:pt x="132753" y="81610"/>
                  </a:lnTo>
                  <a:close/>
                </a:path>
                <a:path w="1145539" h="111125">
                  <a:moveTo>
                    <a:pt x="167284" y="68364"/>
                  </a:moveTo>
                  <a:lnTo>
                    <a:pt x="165392" y="68059"/>
                  </a:lnTo>
                  <a:lnTo>
                    <a:pt x="160578" y="68021"/>
                  </a:lnTo>
                  <a:lnTo>
                    <a:pt x="157797" y="68605"/>
                  </a:lnTo>
                  <a:lnTo>
                    <a:pt x="155575" y="69748"/>
                  </a:lnTo>
                  <a:lnTo>
                    <a:pt x="153390" y="70993"/>
                  </a:lnTo>
                  <a:lnTo>
                    <a:pt x="151498" y="72821"/>
                  </a:lnTo>
                  <a:lnTo>
                    <a:pt x="150164" y="75311"/>
                  </a:lnTo>
                  <a:lnTo>
                    <a:pt x="150164" y="68961"/>
                  </a:lnTo>
                  <a:lnTo>
                    <a:pt x="143471" y="68961"/>
                  </a:lnTo>
                  <a:lnTo>
                    <a:pt x="143471" y="109639"/>
                  </a:lnTo>
                  <a:lnTo>
                    <a:pt x="150164" y="109639"/>
                  </a:lnTo>
                  <a:lnTo>
                    <a:pt x="150164" y="83591"/>
                  </a:lnTo>
                  <a:lnTo>
                    <a:pt x="151104" y="80124"/>
                  </a:lnTo>
                  <a:lnTo>
                    <a:pt x="155219" y="75209"/>
                  </a:lnTo>
                  <a:lnTo>
                    <a:pt x="158153" y="73914"/>
                  </a:lnTo>
                  <a:lnTo>
                    <a:pt x="162966" y="73914"/>
                  </a:lnTo>
                  <a:lnTo>
                    <a:pt x="165696" y="74460"/>
                  </a:lnTo>
                  <a:lnTo>
                    <a:pt x="166535" y="74764"/>
                  </a:lnTo>
                  <a:lnTo>
                    <a:pt x="167284" y="75209"/>
                  </a:lnTo>
                  <a:lnTo>
                    <a:pt x="167284" y="68364"/>
                  </a:lnTo>
                  <a:close/>
                </a:path>
                <a:path w="1145539" h="111125">
                  <a:moveTo>
                    <a:pt x="209092" y="68961"/>
                  </a:moveTo>
                  <a:lnTo>
                    <a:pt x="202006" y="68961"/>
                  </a:lnTo>
                  <a:lnTo>
                    <a:pt x="189306" y="103085"/>
                  </a:lnTo>
                  <a:lnTo>
                    <a:pt x="176555" y="68961"/>
                  </a:lnTo>
                  <a:lnTo>
                    <a:pt x="169506" y="68961"/>
                  </a:lnTo>
                  <a:lnTo>
                    <a:pt x="184746" y="109639"/>
                  </a:lnTo>
                  <a:lnTo>
                    <a:pt x="193814" y="109639"/>
                  </a:lnTo>
                  <a:lnTo>
                    <a:pt x="209092" y="68961"/>
                  </a:lnTo>
                  <a:close/>
                </a:path>
                <a:path w="1145539" h="111125">
                  <a:moveTo>
                    <a:pt x="250126" y="80264"/>
                  </a:moveTo>
                  <a:lnTo>
                    <a:pt x="248640" y="75653"/>
                  </a:lnTo>
                  <a:lnTo>
                    <a:pt x="246748" y="73672"/>
                  </a:lnTo>
                  <a:lnTo>
                    <a:pt x="242836" y="69557"/>
                  </a:lnTo>
                  <a:lnTo>
                    <a:pt x="238467" y="68021"/>
                  </a:lnTo>
                  <a:lnTo>
                    <a:pt x="230314" y="68021"/>
                  </a:lnTo>
                  <a:lnTo>
                    <a:pt x="218719" y="70789"/>
                  </a:lnTo>
                  <a:lnTo>
                    <a:pt x="218719" y="77000"/>
                  </a:lnTo>
                  <a:lnTo>
                    <a:pt x="220751" y="75958"/>
                  </a:lnTo>
                  <a:lnTo>
                    <a:pt x="222834" y="75107"/>
                  </a:lnTo>
                  <a:lnTo>
                    <a:pt x="227291" y="73914"/>
                  </a:lnTo>
                  <a:lnTo>
                    <a:pt x="229539" y="73672"/>
                  </a:lnTo>
                  <a:lnTo>
                    <a:pt x="235534" y="73672"/>
                  </a:lnTo>
                  <a:lnTo>
                    <a:pt x="238366" y="74510"/>
                  </a:lnTo>
                  <a:lnTo>
                    <a:pt x="240398" y="76149"/>
                  </a:lnTo>
                  <a:lnTo>
                    <a:pt x="242392" y="77889"/>
                  </a:lnTo>
                  <a:lnTo>
                    <a:pt x="243433" y="80264"/>
                  </a:lnTo>
                  <a:lnTo>
                    <a:pt x="243433" y="83985"/>
                  </a:lnTo>
                  <a:lnTo>
                    <a:pt x="243433" y="89204"/>
                  </a:lnTo>
                  <a:lnTo>
                    <a:pt x="243433" y="95046"/>
                  </a:lnTo>
                  <a:lnTo>
                    <a:pt x="242341" y="98577"/>
                  </a:lnTo>
                  <a:lnTo>
                    <a:pt x="240106" y="101155"/>
                  </a:lnTo>
                  <a:lnTo>
                    <a:pt x="237858" y="103835"/>
                  </a:lnTo>
                  <a:lnTo>
                    <a:pt x="234899" y="105117"/>
                  </a:lnTo>
                  <a:lnTo>
                    <a:pt x="228485" y="105117"/>
                  </a:lnTo>
                  <a:lnTo>
                    <a:pt x="226364" y="104432"/>
                  </a:lnTo>
                  <a:lnTo>
                    <a:pt x="223240" y="101701"/>
                  </a:lnTo>
                  <a:lnTo>
                    <a:pt x="222440" y="99771"/>
                  </a:lnTo>
                  <a:lnTo>
                    <a:pt x="222440" y="94411"/>
                  </a:lnTo>
                  <a:lnTo>
                    <a:pt x="223481" y="92329"/>
                  </a:lnTo>
                  <a:lnTo>
                    <a:pt x="225552" y="91033"/>
                  </a:lnTo>
                  <a:lnTo>
                    <a:pt x="227647" y="89839"/>
                  </a:lnTo>
                  <a:lnTo>
                    <a:pt x="231355" y="89204"/>
                  </a:lnTo>
                  <a:lnTo>
                    <a:pt x="243433" y="89204"/>
                  </a:lnTo>
                  <a:lnTo>
                    <a:pt x="243433" y="83985"/>
                  </a:lnTo>
                  <a:lnTo>
                    <a:pt x="228003" y="83985"/>
                  </a:lnTo>
                  <a:lnTo>
                    <a:pt x="223418" y="85178"/>
                  </a:lnTo>
                  <a:lnTo>
                    <a:pt x="220357" y="87464"/>
                  </a:lnTo>
                  <a:lnTo>
                    <a:pt x="217233" y="89839"/>
                  </a:lnTo>
                  <a:lnTo>
                    <a:pt x="215798" y="93268"/>
                  </a:lnTo>
                  <a:lnTo>
                    <a:pt x="215798" y="101752"/>
                  </a:lnTo>
                  <a:lnTo>
                    <a:pt x="216992" y="104876"/>
                  </a:lnTo>
                  <a:lnTo>
                    <a:pt x="219417" y="107200"/>
                  </a:lnTo>
                  <a:lnTo>
                    <a:pt x="221830" y="109486"/>
                  </a:lnTo>
                  <a:lnTo>
                    <a:pt x="225221" y="110629"/>
                  </a:lnTo>
                  <a:lnTo>
                    <a:pt x="232664" y="110629"/>
                  </a:lnTo>
                  <a:lnTo>
                    <a:pt x="235496" y="110032"/>
                  </a:lnTo>
                  <a:lnTo>
                    <a:pt x="237705" y="108889"/>
                  </a:lnTo>
                  <a:lnTo>
                    <a:pt x="239953" y="107797"/>
                  </a:lnTo>
                  <a:lnTo>
                    <a:pt x="241884" y="106019"/>
                  </a:lnTo>
                  <a:lnTo>
                    <a:pt x="242443" y="105117"/>
                  </a:lnTo>
                  <a:lnTo>
                    <a:pt x="243433" y="103492"/>
                  </a:lnTo>
                  <a:lnTo>
                    <a:pt x="243433" y="109639"/>
                  </a:lnTo>
                  <a:lnTo>
                    <a:pt x="250126" y="109639"/>
                  </a:lnTo>
                  <a:lnTo>
                    <a:pt x="250126" y="103492"/>
                  </a:lnTo>
                  <a:lnTo>
                    <a:pt x="250126" y="89204"/>
                  </a:lnTo>
                  <a:lnTo>
                    <a:pt x="250126" y="80264"/>
                  </a:lnTo>
                  <a:close/>
                </a:path>
                <a:path w="1145539" h="111125">
                  <a:moveTo>
                    <a:pt x="270611" y="53136"/>
                  </a:moveTo>
                  <a:lnTo>
                    <a:pt x="263918" y="53136"/>
                  </a:lnTo>
                  <a:lnTo>
                    <a:pt x="263918" y="109639"/>
                  </a:lnTo>
                  <a:lnTo>
                    <a:pt x="270611" y="109639"/>
                  </a:lnTo>
                  <a:lnTo>
                    <a:pt x="270611" y="53136"/>
                  </a:lnTo>
                  <a:close/>
                </a:path>
                <a:path w="1145539" h="111125">
                  <a:moveTo>
                    <a:pt x="312686" y="95148"/>
                  </a:moveTo>
                  <a:lnTo>
                    <a:pt x="311645" y="92519"/>
                  </a:lnTo>
                  <a:lnTo>
                    <a:pt x="307721" y="88900"/>
                  </a:lnTo>
                  <a:lnTo>
                    <a:pt x="304342" y="87414"/>
                  </a:lnTo>
                  <a:lnTo>
                    <a:pt x="293725" y="85077"/>
                  </a:lnTo>
                  <a:lnTo>
                    <a:pt x="291350" y="84239"/>
                  </a:lnTo>
                  <a:lnTo>
                    <a:pt x="288963" y="82397"/>
                  </a:lnTo>
                  <a:lnTo>
                    <a:pt x="288378" y="81216"/>
                  </a:lnTo>
                  <a:lnTo>
                    <a:pt x="288378" y="77635"/>
                  </a:lnTo>
                  <a:lnTo>
                    <a:pt x="289166" y="76149"/>
                  </a:lnTo>
                  <a:lnTo>
                    <a:pt x="292493" y="74066"/>
                  </a:lnTo>
                  <a:lnTo>
                    <a:pt x="294970" y="73571"/>
                  </a:lnTo>
                  <a:lnTo>
                    <a:pt x="300482" y="73571"/>
                  </a:lnTo>
                  <a:lnTo>
                    <a:pt x="310553" y="76504"/>
                  </a:lnTo>
                  <a:lnTo>
                    <a:pt x="310553" y="70154"/>
                  </a:lnTo>
                  <a:lnTo>
                    <a:pt x="308660" y="69507"/>
                  </a:lnTo>
                  <a:lnTo>
                    <a:pt x="306679" y="68961"/>
                  </a:lnTo>
                  <a:lnTo>
                    <a:pt x="302260" y="68211"/>
                  </a:lnTo>
                  <a:lnTo>
                    <a:pt x="299986" y="68021"/>
                  </a:lnTo>
                  <a:lnTo>
                    <a:pt x="292493" y="68021"/>
                  </a:lnTo>
                  <a:lnTo>
                    <a:pt x="288569" y="69062"/>
                  </a:lnTo>
                  <a:lnTo>
                    <a:pt x="283210" y="73228"/>
                  </a:lnTo>
                  <a:lnTo>
                    <a:pt x="281927" y="76149"/>
                  </a:lnTo>
                  <a:lnTo>
                    <a:pt x="281927" y="83197"/>
                  </a:lnTo>
                  <a:lnTo>
                    <a:pt x="282765" y="85623"/>
                  </a:lnTo>
                  <a:lnTo>
                    <a:pt x="286435" y="89204"/>
                  </a:lnTo>
                  <a:lnTo>
                    <a:pt x="289471" y="90538"/>
                  </a:lnTo>
                  <a:lnTo>
                    <a:pt x="300126" y="92824"/>
                  </a:lnTo>
                  <a:lnTo>
                    <a:pt x="302806" y="93814"/>
                  </a:lnTo>
                  <a:lnTo>
                    <a:pt x="305193" y="95745"/>
                  </a:lnTo>
                  <a:lnTo>
                    <a:pt x="305841" y="97142"/>
                  </a:lnTo>
                  <a:lnTo>
                    <a:pt x="305841" y="100952"/>
                  </a:lnTo>
                  <a:lnTo>
                    <a:pt x="304939" y="102489"/>
                  </a:lnTo>
                  <a:lnTo>
                    <a:pt x="301625" y="104571"/>
                  </a:lnTo>
                  <a:lnTo>
                    <a:pt x="299135" y="105117"/>
                  </a:lnTo>
                  <a:lnTo>
                    <a:pt x="293636" y="105117"/>
                  </a:lnTo>
                  <a:lnTo>
                    <a:pt x="291249" y="104825"/>
                  </a:lnTo>
                  <a:lnTo>
                    <a:pt x="288925" y="104127"/>
                  </a:lnTo>
                  <a:lnTo>
                    <a:pt x="286486" y="103530"/>
                  </a:lnTo>
                  <a:lnTo>
                    <a:pt x="284048" y="102590"/>
                  </a:lnTo>
                  <a:lnTo>
                    <a:pt x="281622" y="101257"/>
                  </a:lnTo>
                  <a:lnTo>
                    <a:pt x="281622" y="108153"/>
                  </a:lnTo>
                  <a:lnTo>
                    <a:pt x="284200" y="109042"/>
                  </a:lnTo>
                  <a:lnTo>
                    <a:pt x="286689" y="109639"/>
                  </a:lnTo>
                  <a:lnTo>
                    <a:pt x="289013" y="110032"/>
                  </a:lnTo>
                  <a:lnTo>
                    <a:pt x="293636" y="110629"/>
                  </a:lnTo>
                  <a:lnTo>
                    <a:pt x="301078" y="110629"/>
                  </a:lnTo>
                  <a:lnTo>
                    <a:pt x="305244" y="109588"/>
                  </a:lnTo>
                  <a:lnTo>
                    <a:pt x="311200" y="105168"/>
                  </a:lnTo>
                  <a:lnTo>
                    <a:pt x="312686" y="102196"/>
                  </a:lnTo>
                  <a:lnTo>
                    <a:pt x="312686" y="95148"/>
                  </a:lnTo>
                  <a:close/>
                </a:path>
                <a:path w="1145539" h="111125">
                  <a:moveTo>
                    <a:pt x="1132979" y="22174"/>
                  </a:moveTo>
                  <a:lnTo>
                    <a:pt x="1131938" y="20396"/>
                  </a:lnTo>
                  <a:lnTo>
                    <a:pt x="1124546" y="24650"/>
                  </a:lnTo>
                  <a:lnTo>
                    <a:pt x="1126578" y="16814"/>
                  </a:lnTo>
                  <a:lnTo>
                    <a:pt x="1126769" y="15925"/>
                  </a:lnTo>
                  <a:lnTo>
                    <a:pt x="1127023" y="14439"/>
                  </a:lnTo>
                  <a:lnTo>
                    <a:pt x="1127074" y="13550"/>
                  </a:lnTo>
                  <a:lnTo>
                    <a:pt x="1126871" y="12103"/>
                  </a:lnTo>
                  <a:lnTo>
                    <a:pt x="1126629" y="11417"/>
                  </a:lnTo>
                  <a:lnTo>
                    <a:pt x="1125486" y="9423"/>
                  </a:lnTo>
                  <a:lnTo>
                    <a:pt x="1124394" y="8636"/>
                  </a:lnTo>
                  <a:lnTo>
                    <a:pt x="1121511" y="8140"/>
                  </a:lnTo>
                  <a:lnTo>
                    <a:pt x="1119974" y="8432"/>
                  </a:lnTo>
                  <a:lnTo>
                    <a:pt x="1114513" y="12954"/>
                  </a:lnTo>
                  <a:lnTo>
                    <a:pt x="1115758" y="15125"/>
                  </a:lnTo>
                  <a:lnTo>
                    <a:pt x="1116355" y="14135"/>
                  </a:lnTo>
                  <a:lnTo>
                    <a:pt x="1116952" y="13347"/>
                  </a:lnTo>
                  <a:lnTo>
                    <a:pt x="1118146" y="12052"/>
                  </a:lnTo>
                  <a:lnTo>
                    <a:pt x="1118781" y="11506"/>
                  </a:lnTo>
                  <a:lnTo>
                    <a:pt x="1120368" y="10566"/>
                  </a:lnTo>
                  <a:lnTo>
                    <a:pt x="1121321" y="10414"/>
                  </a:lnTo>
                  <a:lnTo>
                    <a:pt x="1123048" y="10820"/>
                  </a:lnTo>
                  <a:lnTo>
                    <a:pt x="1123746" y="11315"/>
                  </a:lnTo>
                  <a:lnTo>
                    <a:pt x="1124496" y="12649"/>
                  </a:lnTo>
                  <a:lnTo>
                    <a:pt x="1124686" y="13246"/>
                  </a:lnTo>
                  <a:lnTo>
                    <a:pt x="1124686" y="13944"/>
                  </a:lnTo>
                  <a:lnTo>
                    <a:pt x="1124737" y="14630"/>
                  </a:lnTo>
                  <a:lnTo>
                    <a:pt x="1124635" y="15532"/>
                  </a:lnTo>
                  <a:lnTo>
                    <a:pt x="1124394" y="16675"/>
                  </a:lnTo>
                  <a:lnTo>
                    <a:pt x="1124292" y="17310"/>
                  </a:lnTo>
                  <a:lnTo>
                    <a:pt x="1123950" y="18707"/>
                  </a:lnTo>
                  <a:lnTo>
                    <a:pt x="1122756" y="23114"/>
                  </a:lnTo>
                  <a:lnTo>
                    <a:pt x="1122006" y="26149"/>
                  </a:lnTo>
                  <a:lnTo>
                    <a:pt x="1123048" y="27927"/>
                  </a:lnTo>
                  <a:lnTo>
                    <a:pt x="1132979" y="22174"/>
                  </a:lnTo>
                  <a:close/>
                </a:path>
                <a:path w="1145539" h="111125">
                  <a:moveTo>
                    <a:pt x="1145082" y="11010"/>
                  </a:moveTo>
                  <a:lnTo>
                    <a:pt x="1144384" y="8737"/>
                  </a:lnTo>
                  <a:lnTo>
                    <a:pt x="1142746" y="5867"/>
                  </a:lnTo>
                  <a:lnTo>
                    <a:pt x="1142746" y="13995"/>
                  </a:lnTo>
                  <a:lnTo>
                    <a:pt x="1142250" y="14986"/>
                  </a:lnTo>
                  <a:lnTo>
                    <a:pt x="1140066" y="16268"/>
                  </a:lnTo>
                  <a:lnTo>
                    <a:pt x="1138923" y="16217"/>
                  </a:lnTo>
                  <a:lnTo>
                    <a:pt x="1136599" y="14681"/>
                  </a:lnTo>
                  <a:lnTo>
                    <a:pt x="1135405" y="13246"/>
                  </a:lnTo>
                  <a:lnTo>
                    <a:pt x="1132928" y="8928"/>
                  </a:lnTo>
                  <a:lnTo>
                    <a:pt x="1132230" y="7200"/>
                  </a:lnTo>
                  <a:lnTo>
                    <a:pt x="1132128" y="4419"/>
                  </a:lnTo>
                  <a:lnTo>
                    <a:pt x="1132624" y="3378"/>
                  </a:lnTo>
                  <a:lnTo>
                    <a:pt x="1133716" y="2730"/>
                  </a:lnTo>
                  <a:lnTo>
                    <a:pt x="1134808" y="2133"/>
                  </a:lnTo>
                  <a:lnTo>
                    <a:pt x="1135951" y="2184"/>
                  </a:lnTo>
                  <a:lnTo>
                    <a:pt x="1142746" y="13995"/>
                  </a:lnTo>
                  <a:lnTo>
                    <a:pt x="1142746" y="5867"/>
                  </a:lnTo>
                  <a:lnTo>
                    <a:pt x="1141361" y="3429"/>
                  </a:lnTo>
                  <a:lnTo>
                    <a:pt x="1140129" y="2133"/>
                  </a:lnTo>
                  <a:lnTo>
                    <a:pt x="1139723" y="1689"/>
                  </a:lnTo>
                  <a:lnTo>
                    <a:pt x="1136243" y="0"/>
                  </a:lnTo>
                  <a:lnTo>
                    <a:pt x="1134516" y="101"/>
                  </a:lnTo>
                  <a:lnTo>
                    <a:pt x="1130985" y="2082"/>
                  </a:lnTo>
                  <a:lnTo>
                    <a:pt x="1130046" y="3568"/>
                  </a:lnTo>
                  <a:lnTo>
                    <a:pt x="1129919" y="5156"/>
                  </a:lnTo>
                  <a:lnTo>
                    <a:pt x="1129804" y="7391"/>
                  </a:lnTo>
                  <a:lnTo>
                    <a:pt x="1130490" y="9677"/>
                  </a:lnTo>
                  <a:lnTo>
                    <a:pt x="1133563" y="14986"/>
                  </a:lnTo>
                  <a:lnTo>
                    <a:pt x="1135151" y="16725"/>
                  </a:lnTo>
                  <a:lnTo>
                    <a:pt x="1138580" y="18402"/>
                  </a:lnTo>
                  <a:lnTo>
                    <a:pt x="1140371" y="18300"/>
                  </a:lnTo>
                  <a:lnTo>
                    <a:pt x="1142098" y="17259"/>
                  </a:lnTo>
                  <a:lnTo>
                    <a:pt x="1143838" y="16268"/>
                  </a:lnTo>
                  <a:lnTo>
                    <a:pt x="1144778" y="14833"/>
                  </a:lnTo>
                  <a:lnTo>
                    <a:pt x="1145082" y="11010"/>
                  </a:lnTo>
                  <a:close/>
                </a:path>
              </a:pathLst>
            </a:custGeom>
            <a:solidFill>
              <a:srgbClr val="000000"/>
            </a:solidFill>
          </p:spPr>
          <p:txBody>
            <a:bodyPr wrap="square" lIns="0" tIns="0" rIns="0" bIns="0" rtlCol="0"/>
            <a:lstStyle/>
            <a:p>
              <a:endParaRPr/>
            </a:p>
          </p:txBody>
        </p:sp>
        <p:sp>
          <p:nvSpPr>
            <p:cNvPr id="49" name="object 49"/>
            <p:cNvSpPr/>
            <p:nvPr/>
          </p:nvSpPr>
          <p:spPr>
            <a:xfrm>
              <a:off x="4302670" y="3552079"/>
              <a:ext cx="0" cy="1316990"/>
            </a:xfrm>
            <a:custGeom>
              <a:avLst/>
              <a:gdLst/>
              <a:ahLst/>
              <a:cxnLst/>
              <a:rect l="l" t="t" r="r" b="b"/>
              <a:pathLst>
                <a:path h="1316989">
                  <a:moveTo>
                    <a:pt x="0" y="1316838"/>
                  </a:moveTo>
                  <a:lnTo>
                    <a:pt x="0" y="0"/>
                  </a:lnTo>
                </a:path>
              </a:pathLst>
            </a:custGeom>
            <a:ln w="3967">
              <a:solidFill>
                <a:srgbClr val="000000"/>
              </a:solidFill>
            </a:ln>
          </p:spPr>
          <p:txBody>
            <a:bodyPr wrap="square" lIns="0" tIns="0" rIns="0" bIns="0" rtlCol="0"/>
            <a:lstStyle/>
            <a:p>
              <a:endParaRPr/>
            </a:p>
          </p:txBody>
        </p:sp>
        <p:pic>
          <p:nvPicPr>
            <p:cNvPr id="50" name="object 50"/>
            <p:cNvPicPr/>
            <p:nvPr/>
          </p:nvPicPr>
          <p:blipFill>
            <a:blip r:embed="rId3" cstate="print"/>
            <a:stretch>
              <a:fillRect/>
            </a:stretch>
          </p:blipFill>
          <p:spPr>
            <a:xfrm>
              <a:off x="1750961" y="3552079"/>
              <a:ext cx="317794" cy="1336328"/>
            </a:xfrm>
            <a:prstGeom prst="rect">
              <a:avLst/>
            </a:prstGeom>
          </p:spPr>
        </p:pic>
        <p:sp>
          <p:nvSpPr>
            <p:cNvPr id="51" name="object 51"/>
            <p:cNvSpPr/>
            <p:nvPr/>
          </p:nvSpPr>
          <p:spPr>
            <a:xfrm>
              <a:off x="2066772" y="3552079"/>
              <a:ext cx="2236470" cy="1316990"/>
            </a:xfrm>
            <a:custGeom>
              <a:avLst/>
              <a:gdLst/>
              <a:ahLst/>
              <a:cxnLst/>
              <a:rect l="l" t="t" r="r" b="b"/>
              <a:pathLst>
                <a:path w="2236470" h="1316989">
                  <a:moveTo>
                    <a:pt x="0" y="1316838"/>
                  </a:moveTo>
                  <a:lnTo>
                    <a:pt x="2235898" y="1316838"/>
                  </a:lnTo>
                </a:path>
                <a:path w="2236470" h="1316989">
                  <a:moveTo>
                    <a:pt x="0" y="0"/>
                  </a:moveTo>
                  <a:lnTo>
                    <a:pt x="2235898" y="0"/>
                  </a:lnTo>
                </a:path>
              </a:pathLst>
            </a:custGeom>
            <a:ln w="3967">
              <a:solidFill>
                <a:srgbClr val="000000"/>
              </a:solidFill>
            </a:ln>
          </p:spPr>
          <p:txBody>
            <a:bodyPr wrap="square" lIns="0" tIns="0" rIns="0" bIns="0" rtlCol="0"/>
            <a:lstStyle/>
            <a:p>
              <a:endParaRPr/>
            </a:p>
          </p:txBody>
        </p:sp>
        <p:pic>
          <p:nvPicPr>
            <p:cNvPr id="52" name="object 52"/>
            <p:cNvPicPr/>
            <p:nvPr/>
          </p:nvPicPr>
          <p:blipFill>
            <a:blip r:embed="rId4" cstate="print"/>
            <a:stretch>
              <a:fillRect/>
            </a:stretch>
          </p:blipFill>
          <p:spPr>
            <a:xfrm>
              <a:off x="2224976" y="3446957"/>
              <a:ext cx="1924050" cy="95897"/>
            </a:xfrm>
            <a:prstGeom prst="rect">
              <a:avLst/>
            </a:prstGeom>
          </p:spPr>
        </p:pic>
        <p:pic>
          <p:nvPicPr>
            <p:cNvPr id="53" name="object 53"/>
            <p:cNvPicPr/>
            <p:nvPr/>
          </p:nvPicPr>
          <p:blipFill>
            <a:blip r:embed="rId5" cstate="print"/>
            <a:stretch>
              <a:fillRect/>
            </a:stretch>
          </p:blipFill>
          <p:spPr>
            <a:xfrm>
              <a:off x="104078" y="5012385"/>
              <a:ext cx="3369867" cy="1646528"/>
            </a:xfrm>
            <a:prstGeom prst="rect">
              <a:avLst/>
            </a:prstGeom>
          </p:spPr>
        </p:pic>
      </p:gr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lang="el-GR" spc="170" dirty="0"/>
              <a:t>Συμπεράσματα και επόμενα βήματα</a:t>
            </a:r>
            <a:endParaRPr spc="120" dirty="0"/>
          </a:p>
        </p:txBody>
      </p:sp>
      <p:sp>
        <p:nvSpPr>
          <p:cNvPr id="3" name="object 3"/>
          <p:cNvSpPr txBox="1"/>
          <p:nvPr/>
        </p:nvSpPr>
        <p:spPr>
          <a:xfrm>
            <a:off x="596900" y="949452"/>
            <a:ext cx="8068309" cy="3801041"/>
          </a:xfrm>
          <a:prstGeom prst="rect">
            <a:avLst/>
          </a:prstGeom>
        </p:spPr>
        <p:txBody>
          <a:bodyPr vert="horz" wrap="square" lIns="0" tIns="12700" rIns="0" bIns="0" rtlCol="0">
            <a:spAutoFit/>
          </a:bodyPr>
          <a:lstStyle/>
          <a:p>
            <a:pPr marL="102235" indent="-90170">
              <a:lnSpc>
                <a:spcPct val="100000"/>
              </a:lnSpc>
              <a:spcBef>
                <a:spcPts val="100"/>
              </a:spcBef>
              <a:buSzPct val="95000"/>
              <a:buFont typeface="Arial"/>
              <a:buChar char="•"/>
              <a:tabLst>
                <a:tab pos="102870" algn="l"/>
              </a:tabLst>
            </a:pPr>
            <a:r>
              <a:rPr lang="el-GR" sz="2000" b="1" i="1" dirty="0">
                <a:solidFill>
                  <a:srgbClr val="004165"/>
                </a:solidFill>
                <a:latin typeface="Arial"/>
                <a:cs typeface="Arial"/>
              </a:rPr>
              <a:t>Διαμορφώνουμε τις προτιμήσεις και τις ηθικές προτεραιότητες</a:t>
            </a:r>
          </a:p>
          <a:p>
            <a:pPr marL="12065">
              <a:lnSpc>
                <a:spcPct val="100000"/>
              </a:lnSpc>
              <a:spcBef>
                <a:spcPts val="100"/>
              </a:spcBef>
              <a:buSzPct val="95000"/>
              <a:tabLst>
                <a:tab pos="102870" algn="l"/>
              </a:tabLst>
            </a:pPr>
            <a:r>
              <a:rPr lang="el-GR" sz="2000" b="1" i="1" dirty="0">
                <a:solidFill>
                  <a:srgbClr val="004165"/>
                </a:solidFill>
                <a:latin typeface="Arial"/>
                <a:cs typeface="Arial"/>
              </a:rPr>
              <a:t>ως CP-</a:t>
            </a:r>
            <a:r>
              <a:rPr lang="el-GR" sz="2000" b="1" i="1" dirty="0" err="1">
                <a:solidFill>
                  <a:srgbClr val="004165"/>
                </a:solidFill>
                <a:latin typeface="Arial"/>
                <a:cs typeface="Arial"/>
              </a:rPr>
              <a:t>nets</a:t>
            </a:r>
            <a:r>
              <a:rPr lang="el-GR" sz="2000" b="1" i="1" dirty="0">
                <a:solidFill>
                  <a:srgbClr val="004165"/>
                </a:solidFill>
                <a:latin typeface="Arial"/>
                <a:cs typeface="Arial"/>
              </a:rPr>
              <a:t> και προτείνουμε νέες τεχνικές μηχανικής μάθησης για την αξιολόγηση των αποφάσεων.</a:t>
            </a:r>
            <a:r>
              <a:rPr sz="2000" b="1" i="1" spc="-10" dirty="0">
                <a:solidFill>
                  <a:srgbClr val="004165"/>
                </a:solidFill>
                <a:latin typeface="Arial"/>
                <a:cs typeface="Arial"/>
              </a:rPr>
              <a:t>.</a:t>
            </a:r>
            <a:endParaRPr sz="2000" dirty="0">
              <a:latin typeface="Arial"/>
              <a:cs typeface="Arial"/>
            </a:endParaRPr>
          </a:p>
          <a:p>
            <a:pPr>
              <a:lnSpc>
                <a:spcPct val="100000"/>
              </a:lnSpc>
              <a:spcBef>
                <a:spcPts val="15"/>
              </a:spcBef>
            </a:pPr>
            <a:endParaRPr sz="2950" dirty="0">
              <a:latin typeface="Arial"/>
              <a:cs typeface="Arial"/>
            </a:endParaRPr>
          </a:p>
          <a:p>
            <a:pPr marL="243840" indent="-231775">
              <a:lnSpc>
                <a:spcPct val="100000"/>
              </a:lnSpc>
              <a:buSzPct val="95000"/>
              <a:buChar char="•"/>
              <a:tabLst>
                <a:tab pos="243840" algn="l"/>
                <a:tab pos="244475" algn="l"/>
              </a:tabLst>
            </a:pPr>
            <a:r>
              <a:rPr lang="el-GR" sz="2000" u="sng" dirty="0">
                <a:solidFill>
                  <a:srgbClr val="004165"/>
                </a:solidFill>
                <a:uFill>
                  <a:solidFill>
                    <a:srgbClr val="004165"/>
                  </a:solidFill>
                </a:uFill>
                <a:latin typeface="Arial"/>
                <a:cs typeface="Arial"/>
              </a:rPr>
              <a:t>Σημαντικές ερωτήσεις και επόμενα βήματα</a:t>
            </a:r>
            <a:r>
              <a:rPr sz="2000" u="sng" spc="-10" dirty="0">
                <a:solidFill>
                  <a:srgbClr val="004165"/>
                </a:solidFill>
                <a:uFill>
                  <a:solidFill>
                    <a:srgbClr val="004165"/>
                  </a:solidFill>
                </a:uFill>
                <a:latin typeface="Arial"/>
                <a:cs typeface="Arial"/>
              </a:rPr>
              <a:t>:</a:t>
            </a:r>
            <a:endParaRPr sz="2000" dirty="0">
              <a:latin typeface="Arial"/>
              <a:cs typeface="Arial"/>
            </a:endParaRPr>
          </a:p>
          <a:p>
            <a:pPr marL="755015" lvl="1" indent="-396875">
              <a:lnSpc>
                <a:spcPct val="100000"/>
              </a:lnSpc>
              <a:spcBef>
                <a:spcPts val="505"/>
              </a:spcBef>
              <a:buChar char="–"/>
              <a:tabLst>
                <a:tab pos="755015" algn="l"/>
                <a:tab pos="755650" algn="l"/>
              </a:tabLst>
            </a:pPr>
            <a:r>
              <a:rPr lang="el-GR" sz="2000" dirty="0">
                <a:solidFill>
                  <a:srgbClr val="004165"/>
                </a:solidFill>
                <a:latin typeface="Arial"/>
                <a:cs typeface="Arial"/>
              </a:rPr>
              <a:t>Πώς μετράμε την απόσταση μεταξύ ετερογενών δομών;</a:t>
            </a:r>
            <a:endParaRPr sz="2000" dirty="0">
              <a:latin typeface="Arial"/>
              <a:cs typeface="Arial"/>
            </a:endParaRPr>
          </a:p>
          <a:p>
            <a:pPr marL="755015" lvl="1" indent="-396875">
              <a:lnSpc>
                <a:spcPct val="100000"/>
              </a:lnSpc>
              <a:spcBef>
                <a:spcPts val="500"/>
              </a:spcBef>
              <a:buChar char="–"/>
              <a:tabLst>
                <a:tab pos="755015" algn="l"/>
                <a:tab pos="755650" algn="l"/>
              </a:tabLst>
            </a:pPr>
            <a:r>
              <a:rPr lang="el-GR" sz="2000" dirty="0">
                <a:solidFill>
                  <a:srgbClr val="004165"/>
                </a:solidFill>
                <a:latin typeface="Arial"/>
                <a:cs typeface="Arial"/>
              </a:rPr>
              <a:t>Πώς αποτυπώνουμε και κωδικοποιούμε κανόνες/αξίες/προσδοκίες;</a:t>
            </a:r>
            <a:endParaRPr sz="2000" dirty="0">
              <a:latin typeface="Arial"/>
              <a:cs typeface="Arial"/>
            </a:endParaRPr>
          </a:p>
          <a:p>
            <a:pPr marL="755015" lvl="1" indent="-396875">
              <a:lnSpc>
                <a:spcPct val="100000"/>
              </a:lnSpc>
              <a:spcBef>
                <a:spcPts val="385"/>
              </a:spcBef>
              <a:buChar char="–"/>
              <a:tabLst>
                <a:tab pos="755015" algn="l"/>
                <a:tab pos="755650" algn="l"/>
              </a:tabLst>
            </a:pPr>
            <a:r>
              <a:rPr lang="el-GR" sz="2000" dirty="0">
                <a:solidFill>
                  <a:srgbClr val="004165"/>
                </a:solidFill>
                <a:latin typeface="Arial"/>
                <a:cs typeface="Arial"/>
              </a:rPr>
              <a:t>Πως αντιμετωπίζουμε το φαινόμενο του </a:t>
            </a:r>
            <a:r>
              <a:rPr sz="2000" dirty="0">
                <a:solidFill>
                  <a:srgbClr val="004165"/>
                </a:solidFill>
                <a:latin typeface="Arial"/>
                <a:cs typeface="Arial"/>
              </a:rPr>
              <a:t>edge</a:t>
            </a:r>
            <a:r>
              <a:rPr sz="2000" spc="-15" dirty="0">
                <a:solidFill>
                  <a:srgbClr val="004165"/>
                </a:solidFill>
                <a:latin typeface="Arial"/>
                <a:cs typeface="Arial"/>
              </a:rPr>
              <a:t> </a:t>
            </a:r>
            <a:r>
              <a:rPr sz="2000" spc="-10" dirty="0">
                <a:solidFill>
                  <a:srgbClr val="004165"/>
                </a:solidFill>
                <a:latin typeface="Arial"/>
                <a:cs typeface="Arial"/>
              </a:rPr>
              <a:t>effect</a:t>
            </a:r>
            <a:r>
              <a:rPr lang="en-US" sz="2000" spc="-10" dirty="0">
                <a:solidFill>
                  <a:srgbClr val="004165"/>
                </a:solidFill>
                <a:latin typeface="Arial"/>
                <a:cs typeface="Arial"/>
              </a:rPr>
              <a:t>;</a:t>
            </a:r>
            <a:endParaRPr sz="2000" dirty="0">
              <a:latin typeface="Arial"/>
              <a:cs typeface="Arial"/>
            </a:endParaRPr>
          </a:p>
          <a:p>
            <a:pPr marL="755015" marR="1008380" lvl="1" indent="-396240">
              <a:lnSpc>
                <a:spcPct val="100000"/>
              </a:lnSpc>
              <a:spcBef>
                <a:spcPts val="505"/>
              </a:spcBef>
              <a:buChar char="–"/>
              <a:tabLst>
                <a:tab pos="755015" algn="l"/>
                <a:tab pos="755650" algn="l"/>
              </a:tabLst>
            </a:pPr>
            <a:r>
              <a:rPr lang="el-GR" sz="2000" dirty="0">
                <a:solidFill>
                  <a:srgbClr val="004165"/>
                </a:solidFill>
                <a:latin typeface="Arial"/>
                <a:cs typeface="Arial"/>
              </a:rPr>
              <a:t>Πώς μεταβιβάζουμε τις τεχνικές μας σε άλλες αναπαραστάσεις/φορμαλισμούς προτίμησης;</a:t>
            </a:r>
            <a:endParaRPr sz="2000" dirty="0">
              <a:latin typeface="Arial"/>
              <a:cs typeface="Arial"/>
            </a:endParaRPr>
          </a:p>
        </p:txBody>
      </p:sp>
      <p:pic>
        <p:nvPicPr>
          <p:cNvPr id="4" name="object 4"/>
          <p:cNvPicPr/>
          <p:nvPr/>
        </p:nvPicPr>
        <p:blipFill>
          <a:blip r:embed="rId2" cstate="print"/>
          <a:stretch>
            <a:fillRect/>
          </a:stretch>
        </p:blipFill>
        <p:spPr>
          <a:xfrm>
            <a:off x="9012237" y="4002404"/>
            <a:ext cx="3041307" cy="2831188"/>
          </a:xfrm>
          <a:prstGeom prst="rect">
            <a:avLst/>
          </a:prstGeom>
        </p:spPr>
      </p:pic>
      <p:pic>
        <p:nvPicPr>
          <p:cNvPr id="5" name="object 5"/>
          <p:cNvPicPr/>
          <p:nvPr/>
        </p:nvPicPr>
        <p:blipFill>
          <a:blip r:embed="rId3" cstate="print"/>
          <a:stretch>
            <a:fillRect/>
          </a:stretch>
        </p:blipFill>
        <p:spPr>
          <a:xfrm>
            <a:off x="8811273" y="975613"/>
            <a:ext cx="3021870" cy="2971954"/>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3523500" y="7"/>
              <a:ext cx="8668499" cy="6857992"/>
            </a:xfrm>
            <a:prstGeom prst="rect">
              <a:avLst/>
            </a:prstGeom>
          </p:spPr>
        </p:pic>
        <p:pic>
          <p:nvPicPr>
            <p:cNvPr id="4" name="object 4"/>
            <p:cNvPicPr/>
            <p:nvPr/>
          </p:nvPicPr>
          <p:blipFill>
            <a:blip r:embed="rId3" cstate="print"/>
            <a:stretch>
              <a:fillRect/>
            </a:stretch>
          </p:blipFill>
          <p:spPr>
            <a:xfrm>
              <a:off x="0" y="0"/>
              <a:ext cx="9342120" cy="6857999"/>
            </a:xfrm>
            <a:prstGeom prst="rect">
              <a:avLst/>
            </a:prstGeom>
          </p:spPr>
        </p:pic>
      </p:grpSp>
      <p:sp>
        <p:nvSpPr>
          <p:cNvPr id="5" name="object 5"/>
          <p:cNvSpPr txBox="1">
            <a:spLocks noGrp="1"/>
          </p:cNvSpPr>
          <p:nvPr>
            <p:ph type="title"/>
          </p:nvPr>
        </p:nvSpPr>
        <p:spPr>
          <a:xfrm>
            <a:off x="556721" y="1353312"/>
            <a:ext cx="3834765" cy="2761269"/>
          </a:xfrm>
          <a:prstGeom prst="rect">
            <a:avLst/>
          </a:prstGeom>
        </p:spPr>
        <p:txBody>
          <a:bodyPr vert="horz" wrap="square" lIns="0" tIns="71755" rIns="0" bIns="0" rtlCol="0">
            <a:spAutoFit/>
          </a:bodyPr>
          <a:lstStyle/>
          <a:p>
            <a:pPr marL="12700" marR="5080">
              <a:lnSpc>
                <a:spcPct val="90500"/>
              </a:lnSpc>
              <a:spcBef>
                <a:spcPts val="565"/>
              </a:spcBef>
            </a:pPr>
            <a:r>
              <a:rPr lang="el-GR" sz="3200" dirty="0">
                <a:solidFill>
                  <a:srgbClr val="FFFFFF"/>
                </a:solidFill>
                <a:latin typeface="Calibri"/>
                <a:cs typeface="Calibri"/>
              </a:rPr>
              <a:t>Πότε είναι ηθικά αποδεκτό να παραβιάζουμε τους κανόνες;</a:t>
            </a:r>
            <a:br>
              <a:rPr lang="el-GR" sz="3200" dirty="0">
                <a:solidFill>
                  <a:srgbClr val="FFFFFF"/>
                </a:solidFill>
                <a:latin typeface="Calibri"/>
                <a:cs typeface="Calibri"/>
              </a:rPr>
            </a:br>
            <a:r>
              <a:rPr lang="el-GR" sz="3200" dirty="0">
                <a:solidFill>
                  <a:srgbClr val="FFFFFF"/>
                </a:solidFill>
                <a:latin typeface="Calibri"/>
                <a:cs typeface="Calibri"/>
              </a:rPr>
              <a:t>Μια προσέγγιση με βάση τις προτιμήσεις</a:t>
            </a:r>
            <a:endParaRPr sz="3200" dirty="0">
              <a:latin typeface="Calibri"/>
              <a:cs typeface="Calibri"/>
            </a:endParaRPr>
          </a:p>
        </p:txBody>
      </p:sp>
      <p:sp>
        <p:nvSpPr>
          <p:cNvPr id="6" name="object 6"/>
          <p:cNvSpPr txBox="1"/>
          <p:nvPr/>
        </p:nvSpPr>
        <p:spPr>
          <a:xfrm>
            <a:off x="556719" y="4868164"/>
            <a:ext cx="3726179" cy="930910"/>
          </a:xfrm>
          <a:prstGeom prst="rect">
            <a:avLst/>
          </a:prstGeom>
        </p:spPr>
        <p:txBody>
          <a:bodyPr vert="horz" wrap="square" lIns="0" tIns="36194" rIns="0" bIns="0" rtlCol="0">
            <a:spAutoFit/>
          </a:bodyPr>
          <a:lstStyle/>
          <a:p>
            <a:pPr marL="12700" marR="5080">
              <a:lnSpc>
                <a:spcPct val="90400"/>
              </a:lnSpc>
              <a:spcBef>
                <a:spcPts val="284"/>
              </a:spcBef>
            </a:pPr>
            <a:r>
              <a:rPr sz="1600" dirty="0">
                <a:solidFill>
                  <a:srgbClr val="FFFFFF"/>
                </a:solidFill>
                <a:latin typeface="Calibri"/>
                <a:cs typeface="Calibri"/>
              </a:rPr>
              <a:t>Edmond</a:t>
            </a:r>
            <a:r>
              <a:rPr sz="1600" spc="-60" dirty="0">
                <a:solidFill>
                  <a:srgbClr val="FFFFFF"/>
                </a:solidFill>
                <a:latin typeface="Calibri"/>
                <a:cs typeface="Calibri"/>
              </a:rPr>
              <a:t> </a:t>
            </a:r>
            <a:r>
              <a:rPr sz="1600" dirty="0">
                <a:solidFill>
                  <a:srgbClr val="FFFFFF"/>
                </a:solidFill>
                <a:latin typeface="Calibri"/>
                <a:cs typeface="Calibri"/>
              </a:rPr>
              <a:t>Awad,</a:t>
            </a:r>
            <a:r>
              <a:rPr sz="1600" spc="-50" dirty="0">
                <a:solidFill>
                  <a:srgbClr val="FFFFFF"/>
                </a:solidFill>
                <a:latin typeface="Calibri"/>
                <a:cs typeface="Calibri"/>
              </a:rPr>
              <a:t> </a:t>
            </a:r>
            <a:r>
              <a:rPr sz="1600" dirty="0">
                <a:solidFill>
                  <a:srgbClr val="FFFFFF"/>
                </a:solidFill>
                <a:latin typeface="Calibri"/>
                <a:cs typeface="Calibri"/>
              </a:rPr>
              <a:t>Sydney</a:t>
            </a:r>
            <a:r>
              <a:rPr sz="1600" spc="-50" dirty="0">
                <a:solidFill>
                  <a:srgbClr val="FFFFFF"/>
                </a:solidFill>
                <a:latin typeface="Calibri"/>
                <a:cs typeface="Calibri"/>
              </a:rPr>
              <a:t> </a:t>
            </a:r>
            <a:r>
              <a:rPr sz="1600" dirty="0">
                <a:solidFill>
                  <a:srgbClr val="FFFFFF"/>
                </a:solidFill>
                <a:latin typeface="Calibri"/>
                <a:cs typeface="Calibri"/>
              </a:rPr>
              <a:t>Levine,</a:t>
            </a:r>
            <a:r>
              <a:rPr sz="1600" spc="-50" dirty="0">
                <a:solidFill>
                  <a:srgbClr val="FFFFFF"/>
                </a:solidFill>
                <a:latin typeface="Calibri"/>
                <a:cs typeface="Calibri"/>
              </a:rPr>
              <a:t> </a:t>
            </a:r>
            <a:r>
              <a:rPr sz="1600" b="1" spc="-10" dirty="0">
                <a:solidFill>
                  <a:srgbClr val="FFFFFF"/>
                </a:solidFill>
                <a:latin typeface="Calibri"/>
                <a:cs typeface="Calibri"/>
              </a:rPr>
              <a:t>Andrea </a:t>
            </a:r>
            <a:r>
              <a:rPr sz="1600" b="1" dirty="0">
                <a:solidFill>
                  <a:srgbClr val="FFFFFF"/>
                </a:solidFill>
                <a:latin typeface="Calibri"/>
                <a:cs typeface="Calibri"/>
              </a:rPr>
              <a:t>Loreggia</a:t>
            </a:r>
            <a:r>
              <a:rPr sz="1600" dirty="0">
                <a:solidFill>
                  <a:srgbClr val="FFFFFF"/>
                </a:solidFill>
                <a:latin typeface="Calibri"/>
                <a:cs typeface="Calibri"/>
              </a:rPr>
              <a:t>,</a:t>
            </a:r>
            <a:r>
              <a:rPr sz="1600" spc="-60" dirty="0">
                <a:solidFill>
                  <a:srgbClr val="FFFFFF"/>
                </a:solidFill>
                <a:latin typeface="Calibri"/>
                <a:cs typeface="Calibri"/>
              </a:rPr>
              <a:t> </a:t>
            </a:r>
            <a:r>
              <a:rPr sz="1600" dirty="0">
                <a:solidFill>
                  <a:srgbClr val="FFFFFF"/>
                </a:solidFill>
                <a:latin typeface="Calibri"/>
                <a:cs typeface="Calibri"/>
              </a:rPr>
              <a:t>Nicholas</a:t>
            </a:r>
            <a:r>
              <a:rPr sz="1600" spc="-55" dirty="0">
                <a:solidFill>
                  <a:srgbClr val="FFFFFF"/>
                </a:solidFill>
                <a:latin typeface="Calibri"/>
                <a:cs typeface="Calibri"/>
              </a:rPr>
              <a:t> </a:t>
            </a:r>
            <a:r>
              <a:rPr sz="1600" dirty="0">
                <a:solidFill>
                  <a:srgbClr val="FFFFFF"/>
                </a:solidFill>
                <a:latin typeface="Calibri"/>
                <a:cs typeface="Calibri"/>
              </a:rPr>
              <a:t>Mattei,</a:t>
            </a:r>
            <a:r>
              <a:rPr sz="1600" spc="-60" dirty="0">
                <a:solidFill>
                  <a:srgbClr val="FFFFFF"/>
                </a:solidFill>
                <a:latin typeface="Calibri"/>
                <a:cs typeface="Calibri"/>
              </a:rPr>
              <a:t> </a:t>
            </a:r>
            <a:r>
              <a:rPr sz="1600" dirty="0">
                <a:solidFill>
                  <a:srgbClr val="FFFFFF"/>
                </a:solidFill>
                <a:latin typeface="Calibri"/>
                <a:cs typeface="Calibri"/>
              </a:rPr>
              <a:t>Iyad</a:t>
            </a:r>
            <a:r>
              <a:rPr sz="1600" spc="-55" dirty="0">
                <a:solidFill>
                  <a:srgbClr val="FFFFFF"/>
                </a:solidFill>
                <a:latin typeface="Calibri"/>
                <a:cs typeface="Calibri"/>
              </a:rPr>
              <a:t> </a:t>
            </a:r>
            <a:r>
              <a:rPr sz="1600" spc="-10" dirty="0">
                <a:solidFill>
                  <a:srgbClr val="FFFFFF"/>
                </a:solidFill>
                <a:latin typeface="Calibri"/>
                <a:cs typeface="Calibri"/>
              </a:rPr>
              <a:t>Rahwan, </a:t>
            </a:r>
            <a:r>
              <a:rPr sz="1600" dirty="0">
                <a:solidFill>
                  <a:srgbClr val="FFFFFF"/>
                </a:solidFill>
                <a:latin typeface="Calibri"/>
                <a:cs typeface="Calibri"/>
              </a:rPr>
              <a:t>Francesca</a:t>
            </a:r>
            <a:r>
              <a:rPr sz="1600" spc="-70" dirty="0">
                <a:solidFill>
                  <a:srgbClr val="FFFFFF"/>
                </a:solidFill>
                <a:latin typeface="Calibri"/>
                <a:cs typeface="Calibri"/>
              </a:rPr>
              <a:t> </a:t>
            </a:r>
            <a:r>
              <a:rPr sz="1600" dirty="0">
                <a:solidFill>
                  <a:srgbClr val="FFFFFF"/>
                </a:solidFill>
                <a:latin typeface="Calibri"/>
                <a:cs typeface="Calibri"/>
              </a:rPr>
              <a:t>Rossi,</a:t>
            </a:r>
            <a:r>
              <a:rPr sz="1600" spc="-70" dirty="0">
                <a:solidFill>
                  <a:srgbClr val="FFFFFF"/>
                </a:solidFill>
                <a:latin typeface="Calibri"/>
                <a:cs typeface="Calibri"/>
              </a:rPr>
              <a:t> </a:t>
            </a:r>
            <a:r>
              <a:rPr sz="1600" dirty="0">
                <a:solidFill>
                  <a:srgbClr val="FFFFFF"/>
                </a:solidFill>
                <a:latin typeface="Calibri"/>
                <a:cs typeface="Calibri"/>
              </a:rPr>
              <a:t>Kartik</a:t>
            </a:r>
            <a:r>
              <a:rPr sz="1600" spc="-70" dirty="0">
                <a:solidFill>
                  <a:srgbClr val="FFFFFF"/>
                </a:solidFill>
                <a:latin typeface="Calibri"/>
                <a:cs typeface="Calibri"/>
              </a:rPr>
              <a:t> </a:t>
            </a:r>
            <a:r>
              <a:rPr sz="1600" spc="-10" dirty="0">
                <a:solidFill>
                  <a:srgbClr val="FFFFFF"/>
                </a:solidFill>
                <a:latin typeface="Calibri"/>
                <a:cs typeface="Calibri"/>
              </a:rPr>
              <a:t>Talamadupula,</a:t>
            </a:r>
            <a:r>
              <a:rPr sz="1600" spc="-65" dirty="0">
                <a:solidFill>
                  <a:srgbClr val="FFFFFF"/>
                </a:solidFill>
                <a:latin typeface="Calibri"/>
                <a:cs typeface="Calibri"/>
              </a:rPr>
              <a:t> </a:t>
            </a:r>
            <a:r>
              <a:rPr sz="1600" spc="-10" dirty="0">
                <a:solidFill>
                  <a:srgbClr val="FFFFFF"/>
                </a:solidFill>
                <a:latin typeface="Calibri"/>
                <a:cs typeface="Calibri"/>
              </a:rPr>
              <a:t>Joshua </a:t>
            </a:r>
            <a:r>
              <a:rPr sz="1600" spc="-20" dirty="0">
                <a:solidFill>
                  <a:srgbClr val="FFFFFF"/>
                </a:solidFill>
                <a:latin typeface="Calibri"/>
                <a:cs typeface="Calibri"/>
              </a:rPr>
              <a:t>Tenenbaum</a:t>
            </a:r>
            <a:r>
              <a:rPr sz="1600" spc="-10" dirty="0">
                <a:solidFill>
                  <a:srgbClr val="FFFFFF"/>
                </a:solidFill>
                <a:latin typeface="Calibri"/>
                <a:cs typeface="Calibri"/>
              </a:rPr>
              <a:t> </a:t>
            </a:r>
            <a:r>
              <a:rPr sz="1600" dirty="0">
                <a:solidFill>
                  <a:srgbClr val="FFFFFF"/>
                </a:solidFill>
                <a:latin typeface="Calibri"/>
                <a:cs typeface="Calibri"/>
              </a:rPr>
              <a:t>and</a:t>
            </a:r>
            <a:r>
              <a:rPr sz="1600" spc="-15" dirty="0">
                <a:solidFill>
                  <a:srgbClr val="FFFFFF"/>
                </a:solidFill>
                <a:latin typeface="Calibri"/>
                <a:cs typeface="Calibri"/>
              </a:rPr>
              <a:t> </a:t>
            </a:r>
            <a:r>
              <a:rPr sz="1600" dirty="0">
                <a:solidFill>
                  <a:srgbClr val="FFFFFF"/>
                </a:solidFill>
                <a:latin typeface="Calibri"/>
                <a:cs typeface="Calibri"/>
              </a:rPr>
              <a:t>Max</a:t>
            </a:r>
            <a:r>
              <a:rPr sz="1600" spc="-15" dirty="0">
                <a:solidFill>
                  <a:srgbClr val="FFFFFF"/>
                </a:solidFill>
                <a:latin typeface="Calibri"/>
                <a:cs typeface="Calibri"/>
              </a:rPr>
              <a:t> </a:t>
            </a:r>
            <a:r>
              <a:rPr sz="1600" spc="-10" dirty="0">
                <a:solidFill>
                  <a:srgbClr val="FFFFFF"/>
                </a:solidFill>
                <a:latin typeface="Calibri"/>
                <a:cs typeface="Calibri"/>
              </a:rPr>
              <a:t>Kleiman-Weiner</a:t>
            </a:r>
            <a:endParaRPr sz="1600">
              <a:latin typeface="Calibri"/>
              <a:cs typeface="Calibri"/>
            </a:endParaRPr>
          </a:p>
        </p:txBody>
      </p:sp>
      <p:grpSp>
        <p:nvGrpSpPr>
          <p:cNvPr id="7" name="object 7"/>
          <p:cNvGrpSpPr/>
          <p:nvPr/>
        </p:nvGrpSpPr>
        <p:grpSpPr>
          <a:xfrm>
            <a:off x="481012" y="625678"/>
            <a:ext cx="3977640" cy="3939540"/>
            <a:chOff x="481012" y="625678"/>
            <a:chExt cx="3977640" cy="3939540"/>
          </a:xfrm>
        </p:grpSpPr>
        <p:sp>
          <p:nvSpPr>
            <p:cNvPr id="8" name="object 8"/>
            <p:cNvSpPr/>
            <p:nvPr/>
          </p:nvSpPr>
          <p:spPr>
            <a:xfrm>
              <a:off x="481012" y="625678"/>
              <a:ext cx="704215" cy="146685"/>
            </a:xfrm>
            <a:custGeom>
              <a:avLst/>
              <a:gdLst/>
              <a:ahLst/>
              <a:cxnLst/>
              <a:rect l="l" t="t" r="r" b="b"/>
              <a:pathLst>
                <a:path w="704215" h="146684">
                  <a:moveTo>
                    <a:pt x="704100" y="146303"/>
                  </a:moveTo>
                  <a:lnTo>
                    <a:pt x="0" y="146303"/>
                  </a:lnTo>
                  <a:lnTo>
                    <a:pt x="0" y="0"/>
                  </a:lnTo>
                  <a:lnTo>
                    <a:pt x="704100" y="0"/>
                  </a:lnTo>
                  <a:lnTo>
                    <a:pt x="704100" y="146303"/>
                  </a:lnTo>
                  <a:close/>
                </a:path>
              </a:pathLst>
            </a:custGeom>
            <a:solidFill>
              <a:srgbClr val="ED7C30"/>
            </a:solidFill>
          </p:spPr>
          <p:txBody>
            <a:bodyPr wrap="square" lIns="0" tIns="0" rIns="0" bIns="0" rtlCol="0"/>
            <a:lstStyle/>
            <a:p>
              <a:endParaRPr/>
            </a:p>
          </p:txBody>
        </p:sp>
        <p:sp>
          <p:nvSpPr>
            <p:cNvPr id="9" name="object 9"/>
            <p:cNvSpPr/>
            <p:nvPr/>
          </p:nvSpPr>
          <p:spPr>
            <a:xfrm>
              <a:off x="481012" y="4546891"/>
              <a:ext cx="3977640" cy="18415"/>
            </a:xfrm>
            <a:custGeom>
              <a:avLst/>
              <a:gdLst/>
              <a:ahLst/>
              <a:cxnLst/>
              <a:rect l="l" t="t" r="r" b="b"/>
              <a:pathLst>
                <a:path w="3977640" h="18414">
                  <a:moveTo>
                    <a:pt x="3977627" y="18300"/>
                  </a:moveTo>
                  <a:lnTo>
                    <a:pt x="0" y="18300"/>
                  </a:lnTo>
                  <a:lnTo>
                    <a:pt x="0" y="0"/>
                  </a:lnTo>
                  <a:lnTo>
                    <a:pt x="3977627" y="0"/>
                  </a:lnTo>
                  <a:lnTo>
                    <a:pt x="3977627" y="18300"/>
                  </a:lnTo>
                  <a:close/>
                </a:path>
              </a:pathLst>
            </a:custGeom>
            <a:solidFill>
              <a:srgbClr val="FFFFFF"/>
            </a:solidFill>
          </p:spPr>
          <p:txBody>
            <a:bodyPr wrap="square" lIns="0" tIns="0" rIns="0" bIns="0" rtlCol="0"/>
            <a:lstStyle/>
            <a:p>
              <a:endParaRPr/>
            </a:p>
          </p:txBody>
        </p:sp>
      </p:gr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500444" y="894588"/>
            <a:ext cx="2692400" cy="695960"/>
          </a:xfrm>
          <a:prstGeom prst="rect">
            <a:avLst/>
          </a:prstGeom>
        </p:spPr>
        <p:txBody>
          <a:bodyPr vert="horz" wrap="square" lIns="0" tIns="12700" rIns="0" bIns="0" rtlCol="0">
            <a:spAutoFit/>
          </a:bodyPr>
          <a:lstStyle/>
          <a:p>
            <a:pPr marL="12700">
              <a:lnSpc>
                <a:spcPct val="100000"/>
              </a:lnSpc>
              <a:spcBef>
                <a:spcPts val="100"/>
              </a:spcBef>
            </a:pPr>
            <a:r>
              <a:rPr sz="4400" spc="-50" dirty="0">
                <a:solidFill>
                  <a:srgbClr val="FFFFFF"/>
                </a:solidFill>
                <a:latin typeface="Calibri"/>
                <a:cs typeface="Calibri"/>
              </a:rPr>
              <a:t>Motivations</a:t>
            </a:r>
            <a:endParaRPr sz="4400">
              <a:latin typeface="Calibri"/>
              <a:cs typeface="Calibri"/>
            </a:endParaRPr>
          </a:p>
        </p:txBody>
      </p:sp>
      <p:pic>
        <p:nvPicPr>
          <p:cNvPr id="3" name="object 3"/>
          <p:cNvPicPr/>
          <p:nvPr/>
        </p:nvPicPr>
        <p:blipFill>
          <a:blip r:embed="rId2" cstate="print"/>
          <a:stretch>
            <a:fillRect/>
          </a:stretch>
        </p:blipFill>
        <p:spPr>
          <a:xfrm>
            <a:off x="0" y="12"/>
            <a:ext cx="5495137" cy="6857987"/>
          </a:xfrm>
          <a:prstGeom prst="rect">
            <a:avLst/>
          </a:prstGeom>
        </p:spPr>
      </p:pic>
      <p:sp>
        <p:nvSpPr>
          <p:cNvPr id="4" name="object 4"/>
          <p:cNvSpPr/>
          <p:nvPr/>
        </p:nvSpPr>
        <p:spPr>
          <a:xfrm>
            <a:off x="6055969" y="826338"/>
            <a:ext cx="0" cy="914400"/>
          </a:xfrm>
          <a:custGeom>
            <a:avLst/>
            <a:gdLst/>
            <a:ahLst/>
            <a:cxnLst/>
            <a:rect l="l" t="t" r="r" b="b"/>
            <a:pathLst>
              <a:path h="914400">
                <a:moveTo>
                  <a:pt x="0" y="914399"/>
                </a:moveTo>
                <a:lnTo>
                  <a:pt x="0" y="0"/>
                </a:lnTo>
              </a:path>
            </a:pathLst>
          </a:custGeom>
          <a:ln w="19050">
            <a:solidFill>
              <a:srgbClr val="FFFFFF"/>
            </a:solidFill>
          </a:ln>
        </p:spPr>
        <p:txBody>
          <a:bodyPr wrap="square" lIns="0" tIns="0" rIns="0" bIns="0" rtlCol="0"/>
          <a:lstStyle/>
          <a:p>
            <a:endParaRPr/>
          </a:p>
        </p:txBody>
      </p:sp>
      <p:sp>
        <p:nvSpPr>
          <p:cNvPr id="5" name="object 5"/>
          <p:cNvSpPr txBox="1"/>
          <p:nvPr/>
        </p:nvSpPr>
        <p:spPr>
          <a:xfrm>
            <a:off x="6500444" y="2029459"/>
            <a:ext cx="4653915" cy="3402965"/>
          </a:xfrm>
          <a:prstGeom prst="rect">
            <a:avLst/>
          </a:prstGeom>
        </p:spPr>
        <p:txBody>
          <a:bodyPr vert="horz" wrap="square" lIns="0" tIns="51435" rIns="0" bIns="0" rtlCol="0">
            <a:spAutoFit/>
          </a:bodyPr>
          <a:lstStyle/>
          <a:p>
            <a:pPr marL="120650" marR="817880" indent="-107950">
              <a:lnSpc>
                <a:spcPts val="2620"/>
              </a:lnSpc>
              <a:spcBef>
                <a:spcPts val="405"/>
              </a:spcBef>
              <a:buSzPct val="95833"/>
              <a:buFont typeface="Arial"/>
              <a:buChar char="•"/>
              <a:tabLst>
                <a:tab pos="241300" algn="l"/>
              </a:tabLst>
            </a:pPr>
            <a:r>
              <a:rPr sz="2400" spc="-20" dirty="0">
                <a:solidFill>
                  <a:srgbClr val="FFFFFF"/>
                </a:solidFill>
                <a:latin typeface="Calibri"/>
                <a:cs typeface="Calibri"/>
              </a:rPr>
              <a:t>Investigate</a:t>
            </a:r>
            <a:r>
              <a:rPr sz="2400" spc="-40" dirty="0">
                <a:solidFill>
                  <a:srgbClr val="FFFFFF"/>
                </a:solidFill>
                <a:latin typeface="Calibri"/>
                <a:cs typeface="Calibri"/>
              </a:rPr>
              <a:t> </a:t>
            </a:r>
            <a:r>
              <a:rPr sz="2400" dirty="0">
                <a:solidFill>
                  <a:srgbClr val="FFFFFF"/>
                </a:solidFill>
                <a:latin typeface="Calibri"/>
                <a:cs typeface="Calibri"/>
              </a:rPr>
              <a:t>when</a:t>
            </a:r>
            <a:r>
              <a:rPr sz="2400" spc="-30" dirty="0">
                <a:solidFill>
                  <a:srgbClr val="FFFFFF"/>
                </a:solidFill>
                <a:latin typeface="Calibri"/>
                <a:cs typeface="Calibri"/>
              </a:rPr>
              <a:t> </a:t>
            </a:r>
            <a:r>
              <a:rPr sz="2400" dirty="0">
                <a:solidFill>
                  <a:srgbClr val="FFFFFF"/>
                </a:solidFill>
                <a:latin typeface="Calibri"/>
                <a:cs typeface="Calibri"/>
              </a:rPr>
              <a:t>humans</a:t>
            </a:r>
            <a:r>
              <a:rPr sz="2400" spc="-35" dirty="0">
                <a:solidFill>
                  <a:srgbClr val="FFFFFF"/>
                </a:solidFill>
                <a:latin typeface="Calibri"/>
                <a:cs typeface="Calibri"/>
              </a:rPr>
              <a:t> </a:t>
            </a:r>
            <a:r>
              <a:rPr sz="2400" spc="-20" dirty="0">
                <a:solidFill>
                  <a:srgbClr val="FFFFFF"/>
                </a:solidFill>
                <a:latin typeface="Calibri"/>
                <a:cs typeface="Calibri"/>
              </a:rPr>
              <a:t>find 	</a:t>
            </a:r>
            <a:r>
              <a:rPr sz="2400" dirty="0">
                <a:solidFill>
                  <a:srgbClr val="FFFFFF"/>
                </a:solidFill>
                <a:latin typeface="Calibri"/>
                <a:cs typeface="Calibri"/>
              </a:rPr>
              <a:t>acceptable</a:t>
            </a:r>
            <a:r>
              <a:rPr sz="2400" spc="-55" dirty="0">
                <a:solidFill>
                  <a:srgbClr val="FFFFFF"/>
                </a:solidFill>
                <a:latin typeface="Calibri"/>
                <a:cs typeface="Calibri"/>
              </a:rPr>
              <a:t> </a:t>
            </a:r>
            <a:r>
              <a:rPr sz="2400" dirty="0">
                <a:solidFill>
                  <a:srgbClr val="FFFFFF"/>
                </a:solidFill>
                <a:latin typeface="Calibri"/>
                <a:cs typeface="Calibri"/>
              </a:rPr>
              <a:t>to</a:t>
            </a:r>
            <a:r>
              <a:rPr sz="2400" spc="-55" dirty="0">
                <a:solidFill>
                  <a:srgbClr val="FFFFFF"/>
                </a:solidFill>
                <a:latin typeface="Calibri"/>
                <a:cs typeface="Calibri"/>
              </a:rPr>
              <a:t> </a:t>
            </a:r>
            <a:r>
              <a:rPr sz="2400" dirty="0">
                <a:solidFill>
                  <a:srgbClr val="FFFFFF"/>
                </a:solidFill>
                <a:latin typeface="Calibri"/>
                <a:cs typeface="Calibri"/>
              </a:rPr>
              <a:t>break</a:t>
            </a:r>
            <a:r>
              <a:rPr sz="2400" spc="-50" dirty="0">
                <a:solidFill>
                  <a:srgbClr val="FFFFFF"/>
                </a:solidFill>
                <a:latin typeface="Calibri"/>
                <a:cs typeface="Calibri"/>
              </a:rPr>
              <a:t> </a:t>
            </a:r>
            <a:r>
              <a:rPr sz="2400" dirty="0">
                <a:solidFill>
                  <a:srgbClr val="FFFFFF"/>
                </a:solidFill>
                <a:latin typeface="Calibri"/>
                <a:cs typeface="Calibri"/>
              </a:rPr>
              <a:t>the</a:t>
            </a:r>
            <a:r>
              <a:rPr sz="2400" spc="-50" dirty="0">
                <a:solidFill>
                  <a:srgbClr val="FFFFFF"/>
                </a:solidFill>
                <a:latin typeface="Calibri"/>
                <a:cs typeface="Calibri"/>
              </a:rPr>
              <a:t> </a:t>
            </a:r>
            <a:r>
              <a:rPr sz="2400" spc="-20" dirty="0">
                <a:solidFill>
                  <a:srgbClr val="FFFFFF"/>
                </a:solidFill>
                <a:latin typeface="Calibri"/>
                <a:cs typeface="Calibri"/>
              </a:rPr>
              <a:t>rules</a:t>
            </a:r>
            <a:endParaRPr sz="2400">
              <a:latin typeface="Calibri"/>
              <a:cs typeface="Calibri"/>
            </a:endParaRPr>
          </a:p>
          <a:p>
            <a:pPr marL="120650" marR="5080" indent="-107950">
              <a:lnSpc>
                <a:spcPts val="2620"/>
              </a:lnSpc>
              <a:spcBef>
                <a:spcPts val="855"/>
              </a:spcBef>
              <a:buSzPct val="95833"/>
              <a:buFont typeface="Arial"/>
              <a:buChar char="•"/>
              <a:tabLst>
                <a:tab pos="241300" algn="l"/>
              </a:tabLst>
            </a:pPr>
            <a:r>
              <a:rPr sz="2400" dirty="0">
                <a:solidFill>
                  <a:srgbClr val="FFFFFF"/>
                </a:solidFill>
                <a:latin typeface="Calibri"/>
                <a:cs typeface="Calibri"/>
              </a:rPr>
              <a:t>Providing</a:t>
            </a:r>
            <a:r>
              <a:rPr sz="2400" spc="-60" dirty="0">
                <a:solidFill>
                  <a:srgbClr val="FFFFFF"/>
                </a:solidFill>
                <a:latin typeface="Calibri"/>
                <a:cs typeface="Calibri"/>
              </a:rPr>
              <a:t> </a:t>
            </a:r>
            <a:r>
              <a:rPr sz="2400" dirty="0">
                <a:solidFill>
                  <a:srgbClr val="FFFFFF"/>
                </a:solidFill>
                <a:latin typeface="Calibri"/>
                <a:cs typeface="Calibri"/>
              </a:rPr>
              <a:t>some</a:t>
            </a:r>
            <a:r>
              <a:rPr sz="2400" spc="-50" dirty="0">
                <a:solidFill>
                  <a:srgbClr val="FFFFFF"/>
                </a:solidFill>
                <a:latin typeface="Calibri"/>
                <a:cs typeface="Calibri"/>
              </a:rPr>
              <a:t> </a:t>
            </a:r>
            <a:r>
              <a:rPr sz="2400" dirty="0">
                <a:solidFill>
                  <a:srgbClr val="FFFFFF"/>
                </a:solidFill>
                <a:latin typeface="Calibri"/>
                <a:cs typeface="Calibri"/>
              </a:rPr>
              <a:t>glimpse</a:t>
            </a:r>
            <a:r>
              <a:rPr sz="2400" spc="-45" dirty="0">
                <a:solidFill>
                  <a:srgbClr val="FFFFFF"/>
                </a:solidFill>
                <a:latin typeface="Calibri"/>
                <a:cs typeface="Calibri"/>
              </a:rPr>
              <a:t> </a:t>
            </a:r>
            <a:r>
              <a:rPr sz="2400" dirty="0">
                <a:solidFill>
                  <a:srgbClr val="FFFFFF"/>
                </a:solidFill>
                <a:latin typeface="Calibri"/>
                <a:cs typeface="Calibri"/>
              </a:rPr>
              <a:t>of</a:t>
            </a:r>
            <a:r>
              <a:rPr sz="2400" spc="-45" dirty="0">
                <a:solidFill>
                  <a:srgbClr val="FFFFFF"/>
                </a:solidFill>
                <a:latin typeface="Calibri"/>
                <a:cs typeface="Calibri"/>
              </a:rPr>
              <a:t> </a:t>
            </a:r>
            <a:r>
              <a:rPr sz="2400" dirty="0">
                <a:solidFill>
                  <a:srgbClr val="FFFFFF"/>
                </a:solidFill>
                <a:latin typeface="Calibri"/>
                <a:cs typeface="Calibri"/>
              </a:rPr>
              <a:t>our</a:t>
            </a:r>
            <a:r>
              <a:rPr sz="2400" spc="-50" dirty="0">
                <a:solidFill>
                  <a:srgbClr val="FFFFFF"/>
                </a:solidFill>
                <a:latin typeface="Calibri"/>
                <a:cs typeface="Calibri"/>
              </a:rPr>
              <a:t> </a:t>
            </a:r>
            <a:r>
              <a:rPr sz="2400" spc="-10" dirty="0">
                <a:solidFill>
                  <a:srgbClr val="FFFFFF"/>
                </a:solidFill>
                <a:latin typeface="Calibri"/>
                <a:cs typeface="Calibri"/>
              </a:rPr>
              <a:t>moral 	</a:t>
            </a:r>
            <a:r>
              <a:rPr sz="2400" dirty="0">
                <a:solidFill>
                  <a:srgbClr val="FFFFFF"/>
                </a:solidFill>
                <a:latin typeface="Calibri"/>
                <a:cs typeface="Calibri"/>
              </a:rPr>
              <a:t>judgement</a:t>
            </a:r>
            <a:r>
              <a:rPr sz="2400" spc="-100" dirty="0">
                <a:solidFill>
                  <a:srgbClr val="FFFFFF"/>
                </a:solidFill>
                <a:latin typeface="Calibri"/>
                <a:cs typeface="Calibri"/>
              </a:rPr>
              <a:t> </a:t>
            </a:r>
            <a:r>
              <a:rPr sz="2400" spc="-10" dirty="0">
                <a:solidFill>
                  <a:srgbClr val="FFFFFF"/>
                </a:solidFill>
                <a:latin typeface="Calibri"/>
                <a:cs typeface="Calibri"/>
              </a:rPr>
              <a:t>methodology</a:t>
            </a:r>
            <a:endParaRPr sz="2400">
              <a:latin typeface="Calibri"/>
              <a:cs typeface="Calibri"/>
            </a:endParaRPr>
          </a:p>
          <a:p>
            <a:pPr marL="120650" marR="219075" indent="-107950">
              <a:lnSpc>
                <a:spcPts val="2590"/>
              </a:lnSpc>
              <a:spcBef>
                <a:spcPts val="1000"/>
              </a:spcBef>
              <a:buSzPct val="95833"/>
              <a:buFont typeface="Arial"/>
              <a:buChar char="•"/>
              <a:tabLst>
                <a:tab pos="241300" algn="l"/>
              </a:tabLst>
            </a:pPr>
            <a:r>
              <a:rPr sz="2400" spc="-20" dirty="0">
                <a:solidFill>
                  <a:srgbClr val="FFFFFF"/>
                </a:solidFill>
                <a:latin typeface="Calibri"/>
                <a:cs typeface="Calibri"/>
              </a:rPr>
              <a:t>Investigate</a:t>
            </a:r>
            <a:r>
              <a:rPr sz="2400" spc="-40" dirty="0">
                <a:solidFill>
                  <a:srgbClr val="FFFFFF"/>
                </a:solidFill>
                <a:latin typeface="Calibri"/>
                <a:cs typeface="Calibri"/>
              </a:rPr>
              <a:t> </a:t>
            </a:r>
            <a:r>
              <a:rPr sz="2400" dirty="0">
                <a:solidFill>
                  <a:srgbClr val="FFFFFF"/>
                </a:solidFill>
                <a:latin typeface="Calibri"/>
                <a:cs typeface="Calibri"/>
              </a:rPr>
              <a:t>when</a:t>
            </a:r>
            <a:r>
              <a:rPr sz="2400" spc="-30" dirty="0">
                <a:solidFill>
                  <a:srgbClr val="FFFFFF"/>
                </a:solidFill>
                <a:latin typeface="Calibri"/>
                <a:cs typeface="Calibri"/>
              </a:rPr>
              <a:t> </a:t>
            </a:r>
            <a:r>
              <a:rPr sz="2400" dirty="0">
                <a:solidFill>
                  <a:srgbClr val="FFFFFF"/>
                </a:solidFill>
                <a:latin typeface="Calibri"/>
                <a:cs typeface="Calibri"/>
              </a:rPr>
              <a:t>humans</a:t>
            </a:r>
            <a:r>
              <a:rPr sz="2400" spc="-35" dirty="0">
                <a:solidFill>
                  <a:srgbClr val="FFFFFF"/>
                </a:solidFill>
                <a:latin typeface="Calibri"/>
                <a:cs typeface="Calibri"/>
              </a:rPr>
              <a:t> </a:t>
            </a:r>
            <a:r>
              <a:rPr sz="2400" spc="-10" dirty="0">
                <a:solidFill>
                  <a:srgbClr val="FFFFFF"/>
                </a:solidFill>
                <a:latin typeface="Calibri"/>
                <a:cs typeface="Calibri"/>
              </a:rPr>
              <a:t>switch 	</a:t>
            </a:r>
            <a:r>
              <a:rPr sz="2400" dirty="0">
                <a:solidFill>
                  <a:srgbClr val="FFFFFF"/>
                </a:solidFill>
                <a:latin typeface="Calibri"/>
                <a:cs typeface="Calibri"/>
              </a:rPr>
              <a:t>between</a:t>
            </a:r>
            <a:r>
              <a:rPr sz="2400" spc="-80" dirty="0">
                <a:solidFill>
                  <a:srgbClr val="FFFFFF"/>
                </a:solidFill>
                <a:latin typeface="Calibri"/>
                <a:cs typeface="Calibri"/>
              </a:rPr>
              <a:t> </a:t>
            </a:r>
            <a:r>
              <a:rPr sz="2400" spc="-10" dirty="0">
                <a:solidFill>
                  <a:srgbClr val="FFFFFF"/>
                </a:solidFill>
                <a:latin typeface="Calibri"/>
                <a:cs typeface="Calibri"/>
              </a:rPr>
              <a:t>different</a:t>
            </a:r>
            <a:r>
              <a:rPr sz="2400" spc="-75" dirty="0">
                <a:solidFill>
                  <a:srgbClr val="FFFFFF"/>
                </a:solidFill>
                <a:latin typeface="Calibri"/>
                <a:cs typeface="Calibri"/>
              </a:rPr>
              <a:t> </a:t>
            </a:r>
            <a:r>
              <a:rPr sz="2400" spc="-10" dirty="0">
                <a:solidFill>
                  <a:srgbClr val="FFFFFF"/>
                </a:solidFill>
                <a:latin typeface="Calibri"/>
                <a:cs typeface="Calibri"/>
              </a:rPr>
              <a:t>frameworks</a:t>
            </a:r>
            <a:r>
              <a:rPr sz="2400" spc="-65" dirty="0">
                <a:solidFill>
                  <a:srgbClr val="FFFFFF"/>
                </a:solidFill>
                <a:latin typeface="Calibri"/>
                <a:cs typeface="Calibri"/>
              </a:rPr>
              <a:t> </a:t>
            </a:r>
            <a:r>
              <a:rPr sz="2400" spc="-25" dirty="0">
                <a:solidFill>
                  <a:srgbClr val="FFFFFF"/>
                </a:solidFill>
                <a:latin typeface="Calibri"/>
                <a:cs typeface="Calibri"/>
              </a:rPr>
              <a:t>for 	</a:t>
            </a:r>
            <a:r>
              <a:rPr sz="2400" dirty="0">
                <a:solidFill>
                  <a:srgbClr val="FFFFFF"/>
                </a:solidFill>
                <a:latin typeface="Calibri"/>
                <a:cs typeface="Calibri"/>
              </a:rPr>
              <a:t>moral</a:t>
            </a:r>
            <a:r>
              <a:rPr sz="2400" spc="-65" dirty="0">
                <a:solidFill>
                  <a:srgbClr val="FFFFFF"/>
                </a:solidFill>
                <a:latin typeface="Calibri"/>
                <a:cs typeface="Calibri"/>
              </a:rPr>
              <a:t> </a:t>
            </a:r>
            <a:r>
              <a:rPr sz="2400" dirty="0">
                <a:solidFill>
                  <a:srgbClr val="FFFFFF"/>
                </a:solidFill>
                <a:latin typeface="Calibri"/>
                <a:cs typeface="Calibri"/>
              </a:rPr>
              <a:t>decisions</a:t>
            </a:r>
            <a:r>
              <a:rPr sz="2400" spc="-45" dirty="0">
                <a:solidFill>
                  <a:srgbClr val="FFFFFF"/>
                </a:solidFill>
                <a:latin typeface="Calibri"/>
                <a:cs typeface="Calibri"/>
              </a:rPr>
              <a:t> </a:t>
            </a:r>
            <a:r>
              <a:rPr sz="2400" dirty="0">
                <a:solidFill>
                  <a:srgbClr val="FFFFFF"/>
                </a:solidFill>
                <a:latin typeface="Calibri"/>
                <a:cs typeface="Calibri"/>
              </a:rPr>
              <a:t>and</a:t>
            </a:r>
            <a:r>
              <a:rPr sz="2400" spc="-50" dirty="0">
                <a:solidFill>
                  <a:srgbClr val="FFFFFF"/>
                </a:solidFill>
                <a:latin typeface="Calibri"/>
                <a:cs typeface="Calibri"/>
              </a:rPr>
              <a:t> </a:t>
            </a:r>
            <a:r>
              <a:rPr sz="2400" spc="-10" dirty="0">
                <a:solidFill>
                  <a:srgbClr val="FFFFFF"/>
                </a:solidFill>
                <a:latin typeface="Calibri"/>
                <a:cs typeface="Calibri"/>
              </a:rPr>
              <a:t>judgments</a:t>
            </a:r>
            <a:endParaRPr sz="2400">
              <a:latin typeface="Calibri"/>
              <a:cs typeface="Calibri"/>
            </a:endParaRPr>
          </a:p>
          <a:p>
            <a:pPr marL="120650" marR="672465" indent="-107950">
              <a:lnSpc>
                <a:spcPts val="2620"/>
              </a:lnSpc>
              <a:spcBef>
                <a:spcPts val="990"/>
              </a:spcBef>
              <a:buSzPct val="95833"/>
              <a:buFont typeface="Arial"/>
              <a:buChar char="•"/>
              <a:tabLst>
                <a:tab pos="241300" algn="l"/>
              </a:tabLst>
            </a:pPr>
            <a:r>
              <a:rPr sz="2400" dirty="0">
                <a:solidFill>
                  <a:srgbClr val="FFFFFF"/>
                </a:solidFill>
                <a:latin typeface="Calibri"/>
                <a:cs typeface="Calibri"/>
              </a:rPr>
              <a:t>Model</a:t>
            </a:r>
            <a:r>
              <a:rPr sz="2400" spc="-45" dirty="0">
                <a:solidFill>
                  <a:srgbClr val="FFFFFF"/>
                </a:solidFill>
                <a:latin typeface="Calibri"/>
                <a:cs typeface="Calibri"/>
              </a:rPr>
              <a:t> </a:t>
            </a:r>
            <a:r>
              <a:rPr sz="2400" dirty="0">
                <a:solidFill>
                  <a:srgbClr val="FFFFFF"/>
                </a:solidFill>
                <a:latin typeface="Calibri"/>
                <a:cs typeface="Calibri"/>
              </a:rPr>
              <a:t>and</a:t>
            </a:r>
            <a:r>
              <a:rPr sz="2400" spc="-25" dirty="0">
                <a:solidFill>
                  <a:srgbClr val="FFFFFF"/>
                </a:solidFill>
                <a:latin typeface="Calibri"/>
                <a:cs typeface="Calibri"/>
              </a:rPr>
              <a:t> </a:t>
            </a:r>
            <a:r>
              <a:rPr sz="2400" dirty="0">
                <a:solidFill>
                  <a:srgbClr val="FFFFFF"/>
                </a:solidFill>
                <a:latin typeface="Calibri"/>
                <a:cs typeface="Calibri"/>
              </a:rPr>
              <a:t>possibly</a:t>
            </a:r>
            <a:r>
              <a:rPr sz="2400" spc="-30" dirty="0">
                <a:solidFill>
                  <a:srgbClr val="FFFFFF"/>
                </a:solidFill>
                <a:latin typeface="Calibri"/>
                <a:cs typeface="Calibri"/>
              </a:rPr>
              <a:t> </a:t>
            </a:r>
            <a:r>
              <a:rPr sz="2400" dirty="0">
                <a:solidFill>
                  <a:srgbClr val="FFFFFF"/>
                </a:solidFill>
                <a:latin typeface="Calibri"/>
                <a:cs typeface="Calibri"/>
              </a:rPr>
              <a:t>embed</a:t>
            </a:r>
            <a:r>
              <a:rPr sz="2400" spc="-25" dirty="0">
                <a:solidFill>
                  <a:srgbClr val="FFFFFF"/>
                </a:solidFill>
                <a:latin typeface="Calibri"/>
                <a:cs typeface="Calibri"/>
              </a:rPr>
              <a:t> </a:t>
            </a:r>
            <a:r>
              <a:rPr sz="2400" spc="-20" dirty="0">
                <a:solidFill>
                  <a:srgbClr val="FFFFFF"/>
                </a:solidFill>
                <a:latin typeface="Calibri"/>
                <a:cs typeface="Calibri"/>
              </a:rPr>
              <a:t>this 	</a:t>
            </a:r>
            <a:r>
              <a:rPr sz="2400" dirty="0">
                <a:solidFill>
                  <a:srgbClr val="FFFFFF"/>
                </a:solidFill>
                <a:latin typeface="Calibri"/>
                <a:cs typeface="Calibri"/>
              </a:rPr>
              <a:t>switching</a:t>
            </a:r>
            <a:r>
              <a:rPr sz="2400" spc="-80" dirty="0">
                <a:solidFill>
                  <a:srgbClr val="FFFFFF"/>
                </a:solidFill>
                <a:latin typeface="Calibri"/>
                <a:cs typeface="Calibri"/>
              </a:rPr>
              <a:t> </a:t>
            </a:r>
            <a:r>
              <a:rPr sz="2400" dirty="0">
                <a:solidFill>
                  <a:srgbClr val="FFFFFF"/>
                </a:solidFill>
                <a:latin typeface="Calibri"/>
                <a:cs typeface="Calibri"/>
              </a:rPr>
              <a:t>into</a:t>
            </a:r>
            <a:r>
              <a:rPr sz="2400" spc="-75" dirty="0">
                <a:solidFill>
                  <a:srgbClr val="FFFFFF"/>
                </a:solidFill>
                <a:latin typeface="Calibri"/>
                <a:cs typeface="Calibri"/>
              </a:rPr>
              <a:t> </a:t>
            </a:r>
            <a:r>
              <a:rPr sz="2400" dirty="0">
                <a:solidFill>
                  <a:srgbClr val="FFFFFF"/>
                </a:solidFill>
                <a:latin typeface="Calibri"/>
                <a:cs typeface="Calibri"/>
              </a:rPr>
              <a:t>a</a:t>
            </a:r>
            <a:r>
              <a:rPr sz="2400" spc="-60" dirty="0">
                <a:solidFill>
                  <a:srgbClr val="FFFFFF"/>
                </a:solidFill>
                <a:latin typeface="Calibri"/>
                <a:cs typeface="Calibri"/>
              </a:rPr>
              <a:t> </a:t>
            </a:r>
            <a:r>
              <a:rPr sz="2400" spc="-10" dirty="0">
                <a:solidFill>
                  <a:srgbClr val="FFFFFF"/>
                </a:solidFill>
                <a:latin typeface="Calibri"/>
                <a:cs typeface="Calibri"/>
              </a:rPr>
              <a:t>machine</a:t>
            </a:r>
            <a:endParaRPr sz="2400">
              <a:latin typeface="Calibri"/>
              <a:cs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6858000"/>
                </a:moveTo>
                <a:lnTo>
                  <a:pt x="0" y="6858000"/>
                </a:lnTo>
                <a:lnTo>
                  <a:pt x="0" y="0"/>
                </a:lnTo>
                <a:lnTo>
                  <a:pt x="12192000" y="0"/>
                </a:lnTo>
                <a:lnTo>
                  <a:pt x="12192000" y="6858000"/>
                </a:lnTo>
                <a:close/>
              </a:path>
            </a:pathLst>
          </a:custGeom>
          <a:solidFill>
            <a:srgbClr val="3E3E3E"/>
          </a:solidFill>
        </p:spPr>
        <p:txBody>
          <a:bodyPr wrap="square" lIns="0" tIns="0" rIns="0" bIns="0" rtlCol="0"/>
          <a:lstStyle/>
          <a:p>
            <a:endParaRPr/>
          </a:p>
        </p:txBody>
      </p:sp>
      <p:sp>
        <p:nvSpPr>
          <p:cNvPr id="3" name="object 3"/>
          <p:cNvSpPr txBox="1"/>
          <p:nvPr/>
        </p:nvSpPr>
        <p:spPr>
          <a:xfrm>
            <a:off x="7543355" y="3745483"/>
            <a:ext cx="3658045" cy="843821"/>
          </a:xfrm>
          <a:prstGeom prst="rect">
            <a:avLst/>
          </a:prstGeom>
        </p:spPr>
        <p:txBody>
          <a:bodyPr vert="horz" wrap="square" lIns="0" tIns="12700" rIns="0" bIns="0" rtlCol="0">
            <a:spAutoFit/>
          </a:bodyPr>
          <a:lstStyle/>
          <a:p>
            <a:pPr marL="12700">
              <a:lnSpc>
                <a:spcPct val="100000"/>
              </a:lnSpc>
              <a:spcBef>
                <a:spcPts val="100"/>
              </a:spcBef>
            </a:pPr>
            <a:r>
              <a:rPr lang="el-GR" sz="5400" spc="-55" dirty="0">
                <a:solidFill>
                  <a:srgbClr val="FFFFFF"/>
                </a:solidFill>
                <a:latin typeface="Calibri"/>
                <a:cs typeface="Calibri"/>
              </a:rPr>
              <a:t>Δεοντολογία</a:t>
            </a:r>
            <a:endParaRPr sz="5400" dirty="0">
              <a:latin typeface="Calibri"/>
              <a:cs typeface="Calibri"/>
            </a:endParaRPr>
          </a:p>
        </p:txBody>
      </p:sp>
      <p:sp>
        <p:nvSpPr>
          <p:cNvPr id="4" name="object 4"/>
          <p:cNvSpPr txBox="1"/>
          <p:nvPr/>
        </p:nvSpPr>
        <p:spPr>
          <a:xfrm>
            <a:off x="7543355" y="4732020"/>
            <a:ext cx="3570604" cy="888705"/>
          </a:xfrm>
          <a:prstGeom prst="rect">
            <a:avLst/>
          </a:prstGeom>
        </p:spPr>
        <p:txBody>
          <a:bodyPr vert="horz" wrap="square" lIns="0" tIns="41910" rIns="0" bIns="0" rtlCol="0">
            <a:spAutoFit/>
          </a:bodyPr>
          <a:lstStyle/>
          <a:p>
            <a:pPr marL="12700" marR="5080">
              <a:lnSpc>
                <a:spcPts val="2210"/>
              </a:lnSpc>
              <a:spcBef>
                <a:spcPts val="330"/>
              </a:spcBef>
            </a:pPr>
            <a:r>
              <a:rPr lang="el-GR" sz="2000" dirty="0">
                <a:solidFill>
                  <a:srgbClr val="FFFFFF"/>
                </a:solidFill>
                <a:latin typeface="Calibri"/>
                <a:cs typeface="Calibri"/>
              </a:rPr>
              <a:t>Ακολουθώντας κοινούς κανόνες που έχουν συμφωνηθεί από εμάς ή την κοινωνία</a:t>
            </a:r>
            <a:endParaRPr sz="2000" dirty="0">
              <a:latin typeface="Calibri"/>
              <a:cs typeface="Calibri"/>
            </a:endParaRPr>
          </a:p>
        </p:txBody>
      </p:sp>
      <p:grpSp>
        <p:nvGrpSpPr>
          <p:cNvPr id="5" name="object 5"/>
          <p:cNvGrpSpPr/>
          <p:nvPr/>
        </p:nvGrpSpPr>
        <p:grpSpPr>
          <a:xfrm>
            <a:off x="0" y="0"/>
            <a:ext cx="7188200" cy="6858000"/>
            <a:chOff x="0" y="0"/>
            <a:chExt cx="7188200" cy="6858000"/>
          </a:xfrm>
        </p:grpSpPr>
        <p:sp>
          <p:nvSpPr>
            <p:cNvPr id="6" name="object 6"/>
            <p:cNvSpPr/>
            <p:nvPr/>
          </p:nvSpPr>
          <p:spPr>
            <a:xfrm>
              <a:off x="0" y="0"/>
              <a:ext cx="7188200" cy="6858000"/>
            </a:xfrm>
            <a:custGeom>
              <a:avLst/>
              <a:gdLst/>
              <a:ahLst/>
              <a:cxnLst/>
              <a:rect l="l" t="t" r="r" b="b"/>
              <a:pathLst>
                <a:path w="7188200" h="6858000">
                  <a:moveTo>
                    <a:pt x="4848618" y="6858000"/>
                  </a:moveTo>
                  <a:lnTo>
                    <a:pt x="0" y="6858000"/>
                  </a:lnTo>
                  <a:lnTo>
                    <a:pt x="0" y="0"/>
                  </a:lnTo>
                  <a:lnTo>
                    <a:pt x="7079360" y="0"/>
                  </a:lnTo>
                  <a:lnTo>
                    <a:pt x="7108926" y="176758"/>
                  </a:lnTo>
                  <a:lnTo>
                    <a:pt x="7115879" y="226483"/>
                  </a:lnTo>
                  <a:lnTo>
                    <a:pt x="7122519" y="276308"/>
                  </a:lnTo>
                  <a:lnTo>
                    <a:pt x="7128846" y="326231"/>
                  </a:lnTo>
                  <a:lnTo>
                    <a:pt x="7134858" y="376251"/>
                  </a:lnTo>
                  <a:lnTo>
                    <a:pt x="7140553" y="426367"/>
                  </a:lnTo>
                  <a:lnTo>
                    <a:pt x="7145932" y="476578"/>
                  </a:lnTo>
                  <a:lnTo>
                    <a:pt x="7150993" y="526884"/>
                  </a:lnTo>
                  <a:lnTo>
                    <a:pt x="7155735" y="577283"/>
                  </a:lnTo>
                  <a:lnTo>
                    <a:pt x="7160157" y="627774"/>
                  </a:lnTo>
                  <a:lnTo>
                    <a:pt x="7164258" y="678357"/>
                  </a:lnTo>
                  <a:lnTo>
                    <a:pt x="7168037" y="729030"/>
                  </a:lnTo>
                  <a:lnTo>
                    <a:pt x="7171492" y="779793"/>
                  </a:lnTo>
                  <a:lnTo>
                    <a:pt x="7174624" y="830644"/>
                  </a:lnTo>
                  <a:lnTo>
                    <a:pt x="7177430" y="881582"/>
                  </a:lnTo>
                  <a:lnTo>
                    <a:pt x="7179910" y="932607"/>
                  </a:lnTo>
                  <a:lnTo>
                    <a:pt x="7182062" y="983718"/>
                  </a:lnTo>
                  <a:lnTo>
                    <a:pt x="7183887" y="1034913"/>
                  </a:lnTo>
                  <a:lnTo>
                    <a:pt x="7185382" y="1086192"/>
                  </a:lnTo>
                  <a:lnTo>
                    <a:pt x="7186546" y="1137553"/>
                  </a:lnTo>
                  <a:lnTo>
                    <a:pt x="7187379" y="1188996"/>
                  </a:lnTo>
                  <a:lnTo>
                    <a:pt x="7187880" y="1240520"/>
                  </a:lnTo>
                  <a:lnTo>
                    <a:pt x="7188047" y="1292123"/>
                  </a:lnTo>
                  <a:lnTo>
                    <a:pt x="7187876" y="1344296"/>
                  </a:lnTo>
                  <a:lnTo>
                    <a:pt x="7187365" y="1396387"/>
                  </a:lnTo>
                  <a:lnTo>
                    <a:pt x="7186513" y="1448397"/>
                  </a:lnTo>
                  <a:lnTo>
                    <a:pt x="7185323" y="1500324"/>
                  </a:lnTo>
                  <a:lnTo>
                    <a:pt x="7183795" y="1552166"/>
                  </a:lnTo>
                  <a:lnTo>
                    <a:pt x="7181930" y="1603924"/>
                  </a:lnTo>
                  <a:lnTo>
                    <a:pt x="7179730" y="1655595"/>
                  </a:lnTo>
                  <a:lnTo>
                    <a:pt x="7177195" y="1707179"/>
                  </a:lnTo>
                  <a:lnTo>
                    <a:pt x="7174327" y="1758675"/>
                  </a:lnTo>
                  <a:lnTo>
                    <a:pt x="7171126" y="1810081"/>
                  </a:lnTo>
                  <a:lnTo>
                    <a:pt x="7167594" y="1861397"/>
                  </a:lnTo>
                  <a:lnTo>
                    <a:pt x="7163731" y="1912621"/>
                  </a:lnTo>
                  <a:lnTo>
                    <a:pt x="7159540" y="1963753"/>
                  </a:lnTo>
                  <a:lnTo>
                    <a:pt x="7155020" y="2014791"/>
                  </a:lnTo>
                  <a:lnTo>
                    <a:pt x="7150173" y="2065735"/>
                  </a:lnTo>
                  <a:lnTo>
                    <a:pt x="7145000" y="2116583"/>
                  </a:lnTo>
                  <a:lnTo>
                    <a:pt x="7139501" y="2167334"/>
                  </a:lnTo>
                  <a:lnTo>
                    <a:pt x="7133679" y="2217987"/>
                  </a:lnTo>
                  <a:lnTo>
                    <a:pt x="7127534" y="2268541"/>
                  </a:lnTo>
                  <a:lnTo>
                    <a:pt x="7121068" y="2318995"/>
                  </a:lnTo>
                  <a:lnTo>
                    <a:pt x="7114280" y="2369348"/>
                  </a:lnTo>
                  <a:lnTo>
                    <a:pt x="7107173" y="2419600"/>
                  </a:lnTo>
                  <a:lnTo>
                    <a:pt x="7099747" y="2469747"/>
                  </a:lnTo>
                  <a:lnTo>
                    <a:pt x="7092003" y="2519791"/>
                  </a:lnTo>
                  <a:lnTo>
                    <a:pt x="7083943" y="2569730"/>
                  </a:lnTo>
                  <a:lnTo>
                    <a:pt x="7075567" y="2619562"/>
                  </a:lnTo>
                  <a:lnTo>
                    <a:pt x="7066877" y="2669287"/>
                  </a:lnTo>
                  <a:lnTo>
                    <a:pt x="7057874" y="2718903"/>
                  </a:lnTo>
                  <a:lnTo>
                    <a:pt x="7048558" y="2768410"/>
                  </a:lnTo>
                  <a:lnTo>
                    <a:pt x="7038931" y="2817806"/>
                  </a:lnTo>
                  <a:lnTo>
                    <a:pt x="7028994" y="2867091"/>
                  </a:lnTo>
                  <a:lnTo>
                    <a:pt x="7018748" y="2916263"/>
                  </a:lnTo>
                  <a:lnTo>
                    <a:pt x="7008193" y="2965321"/>
                  </a:lnTo>
                  <a:lnTo>
                    <a:pt x="6997332" y="3014264"/>
                  </a:lnTo>
                  <a:lnTo>
                    <a:pt x="6986165" y="3063092"/>
                  </a:lnTo>
                  <a:lnTo>
                    <a:pt x="6974692" y="3111803"/>
                  </a:lnTo>
                  <a:lnTo>
                    <a:pt x="6962916" y="3160395"/>
                  </a:lnTo>
                  <a:lnTo>
                    <a:pt x="6950837" y="3208869"/>
                  </a:lnTo>
                  <a:lnTo>
                    <a:pt x="6938457" y="3257223"/>
                  </a:lnTo>
                  <a:lnTo>
                    <a:pt x="6925775" y="3305455"/>
                  </a:lnTo>
                  <a:lnTo>
                    <a:pt x="6912794" y="3353565"/>
                  </a:lnTo>
                  <a:lnTo>
                    <a:pt x="6899515" y="3401552"/>
                  </a:lnTo>
                  <a:lnTo>
                    <a:pt x="6885938" y="3449415"/>
                  </a:lnTo>
                  <a:lnTo>
                    <a:pt x="6872065" y="3497152"/>
                  </a:lnTo>
                  <a:lnTo>
                    <a:pt x="6857896" y="3544763"/>
                  </a:lnTo>
                  <a:lnTo>
                    <a:pt x="6843433" y="3592246"/>
                  </a:lnTo>
                  <a:lnTo>
                    <a:pt x="6828677" y="3639601"/>
                  </a:lnTo>
                  <a:lnTo>
                    <a:pt x="6813628" y="3686826"/>
                  </a:lnTo>
                  <a:lnTo>
                    <a:pt x="6798288" y="3733920"/>
                  </a:lnTo>
                  <a:lnTo>
                    <a:pt x="6782659" y="3780883"/>
                  </a:lnTo>
                  <a:lnTo>
                    <a:pt x="6766740" y="3827713"/>
                  </a:lnTo>
                  <a:lnTo>
                    <a:pt x="6750533" y="3874409"/>
                  </a:lnTo>
                  <a:lnTo>
                    <a:pt x="6734040" y="3920970"/>
                  </a:lnTo>
                  <a:lnTo>
                    <a:pt x="6717260" y="3967395"/>
                  </a:lnTo>
                  <a:lnTo>
                    <a:pt x="6700196" y="4013683"/>
                  </a:lnTo>
                  <a:lnTo>
                    <a:pt x="6682848" y="4059833"/>
                  </a:lnTo>
                  <a:lnTo>
                    <a:pt x="6665217" y="4105844"/>
                  </a:lnTo>
                  <a:lnTo>
                    <a:pt x="6647305" y="4151715"/>
                  </a:lnTo>
                  <a:lnTo>
                    <a:pt x="6629112" y="4197444"/>
                  </a:lnTo>
                  <a:lnTo>
                    <a:pt x="6610640" y="4243031"/>
                  </a:lnTo>
                  <a:lnTo>
                    <a:pt x="6591889" y="4288475"/>
                  </a:lnTo>
                  <a:lnTo>
                    <a:pt x="6572861" y="4333774"/>
                  </a:lnTo>
                  <a:lnTo>
                    <a:pt x="6553556" y="4378927"/>
                  </a:lnTo>
                  <a:lnTo>
                    <a:pt x="6533977" y="4423935"/>
                  </a:lnTo>
                  <a:lnTo>
                    <a:pt x="6514123" y="4468794"/>
                  </a:lnTo>
                  <a:lnTo>
                    <a:pt x="6493996" y="4513505"/>
                  </a:lnTo>
                  <a:lnTo>
                    <a:pt x="6473597" y="4558066"/>
                  </a:lnTo>
                  <a:lnTo>
                    <a:pt x="6452927" y="4602476"/>
                  </a:lnTo>
                  <a:lnTo>
                    <a:pt x="6431986" y="4646735"/>
                  </a:lnTo>
                  <a:lnTo>
                    <a:pt x="6410777" y="4690840"/>
                  </a:lnTo>
                  <a:lnTo>
                    <a:pt x="6389301" y="4734792"/>
                  </a:lnTo>
                  <a:lnTo>
                    <a:pt x="6367557" y="4778588"/>
                  </a:lnTo>
                  <a:lnTo>
                    <a:pt x="6345548" y="4822229"/>
                  </a:lnTo>
                  <a:lnTo>
                    <a:pt x="6323274" y="4865712"/>
                  </a:lnTo>
                  <a:lnTo>
                    <a:pt x="6300736" y="4909037"/>
                  </a:lnTo>
                  <a:lnTo>
                    <a:pt x="6277936" y="4952203"/>
                  </a:lnTo>
                  <a:lnTo>
                    <a:pt x="6254874" y="4995208"/>
                  </a:lnTo>
                  <a:lnTo>
                    <a:pt x="6231552" y="5038052"/>
                  </a:lnTo>
                  <a:lnTo>
                    <a:pt x="6207970" y="5080734"/>
                  </a:lnTo>
                  <a:lnTo>
                    <a:pt x="6184130" y="5123252"/>
                  </a:lnTo>
                  <a:lnTo>
                    <a:pt x="6160033" y="5165606"/>
                  </a:lnTo>
                  <a:lnTo>
                    <a:pt x="6135680" y="5207794"/>
                  </a:lnTo>
                  <a:lnTo>
                    <a:pt x="6111071" y="5249815"/>
                  </a:lnTo>
                  <a:lnTo>
                    <a:pt x="6086209" y="5291668"/>
                  </a:lnTo>
                  <a:lnTo>
                    <a:pt x="6061093" y="5333353"/>
                  </a:lnTo>
                  <a:lnTo>
                    <a:pt x="6035726" y="5374868"/>
                  </a:lnTo>
                  <a:lnTo>
                    <a:pt x="6010107" y="5416212"/>
                  </a:lnTo>
                  <a:lnTo>
                    <a:pt x="5984239" y="5457384"/>
                  </a:lnTo>
                  <a:lnTo>
                    <a:pt x="5958122" y="5498383"/>
                  </a:lnTo>
                  <a:lnTo>
                    <a:pt x="5931757" y="5539207"/>
                  </a:lnTo>
                  <a:lnTo>
                    <a:pt x="5905146" y="5579857"/>
                  </a:lnTo>
                  <a:lnTo>
                    <a:pt x="5878288" y="5620330"/>
                  </a:lnTo>
                  <a:lnTo>
                    <a:pt x="5851187" y="5660627"/>
                  </a:lnTo>
                  <a:lnTo>
                    <a:pt x="5823842" y="5700744"/>
                  </a:lnTo>
                  <a:lnTo>
                    <a:pt x="5796254" y="5740683"/>
                  </a:lnTo>
                  <a:lnTo>
                    <a:pt x="5768425" y="5780441"/>
                  </a:lnTo>
                  <a:lnTo>
                    <a:pt x="5740356" y="5820017"/>
                  </a:lnTo>
                  <a:lnTo>
                    <a:pt x="5712047" y="5859411"/>
                  </a:lnTo>
                  <a:lnTo>
                    <a:pt x="5683500" y="5898622"/>
                  </a:lnTo>
                  <a:lnTo>
                    <a:pt x="5654716" y="5937647"/>
                  </a:lnTo>
                  <a:lnTo>
                    <a:pt x="5625696" y="5976487"/>
                  </a:lnTo>
                  <a:lnTo>
                    <a:pt x="5596441" y="6015140"/>
                  </a:lnTo>
                  <a:lnTo>
                    <a:pt x="5566952" y="6053605"/>
                  </a:lnTo>
                  <a:lnTo>
                    <a:pt x="5537230" y="6091882"/>
                  </a:lnTo>
                  <a:lnTo>
                    <a:pt x="5507277" y="6129968"/>
                  </a:lnTo>
                  <a:lnTo>
                    <a:pt x="5477092" y="6167863"/>
                  </a:lnTo>
                  <a:lnTo>
                    <a:pt x="5446678" y="6205567"/>
                  </a:lnTo>
                  <a:lnTo>
                    <a:pt x="5416035" y="6243077"/>
                  </a:lnTo>
                  <a:lnTo>
                    <a:pt x="5385164" y="6280392"/>
                  </a:lnTo>
                  <a:lnTo>
                    <a:pt x="5354067" y="6317513"/>
                  </a:lnTo>
                  <a:lnTo>
                    <a:pt x="5322744" y="6354437"/>
                  </a:lnTo>
                  <a:lnTo>
                    <a:pt x="5291197" y="6391164"/>
                  </a:lnTo>
                  <a:lnTo>
                    <a:pt x="5259427" y="6427692"/>
                  </a:lnTo>
                  <a:lnTo>
                    <a:pt x="5227434" y="6464021"/>
                  </a:lnTo>
                  <a:lnTo>
                    <a:pt x="5195220" y="6500149"/>
                  </a:lnTo>
                  <a:lnTo>
                    <a:pt x="5162785" y="6536076"/>
                  </a:lnTo>
                  <a:lnTo>
                    <a:pt x="5130132" y="6571800"/>
                  </a:lnTo>
                  <a:lnTo>
                    <a:pt x="5097260" y="6607320"/>
                  </a:lnTo>
                  <a:lnTo>
                    <a:pt x="5064172" y="6642636"/>
                  </a:lnTo>
                  <a:lnTo>
                    <a:pt x="5030867" y="6677745"/>
                  </a:lnTo>
                  <a:lnTo>
                    <a:pt x="4997348" y="6712648"/>
                  </a:lnTo>
                  <a:lnTo>
                    <a:pt x="4848618" y="6858000"/>
                  </a:lnTo>
                  <a:close/>
                </a:path>
              </a:pathLst>
            </a:custGeom>
            <a:solidFill>
              <a:srgbClr val="FFFFFF">
                <a:alpha val="79998"/>
              </a:srgbClr>
            </a:solidFill>
          </p:spPr>
          <p:txBody>
            <a:bodyPr wrap="square" lIns="0" tIns="0" rIns="0" bIns="0" rtlCol="0"/>
            <a:lstStyle/>
            <a:p>
              <a:endParaRPr/>
            </a:p>
          </p:txBody>
        </p:sp>
        <p:pic>
          <p:nvPicPr>
            <p:cNvPr id="7" name="object 7"/>
            <p:cNvPicPr/>
            <p:nvPr/>
          </p:nvPicPr>
          <p:blipFill>
            <a:blip r:embed="rId2" cstate="print"/>
            <a:stretch>
              <a:fillRect/>
            </a:stretch>
          </p:blipFill>
          <p:spPr>
            <a:xfrm>
              <a:off x="1" y="12"/>
              <a:ext cx="7028497" cy="6857987"/>
            </a:xfrm>
            <a:prstGeom prst="rect">
              <a:avLst/>
            </a:prstGeom>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98817" y="0"/>
            <a:ext cx="11312525" cy="2103120"/>
            <a:chOff x="498817" y="0"/>
            <a:chExt cx="11312525" cy="2103120"/>
          </a:xfrm>
        </p:grpSpPr>
        <p:pic>
          <p:nvPicPr>
            <p:cNvPr id="3" name="object 3"/>
            <p:cNvPicPr/>
            <p:nvPr/>
          </p:nvPicPr>
          <p:blipFill>
            <a:blip r:embed="rId2" cstate="print"/>
            <a:stretch>
              <a:fillRect/>
            </a:stretch>
          </p:blipFill>
          <p:spPr>
            <a:xfrm>
              <a:off x="527304" y="0"/>
              <a:ext cx="11283696" cy="2103120"/>
            </a:xfrm>
            <a:prstGeom prst="rect">
              <a:avLst/>
            </a:prstGeom>
          </p:spPr>
        </p:pic>
        <p:sp>
          <p:nvSpPr>
            <p:cNvPr id="4" name="object 4"/>
            <p:cNvSpPr/>
            <p:nvPr/>
          </p:nvSpPr>
          <p:spPr>
            <a:xfrm>
              <a:off x="558203" y="0"/>
              <a:ext cx="11167745" cy="2019300"/>
            </a:xfrm>
            <a:custGeom>
              <a:avLst/>
              <a:gdLst/>
              <a:ahLst/>
              <a:cxnLst/>
              <a:rect l="l" t="t" r="r" b="b"/>
              <a:pathLst>
                <a:path w="11167745" h="2019300">
                  <a:moveTo>
                    <a:pt x="11167465" y="2018804"/>
                  </a:moveTo>
                  <a:lnTo>
                    <a:pt x="0" y="2018804"/>
                  </a:lnTo>
                  <a:lnTo>
                    <a:pt x="0" y="0"/>
                  </a:lnTo>
                  <a:lnTo>
                    <a:pt x="11167465" y="0"/>
                  </a:lnTo>
                  <a:lnTo>
                    <a:pt x="11167465" y="2018804"/>
                  </a:lnTo>
                  <a:close/>
                </a:path>
              </a:pathLst>
            </a:custGeom>
            <a:solidFill>
              <a:srgbClr val="FFFFFF"/>
            </a:solidFill>
          </p:spPr>
          <p:txBody>
            <a:bodyPr wrap="square" lIns="0" tIns="0" rIns="0" bIns="0" rtlCol="0"/>
            <a:lstStyle/>
            <a:p>
              <a:endParaRPr/>
            </a:p>
          </p:txBody>
        </p:sp>
        <p:sp>
          <p:nvSpPr>
            <p:cNvPr id="5" name="object 5"/>
            <p:cNvSpPr/>
            <p:nvPr/>
          </p:nvSpPr>
          <p:spPr>
            <a:xfrm>
              <a:off x="498817" y="787349"/>
              <a:ext cx="128270" cy="704215"/>
            </a:xfrm>
            <a:custGeom>
              <a:avLst/>
              <a:gdLst/>
              <a:ahLst/>
              <a:cxnLst/>
              <a:rect l="l" t="t" r="r" b="b"/>
              <a:pathLst>
                <a:path w="128270" h="704215">
                  <a:moveTo>
                    <a:pt x="128041" y="704100"/>
                  </a:moveTo>
                  <a:lnTo>
                    <a:pt x="0" y="704100"/>
                  </a:lnTo>
                  <a:lnTo>
                    <a:pt x="0" y="0"/>
                  </a:lnTo>
                  <a:lnTo>
                    <a:pt x="128041" y="0"/>
                  </a:lnTo>
                  <a:lnTo>
                    <a:pt x="128041" y="704100"/>
                  </a:lnTo>
                  <a:close/>
                </a:path>
              </a:pathLst>
            </a:custGeom>
            <a:solidFill>
              <a:srgbClr val="F5A600"/>
            </a:solidFill>
          </p:spPr>
          <p:txBody>
            <a:bodyPr wrap="square" lIns="0" tIns="0" rIns="0" bIns="0" rtlCol="0"/>
            <a:lstStyle/>
            <a:p>
              <a:endParaRPr/>
            </a:p>
          </p:txBody>
        </p:sp>
      </p:grpSp>
      <p:sp>
        <p:nvSpPr>
          <p:cNvPr id="6" name="object 6"/>
          <p:cNvSpPr txBox="1">
            <a:spLocks noGrp="1"/>
          </p:cNvSpPr>
          <p:nvPr>
            <p:ph type="title"/>
          </p:nvPr>
        </p:nvSpPr>
        <p:spPr>
          <a:xfrm>
            <a:off x="558203" y="0"/>
            <a:ext cx="11167745" cy="2047355"/>
          </a:xfrm>
          <a:prstGeom prst="rect">
            <a:avLst/>
          </a:prstGeom>
          <a:ln w="9525">
            <a:solidFill>
              <a:srgbClr val="E9E9E9"/>
            </a:solidFill>
          </a:ln>
        </p:spPr>
        <p:txBody>
          <a:bodyPr vert="horz" wrap="square" lIns="0" tIns="635" rIns="0" bIns="0" rtlCol="0">
            <a:spAutoFit/>
          </a:bodyPr>
          <a:lstStyle/>
          <a:p>
            <a:pPr>
              <a:lnSpc>
                <a:spcPct val="100000"/>
              </a:lnSpc>
              <a:spcBef>
                <a:spcPts val="5"/>
              </a:spcBef>
            </a:pPr>
            <a:endParaRPr sz="5300" dirty="0">
              <a:latin typeface="Times New Roman"/>
              <a:cs typeface="Times New Roman"/>
            </a:endParaRPr>
          </a:p>
          <a:p>
            <a:pPr marL="648335">
              <a:lnSpc>
                <a:spcPct val="100000"/>
              </a:lnSpc>
              <a:spcBef>
                <a:spcPts val="5"/>
              </a:spcBef>
            </a:pPr>
            <a:r>
              <a:rPr lang="el-GR" sz="4000" b="1" spc="265" dirty="0">
                <a:solidFill>
                  <a:srgbClr val="000000"/>
                </a:solidFill>
                <a:latin typeface="Century Gothic"/>
                <a:cs typeface="Century Gothic"/>
              </a:rPr>
              <a:t>Το πρόβλημα της ευθυγράμμισης αξιών</a:t>
            </a:r>
            <a:endParaRPr sz="4000" dirty="0">
              <a:latin typeface="Century Gothic"/>
              <a:cs typeface="Century Gothic"/>
            </a:endParaRPr>
          </a:p>
        </p:txBody>
      </p:sp>
      <p:sp>
        <p:nvSpPr>
          <p:cNvPr id="7" name="object 7"/>
          <p:cNvSpPr txBox="1"/>
          <p:nvPr/>
        </p:nvSpPr>
        <p:spPr>
          <a:xfrm>
            <a:off x="1194308" y="2483612"/>
            <a:ext cx="9815830" cy="3063018"/>
          </a:xfrm>
          <a:prstGeom prst="rect">
            <a:avLst/>
          </a:prstGeom>
        </p:spPr>
        <p:txBody>
          <a:bodyPr vert="horz" wrap="square" lIns="0" tIns="12700" rIns="0" bIns="0" rtlCol="0">
            <a:spAutoFit/>
          </a:bodyPr>
          <a:lstStyle/>
          <a:p>
            <a:pPr marL="120650" marR="1704975" indent="-107950" algn="just">
              <a:lnSpc>
                <a:spcPct val="107500"/>
              </a:lnSpc>
              <a:spcBef>
                <a:spcPts val="100"/>
              </a:spcBef>
              <a:buSzPct val="95833"/>
              <a:buFont typeface="Arial"/>
              <a:buChar char="•"/>
              <a:tabLst>
                <a:tab pos="241300" algn="l"/>
              </a:tabLst>
            </a:pPr>
            <a:r>
              <a:rPr lang="el-GR" sz="2400" spc="-45" dirty="0">
                <a:latin typeface="Century Gothic"/>
                <a:cs typeface="Century Gothic"/>
              </a:rPr>
              <a:t>Ευφυείς παράγοντες: συστήματα που αντιλαμβάνονται και δρουν σε κάποιο περιβάλλον</a:t>
            </a:r>
            <a:endParaRPr sz="2400" dirty="0">
              <a:latin typeface="Century Gothic"/>
              <a:cs typeface="Century Gothic"/>
            </a:endParaRPr>
          </a:p>
          <a:p>
            <a:pPr marL="120650" marR="5080" indent="-107950" algn="just">
              <a:lnSpc>
                <a:spcPct val="109600"/>
              </a:lnSpc>
              <a:spcBef>
                <a:spcPts val="1040"/>
              </a:spcBef>
              <a:buSzPct val="95833"/>
              <a:buFont typeface="Arial"/>
              <a:buChar char="•"/>
              <a:tabLst>
                <a:tab pos="241300" algn="l"/>
              </a:tabLst>
            </a:pPr>
            <a:r>
              <a:rPr lang="el-GR" sz="2400" spc="60" dirty="0">
                <a:latin typeface="Century Gothic"/>
                <a:cs typeface="Century Gothic"/>
              </a:rPr>
              <a:t>Η πρόοδος στην έρευνα για την ΤΝ καθιστά επίκαιρη την εστίαση της έρευνας όχι μόνο στο να γίνει η ΤΝ πιο ικανή, αλλά και στη μεγιστοποίηση του κοινωνικού οφέλους της ΤΝ</a:t>
            </a:r>
            <a:endParaRPr sz="2400" dirty="0">
              <a:latin typeface="Century Gothic"/>
              <a:cs typeface="Century Gothic"/>
            </a:endParaRPr>
          </a:p>
          <a:p>
            <a:pPr marL="120014" indent="-107950">
              <a:lnSpc>
                <a:spcPct val="100000"/>
              </a:lnSpc>
              <a:spcBef>
                <a:spcPts val="1320"/>
              </a:spcBef>
              <a:buSzPct val="95833"/>
              <a:buFont typeface="Arial"/>
              <a:buChar char="•"/>
              <a:tabLst>
                <a:tab pos="120650" algn="l"/>
              </a:tabLst>
            </a:pPr>
            <a:r>
              <a:rPr lang="el-GR" sz="2400" spc="-25" dirty="0">
                <a:latin typeface="Century Gothic"/>
                <a:cs typeface="Century Gothic"/>
              </a:rPr>
              <a:t>Διεπιστημονική έρευνα, διαδικασία διασταυρούμενης γονιμοποίησης</a:t>
            </a:r>
          </a:p>
        </p:txBody>
      </p:sp>
      <p:sp>
        <p:nvSpPr>
          <p:cNvPr id="8" name="object 8"/>
          <p:cNvSpPr txBox="1"/>
          <p:nvPr/>
        </p:nvSpPr>
        <p:spPr>
          <a:xfrm>
            <a:off x="4629200" y="6110732"/>
            <a:ext cx="6463030" cy="388620"/>
          </a:xfrm>
          <a:prstGeom prst="rect">
            <a:avLst/>
          </a:prstGeom>
        </p:spPr>
        <p:txBody>
          <a:bodyPr vert="horz" wrap="square" lIns="0" tIns="20955" rIns="0" bIns="0" rtlCol="0">
            <a:spAutoFit/>
          </a:bodyPr>
          <a:lstStyle/>
          <a:p>
            <a:pPr marL="12700" marR="5080">
              <a:lnSpc>
                <a:spcPts val="1420"/>
              </a:lnSpc>
              <a:spcBef>
                <a:spcPts val="165"/>
              </a:spcBef>
            </a:pPr>
            <a:r>
              <a:rPr sz="1200" dirty="0">
                <a:solidFill>
                  <a:srgbClr val="2D404E"/>
                </a:solidFill>
                <a:latin typeface="Arial"/>
                <a:cs typeface="Arial"/>
              </a:rPr>
              <a:t>Russell,</a:t>
            </a:r>
            <a:r>
              <a:rPr sz="1200" spc="-25" dirty="0">
                <a:solidFill>
                  <a:srgbClr val="2D404E"/>
                </a:solidFill>
                <a:latin typeface="Arial"/>
                <a:cs typeface="Arial"/>
              </a:rPr>
              <a:t> </a:t>
            </a:r>
            <a:r>
              <a:rPr sz="1200" dirty="0">
                <a:solidFill>
                  <a:srgbClr val="2D404E"/>
                </a:solidFill>
                <a:latin typeface="Arial"/>
                <a:cs typeface="Arial"/>
              </a:rPr>
              <a:t>S.,</a:t>
            </a:r>
            <a:r>
              <a:rPr sz="1200" spc="-5" dirty="0">
                <a:solidFill>
                  <a:srgbClr val="2D404E"/>
                </a:solidFill>
                <a:latin typeface="Arial"/>
                <a:cs typeface="Arial"/>
              </a:rPr>
              <a:t> </a:t>
            </a:r>
            <a:r>
              <a:rPr sz="1200" dirty="0">
                <a:solidFill>
                  <a:srgbClr val="2D404E"/>
                </a:solidFill>
                <a:latin typeface="Arial"/>
                <a:cs typeface="Arial"/>
              </a:rPr>
              <a:t>D.</a:t>
            </a:r>
            <a:r>
              <a:rPr sz="1200" spc="-15" dirty="0">
                <a:solidFill>
                  <a:srgbClr val="2D404E"/>
                </a:solidFill>
                <a:latin typeface="Arial"/>
                <a:cs typeface="Arial"/>
              </a:rPr>
              <a:t> </a:t>
            </a:r>
            <a:r>
              <a:rPr sz="1200" dirty="0">
                <a:solidFill>
                  <a:srgbClr val="2D404E"/>
                </a:solidFill>
                <a:latin typeface="Arial"/>
                <a:cs typeface="Arial"/>
              </a:rPr>
              <a:t>Dewey</a:t>
            </a:r>
            <a:r>
              <a:rPr sz="1200" spc="-5" dirty="0">
                <a:solidFill>
                  <a:srgbClr val="2D404E"/>
                </a:solidFill>
                <a:latin typeface="Arial"/>
                <a:cs typeface="Arial"/>
              </a:rPr>
              <a:t> </a:t>
            </a:r>
            <a:r>
              <a:rPr sz="1200" dirty="0">
                <a:solidFill>
                  <a:srgbClr val="2D404E"/>
                </a:solidFill>
                <a:latin typeface="Arial"/>
                <a:cs typeface="Arial"/>
              </a:rPr>
              <a:t>and</a:t>
            </a:r>
            <a:r>
              <a:rPr sz="1200" spc="-20" dirty="0">
                <a:solidFill>
                  <a:srgbClr val="2D404E"/>
                </a:solidFill>
                <a:latin typeface="Arial"/>
                <a:cs typeface="Arial"/>
              </a:rPr>
              <a:t> </a:t>
            </a:r>
            <a:r>
              <a:rPr sz="1200" dirty="0">
                <a:solidFill>
                  <a:srgbClr val="2D404E"/>
                </a:solidFill>
                <a:latin typeface="Arial"/>
                <a:cs typeface="Arial"/>
              </a:rPr>
              <a:t>Max</a:t>
            </a:r>
            <a:r>
              <a:rPr sz="1200" spc="-35" dirty="0">
                <a:solidFill>
                  <a:srgbClr val="2D404E"/>
                </a:solidFill>
                <a:latin typeface="Arial"/>
                <a:cs typeface="Arial"/>
              </a:rPr>
              <a:t> </a:t>
            </a:r>
            <a:r>
              <a:rPr sz="1200" spc="-20" dirty="0">
                <a:solidFill>
                  <a:srgbClr val="2D404E"/>
                </a:solidFill>
                <a:latin typeface="Arial"/>
                <a:cs typeface="Arial"/>
              </a:rPr>
              <a:t>Tegmark.</a:t>
            </a:r>
            <a:r>
              <a:rPr sz="1200" spc="-10" dirty="0">
                <a:solidFill>
                  <a:srgbClr val="2D404E"/>
                </a:solidFill>
                <a:latin typeface="Arial"/>
                <a:cs typeface="Arial"/>
              </a:rPr>
              <a:t> </a:t>
            </a:r>
            <a:r>
              <a:rPr sz="1200" dirty="0">
                <a:solidFill>
                  <a:srgbClr val="2D404E"/>
                </a:solidFill>
                <a:latin typeface="Arial"/>
                <a:cs typeface="Arial"/>
              </a:rPr>
              <a:t>“Research</a:t>
            </a:r>
            <a:r>
              <a:rPr sz="1200" spc="-20" dirty="0">
                <a:solidFill>
                  <a:srgbClr val="2D404E"/>
                </a:solidFill>
                <a:latin typeface="Arial"/>
                <a:cs typeface="Arial"/>
              </a:rPr>
              <a:t> </a:t>
            </a:r>
            <a:r>
              <a:rPr sz="1200" dirty="0">
                <a:solidFill>
                  <a:srgbClr val="2D404E"/>
                </a:solidFill>
                <a:latin typeface="Arial"/>
                <a:cs typeface="Arial"/>
              </a:rPr>
              <a:t>Priorities</a:t>
            </a:r>
            <a:r>
              <a:rPr sz="1200" spc="-10" dirty="0">
                <a:solidFill>
                  <a:srgbClr val="2D404E"/>
                </a:solidFill>
                <a:latin typeface="Arial"/>
                <a:cs typeface="Arial"/>
              </a:rPr>
              <a:t> </a:t>
            </a:r>
            <a:r>
              <a:rPr sz="1200" dirty="0">
                <a:solidFill>
                  <a:srgbClr val="2D404E"/>
                </a:solidFill>
                <a:latin typeface="Arial"/>
                <a:cs typeface="Arial"/>
              </a:rPr>
              <a:t>for</a:t>
            </a:r>
            <a:r>
              <a:rPr sz="1200" spc="-15" dirty="0">
                <a:solidFill>
                  <a:srgbClr val="2D404E"/>
                </a:solidFill>
                <a:latin typeface="Arial"/>
                <a:cs typeface="Arial"/>
              </a:rPr>
              <a:t> </a:t>
            </a:r>
            <a:r>
              <a:rPr sz="1200" dirty="0">
                <a:solidFill>
                  <a:srgbClr val="2D404E"/>
                </a:solidFill>
                <a:latin typeface="Arial"/>
                <a:cs typeface="Arial"/>
              </a:rPr>
              <a:t>Robust</a:t>
            </a:r>
            <a:r>
              <a:rPr sz="1200" spc="-10" dirty="0">
                <a:solidFill>
                  <a:srgbClr val="2D404E"/>
                </a:solidFill>
                <a:latin typeface="Arial"/>
                <a:cs typeface="Arial"/>
              </a:rPr>
              <a:t> </a:t>
            </a:r>
            <a:r>
              <a:rPr sz="1200" dirty="0">
                <a:solidFill>
                  <a:srgbClr val="2D404E"/>
                </a:solidFill>
                <a:latin typeface="Arial"/>
                <a:cs typeface="Arial"/>
              </a:rPr>
              <a:t>and</a:t>
            </a:r>
            <a:r>
              <a:rPr sz="1200" spc="-20" dirty="0">
                <a:solidFill>
                  <a:srgbClr val="2D404E"/>
                </a:solidFill>
                <a:latin typeface="Arial"/>
                <a:cs typeface="Arial"/>
              </a:rPr>
              <a:t> </a:t>
            </a:r>
            <a:r>
              <a:rPr sz="1200" spc="-10" dirty="0">
                <a:solidFill>
                  <a:srgbClr val="2D404E"/>
                </a:solidFill>
                <a:latin typeface="Arial"/>
                <a:cs typeface="Arial"/>
              </a:rPr>
              <a:t>Beneficial</a:t>
            </a:r>
            <a:r>
              <a:rPr sz="1200" spc="-70" dirty="0">
                <a:solidFill>
                  <a:srgbClr val="2D404E"/>
                </a:solidFill>
                <a:latin typeface="Arial"/>
                <a:cs typeface="Arial"/>
              </a:rPr>
              <a:t> </a:t>
            </a:r>
            <a:r>
              <a:rPr sz="1200" spc="-10" dirty="0">
                <a:solidFill>
                  <a:srgbClr val="2D404E"/>
                </a:solidFill>
                <a:latin typeface="Arial"/>
                <a:cs typeface="Arial"/>
              </a:rPr>
              <a:t>Artificial </a:t>
            </a:r>
            <a:r>
              <a:rPr sz="1200" dirty="0">
                <a:solidFill>
                  <a:srgbClr val="2D404E"/>
                </a:solidFill>
                <a:latin typeface="Arial"/>
                <a:cs typeface="Arial"/>
              </a:rPr>
              <a:t>Intelligence.”</a:t>
            </a:r>
            <a:r>
              <a:rPr sz="1200" i="1" dirty="0">
                <a:solidFill>
                  <a:srgbClr val="2D404E"/>
                </a:solidFill>
                <a:latin typeface="Arial"/>
                <a:cs typeface="Arial"/>
              </a:rPr>
              <a:t>AI</a:t>
            </a:r>
            <a:r>
              <a:rPr sz="1200" i="1" spc="-35" dirty="0">
                <a:solidFill>
                  <a:srgbClr val="2D404E"/>
                </a:solidFill>
                <a:latin typeface="Arial"/>
                <a:cs typeface="Arial"/>
              </a:rPr>
              <a:t> </a:t>
            </a:r>
            <a:r>
              <a:rPr sz="1200" i="1" dirty="0">
                <a:solidFill>
                  <a:srgbClr val="2D404E"/>
                </a:solidFill>
                <a:latin typeface="Arial"/>
                <a:cs typeface="Arial"/>
              </a:rPr>
              <a:t>Mag.</a:t>
            </a:r>
            <a:r>
              <a:rPr sz="1200" dirty="0">
                <a:solidFill>
                  <a:srgbClr val="2D404E"/>
                </a:solidFill>
                <a:latin typeface="Arial"/>
                <a:cs typeface="Arial"/>
              </a:rPr>
              <a:t>36</a:t>
            </a:r>
            <a:r>
              <a:rPr sz="1200" spc="-40" dirty="0">
                <a:solidFill>
                  <a:srgbClr val="2D404E"/>
                </a:solidFill>
                <a:latin typeface="Arial"/>
                <a:cs typeface="Arial"/>
              </a:rPr>
              <a:t> </a:t>
            </a:r>
            <a:r>
              <a:rPr sz="1200" dirty="0">
                <a:solidFill>
                  <a:srgbClr val="2D404E"/>
                </a:solidFill>
                <a:latin typeface="Arial"/>
                <a:cs typeface="Arial"/>
              </a:rPr>
              <a:t>(2015):</a:t>
            </a:r>
            <a:r>
              <a:rPr sz="1200" spc="-30" dirty="0">
                <a:solidFill>
                  <a:srgbClr val="2D404E"/>
                </a:solidFill>
                <a:latin typeface="Arial"/>
                <a:cs typeface="Arial"/>
              </a:rPr>
              <a:t> </a:t>
            </a:r>
            <a:r>
              <a:rPr sz="1200" spc="-10" dirty="0">
                <a:solidFill>
                  <a:srgbClr val="2D404E"/>
                </a:solidFill>
                <a:latin typeface="Arial"/>
                <a:cs typeface="Arial"/>
              </a:rPr>
              <a:t>105-</a:t>
            </a:r>
            <a:r>
              <a:rPr sz="1200" spc="-20" dirty="0">
                <a:solidFill>
                  <a:srgbClr val="2D404E"/>
                </a:solidFill>
                <a:latin typeface="Arial"/>
                <a:cs typeface="Arial"/>
              </a:rPr>
              <a:t>114.</a:t>
            </a:r>
            <a:endParaRPr sz="1200">
              <a:latin typeface="Arial"/>
              <a:cs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3752372" y="228612"/>
              <a:ext cx="8439628" cy="6400788"/>
            </a:xfrm>
            <a:prstGeom prst="rect">
              <a:avLst/>
            </a:prstGeom>
          </p:spPr>
        </p:pic>
        <p:pic>
          <p:nvPicPr>
            <p:cNvPr id="4" name="object 4"/>
            <p:cNvPicPr/>
            <p:nvPr/>
          </p:nvPicPr>
          <p:blipFill>
            <a:blip r:embed="rId3" cstate="print"/>
            <a:stretch>
              <a:fillRect/>
            </a:stretch>
          </p:blipFill>
          <p:spPr>
            <a:xfrm>
              <a:off x="0" y="0"/>
              <a:ext cx="9756648" cy="6857999"/>
            </a:xfrm>
            <a:prstGeom prst="rect">
              <a:avLst/>
            </a:prstGeom>
          </p:spPr>
        </p:pic>
      </p:grpSp>
      <p:sp>
        <p:nvSpPr>
          <p:cNvPr id="5" name="object 5"/>
          <p:cNvSpPr txBox="1"/>
          <p:nvPr/>
        </p:nvSpPr>
        <p:spPr>
          <a:xfrm>
            <a:off x="556721" y="3495547"/>
            <a:ext cx="3287395" cy="756920"/>
          </a:xfrm>
          <a:prstGeom prst="rect">
            <a:avLst/>
          </a:prstGeom>
        </p:spPr>
        <p:txBody>
          <a:bodyPr vert="horz" wrap="square" lIns="0" tIns="12700" rIns="0" bIns="0" rtlCol="0">
            <a:spAutoFit/>
          </a:bodyPr>
          <a:lstStyle/>
          <a:p>
            <a:pPr marL="12700">
              <a:lnSpc>
                <a:spcPct val="100000"/>
              </a:lnSpc>
              <a:spcBef>
                <a:spcPts val="100"/>
              </a:spcBef>
            </a:pPr>
            <a:r>
              <a:rPr lang="el-GR" sz="4800" spc="-50" dirty="0" err="1">
                <a:latin typeface="Calibri"/>
                <a:cs typeface="Calibri"/>
              </a:rPr>
              <a:t>Ωφελιµισµός</a:t>
            </a:r>
            <a:endParaRPr sz="4800" dirty="0">
              <a:latin typeface="Calibri"/>
              <a:cs typeface="Calibri"/>
            </a:endParaRPr>
          </a:p>
        </p:txBody>
      </p:sp>
      <p:sp>
        <p:nvSpPr>
          <p:cNvPr id="6" name="object 6"/>
          <p:cNvSpPr txBox="1"/>
          <p:nvPr/>
        </p:nvSpPr>
        <p:spPr>
          <a:xfrm>
            <a:off x="556719" y="4853940"/>
            <a:ext cx="3670300" cy="610870"/>
          </a:xfrm>
          <a:prstGeom prst="rect">
            <a:avLst/>
          </a:prstGeom>
        </p:spPr>
        <p:txBody>
          <a:bodyPr vert="horz" wrap="square" lIns="0" tIns="41910" rIns="0" bIns="0" rtlCol="0">
            <a:spAutoFit/>
          </a:bodyPr>
          <a:lstStyle/>
          <a:p>
            <a:pPr marL="12700" marR="5080">
              <a:lnSpc>
                <a:spcPts val="2210"/>
              </a:lnSpc>
              <a:spcBef>
                <a:spcPts val="330"/>
              </a:spcBef>
            </a:pPr>
            <a:r>
              <a:rPr sz="2000" spc="-10" dirty="0">
                <a:latin typeface="Calibri"/>
                <a:cs typeface="Calibri"/>
              </a:rPr>
              <a:t>Evaluating</a:t>
            </a:r>
            <a:r>
              <a:rPr sz="2000" spc="-30" dirty="0">
                <a:latin typeface="Calibri"/>
                <a:cs typeface="Calibri"/>
              </a:rPr>
              <a:t> </a:t>
            </a:r>
            <a:r>
              <a:rPr sz="2000" dirty="0">
                <a:latin typeface="Calibri"/>
                <a:cs typeface="Calibri"/>
              </a:rPr>
              <a:t>the</a:t>
            </a:r>
            <a:r>
              <a:rPr sz="2000" spc="-30" dirty="0">
                <a:latin typeface="Calibri"/>
                <a:cs typeface="Calibri"/>
              </a:rPr>
              <a:t> </a:t>
            </a:r>
            <a:r>
              <a:rPr sz="2000" dirty="0">
                <a:latin typeface="Calibri"/>
                <a:cs typeface="Calibri"/>
              </a:rPr>
              <a:t>consequences</a:t>
            </a:r>
            <a:r>
              <a:rPr sz="2000" spc="-30" dirty="0">
                <a:latin typeface="Calibri"/>
                <a:cs typeface="Calibri"/>
              </a:rPr>
              <a:t> </a:t>
            </a:r>
            <a:r>
              <a:rPr sz="2000" dirty="0">
                <a:latin typeface="Calibri"/>
                <a:cs typeface="Calibri"/>
              </a:rPr>
              <a:t>of</a:t>
            </a:r>
            <a:r>
              <a:rPr sz="2000" spc="-30" dirty="0">
                <a:latin typeface="Calibri"/>
                <a:cs typeface="Calibri"/>
              </a:rPr>
              <a:t> </a:t>
            </a:r>
            <a:r>
              <a:rPr sz="2000" spc="-25" dirty="0">
                <a:latin typeface="Calibri"/>
                <a:cs typeface="Calibri"/>
              </a:rPr>
              <a:t>the </a:t>
            </a:r>
            <a:r>
              <a:rPr sz="2000" dirty="0">
                <a:latin typeface="Calibri"/>
                <a:cs typeface="Calibri"/>
              </a:rPr>
              <a:t>possible</a:t>
            </a:r>
            <a:r>
              <a:rPr sz="2000" spc="-45" dirty="0">
                <a:latin typeface="Calibri"/>
                <a:cs typeface="Calibri"/>
              </a:rPr>
              <a:t> </a:t>
            </a:r>
            <a:r>
              <a:rPr sz="2000" dirty="0">
                <a:latin typeface="Calibri"/>
                <a:cs typeface="Calibri"/>
              </a:rPr>
              <a:t>actions</a:t>
            </a:r>
            <a:r>
              <a:rPr sz="2000" spc="-35" dirty="0">
                <a:latin typeface="Calibri"/>
                <a:cs typeface="Calibri"/>
              </a:rPr>
              <a:t> </a:t>
            </a:r>
            <a:r>
              <a:rPr sz="2000" spc="-10" dirty="0">
                <a:latin typeface="Calibri"/>
                <a:cs typeface="Calibri"/>
              </a:rPr>
              <a:t>before</a:t>
            </a:r>
            <a:r>
              <a:rPr sz="2000" spc="-30" dirty="0">
                <a:latin typeface="Calibri"/>
                <a:cs typeface="Calibri"/>
              </a:rPr>
              <a:t> </a:t>
            </a:r>
            <a:r>
              <a:rPr sz="2000" spc="-10" dirty="0">
                <a:latin typeface="Calibri"/>
                <a:cs typeface="Calibri"/>
              </a:rPr>
              <a:t>deciding</a:t>
            </a:r>
            <a:endParaRPr sz="2000">
              <a:latin typeface="Calibri"/>
              <a:cs typeface="Calibri"/>
            </a:endParaRPr>
          </a:p>
        </p:txBody>
      </p:sp>
      <p:grpSp>
        <p:nvGrpSpPr>
          <p:cNvPr id="7" name="object 7"/>
          <p:cNvGrpSpPr/>
          <p:nvPr/>
        </p:nvGrpSpPr>
        <p:grpSpPr>
          <a:xfrm>
            <a:off x="481012" y="625678"/>
            <a:ext cx="3977640" cy="3939540"/>
            <a:chOff x="481012" y="625678"/>
            <a:chExt cx="3977640" cy="3939540"/>
          </a:xfrm>
        </p:grpSpPr>
        <p:sp>
          <p:nvSpPr>
            <p:cNvPr id="8" name="object 8"/>
            <p:cNvSpPr/>
            <p:nvPr/>
          </p:nvSpPr>
          <p:spPr>
            <a:xfrm>
              <a:off x="481012" y="625678"/>
              <a:ext cx="704215" cy="146685"/>
            </a:xfrm>
            <a:custGeom>
              <a:avLst/>
              <a:gdLst/>
              <a:ahLst/>
              <a:cxnLst/>
              <a:rect l="l" t="t" r="r" b="b"/>
              <a:pathLst>
                <a:path w="704215" h="146684">
                  <a:moveTo>
                    <a:pt x="704100" y="146303"/>
                  </a:moveTo>
                  <a:lnTo>
                    <a:pt x="0" y="146303"/>
                  </a:lnTo>
                  <a:lnTo>
                    <a:pt x="0" y="0"/>
                  </a:lnTo>
                  <a:lnTo>
                    <a:pt x="704100" y="0"/>
                  </a:lnTo>
                  <a:lnTo>
                    <a:pt x="704100" y="146303"/>
                  </a:lnTo>
                  <a:close/>
                </a:path>
              </a:pathLst>
            </a:custGeom>
            <a:solidFill>
              <a:srgbClr val="ED7C30"/>
            </a:solidFill>
          </p:spPr>
          <p:txBody>
            <a:bodyPr wrap="square" lIns="0" tIns="0" rIns="0" bIns="0" rtlCol="0"/>
            <a:lstStyle/>
            <a:p>
              <a:endParaRPr/>
            </a:p>
          </p:txBody>
        </p:sp>
        <p:sp>
          <p:nvSpPr>
            <p:cNvPr id="9" name="object 9"/>
            <p:cNvSpPr/>
            <p:nvPr/>
          </p:nvSpPr>
          <p:spPr>
            <a:xfrm>
              <a:off x="481012" y="4546891"/>
              <a:ext cx="3977640" cy="18415"/>
            </a:xfrm>
            <a:custGeom>
              <a:avLst/>
              <a:gdLst/>
              <a:ahLst/>
              <a:cxnLst/>
              <a:rect l="l" t="t" r="r" b="b"/>
              <a:pathLst>
                <a:path w="3977640" h="18414">
                  <a:moveTo>
                    <a:pt x="3977627" y="18300"/>
                  </a:moveTo>
                  <a:lnTo>
                    <a:pt x="0" y="18300"/>
                  </a:lnTo>
                  <a:lnTo>
                    <a:pt x="0" y="0"/>
                  </a:lnTo>
                  <a:lnTo>
                    <a:pt x="3977627" y="0"/>
                  </a:lnTo>
                  <a:lnTo>
                    <a:pt x="3977627" y="18300"/>
                  </a:lnTo>
                  <a:close/>
                </a:path>
              </a:pathLst>
            </a:custGeom>
            <a:solidFill>
              <a:srgbClr val="D5D5D5"/>
            </a:solidFill>
          </p:spPr>
          <p:txBody>
            <a:bodyPr wrap="square" lIns="0" tIns="0" rIns="0" bIns="0" rtlCol="0"/>
            <a:lstStyle/>
            <a:p>
              <a:endParaRPr/>
            </a:p>
          </p:txBody>
        </p:sp>
      </p:gr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19" y="0"/>
              <a:ext cx="12191980" cy="6858000"/>
            </a:xfrm>
            <a:prstGeom prst="rect">
              <a:avLst/>
            </a:prstGeom>
          </p:spPr>
        </p:pic>
        <p:pic>
          <p:nvPicPr>
            <p:cNvPr id="4" name="object 4"/>
            <p:cNvPicPr/>
            <p:nvPr/>
          </p:nvPicPr>
          <p:blipFill>
            <a:blip r:embed="rId3" cstate="print"/>
            <a:stretch>
              <a:fillRect/>
            </a:stretch>
          </p:blipFill>
          <p:spPr>
            <a:xfrm>
              <a:off x="0" y="2264663"/>
              <a:ext cx="12188952" cy="4593336"/>
            </a:xfrm>
            <a:prstGeom prst="rect">
              <a:avLst/>
            </a:prstGeom>
          </p:spPr>
        </p:pic>
      </p:grpSp>
      <p:sp>
        <p:nvSpPr>
          <p:cNvPr id="5" name="object 5"/>
          <p:cNvSpPr txBox="1"/>
          <p:nvPr/>
        </p:nvSpPr>
        <p:spPr>
          <a:xfrm>
            <a:off x="483293" y="4364228"/>
            <a:ext cx="6679507" cy="1028487"/>
          </a:xfrm>
          <a:prstGeom prst="rect">
            <a:avLst/>
          </a:prstGeom>
        </p:spPr>
        <p:txBody>
          <a:bodyPr vert="horz" wrap="square" lIns="0" tIns="12700" rIns="0" bIns="0" rtlCol="0">
            <a:spAutoFit/>
          </a:bodyPr>
          <a:lstStyle/>
          <a:p>
            <a:pPr marL="12700">
              <a:lnSpc>
                <a:spcPct val="100000"/>
              </a:lnSpc>
              <a:spcBef>
                <a:spcPts val="100"/>
              </a:spcBef>
            </a:pPr>
            <a:r>
              <a:rPr lang="el-GR" sz="6600" spc="-60" dirty="0">
                <a:solidFill>
                  <a:srgbClr val="FFFFFF"/>
                </a:solidFill>
                <a:latin typeface="Calibri"/>
                <a:cs typeface="Calibri"/>
              </a:rPr>
              <a:t>Συμβολαιοκρατία</a:t>
            </a:r>
            <a:endParaRPr sz="6600" dirty="0">
              <a:latin typeface="Calibri"/>
              <a:cs typeface="Calibri"/>
            </a:endParaRPr>
          </a:p>
        </p:txBody>
      </p:sp>
      <p:sp>
        <p:nvSpPr>
          <p:cNvPr id="6" name="object 6"/>
          <p:cNvSpPr txBox="1"/>
          <p:nvPr/>
        </p:nvSpPr>
        <p:spPr>
          <a:xfrm>
            <a:off x="0" y="5575046"/>
            <a:ext cx="9785985" cy="501419"/>
          </a:xfrm>
          <a:prstGeom prst="rect">
            <a:avLst/>
          </a:prstGeom>
          <a:solidFill>
            <a:srgbClr val="ED7C30"/>
          </a:solidFill>
        </p:spPr>
        <p:txBody>
          <a:bodyPr vert="horz" wrap="square" lIns="0" tIns="130810" rIns="0" bIns="0" rtlCol="0">
            <a:spAutoFit/>
          </a:bodyPr>
          <a:lstStyle/>
          <a:p>
            <a:pPr marL="495934">
              <a:lnSpc>
                <a:spcPct val="100000"/>
              </a:lnSpc>
              <a:spcBef>
                <a:spcPts val="1030"/>
              </a:spcBef>
            </a:pPr>
            <a:r>
              <a:rPr lang="el-GR" sz="2400" dirty="0">
                <a:solidFill>
                  <a:srgbClr val="FFFFFF"/>
                </a:solidFill>
                <a:latin typeface="Calibri"/>
                <a:cs typeface="Calibri"/>
              </a:rPr>
              <a:t>Επίτευξη συμφωνίας μεταξύ των εμπλεκόμενων πλευρών</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0" y="0"/>
              <a:ext cx="12192000" cy="6858000"/>
            </a:xfrm>
            <a:prstGeom prst="rect">
              <a:avLst/>
            </a:prstGeom>
          </p:spPr>
        </p:pic>
        <p:pic>
          <p:nvPicPr>
            <p:cNvPr id="4" name="object 4"/>
            <p:cNvPicPr/>
            <p:nvPr/>
          </p:nvPicPr>
          <p:blipFill>
            <a:blip r:embed="rId3" cstate="print"/>
            <a:stretch>
              <a:fillRect/>
            </a:stretch>
          </p:blipFill>
          <p:spPr>
            <a:xfrm>
              <a:off x="0" y="2264663"/>
              <a:ext cx="12188952" cy="4593336"/>
            </a:xfrm>
            <a:prstGeom prst="rect">
              <a:avLst/>
            </a:prstGeom>
          </p:spPr>
        </p:pic>
      </p:grpSp>
      <p:sp>
        <p:nvSpPr>
          <p:cNvPr id="5" name="object 5"/>
          <p:cNvSpPr txBox="1"/>
          <p:nvPr/>
        </p:nvSpPr>
        <p:spPr>
          <a:xfrm>
            <a:off x="483293" y="4364228"/>
            <a:ext cx="7813675" cy="1028487"/>
          </a:xfrm>
          <a:prstGeom prst="rect">
            <a:avLst/>
          </a:prstGeom>
        </p:spPr>
        <p:txBody>
          <a:bodyPr vert="horz" wrap="square" lIns="0" tIns="12700" rIns="0" bIns="0" rtlCol="0">
            <a:spAutoFit/>
          </a:bodyPr>
          <a:lstStyle/>
          <a:p>
            <a:pPr marL="12700">
              <a:lnSpc>
                <a:spcPct val="100000"/>
              </a:lnSpc>
              <a:spcBef>
                <a:spcPts val="100"/>
              </a:spcBef>
            </a:pPr>
            <a:r>
              <a:rPr lang="el-GR" sz="6600" dirty="0">
                <a:solidFill>
                  <a:srgbClr val="FFFFFF"/>
                </a:solidFill>
                <a:latin typeface="Calibri"/>
                <a:cs typeface="Calibri"/>
              </a:rPr>
              <a:t>Σενάρια εντός σειράς</a:t>
            </a:r>
            <a:endParaRPr sz="6600" dirty="0">
              <a:latin typeface="Calibri"/>
              <a:cs typeface="Calibri"/>
            </a:endParaRPr>
          </a:p>
        </p:txBody>
      </p:sp>
      <p:sp>
        <p:nvSpPr>
          <p:cNvPr id="6" name="object 6"/>
          <p:cNvSpPr txBox="1"/>
          <p:nvPr/>
        </p:nvSpPr>
        <p:spPr>
          <a:xfrm>
            <a:off x="495993" y="5720441"/>
            <a:ext cx="7800975" cy="372110"/>
          </a:xfrm>
          <a:prstGeom prst="rect">
            <a:avLst/>
          </a:prstGeom>
        </p:spPr>
        <p:txBody>
          <a:bodyPr vert="horz" wrap="square" lIns="0" tIns="0" rIns="0" bIns="0" rtlCol="0">
            <a:spAutoFit/>
          </a:bodyPr>
          <a:lstStyle/>
          <a:p>
            <a:pPr>
              <a:lnSpc>
                <a:spcPts val="2765"/>
              </a:lnSpc>
            </a:pPr>
            <a:r>
              <a:rPr sz="2400" dirty="0">
                <a:solidFill>
                  <a:srgbClr val="FFFFFF"/>
                </a:solidFill>
                <a:latin typeface="Calibri"/>
                <a:cs typeface="Calibri"/>
              </a:rPr>
              <a:t>Each</a:t>
            </a:r>
            <a:r>
              <a:rPr sz="2400" spc="-55" dirty="0">
                <a:solidFill>
                  <a:srgbClr val="FFFFFF"/>
                </a:solidFill>
                <a:latin typeface="Calibri"/>
                <a:cs typeface="Calibri"/>
              </a:rPr>
              <a:t> </a:t>
            </a:r>
            <a:r>
              <a:rPr sz="2400" dirty="0">
                <a:solidFill>
                  <a:srgbClr val="FFFFFF"/>
                </a:solidFill>
                <a:latin typeface="Calibri"/>
                <a:cs typeface="Calibri"/>
              </a:rPr>
              <a:t>person</a:t>
            </a:r>
            <a:r>
              <a:rPr sz="2400" spc="-45" dirty="0">
                <a:solidFill>
                  <a:srgbClr val="FFFFFF"/>
                </a:solidFill>
                <a:latin typeface="Calibri"/>
                <a:cs typeface="Calibri"/>
              </a:rPr>
              <a:t> </a:t>
            </a:r>
            <a:r>
              <a:rPr sz="2400" dirty="0">
                <a:solidFill>
                  <a:srgbClr val="FFFFFF"/>
                </a:solidFill>
                <a:latin typeface="Calibri"/>
                <a:cs typeface="Calibri"/>
              </a:rPr>
              <a:t>in</a:t>
            </a:r>
            <a:r>
              <a:rPr sz="2400" spc="-30" dirty="0">
                <a:solidFill>
                  <a:srgbClr val="FFFFFF"/>
                </a:solidFill>
                <a:latin typeface="Calibri"/>
                <a:cs typeface="Calibri"/>
              </a:rPr>
              <a:t> </a:t>
            </a:r>
            <a:r>
              <a:rPr sz="2400" dirty="0">
                <a:solidFill>
                  <a:srgbClr val="FFFFFF"/>
                </a:solidFill>
                <a:latin typeface="Calibri"/>
                <a:cs typeface="Calibri"/>
              </a:rPr>
              <a:t>line</a:t>
            </a:r>
            <a:r>
              <a:rPr sz="2400" spc="-40" dirty="0">
                <a:solidFill>
                  <a:srgbClr val="FFFFFF"/>
                </a:solidFill>
                <a:latin typeface="Calibri"/>
                <a:cs typeface="Calibri"/>
              </a:rPr>
              <a:t> </a:t>
            </a:r>
            <a:r>
              <a:rPr sz="2400" dirty="0">
                <a:solidFill>
                  <a:srgbClr val="FFFFFF"/>
                </a:solidFill>
                <a:latin typeface="Calibri"/>
                <a:cs typeface="Calibri"/>
              </a:rPr>
              <a:t>is</a:t>
            </a:r>
            <a:r>
              <a:rPr sz="2400" spc="-45" dirty="0">
                <a:solidFill>
                  <a:srgbClr val="FFFFFF"/>
                </a:solidFill>
                <a:latin typeface="Calibri"/>
                <a:cs typeface="Calibri"/>
              </a:rPr>
              <a:t> </a:t>
            </a:r>
            <a:r>
              <a:rPr sz="2400" dirty="0">
                <a:solidFill>
                  <a:srgbClr val="FFFFFF"/>
                </a:solidFill>
                <a:latin typeface="Calibri"/>
                <a:cs typeface="Calibri"/>
              </a:rPr>
              <a:t>helped</a:t>
            </a:r>
            <a:r>
              <a:rPr sz="2400" spc="-30" dirty="0">
                <a:solidFill>
                  <a:srgbClr val="FFFFFF"/>
                </a:solidFill>
                <a:latin typeface="Calibri"/>
                <a:cs typeface="Calibri"/>
              </a:rPr>
              <a:t> </a:t>
            </a:r>
            <a:r>
              <a:rPr sz="2400" dirty="0">
                <a:solidFill>
                  <a:srgbClr val="FFFFFF"/>
                </a:solidFill>
                <a:latin typeface="Calibri"/>
                <a:cs typeface="Calibri"/>
              </a:rPr>
              <a:t>in</a:t>
            </a:r>
            <a:r>
              <a:rPr sz="2400" spc="-45" dirty="0">
                <a:solidFill>
                  <a:srgbClr val="FFFFFF"/>
                </a:solidFill>
                <a:latin typeface="Calibri"/>
                <a:cs typeface="Calibri"/>
              </a:rPr>
              <a:t> </a:t>
            </a:r>
            <a:r>
              <a:rPr sz="2400" dirty="0">
                <a:solidFill>
                  <a:srgbClr val="FFFFFF"/>
                </a:solidFill>
                <a:latin typeface="Calibri"/>
                <a:cs typeface="Calibri"/>
              </a:rPr>
              <a:t>the</a:t>
            </a:r>
            <a:r>
              <a:rPr sz="2400" spc="-35" dirty="0">
                <a:solidFill>
                  <a:srgbClr val="FFFFFF"/>
                </a:solidFill>
                <a:latin typeface="Calibri"/>
                <a:cs typeface="Calibri"/>
              </a:rPr>
              <a:t> </a:t>
            </a:r>
            <a:r>
              <a:rPr sz="2400" dirty="0">
                <a:solidFill>
                  <a:srgbClr val="FFFFFF"/>
                </a:solidFill>
                <a:latin typeface="Calibri"/>
                <a:cs typeface="Calibri"/>
              </a:rPr>
              <a:t>order</a:t>
            </a:r>
            <a:r>
              <a:rPr sz="2400" spc="-30" dirty="0">
                <a:solidFill>
                  <a:srgbClr val="FFFFFF"/>
                </a:solidFill>
                <a:latin typeface="Calibri"/>
                <a:cs typeface="Calibri"/>
              </a:rPr>
              <a:t> </a:t>
            </a:r>
            <a:r>
              <a:rPr sz="2400" dirty="0">
                <a:solidFill>
                  <a:srgbClr val="FFFFFF"/>
                </a:solidFill>
                <a:latin typeface="Calibri"/>
                <a:cs typeface="Calibri"/>
              </a:rPr>
              <a:t>that</a:t>
            </a:r>
            <a:r>
              <a:rPr sz="2400" spc="-45" dirty="0">
                <a:solidFill>
                  <a:srgbClr val="FFFFFF"/>
                </a:solidFill>
                <a:latin typeface="Calibri"/>
                <a:cs typeface="Calibri"/>
              </a:rPr>
              <a:t> </a:t>
            </a:r>
            <a:r>
              <a:rPr sz="2400" dirty="0">
                <a:solidFill>
                  <a:srgbClr val="FFFFFF"/>
                </a:solidFill>
                <a:latin typeface="Calibri"/>
                <a:cs typeface="Calibri"/>
              </a:rPr>
              <a:t>they</a:t>
            </a:r>
            <a:r>
              <a:rPr sz="2400" spc="-35" dirty="0">
                <a:solidFill>
                  <a:srgbClr val="FFFFFF"/>
                </a:solidFill>
                <a:latin typeface="Calibri"/>
                <a:cs typeface="Calibri"/>
              </a:rPr>
              <a:t> </a:t>
            </a:r>
            <a:r>
              <a:rPr sz="2400" dirty="0">
                <a:solidFill>
                  <a:srgbClr val="FFFFFF"/>
                </a:solidFill>
                <a:latin typeface="Calibri"/>
                <a:cs typeface="Calibri"/>
              </a:rPr>
              <a:t>arrive</a:t>
            </a:r>
            <a:r>
              <a:rPr sz="2400" spc="-20" dirty="0">
                <a:solidFill>
                  <a:srgbClr val="FFFFFF"/>
                </a:solidFill>
                <a:latin typeface="Calibri"/>
                <a:cs typeface="Calibri"/>
              </a:rPr>
              <a:t> </a:t>
            </a:r>
            <a:r>
              <a:rPr sz="2400" spc="-10" dirty="0">
                <a:solidFill>
                  <a:srgbClr val="FFFFFF"/>
                </a:solidFill>
                <a:latin typeface="Calibri"/>
                <a:cs typeface="Calibri"/>
              </a:rPr>
              <a:t>(FIFO)</a:t>
            </a:r>
            <a:endParaRPr sz="2400">
              <a:latin typeface="Calibri"/>
              <a:cs typeface="Calibri"/>
            </a:endParaRPr>
          </a:p>
        </p:txBody>
      </p:sp>
      <p:sp>
        <p:nvSpPr>
          <p:cNvPr id="7" name="object 7"/>
          <p:cNvSpPr txBox="1"/>
          <p:nvPr/>
        </p:nvSpPr>
        <p:spPr>
          <a:xfrm>
            <a:off x="0" y="5575046"/>
            <a:ext cx="9785985" cy="596317"/>
          </a:xfrm>
          <a:prstGeom prst="rect">
            <a:avLst/>
          </a:prstGeom>
          <a:solidFill>
            <a:srgbClr val="ED7C30"/>
          </a:solidFill>
        </p:spPr>
        <p:txBody>
          <a:bodyPr vert="horz" wrap="square" lIns="0" tIns="41910" rIns="0" bIns="0" rtlCol="0">
            <a:spAutoFit/>
          </a:bodyPr>
          <a:lstStyle/>
          <a:p>
            <a:pPr algn="ctr">
              <a:lnSpc>
                <a:spcPct val="100000"/>
              </a:lnSpc>
              <a:spcBef>
                <a:spcPts val="330"/>
              </a:spcBef>
            </a:pPr>
            <a:r>
              <a:rPr lang="el-GR" sz="3600" dirty="0">
                <a:solidFill>
                  <a:srgbClr val="FF0000"/>
                </a:solidFill>
                <a:latin typeface="Calibri"/>
                <a:cs typeface="Calibri"/>
              </a:rPr>
              <a:t>Ισχύουν πάντα</a:t>
            </a:r>
            <a:r>
              <a:rPr lang="en-US" sz="3600" dirty="0">
                <a:solidFill>
                  <a:srgbClr val="FF0000"/>
                </a:solidFill>
                <a:latin typeface="Calibri"/>
                <a:cs typeface="Calibri"/>
              </a:rPr>
              <a:t>;</a:t>
            </a:r>
            <a:endParaRPr sz="3600" dirty="0">
              <a:latin typeface="Calibri"/>
              <a:cs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2"/>
            <a:ext cx="12189460" cy="6858000"/>
            <a:chOff x="0" y="12"/>
            <a:chExt cx="12189460" cy="6858000"/>
          </a:xfrm>
        </p:grpSpPr>
        <p:pic>
          <p:nvPicPr>
            <p:cNvPr id="3" name="object 3"/>
            <p:cNvPicPr/>
            <p:nvPr/>
          </p:nvPicPr>
          <p:blipFill>
            <a:blip r:embed="rId2" cstate="print"/>
            <a:stretch>
              <a:fillRect/>
            </a:stretch>
          </p:blipFill>
          <p:spPr>
            <a:xfrm>
              <a:off x="0" y="12"/>
              <a:ext cx="12188977" cy="6857987"/>
            </a:xfrm>
            <a:prstGeom prst="rect">
              <a:avLst/>
            </a:prstGeom>
          </p:spPr>
        </p:pic>
        <p:pic>
          <p:nvPicPr>
            <p:cNvPr id="4" name="object 4"/>
            <p:cNvPicPr/>
            <p:nvPr/>
          </p:nvPicPr>
          <p:blipFill>
            <a:blip r:embed="rId3" cstate="print"/>
            <a:stretch>
              <a:fillRect/>
            </a:stretch>
          </p:blipFill>
          <p:spPr>
            <a:xfrm>
              <a:off x="0" y="2968751"/>
              <a:ext cx="12188952" cy="3889248"/>
            </a:xfrm>
            <a:prstGeom prst="rect">
              <a:avLst/>
            </a:prstGeom>
          </p:spPr>
        </p:pic>
      </p:grpSp>
      <p:sp>
        <p:nvSpPr>
          <p:cNvPr id="5" name="object 5"/>
          <p:cNvSpPr txBox="1"/>
          <p:nvPr/>
        </p:nvSpPr>
        <p:spPr>
          <a:xfrm>
            <a:off x="483293" y="4269740"/>
            <a:ext cx="7593907" cy="1120820"/>
          </a:xfrm>
          <a:prstGeom prst="rect">
            <a:avLst/>
          </a:prstGeom>
        </p:spPr>
        <p:txBody>
          <a:bodyPr vert="horz" wrap="square" lIns="0" tIns="12700" rIns="0" bIns="0" rtlCol="0">
            <a:spAutoFit/>
          </a:bodyPr>
          <a:lstStyle/>
          <a:p>
            <a:pPr marL="12700">
              <a:lnSpc>
                <a:spcPct val="100000"/>
              </a:lnSpc>
              <a:spcBef>
                <a:spcPts val="100"/>
              </a:spcBef>
            </a:pPr>
            <a:r>
              <a:rPr lang="el-GR" sz="7200" spc="-110" dirty="0">
                <a:solidFill>
                  <a:srgbClr val="FFFFFF"/>
                </a:solidFill>
                <a:latin typeface="Calibri"/>
                <a:cs typeface="Calibri"/>
              </a:rPr>
              <a:t>Αντιπαραδείγματα</a:t>
            </a:r>
            <a:endParaRPr lang="en-GB" sz="7200" dirty="0">
              <a:latin typeface="Calibri"/>
              <a:cs typeface="Calibri"/>
            </a:endParaRPr>
          </a:p>
        </p:txBody>
      </p:sp>
      <p:sp>
        <p:nvSpPr>
          <p:cNvPr id="6" name="object 6"/>
          <p:cNvSpPr/>
          <p:nvPr/>
        </p:nvSpPr>
        <p:spPr>
          <a:xfrm>
            <a:off x="0" y="5575046"/>
            <a:ext cx="9784080" cy="685800"/>
          </a:xfrm>
          <a:custGeom>
            <a:avLst/>
            <a:gdLst/>
            <a:ahLst/>
            <a:cxnLst/>
            <a:rect l="l" t="t" r="r" b="b"/>
            <a:pathLst>
              <a:path w="9784080" h="685800">
                <a:moveTo>
                  <a:pt x="9784054" y="685800"/>
                </a:moveTo>
                <a:lnTo>
                  <a:pt x="0" y="685800"/>
                </a:lnTo>
                <a:lnTo>
                  <a:pt x="0" y="0"/>
                </a:lnTo>
                <a:lnTo>
                  <a:pt x="9784054" y="0"/>
                </a:lnTo>
                <a:lnTo>
                  <a:pt x="9784054" y="685800"/>
                </a:lnTo>
                <a:close/>
              </a:path>
            </a:pathLst>
          </a:custGeom>
          <a:solidFill>
            <a:srgbClr val="ED7C30"/>
          </a:solidFill>
        </p:spPr>
        <p:txBody>
          <a:bodyPr wrap="square" lIns="0" tIns="0" rIns="0" bIns="0" rtlCol="0"/>
          <a:lstStyle/>
          <a:p>
            <a:endParaRPr/>
          </a:p>
        </p:txBody>
      </p:sp>
      <p:sp>
        <p:nvSpPr>
          <p:cNvPr id="7" name="object 7"/>
          <p:cNvSpPr txBox="1"/>
          <p:nvPr/>
        </p:nvSpPr>
        <p:spPr>
          <a:xfrm>
            <a:off x="495993" y="5566155"/>
            <a:ext cx="7959090" cy="689932"/>
          </a:xfrm>
          <a:prstGeom prst="rect">
            <a:avLst/>
          </a:prstGeom>
        </p:spPr>
        <p:txBody>
          <a:bodyPr vert="horz" wrap="square" lIns="0" tIns="12700" rIns="0" bIns="0" rtlCol="0">
            <a:spAutoFit/>
          </a:bodyPr>
          <a:lstStyle/>
          <a:p>
            <a:pPr>
              <a:lnSpc>
                <a:spcPct val="100000"/>
              </a:lnSpc>
              <a:spcBef>
                <a:spcPts val="100"/>
              </a:spcBef>
            </a:pPr>
            <a:r>
              <a:rPr lang="el-GR" sz="2200" dirty="0">
                <a:solidFill>
                  <a:srgbClr val="FFFFFF"/>
                </a:solidFill>
                <a:latin typeface="Calibri"/>
                <a:cs typeface="Calibri"/>
              </a:rPr>
              <a:t>Υπό ορισμένες προϋποθέσεις, μας επιτρέπεται να περνάμε μπροστά στην ουρά χωρίς να περιμένουμε.</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6858000"/>
                </a:moveTo>
                <a:lnTo>
                  <a:pt x="0" y="6858000"/>
                </a:lnTo>
                <a:lnTo>
                  <a:pt x="0" y="0"/>
                </a:lnTo>
                <a:lnTo>
                  <a:pt x="12192000" y="0"/>
                </a:lnTo>
                <a:lnTo>
                  <a:pt x="12192000" y="6858000"/>
                </a:lnTo>
                <a:close/>
              </a:path>
            </a:pathLst>
          </a:custGeom>
          <a:solidFill>
            <a:srgbClr val="3E3E3E"/>
          </a:solidFill>
        </p:spPr>
        <p:txBody>
          <a:bodyPr wrap="square" lIns="0" tIns="0" rIns="0" bIns="0" rtlCol="0"/>
          <a:lstStyle/>
          <a:p>
            <a:endParaRPr/>
          </a:p>
        </p:txBody>
      </p:sp>
      <p:sp>
        <p:nvSpPr>
          <p:cNvPr id="18" name="object 18"/>
          <p:cNvSpPr txBox="1">
            <a:spLocks noGrp="1"/>
          </p:cNvSpPr>
          <p:nvPr>
            <p:ph type="title"/>
          </p:nvPr>
        </p:nvSpPr>
        <p:spPr>
          <a:xfrm>
            <a:off x="990600" y="734060"/>
            <a:ext cx="3581400" cy="675826"/>
          </a:xfrm>
          <a:prstGeom prst="rect">
            <a:avLst/>
          </a:prstGeom>
        </p:spPr>
        <p:txBody>
          <a:bodyPr vert="horz" wrap="square" lIns="0" tIns="13970" rIns="0" bIns="0" rtlCol="0">
            <a:spAutoFit/>
          </a:bodyPr>
          <a:lstStyle/>
          <a:p>
            <a:pPr marL="12700">
              <a:lnSpc>
                <a:spcPct val="100000"/>
              </a:lnSpc>
              <a:spcBef>
                <a:spcPts val="110"/>
              </a:spcBef>
            </a:pPr>
            <a:r>
              <a:rPr lang="el-GR" sz="4300" dirty="0">
                <a:solidFill>
                  <a:srgbClr val="FFFFFF"/>
                </a:solidFill>
                <a:latin typeface="Calibri"/>
                <a:cs typeface="Calibri"/>
              </a:rPr>
              <a:t>Τριπλή θεωρία</a:t>
            </a:r>
            <a:endParaRPr sz="4300" dirty="0">
              <a:latin typeface="Calibri"/>
              <a:cs typeface="Calibri"/>
            </a:endParaRPr>
          </a:p>
        </p:txBody>
      </p:sp>
      <p:sp>
        <p:nvSpPr>
          <p:cNvPr id="20" name="object 20"/>
          <p:cNvSpPr txBox="1"/>
          <p:nvPr/>
        </p:nvSpPr>
        <p:spPr>
          <a:xfrm>
            <a:off x="840739" y="2169668"/>
            <a:ext cx="4907280" cy="3075201"/>
          </a:xfrm>
          <a:prstGeom prst="rect">
            <a:avLst/>
          </a:prstGeom>
        </p:spPr>
        <p:txBody>
          <a:bodyPr vert="horz" wrap="square" lIns="0" tIns="104140" rIns="0" bIns="0" rtlCol="0">
            <a:spAutoFit/>
          </a:bodyPr>
          <a:lstStyle/>
          <a:p>
            <a:pPr marL="12700">
              <a:lnSpc>
                <a:spcPct val="100000"/>
              </a:lnSpc>
              <a:spcBef>
                <a:spcPts val="820"/>
              </a:spcBef>
            </a:pPr>
            <a:r>
              <a:rPr lang="el-GR" sz="2400" dirty="0">
                <a:solidFill>
                  <a:srgbClr val="FFFFFF"/>
                </a:solidFill>
                <a:latin typeface="Calibri"/>
                <a:cs typeface="Calibri"/>
              </a:rPr>
              <a:t>Μια ενοποιημένη θεωρία της ηθικής αντίληψης για να</a:t>
            </a:r>
            <a:r>
              <a:rPr sz="2400" spc="-25" dirty="0">
                <a:solidFill>
                  <a:srgbClr val="FFFFFF"/>
                </a:solidFill>
                <a:latin typeface="Calibri"/>
                <a:cs typeface="Calibri"/>
              </a:rPr>
              <a:t>:</a:t>
            </a:r>
            <a:endParaRPr sz="2400" dirty="0">
              <a:latin typeface="Calibri"/>
              <a:cs typeface="Calibri"/>
            </a:endParaRPr>
          </a:p>
          <a:p>
            <a:pPr marL="234950" marR="565785" indent="-107950">
              <a:lnSpc>
                <a:spcPts val="2500"/>
              </a:lnSpc>
              <a:spcBef>
                <a:spcPts val="1120"/>
              </a:spcBef>
              <a:buSzPct val="95833"/>
              <a:buFont typeface="Arial"/>
              <a:buChar char="•"/>
              <a:tabLst>
                <a:tab pos="355600" algn="l"/>
              </a:tabLst>
            </a:pPr>
            <a:r>
              <a:rPr lang="el-GR" sz="2400" dirty="0">
                <a:solidFill>
                  <a:srgbClr val="FFFFFF"/>
                </a:solidFill>
                <a:latin typeface="Calibri"/>
                <a:cs typeface="Calibri"/>
              </a:rPr>
              <a:t>Συνδυάσει στοιχεία από καθεμία από τις θεωρίες της ηθικής φιλοσοφίας</a:t>
            </a:r>
            <a:endParaRPr sz="2400" dirty="0">
              <a:latin typeface="Calibri"/>
              <a:cs typeface="Calibri"/>
            </a:endParaRPr>
          </a:p>
          <a:p>
            <a:pPr marL="234950" marR="5080" indent="-107950">
              <a:lnSpc>
                <a:spcPts val="2620"/>
              </a:lnSpc>
              <a:spcBef>
                <a:spcPts val="1000"/>
              </a:spcBef>
              <a:buSzPct val="95833"/>
              <a:buFont typeface="Arial"/>
              <a:buChar char="•"/>
              <a:tabLst>
                <a:tab pos="355600" algn="l"/>
              </a:tabLst>
            </a:pPr>
            <a:r>
              <a:rPr lang="el-GR" sz="2400" dirty="0">
                <a:solidFill>
                  <a:srgbClr val="FFFFFF"/>
                </a:solidFill>
                <a:latin typeface="Calibri"/>
                <a:cs typeface="Calibri"/>
              </a:rPr>
              <a:t>Κατασκευάσει ένα υπολογιστικό μοντέλο για την καθοδήγηση των ενεργειών ενός συστήματος ΤΝ.</a:t>
            </a:r>
            <a:endParaRPr sz="2400" dirty="0">
              <a:latin typeface="Calibri"/>
              <a:cs typeface="Calibri"/>
            </a:endParaRPr>
          </a:p>
        </p:txBody>
      </p:sp>
      <p:grpSp>
        <p:nvGrpSpPr>
          <p:cNvPr id="21" name="object 21"/>
          <p:cNvGrpSpPr/>
          <p:nvPr/>
        </p:nvGrpSpPr>
        <p:grpSpPr>
          <a:xfrm>
            <a:off x="6582765" y="-1981"/>
            <a:ext cx="5609590" cy="5840730"/>
            <a:chOff x="6582765" y="-1981"/>
            <a:chExt cx="5609590" cy="5840730"/>
          </a:xfrm>
        </p:grpSpPr>
        <p:sp>
          <p:nvSpPr>
            <p:cNvPr id="22" name="object 22"/>
            <p:cNvSpPr/>
            <p:nvPr/>
          </p:nvSpPr>
          <p:spPr>
            <a:xfrm>
              <a:off x="6582765" y="-1981"/>
              <a:ext cx="5609590" cy="5840730"/>
            </a:xfrm>
            <a:custGeom>
              <a:avLst/>
              <a:gdLst/>
              <a:ahLst/>
              <a:cxnLst/>
              <a:rect l="l" t="t" r="r" b="b"/>
              <a:pathLst>
                <a:path w="5609590" h="5840730">
                  <a:moveTo>
                    <a:pt x="3444925" y="5840260"/>
                  </a:moveTo>
                  <a:lnTo>
                    <a:pt x="3396633" y="5839928"/>
                  </a:lnTo>
                  <a:lnTo>
                    <a:pt x="3348500" y="5838936"/>
                  </a:lnTo>
                  <a:lnTo>
                    <a:pt x="3300532" y="5837288"/>
                  </a:lnTo>
                  <a:lnTo>
                    <a:pt x="3252731" y="5834989"/>
                  </a:lnTo>
                  <a:lnTo>
                    <a:pt x="3205103" y="5832042"/>
                  </a:lnTo>
                  <a:lnTo>
                    <a:pt x="3157652" y="5828452"/>
                  </a:lnTo>
                  <a:lnTo>
                    <a:pt x="3110381" y="5824223"/>
                  </a:lnTo>
                  <a:lnTo>
                    <a:pt x="3063297" y="5819360"/>
                  </a:lnTo>
                  <a:lnTo>
                    <a:pt x="3016402" y="5813867"/>
                  </a:lnTo>
                  <a:lnTo>
                    <a:pt x="2969701" y="5807748"/>
                  </a:lnTo>
                  <a:lnTo>
                    <a:pt x="2923198" y="5801008"/>
                  </a:lnTo>
                  <a:lnTo>
                    <a:pt x="2876898" y="5793651"/>
                  </a:lnTo>
                  <a:lnTo>
                    <a:pt x="2830805" y="5785680"/>
                  </a:lnTo>
                  <a:lnTo>
                    <a:pt x="2784924" y="5777102"/>
                  </a:lnTo>
                  <a:lnTo>
                    <a:pt x="2739258" y="5767919"/>
                  </a:lnTo>
                  <a:lnTo>
                    <a:pt x="2693812" y="5758136"/>
                  </a:lnTo>
                  <a:lnTo>
                    <a:pt x="2648591" y="5747757"/>
                  </a:lnTo>
                  <a:lnTo>
                    <a:pt x="2603598" y="5736788"/>
                  </a:lnTo>
                  <a:lnTo>
                    <a:pt x="2558838" y="5725231"/>
                  </a:lnTo>
                  <a:lnTo>
                    <a:pt x="2514315" y="5713092"/>
                  </a:lnTo>
                  <a:lnTo>
                    <a:pt x="2470034" y="5700375"/>
                  </a:lnTo>
                  <a:lnTo>
                    <a:pt x="2425999" y="5687084"/>
                  </a:lnTo>
                  <a:lnTo>
                    <a:pt x="2382214" y="5673223"/>
                  </a:lnTo>
                  <a:lnTo>
                    <a:pt x="2338683" y="5658796"/>
                  </a:lnTo>
                  <a:lnTo>
                    <a:pt x="2295411" y="5643809"/>
                  </a:lnTo>
                  <a:lnTo>
                    <a:pt x="2252403" y="5628265"/>
                  </a:lnTo>
                  <a:lnTo>
                    <a:pt x="2209662" y="5612169"/>
                  </a:lnTo>
                  <a:lnTo>
                    <a:pt x="2167192" y="5595524"/>
                  </a:lnTo>
                  <a:lnTo>
                    <a:pt x="2124999" y="5578336"/>
                  </a:lnTo>
                  <a:lnTo>
                    <a:pt x="2083086" y="5560608"/>
                  </a:lnTo>
                  <a:lnTo>
                    <a:pt x="2041458" y="5542346"/>
                  </a:lnTo>
                  <a:lnTo>
                    <a:pt x="2000119" y="5523552"/>
                  </a:lnTo>
                  <a:lnTo>
                    <a:pt x="1959073" y="5504232"/>
                  </a:lnTo>
                  <a:lnTo>
                    <a:pt x="1918325" y="5484390"/>
                  </a:lnTo>
                  <a:lnTo>
                    <a:pt x="1877879" y="5464030"/>
                  </a:lnTo>
                  <a:lnTo>
                    <a:pt x="1837739" y="5443157"/>
                  </a:lnTo>
                  <a:lnTo>
                    <a:pt x="1797910" y="5421774"/>
                  </a:lnTo>
                  <a:lnTo>
                    <a:pt x="1758396" y="5399886"/>
                  </a:lnTo>
                  <a:lnTo>
                    <a:pt x="1719201" y="5377498"/>
                  </a:lnTo>
                  <a:lnTo>
                    <a:pt x="1680330" y="5354614"/>
                  </a:lnTo>
                  <a:lnTo>
                    <a:pt x="1641786" y="5331237"/>
                  </a:lnTo>
                  <a:lnTo>
                    <a:pt x="1603575" y="5307373"/>
                  </a:lnTo>
                  <a:lnTo>
                    <a:pt x="1565701" y="5283026"/>
                  </a:lnTo>
                  <a:lnTo>
                    <a:pt x="1528167" y="5258200"/>
                  </a:lnTo>
                  <a:lnTo>
                    <a:pt x="1490978" y="5232899"/>
                  </a:lnTo>
                  <a:lnTo>
                    <a:pt x="1454139" y="5207127"/>
                  </a:lnTo>
                  <a:lnTo>
                    <a:pt x="1417654" y="5180890"/>
                  </a:lnTo>
                  <a:lnTo>
                    <a:pt x="1381526" y="5154191"/>
                  </a:lnTo>
                  <a:lnTo>
                    <a:pt x="1345762" y="5127035"/>
                  </a:lnTo>
                  <a:lnTo>
                    <a:pt x="1310363" y="5099425"/>
                  </a:lnTo>
                  <a:lnTo>
                    <a:pt x="1275336" y="5071367"/>
                  </a:lnTo>
                  <a:lnTo>
                    <a:pt x="1240685" y="5042864"/>
                  </a:lnTo>
                  <a:lnTo>
                    <a:pt x="1206413" y="5013921"/>
                  </a:lnTo>
                  <a:lnTo>
                    <a:pt x="1172525" y="4984542"/>
                  </a:lnTo>
                  <a:lnTo>
                    <a:pt x="1139026" y="4954732"/>
                  </a:lnTo>
                  <a:lnTo>
                    <a:pt x="1105919" y="4924494"/>
                  </a:lnTo>
                  <a:lnTo>
                    <a:pt x="1073209" y="4893834"/>
                  </a:lnTo>
                  <a:lnTo>
                    <a:pt x="1040900" y="4862755"/>
                  </a:lnTo>
                  <a:lnTo>
                    <a:pt x="1008997" y="4831262"/>
                  </a:lnTo>
                  <a:lnTo>
                    <a:pt x="977504" y="4799359"/>
                  </a:lnTo>
                  <a:lnTo>
                    <a:pt x="946425" y="4767050"/>
                  </a:lnTo>
                  <a:lnTo>
                    <a:pt x="915765" y="4734340"/>
                  </a:lnTo>
                  <a:lnTo>
                    <a:pt x="885527" y="4701234"/>
                  </a:lnTo>
                  <a:lnTo>
                    <a:pt x="855717" y="4667734"/>
                  </a:lnTo>
                  <a:lnTo>
                    <a:pt x="826338" y="4633846"/>
                  </a:lnTo>
                  <a:lnTo>
                    <a:pt x="797395" y="4599574"/>
                  </a:lnTo>
                  <a:lnTo>
                    <a:pt x="768892" y="4564923"/>
                  </a:lnTo>
                  <a:lnTo>
                    <a:pt x="740834" y="4529896"/>
                  </a:lnTo>
                  <a:lnTo>
                    <a:pt x="713225" y="4494498"/>
                  </a:lnTo>
                  <a:lnTo>
                    <a:pt x="686068" y="4458733"/>
                  </a:lnTo>
                  <a:lnTo>
                    <a:pt x="659369" y="4422606"/>
                  </a:lnTo>
                  <a:lnTo>
                    <a:pt x="633132" y="4386120"/>
                  </a:lnTo>
                  <a:lnTo>
                    <a:pt x="607360" y="4349281"/>
                  </a:lnTo>
                  <a:lnTo>
                    <a:pt x="582059" y="4312092"/>
                  </a:lnTo>
                  <a:lnTo>
                    <a:pt x="557233" y="4274559"/>
                  </a:lnTo>
                  <a:lnTo>
                    <a:pt x="532886" y="4236684"/>
                  </a:lnTo>
                  <a:lnTo>
                    <a:pt x="509022" y="4198473"/>
                  </a:lnTo>
                  <a:lnTo>
                    <a:pt x="485645" y="4159929"/>
                  </a:lnTo>
                  <a:lnTo>
                    <a:pt x="462761" y="4121058"/>
                  </a:lnTo>
                  <a:lnTo>
                    <a:pt x="440373" y="4081863"/>
                  </a:lnTo>
                  <a:lnTo>
                    <a:pt x="418485" y="4042349"/>
                  </a:lnTo>
                  <a:lnTo>
                    <a:pt x="397102" y="4002520"/>
                  </a:lnTo>
                  <a:lnTo>
                    <a:pt x="376229" y="3962380"/>
                  </a:lnTo>
                  <a:lnTo>
                    <a:pt x="355869" y="3921934"/>
                  </a:lnTo>
                  <a:lnTo>
                    <a:pt x="336027" y="3881186"/>
                  </a:lnTo>
                  <a:lnTo>
                    <a:pt x="316707" y="3840140"/>
                  </a:lnTo>
                  <a:lnTo>
                    <a:pt x="297913" y="3798801"/>
                  </a:lnTo>
                  <a:lnTo>
                    <a:pt x="279651" y="3757173"/>
                  </a:lnTo>
                  <a:lnTo>
                    <a:pt x="261923" y="3715260"/>
                  </a:lnTo>
                  <a:lnTo>
                    <a:pt x="244735" y="3673067"/>
                  </a:lnTo>
                  <a:lnTo>
                    <a:pt x="228090" y="3630598"/>
                  </a:lnTo>
                  <a:lnTo>
                    <a:pt x="211994" y="3587856"/>
                  </a:lnTo>
                  <a:lnTo>
                    <a:pt x="196450" y="3544848"/>
                  </a:lnTo>
                  <a:lnTo>
                    <a:pt x="181463" y="3501576"/>
                  </a:lnTo>
                  <a:lnTo>
                    <a:pt x="167036" y="3458045"/>
                  </a:lnTo>
                  <a:lnTo>
                    <a:pt x="153175" y="3414260"/>
                  </a:lnTo>
                  <a:lnTo>
                    <a:pt x="139884" y="3370225"/>
                  </a:lnTo>
                  <a:lnTo>
                    <a:pt x="127167" y="3325944"/>
                  </a:lnTo>
                  <a:lnTo>
                    <a:pt x="115028" y="3281421"/>
                  </a:lnTo>
                  <a:lnTo>
                    <a:pt x="103471" y="3236661"/>
                  </a:lnTo>
                  <a:lnTo>
                    <a:pt x="92502" y="3191668"/>
                  </a:lnTo>
                  <a:lnTo>
                    <a:pt x="82123" y="3146447"/>
                  </a:lnTo>
                  <a:lnTo>
                    <a:pt x="72341" y="3101001"/>
                  </a:lnTo>
                  <a:lnTo>
                    <a:pt x="63158" y="3055335"/>
                  </a:lnTo>
                  <a:lnTo>
                    <a:pt x="54579" y="3009454"/>
                  </a:lnTo>
                  <a:lnTo>
                    <a:pt x="46609" y="2963361"/>
                  </a:lnTo>
                  <a:lnTo>
                    <a:pt x="39251" y="2917061"/>
                  </a:lnTo>
                  <a:lnTo>
                    <a:pt x="32511" y="2870558"/>
                  </a:lnTo>
                  <a:lnTo>
                    <a:pt x="26392" y="2823858"/>
                  </a:lnTo>
                  <a:lnTo>
                    <a:pt x="20899" y="2776963"/>
                  </a:lnTo>
                  <a:lnTo>
                    <a:pt x="16036" y="2729878"/>
                  </a:lnTo>
                  <a:lnTo>
                    <a:pt x="11807" y="2682608"/>
                  </a:lnTo>
                  <a:lnTo>
                    <a:pt x="8217" y="2635156"/>
                  </a:lnTo>
                  <a:lnTo>
                    <a:pt x="5270" y="2587528"/>
                  </a:lnTo>
                  <a:lnTo>
                    <a:pt x="2971" y="2539727"/>
                  </a:lnTo>
                  <a:lnTo>
                    <a:pt x="1323" y="2491759"/>
                  </a:lnTo>
                  <a:lnTo>
                    <a:pt x="331" y="2443626"/>
                  </a:lnTo>
                  <a:lnTo>
                    <a:pt x="0" y="2395334"/>
                  </a:lnTo>
                  <a:lnTo>
                    <a:pt x="383" y="2343400"/>
                  </a:lnTo>
                  <a:lnTo>
                    <a:pt x="1530" y="2291651"/>
                  </a:lnTo>
                  <a:lnTo>
                    <a:pt x="3435" y="2240092"/>
                  </a:lnTo>
                  <a:lnTo>
                    <a:pt x="6093" y="2188730"/>
                  </a:lnTo>
                  <a:lnTo>
                    <a:pt x="9498" y="2137568"/>
                  </a:lnTo>
                  <a:lnTo>
                    <a:pt x="13645" y="2086613"/>
                  </a:lnTo>
                  <a:lnTo>
                    <a:pt x="18528" y="2035870"/>
                  </a:lnTo>
                  <a:lnTo>
                    <a:pt x="24143" y="1985344"/>
                  </a:lnTo>
                  <a:lnTo>
                    <a:pt x="30484" y="1935041"/>
                  </a:lnTo>
                  <a:lnTo>
                    <a:pt x="37545" y="1884966"/>
                  </a:lnTo>
                  <a:lnTo>
                    <a:pt x="45321" y="1835124"/>
                  </a:lnTo>
                  <a:lnTo>
                    <a:pt x="53807" y="1785521"/>
                  </a:lnTo>
                  <a:lnTo>
                    <a:pt x="62997" y="1736162"/>
                  </a:lnTo>
                  <a:lnTo>
                    <a:pt x="72887" y="1687052"/>
                  </a:lnTo>
                  <a:lnTo>
                    <a:pt x="83469" y="1638198"/>
                  </a:lnTo>
                  <a:lnTo>
                    <a:pt x="94741" y="1589603"/>
                  </a:lnTo>
                  <a:lnTo>
                    <a:pt x="106695" y="1541274"/>
                  </a:lnTo>
                  <a:lnTo>
                    <a:pt x="119326" y="1493216"/>
                  </a:lnTo>
                  <a:lnTo>
                    <a:pt x="132630" y="1445434"/>
                  </a:lnTo>
                  <a:lnTo>
                    <a:pt x="146600" y="1397933"/>
                  </a:lnTo>
                  <a:lnTo>
                    <a:pt x="161232" y="1350720"/>
                  </a:lnTo>
                  <a:lnTo>
                    <a:pt x="176519" y="1303799"/>
                  </a:lnTo>
                  <a:lnTo>
                    <a:pt x="192458" y="1257176"/>
                  </a:lnTo>
                  <a:lnTo>
                    <a:pt x="209042" y="1210856"/>
                  </a:lnTo>
                  <a:lnTo>
                    <a:pt x="226265" y="1164844"/>
                  </a:lnTo>
                  <a:lnTo>
                    <a:pt x="244123" y="1119146"/>
                  </a:lnTo>
                  <a:lnTo>
                    <a:pt x="262610" y="1073767"/>
                  </a:lnTo>
                  <a:lnTo>
                    <a:pt x="281721" y="1028713"/>
                  </a:lnTo>
                  <a:lnTo>
                    <a:pt x="301451" y="983988"/>
                  </a:lnTo>
                  <a:lnTo>
                    <a:pt x="321793" y="939599"/>
                  </a:lnTo>
                  <a:lnTo>
                    <a:pt x="342743" y="895551"/>
                  </a:lnTo>
                  <a:lnTo>
                    <a:pt x="364296" y="851848"/>
                  </a:lnTo>
                  <a:lnTo>
                    <a:pt x="386445" y="808497"/>
                  </a:lnTo>
                  <a:lnTo>
                    <a:pt x="409186" y="765503"/>
                  </a:lnTo>
                  <a:lnTo>
                    <a:pt x="432513" y="722870"/>
                  </a:lnTo>
                  <a:lnTo>
                    <a:pt x="456421" y="680605"/>
                  </a:lnTo>
                  <a:lnTo>
                    <a:pt x="480904" y="638713"/>
                  </a:lnTo>
                  <a:lnTo>
                    <a:pt x="505957" y="597199"/>
                  </a:lnTo>
                  <a:lnTo>
                    <a:pt x="531576" y="556069"/>
                  </a:lnTo>
                  <a:lnTo>
                    <a:pt x="557753" y="515327"/>
                  </a:lnTo>
                  <a:lnTo>
                    <a:pt x="584484" y="474980"/>
                  </a:lnTo>
                  <a:lnTo>
                    <a:pt x="611764" y="435032"/>
                  </a:lnTo>
                  <a:lnTo>
                    <a:pt x="639587" y="395489"/>
                  </a:lnTo>
                  <a:lnTo>
                    <a:pt x="667948" y="356357"/>
                  </a:lnTo>
                  <a:lnTo>
                    <a:pt x="696842" y="317640"/>
                  </a:lnTo>
                  <a:lnTo>
                    <a:pt x="726262" y="279344"/>
                  </a:lnTo>
                  <a:lnTo>
                    <a:pt x="756204" y="241475"/>
                  </a:lnTo>
                  <a:lnTo>
                    <a:pt x="786663" y="204038"/>
                  </a:lnTo>
                  <a:lnTo>
                    <a:pt x="972146" y="0"/>
                  </a:lnTo>
                  <a:lnTo>
                    <a:pt x="5609234" y="0"/>
                  </a:lnTo>
                  <a:lnTo>
                    <a:pt x="5609234" y="5073789"/>
                  </a:lnTo>
                  <a:lnTo>
                    <a:pt x="5371007" y="5251945"/>
                  </a:lnTo>
                  <a:lnTo>
                    <a:pt x="5330576" y="5278845"/>
                  </a:lnTo>
                  <a:lnTo>
                    <a:pt x="5289747" y="5305189"/>
                  </a:lnTo>
                  <a:lnTo>
                    <a:pt x="5248525" y="5330970"/>
                  </a:lnTo>
                  <a:lnTo>
                    <a:pt x="5206917" y="5356184"/>
                  </a:lnTo>
                  <a:lnTo>
                    <a:pt x="5164927" y="5380824"/>
                  </a:lnTo>
                  <a:lnTo>
                    <a:pt x="5122561" y="5404885"/>
                  </a:lnTo>
                  <a:lnTo>
                    <a:pt x="5079824" y="5428362"/>
                  </a:lnTo>
                  <a:lnTo>
                    <a:pt x="5036722" y="5451250"/>
                  </a:lnTo>
                  <a:lnTo>
                    <a:pt x="4993260" y="5473543"/>
                  </a:lnTo>
                  <a:lnTo>
                    <a:pt x="4949444" y="5495235"/>
                  </a:lnTo>
                  <a:lnTo>
                    <a:pt x="4905279" y="5516321"/>
                  </a:lnTo>
                  <a:lnTo>
                    <a:pt x="4860770" y="5536796"/>
                  </a:lnTo>
                  <a:lnTo>
                    <a:pt x="4815923" y="5556655"/>
                  </a:lnTo>
                  <a:lnTo>
                    <a:pt x="4770744" y="5575891"/>
                  </a:lnTo>
                  <a:lnTo>
                    <a:pt x="4725237" y="5594499"/>
                  </a:lnTo>
                  <a:lnTo>
                    <a:pt x="4679408" y="5612475"/>
                  </a:lnTo>
                  <a:lnTo>
                    <a:pt x="4633263" y="5629812"/>
                  </a:lnTo>
                  <a:lnTo>
                    <a:pt x="4586807" y="5646506"/>
                  </a:lnTo>
                  <a:lnTo>
                    <a:pt x="4540045" y="5662550"/>
                  </a:lnTo>
                  <a:lnTo>
                    <a:pt x="4492983" y="5677939"/>
                  </a:lnTo>
                  <a:lnTo>
                    <a:pt x="4445626" y="5692668"/>
                  </a:lnTo>
                  <a:lnTo>
                    <a:pt x="4397979" y="5706732"/>
                  </a:lnTo>
                  <a:lnTo>
                    <a:pt x="4350049" y="5720124"/>
                  </a:lnTo>
                  <a:lnTo>
                    <a:pt x="4301840" y="5732840"/>
                  </a:lnTo>
                  <a:lnTo>
                    <a:pt x="4253358" y="5744874"/>
                  </a:lnTo>
                  <a:lnTo>
                    <a:pt x="4204609" y="5756221"/>
                  </a:lnTo>
                  <a:lnTo>
                    <a:pt x="4155597" y="5766876"/>
                  </a:lnTo>
                  <a:lnTo>
                    <a:pt x="4106328" y="5776832"/>
                  </a:lnTo>
                  <a:lnTo>
                    <a:pt x="4056808" y="5786084"/>
                  </a:lnTo>
                  <a:lnTo>
                    <a:pt x="4007042" y="5794628"/>
                  </a:lnTo>
                  <a:lnTo>
                    <a:pt x="3957035" y="5802457"/>
                  </a:lnTo>
                  <a:lnTo>
                    <a:pt x="3906793" y="5809566"/>
                  </a:lnTo>
                  <a:lnTo>
                    <a:pt x="3856321" y="5815950"/>
                  </a:lnTo>
                  <a:lnTo>
                    <a:pt x="3805625" y="5821603"/>
                  </a:lnTo>
                  <a:lnTo>
                    <a:pt x="3754710" y="5826520"/>
                  </a:lnTo>
                  <a:lnTo>
                    <a:pt x="3703581" y="5830696"/>
                  </a:lnTo>
                  <a:lnTo>
                    <a:pt x="3652245" y="5834124"/>
                  </a:lnTo>
                  <a:lnTo>
                    <a:pt x="3600705" y="5836800"/>
                  </a:lnTo>
                  <a:lnTo>
                    <a:pt x="3548969" y="5838719"/>
                  </a:lnTo>
                  <a:lnTo>
                    <a:pt x="3497040" y="5839873"/>
                  </a:lnTo>
                  <a:lnTo>
                    <a:pt x="3444925" y="5840260"/>
                  </a:lnTo>
                  <a:close/>
                </a:path>
              </a:pathLst>
            </a:custGeom>
            <a:solidFill>
              <a:srgbClr val="FFFFFF">
                <a:alpha val="79998"/>
              </a:srgbClr>
            </a:solidFill>
          </p:spPr>
          <p:txBody>
            <a:bodyPr wrap="square" lIns="0" tIns="0" rIns="0" bIns="0" rtlCol="0"/>
            <a:lstStyle/>
            <a:p>
              <a:endParaRPr/>
            </a:p>
          </p:txBody>
        </p:sp>
        <p:pic>
          <p:nvPicPr>
            <p:cNvPr id="23" name="object 23"/>
            <p:cNvPicPr/>
            <p:nvPr/>
          </p:nvPicPr>
          <p:blipFill>
            <a:blip r:embed="rId2" cstate="print"/>
            <a:stretch>
              <a:fillRect/>
            </a:stretch>
          </p:blipFill>
          <p:spPr>
            <a:xfrm>
              <a:off x="6750151" y="2"/>
              <a:ext cx="5441848" cy="5654875"/>
            </a:xfrm>
            <a:prstGeom prst="rect">
              <a:avLst/>
            </a:prstGeom>
          </p:spPr>
        </p:pic>
      </p:gr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print"/>
            <a:stretch>
              <a:fillRect/>
            </a:stretch>
          </p:blipFill>
          <p:spPr>
            <a:xfrm>
              <a:off x="0" y="0"/>
              <a:ext cx="12192000" cy="6858000"/>
            </a:xfrm>
            <a:prstGeom prst="rect">
              <a:avLst/>
            </a:prstGeom>
          </p:spPr>
        </p:pic>
        <p:sp>
          <p:nvSpPr>
            <p:cNvPr id="4" name="object 4"/>
            <p:cNvSpPr/>
            <p:nvPr/>
          </p:nvSpPr>
          <p:spPr>
            <a:xfrm>
              <a:off x="0" y="4023817"/>
              <a:ext cx="11017250" cy="2262505"/>
            </a:xfrm>
            <a:custGeom>
              <a:avLst/>
              <a:gdLst/>
              <a:ahLst/>
              <a:cxnLst/>
              <a:rect l="l" t="t" r="r" b="b"/>
              <a:pathLst>
                <a:path w="11017250" h="2262504">
                  <a:moveTo>
                    <a:pt x="11016957" y="2262390"/>
                  </a:moveTo>
                  <a:lnTo>
                    <a:pt x="0" y="2262390"/>
                  </a:lnTo>
                  <a:lnTo>
                    <a:pt x="0" y="0"/>
                  </a:lnTo>
                  <a:lnTo>
                    <a:pt x="9969157" y="0"/>
                  </a:lnTo>
                  <a:lnTo>
                    <a:pt x="11016957" y="2262390"/>
                  </a:lnTo>
                  <a:close/>
                </a:path>
              </a:pathLst>
            </a:custGeom>
            <a:solidFill>
              <a:srgbClr val="252525">
                <a:alpha val="87838"/>
              </a:srgbClr>
            </a:solidFill>
          </p:spPr>
          <p:txBody>
            <a:bodyPr wrap="square" lIns="0" tIns="0" rIns="0" bIns="0" rtlCol="0"/>
            <a:lstStyle/>
            <a:p>
              <a:endParaRPr/>
            </a:p>
          </p:txBody>
        </p:sp>
      </p:grpSp>
      <p:sp>
        <p:nvSpPr>
          <p:cNvPr id="5" name="object 5"/>
          <p:cNvSpPr txBox="1"/>
          <p:nvPr/>
        </p:nvSpPr>
        <p:spPr>
          <a:xfrm>
            <a:off x="696801" y="4147820"/>
            <a:ext cx="7532799" cy="566822"/>
          </a:xfrm>
          <a:prstGeom prst="rect">
            <a:avLst/>
          </a:prstGeom>
        </p:spPr>
        <p:txBody>
          <a:bodyPr vert="horz" wrap="square" lIns="0" tIns="12700" rIns="0" bIns="0" rtlCol="0">
            <a:spAutoFit/>
          </a:bodyPr>
          <a:lstStyle/>
          <a:p>
            <a:pPr marL="12700">
              <a:lnSpc>
                <a:spcPct val="100000"/>
              </a:lnSpc>
              <a:spcBef>
                <a:spcPts val="100"/>
              </a:spcBef>
            </a:pPr>
            <a:r>
              <a:rPr lang="el-GR" sz="3600" spc="-10" dirty="0">
                <a:solidFill>
                  <a:srgbClr val="FFFFFF"/>
                </a:solidFill>
                <a:latin typeface="Calibri"/>
                <a:cs typeface="Calibri"/>
              </a:rPr>
              <a:t>Ηθικός συλλογισμός σε συστήματα ΤΝ</a:t>
            </a:r>
          </a:p>
        </p:txBody>
      </p:sp>
      <p:sp>
        <p:nvSpPr>
          <p:cNvPr id="6" name="object 6"/>
          <p:cNvSpPr txBox="1"/>
          <p:nvPr/>
        </p:nvSpPr>
        <p:spPr>
          <a:xfrm>
            <a:off x="696803" y="4757927"/>
            <a:ext cx="9137650" cy="1359988"/>
          </a:xfrm>
          <a:prstGeom prst="rect">
            <a:avLst/>
          </a:prstGeom>
        </p:spPr>
        <p:txBody>
          <a:bodyPr vert="horz" wrap="square" lIns="0" tIns="107315" rIns="0" bIns="0" rtlCol="0">
            <a:spAutoFit/>
          </a:bodyPr>
          <a:lstStyle/>
          <a:p>
            <a:pPr marL="88900" indent="-76835">
              <a:lnSpc>
                <a:spcPct val="100000"/>
              </a:lnSpc>
              <a:spcBef>
                <a:spcPts val="845"/>
              </a:spcBef>
              <a:buSzPct val="94117"/>
              <a:buFont typeface="Arial"/>
              <a:buChar char="•"/>
              <a:tabLst>
                <a:tab pos="89535" algn="l"/>
              </a:tabLst>
            </a:pPr>
            <a:r>
              <a:rPr lang="el-GR" sz="1700" spc="-20" dirty="0">
                <a:solidFill>
                  <a:srgbClr val="FFFFFF"/>
                </a:solidFill>
                <a:latin typeface="Calibri"/>
                <a:cs typeface="Calibri"/>
              </a:rPr>
              <a:t>Διδάσκοντας στις μηχανές το σωστό και το λάθος</a:t>
            </a:r>
            <a:endParaRPr sz="1700" dirty="0">
              <a:latin typeface="Calibri"/>
              <a:cs typeface="Calibri"/>
            </a:endParaRPr>
          </a:p>
          <a:p>
            <a:pPr marL="88900" indent="-76835">
              <a:lnSpc>
                <a:spcPct val="100000"/>
              </a:lnSpc>
              <a:spcBef>
                <a:spcPts val="740"/>
              </a:spcBef>
              <a:buSzPct val="94117"/>
              <a:buFont typeface="Arial"/>
              <a:buChar char="•"/>
              <a:tabLst>
                <a:tab pos="89535" algn="l"/>
              </a:tabLst>
            </a:pPr>
            <a:r>
              <a:rPr lang="el-GR" sz="1700" spc="-20" dirty="0">
                <a:solidFill>
                  <a:srgbClr val="FFFFFF"/>
                </a:solidFill>
                <a:latin typeface="Calibri"/>
                <a:cs typeface="Calibri"/>
              </a:rPr>
              <a:t>Πρόβλημα ευθυγράμμισης αξιών</a:t>
            </a:r>
            <a:endParaRPr sz="1700" dirty="0">
              <a:latin typeface="Calibri"/>
              <a:cs typeface="Calibri"/>
            </a:endParaRPr>
          </a:p>
          <a:p>
            <a:pPr marL="88900" indent="-76835">
              <a:lnSpc>
                <a:spcPct val="100000"/>
              </a:lnSpc>
              <a:spcBef>
                <a:spcPts val="865"/>
              </a:spcBef>
              <a:buSzPct val="94117"/>
              <a:buFont typeface="Arial"/>
              <a:buChar char="•"/>
              <a:tabLst>
                <a:tab pos="89535" algn="l"/>
              </a:tabLst>
            </a:pPr>
            <a:r>
              <a:rPr lang="el-GR" sz="1700" spc="-10" dirty="0">
                <a:solidFill>
                  <a:srgbClr val="FFFFFF"/>
                </a:solidFill>
                <a:latin typeface="Calibri"/>
                <a:cs typeface="Calibri"/>
              </a:rPr>
              <a:t>Περιορισμός των ενεργειών ενός συστήματος ΤΝ παρέχοντας όρια εντός των οποίων το σύστημα πρέπει να λειτουργεί</a:t>
            </a:r>
            <a:endParaRPr sz="1700" dirty="0">
              <a:latin typeface="Calibri"/>
              <a:cs typeface="Calibri"/>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020271" y="2291588"/>
            <a:ext cx="5295900" cy="2616101"/>
          </a:xfrm>
          <a:prstGeom prst="rect">
            <a:avLst/>
          </a:prstGeom>
        </p:spPr>
        <p:txBody>
          <a:bodyPr vert="horz" wrap="square" lIns="0" tIns="114300" rIns="0" bIns="0" rtlCol="0">
            <a:spAutoFit/>
          </a:bodyPr>
          <a:lstStyle/>
          <a:p>
            <a:pPr marL="12700" marR="5080">
              <a:lnSpc>
                <a:spcPts val="6500"/>
              </a:lnSpc>
              <a:spcBef>
                <a:spcPts val="900"/>
              </a:spcBef>
            </a:pPr>
            <a:r>
              <a:rPr lang="el-GR" sz="6000" dirty="0">
                <a:solidFill>
                  <a:srgbClr val="000000"/>
                </a:solidFill>
                <a:latin typeface="Calibri"/>
                <a:cs typeface="Calibri"/>
              </a:rPr>
              <a:t>Είναι αποδεκτό να προσπεράσω στη γραμμή;</a:t>
            </a:r>
            <a:endParaRPr sz="6000" dirty="0">
              <a:latin typeface="Calibri"/>
              <a:cs typeface="Calibri"/>
            </a:endParaRPr>
          </a:p>
        </p:txBody>
      </p:sp>
      <p:grpSp>
        <p:nvGrpSpPr>
          <p:cNvPr id="3" name="object 3"/>
          <p:cNvGrpSpPr/>
          <p:nvPr/>
        </p:nvGrpSpPr>
        <p:grpSpPr>
          <a:xfrm>
            <a:off x="0" y="0"/>
            <a:ext cx="4636135" cy="6858000"/>
            <a:chOff x="0" y="0"/>
            <a:chExt cx="4636135" cy="6858000"/>
          </a:xfrm>
        </p:grpSpPr>
        <p:sp>
          <p:nvSpPr>
            <p:cNvPr id="4" name="object 4"/>
            <p:cNvSpPr/>
            <p:nvPr/>
          </p:nvSpPr>
          <p:spPr>
            <a:xfrm>
              <a:off x="0" y="0"/>
              <a:ext cx="4636135" cy="6858000"/>
            </a:xfrm>
            <a:custGeom>
              <a:avLst/>
              <a:gdLst/>
              <a:ahLst/>
              <a:cxnLst/>
              <a:rect l="l" t="t" r="r" b="b"/>
              <a:pathLst>
                <a:path w="4636135" h="6858000">
                  <a:moveTo>
                    <a:pt x="4635995" y="6858000"/>
                  </a:moveTo>
                  <a:lnTo>
                    <a:pt x="0" y="6858000"/>
                  </a:lnTo>
                  <a:lnTo>
                    <a:pt x="0" y="0"/>
                  </a:lnTo>
                  <a:lnTo>
                    <a:pt x="4635995" y="0"/>
                  </a:lnTo>
                  <a:lnTo>
                    <a:pt x="4635995" y="6858000"/>
                  </a:lnTo>
                  <a:close/>
                </a:path>
              </a:pathLst>
            </a:custGeom>
            <a:solidFill>
              <a:srgbClr val="C7C9C9"/>
            </a:solidFill>
          </p:spPr>
          <p:txBody>
            <a:bodyPr wrap="square" lIns="0" tIns="0" rIns="0" bIns="0" rtlCol="0"/>
            <a:lstStyle/>
            <a:p>
              <a:endParaRPr/>
            </a:p>
          </p:txBody>
        </p:sp>
        <p:pic>
          <p:nvPicPr>
            <p:cNvPr id="5" name="object 5"/>
            <p:cNvPicPr/>
            <p:nvPr/>
          </p:nvPicPr>
          <p:blipFill>
            <a:blip r:embed="rId2" cstate="print"/>
            <a:stretch>
              <a:fillRect/>
            </a:stretch>
          </p:blipFill>
          <p:spPr>
            <a:xfrm>
              <a:off x="582168" y="600455"/>
              <a:ext cx="3471672" cy="5696712"/>
            </a:xfrm>
            <a:prstGeom prst="rect">
              <a:avLst/>
            </a:prstGeom>
          </p:spPr>
        </p:pic>
        <p:sp>
          <p:nvSpPr>
            <p:cNvPr id="6" name="object 6"/>
            <p:cNvSpPr/>
            <p:nvPr/>
          </p:nvSpPr>
          <p:spPr>
            <a:xfrm>
              <a:off x="646010" y="644321"/>
              <a:ext cx="3344545" cy="5569585"/>
            </a:xfrm>
            <a:custGeom>
              <a:avLst/>
              <a:gdLst/>
              <a:ahLst/>
              <a:cxnLst/>
              <a:rect l="l" t="t" r="r" b="b"/>
              <a:pathLst>
                <a:path w="3344545" h="5569585">
                  <a:moveTo>
                    <a:pt x="3343973" y="5569343"/>
                  </a:moveTo>
                  <a:lnTo>
                    <a:pt x="0" y="5569343"/>
                  </a:lnTo>
                  <a:lnTo>
                    <a:pt x="0" y="0"/>
                  </a:lnTo>
                  <a:lnTo>
                    <a:pt x="3343973" y="0"/>
                  </a:lnTo>
                  <a:lnTo>
                    <a:pt x="3343973" y="5569343"/>
                  </a:lnTo>
                  <a:close/>
                </a:path>
              </a:pathLst>
            </a:custGeom>
            <a:solidFill>
              <a:srgbClr val="FFFFFF"/>
            </a:solidFill>
          </p:spPr>
          <p:txBody>
            <a:bodyPr wrap="square" lIns="0" tIns="0" rIns="0" bIns="0" rtlCol="0"/>
            <a:lstStyle/>
            <a:p>
              <a:endParaRPr/>
            </a:p>
          </p:txBody>
        </p:sp>
        <p:sp>
          <p:nvSpPr>
            <p:cNvPr id="7" name="object 7"/>
            <p:cNvSpPr/>
            <p:nvPr/>
          </p:nvSpPr>
          <p:spPr>
            <a:xfrm>
              <a:off x="646010" y="644321"/>
              <a:ext cx="3344545" cy="5569585"/>
            </a:xfrm>
            <a:custGeom>
              <a:avLst/>
              <a:gdLst/>
              <a:ahLst/>
              <a:cxnLst/>
              <a:rect l="l" t="t" r="r" b="b"/>
              <a:pathLst>
                <a:path w="3344545" h="5569585">
                  <a:moveTo>
                    <a:pt x="0" y="0"/>
                  </a:moveTo>
                  <a:lnTo>
                    <a:pt x="3343973" y="0"/>
                  </a:lnTo>
                  <a:lnTo>
                    <a:pt x="3343973" y="5569343"/>
                  </a:lnTo>
                  <a:lnTo>
                    <a:pt x="0" y="5569343"/>
                  </a:lnTo>
                  <a:lnTo>
                    <a:pt x="0" y="0"/>
                  </a:lnTo>
                  <a:close/>
                </a:path>
              </a:pathLst>
            </a:custGeom>
            <a:ln w="9525">
              <a:solidFill>
                <a:srgbClr val="C7C9C9"/>
              </a:solidFill>
            </a:ln>
          </p:spPr>
          <p:txBody>
            <a:bodyPr wrap="square" lIns="0" tIns="0" rIns="0" bIns="0" rtlCol="0"/>
            <a:lstStyle/>
            <a:p>
              <a:endParaRPr/>
            </a:p>
          </p:txBody>
        </p:sp>
        <p:pic>
          <p:nvPicPr>
            <p:cNvPr id="8" name="object 8"/>
            <p:cNvPicPr/>
            <p:nvPr/>
          </p:nvPicPr>
          <p:blipFill>
            <a:blip r:embed="rId3" cstate="print"/>
            <a:stretch>
              <a:fillRect/>
            </a:stretch>
          </p:blipFill>
          <p:spPr>
            <a:xfrm>
              <a:off x="809242" y="809231"/>
              <a:ext cx="3017533" cy="5239537"/>
            </a:xfrm>
            <a:prstGeom prst="rect">
              <a:avLst/>
            </a:prstGeom>
          </p:spPr>
        </p:pic>
      </p:gr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611124"/>
            <a:ext cx="1720850" cy="695960"/>
          </a:xfrm>
          <a:prstGeom prst="rect">
            <a:avLst/>
          </a:prstGeom>
        </p:spPr>
        <p:txBody>
          <a:bodyPr vert="horz" wrap="square" lIns="0" tIns="12700" rIns="0" bIns="0" rtlCol="0">
            <a:spAutoFit/>
          </a:bodyPr>
          <a:lstStyle/>
          <a:p>
            <a:pPr marL="12700">
              <a:lnSpc>
                <a:spcPct val="100000"/>
              </a:lnSpc>
              <a:spcBef>
                <a:spcPts val="100"/>
              </a:spcBef>
            </a:pPr>
            <a:r>
              <a:rPr sz="4400" spc="-80" dirty="0">
                <a:solidFill>
                  <a:srgbClr val="000000"/>
                </a:solidFill>
                <a:latin typeface="Calibri"/>
                <a:cs typeface="Calibri"/>
              </a:rPr>
              <a:t>CP-</a:t>
            </a:r>
            <a:r>
              <a:rPr sz="4400" spc="-20" dirty="0">
                <a:solidFill>
                  <a:srgbClr val="000000"/>
                </a:solidFill>
                <a:latin typeface="Calibri"/>
                <a:cs typeface="Calibri"/>
              </a:rPr>
              <a:t>nets</a:t>
            </a:r>
            <a:endParaRPr sz="4400" dirty="0">
              <a:latin typeface="Calibri"/>
              <a:cs typeface="Calibri"/>
            </a:endParaRPr>
          </a:p>
        </p:txBody>
      </p:sp>
      <p:sp>
        <p:nvSpPr>
          <p:cNvPr id="3" name="object 3"/>
          <p:cNvSpPr txBox="1">
            <a:spLocks noGrp="1"/>
          </p:cNvSpPr>
          <p:nvPr>
            <p:ph type="body" idx="1"/>
          </p:nvPr>
        </p:nvSpPr>
        <p:spPr>
          <a:xfrm>
            <a:off x="908457" y="1482229"/>
            <a:ext cx="5351145" cy="1880643"/>
          </a:xfrm>
          <a:prstGeom prst="rect">
            <a:avLst/>
          </a:prstGeom>
        </p:spPr>
        <p:txBody>
          <a:bodyPr vert="horz" wrap="square" lIns="0" tIns="109855" rIns="0" bIns="0" rtlCol="0">
            <a:spAutoFit/>
          </a:bodyPr>
          <a:lstStyle/>
          <a:p>
            <a:pPr marL="123825" indent="-99060">
              <a:lnSpc>
                <a:spcPct val="100000"/>
              </a:lnSpc>
              <a:spcBef>
                <a:spcPts val="865"/>
              </a:spcBef>
              <a:buSzPct val="95454"/>
              <a:buFont typeface="Arial"/>
              <a:buChar char="•"/>
              <a:tabLst>
                <a:tab pos="124460" algn="l"/>
                <a:tab pos="1577975" algn="l"/>
              </a:tabLst>
            </a:pPr>
            <a:r>
              <a:rPr lang="el-GR" sz="2000" spc="-10" dirty="0"/>
              <a:t>Μεταβλητές</a:t>
            </a:r>
            <a:r>
              <a:rPr sz="2000" spc="-95" dirty="0"/>
              <a:t> </a:t>
            </a:r>
            <a:r>
              <a:rPr sz="2000" spc="-25" dirty="0"/>
              <a:t>{</a:t>
            </a:r>
            <a:r>
              <a:rPr sz="2000" i="1" spc="-25" dirty="0">
                <a:latin typeface="Calibri"/>
                <a:cs typeface="Calibri"/>
              </a:rPr>
              <a:t>X</a:t>
            </a:r>
            <a:r>
              <a:rPr sz="2000" i="1" dirty="0">
                <a:latin typeface="Calibri"/>
                <a:cs typeface="Calibri"/>
              </a:rPr>
              <a:t>	</a:t>
            </a:r>
            <a:r>
              <a:rPr sz="2000" i="1" baseline="-18518" dirty="0">
                <a:latin typeface="Calibri"/>
                <a:cs typeface="Calibri"/>
              </a:rPr>
              <a:t>1</a:t>
            </a:r>
            <a:r>
              <a:rPr sz="2000" i="1" dirty="0">
                <a:latin typeface="Calibri"/>
                <a:cs typeface="Calibri"/>
              </a:rPr>
              <a:t>,</a:t>
            </a:r>
            <a:r>
              <a:rPr sz="2000" i="1" spc="-30" dirty="0">
                <a:latin typeface="Calibri"/>
                <a:cs typeface="Calibri"/>
              </a:rPr>
              <a:t> </a:t>
            </a:r>
            <a:r>
              <a:rPr sz="2000" i="1" dirty="0">
                <a:latin typeface="Calibri"/>
                <a:cs typeface="Calibri"/>
              </a:rPr>
              <a:t>…</a:t>
            </a:r>
            <a:r>
              <a:rPr sz="2000" i="1" spc="-20" dirty="0">
                <a:latin typeface="Calibri"/>
                <a:cs typeface="Calibri"/>
              </a:rPr>
              <a:t> </a:t>
            </a:r>
            <a:r>
              <a:rPr sz="2000" i="1" dirty="0">
                <a:latin typeface="Calibri"/>
                <a:cs typeface="Calibri"/>
              </a:rPr>
              <a:t>,</a:t>
            </a:r>
            <a:r>
              <a:rPr sz="2000" i="1" spc="-15" dirty="0">
                <a:latin typeface="Calibri"/>
                <a:cs typeface="Calibri"/>
              </a:rPr>
              <a:t> </a:t>
            </a:r>
            <a:r>
              <a:rPr sz="2000" i="1" dirty="0">
                <a:latin typeface="Calibri"/>
                <a:cs typeface="Calibri"/>
              </a:rPr>
              <a:t>X</a:t>
            </a:r>
            <a:r>
              <a:rPr sz="2000" i="1" baseline="-18518" dirty="0">
                <a:latin typeface="Calibri"/>
                <a:cs typeface="Calibri"/>
              </a:rPr>
              <a:t>n</a:t>
            </a:r>
            <a:r>
              <a:rPr sz="2000" i="1" dirty="0">
                <a:latin typeface="Calibri"/>
                <a:cs typeface="Calibri"/>
              </a:rPr>
              <a:t>}</a:t>
            </a:r>
            <a:r>
              <a:rPr sz="2000" i="1" spc="-20" dirty="0">
                <a:latin typeface="Calibri"/>
                <a:cs typeface="Calibri"/>
              </a:rPr>
              <a:t> </a:t>
            </a:r>
            <a:r>
              <a:rPr lang="el-GR" sz="2000" dirty="0"/>
              <a:t>με πεδία</a:t>
            </a:r>
            <a:endParaRPr lang="en-US" sz="2000" dirty="0">
              <a:latin typeface="Calibri"/>
              <a:cs typeface="Calibri"/>
            </a:endParaRPr>
          </a:p>
          <a:p>
            <a:pPr marL="123825" indent="-99060">
              <a:lnSpc>
                <a:spcPct val="100000"/>
              </a:lnSpc>
              <a:spcBef>
                <a:spcPts val="770"/>
              </a:spcBef>
              <a:buSzPct val="95454"/>
              <a:buFont typeface="Arial"/>
              <a:buChar char="•"/>
              <a:tabLst>
                <a:tab pos="124460" algn="l"/>
              </a:tabLst>
            </a:pPr>
            <a:r>
              <a:rPr lang="el-GR" sz="2000" dirty="0"/>
              <a:t>Για κάθε μεταβλητή</a:t>
            </a:r>
            <a:r>
              <a:rPr lang="en-US" sz="2000" dirty="0"/>
              <a:t>,</a:t>
            </a:r>
            <a:r>
              <a:rPr lang="en-US" sz="2000" spc="425" dirty="0"/>
              <a:t> </a:t>
            </a:r>
            <a:r>
              <a:rPr lang="el-GR" sz="2000" dirty="0"/>
              <a:t>μια συνολική σειρά επί των τιμών της</a:t>
            </a:r>
            <a:endParaRPr lang="en-US" sz="2000" spc="-10" dirty="0"/>
          </a:p>
          <a:p>
            <a:pPr marL="123825" indent="-99060">
              <a:lnSpc>
                <a:spcPct val="100000"/>
              </a:lnSpc>
              <a:spcBef>
                <a:spcPts val="650"/>
              </a:spcBef>
              <a:buSzPct val="95454"/>
              <a:buFont typeface="Arial"/>
              <a:buChar char="•"/>
              <a:tabLst>
                <a:tab pos="124460" algn="l"/>
              </a:tabLst>
            </a:pPr>
            <a:r>
              <a:rPr lang="el-GR" sz="2000" b="1" dirty="0">
                <a:latin typeface="Calibri"/>
                <a:cs typeface="Calibri"/>
              </a:rPr>
              <a:t>Ανεξάρτητη μεταβλητή</a:t>
            </a:r>
            <a:r>
              <a:rPr sz="2000" b="1" spc="-10" dirty="0">
                <a:latin typeface="Calibri"/>
                <a:cs typeface="Calibri"/>
              </a:rPr>
              <a:t>:</a:t>
            </a:r>
          </a:p>
          <a:p>
            <a:pPr marL="585470" lvl="1" indent="-103505">
              <a:lnSpc>
                <a:spcPct val="100000"/>
              </a:lnSpc>
              <a:spcBef>
                <a:spcPts val="259"/>
              </a:spcBef>
              <a:buSzPct val="95652"/>
              <a:buFont typeface="Arial"/>
              <a:buChar char="•"/>
              <a:tabLst>
                <a:tab pos="586105" algn="l"/>
              </a:tabLst>
            </a:pPr>
            <a:r>
              <a:rPr sz="2000" dirty="0">
                <a:latin typeface="Calibri"/>
                <a:cs typeface="Calibri"/>
              </a:rPr>
              <a:t>X=v</a:t>
            </a:r>
            <a:r>
              <a:rPr sz="2000" spc="470" dirty="0">
                <a:latin typeface="Calibri"/>
                <a:cs typeface="Calibri"/>
              </a:rPr>
              <a:t> </a:t>
            </a:r>
            <a:r>
              <a:rPr sz="2000" baseline="-18518" dirty="0">
                <a:latin typeface="Calibri"/>
                <a:cs typeface="Calibri"/>
              </a:rPr>
              <a:t>1</a:t>
            </a:r>
            <a:r>
              <a:rPr sz="2000" spc="284" baseline="-18518" dirty="0">
                <a:latin typeface="Calibri"/>
                <a:cs typeface="Calibri"/>
              </a:rPr>
              <a:t> </a:t>
            </a:r>
            <a:r>
              <a:rPr sz="2000" dirty="0">
                <a:latin typeface="Calibri"/>
                <a:cs typeface="Calibri"/>
              </a:rPr>
              <a:t>&gt;</a:t>
            </a:r>
            <a:r>
              <a:rPr sz="2000" spc="5" dirty="0">
                <a:latin typeface="Calibri"/>
                <a:cs typeface="Calibri"/>
              </a:rPr>
              <a:t> </a:t>
            </a:r>
            <a:r>
              <a:rPr sz="2000" dirty="0">
                <a:latin typeface="Calibri"/>
                <a:cs typeface="Calibri"/>
              </a:rPr>
              <a:t>X=v</a:t>
            </a:r>
            <a:r>
              <a:rPr sz="2000" baseline="-18518" dirty="0">
                <a:latin typeface="Calibri"/>
                <a:cs typeface="Calibri"/>
              </a:rPr>
              <a:t>2</a:t>
            </a:r>
            <a:r>
              <a:rPr sz="2000" spc="284" baseline="-18518" dirty="0">
                <a:latin typeface="Calibri"/>
                <a:cs typeface="Calibri"/>
              </a:rPr>
              <a:t> </a:t>
            </a:r>
            <a:r>
              <a:rPr sz="2000" dirty="0">
                <a:latin typeface="Calibri"/>
                <a:cs typeface="Calibri"/>
              </a:rPr>
              <a:t>&gt; ...</a:t>
            </a:r>
            <a:r>
              <a:rPr sz="2000" spc="-15" dirty="0">
                <a:latin typeface="Calibri"/>
                <a:cs typeface="Calibri"/>
              </a:rPr>
              <a:t> </a:t>
            </a:r>
            <a:r>
              <a:rPr sz="2000" dirty="0">
                <a:latin typeface="Calibri"/>
                <a:cs typeface="Calibri"/>
              </a:rPr>
              <a:t>&gt;</a:t>
            </a:r>
            <a:r>
              <a:rPr sz="2000" spc="-5" dirty="0">
                <a:latin typeface="Calibri"/>
                <a:cs typeface="Calibri"/>
              </a:rPr>
              <a:t> </a:t>
            </a:r>
            <a:r>
              <a:rPr sz="2000" spc="-20" dirty="0">
                <a:latin typeface="Calibri"/>
                <a:cs typeface="Calibri"/>
              </a:rPr>
              <a:t>X=v</a:t>
            </a:r>
            <a:r>
              <a:rPr sz="2000" spc="-30" baseline="-18518" dirty="0">
                <a:latin typeface="Calibri"/>
                <a:cs typeface="Calibri"/>
              </a:rPr>
              <a:t>k</a:t>
            </a:r>
            <a:endParaRPr sz="2000" baseline="-18518" dirty="0">
              <a:latin typeface="Calibri"/>
              <a:cs typeface="Calibri"/>
            </a:endParaRPr>
          </a:p>
        </p:txBody>
      </p:sp>
      <p:sp>
        <p:nvSpPr>
          <p:cNvPr id="4" name="object 4"/>
          <p:cNvSpPr txBox="1"/>
          <p:nvPr/>
        </p:nvSpPr>
        <p:spPr>
          <a:xfrm>
            <a:off x="891539" y="3472179"/>
            <a:ext cx="6896100" cy="2560955"/>
          </a:xfrm>
          <a:prstGeom prst="rect">
            <a:avLst/>
          </a:prstGeom>
        </p:spPr>
        <p:txBody>
          <a:bodyPr vert="horz" wrap="square" lIns="0" tIns="48260" rIns="0" bIns="0" rtlCol="0">
            <a:spAutoFit/>
          </a:bodyPr>
          <a:lstStyle/>
          <a:p>
            <a:pPr marL="137160" marR="30480" indent="-99060">
              <a:lnSpc>
                <a:spcPts val="2400"/>
              </a:lnSpc>
              <a:spcBef>
                <a:spcPts val="380"/>
              </a:spcBef>
              <a:buSzPct val="95454"/>
              <a:buFont typeface="Arial"/>
              <a:buChar char="•"/>
              <a:tabLst>
                <a:tab pos="266700" algn="l"/>
              </a:tabLst>
            </a:pPr>
            <a:r>
              <a:rPr lang="el-GR" sz="2200" b="1" dirty="0">
                <a:latin typeface="Calibri"/>
                <a:cs typeface="Calibri"/>
              </a:rPr>
              <a:t>Εξαρτημένη μεταβλητή</a:t>
            </a:r>
            <a:r>
              <a:rPr sz="2200" b="1" dirty="0">
                <a:latin typeface="Calibri"/>
                <a:cs typeface="Calibri"/>
              </a:rPr>
              <a:t>:</a:t>
            </a:r>
            <a:r>
              <a:rPr sz="2200" b="1" spc="-60" dirty="0">
                <a:latin typeface="Calibri"/>
                <a:cs typeface="Calibri"/>
              </a:rPr>
              <a:t> </a:t>
            </a:r>
            <a:r>
              <a:rPr lang="el-GR" sz="2200" dirty="0">
                <a:latin typeface="Calibri"/>
                <a:cs typeface="Calibri"/>
              </a:rPr>
              <a:t>συνολική σειρά για κάθε συνδυασμό τιμών κάποιων άλλων μεταβλητών (πίνακας προτιμήσεων υπό όρους)</a:t>
            </a:r>
            <a:endParaRPr sz="2200" dirty="0">
              <a:latin typeface="Calibri"/>
              <a:cs typeface="Calibri"/>
            </a:endParaRPr>
          </a:p>
          <a:p>
            <a:pPr marL="598170" lvl="1" indent="-103505">
              <a:lnSpc>
                <a:spcPct val="100000"/>
              </a:lnSpc>
              <a:spcBef>
                <a:spcPts val="125"/>
              </a:spcBef>
              <a:buSzPct val="95652"/>
              <a:buFont typeface="Arial"/>
              <a:buChar char="•"/>
              <a:tabLst>
                <a:tab pos="598805" algn="l"/>
                <a:tab pos="2303145" algn="l"/>
              </a:tabLst>
            </a:pPr>
            <a:r>
              <a:rPr sz="2300" dirty="0">
                <a:latin typeface="Calibri"/>
                <a:cs typeface="Calibri"/>
              </a:rPr>
              <a:t>Y=a,</a:t>
            </a:r>
            <a:r>
              <a:rPr sz="2300" spc="-15" dirty="0">
                <a:latin typeface="Calibri"/>
                <a:cs typeface="Calibri"/>
              </a:rPr>
              <a:t> </a:t>
            </a:r>
            <a:r>
              <a:rPr sz="2300" dirty="0">
                <a:latin typeface="Calibri"/>
                <a:cs typeface="Calibri"/>
              </a:rPr>
              <a:t>Z=b: </a:t>
            </a:r>
            <a:r>
              <a:rPr sz="2300" spc="-25" dirty="0">
                <a:latin typeface="Calibri"/>
                <a:cs typeface="Calibri"/>
              </a:rPr>
              <a:t>X=v</a:t>
            </a:r>
            <a:r>
              <a:rPr sz="2300" dirty="0">
                <a:latin typeface="Calibri"/>
                <a:cs typeface="Calibri"/>
              </a:rPr>
              <a:t>	</a:t>
            </a:r>
            <a:r>
              <a:rPr sz="2250" baseline="-18518" dirty="0">
                <a:latin typeface="Calibri"/>
                <a:cs typeface="Calibri"/>
              </a:rPr>
              <a:t>1</a:t>
            </a:r>
            <a:r>
              <a:rPr sz="2250" spc="284" baseline="-18518" dirty="0">
                <a:latin typeface="Calibri"/>
                <a:cs typeface="Calibri"/>
              </a:rPr>
              <a:t> </a:t>
            </a:r>
            <a:r>
              <a:rPr sz="2300" dirty="0">
                <a:latin typeface="Calibri"/>
                <a:cs typeface="Calibri"/>
              </a:rPr>
              <a:t>&gt; X=v</a:t>
            </a:r>
            <a:r>
              <a:rPr sz="2250" baseline="-18518" dirty="0">
                <a:latin typeface="Calibri"/>
                <a:cs typeface="Calibri"/>
              </a:rPr>
              <a:t>2</a:t>
            </a:r>
            <a:r>
              <a:rPr sz="2250" spc="284" baseline="-18518" dirty="0">
                <a:latin typeface="Calibri"/>
                <a:cs typeface="Calibri"/>
              </a:rPr>
              <a:t> </a:t>
            </a:r>
            <a:r>
              <a:rPr sz="2300" dirty="0">
                <a:latin typeface="Calibri"/>
                <a:cs typeface="Calibri"/>
              </a:rPr>
              <a:t>&gt;</a:t>
            </a:r>
            <a:r>
              <a:rPr sz="2300" spc="5" dirty="0">
                <a:latin typeface="Calibri"/>
                <a:cs typeface="Calibri"/>
              </a:rPr>
              <a:t> </a:t>
            </a:r>
            <a:r>
              <a:rPr sz="2300" dirty="0">
                <a:latin typeface="Calibri"/>
                <a:cs typeface="Calibri"/>
              </a:rPr>
              <a:t>...</a:t>
            </a:r>
            <a:r>
              <a:rPr sz="2300" spc="-20" dirty="0">
                <a:latin typeface="Calibri"/>
                <a:cs typeface="Calibri"/>
              </a:rPr>
              <a:t> </a:t>
            </a:r>
            <a:r>
              <a:rPr sz="2300" dirty="0">
                <a:latin typeface="Calibri"/>
                <a:cs typeface="Calibri"/>
              </a:rPr>
              <a:t>&gt;</a:t>
            </a:r>
            <a:r>
              <a:rPr sz="2300" spc="-5" dirty="0">
                <a:latin typeface="Calibri"/>
                <a:cs typeface="Calibri"/>
              </a:rPr>
              <a:t> </a:t>
            </a:r>
            <a:r>
              <a:rPr sz="2300" spc="-20" dirty="0">
                <a:latin typeface="Calibri"/>
                <a:cs typeface="Calibri"/>
              </a:rPr>
              <a:t>X=v</a:t>
            </a:r>
            <a:r>
              <a:rPr sz="2250" spc="-30" baseline="-18518" dirty="0">
                <a:latin typeface="Calibri"/>
                <a:cs typeface="Calibri"/>
              </a:rPr>
              <a:t>k</a:t>
            </a:r>
            <a:endParaRPr sz="2250" baseline="-18518" dirty="0">
              <a:latin typeface="Calibri"/>
              <a:cs typeface="Calibri"/>
            </a:endParaRPr>
          </a:p>
          <a:p>
            <a:pPr marL="598170" lvl="1" indent="-103505">
              <a:lnSpc>
                <a:spcPct val="100000"/>
              </a:lnSpc>
              <a:spcBef>
                <a:spcPts val="240"/>
              </a:spcBef>
              <a:buSzPct val="95652"/>
              <a:buFont typeface="Arial"/>
              <a:buChar char="•"/>
              <a:tabLst>
                <a:tab pos="598805" algn="l"/>
              </a:tabLst>
            </a:pPr>
            <a:r>
              <a:rPr sz="2300" dirty="0">
                <a:latin typeface="Calibri"/>
                <a:cs typeface="Calibri"/>
              </a:rPr>
              <a:t>X</a:t>
            </a:r>
            <a:r>
              <a:rPr sz="2300" spc="-15" dirty="0">
                <a:latin typeface="Calibri"/>
                <a:cs typeface="Calibri"/>
              </a:rPr>
              <a:t> </a:t>
            </a:r>
            <a:r>
              <a:rPr lang="el-GR" sz="2300" spc="-15" dirty="0">
                <a:latin typeface="Calibri"/>
                <a:cs typeface="Calibri"/>
              </a:rPr>
              <a:t>δεδομένων των </a:t>
            </a:r>
            <a:r>
              <a:rPr sz="2300" dirty="0">
                <a:latin typeface="Calibri"/>
                <a:cs typeface="Calibri"/>
              </a:rPr>
              <a:t>Y </a:t>
            </a:r>
            <a:r>
              <a:rPr lang="el-GR" sz="2300" dirty="0">
                <a:latin typeface="Calibri"/>
                <a:cs typeface="Calibri"/>
              </a:rPr>
              <a:t>και</a:t>
            </a:r>
            <a:r>
              <a:rPr sz="2300" spc="-5" dirty="0">
                <a:latin typeface="Calibri"/>
                <a:cs typeface="Calibri"/>
              </a:rPr>
              <a:t> </a:t>
            </a:r>
            <a:r>
              <a:rPr sz="2300" dirty="0">
                <a:latin typeface="Calibri"/>
                <a:cs typeface="Calibri"/>
              </a:rPr>
              <a:t>Z</a:t>
            </a:r>
            <a:r>
              <a:rPr sz="2300" spc="-20" dirty="0">
                <a:latin typeface="Calibri"/>
                <a:cs typeface="Calibri"/>
              </a:rPr>
              <a:t> </a:t>
            </a:r>
            <a:r>
              <a:rPr sz="2300" dirty="0">
                <a:latin typeface="Calibri"/>
                <a:cs typeface="Calibri"/>
              </a:rPr>
              <a:t>(</a:t>
            </a:r>
            <a:r>
              <a:rPr lang="el-GR" sz="2300" dirty="0">
                <a:latin typeface="Calibri"/>
                <a:cs typeface="Calibri"/>
              </a:rPr>
              <a:t>γονείς του </a:t>
            </a:r>
            <a:r>
              <a:rPr sz="2300" spc="-25" dirty="0">
                <a:latin typeface="Calibri"/>
                <a:cs typeface="Calibri"/>
              </a:rPr>
              <a:t>X)</a:t>
            </a:r>
            <a:endParaRPr sz="2300" dirty="0">
              <a:latin typeface="Calibri"/>
              <a:cs typeface="Calibri"/>
            </a:endParaRPr>
          </a:p>
          <a:p>
            <a:pPr marL="136525" indent="-99060">
              <a:lnSpc>
                <a:spcPct val="100000"/>
              </a:lnSpc>
              <a:spcBef>
                <a:spcPts val="940"/>
              </a:spcBef>
              <a:buSzPct val="95454"/>
              <a:buFont typeface="Arial"/>
              <a:buChar char="•"/>
              <a:tabLst>
                <a:tab pos="137160" algn="l"/>
                <a:tab pos="4123054" algn="l"/>
              </a:tabLst>
            </a:pPr>
            <a:r>
              <a:rPr lang="el-GR" sz="2200" spc="-10" dirty="0">
                <a:latin typeface="Calibri"/>
                <a:cs typeface="Calibri"/>
              </a:rPr>
              <a:t>Γραφικά</a:t>
            </a:r>
            <a:r>
              <a:rPr sz="2200" spc="-10" dirty="0">
                <a:latin typeface="Calibri"/>
                <a:cs typeface="Calibri"/>
              </a:rPr>
              <a:t>:</a:t>
            </a:r>
            <a:r>
              <a:rPr sz="2200" spc="-60" dirty="0">
                <a:latin typeface="Calibri"/>
                <a:cs typeface="Calibri"/>
              </a:rPr>
              <a:t> </a:t>
            </a:r>
            <a:r>
              <a:rPr lang="el-GR" sz="2200" b="1" dirty="0">
                <a:latin typeface="Calibri"/>
                <a:cs typeface="Calibri"/>
              </a:rPr>
              <a:t>κατευθυνόμενο γράφημα </a:t>
            </a:r>
            <a:r>
              <a:rPr lang="el-GR" sz="2200" dirty="0">
                <a:latin typeface="Calibri"/>
                <a:cs typeface="Calibri"/>
              </a:rPr>
              <a:t>επί</a:t>
            </a:r>
            <a:r>
              <a:rPr lang="el-GR" sz="2200" b="1" dirty="0">
                <a:latin typeface="Calibri"/>
                <a:cs typeface="Calibri"/>
              </a:rPr>
              <a:t> </a:t>
            </a:r>
            <a:r>
              <a:rPr sz="2200" i="1" spc="-50" dirty="0">
                <a:latin typeface="Calibri"/>
                <a:cs typeface="Calibri"/>
              </a:rPr>
              <a:t>X</a:t>
            </a:r>
            <a:r>
              <a:rPr sz="2200" i="1" dirty="0">
                <a:latin typeface="Calibri"/>
                <a:cs typeface="Calibri"/>
              </a:rPr>
              <a:t>	</a:t>
            </a:r>
            <a:r>
              <a:rPr sz="2250" i="1" baseline="-18518" dirty="0">
                <a:latin typeface="Calibri"/>
                <a:cs typeface="Calibri"/>
              </a:rPr>
              <a:t>1</a:t>
            </a:r>
            <a:r>
              <a:rPr sz="2200" i="1" dirty="0">
                <a:latin typeface="Calibri"/>
                <a:cs typeface="Calibri"/>
              </a:rPr>
              <a:t>,</a:t>
            </a:r>
            <a:r>
              <a:rPr sz="2200" i="1" spc="-25" dirty="0">
                <a:latin typeface="Calibri"/>
                <a:cs typeface="Calibri"/>
              </a:rPr>
              <a:t> </a:t>
            </a:r>
            <a:r>
              <a:rPr sz="2200" i="1" dirty="0">
                <a:latin typeface="Calibri"/>
                <a:cs typeface="Calibri"/>
              </a:rPr>
              <a:t>…</a:t>
            </a:r>
            <a:r>
              <a:rPr sz="2200" i="1" spc="-15" dirty="0">
                <a:latin typeface="Calibri"/>
                <a:cs typeface="Calibri"/>
              </a:rPr>
              <a:t> </a:t>
            </a:r>
            <a:r>
              <a:rPr sz="2200" i="1" dirty="0">
                <a:latin typeface="Calibri"/>
                <a:cs typeface="Calibri"/>
              </a:rPr>
              <a:t>,</a:t>
            </a:r>
            <a:r>
              <a:rPr sz="2200" i="1" spc="-10" dirty="0">
                <a:latin typeface="Calibri"/>
                <a:cs typeface="Calibri"/>
              </a:rPr>
              <a:t> </a:t>
            </a:r>
            <a:r>
              <a:rPr sz="2200" i="1" spc="-25" dirty="0">
                <a:latin typeface="Calibri"/>
                <a:cs typeface="Calibri"/>
              </a:rPr>
              <a:t>X</a:t>
            </a:r>
            <a:r>
              <a:rPr sz="2250" i="1" spc="-37" baseline="-18518" dirty="0">
                <a:latin typeface="Calibri"/>
                <a:cs typeface="Calibri"/>
              </a:rPr>
              <a:t>n</a:t>
            </a:r>
            <a:endParaRPr sz="2250" baseline="-18518" dirty="0">
              <a:latin typeface="Calibri"/>
              <a:cs typeface="Calibri"/>
            </a:endParaRPr>
          </a:p>
          <a:p>
            <a:pPr marL="598170" lvl="1" indent="-103505">
              <a:lnSpc>
                <a:spcPct val="100000"/>
              </a:lnSpc>
              <a:spcBef>
                <a:spcPts val="259"/>
              </a:spcBef>
              <a:buSzPct val="95652"/>
              <a:buFont typeface="Arial"/>
              <a:buChar char="•"/>
              <a:tabLst>
                <a:tab pos="598805" algn="l"/>
              </a:tabLst>
            </a:pPr>
            <a:r>
              <a:rPr lang="el-GR" sz="2300" dirty="0">
                <a:latin typeface="Calibri"/>
                <a:cs typeface="Calibri"/>
              </a:rPr>
              <a:t>Πιθανότατα κυκλική</a:t>
            </a:r>
            <a:endParaRPr sz="2300" dirty="0">
              <a:latin typeface="Calibri"/>
              <a:cs typeface="Calibri"/>
            </a:endParaRPr>
          </a:p>
        </p:txBody>
      </p:sp>
      <p:grpSp>
        <p:nvGrpSpPr>
          <p:cNvPr id="5" name="object 5"/>
          <p:cNvGrpSpPr/>
          <p:nvPr/>
        </p:nvGrpSpPr>
        <p:grpSpPr>
          <a:xfrm>
            <a:off x="8106816" y="3293719"/>
            <a:ext cx="724535" cy="711200"/>
            <a:chOff x="8106816" y="3293719"/>
            <a:chExt cx="724535" cy="711200"/>
          </a:xfrm>
        </p:grpSpPr>
        <p:pic>
          <p:nvPicPr>
            <p:cNvPr id="6" name="object 6"/>
            <p:cNvPicPr/>
            <p:nvPr/>
          </p:nvPicPr>
          <p:blipFill>
            <a:blip r:embed="rId2" cstate="print"/>
            <a:stretch>
              <a:fillRect/>
            </a:stretch>
          </p:blipFill>
          <p:spPr>
            <a:xfrm>
              <a:off x="8109991" y="3302000"/>
              <a:ext cx="717651" cy="698499"/>
            </a:xfrm>
            <a:prstGeom prst="rect">
              <a:avLst/>
            </a:prstGeom>
          </p:spPr>
        </p:pic>
        <p:sp>
          <p:nvSpPr>
            <p:cNvPr id="7" name="object 7"/>
            <p:cNvSpPr/>
            <p:nvPr/>
          </p:nvSpPr>
          <p:spPr>
            <a:xfrm>
              <a:off x="8109991" y="3296894"/>
              <a:ext cx="718185" cy="704850"/>
            </a:xfrm>
            <a:custGeom>
              <a:avLst/>
              <a:gdLst/>
              <a:ahLst/>
              <a:cxnLst/>
              <a:rect l="l" t="t" r="r" b="b"/>
              <a:pathLst>
                <a:path w="718184" h="704850">
                  <a:moveTo>
                    <a:pt x="0" y="352170"/>
                  </a:moveTo>
                  <a:lnTo>
                    <a:pt x="3275" y="304380"/>
                  </a:lnTo>
                  <a:lnTo>
                    <a:pt x="12816" y="258544"/>
                  </a:lnTo>
                  <a:lnTo>
                    <a:pt x="28195" y="215084"/>
                  </a:lnTo>
                  <a:lnTo>
                    <a:pt x="48985" y="174417"/>
                  </a:lnTo>
                  <a:lnTo>
                    <a:pt x="74759" y="136963"/>
                  </a:lnTo>
                  <a:lnTo>
                    <a:pt x="105089" y="103143"/>
                  </a:lnTo>
                  <a:lnTo>
                    <a:pt x="139548" y="73374"/>
                  </a:lnTo>
                  <a:lnTo>
                    <a:pt x="177709" y="48078"/>
                  </a:lnTo>
                  <a:lnTo>
                    <a:pt x="219145" y="27673"/>
                  </a:lnTo>
                  <a:lnTo>
                    <a:pt x="263427" y="12578"/>
                  </a:lnTo>
                  <a:lnTo>
                    <a:pt x="310130" y="3214"/>
                  </a:lnTo>
                  <a:lnTo>
                    <a:pt x="358825" y="0"/>
                  </a:lnTo>
                  <a:lnTo>
                    <a:pt x="407510" y="3214"/>
                  </a:lnTo>
                  <a:lnTo>
                    <a:pt x="454205" y="12578"/>
                  </a:lnTo>
                  <a:lnTo>
                    <a:pt x="498484" y="27673"/>
                  </a:lnTo>
                  <a:lnTo>
                    <a:pt x="539919" y="48078"/>
                  </a:lnTo>
                  <a:lnTo>
                    <a:pt x="578081" y="73374"/>
                  </a:lnTo>
                  <a:lnTo>
                    <a:pt x="612543" y="103143"/>
                  </a:lnTo>
                  <a:lnTo>
                    <a:pt x="642877" y="136963"/>
                  </a:lnTo>
                  <a:lnTo>
                    <a:pt x="668654" y="174417"/>
                  </a:lnTo>
                  <a:lnTo>
                    <a:pt x="689449" y="215084"/>
                  </a:lnTo>
                  <a:lnTo>
                    <a:pt x="704832" y="258544"/>
                  </a:lnTo>
                  <a:lnTo>
                    <a:pt x="714375" y="304380"/>
                  </a:lnTo>
                  <a:lnTo>
                    <a:pt x="717651" y="352170"/>
                  </a:lnTo>
                  <a:lnTo>
                    <a:pt x="714375" y="399965"/>
                  </a:lnTo>
                  <a:lnTo>
                    <a:pt x="704832" y="445805"/>
                  </a:lnTo>
                  <a:lnTo>
                    <a:pt x="689449" y="489271"/>
                  </a:lnTo>
                  <a:lnTo>
                    <a:pt x="668655" y="529943"/>
                  </a:lnTo>
                  <a:lnTo>
                    <a:pt x="642877" y="567402"/>
                  </a:lnTo>
                  <a:lnTo>
                    <a:pt x="612543" y="601229"/>
                  </a:lnTo>
                  <a:lnTo>
                    <a:pt x="578081" y="631002"/>
                  </a:lnTo>
                  <a:lnTo>
                    <a:pt x="539919" y="656304"/>
                  </a:lnTo>
                  <a:lnTo>
                    <a:pt x="498484" y="676713"/>
                  </a:lnTo>
                  <a:lnTo>
                    <a:pt x="454205" y="691811"/>
                  </a:lnTo>
                  <a:lnTo>
                    <a:pt x="407510" y="701177"/>
                  </a:lnTo>
                  <a:lnTo>
                    <a:pt x="358825" y="704392"/>
                  </a:lnTo>
                  <a:lnTo>
                    <a:pt x="310130" y="701177"/>
                  </a:lnTo>
                  <a:lnTo>
                    <a:pt x="263427" y="691811"/>
                  </a:lnTo>
                  <a:lnTo>
                    <a:pt x="219145" y="676713"/>
                  </a:lnTo>
                  <a:lnTo>
                    <a:pt x="177709" y="656304"/>
                  </a:lnTo>
                  <a:lnTo>
                    <a:pt x="139548" y="631002"/>
                  </a:lnTo>
                  <a:lnTo>
                    <a:pt x="105089" y="601229"/>
                  </a:lnTo>
                  <a:lnTo>
                    <a:pt x="74759" y="567402"/>
                  </a:lnTo>
                  <a:lnTo>
                    <a:pt x="48985" y="529943"/>
                  </a:lnTo>
                  <a:lnTo>
                    <a:pt x="28195" y="489271"/>
                  </a:lnTo>
                  <a:lnTo>
                    <a:pt x="12816" y="445805"/>
                  </a:lnTo>
                  <a:lnTo>
                    <a:pt x="3275" y="399965"/>
                  </a:lnTo>
                  <a:lnTo>
                    <a:pt x="0" y="352170"/>
                  </a:lnTo>
                  <a:close/>
                </a:path>
              </a:pathLst>
            </a:custGeom>
            <a:ln w="6350">
              <a:solidFill>
                <a:srgbClr val="6FAC46"/>
              </a:solidFill>
            </a:ln>
          </p:spPr>
          <p:txBody>
            <a:bodyPr wrap="square" lIns="0" tIns="0" rIns="0" bIns="0" rtlCol="0"/>
            <a:lstStyle/>
            <a:p>
              <a:endParaRPr/>
            </a:p>
          </p:txBody>
        </p:sp>
      </p:grpSp>
      <p:sp>
        <p:nvSpPr>
          <p:cNvPr id="8" name="object 8"/>
          <p:cNvSpPr txBox="1"/>
          <p:nvPr/>
        </p:nvSpPr>
        <p:spPr>
          <a:xfrm>
            <a:off x="8396579" y="3486404"/>
            <a:ext cx="14414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Calibri"/>
                <a:cs typeface="Calibri"/>
              </a:rPr>
              <a:t>X</a:t>
            </a:r>
            <a:endParaRPr sz="1800">
              <a:latin typeface="Calibri"/>
              <a:cs typeface="Calibri"/>
            </a:endParaRPr>
          </a:p>
        </p:txBody>
      </p:sp>
      <p:grpSp>
        <p:nvGrpSpPr>
          <p:cNvPr id="9" name="object 9"/>
          <p:cNvGrpSpPr/>
          <p:nvPr/>
        </p:nvGrpSpPr>
        <p:grpSpPr>
          <a:xfrm>
            <a:off x="7149998" y="2002282"/>
            <a:ext cx="724535" cy="711200"/>
            <a:chOff x="7149998" y="2002282"/>
            <a:chExt cx="724535" cy="711200"/>
          </a:xfrm>
        </p:grpSpPr>
        <p:pic>
          <p:nvPicPr>
            <p:cNvPr id="10" name="object 10"/>
            <p:cNvPicPr/>
            <p:nvPr/>
          </p:nvPicPr>
          <p:blipFill>
            <a:blip r:embed="rId3" cstate="print"/>
            <a:stretch>
              <a:fillRect/>
            </a:stretch>
          </p:blipFill>
          <p:spPr>
            <a:xfrm>
              <a:off x="7153173" y="2006600"/>
              <a:ext cx="717600" cy="698499"/>
            </a:xfrm>
            <a:prstGeom prst="rect">
              <a:avLst/>
            </a:prstGeom>
          </p:spPr>
        </p:pic>
        <p:sp>
          <p:nvSpPr>
            <p:cNvPr id="11" name="object 11"/>
            <p:cNvSpPr/>
            <p:nvPr/>
          </p:nvSpPr>
          <p:spPr>
            <a:xfrm>
              <a:off x="7153173" y="2005457"/>
              <a:ext cx="718185" cy="704850"/>
            </a:xfrm>
            <a:custGeom>
              <a:avLst/>
              <a:gdLst/>
              <a:ahLst/>
              <a:cxnLst/>
              <a:rect l="l" t="t" r="r" b="b"/>
              <a:pathLst>
                <a:path w="718184" h="704850">
                  <a:moveTo>
                    <a:pt x="0" y="352234"/>
                  </a:moveTo>
                  <a:lnTo>
                    <a:pt x="3275" y="304440"/>
                  </a:lnTo>
                  <a:lnTo>
                    <a:pt x="12816" y="258599"/>
                  </a:lnTo>
                  <a:lnTo>
                    <a:pt x="28196" y="215132"/>
                  </a:lnTo>
                  <a:lnTo>
                    <a:pt x="48988" y="174458"/>
                  </a:lnTo>
                  <a:lnTo>
                    <a:pt x="74762" y="136997"/>
                  </a:lnTo>
                  <a:lnTo>
                    <a:pt x="105094" y="103170"/>
                  </a:lnTo>
                  <a:lnTo>
                    <a:pt x="139554" y="73394"/>
                  </a:lnTo>
                  <a:lnTo>
                    <a:pt x="177715" y="48092"/>
                  </a:lnTo>
                  <a:lnTo>
                    <a:pt x="219150" y="27681"/>
                  </a:lnTo>
                  <a:lnTo>
                    <a:pt x="263432" y="12582"/>
                  </a:lnTo>
                  <a:lnTo>
                    <a:pt x="310133" y="3215"/>
                  </a:lnTo>
                  <a:lnTo>
                    <a:pt x="358825" y="0"/>
                  </a:lnTo>
                  <a:lnTo>
                    <a:pt x="407509" y="3215"/>
                  </a:lnTo>
                  <a:lnTo>
                    <a:pt x="454202" y="12582"/>
                  </a:lnTo>
                  <a:lnTo>
                    <a:pt x="498476" y="27681"/>
                  </a:lnTo>
                  <a:lnTo>
                    <a:pt x="539906" y="48092"/>
                  </a:lnTo>
                  <a:lnTo>
                    <a:pt x="578062" y="73394"/>
                  </a:lnTo>
                  <a:lnTo>
                    <a:pt x="612517" y="103170"/>
                  </a:lnTo>
                  <a:lnTo>
                    <a:pt x="642845" y="136997"/>
                  </a:lnTo>
                  <a:lnTo>
                    <a:pt x="668617" y="174458"/>
                  </a:lnTo>
                  <a:lnTo>
                    <a:pt x="689406" y="215132"/>
                  </a:lnTo>
                  <a:lnTo>
                    <a:pt x="704784" y="258599"/>
                  </a:lnTo>
                  <a:lnTo>
                    <a:pt x="714325" y="304440"/>
                  </a:lnTo>
                  <a:lnTo>
                    <a:pt x="717600" y="352234"/>
                  </a:lnTo>
                  <a:lnTo>
                    <a:pt x="714325" y="400025"/>
                  </a:lnTo>
                  <a:lnTo>
                    <a:pt x="704784" y="445860"/>
                  </a:lnTo>
                  <a:lnTo>
                    <a:pt x="689406" y="489321"/>
                  </a:lnTo>
                  <a:lnTo>
                    <a:pt x="668617" y="529988"/>
                  </a:lnTo>
                  <a:lnTo>
                    <a:pt x="642845" y="567441"/>
                  </a:lnTo>
                  <a:lnTo>
                    <a:pt x="612517" y="601262"/>
                  </a:lnTo>
                  <a:lnTo>
                    <a:pt x="578062" y="631030"/>
                  </a:lnTo>
                  <a:lnTo>
                    <a:pt x="539906" y="656327"/>
                  </a:lnTo>
                  <a:lnTo>
                    <a:pt x="498476" y="676732"/>
                  </a:lnTo>
                  <a:lnTo>
                    <a:pt x="454202" y="691826"/>
                  </a:lnTo>
                  <a:lnTo>
                    <a:pt x="407509" y="701190"/>
                  </a:lnTo>
                  <a:lnTo>
                    <a:pt x="358825" y="704405"/>
                  </a:lnTo>
                  <a:lnTo>
                    <a:pt x="310133" y="701190"/>
                  </a:lnTo>
                  <a:lnTo>
                    <a:pt x="263432" y="691826"/>
                  </a:lnTo>
                  <a:lnTo>
                    <a:pt x="219150" y="676732"/>
                  </a:lnTo>
                  <a:lnTo>
                    <a:pt x="177715" y="656327"/>
                  </a:lnTo>
                  <a:lnTo>
                    <a:pt x="139554" y="631030"/>
                  </a:lnTo>
                  <a:lnTo>
                    <a:pt x="105094" y="601262"/>
                  </a:lnTo>
                  <a:lnTo>
                    <a:pt x="74762" y="567441"/>
                  </a:lnTo>
                  <a:lnTo>
                    <a:pt x="48988" y="529988"/>
                  </a:lnTo>
                  <a:lnTo>
                    <a:pt x="28196" y="489321"/>
                  </a:lnTo>
                  <a:lnTo>
                    <a:pt x="12816" y="445860"/>
                  </a:lnTo>
                  <a:lnTo>
                    <a:pt x="3275" y="400025"/>
                  </a:lnTo>
                  <a:lnTo>
                    <a:pt x="0" y="352234"/>
                  </a:lnTo>
                  <a:close/>
                </a:path>
              </a:pathLst>
            </a:custGeom>
            <a:ln w="6350">
              <a:solidFill>
                <a:srgbClr val="6FAC46"/>
              </a:solidFill>
            </a:ln>
          </p:spPr>
          <p:txBody>
            <a:bodyPr wrap="square" lIns="0" tIns="0" rIns="0" bIns="0" rtlCol="0"/>
            <a:lstStyle/>
            <a:p>
              <a:endParaRPr/>
            </a:p>
          </p:txBody>
        </p:sp>
      </p:grpSp>
      <p:sp>
        <p:nvSpPr>
          <p:cNvPr id="12" name="object 12"/>
          <p:cNvSpPr txBox="1"/>
          <p:nvPr/>
        </p:nvSpPr>
        <p:spPr>
          <a:xfrm>
            <a:off x="7443711" y="2194052"/>
            <a:ext cx="13716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Calibri"/>
                <a:cs typeface="Calibri"/>
              </a:rPr>
              <a:t>Y</a:t>
            </a:r>
            <a:endParaRPr sz="1800">
              <a:latin typeface="Calibri"/>
              <a:cs typeface="Calibri"/>
            </a:endParaRPr>
          </a:p>
        </p:txBody>
      </p:sp>
      <p:grpSp>
        <p:nvGrpSpPr>
          <p:cNvPr id="13" name="object 13"/>
          <p:cNvGrpSpPr/>
          <p:nvPr/>
        </p:nvGrpSpPr>
        <p:grpSpPr>
          <a:xfrm>
            <a:off x="8944076" y="2002282"/>
            <a:ext cx="724535" cy="711200"/>
            <a:chOff x="8944076" y="2002282"/>
            <a:chExt cx="724535" cy="711200"/>
          </a:xfrm>
        </p:grpSpPr>
        <p:pic>
          <p:nvPicPr>
            <p:cNvPr id="14" name="object 14"/>
            <p:cNvPicPr/>
            <p:nvPr/>
          </p:nvPicPr>
          <p:blipFill>
            <a:blip r:embed="rId4" cstate="print"/>
            <a:stretch>
              <a:fillRect/>
            </a:stretch>
          </p:blipFill>
          <p:spPr>
            <a:xfrm>
              <a:off x="8947251" y="2006600"/>
              <a:ext cx="717600" cy="698499"/>
            </a:xfrm>
            <a:prstGeom prst="rect">
              <a:avLst/>
            </a:prstGeom>
          </p:spPr>
        </p:pic>
        <p:sp>
          <p:nvSpPr>
            <p:cNvPr id="15" name="object 15"/>
            <p:cNvSpPr/>
            <p:nvPr/>
          </p:nvSpPr>
          <p:spPr>
            <a:xfrm>
              <a:off x="8947251" y="2005457"/>
              <a:ext cx="718185" cy="704850"/>
            </a:xfrm>
            <a:custGeom>
              <a:avLst/>
              <a:gdLst/>
              <a:ahLst/>
              <a:cxnLst/>
              <a:rect l="l" t="t" r="r" b="b"/>
              <a:pathLst>
                <a:path w="718184" h="704850">
                  <a:moveTo>
                    <a:pt x="0" y="352234"/>
                  </a:moveTo>
                  <a:lnTo>
                    <a:pt x="3275" y="304440"/>
                  </a:lnTo>
                  <a:lnTo>
                    <a:pt x="12815" y="258599"/>
                  </a:lnTo>
                  <a:lnTo>
                    <a:pt x="28194" y="215132"/>
                  </a:lnTo>
                  <a:lnTo>
                    <a:pt x="48983" y="174458"/>
                  </a:lnTo>
                  <a:lnTo>
                    <a:pt x="74755" y="136997"/>
                  </a:lnTo>
                  <a:lnTo>
                    <a:pt x="105082" y="103170"/>
                  </a:lnTo>
                  <a:lnTo>
                    <a:pt x="139538" y="73394"/>
                  </a:lnTo>
                  <a:lnTo>
                    <a:pt x="177694" y="48092"/>
                  </a:lnTo>
                  <a:lnTo>
                    <a:pt x="219123" y="27681"/>
                  </a:lnTo>
                  <a:lnTo>
                    <a:pt x="263398" y="12582"/>
                  </a:lnTo>
                  <a:lnTo>
                    <a:pt x="310091" y="3215"/>
                  </a:lnTo>
                  <a:lnTo>
                    <a:pt x="358775" y="0"/>
                  </a:lnTo>
                  <a:lnTo>
                    <a:pt x="407467" y="3215"/>
                  </a:lnTo>
                  <a:lnTo>
                    <a:pt x="454168" y="12582"/>
                  </a:lnTo>
                  <a:lnTo>
                    <a:pt x="498450" y="27681"/>
                  </a:lnTo>
                  <a:lnTo>
                    <a:pt x="539885" y="48092"/>
                  </a:lnTo>
                  <a:lnTo>
                    <a:pt x="578046" y="73394"/>
                  </a:lnTo>
                  <a:lnTo>
                    <a:pt x="612506" y="103170"/>
                  </a:lnTo>
                  <a:lnTo>
                    <a:pt x="642837" y="136997"/>
                  </a:lnTo>
                  <a:lnTo>
                    <a:pt x="668612" y="174458"/>
                  </a:lnTo>
                  <a:lnTo>
                    <a:pt x="689403" y="215132"/>
                  </a:lnTo>
                  <a:lnTo>
                    <a:pt x="704783" y="258599"/>
                  </a:lnTo>
                  <a:lnTo>
                    <a:pt x="714325" y="304440"/>
                  </a:lnTo>
                  <a:lnTo>
                    <a:pt x="717600" y="352234"/>
                  </a:lnTo>
                  <a:lnTo>
                    <a:pt x="714325" y="400025"/>
                  </a:lnTo>
                  <a:lnTo>
                    <a:pt x="704783" y="445860"/>
                  </a:lnTo>
                  <a:lnTo>
                    <a:pt x="689403" y="489321"/>
                  </a:lnTo>
                  <a:lnTo>
                    <a:pt x="668612" y="529988"/>
                  </a:lnTo>
                  <a:lnTo>
                    <a:pt x="642837" y="567441"/>
                  </a:lnTo>
                  <a:lnTo>
                    <a:pt x="612506" y="601262"/>
                  </a:lnTo>
                  <a:lnTo>
                    <a:pt x="578046" y="631030"/>
                  </a:lnTo>
                  <a:lnTo>
                    <a:pt x="539885" y="656327"/>
                  </a:lnTo>
                  <a:lnTo>
                    <a:pt x="498450" y="676732"/>
                  </a:lnTo>
                  <a:lnTo>
                    <a:pt x="454168" y="691826"/>
                  </a:lnTo>
                  <a:lnTo>
                    <a:pt x="407467" y="701190"/>
                  </a:lnTo>
                  <a:lnTo>
                    <a:pt x="358775" y="704405"/>
                  </a:lnTo>
                  <a:lnTo>
                    <a:pt x="310091" y="701190"/>
                  </a:lnTo>
                  <a:lnTo>
                    <a:pt x="263398" y="691826"/>
                  </a:lnTo>
                  <a:lnTo>
                    <a:pt x="219123" y="676732"/>
                  </a:lnTo>
                  <a:lnTo>
                    <a:pt x="177694" y="656327"/>
                  </a:lnTo>
                  <a:lnTo>
                    <a:pt x="139538" y="631030"/>
                  </a:lnTo>
                  <a:lnTo>
                    <a:pt x="105082" y="601262"/>
                  </a:lnTo>
                  <a:lnTo>
                    <a:pt x="74755" y="567441"/>
                  </a:lnTo>
                  <a:lnTo>
                    <a:pt x="48983" y="529988"/>
                  </a:lnTo>
                  <a:lnTo>
                    <a:pt x="28194" y="489321"/>
                  </a:lnTo>
                  <a:lnTo>
                    <a:pt x="12815" y="445860"/>
                  </a:lnTo>
                  <a:lnTo>
                    <a:pt x="3275" y="400025"/>
                  </a:lnTo>
                  <a:lnTo>
                    <a:pt x="0" y="352234"/>
                  </a:lnTo>
                  <a:close/>
                </a:path>
              </a:pathLst>
            </a:custGeom>
            <a:ln w="6350">
              <a:solidFill>
                <a:srgbClr val="6FAC46"/>
              </a:solidFill>
            </a:ln>
          </p:spPr>
          <p:txBody>
            <a:bodyPr wrap="square" lIns="0" tIns="0" rIns="0" bIns="0" rtlCol="0"/>
            <a:lstStyle/>
            <a:p>
              <a:endParaRPr/>
            </a:p>
          </p:txBody>
        </p:sp>
      </p:grpSp>
      <p:sp>
        <p:nvSpPr>
          <p:cNvPr id="16" name="object 16"/>
          <p:cNvSpPr txBox="1"/>
          <p:nvPr/>
        </p:nvSpPr>
        <p:spPr>
          <a:xfrm>
            <a:off x="9240164" y="2194052"/>
            <a:ext cx="13271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Calibri"/>
                <a:cs typeface="Calibri"/>
              </a:rPr>
              <a:t>Z</a:t>
            </a:r>
            <a:endParaRPr sz="1800">
              <a:latin typeface="Calibri"/>
              <a:cs typeface="Calibri"/>
            </a:endParaRPr>
          </a:p>
        </p:txBody>
      </p:sp>
      <p:sp>
        <p:nvSpPr>
          <p:cNvPr id="17" name="object 17"/>
          <p:cNvSpPr/>
          <p:nvPr/>
        </p:nvSpPr>
        <p:spPr>
          <a:xfrm>
            <a:off x="7628229" y="2706484"/>
            <a:ext cx="1442720" cy="590550"/>
          </a:xfrm>
          <a:custGeom>
            <a:avLst/>
            <a:gdLst/>
            <a:ahLst/>
            <a:cxnLst/>
            <a:rect l="l" t="t" r="r" b="b"/>
            <a:pathLst>
              <a:path w="1442720" h="590550">
                <a:moveTo>
                  <a:pt x="601370" y="590410"/>
                </a:moveTo>
                <a:lnTo>
                  <a:pt x="587248" y="549325"/>
                </a:lnTo>
                <a:lnTo>
                  <a:pt x="573684" y="509841"/>
                </a:lnTo>
                <a:lnTo>
                  <a:pt x="550329" y="533641"/>
                </a:lnTo>
                <a:lnTo>
                  <a:pt x="6705" y="0"/>
                </a:lnTo>
                <a:lnTo>
                  <a:pt x="0" y="6807"/>
                </a:lnTo>
                <a:lnTo>
                  <a:pt x="543636" y="540448"/>
                </a:lnTo>
                <a:lnTo>
                  <a:pt x="520306" y="564210"/>
                </a:lnTo>
                <a:lnTo>
                  <a:pt x="601370" y="590410"/>
                </a:lnTo>
                <a:close/>
              </a:path>
              <a:path w="1442720" h="590550">
                <a:moveTo>
                  <a:pt x="1442300" y="6400"/>
                </a:moveTo>
                <a:lnTo>
                  <a:pt x="1434909" y="406"/>
                </a:lnTo>
                <a:lnTo>
                  <a:pt x="1004608" y="528332"/>
                </a:lnTo>
                <a:lnTo>
                  <a:pt x="978801" y="507263"/>
                </a:lnTo>
                <a:lnTo>
                  <a:pt x="960196" y="590410"/>
                </a:lnTo>
                <a:lnTo>
                  <a:pt x="1037831" y="555434"/>
                </a:lnTo>
                <a:lnTo>
                  <a:pt x="1024077" y="544220"/>
                </a:lnTo>
                <a:lnTo>
                  <a:pt x="1012012" y="534377"/>
                </a:lnTo>
                <a:lnTo>
                  <a:pt x="1442300" y="6400"/>
                </a:lnTo>
                <a:close/>
              </a:path>
            </a:pathLst>
          </a:custGeom>
          <a:solidFill>
            <a:srgbClr val="000000"/>
          </a:solidFill>
        </p:spPr>
        <p:txBody>
          <a:bodyPr wrap="square" lIns="0" tIns="0" rIns="0" bIns="0" rtlCol="0"/>
          <a:lstStyle/>
          <a:p>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8469" y="609600"/>
            <a:ext cx="11275061" cy="689932"/>
          </a:xfrm>
          <a:prstGeom prst="rect">
            <a:avLst/>
          </a:prstGeom>
        </p:spPr>
        <p:txBody>
          <a:bodyPr vert="horz" wrap="square" lIns="0" tIns="12700" rIns="0" bIns="0" rtlCol="0">
            <a:spAutoFit/>
          </a:bodyPr>
          <a:lstStyle/>
          <a:p>
            <a:pPr marL="12700">
              <a:lnSpc>
                <a:spcPct val="100000"/>
              </a:lnSpc>
              <a:spcBef>
                <a:spcPts val="100"/>
              </a:spcBef>
            </a:pPr>
            <a:r>
              <a:rPr lang="el-GR" sz="4400" spc="-25" dirty="0">
                <a:solidFill>
                  <a:srgbClr val="000000"/>
                </a:solidFill>
                <a:latin typeface="Calibri"/>
                <a:cs typeface="Calibri"/>
              </a:rPr>
              <a:t>Μοντελοποίηση και συλλογισμός με προτιμήσεις</a:t>
            </a:r>
            <a:endParaRPr sz="4400" dirty="0">
              <a:latin typeface="Calibri"/>
              <a:cs typeface="Calibri"/>
            </a:endParaRPr>
          </a:p>
        </p:txBody>
      </p:sp>
      <p:pic>
        <p:nvPicPr>
          <p:cNvPr id="3" name="object 3"/>
          <p:cNvPicPr/>
          <p:nvPr/>
        </p:nvPicPr>
        <p:blipFill>
          <a:blip r:embed="rId2" cstate="print"/>
          <a:stretch>
            <a:fillRect/>
          </a:stretch>
        </p:blipFill>
        <p:spPr>
          <a:xfrm>
            <a:off x="3594798" y="1825625"/>
            <a:ext cx="5002415" cy="4351337"/>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27669" y="1025653"/>
            <a:ext cx="2969260" cy="1367041"/>
          </a:xfrm>
          <a:prstGeom prst="rect">
            <a:avLst/>
          </a:prstGeom>
        </p:spPr>
        <p:txBody>
          <a:bodyPr vert="horz" wrap="square" lIns="0" tIns="12700" rIns="0" bIns="0" rtlCol="0">
            <a:spAutoFit/>
          </a:bodyPr>
          <a:lstStyle/>
          <a:p>
            <a:pPr marL="12700">
              <a:lnSpc>
                <a:spcPct val="100000"/>
              </a:lnSpc>
              <a:spcBef>
                <a:spcPts val="100"/>
              </a:spcBef>
            </a:pPr>
            <a:r>
              <a:rPr lang="el-GR" sz="4400" spc="-20" dirty="0">
                <a:solidFill>
                  <a:srgbClr val="000000"/>
                </a:solidFill>
                <a:latin typeface="Calibri"/>
                <a:cs typeface="Calibri"/>
              </a:rPr>
              <a:t>Ανάλυση δεδομένων</a:t>
            </a:r>
            <a:endParaRPr sz="4400" dirty="0">
              <a:latin typeface="Calibri"/>
              <a:cs typeface="Calibri"/>
            </a:endParaRPr>
          </a:p>
        </p:txBody>
      </p:sp>
      <p:sp>
        <p:nvSpPr>
          <p:cNvPr id="3" name="object 3"/>
          <p:cNvSpPr txBox="1"/>
          <p:nvPr/>
        </p:nvSpPr>
        <p:spPr>
          <a:xfrm>
            <a:off x="727670" y="2421636"/>
            <a:ext cx="3305175" cy="3018134"/>
          </a:xfrm>
          <a:prstGeom prst="rect">
            <a:avLst/>
          </a:prstGeom>
        </p:spPr>
        <p:txBody>
          <a:bodyPr vert="horz" wrap="square" lIns="0" tIns="38100" rIns="0" bIns="0" rtlCol="0">
            <a:spAutoFit/>
          </a:bodyPr>
          <a:lstStyle/>
          <a:p>
            <a:pPr marL="102870" marR="5080" indent="-90805">
              <a:lnSpc>
                <a:spcPct val="91500"/>
              </a:lnSpc>
              <a:spcBef>
                <a:spcPts val="300"/>
              </a:spcBef>
              <a:buSzPct val="95000"/>
              <a:buFont typeface="Arial"/>
              <a:buChar char="•"/>
              <a:tabLst>
                <a:tab pos="240665" algn="l"/>
              </a:tabLst>
            </a:pPr>
            <a:r>
              <a:rPr lang="el-GR" sz="2000" dirty="0">
                <a:latin typeface="Calibri"/>
                <a:cs typeface="Calibri"/>
              </a:rPr>
              <a:t>Αξιολογούμε αν μπορούμε να απορρίψουμε τις ακόλουθες τρεις μηδενικές υποθέσεις </a:t>
            </a:r>
            <a:r>
              <a:rPr sz="2000" spc="-10" dirty="0">
                <a:latin typeface="Calibri"/>
                <a:cs typeface="Calibri"/>
              </a:rPr>
              <a:t>(NH):</a:t>
            </a:r>
            <a:endParaRPr sz="2000" dirty="0">
              <a:latin typeface="Calibri"/>
              <a:cs typeface="Calibri"/>
            </a:endParaRPr>
          </a:p>
          <a:p>
            <a:pPr marL="560070" marR="377190" lvl="1" indent="-90170">
              <a:lnSpc>
                <a:spcPts val="2210"/>
              </a:lnSpc>
              <a:spcBef>
                <a:spcPts val="425"/>
              </a:spcBef>
              <a:buSzPct val="95000"/>
              <a:buFont typeface="Arial"/>
              <a:buChar char="•"/>
              <a:tabLst>
                <a:tab pos="698500" algn="l"/>
              </a:tabLst>
            </a:pPr>
            <a:r>
              <a:rPr sz="2000" dirty="0">
                <a:latin typeface="Calibri"/>
                <a:cs typeface="Calibri"/>
              </a:rPr>
              <a:t>NH1:</a:t>
            </a:r>
            <a:r>
              <a:rPr sz="2000" spc="-35" dirty="0">
                <a:latin typeface="Calibri"/>
                <a:cs typeface="Calibri"/>
              </a:rPr>
              <a:t> </a:t>
            </a:r>
            <a:r>
              <a:rPr lang="el-GR" sz="2000" dirty="0">
                <a:latin typeface="Calibri"/>
                <a:cs typeface="Calibri"/>
              </a:rPr>
              <a:t>η τοποθεσία δεν επηρεάζει τα </a:t>
            </a:r>
            <a:r>
              <a:rPr sz="2000" spc="-20" dirty="0">
                <a:latin typeface="Calibri"/>
                <a:cs typeface="Calibri"/>
              </a:rPr>
              <a:t>EVs;</a:t>
            </a:r>
            <a:endParaRPr sz="2000" dirty="0">
              <a:latin typeface="Calibri"/>
              <a:cs typeface="Calibri"/>
            </a:endParaRPr>
          </a:p>
          <a:p>
            <a:pPr marL="560070" marR="503555" lvl="1" indent="-90170">
              <a:lnSpc>
                <a:spcPts val="2210"/>
              </a:lnSpc>
              <a:spcBef>
                <a:spcPts val="380"/>
              </a:spcBef>
              <a:buSzPct val="95000"/>
              <a:buFont typeface="Arial"/>
              <a:buChar char="•"/>
              <a:tabLst>
                <a:tab pos="698500" algn="l"/>
              </a:tabLst>
            </a:pPr>
            <a:r>
              <a:rPr sz="2000" dirty="0">
                <a:latin typeface="Calibri"/>
                <a:cs typeface="Calibri"/>
              </a:rPr>
              <a:t>NH2:</a:t>
            </a:r>
            <a:r>
              <a:rPr sz="2000" spc="-30" dirty="0">
                <a:latin typeface="Calibri"/>
                <a:cs typeface="Calibri"/>
              </a:rPr>
              <a:t> </a:t>
            </a:r>
            <a:r>
              <a:rPr lang="el-GR" sz="2000" dirty="0">
                <a:latin typeface="Calibri"/>
                <a:cs typeface="Calibri"/>
              </a:rPr>
              <a:t>ο λόγος δεν επηρεάζει τα </a:t>
            </a:r>
            <a:r>
              <a:rPr sz="2000" spc="-20" dirty="0">
                <a:latin typeface="Calibri"/>
                <a:cs typeface="Calibri"/>
              </a:rPr>
              <a:t>EVs;</a:t>
            </a:r>
            <a:endParaRPr sz="2000" dirty="0">
              <a:latin typeface="Calibri"/>
              <a:cs typeface="Calibri"/>
            </a:endParaRPr>
          </a:p>
          <a:p>
            <a:pPr marL="560070" marR="377190" lvl="1" indent="-90170">
              <a:lnSpc>
                <a:spcPts val="2110"/>
              </a:lnSpc>
              <a:spcBef>
                <a:spcPts val="560"/>
              </a:spcBef>
              <a:buSzPct val="95000"/>
              <a:buFont typeface="Arial"/>
              <a:buChar char="•"/>
              <a:tabLst>
                <a:tab pos="698500" algn="l"/>
              </a:tabLst>
            </a:pPr>
            <a:r>
              <a:rPr sz="2000" dirty="0">
                <a:latin typeface="Calibri"/>
                <a:cs typeface="Calibri"/>
              </a:rPr>
              <a:t>NH3:</a:t>
            </a:r>
            <a:r>
              <a:rPr sz="2000" spc="-35" dirty="0">
                <a:latin typeface="Calibri"/>
                <a:cs typeface="Calibri"/>
              </a:rPr>
              <a:t> </a:t>
            </a:r>
            <a:r>
              <a:rPr lang="el-GR" sz="2000" dirty="0">
                <a:latin typeface="Calibri"/>
                <a:cs typeface="Calibri"/>
              </a:rPr>
              <a:t>η τοποθεσία δεν επηρεάζει το </a:t>
            </a:r>
            <a:r>
              <a:rPr sz="2000" spc="-25" dirty="0">
                <a:latin typeface="Calibri"/>
                <a:cs typeface="Calibri"/>
              </a:rPr>
              <a:t>PV</a:t>
            </a:r>
            <a:endParaRPr sz="2000" dirty="0">
              <a:latin typeface="Calibri"/>
              <a:cs typeface="Calibri"/>
            </a:endParaRPr>
          </a:p>
        </p:txBody>
      </p:sp>
      <p:grpSp>
        <p:nvGrpSpPr>
          <p:cNvPr id="4" name="object 4"/>
          <p:cNvGrpSpPr/>
          <p:nvPr/>
        </p:nvGrpSpPr>
        <p:grpSpPr>
          <a:xfrm>
            <a:off x="4639068" y="0"/>
            <a:ext cx="7553325" cy="6858000"/>
            <a:chOff x="4639068" y="0"/>
            <a:chExt cx="7553325" cy="6858000"/>
          </a:xfrm>
        </p:grpSpPr>
        <p:sp>
          <p:nvSpPr>
            <p:cNvPr id="5" name="object 5"/>
            <p:cNvSpPr/>
            <p:nvPr/>
          </p:nvSpPr>
          <p:spPr>
            <a:xfrm>
              <a:off x="4639068" y="0"/>
              <a:ext cx="7553325" cy="6858000"/>
            </a:xfrm>
            <a:custGeom>
              <a:avLst/>
              <a:gdLst/>
              <a:ahLst/>
              <a:cxnLst/>
              <a:rect l="l" t="t" r="r" b="b"/>
              <a:pathLst>
                <a:path w="7553325" h="6858000">
                  <a:moveTo>
                    <a:pt x="7552931" y="6858000"/>
                  </a:moveTo>
                  <a:lnTo>
                    <a:pt x="0" y="6858000"/>
                  </a:lnTo>
                  <a:lnTo>
                    <a:pt x="0" y="0"/>
                  </a:lnTo>
                  <a:lnTo>
                    <a:pt x="7552931" y="0"/>
                  </a:lnTo>
                  <a:lnTo>
                    <a:pt x="7552931" y="6858000"/>
                  </a:lnTo>
                  <a:close/>
                </a:path>
              </a:pathLst>
            </a:custGeom>
            <a:solidFill>
              <a:srgbClr val="C7C9C9"/>
            </a:solidFill>
          </p:spPr>
          <p:txBody>
            <a:bodyPr wrap="square" lIns="0" tIns="0" rIns="0" bIns="0" rtlCol="0"/>
            <a:lstStyle/>
            <a:p>
              <a:endParaRPr/>
            </a:p>
          </p:txBody>
        </p:sp>
        <p:pic>
          <p:nvPicPr>
            <p:cNvPr id="6" name="object 6"/>
            <p:cNvPicPr/>
            <p:nvPr/>
          </p:nvPicPr>
          <p:blipFill>
            <a:blip r:embed="rId2" cstate="print"/>
            <a:stretch>
              <a:fillRect/>
            </a:stretch>
          </p:blipFill>
          <p:spPr>
            <a:xfrm>
              <a:off x="5059680" y="512063"/>
              <a:ext cx="6711696" cy="5867400"/>
            </a:xfrm>
            <a:prstGeom prst="rect">
              <a:avLst/>
            </a:prstGeom>
          </p:spPr>
        </p:pic>
        <p:sp>
          <p:nvSpPr>
            <p:cNvPr id="7" name="object 7"/>
            <p:cNvSpPr/>
            <p:nvPr/>
          </p:nvSpPr>
          <p:spPr>
            <a:xfrm>
              <a:off x="5123700" y="557809"/>
              <a:ext cx="6584315" cy="5739765"/>
            </a:xfrm>
            <a:custGeom>
              <a:avLst/>
              <a:gdLst/>
              <a:ahLst/>
              <a:cxnLst/>
              <a:rect l="l" t="t" r="r" b="b"/>
              <a:pathLst>
                <a:path w="6584315" h="5739765">
                  <a:moveTo>
                    <a:pt x="6584060" y="5739155"/>
                  </a:moveTo>
                  <a:lnTo>
                    <a:pt x="0" y="5739155"/>
                  </a:lnTo>
                  <a:lnTo>
                    <a:pt x="0" y="0"/>
                  </a:lnTo>
                  <a:lnTo>
                    <a:pt x="6584060" y="0"/>
                  </a:lnTo>
                  <a:lnTo>
                    <a:pt x="6584060" y="5739155"/>
                  </a:lnTo>
                  <a:close/>
                </a:path>
              </a:pathLst>
            </a:custGeom>
            <a:solidFill>
              <a:srgbClr val="FFFFFF"/>
            </a:solidFill>
          </p:spPr>
          <p:txBody>
            <a:bodyPr wrap="square" lIns="0" tIns="0" rIns="0" bIns="0" rtlCol="0"/>
            <a:lstStyle/>
            <a:p>
              <a:endParaRPr/>
            </a:p>
          </p:txBody>
        </p:sp>
        <p:sp>
          <p:nvSpPr>
            <p:cNvPr id="8" name="object 8"/>
            <p:cNvSpPr/>
            <p:nvPr/>
          </p:nvSpPr>
          <p:spPr>
            <a:xfrm>
              <a:off x="5123700" y="557809"/>
              <a:ext cx="6584315" cy="5739765"/>
            </a:xfrm>
            <a:custGeom>
              <a:avLst/>
              <a:gdLst/>
              <a:ahLst/>
              <a:cxnLst/>
              <a:rect l="l" t="t" r="r" b="b"/>
              <a:pathLst>
                <a:path w="6584315" h="5739765">
                  <a:moveTo>
                    <a:pt x="0" y="0"/>
                  </a:moveTo>
                  <a:lnTo>
                    <a:pt x="6584111" y="0"/>
                  </a:lnTo>
                  <a:lnTo>
                    <a:pt x="6584111" y="5739155"/>
                  </a:lnTo>
                  <a:lnTo>
                    <a:pt x="0" y="5739155"/>
                  </a:lnTo>
                  <a:lnTo>
                    <a:pt x="0" y="0"/>
                  </a:lnTo>
                  <a:close/>
                </a:path>
              </a:pathLst>
            </a:custGeom>
            <a:ln w="9524">
              <a:solidFill>
                <a:srgbClr val="C7C9C9"/>
              </a:solidFill>
            </a:ln>
          </p:spPr>
          <p:txBody>
            <a:bodyPr wrap="square" lIns="0" tIns="0" rIns="0" bIns="0" rtlCol="0"/>
            <a:lstStyle/>
            <a:p>
              <a:endParaRPr/>
            </a:p>
          </p:txBody>
        </p:sp>
        <p:pic>
          <p:nvPicPr>
            <p:cNvPr id="9" name="object 9"/>
            <p:cNvPicPr/>
            <p:nvPr/>
          </p:nvPicPr>
          <p:blipFill>
            <a:blip r:embed="rId3" cstate="print"/>
            <a:stretch>
              <a:fillRect/>
            </a:stretch>
          </p:blipFill>
          <p:spPr>
            <a:xfrm>
              <a:off x="5405856" y="1576438"/>
              <a:ext cx="6019330" cy="3701884"/>
            </a:xfrm>
            <a:prstGeom prst="rect">
              <a:avLst/>
            </a:prstGeom>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98817" y="0"/>
            <a:ext cx="11312525" cy="2103120"/>
            <a:chOff x="498817" y="0"/>
            <a:chExt cx="11312525" cy="2103120"/>
          </a:xfrm>
        </p:grpSpPr>
        <p:pic>
          <p:nvPicPr>
            <p:cNvPr id="3" name="object 3"/>
            <p:cNvPicPr/>
            <p:nvPr/>
          </p:nvPicPr>
          <p:blipFill>
            <a:blip r:embed="rId2" cstate="print"/>
            <a:stretch>
              <a:fillRect/>
            </a:stretch>
          </p:blipFill>
          <p:spPr>
            <a:xfrm>
              <a:off x="527304" y="0"/>
              <a:ext cx="11283696" cy="2103120"/>
            </a:xfrm>
            <a:prstGeom prst="rect">
              <a:avLst/>
            </a:prstGeom>
          </p:spPr>
        </p:pic>
        <p:sp>
          <p:nvSpPr>
            <p:cNvPr id="4" name="object 4"/>
            <p:cNvSpPr/>
            <p:nvPr/>
          </p:nvSpPr>
          <p:spPr>
            <a:xfrm>
              <a:off x="558203" y="0"/>
              <a:ext cx="11167745" cy="2019300"/>
            </a:xfrm>
            <a:custGeom>
              <a:avLst/>
              <a:gdLst/>
              <a:ahLst/>
              <a:cxnLst/>
              <a:rect l="l" t="t" r="r" b="b"/>
              <a:pathLst>
                <a:path w="11167745" h="2019300">
                  <a:moveTo>
                    <a:pt x="11167465" y="2018804"/>
                  </a:moveTo>
                  <a:lnTo>
                    <a:pt x="0" y="2018804"/>
                  </a:lnTo>
                  <a:lnTo>
                    <a:pt x="0" y="0"/>
                  </a:lnTo>
                  <a:lnTo>
                    <a:pt x="11167465" y="0"/>
                  </a:lnTo>
                  <a:lnTo>
                    <a:pt x="11167465" y="2018804"/>
                  </a:lnTo>
                  <a:close/>
                </a:path>
              </a:pathLst>
            </a:custGeom>
            <a:solidFill>
              <a:srgbClr val="FFFFFF"/>
            </a:solidFill>
          </p:spPr>
          <p:txBody>
            <a:bodyPr wrap="square" lIns="0" tIns="0" rIns="0" bIns="0" rtlCol="0"/>
            <a:lstStyle/>
            <a:p>
              <a:endParaRPr/>
            </a:p>
          </p:txBody>
        </p:sp>
        <p:sp>
          <p:nvSpPr>
            <p:cNvPr id="5" name="object 5"/>
            <p:cNvSpPr/>
            <p:nvPr/>
          </p:nvSpPr>
          <p:spPr>
            <a:xfrm>
              <a:off x="498817" y="787349"/>
              <a:ext cx="128270" cy="704215"/>
            </a:xfrm>
            <a:custGeom>
              <a:avLst/>
              <a:gdLst/>
              <a:ahLst/>
              <a:cxnLst/>
              <a:rect l="l" t="t" r="r" b="b"/>
              <a:pathLst>
                <a:path w="128270" h="704215">
                  <a:moveTo>
                    <a:pt x="128041" y="704100"/>
                  </a:moveTo>
                  <a:lnTo>
                    <a:pt x="0" y="704100"/>
                  </a:lnTo>
                  <a:lnTo>
                    <a:pt x="0" y="0"/>
                  </a:lnTo>
                  <a:lnTo>
                    <a:pt x="128041" y="0"/>
                  </a:lnTo>
                  <a:lnTo>
                    <a:pt x="128041" y="704100"/>
                  </a:lnTo>
                  <a:close/>
                </a:path>
              </a:pathLst>
            </a:custGeom>
            <a:solidFill>
              <a:srgbClr val="F5A600"/>
            </a:solidFill>
          </p:spPr>
          <p:txBody>
            <a:bodyPr wrap="square" lIns="0" tIns="0" rIns="0" bIns="0" rtlCol="0"/>
            <a:lstStyle/>
            <a:p>
              <a:endParaRPr/>
            </a:p>
          </p:txBody>
        </p:sp>
      </p:grpSp>
      <p:sp>
        <p:nvSpPr>
          <p:cNvPr id="6" name="object 6"/>
          <p:cNvSpPr txBox="1">
            <a:spLocks noGrp="1"/>
          </p:cNvSpPr>
          <p:nvPr>
            <p:ph type="title"/>
          </p:nvPr>
        </p:nvSpPr>
        <p:spPr>
          <a:xfrm>
            <a:off x="558203" y="0"/>
            <a:ext cx="11167745" cy="2047355"/>
          </a:xfrm>
          <a:prstGeom prst="rect">
            <a:avLst/>
          </a:prstGeom>
          <a:ln w="9525">
            <a:solidFill>
              <a:srgbClr val="E9E9E9"/>
            </a:solidFill>
          </a:ln>
        </p:spPr>
        <p:txBody>
          <a:bodyPr vert="horz" wrap="square" lIns="0" tIns="635" rIns="0" bIns="0" rtlCol="0">
            <a:spAutoFit/>
          </a:bodyPr>
          <a:lstStyle/>
          <a:p>
            <a:pPr>
              <a:lnSpc>
                <a:spcPct val="100000"/>
              </a:lnSpc>
              <a:spcBef>
                <a:spcPts val="5"/>
              </a:spcBef>
            </a:pPr>
            <a:endParaRPr sz="5300" dirty="0">
              <a:latin typeface="Times New Roman"/>
              <a:cs typeface="Times New Roman"/>
            </a:endParaRPr>
          </a:p>
          <a:p>
            <a:pPr marL="648335">
              <a:lnSpc>
                <a:spcPct val="100000"/>
              </a:lnSpc>
              <a:spcBef>
                <a:spcPts val="5"/>
              </a:spcBef>
            </a:pPr>
            <a:r>
              <a:rPr lang="el-GR" sz="4000" b="1" spc="265" dirty="0">
                <a:solidFill>
                  <a:srgbClr val="000000"/>
                </a:solidFill>
                <a:latin typeface="Century Gothic"/>
                <a:cs typeface="Century Gothic"/>
              </a:rPr>
              <a:t>Το πρόβλημα της ευθυγράμμισης αξιών</a:t>
            </a:r>
            <a:endParaRPr sz="4000" dirty="0">
              <a:latin typeface="Century Gothic"/>
              <a:cs typeface="Century Gothic"/>
            </a:endParaRPr>
          </a:p>
        </p:txBody>
      </p:sp>
      <p:sp>
        <p:nvSpPr>
          <p:cNvPr id="7" name="object 7"/>
          <p:cNvSpPr txBox="1"/>
          <p:nvPr/>
        </p:nvSpPr>
        <p:spPr>
          <a:xfrm>
            <a:off x="1194308" y="2355595"/>
            <a:ext cx="6150610" cy="3242554"/>
          </a:xfrm>
          <a:prstGeom prst="rect">
            <a:avLst/>
          </a:prstGeom>
        </p:spPr>
        <p:txBody>
          <a:bodyPr vert="horz" wrap="square" lIns="0" tIns="168275" rIns="0" bIns="0" rtlCol="0">
            <a:spAutoFit/>
          </a:bodyPr>
          <a:lstStyle/>
          <a:p>
            <a:pPr marL="12700">
              <a:lnSpc>
                <a:spcPct val="100000"/>
              </a:lnSpc>
              <a:spcBef>
                <a:spcPts val="1325"/>
              </a:spcBef>
            </a:pPr>
            <a:r>
              <a:rPr lang="el-GR" sz="2400" spc="65" dirty="0">
                <a:latin typeface="Century Gothic"/>
                <a:cs typeface="Century Gothic"/>
              </a:rPr>
              <a:t>Βραχυπρόθεσμες ερευνητικές προτεραιότητες</a:t>
            </a:r>
            <a:r>
              <a:rPr sz="2400" spc="-10" dirty="0">
                <a:latin typeface="Century Gothic"/>
                <a:cs typeface="Century Gothic"/>
              </a:rPr>
              <a:t>:</a:t>
            </a:r>
            <a:endParaRPr sz="2400" dirty="0">
              <a:latin typeface="Century Gothic"/>
              <a:cs typeface="Century Gothic"/>
            </a:endParaRPr>
          </a:p>
          <a:p>
            <a:pPr marL="120014" indent="-107950">
              <a:lnSpc>
                <a:spcPct val="100000"/>
              </a:lnSpc>
              <a:spcBef>
                <a:spcPts val="1220"/>
              </a:spcBef>
              <a:buSzPct val="95833"/>
              <a:buFont typeface="Arial"/>
              <a:buChar char="•"/>
              <a:tabLst>
                <a:tab pos="120650" algn="l"/>
              </a:tabLst>
            </a:pPr>
            <a:r>
              <a:rPr lang="el-GR" sz="2400" spc="-50" dirty="0">
                <a:latin typeface="Century Gothic"/>
                <a:cs typeface="Century Gothic"/>
              </a:rPr>
              <a:t>Βελτιστοποίηση του οικονομικού αντίκτυπου της ΤΝ</a:t>
            </a:r>
            <a:endParaRPr sz="2400" dirty="0">
              <a:latin typeface="Century Gothic"/>
              <a:cs typeface="Century Gothic"/>
            </a:endParaRPr>
          </a:p>
          <a:p>
            <a:pPr marL="120014" indent="-107950">
              <a:lnSpc>
                <a:spcPct val="100000"/>
              </a:lnSpc>
              <a:spcBef>
                <a:spcPts val="1320"/>
              </a:spcBef>
              <a:buSzPct val="95833"/>
              <a:buFont typeface="Arial"/>
              <a:buChar char="•"/>
              <a:tabLst>
                <a:tab pos="120650" algn="l"/>
              </a:tabLst>
            </a:pPr>
            <a:r>
              <a:rPr lang="el-GR" sz="2400" dirty="0">
                <a:latin typeface="Century Gothic"/>
                <a:cs typeface="Century Gothic"/>
              </a:rPr>
              <a:t>Έρευνα σε θέματα δικαίου και ηθικής</a:t>
            </a:r>
            <a:endParaRPr lang="en-US" sz="2400" dirty="0">
              <a:latin typeface="Century Gothic"/>
              <a:cs typeface="Century Gothic"/>
            </a:endParaRPr>
          </a:p>
          <a:p>
            <a:pPr marL="120014" indent="-107950">
              <a:lnSpc>
                <a:spcPct val="100000"/>
              </a:lnSpc>
              <a:spcBef>
                <a:spcPts val="1320"/>
              </a:spcBef>
              <a:buSzPct val="95833"/>
              <a:buFont typeface="Arial"/>
              <a:buChar char="•"/>
              <a:tabLst>
                <a:tab pos="120650" algn="l"/>
              </a:tabLst>
            </a:pPr>
            <a:r>
              <a:rPr lang="el-GR" sz="2400" spc="-110" dirty="0">
                <a:latin typeface="Century Gothic"/>
                <a:cs typeface="Century Gothic"/>
              </a:rPr>
              <a:t>Έρευνα στην επιστήμη των υπολογιστών για την ανθεκτικότητα της ΤΝ</a:t>
            </a:r>
          </a:p>
        </p:txBody>
      </p:sp>
      <p:sp>
        <p:nvSpPr>
          <p:cNvPr id="8" name="object 8"/>
          <p:cNvSpPr txBox="1"/>
          <p:nvPr/>
        </p:nvSpPr>
        <p:spPr>
          <a:xfrm>
            <a:off x="4629200" y="6110732"/>
            <a:ext cx="6463030" cy="388620"/>
          </a:xfrm>
          <a:prstGeom prst="rect">
            <a:avLst/>
          </a:prstGeom>
        </p:spPr>
        <p:txBody>
          <a:bodyPr vert="horz" wrap="square" lIns="0" tIns="20955" rIns="0" bIns="0" rtlCol="0">
            <a:spAutoFit/>
          </a:bodyPr>
          <a:lstStyle/>
          <a:p>
            <a:pPr marL="12700" marR="5080">
              <a:lnSpc>
                <a:spcPts val="1420"/>
              </a:lnSpc>
              <a:spcBef>
                <a:spcPts val="165"/>
              </a:spcBef>
            </a:pPr>
            <a:r>
              <a:rPr sz="1200" dirty="0">
                <a:solidFill>
                  <a:srgbClr val="2D404E"/>
                </a:solidFill>
                <a:latin typeface="Arial"/>
                <a:cs typeface="Arial"/>
              </a:rPr>
              <a:t>Russell,</a:t>
            </a:r>
            <a:r>
              <a:rPr sz="1200" spc="-25" dirty="0">
                <a:solidFill>
                  <a:srgbClr val="2D404E"/>
                </a:solidFill>
                <a:latin typeface="Arial"/>
                <a:cs typeface="Arial"/>
              </a:rPr>
              <a:t> </a:t>
            </a:r>
            <a:r>
              <a:rPr sz="1200" dirty="0">
                <a:solidFill>
                  <a:srgbClr val="2D404E"/>
                </a:solidFill>
                <a:latin typeface="Arial"/>
                <a:cs typeface="Arial"/>
              </a:rPr>
              <a:t>S.,</a:t>
            </a:r>
            <a:r>
              <a:rPr sz="1200" spc="-5" dirty="0">
                <a:solidFill>
                  <a:srgbClr val="2D404E"/>
                </a:solidFill>
                <a:latin typeface="Arial"/>
                <a:cs typeface="Arial"/>
              </a:rPr>
              <a:t> </a:t>
            </a:r>
            <a:r>
              <a:rPr sz="1200" dirty="0">
                <a:solidFill>
                  <a:srgbClr val="2D404E"/>
                </a:solidFill>
                <a:latin typeface="Arial"/>
                <a:cs typeface="Arial"/>
              </a:rPr>
              <a:t>D.</a:t>
            </a:r>
            <a:r>
              <a:rPr sz="1200" spc="-15" dirty="0">
                <a:solidFill>
                  <a:srgbClr val="2D404E"/>
                </a:solidFill>
                <a:latin typeface="Arial"/>
                <a:cs typeface="Arial"/>
              </a:rPr>
              <a:t> </a:t>
            </a:r>
            <a:r>
              <a:rPr sz="1200" dirty="0">
                <a:solidFill>
                  <a:srgbClr val="2D404E"/>
                </a:solidFill>
                <a:latin typeface="Arial"/>
                <a:cs typeface="Arial"/>
              </a:rPr>
              <a:t>Dewey</a:t>
            </a:r>
            <a:r>
              <a:rPr sz="1200" spc="-5" dirty="0">
                <a:solidFill>
                  <a:srgbClr val="2D404E"/>
                </a:solidFill>
                <a:latin typeface="Arial"/>
                <a:cs typeface="Arial"/>
              </a:rPr>
              <a:t> </a:t>
            </a:r>
            <a:r>
              <a:rPr sz="1200" dirty="0">
                <a:solidFill>
                  <a:srgbClr val="2D404E"/>
                </a:solidFill>
                <a:latin typeface="Arial"/>
                <a:cs typeface="Arial"/>
              </a:rPr>
              <a:t>and</a:t>
            </a:r>
            <a:r>
              <a:rPr sz="1200" spc="-20" dirty="0">
                <a:solidFill>
                  <a:srgbClr val="2D404E"/>
                </a:solidFill>
                <a:latin typeface="Arial"/>
                <a:cs typeface="Arial"/>
              </a:rPr>
              <a:t> </a:t>
            </a:r>
            <a:r>
              <a:rPr sz="1200" dirty="0">
                <a:solidFill>
                  <a:srgbClr val="2D404E"/>
                </a:solidFill>
                <a:latin typeface="Arial"/>
                <a:cs typeface="Arial"/>
              </a:rPr>
              <a:t>Max</a:t>
            </a:r>
            <a:r>
              <a:rPr sz="1200" spc="-35" dirty="0">
                <a:solidFill>
                  <a:srgbClr val="2D404E"/>
                </a:solidFill>
                <a:latin typeface="Arial"/>
                <a:cs typeface="Arial"/>
              </a:rPr>
              <a:t> </a:t>
            </a:r>
            <a:r>
              <a:rPr sz="1200" spc="-20" dirty="0">
                <a:solidFill>
                  <a:srgbClr val="2D404E"/>
                </a:solidFill>
                <a:latin typeface="Arial"/>
                <a:cs typeface="Arial"/>
              </a:rPr>
              <a:t>Tegmark.</a:t>
            </a:r>
            <a:r>
              <a:rPr sz="1200" spc="-10" dirty="0">
                <a:solidFill>
                  <a:srgbClr val="2D404E"/>
                </a:solidFill>
                <a:latin typeface="Arial"/>
                <a:cs typeface="Arial"/>
              </a:rPr>
              <a:t> </a:t>
            </a:r>
            <a:r>
              <a:rPr sz="1200" dirty="0">
                <a:solidFill>
                  <a:srgbClr val="2D404E"/>
                </a:solidFill>
                <a:latin typeface="Arial"/>
                <a:cs typeface="Arial"/>
              </a:rPr>
              <a:t>“Research</a:t>
            </a:r>
            <a:r>
              <a:rPr sz="1200" spc="-20" dirty="0">
                <a:solidFill>
                  <a:srgbClr val="2D404E"/>
                </a:solidFill>
                <a:latin typeface="Arial"/>
                <a:cs typeface="Arial"/>
              </a:rPr>
              <a:t> </a:t>
            </a:r>
            <a:r>
              <a:rPr sz="1200" dirty="0">
                <a:solidFill>
                  <a:srgbClr val="2D404E"/>
                </a:solidFill>
                <a:latin typeface="Arial"/>
                <a:cs typeface="Arial"/>
              </a:rPr>
              <a:t>Priorities</a:t>
            </a:r>
            <a:r>
              <a:rPr sz="1200" spc="-10" dirty="0">
                <a:solidFill>
                  <a:srgbClr val="2D404E"/>
                </a:solidFill>
                <a:latin typeface="Arial"/>
                <a:cs typeface="Arial"/>
              </a:rPr>
              <a:t> </a:t>
            </a:r>
            <a:r>
              <a:rPr sz="1200" dirty="0">
                <a:solidFill>
                  <a:srgbClr val="2D404E"/>
                </a:solidFill>
                <a:latin typeface="Arial"/>
                <a:cs typeface="Arial"/>
              </a:rPr>
              <a:t>for</a:t>
            </a:r>
            <a:r>
              <a:rPr sz="1200" spc="-15" dirty="0">
                <a:solidFill>
                  <a:srgbClr val="2D404E"/>
                </a:solidFill>
                <a:latin typeface="Arial"/>
                <a:cs typeface="Arial"/>
              </a:rPr>
              <a:t> </a:t>
            </a:r>
            <a:r>
              <a:rPr sz="1200" dirty="0">
                <a:solidFill>
                  <a:srgbClr val="2D404E"/>
                </a:solidFill>
                <a:latin typeface="Arial"/>
                <a:cs typeface="Arial"/>
              </a:rPr>
              <a:t>Robust</a:t>
            </a:r>
            <a:r>
              <a:rPr sz="1200" spc="-10" dirty="0">
                <a:solidFill>
                  <a:srgbClr val="2D404E"/>
                </a:solidFill>
                <a:latin typeface="Arial"/>
                <a:cs typeface="Arial"/>
              </a:rPr>
              <a:t> </a:t>
            </a:r>
            <a:r>
              <a:rPr sz="1200" dirty="0">
                <a:solidFill>
                  <a:srgbClr val="2D404E"/>
                </a:solidFill>
                <a:latin typeface="Arial"/>
                <a:cs typeface="Arial"/>
              </a:rPr>
              <a:t>and</a:t>
            </a:r>
            <a:r>
              <a:rPr sz="1200" spc="-20" dirty="0">
                <a:solidFill>
                  <a:srgbClr val="2D404E"/>
                </a:solidFill>
                <a:latin typeface="Arial"/>
                <a:cs typeface="Arial"/>
              </a:rPr>
              <a:t> </a:t>
            </a:r>
            <a:r>
              <a:rPr sz="1200" spc="-10" dirty="0">
                <a:solidFill>
                  <a:srgbClr val="2D404E"/>
                </a:solidFill>
                <a:latin typeface="Arial"/>
                <a:cs typeface="Arial"/>
              </a:rPr>
              <a:t>Beneficial</a:t>
            </a:r>
            <a:r>
              <a:rPr sz="1200" spc="-70" dirty="0">
                <a:solidFill>
                  <a:srgbClr val="2D404E"/>
                </a:solidFill>
                <a:latin typeface="Arial"/>
                <a:cs typeface="Arial"/>
              </a:rPr>
              <a:t> </a:t>
            </a:r>
            <a:r>
              <a:rPr sz="1200" spc="-10" dirty="0">
                <a:solidFill>
                  <a:srgbClr val="2D404E"/>
                </a:solidFill>
                <a:latin typeface="Arial"/>
                <a:cs typeface="Arial"/>
              </a:rPr>
              <a:t>Artificial </a:t>
            </a:r>
            <a:r>
              <a:rPr sz="1200" dirty="0">
                <a:solidFill>
                  <a:srgbClr val="2D404E"/>
                </a:solidFill>
                <a:latin typeface="Arial"/>
                <a:cs typeface="Arial"/>
              </a:rPr>
              <a:t>Intelligence.”</a:t>
            </a:r>
            <a:r>
              <a:rPr sz="1200" i="1" dirty="0">
                <a:solidFill>
                  <a:srgbClr val="2D404E"/>
                </a:solidFill>
                <a:latin typeface="Arial"/>
                <a:cs typeface="Arial"/>
              </a:rPr>
              <a:t>AI</a:t>
            </a:r>
            <a:r>
              <a:rPr sz="1200" i="1" spc="-35" dirty="0">
                <a:solidFill>
                  <a:srgbClr val="2D404E"/>
                </a:solidFill>
                <a:latin typeface="Arial"/>
                <a:cs typeface="Arial"/>
              </a:rPr>
              <a:t> </a:t>
            </a:r>
            <a:r>
              <a:rPr sz="1200" i="1" dirty="0">
                <a:solidFill>
                  <a:srgbClr val="2D404E"/>
                </a:solidFill>
                <a:latin typeface="Arial"/>
                <a:cs typeface="Arial"/>
              </a:rPr>
              <a:t>Mag.</a:t>
            </a:r>
            <a:r>
              <a:rPr sz="1200" dirty="0">
                <a:solidFill>
                  <a:srgbClr val="2D404E"/>
                </a:solidFill>
                <a:latin typeface="Arial"/>
                <a:cs typeface="Arial"/>
              </a:rPr>
              <a:t>36</a:t>
            </a:r>
            <a:r>
              <a:rPr sz="1200" spc="-40" dirty="0">
                <a:solidFill>
                  <a:srgbClr val="2D404E"/>
                </a:solidFill>
                <a:latin typeface="Arial"/>
                <a:cs typeface="Arial"/>
              </a:rPr>
              <a:t> </a:t>
            </a:r>
            <a:r>
              <a:rPr sz="1200" dirty="0">
                <a:solidFill>
                  <a:srgbClr val="2D404E"/>
                </a:solidFill>
                <a:latin typeface="Arial"/>
                <a:cs typeface="Arial"/>
              </a:rPr>
              <a:t>(2015):</a:t>
            </a:r>
            <a:r>
              <a:rPr sz="1200" spc="-30" dirty="0">
                <a:solidFill>
                  <a:srgbClr val="2D404E"/>
                </a:solidFill>
                <a:latin typeface="Arial"/>
                <a:cs typeface="Arial"/>
              </a:rPr>
              <a:t> </a:t>
            </a:r>
            <a:r>
              <a:rPr sz="1200" spc="-10" dirty="0">
                <a:solidFill>
                  <a:srgbClr val="2D404E"/>
                </a:solidFill>
                <a:latin typeface="Arial"/>
                <a:cs typeface="Arial"/>
              </a:rPr>
              <a:t>105-</a:t>
            </a:r>
            <a:r>
              <a:rPr sz="1200" spc="-20" dirty="0">
                <a:solidFill>
                  <a:srgbClr val="2D404E"/>
                </a:solidFill>
                <a:latin typeface="Arial"/>
                <a:cs typeface="Arial"/>
              </a:rPr>
              <a:t>114.</a:t>
            </a:r>
            <a:endParaRPr sz="1200">
              <a:latin typeface="Arial"/>
              <a:cs typeface="Aria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68300" y="809751"/>
            <a:ext cx="3990975" cy="1098550"/>
          </a:xfrm>
          <a:prstGeom prst="rect">
            <a:avLst/>
          </a:prstGeom>
        </p:spPr>
        <p:txBody>
          <a:bodyPr vert="horz" wrap="square" lIns="0" tIns="74930" rIns="0" bIns="0" rtlCol="0">
            <a:spAutoFit/>
          </a:bodyPr>
          <a:lstStyle/>
          <a:p>
            <a:pPr marL="12700" marR="5080">
              <a:lnSpc>
                <a:spcPts val="4010"/>
              </a:lnSpc>
              <a:spcBef>
                <a:spcPts val="590"/>
              </a:spcBef>
            </a:pPr>
            <a:r>
              <a:rPr lang="el-GR" sz="3700" spc="-30" dirty="0">
                <a:solidFill>
                  <a:srgbClr val="000000"/>
                </a:solidFill>
                <a:latin typeface="Calibri"/>
                <a:cs typeface="Calibri"/>
              </a:rPr>
              <a:t>Συνεχιζόμενο και μελλοντικό έργο</a:t>
            </a:r>
            <a:endParaRPr sz="3700" dirty="0">
              <a:latin typeface="Calibri"/>
              <a:cs typeface="Calibri"/>
            </a:endParaRPr>
          </a:p>
        </p:txBody>
      </p:sp>
      <p:sp>
        <p:nvSpPr>
          <p:cNvPr id="3" name="object 3"/>
          <p:cNvSpPr/>
          <p:nvPr/>
        </p:nvSpPr>
        <p:spPr>
          <a:xfrm>
            <a:off x="0" y="1083462"/>
            <a:ext cx="87630" cy="673735"/>
          </a:xfrm>
          <a:custGeom>
            <a:avLst/>
            <a:gdLst/>
            <a:ahLst/>
            <a:cxnLst/>
            <a:rect l="l" t="t" r="r" b="b"/>
            <a:pathLst>
              <a:path w="87630" h="673735">
                <a:moveTo>
                  <a:pt x="87363" y="673493"/>
                </a:moveTo>
                <a:lnTo>
                  <a:pt x="0" y="673493"/>
                </a:lnTo>
                <a:lnTo>
                  <a:pt x="0" y="0"/>
                </a:lnTo>
                <a:lnTo>
                  <a:pt x="87363" y="0"/>
                </a:lnTo>
                <a:lnTo>
                  <a:pt x="87363" y="673493"/>
                </a:lnTo>
                <a:close/>
              </a:path>
            </a:pathLst>
          </a:custGeom>
          <a:solidFill>
            <a:srgbClr val="FFC000"/>
          </a:solidFill>
        </p:spPr>
        <p:txBody>
          <a:bodyPr wrap="square" lIns="0" tIns="0" rIns="0" bIns="0" rtlCol="0"/>
          <a:lstStyle/>
          <a:p>
            <a:endParaRPr/>
          </a:p>
        </p:txBody>
      </p:sp>
      <p:sp>
        <p:nvSpPr>
          <p:cNvPr id="4" name="object 4"/>
          <p:cNvSpPr/>
          <p:nvPr/>
        </p:nvSpPr>
        <p:spPr>
          <a:xfrm>
            <a:off x="159346" y="1083462"/>
            <a:ext cx="196215" cy="673735"/>
          </a:xfrm>
          <a:custGeom>
            <a:avLst/>
            <a:gdLst/>
            <a:ahLst/>
            <a:cxnLst/>
            <a:rect l="l" t="t" r="r" b="b"/>
            <a:pathLst>
              <a:path w="196215" h="673735">
                <a:moveTo>
                  <a:pt x="195859" y="673493"/>
                </a:moveTo>
                <a:lnTo>
                  <a:pt x="0" y="673493"/>
                </a:lnTo>
                <a:lnTo>
                  <a:pt x="0" y="0"/>
                </a:lnTo>
                <a:lnTo>
                  <a:pt x="195859" y="0"/>
                </a:lnTo>
                <a:lnTo>
                  <a:pt x="195859" y="673493"/>
                </a:lnTo>
                <a:close/>
              </a:path>
            </a:pathLst>
          </a:custGeom>
          <a:solidFill>
            <a:srgbClr val="FFC000"/>
          </a:solidFill>
        </p:spPr>
        <p:txBody>
          <a:bodyPr wrap="square" lIns="0" tIns="0" rIns="0" bIns="0" rtlCol="0"/>
          <a:lstStyle/>
          <a:p>
            <a:endParaRPr/>
          </a:p>
        </p:txBody>
      </p:sp>
      <p:sp>
        <p:nvSpPr>
          <p:cNvPr id="5" name="object 5"/>
          <p:cNvSpPr/>
          <p:nvPr/>
        </p:nvSpPr>
        <p:spPr>
          <a:xfrm>
            <a:off x="665060" y="2090585"/>
            <a:ext cx="4298315" cy="27940"/>
          </a:xfrm>
          <a:custGeom>
            <a:avLst/>
            <a:gdLst/>
            <a:ahLst/>
            <a:cxnLst/>
            <a:rect l="l" t="t" r="r" b="b"/>
            <a:pathLst>
              <a:path w="4298315" h="27939">
                <a:moveTo>
                  <a:pt x="4297705" y="27431"/>
                </a:moveTo>
                <a:lnTo>
                  <a:pt x="0" y="27431"/>
                </a:lnTo>
                <a:lnTo>
                  <a:pt x="0" y="0"/>
                </a:lnTo>
                <a:lnTo>
                  <a:pt x="4297705" y="0"/>
                </a:lnTo>
                <a:lnTo>
                  <a:pt x="4297705" y="27431"/>
                </a:lnTo>
                <a:close/>
              </a:path>
            </a:pathLst>
          </a:custGeom>
          <a:solidFill>
            <a:srgbClr val="FFC000"/>
          </a:solidFill>
        </p:spPr>
        <p:txBody>
          <a:bodyPr wrap="square" lIns="0" tIns="0" rIns="0" bIns="0" rtlCol="0"/>
          <a:lstStyle/>
          <a:p>
            <a:endParaRPr/>
          </a:p>
        </p:txBody>
      </p:sp>
      <p:sp>
        <p:nvSpPr>
          <p:cNvPr id="6" name="object 6"/>
          <p:cNvSpPr txBox="1"/>
          <p:nvPr/>
        </p:nvSpPr>
        <p:spPr>
          <a:xfrm>
            <a:off x="669458" y="3643884"/>
            <a:ext cx="3900170" cy="1568763"/>
          </a:xfrm>
          <a:prstGeom prst="rect">
            <a:avLst/>
          </a:prstGeom>
        </p:spPr>
        <p:txBody>
          <a:bodyPr vert="horz" wrap="square" lIns="0" tIns="41910" rIns="0" bIns="0" rtlCol="0">
            <a:spAutoFit/>
          </a:bodyPr>
          <a:lstStyle/>
          <a:p>
            <a:pPr marL="102870" marR="5080" indent="-90805">
              <a:lnSpc>
                <a:spcPts val="2210"/>
              </a:lnSpc>
              <a:spcBef>
                <a:spcPts val="330"/>
              </a:spcBef>
              <a:buSzPct val="95000"/>
              <a:buFont typeface="Arial"/>
              <a:buChar char="•"/>
              <a:tabLst>
                <a:tab pos="240665" algn="l"/>
              </a:tabLst>
            </a:pPr>
            <a:r>
              <a:rPr lang="el-GR" sz="2000" dirty="0">
                <a:latin typeface="Calibri"/>
                <a:cs typeface="Calibri"/>
              </a:rPr>
              <a:t>Γενίκευση των CP-</a:t>
            </a:r>
            <a:r>
              <a:rPr lang="el-GR" sz="2000" dirty="0" err="1">
                <a:latin typeface="Calibri"/>
                <a:cs typeface="Calibri"/>
              </a:rPr>
              <a:t>nets</a:t>
            </a:r>
            <a:r>
              <a:rPr lang="el-GR" sz="2000" dirty="0">
                <a:latin typeface="Calibri"/>
                <a:cs typeface="Calibri"/>
              </a:rPr>
              <a:t> για τη μοντελοποίηση των ηθικών προτιμήσεων</a:t>
            </a:r>
            <a:r>
              <a:rPr sz="2000" spc="-10" dirty="0">
                <a:latin typeface="Calibri"/>
                <a:cs typeface="Calibri"/>
              </a:rPr>
              <a:t>	</a:t>
            </a:r>
            <a:endParaRPr sz="2000" dirty="0">
              <a:latin typeface="Calibri"/>
              <a:cs typeface="Calibri"/>
            </a:endParaRPr>
          </a:p>
          <a:p>
            <a:pPr marL="102870" marR="304800" indent="-90805">
              <a:lnSpc>
                <a:spcPts val="2110"/>
              </a:lnSpc>
              <a:spcBef>
                <a:spcPts val="1060"/>
              </a:spcBef>
              <a:buSzPct val="95000"/>
              <a:buFont typeface="Arial"/>
              <a:buChar char="•"/>
              <a:tabLst>
                <a:tab pos="240665" algn="l"/>
              </a:tabLst>
            </a:pPr>
            <a:r>
              <a:rPr lang="el-GR" sz="2000" dirty="0">
                <a:latin typeface="Calibri"/>
                <a:cs typeface="Calibri"/>
              </a:rPr>
              <a:t>Προδιαγραφόμενα σχέδια με βάση τις ηθικές προτιμήσεις</a:t>
            </a:r>
            <a:endParaRPr sz="2000" dirty="0">
              <a:latin typeface="Calibri"/>
              <a:cs typeface="Calibri"/>
            </a:endParaRPr>
          </a:p>
        </p:txBody>
      </p:sp>
      <p:grpSp>
        <p:nvGrpSpPr>
          <p:cNvPr id="7" name="object 7"/>
          <p:cNvGrpSpPr/>
          <p:nvPr/>
        </p:nvGrpSpPr>
        <p:grpSpPr>
          <a:xfrm>
            <a:off x="5544311" y="0"/>
            <a:ext cx="6647815" cy="6858000"/>
            <a:chOff x="5544311" y="0"/>
            <a:chExt cx="6647815" cy="6858000"/>
          </a:xfrm>
        </p:grpSpPr>
        <p:sp>
          <p:nvSpPr>
            <p:cNvPr id="8" name="object 8"/>
            <p:cNvSpPr/>
            <p:nvPr/>
          </p:nvSpPr>
          <p:spPr>
            <a:xfrm>
              <a:off x="10697667" y="0"/>
              <a:ext cx="1494790" cy="6858000"/>
            </a:xfrm>
            <a:custGeom>
              <a:avLst/>
              <a:gdLst/>
              <a:ahLst/>
              <a:cxnLst/>
              <a:rect l="l" t="t" r="r" b="b"/>
              <a:pathLst>
                <a:path w="1494790" h="6858000">
                  <a:moveTo>
                    <a:pt x="1494332" y="6858000"/>
                  </a:moveTo>
                  <a:lnTo>
                    <a:pt x="0" y="6858000"/>
                  </a:lnTo>
                  <a:lnTo>
                    <a:pt x="0" y="0"/>
                  </a:lnTo>
                  <a:lnTo>
                    <a:pt x="1494332" y="0"/>
                  </a:lnTo>
                  <a:lnTo>
                    <a:pt x="1494332" y="6858000"/>
                  </a:lnTo>
                  <a:close/>
                </a:path>
              </a:pathLst>
            </a:custGeom>
            <a:solidFill>
              <a:srgbClr val="FFC000"/>
            </a:solidFill>
          </p:spPr>
          <p:txBody>
            <a:bodyPr wrap="square" lIns="0" tIns="0" rIns="0" bIns="0" rtlCol="0"/>
            <a:lstStyle/>
            <a:p>
              <a:endParaRPr/>
            </a:p>
          </p:txBody>
        </p:sp>
        <p:pic>
          <p:nvPicPr>
            <p:cNvPr id="9" name="object 9"/>
            <p:cNvPicPr/>
            <p:nvPr/>
          </p:nvPicPr>
          <p:blipFill>
            <a:blip r:embed="rId2" cstate="print"/>
            <a:stretch>
              <a:fillRect/>
            </a:stretch>
          </p:blipFill>
          <p:spPr>
            <a:xfrm>
              <a:off x="5544311" y="499872"/>
              <a:ext cx="6291072" cy="6117336"/>
            </a:xfrm>
            <a:prstGeom prst="rect">
              <a:avLst/>
            </a:prstGeom>
          </p:spPr>
        </p:pic>
        <p:sp>
          <p:nvSpPr>
            <p:cNvPr id="10" name="object 10"/>
            <p:cNvSpPr/>
            <p:nvPr/>
          </p:nvSpPr>
          <p:spPr>
            <a:xfrm>
              <a:off x="5685828" y="513854"/>
              <a:ext cx="6009640" cy="5835015"/>
            </a:xfrm>
            <a:custGeom>
              <a:avLst/>
              <a:gdLst/>
              <a:ahLst/>
              <a:cxnLst/>
              <a:rect l="l" t="t" r="r" b="b"/>
              <a:pathLst>
                <a:path w="6009640" h="5835015">
                  <a:moveTo>
                    <a:pt x="6009335" y="5834557"/>
                  </a:moveTo>
                  <a:lnTo>
                    <a:pt x="0" y="5834557"/>
                  </a:lnTo>
                  <a:lnTo>
                    <a:pt x="0" y="0"/>
                  </a:lnTo>
                  <a:lnTo>
                    <a:pt x="6009335" y="0"/>
                  </a:lnTo>
                  <a:lnTo>
                    <a:pt x="6009335" y="5834557"/>
                  </a:lnTo>
                  <a:close/>
                </a:path>
              </a:pathLst>
            </a:custGeom>
            <a:solidFill>
              <a:srgbClr val="FFFFFF"/>
            </a:solidFill>
          </p:spPr>
          <p:txBody>
            <a:bodyPr wrap="square" lIns="0" tIns="0" rIns="0" bIns="0" rtlCol="0"/>
            <a:lstStyle/>
            <a:p>
              <a:endParaRPr/>
            </a:p>
          </p:txBody>
        </p:sp>
        <p:pic>
          <p:nvPicPr>
            <p:cNvPr id="11" name="object 11"/>
            <p:cNvPicPr/>
            <p:nvPr/>
          </p:nvPicPr>
          <p:blipFill>
            <a:blip r:embed="rId3" cstate="print"/>
            <a:stretch>
              <a:fillRect/>
            </a:stretch>
          </p:blipFill>
          <p:spPr>
            <a:xfrm>
              <a:off x="5977775" y="799350"/>
              <a:ext cx="5425427" cy="5259285"/>
            </a:xfrm>
            <a:prstGeom prst="rect">
              <a:avLst/>
            </a:prstGeom>
          </p:spPr>
        </p:pic>
      </p:gr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6858000"/>
                </a:moveTo>
                <a:lnTo>
                  <a:pt x="0" y="6858000"/>
                </a:lnTo>
                <a:lnTo>
                  <a:pt x="0" y="0"/>
                </a:lnTo>
                <a:lnTo>
                  <a:pt x="12192000" y="0"/>
                </a:lnTo>
                <a:lnTo>
                  <a:pt x="12192000" y="6858000"/>
                </a:lnTo>
                <a:close/>
              </a:path>
            </a:pathLst>
          </a:custGeom>
          <a:solidFill>
            <a:srgbClr val="3E3E3E"/>
          </a:solidFill>
        </p:spPr>
        <p:txBody>
          <a:bodyPr wrap="square" lIns="0" tIns="0" rIns="0" bIns="0" rtlCol="0"/>
          <a:lstStyle/>
          <a:p>
            <a:endParaRPr/>
          </a:p>
        </p:txBody>
      </p:sp>
      <p:grpSp>
        <p:nvGrpSpPr>
          <p:cNvPr id="3" name="object 3"/>
          <p:cNvGrpSpPr/>
          <p:nvPr/>
        </p:nvGrpSpPr>
        <p:grpSpPr>
          <a:xfrm>
            <a:off x="-16891" y="0"/>
            <a:ext cx="6137275" cy="5255260"/>
            <a:chOff x="0" y="0"/>
            <a:chExt cx="6137275" cy="5255260"/>
          </a:xfrm>
        </p:grpSpPr>
        <p:sp>
          <p:nvSpPr>
            <p:cNvPr id="4" name="object 4"/>
            <p:cNvSpPr/>
            <p:nvPr/>
          </p:nvSpPr>
          <p:spPr>
            <a:xfrm>
              <a:off x="0" y="0"/>
              <a:ext cx="6137275" cy="5255260"/>
            </a:xfrm>
            <a:custGeom>
              <a:avLst/>
              <a:gdLst/>
              <a:ahLst/>
              <a:cxnLst/>
              <a:rect l="l" t="t" r="r" b="b"/>
              <a:pathLst>
                <a:path w="6137275" h="5255260">
                  <a:moveTo>
                    <a:pt x="760402" y="5254921"/>
                  </a:moveTo>
                  <a:lnTo>
                    <a:pt x="713080" y="5254725"/>
                  </a:lnTo>
                  <a:lnTo>
                    <a:pt x="618240" y="5253078"/>
                  </a:lnTo>
                  <a:lnTo>
                    <a:pt x="523155" y="5249748"/>
                  </a:lnTo>
                  <a:lnTo>
                    <a:pt x="427777" y="5244719"/>
                  </a:lnTo>
                  <a:lnTo>
                    <a:pt x="332313" y="5237991"/>
                  </a:lnTo>
                  <a:lnTo>
                    <a:pt x="236591" y="5229539"/>
                  </a:lnTo>
                  <a:lnTo>
                    <a:pt x="140690" y="5219357"/>
                  </a:lnTo>
                  <a:lnTo>
                    <a:pt x="0" y="5199507"/>
                  </a:lnTo>
                  <a:lnTo>
                    <a:pt x="0" y="0"/>
                  </a:lnTo>
                  <a:lnTo>
                    <a:pt x="6136830" y="0"/>
                  </a:lnTo>
                  <a:lnTo>
                    <a:pt x="6134887" y="111518"/>
                  </a:lnTo>
                  <a:lnTo>
                    <a:pt x="6132372" y="160570"/>
                  </a:lnTo>
                  <a:lnTo>
                    <a:pt x="6129405" y="209677"/>
                  </a:lnTo>
                  <a:lnTo>
                    <a:pt x="6125985" y="258838"/>
                  </a:lnTo>
                  <a:lnTo>
                    <a:pt x="6122110" y="308051"/>
                  </a:lnTo>
                  <a:lnTo>
                    <a:pt x="6117778" y="357313"/>
                  </a:lnTo>
                  <a:lnTo>
                    <a:pt x="6112989" y="406624"/>
                  </a:lnTo>
                  <a:lnTo>
                    <a:pt x="6107740" y="455980"/>
                  </a:lnTo>
                  <a:lnTo>
                    <a:pt x="6102032" y="505380"/>
                  </a:lnTo>
                  <a:lnTo>
                    <a:pt x="6095861" y="554822"/>
                  </a:lnTo>
                  <a:lnTo>
                    <a:pt x="6089228" y="604304"/>
                  </a:lnTo>
                  <a:lnTo>
                    <a:pt x="6082130" y="653824"/>
                  </a:lnTo>
                  <a:lnTo>
                    <a:pt x="6074566" y="703380"/>
                  </a:lnTo>
                  <a:lnTo>
                    <a:pt x="6066536" y="752970"/>
                  </a:lnTo>
                  <a:lnTo>
                    <a:pt x="6058292" y="801073"/>
                  </a:lnTo>
                  <a:lnTo>
                    <a:pt x="6049639" y="849004"/>
                  </a:lnTo>
                  <a:lnTo>
                    <a:pt x="6040580" y="896760"/>
                  </a:lnTo>
                  <a:lnTo>
                    <a:pt x="6031116" y="944341"/>
                  </a:lnTo>
                  <a:lnTo>
                    <a:pt x="6021250" y="991745"/>
                  </a:lnTo>
                  <a:lnTo>
                    <a:pt x="6010983" y="1038970"/>
                  </a:lnTo>
                  <a:lnTo>
                    <a:pt x="6000318" y="1086014"/>
                  </a:lnTo>
                  <a:lnTo>
                    <a:pt x="5989256" y="1132877"/>
                  </a:lnTo>
                  <a:lnTo>
                    <a:pt x="5977800" y="1179557"/>
                  </a:lnTo>
                  <a:lnTo>
                    <a:pt x="5965952" y="1226053"/>
                  </a:lnTo>
                  <a:lnTo>
                    <a:pt x="5953715" y="1272362"/>
                  </a:lnTo>
                  <a:lnTo>
                    <a:pt x="5941089" y="1318483"/>
                  </a:lnTo>
                  <a:lnTo>
                    <a:pt x="5928077" y="1364416"/>
                  </a:lnTo>
                  <a:lnTo>
                    <a:pt x="5914682" y="1410158"/>
                  </a:lnTo>
                  <a:lnTo>
                    <a:pt x="5900905" y="1455707"/>
                  </a:lnTo>
                  <a:lnTo>
                    <a:pt x="5886748" y="1501063"/>
                  </a:lnTo>
                  <a:lnTo>
                    <a:pt x="5872214" y="1546224"/>
                  </a:lnTo>
                  <a:lnTo>
                    <a:pt x="5857304" y="1591188"/>
                  </a:lnTo>
                  <a:lnTo>
                    <a:pt x="5842022" y="1635955"/>
                  </a:lnTo>
                  <a:lnTo>
                    <a:pt x="5826368" y="1680521"/>
                  </a:lnTo>
                  <a:lnTo>
                    <a:pt x="5810345" y="1724887"/>
                  </a:lnTo>
                  <a:lnTo>
                    <a:pt x="5793955" y="1769050"/>
                  </a:lnTo>
                  <a:lnTo>
                    <a:pt x="5777200" y="1813009"/>
                  </a:lnTo>
                  <a:lnTo>
                    <a:pt x="5760082" y="1856762"/>
                  </a:lnTo>
                  <a:lnTo>
                    <a:pt x="5742604" y="1900308"/>
                  </a:lnTo>
                  <a:lnTo>
                    <a:pt x="5724767" y="1943646"/>
                  </a:lnTo>
                  <a:lnTo>
                    <a:pt x="5706573" y="1986773"/>
                  </a:lnTo>
                  <a:lnTo>
                    <a:pt x="5688025" y="2029689"/>
                  </a:lnTo>
                  <a:lnTo>
                    <a:pt x="5669125" y="2072392"/>
                  </a:lnTo>
                  <a:lnTo>
                    <a:pt x="5649874" y="2114881"/>
                  </a:lnTo>
                  <a:lnTo>
                    <a:pt x="5630275" y="2157153"/>
                  </a:lnTo>
                  <a:lnTo>
                    <a:pt x="5610330" y="2199208"/>
                  </a:lnTo>
                  <a:lnTo>
                    <a:pt x="5590042" y="2241044"/>
                  </a:lnTo>
                  <a:lnTo>
                    <a:pt x="5569411" y="2282659"/>
                  </a:lnTo>
                  <a:lnTo>
                    <a:pt x="5548440" y="2324053"/>
                  </a:lnTo>
                  <a:lnTo>
                    <a:pt x="5527132" y="2365222"/>
                  </a:lnTo>
                  <a:lnTo>
                    <a:pt x="5505488" y="2406167"/>
                  </a:lnTo>
                  <a:lnTo>
                    <a:pt x="5483511" y="2446886"/>
                  </a:lnTo>
                  <a:lnTo>
                    <a:pt x="5461202" y="2487376"/>
                  </a:lnTo>
                  <a:lnTo>
                    <a:pt x="5438564" y="2527637"/>
                  </a:lnTo>
                  <a:lnTo>
                    <a:pt x="5415599" y="2567666"/>
                  </a:lnTo>
                  <a:lnTo>
                    <a:pt x="5392309" y="2607464"/>
                  </a:lnTo>
                  <a:lnTo>
                    <a:pt x="5368695" y="2647027"/>
                  </a:lnTo>
                  <a:lnTo>
                    <a:pt x="5344761" y="2686355"/>
                  </a:lnTo>
                  <a:lnTo>
                    <a:pt x="5320508" y="2725446"/>
                  </a:lnTo>
                  <a:lnTo>
                    <a:pt x="5295937" y="2764299"/>
                  </a:lnTo>
                  <a:lnTo>
                    <a:pt x="5271053" y="2802911"/>
                  </a:lnTo>
                  <a:lnTo>
                    <a:pt x="5245855" y="2841282"/>
                  </a:lnTo>
                  <a:lnTo>
                    <a:pt x="5220348" y="2879410"/>
                  </a:lnTo>
                  <a:lnTo>
                    <a:pt x="5194531" y="2917294"/>
                  </a:lnTo>
                  <a:lnTo>
                    <a:pt x="5168409" y="2954932"/>
                  </a:lnTo>
                  <a:lnTo>
                    <a:pt x="5141982" y="2992322"/>
                  </a:lnTo>
                  <a:lnTo>
                    <a:pt x="5115253" y="3029464"/>
                  </a:lnTo>
                  <a:lnTo>
                    <a:pt x="5088225" y="3066355"/>
                  </a:lnTo>
                  <a:lnTo>
                    <a:pt x="5060898" y="3102994"/>
                  </a:lnTo>
                  <a:lnTo>
                    <a:pt x="5033275" y="3139380"/>
                  </a:lnTo>
                  <a:lnTo>
                    <a:pt x="5005359" y="3175510"/>
                  </a:lnTo>
                  <a:lnTo>
                    <a:pt x="4977151" y="3211385"/>
                  </a:lnTo>
                  <a:lnTo>
                    <a:pt x="4948653" y="3247001"/>
                  </a:lnTo>
                  <a:lnTo>
                    <a:pt x="4919868" y="3282359"/>
                  </a:lnTo>
                  <a:lnTo>
                    <a:pt x="4890798" y="3317455"/>
                  </a:lnTo>
                  <a:lnTo>
                    <a:pt x="4861444" y="3352289"/>
                  </a:lnTo>
                  <a:lnTo>
                    <a:pt x="4831809" y="3386859"/>
                  </a:lnTo>
                  <a:lnTo>
                    <a:pt x="4801895" y="3421164"/>
                  </a:lnTo>
                  <a:lnTo>
                    <a:pt x="4771704" y="3455201"/>
                  </a:lnTo>
                  <a:lnTo>
                    <a:pt x="4741238" y="3488971"/>
                  </a:lnTo>
                  <a:lnTo>
                    <a:pt x="4710500" y="3522470"/>
                  </a:lnTo>
                  <a:lnTo>
                    <a:pt x="4679490" y="3555699"/>
                  </a:lnTo>
                  <a:lnTo>
                    <a:pt x="4648212" y="3588654"/>
                  </a:lnTo>
                  <a:lnTo>
                    <a:pt x="4616668" y="3621335"/>
                  </a:lnTo>
                  <a:lnTo>
                    <a:pt x="4584858" y="3653741"/>
                  </a:lnTo>
                  <a:lnTo>
                    <a:pt x="4552787" y="3685869"/>
                  </a:lnTo>
                  <a:lnTo>
                    <a:pt x="4520455" y="3717718"/>
                  </a:lnTo>
                  <a:lnTo>
                    <a:pt x="4487866" y="3749287"/>
                  </a:lnTo>
                  <a:lnTo>
                    <a:pt x="4455020" y="3780574"/>
                  </a:lnTo>
                  <a:lnTo>
                    <a:pt x="4421920" y="3811577"/>
                  </a:lnTo>
                  <a:lnTo>
                    <a:pt x="4388568" y="3842296"/>
                  </a:lnTo>
                  <a:lnTo>
                    <a:pt x="4354966" y="3872729"/>
                  </a:lnTo>
                  <a:lnTo>
                    <a:pt x="4321117" y="3902874"/>
                  </a:lnTo>
                  <a:lnTo>
                    <a:pt x="4287022" y="3932730"/>
                  </a:lnTo>
                  <a:lnTo>
                    <a:pt x="4252684" y="3962295"/>
                  </a:lnTo>
                  <a:lnTo>
                    <a:pt x="4218104" y="3991567"/>
                  </a:lnTo>
                  <a:lnTo>
                    <a:pt x="4183285" y="4020546"/>
                  </a:lnTo>
                  <a:lnTo>
                    <a:pt x="4148228" y="4049230"/>
                  </a:lnTo>
                  <a:lnTo>
                    <a:pt x="4112937" y="4077616"/>
                  </a:lnTo>
                  <a:lnTo>
                    <a:pt x="4077412" y="4105705"/>
                  </a:lnTo>
                  <a:lnTo>
                    <a:pt x="4041657" y="4133494"/>
                  </a:lnTo>
                  <a:lnTo>
                    <a:pt x="4005672" y="4160981"/>
                  </a:lnTo>
                  <a:lnTo>
                    <a:pt x="3969461" y="4188166"/>
                  </a:lnTo>
                  <a:lnTo>
                    <a:pt x="3933025" y="4215047"/>
                  </a:lnTo>
                  <a:lnTo>
                    <a:pt x="3896366" y="4241622"/>
                  </a:lnTo>
                  <a:lnTo>
                    <a:pt x="3859488" y="4267890"/>
                  </a:lnTo>
                  <a:lnTo>
                    <a:pt x="3822390" y="4293849"/>
                  </a:lnTo>
                  <a:lnTo>
                    <a:pt x="3785076" y="4319497"/>
                  </a:lnTo>
                  <a:lnTo>
                    <a:pt x="3747548" y="4344835"/>
                  </a:lnTo>
                  <a:lnTo>
                    <a:pt x="3709808" y="4369858"/>
                  </a:lnTo>
                  <a:lnTo>
                    <a:pt x="3671858" y="4394568"/>
                  </a:lnTo>
                  <a:lnTo>
                    <a:pt x="3633700" y="4418961"/>
                  </a:lnTo>
                  <a:lnTo>
                    <a:pt x="3595336" y="4443036"/>
                  </a:lnTo>
                  <a:lnTo>
                    <a:pt x="3556769" y="4466792"/>
                  </a:lnTo>
                  <a:lnTo>
                    <a:pt x="3518000" y="4490228"/>
                  </a:lnTo>
                  <a:lnTo>
                    <a:pt x="3479031" y="4513341"/>
                  </a:lnTo>
                  <a:lnTo>
                    <a:pt x="3439864" y="4536131"/>
                  </a:lnTo>
                  <a:lnTo>
                    <a:pt x="3400503" y="4558596"/>
                  </a:lnTo>
                  <a:lnTo>
                    <a:pt x="3360948" y="4580734"/>
                  </a:lnTo>
                  <a:lnTo>
                    <a:pt x="3321202" y="4602543"/>
                  </a:lnTo>
                  <a:lnTo>
                    <a:pt x="3281266" y="4624024"/>
                  </a:lnTo>
                  <a:lnTo>
                    <a:pt x="3241144" y="4645173"/>
                  </a:lnTo>
                  <a:lnTo>
                    <a:pt x="3200837" y="4665989"/>
                  </a:lnTo>
                  <a:lnTo>
                    <a:pt x="3160347" y="4686471"/>
                  </a:lnTo>
                  <a:lnTo>
                    <a:pt x="3119676" y="4706618"/>
                  </a:lnTo>
                  <a:lnTo>
                    <a:pt x="3078826" y="4726428"/>
                  </a:lnTo>
                  <a:lnTo>
                    <a:pt x="3037801" y="4745899"/>
                  </a:lnTo>
                  <a:lnTo>
                    <a:pt x="2996600" y="4765030"/>
                  </a:lnTo>
                  <a:lnTo>
                    <a:pt x="2955227" y="4783819"/>
                  </a:lnTo>
                  <a:lnTo>
                    <a:pt x="2913684" y="4802265"/>
                  </a:lnTo>
                  <a:lnTo>
                    <a:pt x="2830096" y="4838122"/>
                  </a:lnTo>
                  <a:lnTo>
                    <a:pt x="2745851" y="4872589"/>
                  </a:lnTo>
                  <a:lnTo>
                    <a:pt x="2660968" y="4905654"/>
                  </a:lnTo>
                  <a:lnTo>
                    <a:pt x="2575461" y="4937305"/>
                  </a:lnTo>
                  <a:lnTo>
                    <a:pt x="2489349" y="4967529"/>
                  </a:lnTo>
                  <a:lnTo>
                    <a:pt x="2402649" y="4996315"/>
                  </a:lnTo>
                  <a:lnTo>
                    <a:pt x="2315375" y="5023651"/>
                  </a:lnTo>
                  <a:lnTo>
                    <a:pt x="2227547" y="5049526"/>
                  </a:lnTo>
                  <a:lnTo>
                    <a:pt x="2139179" y="5073926"/>
                  </a:lnTo>
                  <a:lnTo>
                    <a:pt x="2050290" y="5096840"/>
                  </a:lnTo>
                  <a:lnTo>
                    <a:pt x="1960895" y="5118256"/>
                  </a:lnTo>
                  <a:lnTo>
                    <a:pt x="1871012" y="5138163"/>
                  </a:lnTo>
                  <a:lnTo>
                    <a:pt x="1780657" y="5156548"/>
                  </a:lnTo>
                  <a:lnTo>
                    <a:pt x="1689847" y="5173399"/>
                  </a:lnTo>
                  <a:lnTo>
                    <a:pt x="1598599" y="5188704"/>
                  </a:lnTo>
                  <a:lnTo>
                    <a:pt x="1506929" y="5202452"/>
                  </a:lnTo>
                  <a:lnTo>
                    <a:pt x="1414854" y="5214629"/>
                  </a:lnTo>
                  <a:lnTo>
                    <a:pt x="1322391" y="5225226"/>
                  </a:lnTo>
                  <a:lnTo>
                    <a:pt x="1229557" y="5234229"/>
                  </a:lnTo>
                  <a:lnTo>
                    <a:pt x="1136368" y="5241626"/>
                  </a:lnTo>
                  <a:lnTo>
                    <a:pt x="1089573" y="5244723"/>
                  </a:lnTo>
                  <a:lnTo>
                    <a:pt x="995957" y="5249685"/>
                  </a:lnTo>
                  <a:lnTo>
                    <a:pt x="901955" y="5253016"/>
                  </a:lnTo>
                  <a:lnTo>
                    <a:pt x="807657" y="5254700"/>
                  </a:lnTo>
                  <a:lnTo>
                    <a:pt x="760402" y="5254921"/>
                  </a:lnTo>
                  <a:close/>
                </a:path>
              </a:pathLst>
            </a:custGeom>
            <a:solidFill>
              <a:srgbClr val="FFFFFF">
                <a:alpha val="79998"/>
              </a:srgbClr>
            </a:solidFill>
          </p:spPr>
          <p:txBody>
            <a:bodyPr wrap="square" lIns="0" tIns="0" rIns="0" bIns="0" rtlCol="0"/>
            <a:lstStyle/>
            <a:p>
              <a:endParaRPr/>
            </a:p>
          </p:txBody>
        </p:sp>
        <p:pic>
          <p:nvPicPr>
            <p:cNvPr id="5" name="object 5"/>
            <p:cNvPicPr/>
            <p:nvPr/>
          </p:nvPicPr>
          <p:blipFill>
            <a:blip r:embed="rId2" cstate="print"/>
            <a:stretch>
              <a:fillRect/>
            </a:stretch>
          </p:blipFill>
          <p:spPr>
            <a:xfrm>
              <a:off x="1" y="0"/>
              <a:ext cx="5863717" cy="4984800"/>
            </a:xfrm>
            <a:prstGeom prst="rect">
              <a:avLst/>
            </a:prstGeom>
          </p:spPr>
        </p:pic>
      </p:grpSp>
      <p:sp>
        <p:nvSpPr>
          <p:cNvPr id="6" name="object 6"/>
          <p:cNvSpPr txBox="1"/>
          <p:nvPr/>
        </p:nvSpPr>
        <p:spPr>
          <a:xfrm>
            <a:off x="6324600" y="1557141"/>
            <a:ext cx="5257800" cy="4013022"/>
          </a:xfrm>
          <a:prstGeom prst="rect">
            <a:avLst/>
          </a:prstGeom>
        </p:spPr>
        <p:txBody>
          <a:bodyPr vert="horz" wrap="square" lIns="0" tIns="41910" rIns="0" bIns="0" rtlCol="0">
            <a:spAutoFit/>
          </a:bodyPr>
          <a:lstStyle/>
          <a:p>
            <a:pPr marL="102870" marR="342265" indent="-90805" algn="just">
              <a:lnSpc>
                <a:spcPts val="2210"/>
              </a:lnSpc>
              <a:spcBef>
                <a:spcPts val="330"/>
              </a:spcBef>
              <a:buSzPct val="95000"/>
              <a:buFont typeface="Arial"/>
              <a:buChar char="•"/>
              <a:tabLst>
                <a:tab pos="240665" algn="l"/>
              </a:tabLst>
            </a:pPr>
            <a:r>
              <a:rPr lang="el-GR" sz="2000" dirty="0">
                <a:solidFill>
                  <a:srgbClr val="FFFFFF"/>
                </a:solidFill>
                <a:latin typeface="Calibri"/>
                <a:cs typeface="Calibri"/>
              </a:rPr>
              <a:t>Κατανοήστε πώς, γιατί και πότε είναι ηθικά αποδεκτό να παραβιάζετε κανόνες</a:t>
            </a:r>
            <a:endParaRPr sz="2000" dirty="0">
              <a:latin typeface="Calibri"/>
              <a:cs typeface="Calibri"/>
            </a:endParaRPr>
          </a:p>
          <a:p>
            <a:pPr marL="102870" marR="946150" indent="-90805" algn="just">
              <a:lnSpc>
                <a:spcPct val="89000"/>
              </a:lnSpc>
              <a:spcBef>
                <a:spcPts val="1010"/>
              </a:spcBef>
              <a:buSzPct val="95000"/>
              <a:buFont typeface="Arial"/>
              <a:buChar char="•"/>
              <a:tabLst>
                <a:tab pos="240665" algn="l"/>
              </a:tabLst>
            </a:pPr>
            <a:r>
              <a:rPr lang="el-GR" sz="2000" dirty="0">
                <a:solidFill>
                  <a:srgbClr val="FFFFFF"/>
                </a:solidFill>
                <a:latin typeface="Calibri"/>
                <a:cs typeface="Calibri"/>
              </a:rPr>
              <a:t>Δημιουργία και μελέτη μιας σειράς υποθετικών σεναρίων σχετικά με το ερώτημα αυτό και συγκέντρωση των ανθρώπινων ηθικών αποφάσεων για τα σενάρια αυτά</a:t>
            </a:r>
            <a:r>
              <a:rPr sz="2000" spc="-10" dirty="0">
                <a:solidFill>
                  <a:srgbClr val="FFFFFF"/>
                </a:solidFill>
                <a:latin typeface="Calibri"/>
                <a:cs typeface="Calibri"/>
              </a:rPr>
              <a:t>.</a:t>
            </a:r>
            <a:endParaRPr sz="2000" dirty="0">
              <a:latin typeface="Calibri"/>
              <a:cs typeface="Calibri"/>
            </a:endParaRPr>
          </a:p>
          <a:p>
            <a:pPr marL="102870" marR="5080" indent="-90805" algn="just">
              <a:lnSpc>
                <a:spcPct val="90000"/>
              </a:lnSpc>
              <a:spcBef>
                <a:spcPts val="1035"/>
              </a:spcBef>
              <a:buSzPct val="95000"/>
              <a:buFont typeface="Arial"/>
              <a:buChar char="•"/>
              <a:tabLst>
                <a:tab pos="240665" algn="l"/>
              </a:tabLst>
            </a:pPr>
            <a:r>
              <a:rPr lang="el-GR" sz="2000" dirty="0">
                <a:solidFill>
                  <a:srgbClr val="FFFFFF"/>
                </a:solidFill>
                <a:latin typeface="Calibri"/>
                <a:cs typeface="Calibri"/>
              </a:rPr>
              <a:t>έδειξε ότι οι υπάρχουσες δομές στη βιβλιογραφία για τη συλλογιστική προτίμηση είναι ανεπαρκείς για το έργο αυτό</a:t>
            </a:r>
            <a:r>
              <a:rPr sz="2000" spc="-20" dirty="0">
                <a:solidFill>
                  <a:srgbClr val="FFFFFF"/>
                </a:solidFill>
                <a:latin typeface="Calibri"/>
                <a:cs typeface="Calibri"/>
              </a:rPr>
              <a:t>.</a:t>
            </a:r>
            <a:endParaRPr sz="2000" dirty="0">
              <a:latin typeface="Calibri"/>
              <a:cs typeface="Calibri"/>
            </a:endParaRPr>
          </a:p>
          <a:p>
            <a:pPr marL="102870" marR="617855" indent="-90805" algn="just">
              <a:lnSpc>
                <a:spcPts val="2090"/>
              </a:lnSpc>
              <a:spcBef>
                <a:spcPts val="1120"/>
              </a:spcBef>
              <a:buSzPct val="95000"/>
              <a:buFont typeface="Arial"/>
              <a:buChar char="•"/>
              <a:tabLst>
                <a:tab pos="240665" algn="l"/>
              </a:tabLst>
            </a:pPr>
            <a:r>
              <a:rPr lang="el-GR" sz="2000" dirty="0">
                <a:solidFill>
                  <a:srgbClr val="FFFFFF"/>
                </a:solidFill>
                <a:latin typeface="Calibri"/>
                <a:cs typeface="Calibri"/>
              </a:rPr>
              <a:t>Προσβλέπουμε στην επέκτασή του σε άλλους καθιερωμένους τομείς της έρευνας ΤΝ</a:t>
            </a:r>
            <a:r>
              <a:rPr sz="2000" spc="-10" dirty="0">
                <a:solidFill>
                  <a:srgbClr val="FFFFFF"/>
                </a:solidFill>
                <a:latin typeface="Calibri"/>
                <a:cs typeface="Calibri"/>
              </a:rPr>
              <a:t>.</a:t>
            </a:r>
            <a:endParaRPr sz="2000" dirty="0">
              <a:latin typeface="Calibri"/>
              <a:cs typeface="Calibri"/>
            </a:endParaRPr>
          </a:p>
        </p:txBody>
      </p:sp>
      <p:grpSp>
        <p:nvGrpSpPr>
          <p:cNvPr id="7" name="object 7"/>
          <p:cNvGrpSpPr/>
          <p:nvPr/>
        </p:nvGrpSpPr>
        <p:grpSpPr>
          <a:xfrm>
            <a:off x="245321" y="6034920"/>
            <a:ext cx="10803890" cy="508000"/>
            <a:chOff x="245321" y="6034920"/>
            <a:chExt cx="10803890" cy="508000"/>
          </a:xfrm>
        </p:grpSpPr>
        <p:pic>
          <p:nvPicPr>
            <p:cNvPr id="8" name="object 8"/>
            <p:cNvPicPr/>
            <p:nvPr/>
          </p:nvPicPr>
          <p:blipFill>
            <a:blip r:embed="rId3" cstate="print"/>
            <a:stretch>
              <a:fillRect/>
            </a:stretch>
          </p:blipFill>
          <p:spPr>
            <a:xfrm>
              <a:off x="245321" y="6034920"/>
              <a:ext cx="4433612" cy="508000"/>
            </a:xfrm>
            <a:prstGeom prst="rect">
              <a:avLst/>
            </a:prstGeom>
          </p:spPr>
        </p:pic>
        <p:pic>
          <p:nvPicPr>
            <p:cNvPr id="9" name="object 9"/>
            <p:cNvPicPr/>
            <p:nvPr/>
          </p:nvPicPr>
          <p:blipFill>
            <a:blip r:embed="rId4" cstate="print"/>
            <a:stretch>
              <a:fillRect/>
            </a:stretch>
          </p:blipFill>
          <p:spPr>
            <a:xfrm>
              <a:off x="4678933" y="6108285"/>
              <a:ext cx="6369692" cy="370238"/>
            </a:xfrm>
            <a:prstGeom prst="rect">
              <a:avLst/>
            </a:prstGeom>
          </p:spPr>
        </p:pic>
      </p:grpSp>
      <p:pic>
        <p:nvPicPr>
          <p:cNvPr id="10" name="object 10"/>
          <p:cNvPicPr/>
          <p:nvPr/>
        </p:nvPicPr>
        <p:blipFill>
          <a:blip r:embed="rId5" cstate="print"/>
          <a:stretch>
            <a:fillRect/>
          </a:stretch>
        </p:blipFill>
        <p:spPr>
          <a:xfrm>
            <a:off x="11448357" y="6116693"/>
            <a:ext cx="318417" cy="28735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45579" y="603504"/>
            <a:ext cx="4427855" cy="5611495"/>
            <a:chOff x="345579" y="603504"/>
            <a:chExt cx="4427855" cy="5611495"/>
          </a:xfrm>
        </p:grpSpPr>
        <p:pic>
          <p:nvPicPr>
            <p:cNvPr id="3" name="object 3"/>
            <p:cNvPicPr/>
            <p:nvPr/>
          </p:nvPicPr>
          <p:blipFill>
            <a:blip r:embed="rId2" cstate="print"/>
            <a:stretch>
              <a:fillRect/>
            </a:stretch>
          </p:blipFill>
          <p:spPr>
            <a:xfrm>
              <a:off x="377952" y="603504"/>
              <a:ext cx="4395216" cy="5611368"/>
            </a:xfrm>
            <a:prstGeom prst="rect">
              <a:avLst/>
            </a:prstGeom>
          </p:spPr>
        </p:pic>
        <p:sp>
          <p:nvSpPr>
            <p:cNvPr id="4" name="object 4"/>
            <p:cNvSpPr/>
            <p:nvPr/>
          </p:nvSpPr>
          <p:spPr>
            <a:xfrm>
              <a:off x="409575" y="633615"/>
              <a:ext cx="4279900" cy="5495925"/>
            </a:xfrm>
            <a:custGeom>
              <a:avLst/>
              <a:gdLst/>
              <a:ahLst/>
              <a:cxnLst/>
              <a:rect l="l" t="t" r="r" b="b"/>
              <a:pathLst>
                <a:path w="4279900" h="5495925">
                  <a:moveTo>
                    <a:pt x="4279404" y="5495925"/>
                  </a:moveTo>
                  <a:lnTo>
                    <a:pt x="0" y="5495925"/>
                  </a:lnTo>
                  <a:lnTo>
                    <a:pt x="0" y="0"/>
                  </a:lnTo>
                  <a:lnTo>
                    <a:pt x="4279404" y="0"/>
                  </a:lnTo>
                  <a:lnTo>
                    <a:pt x="4279404" y="5495925"/>
                  </a:lnTo>
                  <a:close/>
                </a:path>
              </a:pathLst>
            </a:custGeom>
            <a:solidFill>
              <a:srgbClr val="FFFFFF"/>
            </a:solidFill>
          </p:spPr>
          <p:txBody>
            <a:bodyPr wrap="square" lIns="0" tIns="0" rIns="0" bIns="0" rtlCol="0"/>
            <a:lstStyle/>
            <a:p>
              <a:endParaRPr/>
            </a:p>
          </p:txBody>
        </p:sp>
        <p:sp>
          <p:nvSpPr>
            <p:cNvPr id="5" name="object 5"/>
            <p:cNvSpPr/>
            <p:nvPr/>
          </p:nvSpPr>
          <p:spPr>
            <a:xfrm>
              <a:off x="345579" y="1170431"/>
              <a:ext cx="128270" cy="704215"/>
            </a:xfrm>
            <a:custGeom>
              <a:avLst/>
              <a:gdLst/>
              <a:ahLst/>
              <a:cxnLst/>
              <a:rect l="l" t="t" r="r" b="b"/>
              <a:pathLst>
                <a:path w="128270" h="704214">
                  <a:moveTo>
                    <a:pt x="127990" y="704100"/>
                  </a:moveTo>
                  <a:lnTo>
                    <a:pt x="0" y="704100"/>
                  </a:lnTo>
                  <a:lnTo>
                    <a:pt x="0" y="0"/>
                  </a:lnTo>
                  <a:lnTo>
                    <a:pt x="127990" y="0"/>
                  </a:lnTo>
                  <a:lnTo>
                    <a:pt x="127990" y="704100"/>
                  </a:lnTo>
                  <a:close/>
                </a:path>
              </a:pathLst>
            </a:custGeom>
            <a:solidFill>
              <a:srgbClr val="ED7C30"/>
            </a:solidFill>
          </p:spPr>
          <p:txBody>
            <a:bodyPr wrap="square" lIns="0" tIns="0" rIns="0" bIns="0" rtlCol="0"/>
            <a:lstStyle/>
            <a:p>
              <a:endParaRPr/>
            </a:p>
          </p:txBody>
        </p:sp>
        <p:sp>
          <p:nvSpPr>
            <p:cNvPr id="6" name="object 6"/>
            <p:cNvSpPr/>
            <p:nvPr/>
          </p:nvSpPr>
          <p:spPr>
            <a:xfrm>
              <a:off x="877443" y="2121395"/>
              <a:ext cx="3328670" cy="9525"/>
            </a:xfrm>
            <a:custGeom>
              <a:avLst/>
              <a:gdLst/>
              <a:ahLst/>
              <a:cxnLst/>
              <a:rect l="l" t="t" r="r" b="b"/>
              <a:pathLst>
                <a:path w="3328670" h="9525">
                  <a:moveTo>
                    <a:pt x="3328441" y="9182"/>
                  </a:moveTo>
                  <a:lnTo>
                    <a:pt x="0" y="9182"/>
                  </a:lnTo>
                  <a:lnTo>
                    <a:pt x="0" y="0"/>
                  </a:lnTo>
                  <a:lnTo>
                    <a:pt x="3328441" y="0"/>
                  </a:lnTo>
                  <a:lnTo>
                    <a:pt x="3328441" y="9182"/>
                  </a:lnTo>
                  <a:close/>
                </a:path>
              </a:pathLst>
            </a:custGeom>
            <a:solidFill>
              <a:srgbClr val="D5D5D5"/>
            </a:solidFill>
          </p:spPr>
          <p:txBody>
            <a:bodyPr wrap="square" lIns="0" tIns="0" rIns="0" bIns="0" rtlCol="0"/>
            <a:lstStyle/>
            <a:p>
              <a:endParaRPr/>
            </a:p>
          </p:txBody>
        </p:sp>
      </p:grpSp>
      <p:sp>
        <p:nvSpPr>
          <p:cNvPr id="7" name="object 7"/>
          <p:cNvSpPr txBox="1"/>
          <p:nvPr/>
        </p:nvSpPr>
        <p:spPr>
          <a:xfrm>
            <a:off x="76200" y="633615"/>
            <a:ext cx="4728589" cy="3259547"/>
          </a:xfrm>
          <a:prstGeom prst="rect">
            <a:avLst/>
          </a:prstGeom>
          <a:ln w="9525">
            <a:solidFill>
              <a:srgbClr val="E1E1E1"/>
            </a:solidFill>
          </a:ln>
        </p:spPr>
        <p:txBody>
          <a:bodyPr vert="horz" wrap="square" lIns="0" tIns="3175" rIns="0" bIns="0" rtlCol="0">
            <a:spAutoFit/>
          </a:bodyPr>
          <a:lstStyle/>
          <a:p>
            <a:pPr>
              <a:lnSpc>
                <a:spcPct val="100000"/>
              </a:lnSpc>
              <a:spcBef>
                <a:spcPts val="25"/>
              </a:spcBef>
            </a:pPr>
            <a:endParaRPr sz="3400" dirty="0">
              <a:latin typeface="Times New Roman"/>
              <a:cs typeface="Times New Roman"/>
            </a:endParaRPr>
          </a:p>
          <a:p>
            <a:pPr marL="522605" marR="1815464" algn="l">
              <a:lnSpc>
                <a:spcPts val="3000"/>
              </a:lnSpc>
              <a:spcBef>
                <a:spcPts val="5"/>
              </a:spcBef>
            </a:pPr>
            <a:r>
              <a:rPr lang="el-GR" sz="2800" dirty="0">
                <a:latin typeface="Calibri"/>
                <a:cs typeface="Calibri"/>
              </a:rPr>
              <a:t>ΤΝ στις επιχειρηματικές λειτουργίες</a:t>
            </a:r>
            <a:endParaRPr sz="3400" dirty="0">
              <a:latin typeface="Calibri"/>
              <a:cs typeface="Calibri"/>
            </a:endParaRPr>
          </a:p>
          <a:p>
            <a:pPr marL="522605" marR="564515">
              <a:lnSpc>
                <a:spcPct val="89200"/>
              </a:lnSpc>
              <a:spcBef>
                <a:spcPts val="2680"/>
              </a:spcBef>
            </a:pPr>
            <a:r>
              <a:rPr sz="1800" dirty="0">
                <a:solidFill>
                  <a:srgbClr val="212121"/>
                </a:solidFill>
                <a:latin typeface="Arial"/>
                <a:cs typeface="Arial"/>
              </a:rPr>
              <a:t>Chui,</a:t>
            </a:r>
            <a:r>
              <a:rPr sz="1800" spc="-35" dirty="0">
                <a:solidFill>
                  <a:srgbClr val="212121"/>
                </a:solidFill>
                <a:latin typeface="Arial"/>
                <a:cs typeface="Arial"/>
              </a:rPr>
              <a:t> </a:t>
            </a:r>
            <a:r>
              <a:rPr sz="1800" dirty="0">
                <a:solidFill>
                  <a:srgbClr val="212121"/>
                </a:solidFill>
                <a:latin typeface="Arial"/>
                <a:cs typeface="Arial"/>
              </a:rPr>
              <a:t>Michael,</a:t>
            </a:r>
            <a:r>
              <a:rPr sz="1800" spc="-25" dirty="0">
                <a:solidFill>
                  <a:srgbClr val="212121"/>
                </a:solidFill>
                <a:latin typeface="Arial"/>
                <a:cs typeface="Arial"/>
              </a:rPr>
              <a:t> </a:t>
            </a:r>
            <a:r>
              <a:rPr sz="1800" dirty="0">
                <a:solidFill>
                  <a:srgbClr val="212121"/>
                </a:solidFill>
                <a:latin typeface="Arial"/>
                <a:cs typeface="Arial"/>
              </a:rPr>
              <a:t>and</a:t>
            </a:r>
            <a:r>
              <a:rPr sz="1800" spc="-20" dirty="0">
                <a:solidFill>
                  <a:srgbClr val="212121"/>
                </a:solidFill>
                <a:latin typeface="Arial"/>
                <a:cs typeface="Arial"/>
              </a:rPr>
              <a:t> </a:t>
            </a:r>
            <a:r>
              <a:rPr sz="1800" dirty="0">
                <a:solidFill>
                  <a:srgbClr val="212121"/>
                </a:solidFill>
                <a:latin typeface="Arial"/>
                <a:cs typeface="Arial"/>
              </a:rPr>
              <a:t>S.</a:t>
            </a:r>
            <a:r>
              <a:rPr sz="1800" spc="-25" dirty="0">
                <a:solidFill>
                  <a:srgbClr val="212121"/>
                </a:solidFill>
                <a:latin typeface="Arial"/>
                <a:cs typeface="Arial"/>
              </a:rPr>
              <a:t> </a:t>
            </a:r>
            <a:r>
              <a:rPr sz="1800" spc="-10" dirty="0">
                <a:solidFill>
                  <a:srgbClr val="212121"/>
                </a:solidFill>
                <a:latin typeface="Arial"/>
                <a:cs typeface="Arial"/>
              </a:rPr>
              <a:t>Malhotra. </a:t>
            </a:r>
            <a:r>
              <a:rPr sz="1800" dirty="0">
                <a:solidFill>
                  <a:srgbClr val="212121"/>
                </a:solidFill>
                <a:latin typeface="Arial"/>
                <a:cs typeface="Arial"/>
              </a:rPr>
              <a:t>"Ai</a:t>
            </a:r>
            <a:r>
              <a:rPr sz="1800" spc="-40" dirty="0">
                <a:solidFill>
                  <a:srgbClr val="212121"/>
                </a:solidFill>
                <a:latin typeface="Arial"/>
                <a:cs typeface="Arial"/>
              </a:rPr>
              <a:t> </a:t>
            </a:r>
            <a:r>
              <a:rPr sz="1800" dirty="0">
                <a:solidFill>
                  <a:srgbClr val="212121"/>
                </a:solidFill>
                <a:latin typeface="Arial"/>
                <a:cs typeface="Arial"/>
              </a:rPr>
              <a:t>adoption</a:t>
            </a:r>
            <a:r>
              <a:rPr sz="1800" spc="-40" dirty="0">
                <a:solidFill>
                  <a:srgbClr val="212121"/>
                </a:solidFill>
                <a:latin typeface="Arial"/>
                <a:cs typeface="Arial"/>
              </a:rPr>
              <a:t> </a:t>
            </a:r>
            <a:r>
              <a:rPr sz="1800" dirty="0">
                <a:solidFill>
                  <a:srgbClr val="212121"/>
                </a:solidFill>
                <a:latin typeface="Arial"/>
                <a:cs typeface="Arial"/>
              </a:rPr>
              <a:t>advances,</a:t>
            </a:r>
            <a:r>
              <a:rPr sz="1800" spc="-35" dirty="0">
                <a:solidFill>
                  <a:srgbClr val="212121"/>
                </a:solidFill>
                <a:latin typeface="Arial"/>
                <a:cs typeface="Arial"/>
              </a:rPr>
              <a:t> </a:t>
            </a:r>
            <a:r>
              <a:rPr sz="1800" spc="-25" dirty="0">
                <a:solidFill>
                  <a:srgbClr val="212121"/>
                </a:solidFill>
                <a:latin typeface="Arial"/>
                <a:cs typeface="Arial"/>
              </a:rPr>
              <a:t>but </a:t>
            </a:r>
            <a:r>
              <a:rPr sz="1800" dirty="0">
                <a:solidFill>
                  <a:srgbClr val="212121"/>
                </a:solidFill>
                <a:latin typeface="Arial"/>
                <a:cs typeface="Arial"/>
              </a:rPr>
              <a:t>foundational</a:t>
            </a:r>
            <a:r>
              <a:rPr sz="1800" spc="-70" dirty="0">
                <a:solidFill>
                  <a:srgbClr val="212121"/>
                </a:solidFill>
                <a:latin typeface="Arial"/>
                <a:cs typeface="Arial"/>
              </a:rPr>
              <a:t> </a:t>
            </a:r>
            <a:r>
              <a:rPr sz="1800" spc="-10" dirty="0">
                <a:solidFill>
                  <a:srgbClr val="212121"/>
                </a:solidFill>
                <a:latin typeface="Arial"/>
                <a:cs typeface="Arial"/>
              </a:rPr>
              <a:t>barriers </a:t>
            </a:r>
            <a:r>
              <a:rPr sz="1800" dirty="0">
                <a:solidFill>
                  <a:srgbClr val="212121"/>
                </a:solidFill>
                <a:latin typeface="Arial"/>
                <a:cs typeface="Arial"/>
              </a:rPr>
              <a:t>remain."</a:t>
            </a:r>
            <a:r>
              <a:rPr sz="1800" i="1" dirty="0">
                <a:solidFill>
                  <a:srgbClr val="212121"/>
                </a:solidFill>
                <a:latin typeface="Arial"/>
                <a:cs typeface="Arial"/>
              </a:rPr>
              <a:t>Mckinsey</a:t>
            </a:r>
            <a:r>
              <a:rPr sz="1800" i="1" spc="-15" dirty="0">
                <a:solidFill>
                  <a:srgbClr val="212121"/>
                </a:solidFill>
                <a:latin typeface="Arial"/>
                <a:cs typeface="Arial"/>
              </a:rPr>
              <a:t> </a:t>
            </a:r>
            <a:r>
              <a:rPr sz="1800" i="1" spc="-25" dirty="0">
                <a:solidFill>
                  <a:srgbClr val="212121"/>
                </a:solidFill>
                <a:latin typeface="Arial"/>
                <a:cs typeface="Arial"/>
              </a:rPr>
              <a:t>and </a:t>
            </a:r>
            <a:r>
              <a:rPr sz="1800" i="1" spc="-10" dirty="0">
                <a:solidFill>
                  <a:srgbClr val="212121"/>
                </a:solidFill>
                <a:latin typeface="Arial"/>
                <a:cs typeface="Arial"/>
              </a:rPr>
              <a:t>Company</a:t>
            </a:r>
            <a:r>
              <a:rPr sz="1800" spc="-10" dirty="0">
                <a:solidFill>
                  <a:srgbClr val="212121"/>
                </a:solidFill>
                <a:latin typeface="Arial"/>
                <a:cs typeface="Arial"/>
              </a:rPr>
              <a:t>(2018).</a:t>
            </a:r>
            <a:endParaRPr sz="1800" dirty="0">
              <a:latin typeface="Arial"/>
              <a:cs typeface="Arial"/>
            </a:endParaRPr>
          </a:p>
        </p:txBody>
      </p:sp>
      <p:pic>
        <p:nvPicPr>
          <p:cNvPr id="8" name="object 8"/>
          <p:cNvPicPr/>
          <p:nvPr/>
        </p:nvPicPr>
        <p:blipFill>
          <a:blip r:embed="rId3" cstate="print"/>
          <a:stretch>
            <a:fillRect/>
          </a:stretch>
        </p:blipFill>
        <p:spPr>
          <a:xfrm>
            <a:off x="5016092" y="1051771"/>
            <a:ext cx="6887579" cy="4730087"/>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1048</TotalTime>
  <Words>4730</Words>
  <Application>Microsoft Office PowerPoint</Application>
  <PresentationFormat>Widescreen</PresentationFormat>
  <Paragraphs>673</Paragraphs>
  <Slides>81</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81</vt:i4>
      </vt:variant>
    </vt:vector>
  </HeadingPairs>
  <TitlesOfParts>
    <vt:vector size="90" baseType="lpstr">
      <vt:lpstr>Arial</vt:lpstr>
      <vt:lpstr>Arial Narrow</vt:lpstr>
      <vt:lpstr>Calibri</vt:lpstr>
      <vt:lpstr>Century Gothic</vt:lpstr>
      <vt:lpstr>Times</vt:lpstr>
      <vt:lpstr>Times New Roman</vt:lpstr>
      <vt:lpstr>Verdana</vt:lpstr>
      <vt:lpstr>Wide Latin</vt:lpstr>
      <vt:lpstr>Office Theme</vt:lpstr>
      <vt:lpstr>PowerPoint Presentation</vt:lpstr>
      <vt:lpstr>Τι είναι η νοημοσύνη;</vt:lpstr>
      <vt:lpstr>PowerPoint Presentation</vt:lpstr>
      <vt:lpstr>PowerPoint Presentation</vt:lpstr>
      <vt:lpstr>Τι είναι η τεχνητή νοημοσύνη;</vt:lpstr>
      <vt:lpstr>Τι είναι η τεχνητή νοημοσύνη;</vt:lpstr>
      <vt:lpstr> Το πρόβλημα της ευθυγράμμισης αξιών</vt:lpstr>
      <vt:lpstr> Το πρόβλημα της ευθυγράμμισης αξιών</vt:lpstr>
      <vt:lpstr>PowerPoint Presentation</vt:lpstr>
      <vt:lpstr>PowerPoint Presentation</vt:lpstr>
      <vt:lpstr>Το πρόβλημα της ευθυγράμμισης αξιών</vt:lpstr>
      <vt:lpstr> Το πρόβλημα της ευθυγράμμισης αξιών</vt:lpstr>
      <vt:lpstr> Το πρόβλημα της ευθυγράμμισης αξιών</vt:lpstr>
      <vt:lpstr> Το πρόβλημα της ευθυγράμμισης αξιών</vt:lpstr>
      <vt:lpstr> Το πρόβλημα της ευθυγράμμισης αξιών</vt:lpstr>
      <vt:lpstr> Το πρόβλημα της ευθυγράμμισης αξιών</vt:lpstr>
      <vt:lpstr>Τι είναι οι αξίες, τα πρότυπα και οι αρχές;</vt:lpstr>
      <vt:lpstr> Αξίες, Πρότυπα, Αρχές</vt:lpstr>
      <vt:lpstr> Αξίες, Πρότυπα, Αρχές</vt:lpstr>
      <vt:lpstr> Αξίες, Πρότυπα, Αρχές</vt:lpstr>
      <vt:lpstr> Αξίες, Πρότυπα, Αρχές</vt:lpstr>
      <vt:lpstr>Όρια ΤΝ</vt:lpstr>
      <vt:lpstr>ΤΝ και προκατάληψη</vt:lpstr>
      <vt:lpstr>Chatbot Tay</vt:lpstr>
      <vt:lpstr>Ταξινόμηση εικόνων</vt:lpstr>
      <vt:lpstr>Ανάλυση συναισθήματος</vt:lpstr>
      <vt:lpstr>COMPAS</vt:lpstr>
      <vt:lpstr>Αναγνώριση προσώπου</vt:lpstr>
      <vt:lpstr>Κοινωνική Βαθμολόγηση στη Κίνα</vt:lpstr>
      <vt:lpstr>Αντιπαραθετικές Επιθέσεις </vt:lpstr>
      <vt:lpstr>PowerPoint Presentation</vt:lpstr>
      <vt:lpstr>Αντιπαραθετικές Επιθέσεις </vt:lpstr>
      <vt:lpstr>Αντιπαραθετικές Επιθέσεις </vt:lpstr>
      <vt:lpstr>Κάποιες εφαρμογές</vt:lpstr>
      <vt:lpstr> Εφαρμογές</vt:lpstr>
      <vt:lpstr>Αποφασίζοντας και μαθαίνοντας</vt:lpstr>
      <vt:lpstr>“Reward Hacking”</vt:lpstr>
      <vt:lpstr>PowerPoint Presentation</vt:lpstr>
      <vt:lpstr>Όχι μόνο βιντεοπαιχνίδια!</vt:lpstr>
      <vt:lpstr>Όχι μόνο βιντεοπαιχνίδια!</vt:lpstr>
      <vt:lpstr>Ηθικά περιορισμένη ΤΝ: Ευθυγράμμιση αξιών και ηθική των μηχανών</vt:lpstr>
      <vt:lpstr>Προτιμήσεις στο CS</vt:lpstr>
      <vt:lpstr>CP-Nets</vt:lpstr>
      <vt:lpstr>Παράδειγμα</vt:lpstr>
      <vt:lpstr>Απόσταση μεταξύ διακριτών δομών</vt:lpstr>
      <vt:lpstr>Απόσταση των επιμέρους εντολών</vt:lpstr>
      <vt:lpstr>Απόσταση μεταξύ δομών;</vt:lpstr>
      <vt:lpstr>Παραδείγματα</vt:lpstr>
      <vt:lpstr>Το περιβάλλον μας</vt:lpstr>
      <vt:lpstr>Προσέγγιση της απόστασης KTD</vt:lpstr>
      <vt:lpstr>Παράδειγμα</vt:lpstr>
      <vt:lpstr>Παράδειγμα</vt:lpstr>
      <vt:lpstr>Απόσταση CPD</vt:lpstr>
      <vt:lpstr>CPD: εξεύρεση προσέγγισης</vt:lpstr>
      <vt:lpstr>Υπολογισμός CPD: Βήμα 1 Κανονικοποίηση</vt:lpstr>
      <vt:lpstr>Βήμα 2: Καταμέτρηση</vt:lpstr>
      <vt:lpstr>Παραδείγματα</vt:lpstr>
      <vt:lpstr>Παραδείγματα</vt:lpstr>
      <vt:lpstr>CP-nets as Ethical Priorities</vt:lpstr>
      <vt:lpstr>CP-nets ως ηθικές προτεραιότητες</vt:lpstr>
      <vt:lpstr>Διαδικασία ευθυγράμμισης αξιών</vt:lpstr>
      <vt:lpstr>Διαδικασία ευθυγράμμισης αξιών</vt:lpstr>
      <vt:lpstr>Ευθυγράμμιση αξιών</vt:lpstr>
      <vt:lpstr>Μέτρηση της απόστασης</vt:lpstr>
      <vt:lpstr>Πειράματα και αποτελέσματα</vt:lpstr>
      <vt:lpstr>Συμπεράσματα και επόμενα βήματα</vt:lpstr>
      <vt:lpstr>Πότε είναι ηθικά αποδεκτό να παραβιάζουμε τους κανόνες; Μια προσέγγιση με βάση τις προτιμήσεις</vt:lpstr>
      <vt:lpstr>Motivations</vt:lpstr>
      <vt:lpstr>PowerPoint Presentation</vt:lpstr>
      <vt:lpstr>PowerPoint Presentation</vt:lpstr>
      <vt:lpstr>PowerPoint Presentation</vt:lpstr>
      <vt:lpstr>PowerPoint Presentation</vt:lpstr>
      <vt:lpstr>PowerPoint Presentation</vt:lpstr>
      <vt:lpstr>Τριπλή θεωρία</vt:lpstr>
      <vt:lpstr>PowerPoint Presentation</vt:lpstr>
      <vt:lpstr>Είναι αποδεκτό να προσπεράσω στη γραμμή;</vt:lpstr>
      <vt:lpstr>CP-nets</vt:lpstr>
      <vt:lpstr>Μοντελοποίηση και συλλογισμός με προτιμήσεις</vt:lpstr>
      <vt:lpstr>Ανάλυση δεδομένων</vt:lpstr>
      <vt:lpstr>Συνεχιζόμενο και μελλοντικό έργο</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Theodoros Papoutsos</cp:lastModifiedBy>
  <cp:revision>16</cp:revision>
  <dcterms:created xsi:type="dcterms:W3CDTF">2023-04-27T11:19:25Z</dcterms:created>
  <dcterms:modified xsi:type="dcterms:W3CDTF">2023-06-26T07:20:52Z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2022-07-25T00:00:00Z</vt:filetime>
  </property>
  <property fmtid="{D5CDD505-2E9C-101B-9397-08002B2CF9AE}" pid="3" name="Producer">
    <vt:lpwstr>cairo 1.17.4 (https://cairographics.org)</vt:lpwstr>
  </property>
  <property fmtid="{D5CDD505-2E9C-101B-9397-08002B2CF9AE}" pid="4" name="LastSaved">
    <vt:filetime>2022-07-25T00:00:00Z</vt:filetime>
  </property>
</Properties>
</file>