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79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4972685" cy="6858000"/>
          </a:xfrm>
          <a:custGeom>
            <a:avLst/>
            <a:gdLst/>
            <a:ahLst/>
            <a:cxnLst/>
            <a:rect l="l" t="t" r="r" b="b"/>
            <a:pathLst>
              <a:path w="4972685" h="6858000">
                <a:moveTo>
                  <a:pt x="4972596" y="6858000"/>
                </a:moveTo>
                <a:lnTo>
                  <a:pt x="0" y="6858000"/>
                </a:lnTo>
                <a:lnTo>
                  <a:pt x="0" y="0"/>
                </a:lnTo>
                <a:lnTo>
                  <a:pt x="4972596" y="0"/>
                </a:lnTo>
                <a:lnTo>
                  <a:pt x="4972596" y="6858000"/>
                </a:lnTo>
                <a:close/>
              </a:path>
            </a:pathLst>
          </a:custGeom>
          <a:solidFill>
            <a:srgbClr val="252525"/>
          </a:solidFill>
        </p:spPr>
        <p:txBody>
          <a:bodyPr wrap="square" lIns="0" tIns="0" rIns="0" bIns="0" rtlCol="0"/>
          <a:lstStyle/>
          <a:p>
            <a:endParaRPr/>
          </a:p>
        </p:txBody>
      </p:sp>
      <p:sp>
        <p:nvSpPr>
          <p:cNvPr id="2" name="Holder 2"/>
          <p:cNvSpPr>
            <a:spLocks noGrp="1"/>
          </p:cNvSpPr>
          <p:nvPr>
            <p:ph type="ctrTitle"/>
          </p:nvPr>
        </p:nvSpPr>
        <p:spPr>
          <a:xfrm>
            <a:off x="730046" y="1144524"/>
            <a:ext cx="2878454" cy="3110229"/>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84085" y="470941"/>
            <a:ext cx="4381500" cy="5892165"/>
          </a:xfrm>
          <a:custGeom>
            <a:avLst/>
            <a:gdLst/>
            <a:ahLst/>
            <a:cxnLst/>
            <a:rect l="l" t="t" r="r" b="b"/>
            <a:pathLst>
              <a:path w="4381500" h="5892165">
                <a:moveTo>
                  <a:pt x="4159148" y="5892101"/>
                </a:moveTo>
                <a:lnTo>
                  <a:pt x="0" y="5892101"/>
                </a:lnTo>
                <a:lnTo>
                  <a:pt x="0" y="0"/>
                </a:lnTo>
                <a:lnTo>
                  <a:pt x="4157611" y="0"/>
                </a:lnTo>
                <a:lnTo>
                  <a:pt x="4169321" y="68656"/>
                </a:lnTo>
                <a:lnTo>
                  <a:pt x="4191596" y="205435"/>
                </a:lnTo>
                <a:lnTo>
                  <a:pt x="4213377" y="342849"/>
                </a:lnTo>
                <a:lnTo>
                  <a:pt x="4232033" y="480910"/>
                </a:lnTo>
                <a:lnTo>
                  <a:pt x="4250880" y="618337"/>
                </a:lnTo>
                <a:lnTo>
                  <a:pt x="4268444" y="756348"/>
                </a:lnTo>
                <a:lnTo>
                  <a:pt x="4283468" y="892517"/>
                </a:lnTo>
                <a:lnTo>
                  <a:pt x="4297756" y="1030579"/>
                </a:lnTo>
                <a:lnTo>
                  <a:pt x="4310761" y="1168006"/>
                </a:lnTo>
                <a:lnTo>
                  <a:pt x="4322076" y="1302994"/>
                </a:lnTo>
                <a:lnTo>
                  <a:pt x="4333328" y="1439811"/>
                </a:lnTo>
                <a:lnTo>
                  <a:pt x="4342752" y="1574800"/>
                </a:lnTo>
                <a:lnTo>
                  <a:pt x="4350143" y="1709788"/>
                </a:lnTo>
                <a:lnTo>
                  <a:pt x="4357789" y="1844179"/>
                </a:lnTo>
                <a:lnTo>
                  <a:pt x="4364240" y="1977377"/>
                </a:lnTo>
                <a:lnTo>
                  <a:pt x="4368800" y="2109343"/>
                </a:lnTo>
                <a:lnTo>
                  <a:pt x="4372724" y="2241296"/>
                </a:lnTo>
                <a:lnTo>
                  <a:pt x="4376496" y="2372067"/>
                </a:lnTo>
                <a:lnTo>
                  <a:pt x="4378172" y="2501011"/>
                </a:lnTo>
                <a:lnTo>
                  <a:pt x="4380064" y="2629941"/>
                </a:lnTo>
                <a:lnTo>
                  <a:pt x="4381004" y="2757093"/>
                </a:lnTo>
                <a:lnTo>
                  <a:pt x="4380064" y="2883001"/>
                </a:lnTo>
                <a:lnTo>
                  <a:pt x="4380064" y="3007715"/>
                </a:lnTo>
                <a:lnTo>
                  <a:pt x="4378172" y="3131197"/>
                </a:lnTo>
                <a:lnTo>
                  <a:pt x="4375353" y="3252241"/>
                </a:lnTo>
                <a:lnTo>
                  <a:pt x="4372724" y="3372142"/>
                </a:lnTo>
                <a:lnTo>
                  <a:pt x="4369739" y="3489579"/>
                </a:lnTo>
                <a:lnTo>
                  <a:pt x="4365180" y="3606406"/>
                </a:lnTo>
                <a:lnTo>
                  <a:pt x="4360316" y="3721442"/>
                </a:lnTo>
                <a:lnTo>
                  <a:pt x="4355909" y="3834015"/>
                </a:lnTo>
                <a:lnTo>
                  <a:pt x="4343552" y="4053776"/>
                </a:lnTo>
                <a:lnTo>
                  <a:pt x="4330357" y="4264418"/>
                </a:lnTo>
                <a:lnTo>
                  <a:pt x="4316564" y="4466628"/>
                </a:lnTo>
                <a:lnTo>
                  <a:pt x="4301337" y="4657928"/>
                </a:lnTo>
                <a:lnTo>
                  <a:pt x="4285513" y="4840732"/>
                </a:lnTo>
                <a:lnTo>
                  <a:pt x="4268444" y="5010251"/>
                </a:lnTo>
                <a:lnTo>
                  <a:pt x="4251629" y="5169446"/>
                </a:lnTo>
                <a:lnTo>
                  <a:pt x="4234853" y="5315940"/>
                </a:lnTo>
                <a:lnTo>
                  <a:pt x="4219028" y="5450332"/>
                </a:lnTo>
                <a:lnTo>
                  <a:pt x="4203954" y="5569597"/>
                </a:lnTo>
                <a:lnTo>
                  <a:pt x="4189717" y="5677344"/>
                </a:lnTo>
                <a:lnTo>
                  <a:pt x="4177753" y="5768187"/>
                </a:lnTo>
                <a:lnTo>
                  <a:pt x="4166501" y="5844425"/>
                </a:lnTo>
                <a:lnTo>
                  <a:pt x="4159148" y="5892101"/>
                </a:lnTo>
                <a:close/>
              </a:path>
            </a:pathLst>
          </a:custGeom>
          <a:solidFill>
            <a:srgbClr val="3F3F3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4972685" cy="6858000"/>
          </a:xfrm>
          <a:custGeom>
            <a:avLst/>
            <a:gdLst/>
            <a:ahLst/>
            <a:cxnLst/>
            <a:rect l="l" t="t" r="r" b="b"/>
            <a:pathLst>
              <a:path w="4972685" h="6858000">
                <a:moveTo>
                  <a:pt x="4972596" y="6858000"/>
                </a:moveTo>
                <a:lnTo>
                  <a:pt x="0" y="6858000"/>
                </a:lnTo>
                <a:lnTo>
                  <a:pt x="0" y="0"/>
                </a:lnTo>
                <a:lnTo>
                  <a:pt x="4972596" y="0"/>
                </a:lnTo>
                <a:lnTo>
                  <a:pt x="4972596" y="6858000"/>
                </a:lnTo>
                <a:close/>
              </a:path>
            </a:pathLst>
          </a:custGeom>
          <a:solidFill>
            <a:srgbClr val="252525"/>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27668" y="543051"/>
            <a:ext cx="4917440" cy="1726564"/>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a:xfrm>
            <a:off x="727669" y="2329180"/>
            <a:ext cx="4947920" cy="3350895"/>
          </a:xfrm>
          <a:prstGeom prst="rect">
            <a:avLst/>
          </a:prstGeom>
        </p:spPr>
        <p:txBody>
          <a:bodyPr wrap="square" lIns="0" tIns="0" rIns="0" bIns="0">
            <a:spAutoFit/>
          </a:bodyPr>
          <a:lstStyle>
            <a:lvl1pPr>
              <a:defRPr sz="2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6/26/2023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mailto:giovanni.sartor@eui.eu" TargetMode="Externa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35442" y="1828800"/>
            <a:ext cx="8921115" cy="2488951"/>
          </a:xfrm>
          <a:prstGeom prst="rect">
            <a:avLst/>
          </a:prstGeom>
        </p:spPr>
        <p:txBody>
          <a:bodyPr vert="horz" wrap="square" lIns="0" tIns="114300" rIns="0" bIns="0" rtlCol="0">
            <a:spAutoFit/>
          </a:bodyPr>
          <a:lstStyle/>
          <a:p>
            <a:pPr marL="12065" marR="5080" indent="8255" algn="ctr">
              <a:lnSpc>
                <a:spcPts val="6500"/>
              </a:lnSpc>
              <a:spcBef>
                <a:spcPts val="900"/>
              </a:spcBef>
            </a:pPr>
            <a:r>
              <a:rPr lang="el-GR" sz="6000" dirty="0"/>
              <a:t>Ανθρώπινα δικαιώματα και τεχνολογίες πληροφοριών</a:t>
            </a:r>
            <a:br>
              <a:rPr lang="en-US" sz="6000" dirty="0"/>
            </a:br>
            <a:r>
              <a:rPr sz="2400" dirty="0"/>
              <a:t>Giovanni</a:t>
            </a:r>
            <a:r>
              <a:rPr sz="2400" spc="-75" dirty="0"/>
              <a:t> </a:t>
            </a:r>
            <a:r>
              <a:rPr sz="2400" spc="-10" dirty="0"/>
              <a:t>Sartor</a:t>
            </a:r>
            <a:endParaRPr sz="2400" dirty="0"/>
          </a:p>
        </p:txBody>
      </p:sp>
      <p:pic>
        <p:nvPicPr>
          <p:cNvPr id="3" name="object 3"/>
          <p:cNvPicPr/>
          <p:nvPr/>
        </p:nvPicPr>
        <p:blipFill>
          <a:blip r:embed="rId2" cstate="print"/>
          <a:stretch>
            <a:fillRect/>
          </a:stretch>
        </p:blipFill>
        <p:spPr>
          <a:xfrm>
            <a:off x="1705355" y="5938646"/>
            <a:ext cx="8921115" cy="462914"/>
          </a:xfrm>
          <a:prstGeom prst="rect">
            <a:avLst/>
          </a:prstGeom>
        </p:spPr>
      </p:pic>
      <p:pic>
        <p:nvPicPr>
          <p:cNvPr id="4" name="object 4"/>
          <p:cNvPicPr/>
          <p:nvPr/>
        </p:nvPicPr>
        <p:blipFill>
          <a:blip r:embed="rId3" cstate="print"/>
          <a:stretch>
            <a:fillRect/>
          </a:stretch>
        </p:blipFill>
        <p:spPr>
          <a:xfrm>
            <a:off x="196257" y="294386"/>
            <a:ext cx="4673600" cy="508000"/>
          </a:xfrm>
          <a:prstGeom prst="rect">
            <a:avLst/>
          </a:prstGeom>
        </p:spPr>
      </p:pic>
      <p:pic>
        <p:nvPicPr>
          <p:cNvPr id="5" name="object 5"/>
          <p:cNvPicPr/>
          <p:nvPr/>
        </p:nvPicPr>
        <p:blipFill>
          <a:blip r:embed="rId4" cstate="print"/>
          <a:stretch>
            <a:fillRect/>
          </a:stretch>
        </p:blipFill>
        <p:spPr>
          <a:xfrm>
            <a:off x="11267917" y="233147"/>
            <a:ext cx="658440" cy="59420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11124"/>
            <a:ext cx="10589261" cy="689932"/>
          </a:xfrm>
          <a:prstGeom prst="rect">
            <a:avLst/>
          </a:prstGeom>
        </p:spPr>
        <p:txBody>
          <a:bodyPr vert="horz" wrap="square" lIns="0" tIns="12700" rIns="0" bIns="0" rtlCol="0">
            <a:spAutoFit/>
          </a:bodyPr>
          <a:lstStyle/>
          <a:p>
            <a:pPr marL="12700">
              <a:lnSpc>
                <a:spcPct val="100000"/>
              </a:lnSpc>
              <a:spcBef>
                <a:spcPts val="100"/>
              </a:spcBef>
            </a:pPr>
            <a:r>
              <a:rPr lang="el-GR" dirty="0"/>
              <a:t>Μια ευρύτερη προοπτική: ανθρώπινες αξίες;</a:t>
            </a:r>
            <a:endParaRPr spc="-10" dirty="0"/>
          </a:p>
        </p:txBody>
      </p:sp>
      <p:pic>
        <p:nvPicPr>
          <p:cNvPr id="3" name="object 3"/>
          <p:cNvPicPr/>
          <p:nvPr/>
        </p:nvPicPr>
        <p:blipFill>
          <a:blip r:embed="rId2" cstate="print"/>
          <a:stretch>
            <a:fillRect/>
          </a:stretch>
        </p:blipFill>
        <p:spPr>
          <a:xfrm>
            <a:off x="1600200" y="1676400"/>
            <a:ext cx="8747175" cy="491449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7668" y="543051"/>
            <a:ext cx="6892332" cy="758669"/>
          </a:xfrm>
          <a:prstGeom prst="rect">
            <a:avLst/>
          </a:prstGeom>
        </p:spPr>
        <p:txBody>
          <a:bodyPr vert="horz" wrap="square" lIns="0" tIns="80772" rIns="0" bIns="0" rtlCol="0">
            <a:spAutoFit/>
          </a:bodyPr>
          <a:lstStyle/>
          <a:p>
            <a:pPr marL="201930">
              <a:lnSpc>
                <a:spcPct val="100000"/>
              </a:lnSpc>
              <a:spcBef>
                <a:spcPts val="100"/>
              </a:spcBef>
            </a:pPr>
            <a:r>
              <a:rPr lang="el-GR" dirty="0"/>
              <a:t>Ανθρώπινα δικαιώματα</a:t>
            </a:r>
            <a:r>
              <a:rPr lang="en-US" dirty="0"/>
              <a:t>;</a:t>
            </a:r>
            <a:endParaRPr spc="-20" dirty="0"/>
          </a:p>
        </p:txBody>
      </p:sp>
      <p:pic>
        <p:nvPicPr>
          <p:cNvPr id="3" name="object 3"/>
          <p:cNvPicPr/>
          <p:nvPr/>
        </p:nvPicPr>
        <p:blipFill>
          <a:blip r:embed="rId2" cstate="print"/>
          <a:stretch>
            <a:fillRect/>
          </a:stretch>
        </p:blipFill>
        <p:spPr>
          <a:xfrm>
            <a:off x="2826740" y="1385887"/>
            <a:ext cx="6517283" cy="521382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3939" y="264134"/>
            <a:ext cx="9166861" cy="1367041"/>
          </a:xfrm>
          <a:prstGeom prst="rect">
            <a:avLst/>
          </a:prstGeom>
        </p:spPr>
        <p:txBody>
          <a:bodyPr vert="horz" wrap="square" lIns="0" tIns="12700" rIns="0" bIns="0" rtlCol="0">
            <a:spAutoFit/>
          </a:bodyPr>
          <a:lstStyle/>
          <a:p>
            <a:pPr marL="12700">
              <a:lnSpc>
                <a:spcPct val="100000"/>
              </a:lnSpc>
              <a:spcBef>
                <a:spcPts val="100"/>
              </a:spcBef>
              <a:tabLst>
                <a:tab pos="4201795" algn="l"/>
              </a:tabLst>
            </a:pPr>
            <a:r>
              <a:rPr lang="el-GR" dirty="0"/>
              <a:t>Μια ευρεία αντίληψη των ανθρωπίνων δικαιωμάτων</a:t>
            </a:r>
            <a:endParaRPr spc="-20" dirty="0"/>
          </a:p>
        </p:txBody>
      </p:sp>
      <p:sp>
        <p:nvSpPr>
          <p:cNvPr id="3" name="object 3"/>
          <p:cNvSpPr txBox="1"/>
          <p:nvPr/>
        </p:nvSpPr>
        <p:spPr>
          <a:xfrm>
            <a:off x="1043939" y="1828800"/>
            <a:ext cx="9980930" cy="4571123"/>
          </a:xfrm>
          <a:prstGeom prst="rect">
            <a:avLst/>
          </a:prstGeom>
        </p:spPr>
        <p:txBody>
          <a:bodyPr vert="horz" wrap="square" lIns="0" tIns="92075" rIns="0" bIns="0" rtlCol="0">
            <a:spAutoFit/>
          </a:bodyPr>
          <a:lstStyle/>
          <a:p>
            <a:pPr marL="137795" indent="-125730">
              <a:lnSpc>
                <a:spcPct val="100000"/>
              </a:lnSpc>
              <a:spcBef>
                <a:spcPts val="725"/>
              </a:spcBef>
              <a:buSzPct val="96428"/>
              <a:buFont typeface="Arial"/>
              <a:buChar char="•"/>
              <a:tabLst>
                <a:tab pos="138430" algn="l"/>
                <a:tab pos="5097780" algn="l"/>
              </a:tabLst>
            </a:pPr>
            <a:r>
              <a:rPr lang="el-GR" sz="2400" dirty="0">
                <a:latin typeface="Calibri"/>
                <a:cs typeface="Calibri"/>
              </a:rPr>
              <a:t>Πρωτίστως ηθικά αιτήματα (να μην είναι κανείς "νομικά φυλακισμένος</a:t>
            </a:r>
            <a:r>
              <a:rPr sz="2400" spc="-10" dirty="0">
                <a:latin typeface="Calibri"/>
                <a:cs typeface="Calibri"/>
              </a:rPr>
              <a:t>”)</a:t>
            </a:r>
            <a:endParaRPr sz="2400" dirty="0">
              <a:latin typeface="Calibri"/>
              <a:cs typeface="Calibri"/>
            </a:endParaRPr>
          </a:p>
          <a:p>
            <a:pPr marL="138430" marR="641350" indent="-125730">
              <a:lnSpc>
                <a:spcPts val="3000"/>
              </a:lnSpc>
              <a:spcBef>
                <a:spcPts val="1019"/>
              </a:spcBef>
              <a:buSzPct val="96428"/>
              <a:buFont typeface="Arial"/>
              <a:buChar char="•"/>
              <a:tabLst>
                <a:tab pos="241300" algn="l"/>
              </a:tabLst>
            </a:pPr>
            <a:r>
              <a:rPr lang="el-GR" sz="2400" dirty="0">
                <a:latin typeface="Calibri"/>
                <a:cs typeface="Calibri"/>
              </a:rPr>
              <a:t>σχετικά με τις ελευθερίες (ευκαιρίες, συμπεριλαμβανομένων των δικαιωμάτων ελευθερίας και των κοινωνικών δικαιωμάτων) που ικανοποιούν ορισμένες "προϋποθέσεις κατωφλίου“</a:t>
            </a:r>
            <a:r>
              <a:rPr lang="el-GR" sz="2400" spc="-25" dirty="0">
                <a:latin typeface="Calibri"/>
                <a:cs typeface="Calibri"/>
              </a:rPr>
              <a:t> σε</a:t>
            </a:r>
            <a:endParaRPr sz="2400" dirty="0">
              <a:latin typeface="Calibri"/>
              <a:cs typeface="Calibri"/>
            </a:endParaRPr>
          </a:p>
          <a:p>
            <a:pPr marL="577215" lvl="1" indent="-107950">
              <a:lnSpc>
                <a:spcPct val="100000"/>
              </a:lnSpc>
              <a:spcBef>
                <a:spcPts val="219"/>
              </a:spcBef>
              <a:buSzPct val="95833"/>
              <a:buFont typeface="Arial"/>
              <a:buChar char="•"/>
              <a:tabLst>
                <a:tab pos="577850" algn="l"/>
              </a:tabLst>
            </a:pPr>
            <a:r>
              <a:rPr lang="el-GR" sz="2000" dirty="0">
                <a:latin typeface="Calibri"/>
                <a:cs typeface="Calibri"/>
              </a:rPr>
              <a:t>ιδιαίτερη σημασία και</a:t>
            </a:r>
            <a:endParaRPr sz="2000" dirty="0">
              <a:latin typeface="Calibri"/>
              <a:cs typeface="Calibri"/>
            </a:endParaRPr>
          </a:p>
          <a:p>
            <a:pPr marL="577215" lvl="1" indent="-107950">
              <a:lnSpc>
                <a:spcPct val="100000"/>
              </a:lnSpc>
              <a:spcBef>
                <a:spcPts val="215"/>
              </a:spcBef>
              <a:buSzPct val="95833"/>
              <a:buFont typeface="Arial"/>
              <a:buChar char="•"/>
              <a:tabLst>
                <a:tab pos="577850" algn="l"/>
              </a:tabLst>
            </a:pPr>
            <a:r>
              <a:rPr lang="el-GR" sz="2000" dirty="0">
                <a:latin typeface="Calibri"/>
                <a:cs typeface="Calibri"/>
              </a:rPr>
              <a:t>κοινωνική επιρροή</a:t>
            </a:r>
            <a:r>
              <a:rPr sz="2000" spc="-10" dirty="0">
                <a:latin typeface="Calibri"/>
                <a:cs typeface="Calibri"/>
              </a:rPr>
              <a:t>.</a:t>
            </a:r>
            <a:endParaRPr sz="2000" dirty="0">
              <a:latin typeface="Calibri"/>
              <a:cs typeface="Calibri"/>
            </a:endParaRPr>
          </a:p>
          <a:p>
            <a:pPr marL="137795" indent="-125730">
              <a:lnSpc>
                <a:spcPct val="100000"/>
              </a:lnSpc>
              <a:spcBef>
                <a:spcPts val="605"/>
              </a:spcBef>
              <a:buSzPct val="96428"/>
              <a:buFont typeface="Arial"/>
              <a:buChar char="•"/>
              <a:tabLst>
                <a:tab pos="138430" algn="l"/>
              </a:tabLst>
            </a:pPr>
            <a:r>
              <a:rPr lang="el-GR" sz="2400" dirty="0">
                <a:latin typeface="Calibri"/>
                <a:cs typeface="Calibri"/>
              </a:rPr>
              <a:t>Μπορεί να οδηγήσουν σε</a:t>
            </a:r>
            <a:endParaRPr sz="2400" dirty="0">
              <a:latin typeface="Calibri"/>
              <a:cs typeface="Calibri"/>
            </a:endParaRPr>
          </a:p>
          <a:p>
            <a:pPr marL="577215" lvl="1" indent="-107950">
              <a:lnSpc>
                <a:spcPct val="100000"/>
              </a:lnSpc>
              <a:spcBef>
                <a:spcPts val="259"/>
              </a:spcBef>
              <a:buSzPct val="95833"/>
              <a:buFont typeface="Arial"/>
              <a:buChar char="•"/>
              <a:tabLst>
                <a:tab pos="577850" algn="l"/>
              </a:tabLst>
            </a:pPr>
            <a:r>
              <a:rPr lang="el-GR" sz="2000" dirty="0">
                <a:latin typeface="Calibri"/>
                <a:cs typeface="Calibri"/>
              </a:rPr>
              <a:t>Ατελές καθήκοντα (υποχρέωση συνηγορίας, ισορροπίας, συνεκτίμησης)</a:t>
            </a:r>
            <a:r>
              <a:rPr sz="2000" spc="-10" dirty="0">
                <a:latin typeface="Calibri"/>
                <a:cs typeface="Calibri"/>
              </a:rPr>
              <a:t>)</a:t>
            </a:r>
            <a:endParaRPr sz="2000" dirty="0">
              <a:latin typeface="Calibri"/>
              <a:cs typeface="Calibri"/>
            </a:endParaRPr>
          </a:p>
          <a:p>
            <a:pPr marL="577215" lvl="1" indent="-107950">
              <a:lnSpc>
                <a:spcPct val="100000"/>
              </a:lnSpc>
              <a:spcBef>
                <a:spcPts val="215"/>
              </a:spcBef>
              <a:buSzPct val="95833"/>
              <a:buFont typeface="Arial"/>
              <a:buChar char="•"/>
              <a:tabLst>
                <a:tab pos="577850" algn="l"/>
              </a:tabLst>
            </a:pPr>
            <a:r>
              <a:rPr lang="el-GR" sz="2000" spc="-10" dirty="0">
                <a:latin typeface="Calibri"/>
                <a:cs typeface="Calibri"/>
              </a:rPr>
              <a:t>Τέλεια καθήκοντα</a:t>
            </a:r>
            <a:endParaRPr lang="en-US" sz="2000" dirty="0">
              <a:latin typeface="Calibri"/>
              <a:cs typeface="Calibri"/>
            </a:endParaRPr>
          </a:p>
          <a:p>
            <a:pPr marL="138430" marR="5080" indent="-125730">
              <a:lnSpc>
                <a:spcPts val="3120"/>
              </a:lnSpc>
              <a:spcBef>
                <a:spcPts val="910"/>
              </a:spcBef>
              <a:buSzPct val="96428"/>
              <a:buFont typeface="Arial"/>
              <a:buChar char="•"/>
              <a:tabLst>
                <a:tab pos="241300" algn="l"/>
              </a:tabLst>
            </a:pPr>
            <a:r>
              <a:rPr lang="el-GR" sz="2400" dirty="0">
                <a:latin typeface="Calibri"/>
                <a:cs typeface="Calibri"/>
              </a:rPr>
              <a:t>Μπορούν να αποτελέσουν αντικείμενο συνηγορίας, πολιτικής συζήτησης και (αν και όχι πάντα) νομικής επιβολής.</a:t>
            </a:r>
            <a:endParaRPr lang="en-US" sz="2400" dirty="0">
              <a:latin typeface="Calibri"/>
              <a:cs typeface="Calibri"/>
            </a:endParaRPr>
          </a:p>
        </p:txBody>
      </p:sp>
      <p:pic>
        <p:nvPicPr>
          <p:cNvPr id="4" name="object 4"/>
          <p:cNvPicPr/>
          <p:nvPr/>
        </p:nvPicPr>
        <p:blipFill>
          <a:blip r:embed="rId2" cstate="print"/>
          <a:stretch>
            <a:fillRect/>
          </a:stretch>
        </p:blipFill>
        <p:spPr>
          <a:xfrm>
            <a:off x="10406269" y="0"/>
            <a:ext cx="1785730" cy="188311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11124"/>
            <a:ext cx="7998461" cy="689932"/>
          </a:xfrm>
          <a:prstGeom prst="rect">
            <a:avLst/>
          </a:prstGeom>
        </p:spPr>
        <p:txBody>
          <a:bodyPr vert="horz" wrap="square" lIns="0" tIns="12700" rIns="0" bIns="0" rtlCol="0">
            <a:spAutoFit/>
          </a:bodyPr>
          <a:lstStyle/>
          <a:p>
            <a:pPr marL="12700">
              <a:lnSpc>
                <a:spcPct val="100000"/>
              </a:lnSpc>
              <a:spcBef>
                <a:spcPts val="100"/>
              </a:spcBef>
            </a:pPr>
            <a:r>
              <a:rPr lang="el-GR" dirty="0"/>
              <a:t>ΤΠΕ και ανθρώπινα δικαιώματα</a:t>
            </a:r>
            <a:endParaRPr spc="-10" dirty="0"/>
          </a:p>
        </p:txBody>
      </p:sp>
      <p:sp>
        <p:nvSpPr>
          <p:cNvPr id="3" name="object 3"/>
          <p:cNvSpPr txBox="1"/>
          <p:nvPr/>
        </p:nvSpPr>
        <p:spPr>
          <a:xfrm>
            <a:off x="916939" y="1761404"/>
            <a:ext cx="10183495" cy="4287071"/>
          </a:xfrm>
          <a:prstGeom prst="rect">
            <a:avLst/>
          </a:prstGeom>
        </p:spPr>
        <p:txBody>
          <a:bodyPr vert="horz" wrap="square" lIns="0" tIns="46990" rIns="0" bIns="0" rtlCol="0">
            <a:spAutoFit/>
          </a:bodyPr>
          <a:lstStyle/>
          <a:p>
            <a:pPr marL="137795" indent="-125730">
              <a:lnSpc>
                <a:spcPct val="100000"/>
              </a:lnSpc>
              <a:spcBef>
                <a:spcPts val="370"/>
              </a:spcBef>
              <a:buSzPct val="96428"/>
              <a:buFont typeface="Arial"/>
              <a:buChar char="•"/>
              <a:tabLst>
                <a:tab pos="138430" algn="l"/>
              </a:tabLst>
            </a:pPr>
            <a:r>
              <a:rPr lang="el-GR" sz="2800" dirty="0">
                <a:latin typeface="Calibri"/>
                <a:cs typeface="Calibri"/>
              </a:rPr>
              <a:t>Οι ΤΠΕ μπορούν να</a:t>
            </a:r>
            <a:endParaRPr sz="2800" dirty="0">
              <a:latin typeface="Calibri"/>
              <a:cs typeface="Calibri"/>
            </a:endParaRPr>
          </a:p>
          <a:p>
            <a:pPr marL="577215" lvl="1" indent="-107950">
              <a:lnSpc>
                <a:spcPct val="100000"/>
              </a:lnSpc>
              <a:spcBef>
                <a:spcPts val="229"/>
              </a:spcBef>
              <a:buSzPct val="95833"/>
              <a:buFont typeface="Arial"/>
              <a:buChar char="•"/>
              <a:tabLst>
                <a:tab pos="577850" algn="l"/>
              </a:tabLst>
            </a:pPr>
            <a:r>
              <a:rPr lang="el-GR" sz="2400" spc="-10" dirty="0">
                <a:latin typeface="Calibri"/>
                <a:cs typeface="Calibri"/>
              </a:rPr>
              <a:t>παρεμβαίνουν στα ανθρώπινα δικαιώματα,</a:t>
            </a:r>
            <a:endParaRPr sz="2400" dirty="0">
              <a:latin typeface="Calibri"/>
              <a:cs typeface="Calibri"/>
            </a:endParaRPr>
          </a:p>
          <a:p>
            <a:pPr marL="577215" lvl="1" indent="-107950">
              <a:lnSpc>
                <a:spcPct val="100000"/>
              </a:lnSpc>
              <a:spcBef>
                <a:spcPts val="215"/>
              </a:spcBef>
              <a:buSzPct val="95833"/>
              <a:buFont typeface="Arial"/>
              <a:buChar char="•"/>
              <a:tabLst>
                <a:tab pos="577850" algn="l"/>
              </a:tabLst>
            </a:pPr>
            <a:r>
              <a:rPr lang="el-GR" sz="2400" dirty="0">
                <a:latin typeface="Calibri"/>
                <a:cs typeface="Calibri"/>
              </a:rPr>
              <a:t>Συμβάλλουν στην προστασία/εφαρμογή των ανθρωπίνων δικαιωμάτων</a:t>
            </a:r>
            <a:endParaRPr sz="2400" dirty="0">
              <a:latin typeface="Calibri"/>
              <a:cs typeface="Calibri"/>
            </a:endParaRPr>
          </a:p>
          <a:p>
            <a:pPr marL="577850" marR="103505" lvl="1" indent="-107950">
              <a:lnSpc>
                <a:spcPts val="2620"/>
              </a:lnSpc>
              <a:spcBef>
                <a:spcPts val="520"/>
              </a:spcBef>
              <a:buSzPct val="95833"/>
              <a:buFont typeface="Arial"/>
              <a:buChar char="•"/>
              <a:tabLst>
                <a:tab pos="698500" algn="l"/>
              </a:tabLst>
            </a:pPr>
            <a:r>
              <a:rPr lang="el-GR" sz="2400" dirty="0">
                <a:latin typeface="Calibri"/>
                <a:cs typeface="Calibri"/>
              </a:rPr>
              <a:t>παρέχουν ως προς την ύπαρξη νέων ανθρωπίνων δικαιωμάτων ή να προσθέσουν νέο περιεχόμενο σε υφιστάμενα δικαιώματα</a:t>
            </a:r>
            <a:endParaRPr sz="2400" dirty="0">
              <a:latin typeface="Calibri"/>
              <a:cs typeface="Calibri"/>
            </a:endParaRPr>
          </a:p>
          <a:p>
            <a:pPr marL="1016635" lvl="2" indent="-90805">
              <a:lnSpc>
                <a:spcPct val="100000"/>
              </a:lnSpc>
              <a:spcBef>
                <a:spcPts val="160"/>
              </a:spcBef>
              <a:buSzPct val="95000"/>
              <a:buFont typeface="Arial"/>
              <a:buChar char="•"/>
              <a:tabLst>
                <a:tab pos="1017269" algn="l"/>
              </a:tabLst>
            </a:pPr>
            <a:r>
              <a:rPr lang="el-GR" sz="2000" dirty="0">
                <a:latin typeface="Calibri"/>
                <a:cs typeface="Calibri"/>
              </a:rPr>
              <a:t>προσδίδοντας σημαντικότητα σε μια συγκεκριμένη ανθρώπινη ευκαιρία και</a:t>
            </a:r>
            <a:endParaRPr sz="2000" dirty="0">
              <a:latin typeface="Calibri"/>
              <a:cs typeface="Calibri"/>
            </a:endParaRPr>
          </a:p>
          <a:p>
            <a:pPr marL="1016635" lvl="2" indent="-90805">
              <a:lnSpc>
                <a:spcPct val="100000"/>
              </a:lnSpc>
              <a:spcBef>
                <a:spcPts val="315"/>
              </a:spcBef>
              <a:buSzPct val="95000"/>
              <a:buFont typeface="Arial"/>
              <a:buChar char="•"/>
              <a:tabLst>
                <a:tab pos="1017269" algn="l"/>
              </a:tabLst>
            </a:pPr>
            <a:r>
              <a:rPr lang="el-GR" sz="2000" dirty="0">
                <a:latin typeface="Calibri"/>
                <a:cs typeface="Calibri"/>
              </a:rPr>
              <a:t>επιτρέποντας στην κοινωνία να την πραγματοποιήσει.</a:t>
            </a:r>
            <a:endParaRPr sz="2000" dirty="0">
              <a:latin typeface="Calibri"/>
              <a:cs typeface="Calibri"/>
            </a:endParaRPr>
          </a:p>
          <a:p>
            <a:pPr marL="1464945" lvl="3" indent="-81915">
              <a:lnSpc>
                <a:spcPct val="100000"/>
              </a:lnSpc>
              <a:spcBef>
                <a:spcPts val="295"/>
              </a:spcBef>
              <a:buSzPct val="94444"/>
              <a:buFont typeface="Arial"/>
              <a:buChar char="•"/>
              <a:tabLst>
                <a:tab pos="1465580" algn="l"/>
              </a:tabLst>
            </a:pPr>
            <a:r>
              <a:rPr lang="el-GR" sz="1800" dirty="0">
                <a:latin typeface="Calibri"/>
                <a:cs typeface="Calibri"/>
              </a:rPr>
              <a:t>π.χ.: δικαίωμα πρόσβασης στο διαδίκτυο, δικαίωμα στο βασικό εισόδημα, δικαίωμα στις νέες ιατρικές τεχνολογίες κ.λπ.</a:t>
            </a:r>
            <a:endParaRPr sz="1800" dirty="0">
              <a:latin typeface="Calibri"/>
              <a:cs typeface="Calibri"/>
            </a:endParaRPr>
          </a:p>
          <a:p>
            <a:pPr marL="137795" indent="-125730">
              <a:lnSpc>
                <a:spcPct val="100000"/>
              </a:lnSpc>
              <a:spcBef>
                <a:spcPts val="535"/>
              </a:spcBef>
              <a:buSzPct val="96428"/>
              <a:buFont typeface="Arial"/>
              <a:buChar char="•"/>
              <a:tabLst>
                <a:tab pos="138430" algn="l"/>
              </a:tabLst>
            </a:pPr>
            <a:r>
              <a:rPr lang="el-GR" sz="2800" dirty="0">
                <a:latin typeface="Calibri"/>
                <a:cs typeface="Calibri"/>
              </a:rPr>
              <a:t>Όχι μόνο μια κληρονομιά υπό εξαφάνιση</a:t>
            </a:r>
            <a:endParaRPr sz="2800" dirty="0">
              <a:latin typeface="Calibri"/>
              <a:cs typeface="Calibri"/>
            </a:endParaRPr>
          </a:p>
          <a:p>
            <a:pPr marL="137795" indent="-125730">
              <a:lnSpc>
                <a:spcPct val="100000"/>
              </a:lnSpc>
              <a:spcBef>
                <a:spcPts val="745"/>
              </a:spcBef>
              <a:buSzPct val="96428"/>
              <a:buFont typeface="Arial"/>
              <a:buChar char="•"/>
              <a:tabLst>
                <a:tab pos="138430" algn="l"/>
              </a:tabLst>
            </a:pPr>
            <a:r>
              <a:rPr lang="el-GR" sz="2800" dirty="0">
                <a:latin typeface="Calibri"/>
                <a:cs typeface="Calibri"/>
              </a:rPr>
              <a:t>Αλλά και ένα προσχέδιο για το μέλλον</a:t>
            </a:r>
            <a:endParaRPr sz="2800" dirty="0">
              <a:latin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1768" y="2950971"/>
            <a:ext cx="3006725" cy="833119"/>
          </a:xfrm>
          <a:prstGeom prst="rect">
            <a:avLst/>
          </a:prstGeom>
        </p:spPr>
        <p:txBody>
          <a:bodyPr vert="horz" wrap="square" lIns="0" tIns="63500" rIns="0" bIns="0" rtlCol="0">
            <a:spAutoFit/>
          </a:bodyPr>
          <a:lstStyle/>
          <a:p>
            <a:pPr marL="12700" marR="5080">
              <a:lnSpc>
                <a:spcPts val="3000"/>
              </a:lnSpc>
              <a:spcBef>
                <a:spcPts val="500"/>
              </a:spcBef>
            </a:pPr>
            <a:r>
              <a:rPr lang="el-GR" sz="2800" spc="-40" dirty="0">
                <a:solidFill>
                  <a:srgbClr val="FFFFFF"/>
                </a:solidFill>
                <a:latin typeface="Calibri"/>
                <a:cs typeface="Calibri"/>
              </a:rPr>
              <a:t>Ανθρώπινα/θεμελιώδη δικαιώματα</a:t>
            </a:r>
          </a:p>
        </p:txBody>
      </p:sp>
      <p:sp>
        <p:nvSpPr>
          <p:cNvPr id="3" name="object 3"/>
          <p:cNvSpPr/>
          <p:nvPr/>
        </p:nvSpPr>
        <p:spPr>
          <a:xfrm>
            <a:off x="5194300" y="470941"/>
            <a:ext cx="5536565" cy="1765935"/>
          </a:xfrm>
          <a:custGeom>
            <a:avLst/>
            <a:gdLst/>
            <a:ahLst/>
            <a:cxnLst/>
            <a:rect l="l" t="t" r="r" b="b"/>
            <a:pathLst>
              <a:path w="5536565" h="1765935">
                <a:moveTo>
                  <a:pt x="5359996" y="1765592"/>
                </a:moveTo>
                <a:lnTo>
                  <a:pt x="176555" y="1765592"/>
                </a:lnTo>
                <a:lnTo>
                  <a:pt x="129614" y="1759287"/>
                </a:lnTo>
                <a:lnTo>
                  <a:pt x="87438" y="1741493"/>
                </a:lnTo>
                <a:lnTo>
                  <a:pt x="51706" y="1713890"/>
                </a:lnTo>
                <a:lnTo>
                  <a:pt x="24101" y="1678159"/>
                </a:lnTo>
                <a:lnTo>
                  <a:pt x="6305" y="1635981"/>
                </a:lnTo>
                <a:lnTo>
                  <a:pt x="0" y="1589036"/>
                </a:lnTo>
                <a:lnTo>
                  <a:pt x="0" y="176555"/>
                </a:lnTo>
                <a:lnTo>
                  <a:pt x="6305" y="129614"/>
                </a:lnTo>
                <a:lnTo>
                  <a:pt x="24101" y="87438"/>
                </a:lnTo>
                <a:lnTo>
                  <a:pt x="51706" y="51706"/>
                </a:lnTo>
                <a:lnTo>
                  <a:pt x="87438" y="24101"/>
                </a:lnTo>
                <a:lnTo>
                  <a:pt x="129614" y="6305"/>
                </a:lnTo>
                <a:lnTo>
                  <a:pt x="176555" y="0"/>
                </a:lnTo>
                <a:lnTo>
                  <a:pt x="5359996" y="0"/>
                </a:lnTo>
                <a:lnTo>
                  <a:pt x="5406941" y="6305"/>
                </a:lnTo>
                <a:lnTo>
                  <a:pt x="5449119" y="24101"/>
                </a:lnTo>
                <a:lnTo>
                  <a:pt x="5484850" y="51706"/>
                </a:lnTo>
                <a:lnTo>
                  <a:pt x="5512453" y="87438"/>
                </a:lnTo>
                <a:lnTo>
                  <a:pt x="5530247" y="129614"/>
                </a:lnTo>
                <a:lnTo>
                  <a:pt x="5536552" y="176555"/>
                </a:lnTo>
                <a:lnTo>
                  <a:pt x="5536552" y="1589036"/>
                </a:lnTo>
                <a:lnTo>
                  <a:pt x="5530247" y="1635981"/>
                </a:lnTo>
                <a:lnTo>
                  <a:pt x="5512453" y="1678159"/>
                </a:lnTo>
                <a:lnTo>
                  <a:pt x="5484850" y="1713890"/>
                </a:lnTo>
                <a:lnTo>
                  <a:pt x="5449119" y="1741493"/>
                </a:lnTo>
                <a:lnTo>
                  <a:pt x="5406941" y="1759287"/>
                </a:lnTo>
                <a:lnTo>
                  <a:pt x="5359996" y="1765592"/>
                </a:lnTo>
                <a:close/>
              </a:path>
            </a:pathLst>
          </a:custGeom>
          <a:solidFill>
            <a:srgbClr val="5A9AD5"/>
          </a:solidFill>
        </p:spPr>
        <p:txBody>
          <a:bodyPr wrap="square" lIns="0" tIns="0" rIns="0" bIns="0" rtlCol="0"/>
          <a:lstStyle/>
          <a:p>
            <a:endParaRPr/>
          </a:p>
        </p:txBody>
      </p:sp>
      <p:sp>
        <p:nvSpPr>
          <p:cNvPr id="4" name="object 4"/>
          <p:cNvSpPr txBox="1">
            <a:spLocks noGrp="1"/>
          </p:cNvSpPr>
          <p:nvPr>
            <p:ph type="title"/>
          </p:nvPr>
        </p:nvSpPr>
        <p:spPr>
          <a:xfrm>
            <a:off x="5408572" y="597915"/>
            <a:ext cx="4421228" cy="1388201"/>
          </a:xfrm>
          <a:prstGeom prst="rect">
            <a:avLst/>
          </a:prstGeom>
        </p:spPr>
        <p:txBody>
          <a:bodyPr vert="horz" wrap="square" lIns="0" tIns="79375" rIns="0" bIns="0" rtlCol="0">
            <a:spAutoFit/>
          </a:bodyPr>
          <a:lstStyle/>
          <a:p>
            <a:pPr marL="12700" marR="5080">
              <a:lnSpc>
                <a:spcPts val="5090"/>
              </a:lnSpc>
              <a:spcBef>
                <a:spcPts val="625"/>
              </a:spcBef>
            </a:pPr>
            <a:r>
              <a:rPr lang="el-GR" sz="4600" dirty="0">
                <a:solidFill>
                  <a:srgbClr val="FFFFFF"/>
                </a:solidFill>
              </a:rPr>
              <a:t>Ως ηθικά δικαιώματα</a:t>
            </a:r>
            <a:endParaRPr sz="4600" dirty="0"/>
          </a:p>
        </p:txBody>
      </p:sp>
      <p:grpSp>
        <p:nvGrpSpPr>
          <p:cNvPr id="5" name="object 5"/>
          <p:cNvGrpSpPr/>
          <p:nvPr/>
        </p:nvGrpSpPr>
        <p:grpSpPr>
          <a:xfrm>
            <a:off x="5682805" y="2530817"/>
            <a:ext cx="6025515" cy="3825875"/>
            <a:chOff x="5682805" y="2530817"/>
            <a:chExt cx="6025515" cy="3825875"/>
          </a:xfrm>
        </p:grpSpPr>
        <p:sp>
          <p:nvSpPr>
            <p:cNvPr id="6" name="object 6"/>
            <p:cNvSpPr/>
            <p:nvPr/>
          </p:nvSpPr>
          <p:spPr>
            <a:xfrm>
              <a:off x="5682805" y="2530817"/>
              <a:ext cx="5537200" cy="1765935"/>
            </a:xfrm>
            <a:custGeom>
              <a:avLst/>
              <a:gdLst/>
              <a:ahLst/>
              <a:cxnLst/>
              <a:rect l="l" t="t" r="r" b="b"/>
              <a:pathLst>
                <a:path w="5537200" h="1765935">
                  <a:moveTo>
                    <a:pt x="5359996" y="1765655"/>
                  </a:moveTo>
                  <a:lnTo>
                    <a:pt x="176555" y="1765655"/>
                  </a:lnTo>
                  <a:lnTo>
                    <a:pt x="129628" y="1759346"/>
                  </a:lnTo>
                  <a:lnTo>
                    <a:pt x="87455" y="1741540"/>
                  </a:lnTo>
                  <a:lnTo>
                    <a:pt x="51720" y="1713922"/>
                  </a:lnTo>
                  <a:lnTo>
                    <a:pt x="24110" y="1678176"/>
                  </a:lnTo>
                  <a:lnTo>
                    <a:pt x="6308" y="1635986"/>
                  </a:lnTo>
                  <a:lnTo>
                    <a:pt x="6" y="1589087"/>
                  </a:lnTo>
                  <a:lnTo>
                    <a:pt x="0" y="176568"/>
                  </a:lnTo>
                  <a:lnTo>
                    <a:pt x="6308" y="129622"/>
                  </a:lnTo>
                  <a:lnTo>
                    <a:pt x="24110" y="87441"/>
                  </a:lnTo>
                  <a:lnTo>
                    <a:pt x="51720" y="51708"/>
                  </a:lnTo>
                  <a:lnTo>
                    <a:pt x="87455" y="24102"/>
                  </a:lnTo>
                  <a:lnTo>
                    <a:pt x="129628" y="6305"/>
                  </a:lnTo>
                  <a:lnTo>
                    <a:pt x="176555" y="0"/>
                  </a:lnTo>
                  <a:lnTo>
                    <a:pt x="5359996" y="0"/>
                  </a:lnTo>
                  <a:lnTo>
                    <a:pt x="5406941" y="6305"/>
                  </a:lnTo>
                  <a:lnTo>
                    <a:pt x="5449127" y="24102"/>
                  </a:lnTo>
                  <a:lnTo>
                    <a:pt x="5484871" y="51708"/>
                  </a:lnTo>
                  <a:lnTo>
                    <a:pt x="5512488" y="87441"/>
                  </a:lnTo>
                  <a:lnTo>
                    <a:pt x="5530293" y="129622"/>
                  </a:lnTo>
                  <a:lnTo>
                    <a:pt x="5536603" y="176568"/>
                  </a:lnTo>
                  <a:lnTo>
                    <a:pt x="5536552" y="1589087"/>
                  </a:lnTo>
                  <a:lnTo>
                    <a:pt x="5530246" y="1636015"/>
                  </a:lnTo>
                  <a:lnTo>
                    <a:pt x="5512450" y="1678191"/>
                  </a:lnTo>
                  <a:lnTo>
                    <a:pt x="5484845" y="1713928"/>
                  </a:lnTo>
                  <a:lnTo>
                    <a:pt x="5449114" y="1741542"/>
                  </a:lnTo>
                  <a:lnTo>
                    <a:pt x="5406937" y="1759346"/>
                  </a:lnTo>
                  <a:lnTo>
                    <a:pt x="5359996" y="1765655"/>
                  </a:lnTo>
                  <a:close/>
                </a:path>
              </a:pathLst>
            </a:custGeom>
            <a:solidFill>
              <a:srgbClr val="4CC48D"/>
            </a:solidFill>
          </p:spPr>
          <p:txBody>
            <a:bodyPr wrap="square" lIns="0" tIns="0" rIns="0" bIns="0" rtlCol="0"/>
            <a:lstStyle/>
            <a:p>
              <a:endParaRPr/>
            </a:p>
          </p:txBody>
        </p:sp>
        <p:sp>
          <p:nvSpPr>
            <p:cNvPr id="7" name="object 7"/>
            <p:cNvSpPr/>
            <p:nvPr/>
          </p:nvSpPr>
          <p:spPr>
            <a:xfrm>
              <a:off x="6171361" y="4590706"/>
              <a:ext cx="5536565" cy="1765935"/>
            </a:xfrm>
            <a:custGeom>
              <a:avLst/>
              <a:gdLst/>
              <a:ahLst/>
              <a:cxnLst/>
              <a:rect l="l" t="t" r="r" b="b"/>
              <a:pathLst>
                <a:path w="5536565" h="1765935">
                  <a:moveTo>
                    <a:pt x="5359984" y="1765642"/>
                  </a:moveTo>
                  <a:lnTo>
                    <a:pt x="176555" y="1765642"/>
                  </a:lnTo>
                  <a:lnTo>
                    <a:pt x="129610" y="1759337"/>
                  </a:lnTo>
                  <a:lnTo>
                    <a:pt x="87432" y="1741541"/>
                  </a:lnTo>
                  <a:lnTo>
                    <a:pt x="51701" y="1713936"/>
                  </a:lnTo>
                  <a:lnTo>
                    <a:pt x="24098" y="1678204"/>
                  </a:lnTo>
                  <a:lnTo>
                    <a:pt x="6304" y="1636027"/>
                  </a:lnTo>
                  <a:lnTo>
                    <a:pt x="0" y="1589087"/>
                  </a:lnTo>
                  <a:lnTo>
                    <a:pt x="0" y="176606"/>
                  </a:lnTo>
                  <a:lnTo>
                    <a:pt x="6304" y="129657"/>
                  </a:lnTo>
                  <a:lnTo>
                    <a:pt x="24098" y="87470"/>
                  </a:lnTo>
                  <a:lnTo>
                    <a:pt x="51701" y="51727"/>
                  </a:lnTo>
                  <a:lnTo>
                    <a:pt x="87432" y="24112"/>
                  </a:lnTo>
                  <a:lnTo>
                    <a:pt x="129610" y="6308"/>
                  </a:lnTo>
                  <a:lnTo>
                    <a:pt x="176555" y="0"/>
                  </a:lnTo>
                  <a:lnTo>
                    <a:pt x="5359984" y="0"/>
                  </a:lnTo>
                  <a:lnTo>
                    <a:pt x="5406912" y="6308"/>
                  </a:lnTo>
                  <a:lnTo>
                    <a:pt x="5449087" y="24112"/>
                  </a:lnTo>
                  <a:lnTo>
                    <a:pt x="5484825" y="51727"/>
                  </a:lnTo>
                  <a:lnTo>
                    <a:pt x="5512438" y="87470"/>
                  </a:lnTo>
                  <a:lnTo>
                    <a:pt x="5530242" y="129657"/>
                  </a:lnTo>
                  <a:lnTo>
                    <a:pt x="5536552" y="176606"/>
                  </a:lnTo>
                  <a:lnTo>
                    <a:pt x="5536552" y="1589087"/>
                  </a:lnTo>
                  <a:lnTo>
                    <a:pt x="5530242" y="1636027"/>
                  </a:lnTo>
                  <a:lnTo>
                    <a:pt x="5512438" y="1678204"/>
                  </a:lnTo>
                  <a:lnTo>
                    <a:pt x="5484825" y="1713936"/>
                  </a:lnTo>
                  <a:lnTo>
                    <a:pt x="5449087" y="1741541"/>
                  </a:lnTo>
                  <a:lnTo>
                    <a:pt x="5406912" y="1759337"/>
                  </a:lnTo>
                  <a:lnTo>
                    <a:pt x="5359984" y="1765642"/>
                  </a:lnTo>
                  <a:close/>
                </a:path>
              </a:pathLst>
            </a:custGeom>
            <a:solidFill>
              <a:srgbClr val="6FAC46"/>
            </a:solidFill>
          </p:spPr>
          <p:txBody>
            <a:bodyPr wrap="square" lIns="0" tIns="0" rIns="0" bIns="0" rtlCol="0"/>
            <a:lstStyle/>
            <a:p>
              <a:endParaRPr dirty="0"/>
            </a:p>
          </p:txBody>
        </p:sp>
      </p:grpSp>
      <p:sp>
        <p:nvSpPr>
          <p:cNvPr id="8" name="object 8"/>
          <p:cNvSpPr txBox="1"/>
          <p:nvPr/>
        </p:nvSpPr>
        <p:spPr>
          <a:xfrm>
            <a:off x="5897092" y="2658363"/>
            <a:ext cx="4618508" cy="2126864"/>
          </a:xfrm>
          <a:prstGeom prst="rect">
            <a:avLst/>
          </a:prstGeom>
        </p:spPr>
        <p:txBody>
          <a:bodyPr vert="horz" wrap="square" lIns="0" tIns="79375" rIns="0" bIns="0" rtlCol="0">
            <a:spAutoFit/>
          </a:bodyPr>
          <a:lstStyle/>
          <a:p>
            <a:pPr marL="12700" marR="1196340">
              <a:lnSpc>
                <a:spcPts val="5090"/>
              </a:lnSpc>
              <a:spcBef>
                <a:spcPts val="625"/>
              </a:spcBef>
            </a:pPr>
            <a:r>
              <a:rPr lang="el-GR" sz="4000" dirty="0">
                <a:solidFill>
                  <a:srgbClr val="FFFFFF"/>
                </a:solidFill>
                <a:latin typeface="Calibri"/>
                <a:cs typeface="Calibri"/>
              </a:rPr>
              <a:t>Ως πολιτικά δικαιώματα</a:t>
            </a:r>
          </a:p>
          <a:p>
            <a:pPr>
              <a:lnSpc>
                <a:spcPct val="100000"/>
              </a:lnSpc>
              <a:spcBef>
                <a:spcPts val="40"/>
              </a:spcBef>
            </a:pPr>
            <a:endParaRPr sz="4800" dirty="0">
              <a:latin typeface="Calibri"/>
              <a:cs typeface="Calibri"/>
            </a:endParaRPr>
          </a:p>
        </p:txBody>
      </p:sp>
      <p:grpSp>
        <p:nvGrpSpPr>
          <p:cNvPr id="9" name="object 9"/>
          <p:cNvGrpSpPr/>
          <p:nvPr/>
        </p:nvGrpSpPr>
        <p:grpSpPr>
          <a:xfrm>
            <a:off x="9576841" y="1803501"/>
            <a:ext cx="1649095" cy="3208655"/>
            <a:chOff x="9576841" y="1803501"/>
            <a:chExt cx="1649095" cy="3208655"/>
          </a:xfrm>
        </p:grpSpPr>
        <p:sp>
          <p:nvSpPr>
            <p:cNvPr id="10" name="object 10"/>
            <p:cNvSpPr/>
            <p:nvPr/>
          </p:nvSpPr>
          <p:spPr>
            <a:xfrm>
              <a:off x="9583191" y="1809851"/>
              <a:ext cx="1148080" cy="1148080"/>
            </a:xfrm>
            <a:custGeom>
              <a:avLst/>
              <a:gdLst/>
              <a:ahLst/>
              <a:cxnLst/>
              <a:rect l="l" t="t" r="r" b="b"/>
              <a:pathLst>
                <a:path w="1148079" h="1148080">
                  <a:moveTo>
                    <a:pt x="889444" y="631228"/>
                  </a:moveTo>
                  <a:lnTo>
                    <a:pt x="258216" y="631228"/>
                  </a:lnTo>
                  <a:lnTo>
                    <a:pt x="258216" y="0"/>
                  </a:lnTo>
                  <a:lnTo>
                    <a:pt x="889444" y="0"/>
                  </a:lnTo>
                  <a:lnTo>
                    <a:pt x="889444" y="631228"/>
                  </a:lnTo>
                  <a:close/>
                </a:path>
                <a:path w="1148079" h="1148080">
                  <a:moveTo>
                    <a:pt x="573836" y="1147660"/>
                  </a:moveTo>
                  <a:lnTo>
                    <a:pt x="0" y="631228"/>
                  </a:lnTo>
                  <a:lnTo>
                    <a:pt x="1147660" y="631228"/>
                  </a:lnTo>
                  <a:lnTo>
                    <a:pt x="573836" y="1147660"/>
                  </a:lnTo>
                  <a:close/>
                </a:path>
              </a:pathLst>
            </a:custGeom>
            <a:solidFill>
              <a:srgbClr val="D1DDEF">
                <a:alpha val="90199"/>
              </a:srgbClr>
            </a:solidFill>
          </p:spPr>
          <p:txBody>
            <a:bodyPr wrap="square" lIns="0" tIns="0" rIns="0" bIns="0" rtlCol="0"/>
            <a:lstStyle/>
            <a:p>
              <a:endParaRPr/>
            </a:p>
          </p:txBody>
        </p:sp>
        <p:sp>
          <p:nvSpPr>
            <p:cNvPr id="11" name="object 11"/>
            <p:cNvSpPr/>
            <p:nvPr/>
          </p:nvSpPr>
          <p:spPr>
            <a:xfrm>
              <a:off x="9583191" y="1809851"/>
              <a:ext cx="1148080" cy="1148080"/>
            </a:xfrm>
            <a:custGeom>
              <a:avLst/>
              <a:gdLst/>
              <a:ahLst/>
              <a:cxnLst/>
              <a:rect l="l" t="t" r="r" b="b"/>
              <a:pathLst>
                <a:path w="1148079" h="1148080">
                  <a:moveTo>
                    <a:pt x="0" y="631228"/>
                  </a:moveTo>
                  <a:lnTo>
                    <a:pt x="258216" y="631228"/>
                  </a:lnTo>
                  <a:lnTo>
                    <a:pt x="258216" y="0"/>
                  </a:lnTo>
                  <a:lnTo>
                    <a:pt x="889444" y="0"/>
                  </a:lnTo>
                  <a:lnTo>
                    <a:pt x="889444" y="631228"/>
                  </a:lnTo>
                  <a:lnTo>
                    <a:pt x="1147660" y="631228"/>
                  </a:lnTo>
                  <a:lnTo>
                    <a:pt x="573836" y="1147660"/>
                  </a:lnTo>
                  <a:lnTo>
                    <a:pt x="0" y="631228"/>
                  </a:lnTo>
                  <a:close/>
                </a:path>
              </a:pathLst>
            </a:custGeom>
            <a:ln w="12700">
              <a:solidFill>
                <a:srgbClr val="D1DDEF"/>
              </a:solidFill>
            </a:ln>
          </p:spPr>
          <p:txBody>
            <a:bodyPr wrap="square" lIns="0" tIns="0" rIns="0" bIns="0" rtlCol="0"/>
            <a:lstStyle/>
            <a:p>
              <a:endParaRPr/>
            </a:p>
          </p:txBody>
        </p:sp>
        <p:sp>
          <p:nvSpPr>
            <p:cNvPr id="12" name="object 12"/>
            <p:cNvSpPr/>
            <p:nvPr/>
          </p:nvSpPr>
          <p:spPr>
            <a:xfrm>
              <a:off x="10071747" y="3857967"/>
              <a:ext cx="1148080" cy="1148080"/>
            </a:xfrm>
            <a:custGeom>
              <a:avLst/>
              <a:gdLst/>
              <a:ahLst/>
              <a:cxnLst/>
              <a:rect l="l" t="t" r="r" b="b"/>
              <a:pathLst>
                <a:path w="1148079" h="1148079">
                  <a:moveTo>
                    <a:pt x="889393" y="631228"/>
                  </a:moveTo>
                  <a:lnTo>
                    <a:pt x="258216" y="631228"/>
                  </a:lnTo>
                  <a:lnTo>
                    <a:pt x="258216" y="0"/>
                  </a:lnTo>
                  <a:lnTo>
                    <a:pt x="889393" y="0"/>
                  </a:lnTo>
                  <a:lnTo>
                    <a:pt x="889393" y="631228"/>
                  </a:lnTo>
                  <a:close/>
                </a:path>
                <a:path w="1148079" h="1148079">
                  <a:moveTo>
                    <a:pt x="573824" y="1147673"/>
                  </a:moveTo>
                  <a:lnTo>
                    <a:pt x="0" y="631228"/>
                  </a:lnTo>
                  <a:lnTo>
                    <a:pt x="1147610" y="631228"/>
                  </a:lnTo>
                  <a:lnTo>
                    <a:pt x="573824" y="1147673"/>
                  </a:lnTo>
                  <a:close/>
                </a:path>
              </a:pathLst>
            </a:custGeom>
            <a:solidFill>
              <a:srgbClr val="D5E3CF">
                <a:alpha val="90199"/>
              </a:srgbClr>
            </a:solidFill>
          </p:spPr>
          <p:txBody>
            <a:bodyPr wrap="square" lIns="0" tIns="0" rIns="0" bIns="0" rtlCol="0"/>
            <a:lstStyle/>
            <a:p>
              <a:endParaRPr/>
            </a:p>
          </p:txBody>
        </p:sp>
        <p:sp>
          <p:nvSpPr>
            <p:cNvPr id="13" name="object 13"/>
            <p:cNvSpPr/>
            <p:nvPr/>
          </p:nvSpPr>
          <p:spPr>
            <a:xfrm>
              <a:off x="10071747" y="3857967"/>
              <a:ext cx="1148080" cy="1148080"/>
            </a:xfrm>
            <a:custGeom>
              <a:avLst/>
              <a:gdLst/>
              <a:ahLst/>
              <a:cxnLst/>
              <a:rect l="l" t="t" r="r" b="b"/>
              <a:pathLst>
                <a:path w="1148079" h="1148079">
                  <a:moveTo>
                    <a:pt x="0" y="631228"/>
                  </a:moveTo>
                  <a:lnTo>
                    <a:pt x="258216" y="631228"/>
                  </a:lnTo>
                  <a:lnTo>
                    <a:pt x="258216" y="0"/>
                  </a:lnTo>
                  <a:lnTo>
                    <a:pt x="889393" y="0"/>
                  </a:lnTo>
                  <a:lnTo>
                    <a:pt x="889393" y="631228"/>
                  </a:lnTo>
                  <a:lnTo>
                    <a:pt x="1147610" y="631228"/>
                  </a:lnTo>
                  <a:lnTo>
                    <a:pt x="573824" y="1147673"/>
                  </a:lnTo>
                  <a:lnTo>
                    <a:pt x="0" y="631228"/>
                  </a:lnTo>
                  <a:close/>
                </a:path>
              </a:pathLst>
            </a:custGeom>
            <a:ln w="12700">
              <a:solidFill>
                <a:srgbClr val="D1DDEF"/>
              </a:solidFill>
            </a:ln>
          </p:spPr>
          <p:txBody>
            <a:bodyPr wrap="square" lIns="0" tIns="0" rIns="0" bIns="0" rtlCol="0"/>
            <a:lstStyle/>
            <a:p>
              <a:endParaRPr/>
            </a:p>
          </p:txBody>
        </p:sp>
      </p:grpSp>
      <p:sp>
        <p:nvSpPr>
          <p:cNvPr id="14" name="TextBox 13">
            <a:extLst>
              <a:ext uri="{FF2B5EF4-FFF2-40B4-BE49-F238E27FC236}">
                <a16:creationId xmlns:a16="http://schemas.microsoft.com/office/drawing/2014/main" id="{F278AADC-D1D7-A6C9-FD45-FD351E5A402F}"/>
              </a:ext>
            </a:extLst>
          </p:cNvPr>
          <p:cNvSpPr txBox="1"/>
          <p:nvPr/>
        </p:nvSpPr>
        <p:spPr>
          <a:xfrm>
            <a:off x="5681421" y="4621125"/>
            <a:ext cx="3491865" cy="1323439"/>
          </a:xfrm>
          <a:prstGeom prst="rect">
            <a:avLst/>
          </a:prstGeom>
          <a:noFill/>
        </p:spPr>
        <p:txBody>
          <a:bodyPr wrap="square" rtlCol="0">
            <a:spAutoFit/>
          </a:bodyPr>
          <a:lstStyle/>
          <a:p>
            <a:pPr marL="488315" algn="ctr">
              <a:lnSpc>
                <a:spcPct val="100000"/>
              </a:lnSpc>
            </a:pPr>
            <a:r>
              <a:rPr lang="el-GR" sz="4000" dirty="0">
                <a:solidFill>
                  <a:srgbClr val="FFFFFF"/>
                </a:solidFill>
                <a:latin typeface="Calibri"/>
                <a:cs typeface="Calibri"/>
              </a:rPr>
              <a:t>Ως νομικά δικαιώματα</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7669" y="640081"/>
            <a:ext cx="4682532" cy="1903085"/>
          </a:xfrm>
          <a:prstGeom prst="rect">
            <a:avLst/>
          </a:prstGeom>
        </p:spPr>
        <p:txBody>
          <a:bodyPr vert="horz" wrap="square" lIns="0" tIns="93980" rIns="0" bIns="0" rtlCol="0">
            <a:spAutoFit/>
          </a:bodyPr>
          <a:lstStyle/>
          <a:p>
            <a:pPr marL="12700" marR="5080">
              <a:lnSpc>
                <a:spcPts val="4700"/>
              </a:lnSpc>
              <a:spcBef>
                <a:spcPts val="740"/>
              </a:spcBef>
            </a:pPr>
            <a:r>
              <a:rPr lang="el-GR" sz="4000" dirty="0"/>
              <a:t>Τα ανθρώπινα δικαιώματα στην ευρύτερη εικόνα</a:t>
            </a:r>
            <a:endParaRPr sz="4000" spc="-10" dirty="0"/>
          </a:p>
        </p:txBody>
      </p:sp>
      <p:sp>
        <p:nvSpPr>
          <p:cNvPr id="3" name="object 3"/>
          <p:cNvSpPr txBox="1"/>
          <p:nvPr/>
        </p:nvSpPr>
        <p:spPr>
          <a:xfrm>
            <a:off x="727669" y="2667000"/>
            <a:ext cx="4554220" cy="3121367"/>
          </a:xfrm>
          <a:prstGeom prst="rect">
            <a:avLst/>
          </a:prstGeom>
        </p:spPr>
        <p:txBody>
          <a:bodyPr vert="horz" wrap="square" lIns="0" tIns="12700" rIns="0" bIns="0" rtlCol="0">
            <a:spAutoFit/>
          </a:bodyPr>
          <a:lstStyle/>
          <a:p>
            <a:pPr marL="137795" indent="-125730">
              <a:lnSpc>
                <a:spcPct val="100000"/>
              </a:lnSpc>
              <a:spcBef>
                <a:spcPts val="100"/>
              </a:spcBef>
              <a:buSzPct val="96428"/>
              <a:buFont typeface="Arial"/>
              <a:buChar char="•"/>
              <a:tabLst>
                <a:tab pos="138430" algn="l"/>
              </a:tabLst>
            </a:pPr>
            <a:r>
              <a:rPr lang="el-GR" sz="2800" dirty="0">
                <a:latin typeface="Calibri"/>
                <a:cs typeface="Calibri"/>
              </a:rPr>
              <a:t>μια προσέγγιση προσανατολισμένη στο μέλλον</a:t>
            </a:r>
            <a:endParaRPr sz="2800" dirty="0">
              <a:latin typeface="Calibri"/>
              <a:cs typeface="Calibri"/>
            </a:endParaRPr>
          </a:p>
          <a:p>
            <a:pPr>
              <a:lnSpc>
                <a:spcPct val="100000"/>
              </a:lnSpc>
              <a:spcBef>
                <a:spcPts val="5"/>
              </a:spcBef>
              <a:buFont typeface="Arial"/>
              <a:buChar char="•"/>
            </a:pPr>
            <a:endParaRPr sz="4050" dirty="0">
              <a:latin typeface="Calibri"/>
              <a:cs typeface="Calibri"/>
            </a:endParaRPr>
          </a:p>
          <a:p>
            <a:pPr marL="138430" marR="5080" indent="-125730">
              <a:lnSpc>
                <a:spcPts val="3100"/>
              </a:lnSpc>
              <a:buSzPct val="96428"/>
              <a:buFont typeface="Arial"/>
              <a:buChar char="•"/>
              <a:tabLst>
                <a:tab pos="241300" algn="l"/>
              </a:tabLst>
            </a:pPr>
            <a:r>
              <a:rPr lang="el-GR" sz="2800" dirty="0">
                <a:latin typeface="Calibri"/>
                <a:cs typeface="Calibri"/>
              </a:rPr>
              <a:t>Ανθρώπινα δικαιώματα και μια πτυχή της κοινωνίας που διαπνέεται από καλές ΤΠΕ</a:t>
            </a:r>
            <a:endParaRPr sz="2800" dirty="0">
              <a:latin typeface="Calibri"/>
              <a:cs typeface="Calibri"/>
            </a:endParaRPr>
          </a:p>
        </p:txBody>
      </p:sp>
      <p:pic>
        <p:nvPicPr>
          <p:cNvPr id="4" name="object 4"/>
          <p:cNvPicPr/>
          <p:nvPr/>
        </p:nvPicPr>
        <p:blipFill>
          <a:blip r:embed="rId2" cstate="print"/>
          <a:stretch>
            <a:fillRect/>
          </a:stretch>
        </p:blipFill>
        <p:spPr>
          <a:xfrm>
            <a:off x="6090589" y="640081"/>
            <a:ext cx="5461749" cy="557769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7668" y="543051"/>
            <a:ext cx="4917440" cy="1507592"/>
          </a:xfrm>
          <a:prstGeom prst="rect">
            <a:avLst/>
          </a:prstGeom>
        </p:spPr>
        <p:txBody>
          <a:bodyPr vert="horz" wrap="square" lIns="0" tIns="299212" rIns="0" bIns="0" rtlCol="0">
            <a:spAutoFit/>
          </a:bodyPr>
          <a:lstStyle/>
          <a:p>
            <a:pPr marL="12700" marR="5080">
              <a:lnSpc>
                <a:spcPts val="4700"/>
              </a:lnSpc>
              <a:spcBef>
                <a:spcPts val="740"/>
              </a:spcBef>
            </a:pPr>
            <a:r>
              <a:rPr dirty="0"/>
              <a:t>1.</a:t>
            </a:r>
            <a:r>
              <a:rPr spc="-130" dirty="0"/>
              <a:t> </a:t>
            </a:r>
            <a:r>
              <a:rPr lang="el-GR" spc="-20" dirty="0"/>
              <a:t>Ελευθερία και αξιοπρέπεια</a:t>
            </a:r>
            <a:endParaRPr spc="-10" dirty="0"/>
          </a:p>
        </p:txBody>
      </p:sp>
      <p:sp>
        <p:nvSpPr>
          <p:cNvPr id="3" name="object 3"/>
          <p:cNvSpPr txBox="1"/>
          <p:nvPr/>
        </p:nvSpPr>
        <p:spPr>
          <a:xfrm>
            <a:off x="727669" y="2408427"/>
            <a:ext cx="4785995" cy="1218282"/>
          </a:xfrm>
          <a:prstGeom prst="rect">
            <a:avLst/>
          </a:prstGeom>
        </p:spPr>
        <p:txBody>
          <a:bodyPr vert="horz" wrap="square" lIns="0" tIns="63500" rIns="0" bIns="0" rtlCol="0">
            <a:spAutoFit/>
          </a:bodyPr>
          <a:lstStyle/>
          <a:p>
            <a:pPr marL="138430" marR="5080" indent="-125730">
              <a:lnSpc>
                <a:spcPts val="3000"/>
              </a:lnSpc>
              <a:spcBef>
                <a:spcPts val="500"/>
              </a:spcBef>
              <a:buSzPct val="96428"/>
              <a:buFont typeface="Arial"/>
              <a:buChar char="•"/>
              <a:tabLst>
                <a:tab pos="241300" algn="l"/>
              </a:tabLst>
            </a:pPr>
            <a:r>
              <a:rPr lang="el-GR" sz="2800" dirty="0">
                <a:latin typeface="Calibri"/>
                <a:cs typeface="Calibri"/>
              </a:rPr>
              <a:t>Όλοι οι άνθρωποι γεννιούνται ελεύθεροι και ίσοι σε αξιοπρέπεια και δικαιώματα.</a:t>
            </a:r>
          </a:p>
        </p:txBody>
      </p:sp>
      <p:pic>
        <p:nvPicPr>
          <p:cNvPr id="4" name="object 4"/>
          <p:cNvPicPr/>
          <p:nvPr/>
        </p:nvPicPr>
        <p:blipFill>
          <a:blip r:embed="rId2" cstate="print"/>
          <a:stretch>
            <a:fillRect/>
          </a:stretch>
        </p:blipFill>
        <p:spPr>
          <a:xfrm>
            <a:off x="6090589" y="640081"/>
            <a:ext cx="5461749" cy="5577851"/>
          </a:xfrm>
          <a:prstGeom prst="rect">
            <a:avLst/>
          </a:prstGeom>
        </p:spPr>
      </p:pic>
      <p:sp>
        <p:nvSpPr>
          <p:cNvPr id="5" name="object 5"/>
          <p:cNvSpPr txBox="1"/>
          <p:nvPr/>
        </p:nvSpPr>
        <p:spPr>
          <a:xfrm>
            <a:off x="1121727" y="6007100"/>
            <a:ext cx="451866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Pictures</a:t>
            </a:r>
            <a:r>
              <a:rPr sz="1800" spc="-55" dirty="0">
                <a:latin typeface="Calibri"/>
                <a:cs typeface="Calibri"/>
              </a:rPr>
              <a:t> </a:t>
            </a:r>
            <a:r>
              <a:rPr sz="1800" dirty="0">
                <a:latin typeface="Calibri"/>
                <a:cs typeface="Calibri"/>
              </a:rPr>
              <a:t>by</a:t>
            </a:r>
            <a:r>
              <a:rPr sz="1800" spc="-40" dirty="0">
                <a:latin typeface="Calibri"/>
                <a:cs typeface="Calibri"/>
              </a:rPr>
              <a:t> </a:t>
            </a:r>
            <a:r>
              <a:rPr sz="1800" spc="-10" dirty="0">
                <a:latin typeface="Calibri"/>
                <a:cs typeface="Calibri"/>
              </a:rPr>
              <a:t>Yacine</a:t>
            </a:r>
            <a:r>
              <a:rPr sz="1800" spc="-30" dirty="0">
                <a:latin typeface="Calibri"/>
                <a:cs typeface="Calibri"/>
              </a:rPr>
              <a:t> </a:t>
            </a:r>
            <a:r>
              <a:rPr sz="1800" dirty="0">
                <a:latin typeface="Calibri"/>
                <a:cs typeface="Calibri"/>
              </a:rPr>
              <a:t>Ait</a:t>
            </a:r>
            <a:r>
              <a:rPr sz="1800" spc="-45" dirty="0">
                <a:latin typeface="Calibri"/>
                <a:cs typeface="Calibri"/>
              </a:rPr>
              <a:t> </a:t>
            </a:r>
            <a:r>
              <a:rPr sz="1800" dirty="0">
                <a:latin typeface="Calibri"/>
                <a:cs typeface="Calibri"/>
              </a:rPr>
              <a:t>Kaci,</a:t>
            </a:r>
            <a:r>
              <a:rPr sz="1800" spc="-40" dirty="0">
                <a:latin typeface="Calibri"/>
                <a:cs typeface="Calibri"/>
              </a:rPr>
              <a:t> </a:t>
            </a:r>
            <a:r>
              <a:rPr sz="1800" dirty="0">
                <a:latin typeface="Calibri"/>
                <a:cs typeface="Calibri"/>
              </a:rPr>
              <a:t>from</a:t>
            </a:r>
            <a:r>
              <a:rPr sz="1800" spc="-40" dirty="0">
                <a:latin typeface="Calibri"/>
                <a:cs typeface="Calibri"/>
              </a:rPr>
              <a:t> </a:t>
            </a:r>
            <a:r>
              <a:rPr sz="1800" dirty="0">
                <a:latin typeface="Calibri"/>
                <a:cs typeface="Calibri"/>
              </a:rPr>
              <a:t>UDHU,</a:t>
            </a:r>
            <a:r>
              <a:rPr sz="1800" spc="-40" dirty="0">
                <a:latin typeface="Calibri"/>
                <a:cs typeface="Calibri"/>
              </a:rPr>
              <a:t> </a:t>
            </a:r>
            <a:r>
              <a:rPr sz="1800" dirty="0">
                <a:latin typeface="Calibri"/>
                <a:cs typeface="Calibri"/>
              </a:rPr>
              <a:t>UN</a:t>
            </a:r>
            <a:r>
              <a:rPr sz="1800" spc="-35" dirty="0">
                <a:latin typeface="Calibri"/>
                <a:cs typeface="Calibri"/>
              </a:rPr>
              <a:t> </a:t>
            </a:r>
            <a:r>
              <a:rPr sz="1800" spc="-20" dirty="0">
                <a:latin typeface="Calibri"/>
                <a:cs typeface="Calibri"/>
              </a:rPr>
              <a:t>2015</a:t>
            </a:r>
            <a:endParaRPr sz="1800">
              <a:latin typeface="Calibri"/>
              <a:cs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7669" y="352736"/>
            <a:ext cx="4917440" cy="2055691"/>
          </a:xfrm>
          <a:prstGeom prst="rect">
            <a:avLst/>
          </a:prstGeom>
        </p:spPr>
        <p:txBody>
          <a:bodyPr vert="horz" wrap="square" lIns="0" tIns="321310" rIns="0" bIns="0" rtlCol="0">
            <a:spAutoFit/>
          </a:bodyPr>
          <a:lstStyle/>
          <a:p>
            <a:pPr marL="12700" marR="5080">
              <a:lnSpc>
                <a:spcPts val="4510"/>
              </a:lnSpc>
              <a:spcBef>
                <a:spcPts val="590"/>
              </a:spcBef>
            </a:pPr>
            <a:r>
              <a:rPr sz="4000" dirty="0"/>
              <a:t>7.</a:t>
            </a:r>
            <a:r>
              <a:rPr sz="4000" spc="-145" dirty="0"/>
              <a:t> </a:t>
            </a:r>
            <a:r>
              <a:rPr lang="el-GR" sz="4000" spc="-10" dirty="0"/>
              <a:t>Δικαίωμα στην ισότητα και την αποφυγή διακρίσεων</a:t>
            </a:r>
            <a:endParaRPr sz="4000" dirty="0"/>
          </a:p>
        </p:txBody>
      </p:sp>
      <p:sp>
        <p:nvSpPr>
          <p:cNvPr id="3" name="object 3"/>
          <p:cNvSpPr txBox="1"/>
          <p:nvPr/>
        </p:nvSpPr>
        <p:spPr>
          <a:xfrm>
            <a:off x="727669" y="2565412"/>
            <a:ext cx="4732655" cy="2842573"/>
          </a:xfrm>
          <a:prstGeom prst="rect">
            <a:avLst/>
          </a:prstGeom>
        </p:spPr>
        <p:txBody>
          <a:bodyPr vert="horz" wrap="square" lIns="0" tIns="54610" rIns="0" bIns="0" rtlCol="0">
            <a:spAutoFit/>
          </a:bodyPr>
          <a:lstStyle/>
          <a:p>
            <a:pPr marL="138430" marR="5080" indent="-125730">
              <a:lnSpc>
                <a:spcPct val="90200"/>
              </a:lnSpc>
              <a:spcBef>
                <a:spcPts val="430"/>
              </a:spcBef>
              <a:buSzPct val="96428"/>
              <a:buFont typeface="Arial"/>
              <a:buChar char="•"/>
              <a:tabLst>
                <a:tab pos="241300" algn="l"/>
              </a:tabLst>
            </a:pPr>
            <a:r>
              <a:rPr lang="el-GR" sz="2400" dirty="0">
                <a:latin typeface="Calibri"/>
                <a:cs typeface="Calibri"/>
              </a:rPr>
              <a:t>Όλοι είναι ίσοι ενώπιον του νόμου και δικαιούνται χωρίς καμία διάκριση ίση προστασία από το νόμο</a:t>
            </a:r>
            <a:r>
              <a:rPr sz="2400" spc="-20" dirty="0">
                <a:latin typeface="Calibri"/>
                <a:cs typeface="Calibri"/>
              </a:rPr>
              <a:t>.</a:t>
            </a:r>
            <a:endParaRPr sz="2400" dirty="0">
              <a:latin typeface="Calibri"/>
              <a:cs typeface="Calibri"/>
            </a:endParaRPr>
          </a:p>
          <a:p>
            <a:pPr marL="138430" marR="286385" indent="-125730">
              <a:lnSpc>
                <a:spcPct val="90000"/>
              </a:lnSpc>
              <a:spcBef>
                <a:spcPts val="980"/>
              </a:spcBef>
              <a:buSzPct val="96428"/>
              <a:buFont typeface="Arial"/>
              <a:buChar char="•"/>
              <a:tabLst>
                <a:tab pos="241300" algn="l"/>
              </a:tabLst>
            </a:pPr>
            <a:r>
              <a:rPr lang="el-GR" sz="2400" dirty="0">
                <a:latin typeface="Calibri"/>
                <a:cs typeface="Calibri"/>
              </a:rPr>
              <a:t>Όλοι δικαιούνται ίση προστασία από κάθε διάκριση .... και από κάθε υποκίνηση τέτοιων διακρίσεων.</a:t>
            </a:r>
            <a:r>
              <a:rPr sz="2400" spc="-10" dirty="0">
                <a:latin typeface="Calibri"/>
                <a:cs typeface="Calibri"/>
              </a:rPr>
              <a:t>.</a:t>
            </a:r>
            <a:endParaRPr sz="2400" dirty="0">
              <a:latin typeface="Calibri"/>
              <a:cs typeface="Calibri"/>
            </a:endParaRPr>
          </a:p>
        </p:txBody>
      </p:sp>
      <p:pic>
        <p:nvPicPr>
          <p:cNvPr id="4" name="object 4"/>
          <p:cNvPicPr/>
          <p:nvPr/>
        </p:nvPicPr>
        <p:blipFill>
          <a:blip r:embed="rId2" cstate="print"/>
          <a:stretch>
            <a:fillRect/>
          </a:stretch>
        </p:blipFill>
        <p:spPr>
          <a:xfrm>
            <a:off x="6090589" y="640081"/>
            <a:ext cx="5461749" cy="557785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7668" y="304800"/>
            <a:ext cx="5210521" cy="1755865"/>
          </a:xfrm>
          <a:prstGeom prst="rect">
            <a:avLst/>
          </a:prstGeom>
        </p:spPr>
        <p:txBody>
          <a:bodyPr vert="horz" wrap="square" lIns="0" tIns="519684" rIns="0" bIns="0" rtlCol="0">
            <a:spAutoFit/>
          </a:bodyPr>
          <a:lstStyle/>
          <a:p>
            <a:pPr marL="12700">
              <a:lnSpc>
                <a:spcPct val="100000"/>
              </a:lnSpc>
              <a:spcBef>
                <a:spcPts val="100"/>
              </a:spcBef>
            </a:pPr>
            <a:r>
              <a:rPr sz="4000" dirty="0"/>
              <a:t>12.</a:t>
            </a:r>
            <a:r>
              <a:rPr sz="4000" spc="-140" dirty="0"/>
              <a:t> </a:t>
            </a:r>
            <a:r>
              <a:rPr lang="el-GR" sz="4000" spc="-10" dirty="0"/>
              <a:t>Δικαίωμα στην ιδιωτικότητα</a:t>
            </a:r>
            <a:endParaRPr sz="4000" spc="-40" dirty="0"/>
          </a:p>
        </p:txBody>
      </p:sp>
      <p:sp>
        <p:nvSpPr>
          <p:cNvPr id="3" name="object 3"/>
          <p:cNvSpPr txBox="1">
            <a:spLocks noGrp="1"/>
          </p:cNvSpPr>
          <p:nvPr>
            <p:ph type="body" idx="1"/>
          </p:nvPr>
        </p:nvSpPr>
        <p:spPr>
          <a:xfrm>
            <a:off x="727668" y="2182733"/>
            <a:ext cx="4947920" cy="3736150"/>
          </a:xfrm>
          <a:prstGeom prst="rect">
            <a:avLst/>
          </a:prstGeom>
        </p:spPr>
        <p:txBody>
          <a:bodyPr vert="horz" wrap="square" lIns="0" tIns="133857" rIns="0" bIns="0" rtlCol="0">
            <a:spAutoFit/>
          </a:bodyPr>
          <a:lstStyle/>
          <a:p>
            <a:pPr marL="12700" marR="5080" algn="just">
              <a:lnSpc>
                <a:spcPct val="90100"/>
              </a:lnSpc>
              <a:spcBef>
                <a:spcPts val="430"/>
              </a:spcBef>
            </a:pPr>
            <a:r>
              <a:rPr lang="el-GR" sz="2600" dirty="0"/>
              <a:t>Κανείς δεν πρέπει να υποβάλλεται σε αυθαίρετες παρεμβάσεις στην ιδιωτική του ζωή, την οικογένεια, την κατοικία ή την αλληλογραφία του, ούτε σε επιθέσεις κατά της εντιμότητας και της υπόληψής του. Ο καθένας έχει δικαίωμα στην προστασία του νόμου κατά των παρεμβάσεων ή των επιθέσεων αυτών.</a:t>
            </a:r>
            <a:endParaRPr sz="2600" spc="-10" dirty="0"/>
          </a:p>
        </p:txBody>
      </p:sp>
      <p:grpSp>
        <p:nvGrpSpPr>
          <p:cNvPr id="4" name="object 4"/>
          <p:cNvGrpSpPr/>
          <p:nvPr/>
        </p:nvGrpSpPr>
        <p:grpSpPr>
          <a:xfrm>
            <a:off x="6090589" y="640081"/>
            <a:ext cx="5614670" cy="5730875"/>
            <a:chOff x="6090589" y="640081"/>
            <a:chExt cx="5614670" cy="5730875"/>
          </a:xfrm>
        </p:grpSpPr>
        <p:pic>
          <p:nvPicPr>
            <p:cNvPr id="5" name="object 5"/>
            <p:cNvPicPr/>
            <p:nvPr/>
          </p:nvPicPr>
          <p:blipFill>
            <a:blip r:embed="rId2" cstate="print"/>
            <a:stretch>
              <a:fillRect/>
            </a:stretch>
          </p:blipFill>
          <p:spPr>
            <a:xfrm>
              <a:off x="6090589" y="640081"/>
              <a:ext cx="5461749" cy="5577851"/>
            </a:xfrm>
            <a:prstGeom prst="rect">
              <a:avLst/>
            </a:prstGeom>
          </p:spPr>
        </p:pic>
        <p:pic>
          <p:nvPicPr>
            <p:cNvPr id="6" name="object 6"/>
            <p:cNvPicPr/>
            <p:nvPr/>
          </p:nvPicPr>
          <p:blipFill>
            <a:blip r:embed="rId2" cstate="print"/>
            <a:stretch>
              <a:fillRect/>
            </a:stretch>
          </p:blipFill>
          <p:spPr>
            <a:xfrm>
              <a:off x="6242989" y="792481"/>
              <a:ext cx="5461749" cy="5577851"/>
            </a:xfrm>
            <a:prstGeom prst="rect">
              <a:avLst/>
            </a:prstGeom>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7668" y="543051"/>
            <a:ext cx="4917440" cy="2110321"/>
          </a:xfrm>
          <a:prstGeom prst="rect">
            <a:avLst/>
          </a:prstGeom>
        </p:spPr>
        <p:txBody>
          <a:bodyPr vert="horz" wrap="square" lIns="0" tIns="299212" rIns="0" bIns="0" rtlCol="0">
            <a:spAutoFit/>
          </a:bodyPr>
          <a:lstStyle/>
          <a:p>
            <a:pPr marL="12700" marR="5080">
              <a:lnSpc>
                <a:spcPts val="4700"/>
              </a:lnSpc>
              <a:spcBef>
                <a:spcPts val="740"/>
              </a:spcBef>
            </a:pPr>
            <a:r>
              <a:rPr dirty="0"/>
              <a:t>3.</a:t>
            </a:r>
            <a:r>
              <a:rPr spc="-165" dirty="0"/>
              <a:t> </a:t>
            </a:r>
            <a:r>
              <a:rPr lang="el-GR" spc="-10" dirty="0"/>
              <a:t>Δικαίωμα στη ζωή, την ελευθερία και την ασφάλεια</a:t>
            </a:r>
            <a:endParaRPr spc="-10" dirty="0"/>
          </a:p>
        </p:txBody>
      </p:sp>
      <p:sp>
        <p:nvSpPr>
          <p:cNvPr id="3" name="object 3"/>
          <p:cNvSpPr txBox="1"/>
          <p:nvPr/>
        </p:nvSpPr>
        <p:spPr>
          <a:xfrm>
            <a:off x="727668" y="2895600"/>
            <a:ext cx="4559935" cy="1218282"/>
          </a:xfrm>
          <a:prstGeom prst="rect">
            <a:avLst/>
          </a:prstGeom>
        </p:spPr>
        <p:txBody>
          <a:bodyPr vert="horz" wrap="square" lIns="0" tIns="63500" rIns="0" bIns="0" rtlCol="0">
            <a:spAutoFit/>
          </a:bodyPr>
          <a:lstStyle/>
          <a:p>
            <a:pPr marL="138430" marR="5080" indent="-125730">
              <a:lnSpc>
                <a:spcPts val="3000"/>
              </a:lnSpc>
              <a:spcBef>
                <a:spcPts val="500"/>
              </a:spcBef>
              <a:buSzPct val="96428"/>
              <a:buFont typeface="Arial"/>
              <a:buChar char="•"/>
              <a:tabLst>
                <a:tab pos="241300" algn="l"/>
              </a:tabLst>
            </a:pPr>
            <a:r>
              <a:rPr lang="el-GR" sz="2800" spc="-10" dirty="0">
                <a:latin typeface="Calibri"/>
                <a:cs typeface="Calibri"/>
              </a:rPr>
              <a:t>Κάθε άτομο έχει δικαίωμα στη ζωή, την ελευθερία και την προσωπική ασφάλεια.</a:t>
            </a:r>
            <a:endParaRPr sz="2800" dirty="0">
              <a:latin typeface="Calibri"/>
              <a:cs typeface="Calibri"/>
            </a:endParaRPr>
          </a:p>
        </p:txBody>
      </p:sp>
      <p:pic>
        <p:nvPicPr>
          <p:cNvPr id="4" name="object 4"/>
          <p:cNvPicPr/>
          <p:nvPr/>
        </p:nvPicPr>
        <p:blipFill>
          <a:blip r:embed="rId2" cstate="print"/>
          <a:stretch>
            <a:fillRect/>
          </a:stretch>
        </p:blipFill>
        <p:spPr>
          <a:xfrm>
            <a:off x="6090612" y="640081"/>
            <a:ext cx="5461726" cy="5577851"/>
          </a:xfrm>
          <a:prstGeom prst="rect">
            <a:avLst/>
          </a:prstGeom>
        </p:spPr>
      </p:pic>
      <p:sp>
        <p:nvSpPr>
          <p:cNvPr id="5" name="object 5"/>
          <p:cNvSpPr txBox="1"/>
          <p:nvPr/>
        </p:nvSpPr>
        <p:spPr>
          <a:xfrm>
            <a:off x="1121727" y="6007100"/>
            <a:ext cx="451866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Pictures</a:t>
            </a:r>
            <a:r>
              <a:rPr sz="1800" spc="-55" dirty="0">
                <a:latin typeface="Calibri"/>
                <a:cs typeface="Calibri"/>
              </a:rPr>
              <a:t> </a:t>
            </a:r>
            <a:r>
              <a:rPr sz="1800" dirty="0">
                <a:latin typeface="Calibri"/>
                <a:cs typeface="Calibri"/>
              </a:rPr>
              <a:t>by</a:t>
            </a:r>
            <a:r>
              <a:rPr sz="1800" spc="-40" dirty="0">
                <a:latin typeface="Calibri"/>
                <a:cs typeface="Calibri"/>
              </a:rPr>
              <a:t> </a:t>
            </a:r>
            <a:r>
              <a:rPr sz="1800" spc="-10" dirty="0">
                <a:latin typeface="Calibri"/>
                <a:cs typeface="Calibri"/>
              </a:rPr>
              <a:t>Yacine</a:t>
            </a:r>
            <a:r>
              <a:rPr sz="1800" spc="-30" dirty="0">
                <a:latin typeface="Calibri"/>
                <a:cs typeface="Calibri"/>
              </a:rPr>
              <a:t> </a:t>
            </a:r>
            <a:r>
              <a:rPr sz="1800" dirty="0">
                <a:latin typeface="Calibri"/>
                <a:cs typeface="Calibri"/>
              </a:rPr>
              <a:t>Ait</a:t>
            </a:r>
            <a:r>
              <a:rPr sz="1800" spc="-45" dirty="0">
                <a:latin typeface="Calibri"/>
                <a:cs typeface="Calibri"/>
              </a:rPr>
              <a:t> </a:t>
            </a:r>
            <a:r>
              <a:rPr sz="1800" dirty="0">
                <a:latin typeface="Calibri"/>
                <a:cs typeface="Calibri"/>
              </a:rPr>
              <a:t>Kaci,</a:t>
            </a:r>
            <a:r>
              <a:rPr sz="1800" spc="-40" dirty="0">
                <a:latin typeface="Calibri"/>
                <a:cs typeface="Calibri"/>
              </a:rPr>
              <a:t> </a:t>
            </a:r>
            <a:r>
              <a:rPr sz="1800" dirty="0">
                <a:latin typeface="Calibri"/>
                <a:cs typeface="Calibri"/>
              </a:rPr>
              <a:t>from</a:t>
            </a:r>
            <a:r>
              <a:rPr sz="1800" spc="-40" dirty="0">
                <a:latin typeface="Calibri"/>
                <a:cs typeface="Calibri"/>
              </a:rPr>
              <a:t> </a:t>
            </a:r>
            <a:r>
              <a:rPr sz="1800" dirty="0">
                <a:latin typeface="Calibri"/>
                <a:cs typeface="Calibri"/>
              </a:rPr>
              <a:t>UDHU,</a:t>
            </a:r>
            <a:r>
              <a:rPr sz="1800" spc="-40" dirty="0">
                <a:latin typeface="Calibri"/>
                <a:cs typeface="Calibri"/>
              </a:rPr>
              <a:t> </a:t>
            </a:r>
            <a:r>
              <a:rPr sz="1800" dirty="0">
                <a:latin typeface="Calibri"/>
                <a:cs typeface="Calibri"/>
              </a:rPr>
              <a:t>UN</a:t>
            </a:r>
            <a:r>
              <a:rPr sz="1800" spc="-35" dirty="0">
                <a:latin typeface="Calibri"/>
                <a:cs typeface="Calibri"/>
              </a:rPr>
              <a:t> </a:t>
            </a:r>
            <a:r>
              <a:rPr sz="1800" spc="-20" dirty="0">
                <a:latin typeface="Calibri"/>
                <a:cs typeface="Calibri"/>
              </a:rPr>
              <a:t>2015</a:t>
            </a:r>
            <a:endParaRPr sz="18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685800" y="990600"/>
            <a:ext cx="3276600" cy="3071738"/>
          </a:xfrm>
          <a:prstGeom prst="rect">
            <a:avLst/>
          </a:prstGeom>
        </p:spPr>
        <p:txBody>
          <a:bodyPr vert="horz" wrap="square" lIns="0" tIns="79375" rIns="0" bIns="0" rtlCol="0">
            <a:spAutoFit/>
          </a:bodyPr>
          <a:lstStyle/>
          <a:p>
            <a:pPr marL="12700" marR="5080">
              <a:lnSpc>
                <a:spcPct val="90000"/>
              </a:lnSpc>
              <a:spcBef>
                <a:spcPts val="625"/>
              </a:spcBef>
            </a:pPr>
            <a:r>
              <a:rPr lang="el-GR" sz="3600" dirty="0">
                <a:solidFill>
                  <a:srgbClr val="FFFFFF"/>
                </a:solidFill>
              </a:rPr>
              <a:t>Βρισκόμαστε σε μια επικίνδυνη πλοήγηση, δεδομένης της επανάστασης των ΤΠΕ</a:t>
            </a:r>
            <a:endParaRPr sz="3600" spc="-10" dirty="0">
              <a:solidFill>
                <a:srgbClr val="FFFFFF"/>
              </a:solidFill>
            </a:endParaRPr>
          </a:p>
        </p:txBody>
      </p:sp>
      <p:pic>
        <p:nvPicPr>
          <p:cNvPr id="3" name="object 3"/>
          <p:cNvPicPr/>
          <p:nvPr/>
        </p:nvPicPr>
        <p:blipFill>
          <a:blip r:embed="rId2" cstate="print"/>
          <a:stretch>
            <a:fillRect/>
          </a:stretch>
        </p:blipFill>
        <p:spPr>
          <a:xfrm>
            <a:off x="4654296" y="10"/>
            <a:ext cx="7537704" cy="6857989"/>
          </a:xfrm>
          <a:prstGeom prst="rect">
            <a:avLst/>
          </a:prstGeom>
        </p:spPr>
      </p:pic>
      <p:sp>
        <p:nvSpPr>
          <p:cNvPr id="4" name="object 4"/>
          <p:cNvSpPr txBox="1"/>
          <p:nvPr/>
        </p:nvSpPr>
        <p:spPr>
          <a:xfrm>
            <a:off x="793623" y="4800600"/>
            <a:ext cx="351472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ED7C30"/>
                </a:solidFill>
                <a:latin typeface="Calibri"/>
                <a:cs typeface="Calibri"/>
              </a:rPr>
              <a:t>Turner:Dutch</a:t>
            </a:r>
            <a:r>
              <a:rPr sz="1800" spc="-25" dirty="0">
                <a:solidFill>
                  <a:srgbClr val="ED7C30"/>
                </a:solidFill>
                <a:latin typeface="Calibri"/>
                <a:cs typeface="Calibri"/>
              </a:rPr>
              <a:t> </a:t>
            </a:r>
            <a:r>
              <a:rPr sz="1800" dirty="0">
                <a:solidFill>
                  <a:srgbClr val="ED7C30"/>
                </a:solidFill>
                <a:latin typeface="Calibri"/>
                <a:cs typeface="Calibri"/>
              </a:rPr>
              <a:t>Fishing</a:t>
            </a:r>
            <a:r>
              <a:rPr sz="1800" spc="-20" dirty="0">
                <a:solidFill>
                  <a:srgbClr val="ED7C30"/>
                </a:solidFill>
                <a:latin typeface="Calibri"/>
                <a:cs typeface="Calibri"/>
              </a:rPr>
              <a:t> </a:t>
            </a:r>
            <a:r>
              <a:rPr sz="1800" dirty="0">
                <a:solidFill>
                  <a:srgbClr val="ED7C30"/>
                </a:solidFill>
                <a:latin typeface="Calibri"/>
                <a:cs typeface="Calibri"/>
              </a:rPr>
              <a:t>Boats</a:t>
            </a:r>
            <a:r>
              <a:rPr sz="1800" spc="-25" dirty="0">
                <a:solidFill>
                  <a:srgbClr val="ED7C30"/>
                </a:solidFill>
                <a:latin typeface="Calibri"/>
                <a:cs typeface="Calibri"/>
              </a:rPr>
              <a:t> </a:t>
            </a:r>
            <a:r>
              <a:rPr sz="1800" dirty="0">
                <a:solidFill>
                  <a:srgbClr val="ED7C30"/>
                </a:solidFill>
                <a:latin typeface="Calibri"/>
                <a:cs typeface="Calibri"/>
              </a:rPr>
              <a:t>in</a:t>
            </a:r>
            <a:r>
              <a:rPr sz="1800" spc="-20" dirty="0">
                <a:solidFill>
                  <a:srgbClr val="ED7C30"/>
                </a:solidFill>
                <a:latin typeface="Calibri"/>
                <a:cs typeface="Calibri"/>
              </a:rPr>
              <a:t> </a:t>
            </a:r>
            <a:r>
              <a:rPr sz="1800" dirty="0">
                <a:solidFill>
                  <a:srgbClr val="ED7C30"/>
                </a:solidFill>
                <a:latin typeface="Calibri"/>
                <a:cs typeface="Calibri"/>
              </a:rPr>
              <a:t>a</a:t>
            </a:r>
            <a:r>
              <a:rPr sz="1800" spc="-20" dirty="0">
                <a:solidFill>
                  <a:srgbClr val="ED7C30"/>
                </a:solidFill>
                <a:latin typeface="Calibri"/>
                <a:cs typeface="Calibri"/>
              </a:rPr>
              <a:t> </a:t>
            </a:r>
            <a:r>
              <a:rPr sz="1800" spc="-10" dirty="0">
                <a:solidFill>
                  <a:srgbClr val="ED7C30"/>
                </a:solidFill>
                <a:latin typeface="Calibri"/>
                <a:cs typeface="Calibri"/>
              </a:rPr>
              <a:t>Storm</a:t>
            </a:r>
            <a:endParaRPr sz="1800" dirty="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7668" y="543051"/>
            <a:ext cx="5461726" cy="1140312"/>
          </a:xfrm>
          <a:prstGeom prst="rect">
            <a:avLst/>
          </a:prstGeom>
        </p:spPr>
        <p:txBody>
          <a:bodyPr vert="horz" wrap="square" lIns="0" tIns="519684" rIns="0" bIns="0" rtlCol="0">
            <a:spAutoFit/>
          </a:bodyPr>
          <a:lstStyle/>
          <a:p>
            <a:pPr marL="12700">
              <a:lnSpc>
                <a:spcPct val="100000"/>
              </a:lnSpc>
              <a:spcBef>
                <a:spcPts val="100"/>
              </a:spcBef>
            </a:pPr>
            <a:r>
              <a:rPr sz="4000" dirty="0"/>
              <a:t>17.</a:t>
            </a:r>
            <a:r>
              <a:rPr sz="4000" spc="-140" dirty="0"/>
              <a:t> </a:t>
            </a:r>
            <a:r>
              <a:rPr lang="el-GR" sz="4000" spc="-10" dirty="0"/>
              <a:t>Δικαίωμα ιδιοκτησίας</a:t>
            </a:r>
            <a:endParaRPr sz="4000" spc="-30" dirty="0"/>
          </a:p>
        </p:txBody>
      </p:sp>
      <p:sp>
        <p:nvSpPr>
          <p:cNvPr id="3" name="object 3"/>
          <p:cNvSpPr txBox="1"/>
          <p:nvPr/>
        </p:nvSpPr>
        <p:spPr>
          <a:xfrm>
            <a:off x="727669" y="2408427"/>
            <a:ext cx="4663440" cy="1603003"/>
          </a:xfrm>
          <a:prstGeom prst="rect">
            <a:avLst/>
          </a:prstGeom>
        </p:spPr>
        <p:txBody>
          <a:bodyPr vert="horz" wrap="square" lIns="0" tIns="63500" rIns="0" bIns="0" rtlCol="0">
            <a:spAutoFit/>
          </a:bodyPr>
          <a:lstStyle/>
          <a:p>
            <a:pPr marL="138430" marR="5080" indent="-125730" algn="just">
              <a:lnSpc>
                <a:spcPts val="3000"/>
              </a:lnSpc>
              <a:spcBef>
                <a:spcPts val="500"/>
              </a:spcBef>
              <a:buSzPct val="96428"/>
              <a:buFont typeface="Arial"/>
              <a:buChar char="•"/>
              <a:tabLst>
                <a:tab pos="241300" algn="l"/>
              </a:tabLst>
            </a:pPr>
            <a:r>
              <a:rPr lang="en-US" sz="2800" b="1" dirty="0">
                <a:latin typeface="Calibri"/>
                <a:cs typeface="Calibri"/>
              </a:rPr>
              <a:t>(1)</a:t>
            </a:r>
            <a:r>
              <a:rPr lang="en-US" sz="2800" b="1" spc="-45" dirty="0">
                <a:latin typeface="Calibri"/>
                <a:cs typeface="Calibri"/>
              </a:rPr>
              <a:t> </a:t>
            </a:r>
            <a:r>
              <a:rPr lang="el-GR" sz="2800" b="1" spc="-10" dirty="0">
                <a:latin typeface="Calibri"/>
                <a:cs typeface="Calibri"/>
              </a:rPr>
              <a:t>Καθένας έχει το δικαίωμα να κατέχει ακίνητη περιουσία τόσο μεμονωμένα όσο και σε σύμπραξη με άλλους</a:t>
            </a:r>
            <a:r>
              <a:rPr lang="en-US" sz="2800" b="1" spc="-10" dirty="0">
                <a:latin typeface="Calibri"/>
                <a:cs typeface="Calibri"/>
              </a:rPr>
              <a:t>.</a:t>
            </a:r>
            <a:endParaRPr lang="en-US" sz="2800" dirty="0">
              <a:latin typeface="Calibri"/>
              <a:cs typeface="Calibri"/>
            </a:endParaRPr>
          </a:p>
        </p:txBody>
      </p:sp>
      <p:pic>
        <p:nvPicPr>
          <p:cNvPr id="4" name="object 4"/>
          <p:cNvPicPr/>
          <p:nvPr/>
        </p:nvPicPr>
        <p:blipFill>
          <a:blip r:embed="rId2" cstate="print"/>
          <a:stretch>
            <a:fillRect/>
          </a:stretch>
        </p:blipFill>
        <p:spPr>
          <a:xfrm>
            <a:off x="6090612" y="640081"/>
            <a:ext cx="5461726" cy="557785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7669" y="475334"/>
            <a:ext cx="4917440" cy="1933093"/>
          </a:xfrm>
          <a:prstGeom prst="rect">
            <a:avLst/>
          </a:prstGeom>
        </p:spPr>
        <p:txBody>
          <a:bodyPr vert="horz" wrap="square" lIns="0" tIns="390398" rIns="0" bIns="0" rtlCol="0">
            <a:spAutoFit/>
          </a:bodyPr>
          <a:lstStyle/>
          <a:p>
            <a:pPr marL="12700" marR="5080">
              <a:lnSpc>
                <a:spcPts val="4010"/>
              </a:lnSpc>
              <a:spcBef>
                <a:spcPts val="590"/>
              </a:spcBef>
            </a:pPr>
            <a:r>
              <a:rPr sz="3700" dirty="0"/>
              <a:t>20.</a:t>
            </a:r>
            <a:r>
              <a:rPr sz="3700" spc="-100" dirty="0"/>
              <a:t> </a:t>
            </a:r>
            <a:r>
              <a:rPr lang="el-GR" sz="3700" spc="-20" dirty="0"/>
              <a:t>Ελευθερία του συνέρχεσθαι και του συνεταιρίζεσθαι</a:t>
            </a:r>
            <a:endParaRPr sz="3700" dirty="0"/>
          </a:p>
        </p:txBody>
      </p:sp>
      <p:sp>
        <p:nvSpPr>
          <p:cNvPr id="3" name="object 3"/>
          <p:cNvSpPr txBox="1"/>
          <p:nvPr/>
        </p:nvSpPr>
        <p:spPr>
          <a:xfrm>
            <a:off x="721573" y="2667000"/>
            <a:ext cx="4692015" cy="2898229"/>
          </a:xfrm>
          <a:prstGeom prst="rect">
            <a:avLst/>
          </a:prstGeom>
        </p:spPr>
        <p:txBody>
          <a:bodyPr vert="horz" wrap="square" lIns="0" tIns="63500" rIns="0" bIns="0" rtlCol="0">
            <a:spAutoFit/>
          </a:bodyPr>
          <a:lstStyle/>
          <a:p>
            <a:pPr marL="138430" marR="5080" indent="-125730" algn="just">
              <a:lnSpc>
                <a:spcPts val="3000"/>
              </a:lnSpc>
              <a:spcBef>
                <a:spcPts val="500"/>
              </a:spcBef>
              <a:buSzPct val="96428"/>
              <a:buFont typeface="Arial"/>
              <a:buChar char="•"/>
              <a:tabLst>
                <a:tab pos="241300" algn="l"/>
              </a:tabLst>
            </a:pPr>
            <a:r>
              <a:rPr sz="2800" b="1" dirty="0">
                <a:latin typeface="Calibri"/>
                <a:cs typeface="Calibri"/>
              </a:rPr>
              <a:t>(1)</a:t>
            </a:r>
            <a:r>
              <a:rPr sz="2800" b="1" spc="-45" dirty="0">
                <a:latin typeface="Calibri"/>
                <a:cs typeface="Calibri"/>
              </a:rPr>
              <a:t> </a:t>
            </a:r>
            <a:r>
              <a:rPr lang="el-GR" sz="2800" b="1" spc="-10" dirty="0">
                <a:latin typeface="Calibri"/>
                <a:cs typeface="Calibri"/>
              </a:rPr>
              <a:t>Κάθε άτομο έχει δικαίωμα στην ελευθερία του ειρηνικού συνέρχεσθαι και του συνεταιρίζεσθαι</a:t>
            </a:r>
            <a:r>
              <a:rPr sz="2800" b="1" spc="-10" dirty="0">
                <a:latin typeface="Calibri"/>
                <a:cs typeface="Calibri"/>
              </a:rPr>
              <a:t>.</a:t>
            </a:r>
            <a:endParaRPr sz="2800" dirty="0">
              <a:latin typeface="Calibri"/>
              <a:cs typeface="Calibri"/>
            </a:endParaRPr>
          </a:p>
          <a:p>
            <a:pPr marL="138430" marR="223520" indent="-125730" algn="just">
              <a:lnSpc>
                <a:spcPts val="3000"/>
              </a:lnSpc>
              <a:spcBef>
                <a:spcPts val="1100"/>
              </a:spcBef>
              <a:buSzPct val="96428"/>
              <a:buFont typeface="Arial"/>
              <a:buChar char="•"/>
              <a:tabLst>
                <a:tab pos="241300" algn="l"/>
              </a:tabLst>
            </a:pPr>
            <a:r>
              <a:rPr sz="2800" b="1" dirty="0">
                <a:latin typeface="Calibri"/>
                <a:cs typeface="Calibri"/>
              </a:rPr>
              <a:t>(2)</a:t>
            </a:r>
            <a:r>
              <a:rPr sz="2800" b="1" spc="-35" dirty="0">
                <a:latin typeface="Calibri"/>
                <a:cs typeface="Calibri"/>
              </a:rPr>
              <a:t> </a:t>
            </a:r>
            <a:r>
              <a:rPr lang="el-GR" sz="2800" b="1" dirty="0">
                <a:latin typeface="Calibri"/>
                <a:cs typeface="Calibri"/>
              </a:rPr>
              <a:t>Κανείς δεν μπορεί να εξαναγκαστεί να ανήκει σε κάποια ένωση</a:t>
            </a:r>
            <a:r>
              <a:rPr sz="2800" b="1" spc="-10" dirty="0">
                <a:latin typeface="Calibri"/>
                <a:cs typeface="Calibri"/>
              </a:rPr>
              <a:t>.</a:t>
            </a:r>
            <a:endParaRPr sz="2800" dirty="0">
              <a:latin typeface="Calibri"/>
              <a:cs typeface="Calibri"/>
            </a:endParaRPr>
          </a:p>
        </p:txBody>
      </p:sp>
      <p:pic>
        <p:nvPicPr>
          <p:cNvPr id="4" name="object 4"/>
          <p:cNvPicPr/>
          <p:nvPr/>
        </p:nvPicPr>
        <p:blipFill>
          <a:blip r:embed="rId2" cstate="print"/>
          <a:stretch>
            <a:fillRect/>
          </a:stretch>
        </p:blipFill>
        <p:spPr>
          <a:xfrm>
            <a:off x="6090589" y="640081"/>
            <a:ext cx="5461749" cy="557785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640081"/>
            <a:ext cx="3780154" cy="1903085"/>
          </a:xfrm>
          <a:prstGeom prst="rect">
            <a:avLst/>
          </a:prstGeom>
        </p:spPr>
        <p:txBody>
          <a:bodyPr vert="horz" wrap="square" lIns="0" tIns="93980" rIns="0" bIns="0" rtlCol="0">
            <a:spAutoFit/>
          </a:bodyPr>
          <a:lstStyle/>
          <a:p>
            <a:pPr marL="12700" marR="5080">
              <a:lnSpc>
                <a:spcPts val="4700"/>
              </a:lnSpc>
              <a:spcBef>
                <a:spcPts val="740"/>
              </a:spcBef>
            </a:pPr>
            <a:r>
              <a:rPr sz="3600" dirty="0"/>
              <a:t>8.</a:t>
            </a:r>
            <a:r>
              <a:rPr sz="3600" spc="-140" dirty="0"/>
              <a:t> </a:t>
            </a:r>
            <a:r>
              <a:rPr lang="el-GR" sz="3600" spc="-10" dirty="0"/>
              <a:t>Δικαίωμα αποτελεσματικής προσφυγής</a:t>
            </a:r>
            <a:endParaRPr sz="3600" spc="-35" dirty="0"/>
          </a:p>
        </p:txBody>
      </p:sp>
      <p:sp>
        <p:nvSpPr>
          <p:cNvPr id="3" name="object 3"/>
          <p:cNvSpPr txBox="1"/>
          <p:nvPr/>
        </p:nvSpPr>
        <p:spPr>
          <a:xfrm>
            <a:off x="914400" y="3200400"/>
            <a:ext cx="4931410" cy="2369820"/>
          </a:xfrm>
          <a:prstGeom prst="rect">
            <a:avLst/>
          </a:prstGeom>
        </p:spPr>
        <p:txBody>
          <a:bodyPr vert="horz" wrap="square" lIns="0" tIns="55879" rIns="0" bIns="0" rtlCol="0">
            <a:spAutoFit/>
          </a:bodyPr>
          <a:lstStyle/>
          <a:p>
            <a:pPr marL="138430" marR="5080" indent="-125730" algn="just">
              <a:lnSpc>
                <a:spcPct val="89900"/>
              </a:lnSpc>
              <a:spcBef>
                <a:spcPts val="439"/>
              </a:spcBef>
              <a:buSzPct val="96428"/>
              <a:buFont typeface="Arial"/>
              <a:buChar char="•"/>
              <a:tabLst>
                <a:tab pos="241300" algn="l"/>
              </a:tabLst>
            </a:pPr>
            <a:r>
              <a:rPr lang="el-GR" sz="2800" spc="-10" dirty="0">
                <a:latin typeface="Calibri"/>
                <a:cs typeface="Calibri"/>
              </a:rPr>
              <a:t>Καθένας έχει δικαίωμα αποτελεσματικής προσφυγής στα αρμόδια εθνικά δικαστήρια για πράξεις που παραβιάζουν τα θεμελιώδη δικαιώματα που του παρέχει το σύνταγμα ή ο νόμος.</a:t>
            </a:r>
            <a:endParaRPr sz="2800" dirty="0">
              <a:latin typeface="Calibri"/>
              <a:cs typeface="Calibri"/>
            </a:endParaRPr>
          </a:p>
        </p:txBody>
      </p:sp>
      <p:pic>
        <p:nvPicPr>
          <p:cNvPr id="4" name="object 4"/>
          <p:cNvPicPr/>
          <p:nvPr/>
        </p:nvPicPr>
        <p:blipFill>
          <a:blip r:embed="rId2" cstate="print"/>
          <a:stretch>
            <a:fillRect/>
          </a:stretch>
        </p:blipFill>
        <p:spPr>
          <a:xfrm>
            <a:off x="6090589" y="640081"/>
            <a:ext cx="5461749" cy="557785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7668" y="1050036"/>
            <a:ext cx="4808220" cy="1367041"/>
          </a:xfrm>
          <a:prstGeom prst="rect">
            <a:avLst/>
          </a:prstGeom>
        </p:spPr>
        <p:txBody>
          <a:bodyPr vert="horz" wrap="square" lIns="0" tIns="12700" rIns="0" bIns="0" rtlCol="0">
            <a:spAutoFit/>
          </a:bodyPr>
          <a:lstStyle/>
          <a:p>
            <a:pPr marL="12700">
              <a:lnSpc>
                <a:spcPct val="100000"/>
              </a:lnSpc>
              <a:spcBef>
                <a:spcPts val="100"/>
              </a:spcBef>
            </a:pPr>
            <a:r>
              <a:rPr dirty="0"/>
              <a:t>10.</a:t>
            </a:r>
            <a:r>
              <a:rPr spc="-120" dirty="0"/>
              <a:t> </a:t>
            </a:r>
            <a:r>
              <a:rPr lang="el-GR" spc="-10" dirty="0"/>
              <a:t>Δικαίωμα ακρόασης</a:t>
            </a:r>
            <a:endParaRPr spc="-10" dirty="0"/>
          </a:p>
        </p:txBody>
      </p:sp>
      <p:sp>
        <p:nvSpPr>
          <p:cNvPr id="3" name="object 3"/>
          <p:cNvSpPr txBox="1"/>
          <p:nvPr/>
        </p:nvSpPr>
        <p:spPr>
          <a:xfrm>
            <a:off x="727668" y="2590800"/>
            <a:ext cx="4987332" cy="3158813"/>
          </a:xfrm>
          <a:prstGeom prst="rect">
            <a:avLst/>
          </a:prstGeom>
        </p:spPr>
        <p:txBody>
          <a:bodyPr vert="horz" wrap="square" lIns="0" tIns="55880" rIns="0" bIns="0" rtlCol="0">
            <a:spAutoFit/>
          </a:bodyPr>
          <a:lstStyle/>
          <a:p>
            <a:pPr marL="138430" marR="5080" indent="-125730" algn="just">
              <a:lnSpc>
                <a:spcPct val="89800"/>
              </a:lnSpc>
              <a:spcBef>
                <a:spcPts val="440"/>
              </a:spcBef>
              <a:buSzPct val="96428"/>
              <a:buFont typeface="Arial"/>
              <a:buChar char="•"/>
              <a:tabLst>
                <a:tab pos="241300" algn="l"/>
                <a:tab pos="2999105" algn="l"/>
              </a:tabLst>
            </a:pPr>
            <a:r>
              <a:rPr lang="el-GR" sz="2800" spc="-10" dirty="0">
                <a:latin typeface="Calibri"/>
                <a:cs typeface="Calibri"/>
              </a:rPr>
              <a:t>Καθένας δικαιούται σε πλήρη ισότητα δίκαιη και δημόσια ακρόαση από ανεξάρτητο και αμερόληπτο δικαστήριο, για τον καθορισμό των δικαιωμάτων και των υποχρεώσεών του και κάθε ποινικής κατηγορίας εναντίον του.</a:t>
            </a:r>
          </a:p>
        </p:txBody>
      </p:sp>
      <p:pic>
        <p:nvPicPr>
          <p:cNvPr id="4" name="object 4"/>
          <p:cNvPicPr/>
          <p:nvPr/>
        </p:nvPicPr>
        <p:blipFill>
          <a:blip r:embed="rId2" cstate="print"/>
          <a:stretch>
            <a:fillRect/>
          </a:stretch>
        </p:blipFill>
        <p:spPr>
          <a:xfrm>
            <a:off x="6090612" y="640081"/>
            <a:ext cx="5461726" cy="557785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7668" y="543051"/>
            <a:ext cx="4917440" cy="1507592"/>
          </a:xfrm>
          <a:prstGeom prst="rect">
            <a:avLst/>
          </a:prstGeom>
        </p:spPr>
        <p:txBody>
          <a:bodyPr vert="horz" wrap="square" lIns="0" tIns="299212" rIns="0" bIns="0" rtlCol="0">
            <a:spAutoFit/>
          </a:bodyPr>
          <a:lstStyle/>
          <a:p>
            <a:pPr marL="12700" marR="5080">
              <a:lnSpc>
                <a:spcPts val="4700"/>
              </a:lnSpc>
              <a:spcBef>
                <a:spcPts val="740"/>
              </a:spcBef>
            </a:pPr>
            <a:r>
              <a:rPr dirty="0"/>
              <a:t>11.</a:t>
            </a:r>
            <a:r>
              <a:rPr spc="-130" dirty="0"/>
              <a:t> </a:t>
            </a:r>
            <a:r>
              <a:rPr lang="el-GR" spc="-40" dirty="0"/>
              <a:t>Το τεκμήριο αθωότητας</a:t>
            </a:r>
            <a:endParaRPr spc="-10" dirty="0"/>
          </a:p>
        </p:txBody>
      </p:sp>
      <p:sp>
        <p:nvSpPr>
          <p:cNvPr id="3" name="object 3"/>
          <p:cNvSpPr txBox="1"/>
          <p:nvPr/>
        </p:nvSpPr>
        <p:spPr>
          <a:xfrm>
            <a:off x="727669" y="2408427"/>
            <a:ext cx="4817745" cy="3546612"/>
          </a:xfrm>
          <a:prstGeom prst="rect">
            <a:avLst/>
          </a:prstGeom>
        </p:spPr>
        <p:txBody>
          <a:bodyPr vert="horz" wrap="square" lIns="0" tIns="55880" rIns="0" bIns="0" rtlCol="0">
            <a:spAutoFit/>
          </a:bodyPr>
          <a:lstStyle/>
          <a:p>
            <a:pPr marL="138430" marR="5080" indent="-125730" algn="just">
              <a:lnSpc>
                <a:spcPct val="89800"/>
              </a:lnSpc>
              <a:spcBef>
                <a:spcPts val="440"/>
              </a:spcBef>
              <a:buSzPct val="96428"/>
              <a:buFont typeface="Arial"/>
              <a:buChar char="•"/>
              <a:tabLst>
                <a:tab pos="241300" algn="l"/>
              </a:tabLst>
            </a:pPr>
            <a:r>
              <a:rPr sz="2800" b="1" dirty="0">
                <a:latin typeface="Calibri"/>
                <a:cs typeface="Calibri"/>
              </a:rPr>
              <a:t>(1)</a:t>
            </a:r>
            <a:r>
              <a:rPr sz="2800" b="1" spc="-65" dirty="0">
                <a:latin typeface="Calibri"/>
                <a:cs typeface="Calibri"/>
              </a:rPr>
              <a:t> </a:t>
            </a:r>
            <a:r>
              <a:rPr lang="el-GR" sz="2800" b="1" spc="-10" dirty="0">
                <a:latin typeface="Calibri"/>
                <a:cs typeface="Calibri"/>
              </a:rPr>
              <a:t>Κάθε κατηγορούμενος για ποινικό αδίκημα έχει το δικαίωμα να θεωρείται αθώος έως ότου αποδειχθεί ένοχος σύμφωνα με το νόμο σε δημόσια δίκη κατά την οποία είχε όλες τις απαραίτητες εγγυήσεις για την υπεράσπισή του.</a:t>
            </a:r>
            <a:endParaRPr sz="2800" dirty="0">
              <a:latin typeface="Calibri"/>
              <a:cs typeface="Calibri"/>
            </a:endParaRPr>
          </a:p>
        </p:txBody>
      </p:sp>
      <p:pic>
        <p:nvPicPr>
          <p:cNvPr id="4" name="object 4"/>
          <p:cNvPicPr/>
          <p:nvPr/>
        </p:nvPicPr>
        <p:blipFill>
          <a:blip r:embed="rId2" cstate="print"/>
          <a:stretch>
            <a:fillRect/>
          </a:stretch>
        </p:blipFill>
        <p:spPr>
          <a:xfrm>
            <a:off x="6159551" y="640081"/>
            <a:ext cx="5392787" cy="545359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83820" rIns="0" bIns="0" rtlCol="0">
            <a:spAutoFit/>
          </a:bodyPr>
          <a:lstStyle/>
          <a:p>
            <a:pPr marL="12700" marR="5080">
              <a:lnSpc>
                <a:spcPts val="4300"/>
              </a:lnSpc>
              <a:spcBef>
                <a:spcPts val="660"/>
              </a:spcBef>
            </a:pPr>
            <a:r>
              <a:rPr sz="4000" dirty="0"/>
              <a:t>19.</a:t>
            </a:r>
            <a:r>
              <a:rPr sz="4000" spc="-130" dirty="0"/>
              <a:t> </a:t>
            </a:r>
            <a:r>
              <a:rPr lang="el-GR" sz="4000" spc="-20" dirty="0"/>
              <a:t>Ελευθερία γνώμης, έκφρασης και πληροφόρησης</a:t>
            </a:r>
            <a:endParaRPr sz="4000" dirty="0"/>
          </a:p>
        </p:txBody>
      </p:sp>
      <p:sp>
        <p:nvSpPr>
          <p:cNvPr id="3" name="object 3"/>
          <p:cNvSpPr txBox="1">
            <a:spLocks noGrp="1"/>
          </p:cNvSpPr>
          <p:nvPr>
            <p:ph type="body" idx="1"/>
          </p:nvPr>
        </p:nvSpPr>
        <p:spPr>
          <a:xfrm>
            <a:off x="727668" y="2438400"/>
            <a:ext cx="4947920" cy="3416320"/>
          </a:xfrm>
          <a:prstGeom prst="rect">
            <a:avLst/>
          </a:prstGeom>
        </p:spPr>
        <p:txBody>
          <a:bodyPr vert="horz" wrap="square" lIns="0" tIns="91440" rIns="0" bIns="0" rtlCol="0">
            <a:spAutoFit/>
          </a:bodyPr>
          <a:lstStyle/>
          <a:p>
            <a:pPr marL="12700" algn="just">
              <a:lnSpc>
                <a:spcPct val="100000"/>
              </a:lnSpc>
              <a:spcBef>
                <a:spcPts val="720"/>
              </a:spcBef>
            </a:pPr>
            <a:r>
              <a:rPr lang="el-GR" sz="2400" spc="-10" dirty="0"/>
              <a:t>Κάθε άτομο έχει το δικαίωμα στην ελευθερία της γνώμης και της έκφρασης- το δικαίωμα αυτό περιλαμβάνει την ελευθερία να έχει κανείς γνώμη χωρίς παρεμβάσεις και να αναζητά, να λαμβάνει και να μεταδίδει πληροφορίες και ιδέες με οποιοδήποτε μέσο και ανεξαρτήτως συνόρων.</a:t>
            </a:r>
          </a:p>
        </p:txBody>
      </p:sp>
      <p:pic>
        <p:nvPicPr>
          <p:cNvPr id="4" name="object 4"/>
          <p:cNvPicPr/>
          <p:nvPr/>
        </p:nvPicPr>
        <p:blipFill>
          <a:blip r:embed="rId2" cstate="print"/>
          <a:stretch>
            <a:fillRect/>
          </a:stretch>
        </p:blipFill>
        <p:spPr>
          <a:xfrm>
            <a:off x="6090589" y="640081"/>
            <a:ext cx="5461749" cy="557785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7668" y="543051"/>
            <a:ext cx="4917440" cy="2110321"/>
          </a:xfrm>
          <a:prstGeom prst="rect">
            <a:avLst/>
          </a:prstGeom>
        </p:spPr>
        <p:txBody>
          <a:bodyPr vert="horz" wrap="square" lIns="0" tIns="299212" rIns="0" bIns="0" rtlCol="0">
            <a:spAutoFit/>
          </a:bodyPr>
          <a:lstStyle/>
          <a:p>
            <a:pPr marL="12700" marR="5080" algn="l">
              <a:lnSpc>
                <a:spcPts val="4700"/>
              </a:lnSpc>
              <a:spcBef>
                <a:spcPts val="740"/>
              </a:spcBef>
            </a:pPr>
            <a:r>
              <a:rPr sz="4000" dirty="0"/>
              <a:t>21.</a:t>
            </a:r>
            <a:r>
              <a:rPr sz="4000" spc="-150" dirty="0"/>
              <a:t> </a:t>
            </a:r>
            <a:r>
              <a:rPr lang="el-GR" sz="4000" spc="-10" dirty="0"/>
              <a:t>Δικαίωμα συμμετοχής στην κυβέρνηση</a:t>
            </a:r>
            <a:endParaRPr sz="4000" spc="-10" dirty="0"/>
          </a:p>
        </p:txBody>
      </p:sp>
      <p:sp>
        <p:nvSpPr>
          <p:cNvPr id="3" name="object 3"/>
          <p:cNvSpPr txBox="1"/>
          <p:nvPr/>
        </p:nvSpPr>
        <p:spPr>
          <a:xfrm>
            <a:off x="727668" y="3048000"/>
            <a:ext cx="4907280" cy="2652201"/>
          </a:xfrm>
          <a:prstGeom prst="rect">
            <a:avLst/>
          </a:prstGeom>
        </p:spPr>
        <p:txBody>
          <a:bodyPr vert="horz" wrap="square" lIns="0" tIns="54610" rIns="0" bIns="0" rtlCol="0">
            <a:spAutoFit/>
          </a:bodyPr>
          <a:lstStyle/>
          <a:p>
            <a:pPr marL="12700" marR="5080" indent="481965" algn="just">
              <a:lnSpc>
                <a:spcPct val="90200"/>
              </a:lnSpc>
              <a:spcBef>
                <a:spcPts val="430"/>
              </a:spcBef>
              <a:buAutoNum type="arabicParenBoth"/>
              <a:tabLst>
                <a:tab pos="494665" algn="l"/>
              </a:tabLst>
            </a:pPr>
            <a:r>
              <a:rPr lang="el-GR" sz="2400" b="1" spc="-10" dirty="0">
                <a:latin typeface="Calibri"/>
                <a:cs typeface="Calibri"/>
              </a:rPr>
              <a:t>Κάθε άτομο έχει το δικαίωμα να συμμετέχει στη διακυβέρνηση της χώρας του, άμεσα ή μέσω ελεύθερα επιλεγμένων αντιπροσώπων.</a:t>
            </a:r>
            <a:r>
              <a:rPr sz="2400" b="1" spc="-10" dirty="0">
                <a:latin typeface="Calibri"/>
                <a:cs typeface="Calibri"/>
              </a:rPr>
              <a:t>.</a:t>
            </a:r>
            <a:endParaRPr sz="2400" dirty="0">
              <a:latin typeface="Calibri"/>
              <a:cs typeface="Calibri"/>
            </a:endParaRPr>
          </a:p>
          <a:p>
            <a:pPr marL="12700" marR="214629" indent="481965" algn="just">
              <a:lnSpc>
                <a:spcPts val="3000"/>
              </a:lnSpc>
              <a:spcBef>
                <a:spcPts val="1045"/>
              </a:spcBef>
              <a:buAutoNum type="arabicParenBoth"/>
              <a:tabLst>
                <a:tab pos="494665" algn="l"/>
              </a:tabLst>
            </a:pPr>
            <a:r>
              <a:rPr lang="el-GR" sz="2400" b="1" spc="-10" dirty="0">
                <a:latin typeface="Calibri"/>
                <a:cs typeface="Calibri"/>
              </a:rPr>
              <a:t>Κάθε άτομο έχει το δικαίωμα ισότιμης πρόσβασης στις δημόσιες υπηρεσίες της χώρας του</a:t>
            </a:r>
            <a:r>
              <a:rPr sz="2400" b="1" spc="-10" dirty="0">
                <a:latin typeface="Calibri"/>
                <a:cs typeface="Calibri"/>
              </a:rPr>
              <a:t>.</a:t>
            </a:r>
            <a:endParaRPr sz="2400" dirty="0">
              <a:latin typeface="Calibri"/>
              <a:cs typeface="Calibri"/>
            </a:endParaRPr>
          </a:p>
        </p:txBody>
      </p:sp>
      <p:pic>
        <p:nvPicPr>
          <p:cNvPr id="4" name="object 4"/>
          <p:cNvPicPr/>
          <p:nvPr/>
        </p:nvPicPr>
        <p:blipFill>
          <a:blip r:embed="rId2" cstate="print"/>
          <a:stretch>
            <a:fillRect/>
          </a:stretch>
        </p:blipFill>
        <p:spPr>
          <a:xfrm>
            <a:off x="6090589" y="640081"/>
            <a:ext cx="5461749" cy="557785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7668" y="543051"/>
            <a:ext cx="4917440" cy="1507592"/>
          </a:xfrm>
          <a:prstGeom prst="rect">
            <a:avLst/>
          </a:prstGeom>
        </p:spPr>
        <p:txBody>
          <a:bodyPr vert="horz" wrap="square" lIns="0" tIns="299212" rIns="0" bIns="0" rtlCol="0">
            <a:spAutoFit/>
          </a:bodyPr>
          <a:lstStyle/>
          <a:p>
            <a:pPr marL="12700" marR="5080">
              <a:lnSpc>
                <a:spcPts val="4700"/>
              </a:lnSpc>
              <a:spcBef>
                <a:spcPts val="740"/>
              </a:spcBef>
            </a:pPr>
            <a:r>
              <a:rPr sz="4000" dirty="0"/>
              <a:t>22.</a:t>
            </a:r>
            <a:r>
              <a:rPr sz="4000" spc="-140" dirty="0"/>
              <a:t> </a:t>
            </a:r>
            <a:r>
              <a:rPr lang="el-GR" sz="4000" spc="-10" dirty="0"/>
              <a:t>Δικαίωμα κοινωνικής ασφάλισης</a:t>
            </a:r>
            <a:endParaRPr sz="4000" spc="-10" dirty="0"/>
          </a:p>
        </p:txBody>
      </p:sp>
      <p:sp>
        <p:nvSpPr>
          <p:cNvPr id="3" name="object 3"/>
          <p:cNvSpPr txBox="1"/>
          <p:nvPr/>
        </p:nvSpPr>
        <p:spPr>
          <a:xfrm>
            <a:off x="727669" y="2408427"/>
            <a:ext cx="4949825" cy="3297313"/>
          </a:xfrm>
          <a:prstGeom prst="rect">
            <a:avLst/>
          </a:prstGeom>
        </p:spPr>
        <p:txBody>
          <a:bodyPr vert="horz" wrap="square" lIns="0" tIns="55880" rIns="0" bIns="0" rtlCol="0">
            <a:spAutoFit/>
          </a:bodyPr>
          <a:lstStyle/>
          <a:p>
            <a:pPr marL="12700" marR="5080" algn="just">
              <a:lnSpc>
                <a:spcPct val="89800"/>
              </a:lnSpc>
              <a:spcBef>
                <a:spcPts val="440"/>
              </a:spcBef>
            </a:pPr>
            <a:r>
              <a:rPr lang="el-GR" sz="2600" spc="-10" dirty="0">
                <a:latin typeface="Calibri"/>
                <a:cs typeface="Calibri"/>
              </a:rPr>
              <a:t>Κάθε άτομο, ως μέλος της κοινωνίας, έχει δικαίωμα στην κοινωνική ασφάλιση και δικαιούται την πραγμάτωση [...] των οικονομικών, κοινωνικών και πολιτιστικών δικαιωμάτων που είναι απαραίτητα για την αξιοπρέπειά του και την ελεύθερη ανάπτυξη της προσωπικότητάς του.</a:t>
            </a:r>
            <a:endParaRPr sz="2600" dirty="0">
              <a:latin typeface="Calibri"/>
              <a:cs typeface="Calibri"/>
            </a:endParaRPr>
          </a:p>
        </p:txBody>
      </p:sp>
      <p:pic>
        <p:nvPicPr>
          <p:cNvPr id="4" name="object 4"/>
          <p:cNvPicPr/>
          <p:nvPr/>
        </p:nvPicPr>
        <p:blipFill>
          <a:blip r:embed="rId2" cstate="print"/>
          <a:stretch>
            <a:fillRect/>
          </a:stretch>
        </p:blipFill>
        <p:spPr>
          <a:xfrm>
            <a:off x="6090589" y="640081"/>
            <a:ext cx="5461749" cy="557785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7668" y="1050036"/>
            <a:ext cx="5368332" cy="1243930"/>
          </a:xfrm>
          <a:prstGeom prst="rect">
            <a:avLst/>
          </a:prstGeom>
        </p:spPr>
        <p:txBody>
          <a:bodyPr vert="horz" wrap="square" lIns="0" tIns="12700" rIns="0" bIns="0" rtlCol="0">
            <a:spAutoFit/>
          </a:bodyPr>
          <a:lstStyle/>
          <a:p>
            <a:pPr marL="12700">
              <a:lnSpc>
                <a:spcPct val="100000"/>
              </a:lnSpc>
              <a:spcBef>
                <a:spcPts val="100"/>
              </a:spcBef>
            </a:pPr>
            <a:r>
              <a:rPr sz="4000" dirty="0"/>
              <a:t>23.</a:t>
            </a:r>
            <a:r>
              <a:rPr sz="4000" spc="-140" dirty="0"/>
              <a:t> </a:t>
            </a:r>
            <a:r>
              <a:rPr lang="el-GR" sz="4000" spc="-10" dirty="0"/>
              <a:t>Δικαίωμα στην εργασία</a:t>
            </a:r>
            <a:endParaRPr sz="4000" spc="-30" dirty="0"/>
          </a:p>
        </p:txBody>
      </p:sp>
      <p:sp>
        <p:nvSpPr>
          <p:cNvPr id="3" name="object 3"/>
          <p:cNvSpPr txBox="1"/>
          <p:nvPr/>
        </p:nvSpPr>
        <p:spPr>
          <a:xfrm>
            <a:off x="727668" y="2667000"/>
            <a:ext cx="4658360" cy="2369820"/>
          </a:xfrm>
          <a:prstGeom prst="rect">
            <a:avLst/>
          </a:prstGeom>
        </p:spPr>
        <p:txBody>
          <a:bodyPr vert="horz" wrap="square" lIns="0" tIns="55879" rIns="0" bIns="0" rtlCol="0">
            <a:spAutoFit/>
          </a:bodyPr>
          <a:lstStyle/>
          <a:p>
            <a:pPr marL="138430" marR="5080" indent="-125730" algn="just">
              <a:lnSpc>
                <a:spcPct val="89900"/>
              </a:lnSpc>
              <a:spcBef>
                <a:spcPts val="439"/>
              </a:spcBef>
              <a:buSzPct val="96428"/>
              <a:buFont typeface="Arial"/>
              <a:buChar char="•"/>
              <a:tabLst>
                <a:tab pos="241300" algn="l"/>
              </a:tabLst>
            </a:pPr>
            <a:r>
              <a:rPr sz="2800" b="1" dirty="0">
                <a:latin typeface="Calibri"/>
                <a:cs typeface="Calibri"/>
              </a:rPr>
              <a:t>(1)</a:t>
            </a:r>
            <a:r>
              <a:rPr sz="2800" b="1" spc="-45" dirty="0">
                <a:latin typeface="Calibri"/>
                <a:cs typeface="Calibri"/>
              </a:rPr>
              <a:t> </a:t>
            </a:r>
            <a:r>
              <a:rPr lang="el-GR" sz="2800" b="1" spc="-10" dirty="0">
                <a:latin typeface="Calibri"/>
                <a:cs typeface="Calibri"/>
              </a:rPr>
              <a:t>Κάθε άτομο έχει δικαίωμα στην εργασία, στην ελεύθερη επιλογή της απασχόλησης, σε δίκαιες και ευνοϊκές συνθήκες εργασίας και στην προστασία από την ανεργία.</a:t>
            </a:r>
            <a:endParaRPr sz="2800" dirty="0">
              <a:latin typeface="Calibri"/>
              <a:cs typeface="Calibri"/>
            </a:endParaRPr>
          </a:p>
        </p:txBody>
      </p:sp>
      <p:pic>
        <p:nvPicPr>
          <p:cNvPr id="4" name="object 4"/>
          <p:cNvPicPr/>
          <p:nvPr/>
        </p:nvPicPr>
        <p:blipFill>
          <a:blip r:embed="rId2" cstate="print"/>
          <a:stretch>
            <a:fillRect/>
          </a:stretch>
        </p:blipFill>
        <p:spPr>
          <a:xfrm>
            <a:off x="6269245" y="640082"/>
            <a:ext cx="5283093" cy="557785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7668" y="543051"/>
            <a:ext cx="4917440" cy="1420132"/>
          </a:xfrm>
          <a:prstGeom prst="rect">
            <a:avLst/>
          </a:prstGeom>
        </p:spPr>
        <p:txBody>
          <a:bodyPr vert="horz" wrap="square" lIns="0" tIns="390398" rIns="0" bIns="0" rtlCol="0">
            <a:spAutoFit/>
          </a:bodyPr>
          <a:lstStyle/>
          <a:p>
            <a:pPr marL="12700" marR="5080">
              <a:lnSpc>
                <a:spcPts val="4010"/>
              </a:lnSpc>
              <a:spcBef>
                <a:spcPts val="590"/>
              </a:spcBef>
            </a:pPr>
            <a:r>
              <a:rPr sz="3700" dirty="0"/>
              <a:t>25.</a:t>
            </a:r>
            <a:r>
              <a:rPr sz="3700" spc="-114" dirty="0"/>
              <a:t> </a:t>
            </a:r>
            <a:r>
              <a:rPr lang="el-GR" sz="3700" spc="-10" dirty="0"/>
              <a:t>Δικαίωμα σε επαρκές επίπεδο διαβίωσης</a:t>
            </a:r>
            <a:endParaRPr sz="3700" dirty="0"/>
          </a:p>
        </p:txBody>
      </p:sp>
      <p:sp>
        <p:nvSpPr>
          <p:cNvPr id="3" name="object 3"/>
          <p:cNvSpPr txBox="1"/>
          <p:nvPr/>
        </p:nvSpPr>
        <p:spPr>
          <a:xfrm>
            <a:off x="727669" y="2406396"/>
            <a:ext cx="4882515" cy="3652923"/>
          </a:xfrm>
          <a:prstGeom prst="rect">
            <a:avLst/>
          </a:prstGeom>
        </p:spPr>
        <p:txBody>
          <a:bodyPr vert="horz" wrap="square" lIns="0" tIns="51435" rIns="0" bIns="0" rtlCol="0">
            <a:spAutoFit/>
          </a:bodyPr>
          <a:lstStyle/>
          <a:p>
            <a:pPr marL="129539" marR="5080" indent="-116839" algn="just">
              <a:lnSpc>
                <a:spcPct val="90200"/>
              </a:lnSpc>
              <a:spcBef>
                <a:spcPts val="405"/>
              </a:spcBef>
              <a:buSzPct val="96153"/>
              <a:buFont typeface="Arial"/>
              <a:buChar char="•"/>
              <a:tabLst>
                <a:tab pos="241300" algn="l"/>
              </a:tabLst>
            </a:pPr>
            <a:r>
              <a:rPr lang="en-US" sz="2600" b="1" dirty="0">
                <a:latin typeface="Calibri"/>
                <a:cs typeface="Calibri"/>
              </a:rPr>
              <a:t>(1)</a:t>
            </a:r>
            <a:r>
              <a:rPr lang="en-US" sz="2600" b="1" spc="-35" dirty="0">
                <a:latin typeface="Calibri"/>
                <a:cs typeface="Calibri"/>
              </a:rPr>
              <a:t> </a:t>
            </a:r>
            <a:r>
              <a:rPr lang="el-GR" sz="2600" b="1" spc="-10" dirty="0">
                <a:latin typeface="Calibri"/>
                <a:cs typeface="Calibri"/>
              </a:rPr>
              <a:t>Κάθε άτομο έχει το δικαίωμα σε ένα βιοτικό επίπεδο επαρκές για την υγεία και την ευημερία του ιδίου και της οικογένειάς του [...] και το δικαίωμα σε ασφάλεια σε περίπτωση ανεργίας, ασθένειας, αναπηρίας, χηρείας, γήρατος ή άλλης έλλειψης μέσων διαβίωσης σε περιστάσεις πέραν του ελέγχου του.</a:t>
            </a:r>
            <a:endParaRPr lang="en-US" sz="2600" dirty="0">
              <a:latin typeface="Calibri"/>
              <a:cs typeface="Calibri"/>
            </a:endParaRPr>
          </a:p>
        </p:txBody>
      </p:sp>
      <p:pic>
        <p:nvPicPr>
          <p:cNvPr id="4" name="object 4"/>
          <p:cNvPicPr/>
          <p:nvPr/>
        </p:nvPicPr>
        <p:blipFill>
          <a:blip r:embed="rId2" cstate="print"/>
          <a:stretch>
            <a:fillRect/>
          </a:stretch>
        </p:blipFill>
        <p:spPr>
          <a:xfrm>
            <a:off x="6090589" y="640081"/>
            <a:ext cx="5461749" cy="557785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0046" y="2955036"/>
            <a:ext cx="3065145" cy="1293495"/>
          </a:xfrm>
          <a:prstGeom prst="rect">
            <a:avLst/>
          </a:prstGeom>
        </p:spPr>
        <p:txBody>
          <a:bodyPr vert="horz" wrap="square" lIns="0" tIns="93980" rIns="0" bIns="0" rtlCol="0">
            <a:spAutoFit/>
          </a:bodyPr>
          <a:lstStyle/>
          <a:p>
            <a:pPr marL="12700" marR="5080">
              <a:lnSpc>
                <a:spcPts val="4700"/>
              </a:lnSpc>
              <a:spcBef>
                <a:spcPts val="740"/>
              </a:spcBef>
            </a:pPr>
            <a:r>
              <a:rPr lang="el-GR" sz="4400" spc="-10" dirty="0">
                <a:solidFill>
                  <a:srgbClr val="FFFFFF"/>
                </a:solidFill>
                <a:latin typeface="Calibri"/>
                <a:cs typeface="Calibri"/>
              </a:rPr>
              <a:t>Μεγάλες δυνατότητες</a:t>
            </a:r>
            <a:endParaRPr lang="en-GB" sz="4400" dirty="0">
              <a:latin typeface="Calibri"/>
              <a:cs typeface="Calibri"/>
            </a:endParaRPr>
          </a:p>
        </p:txBody>
      </p:sp>
      <p:pic>
        <p:nvPicPr>
          <p:cNvPr id="3" name="object 3"/>
          <p:cNvPicPr/>
          <p:nvPr/>
        </p:nvPicPr>
        <p:blipFill>
          <a:blip r:embed="rId2" cstate="print"/>
          <a:stretch>
            <a:fillRect/>
          </a:stretch>
        </p:blipFill>
        <p:spPr>
          <a:xfrm>
            <a:off x="4654296" y="10"/>
            <a:ext cx="7537704" cy="685783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7668" y="748284"/>
            <a:ext cx="4301532" cy="1300356"/>
          </a:xfrm>
          <a:prstGeom prst="rect">
            <a:avLst/>
          </a:prstGeom>
        </p:spPr>
        <p:txBody>
          <a:bodyPr vert="horz" wrap="square" lIns="0" tIns="93980" rIns="0" bIns="0" rtlCol="0">
            <a:spAutoFit/>
          </a:bodyPr>
          <a:lstStyle/>
          <a:p>
            <a:pPr marL="12700" marR="5080">
              <a:lnSpc>
                <a:spcPts val="4700"/>
              </a:lnSpc>
              <a:spcBef>
                <a:spcPts val="740"/>
              </a:spcBef>
            </a:pPr>
            <a:r>
              <a:rPr dirty="0"/>
              <a:t>26.</a:t>
            </a:r>
            <a:r>
              <a:rPr spc="-150" dirty="0"/>
              <a:t> </a:t>
            </a:r>
            <a:r>
              <a:rPr lang="el-GR" spc="-10" dirty="0"/>
              <a:t>Δικαίωμα στην εκπαίδευση</a:t>
            </a:r>
            <a:endParaRPr spc="-10" dirty="0"/>
          </a:p>
        </p:txBody>
      </p:sp>
      <p:sp>
        <p:nvSpPr>
          <p:cNvPr id="3" name="object 3"/>
          <p:cNvSpPr txBox="1"/>
          <p:nvPr/>
        </p:nvSpPr>
        <p:spPr>
          <a:xfrm>
            <a:off x="727669" y="2408427"/>
            <a:ext cx="4803140" cy="1994136"/>
          </a:xfrm>
          <a:prstGeom prst="rect">
            <a:avLst/>
          </a:prstGeom>
        </p:spPr>
        <p:txBody>
          <a:bodyPr vert="horz" wrap="square" lIns="0" tIns="54610" rIns="0" bIns="0" rtlCol="0">
            <a:spAutoFit/>
          </a:bodyPr>
          <a:lstStyle/>
          <a:p>
            <a:pPr marL="138430" marR="5080" indent="-125730" algn="just">
              <a:lnSpc>
                <a:spcPct val="90200"/>
              </a:lnSpc>
              <a:spcBef>
                <a:spcPts val="430"/>
              </a:spcBef>
              <a:buSzPct val="96428"/>
              <a:buFont typeface="Arial"/>
              <a:buChar char="•"/>
              <a:tabLst>
                <a:tab pos="241300" algn="l"/>
              </a:tabLst>
            </a:pPr>
            <a:r>
              <a:rPr sz="2800" b="1" dirty="0">
                <a:latin typeface="Calibri"/>
                <a:cs typeface="Calibri"/>
              </a:rPr>
              <a:t>(1)</a:t>
            </a:r>
            <a:r>
              <a:rPr sz="2800" b="1" spc="-45" dirty="0">
                <a:latin typeface="Calibri"/>
                <a:cs typeface="Calibri"/>
              </a:rPr>
              <a:t> </a:t>
            </a:r>
            <a:r>
              <a:rPr lang="el-GR" sz="2800" b="1" spc="-10" dirty="0">
                <a:latin typeface="Calibri"/>
                <a:cs typeface="Calibri"/>
              </a:rPr>
              <a:t>Κάθε άτομο έχει δικαίωμα στην εκπαίδευση. Η εκπαίδευση είναι δωρεάν, τουλάχιστον στα στοιχειώδη και θεμελιώδη στάδια.</a:t>
            </a:r>
            <a:endParaRPr sz="2800" dirty="0">
              <a:latin typeface="Calibri"/>
              <a:cs typeface="Calibri"/>
            </a:endParaRPr>
          </a:p>
        </p:txBody>
      </p:sp>
      <p:pic>
        <p:nvPicPr>
          <p:cNvPr id="4" name="object 4"/>
          <p:cNvPicPr/>
          <p:nvPr/>
        </p:nvPicPr>
        <p:blipFill>
          <a:blip r:embed="rId2" cstate="print"/>
          <a:stretch>
            <a:fillRect/>
          </a:stretch>
        </p:blipFill>
        <p:spPr>
          <a:xfrm>
            <a:off x="6090589" y="640081"/>
            <a:ext cx="5461749" cy="557785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7668" y="543051"/>
            <a:ext cx="4917440" cy="1878976"/>
          </a:xfrm>
          <a:prstGeom prst="rect">
            <a:avLst/>
          </a:prstGeom>
        </p:spPr>
        <p:txBody>
          <a:bodyPr vert="horz" wrap="square" lIns="0" tIns="519684" rIns="0" bIns="0" rtlCol="0">
            <a:spAutoFit/>
          </a:bodyPr>
          <a:lstStyle/>
          <a:p>
            <a:pPr marL="12700">
              <a:lnSpc>
                <a:spcPct val="100000"/>
              </a:lnSpc>
              <a:spcBef>
                <a:spcPts val="100"/>
              </a:spcBef>
            </a:pPr>
            <a:r>
              <a:rPr dirty="0"/>
              <a:t>26.</a:t>
            </a:r>
            <a:r>
              <a:rPr spc="-140" dirty="0"/>
              <a:t> </a:t>
            </a:r>
            <a:r>
              <a:rPr lang="el-GR" spc="-10" dirty="0"/>
              <a:t>Δικαίωμα στον πολιτισμό</a:t>
            </a:r>
            <a:endParaRPr spc="-20" dirty="0"/>
          </a:p>
        </p:txBody>
      </p:sp>
      <p:sp>
        <p:nvSpPr>
          <p:cNvPr id="3" name="object 3"/>
          <p:cNvSpPr txBox="1"/>
          <p:nvPr/>
        </p:nvSpPr>
        <p:spPr>
          <a:xfrm>
            <a:off x="727668" y="2971800"/>
            <a:ext cx="4954905" cy="2757165"/>
          </a:xfrm>
          <a:prstGeom prst="rect">
            <a:avLst/>
          </a:prstGeom>
        </p:spPr>
        <p:txBody>
          <a:bodyPr vert="horz" wrap="square" lIns="0" tIns="63500" rIns="0" bIns="0" rtlCol="0">
            <a:spAutoFit/>
          </a:bodyPr>
          <a:lstStyle/>
          <a:p>
            <a:pPr marL="138430" marR="264160" indent="-125730" algn="just">
              <a:lnSpc>
                <a:spcPts val="3000"/>
              </a:lnSpc>
              <a:spcBef>
                <a:spcPts val="500"/>
              </a:spcBef>
              <a:buSzPct val="96428"/>
              <a:buFont typeface="Arial"/>
              <a:buChar char="•"/>
              <a:tabLst>
                <a:tab pos="241300" algn="l"/>
              </a:tabLst>
            </a:pPr>
            <a:r>
              <a:rPr sz="2800" b="1" dirty="0">
                <a:latin typeface="Calibri"/>
                <a:cs typeface="Calibri"/>
              </a:rPr>
              <a:t>(1)</a:t>
            </a:r>
            <a:r>
              <a:rPr sz="2800" b="1" spc="-45" dirty="0">
                <a:latin typeface="Calibri"/>
                <a:cs typeface="Calibri"/>
              </a:rPr>
              <a:t> </a:t>
            </a:r>
            <a:r>
              <a:rPr lang="el-GR" sz="2800" b="1" spc="-10" dirty="0">
                <a:latin typeface="Calibri"/>
                <a:cs typeface="Calibri"/>
              </a:rPr>
              <a:t>Κάθε άτομο έχει το δικαίωμα να συμμετέχει ελεύθερα στην πολιτιστική ζωή της κοινότητας, να απολαμβάνει τις τέχνες και να συμμετέχει στην επιστημονική πρόοδο και τα οφέλη της.</a:t>
            </a:r>
            <a:endParaRPr sz="2800" dirty="0">
              <a:latin typeface="Calibri"/>
              <a:cs typeface="Calibri"/>
            </a:endParaRPr>
          </a:p>
        </p:txBody>
      </p:sp>
      <p:pic>
        <p:nvPicPr>
          <p:cNvPr id="4" name="object 4"/>
          <p:cNvPicPr/>
          <p:nvPr/>
        </p:nvPicPr>
        <p:blipFill>
          <a:blip r:embed="rId2" cstate="print"/>
          <a:stretch>
            <a:fillRect/>
          </a:stretch>
        </p:blipFill>
        <p:spPr>
          <a:xfrm>
            <a:off x="6090589" y="640081"/>
            <a:ext cx="5461749" cy="557785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7669" y="868921"/>
            <a:ext cx="4917440" cy="1201867"/>
          </a:xfrm>
          <a:prstGeom prst="rect">
            <a:avLst/>
          </a:prstGeom>
        </p:spPr>
        <p:txBody>
          <a:bodyPr vert="horz" wrap="square" lIns="0" tIns="519684" rIns="0" bIns="0" rtlCol="0">
            <a:spAutoFit/>
          </a:bodyPr>
          <a:lstStyle/>
          <a:p>
            <a:pPr marL="12700">
              <a:lnSpc>
                <a:spcPct val="100000"/>
              </a:lnSpc>
              <a:spcBef>
                <a:spcPts val="100"/>
              </a:spcBef>
            </a:pPr>
            <a:r>
              <a:rPr lang="el-GR" spc="-25" dirty="0"/>
              <a:t>Συμπέρασμα</a:t>
            </a:r>
            <a:endParaRPr spc="-25" dirty="0"/>
          </a:p>
        </p:txBody>
      </p:sp>
      <p:sp>
        <p:nvSpPr>
          <p:cNvPr id="3" name="object 3"/>
          <p:cNvSpPr txBox="1"/>
          <p:nvPr/>
        </p:nvSpPr>
        <p:spPr>
          <a:xfrm>
            <a:off x="727669" y="3065121"/>
            <a:ext cx="6014085" cy="1062470"/>
          </a:xfrm>
          <a:prstGeom prst="rect">
            <a:avLst/>
          </a:prstGeom>
        </p:spPr>
        <p:txBody>
          <a:bodyPr vert="horz" wrap="square" lIns="0" tIns="48895" rIns="0" bIns="0" rtlCol="0">
            <a:spAutoFit/>
          </a:bodyPr>
          <a:lstStyle/>
          <a:p>
            <a:pPr marL="80010" indent="-67945">
              <a:lnSpc>
                <a:spcPct val="100000"/>
              </a:lnSpc>
              <a:spcBef>
                <a:spcPts val="385"/>
              </a:spcBef>
              <a:buSzPct val="93333"/>
              <a:buFont typeface="Arial"/>
              <a:buChar char="•"/>
              <a:tabLst>
                <a:tab pos="80645" algn="l"/>
              </a:tabLst>
            </a:pPr>
            <a:r>
              <a:rPr lang="el-GR" sz="1500" dirty="0">
                <a:latin typeface="Calibri"/>
                <a:cs typeface="Calibri"/>
              </a:rPr>
              <a:t>Τα ανθρώπινα δικαιώματα, καθώς έχουμε την επανάσταση των ΤΠΕ είναι</a:t>
            </a:r>
            <a:endParaRPr sz="1500" dirty="0">
              <a:latin typeface="Calibri"/>
              <a:cs typeface="Calibri"/>
            </a:endParaRPr>
          </a:p>
          <a:p>
            <a:pPr marL="537210" lvl="1" indent="-67945">
              <a:lnSpc>
                <a:spcPct val="100000"/>
              </a:lnSpc>
              <a:spcBef>
                <a:spcPts val="290"/>
              </a:spcBef>
              <a:buSzPct val="93333"/>
              <a:buFont typeface="Arial"/>
              <a:buChar char="•"/>
              <a:tabLst>
                <a:tab pos="537845" algn="l"/>
              </a:tabLst>
            </a:pPr>
            <a:r>
              <a:rPr lang="el-GR" sz="1500" dirty="0">
                <a:latin typeface="Calibri"/>
                <a:cs typeface="Calibri"/>
              </a:rPr>
              <a:t>Μια πολύτιμη κληρονομιά που πρέπει να προστατευθεί, αλλά και</a:t>
            </a:r>
            <a:endParaRPr sz="1500" dirty="0">
              <a:latin typeface="Calibri"/>
              <a:cs typeface="Calibri"/>
            </a:endParaRPr>
          </a:p>
          <a:p>
            <a:pPr marL="537210" lvl="1" indent="-67945">
              <a:lnSpc>
                <a:spcPct val="100000"/>
              </a:lnSpc>
              <a:spcBef>
                <a:spcPts val="405"/>
              </a:spcBef>
              <a:buSzPct val="93333"/>
              <a:buFont typeface="Arial"/>
              <a:buChar char="•"/>
              <a:tabLst>
                <a:tab pos="537845" algn="l"/>
              </a:tabLst>
            </a:pPr>
            <a:r>
              <a:rPr lang="el-GR" sz="1500" dirty="0">
                <a:latin typeface="Calibri"/>
                <a:cs typeface="Calibri"/>
              </a:rPr>
              <a:t>το προσχέδιο για μια τεχνολογία με επίκεντρο τον άνθρωπο, και ειδικότερα για μια ΤΝ με επίκεντρο τον άνθρωπο</a:t>
            </a:r>
            <a:r>
              <a:rPr sz="1500" spc="-25" dirty="0">
                <a:latin typeface="Calibri"/>
                <a:cs typeface="Calibri"/>
              </a:rPr>
              <a:t>.</a:t>
            </a:r>
            <a:endParaRPr sz="1500" dirty="0">
              <a:latin typeface="Calibri"/>
              <a:cs typeface="Calibri"/>
            </a:endParaRPr>
          </a:p>
        </p:txBody>
      </p:sp>
      <p:sp>
        <p:nvSpPr>
          <p:cNvPr id="4" name="object 4"/>
          <p:cNvSpPr txBox="1"/>
          <p:nvPr/>
        </p:nvSpPr>
        <p:spPr>
          <a:xfrm>
            <a:off x="4385269" y="5203952"/>
            <a:ext cx="1905000" cy="556260"/>
          </a:xfrm>
          <a:prstGeom prst="rect">
            <a:avLst/>
          </a:prstGeom>
        </p:spPr>
        <p:txBody>
          <a:bodyPr vert="horz" wrap="square" lIns="0" tIns="12700" rIns="0" bIns="0" rtlCol="0">
            <a:spAutoFit/>
          </a:bodyPr>
          <a:lstStyle/>
          <a:p>
            <a:pPr marL="12700" marR="5080">
              <a:lnSpc>
                <a:spcPct val="115999"/>
              </a:lnSpc>
              <a:spcBef>
                <a:spcPts val="100"/>
              </a:spcBef>
            </a:pPr>
            <a:r>
              <a:rPr sz="1500" dirty="0">
                <a:latin typeface="Calibri"/>
                <a:cs typeface="Calibri"/>
              </a:rPr>
              <a:t>Thank</a:t>
            </a:r>
            <a:r>
              <a:rPr sz="1500" spc="-40" dirty="0">
                <a:latin typeface="Calibri"/>
                <a:cs typeface="Calibri"/>
              </a:rPr>
              <a:t> </a:t>
            </a:r>
            <a:r>
              <a:rPr sz="1500" dirty="0">
                <a:latin typeface="Calibri"/>
                <a:cs typeface="Calibri"/>
              </a:rPr>
              <a:t>for</a:t>
            </a:r>
            <a:r>
              <a:rPr sz="1500" spc="-40" dirty="0">
                <a:latin typeface="Calibri"/>
                <a:cs typeface="Calibri"/>
              </a:rPr>
              <a:t> </a:t>
            </a:r>
            <a:r>
              <a:rPr sz="1500" dirty="0">
                <a:latin typeface="Calibri"/>
                <a:cs typeface="Calibri"/>
              </a:rPr>
              <a:t>your</a:t>
            </a:r>
            <a:r>
              <a:rPr sz="1500" spc="-40" dirty="0">
                <a:latin typeface="Calibri"/>
                <a:cs typeface="Calibri"/>
              </a:rPr>
              <a:t> </a:t>
            </a:r>
            <a:r>
              <a:rPr sz="1500" spc="-10" dirty="0">
                <a:latin typeface="Calibri"/>
                <a:cs typeface="Calibri"/>
              </a:rPr>
              <a:t>attention </a:t>
            </a:r>
            <a:r>
              <a:rPr sz="1500" spc="-10" dirty="0">
                <a:latin typeface="Calibri"/>
                <a:cs typeface="Calibri"/>
                <a:hlinkClick r:id="rId2"/>
              </a:rPr>
              <a:t>giovanni.sartor@eui.eu</a:t>
            </a:r>
            <a:endParaRPr sz="1500">
              <a:latin typeface="Calibri"/>
              <a:cs typeface="Calibri"/>
            </a:endParaRPr>
          </a:p>
        </p:txBody>
      </p:sp>
      <p:pic>
        <p:nvPicPr>
          <p:cNvPr id="5" name="object 5"/>
          <p:cNvPicPr/>
          <p:nvPr/>
        </p:nvPicPr>
        <p:blipFill>
          <a:blip r:embed="rId3" cstate="print"/>
          <a:stretch>
            <a:fillRect/>
          </a:stretch>
        </p:blipFill>
        <p:spPr>
          <a:xfrm>
            <a:off x="7556406" y="0"/>
            <a:ext cx="4635491" cy="6858000"/>
          </a:xfrm>
          <a:prstGeom prst="rect">
            <a:avLst/>
          </a:prstGeom>
        </p:spPr>
      </p:pic>
      <p:pic>
        <p:nvPicPr>
          <p:cNvPr id="6" name="object 6"/>
          <p:cNvPicPr/>
          <p:nvPr/>
        </p:nvPicPr>
        <p:blipFill>
          <a:blip r:embed="rId4" cstate="print"/>
          <a:stretch>
            <a:fillRect/>
          </a:stretch>
        </p:blipFill>
        <p:spPr>
          <a:xfrm>
            <a:off x="393028" y="6055436"/>
            <a:ext cx="6816775" cy="468255"/>
          </a:xfrm>
          <a:prstGeom prst="rect">
            <a:avLst/>
          </a:prstGeom>
        </p:spPr>
      </p:pic>
      <p:pic>
        <p:nvPicPr>
          <p:cNvPr id="7" name="object 7"/>
          <p:cNvPicPr/>
          <p:nvPr/>
        </p:nvPicPr>
        <p:blipFill>
          <a:blip r:embed="rId5" cstate="print"/>
          <a:stretch>
            <a:fillRect/>
          </a:stretch>
        </p:blipFill>
        <p:spPr>
          <a:xfrm>
            <a:off x="65419" y="147193"/>
            <a:ext cx="4673600" cy="508000"/>
          </a:xfrm>
          <a:prstGeom prst="rect">
            <a:avLst/>
          </a:prstGeom>
        </p:spPr>
      </p:pic>
      <p:pic>
        <p:nvPicPr>
          <p:cNvPr id="8" name="object 8"/>
          <p:cNvPicPr/>
          <p:nvPr/>
        </p:nvPicPr>
        <p:blipFill>
          <a:blip r:embed="rId6" cstate="print"/>
          <a:stretch>
            <a:fillRect/>
          </a:stretch>
        </p:blipFill>
        <p:spPr>
          <a:xfrm>
            <a:off x="6824211" y="179959"/>
            <a:ext cx="554107" cy="50004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0046" y="3558540"/>
            <a:ext cx="3384754" cy="689932"/>
          </a:xfrm>
          <a:prstGeom prst="rect">
            <a:avLst/>
          </a:prstGeom>
        </p:spPr>
        <p:txBody>
          <a:bodyPr vert="horz" wrap="square" lIns="0" tIns="12700" rIns="0" bIns="0" rtlCol="0">
            <a:spAutoFit/>
          </a:bodyPr>
          <a:lstStyle/>
          <a:p>
            <a:pPr marL="12700">
              <a:lnSpc>
                <a:spcPct val="100000"/>
              </a:lnSpc>
              <a:spcBef>
                <a:spcPts val="100"/>
              </a:spcBef>
            </a:pPr>
            <a:r>
              <a:rPr lang="el-GR" sz="4400" spc="-20" dirty="0">
                <a:solidFill>
                  <a:srgbClr val="FFFFFF"/>
                </a:solidFill>
                <a:latin typeface="Calibri"/>
                <a:cs typeface="Calibri"/>
              </a:rPr>
              <a:t>Μεγάλα ρίσκα</a:t>
            </a:r>
            <a:endParaRPr sz="4400" dirty="0">
              <a:latin typeface="Calibri"/>
              <a:cs typeface="Calibri"/>
            </a:endParaRPr>
          </a:p>
        </p:txBody>
      </p:sp>
      <p:pic>
        <p:nvPicPr>
          <p:cNvPr id="3" name="object 3"/>
          <p:cNvPicPr/>
          <p:nvPr/>
        </p:nvPicPr>
        <p:blipFill>
          <a:blip r:embed="rId2" cstate="print"/>
          <a:stretch>
            <a:fillRect/>
          </a:stretch>
        </p:blipFill>
        <p:spPr>
          <a:xfrm>
            <a:off x="4654296" y="10"/>
            <a:ext cx="7537704" cy="685798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0046" y="2955036"/>
            <a:ext cx="3192780" cy="1903085"/>
          </a:xfrm>
          <a:prstGeom prst="rect">
            <a:avLst/>
          </a:prstGeom>
        </p:spPr>
        <p:txBody>
          <a:bodyPr vert="horz" wrap="square" lIns="0" tIns="93980" rIns="0" bIns="0" rtlCol="0">
            <a:spAutoFit/>
          </a:bodyPr>
          <a:lstStyle/>
          <a:p>
            <a:pPr marL="12700" marR="5080">
              <a:lnSpc>
                <a:spcPts val="4700"/>
              </a:lnSpc>
              <a:spcBef>
                <a:spcPts val="740"/>
              </a:spcBef>
            </a:pPr>
            <a:r>
              <a:rPr lang="el-GR" sz="4400" dirty="0">
                <a:solidFill>
                  <a:srgbClr val="FFFFFF"/>
                </a:solidFill>
                <a:latin typeface="Calibri"/>
                <a:cs typeface="Calibri"/>
              </a:rPr>
              <a:t>Σε ένα σταυροδρόμι μεταξύ</a:t>
            </a:r>
          </a:p>
        </p:txBody>
      </p:sp>
      <p:pic>
        <p:nvPicPr>
          <p:cNvPr id="3" name="object 3"/>
          <p:cNvPicPr/>
          <p:nvPr/>
        </p:nvPicPr>
        <p:blipFill>
          <a:blip r:embed="rId2" cstate="print"/>
          <a:stretch>
            <a:fillRect/>
          </a:stretch>
        </p:blipFill>
        <p:spPr>
          <a:xfrm>
            <a:off x="4654296" y="10"/>
            <a:ext cx="7537704" cy="685798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2923733"/>
            <a:ext cx="3356293" cy="505267"/>
          </a:xfrm>
          <a:prstGeom prst="rect">
            <a:avLst/>
          </a:prstGeom>
        </p:spPr>
        <p:txBody>
          <a:bodyPr vert="horz" wrap="square" lIns="0" tIns="12700" rIns="0" bIns="0" rtlCol="0">
            <a:spAutoFit/>
          </a:bodyPr>
          <a:lstStyle/>
          <a:p>
            <a:pPr marL="12700">
              <a:lnSpc>
                <a:spcPct val="100000"/>
              </a:lnSpc>
              <a:spcBef>
                <a:spcPts val="100"/>
              </a:spcBef>
            </a:pPr>
            <a:r>
              <a:rPr lang="el-GR" sz="3200" spc="-20" dirty="0"/>
              <a:t>Πολλαπλά μέλλοντα</a:t>
            </a:r>
            <a:endParaRPr sz="3200" dirty="0"/>
          </a:p>
        </p:txBody>
      </p:sp>
      <p:grpSp>
        <p:nvGrpSpPr>
          <p:cNvPr id="3" name="object 3"/>
          <p:cNvGrpSpPr/>
          <p:nvPr/>
        </p:nvGrpSpPr>
        <p:grpSpPr>
          <a:xfrm>
            <a:off x="5040655" y="0"/>
            <a:ext cx="7151370" cy="6858000"/>
            <a:chOff x="5040655" y="0"/>
            <a:chExt cx="7151370" cy="6858000"/>
          </a:xfrm>
        </p:grpSpPr>
        <p:sp>
          <p:nvSpPr>
            <p:cNvPr id="4" name="object 4"/>
            <p:cNvSpPr/>
            <p:nvPr/>
          </p:nvSpPr>
          <p:spPr>
            <a:xfrm>
              <a:off x="5040655" y="0"/>
              <a:ext cx="64135" cy="6858000"/>
            </a:xfrm>
            <a:custGeom>
              <a:avLst/>
              <a:gdLst/>
              <a:ahLst/>
              <a:cxnLst/>
              <a:rect l="l" t="t" r="r" b="b"/>
              <a:pathLst>
                <a:path w="64135" h="6858000">
                  <a:moveTo>
                    <a:pt x="63995" y="6858000"/>
                  </a:moveTo>
                  <a:lnTo>
                    <a:pt x="0" y="6858000"/>
                  </a:lnTo>
                  <a:lnTo>
                    <a:pt x="0" y="0"/>
                  </a:lnTo>
                  <a:lnTo>
                    <a:pt x="63995" y="0"/>
                  </a:lnTo>
                  <a:lnTo>
                    <a:pt x="63995" y="6858000"/>
                  </a:lnTo>
                  <a:close/>
                </a:path>
              </a:pathLst>
            </a:custGeom>
            <a:solidFill>
              <a:srgbClr val="212934"/>
            </a:solidFill>
          </p:spPr>
          <p:txBody>
            <a:bodyPr wrap="square" lIns="0" tIns="0" rIns="0" bIns="0" rtlCol="0"/>
            <a:lstStyle/>
            <a:p>
              <a:endParaRPr/>
            </a:p>
          </p:txBody>
        </p:sp>
        <p:pic>
          <p:nvPicPr>
            <p:cNvPr id="5" name="object 5"/>
            <p:cNvPicPr/>
            <p:nvPr/>
          </p:nvPicPr>
          <p:blipFill>
            <a:blip r:embed="rId2" cstate="print"/>
            <a:stretch>
              <a:fillRect/>
            </a:stretch>
          </p:blipFill>
          <p:spPr>
            <a:xfrm>
              <a:off x="5104663" y="10"/>
              <a:ext cx="7087336" cy="6857989"/>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5263" y="2668648"/>
            <a:ext cx="4304249" cy="1300356"/>
          </a:xfrm>
          <a:prstGeom prst="rect">
            <a:avLst/>
          </a:prstGeom>
        </p:spPr>
        <p:txBody>
          <a:bodyPr vert="horz" wrap="square" lIns="0" tIns="93980" rIns="0" bIns="0" rtlCol="0">
            <a:spAutoFit/>
          </a:bodyPr>
          <a:lstStyle/>
          <a:p>
            <a:pPr marL="12700" marR="5080">
              <a:lnSpc>
                <a:spcPts val="4700"/>
              </a:lnSpc>
              <a:spcBef>
                <a:spcPts val="740"/>
              </a:spcBef>
            </a:pPr>
            <a:r>
              <a:rPr lang="el-GR" sz="4400" dirty="0">
                <a:solidFill>
                  <a:srgbClr val="FFFFFF"/>
                </a:solidFill>
                <a:latin typeface="Calibri"/>
                <a:cs typeface="Calibri"/>
              </a:rPr>
              <a:t>Εκ των προτέρων προγραμματισμός</a:t>
            </a:r>
            <a:endParaRPr sz="4400" dirty="0">
              <a:latin typeface="Calibri"/>
              <a:cs typeface="Calibri"/>
            </a:endParaRPr>
          </a:p>
        </p:txBody>
      </p:sp>
      <p:grpSp>
        <p:nvGrpSpPr>
          <p:cNvPr id="3" name="object 3"/>
          <p:cNvGrpSpPr/>
          <p:nvPr/>
        </p:nvGrpSpPr>
        <p:grpSpPr>
          <a:xfrm>
            <a:off x="5194300" y="473367"/>
            <a:ext cx="6513830" cy="1238250"/>
            <a:chOff x="5194300" y="473367"/>
            <a:chExt cx="6513830" cy="1238250"/>
          </a:xfrm>
        </p:grpSpPr>
        <p:sp>
          <p:nvSpPr>
            <p:cNvPr id="4" name="object 4"/>
            <p:cNvSpPr/>
            <p:nvPr/>
          </p:nvSpPr>
          <p:spPr>
            <a:xfrm>
              <a:off x="5194300" y="473367"/>
              <a:ext cx="6513830" cy="1238250"/>
            </a:xfrm>
            <a:custGeom>
              <a:avLst/>
              <a:gdLst/>
              <a:ahLst/>
              <a:cxnLst/>
              <a:rect l="l" t="t" r="r" b="b"/>
              <a:pathLst>
                <a:path w="6513830" h="1238250">
                  <a:moveTo>
                    <a:pt x="6389789" y="1238008"/>
                  </a:moveTo>
                  <a:lnTo>
                    <a:pt x="123825" y="1238008"/>
                  </a:lnTo>
                  <a:lnTo>
                    <a:pt x="75614" y="1228281"/>
                  </a:lnTo>
                  <a:lnTo>
                    <a:pt x="36256" y="1201751"/>
                  </a:lnTo>
                  <a:lnTo>
                    <a:pt x="9726" y="1162393"/>
                  </a:lnTo>
                  <a:lnTo>
                    <a:pt x="10" y="1114234"/>
                  </a:lnTo>
                  <a:lnTo>
                    <a:pt x="0" y="123786"/>
                  </a:lnTo>
                  <a:lnTo>
                    <a:pt x="9726" y="75604"/>
                  </a:lnTo>
                  <a:lnTo>
                    <a:pt x="36256" y="36256"/>
                  </a:lnTo>
                  <a:lnTo>
                    <a:pt x="75614" y="9728"/>
                  </a:lnTo>
                  <a:lnTo>
                    <a:pt x="123825" y="0"/>
                  </a:lnTo>
                  <a:lnTo>
                    <a:pt x="6389789" y="0"/>
                  </a:lnTo>
                  <a:lnTo>
                    <a:pt x="6437999" y="9728"/>
                  </a:lnTo>
                  <a:lnTo>
                    <a:pt x="6477357" y="36256"/>
                  </a:lnTo>
                  <a:lnTo>
                    <a:pt x="6503887" y="75604"/>
                  </a:lnTo>
                  <a:lnTo>
                    <a:pt x="6513614" y="123786"/>
                  </a:lnTo>
                  <a:lnTo>
                    <a:pt x="6513614" y="1114234"/>
                  </a:lnTo>
                  <a:lnTo>
                    <a:pt x="6503887" y="1162415"/>
                  </a:lnTo>
                  <a:lnTo>
                    <a:pt x="6477357" y="1201758"/>
                  </a:lnTo>
                  <a:lnTo>
                    <a:pt x="6437999" y="1228282"/>
                  </a:lnTo>
                  <a:lnTo>
                    <a:pt x="6389789" y="1238008"/>
                  </a:lnTo>
                  <a:close/>
                </a:path>
              </a:pathLst>
            </a:custGeom>
            <a:solidFill>
              <a:srgbClr val="ED7C30"/>
            </a:solidFill>
          </p:spPr>
          <p:txBody>
            <a:bodyPr wrap="square" lIns="0" tIns="0" rIns="0" bIns="0" rtlCol="0"/>
            <a:lstStyle/>
            <a:p>
              <a:endParaRPr/>
            </a:p>
          </p:txBody>
        </p:sp>
        <p:pic>
          <p:nvPicPr>
            <p:cNvPr id="5" name="object 5"/>
            <p:cNvPicPr/>
            <p:nvPr/>
          </p:nvPicPr>
          <p:blipFill>
            <a:blip r:embed="rId2" cstate="print"/>
            <a:stretch>
              <a:fillRect/>
            </a:stretch>
          </p:blipFill>
          <p:spPr>
            <a:xfrm>
              <a:off x="5568695" y="749807"/>
              <a:ext cx="682751" cy="685800"/>
            </a:xfrm>
            <a:prstGeom prst="rect">
              <a:avLst/>
            </a:prstGeom>
          </p:spPr>
        </p:pic>
      </p:grpSp>
      <p:sp>
        <p:nvSpPr>
          <p:cNvPr id="6" name="object 6"/>
          <p:cNvSpPr txBox="1">
            <a:spLocks noGrp="1"/>
          </p:cNvSpPr>
          <p:nvPr>
            <p:ph type="title"/>
          </p:nvPr>
        </p:nvSpPr>
        <p:spPr>
          <a:xfrm>
            <a:off x="6742522" y="875283"/>
            <a:ext cx="3536950" cy="689932"/>
          </a:xfrm>
          <a:prstGeom prst="rect">
            <a:avLst/>
          </a:prstGeom>
        </p:spPr>
        <p:txBody>
          <a:bodyPr vert="horz" wrap="square" lIns="0" tIns="12700" rIns="0" bIns="0" rtlCol="0">
            <a:spAutoFit/>
          </a:bodyPr>
          <a:lstStyle/>
          <a:p>
            <a:pPr marL="12700">
              <a:lnSpc>
                <a:spcPct val="100000"/>
              </a:lnSpc>
              <a:spcBef>
                <a:spcPts val="100"/>
              </a:spcBef>
            </a:pPr>
            <a:r>
              <a:rPr lang="el-GR" sz="2200" dirty="0">
                <a:solidFill>
                  <a:srgbClr val="FFFFFF"/>
                </a:solidFill>
              </a:rPr>
              <a:t>Σκληρή επιστήμη: πώς είναι τα πράγματα ...</a:t>
            </a:r>
            <a:endParaRPr sz="2200" dirty="0"/>
          </a:p>
        </p:txBody>
      </p:sp>
      <p:grpSp>
        <p:nvGrpSpPr>
          <p:cNvPr id="7" name="object 7"/>
          <p:cNvGrpSpPr/>
          <p:nvPr/>
        </p:nvGrpSpPr>
        <p:grpSpPr>
          <a:xfrm>
            <a:off x="5194300" y="2020887"/>
            <a:ext cx="6513830" cy="1238250"/>
            <a:chOff x="5194300" y="2020887"/>
            <a:chExt cx="6513830" cy="1238250"/>
          </a:xfrm>
        </p:grpSpPr>
        <p:sp>
          <p:nvSpPr>
            <p:cNvPr id="8" name="object 8"/>
            <p:cNvSpPr/>
            <p:nvPr/>
          </p:nvSpPr>
          <p:spPr>
            <a:xfrm>
              <a:off x="5194300" y="2020887"/>
              <a:ext cx="6513830" cy="1238250"/>
            </a:xfrm>
            <a:custGeom>
              <a:avLst/>
              <a:gdLst/>
              <a:ahLst/>
              <a:cxnLst/>
              <a:rect l="l" t="t" r="r" b="b"/>
              <a:pathLst>
                <a:path w="6513830" h="1238250">
                  <a:moveTo>
                    <a:pt x="6389789" y="1237996"/>
                  </a:moveTo>
                  <a:lnTo>
                    <a:pt x="123825" y="1237996"/>
                  </a:lnTo>
                  <a:lnTo>
                    <a:pt x="75614" y="1228269"/>
                  </a:lnTo>
                  <a:lnTo>
                    <a:pt x="36256" y="1201739"/>
                  </a:lnTo>
                  <a:lnTo>
                    <a:pt x="9726" y="1162381"/>
                  </a:lnTo>
                  <a:lnTo>
                    <a:pt x="0" y="1114170"/>
                  </a:lnTo>
                  <a:lnTo>
                    <a:pt x="0" y="123774"/>
                  </a:lnTo>
                  <a:lnTo>
                    <a:pt x="9726" y="75593"/>
                  </a:lnTo>
                  <a:lnTo>
                    <a:pt x="36256" y="36250"/>
                  </a:lnTo>
                  <a:lnTo>
                    <a:pt x="75614" y="9726"/>
                  </a:lnTo>
                  <a:lnTo>
                    <a:pt x="123825" y="0"/>
                  </a:lnTo>
                  <a:lnTo>
                    <a:pt x="6389789" y="0"/>
                  </a:lnTo>
                  <a:lnTo>
                    <a:pt x="6437999" y="9726"/>
                  </a:lnTo>
                  <a:lnTo>
                    <a:pt x="6477357" y="36250"/>
                  </a:lnTo>
                  <a:lnTo>
                    <a:pt x="6503887" y="75593"/>
                  </a:lnTo>
                  <a:lnTo>
                    <a:pt x="6513614" y="123774"/>
                  </a:lnTo>
                  <a:lnTo>
                    <a:pt x="6513614" y="1114170"/>
                  </a:lnTo>
                  <a:lnTo>
                    <a:pt x="6503887" y="1162381"/>
                  </a:lnTo>
                  <a:lnTo>
                    <a:pt x="6477357" y="1201739"/>
                  </a:lnTo>
                  <a:lnTo>
                    <a:pt x="6437999" y="1228269"/>
                  </a:lnTo>
                  <a:lnTo>
                    <a:pt x="6389789" y="1237996"/>
                  </a:lnTo>
                  <a:close/>
                </a:path>
              </a:pathLst>
            </a:custGeom>
            <a:solidFill>
              <a:srgbClr val="A4A4A4"/>
            </a:solidFill>
          </p:spPr>
          <p:txBody>
            <a:bodyPr wrap="square" lIns="0" tIns="0" rIns="0" bIns="0" rtlCol="0"/>
            <a:lstStyle/>
            <a:p>
              <a:endParaRPr/>
            </a:p>
          </p:txBody>
        </p:sp>
        <p:pic>
          <p:nvPicPr>
            <p:cNvPr id="9" name="object 9"/>
            <p:cNvPicPr/>
            <p:nvPr/>
          </p:nvPicPr>
          <p:blipFill>
            <a:blip r:embed="rId3" cstate="print"/>
            <a:stretch>
              <a:fillRect/>
            </a:stretch>
          </p:blipFill>
          <p:spPr>
            <a:xfrm>
              <a:off x="5568695" y="2298191"/>
              <a:ext cx="682751" cy="682751"/>
            </a:xfrm>
            <a:prstGeom prst="rect">
              <a:avLst/>
            </a:prstGeom>
          </p:spPr>
        </p:pic>
      </p:grpSp>
      <p:sp>
        <p:nvSpPr>
          <p:cNvPr id="10" name="object 10"/>
          <p:cNvSpPr txBox="1"/>
          <p:nvPr/>
        </p:nvSpPr>
        <p:spPr>
          <a:xfrm>
            <a:off x="6742522" y="2423667"/>
            <a:ext cx="4592955" cy="689932"/>
          </a:xfrm>
          <a:prstGeom prst="rect">
            <a:avLst/>
          </a:prstGeom>
        </p:spPr>
        <p:txBody>
          <a:bodyPr vert="horz" wrap="square" lIns="0" tIns="12700" rIns="0" bIns="0" rtlCol="0">
            <a:spAutoFit/>
          </a:bodyPr>
          <a:lstStyle/>
          <a:p>
            <a:pPr marL="12700">
              <a:lnSpc>
                <a:spcPct val="100000"/>
              </a:lnSpc>
              <a:spcBef>
                <a:spcPts val="100"/>
              </a:spcBef>
            </a:pPr>
            <a:r>
              <a:rPr lang="el-GR" sz="2200" spc="-20" dirty="0">
                <a:solidFill>
                  <a:srgbClr val="FFFFFF"/>
                </a:solidFill>
                <a:latin typeface="Calibri"/>
                <a:cs typeface="Calibri"/>
              </a:rPr>
              <a:t>Τεχνολογία: τι είναι διαθέσιμο/δυνατό ...</a:t>
            </a:r>
          </a:p>
        </p:txBody>
      </p:sp>
      <p:grpSp>
        <p:nvGrpSpPr>
          <p:cNvPr id="11" name="object 11"/>
          <p:cNvGrpSpPr/>
          <p:nvPr/>
        </p:nvGrpSpPr>
        <p:grpSpPr>
          <a:xfrm>
            <a:off x="5194300" y="3568407"/>
            <a:ext cx="6513830" cy="1238250"/>
            <a:chOff x="5194300" y="3568407"/>
            <a:chExt cx="6513830" cy="1238250"/>
          </a:xfrm>
        </p:grpSpPr>
        <p:sp>
          <p:nvSpPr>
            <p:cNvPr id="12" name="object 12"/>
            <p:cNvSpPr/>
            <p:nvPr/>
          </p:nvSpPr>
          <p:spPr>
            <a:xfrm>
              <a:off x="5194300" y="3568407"/>
              <a:ext cx="6513830" cy="1238250"/>
            </a:xfrm>
            <a:custGeom>
              <a:avLst/>
              <a:gdLst/>
              <a:ahLst/>
              <a:cxnLst/>
              <a:rect l="l" t="t" r="r" b="b"/>
              <a:pathLst>
                <a:path w="6513830" h="1238250">
                  <a:moveTo>
                    <a:pt x="6389789" y="1237996"/>
                  </a:moveTo>
                  <a:lnTo>
                    <a:pt x="123825" y="1237996"/>
                  </a:lnTo>
                  <a:lnTo>
                    <a:pt x="75614" y="1228269"/>
                  </a:lnTo>
                  <a:lnTo>
                    <a:pt x="36256" y="1201739"/>
                  </a:lnTo>
                  <a:lnTo>
                    <a:pt x="9726" y="1162381"/>
                  </a:lnTo>
                  <a:lnTo>
                    <a:pt x="0" y="1114171"/>
                  </a:lnTo>
                  <a:lnTo>
                    <a:pt x="0" y="123774"/>
                  </a:lnTo>
                  <a:lnTo>
                    <a:pt x="9726" y="75593"/>
                  </a:lnTo>
                  <a:lnTo>
                    <a:pt x="36256" y="36250"/>
                  </a:lnTo>
                  <a:lnTo>
                    <a:pt x="75614" y="9726"/>
                  </a:lnTo>
                  <a:lnTo>
                    <a:pt x="123825" y="0"/>
                  </a:lnTo>
                  <a:lnTo>
                    <a:pt x="6389789" y="0"/>
                  </a:lnTo>
                  <a:lnTo>
                    <a:pt x="6437999" y="9726"/>
                  </a:lnTo>
                  <a:lnTo>
                    <a:pt x="6477357" y="36250"/>
                  </a:lnTo>
                  <a:lnTo>
                    <a:pt x="6503887" y="75593"/>
                  </a:lnTo>
                  <a:lnTo>
                    <a:pt x="6513614" y="123774"/>
                  </a:lnTo>
                  <a:lnTo>
                    <a:pt x="6513614" y="1114171"/>
                  </a:lnTo>
                  <a:lnTo>
                    <a:pt x="6503887" y="1162381"/>
                  </a:lnTo>
                  <a:lnTo>
                    <a:pt x="6477357" y="1201739"/>
                  </a:lnTo>
                  <a:lnTo>
                    <a:pt x="6437999" y="1228269"/>
                  </a:lnTo>
                  <a:lnTo>
                    <a:pt x="6389789" y="1237996"/>
                  </a:lnTo>
                  <a:close/>
                </a:path>
              </a:pathLst>
            </a:custGeom>
            <a:solidFill>
              <a:srgbClr val="FFC000"/>
            </a:solidFill>
          </p:spPr>
          <p:txBody>
            <a:bodyPr wrap="square" lIns="0" tIns="0" rIns="0" bIns="0" rtlCol="0"/>
            <a:lstStyle/>
            <a:p>
              <a:endParaRPr/>
            </a:p>
          </p:txBody>
        </p:sp>
        <p:pic>
          <p:nvPicPr>
            <p:cNvPr id="13" name="object 13"/>
            <p:cNvPicPr/>
            <p:nvPr/>
          </p:nvPicPr>
          <p:blipFill>
            <a:blip r:embed="rId4" cstate="print"/>
            <a:stretch>
              <a:fillRect/>
            </a:stretch>
          </p:blipFill>
          <p:spPr>
            <a:xfrm>
              <a:off x="5568695" y="3846575"/>
              <a:ext cx="682751" cy="682751"/>
            </a:xfrm>
            <a:prstGeom prst="rect">
              <a:avLst/>
            </a:prstGeom>
          </p:spPr>
        </p:pic>
      </p:grpSp>
      <p:sp>
        <p:nvSpPr>
          <p:cNvPr id="14" name="object 14"/>
          <p:cNvSpPr txBox="1"/>
          <p:nvPr/>
        </p:nvSpPr>
        <p:spPr>
          <a:xfrm>
            <a:off x="6742522" y="3969004"/>
            <a:ext cx="2752090" cy="689932"/>
          </a:xfrm>
          <a:prstGeom prst="rect">
            <a:avLst/>
          </a:prstGeom>
        </p:spPr>
        <p:txBody>
          <a:bodyPr vert="horz" wrap="square" lIns="0" tIns="12700" rIns="0" bIns="0" rtlCol="0">
            <a:spAutoFit/>
          </a:bodyPr>
          <a:lstStyle/>
          <a:p>
            <a:pPr marL="12700">
              <a:lnSpc>
                <a:spcPct val="100000"/>
              </a:lnSpc>
              <a:spcBef>
                <a:spcPts val="100"/>
              </a:spcBef>
            </a:pPr>
            <a:r>
              <a:rPr lang="el-GR" sz="2200" dirty="0">
                <a:solidFill>
                  <a:srgbClr val="FFFFFF"/>
                </a:solidFill>
                <a:latin typeface="Calibri"/>
                <a:cs typeface="Calibri"/>
              </a:rPr>
              <a:t>Κοινωνικές επιστήμες: τι θα γινόταν αν ...</a:t>
            </a:r>
          </a:p>
        </p:txBody>
      </p:sp>
      <p:grpSp>
        <p:nvGrpSpPr>
          <p:cNvPr id="15" name="object 15"/>
          <p:cNvGrpSpPr/>
          <p:nvPr/>
        </p:nvGrpSpPr>
        <p:grpSpPr>
          <a:xfrm>
            <a:off x="5194300" y="5115915"/>
            <a:ext cx="6513830" cy="1238250"/>
            <a:chOff x="5194300" y="5115915"/>
            <a:chExt cx="6513830" cy="1238250"/>
          </a:xfrm>
        </p:grpSpPr>
        <p:sp>
          <p:nvSpPr>
            <p:cNvPr id="16" name="object 16"/>
            <p:cNvSpPr/>
            <p:nvPr/>
          </p:nvSpPr>
          <p:spPr>
            <a:xfrm>
              <a:off x="5194300" y="5115915"/>
              <a:ext cx="6513830" cy="1238250"/>
            </a:xfrm>
            <a:custGeom>
              <a:avLst/>
              <a:gdLst/>
              <a:ahLst/>
              <a:cxnLst/>
              <a:rect l="l" t="t" r="r" b="b"/>
              <a:pathLst>
                <a:path w="6513830" h="1238250">
                  <a:moveTo>
                    <a:pt x="6389789" y="1238008"/>
                  </a:moveTo>
                  <a:lnTo>
                    <a:pt x="123825" y="1238008"/>
                  </a:lnTo>
                  <a:lnTo>
                    <a:pt x="75614" y="1228272"/>
                  </a:lnTo>
                  <a:lnTo>
                    <a:pt x="36256" y="1201727"/>
                  </a:lnTo>
                  <a:lnTo>
                    <a:pt x="9726" y="1162367"/>
                  </a:lnTo>
                  <a:lnTo>
                    <a:pt x="0" y="1114183"/>
                  </a:lnTo>
                  <a:lnTo>
                    <a:pt x="0" y="123774"/>
                  </a:lnTo>
                  <a:lnTo>
                    <a:pt x="9726" y="75593"/>
                  </a:lnTo>
                  <a:lnTo>
                    <a:pt x="36256" y="36250"/>
                  </a:lnTo>
                  <a:lnTo>
                    <a:pt x="75614" y="9726"/>
                  </a:lnTo>
                  <a:lnTo>
                    <a:pt x="123825" y="0"/>
                  </a:lnTo>
                  <a:lnTo>
                    <a:pt x="6389789" y="0"/>
                  </a:lnTo>
                  <a:lnTo>
                    <a:pt x="6437999" y="9726"/>
                  </a:lnTo>
                  <a:lnTo>
                    <a:pt x="6477357" y="36250"/>
                  </a:lnTo>
                  <a:lnTo>
                    <a:pt x="6503887" y="75593"/>
                  </a:lnTo>
                  <a:lnTo>
                    <a:pt x="6513614" y="123774"/>
                  </a:lnTo>
                  <a:lnTo>
                    <a:pt x="6513614" y="1114183"/>
                  </a:lnTo>
                  <a:lnTo>
                    <a:pt x="6503887" y="1162388"/>
                  </a:lnTo>
                  <a:lnTo>
                    <a:pt x="6477357" y="1201747"/>
                  </a:lnTo>
                  <a:lnTo>
                    <a:pt x="6437999" y="1228280"/>
                  </a:lnTo>
                  <a:lnTo>
                    <a:pt x="6389789" y="1238008"/>
                  </a:lnTo>
                  <a:close/>
                </a:path>
              </a:pathLst>
            </a:custGeom>
            <a:solidFill>
              <a:srgbClr val="5A9AD5"/>
            </a:solidFill>
          </p:spPr>
          <p:txBody>
            <a:bodyPr wrap="square" lIns="0" tIns="0" rIns="0" bIns="0" rtlCol="0"/>
            <a:lstStyle/>
            <a:p>
              <a:endParaRPr/>
            </a:p>
          </p:txBody>
        </p:sp>
        <p:pic>
          <p:nvPicPr>
            <p:cNvPr id="17" name="object 17"/>
            <p:cNvPicPr/>
            <p:nvPr/>
          </p:nvPicPr>
          <p:blipFill>
            <a:blip r:embed="rId5" cstate="print"/>
            <a:stretch>
              <a:fillRect/>
            </a:stretch>
          </p:blipFill>
          <p:spPr>
            <a:xfrm>
              <a:off x="5568695" y="5391911"/>
              <a:ext cx="682751" cy="685800"/>
            </a:xfrm>
            <a:prstGeom prst="rect">
              <a:avLst/>
            </a:prstGeom>
          </p:spPr>
        </p:pic>
      </p:grpSp>
      <p:sp>
        <p:nvSpPr>
          <p:cNvPr id="18" name="object 18"/>
          <p:cNvSpPr txBox="1"/>
          <p:nvPr/>
        </p:nvSpPr>
        <p:spPr>
          <a:xfrm>
            <a:off x="6742522" y="5364988"/>
            <a:ext cx="4709160" cy="665480"/>
          </a:xfrm>
          <a:prstGeom prst="rect">
            <a:avLst/>
          </a:prstGeom>
        </p:spPr>
        <p:txBody>
          <a:bodyPr vert="horz" wrap="square" lIns="0" tIns="48260" rIns="0" bIns="0" rtlCol="0">
            <a:spAutoFit/>
          </a:bodyPr>
          <a:lstStyle/>
          <a:p>
            <a:pPr marL="12700" marR="5080">
              <a:lnSpc>
                <a:spcPts val="2400"/>
              </a:lnSpc>
              <a:spcBef>
                <a:spcPts val="380"/>
              </a:spcBef>
            </a:pPr>
            <a:r>
              <a:rPr lang="el-GR" sz="2200" dirty="0">
                <a:solidFill>
                  <a:srgbClr val="FFFFFF"/>
                </a:solidFill>
                <a:latin typeface="Calibri"/>
                <a:cs typeface="Calibri"/>
              </a:rPr>
              <a:t>Κανονιστική γνώση: ποιες αξίες, ποιοι κανόνες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36" y="0"/>
            <a:ext cx="12189460" cy="6858000"/>
          </a:xfrm>
          <a:custGeom>
            <a:avLst/>
            <a:gdLst/>
            <a:ahLst/>
            <a:cxnLst/>
            <a:rect l="l" t="t" r="r" b="b"/>
            <a:pathLst>
              <a:path w="12189460" h="6858000">
                <a:moveTo>
                  <a:pt x="12188926" y="6858000"/>
                </a:moveTo>
                <a:lnTo>
                  <a:pt x="0" y="6858000"/>
                </a:lnTo>
                <a:lnTo>
                  <a:pt x="0" y="0"/>
                </a:lnTo>
                <a:lnTo>
                  <a:pt x="12188926" y="0"/>
                </a:lnTo>
                <a:lnTo>
                  <a:pt x="12188926" y="6858000"/>
                </a:lnTo>
                <a:close/>
              </a:path>
            </a:pathLst>
          </a:custGeom>
          <a:solidFill>
            <a:srgbClr val="E7E5E5">
              <a:alpha val="34899"/>
            </a:srgbClr>
          </a:solidFill>
        </p:spPr>
        <p:txBody>
          <a:bodyPr wrap="square" lIns="0" tIns="0" rIns="0" bIns="0" rtlCol="0"/>
          <a:lstStyle/>
          <a:p>
            <a:endParaRPr/>
          </a:p>
        </p:txBody>
      </p:sp>
      <p:sp>
        <p:nvSpPr>
          <p:cNvPr id="3" name="object 3"/>
          <p:cNvSpPr/>
          <p:nvPr/>
        </p:nvSpPr>
        <p:spPr>
          <a:xfrm>
            <a:off x="0" y="0"/>
            <a:ext cx="471805" cy="3599179"/>
          </a:xfrm>
          <a:custGeom>
            <a:avLst/>
            <a:gdLst/>
            <a:ahLst/>
            <a:cxnLst/>
            <a:rect l="l" t="t" r="r" b="b"/>
            <a:pathLst>
              <a:path w="471805" h="3599179">
                <a:moveTo>
                  <a:pt x="471589" y="3599014"/>
                </a:moveTo>
                <a:lnTo>
                  <a:pt x="0" y="3599014"/>
                </a:lnTo>
                <a:lnTo>
                  <a:pt x="0" y="0"/>
                </a:lnTo>
                <a:lnTo>
                  <a:pt x="471589" y="0"/>
                </a:lnTo>
                <a:lnTo>
                  <a:pt x="471589" y="3599014"/>
                </a:lnTo>
                <a:close/>
              </a:path>
            </a:pathLst>
          </a:custGeom>
          <a:solidFill>
            <a:srgbClr val="4371C4">
              <a:alpha val="25099"/>
            </a:srgbClr>
          </a:solidFill>
        </p:spPr>
        <p:txBody>
          <a:bodyPr wrap="square" lIns="0" tIns="0" rIns="0" bIns="0" rtlCol="0"/>
          <a:lstStyle/>
          <a:p>
            <a:endParaRPr/>
          </a:p>
        </p:txBody>
      </p:sp>
      <p:sp>
        <p:nvSpPr>
          <p:cNvPr id="4" name="object 4"/>
          <p:cNvSpPr/>
          <p:nvPr/>
        </p:nvSpPr>
        <p:spPr>
          <a:xfrm>
            <a:off x="1478305" y="727075"/>
            <a:ext cx="10713720" cy="5433695"/>
          </a:xfrm>
          <a:custGeom>
            <a:avLst/>
            <a:gdLst/>
            <a:ahLst/>
            <a:cxnLst/>
            <a:rect l="l" t="t" r="r" b="b"/>
            <a:pathLst>
              <a:path w="10713720" h="5433695">
                <a:moveTo>
                  <a:pt x="10713694" y="5433314"/>
                </a:moveTo>
                <a:lnTo>
                  <a:pt x="0" y="5433314"/>
                </a:lnTo>
                <a:lnTo>
                  <a:pt x="0" y="0"/>
                </a:lnTo>
                <a:lnTo>
                  <a:pt x="10713694" y="0"/>
                </a:lnTo>
                <a:lnTo>
                  <a:pt x="10713694" y="5433314"/>
                </a:lnTo>
                <a:close/>
              </a:path>
            </a:pathLst>
          </a:custGeom>
          <a:solidFill>
            <a:srgbClr val="FFFFFF"/>
          </a:solidFill>
        </p:spPr>
        <p:txBody>
          <a:bodyPr wrap="square" lIns="0" tIns="0" rIns="0" bIns="0" rtlCol="0"/>
          <a:lstStyle/>
          <a:p>
            <a:endParaRPr/>
          </a:p>
        </p:txBody>
      </p:sp>
      <p:sp>
        <p:nvSpPr>
          <p:cNvPr id="5" name="object 5"/>
          <p:cNvSpPr txBox="1"/>
          <p:nvPr/>
        </p:nvSpPr>
        <p:spPr>
          <a:xfrm>
            <a:off x="1477276" y="3798473"/>
            <a:ext cx="3997325" cy="689932"/>
          </a:xfrm>
          <a:prstGeom prst="rect">
            <a:avLst/>
          </a:prstGeom>
        </p:spPr>
        <p:txBody>
          <a:bodyPr vert="horz" wrap="square" lIns="0" tIns="12700" rIns="0" bIns="0" rtlCol="0">
            <a:spAutoFit/>
          </a:bodyPr>
          <a:lstStyle/>
          <a:p>
            <a:pPr marL="12700">
              <a:lnSpc>
                <a:spcPct val="100000"/>
              </a:lnSpc>
              <a:spcBef>
                <a:spcPts val="100"/>
              </a:spcBef>
            </a:pPr>
            <a:r>
              <a:rPr lang="el-GR" sz="4400" dirty="0">
                <a:latin typeface="Calibri"/>
                <a:cs typeface="Calibri"/>
              </a:rPr>
              <a:t>Ποια κανονιστική </a:t>
            </a:r>
            <a:endParaRPr sz="4400" dirty="0">
              <a:latin typeface="Calibri"/>
              <a:cs typeface="Calibri"/>
            </a:endParaRPr>
          </a:p>
        </p:txBody>
      </p:sp>
      <p:sp>
        <p:nvSpPr>
          <p:cNvPr id="6" name="object 6"/>
          <p:cNvSpPr txBox="1"/>
          <p:nvPr/>
        </p:nvSpPr>
        <p:spPr>
          <a:xfrm>
            <a:off x="1476247" y="4488405"/>
            <a:ext cx="2682240" cy="689932"/>
          </a:xfrm>
          <a:prstGeom prst="rect">
            <a:avLst/>
          </a:prstGeom>
        </p:spPr>
        <p:txBody>
          <a:bodyPr vert="horz" wrap="square" lIns="0" tIns="12700" rIns="0" bIns="0" rtlCol="0">
            <a:spAutoFit/>
          </a:bodyPr>
          <a:lstStyle/>
          <a:p>
            <a:pPr marL="12700">
              <a:lnSpc>
                <a:spcPct val="100000"/>
              </a:lnSpc>
              <a:spcBef>
                <a:spcPts val="100"/>
              </a:spcBef>
            </a:pPr>
            <a:r>
              <a:rPr lang="el-GR" sz="4400" spc="-45" dirty="0">
                <a:latin typeface="Calibri"/>
                <a:cs typeface="Calibri"/>
              </a:rPr>
              <a:t>γνώση</a:t>
            </a:r>
            <a:endParaRPr sz="4400" dirty="0">
              <a:latin typeface="Calibri"/>
              <a:cs typeface="Calibri"/>
            </a:endParaRPr>
          </a:p>
        </p:txBody>
      </p:sp>
      <p:sp>
        <p:nvSpPr>
          <p:cNvPr id="7" name="object 7"/>
          <p:cNvSpPr txBox="1"/>
          <p:nvPr/>
        </p:nvSpPr>
        <p:spPr>
          <a:xfrm>
            <a:off x="6082723" y="3849116"/>
            <a:ext cx="4308475" cy="2280111"/>
          </a:xfrm>
          <a:prstGeom prst="rect">
            <a:avLst/>
          </a:prstGeom>
        </p:spPr>
        <p:txBody>
          <a:bodyPr vert="horz" wrap="square" lIns="0" tIns="48260" rIns="0" bIns="0" rtlCol="0">
            <a:spAutoFit/>
          </a:bodyPr>
          <a:lstStyle/>
          <a:p>
            <a:pPr marL="93980" marR="271780" indent="-81280">
              <a:lnSpc>
                <a:spcPts val="1900"/>
              </a:lnSpc>
              <a:spcBef>
                <a:spcPts val="380"/>
              </a:spcBef>
              <a:buSzPct val="94444"/>
              <a:buFont typeface="Arial"/>
              <a:buChar char="•"/>
              <a:tabLst>
                <a:tab pos="241300" algn="l"/>
              </a:tabLst>
            </a:pPr>
            <a:r>
              <a:rPr lang="el-GR" sz="1600" dirty="0">
                <a:latin typeface="Calibri"/>
                <a:cs typeface="Calibri"/>
              </a:rPr>
              <a:t>Γενική ηθική θεωρία, θεωρίες, ηθική των υπολογιστών, ηθική των μηχανών, ηθική της ΤΝ </a:t>
            </a:r>
            <a:endParaRPr sz="1600" dirty="0">
              <a:latin typeface="Calibri"/>
              <a:cs typeface="Calibri"/>
            </a:endParaRPr>
          </a:p>
          <a:p>
            <a:pPr marL="93980" marR="189230" indent="-81280">
              <a:lnSpc>
                <a:spcPts val="1900"/>
              </a:lnSpc>
              <a:spcBef>
                <a:spcPts val="1095"/>
              </a:spcBef>
              <a:buSzPct val="94444"/>
              <a:buFont typeface="Arial"/>
              <a:buChar char="•"/>
              <a:tabLst>
                <a:tab pos="241300" algn="l"/>
              </a:tabLst>
            </a:pPr>
            <a:r>
              <a:rPr lang="el-GR" sz="1600" dirty="0">
                <a:latin typeface="Calibri"/>
                <a:cs typeface="Calibri"/>
              </a:rPr>
              <a:t>Κανονισμοί: προστασία δεδομένων, προστασία των καταναλωτών, νομοθεσία περί ανταγωνισμού, αστική ευθύνη,</a:t>
            </a:r>
            <a:r>
              <a:rPr sz="1600" spc="-50" dirty="0">
                <a:latin typeface="Calibri"/>
                <a:cs typeface="Calibri"/>
              </a:rPr>
              <a:t>…</a:t>
            </a:r>
            <a:endParaRPr sz="1600" dirty="0">
              <a:latin typeface="Calibri"/>
              <a:cs typeface="Calibri"/>
            </a:endParaRPr>
          </a:p>
          <a:p>
            <a:pPr marL="93980" marR="5080" indent="-81280">
              <a:lnSpc>
                <a:spcPts val="1989"/>
              </a:lnSpc>
              <a:spcBef>
                <a:spcPts val="925"/>
              </a:spcBef>
              <a:buSzPct val="94444"/>
              <a:buFont typeface="Arial"/>
              <a:buChar char="•"/>
              <a:tabLst>
                <a:tab pos="241300" algn="l"/>
              </a:tabLst>
            </a:pPr>
            <a:r>
              <a:rPr lang="el-GR" sz="1600" dirty="0">
                <a:latin typeface="Calibri"/>
                <a:cs typeface="Calibri"/>
              </a:rPr>
              <a:t>Ανθρώπινα/θεμελιώδη δικαιώματα και κοινωνικές αξίες: ο απαραίτητος σύνδεσμος;</a:t>
            </a:r>
            <a:endParaRPr sz="1600" dirty="0">
              <a:latin typeface="Calibri"/>
              <a:cs typeface="Calibri"/>
            </a:endParaRPr>
          </a:p>
        </p:txBody>
      </p:sp>
      <p:grpSp>
        <p:nvGrpSpPr>
          <p:cNvPr id="8" name="object 8"/>
          <p:cNvGrpSpPr/>
          <p:nvPr/>
        </p:nvGrpSpPr>
        <p:grpSpPr>
          <a:xfrm>
            <a:off x="0" y="0"/>
            <a:ext cx="12163425" cy="6858000"/>
            <a:chOff x="0" y="0"/>
            <a:chExt cx="12163425" cy="6858000"/>
          </a:xfrm>
        </p:grpSpPr>
        <p:sp>
          <p:nvSpPr>
            <p:cNvPr id="9" name="object 9"/>
            <p:cNvSpPr/>
            <p:nvPr/>
          </p:nvSpPr>
          <p:spPr>
            <a:xfrm>
              <a:off x="11361242" y="29413"/>
              <a:ext cx="9525" cy="6828790"/>
            </a:xfrm>
            <a:custGeom>
              <a:avLst/>
              <a:gdLst/>
              <a:ahLst/>
              <a:cxnLst/>
              <a:rect l="l" t="t" r="r" b="b"/>
              <a:pathLst>
                <a:path w="9525" h="6828790">
                  <a:moveTo>
                    <a:pt x="9525" y="6828586"/>
                  </a:moveTo>
                  <a:lnTo>
                    <a:pt x="0" y="6828586"/>
                  </a:lnTo>
                  <a:lnTo>
                    <a:pt x="0" y="6802983"/>
                  </a:lnTo>
                  <a:lnTo>
                    <a:pt x="2133" y="6800850"/>
                  </a:lnTo>
                  <a:lnTo>
                    <a:pt x="7391" y="6800850"/>
                  </a:lnTo>
                  <a:lnTo>
                    <a:pt x="9525" y="6802983"/>
                  </a:lnTo>
                  <a:lnTo>
                    <a:pt x="9525" y="6828586"/>
                  </a:lnTo>
                  <a:close/>
                </a:path>
                <a:path w="9525" h="6828790">
                  <a:moveTo>
                    <a:pt x="7391" y="6772275"/>
                  </a:moveTo>
                  <a:lnTo>
                    <a:pt x="2133" y="6772275"/>
                  </a:lnTo>
                  <a:lnTo>
                    <a:pt x="0" y="6770141"/>
                  </a:lnTo>
                  <a:lnTo>
                    <a:pt x="0" y="6736308"/>
                  </a:lnTo>
                  <a:lnTo>
                    <a:pt x="2133" y="6734175"/>
                  </a:lnTo>
                  <a:lnTo>
                    <a:pt x="7391" y="6734175"/>
                  </a:lnTo>
                  <a:lnTo>
                    <a:pt x="9525" y="6736308"/>
                  </a:lnTo>
                  <a:lnTo>
                    <a:pt x="9525" y="6770141"/>
                  </a:lnTo>
                  <a:lnTo>
                    <a:pt x="7391" y="6772275"/>
                  </a:lnTo>
                  <a:close/>
                </a:path>
                <a:path w="9525" h="6828790">
                  <a:moveTo>
                    <a:pt x="7391" y="6705600"/>
                  </a:moveTo>
                  <a:lnTo>
                    <a:pt x="2133" y="6705600"/>
                  </a:lnTo>
                  <a:lnTo>
                    <a:pt x="0" y="6703466"/>
                  </a:lnTo>
                  <a:lnTo>
                    <a:pt x="0" y="6669633"/>
                  </a:lnTo>
                  <a:lnTo>
                    <a:pt x="2133" y="6667500"/>
                  </a:lnTo>
                  <a:lnTo>
                    <a:pt x="7391" y="6667500"/>
                  </a:lnTo>
                  <a:lnTo>
                    <a:pt x="9525" y="6669633"/>
                  </a:lnTo>
                  <a:lnTo>
                    <a:pt x="9525" y="6703466"/>
                  </a:lnTo>
                  <a:lnTo>
                    <a:pt x="7391" y="6705600"/>
                  </a:lnTo>
                  <a:close/>
                </a:path>
                <a:path w="9525" h="6828790">
                  <a:moveTo>
                    <a:pt x="7391" y="6638925"/>
                  </a:moveTo>
                  <a:lnTo>
                    <a:pt x="2133" y="6638925"/>
                  </a:lnTo>
                  <a:lnTo>
                    <a:pt x="0" y="6636791"/>
                  </a:lnTo>
                  <a:lnTo>
                    <a:pt x="0" y="6602958"/>
                  </a:lnTo>
                  <a:lnTo>
                    <a:pt x="2133" y="6600825"/>
                  </a:lnTo>
                  <a:lnTo>
                    <a:pt x="7391" y="6600825"/>
                  </a:lnTo>
                  <a:lnTo>
                    <a:pt x="9525" y="6602958"/>
                  </a:lnTo>
                  <a:lnTo>
                    <a:pt x="9525" y="6636791"/>
                  </a:lnTo>
                  <a:lnTo>
                    <a:pt x="7391" y="6638925"/>
                  </a:lnTo>
                  <a:close/>
                </a:path>
                <a:path w="9525" h="6828790">
                  <a:moveTo>
                    <a:pt x="7391" y="6572250"/>
                  </a:moveTo>
                  <a:lnTo>
                    <a:pt x="2133" y="6572250"/>
                  </a:lnTo>
                  <a:lnTo>
                    <a:pt x="0" y="6570116"/>
                  </a:lnTo>
                  <a:lnTo>
                    <a:pt x="0" y="6536283"/>
                  </a:lnTo>
                  <a:lnTo>
                    <a:pt x="2133" y="6534150"/>
                  </a:lnTo>
                  <a:lnTo>
                    <a:pt x="7391" y="6534150"/>
                  </a:lnTo>
                  <a:lnTo>
                    <a:pt x="9525" y="6536283"/>
                  </a:lnTo>
                  <a:lnTo>
                    <a:pt x="9525" y="6570116"/>
                  </a:lnTo>
                  <a:lnTo>
                    <a:pt x="7391" y="6572250"/>
                  </a:lnTo>
                  <a:close/>
                </a:path>
                <a:path w="9525" h="6828790">
                  <a:moveTo>
                    <a:pt x="7391" y="6505575"/>
                  </a:moveTo>
                  <a:lnTo>
                    <a:pt x="2133" y="6505575"/>
                  </a:lnTo>
                  <a:lnTo>
                    <a:pt x="0" y="6503441"/>
                  </a:lnTo>
                  <a:lnTo>
                    <a:pt x="0" y="6469608"/>
                  </a:lnTo>
                  <a:lnTo>
                    <a:pt x="2133" y="6467474"/>
                  </a:lnTo>
                  <a:lnTo>
                    <a:pt x="7391" y="6467474"/>
                  </a:lnTo>
                  <a:lnTo>
                    <a:pt x="9525" y="6469608"/>
                  </a:lnTo>
                  <a:lnTo>
                    <a:pt x="9525" y="6503441"/>
                  </a:lnTo>
                  <a:lnTo>
                    <a:pt x="7391" y="6505575"/>
                  </a:lnTo>
                  <a:close/>
                </a:path>
                <a:path w="9525" h="6828790">
                  <a:moveTo>
                    <a:pt x="7391" y="6438899"/>
                  </a:moveTo>
                  <a:lnTo>
                    <a:pt x="2133" y="6438899"/>
                  </a:lnTo>
                  <a:lnTo>
                    <a:pt x="0" y="6436766"/>
                  </a:lnTo>
                  <a:lnTo>
                    <a:pt x="0" y="6402933"/>
                  </a:lnTo>
                  <a:lnTo>
                    <a:pt x="2133" y="6400799"/>
                  </a:lnTo>
                  <a:lnTo>
                    <a:pt x="7391" y="6400799"/>
                  </a:lnTo>
                  <a:lnTo>
                    <a:pt x="9525" y="6402933"/>
                  </a:lnTo>
                  <a:lnTo>
                    <a:pt x="9525" y="6436766"/>
                  </a:lnTo>
                  <a:lnTo>
                    <a:pt x="7391" y="6438899"/>
                  </a:lnTo>
                  <a:close/>
                </a:path>
                <a:path w="9525" h="6828790">
                  <a:moveTo>
                    <a:pt x="7391" y="6372224"/>
                  </a:moveTo>
                  <a:lnTo>
                    <a:pt x="2133" y="6372224"/>
                  </a:lnTo>
                  <a:lnTo>
                    <a:pt x="0" y="6370091"/>
                  </a:lnTo>
                  <a:lnTo>
                    <a:pt x="0" y="6336258"/>
                  </a:lnTo>
                  <a:lnTo>
                    <a:pt x="2133" y="6334124"/>
                  </a:lnTo>
                  <a:lnTo>
                    <a:pt x="7391" y="6334124"/>
                  </a:lnTo>
                  <a:lnTo>
                    <a:pt x="9525" y="6336258"/>
                  </a:lnTo>
                  <a:lnTo>
                    <a:pt x="9525" y="6370091"/>
                  </a:lnTo>
                  <a:lnTo>
                    <a:pt x="7391" y="6372224"/>
                  </a:lnTo>
                  <a:close/>
                </a:path>
                <a:path w="9525" h="6828790">
                  <a:moveTo>
                    <a:pt x="7391" y="6305549"/>
                  </a:moveTo>
                  <a:lnTo>
                    <a:pt x="2133" y="6305549"/>
                  </a:lnTo>
                  <a:lnTo>
                    <a:pt x="0" y="6303416"/>
                  </a:lnTo>
                  <a:lnTo>
                    <a:pt x="0" y="6269583"/>
                  </a:lnTo>
                  <a:lnTo>
                    <a:pt x="2133" y="6267449"/>
                  </a:lnTo>
                  <a:lnTo>
                    <a:pt x="7391" y="6267449"/>
                  </a:lnTo>
                  <a:lnTo>
                    <a:pt x="9525" y="6269583"/>
                  </a:lnTo>
                  <a:lnTo>
                    <a:pt x="9525" y="6303416"/>
                  </a:lnTo>
                  <a:lnTo>
                    <a:pt x="7391" y="6305549"/>
                  </a:lnTo>
                  <a:close/>
                </a:path>
                <a:path w="9525" h="6828790">
                  <a:moveTo>
                    <a:pt x="7391" y="6238874"/>
                  </a:moveTo>
                  <a:lnTo>
                    <a:pt x="2133" y="6238874"/>
                  </a:lnTo>
                  <a:lnTo>
                    <a:pt x="0" y="6236741"/>
                  </a:lnTo>
                  <a:lnTo>
                    <a:pt x="0" y="6202908"/>
                  </a:lnTo>
                  <a:lnTo>
                    <a:pt x="2133" y="6200774"/>
                  </a:lnTo>
                  <a:lnTo>
                    <a:pt x="7391" y="6200774"/>
                  </a:lnTo>
                  <a:lnTo>
                    <a:pt x="9525" y="6202908"/>
                  </a:lnTo>
                  <a:lnTo>
                    <a:pt x="9525" y="6236741"/>
                  </a:lnTo>
                  <a:lnTo>
                    <a:pt x="7391" y="6238874"/>
                  </a:lnTo>
                  <a:close/>
                </a:path>
                <a:path w="9525" h="6828790">
                  <a:moveTo>
                    <a:pt x="7391" y="6172199"/>
                  </a:moveTo>
                  <a:lnTo>
                    <a:pt x="2133" y="6172199"/>
                  </a:lnTo>
                  <a:lnTo>
                    <a:pt x="0" y="6170066"/>
                  </a:lnTo>
                  <a:lnTo>
                    <a:pt x="0" y="6136233"/>
                  </a:lnTo>
                  <a:lnTo>
                    <a:pt x="2133" y="6134099"/>
                  </a:lnTo>
                  <a:lnTo>
                    <a:pt x="7391" y="6134099"/>
                  </a:lnTo>
                  <a:lnTo>
                    <a:pt x="9525" y="6136233"/>
                  </a:lnTo>
                  <a:lnTo>
                    <a:pt x="9525" y="6170066"/>
                  </a:lnTo>
                  <a:lnTo>
                    <a:pt x="7391" y="6172199"/>
                  </a:lnTo>
                  <a:close/>
                </a:path>
                <a:path w="9525" h="6828790">
                  <a:moveTo>
                    <a:pt x="7391" y="6105524"/>
                  </a:moveTo>
                  <a:lnTo>
                    <a:pt x="2133" y="6105524"/>
                  </a:lnTo>
                  <a:lnTo>
                    <a:pt x="0" y="6103391"/>
                  </a:lnTo>
                  <a:lnTo>
                    <a:pt x="0" y="6069558"/>
                  </a:lnTo>
                  <a:lnTo>
                    <a:pt x="2133" y="6067424"/>
                  </a:lnTo>
                  <a:lnTo>
                    <a:pt x="7391" y="6067424"/>
                  </a:lnTo>
                  <a:lnTo>
                    <a:pt x="9525" y="6069558"/>
                  </a:lnTo>
                  <a:lnTo>
                    <a:pt x="9525" y="6103391"/>
                  </a:lnTo>
                  <a:lnTo>
                    <a:pt x="7391" y="6105524"/>
                  </a:lnTo>
                  <a:close/>
                </a:path>
                <a:path w="9525" h="6828790">
                  <a:moveTo>
                    <a:pt x="7391" y="6038849"/>
                  </a:moveTo>
                  <a:lnTo>
                    <a:pt x="2133" y="6038849"/>
                  </a:lnTo>
                  <a:lnTo>
                    <a:pt x="0" y="6036716"/>
                  </a:lnTo>
                  <a:lnTo>
                    <a:pt x="0" y="6002883"/>
                  </a:lnTo>
                  <a:lnTo>
                    <a:pt x="2133" y="6000749"/>
                  </a:lnTo>
                  <a:lnTo>
                    <a:pt x="7391" y="6000749"/>
                  </a:lnTo>
                  <a:lnTo>
                    <a:pt x="9525" y="6002883"/>
                  </a:lnTo>
                  <a:lnTo>
                    <a:pt x="9525" y="6036716"/>
                  </a:lnTo>
                  <a:lnTo>
                    <a:pt x="7391" y="6038849"/>
                  </a:lnTo>
                  <a:close/>
                </a:path>
                <a:path w="9525" h="6828790">
                  <a:moveTo>
                    <a:pt x="7391" y="5972174"/>
                  </a:moveTo>
                  <a:lnTo>
                    <a:pt x="2133" y="5972174"/>
                  </a:lnTo>
                  <a:lnTo>
                    <a:pt x="0" y="5970041"/>
                  </a:lnTo>
                  <a:lnTo>
                    <a:pt x="0" y="5936208"/>
                  </a:lnTo>
                  <a:lnTo>
                    <a:pt x="2133" y="5934074"/>
                  </a:lnTo>
                  <a:lnTo>
                    <a:pt x="7391" y="5934074"/>
                  </a:lnTo>
                  <a:lnTo>
                    <a:pt x="9525" y="5936208"/>
                  </a:lnTo>
                  <a:lnTo>
                    <a:pt x="9525" y="5970041"/>
                  </a:lnTo>
                  <a:lnTo>
                    <a:pt x="7391" y="5972174"/>
                  </a:lnTo>
                  <a:close/>
                </a:path>
                <a:path w="9525" h="6828790">
                  <a:moveTo>
                    <a:pt x="7391" y="5905499"/>
                  </a:moveTo>
                  <a:lnTo>
                    <a:pt x="2133" y="5905499"/>
                  </a:lnTo>
                  <a:lnTo>
                    <a:pt x="0" y="5903366"/>
                  </a:lnTo>
                  <a:lnTo>
                    <a:pt x="0" y="5869533"/>
                  </a:lnTo>
                  <a:lnTo>
                    <a:pt x="2133" y="5867399"/>
                  </a:lnTo>
                  <a:lnTo>
                    <a:pt x="7391" y="5867399"/>
                  </a:lnTo>
                  <a:lnTo>
                    <a:pt x="9525" y="5869533"/>
                  </a:lnTo>
                  <a:lnTo>
                    <a:pt x="9525" y="5903366"/>
                  </a:lnTo>
                  <a:lnTo>
                    <a:pt x="7391" y="5905499"/>
                  </a:lnTo>
                  <a:close/>
                </a:path>
                <a:path w="9525" h="6828790">
                  <a:moveTo>
                    <a:pt x="7391" y="5838824"/>
                  </a:moveTo>
                  <a:lnTo>
                    <a:pt x="2133" y="5838824"/>
                  </a:lnTo>
                  <a:lnTo>
                    <a:pt x="0" y="5836691"/>
                  </a:lnTo>
                  <a:lnTo>
                    <a:pt x="0" y="5802858"/>
                  </a:lnTo>
                  <a:lnTo>
                    <a:pt x="2133" y="5800724"/>
                  </a:lnTo>
                  <a:lnTo>
                    <a:pt x="7391" y="5800724"/>
                  </a:lnTo>
                  <a:lnTo>
                    <a:pt x="9525" y="5802858"/>
                  </a:lnTo>
                  <a:lnTo>
                    <a:pt x="9525" y="5836691"/>
                  </a:lnTo>
                  <a:lnTo>
                    <a:pt x="7391" y="5838824"/>
                  </a:lnTo>
                  <a:close/>
                </a:path>
                <a:path w="9525" h="6828790">
                  <a:moveTo>
                    <a:pt x="7391" y="5772149"/>
                  </a:moveTo>
                  <a:lnTo>
                    <a:pt x="2133" y="5772149"/>
                  </a:lnTo>
                  <a:lnTo>
                    <a:pt x="0" y="5770016"/>
                  </a:lnTo>
                  <a:lnTo>
                    <a:pt x="0" y="5736183"/>
                  </a:lnTo>
                  <a:lnTo>
                    <a:pt x="2133" y="5734049"/>
                  </a:lnTo>
                  <a:lnTo>
                    <a:pt x="7391" y="5734049"/>
                  </a:lnTo>
                  <a:lnTo>
                    <a:pt x="9525" y="5736183"/>
                  </a:lnTo>
                  <a:lnTo>
                    <a:pt x="9525" y="5770016"/>
                  </a:lnTo>
                  <a:lnTo>
                    <a:pt x="7391" y="5772149"/>
                  </a:lnTo>
                  <a:close/>
                </a:path>
                <a:path w="9525" h="6828790">
                  <a:moveTo>
                    <a:pt x="7391" y="5705474"/>
                  </a:moveTo>
                  <a:lnTo>
                    <a:pt x="2133" y="5705474"/>
                  </a:lnTo>
                  <a:lnTo>
                    <a:pt x="0" y="5703341"/>
                  </a:lnTo>
                  <a:lnTo>
                    <a:pt x="0" y="5669508"/>
                  </a:lnTo>
                  <a:lnTo>
                    <a:pt x="2133" y="5667374"/>
                  </a:lnTo>
                  <a:lnTo>
                    <a:pt x="7391" y="5667374"/>
                  </a:lnTo>
                  <a:lnTo>
                    <a:pt x="9525" y="5669508"/>
                  </a:lnTo>
                  <a:lnTo>
                    <a:pt x="9525" y="5703341"/>
                  </a:lnTo>
                  <a:lnTo>
                    <a:pt x="7391" y="5705474"/>
                  </a:lnTo>
                  <a:close/>
                </a:path>
                <a:path w="9525" h="6828790">
                  <a:moveTo>
                    <a:pt x="7391" y="5638799"/>
                  </a:moveTo>
                  <a:lnTo>
                    <a:pt x="2133" y="5638799"/>
                  </a:lnTo>
                  <a:lnTo>
                    <a:pt x="0" y="5636666"/>
                  </a:lnTo>
                  <a:lnTo>
                    <a:pt x="0" y="5602833"/>
                  </a:lnTo>
                  <a:lnTo>
                    <a:pt x="2133" y="5600699"/>
                  </a:lnTo>
                  <a:lnTo>
                    <a:pt x="7391" y="5600699"/>
                  </a:lnTo>
                  <a:lnTo>
                    <a:pt x="9525" y="5602833"/>
                  </a:lnTo>
                  <a:lnTo>
                    <a:pt x="9525" y="5636666"/>
                  </a:lnTo>
                  <a:lnTo>
                    <a:pt x="7391" y="5638799"/>
                  </a:lnTo>
                  <a:close/>
                </a:path>
                <a:path w="9525" h="6828790">
                  <a:moveTo>
                    <a:pt x="7391" y="5572124"/>
                  </a:moveTo>
                  <a:lnTo>
                    <a:pt x="2133" y="5572124"/>
                  </a:lnTo>
                  <a:lnTo>
                    <a:pt x="0" y="5569991"/>
                  </a:lnTo>
                  <a:lnTo>
                    <a:pt x="0" y="5536158"/>
                  </a:lnTo>
                  <a:lnTo>
                    <a:pt x="2133" y="5534024"/>
                  </a:lnTo>
                  <a:lnTo>
                    <a:pt x="7391" y="5534024"/>
                  </a:lnTo>
                  <a:lnTo>
                    <a:pt x="9525" y="5536158"/>
                  </a:lnTo>
                  <a:lnTo>
                    <a:pt x="9525" y="5569991"/>
                  </a:lnTo>
                  <a:lnTo>
                    <a:pt x="7391" y="5572124"/>
                  </a:lnTo>
                  <a:close/>
                </a:path>
                <a:path w="9525" h="6828790">
                  <a:moveTo>
                    <a:pt x="7391" y="5505449"/>
                  </a:moveTo>
                  <a:lnTo>
                    <a:pt x="2133" y="5505449"/>
                  </a:lnTo>
                  <a:lnTo>
                    <a:pt x="0" y="5503316"/>
                  </a:lnTo>
                  <a:lnTo>
                    <a:pt x="0" y="5469483"/>
                  </a:lnTo>
                  <a:lnTo>
                    <a:pt x="2133" y="5467349"/>
                  </a:lnTo>
                  <a:lnTo>
                    <a:pt x="7391" y="5467349"/>
                  </a:lnTo>
                  <a:lnTo>
                    <a:pt x="9525" y="5469483"/>
                  </a:lnTo>
                  <a:lnTo>
                    <a:pt x="9525" y="5503316"/>
                  </a:lnTo>
                  <a:lnTo>
                    <a:pt x="7391" y="5505449"/>
                  </a:lnTo>
                  <a:close/>
                </a:path>
                <a:path w="9525" h="6828790">
                  <a:moveTo>
                    <a:pt x="7391" y="5438774"/>
                  </a:moveTo>
                  <a:lnTo>
                    <a:pt x="2133" y="5438774"/>
                  </a:lnTo>
                  <a:lnTo>
                    <a:pt x="0" y="5436641"/>
                  </a:lnTo>
                  <a:lnTo>
                    <a:pt x="0" y="5402808"/>
                  </a:lnTo>
                  <a:lnTo>
                    <a:pt x="2133" y="5400674"/>
                  </a:lnTo>
                  <a:lnTo>
                    <a:pt x="7391" y="5400674"/>
                  </a:lnTo>
                  <a:lnTo>
                    <a:pt x="9525" y="5402808"/>
                  </a:lnTo>
                  <a:lnTo>
                    <a:pt x="9525" y="5436641"/>
                  </a:lnTo>
                  <a:lnTo>
                    <a:pt x="7391" y="5438774"/>
                  </a:lnTo>
                  <a:close/>
                </a:path>
                <a:path w="9525" h="6828790">
                  <a:moveTo>
                    <a:pt x="7391" y="5372099"/>
                  </a:moveTo>
                  <a:lnTo>
                    <a:pt x="2133" y="5372099"/>
                  </a:lnTo>
                  <a:lnTo>
                    <a:pt x="0" y="5369966"/>
                  </a:lnTo>
                  <a:lnTo>
                    <a:pt x="0" y="5336133"/>
                  </a:lnTo>
                  <a:lnTo>
                    <a:pt x="2133" y="5333999"/>
                  </a:lnTo>
                  <a:lnTo>
                    <a:pt x="7391" y="5333999"/>
                  </a:lnTo>
                  <a:lnTo>
                    <a:pt x="9525" y="5336133"/>
                  </a:lnTo>
                  <a:lnTo>
                    <a:pt x="9525" y="5369966"/>
                  </a:lnTo>
                  <a:lnTo>
                    <a:pt x="7391" y="5372099"/>
                  </a:lnTo>
                  <a:close/>
                </a:path>
                <a:path w="9525" h="6828790">
                  <a:moveTo>
                    <a:pt x="7391" y="5305424"/>
                  </a:moveTo>
                  <a:lnTo>
                    <a:pt x="2133" y="5305424"/>
                  </a:lnTo>
                  <a:lnTo>
                    <a:pt x="0" y="5303291"/>
                  </a:lnTo>
                  <a:lnTo>
                    <a:pt x="0" y="5269458"/>
                  </a:lnTo>
                  <a:lnTo>
                    <a:pt x="2133" y="5267324"/>
                  </a:lnTo>
                  <a:lnTo>
                    <a:pt x="7391" y="5267324"/>
                  </a:lnTo>
                  <a:lnTo>
                    <a:pt x="9525" y="5269458"/>
                  </a:lnTo>
                  <a:lnTo>
                    <a:pt x="9525" y="5303291"/>
                  </a:lnTo>
                  <a:lnTo>
                    <a:pt x="7391" y="5305424"/>
                  </a:lnTo>
                  <a:close/>
                </a:path>
                <a:path w="9525" h="6828790">
                  <a:moveTo>
                    <a:pt x="7391" y="5238749"/>
                  </a:moveTo>
                  <a:lnTo>
                    <a:pt x="2133" y="5238749"/>
                  </a:lnTo>
                  <a:lnTo>
                    <a:pt x="0" y="5236616"/>
                  </a:lnTo>
                  <a:lnTo>
                    <a:pt x="0" y="5202783"/>
                  </a:lnTo>
                  <a:lnTo>
                    <a:pt x="2133" y="5200649"/>
                  </a:lnTo>
                  <a:lnTo>
                    <a:pt x="7391" y="5200649"/>
                  </a:lnTo>
                  <a:lnTo>
                    <a:pt x="9525" y="5202783"/>
                  </a:lnTo>
                  <a:lnTo>
                    <a:pt x="9525" y="5236616"/>
                  </a:lnTo>
                  <a:lnTo>
                    <a:pt x="7391" y="5238749"/>
                  </a:lnTo>
                  <a:close/>
                </a:path>
                <a:path w="9525" h="6828790">
                  <a:moveTo>
                    <a:pt x="7391" y="5172074"/>
                  </a:moveTo>
                  <a:lnTo>
                    <a:pt x="2133" y="5172074"/>
                  </a:lnTo>
                  <a:lnTo>
                    <a:pt x="0" y="5169941"/>
                  </a:lnTo>
                  <a:lnTo>
                    <a:pt x="0" y="5136108"/>
                  </a:lnTo>
                  <a:lnTo>
                    <a:pt x="2133" y="5133974"/>
                  </a:lnTo>
                  <a:lnTo>
                    <a:pt x="7391" y="5133974"/>
                  </a:lnTo>
                  <a:lnTo>
                    <a:pt x="9525" y="5136108"/>
                  </a:lnTo>
                  <a:lnTo>
                    <a:pt x="9525" y="5169941"/>
                  </a:lnTo>
                  <a:lnTo>
                    <a:pt x="7391" y="5172074"/>
                  </a:lnTo>
                  <a:close/>
                </a:path>
                <a:path w="9525" h="6828790">
                  <a:moveTo>
                    <a:pt x="7391" y="5105399"/>
                  </a:moveTo>
                  <a:lnTo>
                    <a:pt x="2133" y="5105399"/>
                  </a:lnTo>
                  <a:lnTo>
                    <a:pt x="0" y="5103266"/>
                  </a:lnTo>
                  <a:lnTo>
                    <a:pt x="0" y="5069433"/>
                  </a:lnTo>
                  <a:lnTo>
                    <a:pt x="2133" y="5067299"/>
                  </a:lnTo>
                  <a:lnTo>
                    <a:pt x="7391" y="5067299"/>
                  </a:lnTo>
                  <a:lnTo>
                    <a:pt x="9525" y="5069433"/>
                  </a:lnTo>
                  <a:lnTo>
                    <a:pt x="9525" y="5103266"/>
                  </a:lnTo>
                  <a:lnTo>
                    <a:pt x="7391" y="5105399"/>
                  </a:lnTo>
                  <a:close/>
                </a:path>
                <a:path w="9525" h="6828790">
                  <a:moveTo>
                    <a:pt x="7391" y="5038724"/>
                  </a:moveTo>
                  <a:lnTo>
                    <a:pt x="2133" y="5038724"/>
                  </a:lnTo>
                  <a:lnTo>
                    <a:pt x="0" y="5036591"/>
                  </a:lnTo>
                  <a:lnTo>
                    <a:pt x="0" y="5002758"/>
                  </a:lnTo>
                  <a:lnTo>
                    <a:pt x="2133" y="5000624"/>
                  </a:lnTo>
                  <a:lnTo>
                    <a:pt x="7391" y="5000624"/>
                  </a:lnTo>
                  <a:lnTo>
                    <a:pt x="9525" y="5002758"/>
                  </a:lnTo>
                  <a:lnTo>
                    <a:pt x="9525" y="5036591"/>
                  </a:lnTo>
                  <a:lnTo>
                    <a:pt x="7391" y="5038724"/>
                  </a:lnTo>
                  <a:close/>
                </a:path>
                <a:path w="9525" h="6828790">
                  <a:moveTo>
                    <a:pt x="7391" y="4972049"/>
                  </a:moveTo>
                  <a:lnTo>
                    <a:pt x="2133" y="4972049"/>
                  </a:lnTo>
                  <a:lnTo>
                    <a:pt x="0" y="4969916"/>
                  </a:lnTo>
                  <a:lnTo>
                    <a:pt x="0" y="4936083"/>
                  </a:lnTo>
                  <a:lnTo>
                    <a:pt x="2133" y="4933949"/>
                  </a:lnTo>
                  <a:lnTo>
                    <a:pt x="7391" y="4933949"/>
                  </a:lnTo>
                  <a:lnTo>
                    <a:pt x="9525" y="4936083"/>
                  </a:lnTo>
                  <a:lnTo>
                    <a:pt x="9525" y="4969916"/>
                  </a:lnTo>
                  <a:lnTo>
                    <a:pt x="7391" y="4972049"/>
                  </a:lnTo>
                  <a:close/>
                </a:path>
                <a:path w="9525" h="6828790">
                  <a:moveTo>
                    <a:pt x="7391" y="4905374"/>
                  </a:moveTo>
                  <a:lnTo>
                    <a:pt x="2133" y="4905374"/>
                  </a:lnTo>
                  <a:lnTo>
                    <a:pt x="0" y="4903241"/>
                  </a:lnTo>
                  <a:lnTo>
                    <a:pt x="0" y="4869408"/>
                  </a:lnTo>
                  <a:lnTo>
                    <a:pt x="2133" y="4867274"/>
                  </a:lnTo>
                  <a:lnTo>
                    <a:pt x="7391" y="4867274"/>
                  </a:lnTo>
                  <a:lnTo>
                    <a:pt x="9525" y="4869408"/>
                  </a:lnTo>
                  <a:lnTo>
                    <a:pt x="9525" y="4903241"/>
                  </a:lnTo>
                  <a:lnTo>
                    <a:pt x="7391" y="4905374"/>
                  </a:lnTo>
                  <a:close/>
                </a:path>
                <a:path w="9525" h="6828790">
                  <a:moveTo>
                    <a:pt x="7391" y="4838699"/>
                  </a:moveTo>
                  <a:lnTo>
                    <a:pt x="2133" y="4838699"/>
                  </a:lnTo>
                  <a:lnTo>
                    <a:pt x="0" y="4836566"/>
                  </a:lnTo>
                  <a:lnTo>
                    <a:pt x="0" y="4802733"/>
                  </a:lnTo>
                  <a:lnTo>
                    <a:pt x="2133" y="4800599"/>
                  </a:lnTo>
                  <a:lnTo>
                    <a:pt x="7391" y="4800599"/>
                  </a:lnTo>
                  <a:lnTo>
                    <a:pt x="9525" y="4802733"/>
                  </a:lnTo>
                  <a:lnTo>
                    <a:pt x="9525" y="4836566"/>
                  </a:lnTo>
                  <a:lnTo>
                    <a:pt x="7391" y="4838699"/>
                  </a:lnTo>
                  <a:close/>
                </a:path>
                <a:path w="9525" h="6828790">
                  <a:moveTo>
                    <a:pt x="7391" y="4772024"/>
                  </a:moveTo>
                  <a:lnTo>
                    <a:pt x="2133" y="4772024"/>
                  </a:lnTo>
                  <a:lnTo>
                    <a:pt x="0" y="4769891"/>
                  </a:lnTo>
                  <a:lnTo>
                    <a:pt x="0" y="4736058"/>
                  </a:lnTo>
                  <a:lnTo>
                    <a:pt x="2133" y="4733924"/>
                  </a:lnTo>
                  <a:lnTo>
                    <a:pt x="7391" y="4733924"/>
                  </a:lnTo>
                  <a:lnTo>
                    <a:pt x="9525" y="4736058"/>
                  </a:lnTo>
                  <a:lnTo>
                    <a:pt x="9525" y="4769891"/>
                  </a:lnTo>
                  <a:lnTo>
                    <a:pt x="7391" y="4772024"/>
                  </a:lnTo>
                  <a:close/>
                </a:path>
                <a:path w="9525" h="6828790">
                  <a:moveTo>
                    <a:pt x="7391" y="4705349"/>
                  </a:moveTo>
                  <a:lnTo>
                    <a:pt x="2133" y="4705349"/>
                  </a:lnTo>
                  <a:lnTo>
                    <a:pt x="0" y="4703216"/>
                  </a:lnTo>
                  <a:lnTo>
                    <a:pt x="0" y="4669383"/>
                  </a:lnTo>
                  <a:lnTo>
                    <a:pt x="2133" y="4667249"/>
                  </a:lnTo>
                  <a:lnTo>
                    <a:pt x="7391" y="4667249"/>
                  </a:lnTo>
                  <a:lnTo>
                    <a:pt x="9525" y="4669383"/>
                  </a:lnTo>
                  <a:lnTo>
                    <a:pt x="9525" y="4703216"/>
                  </a:lnTo>
                  <a:lnTo>
                    <a:pt x="7391" y="4705349"/>
                  </a:lnTo>
                  <a:close/>
                </a:path>
                <a:path w="9525" h="6828790">
                  <a:moveTo>
                    <a:pt x="7391" y="4638674"/>
                  </a:moveTo>
                  <a:lnTo>
                    <a:pt x="2133" y="4638674"/>
                  </a:lnTo>
                  <a:lnTo>
                    <a:pt x="0" y="4636541"/>
                  </a:lnTo>
                  <a:lnTo>
                    <a:pt x="0" y="4602708"/>
                  </a:lnTo>
                  <a:lnTo>
                    <a:pt x="2133" y="4600574"/>
                  </a:lnTo>
                  <a:lnTo>
                    <a:pt x="7391" y="4600574"/>
                  </a:lnTo>
                  <a:lnTo>
                    <a:pt x="9525" y="4602708"/>
                  </a:lnTo>
                  <a:lnTo>
                    <a:pt x="9525" y="4636541"/>
                  </a:lnTo>
                  <a:lnTo>
                    <a:pt x="7391" y="4638674"/>
                  </a:lnTo>
                  <a:close/>
                </a:path>
                <a:path w="9525" h="6828790">
                  <a:moveTo>
                    <a:pt x="7391" y="4571999"/>
                  </a:moveTo>
                  <a:lnTo>
                    <a:pt x="2133" y="4571999"/>
                  </a:lnTo>
                  <a:lnTo>
                    <a:pt x="0" y="4569866"/>
                  </a:lnTo>
                  <a:lnTo>
                    <a:pt x="0" y="4536033"/>
                  </a:lnTo>
                  <a:lnTo>
                    <a:pt x="2133" y="4533899"/>
                  </a:lnTo>
                  <a:lnTo>
                    <a:pt x="7391" y="4533899"/>
                  </a:lnTo>
                  <a:lnTo>
                    <a:pt x="9525" y="4536033"/>
                  </a:lnTo>
                  <a:lnTo>
                    <a:pt x="9525" y="4569866"/>
                  </a:lnTo>
                  <a:lnTo>
                    <a:pt x="7391" y="4571999"/>
                  </a:lnTo>
                  <a:close/>
                </a:path>
                <a:path w="9525" h="6828790">
                  <a:moveTo>
                    <a:pt x="7391" y="4505324"/>
                  </a:moveTo>
                  <a:lnTo>
                    <a:pt x="2133" y="4505324"/>
                  </a:lnTo>
                  <a:lnTo>
                    <a:pt x="0" y="4503191"/>
                  </a:lnTo>
                  <a:lnTo>
                    <a:pt x="0" y="4469358"/>
                  </a:lnTo>
                  <a:lnTo>
                    <a:pt x="2133" y="4467224"/>
                  </a:lnTo>
                  <a:lnTo>
                    <a:pt x="7391" y="4467224"/>
                  </a:lnTo>
                  <a:lnTo>
                    <a:pt x="9525" y="4469358"/>
                  </a:lnTo>
                  <a:lnTo>
                    <a:pt x="9525" y="4503191"/>
                  </a:lnTo>
                  <a:lnTo>
                    <a:pt x="7391" y="4505324"/>
                  </a:lnTo>
                  <a:close/>
                </a:path>
                <a:path w="9525" h="6828790">
                  <a:moveTo>
                    <a:pt x="7391" y="4438649"/>
                  </a:moveTo>
                  <a:lnTo>
                    <a:pt x="2133" y="4438649"/>
                  </a:lnTo>
                  <a:lnTo>
                    <a:pt x="0" y="4436516"/>
                  </a:lnTo>
                  <a:lnTo>
                    <a:pt x="0" y="4402683"/>
                  </a:lnTo>
                  <a:lnTo>
                    <a:pt x="2133" y="4400549"/>
                  </a:lnTo>
                  <a:lnTo>
                    <a:pt x="7391" y="4400549"/>
                  </a:lnTo>
                  <a:lnTo>
                    <a:pt x="9525" y="4402683"/>
                  </a:lnTo>
                  <a:lnTo>
                    <a:pt x="9525" y="4436516"/>
                  </a:lnTo>
                  <a:lnTo>
                    <a:pt x="7391" y="4438649"/>
                  </a:lnTo>
                  <a:close/>
                </a:path>
                <a:path w="9525" h="6828790">
                  <a:moveTo>
                    <a:pt x="7391" y="4371974"/>
                  </a:moveTo>
                  <a:lnTo>
                    <a:pt x="2133" y="4371974"/>
                  </a:lnTo>
                  <a:lnTo>
                    <a:pt x="0" y="4369841"/>
                  </a:lnTo>
                  <a:lnTo>
                    <a:pt x="0" y="4336008"/>
                  </a:lnTo>
                  <a:lnTo>
                    <a:pt x="2133" y="4333874"/>
                  </a:lnTo>
                  <a:lnTo>
                    <a:pt x="7391" y="4333874"/>
                  </a:lnTo>
                  <a:lnTo>
                    <a:pt x="9525" y="4336008"/>
                  </a:lnTo>
                  <a:lnTo>
                    <a:pt x="9525" y="4369841"/>
                  </a:lnTo>
                  <a:lnTo>
                    <a:pt x="7391" y="4371974"/>
                  </a:lnTo>
                  <a:close/>
                </a:path>
                <a:path w="9525" h="6828790">
                  <a:moveTo>
                    <a:pt x="7391" y="4305299"/>
                  </a:moveTo>
                  <a:lnTo>
                    <a:pt x="2133" y="4305299"/>
                  </a:lnTo>
                  <a:lnTo>
                    <a:pt x="0" y="4303166"/>
                  </a:lnTo>
                  <a:lnTo>
                    <a:pt x="0" y="4269333"/>
                  </a:lnTo>
                  <a:lnTo>
                    <a:pt x="2133" y="4267199"/>
                  </a:lnTo>
                  <a:lnTo>
                    <a:pt x="7391" y="4267199"/>
                  </a:lnTo>
                  <a:lnTo>
                    <a:pt x="9525" y="4269333"/>
                  </a:lnTo>
                  <a:lnTo>
                    <a:pt x="9525" y="4303166"/>
                  </a:lnTo>
                  <a:lnTo>
                    <a:pt x="7391" y="4305299"/>
                  </a:lnTo>
                  <a:close/>
                </a:path>
                <a:path w="9525" h="6828790">
                  <a:moveTo>
                    <a:pt x="7391" y="4238624"/>
                  </a:moveTo>
                  <a:lnTo>
                    <a:pt x="2133" y="4238624"/>
                  </a:lnTo>
                  <a:lnTo>
                    <a:pt x="0" y="4236491"/>
                  </a:lnTo>
                  <a:lnTo>
                    <a:pt x="0" y="4202658"/>
                  </a:lnTo>
                  <a:lnTo>
                    <a:pt x="2133" y="4200524"/>
                  </a:lnTo>
                  <a:lnTo>
                    <a:pt x="7391" y="4200524"/>
                  </a:lnTo>
                  <a:lnTo>
                    <a:pt x="9525" y="4202658"/>
                  </a:lnTo>
                  <a:lnTo>
                    <a:pt x="9525" y="4236491"/>
                  </a:lnTo>
                  <a:lnTo>
                    <a:pt x="7391" y="4238624"/>
                  </a:lnTo>
                  <a:close/>
                </a:path>
                <a:path w="9525" h="6828790">
                  <a:moveTo>
                    <a:pt x="7391" y="4171949"/>
                  </a:moveTo>
                  <a:lnTo>
                    <a:pt x="2133" y="4171949"/>
                  </a:lnTo>
                  <a:lnTo>
                    <a:pt x="0" y="4169816"/>
                  </a:lnTo>
                  <a:lnTo>
                    <a:pt x="0" y="4135983"/>
                  </a:lnTo>
                  <a:lnTo>
                    <a:pt x="2133" y="4133849"/>
                  </a:lnTo>
                  <a:lnTo>
                    <a:pt x="7391" y="4133849"/>
                  </a:lnTo>
                  <a:lnTo>
                    <a:pt x="9525" y="4135983"/>
                  </a:lnTo>
                  <a:lnTo>
                    <a:pt x="9525" y="4169816"/>
                  </a:lnTo>
                  <a:lnTo>
                    <a:pt x="7391" y="4171949"/>
                  </a:lnTo>
                  <a:close/>
                </a:path>
                <a:path w="9525" h="6828790">
                  <a:moveTo>
                    <a:pt x="7391" y="4105274"/>
                  </a:moveTo>
                  <a:lnTo>
                    <a:pt x="2133" y="4105274"/>
                  </a:lnTo>
                  <a:lnTo>
                    <a:pt x="0" y="4103141"/>
                  </a:lnTo>
                  <a:lnTo>
                    <a:pt x="0" y="4069308"/>
                  </a:lnTo>
                  <a:lnTo>
                    <a:pt x="2133" y="4067174"/>
                  </a:lnTo>
                  <a:lnTo>
                    <a:pt x="7391" y="4067174"/>
                  </a:lnTo>
                  <a:lnTo>
                    <a:pt x="9525" y="4069308"/>
                  </a:lnTo>
                  <a:lnTo>
                    <a:pt x="9525" y="4103141"/>
                  </a:lnTo>
                  <a:lnTo>
                    <a:pt x="7391" y="4105274"/>
                  </a:lnTo>
                  <a:close/>
                </a:path>
                <a:path w="9525" h="6828790">
                  <a:moveTo>
                    <a:pt x="7391" y="4038599"/>
                  </a:moveTo>
                  <a:lnTo>
                    <a:pt x="2133" y="4038599"/>
                  </a:lnTo>
                  <a:lnTo>
                    <a:pt x="0" y="4036466"/>
                  </a:lnTo>
                  <a:lnTo>
                    <a:pt x="0" y="4002633"/>
                  </a:lnTo>
                  <a:lnTo>
                    <a:pt x="2133" y="4000499"/>
                  </a:lnTo>
                  <a:lnTo>
                    <a:pt x="7391" y="4000499"/>
                  </a:lnTo>
                  <a:lnTo>
                    <a:pt x="9525" y="4002633"/>
                  </a:lnTo>
                  <a:lnTo>
                    <a:pt x="9525" y="4036466"/>
                  </a:lnTo>
                  <a:lnTo>
                    <a:pt x="7391" y="4038599"/>
                  </a:lnTo>
                  <a:close/>
                </a:path>
                <a:path w="9525" h="6828790">
                  <a:moveTo>
                    <a:pt x="7391" y="3971924"/>
                  </a:moveTo>
                  <a:lnTo>
                    <a:pt x="2133" y="3971924"/>
                  </a:lnTo>
                  <a:lnTo>
                    <a:pt x="0" y="3969791"/>
                  </a:lnTo>
                  <a:lnTo>
                    <a:pt x="0" y="3935958"/>
                  </a:lnTo>
                  <a:lnTo>
                    <a:pt x="2133" y="3933824"/>
                  </a:lnTo>
                  <a:lnTo>
                    <a:pt x="7391" y="3933824"/>
                  </a:lnTo>
                  <a:lnTo>
                    <a:pt x="9525" y="3935958"/>
                  </a:lnTo>
                  <a:lnTo>
                    <a:pt x="9525" y="3969791"/>
                  </a:lnTo>
                  <a:lnTo>
                    <a:pt x="7391" y="3971924"/>
                  </a:lnTo>
                  <a:close/>
                </a:path>
                <a:path w="9525" h="6828790">
                  <a:moveTo>
                    <a:pt x="7391" y="3905249"/>
                  </a:moveTo>
                  <a:lnTo>
                    <a:pt x="2133" y="3905249"/>
                  </a:lnTo>
                  <a:lnTo>
                    <a:pt x="0" y="3903116"/>
                  </a:lnTo>
                  <a:lnTo>
                    <a:pt x="0" y="3869283"/>
                  </a:lnTo>
                  <a:lnTo>
                    <a:pt x="2133" y="3867149"/>
                  </a:lnTo>
                  <a:lnTo>
                    <a:pt x="7391" y="3867149"/>
                  </a:lnTo>
                  <a:lnTo>
                    <a:pt x="9525" y="3869283"/>
                  </a:lnTo>
                  <a:lnTo>
                    <a:pt x="9525" y="3903116"/>
                  </a:lnTo>
                  <a:lnTo>
                    <a:pt x="7391" y="3905249"/>
                  </a:lnTo>
                  <a:close/>
                </a:path>
                <a:path w="9525" h="6828790">
                  <a:moveTo>
                    <a:pt x="7391" y="3838574"/>
                  </a:moveTo>
                  <a:lnTo>
                    <a:pt x="2133" y="3838574"/>
                  </a:lnTo>
                  <a:lnTo>
                    <a:pt x="0" y="3836441"/>
                  </a:lnTo>
                  <a:lnTo>
                    <a:pt x="0" y="3802608"/>
                  </a:lnTo>
                  <a:lnTo>
                    <a:pt x="2133" y="3800474"/>
                  </a:lnTo>
                  <a:lnTo>
                    <a:pt x="7391" y="3800474"/>
                  </a:lnTo>
                  <a:lnTo>
                    <a:pt x="9525" y="3802608"/>
                  </a:lnTo>
                  <a:lnTo>
                    <a:pt x="9525" y="3836441"/>
                  </a:lnTo>
                  <a:lnTo>
                    <a:pt x="7391" y="3838574"/>
                  </a:lnTo>
                  <a:close/>
                </a:path>
                <a:path w="9525" h="6828790">
                  <a:moveTo>
                    <a:pt x="7391" y="3771899"/>
                  </a:moveTo>
                  <a:lnTo>
                    <a:pt x="2133" y="3771899"/>
                  </a:lnTo>
                  <a:lnTo>
                    <a:pt x="0" y="3769766"/>
                  </a:lnTo>
                  <a:lnTo>
                    <a:pt x="0" y="3735933"/>
                  </a:lnTo>
                  <a:lnTo>
                    <a:pt x="2133" y="3733799"/>
                  </a:lnTo>
                  <a:lnTo>
                    <a:pt x="7391" y="3733799"/>
                  </a:lnTo>
                  <a:lnTo>
                    <a:pt x="9525" y="3735933"/>
                  </a:lnTo>
                  <a:lnTo>
                    <a:pt x="9525" y="3769766"/>
                  </a:lnTo>
                  <a:lnTo>
                    <a:pt x="7391" y="3771899"/>
                  </a:lnTo>
                  <a:close/>
                </a:path>
                <a:path w="9525" h="6828790">
                  <a:moveTo>
                    <a:pt x="7391" y="3705224"/>
                  </a:moveTo>
                  <a:lnTo>
                    <a:pt x="2133" y="3705224"/>
                  </a:lnTo>
                  <a:lnTo>
                    <a:pt x="0" y="3703091"/>
                  </a:lnTo>
                  <a:lnTo>
                    <a:pt x="0" y="3669258"/>
                  </a:lnTo>
                  <a:lnTo>
                    <a:pt x="2133" y="3667124"/>
                  </a:lnTo>
                  <a:lnTo>
                    <a:pt x="7391" y="3667124"/>
                  </a:lnTo>
                  <a:lnTo>
                    <a:pt x="9525" y="3669258"/>
                  </a:lnTo>
                  <a:lnTo>
                    <a:pt x="9525" y="3703091"/>
                  </a:lnTo>
                  <a:lnTo>
                    <a:pt x="7391" y="3705224"/>
                  </a:lnTo>
                  <a:close/>
                </a:path>
                <a:path w="9525" h="6828790">
                  <a:moveTo>
                    <a:pt x="7391" y="3638549"/>
                  </a:moveTo>
                  <a:lnTo>
                    <a:pt x="2133" y="3638549"/>
                  </a:lnTo>
                  <a:lnTo>
                    <a:pt x="0" y="3636416"/>
                  </a:lnTo>
                  <a:lnTo>
                    <a:pt x="0" y="3602583"/>
                  </a:lnTo>
                  <a:lnTo>
                    <a:pt x="2133" y="3600449"/>
                  </a:lnTo>
                  <a:lnTo>
                    <a:pt x="7391" y="3600449"/>
                  </a:lnTo>
                  <a:lnTo>
                    <a:pt x="9525" y="3602583"/>
                  </a:lnTo>
                  <a:lnTo>
                    <a:pt x="9525" y="3636416"/>
                  </a:lnTo>
                  <a:lnTo>
                    <a:pt x="7391" y="3638549"/>
                  </a:lnTo>
                  <a:close/>
                </a:path>
                <a:path w="9525" h="6828790">
                  <a:moveTo>
                    <a:pt x="7391" y="3571874"/>
                  </a:moveTo>
                  <a:lnTo>
                    <a:pt x="2133" y="3571874"/>
                  </a:lnTo>
                  <a:lnTo>
                    <a:pt x="0" y="3569741"/>
                  </a:lnTo>
                  <a:lnTo>
                    <a:pt x="0" y="3535908"/>
                  </a:lnTo>
                  <a:lnTo>
                    <a:pt x="2133" y="3533774"/>
                  </a:lnTo>
                  <a:lnTo>
                    <a:pt x="7391" y="3533774"/>
                  </a:lnTo>
                  <a:lnTo>
                    <a:pt x="9525" y="3535908"/>
                  </a:lnTo>
                  <a:lnTo>
                    <a:pt x="9525" y="3569741"/>
                  </a:lnTo>
                  <a:lnTo>
                    <a:pt x="7391" y="3571874"/>
                  </a:lnTo>
                  <a:close/>
                </a:path>
                <a:path w="9525" h="6828790">
                  <a:moveTo>
                    <a:pt x="7391" y="3505199"/>
                  </a:moveTo>
                  <a:lnTo>
                    <a:pt x="2133" y="3505199"/>
                  </a:lnTo>
                  <a:lnTo>
                    <a:pt x="0" y="3503066"/>
                  </a:lnTo>
                  <a:lnTo>
                    <a:pt x="0" y="3469233"/>
                  </a:lnTo>
                  <a:lnTo>
                    <a:pt x="2133" y="3467099"/>
                  </a:lnTo>
                  <a:lnTo>
                    <a:pt x="7391" y="3467099"/>
                  </a:lnTo>
                  <a:lnTo>
                    <a:pt x="9525" y="3469233"/>
                  </a:lnTo>
                  <a:lnTo>
                    <a:pt x="9525" y="3503066"/>
                  </a:lnTo>
                  <a:lnTo>
                    <a:pt x="7391" y="3505199"/>
                  </a:lnTo>
                  <a:close/>
                </a:path>
                <a:path w="9525" h="6828790">
                  <a:moveTo>
                    <a:pt x="7391" y="3438524"/>
                  </a:moveTo>
                  <a:lnTo>
                    <a:pt x="2133" y="3438524"/>
                  </a:lnTo>
                  <a:lnTo>
                    <a:pt x="0" y="3436391"/>
                  </a:lnTo>
                  <a:lnTo>
                    <a:pt x="0" y="3402558"/>
                  </a:lnTo>
                  <a:lnTo>
                    <a:pt x="2133" y="3400424"/>
                  </a:lnTo>
                  <a:lnTo>
                    <a:pt x="7391" y="3400424"/>
                  </a:lnTo>
                  <a:lnTo>
                    <a:pt x="9525" y="3402558"/>
                  </a:lnTo>
                  <a:lnTo>
                    <a:pt x="9525" y="3436391"/>
                  </a:lnTo>
                  <a:lnTo>
                    <a:pt x="7391" y="3438524"/>
                  </a:lnTo>
                  <a:close/>
                </a:path>
                <a:path w="9525" h="6828790">
                  <a:moveTo>
                    <a:pt x="7391" y="3371849"/>
                  </a:moveTo>
                  <a:lnTo>
                    <a:pt x="2133" y="3371849"/>
                  </a:lnTo>
                  <a:lnTo>
                    <a:pt x="0" y="3369716"/>
                  </a:lnTo>
                  <a:lnTo>
                    <a:pt x="0" y="3335883"/>
                  </a:lnTo>
                  <a:lnTo>
                    <a:pt x="2133" y="3333749"/>
                  </a:lnTo>
                  <a:lnTo>
                    <a:pt x="7391" y="3333749"/>
                  </a:lnTo>
                  <a:lnTo>
                    <a:pt x="9525" y="3335883"/>
                  </a:lnTo>
                  <a:lnTo>
                    <a:pt x="9525" y="3369716"/>
                  </a:lnTo>
                  <a:lnTo>
                    <a:pt x="7391" y="3371849"/>
                  </a:lnTo>
                  <a:close/>
                </a:path>
                <a:path w="9525" h="6828790">
                  <a:moveTo>
                    <a:pt x="7391" y="3305174"/>
                  </a:moveTo>
                  <a:lnTo>
                    <a:pt x="2133" y="3305174"/>
                  </a:lnTo>
                  <a:lnTo>
                    <a:pt x="0" y="3303041"/>
                  </a:lnTo>
                  <a:lnTo>
                    <a:pt x="0" y="3269208"/>
                  </a:lnTo>
                  <a:lnTo>
                    <a:pt x="2133" y="3267074"/>
                  </a:lnTo>
                  <a:lnTo>
                    <a:pt x="7391" y="3267074"/>
                  </a:lnTo>
                  <a:lnTo>
                    <a:pt x="9525" y="3269208"/>
                  </a:lnTo>
                  <a:lnTo>
                    <a:pt x="9525" y="3303041"/>
                  </a:lnTo>
                  <a:lnTo>
                    <a:pt x="7391" y="3305174"/>
                  </a:lnTo>
                  <a:close/>
                </a:path>
                <a:path w="9525" h="6828790">
                  <a:moveTo>
                    <a:pt x="7391" y="3238499"/>
                  </a:moveTo>
                  <a:lnTo>
                    <a:pt x="2133" y="3238499"/>
                  </a:lnTo>
                  <a:lnTo>
                    <a:pt x="0" y="3236366"/>
                  </a:lnTo>
                  <a:lnTo>
                    <a:pt x="0" y="3202533"/>
                  </a:lnTo>
                  <a:lnTo>
                    <a:pt x="2133" y="3200399"/>
                  </a:lnTo>
                  <a:lnTo>
                    <a:pt x="7391" y="3200399"/>
                  </a:lnTo>
                  <a:lnTo>
                    <a:pt x="9525" y="3202533"/>
                  </a:lnTo>
                  <a:lnTo>
                    <a:pt x="9525" y="3236366"/>
                  </a:lnTo>
                  <a:lnTo>
                    <a:pt x="7391" y="3238499"/>
                  </a:lnTo>
                  <a:close/>
                </a:path>
                <a:path w="9525" h="6828790">
                  <a:moveTo>
                    <a:pt x="7391" y="3171824"/>
                  </a:moveTo>
                  <a:lnTo>
                    <a:pt x="2133" y="3171824"/>
                  </a:lnTo>
                  <a:lnTo>
                    <a:pt x="0" y="3169691"/>
                  </a:lnTo>
                  <a:lnTo>
                    <a:pt x="0" y="3135858"/>
                  </a:lnTo>
                  <a:lnTo>
                    <a:pt x="2133" y="3133724"/>
                  </a:lnTo>
                  <a:lnTo>
                    <a:pt x="7391" y="3133724"/>
                  </a:lnTo>
                  <a:lnTo>
                    <a:pt x="9525" y="3135858"/>
                  </a:lnTo>
                  <a:lnTo>
                    <a:pt x="9525" y="3169691"/>
                  </a:lnTo>
                  <a:lnTo>
                    <a:pt x="7391" y="3171824"/>
                  </a:lnTo>
                  <a:close/>
                </a:path>
                <a:path w="9525" h="6828790">
                  <a:moveTo>
                    <a:pt x="7391" y="3105149"/>
                  </a:moveTo>
                  <a:lnTo>
                    <a:pt x="2133" y="3105149"/>
                  </a:lnTo>
                  <a:lnTo>
                    <a:pt x="0" y="3103016"/>
                  </a:lnTo>
                  <a:lnTo>
                    <a:pt x="0" y="3069183"/>
                  </a:lnTo>
                  <a:lnTo>
                    <a:pt x="2133" y="3067049"/>
                  </a:lnTo>
                  <a:lnTo>
                    <a:pt x="7391" y="3067049"/>
                  </a:lnTo>
                  <a:lnTo>
                    <a:pt x="9525" y="3069183"/>
                  </a:lnTo>
                  <a:lnTo>
                    <a:pt x="9525" y="3103016"/>
                  </a:lnTo>
                  <a:lnTo>
                    <a:pt x="7391" y="3105149"/>
                  </a:lnTo>
                  <a:close/>
                </a:path>
                <a:path w="9525" h="6828790">
                  <a:moveTo>
                    <a:pt x="7391" y="3038474"/>
                  </a:moveTo>
                  <a:lnTo>
                    <a:pt x="2133" y="3038474"/>
                  </a:lnTo>
                  <a:lnTo>
                    <a:pt x="0" y="3036341"/>
                  </a:lnTo>
                  <a:lnTo>
                    <a:pt x="0" y="3002508"/>
                  </a:lnTo>
                  <a:lnTo>
                    <a:pt x="2133" y="3000374"/>
                  </a:lnTo>
                  <a:lnTo>
                    <a:pt x="7391" y="3000374"/>
                  </a:lnTo>
                  <a:lnTo>
                    <a:pt x="9525" y="3002508"/>
                  </a:lnTo>
                  <a:lnTo>
                    <a:pt x="9525" y="3036341"/>
                  </a:lnTo>
                  <a:lnTo>
                    <a:pt x="7391" y="3038474"/>
                  </a:lnTo>
                  <a:close/>
                </a:path>
                <a:path w="9525" h="6828790">
                  <a:moveTo>
                    <a:pt x="7391" y="2971799"/>
                  </a:moveTo>
                  <a:lnTo>
                    <a:pt x="2133" y="2971799"/>
                  </a:lnTo>
                  <a:lnTo>
                    <a:pt x="0" y="2969666"/>
                  </a:lnTo>
                  <a:lnTo>
                    <a:pt x="0" y="2935833"/>
                  </a:lnTo>
                  <a:lnTo>
                    <a:pt x="2133" y="2933699"/>
                  </a:lnTo>
                  <a:lnTo>
                    <a:pt x="7391" y="2933699"/>
                  </a:lnTo>
                  <a:lnTo>
                    <a:pt x="9525" y="2935833"/>
                  </a:lnTo>
                  <a:lnTo>
                    <a:pt x="9525" y="2969666"/>
                  </a:lnTo>
                  <a:lnTo>
                    <a:pt x="7391" y="2971799"/>
                  </a:lnTo>
                  <a:close/>
                </a:path>
                <a:path w="9525" h="6828790">
                  <a:moveTo>
                    <a:pt x="7391" y="2905124"/>
                  </a:moveTo>
                  <a:lnTo>
                    <a:pt x="2133" y="2905124"/>
                  </a:lnTo>
                  <a:lnTo>
                    <a:pt x="0" y="2902991"/>
                  </a:lnTo>
                  <a:lnTo>
                    <a:pt x="0" y="2869158"/>
                  </a:lnTo>
                  <a:lnTo>
                    <a:pt x="2133" y="2867024"/>
                  </a:lnTo>
                  <a:lnTo>
                    <a:pt x="7391" y="2867024"/>
                  </a:lnTo>
                  <a:lnTo>
                    <a:pt x="9525" y="2869158"/>
                  </a:lnTo>
                  <a:lnTo>
                    <a:pt x="9525" y="2902991"/>
                  </a:lnTo>
                  <a:lnTo>
                    <a:pt x="7391" y="2905124"/>
                  </a:lnTo>
                  <a:close/>
                </a:path>
                <a:path w="9525" h="6828790">
                  <a:moveTo>
                    <a:pt x="7391" y="2838449"/>
                  </a:moveTo>
                  <a:lnTo>
                    <a:pt x="2133" y="2838449"/>
                  </a:lnTo>
                  <a:lnTo>
                    <a:pt x="0" y="2836316"/>
                  </a:lnTo>
                  <a:lnTo>
                    <a:pt x="0" y="2802483"/>
                  </a:lnTo>
                  <a:lnTo>
                    <a:pt x="2133" y="2800349"/>
                  </a:lnTo>
                  <a:lnTo>
                    <a:pt x="7391" y="2800349"/>
                  </a:lnTo>
                  <a:lnTo>
                    <a:pt x="9525" y="2802483"/>
                  </a:lnTo>
                  <a:lnTo>
                    <a:pt x="9525" y="2836316"/>
                  </a:lnTo>
                  <a:lnTo>
                    <a:pt x="7391" y="2838449"/>
                  </a:lnTo>
                  <a:close/>
                </a:path>
                <a:path w="9525" h="6828790">
                  <a:moveTo>
                    <a:pt x="7391" y="2771774"/>
                  </a:moveTo>
                  <a:lnTo>
                    <a:pt x="2133" y="2771774"/>
                  </a:lnTo>
                  <a:lnTo>
                    <a:pt x="0" y="2769641"/>
                  </a:lnTo>
                  <a:lnTo>
                    <a:pt x="0" y="2735808"/>
                  </a:lnTo>
                  <a:lnTo>
                    <a:pt x="2133" y="2733674"/>
                  </a:lnTo>
                  <a:lnTo>
                    <a:pt x="7391" y="2733674"/>
                  </a:lnTo>
                  <a:lnTo>
                    <a:pt x="9525" y="2735808"/>
                  </a:lnTo>
                  <a:lnTo>
                    <a:pt x="9525" y="2769641"/>
                  </a:lnTo>
                  <a:lnTo>
                    <a:pt x="7391" y="2771774"/>
                  </a:lnTo>
                  <a:close/>
                </a:path>
                <a:path w="9525" h="6828790">
                  <a:moveTo>
                    <a:pt x="7391" y="2705099"/>
                  </a:moveTo>
                  <a:lnTo>
                    <a:pt x="2133" y="2705099"/>
                  </a:lnTo>
                  <a:lnTo>
                    <a:pt x="0" y="2702966"/>
                  </a:lnTo>
                  <a:lnTo>
                    <a:pt x="0" y="2669133"/>
                  </a:lnTo>
                  <a:lnTo>
                    <a:pt x="2133" y="2666999"/>
                  </a:lnTo>
                  <a:lnTo>
                    <a:pt x="7391" y="2666999"/>
                  </a:lnTo>
                  <a:lnTo>
                    <a:pt x="9525" y="2669133"/>
                  </a:lnTo>
                  <a:lnTo>
                    <a:pt x="9525" y="2702966"/>
                  </a:lnTo>
                  <a:lnTo>
                    <a:pt x="7391" y="2705099"/>
                  </a:lnTo>
                  <a:close/>
                </a:path>
                <a:path w="9525" h="6828790">
                  <a:moveTo>
                    <a:pt x="7391" y="2638424"/>
                  </a:moveTo>
                  <a:lnTo>
                    <a:pt x="2133" y="2638424"/>
                  </a:lnTo>
                  <a:lnTo>
                    <a:pt x="0" y="2636291"/>
                  </a:lnTo>
                  <a:lnTo>
                    <a:pt x="0" y="2602458"/>
                  </a:lnTo>
                  <a:lnTo>
                    <a:pt x="2133" y="2600324"/>
                  </a:lnTo>
                  <a:lnTo>
                    <a:pt x="7391" y="2600324"/>
                  </a:lnTo>
                  <a:lnTo>
                    <a:pt x="9525" y="2602458"/>
                  </a:lnTo>
                  <a:lnTo>
                    <a:pt x="9525" y="2636291"/>
                  </a:lnTo>
                  <a:lnTo>
                    <a:pt x="7391" y="2638424"/>
                  </a:lnTo>
                  <a:close/>
                </a:path>
                <a:path w="9525" h="6828790">
                  <a:moveTo>
                    <a:pt x="7391" y="2571749"/>
                  </a:moveTo>
                  <a:lnTo>
                    <a:pt x="2133" y="2571749"/>
                  </a:lnTo>
                  <a:lnTo>
                    <a:pt x="0" y="2569616"/>
                  </a:lnTo>
                  <a:lnTo>
                    <a:pt x="0" y="2535783"/>
                  </a:lnTo>
                  <a:lnTo>
                    <a:pt x="2133" y="2533649"/>
                  </a:lnTo>
                  <a:lnTo>
                    <a:pt x="7391" y="2533649"/>
                  </a:lnTo>
                  <a:lnTo>
                    <a:pt x="9525" y="2535783"/>
                  </a:lnTo>
                  <a:lnTo>
                    <a:pt x="9525" y="2569616"/>
                  </a:lnTo>
                  <a:lnTo>
                    <a:pt x="7391" y="2571749"/>
                  </a:lnTo>
                  <a:close/>
                </a:path>
                <a:path w="9525" h="6828790">
                  <a:moveTo>
                    <a:pt x="7391" y="2505074"/>
                  </a:moveTo>
                  <a:lnTo>
                    <a:pt x="2133" y="2505074"/>
                  </a:lnTo>
                  <a:lnTo>
                    <a:pt x="0" y="2502941"/>
                  </a:lnTo>
                  <a:lnTo>
                    <a:pt x="0" y="2469108"/>
                  </a:lnTo>
                  <a:lnTo>
                    <a:pt x="2133" y="2466974"/>
                  </a:lnTo>
                  <a:lnTo>
                    <a:pt x="7391" y="2466974"/>
                  </a:lnTo>
                  <a:lnTo>
                    <a:pt x="9525" y="2469108"/>
                  </a:lnTo>
                  <a:lnTo>
                    <a:pt x="9525" y="2502941"/>
                  </a:lnTo>
                  <a:lnTo>
                    <a:pt x="7391" y="2505074"/>
                  </a:lnTo>
                  <a:close/>
                </a:path>
                <a:path w="9525" h="6828790">
                  <a:moveTo>
                    <a:pt x="7391" y="2438399"/>
                  </a:moveTo>
                  <a:lnTo>
                    <a:pt x="2133" y="2438399"/>
                  </a:lnTo>
                  <a:lnTo>
                    <a:pt x="0" y="2436266"/>
                  </a:lnTo>
                  <a:lnTo>
                    <a:pt x="0" y="2402433"/>
                  </a:lnTo>
                  <a:lnTo>
                    <a:pt x="2133" y="2400299"/>
                  </a:lnTo>
                  <a:lnTo>
                    <a:pt x="7391" y="2400299"/>
                  </a:lnTo>
                  <a:lnTo>
                    <a:pt x="9525" y="2402433"/>
                  </a:lnTo>
                  <a:lnTo>
                    <a:pt x="9525" y="2436266"/>
                  </a:lnTo>
                  <a:lnTo>
                    <a:pt x="7391" y="2438399"/>
                  </a:lnTo>
                  <a:close/>
                </a:path>
                <a:path w="9525" h="6828790">
                  <a:moveTo>
                    <a:pt x="7391" y="2371724"/>
                  </a:moveTo>
                  <a:lnTo>
                    <a:pt x="2133" y="2371724"/>
                  </a:lnTo>
                  <a:lnTo>
                    <a:pt x="0" y="2369591"/>
                  </a:lnTo>
                  <a:lnTo>
                    <a:pt x="0" y="2335758"/>
                  </a:lnTo>
                  <a:lnTo>
                    <a:pt x="2133" y="2333624"/>
                  </a:lnTo>
                  <a:lnTo>
                    <a:pt x="7391" y="2333624"/>
                  </a:lnTo>
                  <a:lnTo>
                    <a:pt x="9525" y="2335758"/>
                  </a:lnTo>
                  <a:lnTo>
                    <a:pt x="9525" y="2369591"/>
                  </a:lnTo>
                  <a:lnTo>
                    <a:pt x="7391" y="2371724"/>
                  </a:lnTo>
                  <a:close/>
                </a:path>
                <a:path w="9525" h="6828790">
                  <a:moveTo>
                    <a:pt x="7391" y="2305049"/>
                  </a:moveTo>
                  <a:lnTo>
                    <a:pt x="2133" y="2305049"/>
                  </a:lnTo>
                  <a:lnTo>
                    <a:pt x="0" y="2302916"/>
                  </a:lnTo>
                  <a:lnTo>
                    <a:pt x="0" y="2269083"/>
                  </a:lnTo>
                  <a:lnTo>
                    <a:pt x="2133" y="2266949"/>
                  </a:lnTo>
                  <a:lnTo>
                    <a:pt x="7391" y="2266949"/>
                  </a:lnTo>
                  <a:lnTo>
                    <a:pt x="9525" y="2269083"/>
                  </a:lnTo>
                  <a:lnTo>
                    <a:pt x="9525" y="2302916"/>
                  </a:lnTo>
                  <a:lnTo>
                    <a:pt x="7391" y="2305049"/>
                  </a:lnTo>
                  <a:close/>
                </a:path>
                <a:path w="9525" h="6828790">
                  <a:moveTo>
                    <a:pt x="7391" y="2238374"/>
                  </a:moveTo>
                  <a:lnTo>
                    <a:pt x="2133" y="2238374"/>
                  </a:lnTo>
                  <a:lnTo>
                    <a:pt x="0" y="2236241"/>
                  </a:lnTo>
                  <a:lnTo>
                    <a:pt x="0" y="2202408"/>
                  </a:lnTo>
                  <a:lnTo>
                    <a:pt x="2133" y="2200274"/>
                  </a:lnTo>
                  <a:lnTo>
                    <a:pt x="7391" y="2200274"/>
                  </a:lnTo>
                  <a:lnTo>
                    <a:pt x="9525" y="2202408"/>
                  </a:lnTo>
                  <a:lnTo>
                    <a:pt x="9525" y="2236241"/>
                  </a:lnTo>
                  <a:lnTo>
                    <a:pt x="7391" y="2238374"/>
                  </a:lnTo>
                  <a:close/>
                </a:path>
                <a:path w="9525" h="6828790">
                  <a:moveTo>
                    <a:pt x="7391" y="2171699"/>
                  </a:moveTo>
                  <a:lnTo>
                    <a:pt x="2133" y="2171699"/>
                  </a:lnTo>
                  <a:lnTo>
                    <a:pt x="0" y="2169566"/>
                  </a:lnTo>
                  <a:lnTo>
                    <a:pt x="0" y="2135733"/>
                  </a:lnTo>
                  <a:lnTo>
                    <a:pt x="2133" y="2133599"/>
                  </a:lnTo>
                  <a:lnTo>
                    <a:pt x="7391" y="2133599"/>
                  </a:lnTo>
                  <a:lnTo>
                    <a:pt x="9525" y="2135733"/>
                  </a:lnTo>
                  <a:lnTo>
                    <a:pt x="9525" y="2169566"/>
                  </a:lnTo>
                  <a:lnTo>
                    <a:pt x="7391" y="2171699"/>
                  </a:lnTo>
                  <a:close/>
                </a:path>
                <a:path w="9525" h="6828790">
                  <a:moveTo>
                    <a:pt x="7391" y="2105024"/>
                  </a:moveTo>
                  <a:lnTo>
                    <a:pt x="2133" y="2105024"/>
                  </a:lnTo>
                  <a:lnTo>
                    <a:pt x="0" y="2102891"/>
                  </a:lnTo>
                  <a:lnTo>
                    <a:pt x="0" y="2069058"/>
                  </a:lnTo>
                  <a:lnTo>
                    <a:pt x="2133" y="2066924"/>
                  </a:lnTo>
                  <a:lnTo>
                    <a:pt x="7391" y="2066924"/>
                  </a:lnTo>
                  <a:lnTo>
                    <a:pt x="9525" y="2069058"/>
                  </a:lnTo>
                  <a:lnTo>
                    <a:pt x="9525" y="2102891"/>
                  </a:lnTo>
                  <a:lnTo>
                    <a:pt x="7391" y="2105024"/>
                  </a:lnTo>
                  <a:close/>
                </a:path>
                <a:path w="9525" h="6828790">
                  <a:moveTo>
                    <a:pt x="7391" y="2038349"/>
                  </a:moveTo>
                  <a:lnTo>
                    <a:pt x="2133" y="2038349"/>
                  </a:lnTo>
                  <a:lnTo>
                    <a:pt x="0" y="2036216"/>
                  </a:lnTo>
                  <a:lnTo>
                    <a:pt x="0" y="2002383"/>
                  </a:lnTo>
                  <a:lnTo>
                    <a:pt x="2133" y="2000249"/>
                  </a:lnTo>
                  <a:lnTo>
                    <a:pt x="7391" y="2000249"/>
                  </a:lnTo>
                  <a:lnTo>
                    <a:pt x="9525" y="2002383"/>
                  </a:lnTo>
                  <a:lnTo>
                    <a:pt x="9525" y="2036216"/>
                  </a:lnTo>
                  <a:lnTo>
                    <a:pt x="7391" y="2038349"/>
                  </a:lnTo>
                  <a:close/>
                </a:path>
                <a:path w="9525" h="6828790">
                  <a:moveTo>
                    <a:pt x="7391" y="1971674"/>
                  </a:moveTo>
                  <a:lnTo>
                    <a:pt x="2133" y="1971674"/>
                  </a:lnTo>
                  <a:lnTo>
                    <a:pt x="0" y="1969541"/>
                  </a:lnTo>
                  <a:lnTo>
                    <a:pt x="0" y="1935708"/>
                  </a:lnTo>
                  <a:lnTo>
                    <a:pt x="2133" y="1933574"/>
                  </a:lnTo>
                  <a:lnTo>
                    <a:pt x="7391" y="1933574"/>
                  </a:lnTo>
                  <a:lnTo>
                    <a:pt x="9525" y="1935708"/>
                  </a:lnTo>
                  <a:lnTo>
                    <a:pt x="9525" y="1969541"/>
                  </a:lnTo>
                  <a:lnTo>
                    <a:pt x="7391" y="1971674"/>
                  </a:lnTo>
                  <a:close/>
                </a:path>
                <a:path w="9525" h="6828790">
                  <a:moveTo>
                    <a:pt x="7391" y="1904999"/>
                  </a:moveTo>
                  <a:lnTo>
                    <a:pt x="2133" y="1904999"/>
                  </a:lnTo>
                  <a:lnTo>
                    <a:pt x="0" y="1902866"/>
                  </a:lnTo>
                  <a:lnTo>
                    <a:pt x="0" y="1869033"/>
                  </a:lnTo>
                  <a:lnTo>
                    <a:pt x="2133" y="1866899"/>
                  </a:lnTo>
                  <a:lnTo>
                    <a:pt x="7391" y="1866899"/>
                  </a:lnTo>
                  <a:lnTo>
                    <a:pt x="9525" y="1869033"/>
                  </a:lnTo>
                  <a:lnTo>
                    <a:pt x="9525" y="1902866"/>
                  </a:lnTo>
                  <a:lnTo>
                    <a:pt x="7391" y="1904999"/>
                  </a:lnTo>
                  <a:close/>
                </a:path>
                <a:path w="9525" h="6828790">
                  <a:moveTo>
                    <a:pt x="7391" y="1838324"/>
                  </a:moveTo>
                  <a:lnTo>
                    <a:pt x="2133" y="1838324"/>
                  </a:lnTo>
                  <a:lnTo>
                    <a:pt x="0" y="1836191"/>
                  </a:lnTo>
                  <a:lnTo>
                    <a:pt x="0" y="1802358"/>
                  </a:lnTo>
                  <a:lnTo>
                    <a:pt x="2133" y="1800224"/>
                  </a:lnTo>
                  <a:lnTo>
                    <a:pt x="7391" y="1800224"/>
                  </a:lnTo>
                  <a:lnTo>
                    <a:pt x="9525" y="1802358"/>
                  </a:lnTo>
                  <a:lnTo>
                    <a:pt x="9525" y="1836191"/>
                  </a:lnTo>
                  <a:lnTo>
                    <a:pt x="7391" y="1838324"/>
                  </a:lnTo>
                  <a:close/>
                </a:path>
                <a:path w="9525" h="6828790">
                  <a:moveTo>
                    <a:pt x="7391" y="1771649"/>
                  </a:moveTo>
                  <a:lnTo>
                    <a:pt x="2133" y="1771649"/>
                  </a:lnTo>
                  <a:lnTo>
                    <a:pt x="0" y="1769516"/>
                  </a:lnTo>
                  <a:lnTo>
                    <a:pt x="0" y="1735683"/>
                  </a:lnTo>
                  <a:lnTo>
                    <a:pt x="2133" y="1733549"/>
                  </a:lnTo>
                  <a:lnTo>
                    <a:pt x="7391" y="1733549"/>
                  </a:lnTo>
                  <a:lnTo>
                    <a:pt x="9525" y="1735683"/>
                  </a:lnTo>
                  <a:lnTo>
                    <a:pt x="9525" y="1769516"/>
                  </a:lnTo>
                  <a:lnTo>
                    <a:pt x="7391" y="1771649"/>
                  </a:lnTo>
                  <a:close/>
                </a:path>
                <a:path w="9525" h="6828790">
                  <a:moveTo>
                    <a:pt x="7391" y="1704974"/>
                  </a:moveTo>
                  <a:lnTo>
                    <a:pt x="2133" y="1704974"/>
                  </a:lnTo>
                  <a:lnTo>
                    <a:pt x="0" y="1702841"/>
                  </a:lnTo>
                  <a:lnTo>
                    <a:pt x="0" y="1669008"/>
                  </a:lnTo>
                  <a:lnTo>
                    <a:pt x="2133" y="1666874"/>
                  </a:lnTo>
                  <a:lnTo>
                    <a:pt x="7391" y="1666874"/>
                  </a:lnTo>
                  <a:lnTo>
                    <a:pt x="9525" y="1669008"/>
                  </a:lnTo>
                  <a:lnTo>
                    <a:pt x="9525" y="1702841"/>
                  </a:lnTo>
                  <a:lnTo>
                    <a:pt x="7391" y="1704974"/>
                  </a:lnTo>
                  <a:close/>
                </a:path>
                <a:path w="9525" h="6828790">
                  <a:moveTo>
                    <a:pt x="7391" y="1638299"/>
                  </a:moveTo>
                  <a:lnTo>
                    <a:pt x="2133" y="1638299"/>
                  </a:lnTo>
                  <a:lnTo>
                    <a:pt x="0" y="1636166"/>
                  </a:lnTo>
                  <a:lnTo>
                    <a:pt x="0" y="1602333"/>
                  </a:lnTo>
                  <a:lnTo>
                    <a:pt x="2133" y="1600199"/>
                  </a:lnTo>
                  <a:lnTo>
                    <a:pt x="7391" y="1600199"/>
                  </a:lnTo>
                  <a:lnTo>
                    <a:pt x="9525" y="1602333"/>
                  </a:lnTo>
                  <a:lnTo>
                    <a:pt x="9525" y="1636166"/>
                  </a:lnTo>
                  <a:lnTo>
                    <a:pt x="7391" y="1638299"/>
                  </a:lnTo>
                  <a:close/>
                </a:path>
                <a:path w="9525" h="6828790">
                  <a:moveTo>
                    <a:pt x="7391" y="1571624"/>
                  </a:moveTo>
                  <a:lnTo>
                    <a:pt x="2133" y="1571624"/>
                  </a:lnTo>
                  <a:lnTo>
                    <a:pt x="0" y="1569491"/>
                  </a:lnTo>
                  <a:lnTo>
                    <a:pt x="0" y="1535658"/>
                  </a:lnTo>
                  <a:lnTo>
                    <a:pt x="2133" y="1533524"/>
                  </a:lnTo>
                  <a:lnTo>
                    <a:pt x="7391" y="1533524"/>
                  </a:lnTo>
                  <a:lnTo>
                    <a:pt x="9525" y="1535658"/>
                  </a:lnTo>
                  <a:lnTo>
                    <a:pt x="9525" y="1569491"/>
                  </a:lnTo>
                  <a:lnTo>
                    <a:pt x="7391" y="1571624"/>
                  </a:lnTo>
                  <a:close/>
                </a:path>
                <a:path w="9525" h="6828790">
                  <a:moveTo>
                    <a:pt x="7391" y="1504949"/>
                  </a:moveTo>
                  <a:lnTo>
                    <a:pt x="2133" y="1504949"/>
                  </a:lnTo>
                  <a:lnTo>
                    <a:pt x="0" y="1502816"/>
                  </a:lnTo>
                  <a:lnTo>
                    <a:pt x="0" y="1468983"/>
                  </a:lnTo>
                  <a:lnTo>
                    <a:pt x="2133" y="1466849"/>
                  </a:lnTo>
                  <a:lnTo>
                    <a:pt x="7391" y="1466849"/>
                  </a:lnTo>
                  <a:lnTo>
                    <a:pt x="9525" y="1468983"/>
                  </a:lnTo>
                  <a:lnTo>
                    <a:pt x="9525" y="1502816"/>
                  </a:lnTo>
                  <a:lnTo>
                    <a:pt x="7391" y="1504949"/>
                  </a:lnTo>
                  <a:close/>
                </a:path>
                <a:path w="9525" h="6828790">
                  <a:moveTo>
                    <a:pt x="7391" y="1438274"/>
                  </a:moveTo>
                  <a:lnTo>
                    <a:pt x="2133" y="1438274"/>
                  </a:lnTo>
                  <a:lnTo>
                    <a:pt x="0" y="1436141"/>
                  </a:lnTo>
                  <a:lnTo>
                    <a:pt x="0" y="1402308"/>
                  </a:lnTo>
                  <a:lnTo>
                    <a:pt x="2133" y="1400174"/>
                  </a:lnTo>
                  <a:lnTo>
                    <a:pt x="7391" y="1400174"/>
                  </a:lnTo>
                  <a:lnTo>
                    <a:pt x="9525" y="1402308"/>
                  </a:lnTo>
                  <a:lnTo>
                    <a:pt x="9525" y="1436141"/>
                  </a:lnTo>
                  <a:lnTo>
                    <a:pt x="7391" y="1438274"/>
                  </a:lnTo>
                  <a:close/>
                </a:path>
                <a:path w="9525" h="6828790">
                  <a:moveTo>
                    <a:pt x="7391" y="1371599"/>
                  </a:moveTo>
                  <a:lnTo>
                    <a:pt x="2133" y="1371599"/>
                  </a:lnTo>
                  <a:lnTo>
                    <a:pt x="0" y="1369466"/>
                  </a:lnTo>
                  <a:lnTo>
                    <a:pt x="0" y="1335633"/>
                  </a:lnTo>
                  <a:lnTo>
                    <a:pt x="2133" y="1333499"/>
                  </a:lnTo>
                  <a:lnTo>
                    <a:pt x="7391" y="1333499"/>
                  </a:lnTo>
                  <a:lnTo>
                    <a:pt x="9525" y="1335633"/>
                  </a:lnTo>
                  <a:lnTo>
                    <a:pt x="9525" y="1369466"/>
                  </a:lnTo>
                  <a:lnTo>
                    <a:pt x="7391" y="1371599"/>
                  </a:lnTo>
                  <a:close/>
                </a:path>
                <a:path w="9525" h="6828790">
                  <a:moveTo>
                    <a:pt x="7391" y="1304924"/>
                  </a:moveTo>
                  <a:lnTo>
                    <a:pt x="2133" y="1304924"/>
                  </a:lnTo>
                  <a:lnTo>
                    <a:pt x="0" y="1302791"/>
                  </a:lnTo>
                  <a:lnTo>
                    <a:pt x="0" y="1268958"/>
                  </a:lnTo>
                  <a:lnTo>
                    <a:pt x="2133" y="1266824"/>
                  </a:lnTo>
                  <a:lnTo>
                    <a:pt x="7391" y="1266824"/>
                  </a:lnTo>
                  <a:lnTo>
                    <a:pt x="9525" y="1268958"/>
                  </a:lnTo>
                  <a:lnTo>
                    <a:pt x="9525" y="1302791"/>
                  </a:lnTo>
                  <a:lnTo>
                    <a:pt x="7391" y="1304924"/>
                  </a:lnTo>
                  <a:close/>
                </a:path>
                <a:path w="9525" h="6828790">
                  <a:moveTo>
                    <a:pt x="7391" y="1238249"/>
                  </a:moveTo>
                  <a:lnTo>
                    <a:pt x="2133" y="1238249"/>
                  </a:lnTo>
                  <a:lnTo>
                    <a:pt x="0" y="1236116"/>
                  </a:lnTo>
                  <a:lnTo>
                    <a:pt x="0" y="1202283"/>
                  </a:lnTo>
                  <a:lnTo>
                    <a:pt x="2133" y="1200149"/>
                  </a:lnTo>
                  <a:lnTo>
                    <a:pt x="7391" y="1200149"/>
                  </a:lnTo>
                  <a:lnTo>
                    <a:pt x="9525" y="1202283"/>
                  </a:lnTo>
                  <a:lnTo>
                    <a:pt x="9525" y="1236116"/>
                  </a:lnTo>
                  <a:lnTo>
                    <a:pt x="7391" y="1238249"/>
                  </a:lnTo>
                  <a:close/>
                </a:path>
                <a:path w="9525" h="6828790">
                  <a:moveTo>
                    <a:pt x="7391" y="1171574"/>
                  </a:moveTo>
                  <a:lnTo>
                    <a:pt x="2133" y="1171574"/>
                  </a:lnTo>
                  <a:lnTo>
                    <a:pt x="0" y="1169441"/>
                  </a:lnTo>
                  <a:lnTo>
                    <a:pt x="0" y="1135608"/>
                  </a:lnTo>
                  <a:lnTo>
                    <a:pt x="2133" y="1133474"/>
                  </a:lnTo>
                  <a:lnTo>
                    <a:pt x="7391" y="1133474"/>
                  </a:lnTo>
                  <a:lnTo>
                    <a:pt x="9525" y="1135608"/>
                  </a:lnTo>
                  <a:lnTo>
                    <a:pt x="9525" y="1169441"/>
                  </a:lnTo>
                  <a:lnTo>
                    <a:pt x="7391" y="1171574"/>
                  </a:lnTo>
                  <a:close/>
                </a:path>
                <a:path w="9525" h="6828790">
                  <a:moveTo>
                    <a:pt x="7391" y="1104899"/>
                  </a:moveTo>
                  <a:lnTo>
                    <a:pt x="2133" y="1104899"/>
                  </a:lnTo>
                  <a:lnTo>
                    <a:pt x="0" y="1102766"/>
                  </a:lnTo>
                  <a:lnTo>
                    <a:pt x="0" y="1068933"/>
                  </a:lnTo>
                  <a:lnTo>
                    <a:pt x="2133" y="1066799"/>
                  </a:lnTo>
                  <a:lnTo>
                    <a:pt x="7391" y="1066799"/>
                  </a:lnTo>
                  <a:lnTo>
                    <a:pt x="9525" y="1068933"/>
                  </a:lnTo>
                  <a:lnTo>
                    <a:pt x="9525" y="1102766"/>
                  </a:lnTo>
                  <a:lnTo>
                    <a:pt x="7391" y="1104899"/>
                  </a:lnTo>
                  <a:close/>
                </a:path>
                <a:path w="9525" h="6828790">
                  <a:moveTo>
                    <a:pt x="7391" y="1038224"/>
                  </a:moveTo>
                  <a:lnTo>
                    <a:pt x="2133" y="1038224"/>
                  </a:lnTo>
                  <a:lnTo>
                    <a:pt x="0" y="1036091"/>
                  </a:lnTo>
                  <a:lnTo>
                    <a:pt x="0" y="1002258"/>
                  </a:lnTo>
                  <a:lnTo>
                    <a:pt x="2133" y="1000124"/>
                  </a:lnTo>
                  <a:lnTo>
                    <a:pt x="7391" y="1000124"/>
                  </a:lnTo>
                  <a:lnTo>
                    <a:pt x="9525" y="1002258"/>
                  </a:lnTo>
                  <a:lnTo>
                    <a:pt x="9525" y="1036091"/>
                  </a:lnTo>
                  <a:lnTo>
                    <a:pt x="7391" y="1038224"/>
                  </a:lnTo>
                  <a:close/>
                </a:path>
                <a:path w="9525" h="6828790">
                  <a:moveTo>
                    <a:pt x="7391" y="971549"/>
                  </a:moveTo>
                  <a:lnTo>
                    <a:pt x="2133" y="971549"/>
                  </a:lnTo>
                  <a:lnTo>
                    <a:pt x="0" y="969416"/>
                  </a:lnTo>
                  <a:lnTo>
                    <a:pt x="0" y="935583"/>
                  </a:lnTo>
                  <a:lnTo>
                    <a:pt x="2133" y="933449"/>
                  </a:lnTo>
                  <a:lnTo>
                    <a:pt x="7391" y="933449"/>
                  </a:lnTo>
                  <a:lnTo>
                    <a:pt x="9525" y="935583"/>
                  </a:lnTo>
                  <a:lnTo>
                    <a:pt x="9525" y="969416"/>
                  </a:lnTo>
                  <a:lnTo>
                    <a:pt x="7391" y="971549"/>
                  </a:lnTo>
                  <a:close/>
                </a:path>
                <a:path w="9525" h="6828790">
                  <a:moveTo>
                    <a:pt x="7391" y="904874"/>
                  </a:moveTo>
                  <a:lnTo>
                    <a:pt x="2133" y="904874"/>
                  </a:lnTo>
                  <a:lnTo>
                    <a:pt x="0" y="902741"/>
                  </a:lnTo>
                  <a:lnTo>
                    <a:pt x="0" y="868908"/>
                  </a:lnTo>
                  <a:lnTo>
                    <a:pt x="2133" y="866774"/>
                  </a:lnTo>
                  <a:lnTo>
                    <a:pt x="7391" y="866774"/>
                  </a:lnTo>
                  <a:lnTo>
                    <a:pt x="9525" y="868908"/>
                  </a:lnTo>
                  <a:lnTo>
                    <a:pt x="9525" y="902741"/>
                  </a:lnTo>
                  <a:lnTo>
                    <a:pt x="7391" y="904874"/>
                  </a:lnTo>
                  <a:close/>
                </a:path>
                <a:path w="9525" h="6828790">
                  <a:moveTo>
                    <a:pt x="7391" y="838199"/>
                  </a:moveTo>
                  <a:lnTo>
                    <a:pt x="2133" y="838199"/>
                  </a:lnTo>
                  <a:lnTo>
                    <a:pt x="0" y="836066"/>
                  </a:lnTo>
                  <a:lnTo>
                    <a:pt x="0" y="802233"/>
                  </a:lnTo>
                  <a:lnTo>
                    <a:pt x="2133" y="800099"/>
                  </a:lnTo>
                  <a:lnTo>
                    <a:pt x="7391" y="800099"/>
                  </a:lnTo>
                  <a:lnTo>
                    <a:pt x="9525" y="802233"/>
                  </a:lnTo>
                  <a:lnTo>
                    <a:pt x="9525" y="836066"/>
                  </a:lnTo>
                  <a:lnTo>
                    <a:pt x="7391" y="838199"/>
                  </a:lnTo>
                  <a:close/>
                </a:path>
                <a:path w="9525" h="6828790">
                  <a:moveTo>
                    <a:pt x="7391" y="771524"/>
                  </a:moveTo>
                  <a:lnTo>
                    <a:pt x="2133" y="771524"/>
                  </a:lnTo>
                  <a:lnTo>
                    <a:pt x="0" y="769391"/>
                  </a:lnTo>
                  <a:lnTo>
                    <a:pt x="0" y="735558"/>
                  </a:lnTo>
                  <a:lnTo>
                    <a:pt x="2133" y="733424"/>
                  </a:lnTo>
                  <a:lnTo>
                    <a:pt x="7391" y="733424"/>
                  </a:lnTo>
                  <a:lnTo>
                    <a:pt x="9525" y="735558"/>
                  </a:lnTo>
                  <a:lnTo>
                    <a:pt x="9525" y="769391"/>
                  </a:lnTo>
                  <a:lnTo>
                    <a:pt x="7391" y="771524"/>
                  </a:lnTo>
                  <a:close/>
                </a:path>
                <a:path w="9525" h="6828790">
                  <a:moveTo>
                    <a:pt x="7391" y="704849"/>
                  </a:moveTo>
                  <a:lnTo>
                    <a:pt x="2133" y="704849"/>
                  </a:lnTo>
                  <a:lnTo>
                    <a:pt x="0" y="702716"/>
                  </a:lnTo>
                  <a:lnTo>
                    <a:pt x="0" y="668883"/>
                  </a:lnTo>
                  <a:lnTo>
                    <a:pt x="2133" y="666749"/>
                  </a:lnTo>
                  <a:lnTo>
                    <a:pt x="7391" y="666749"/>
                  </a:lnTo>
                  <a:lnTo>
                    <a:pt x="9525" y="668883"/>
                  </a:lnTo>
                  <a:lnTo>
                    <a:pt x="9525" y="702716"/>
                  </a:lnTo>
                  <a:lnTo>
                    <a:pt x="7391" y="704849"/>
                  </a:lnTo>
                  <a:close/>
                </a:path>
                <a:path w="9525" h="6828790">
                  <a:moveTo>
                    <a:pt x="7391" y="638174"/>
                  </a:moveTo>
                  <a:lnTo>
                    <a:pt x="2133" y="638174"/>
                  </a:lnTo>
                  <a:lnTo>
                    <a:pt x="0" y="636041"/>
                  </a:lnTo>
                  <a:lnTo>
                    <a:pt x="0" y="602208"/>
                  </a:lnTo>
                  <a:lnTo>
                    <a:pt x="2133" y="600074"/>
                  </a:lnTo>
                  <a:lnTo>
                    <a:pt x="7391" y="600074"/>
                  </a:lnTo>
                  <a:lnTo>
                    <a:pt x="9525" y="602208"/>
                  </a:lnTo>
                  <a:lnTo>
                    <a:pt x="9525" y="636041"/>
                  </a:lnTo>
                  <a:lnTo>
                    <a:pt x="7391" y="638174"/>
                  </a:lnTo>
                  <a:close/>
                </a:path>
                <a:path w="9525" h="6828790">
                  <a:moveTo>
                    <a:pt x="7391" y="571499"/>
                  </a:moveTo>
                  <a:lnTo>
                    <a:pt x="2133" y="571499"/>
                  </a:lnTo>
                  <a:lnTo>
                    <a:pt x="0" y="569366"/>
                  </a:lnTo>
                  <a:lnTo>
                    <a:pt x="0" y="535533"/>
                  </a:lnTo>
                  <a:lnTo>
                    <a:pt x="2133" y="533399"/>
                  </a:lnTo>
                  <a:lnTo>
                    <a:pt x="7391" y="533399"/>
                  </a:lnTo>
                  <a:lnTo>
                    <a:pt x="9525" y="535533"/>
                  </a:lnTo>
                  <a:lnTo>
                    <a:pt x="9525" y="569366"/>
                  </a:lnTo>
                  <a:lnTo>
                    <a:pt x="7391" y="571499"/>
                  </a:lnTo>
                  <a:close/>
                </a:path>
                <a:path w="9525" h="6828790">
                  <a:moveTo>
                    <a:pt x="7391" y="504824"/>
                  </a:moveTo>
                  <a:lnTo>
                    <a:pt x="2133" y="504824"/>
                  </a:lnTo>
                  <a:lnTo>
                    <a:pt x="0" y="502691"/>
                  </a:lnTo>
                  <a:lnTo>
                    <a:pt x="0" y="468858"/>
                  </a:lnTo>
                  <a:lnTo>
                    <a:pt x="2133" y="466724"/>
                  </a:lnTo>
                  <a:lnTo>
                    <a:pt x="7391" y="466724"/>
                  </a:lnTo>
                  <a:lnTo>
                    <a:pt x="9525" y="468858"/>
                  </a:lnTo>
                  <a:lnTo>
                    <a:pt x="9525" y="502691"/>
                  </a:lnTo>
                  <a:lnTo>
                    <a:pt x="7391" y="504824"/>
                  </a:lnTo>
                  <a:close/>
                </a:path>
                <a:path w="9525" h="6828790">
                  <a:moveTo>
                    <a:pt x="7391" y="438149"/>
                  </a:moveTo>
                  <a:lnTo>
                    <a:pt x="2133" y="438149"/>
                  </a:lnTo>
                  <a:lnTo>
                    <a:pt x="0" y="436016"/>
                  </a:lnTo>
                  <a:lnTo>
                    <a:pt x="0" y="402183"/>
                  </a:lnTo>
                  <a:lnTo>
                    <a:pt x="2133" y="400049"/>
                  </a:lnTo>
                  <a:lnTo>
                    <a:pt x="7391" y="400049"/>
                  </a:lnTo>
                  <a:lnTo>
                    <a:pt x="9525" y="402183"/>
                  </a:lnTo>
                  <a:lnTo>
                    <a:pt x="9525" y="436016"/>
                  </a:lnTo>
                  <a:lnTo>
                    <a:pt x="7391" y="438149"/>
                  </a:lnTo>
                  <a:close/>
                </a:path>
                <a:path w="9525" h="6828790">
                  <a:moveTo>
                    <a:pt x="7391" y="371474"/>
                  </a:moveTo>
                  <a:lnTo>
                    <a:pt x="2133" y="371474"/>
                  </a:lnTo>
                  <a:lnTo>
                    <a:pt x="0" y="369341"/>
                  </a:lnTo>
                  <a:lnTo>
                    <a:pt x="0" y="335508"/>
                  </a:lnTo>
                  <a:lnTo>
                    <a:pt x="2133" y="333374"/>
                  </a:lnTo>
                  <a:lnTo>
                    <a:pt x="7391" y="333374"/>
                  </a:lnTo>
                  <a:lnTo>
                    <a:pt x="9525" y="335508"/>
                  </a:lnTo>
                  <a:lnTo>
                    <a:pt x="9525" y="369341"/>
                  </a:lnTo>
                  <a:lnTo>
                    <a:pt x="7391" y="371474"/>
                  </a:lnTo>
                  <a:close/>
                </a:path>
                <a:path w="9525" h="6828790">
                  <a:moveTo>
                    <a:pt x="7391" y="304799"/>
                  </a:moveTo>
                  <a:lnTo>
                    <a:pt x="2133" y="304799"/>
                  </a:lnTo>
                  <a:lnTo>
                    <a:pt x="0" y="302666"/>
                  </a:lnTo>
                  <a:lnTo>
                    <a:pt x="0" y="268833"/>
                  </a:lnTo>
                  <a:lnTo>
                    <a:pt x="2133" y="266699"/>
                  </a:lnTo>
                  <a:lnTo>
                    <a:pt x="7391" y="266699"/>
                  </a:lnTo>
                  <a:lnTo>
                    <a:pt x="9525" y="268833"/>
                  </a:lnTo>
                  <a:lnTo>
                    <a:pt x="9525" y="302666"/>
                  </a:lnTo>
                  <a:lnTo>
                    <a:pt x="7391" y="304799"/>
                  </a:lnTo>
                  <a:close/>
                </a:path>
                <a:path w="9525" h="6828790">
                  <a:moveTo>
                    <a:pt x="7391" y="238124"/>
                  </a:moveTo>
                  <a:lnTo>
                    <a:pt x="2133" y="238124"/>
                  </a:lnTo>
                  <a:lnTo>
                    <a:pt x="0" y="235991"/>
                  </a:lnTo>
                  <a:lnTo>
                    <a:pt x="0" y="202158"/>
                  </a:lnTo>
                  <a:lnTo>
                    <a:pt x="2133" y="200024"/>
                  </a:lnTo>
                  <a:lnTo>
                    <a:pt x="7391" y="200024"/>
                  </a:lnTo>
                  <a:lnTo>
                    <a:pt x="9525" y="202158"/>
                  </a:lnTo>
                  <a:lnTo>
                    <a:pt x="9525" y="235991"/>
                  </a:lnTo>
                  <a:lnTo>
                    <a:pt x="7391" y="238124"/>
                  </a:lnTo>
                  <a:close/>
                </a:path>
                <a:path w="9525" h="6828790">
                  <a:moveTo>
                    <a:pt x="7391" y="171449"/>
                  </a:moveTo>
                  <a:lnTo>
                    <a:pt x="2133" y="171449"/>
                  </a:lnTo>
                  <a:lnTo>
                    <a:pt x="0" y="169316"/>
                  </a:lnTo>
                  <a:lnTo>
                    <a:pt x="0" y="135483"/>
                  </a:lnTo>
                  <a:lnTo>
                    <a:pt x="2133" y="133349"/>
                  </a:lnTo>
                  <a:lnTo>
                    <a:pt x="7391" y="133349"/>
                  </a:lnTo>
                  <a:lnTo>
                    <a:pt x="9525" y="135483"/>
                  </a:lnTo>
                  <a:lnTo>
                    <a:pt x="9525" y="169316"/>
                  </a:lnTo>
                  <a:lnTo>
                    <a:pt x="7391" y="171449"/>
                  </a:lnTo>
                  <a:close/>
                </a:path>
                <a:path w="9525" h="6828790">
                  <a:moveTo>
                    <a:pt x="7391" y="104774"/>
                  </a:moveTo>
                  <a:lnTo>
                    <a:pt x="2133" y="104774"/>
                  </a:lnTo>
                  <a:lnTo>
                    <a:pt x="0" y="102641"/>
                  </a:lnTo>
                  <a:lnTo>
                    <a:pt x="0" y="68808"/>
                  </a:lnTo>
                  <a:lnTo>
                    <a:pt x="2133" y="66674"/>
                  </a:lnTo>
                  <a:lnTo>
                    <a:pt x="7391" y="66674"/>
                  </a:lnTo>
                  <a:lnTo>
                    <a:pt x="9525" y="68808"/>
                  </a:lnTo>
                  <a:lnTo>
                    <a:pt x="9525" y="102641"/>
                  </a:lnTo>
                  <a:lnTo>
                    <a:pt x="7391" y="104774"/>
                  </a:lnTo>
                  <a:close/>
                </a:path>
                <a:path w="9525" h="6828790">
                  <a:moveTo>
                    <a:pt x="7391" y="38099"/>
                  </a:moveTo>
                  <a:lnTo>
                    <a:pt x="2133" y="38099"/>
                  </a:lnTo>
                  <a:lnTo>
                    <a:pt x="0" y="35966"/>
                  </a:lnTo>
                  <a:lnTo>
                    <a:pt x="0" y="2133"/>
                  </a:lnTo>
                  <a:lnTo>
                    <a:pt x="2133" y="0"/>
                  </a:lnTo>
                  <a:lnTo>
                    <a:pt x="7391" y="0"/>
                  </a:lnTo>
                  <a:lnTo>
                    <a:pt x="9525" y="2133"/>
                  </a:lnTo>
                  <a:lnTo>
                    <a:pt x="9525" y="35966"/>
                  </a:lnTo>
                  <a:lnTo>
                    <a:pt x="7391" y="38099"/>
                  </a:lnTo>
                  <a:close/>
                </a:path>
              </a:pathLst>
            </a:custGeom>
            <a:solidFill>
              <a:srgbClr val="4371C4"/>
            </a:solidFill>
          </p:spPr>
          <p:txBody>
            <a:bodyPr wrap="square" lIns="0" tIns="0" rIns="0" bIns="0" rtlCol="0"/>
            <a:lstStyle/>
            <a:p>
              <a:endParaRPr/>
            </a:p>
          </p:txBody>
        </p:sp>
        <p:pic>
          <p:nvPicPr>
            <p:cNvPr id="10" name="object 10"/>
            <p:cNvPicPr/>
            <p:nvPr/>
          </p:nvPicPr>
          <p:blipFill>
            <a:blip r:embed="rId2" cstate="print"/>
            <a:stretch>
              <a:fillRect/>
            </a:stretch>
          </p:blipFill>
          <p:spPr>
            <a:xfrm>
              <a:off x="471589" y="0"/>
              <a:ext cx="10894397" cy="3599014"/>
            </a:xfrm>
            <a:prstGeom prst="rect">
              <a:avLst/>
            </a:prstGeom>
          </p:spPr>
        </p:pic>
        <p:sp>
          <p:nvSpPr>
            <p:cNvPr id="11" name="object 11"/>
            <p:cNvSpPr/>
            <p:nvPr/>
          </p:nvSpPr>
          <p:spPr>
            <a:xfrm>
              <a:off x="0" y="6151905"/>
              <a:ext cx="12163425" cy="0"/>
            </a:xfrm>
            <a:custGeom>
              <a:avLst/>
              <a:gdLst/>
              <a:ahLst/>
              <a:cxnLst/>
              <a:rect l="l" t="t" r="r" b="b"/>
              <a:pathLst>
                <a:path w="12163425">
                  <a:moveTo>
                    <a:pt x="0" y="0"/>
                  </a:moveTo>
                  <a:lnTo>
                    <a:pt x="12163425" y="0"/>
                  </a:lnTo>
                </a:path>
              </a:pathLst>
            </a:custGeom>
            <a:ln w="9525">
              <a:solidFill>
                <a:srgbClr val="4371C4"/>
              </a:solidFill>
              <a:prstDash val="dash"/>
            </a:ln>
          </p:spPr>
          <p:txBody>
            <a:bodyPr wrap="square" lIns="0" tIns="0" rIns="0" bIns="0" rtlCol="0"/>
            <a:lstStyle/>
            <a:p>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16939" y="1758188"/>
            <a:ext cx="3773170" cy="4114588"/>
          </a:xfrm>
          <a:prstGeom prst="rect">
            <a:avLst/>
          </a:prstGeom>
        </p:spPr>
        <p:txBody>
          <a:bodyPr vert="horz" wrap="square" lIns="0" tIns="28575" rIns="0" bIns="0" rtlCol="0">
            <a:spAutoFit/>
          </a:bodyPr>
          <a:lstStyle/>
          <a:p>
            <a:pPr marL="219710" marR="126364" indent="-81280">
              <a:lnSpc>
                <a:spcPts val="2090"/>
              </a:lnSpc>
              <a:spcBef>
                <a:spcPts val="225"/>
              </a:spcBef>
              <a:buSzPct val="94444"/>
              <a:buFont typeface="Arial"/>
              <a:buChar char="•"/>
              <a:tabLst>
                <a:tab pos="424180" algn="l"/>
              </a:tabLst>
            </a:pPr>
            <a:r>
              <a:rPr lang="el-GR" sz="1600" dirty="0">
                <a:latin typeface="Calibri"/>
                <a:cs typeface="Calibri"/>
              </a:rPr>
              <a:t>να επιτρέπει την ανθρώπινη αυτοπραγμάτωση, χωρίς να υποτιμά τις ανθρώπινες ικανότητες,</a:t>
            </a:r>
            <a:r>
              <a:rPr sz="1600" spc="-10" dirty="0">
                <a:latin typeface="Calibri"/>
                <a:cs typeface="Calibri"/>
              </a:rPr>
              <a:t>;</a:t>
            </a:r>
            <a:endParaRPr sz="1600" dirty="0">
              <a:latin typeface="Calibri"/>
              <a:cs typeface="Calibri"/>
            </a:endParaRPr>
          </a:p>
          <a:p>
            <a:pPr marL="219710" marR="5080" indent="-81280">
              <a:lnSpc>
                <a:spcPts val="2210"/>
              </a:lnSpc>
              <a:spcBef>
                <a:spcPts val="20"/>
              </a:spcBef>
              <a:buSzPct val="94444"/>
              <a:buFont typeface="Arial"/>
              <a:buChar char="•"/>
              <a:tabLst>
                <a:tab pos="424180" algn="l"/>
              </a:tabLst>
            </a:pPr>
            <a:r>
              <a:rPr lang="el-GR" sz="1600" dirty="0">
                <a:latin typeface="Calibri"/>
                <a:cs typeface="Calibri"/>
              </a:rPr>
              <a:t>ενίσχυση της ανθρώπινης δράσης, χωρίς να αφαιρείται η ανθρώπινη ευθύνη- και</a:t>
            </a:r>
            <a:endParaRPr sz="1600" dirty="0">
              <a:latin typeface="Calibri"/>
              <a:cs typeface="Calibri"/>
            </a:endParaRPr>
          </a:p>
          <a:p>
            <a:pPr marL="219075" indent="-81280">
              <a:lnSpc>
                <a:spcPts val="2005"/>
              </a:lnSpc>
              <a:buSzPct val="94444"/>
              <a:buFont typeface="Arial"/>
              <a:buChar char="•"/>
              <a:tabLst>
                <a:tab pos="219710" algn="l"/>
              </a:tabLst>
            </a:pPr>
            <a:r>
              <a:rPr lang="el-GR" sz="1600" dirty="0">
                <a:latin typeface="Calibri"/>
                <a:cs typeface="Calibri"/>
              </a:rPr>
              <a:t>την καλλιέργεια της κοινωνικής συνοχής, χωρίς να</a:t>
            </a:r>
          </a:p>
          <a:p>
            <a:pPr marL="219075" indent="-81280">
              <a:lnSpc>
                <a:spcPts val="2005"/>
              </a:lnSpc>
              <a:buSzPct val="94444"/>
              <a:buFont typeface="Arial"/>
              <a:buChar char="•"/>
              <a:tabLst>
                <a:tab pos="219710" algn="l"/>
              </a:tabLst>
            </a:pPr>
            <a:r>
              <a:rPr lang="el-GR" sz="1600" dirty="0">
                <a:latin typeface="Calibri"/>
                <a:cs typeface="Calibri"/>
              </a:rPr>
              <a:t>υπονομεύει την ανθρώπινη αυτοδιάθεση</a:t>
            </a:r>
            <a:r>
              <a:rPr sz="1600" spc="-10" dirty="0">
                <a:latin typeface="Calibri"/>
                <a:cs typeface="Calibri"/>
              </a:rPr>
              <a:t>.</a:t>
            </a:r>
            <a:endParaRPr sz="1600" dirty="0">
              <a:latin typeface="Calibri"/>
              <a:cs typeface="Calibri"/>
            </a:endParaRPr>
          </a:p>
          <a:p>
            <a:pPr marL="138430">
              <a:lnSpc>
                <a:spcPct val="100000"/>
              </a:lnSpc>
              <a:spcBef>
                <a:spcPts val="1240"/>
              </a:spcBef>
            </a:pPr>
            <a:r>
              <a:rPr lang="el-GR" sz="4000" spc="-90" dirty="0">
                <a:latin typeface="Calibri"/>
                <a:cs typeface="Calibri"/>
              </a:rPr>
              <a:t>Αξιόπιστη ΤΝ</a:t>
            </a:r>
          </a:p>
          <a:p>
            <a:pPr marL="138430">
              <a:lnSpc>
                <a:spcPct val="100000"/>
              </a:lnSpc>
              <a:spcBef>
                <a:spcPts val="1240"/>
              </a:spcBef>
            </a:pPr>
            <a:r>
              <a:rPr lang="el-GR" sz="1600" dirty="0">
                <a:latin typeface="Calibri"/>
                <a:cs typeface="Calibri"/>
              </a:rPr>
              <a:t>Σεβασμός προς την ανθρώπινη αυτονομία</a:t>
            </a:r>
            <a:endParaRPr sz="1600" dirty="0">
              <a:latin typeface="Calibri"/>
              <a:cs typeface="Calibri"/>
            </a:endParaRPr>
          </a:p>
          <a:p>
            <a:pPr marL="93345" indent="-81280">
              <a:lnSpc>
                <a:spcPts val="2125"/>
              </a:lnSpc>
              <a:buSzPct val="94444"/>
              <a:buFont typeface="Arial"/>
              <a:buChar char="•"/>
              <a:tabLst>
                <a:tab pos="93980" algn="l"/>
              </a:tabLst>
            </a:pPr>
            <a:r>
              <a:rPr lang="el-GR" sz="1600" spc="-10" dirty="0">
                <a:latin typeface="Calibri"/>
                <a:cs typeface="Calibri"/>
              </a:rPr>
              <a:t>Πρόληψη ζημιών</a:t>
            </a:r>
            <a:endParaRPr sz="1600" dirty="0">
              <a:latin typeface="Calibri"/>
              <a:cs typeface="Calibri"/>
            </a:endParaRPr>
          </a:p>
          <a:p>
            <a:pPr marL="93345" indent="-81280">
              <a:lnSpc>
                <a:spcPct val="100000"/>
              </a:lnSpc>
              <a:spcBef>
                <a:spcPts val="45"/>
              </a:spcBef>
              <a:buSzPct val="94444"/>
              <a:buFont typeface="Arial"/>
              <a:buChar char="•"/>
              <a:tabLst>
                <a:tab pos="93980" algn="l"/>
              </a:tabLst>
            </a:pPr>
            <a:r>
              <a:rPr lang="el-GR" sz="1600" spc="-10" dirty="0">
                <a:latin typeface="Calibri"/>
                <a:cs typeface="Calibri"/>
              </a:rPr>
              <a:t>Δικαιοσύνη</a:t>
            </a:r>
            <a:endParaRPr sz="1600" dirty="0">
              <a:latin typeface="Calibri"/>
              <a:cs typeface="Calibri"/>
            </a:endParaRPr>
          </a:p>
          <a:p>
            <a:pPr marL="93345" indent="-81280">
              <a:lnSpc>
                <a:spcPct val="100000"/>
              </a:lnSpc>
              <a:spcBef>
                <a:spcPts val="50"/>
              </a:spcBef>
              <a:buSzPct val="94444"/>
              <a:buFont typeface="Arial"/>
              <a:buChar char="•"/>
              <a:tabLst>
                <a:tab pos="93980" algn="l"/>
              </a:tabLst>
            </a:pPr>
            <a:r>
              <a:rPr lang="el-GR" sz="1600" spc="-10" dirty="0">
                <a:latin typeface="Calibri"/>
                <a:cs typeface="Calibri"/>
              </a:rPr>
              <a:t>Δυνατότητα επεξήγησης</a:t>
            </a:r>
            <a:endParaRPr sz="1600" dirty="0">
              <a:latin typeface="Calibri"/>
              <a:cs typeface="Calibri"/>
            </a:endParaRPr>
          </a:p>
        </p:txBody>
      </p:sp>
      <p:pic>
        <p:nvPicPr>
          <p:cNvPr id="3" name="object 3"/>
          <p:cNvPicPr/>
          <p:nvPr/>
        </p:nvPicPr>
        <p:blipFill>
          <a:blip r:embed="rId2" cstate="print"/>
          <a:stretch>
            <a:fillRect/>
          </a:stretch>
        </p:blipFill>
        <p:spPr>
          <a:xfrm>
            <a:off x="6096000" y="1690687"/>
            <a:ext cx="5524500" cy="2540000"/>
          </a:xfrm>
          <a:prstGeom prst="rect">
            <a:avLst/>
          </a:prstGeom>
        </p:spPr>
      </p:pic>
      <p:sp>
        <p:nvSpPr>
          <p:cNvPr id="4" name="object 4"/>
          <p:cNvSpPr txBox="1">
            <a:spLocks noGrp="1"/>
          </p:cNvSpPr>
          <p:nvPr>
            <p:ph type="title"/>
          </p:nvPr>
        </p:nvSpPr>
        <p:spPr>
          <a:xfrm>
            <a:off x="916939" y="514258"/>
            <a:ext cx="3429000" cy="1243930"/>
          </a:xfrm>
          <a:prstGeom prst="rect">
            <a:avLst/>
          </a:prstGeom>
        </p:spPr>
        <p:txBody>
          <a:bodyPr vert="horz" wrap="square" lIns="0" tIns="12700" rIns="0" bIns="0" rtlCol="0">
            <a:spAutoFit/>
          </a:bodyPr>
          <a:lstStyle/>
          <a:p>
            <a:pPr marL="12700">
              <a:lnSpc>
                <a:spcPct val="100000"/>
              </a:lnSpc>
              <a:spcBef>
                <a:spcPts val="100"/>
              </a:spcBef>
            </a:pPr>
            <a:r>
              <a:rPr lang="el-GR" sz="4000" dirty="0"/>
              <a:t>ΤΝ για τους ανθρώπους</a:t>
            </a:r>
            <a:endParaRPr sz="4000" spc="-4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TotalTime>
  <Words>1075</Words>
  <Application>Microsoft Office PowerPoint</Application>
  <PresentationFormat>Widescreen</PresentationFormat>
  <Paragraphs>98</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Calibri</vt:lpstr>
      <vt:lpstr>Office Theme</vt:lpstr>
      <vt:lpstr>Ανθρώπινα δικαιώματα και τεχνολογίες πληροφοριών Giovanni Sartor</vt:lpstr>
      <vt:lpstr>Βρισκόμαστε σε μια επικίνδυνη πλοήγηση, δεδομένης της επανάστασης των ΤΠΕ</vt:lpstr>
      <vt:lpstr>PowerPoint Presentation</vt:lpstr>
      <vt:lpstr>PowerPoint Presentation</vt:lpstr>
      <vt:lpstr>PowerPoint Presentation</vt:lpstr>
      <vt:lpstr>Πολλαπλά μέλλοντα</vt:lpstr>
      <vt:lpstr>Σκληρή επιστήμη: πώς είναι τα πράγματα ...</vt:lpstr>
      <vt:lpstr>PowerPoint Presentation</vt:lpstr>
      <vt:lpstr>ΤΝ για τους ανθρώπους</vt:lpstr>
      <vt:lpstr>Μια ευρύτερη προοπτική: ανθρώπινες αξίες;</vt:lpstr>
      <vt:lpstr>Ανθρώπινα δικαιώματα;</vt:lpstr>
      <vt:lpstr>Μια ευρεία αντίληψη των ανθρωπίνων δικαιωμάτων</vt:lpstr>
      <vt:lpstr>ΤΠΕ και ανθρώπινα δικαιώματα</vt:lpstr>
      <vt:lpstr>Ως ηθικά δικαιώματα</vt:lpstr>
      <vt:lpstr>Τα ανθρώπινα δικαιώματα στην ευρύτερη εικόνα</vt:lpstr>
      <vt:lpstr>1. Ελευθερία και αξιοπρέπεια</vt:lpstr>
      <vt:lpstr>7. Δικαίωμα στην ισότητα και την αποφυγή διακρίσεων</vt:lpstr>
      <vt:lpstr>12. Δικαίωμα στην ιδιωτικότητα</vt:lpstr>
      <vt:lpstr>3. Δικαίωμα στη ζωή, την ελευθερία και την ασφάλεια</vt:lpstr>
      <vt:lpstr>17. Δικαίωμα ιδιοκτησίας</vt:lpstr>
      <vt:lpstr>20. Ελευθερία του συνέρχεσθαι και του συνεταιρίζεσθαι</vt:lpstr>
      <vt:lpstr>8. Δικαίωμα αποτελεσματικής προσφυγής</vt:lpstr>
      <vt:lpstr>10. Δικαίωμα ακρόασης</vt:lpstr>
      <vt:lpstr>11. Το τεκμήριο αθωότητας</vt:lpstr>
      <vt:lpstr>19. Ελευθερία γνώμης, έκφρασης και πληροφόρησης</vt:lpstr>
      <vt:lpstr>21. Δικαίωμα συμμετοχής στην κυβέρνηση</vt:lpstr>
      <vt:lpstr>22. Δικαίωμα κοινωνικής ασφάλισης</vt:lpstr>
      <vt:lpstr>23. Δικαίωμα στην εργασία</vt:lpstr>
      <vt:lpstr>25. Δικαίωμα σε επαρκές επίπεδο διαβίωσης</vt:lpstr>
      <vt:lpstr>26. Δικαίωμα στην εκπαίδευση</vt:lpstr>
      <vt:lpstr>26. Δικαίωμα στον πολιτισμό</vt:lpstr>
      <vt:lpstr>Συμπέρασμα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Ανθρώπινα δικαιώματα και τεχνολογίες πληροφοριών Giovanni Sartor</dc:title>
  <cp:lastModifiedBy>Theodoros Papoutsos</cp:lastModifiedBy>
  <cp:revision>2</cp:revision>
  <dcterms:created xsi:type="dcterms:W3CDTF">2023-04-27T11:20:44Z</dcterms:created>
  <dcterms:modified xsi:type="dcterms:W3CDTF">2023-06-26T07:21:06Z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2022-07-25T00:00:00Z</vt:filetime>
  </property>
  <property fmtid="{D5CDD505-2E9C-101B-9397-08002B2CF9AE}" pid="3" name="Producer">
    <vt:lpwstr>cairo 1.17.4 (https://cairographics.org)</vt:lpwstr>
  </property>
  <property fmtid="{D5CDD505-2E9C-101B-9397-08002B2CF9AE}" pid="4" name="LastSaved">
    <vt:filetime>2022-07-25T00:00:00Z</vt:filetime>
  </property>
</Properties>
</file>