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175" y="140048"/>
            <a:ext cx="4147820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967" y="1151590"/>
            <a:ext cx="6903720" cy="2517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94" y="813781"/>
            <a:ext cx="88315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593340" algn="l"/>
              </a:tabLst>
            </a:pPr>
            <a:r>
              <a:rPr lang="el-GR" sz="2700" b="1" dirty="0">
                <a:latin typeface="Calibri"/>
                <a:cs typeface="Calibri"/>
              </a:rPr>
              <a:t>Τα λογικά αγγλικά ως γλώσσα προγραμματισμού για το δίκαιο και την ηθική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0961" y="2004287"/>
            <a:ext cx="5211445" cy="1134926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813435" marR="5080" indent="-801370" algn="ctr">
              <a:lnSpc>
                <a:spcPts val="2810"/>
              </a:lnSpc>
              <a:spcBef>
                <a:spcPts val="450"/>
              </a:spcBef>
            </a:pPr>
            <a:r>
              <a:rPr lang="el-GR" sz="2600" b="1" dirty="0">
                <a:solidFill>
                  <a:srgbClr val="0000FF"/>
                </a:solidFill>
                <a:latin typeface="Arial"/>
                <a:cs typeface="Arial"/>
              </a:rPr>
              <a:t>Μια πιο φιλική προς τον άνθρωπο γλώσσα υπολογιστών για το μέλλον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74" y="3720513"/>
            <a:ext cx="167258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Robert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Kowalski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Jacinto</a:t>
            </a:r>
            <a:r>
              <a:rPr sz="1400" spc="-10" dirty="0">
                <a:latin typeface="Arial"/>
                <a:cs typeface="Arial"/>
              </a:rPr>
              <a:t> Davila </a:t>
            </a:r>
            <a:r>
              <a:rPr sz="1400" dirty="0">
                <a:latin typeface="Arial"/>
                <a:cs typeface="Arial"/>
              </a:rPr>
              <a:t>Galileo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Sartor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05713" y="3747489"/>
            <a:ext cx="7599045" cy="1195070"/>
            <a:chOff x="1305713" y="3747489"/>
            <a:chExt cx="7599045" cy="11950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6597" y="3747489"/>
              <a:ext cx="2117864" cy="8471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5713" y="4543580"/>
              <a:ext cx="6858000" cy="39862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43" y="148194"/>
            <a:ext cx="4673600" cy="508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12444" y="98796"/>
            <a:ext cx="696914" cy="6289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98" y="251481"/>
            <a:ext cx="451840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100" dirty="0"/>
              <a:t>Ο νόμος περί βρετανικής ιθαγένειας</a:t>
            </a:r>
            <a:endParaRPr sz="2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97777" y="996607"/>
            <a:ext cx="8839200" cy="2809240"/>
            <a:chOff x="97777" y="996607"/>
            <a:chExt cx="8839200" cy="2809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77" y="996607"/>
              <a:ext cx="8839197" cy="28086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4720" y="1061834"/>
              <a:ext cx="6969759" cy="1696720"/>
            </a:xfrm>
            <a:custGeom>
              <a:avLst/>
              <a:gdLst/>
              <a:ahLst/>
              <a:cxnLst/>
              <a:rect l="l" t="t" r="r" b="b"/>
              <a:pathLst>
                <a:path w="6969759" h="1696720">
                  <a:moveTo>
                    <a:pt x="0" y="45250"/>
                  </a:moveTo>
                  <a:lnTo>
                    <a:pt x="3558" y="27651"/>
                  </a:lnTo>
                  <a:lnTo>
                    <a:pt x="13260" y="13266"/>
                  </a:lnTo>
                  <a:lnTo>
                    <a:pt x="27640" y="3560"/>
                  </a:lnTo>
                  <a:lnTo>
                    <a:pt x="45237" y="0"/>
                  </a:lnTo>
                  <a:lnTo>
                    <a:pt x="1155649" y="0"/>
                  </a:lnTo>
                  <a:lnTo>
                    <a:pt x="1193289" y="20138"/>
                  </a:lnTo>
                  <a:lnTo>
                    <a:pt x="1200886" y="45250"/>
                  </a:lnTo>
                  <a:lnTo>
                    <a:pt x="1200886" y="226275"/>
                  </a:lnTo>
                  <a:lnTo>
                    <a:pt x="1197332" y="243893"/>
                  </a:lnTo>
                  <a:lnTo>
                    <a:pt x="1187640" y="258271"/>
                  </a:lnTo>
                  <a:lnTo>
                    <a:pt x="1173261" y="267961"/>
                  </a:lnTo>
                  <a:lnTo>
                    <a:pt x="1155649" y="271513"/>
                  </a:lnTo>
                  <a:lnTo>
                    <a:pt x="45237" y="271513"/>
                  </a:lnTo>
                  <a:lnTo>
                    <a:pt x="27640" y="267961"/>
                  </a:lnTo>
                  <a:lnTo>
                    <a:pt x="13260" y="258271"/>
                  </a:lnTo>
                  <a:lnTo>
                    <a:pt x="3558" y="243893"/>
                  </a:lnTo>
                  <a:lnTo>
                    <a:pt x="0" y="226275"/>
                  </a:lnTo>
                  <a:lnTo>
                    <a:pt x="0" y="45250"/>
                  </a:lnTo>
                  <a:close/>
                </a:path>
                <a:path w="6969759" h="1696720">
                  <a:moveTo>
                    <a:pt x="394335" y="439597"/>
                  </a:moveTo>
                  <a:lnTo>
                    <a:pt x="397895" y="421999"/>
                  </a:lnTo>
                  <a:lnTo>
                    <a:pt x="407601" y="407614"/>
                  </a:lnTo>
                  <a:lnTo>
                    <a:pt x="421986" y="397908"/>
                  </a:lnTo>
                  <a:lnTo>
                    <a:pt x="439585" y="394347"/>
                  </a:lnTo>
                  <a:lnTo>
                    <a:pt x="1819122" y="394347"/>
                  </a:lnTo>
                  <a:lnTo>
                    <a:pt x="1856762" y="414512"/>
                  </a:lnTo>
                  <a:lnTo>
                    <a:pt x="1864359" y="439597"/>
                  </a:lnTo>
                  <a:lnTo>
                    <a:pt x="1864359" y="620623"/>
                  </a:lnTo>
                  <a:lnTo>
                    <a:pt x="1860801" y="638236"/>
                  </a:lnTo>
                  <a:lnTo>
                    <a:pt x="1851099" y="652614"/>
                  </a:lnTo>
                  <a:lnTo>
                    <a:pt x="1836719" y="662307"/>
                  </a:lnTo>
                  <a:lnTo>
                    <a:pt x="1819122" y="665861"/>
                  </a:lnTo>
                  <a:lnTo>
                    <a:pt x="439585" y="665861"/>
                  </a:lnTo>
                  <a:lnTo>
                    <a:pt x="421986" y="662307"/>
                  </a:lnTo>
                  <a:lnTo>
                    <a:pt x="407601" y="652614"/>
                  </a:lnTo>
                  <a:lnTo>
                    <a:pt x="397895" y="638236"/>
                  </a:lnTo>
                  <a:lnTo>
                    <a:pt x="394335" y="620623"/>
                  </a:lnTo>
                  <a:lnTo>
                    <a:pt x="394335" y="439597"/>
                  </a:lnTo>
                  <a:close/>
                </a:path>
                <a:path w="6969759" h="1696720">
                  <a:moveTo>
                    <a:pt x="4979987" y="1114971"/>
                  </a:moveTo>
                  <a:lnTo>
                    <a:pt x="4983547" y="1097358"/>
                  </a:lnTo>
                  <a:lnTo>
                    <a:pt x="4993254" y="1082979"/>
                  </a:lnTo>
                  <a:lnTo>
                    <a:pt x="5007649" y="1073287"/>
                  </a:lnTo>
                  <a:lnTo>
                    <a:pt x="5025275" y="1069733"/>
                  </a:lnTo>
                  <a:lnTo>
                    <a:pt x="6404762" y="1069733"/>
                  </a:lnTo>
                  <a:lnTo>
                    <a:pt x="6442415" y="1089869"/>
                  </a:lnTo>
                  <a:lnTo>
                    <a:pt x="6450012" y="1114971"/>
                  </a:lnTo>
                  <a:lnTo>
                    <a:pt x="6450012" y="1295946"/>
                  </a:lnTo>
                  <a:lnTo>
                    <a:pt x="6446458" y="1313565"/>
                  </a:lnTo>
                  <a:lnTo>
                    <a:pt x="6436764" y="1327948"/>
                  </a:lnTo>
                  <a:lnTo>
                    <a:pt x="6422382" y="1337642"/>
                  </a:lnTo>
                  <a:lnTo>
                    <a:pt x="6404762" y="1341196"/>
                  </a:lnTo>
                  <a:lnTo>
                    <a:pt x="5025275" y="1341196"/>
                  </a:lnTo>
                  <a:lnTo>
                    <a:pt x="5007649" y="1337642"/>
                  </a:lnTo>
                  <a:lnTo>
                    <a:pt x="4993254" y="1327948"/>
                  </a:lnTo>
                  <a:lnTo>
                    <a:pt x="4983547" y="1313565"/>
                  </a:lnTo>
                  <a:lnTo>
                    <a:pt x="4979987" y="1295946"/>
                  </a:lnTo>
                  <a:lnTo>
                    <a:pt x="4979987" y="1114971"/>
                  </a:lnTo>
                  <a:close/>
                </a:path>
                <a:path w="6969759" h="1696720">
                  <a:moveTo>
                    <a:pt x="5499239" y="1470279"/>
                  </a:moveTo>
                  <a:lnTo>
                    <a:pt x="5502800" y="1452680"/>
                  </a:lnTo>
                  <a:lnTo>
                    <a:pt x="5512506" y="1438295"/>
                  </a:lnTo>
                  <a:lnTo>
                    <a:pt x="5526891" y="1428589"/>
                  </a:lnTo>
                  <a:lnTo>
                    <a:pt x="5544489" y="1425028"/>
                  </a:lnTo>
                  <a:lnTo>
                    <a:pt x="6924027" y="1425028"/>
                  </a:lnTo>
                  <a:lnTo>
                    <a:pt x="6961667" y="1445166"/>
                  </a:lnTo>
                  <a:lnTo>
                    <a:pt x="6969264" y="1470279"/>
                  </a:lnTo>
                  <a:lnTo>
                    <a:pt x="6969264" y="1651304"/>
                  </a:lnTo>
                  <a:lnTo>
                    <a:pt x="6965705" y="1668922"/>
                  </a:lnTo>
                  <a:lnTo>
                    <a:pt x="6956004" y="1683300"/>
                  </a:lnTo>
                  <a:lnTo>
                    <a:pt x="6941623" y="1692990"/>
                  </a:lnTo>
                  <a:lnTo>
                    <a:pt x="6924027" y="1696542"/>
                  </a:lnTo>
                  <a:lnTo>
                    <a:pt x="5544489" y="1696542"/>
                  </a:lnTo>
                  <a:lnTo>
                    <a:pt x="5526891" y="1692990"/>
                  </a:lnTo>
                  <a:lnTo>
                    <a:pt x="5512506" y="1683300"/>
                  </a:lnTo>
                  <a:lnTo>
                    <a:pt x="5502800" y="1668922"/>
                  </a:lnTo>
                  <a:lnTo>
                    <a:pt x="5499239" y="1651304"/>
                  </a:lnTo>
                  <a:lnTo>
                    <a:pt x="5499239" y="1470279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2374" y="1061834"/>
              <a:ext cx="2891790" cy="2367915"/>
            </a:xfrm>
            <a:custGeom>
              <a:avLst/>
              <a:gdLst/>
              <a:ahLst/>
              <a:cxnLst/>
              <a:rect l="l" t="t" r="r" b="b"/>
              <a:pathLst>
                <a:path w="2891790" h="2367915">
                  <a:moveTo>
                    <a:pt x="801585" y="45250"/>
                  </a:moveTo>
                  <a:lnTo>
                    <a:pt x="805146" y="27651"/>
                  </a:lnTo>
                  <a:lnTo>
                    <a:pt x="814852" y="13266"/>
                  </a:lnTo>
                  <a:lnTo>
                    <a:pt x="829237" y="3560"/>
                  </a:lnTo>
                  <a:lnTo>
                    <a:pt x="846836" y="0"/>
                  </a:lnTo>
                  <a:lnTo>
                    <a:pt x="1707057" y="0"/>
                  </a:lnTo>
                  <a:lnTo>
                    <a:pt x="1744710" y="20138"/>
                  </a:lnTo>
                  <a:lnTo>
                    <a:pt x="1752307" y="45250"/>
                  </a:lnTo>
                  <a:lnTo>
                    <a:pt x="1752307" y="226275"/>
                  </a:lnTo>
                  <a:lnTo>
                    <a:pt x="1748754" y="243893"/>
                  </a:lnTo>
                  <a:lnTo>
                    <a:pt x="1739060" y="258271"/>
                  </a:lnTo>
                  <a:lnTo>
                    <a:pt x="1724677" y="267961"/>
                  </a:lnTo>
                  <a:lnTo>
                    <a:pt x="1707057" y="271513"/>
                  </a:lnTo>
                  <a:lnTo>
                    <a:pt x="846836" y="271513"/>
                  </a:lnTo>
                  <a:lnTo>
                    <a:pt x="829237" y="267961"/>
                  </a:lnTo>
                  <a:lnTo>
                    <a:pt x="814852" y="258271"/>
                  </a:lnTo>
                  <a:lnTo>
                    <a:pt x="805146" y="243893"/>
                  </a:lnTo>
                  <a:lnTo>
                    <a:pt x="801585" y="226275"/>
                  </a:lnTo>
                  <a:lnTo>
                    <a:pt x="801585" y="45250"/>
                  </a:lnTo>
                  <a:close/>
                </a:path>
                <a:path w="2891790" h="2367915">
                  <a:moveTo>
                    <a:pt x="0" y="377190"/>
                  </a:moveTo>
                  <a:lnTo>
                    <a:pt x="3553" y="359570"/>
                  </a:lnTo>
                  <a:lnTo>
                    <a:pt x="13247" y="345187"/>
                  </a:lnTo>
                  <a:lnTo>
                    <a:pt x="27630" y="335493"/>
                  </a:lnTo>
                  <a:lnTo>
                    <a:pt x="45250" y="331939"/>
                  </a:lnTo>
                  <a:lnTo>
                    <a:pt x="1094130" y="331939"/>
                  </a:lnTo>
                  <a:lnTo>
                    <a:pt x="1131783" y="352076"/>
                  </a:lnTo>
                  <a:lnTo>
                    <a:pt x="1139380" y="377190"/>
                  </a:lnTo>
                  <a:lnTo>
                    <a:pt x="1139380" y="558203"/>
                  </a:lnTo>
                  <a:lnTo>
                    <a:pt x="1135826" y="575801"/>
                  </a:lnTo>
                  <a:lnTo>
                    <a:pt x="1126132" y="590186"/>
                  </a:lnTo>
                  <a:lnTo>
                    <a:pt x="1111750" y="599892"/>
                  </a:lnTo>
                  <a:lnTo>
                    <a:pt x="1094130" y="603453"/>
                  </a:lnTo>
                  <a:lnTo>
                    <a:pt x="45250" y="603453"/>
                  </a:lnTo>
                  <a:lnTo>
                    <a:pt x="27630" y="599892"/>
                  </a:lnTo>
                  <a:lnTo>
                    <a:pt x="13247" y="590186"/>
                  </a:lnTo>
                  <a:lnTo>
                    <a:pt x="3553" y="575801"/>
                  </a:lnTo>
                  <a:lnTo>
                    <a:pt x="0" y="558203"/>
                  </a:lnTo>
                  <a:lnTo>
                    <a:pt x="0" y="377190"/>
                  </a:lnTo>
                  <a:close/>
                </a:path>
                <a:path w="2891790" h="2367915">
                  <a:moveTo>
                    <a:pt x="1752307" y="2141486"/>
                  </a:moveTo>
                  <a:lnTo>
                    <a:pt x="1755859" y="2123895"/>
                  </a:lnTo>
                  <a:lnTo>
                    <a:pt x="1765549" y="2109514"/>
                  </a:lnTo>
                  <a:lnTo>
                    <a:pt x="1779927" y="2099810"/>
                  </a:lnTo>
                  <a:lnTo>
                    <a:pt x="1797545" y="2096249"/>
                  </a:lnTo>
                  <a:lnTo>
                    <a:pt x="2846438" y="2096249"/>
                  </a:lnTo>
                  <a:lnTo>
                    <a:pt x="2884085" y="2116435"/>
                  </a:lnTo>
                  <a:lnTo>
                    <a:pt x="2891688" y="2141486"/>
                  </a:lnTo>
                  <a:lnTo>
                    <a:pt x="2891688" y="2322512"/>
                  </a:lnTo>
                  <a:lnTo>
                    <a:pt x="2888134" y="2340132"/>
                  </a:lnTo>
                  <a:lnTo>
                    <a:pt x="2878440" y="2354514"/>
                  </a:lnTo>
                  <a:lnTo>
                    <a:pt x="2864058" y="2364208"/>
                  </a:lnTo>
                  <a:lnTo>
                    <a:pt x="2846438" y="2367762"/>
                  </a:lnTo>
                  <a:lnTo>
                    <a:pt x="1797545" y="2367762"/>
                  </a:lnTo>
                  <a:lnTo>
                    <a:pt x="1779927" y="2364208"/>
                  </a:lnTo>
                  <a:lnTo>
                    <a:pt x="1765549" y="2354514"/>
                  </a:lnTo>
                  <a:lnTo>
                    <a:pt x="1755859" y="2340132"/>
                  </a:lnTo>
                  <a:lnTo>
                    <a:pt x="1752307" y="2322512"/>
                  </a:lnTo>
                  <a:lnTo>
                    <a:pt x="1752307" y="2141486"/>
                  </a:lnTo>
                  <a:close/>
                </a:path>
                <a:path w="2891790" h="2367915">
                  <a:moveTo>
                    <a:pt x="1320901" y="1790306"/>
                  </a:moveTo>
                  <a:lnTo>
                    <a:pt x="1324455" y="1772688"/>
                  </a:lnTo>
                  <a:lnTo>
                    <a:pt x="1334147" y="1758310"/>
                  </a:lnTo>
                  <a:lnTo>
                    <a:pt x="1348526" y="1748620"/>
                  </a:lnTo>
                  <a:lnTo>
                    <a:pt x="1366139" y="1745068"/>
                  </a:lnTo>
                  <a:lnTo>
                    <a:pt x="2476550" y="1745068"/>
                  </a:lnTo>
                  <a:lnTo>
                    <a:pt x="2514201" y="1765204"/>
                  </a:lnTo>
                  <a:lnTo>
                    <a:pt x="2521788" y="1790306"/>
                  </a:lnTo>
                  <a:lnTo>
                    <a:pt x="2521788" y="1971281"/>
                  </a:lnTo>
                  <a:lnTo>
                    <a:pt x="2518236" y="1988901"/>
                  </a:lnTo>
                  <a:lnTo>
                    <a:pt x="2508546" y="2003283"/>
                  </a:lnTo>
                  <a:lnTo>
                    <a:pt x="2494168" y="2012977"/>
                  </a:lnTo>
                  <a:lnTo>
                    <a:pt x="2476550" y="2016531"/>
                  </a:lnTo>
                  <a:lnTo>
                    <a:pt x="1366139" y="2016531"/>
                  </a:lnTo>
                  <a:lnTo>
                    <a:pt x="1348526" y="2012977"/>
                  </a:lnTo>
                  <a:lnTo>
                    <a:pt x="1334147" y="2003283"/>
                  </a:lnTo>
                  <a:lnTo>
                    <a:pt x="1324455" y="1988901"/>
                  </a:lnTo>
                  <a:lnTo>
                    <a:pt x="1320901" y="1971281"/>
                  </a:lnTo>
                  <a:lnTo>
                    <a:pt x="1320901" y="179030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8379" y="2131567"/>
              <a:ext cx="2686685" cy="1337945"/>
            </a:xfrm>
            <a:custGeom>
              <a:avLst/>
              <a:gdLst/>
              <a:ahLst/>
              <a:cxnLst/>
              <a:rect l="l" t="t" r="r" b="b"/>
              <a:pathLst>
                <a:path w="2686685" h="1337945">
                  <a:moveTo>
                    <a:pt x="0" y="45237"/>
                  </a:moveTo>
                  <a:lnTo>
                    <a:pt x="3553" y="27624"/>
                  </a:lnTo>
                  <a:lnTo>
                    <a:pt x="13247" y="13246"/>
                  </a:lnTo>
                  <a:lnTo>
                    <a:pt x="27630" y="3553"/>
                  </a:lnTo>
                  <a:lnTo>
                    <a:pt x="45250" y="0"/>
                  </a:lnTo>
                  <a:lnTo>
                    <a:pt x="2047836" y="0"/>
                  </a:lnTo>
                  <a:lnTo>
                    <a:pt x="2085476" y="20136"/>
                  </a:lnTo>
                  <a:lnTo>
                    <a:pt x="2093074" y="45237"/>
                  </a:lnTo>
                  <a:lnTo>
                    <a:pt x="2093074" y="226212"/>
                  </a:lnTo>
                  <a:lnTo>
                    <a:pt x="2089520" y="243832"/>
                  </a:lnTo>
                  <a:lnTo>
                    <a:pt x="2079828" y="258214"/>
                  </a:lnTo>
                  <a:lnTo>
                    <a:pt x="2065449" y="267908"/>
                  </a:lnTo>
                  <a:lnTo>
                    <a:pt x="2047836" y="271462"/>
                  </a:lnTo>
                  <a:lnTo>
                    <a:pt x="45250" y="271462"/>
                  </a:lnTo>
                  <a:lnTo>
                    <a:pt x="27630" y="267908"/>
                  </a:lnTo>
                  <a:lnTo>
                    <a:pt x="13247" y="258214"/>
                  </a:lnTo>
                  <a:lnTo>
                    <a:pt x="3553" y="243832"/>
                  </a:lnTo>
                  <a:lnTo>
                    <a:pt x="0" y="226212"/>
                  </a:lnTo>
                  <a:lnTo>
                    <a:pt x="0" y="45237"/>
                  </a:lnTo>
                  <a:close/>
                </a:path>
                <a:path w="2686685" h="1337945">
                  <a:moveTo>
                    <a:pt x="402183" y="400545"/>
                  </a:moveTo>
                  <a:lnTo>
                    <a:pt x="405737" y="382946"/>
                  </a:lnTo>
                  <a:lnTo>
                    <a:pt x="415431" y="368561"/>
                  </a:lnTo>
                  <a:lnTo>
                    <a:pt x="429813" y="358856"/>
                  </a:lnTo>
                  <a:lnTo>
                    <a:pt x="447433" y="355295"/>
                  </a:lnTo>
                  <a:lnTo>
                    <a:pt x="2641104" y="355295"/>
                  </a:lnTo>
                  <a:lnTo>
                    <a:pt x="2678757" y="375433"/>
                  </a:lnTo>
                  <a:lnTo>
                    <a:pt x="2686354" y="400545"/>
                  </a:lnTo>
                  <a:lnTo>
                    <a:pt x="2686354" y="581571"/>
                  </a:lnTo>
                  <a:lnTo>
                    <a:pt x="2682800" y="599188"/>
                  </a:lnTo>
                  <a:lnTo>
                    <a:pt x="2673107" y="613567"/>
                  </a:lnTo>
                  <a:lnTo>
                    <a:pt x="2658724" y="623256"/>
                  </a:lnTo>
                  <a:lnTo>
                    <a:pt x="2641104" y="626808"/>
                  </a:lnTo>
                  <a:lnTo>
                    <a:pt x="447433" y="626808"/>
                  </a:lnTo>
                  <a:lnTo>
                    <a:pt x="429813" y="623256"/>
                  </a:lnTo>
                  <a:lnTo>
                    <a:pt x="415431" y="613567"/>
                  </a:lnTo>
                  <a:lnTo>
                    <a:pt x="405737" y="599188"/>
                  </a:lnTo>
                  <a:lnTo>
                    <a:pt x="402183" y="581571"/>
                  </a:lnTo>
                  <a:lnTo>
                    <a:pt x="402183" y="400545"/>
                  </a:lnTo>
                  <a:close/>
                </a:path>
                <a:path w="2686685" h="1337945">
                  <a:moveTo>
                    <a:pt x="31661" y="755891"/>
                  </a:moveTo>
                  <a:lnTo>
                    <a:pt x="35212" y="738278"/>
                  </a:lnTo>
                  <a:lnTo>
                    <a:pt x="44902" y="723899"/>
                  </a:lnTo>
                  <a:lnTo>
                    <a:pt x="59280" y="714207"/>
                  </a:lnTo>
                  <a:lnTo>
                    <a:pt x="76898" y="710653"/>
                  </a:lnTo>
                  <a:lnTo>
                    <a:pt x="2270582" y="710653"/>
                  </a:lnTo>
                  <a:lnTo>
                    <a:pt x="2308222" y="730789"/>
                  </a:lnTo>
                  <a:lnTo>
                    <a:pt x="2315819" y="755891"/>
                  </a:lnTo>
                  <a:lnTo>
                    <a:pt x="2315819" y="936866"/>
                  </a:lnTo>
                  <a:lnTo>
                    <a:pt x="2312265" y="954486"/>
                  </a:lnTo>
                  <a:lnTo>
                    <a:pt x="2302573" y="968868"/>
                  </a:lnTo>
                  <a:lnTo>
                    <a:pt x="2288194" y="978562"/>
                  </a:lnTo>
                  <a:lnTo>
                    <a:pt x="2270582" y="982116"/>
                  </a:lnTo>
                  <a:lnTo>
                    <a:pt x="76898" y="982116"/>
                  </a:lnTo>
                  <a:lnTo>
                    <a:pt x="59280" y="978562"/>
                  </a:lnTo>
                  <a:lnTo>
                    <a:pt x="44902" y="968868"/>
                  </a:lnTo>
                  <a:lnTo>
                    <a:pt x="35212" y="954486"/>
                  </a:lnTo>
                  <a:lnTo>
                    <a:pt x="31661" y="936866"/>
                  </a:lnTo>
                  <a:lnTo>
                    <a:pt x="31661" y="755891"/>
                  </a:lnTo>
                  <a:close/>
                </a:path>
                <a:path w="2686685" h="1337945">
                  <a:moveTo>
                    <a:pt x="402183" y="1111199"/>
                  </a:moveTo>
                  <a:lnTo>
                    <a:pt x="405737" y="1093579"/>
                  </a:lnTo>
                  <a:lnTo>
                    <a:pt x="415431" y="1079196"/>
                  </a:lnTo>
                  <a:lnTo>
                    <a:pt x="429813" y="1069502"/>
                  </a:lnTo>
                  <a:lnTo>
                    <a:pt x="447433" y="1065949"/>
                  </a:lnTo>
                  <a:lnTo>
                    <a:pt x="2641104" y="1065949"/>
                  </a:lnTo>
                  <a:lnTo>
                    <a:pt x="2678757" y="1086087"/>
                  </a:lnTo>
                  <a:lnTo>
                    <a:pt x="2686354" y="1111199"/>
                  </a:lnTo>
                  <a:lnTo>
                    <a:pt x="2686354" y="1292224"/>
                  </a:lnTo>
                  <a:lnTo>
                    <a:pt x="2682800" y="1309821"/>
                  </a:lnTo>
                  <a:lnTo>
                    <a:pt x="2673107" y="1324202"/>
                  </a:lnTo>
                  <a:lnTo>
                    <a:pt x="2658724" y="1333903"/>
                  </a:lnTo>
                  <a:lnTo>
                    <a:pt x="2641104" y="1337462"/>
                  </a:lnTo>
                  <a:lnTo>
                    <a:pt x="447433" y="1337462"/>
                  </a:lnTo>
                  <a:lnTo>
                    <a:pt x="429813" y="1333903"/>
                  </a:lnTo>
                  <a:lnTo>
                    <a:pt x="415431" y="1324202"/>
                  </a:lnTo>
                  <a:lnTo>
                    <a:pt x="405737" y="1309821"/>
                  </a:lnTo>
                  <a:lnTo>
                    <a:pt x="402183" y="1292224"/>
                  </a:lnTo>
                  <a:lnTo>
                    <a:pt x="402183" y="1111199"/>
                  </a:lnTo>
                  <a:close/>
                </a:path>
              </a:pathLst>
            </a:custGeom>
            <a:ln w="19050">
              <a:solidFill>
                <a:srgbClr val="37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15425" cy="36939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71023"/>
            <a:ext cx="9143998" cy="12724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250" y="1819674"/>
            <a:ext cx="8839200" cy="1998345"/>
            <a:chOff x="85250" y="1819674"/>
            <a:chExt cx="8839200" cy="1998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50" y="1819674"/>
              <a:ext cx="8839204" cy="19983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8521" y="1866506"/>
              <a:ext cx="8545195" cy="983615"/>
            </a:xfrm>
            <a:custGeom>
              <a:avLst/>
              <a:gdLst/>
              <a:ahLst/>
              <a:cxnLst/>
              <a:rect l="l" t="t" r="r" b="b"/>
              <a:pathLst>
                <a:path w="8545195" h="983614">
                  <a:moveTo>
                    <a:pt x="0" y="810513"/>
                  </a:moveTo>
                  <a:lnTo>
                    <a:pt x="2709" y="797052"/>
                  </a:lnTo>
                  <a:lnTo>
                    <a:pt x="10102" y="786060"/>
                  </a:lnTo>
                  <a:lnTo>
                    <a:pt x="21077" y="778649"/>
                  </a:lnTo>
                  <a:lnTo>
                    <a:pt x="34531" y="775931"/>
                  </a:lnTo>
                  <a:lnTo>
                    <a:pt x="2111921" y="775931"/>
                  </a:lnTo>
                  <a:lnTo>
                    <a:pt x="2143861" y="797279"/>
                  </a:lnTo>
                  <a:lnTo>
                    <a:pt x="2146503" y="810513"/>
                  </a:lnTo>
                  <a:lnTo>
                    <a:pt x="2146503" y="948677"/>
                  </a:lnTo>
                  <a:lnTo>
                    <a:pt x="2143785" y="962138"/>
                  </a:lnTo>
                  <a:lnTo>
                    <a:pt x="2136374" y="973131"/>
                  </a:lnTo>
                  <a:lnTo>
                    <a:pt x="2125382" y="980541"/>
                  </a:lnTo>
                  <a:lnTo>
                    <a:pt x="2111921" y="983259"/>
                  </a:lnTo>
                  <a:lnTo>
                    <a:pt x="34531" y="983259"/>
                  </a:lnTo>
                  <a:lnTo>
                    <a:pt x="21077" y="980541"/>
                  </a:lnTo>
                  <a:lnTo>
                    <a:pt x="10102" y="973131"/>
                  </a:lnTo>
                  <a:lnTo>
                    <a:pt x="2709" y="962138"/>
                  </a:lnTo>
                  <a:lnTo>
                    <a:pt x="0" y="948677"/>
                  </a:lnTo>
                  <a:lnTo>
                    <a:pt x="0" y="810513"/>
                  </a:lnTo>
                  <a:close/>
                </a:path>
                <a:path w="8545195" h="983614">
                  <a:moveTo>
                    <a:pt x="4377728" y="40919"/>
                  </a:moveTo>
                  <a:lnTo>
                    <a:pt x="4380948" y="25004"/>
                  </a:lnTo>
                  <a:lnTo>
                    <a:pt x="4389726" y="11996"/>
                  </a:lnTo>
                  <a:lnTo>
                    <a:pt x="4402738" y="3220"/>
                  </a:lnTo>
                  <a:lnTo>
                    <a:pt x="4418660" y="0"/>
                  </a:lnTo>
                  <a:lnTo>
                    <a:pt x="8504085" y="0"/>
                  </a:lnTo>
                  <a:lnTo>
                    <a:pt x="8538132" y="18239"/>
                  </a:lnTo>
                  <a:lnTo>
                    <a:pt x="8545017" y="40919"/>
                  </a:lnTo>
                  <a:lnTo>
                    <a:pt x="8545017" y="204736"/>
                  </a:lnTo>
                  <a:lnTo>
                    <a:pt x="8541804" y="220680"/>
                  </a:lnTo>
                  <a:lnTo>
                    <a:pt x="8533037" y="233703"/>
                  </a:lnTo>
                  <a:lnTo>
                    <a:pt x="8520028" y="242486"/>
                  </a:lnTo>
                  <a:lnTo>
                    <a:pt x="8504085" y="245706"/>
                  </a:lnTo>
                  <a:lnTo>
                    <a:pt x="4418660" y="245706"/>
                  </a:lnTo>
                  <a:lnTo>
                    <a:pt x="4402738" y="242486"/>
                  </a:lnTo>
                  <a:lnTo>
                    <a:pt x="4389726" y="233703"/>
                  </a:lnTo>
                  <a:lnTo>
                    <a:pt x="4380948" y="220680"/>
                  </a:lnTo>
                  <a:lnTo>
                    <a:pt x="4377728" y="204736"/>
                  </a:lnTo>
                  <a:lnTo>
                    <a:pt x="4377728" y="40919"/>
                  </a:lnTo>
                  <a:close/>
                </a:path>
                <a:path w="8545195" h="983614">
                  <a:moveTo>
                    <a:pt x="4377728" y="751573"/>
                  </a:moveTo>
                  <a:lnTo>
                    <a:pt x="4381368" y="733538"/>
                  </a:lnTo>
                  <a:lnTo>
                    <a:pt x="4391298" y="718812"/>
                  </a:lnTo>
                  <a:lnTo>
                    <a:pt x="4406028" y="708884"/>
                  </a:lnTo>
                  <a:lnTo>
                    <a:pt x="4424070" y="705243"/>
                  </a:lnTo>
                  <a:lnTo>
                    <a:pt x="6363589" y="705243"/>
                  </a:lnTo>
                  <a:lnTo>
                    <a:pt x="6402141" y="725891"/>
                  </a:lnTo>
                  <a:lnTo>
                    <a:pt x="6409931" y="751573"/>
                  </a:lnTo>
                  <a:lnTo>
                    <a:pt x="6409931" y="936967"/>
                  </a:lnTo>
                  <a:lnTo>
                    <a:pt x="6406290" y="955016"/>
                  </a:lnTo>
                  <a:lnTo>
                    <a:pt x="6396361" y="969759"/>
                  </a:lnTo>
                  <a:lnTo>
                    <a:pt x="6381631" y="979701"/>
                  </a:lnTo>
                  <a:lnTo>
                    <a:pt x="6363589" y="983348"/>
                  </a:lnTo>
                  <a:lnTo>
                    <a:pt x="4424070" y="983348"/>
                  </a:lnTo>
                  <a:lnTo>
                    <a:pt x="4406028" y="979701"/>
                  </a:lnTo>
                  <a:lnTo>
                    <a:pt x="4391298" y="969759"/>
                  </a:lnTo>
                  <a:lnTo>
                    <a:pt x="4381368" y="955016"/>
                  </a:lnTo>
                  <a:lnTo>
                    <a:pt x="4377728" y="936967"/>
                  </a:lnTo>
                  <a:lnTo>
                    <a:pt x="4377728" y="751573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99" y="1825600"/>
            <a:ext cx="8839200" cy="1994535"/>
            <a:chOff x="58699" y="1825600"/>
            <a:chExt cx="8839200" cy="1994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99" y="1825600"/>
              <a:ext cx="8839186" cy="199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228" y="1890318"/>
              <a:ext cx="6475095" cy="977265"/>
            </a:xfrm>
            <a:custGeom>
              <a:avLst/>
              <a:gdLst/>
              <a:ahLst/>
              <a:cxnLst/>
              <a:rect l="l" t="t" r="r" b="b"/>
              <a:pathLst>
                <a:path w="6475095" h="977264">
                  <a:moveTo>
                    <a:pt x="0" y="808774"/>
                  </a:moveTo>
                  <a:lnTo>
                    <a:pt x="2645" y="795662"/>
                  </a:lnTo>
                  <a:lnTo>
                    <a:pt x="9856" y="784956"/>
                  </a:lnTo>
                  <a:lnTo>
                    <a:pt x="20547" y="777739"/>
                  </a:lnTo>
                  <a:lnTo>
                    <a:pt x="33629" y="775093"/>
                  </a:lnTo>
                  <a:lnTo>
                    <a:pt x="3133775" y="775093"/>
                  </a:lnTo>
                  <a:lnTo>
                    <a:pt x="3166749" y="802172"/>
                  </a:lnTo>
                  <a:lnTo>
                    <a:pt x="3167405" y="808774"/>
                  </a:lnTo>
                  <a:lnTo>
                    <a:pt x="3167405" y="943368"/>
                  </a:lnTo>
                  <a:lnTo>
                    <a:pt x="3164758" y="956451"/>
                  </a:lnTo>
                  <a:lnTo>
                    <a:pt x="3157543" y="967141"/>
                  </a:lnTo>
                  <a:lnTo>
                    <a:pt x="3146852" y="974352"/>
                  </a:lnTo>
                  <a:lnTo>
                    <a:pt x="3133775" y="976998"/>
                  </a:lnTo>
                  <a:lnTo>
                    <a:pt x="33629" y="976998"/>
                  </a:lnTo>
                  <a:lnTo>
                    <a:pt x="20547" y="974352"/>
                  </a:lnTo>
                  <a:lnTo>
                    <a:pt x="9856" y="967141"/>
                  </a:lnTo>
                  <a:lnTo>
                    <a:pt x="2645" y="956451"/>
                  </a:lnTo>
                  <a:lnTo>
                    <a:pt x="0" y="943368"/>
                  </a:lnTo>
                  <a:lnTo>
                    <a:pt x="0" y="808774"/>
                  </a:lnTo>
                  <a:close/>
                </a:path>
                <a:path w="6475095" h="977264">
                  <a:moveTo>
                    <a:pt x="4291749" y="33629"/>
                  </a:moveTo>
                  <a:lnTo>
                    <a:pt x="4294396" y="20525"/>
                  </a:lnTo>
                  <a:lnTo>
                    <a:pt x="4301612" y="9837"/>
                  </a:lnTo>
                  <a:lnTo>
                    <a:pt x="4312307" y="2638"/>
                  </a:lnTo>
                  <a:lnTo>
                    <a:pt x="4325391" y="0"/>
                  </a:lnTo>
                  <a:lnTo>
                    <a:pt x="4660988" y="0"/>
                  </a:lnTo>
                  <a:lnTo>
                    <a:pt x="4693982" y="27035"/>
                  </a:lnTo>
                  <a:lnTo>
                    <a:pt x="4694631" y="33629"/>
                  </a:lnTo>
                  <a:lnTo>
                    <a:pt x="4694631" y="168224"/>
                  </a:lnTo>
                  <a:lnTo>
                    <a:pt x="4691990" y="181328"/>
                  </a:lnTo>
                  <a:lnTo>
                    <a:pt x="4684787" y="192016"/>
                  </a:lnTo>
                  <a:lnTo>
                    <a:pt x="4674094" y="199215"/>
                  </a:lnTo>
                  <a:lnTo>
                    <a:pt x="4660988" y="201853"/>
                  </a:lnTo>
                  <a:lnTo>
                    <a:pt x="4325391" y="201853"/>
                  </a:lnTo>
                  <a:lnTo>
                    <a:pt x="4312307" y="199215"/>
                  </a:lnTo>
                  <a:lnTo>
                    <a:pt x="4301612" y="192016"/>
                  </a:lnTo>
                  <a:lnTo>
                    <a:pt x="4294396" y="181328"/>
                  </a:lnTo>
                  <a:lnTo>
                    <a:pt x="4291749" y="168224"/>
                  </a:lnTo>
                  <a:lnTo>
                    <a:pt x="4291749" y="33629"/>
                  </a:lnTo>
                  <a:close/>
                </a:path>
                <a:path w="6475095" h="977264">
                  <a:moveTo>
                    <a:pt x="4530178" y="335953"/>
                  </a:moveTo>
                  <a:lnTo>
                    <a:pt x="4532824" y="322841"/>
                  </a:lnTo>
                  <a:lnTo>
                    <a:pt x="4540035" y="312135"/>
                  </a:lnTo>
                  <a:lnTo>
                    <a:pt x="4550726" y="304918"/>
                  </a:lnTo>
                  <a:lnTo>
                    <a:pt x="4563808" y="302272"/>
                  </a:lnTo>
                  <a:lnTo>
                    <a:pt x="6441122" y="302272"/>
                  </a:lnTo>
                  <a:lnTo>
                    <a:pt x="6474114" y="329351"/>
                  </a:lnTo>
                  <a:lnTo>
                    <a:pt x="6474764" y="335953"/>
                  </a:lnTo>
                  <a:lnTo>
                    <a:pt x="6474764" y="470547"/>
                  </a:lnTo>
                  <a:lnTo>
                    <a:pt x="6472124" y="483624"/>
                  </a:lnTo>
                  <a:lnTo>
                    <a:pt x="6464920" y="494315"/>
                  </a:lnTo>
                  <a:lnTo>
                    <a:pt x="6454228" y="501530"/>
                  </a:lnTo>
                  <a:lnTo>
                    <a:pt x="6441122" y="504177"/>
                  </a:lnTo>
                  <a:lnTo>
                    <a:pt x="4563808" y="504177"/>
                  </a:lnTo>
                  <a:lnTo>
                    <a:pt x="4550726" y="501530"/>
                  </a:lnTo>
                  <a:lnTo>
                    <a:pt x="4540035" y="494315"/>
                  </a:lnTo>
                  <a:lnTo>
                    <a:pt x="4532824" y="483624"/>
                  </a:lnTo>
                  <a:lnTo>
                    <a:pt x="4530178" y="470547"/>
                  </a:lnTo>
                  <a:lnTo>
                    <a:pt x="4530178" y="335953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4" y="1852561"/>
            <a:ext cx="8839200" cy="2382520"/>
            <a:chOff x="49364" y="1852561"/>
            <a:chExt cx="8839200" cy="2382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64" y="1852561"/>
              <a:ext cx="8839189" cy="23824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8470" y="2669679"/>
              <a:ext cx="3158490" cy="198120"/>
            </a:xfrm>
            <a:custGeom>
              <a:avLst/>
              <a:gdLst/>
              <a:ahLst/>
              <a:cxnLst/>
              <a:rect l="l" t="t" r="r" b="b"/>
              <a:pathLst>
                <a:path w="3158490" h="198119">
                  <a:moveTo>
                    <a:pt x="0" y="32994"/>
                  </a:moveTo>
                  <a:lnTo>
                    <a:pt x="2586" y="20156"/>
                  </a:lnTo>
                  <a:lnTo>
                    <a:pt x="9642" y="9667"/>
                  </a:lnTo>
                  <a:lnTo>
                    <a:pt x="20113" y="2594"/>
                  </a:lnTo>
                  <a:lnTo>
                    <a:pt x="32943" y="0"/>
                  </a:lnTo>
                  <a:lnTo>
                    <a:pt x="3125139" y="0"/>
                  </a:lnTo>
                  <a:lnTo>
                    <a:pt x="3133877" y="0"/>
                  </a:lnTo>
                  <a:lnTo>
                    <a:pt x="3142259" y="3467"/>
                  </a:lnTo>
                  <a:lnTo>
                    <a:pt x="3148457" y="9677"/>
                  </a:lnTo>
                  <a:lnTo>
                    <a:pt x="3154616" y="15875"/>
                  </a:lnTo>
                  <a:lnTo>
                    <a:pt x="3158083" y="24206"/>
                  </a:lnTo>
                  <a:lnTo>
                    <a:pt x="3158083" y="32994"/>
                  </a:lnTo>
                  <a:lnTo>
                    <a:pt x="3158083" y="164757"/>
                  </a:lnTo>
                  <a:lnTo>
                    <a:pt x="3155497" y="177588"/>
                  </a:lnTo>
                  <a:lnTo>
                    <a:pt x="3148441" y="188072"/>
                  </a:lnTo>
                  <a:lnTo>
                    <a:pt x="3137970" y="195144"/>
                  </a:lnTo>
                  <a:lnTo>
                    <a:pt x="3125139" y="197738"/>
                  </a:lnTo>
                  <a:lnTo>
                    <a:pt x="32943" y="197738"/>
                  </a:lnTo>
                  <a:lnTo>
                    <a:pt x="20113" y="195144"/>
                  </a:lnTo>
                  <a:lnTo>
                    <a:pt x="9642" y="188072"/>
                  </a:lnTo>
                  <a:lnTo>
                    <a:pt x="2586" y="177588"/>
                  </a:lnTo>
                  <a:lnTo>
                    <a:pt x="0" y="164757"/>
                  </a:lnTo>
                  <a:lnTo>
                    <a:pt x="0" y="32994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470" y="3198418"/>
              <a:ext cx="2914650" cy="372110"/>
            </a:xfrm>
            <a:custGeom>
              <a:avLst/>
              <a:gdLst/>
              <a:ahLst/>
              <a:cxnLst/>
              <a:rect l="l" t="t" r="r" b="b"/>
              <a:pathLst>
                <a:path w="2914650" h="372110">
                  <a:moveTo>
                    <a:pt x="0" y="61912"/>
                  </a:moveTo>
                  <a:lnTo>
                    <a:pt x="4868" y="37815"/>
                  </a:lnTo>
                  <a:lnTo>
                    <a:pt x="18146" y="18135"/>
                  </a:lnTo>
                  <a:lnTo>
                    <a:pt x="37842" y="4866"/>
                  </a:lnTo>
                  <a:lnTo>
                    <a:pt x="61963" y="0"/>
                  </a:lnTo>
                  <a:lnTo>
                    <a:pt x="2852534" y="0"/>
                  </a:lnTo>
                  <a:lnTo>
                    <a:pt x="2896349" y="18110"/>
                  </a:lnTo>
                  <a:lnTo>
                    <a:pt x="2914497" y="61912"/>
                  </a:lnTo>
                  <a:lnTo>
                    <a:pt x="2914497" y="309702"/>
                  </a:lnTo>
                  <a:lnTo>
                    <a:pt x="2909630" y="333828"/>
                  </a:lnTo>
                  <a:lnTo>
                    <a:pt x="2896355" y="353523"/>
                  </a:lnTo>
                  <a:lnTo>
                    <a:pt x="2876660" y="366798"/>
                  </a:lnTo>
                  <a:lnTo>
                    <a:pt x="2852534" y="371665"/>
                  </a:lnTo>
                  <a:lnTo>
                    <a:pt x="61963" y="371665"/>
                  </a:lnTo>
                  <a:lnTo>
                    <a:pt x="37842" y="366798"/>
                  </a:lnTo>
                  <a:lnTo>
                    <a:pt x="18146" y="353523"/>
                  </a:lnTo>
                  <a:lnTo>
                    <a:pt x="4868" y="333828"/>
                  </a:lnTo>
                  <a:lnTo>
                    <a:pt x="0" y="309702"/>
                  </a:lnTo>
                  <a:lnTo>
                    <a:pt x="0" y="61912"/>
                  </a:lnTo>
                  <a:close/>
                </a:path>
              </a:pathLst>
            </a:custGeom>
            <a:ln w="190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228" y="1892795"/>
              <a:ext cx="8348980" cy="974725"/>
            </a:xfrm>
            <a:custGeom>
              <a:avLst/>
              <a:gdLst/>
              <a:ahLst/>
              <a:cxnLst/>
              <a:rect l="l" t="t" r="r" b="b"/>
              <a:pathLst>
                <a:path w="8348980" h="974725">
                  <a:moveTo>
                    <a:pt x="0" y="806297"/>
                  </a:moveTo>
                  <a:lnTo>
                    <a:pt x="2645" y="793185"/>
                  </a:lnTo>
                  <a:lnTo>
                    <a:pt x="9856" y="782480"/>
                  </a:lnTo>
                  <a:lnTo>
                    <a:pt x="20547" y="775263"/>
                  </a:lnTo>
                  <a:lnTo>
                    <a:pt x="33629" y="772617"/>
                  </a:lnTo>
                  <a:lnTo>
                    <a:pt x="3133775" y="772617"/>
                  </a:lnTo>
                  <a:lnTo>
                    <a:pt x="3166749" y="799696"/>
                  </a:lnTo>
                  <a:lnTo>
                    <a:pt x="3167405" y="806297"/>
                  </a:lnTo>
                  <a:lnTo>
                    <a:pt x="3167405" y="940892"/>
                  </a:lnTo>
                  <a:lnTo>
                    <a:pt x="3164758" y="953974"/>
                  </a:lnTo>
                  <a:lnTo>
                    <a:pt x="3157543" y="964665"/>
                  </a:lnTo>
                  <a:lnTo>
                    <a:pt x="3146852" y="971876"/>
                  </a:lnTo>
                  <a:lnTo>
                    <a:pt x="3133775" y="974521"/>
                  </a:lnTo>
                  <a:lnTo>
                    <a:pt x="33629" y="974521"/>
                  </a:lnTo>
                  <a:lnTo>
                    <a:pt x="20547" y="971876"/>
                  </a:lnTo>
                  <a:lnTo>
                    <a:pt x="9856" y="964665"/>
                  </a:lnTo>
                  <a:lnTo>
                    <a:pt x="2645" y="953974"/>
                  </a:lnTo>
                  <a:lnTo>
                    <a:pt x="0" y="940892"/>
                  </a:lnTo>
                  <a:lnTo>
                    <a:pt x="0" y="806297"/>
                  </a:lnTo>
                  <a:close/>
                </a:path>
                <a:path w="8348980" h="974725">
                  <a:moveTo>
                    <a:pt x="4593234" y="761949"/>
                  </a:moveTo>
                  <a:lnTo>
                    <a:pt x="4595879" y="748837"/>
                  </a:lnTo>
                  <a:lnTo>
                    <a:pt x="4603091" y="738131"/>
                  </a:lnTo>
                  <a:lnTo>
                    <a:pt x="4613781" y="730914"/>
                  </a:lnTo>
                  <a:lnTo>
                    <a:pt x="4626864" y="728268"/>
                  </a:lnTo>
                  <a:lnTo>
                    <a:pt x="6244374" y="728268"/>
                  </a:lnTo>
                  <a:lnTo>
                    <a:pt x="6277366" y="755347"/>
                  </a:lnTo>
                  <a:lnTo>
                    <a:pt x="6278016" y="761949"/>
                  </a:lnTo>
                  <a:lnTo>
                    <a:pt x="6278016" y="896543"/>
                  </a:lnTo>
                  <a:lnTo>
                    <a:pt x="6275376" y="909626"/>
                  </a:lnTo>
                  <a:lnTo>
                    <a:pt x="6268172" y="920316"/>
                  </a:lnTo>
                  <a:lnTo>
                    <a:pt x="6257479" y="927528"/>
                  </a:lnTo>
                  <a:lnTo>
                    <a:pt x="6244374" y="930173"/>
                  </a:lnTo>
                  <a:lnTo>
                    <a:pt x="4626864" y="930173"/>
                  </a:lnTo>
                  <a:lnTo>
                    <a:pt x="4613781" y="927528"/>
                  </a:lnTo>
                  <a:lnTo>
                    <a:pt x="4603091" y="920316"/>
                  </a:lnTo>
                  <a:lnTo>
                    <a:pt x="4595879" y="909626"/>
                  </a:lnTo>
                  <a:lnTo>
                    <a:pt x="4593234" y="896543"/>
                  </a:lnTo>
                  <a:lnTo>
                    <a:pt x="4593234" y="761949"/>
                  </a:lnTo>
                  <a:close/>
                </a:path>
                <a:path w="8348980" h="974725">
                  <a:moveTo>
                    <a:pt x="4370882" y="33642"/>
                  </a:moveTo>
                  <a:lnTo>
                    <a:pt x="4373528" y="20557"/>
                  </a:lnTo>
                  <a:lnTo>
                    <a:pt x="4380745" y="9863"/>
                  </a:lnTo>
                  <a:lnTo>
                    <a:pt x="4391451" y="2647"/>
                  </a:lnTo>
                  <a:lnTo>
                    <a:pt x="4404563" y="0"/>
                  </a:lnTo>
                  <a:lnTo>
                    <a:pt x="8314918" y="0"/>
                  </a:lnTo>
                  <a:lnTo>
                    <a:pt x="8347953" y="27041"/>
                  </a:lnTo>
                  <a:lnTo>
                    <a:pt x="8348611" y="33642"/>
                  </a:lnTo>
                  <a:lnTo>
                    <a:pt x="8348611" y="168275"/>
                  </a:lnTo>
                  <a:lnTo>
                    <a:pt x="8345963" y="181359"/>
                  </a:lnTo>
                  <a:lnTo>
                    <a:pt x="8338742" y="192054"/>
                  </a:lnTo>
                  <a:lnTo>
                    <a:pt x="8328032" y="199269"/>
                  </a:lnTo>
                  <a:lnTo>
                    <a:pt x="8314918" y="201917"/>
                  </a:lnTo>
                  <a:lnTo>
                    <a:pt x="4404563" y="201917"/>
                  </a:lnTo>
                  <a:lnTo>
                    <a:pt x="4391451" y="199269"/>
                  </a:lnTo>
                  <a:lnTo>
                    <a:pt x="4380745" y="192054"/>
                  </a:lnTo>
                  <a:lnTo>
                    <a:pt x="4373528" y="181359"/>
                  </a:lnTo>
                  <a:lnTo>
                    <a:pt x="4370882" y="168275"/>
                  </a:lnTo>
                  <a:lnTo>
                    <a:pt x="4370882" y="33642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837" y="151279"/>
            <a:ext cx="4689650" cy="4840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03700" y="4761588"/>
            <a:ext cx="4546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aseline="11111" dirty="0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sz="1500" spc="120" baseline="1111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/</a:t>
            </a:r>
            <a:r>
              <a:rPr sz="1000" spc="-25" dirty="0"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1924" y="1449537"/>
            <a:ext cx="22104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0000"/>
                </a:solidFill>
                <a:latin typeface="Arial"/>
                <a:cs typeface="Arial"/>
              </a:rPr>
              <a:t>Artificial</a:t>
            </a:r>
            <a:r>
              <a:rPr sz="1100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0000"/>
                </a:solidFill>
                <a:latin typeface="Arial"/>
                <a:cs typeface="Arial"/>
              </a:rPr>
              <a:t>Intelligence</a:t>
            </a:r>
            <a:r>
              <a:rPr sz="11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1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0000"/>
                </a:solidFill>
                <a:latin typeface="Arial"/>
                <a:cs typeface="Arial"/>
              </a:rPr>
              <a:t>Law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0000"/>
                </a:solidFill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6289" y="189764"/>
            <a:ext cx="3624334" cy="47452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2453" y="76697"/>
            <a:ext cx="3758565" cy="4924425"/>
            <a:chOff x="222453" y="76697"/>
            <a:chExt cx="3758565" cy="49244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453" y="76697"/>
              <a:ext cx="3758143" cy="49086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9110" y="3411931"/>
              <a:ext cx="3367404" cy="1579245"/>
            </a:xfrm>
            <a:custGeom>
              <a:avLst/>
              <a:gdLst/>
              <a:ahLst/>
              <a:cxnLst/>
              <a:rect l="l" t="t" r="r" b="b"/>
              <a:pathLst>
                <a:path w="3367404" h="1579245">
                  <a:moveTo>
                    <a:pt x="0" y="263182"/>
                  </a:moveTo>
                  <a:lnTo>
                    <a:pt x="4240" y="215874"/>
                  </a:lnTo>
                  <a:lnTo>
                    <a:pt x="16465" y="171349"/>
                  </a:lnTo>
                  <a:lnTo>
                    <a:pt x="35932" y="130349"/>
                  </a:lnTo>
                  <a:lnTo>
                    <a:pt x="61897" y="93617"/>
                  </a:lnTo>
                  <a:lnTo>
                    <a:pt x="93617" y="61897"/>
                  </a:lnTo>
                  <a:lnTo>
                    <a:pt x="130349" y="35932"/>
                  </a:lnTo>
                  <a:lnTo>
                    <a:pt x="171349" y="16465"/>
                  </a:lnTo>
                  <a:lnTo>
                    <a:pt x="215874" y="4240"/>
                  </a:lnTo>
                  <a:lnTo>
                    <a:pt x="263182" y="0"/>
                  </a:lnTo>
                  <a:lnTo>
                    <a:pt x="3103968" y="0"/>
                  </a:lnTo>
                  <a:lnTo>
                    <a:pt x="3155577" y="5105"/>
                  </a:lnTo>
                  <a:lnTo>
                    <a:pt x="3204716" y="20039"/>
                  </a:lnTo>
                  <a:lnTo>
                    <a:pt x="3250013" y="44228"/>
                  </a:lnTo>
                  <a:lnTo>
                    <a:pt x="3290100" y="77101"/>
                  </a:lnTo>
                  <a:lnTo>
                    <a:pt x="3322965" y="117181"/>
                  </a:lnTo>
                  <a:lnTo>
                    <a:pt x="3347151" y="162474"/>
                  </a:lnTo>
                  <a:lnTo>
                    <a:pt x="3362084" y="211600"/>
                  </a:lnTo>
                  <a:lnTo>
                    <a:pt x="3367189" y="263182"/>
                  </a:lnTo>
                  <a:lnTo>
                    <a:pt x="3367189" y="1315986"/>
                  </a:lnTo>
                  <a:lnTo>
                    <a:pt x="3362949" y="1363299"/>
                  </a:lnTo>
                  <a:lnTo>
                    <a:pt x="3350724" y="1407831"/>
                  </a:lnTo>
                  <a:lnTo>
                    <a:pt x="3331258" y="1448838"/>
                  </a:lnTo>
                  <a:lnTo>
                    <a:pt x="3305292" y="1485578"/>
                  </a:lnTo>
                  <a:lnTo>
                    <a:pt x="3273570" y="1517305"/>
                  </a:lnTo>
                  <a:lnTo>
                    <a:pt x="3236834" y="1543277"/>
                  </a:lnTo>
                  <a:lnTo>
                    <a:pt x="3195826" y="1562749"/>
                  </a:lnTo>
                  <a:lnTo>
                    <a:pt x="3151290" y="1574978"/>
                  </a:lnTo>
                  <a:lnTo>
                    <a:pt x="3103968" y="1579219"/>
                  </a:lnTo>
                  <a:lnTo>
                    <a:pt x="263182" y="1579219"/>
                  </a:lnTo>
                  <a:lnTo>
                    <a:pt x="215874" y="1574978"/>
                  </a:lnTo>
                  <a:lnTo>
                    <a:pt x="171349" y="1562749"/>
                  </a:lnTo>
                  <a:lnTo>
                    <a:pt x="130349" y="1543277"/>
                  </a:lnTo>
                  <a:lnTo>
                    <a:pt x="93617" y="1517305"/>
                  </a:lnTo>
                  <a:lnTo>
                    <a:pt x="61897" y="1485578"/>
                  </a:lnTo>
                  <a:lnTo>
                    <a:pt x="35932" y="1448838"/>
                  </a:lnTo>
                  <a:lnTo>
                    <a:pt x="16465" y="1407831"/>
                  </a:lnTo>
                  <a:lnTo>
                    <a:pt x="4240" y="1363299"/>
                  </a:lnTo>
                  <a:lnTo>
                    <a:pt x="0" y="1315986"/>
                  </a:lnTo>
                  <a:lnTo>
                    <a:pt x="0" y="263182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81526" y="476603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5425" y="376580"/>
            <a:ext cx="3223895" cy="462915"/>
          </a:xfrm>
          <a:custGeom>
            <a:avLst/>
            <a:gdLst/>
            <a:ahLst/>
            <a:cxnLst/>
            <a:rect l="l" t="t" r="r" b="b"/>
            <a:pathLst>
              <a:path w="3223895" h="462915">
                <a:moveTo>
                  <a:pt x="0" y="77152"/>
                </a:moveTo>
                <a:lnTo>
                  <a:pt x="6061" y="47116"/>
                </a:lnTo>
                <a:lnTo>
                  <a:pt x="22591" y="22593"/>
                </a:lnTo>
                <a:lnTo>
                  <a:pt x="47111" y="6061"/>
                </a:lnTo>
                <a:lnTo>
                  <a:pt x="77139" y="0"/>
                </a:lnTo>
                <a:lnTo>
                  <a:pt x="3146323" y="0"/>
                </a:lnTo>
                <a:lnTo>
                  <a:pt x="3189135" y="12960"/>
                </a:lnTo>
                <a:lnTo>
                  <a:pt x="3217638" y="47628"/>
                </a:lnTo>
                <a:lnTo>
                  <a:pt x="3223514" y="77152"/>
                </a:lnTo>
                <a:lnTo>
                  <a:pt x="3223514" y="385762"/>
                </a:lnTo>
                <a:lnTo>
                  <a:pt x="3217446" y="415776"/>
                </a:lnTo>
                <a:lnTo>
                  <a:pt x="3200901" y="440302"/>
                </a:lnTo>
                <a:lnTo>
                  <a:pt x="3176365" y="456846"/>
                </a:lnTo>
                <a:lnTo>
                  <a:pt x="3146323" y="462915"/>
                </a:lnTo>
                <a:lnTo>
                  <a:pt x="77139" y="462915"/>
                </a:lnTo>
                <a:lnTo>
                  <a:pt x="47111" y="456846"/>
                </a:lnTo>
                <a:lnTo>
                  <a:pt x="22591" y="440302"/>
                </a:lnTo>
                <a:lnTo>
                  <a:pt x="6061" y="415776"/>
                </a:lnTo>
                <a:lnTo>
                  <a:pt x="0" y="385762"/>
                </a:lnTo>
                <a:lnTo>
                  <a:pt x="0" y="77152"/>
                </a:lnTo>
                <a:close/>
              </a:path>
            </a:pathLst>
          </a:custGeom>
          <a:ln w="190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851" y="359826"/>
            <a:ext cx="44176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6330" marR="5080" indent="-1103630">
              <a:lnSpc>
                <a:spcPct val="100000"/>
              </a:lnSpc>
              <a:spcBef>
                <a:spcPts val="100"/>
              </a:spcBef>
            </a:pPr>
            <a:r>
              <a:rPr lang="el-GR" sz="2300" dirty="0">
                <a:solidFill>
                  <a:srgbClr val="000000"/>
                </a:solidFill>
              </a:rPr>
              <a:t>Η σύμβαση δανείου ως διακριτό πεπερασμένο αυτόματο</a:t>
            </a:r>
            <a:endParaRPr sz="2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7400" y="97586"/>
            <a:ext cx="8640445" cy="5046345"/>
            <a:chOff x="337400" y="97586"/>
            <a:chExt cx="8640445" cy="5046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9365" y="97586"/>
              <a:ext cx="3788356" cy="50459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400" y="2168424"/>
              <a:ext cx="4862297" cy="22093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81526" y="476603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0635" y="78333"/>
            <a:ext cx="6555521" cy="48386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43" y="630034"/>
            <a:ext cx="8888730" cy="3140075"/>
          </a:xfrm>
          <a:custGeom>
            <a:avLst/>
            <a:gdLst/>
            <a:ahLst/>
            <a:cxnLst/>
            <a:rect l="l" t="t" r="r" b="b"/>
            <a:pathLst>
              <a:path w="8888730" h="3140075">
                <a:moveTo>
                  <a:pt x="8888704" y="3140075"/>
                </a:moveTo>
                <a:lnTo>
                  <a:pt x="0" y="3140075"/>
                </a:lnTo>
                <a:lnTo>
                  <a:pt x="0" y="0"/>
                </a:lnTo>
                <a:lnTo>
                  <a:pt x="8888704" y="0"/>
                </a:lnTo>
                <a:lnTo>
                  <a:pt x="8888704" y="3140075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175" y="694921"/>
            <a:ext cx="24150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5.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lang="el-GR"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Γεγονότα αθέτησης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966" y="1185092"/>
            <a:ext cx="82062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7025" algn="l"/>
              </a:tabLst>
            </a:pPr>
            <a:r>
              <a:rPr lang="el-GR" sz="1600" dirty="0">
                <a:latin typeface="Arial"/>
                <a:cs typeface="Arial"/>
              </a:rPr>
              <a:t>Ο Δανειολήπτης θα αθετήσει τις υποχρεώσεις του βάσει της παρούσας σύμβασης με την επέλευση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lang="el-GR" sz="1600" spc="-25" dirty="0">
                <a:latin typeface="Arial"/>
                <a:cs typeface="Arial"/>
              </a:rPr>
              <a:t> οποιουδήποτε από τα ακόλουθα γεγονότα ή προϋποθέσεις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143" y="1688432"/>
            <a:ext cx="8396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provided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they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remain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uncured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within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period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two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days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after</a:t>
            </a:r>
            <a:r>
              <a:rPr sz="1600" spc="-4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notice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given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Lender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their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occurrence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(such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</a:t>
            </a:r>
            <a:r>
              <a:rPr sz="1600" spc="-1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uncured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event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“Event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Default”):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9173" y="2666453"/>
            <a:ext cx="56515" cy="244475"/>
          </a:xfrm>
          <a:custGeom>
            <a:avLst/>
            <a:gdLst/>
            <a:ahLst/>
            <a:cxnLst/>
            <a:rect l="l" t="t" r="r" b="b"/>
            <a:pathLst>
              <a:path w="56514" h="244475">
                <a:moveTo>
                  <a:pt x="56451" y="243878"/>
                </a:moveTo>
                <a:lnTo>
                  <a:pt x="0" y="243878"/>
                </a:lnTo>
                <a:lnTo>
                  <a:pt x="0" y="0"/>
                </a:lnTo>
                <a:lnTo>
                  <a:pt x="56451" y="0"/>
                </a:lnTo>
                <a:lnTo>
                  <a:pt x="56451" y="243878"/>
                </a:lnTo>
                <a:close/>
              </a:path>
            </a:pathLst>
          </a:custGeom>
          <a:solidFill>
            <a:srgbClr val="CF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5356" y="2678937"/>
            <a:ext cx="8560682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3379" algn="l"/>
              </a:tabLst>
            </a:pPr>
            <a:r>
              <a:rPr lang="el-GR" sz="1300" dirty="0">
                <a:latin typeface="Arial"/>
                <a:cs typeface="Arial"/>
              </a:rPr>
              <a:t>Ο δανειολήπτης παραλείπει να καταβάλει οποιοδήποτε ποσό που οφείλεται στο δανειστή στο πλαίσιο του παρόντος,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175" y="2889481"/>
            <a:ext cx="8615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indent="-293370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07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representation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warranties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agreement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prove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untrue;</a:t>
            </a:r>
            <a:endParaRPr sz="1600" dirty="0">
              <a:latin typeface="Arial"/>
              <a:cs typeface="Arial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4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fail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perform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its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covenants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agreement;</a:t>
            </a:r>
            <a:endParaRPr sz="1600" dirty="0">
              <a:latin typeface="Arial"/>
              <a:cs typeface="Arial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file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bankruptcy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insolvency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applicable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federal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state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law.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8174" y="140048"/>
            <a:ext cx="561542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Πότε προκύπτει η περίπτωση αθέτησης πληρωμής;</a:t>
            </a:r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5103469" y="899413"/>
            <a:ext cx="1297333" cy="243656"/>
          </a:xfrm>
          <a:prstGeom prst="rect">
            <a:avLst/>
          </a:prstGeom>
          <a:solidFill>
            <a:srgbClr val="C8D9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lang="el-GR" sz="1600" spc="-25" dirty="0">
                <a:latin typeface="Arial"/>
                <a:cs typeface="Arial"/>
              </a:rPr>
              <a:t>την ημέρα </a:t>
            </a:r>
            <a:r>
              <a:rPr sz="1600" spc="-25" dirty="0">
                <a:latin typeface="Arial"/>
                <a:cs typeface="Arial"/>
              </a:rPr>
              <a:t>D0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720" y="2424205"/>
            <a:ext cx="1185545" cy="243656"/>
          </a:xfrm>
          <a:prstGeom prst="rect">
            <a:avLst/>
          </a:prstGeom>
          <a:solidFill>
            <a:srgbClr val="C8D9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lang="el-GR" sz="1600" spc="-25" dirty="0">
                <a:latin typeface="Arial"/>
                <a:cs typeface="Arial"/>
              </a:rPr>
              <a:t>την ημέρα </a:t>
            </a:r>
            <a:r>
              <a:rPr sz="1600" spc="-25" dirty="0">
                <a:latin typeface="Arial"/>
                <a:cs typeface="Arial"/>
              </a:rPr>
              <a:t>D0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046" y="443758"/>
            <a:ext cx="8001000" cy="7348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l-GR" sz="2350" b="1" dirty="0">
                <a:latin typeface="Arial"/>
                <a:cs typeface="Arial"/>
              </a:rPr>
              <a:t>Μια πιο φιλική προς τον άνθρωπο γλώσσα υπολογιστών για το μέλλον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324" y="2042413"/>
            <a:ext cx="7660005" cy="26430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l-GR" sz="1900" b="1" dirty="0">
                <a:solidFill>
                  <a:srgbClr val="0000FF"/>
                </a:solidFill>
                <a:latin typeface="Arial"/>
                <a:cs typeface="Arial"/>
              </a:rPr>
              <a:t>Λογικά Αγγλικά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Arial"/>
              <a:cs typeface="Arial"/>
            </a:endParaRPr>
          </a:p>
          <a:p>
            <a:pPr marL="241935" indent="-138430">
              <a:lnSpc>
                <a:spcPts val="2070"/>
              </a:lnSpc>
              <a:buSzPct val="94285"/>
              <a:buChar char="●"/>
              <a:tabLst>
                <a:tab pos="242570" algn="l"/>
              </a:tabLst>
            </a:pPr>
            <a:r>
              <a:rPr lang="el-GR" sz="1750" dirty="0">
                <a:latin typeface="Arial"/>
                <a:cs typeface="Arial"/>
              </a:rPr>
              <a:t>συντακτική ζάχαρη για καθαρή </a:t>
            </a:r>
            <a:r>
              <a:rPr lang="el-GR" sz="1750" dirty="0" err="1">
                <a:latin typeface="Arial"/>
                <a:cs typeface="Arial"/>
              </a:rPr>
              <a:t>Prolog</a:t>
            </a:r>
            <a:endParaRPr sz="1750" dirty="0">
              <a:latin typeface="Arial"/>
              <a:cs typeface="Arial"/>
            </a:endParaRPr>
          </a:p>
          <a:p>
            <a:pPr marL="241935" indent="-138430">
              <a:lnSpc>
                <a:spcPts val="2039"/>
              </a:lnSpc>
              <a:buSzPct val="94285"/>
              <a:buChar char="●"/>
              <a:tabLst>
                <a:tab pos="242570" algn="l"/>
              </a:tabLst>
            </a:pPr>
            <a:r>
              <a:rPr lang="el-GR" sz="1750" dirty="0">
                <a:latin typeface="Arial"/>
                <a:cs typeface="Arial"/>
              </a:rPr>
              <a:t>εμπνευσμένη εν μέρει από τη γλώσσα των καλά γραμμένων νομικών κειμένων</a:t>
            </a:r>
            <a:endParaRPr sz="1750" dirty="0">
              <a:latin typeface="Arial"/>
              <a:cs typeface="Arial"/>
            </a:endParaRPr>
          </a:p>
          <a:p>
            <a:pPr marL="241935" indent="-138430">
              <a:lnSpc>
                <a:spcPts val="2039"/>
              </a:lnSpc>
              <a:buSzPct val="94285"/>
              <a:buChar char="●"/>
              <a:tabLst>
                <a:tab pos="242570" algn="l"/>
              </a:tabLst>
            </a:pPr>
            <a:r>
              <a:rPr lang="el-GR" sz="1750" dirty="0">
                <a:latin typeface="Arial"/>
                <a:cs typeface="Arial"/>
              </a:rPr>
              <a:t>ευανάγνωστη χωρίς καμία τεχνική κατάρτιση στη λογική, την πληροφορική ή τα μαθηματικά</a:t>
            </a:r>
            <a:endParaRPr sz="1750" dirty="0">
              <a:latin typeface="Arial"/>
              <a:cs typeface="Arial"/>
            </a:endParaRPr>
          </a:p>
          <a:p>
            <a:pPr marL="241935" indent="-138430">
              <a:lnSpc>
                <a:spcPts val="2039"/>
              </a:lnSpc>
              <a:buSzPct val="94285"/>
              <a:buChar char="●"/>
              <a:tabLst>
                <a:tab pos="242570" algn="l"/>
              </a:tabLst>
            </a:pPr>
            <a:r>
              <a:rPr lang="el-GR" sz="1750" spc="-10" dirty="0">
                <a:latin typeface="Arial"/>
                <a:cs typeface="Arial"/>
              </a:rPr>
              <a:t>επεξηγήσιμη</a:t>
            </a:r>
            <a:endParaRPr sz="1750" dirty="0">
              <a:latin typeface="Arial"/>
              <a:cs typeface="Arial"/>
            </a:endParaRPr>
          </a:p>
          <a:p>
            <a:pPr marL="241935" indent="-138430">
              <a:lnSpc>
                <a:spcPts val="2039"/>
              </a:lnSpc>
              <a:buSzPct val="94285"/>
              <a:buChar char="●"/>
              <a:tabLst>
                <a:tab pos="242570" algn="l"/>
              </a:tabLst>
            </a:pPr>
            <a:r>
              <a:rPr lang="el-GR" sz="1750" dirty="0">
                <a:latin typeface="Arial"/>
                <a:cs typeface="Arial"/>
              </a:rPr>
              <a:t>ενσωματώνει δεοντικές και άλλες λειτουργίες</a:t>
            </a:r>
            <a:endParaRPr sz="1750" dirty="0">
              <a:latin typeface="Arial"/>
              <a:cs typeface="Arial"/>
            </a:endParaRPr>
          </a:p>
          <a:p>
            <a:pPr marL="241935" indent="-138430">
              <a:lnSpc>
                <a:spcPts val="2070"/>
              </a:lnSpc>
              <a:buSzPct val="94285"/>
              <a:buChar char="●"/>
              <a:tabLst>
                <a:tab pos="242570" algn="l"/>
              </a:tabLst>
            </a:pPr>
            <a:r>
              <a:rPr lang="el-GR" sz="1750" dirty="0">
                <a:latin typeface="Arial"/>
                <a:cs typeface="Arial"/>
              </a:rPr>
              <a:t>όχι απαραίτητα εύκολη στη συγγραφή</a:t>
            </a:r>
            <a:r>
              <a:rPr sz="1750" spc="-10" dirty="0"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43" y="630034"/>
            <a:ext cx="8888730" cy="3140075"/>
          </a:xfrm>
          <a:custGeom>
            <a:avLst/>
            <a:gdLst/>
            <a:ahLst/>
            <a:cxnLst/>
            <a:rect l="l" t="t" r="r" b="b"/>
            <a:pathLst>
              <a:path w="8888730" h="3140075">
                <a:moveTo>
                  <a:pt x="8888704" y="3140075"/>
                </a:moveTo>
                <a:lnTo>
                  <a:pt x="0" y="3140075"/>
                </a:lnTo>
                <a:lnTo>
                  <a:pt x="0" y="0"/>
                </a:lnTo>
                <a:lnTo>
                  <a:pt x="8888704" y="0"/>
                </a:lnTo>
                <a:lnTo>
                  <a:pt x="8888704" y="3140075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175" y="694921"/>
            <a:ext cx="213444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5.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lang="el-GR"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Γεγονότα αθέτησης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174" y="1035784"/>
            <a:ext cx="848765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7025" algn="l"/>
              </a:tabLst>
            </a:pPr>
            <a:r>
              <a:rPr lang="el-GR" sz="1400" dirty="0">
                <a:latin typeface="Arial"/>
                <a:cs typeface="Arial"/>
              </a:rPr>
              <a:t>Ο Δανειολήπτης θα αθετήσει τις υποχρεώσεις του βάσει της παρούσας σύμβασης με την επέλευση οποιουδήποτε από τα ακόλουθα γεγονότα ή συνθήκες, τα οποία θα παραμείνουν ανεπίλυτα εντός περιόδου δύο ημερών από την ειδοποίηση του Δανειολήπτη από τον Δανειστή για την επέλευσή τους (ένα τέτοιο ανεπίλυτο γεγονός αποτελεί "Γεγονός Αθέτησης"):</a:t>
            </a:r>
          </a:p>
        </p:txBody>
      </p:sp>
      <p:sp>
        <p:nvSpPr>
          <p:cNvPr id="12" name="object 12"/>
          <p:cNvSpPr/>
          <p:nvPr/>
        </p:nvSpPr>
        <p:spPr>
          <a:xfrm>
            <a:off x="3039173" y="2666453"/>
            <a:ext cx="56515" cy="244475"/>
          </a:xfrm>
          <a:custGeom>
            <a:avLst/>
            <a:gdLst/>
            <a:ahLst/>
            <a:cxnLst/>
            <a:rect l="l" t="t" r="r" b="b"/>
            <a:pathLst>
              <a:path w="56514" h="244475">
                <a:moveTo>
                  <a:pt x="56451" y="243878"/>
                </a:moveTo>
                <a:lnTo>
                  <a:pt x="0" y="243878"/>
                </a:lnTo>
                <a:lnTo>
                  <a:pt x="0" y="0"/>
                </a:lnTo>
                <a:lnTo>
                  <a:pt x="56451" y="0"/>
                </a:lnTo>
                <a:lnTo>
                  <a:pt x="56451" y="243878"/>
                </a:lnTo>
                <a:close/>
              </a:path>
            </a:pathLst>
          </a:custGeom>
          <a:solidFill>
            <a:srgbClr val="CF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8174" y="2642389"/>
            <a:ext cx="83927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3379" algn="l"/>
              </a:tabLst>
            </a:pPr>
            <a:r>
              <a:rPr sz="1400" dirty="0">
                <a:latin typeface="Arial"/>
                <a:cs typeface="Arial"/>
              </a:rPr>
              <a:t>(</a:t>
            </a:r>
            <a:r>
              <a:rPr lang="el-GR" sz="1400" dirty="0">
                <a:latin typeface="Arial"/>
                <a:cs typeface="Arial"/>
              </a:rPr>
              <a:t>α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lang="el-GR" sz="1400" dirty="0">
                <a:latin typeface="Arial"/>
                <a:cs typeface="Arial"/>
              </a:rPr>
              <a:t>Ο Δανειολήπτης παραλείπει να καταβάλει εγκαίρως οποιοδήποτε ποσό που οφείλεται στον δανειστή στο πλαίσιο του παρόντος</a:t>
            </a:r>
            <a:r>
              <a:rPr sz="1400" spc="-10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465" y="3023332"/>
            <a:ext cx="8615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indent="-293370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07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representation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warranties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agreement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prove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untrue;</a:t>
            </a:r>
            <a:endParaRPr sz="1600" dirty="0">
              <a:latin typeface="Arial"/>
              <a:cs typeface="Arial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4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fail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perform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its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covenants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agreement;</a:t>
            </a:r>
            <a:endParaRPr sz="1600" dirty="0">
              <a:latin typeface="Arial"/>
              <a:cs typeface="Arial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file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bankruptcy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insolvency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applicable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federal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state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law.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8174" y="140048"/>
            <a:ext cx="576782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Πότε προκύπτει η περίπτωση αθέτησης πληρωμής;</a:t>
            </a:r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43" y="630034"/>
            <a:ext cx="8888730" cy="3140075"/>
          </a:xfrm>
          <a:custGeom>
            <a:avLst/>
            <a:gdLst/>
            <a:ahLst/>
            <a:cxnLst/>
            <a:rect l="l" t="t" r="r" b="b"/>
            <a:pathLst>
              <a:path w="8888730" h="3140075">
                <a:moveTo>
                  <a:pt x="8888704" y="3140075"/>
                </a:moveTo>
                <a:lnTo>
                  <a:pt x="0" y="3140075"/>
                </a:lnTo>
                <a:lnTo>
                  <a:pt x="0" y="0"/>
                </a:lnTo>
                <a:lnTo>
                  <a:pt x="8888704" y="0"/>
                </a:lnTo>
                <a:lnTo>
                  <a:pt x="8888704" y="3140075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175" y="694921"/>
            <a:ext cx="213444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5.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lang="el-GR"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Γεγονότα αθέτησης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174" y="1035784"/>
            <a:ext cx="848765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7025" algn="l"/>
              </a:tabLst>
            </a:pPr>
            <a:r>
              <a:rPr lang="el-GR" sz="1400" dirty="0">
                <a:latin typeface="Arial"/>
                <a:cs typeface="Arial"/>
              </a:rPr>
              <a:t>Ο Δανειολήπτης θα αθετήσει τις υποχρεώσεις του βάσει της παρούσας σύμβασης με την επέλευση οποιουδήποτε από τα ακόλουθα γεγονότα ή συνθήκες, τα οποία θα παραμείνουν ανεπίλυτα εντός περιόδου δύο ημερών από την ειδοποίηση του Δανειολήπτη από τον Δανειστή για την επέλευσή τους (ένα τέτοιο ανεπίλυτο γεγονός αποτελεί "Γεγονός Αθέτησης"):</a:t>
            </a:r>
          </a:p>
        </p:txBody>
      </p:sp>
      <p:sp>
        <p:nvSpPr>
          <p:cNvPr id="12" name="object 12"/>
          <p:cNvSpPr/>
          <p:nvPr/>
        </p:nvSpPr>
        <p:spPr>
          <a:xfrm>
            <a:off x="3039173" y="2666453"/>
            <a:ext cx="56515" cy="244475"/>
          </a:xfrm>
          <a:custGeom>
            <a:avLst/>
            <a:gdLst/>
            <a:ahLst/>
            <a:cxnLst/>
            <a:rect l="l" t="t" r="r" b="b"/>
            <a:pathLst>
              <a:path w="56514" h="244475">
                <a:moveTo>
                  <a:pt x="56451" y="243878"/>
                </a:moveTo>
                <a:lnTo>
                  <a:pt x="0" y="243878"/>
                </a:lnTo>
                <a:lnTo>
                  <a:pt x="0" y="0"/>
                </a:lnTo>
                <a:lnTo>
                  <a:pt x="56451" y="0"/>
                </a:lnTo>
                <a:lnTo>
                  <a:pt x="56451" y="243878"/>
                </a:lnTo>
                <a:close/>
              </a:path>
            </a:pathLst>
          </a:custGeom>
          <a:solidFill>
            <a:srgbClr val="CF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8174" y="2642389"/>
            <a:ext cx="83927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3379" algn="l"/>
              </a:tabLst>
            </a:pPr>
            <a:r>
              <a:rPr sz="1400" dirty="0">
                <a:latin typeface="Arial"/>
                <a:cs typeface="Arial"/>
              </a:rPr>
              <a:t>(</a:t>
            </a:r>
            <a:r>
              <a:rPr lang="el-GR" sz="1400" dirty="0">
                <a:latin typeface="Arial"/>
                <a:cs typeface="Arial"/>
              </a:rPr>
              <a:t>α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lang="el-GR" sz="1400" dirty="0">
                <a:latin typeface="Arial"/>
                <a:cs typeface="Arial"/>
              </a:rPr>
              <a:t>Ο Δανειολήπτης παραλείπει να καταβάλει εγκαίρως οποιοδήποτε ποσό που οφείλεται στον δανειστή στο πλαίσιο του παρόντος</a:t>
            </a:r>
            <a:r>
              <a:rPr sz="1400" spc="-10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465" y="3023332"/>
            <a:ext cx="8615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indent="-293370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07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representation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warranties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agreement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prove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untrue;</a:t>
            </a:r>
            <a:endParaRPr sz="1600" dirty="0">
              <a:latin typeface="Arial"/>
              <a:cs typeface="Arial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4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fail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perform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its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covenants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8D8D8"/>
                </a:solidFill>
                <a:latin typeface="Arial"/>
                <a:cs typeface="Arial"/>
              </a:rPr>
              <a:t>agreement;</a:t>
            </a:r>
            <a:endParaRPr sz="1600" dirty="0">
              <a:latin typeface="Arial"/>
              <a:cs typeface="Arial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</a:pP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Borrower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shall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file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bankruptcy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insolvency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under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applicable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federal</a:t>
            </a:r>
            <a:r>
              <a:rPr sz="1600" spc="-3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D8D8D8"/>
                </a:solidFill>
                <a:latin typeface="Arial"/>
                <a:cs typeface="Arial"/>
              </a:rPr>
              <a:t>state</a:t>
            </a:r>
            <a:r>
              <a:rPr sz="1600" spc="-25" dirty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D8D8D8"/>
                </a:solidFill>
                <a:latin typeface="Arial"/>
                <a:cs typeface="Arial"/>
              </a:rPr>
              <a:t>law.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8174" y="140048"/>
            <a:ext cx="576782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Πότε προκύπτει η περίπτωση αθέτησης πληρωμής;</a:t>
            </a:r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842F0-68C5-4B43-43C5-4183BCB20214}"/>
              </a:ext>
            </a:extLst>
          </p:cNvPr>
          <p:cNvSpPr txBox="1"/>
          <p:nvPr/>
        </p:nvSpPr>
        <p:spPr>
          <a:xfrm>
            <a:off x="300465" y="3891172"/>
            <a:ext cx="5497662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55"/>
              </a:lnSpc>
            </a:pPr>
            <a:r>
              <a:rPr lang="el-GR" sz="1600" dirty="0">
                <a:latin typeface="Arial"/>
                <a:cs typeface="Arial"/>
              </a:rPr>
              <a:t>Η αθέτηση θα αποκατασταθεί από τον Δανειολήπτη</a:t>
            </a:r>
            <a:endParaRPr lang="en-GB" sz="1600" spc="-10" dirty="0">
              <a:latin typeface="Arial"/>
              <a:cs typeface="Arial"/>
            </a:endParaRPr>
          </a:p>
          <a:p>
            <a:pPr marL="400050" indent="-400050">
              <a:lnSpc>
                <a:spcPts val="1855"/>
              </a:lnSpc>
              <a:buAutoNum type="romanLcParenBoth"/>
            </a:pPr>
            <a:r>
              <a:rPr lang="el-GR" sz="1600" dirty="0">
                <a:latin typeface="Arial"/>
                <a:cs typeface="Arial"/>
              </a:rPr>
              <a:t>αποκαθιστώντας το ενδεχόμενο γεγονός αθέτησης και</a:t>
            </a:r>
            <a:endParaRPr lang="en-US" sz="1600" spc="-25" dirty="0">
              <a:latin typeface="Arial"/>
              <a:cs typeface="Arial"/>
            </a:endParaRPr>
          </a:p>
          <a:p>
            <a:pPr marL="400050" indent="-400050">
              <a:lnSpc>
                <a:spcPts val="1855"/>
              </a:lnSpc>
              <a:buFontTx/>
              <a:buAutoNum type="romanLcParenBoth"/>
            </a:pPr>
            <a:r>
              <a:rPr lang="el-GR" sz="1600" dirty="0">
                <a:latin typeface="Arial"/>
                <a:cs typeface="Arial"/>
              </a:rPr>
              <a:t>δίνοντας αποτελεσματική ειδοποίηση για την εν λόγω αποκατάσταση στον Δανειστή</a:t>
            </a:r>
            <a:r>
              <a:rPr lang="en-US" sz="1600" spc="-10" dirty="0">
                <a:latin typeface="Arial"/>
                <a:cs typeface="Arial"/>
              </a:rPr>
              <a:t>.</a:t>
            </a:r>
            <a:endParaRPr lang="en-GB" sz="1600" dirty="0">
              <a:latin typeface="Arial"/>
              <a:cs typeface="Arial"/>
            </a:endParaRPr>
          </a:p>
          <a:p>
            <a:pPr>
              <a:lnSpc>
                <a:spcPts val="1855"/>
              </a:lnSpc>
            </a:pPr>
            <a:endParaRPr lang="en-GB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78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327066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7741520" cy="23397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571750"/>
            <a:ext cx="8839199" cy="21870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2858"/>
            <a:ext cx="8784814" cy="29235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4967" y="3331174"/>
            <a:ext cx="7278039" cy="18123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95083"/>
            <a:ext cx="487307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700" dirty="0"/>
              <a:t>Προοπτικές για το μέλλον</a:t>
            </a:r>
            <a:endParaRPr sz="27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9967" y="1151590"/>
            <a:ext cx="6903720" cy="2862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00"/>
              </a:spcBef>
              <a:buSzPct val="95000"/>
              <a:buChar char="●"/>
              <a:tabLst>
                <a:tab pos="167005" algn="l"/>
              </a:tabLst>
            </a:pPr>
            <a:r>
              <a:rPr lang="el-GR" sz="1800" dirty="0"/>
              <a:t>Όλες οι γλώσσες υπολογιστών πρέπει να είναι ευανάγνωστες χωρίς εκπαίδευση</a:t>
            </a:r>
            <a:r>
              <a:rPr sz="1800" spc="-10" dirty="0"/>
              <a:t>.</a:t>
            </a:r>
          </a:p>
          <a:p>
            <a:pPr marL="166370" indent="-154305">
              <a:lnSpc>
                <a:spcPct val="100000"/>
              </a:lnSpc>
              <a:buSzPct val="95000"/>
              <a:buChar char="●"/>
              <a:tabLst>
                <a:tab pos="167005" algn="l"/>
              </a:tabLst>
            </a:pPr>
            <a:r>
              <a:rPr lang="el-GR" sz="1800" dirty="0"/>
              <a:t>Ωστόσο, η εκμάθηση της γραφής θα είναι δυσκολότερη από την εκμάθηση της ανάγνωσης</a:t>
            </a:r>
            <a:r>
              <a:rPr sz="1800" spc="-10" dirty="0"/>
              <a:t>.</a:t>
            </a:r>
          </a:p>
          <a:p>
            <a:pPr marL="166370" indent="-154305">
              <a:lnSpc>
                <a:spcPct val="100000"/>
              </a:lnSpc>
              <a:buSzPct val="95000"/>
              <a:buChar char="●"/>
              <a:tabLst>
                <a:tab pos="167005" algn="l"/>
              </a:tabLst>
            </a:pPr>
            <a:r>
              <a:rPr lang="el-GR" sz="1800" dirty="0"/>
              <a:t>Το να μάθει κανείς να γράφει σωστά θα είναι πολύ πιο δύσκολο</a:t>
            </a:r>
            <a:r>
              <a:rPr sz="1800" spc="-10" dirty="0"/>
              <a:t>.</a:t>
            </a:r>
          </a:p>
          <a:p>
            <a:pPr marL="166370" indent="-154305">
              <a:lnSpc>
                <a:spcPct val="100000"/>
              </a:lnSpc>
              <a:buSzPct val="95000"/>
              <a:buChar char="●"/>
              <a:tabLst>
                <a:tab pos="167005" algn="l"/>
              </a:tabLst>
            </a:pPr>
            <a:r>
              <a:rPr lang="el-GR" sz="1800" dirty="0"/>
              <a:t>Χρειαζόμαστε ένα σύνολο καλά γραμμένων παραδειγμάτων</a:t>
            </a:r>
            <a:r>
              <a:rPr sz="1800" spc="-10" dirty="0"/>
              <a:t>.</a:t>
            </a:r>
          </a:p>
          <a:p>
            <a:pPr marL="166370" indent="-154305">
              <a:lnSpc>
                <a:spcPct val="100000"/>
              </a:lnSpc>
              <a:buSzPct val="95000"/>
              <a:buChar char="●"/>
              <a:tabLst>
                <a:tab pos="167005" algn="l"/>
              </a:tabLst>
            </a:pPr>
            <a:r>
              <a:rPr lang="el-GR" sz="1800" dirty="0"/>
              <a:t>Οι νομικές εφαρμογές είναι ένα καλό μέρος για να ξεκινήσουμε</a:t>
            </a:r>
            <a:r>
              <a:rPr sz="1800" spc="-10" dirty="0"/>
              <a:t>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/>
          </a:p>
          <a:p>
            <a:pPr marL="394335" marR="1543050">
              <a:lnSpc>
                <a:spcPct val="101200"/>
              </a:lnSpc>
            </a:pPr>
            <a:r>
              <a:rPr dirty="0"/>
              <a:t>SWISH</a:t>
            </a:r>
            <a:r>
              <a:rPr spc="-45" dirty="0"/>
              <a:t> </a:t>
            </a:r>
            <a:r>
              <a:rPr dirty="0"/>
              <a:t>implementation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LE</a:t>
            </a:r>
            <a:r>
              <a:rPr spc="-45" dirty="0"/>
              <a:t> </a:t>
            </a:r>
            <a:r>
              <a:rPr spc="-25" dirty="0"/>
              <a:t>at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https://logicalenglish.logicalcontracts.com/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781526" y="476603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047750"/>
            <a:ext cx="6473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200" dirty="0">
                <a:solidFill>
                  <a:srgbClr val="000000"/>
                </a:solidFill>
              </a:rPr>
              <a:t>Κάποια άλλα παραδείγματα</a:t>
            </a:r>
            <a:endParaRPr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218"/>
            <a:ext cx="9144000" cy="46410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329743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4242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624467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l-GR" sz="2500" dirty="0">
                <a:solidFill>
                  <a:srgbClr val="000000"/>
                </a:solidFill>
              </a:rPr>
              <a:t>Η </a:t>
            </a:r>
            <a:r>
              <a:rPr lang="el-GR" sz="2500" dirty="0" err="1">
                <a:solidFill>
                  <a:srgbClr val="000000"/>
                </a:solidFill>
              </a:rPr>
              <a:t>Prolog</a:t>
            </a:r>
            <a:r>
              <a:rPr lang="el-GR" sz="2500" dirty="0">
                <a:solidFill>
                  <a:srgbClr val="000000"/>
                </a:solidFill>
              </a:rPr>
              <a:t> σε πολλές φυσικές γλώσσες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384725" y="1059324"/>
            <a:ext cx="7345045" cy="291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https://legalmachinelab.unibo.it/logicalenglish/p/subset.pl</a:t>
            </a:r>
            <a:r>
              <a:rPr sz="1800" spc="-1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https://legalmachinelab.unibo.it/logicalenglish/p/subset-prolog.pl</a:t>
            </a:r>
            <a:r>
              <a:rPr sz="1800" spc="-1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https://legalmachinelab.unibo.it/logicalenglish/p/sousensemble.pl</a:t>
            </a:r>
            <a:r>
              <a:rPr sz="1800" spc="-1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https://legalmachinelab.unibo.it/logicalenglish/p/subconjunto.pl</a:t>
            </a:r>
            <a:r>
              <a:rPr sz="1800" spc="-1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https://legalmachinelab.unibo.it/logicalenglish/p/cittadinanza_ita.pl</a:t>
            </a:r>
            <a:r>
              <a:rPr sz="1800" spc="-1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https://legalmachinelab.unibo.it/logicalenglish/p/cittadinanza_ita-scasp.pl</a:t>
            </a:r>
            <a:r>
              <a:rPr sz="1800" spc="-10" dirty="0">
                <a:solidFill>
                  <a:srgbClr val="0096A6"/>
                </a:solidFill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</a:rPr>
              <a:t>https://legalmachinelab.unibo.it/logicalenglish/p/family-scasp.pl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33350"/>
            <a:ext cx="8839200" cy="35175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874" y="204756"/>
            <a:ext cx="65351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800" dirty="0">
                <a:solidFill>
                  <a:srgbClr val="0000FF"/>
                </a:solidFill>
                <a:latin typeface="Arial"/>
                <a:cs typeface="Arial"/>
              </a:rPr>
              <a:t>Ο λογισμός γεγονότων για συλλογισμούς σχετικά με το χρόνο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54975"/>
            <a:ext cx="8839200" cy="382247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466526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40354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8298" y="4359387"/>
            <a:ext cx="7934959" cy="563880"/>
            <a:chOff x="218298" y="4359387"/>
            <a:chExt cx="7934959" cy="5638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42" y="4608975"/>
              <a:ext cx="7896990" cy="3139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298" y="4359387"/>
              <a:ext cx="2380578" cy="258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570" y="467169"/>
            <a:ext cx="1890395" cy="744220"/>
          </a:xfrm>
          <a:custGeom>
            <a:avLst/>
            <a:gdLst/>
            <a:ahLst/>
            <a:cxnLst/>
            <a:rect l="l" t="t" r="r" b="b"/>
            <a:pathLst>
              <a:path w="1890395" h="744219">
                <a:moveTo>
                  <a:pt x="0" y="123977"/>
                </a:moveTo>
                <a:lnTo>
                  <a:pt x="9735" y="75721"/>
                </a:lnTo>
                <a:lnTo>
                  <a:pt x="36288" y="36314"/>
                </a:lnTo>
                <a:lnTo>
                  <a:pt x="75679" y="9743"/>
                </a:lnTo>
                <a:lnTo>
                  <a:pt x="123926" y="0"/>
                </a:lnTo>
                <a:lnTo>
                  <a:pt x="1766049" y="0"/>
                </a:lnTo>
                <a:lnTo>
                  <a:pt x="1813461" y="9431"/>
                </a:lnTo>
                <a:lnTo>
                  <a:pt x="1853653" y="36322"/>
                </a:lnTo>
                <a:lnTo>
                  <a:pt x="1880533" y="76520"/>
                </a:lnTo>
                <a:lnTo>
                  <a:pt x="1889963" y="123977"/>
                </a:lnTo>
                <a:lnTo>
                  <a:pt x="1889963" y="619772"/>
                </a:lnTo>
                <a:lnTo>
                  <a:pt x="1880227" y="668020"/>
                </a:lnTo>
                <a:lnTo>
                  <a:pt x="1853676" y="707410"/>
                </a:lnTo>
                <a:lnTo>
                  <a:pt x="1814289" y="733963"/>
                </a:lnTo>
                <a:lnTo>
                  <a:pt x="1766049" y="743699"/>
                </a:lnTo>
                <a:lnTo>
                  <a:pt x="123926" y="743699"/>
                </a:lnTo>
                <a:lnTo>
                  <a:pt x="75679" y="733963"/>
                </a:lnTo>
                <a:lnTo>
                  <a:pt x="36288" y="707410"/>
                </a:lnTo>
                <a:lnTo>
                  <a:pt x="9735" y="668020"/>
                </a:lnTo>
                <a:lnTo>
                  <a:pt x="0" y="619772"/>
                </a:lnTo>
                <a:lnTo>
                  <a:pt x="0" y="123977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3575" y="604446"/>
            <a:ext cx="1525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rgbClr val="0000FF"/>
                </a:solidFill>
                <a:latin typeface="Arial"/>
                <a:cs typeface="Arial"/>
              </a:rPr>
              <a:t>Συνήθη Αγγλικά</a:t>
            </a:r>
          </a:p>
        </p:txBody>
      </p:sp>
      <p:sp>
        <p:nvSpPr>
          <p:cNvPr id="4" name="object 4"/>
          <p:cNvSpPr/>
          <p:nvPr/>
        </p:nvSpPr>
        <p:spPr>
          <a:xfrm>
            <a:off x="398259" y="2073567"/>
            <a:ext cx="2294890" cy="995680"/>
          </a:xfrm>
          <a:custGeom>
            <a:avLst/>
            <a:gdLst/>
            <a:ahLst/>
            <a:cxnLst/>
            <a:rect l="l" t="t" r="r" b="b"/>
            <a:pathLst>
              <a:path w="2294890" h="995680">
                <a:moveTo>
                  <a:pt x="0" y="165950"/>
                </a:moveTo>
                <a:lnTo>
                  <a:pt x="5925" y="121842"/>
                </a:lnTo>
                <a:lnTo>
                  <a:pt x="22648" y="82201"/>
                </a:lnTo>
                <a:lnTo>
                  <a:pt x="48588" y="48614"/>
                </a:lnTo>
                <a:lnTo>
                  <a:pt x="82164" y="22661"/>
                </a:lnTo>
                <a:lnTo>
                  <a:pt x="121795" y="5929"/>
                </a:lnTo>
                <a:lnTo>
                  <a:pt x="165900" y="0"/>
                </a:lnTo>
                <a:lnTo>
                  <a:pt x="2128647" y="0"/>
                </a:lnTo>
                <a:lnTo>
                  <a:pt x="2192147" y="12646"/>
                </a:lnTo>
                <a:lnTo>
                  <a:pt x="2245969" y="48628"/>
                </a:lnTo>
                <a:lnTo>
                  <a:pt x="2281940" y="102450"/>
                </a:lnTo>
                <a:lnTo>
                  <a:pt x="2294585" y="165950"/>
                </a:lnTo>
                <a:lnTo>
                  <a:pt x="2294585" y="829525"/>
                </a:lnTo>
                <a:lnTo>
                  <a:pt x="2288656" y="873633"/>
                </a:lnTo>
                <a:lnTo>
                  <a:pt x="2271926" y="913271"/>
                </a:lnTo>
                <a:lnTo>
                  <a:pt x="2245977" y="946856"/>
                </a:lnTo>
                <a:lnTo>
                  <a:pt x="2212392" y="972805"/>
                </a:lnTo>
                <a:lnTo>
                  <a:pt x="2172754" y="989535"/>
                </a:lnTo>
                <a:lnTo>
                  <a:pt x="2128647" y="995464"/>
                </a:lnTo>
                <a:lnTo>
                  <a:pt x="165900" y="995464"/>
                </a:lnTo>
                <a:lnTo>
                  <a:pt x="121795" y="989535"/>
                </a:lnTo>
                <a:lnTo>
                  <a:pt x="82164" y="972805"/>
                </a:lnTo>
                <a:lnTo>
                  <a:pt x="48588" y="946856"/>
                </a:lnTo>
                <a:lnTo>
                  <a:pt x="22648" y="913271"/>
                </a:lnTo>
                <a:lnTo>
                  <a:pt x="5925" y="873633"/>
                </a:lnTo>
                <a:lnTo>
                  <a:pt x="0" y="829525"/>
                </a:lnTo>
                <a:lnTo>
                  <a:pt x="0" y="1659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3575" y="2375136"/>
            <a:ext cx="181470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900" dirty="0">
                <a:solidFill>
                  <a:srgbClr val="0000FF"/>
                </a:solidFill>
                <a:latin typeface="Arial"/>
                <a:cs typeface="Arial"/>
              </a:rPr>
              <a:t>Λογικά Αγγλικά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388" y="3931742"/>
            <a:ext cx="1890395" cy="779780"/>
          </a:xfrm>
          <a:custGeom>
            <a:avLst/>
            <a:gdLst/>
            <a:ahLst/>
            <a:cxnLst/>
            <a:rect l="l" t="t" r="r" b="b"/>
            <a:pathLst>
              <a:path w="1890395" h="779779">
                <a:moveTo>
                  <a:pt x="0" y="129971"/>
                </a:moveTo>
                <a:lnTo>
                  <a:pt x="10214" y="79381"/>
                </a:lnTo>
                <a:lnTo>
                  <a:pt x="38069" y="38068"/>
                </a:lnTo>
                <a:lnTo>
                  <a:pt x="79386" y="10213"/>
                </a:lnTo>
                <a:lnTo>
                  <a:pt x="129984" y="0"/>
                </a:lnTo>
                <a:lnTo>
                  <a:pt x="1759991" y="0"/>
                </a:lnTo>
                <a:lnTo>
                  <a:pt x="1809735" y="9896"/>
                </a:lnTo>
                <a:lnTo>
                  <a:pt x="1851926" y="38100"/>
                </a:lnTo>
                <a:lnTo>
                  <a:pt x="1880085" y="80240"/>
                </a:lnTo>
                <a:lnTo>
                  <a:pt x="1889975" y="129971"/>
                </a:lnTo>
                <a:lnTo>
                  <a:pt x="1889975" y="649731"/>
                </a:lnTo>
                <a:lnTo>
                  <a:pt x="1879761" y="700322"/>
                </a:lnTo>
                <a:lnTo>
                  <a:pt x="1851906" y="741635"/>
                </a:lnTo>
                <a:lnTo>
                  <a:pt x="1810589" y="769489"/>
                </a:lnTo>
                <a:lnTo>
                  <a:pt x="1759991" y="779703"/>
                </a:lnTo>
                <a:lnTo>
                  <a:pt x="129984" y="779703"/>
                </a:lnTo>
                <a:lnTo>
                  <a:pt x="79386" y="769489"/>
                </a:lnTo>
                <a:lnTo>
                  <a:pt x="38069" y="741635"/>
                </a:lnTo>
                <a:lnTo>
                  <a:pt x="10214" y="700322"/>
                </a:lnTo>
                <a:lnTo>
                  <a:pt x="0" y="649731"/>
                </a:lnTo>
                <a:lnTo>
                  <a:pt x="0" y="129971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8355" y="4118109"/>
            <a:ext cx="612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Prolog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1625" y="497058"/>
            <a:ext cx="35712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rgbClr val="000000"/>
                </a:solidFill>
              </a:rPr>
              <a:t>Απαγορεύονται όλες οι συναντήσεις με ανεμβολίαστα άτομα, εκτός αν είναι δικαιολογημένες.</a:t>
            </a:r>
            <a:endParaRPr sz="1600" dirty="0"/>
          </a:p>
        </p:txBody>
      </p:sp>
      <p:sp>
        <p:nvSpPr>
          <p:cNvPr id="9" name="object 9"/>
          <p:cNvSpPr txBox="1"/>
          <p:nvPr/>
        </p:nvSpPr>
        <p:spPr>
          <a:xfrm>
            <a:off x="3810000" y="2073567"/>
            <a:ext cx="28346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Arial"/>
                <a:cs typeface="Arial"/>
              </a:rPr>
              <a:t>Απαγορεύεται η συνάντηση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Arial"/>
                <a:cs typeface="Arial"/>
              </a:rPr>
              <a:t>εάν ένα άτομο παρίσταται στη συνάντηση και το άτομο είναι ανεμβολίαστο η </a:t>
            </a:r>
            <a:r>
              <a:rPr lang="el-GR" sz="1600" b="1" dirty="0">
                <a:solidFill>
                  <a:srgbClr val="0070C0"/>
                </a:solidFill>
                <a:latin typeface="Arial"/>
                <a:cs typeface="Arial"/>
              </a:rPr>
              <a:t>συνάντηση</a:t>
            </a:r>
            <a:r>
              <a:rPr lang="el-GR" sz="1600" dirty="0">
                <a:latin typeface="Arial"/>
                <a:cs typeface="Arial"/>
              </a:rPr>
              <a:t> θα τερματιστεί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4546" y="1210868"/>
            <a:ext cx="41910" cy="2726055"/>
            <a:chOff x="1524546" y="1210868"/>
            <a:chExt cx="41910" cy="2726055"/>
          </a:xfrm>
        </p:grpSpPr>
        <p:sp>
          <p:nvSpPr>
            <p:cNvPr id="11" name="object 11"/>
            <p:cNvSpPr/>
            <p:nvPr/>
          </p:nvSpPr>
          <p:spPr>
            <a:xfrm>
              <a:off x="1545526" y="1210868"/>
              <a:ext cx="0" cy="805815"/>
            </a:xfrm>
            <a:custGeom>
              <a:avLst/>
              <a:gdLst/>
              <a:ahLst/>
              <a:cxnLst/>
              <a:rect l="l" t="t" r="r" b="b"/>
              <a:pathLst>
                <a:path h="805814">
                  <a:moveTo>
                    <a:pt x="0" y="0"/>
                  </a:moveTo>
                  <a:lnTo>
                    <a:pt x="0" y="805649"/>
                  </a:lnTo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9803" y="2016518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22" y="43218"/>
                  </a:moveTo>
                  <a:lnTo>
                    <a:pt x="0" y="0"/>
                  </a:lnTo>
                  <a:lnTo>
                    <a:pt x="31508" y="0"/>
                  </a:lnTo>
                  <a:lnTo>
                    <a:pt x="15722" y="43218"/>
                  </a:lnTo>
                  <a:close/>
                </a:path>
              </a:pathLst>
            </a:custGeom>
            <a:solidFill>
              <a:srgbClr val="000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9803" y="2016518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22" y="43218"/>
                  </a:lnTo>
                  <a:lnTo>
                    <a:pt x="31508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6407" y="3126079"/>
              <a:ext cx="8890" cy="805815"/>
            </a:xfrm>
            <a:custGeom>
              <a:avLst/>
              <a:gdLst/>
              <a:ahLst/>
              <a:cxnLst/>
              <a:rect l="l" t="t" r="r" b="b"/>
              <a:pathLst>
                <a:path w="8890" h="805814">
                  <a:moveTo>
                    <a:pt x="0" y="805662"/>
                  </a:moveTo>
                  <a:lnTo>
                    <a:pt x="8674" y="0"/>
                  </a:lnTo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9308" y="3082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95" y="43408"/>
                  </a:moveTo>
                  <a:lnTo>
                    <a:pt x="0" y="43065"/>
                  </a:lnTo>
                  <a:lnTo>
                    <a:pt x="16217" y="0"/>
                  </a:lnTo>
                  <a:lnTo>
                    <a:pt x="31495" y="43408"/>
                  </a:lnTo>
                  <a:close/>
                </a:path>
              </a:pathLst>
            </a:custGeom>
            <a:solidFill>
              <a:srgbClr val="000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9308" y="3082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95" y="43408"/>
                  </a:moveTo>
                  <a:lnTo>
                    <a:pt x="16217" y="0"/>
                  </a:lnTo>
                  <a:lnTo>
                    <a:pt x="0" y="43065"/>
                  </a:lnTo>
                  <a:lnTo>
                    <a:pt x="31495" y="43408"/>
                  </a:lnTo>
                  <a:close/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1625" y="3996647"/>
            <a:ext cx="20619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600" spc="-10" dirty="0">
                <a:latin typeface="Arial"/>
                <a:cs typeface="Arial"/>
              </a:rPr>
              <a:t>Έχει απαγορευτεί</a:t>
            </a:r>
            <a:r>
              <a:rPr sz="1600" spc="-10" dirty="0">
                <a:latin typeface="Arial"/>
                <a:cs typeface="Arial"/>
              </a:rPr>
              <a:t>(M)</a:t>
            </a:r>
            <a:endParaRPr sz="1600" dirty="0">
              <a:latin typeface="Arial"/>
              <a:cs typeface="Arial"/>
            </a:endParaRPr>
          </a:p>
          <a:p>
            <a:pPr marL="180975" marR="5080" indent="-16891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:-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lang="el-GR" sz="1600" spc="-25" dirty="0">
                <a:latin typeface="Arial"/>
                <a:cs typeface="Arial"/>
              </a:rPr>
              <a:t>παρευρίσκεται</a:t>
            </a:r>
            <a:r>
              <a:rPr sz="1600" spc="-25" dirty="0">
                <a:latin typeface="Arial"/>
                <a:cs typeface="Arial"/>
              </a:rPr>
              <a:t>(P,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M), </a:t>
            </a:r>
            <a:r>
              <a:rPr lang="el-GR" sz="1600" spc="-10" dirty="0">
                <a:latin typeface="Arial"/>
                <a:cs typeface="Arial"/>
              </a:rPr>
              <a:t>ανεμβολίαστοι</a:t>
            </a:r>
            <a:r>
              <a:rPr sz="1600" spc="-10" dirty="0">
                <a:latin typeface="Arial"/>
                <a:cs typeface="Arial"/>
              </a:rPr>
              <a:t>(P), </a:t>
            </a:r>
            <a:r>
              <a:rPr lang="el-GR" sz="1600" spc="-10" dirty="0">
                <a:latin typeface="Arial"/>
                <a:cs typeface="Arial"/>
              </a:rPr>
              <a:t>μη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lang="el-GR" sz="1600" spc="-10" dirty="0">
                <a:latin typeface="Arial"/>
                <a:cs typeface="Arial"/>
              </a:rPr>
              <a:t>τερματιστεί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M)</a:t>
            </a:r>
            <a:r>
              <a:rPr sz="1600" spc="-10" dirty="0">
                <a:latin typeface="Arial"/>
                <a:cs typeface="Arial"/>
              </a:rPr>
              <a:t>).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1950" y="2148747"/>
            <a:ext cx="28346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meeting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prohibited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if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attends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meeting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unvaccinated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</a:t>
            </a:r>
            <a:r>
              <a:rPr sz="1600" spc="-20" dirty="0">
                <a:latin typeface="Arial"/>
                <a:cs typeface="Arial"/>
              </a:rPr>
              <a:t> that</a:t>
            </a:r>
            <a:endParaRPr sz="16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meeting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excused.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62653" y="1162061"/>
            <a:ext cx="1989344" cy="1795731"/>
            <a:chOff x="2302916" y="1266977"/>
            <a:chExt cx="1510665" cy="1242695"/>
          </a:xfrm>
        </p:grpSpPr>
        <p:sp>
          <p:nvSpPr>
            <p:cNvPr id="4" name="object 4"/>
            <p:cNvSpPr/>
            <p:nvPr/>
          </p:nvSpPr>
          <p:spPr>
            <a:xfrm>
              <a:off x="3058172" y="1923605"/>
              <a:ext cx="614680" cy="552450"/>
            </a:xfrm>
            <a:custGeom>
              <a:avLst/>
              <a:gdLst/>
              <a:ahLst/>
              <a:cxnLst/>
              <a:rect l="l" t="t" r="r" b="b"/>
              <a:pathLst>
                <a:path w="614679" h="552450">
                  <a:moveTo>
                    <a:pt x="0" y="0"/>
                  </a:moveTo>
                  <a:lnTo>
                    <a:pt x="614464" y="551954"/>
                  </a:lnTo>
                </a:path>
              </a:pathLst>
            </a:custGeom>
            <a:ln w="9524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2108" y="2463850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42671" y="40576"/>
                  </a:moveTo>
                  <a:lnTo>
                    <a:pt x="0" y="23418"/>
                  </a:lnTo>
                  <a:lnTo>
                    <a:pt x="21043" y="0"/>
                  </a:lnTo>
                  <a:lnTo>
                    <a:pt x="42671" y="40576"/>
                  </a:lnTo>
                  <a:close/>
                </a:path>
              </a:pathLst>
            </a:custGeom>
            <a:solidFill>
              <a:srgbClr val="000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2108" y="2463850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0" y="23418"/>
                  </a:moveTo>
                  <a:lnTo>
                    <a:pt x="42671" y="40576"/>
                  </a:lnTo>
                  <a:lnTo>
                    <a:pt x="21043" y="0"/>
                  </a:lnTo>
                  <a:lnTo>
                    <a:pt x="0" y="23418"/>
                  </a:lnTo>
                  <a:close/>
                </a:path>
              </a:pathLst>
            </a:custGeom>
            <a:ln w="9524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7678" y="1271739"/>
              <a:ext cx="1501140" cy="652145"/>
            </a:xfrm>
            <a:custGeom>
              <a:avLst/>
              <a:gdLst/>
              <a:ahLst/>
              <a:cxnLst/>
              <a:rect l="l" t="t" r="r" b="b"/>
              <a:pathLst>
                <a:path w="1501139" h="652144">
                  <a:moveTo>
                    <a:pt x="0" y="108635"/>
                  </a:moveTo>
                  <a:lnTo>
                    <a:pt x="8542" y="66340"/>
                  </a:lnTo>
                  <a:lnTo>
                    <a:pt x="31837" y="31810"/>
                  </a:lnTo>
                  <a:lnTo>
                    <a:pt x="66388" y="8534"/>
                  </a:lnTo>
                  <a:lnTo>
                    <a:pt x="108699" y="0"/>
                  </a:lnTo>
                  <a:lnTo>
                    <a:pt x="1392288" y="0"/>
                  </a:lnTo>
                  <a:lnTo>
                    <a:pt x="1433849" y="8270"/>
                  </a:lnTo>
                  <a:lnTo>
                    <a:pt x="1469085" y="31800"/>
                  </a:lnTo>
                  <a:lnTo>
                    <a:pt x="1492654" y="67056"/>
                  </a:lnTo>
                  <a:lnTo>
                    <a:pt x="1500936" y="108635"/>
                  </a:lnTo>
                  <a:lnTo>
                    <a:pt x="1500936" y="543217"/>
                  </a:lnTo>
                  <a:lnTo>
                    <a:pt x="1492395" y="585519"/>
                  </a:lnTo>
                  <a:lnTo>
                    <a:pt x="1469105" y="620053"/>
                  </a:lnTo>
                  <a:lnTo>
                    <a:pt x="1434569" y="643331"/>
                  </a:lnTo>
                  <a:lnTo>
                    <a:pt x="1392288" y="651865"/>
                  </a:lnTo>
                  <a:lnTo>
                    <a:pt x="108699" y="651865"/>
                  </a:lnTo>
                  <a:lnTo>
                    <a:pt x="66388" y="643331"/>
                  </a:lnTo>
                  <a:lnTo>
                    <a:pt x="31837" y="620053"/>
                  </a:lnTo>
                  <a:lnTo>
                    <a:pt x="8542" y="585519"/>
                  </a:lnTo>
                  <a:lnTo>
                    <a:pt x="0" y="543217"/>
                  </a:lnTo>
                  <a:lnTo>
                    <a:pt x="0" y="108635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81200" y="1319164"/>
            <a:ext cx="1898728" cy="56105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lang="el-GR" sz="1700" i="1" spc="-10" dirty="0">
                <a:latin typeface="Arial"/>
                <a:cs typeface="Arial"/>
              </a:rPr>
              <a:t>συμπέρασμα</a:t>
            </a:r>
            <a:r>
              <a:rPr sz="1700" i="1" spc="-10" dirty="0">
                <a:latin typeface="Arial"/>
                <a:cs typeface="Arial"/>
              </a:rPr>
              <a:t> </a:t>
            </a:r>
            <a:endParaRPr lang="el-GR" sz="1700" i="1" spc="-10" dirty="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lang="el-GR" sz="1700" i="1" dirty="0">
                <a:latin typeface="Arial"/>
                <a:cs typeface="Arial"/>
              </a:rPr>
              <a:t>Εφόσον συνθήκες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0878" y="965796"/>
            <a:ext cx="2923922" cy="942369"/>
          </a:xfrm>
          <a:custGeom>
            <a:avLst/>
            <a:gdLst/>
            <a:ahLst/>
            <a:cxnLst/>
            <a:rect l="l" t="t" r="r" b="b"/>
            <a:pathLst>
              <a:path w="2843529" h="652144">
                <a:moveTo>
                  <a:pt x="0" y="108648"/>
                </a:moveTo>
                <a:lnTo>
                  <a:pt x="8541" y="66345"/>
                </a:lnTo>
                <a:lnTo>
                  <a:pt x="31829" y="31811"/>
                </a:lnTo>
                <a:lnTo>
                  <a:pt x="66361" y="8534"/>
                </a:lnTo>
                <a:lnTo>
                  <a:pt x="108635" y="0"/>
                </a:lnTo>
                <a:lnTo>
                  <a:pt x="2734754" y="0"/>
                </a:lnTo>
                <a:lnTo>
                  <a:pt x="2776339" y="8251"/>
                </a:lnTo>
                <a:lnTo>
                  <a:pt x="2811551" y="31800"/>
                </a:lnTo>
                <a:lnTo>
                  <a:pt x="2835125" y="67057"/>
                </a:lnTo>
                <a:lnTo>
                  <a:pt x="2843403" y="108648"/>
                </a:lnTo>
                <a:lnTo>
                  <a:pt x="2843403" y="543217"/>
                </a:lnTo>
                <a:lnTo>
                  <a:pt x="2834861" y="585519"/>
                </a:lnTo>
                <a:lnTo>
                  <a:pt x="2811572" y="620053"/>
                </a:lnTo>
                <a:lnTo>
                  <a:pt x="2777035" y="643331"/>
                </a:lnTo>
                <a:lnTo>
                  <a:pt x="2734754" y="651865"/>
                </a:lnTo>
                <a:lnTo>
                  <a:pt x="108635" y="651865"/>
                </a:lnTo>
                <a:lnTo>
                  <a:pt x="66361" y="643331"/>
                </a:lnTo>
                <a:lnTo>
                  <a:pt x="31829" y="620053"/>
                </a:lnTo>
                <a:lnTo>
                  <a:pt x="8541" y="585519"/>
                </a:lnTo>
                <a:lnTo>
                  <a:pt x="0" y="543217"/>
                </a:lnTo>
                <a:lnTo>
                  <a:pt x="0" y="108648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05722" y="1013214"/>
            <a:ext cx="273868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lang="el-GR" sz="1700" i="1" spc="-10" dirty="0">
                <a:solidFill>
                  <a:srgbClr val="000000"/>
                </a:solidFill>
                <a:latin typeface="Arial"/>
                <a:cs typeface="Arial"/>
              </a:rPr>
              <a:t>μεταβλητές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lang="el-GR" sz="1700" i="1" dirty="0">
                <a:solidFill>
                  <a:srgbClr val="000000"/>
                </a:solidFill>
                <a:latin typeface="Arial"/>
                <a:cs typeface="Arial"/>
              </a:rPr>
              <a:t>παρουσιάζονται </a:t>
            </a:r>
            <a:r>
              <a:rPr sz="1700" i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l-GR" sz="1700" i="1" dirty="0">
                <a:solidFill>
                  <a:srgbClr val="000000"/>
                </a:solidFill>
                <a:latin typeface="Arial"/>
                <a:cs typeface="Arial"/>
              </a:rPr>
              <a:t>με</a:t>
            </a:r>
            <a:r>
              <a:rPr sz="17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000000"/>
                </a:solidFill>
                <a:latin typeface="Arial"/>
                <a:cs typeface="Arial"/>
              </a:rPr>
              <a:t>“a”</a:t>
            </a:r>
            <a:r>
              <a:rPr sz="17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l-GR" sz="1700" i="1" spc="-10" dirty="0">
                <a:solidFill>
                  <a:srgbClr val="000000"/>
                </a:solidFill>
                <a:latin typeface="Arial"/>
                <a:cs typeface="Arial"/>
              </a:rPr>
              <a:t>ή</a:t>
            </a:r>
            <a:r>
              <a:rPr sz="1700" i="1" spc="-20" dirty="0">
                <a:solidFill>
                  <a:srgbClr val="000000"/>
                </a:solidFill>
                <a:latin typeface="Arial"/>
                <a:cs typeface="Arial"/>
              </a:rPr>
              <a:t> “an”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62564" y="1286967"/>
            <a:ext cx="943610" cy="818515"/>
            <a:chOff x="4062564" y="1286967"/>
            <a:chExt cx="943610" cy="818515"/>
          </a:xfrm>
        </p:grpSpPr>
        <p:sp>
          <p:nvSpPr>
            <p:cNvPr id="12" name="object 12"/>
            <p:cNvSpPr/>
            <p:nvPr/>
          </p:nvSpPr>
          <p:spPr>
            <a:xfrm>
              <a:off x="4099966" y="1291729"/>
              <a:ext cx="901065" cy="780415"/>
            </a:xfrm>
            <a:custGeom>
              <a:avLst/>
              <a:gdLst/>
              <a:ahLst/>
              <a:cxnLst/>
              <a:rect l="l" t="t" r="r" b="b"/>
              <a:pathLst>
                <a:path w="901064" h="780414">
                  <a:moveTo>
                    <a:pt x="900912" y="0"/>
                  </a:moveTo>
                  <a:lnTo>
                    <a:pt x="0" y="780110"/>
                  </a:lnTo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7327" y="2059927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0" y="40182"/>
                  </a:moveTo>
                  <a:lnTo>
                    <a:pt x="22364" y="0"/>
                  </a:lnTo>
                  <a:lnTo>
                    <a:pt x="42964" y="23761"/>
                  </a:lnTo>
                  <a:lnTo>
                    <a:pt x="0" y="40182"/>
                  </a:lnTo>
                  <a:close/>
                </a:path>
              </a:pathLst>
            </a:custGeom>
            <a:solidFill>
              <a:srgbClr val="000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7327" y="2059927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22364" y="0"/>
                  </a:moveTo>
                  <a:lnTo>
                    <a:pt x="0" y="40182"/>
                  </a:lnTo>
                  <a:lnTo>
                    <a:pt x="42964" y="23761"/>
                  </a:lnTo>
                  <a:lnTo>
                    <a:pt x="22364" y="0"/>
                  </a:lnTo>
                  <a:close/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167959" y="3966018"/>
            <a:ext cx="1952295" cy="1079459"/>
          </a:xfrm>
          <a:custGeom>
            <a:avLst/>
            <a:gdLst/>
            <a:ahLst/>
            <a:cxnLst/>
            <a:rect l="l" t="t" r="r" b="b"/>
            <a:pathLst>
              <a:path w="1620520" h="619760">
                <a:moveTo>
                  <a:pt x="0" y="103187"/>
                </a:moveTo>
                <a:lnTo>
                  <a:pt x="8113" y="63018"/>
                </a:lnTo>
                <a:lnTo>
                  <a:pt x="30240" y="30219"/>
                </a:lnTo>
                <a:lnTo>
                  <a:pt x="63056" y="8107"/>
                </a:lnTo>
                <a:lnTo>
                  <a:pt x="103238" y="0"/>
                </a:lnTo>
                <a:lnTo>
                  <a:pt x="1517103" y="0"/>
                </a:lnTo>
                <a:lnTo>
                  <a:pt x="1556600" y="7853"/>
                </a:lnTo>
                <a:lnTo>
                  <a:pt x="1590078" y="30213"/>
                </a:lnTo>
                <a:lnTo>
                  <a:pt x="1612463" y="63723"/>
                </a:lnTo>
                <a:lnTo>
                  <a:pt x="1620342" y="103187"/>
                </a:lnTo>
                <a:lnTo>
                  <a:pt x="1620342" y="515988"/>
                </a:lnTo>
                <a:lnTo>
                  <a:pt x="1612226" y="556165"/>
                </a:lnTo>
                <a:lnTo>
                  <a:pt x="1590097" y="588981"/>
                </a:lnTo>
                <a:lnTo>
                  <a:pt x="1557280" y="611110"/>
                </a:lnTo>
                <a:lnTo>
                  <a:pt x="1517103" y="619226"/>
                </a:lnTo>
                <a:lnTo>
                  <a:pt x="103238" y="619226"/>
                </a:lnTo>
                <a:lnTo>
                  <a:pt x="63056" y="611110"/>
                </a:lnTo>
                <a:lnTo>
                  <a:pt x="30240" y="588981"/>
                </a:lnTo>
                <a:lnTo>
                  <a:pt x="8113" y="556165"/>
                </a:lnTo>
                <a:lnTo>
                  <a:pt x="0" y="515988"/>
                </a:lnTo>
                <a:lnTo>
                  <a:pt x="0" y="103187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1226" y="3997114"/>
            <a:ext cx="1662973" cy="105657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lang="el-GR" sz="1600" i="1" dirty="0">
                <a:latin typeface="Arial"/>
                <a:cs typeface="Arial"/>
              </a:rPr>
              <a:t>Χωρίς πληθυντικό αριθμό </a:t>
            </a:r>
          </a:p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lang="el-GR" sz="1600" i="1" dirty="0">
                <a:latin typeface="Arial"/>
                <a:cs typeface="Arial"/>
              </a:rPr>
              <a:t> Χωρίς αντωνυμίες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5417" y="3475088"/>
            <a:ext cx="537845" cy="495934"/>
            <a:chOff x="5445417" y="3475088"/>
            <a:chExt cx="537845" cy="495934"/>
          </a:xfrm>
        </p:grpSpPr>
        <p:sp>
          <p:nvSpPr>
            <p:cNvPr id="18" name="object 18"/>
            <p:cNvSpPr/>
            <p:nvPr/>
          </p:nvSpPr>
          <p:spPr>
            <a:xfrm>
              <a:off x="5481980" y="3509124"/>
              <a:ext cx="496570" cy="457200"/>
            </a:xfrm>
            <a:custGeom>
              <a:avLst/>
              <a:gdLst/>
              <a:ahLst/>
              <a:cxnLst/>
              <a:rect l="l" t="t" r="r" b="b"/>
              <a:pathLst>
                <a:path w="496570" h="457200">
                  <a:moveTo>
                    <a:pt x="496150" y="45689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50179" y="3479850"/>
              <a:ext cx="42545" cy="41275"/>
            </a:xfrm>
            <a:custGeom>
              <a:avLst/>
              <a:gdLst/>
              <a:ahLst/>
              <a:cxnLst/>
              <a:rect l="l" t="t" r="r" b="b"/>
              <a:pathLst>
                <a:path w="42545" h="41275">
                  <a:moveTo>
                    <a:pt x="21132" y="40881"/>
                  </a:moveTo>
                  <a:lnTo>
                    <a:pt x="0" y="0"/>
                  </a:lnTo>
                  <a:lnTo>
                    <a:pt x="42417" y="17703"/>
                  </a:lnTo>
                  <a:lnTo>
                    <a:pt x="21132" y="40881"/>
                  </a:lnTo>
                  <a:close/>
                </a:path>
              </a:pathLst>
            </a:custGeom>
            <a:solidFill>
              <a:srgbClr val="000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50179" y="3479850"/>
              <a:ext cx="42545" cy="41275"/>
            </a:xfrm>
            <a:custGeom>
              <a:avLst/>
              <a:gdLst/>
              <a:ahLst/>
              <a:cxnLst/>
              <a:rect l="l" t="t" r="r" b="b"/>
              <a:pathLst>
                <a:path w="42545" h="41275">
                  <a:moveTo>
                    <a:pt x="42417" y="17703"/>
                  </a:moveTo>
                  <a:lnTo>
                    <a:pt x="0" y="0"/>
                  </a:lnTo>
                  <a:lnTo>
                    <a:pt x="21132" y="40881"/>
                  </a:lnTo>
                  <a:lnTo>
                    <a:pt x="42417" y="17703"/>
                  </a:lnTo>
                  <a:close/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596260" y="3718521"/>
            <a:ext cx="2128140" cy="1112574"/>
          </a:xfrm>
          <a:custGeom>
            <a:avLst/>
            <a:gdLst/>
            <a:ahLst/>
            <a:cxnLst/>
            <a:rect l="l" t="t" r="r" b="b"/>
            <a:pathLst>
              <a:path w="2126615" h="744220">
                <a:moveTo>
                  <a:pt x="0" y="123926"/>
                </a:moveTo>
                <a:lnTo>
                  <a:pt x="9742" y="75679"/>
                </a:lnTo>
                <a:lnTo>
                  <a:pt x="36307" y="36288"/>
                </a:lnTo>
                <a:lnTo>
                  <a:pt x="75700" y="9735"/>
                </a:lnTo>
                <a:lnTo>
                  <a:pt x="123926" y="0"/>
                </a:lnTo>
                <a:lnTo>
                  <a:pt x="2002434" y="0"/>
                </a:lnTo>
                <a:lnTo>
                  <a:pt x="2049867" y="9429"/>
                </a:lnTo>
                <a:lnTo>
                  <a:pt x="2090089" y="36309"/>
                </a:lnTo>
                <a:lnTo>
                  <a:pt x="2116950" y="76507"/>
                </a:lnTo>
                <a:lnTo>
                  <a:pt x="2126399" y="123926"/>
                </a:lnTo>
                <a:lnTo>
                  <a:pt x="2126399" y="619721"/>
                </a:lnTo>
                <a:lnTo>
                  <a:pt x="2116655" y="667969"/>
                </a:lnTo>
                <a:lnTo>
                  <a:pt x="2090086" y="707374"/>
                </a:lnTo>
                <a:lnTo>
                  <a:pt x="2050682" y="733943"/>
                </a:lnTo>
                <a:lnTo>
                  <a:pt x="2002434" y="743686"/>
                </a:lnTo>
                <a:lnTo>
                  <a:pt x="123926" y="743686"/>
                </a:lnTo>
                <a:lnTo>
                  <a:pt x="75700" y="733943"/>
                </a:lnTo>
                <a:lnTo>
                  <a:pt x="36307" y="707374"/>
                </a:lnTo>
                <a:lnTo>
                  <a:pt x="9742" y="667969"/>
                </a:lnTo>
                <a:lnTo>
                  <a:pt x="0" y="619721"/>
                </a:lnTo>
                <a:lnTo>
                  <a:pt x="0" y="123926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05579" y="3811851"/>
            <a:ext cx="1871980" cy="791883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lang="el-GR" sz="1700" i="1" dirty="0">
                <a:latin typeface="Arial"/>
                <a:cs typeface="Arial"/>
              </a:rPr>
              <a:t>αρνητικές προϋποθέσεις για εξαιρέσεις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3654678" y="3227489"/>
            <a:ext cx="545465" cy="495934"/>
            <a:chOff x="3654678" y="3227489"/>
            <a:chExt cx="545465" cy="495934"/>
          </a:xfrm>
        </p:grpSpPr>
        <p:sp>
          <p:nvSpPr>
            <p:cNvPr id="24" name="object 24"/>
            <p:cNvSpPr/>
            <p:nvPr/>
          </p:nvSpPr>
          <p:spPr>
            <a:xfrm>
              <a:off x="3659441" y="3261321"/>
              <a:ext cx="504190" cy="457200"/>
            </a:xfrm>
            <a:custGeom>
              <a:avLst/>
              <a:gdLst/>
              <a:ahLst/>
              <a:cxnLst/>
              <a:rect l="l" t="t" r="r" b="b"/>
              <a:pathLst>
                <a:path w="504189" h="457200">
                  <a:moveTo>
                    <a:pt x="0" y="457200"/>
                  </a:moveTo>
                  <a:lnTo>
                    <a:pt x="503682" y="0"/>
                  </a:lnTo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52556" y="3232251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79" h="41275">
                  <a:moveTo>
                    <a:pt x="21132" y="40728"/>
                  </a:moveTo>
                  <a:lnTo>
                    <a:pt x="0" y="17411"/>
                  </a:lnTo>
                  <a:lnTo>
                    <a:pt x="42557" y="0"/>
                  </a:lnTo>
                  <a:lnTo>
                    <a:pt x="21132" y="40728"/>
                  </a:lnTo>
                  <a:close/>
                </a:path>
              </a:pathLst>
            </a:custGeom>
            <a:solidFill>
              <a:srgbClr val="000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52556" y="3232251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79" h="41275">
                  <a:moveTo>
                    <a:pt x="21132" y="40728"/>
                  </a:moveTo>
                  <a:lnTo>
                    <a:pt x="42557" y="0"/>
                  </a:lnTo>
                  <a:lnTo>
                    <a:pt x="0" y="17411"/>
                  </a:lnTo>
                  <a:lnTo>
                    <a:pt x="21132" y="40728"/>
                  </a:lnTo>
                  <a:close/>
                </a:path>
              </a:pathLst>
            </a:custGeom>
            <a:ln w="9525">
              <a:solidFill>
                <a:srgbClr val="0000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050" y="1834897"/>
            <a:ext cx="5923915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259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Arial"/>
                <a:cs typeface="Arial"/>
              </a:rPr>
              <a:t>Ένα άτομο έχει την υποχρέωση να </a:t>
            </a:r>
            <a:r>
              <a:rPr lang="el-GR" sz="1600" dirty="0">
                <a:solidFill>
                  <a:srgbClr val="0070C0"/>
                </a:solidFill>
                <a:latin typeface="Arial"/>
                <a:cs typeface="Arial"/>
              </a:rPr>
              <a:t>καταβάλει ένα ποσό </a:t>
            </a:r>
            <a:r>
              <a:rPr lang="el-GR" sz="1600" dirty="0">
                <a:latin typeface="Arial"/>
                <a:cs typeface="Arial"/>
              </a:rPr>
              <a:t>εάν το άτομο συμμετέχει σε μια συνάντηση</a:t>
            </a:r>
          </a:p>
          <a:p>
            <a:pPr marL="12700" marR="40259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Arial"/>
                <a:cs typeface="Arial"/>
              </a:rPr>
              <a:t>και η συνάντηση απαγορεύεται</a:t>
            </a:r>
          </a:p>
          <a:p>
            <a:pPr marL="12700" marR="402590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Arial"/>
                <a:cs typeface="Arial"/>
              </a:rPr>
              <a:t>και το πρόστιμο για το άτομο που συμμετέχει στη συνάντηση είναι το ποσό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050" y="3298151"/>
            <a:ext cx="26607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l-GR" sz="1600" spc="-20" dirty="0">
                <a:latin typeface="Arial"/>
                <a:cs typeface="Arial"/>
              </a:rPr>
              <a:t>υποχρέωση </a:t>
            </a:r>
            <a:r>
              <a:rPr sz="1600" spc="-20" dirty="0">
                <a:latin typeface="Arial"/>
                <a:cs typeface="Arial"/>
              </a:rPr>
              <a:t>(P,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pays(P,</a:t>
            </a:r>
            <a:r>
              <a:rPr sz="16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A)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180975" marR="715645" indent="-16891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:-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lang="el-GR" sz="1600" spc="-25" dirty="0">
                <a:latin typeface="Arial"/>
                <a:cs typeface="Arial"/>
              </a:rPr>
              <a:t>συμμετοχή</a:t>
            </a:r>
            <a:r>
              <a:rPr sz="1600" spc="-25" dirty="0">
                <a:latin typeface="Arial"/>
                <a:cs typeface="Arial"/>
              </a:rPr>
              <a:t>(P,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M), </a:t>
            </a:r>
            <a:r>
              <a:rPr lang="el-GR" sz="1600" spc="-10" dirty="0">
                <a:latin typeface="Arial"/>
                <a:cs typeface="Arial"/>
              </a:rPr>
              <a:t>απαγόρευση</a:t>
            </a:r>
            <a:r>
              <a:rPr sz="1600" spc="-10" dirty="0">
                <a:latin typeface="Arial"/>
                <a:cs typeface="Arial"/>
              </a:rPr>
              <a:t>(M), </a:t>
            </a:r>
            <a:r>
              <a:rPr lang="el-GR" sz="1600" spc="-30" dirty="0">
                <a:latin typeface="Arial"/>
                <a:cs typeface="Arial"/>
              </a:rPr>
              <a:t>πρόστιμο</a:t>
            </a:r>
            <a:r>
              <a:rPr sz="1600" spc="-30" dirty="0">
                <a:latin typeface="Arial"/>
                <a:cs typeface="Arial"/>
              </a:rPr>
              <a:t>(P,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M,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A).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424" y="522406"/>
            <a:ext cx="59239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800" dirty="0">
                <a:solidFill>
                  <a:srgbClr val="0000CB"/>
                </a:solidFill>
              </a:rPr>
              <a:t>Οι δεοντικές διαφοροποιήσεις (υποχρέωση, απαγόρευση, άδεια) μπορούν να αναπαρασταθούν με </a:t>
            </a:r>
            <a:r>
              <a:rPr lang="el-GR" sz="1800" dirty="0" err="1">
                <a:solidFill>
                  <a:srgbClr val="0000CB"/>
                </a:solidFill>
              </a:rPr>
              <a:t>μετα</a:t>
            </a:r>
            <a:r>
              <a:rPr lang="el-GR" sz="1800" dirty="0">
                <a:solidFill>
                  <a:srgbClr val="0000CB"/>
                </a:solidFill>
              </a:rPr>
              <a:t> (ή ανώτερης τάξης) κατηγορήματα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124" y="1737397"/>
            <a:ext cx="6452870" cy="288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“</a:t>
            </a:r>
            <a:r>
              <a:rPr lang="el-GR" sz="1600" dirty="0">
                <a:latin typeface="Arial"/>
                <a:cs typeface="Arial"/>
              </a:rPr>
              <a:t>Παρόλο που η δεοντική προσέγγιση επαναπροσδιορίζει ορισμένα βασικά κανονιστικά χαρακτηριστικά, </a:t>
            </a:r>
            <a:r>
              <a:rPr lang="el-GR" sz="1600" dirty="0">
                <a:solidFill>
                  <a:srgbClr val="0070C0"/>
                </a:solidFill>
                <a:latin typeface="Arial"/>
                <a:cs typeface="Arial"/>
              </a:rPr>
              <a:t>πολλές εκφράσεις του επίσημου δικαίου</a:t>
            </a:r>
            <a:r>
              <a:rPr lang="el-GR" sz="1600" dirty="0">
                <a:latin typeface="Arial"/>
                <a:cs typeface="Arial"/>
              </a:rPr>
              <a:t>, όπως τα νομοθετήματα, οι κανονισμοί και οι ιδιωτικοί κανόνες των συμβάσεων, συνήθως </a:t>
            </a:r>
            <a:r>
              <a:rPr lang="el-GR" sz="1600" dirty="0">
                <a:solidFill>
                  <a:srgbClr val="0070C0"/>
                </a:solidFill>
                <a:latin typeface="Arial"/>
                <a:cs typeface="Arial"/>
              </a:rPr>
              <a:t>δεν χρησιμοποιούν αυτούς τους κανονιστικούς φορμαλισμούς στις εκφράσεις τους στη φυσική γλώσσα.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l-GR" sz="1600" spc="-10" dirty="0">
                <a:latin typeface="Arial"/>
                <a:cs typeface="Arial"/>
              </a:rPr>
              <a:t>Αντίθετα, τέτοιες επίσημες δηλώσεις δικαίου συχνά αντικαθιστούν τις δηλώσεις υποχρέωσης με εκφράσεις γεγονότων και συνεπειών. Δηλαδή, αν δεν τηρηθούν ορισμένοι κανόνες, θα προκύψουν ορισμένα αποτελέσματα -συχνά δυσάρεστα-</a:t>
            </a:r>
            <a:r>
              <a:rPr sz="1600" spc="-10" dirty="0">
                <a:latin typeface="Arial"/>
                <a:cs typeface="Arial"/>
              </a:rPr>
              <a:t>.”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700" y="636630"/>
            <a:ext cx="59982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B"/>
                </a:solidFill>
              </a:rPr>
              <a:t>Flood,</a:t>
            </a:r>
            <a:r>
              <a:rPr sz="1800" spc="-40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M.D.</a:t>
            </a:r>
            <a:r>
              <a:rPr sz="1800" spc="-40" dirty="0">
                <a:solidFill>
                  <a:srgbClr val="0000CB"/>
                </a:solidFill>
              </a:rPr>
              <a:t> </a:t>
            </a:r>
            <a:r>
              <a:rPr lang="el-GR" sz="1800" dirty="0">
                <a:solidFill>
                  <a:srgbClr val="0000CB"/>
                </a:solidFill>
              </a:rPr>
              <a:t>και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Goodenough,</a:t>
            </a:r>
            <a:r>
              <a:rPr sz="1800" spc="-30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O.R.,</a:t>
            </a:r>
            <a:r>
              <a:rPr sz="1800" spc="-40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2021.</a:t>
            </a:r>
            <a:r>
              <a:rPr sz="1800" spc="-40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Contract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spc="-25" dirty="0">
                <a:solidFill>
                  <a:srgbClr val="0000CB"/>
                </a:solidFill>
              </a:rPr>
              <a:t>as </a:t>
            </a:r>
            <a:r>
              <a:rPr sz="1800" dirty="0">
                <a:solidFill>
                  <a:srgbClr val="0000CB"/>
                </a:solidFill>
              </a:rPr>
              <a:t>automaton: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representing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a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simple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financial</a:t>
            </a:r>
            <a:r>
              <a:rPr sz="1800" spc="-45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agreement</a:t>
            </a:r>
            <a:r>
              <a:rPr sz="1800" spc="-40" dirty="0">
                <a:solidFill>
                  <a:srgbClr val="0000CB"/>
                </a:solidFill>
              </a:rPr>
              <a:t> </a:t>
            </a:r>
            <a:r>
              <a:rPr sz="1800" spc="-25" dirty="0">
                <a:solidFill>
                  <a:srgbClr val="0000CB"/>
                </a:solidFill>
              </a:rPr>
              <a:t>in </a:t>
            </a:r>
            <a:r>
              <a:rPr sz="1800" dirty="0">
                <a:solidFill>
                  <a:srgbClr val="0000CB"/>
                </a:solidFill>
              </a:rPr>
              <a:t>computational</a:t>
            </a:r>
            <a:r>
              <a:rPr sz="1800" spc="-50" dirty="0">
                <a:solidFill>
                  <a:srgbClr val="0000CB"/>
                </a:solidFill>
              </a:rPr>
              <a:t> </a:t>
            </a:r>
            <a:r>
              <a:rPr sz="1800" dirty="0">
                <a:solidFill>
                  <a:srgbClr val="0000CB"/>
                </a:solidFill>
              </a:rPr>
              <a:t>form.</a:t>
            </a:r>
            <a:r>
              <a:rPr sz="1800" spc="-45" dirty="0">
                <a:solidFill>
                  <a:srgbClr val="0000CB"/>
                </a:solidFill>
              </a:rPr>
              <a:t> </a:t>
            </a:r>
            <a:r>
              <a:rPr sz="1800" i="1" dirty="0">
                <a:solidFill>
                  <a:srgbClr val="0000CB"/>
                </a:solidFill>
                <a:latin typeface="Arial"/>
                <a:cs typeface="Arial"/>
              </a:rPr>
              <a:t>Artificial</a:t>
            </a:r>
            <a:r>
              <a:rPr sz="1800" i="1" spc="-40" dirty="0">
                <a:solidFill>
                  <a:srgbClr val="0000CB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CB"/>
                </a:solidFill>
                <a:latin typeface="Arial"/>
                <a:cs typeface="Arial"/>
              </a:rPr>
              <a:t>Intelligence</a:t>
            </a:r>
            <a:r>
              <a:rPr sz="1800" i="1" spc="-35" dirty="0">
                <a:solidFill>
                  <a:srgbClr val="0000CB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CB"/>
                </a:solidFill>
                <a:latin typeface="Arial"/>
                <a:cs typeface="Arial"/>
              </a:rPr>
              <a:t>and</a:t>
            </a:r>
            <a:r>
              <a:rPr sz="1800" i="1" spc="-40" dirty="0">
                <a:solidFill>
                  <a:srgbClr val="0000CB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CB"/>
                </a:solidFill>
                <a:latin typeface="Arial"/>
                <a:cs typeface="Arial"/>
              </a:rPr>
              <a:t>Law</a:t>
            </a:r>
            <a:r>
              <a:rPr sz="1800" dirty="0">
                <a:solidFill>
                  <a:srgbClr val="0000CB"/>
                </a:solidFill>
              </a:rPr>
              <a:t>,</a:t>
            </a:r>
            <a:r>
              <a:rPr sz="1800" spc="-35" dirty="0">
                <a:solidFill>
                  <a:srgbClr val="0000CB"/>
                </a:solidFill>
              </a:rPr>
              <a:t> </a:t>
            </a:r>
            <a:r>
              <a:rPr sz="1800" spc="-10" dirty="0">
                <a:solidFill>
                  <a:srgbClr val="0000CB"/>
                </a:solidFill>
              </a:rPr>
              <a:t>pp.1-</a:t>
            </a:r>
            <a:r>
              <a:rPr sz="1800" spc="-25" dirty="0">
                <a:solidFill>
                  <a:srgbClr val="0000CB"/>
                </a:solidFill>
              </a:rPr>
              <a:t>26.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449" y="1341971"/>
            <a:ext cx="5844540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1015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latin typeface="Arial"/>
                <a:cs typeface="Arial"/>
              </a:rPr>
              <a:t>Ένα άτομο έχει την υποχρέωση να καταβάλει ένα ποσό εάν το πρόσωπο συμμετέχει σε μια συνάντηση</a:t>
            </a:r>
          </a:p>
          <a:p>
            <a:pPr marL="29845" marR="501015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latin typeface="Arial"/>
                <a:cs typeface="Arial"/>
              </a:rPr>
              <a:t>και η συνάντηση απαγορεύεται</a:t>
            </a:r>
          </a:p>
          <a:p>
            <a:pPr marL="29845" marR="501015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latin typeface="Arial"/>
                <a:cs typeface="Arial"/>
              </a:rPr>
              <a:t>και το πρόστιμο για το άτομο που συμμετέχει στη συνάντηση είναι το ποσό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el-GR" sz="1400" dirty="0">
                <a:latin typeface="Arial"/>
                <a:cs typeface="Arial"/>
              </a:rPr>
              <a:t>Εκδίδεται ένταλμα σύλληψης για ένα άτομο, εάν το εν λόγω άτομο έχει την υποχρέωση να καταβάλει ένα ποσό και δεν ισχύει ότι το πρόσωπο καταβάλλει το ποσό.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l-GR" sz="1200" spc="-75" dirty="0">
                <a:solidFill>
                  <a:srgbClr val="0000FF"/>
                </a:solidFill>
                <a:latin typeface="Arial"/>
                <a:cs typeface="Arial"/>
              </a:rPr>
              <a:t>Για να είναι πλήρως λειτουργικά, τα περιστατικά πληρωμών και ενταλμάτων σύλληψης θα πρέπει να έχουν σαφείς χρονικούς περιορισμούς.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025" y="373181"/>
            <a:ext cx="6506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1800" dirty="0">
                <a:solidFill>
                  <a:srgbClr val="0000CB"/>
                </a:solidFill>
              </a:rPr>
              <a:t>Οι δεοντικοί τρόποι (υποχρέωση, απαγόρευση, άδεια) μπορούν να αναπαρασταθούν προσδιορίζοντας τις συνέπειές τους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60125"/>
            <a:ext cx="8839200" cy="42771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62357"/>
            <a:ext cx="747077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100" dirty="0"/>
              <a:t>Λογικά Αγγλικά στο SWISH (</a:t>
            </a:r>
            <a:r>
              <a:rPr lang="el-GR" sz="2100" dirty="0" err="1"/>
              <a:t>online</a:t>
            </a:r>
            <a:r>
              <a:rPr lang="el-GR" sz="2100" dirty="0"/>
              <a:t> έκδοση του SWI </a:t>
            </a:r>
            <a:r>
              <a:rPr lang="el-GR" sz="2100" dirty="0" err="1"/>
              <a:t>Prolog</a:t>
            </a:r>
            <a:r>
              <a:rPr lang="el-GR" sz="2100" dirty="0"/>
              <a:t>)</a:t>
            </a:r>
            <a:endParaRPr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1145</Words>
  <Application>Microsoft Office PowerPoint</Application>
  <PresentationFormat>On-screen Show (16:9)</PresentationFormat>
  <Paragraphs>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Τα λογικά αγγλικά ως γλώσσα προγραμματισμού για το δίκαιο και την ηθική</vt:lpstr>
      <vt:lpstr>Μια πιο φιλική προς τον άνθρωπο γλώσσα υπολογιστών για το μέλλον</vt:lpstr>
      <vt:lpstr>Η Prolog σε πολλές φυσικές γλώσσες</vt:lpstr>
      <vt:lpstr>Απαγορεύονται όλες οι συναντήσεις με ανεμβολίαστα άτομα, εκτός αν είναι δικαιολογημένες.</vt:lpstr>
      <vt:lpstr>μεταβλητές παρουσιάζονται  με “a” ή “an”</vt:lpstr>
      <vt:lpstr>Οι δεοντικές διαφοροποιήσεις (υποχρέωση, απαγόρευση, άδεια) μπορούν να αναπαρασταθούν με μετα (ή ανώτερης τάξης) κατηγορήματα</vt:lpstr>
      <vt:lpstr>Flood, M.D. και Goodenough, O.R., 2021. Contract as automaton: representing a simple financial agreement in computational form. Artificial Intelligence and Law, pp.1-26.</vt:lpstr>
      <vt:lpstr>Οι δεοντικοί τρόποι (υποχρέωση, απαγόρευση, άδεια) μπορούν να αναπαρασταθούν προσδιορίζοντας τις συνέπειές τους</vt:lpstr>
      <vt:lpstr>Λογικά Αγγλικά στο SWISH (online έκδοση του SWI Prolog)</vt:lpstr>
      <vt:lpstr>Ο νόμος περί βρετανικής ιθαγένειας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σύμβαση δανείου ως διακριτό πεπερασμένο αυτόματο</vt:lpstr>
      <vt:lpstr>PowerPoint Presentation</vt:lpstr>
      <vt:lpstr>Πότε προκύπτει η περίπτωση αθέτησης πληρωμής;</vt:lpstr>
      <vt:lpstr>Πότε προκύπτει η περίπτωση αθέτησης πληρωμής;</vt:lpstr>
      <vt:lpstr>Πότε προκύπτει η περίπτωση αθέτησης πληρωμής;</vt:lpstr>
      <vt:lpstr>PowerPoint Presentation</vt:lpstr>
      <vt:lpstr>PowerPoint Presentation</vt:lpstr>
      <vt:lpstr>PowerPoint Presentation</vt:lpstr>
      <vt:lpstr>Προοπτικές για το μέλλον</vt:lpstr>
      <vt:lpstr>Κάποια άλλα παραδείγματα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English as a Programming Language for Law and Ethics</dc:title>
  <cp:lastModifiedBy>Theodoros Papoutsos</cp:lastModifiedBy>
  <cp:revision>7</cp:revision>
  <dcterms:created xsi:type="dcterms:W3CDTF">2023-04-27T11:21:16Z</dcterms:created>
  <dcterms:modified xsi:type="dcterms:W3CDTF">2023-06-15T13:12:58Z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Producer">
    <vt:lpwstr>cairo 1.17.4 (https://cairographics.org)</vt:lpwstr>
  </property>
  <property fmtid="{D5CDD505-2E9C-101B-9397-08002B2CF9AE}" pid="4" name="LastSaved">
    <vt:filetime>2022-07-25T00:00:00Z</vt:filetime>
  </property>
</Properties>
</file>