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0693400" cy="7556500"/>
  <p:notesSz cx="10693400" cy="7556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60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sz="37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tx1"/>
                </a:solidFill>
                <a:latin typeface="Calibri"/>
                <a:cs typeface="Calibri"/>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4067" y="3020762"/>
            <a:ext cx="293370" cy="349885"/>
          </a:xfrm>
          <a:custGeom>
            <a:avLst/>
            <a:gdLst/>
            <a:ahLst/>
            <a:cxnLst/>
            <a:rect l="l" t="t" r="r" b="b"/>
            <a:pathLst>
              <a:path w="293370" h="349885">
                <a:moveTo>
                  <a:pt x="291515" y="336750"/>
                </a:moveTo>
                <a:lnTo>
                  <a:pt x="292557" y="339429"/>
                </a:lnTo>
                <a:lnTo>
                  <a:pt x="293001" y="341613"/>
                </a:lnTo>
                <a:lnTo>
                  <a:pt x="292900" y="343301"/>
                </a:lnTo>
                <a:lnTo>
                  <a:pt x="279895" y="349256"/>
                </a:lnTo>
                <a:lnTo>
                  <a:pt x="276225" y="349256"/>
                </a:lnTo>
                <a:lnTo>
                  <a:pt x="272364" y="349256"/>
                </a:lnTo>
                <a:lnTo>
                  <a:pt x="258762" y="345485"/>
                </a:lnTo>
                <a:lnTo>
                  <a:pt x="258076" y="344584"/>
                </a:lnTo>
                <a:lnTo>
                  <a:pt x="257479" y="343492"/>
                </a:lnTo>
                <a:lnTo>
                  <a:pt x="256984" y="342311"/>
                </a:lnTo>
                <a:lnTo>
                  <a:pt x="223253" y="250033"/>
                </a:lnTo>
                <a:lnTo>
                  <a:pt x="68262" y="250033"/>
                </a:lnTo>
                <a:lnTo>
                  <a:pt x="35725" y="341714"/>
                </a:lnTo>
                <a:lnTo>
                  <a:pt x="35331" y="343047"/>
                </a:lnTo>
                <a:lnTo>
                  <a:pt x="34734" y="344190"/>
                </a:lnTo>
                <a:lnTo>
                  <a:pt x="33934" y="345079"/>
                </a:lnTo>
                <a:lnTo>
                  <a:pt x="33248" y="345879"/>
                </a:lnTo>
                <a:lnTo>
                  <a:pt x="32245" y="346628"/>
                </a:lnTo>
                <a:lnTo>
                  <a:pt x="30962" y="347263"/>
                </a:lnTo>
                <a:lnTo>
                  <a:pt x="29768" y="347910"/>
                </a:lnTo>
                <a:lnTo>
                  <a:pt x="28028" y="348355"/>
                </a:lnTo>
                <a:lnTo>
                  <a:pt x="25806" y="348659"/>
                </a:lnTo>
                <a:lnTo>
                  <a:pt x="23520" y="349053"/>
                </a:lnTo>
                <a:lnTo>
                  <a:pt x="20688" y="349256"/>
                </a:lnTo>
                <a:lnTo>
                  <a:pt x="17271" y="349256"/>
                </a:lnTo>
                <a:lnTo>
                  <a:pt x="13398" y="349256"/>
                </a:lnTo>
                <a:lnTo>
                  <a:pt x="10172" y="349053"/>
                </a:lnTo>
                <a:lnTo>
                  <a:pt x="7543" y="348659"/>
                </a:lnTo>
                <a:lnTo>
                  <a:pt x="5016" y="348355"/>
                </a:lnTo>
                <a:lnTo>
                  <a:pt x="3175" y="347758"/>
                </a:lnTo>
                <a:lnTo>
                  <a:pt x="1993" y="346869"/>
                </a:lnTo>
                <a:lnTo>
                  <a:pt x="800" y="345980"/>
                </a:lnTo>
                <a:lnTo>
                  <a:pt x="101" y="344685"/>
                </a:lnTo>
                <a:lnTo>
                  <a:pt x="0" y="343098"/>
                </a:lnTo>
                <a:lnTo>
                  <a:pt x="0" y="341511"/>
                </a:lnTo>
                <a:lnTo>
                  <a:pt x="495" y="339429"/>
                </a:lnTo>
                <a:lnTo>
                  <a:pt x="1587" y="336750"/>
                </a:lnTo>
                <a:lnTo>
                  <a:pt x="125221" y="7541"/>
                </a:lnTo>
                <a:lnTo>
                  <a:pt x="125717" y="6107"/>
                </a:lnTo>
                <a:lnTo>
                  <a:pt x="126504" y="4913"/>
                </a:lnTo>
                <a:lnTo>
                  <a:pt x="127596" y="3974"/>
                </a:lnTo>
                <a:lnTo>
                  <a:pt x="128790" y="2932"/>
                </a:lnTo>
                <a:lnTo>
                  <a:pt x="143370" y="0"/>
                </a:lnTo>
                <a:lnTo>
                  <a:pt x="146456" y="0"/>
                </a:lnTo>
                <a:lnTo>
                  <a:pt x="149720" y="0"/>
                </a:lnTo>
                <a:lnTo>
                  <a:pt x="165506" y="3974"/>
                </a:lnTo>
                <a:lnTo>
                  <a:pt x="166547" y="4913"/>
                </a:lnTo>
                <a:lnTo>
                  <a:pt x="167335" y="6107"/>
                </a:lnTo>
                <a:lnTo>
                  <a:pt x="167881" y="7541"/>
                </a:lnTo>
                <a:lnTo>
                  <a:pt x="291515" y="336750"/>
                </a:lnTo>
                <a:close/>
              </a:path>
              <a:path w="293370" h="349885">
                <a:moveTo>
                  <a:pt x="144868" y="36718"/>
                </a:moveTo>
                <a:lnTo>
                  <a:pt x="144665" y="36718"/>
                </a:lnTo>
                <a:lnTo>
                  <a:pt x="77990" y="222849"/>
                </a:lnTo>
                <a:lnTo>
                  <a:pt x="213131" y="222849"/>
                </a:lnTo>
                <a:lnTo>
                  <a:pt x="144868" y="36718"/>
                </a:lnTo>
                <a:close/>
              </a:path>
            </a:pathLst>
          </a:custGeom>
          <a:ln w="12698">
            <a:solidFill>
              <a:srgbClr val="000000"/>
            </a:solidFill>
          </a:ln>
        </p:spPr>
        <p:txBody>
          <a:bodyPr wrap="square" lIns="0" tIns="0" rIns="0" bIns="0" rtlCol="0"/>
          <a:lstStyle/>
          <a:p>
            <a:endParaRPr/>
          </a:p>
        </p:txBody>
      </p:sp>
      <p:sp>
        <p:nvSpPr>
          <p:cNvPr id="17" name="bg object 17"/>
          <p:cNvSpPr/>
          <p:nvPr/>
        </p:nvSpPr>
        <p:spPr>
          <a:xfrm>
            <a:off x="5162702" y="3020762"/>
            <a:ext cx="33655" cy="349885"/>
          </a:xfrm>
          <a:custGeom>
            <a:avLst/>
            <a:gdLst/>
            <a:ahLst/>
            <a:cxnLst/>
            <a:rect l="l" t="t" r="r" b="b"/>
            <a:pathLst>
              <a:path w="33654" h="349885">
                <a:moveTo>
                  <a:pt x="33337" y="342311"/>
                </a:moveTo>
                <a:lnTo>
                  <a:pt x="33337" y="343403"/>
                </a:lnTo>
                <a:lnTo>
                  <a:pt x="32981" y="344393"/>
                </a:lnTo>
                <a:lnTo>
                  <a:pt x="32346" y="345282"/>
                </a:lnTo>
                <a:lnTo>
                  <a:pt x="31800" y="346222"/>
                </a:lnTo>
                <a:lnTo>
                  <a:pt x="30848" y="346971"/>
                </a:lnTo>
                <a:lnTo>
                  <a:pt x="29565" y="347466"/>
                </a:lnTo>
                <a:lnTo>
                  <a:pt x="28371" y="347961"/>
                </a:lnTo>
                <a:lnTo>
                  <a:pt x="26682" y="348355"/>
                </a:lnTo>
                <a:lnTo>
                  <a:pt x="24599" y="348659"/>
                </a:lnTo>
                <a:lnTo>
                  <a:pt x="22618" y="349053"/>
                </a:lnTo>
                <a:lnTo>
                  <a:pt x="19938" y="349256"/>
                </a:lnTo>
                <a:lnTo>
                  <a:pt x="16662" y="349256"/>
                </a:lnTo>
                <a:lnTo>
                  <a:pt x="13487" y="349256"/>
                </a:lnTo>
                <a:lnTo>
                  <a:pt x="10756" y="349053"/>
                </a:lnTo>
                <a:lnTo>
                  <a:pt x="8534" y="348659"/>
                </a:lnTo>
                <a:lnTo>
                  <a:pt x="6400" y="348355"/>
                </a:lnTo>
                <a:lnTo>
                  <a:pt x="787" y="345282"/>
                </a:lnTo>
                <a:lnTo>
                  <a:pt x="241" y="344393"/>
                </a:lnTo>
                <a:lnTo>
                  <a:pt x="0" y="343403"/>
                </a:lnTo>
                <a:lnTo>
                  <a:pt x="0" y="342311"/>
                </a:lnTo>
                <a:lnTo>
                  <a:pt x="0" y="6945"/>
                </a:lnTo>
                <a:lnTo>
                  <a:pt x="0" y="5903"/>
                </a:lnTo>
                <a:lnTo>
                  <a:pt x="292" y="4964"/>
                </a:lnTo>
                <a:lnTo>
                  <a:pt x="990" y="4164"/>
                </a:lnTo>
                <a:lnTo>
                  <a:pt x="1638" y="3275"/>
                </a:lnTo>
                <a:lnTo>
                  <a:pt x="2628" y="2526"/>
                </a:lnTo>
                <a:lnTo>
                  <a:pt x="3962" y="1980"/>
                </a:lnTo>
                <a:lnTo>
                  <a:pt x="5257" y="1345"/>
                </a:lnTo>
                <a:lnTo>
                  <a:pt x="6985" y="901"/>
                </a:lnTo>
                <a:lnTo>
                  <a:pt x="9118" y="596"/>
                </a:lnTo>
                <a:lnTo>
                  <a:pt x="11214" y="203"/>
                </a:lnTo>
                <a:lnTo>
                  <a:pt x="13741" y="0"/>
                </a:lnTo>
                <a:lnTo>
                  <a:pt x="16662" y="0"/>
                </a:lnTo>
                <a:lnTo>
                  <a:pt x="19938" y="0"/>
                </a:lnTo>
                <a:lnTo>
                  <a:pt x="22618" y="203"/>
                </a:lnTo>
                <a:lnTo>
                  <a:pt x="24599" y="596"/>
                </a:lnTo>
                <a:lnTo>
                  <a:pt x="26682" y="901"/>
                </a:lnTo>
                <a:lnTo>
                  <a:pt x="28371" y="1345"/>
                </a:lnTo>
                <a:lnTo>
                  <a:pt x="29565" y="1980"/>
                </a:lnTo>
                <a:lnTo>
                  <a:pt x="30848" y="2526"/>
                </a:lnTo>
                <a:lnTo>
                  <a:pt x="31800" y="3275"/>
                </a:lnTo>
                <a:lnTo>
                  <a:pt x="32346" y="4164"/>
                </a:lnTo>
                <a:lnTo>
                  <a:pt x="32981" y="4964"/>
                </a:lnTo>
                <a:lnTo>
                  <a:pt x="33337" y="5903"/>
                </a:lnTo>
                <a:lnTo>
                  <a:pt x="33337" y="6945"/>
                </a:lnTo>
                <a:lnTo>
                  <a:pt x="33337" y="342311"/>
                </a:lnTo>
                <a:close/>
              </a:path>
            </a:pathLst>
          </a:custGeom>
          <a:ln w="12699">
            <a:solidFill>
              <a:srgbClr val="000000"/>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5257013" y="3311473"/>
            <a:ext cx="92074" cy="140489"/>
          </a:xfrm>
          <a:prstGeom prst="rect">
            <a:avLst/>
          </a:prstGeom>
        </p:spPr>
      </p:pic>
      <p:sp>
        <p:nvSpPr>
          <p:cNvPr id="19" name="bg object 19"/>
          <p:cNvSpPr/>
          <p:nvPr/>
        </p:nvSpPr>
        <p:spPr>
          <a:xfrm>
            <a:off x="5565978" y="3020762"/>
            <a:ext cx="33655" cy="349885"/>
          </a:xfrm>
          <a:custGeom>
            <a:avLst/>
            <a:gdLst/>
            <a:ahLst/>
            <a:cxnLst/>
            <a:rect l="l" t="t" r="r" b="b"/>
            <a:pathLst>
              <a:path w="33654" h="349885">
                <a:moveTo>
                  <a:pt x="33337" y="342311"/>
                </a:moveTo>
                <a:lnTo>
                  <a:pt x="33337" y="343403"/>
                </a:lnTo>
                <a:lnTo>
                  <a:pt x="32981" y="344393"/>
                </a:lnTo>
                <a:lnTo>
                  <a:pt x="32334" y="345282"/>
                </a:lnTo>
                <a:lnTo>
                  <a:pt x="31800" y="346222"/>
                </a:lnTo>
                <a:lnTo>
                  <a:pt x="30848" y="346971"/>
                </a:lnTo>
                <a:lnTo>
                  <a:pt x="29565" y="347466"/>
                </a:lnTo>
                <a:lnTo>
                  <a:pt x="28371" y="347961"/>
                </a:lnTo>
                <a:lnTo>
                  <a:pt x="26682" y="348355"/>
                </a:lnTo>
                <a:lnTo>
                  <a:pt x="24599" y="348659"/>
                </a:lnTo>
                <a:lnTo>
                  <a:pt x="22618" y="349053"/>
                </a:lnTo>
                <a:lnTo>
                  <a:pt x="19938" y="349256"/>
                </a:lnTo>
                <a:lnTo>
                  <a:pt x="16662" y="349256"/>
                </a:lnTo>
                <a:lnTo>
                  <a:pt x="13487" y="349256"/>
                </a:lnTo>
                <a:lnTo>
                  <a:pt x="10756" y="349053"/>
                </a:lnTo>
                <a:lnTo>
                  <a:pt x="8534" y="348659"/>
                </a:lnTo>
                <a:lnTo>
                  <a:pt x="6400" y="348355"/>
                </a:lnTo>
                <a:lnTo>
                  <a:pt x="787" y="345282"/>
                </a:lnTo>
                <a:lnTo>
                  <a:pt x="241" y="344393"/>
                </a:lnTo>
                <a:lnTo>
                  <a:pt x="0" y="343403"/>
                </a:lnTo>
                <a:lnTo>
                  <a:pt x="0" y="342311"/>
                </a:lnTo>
                <a:lnTo>
                  <a:pt x="0" y="6945"/>
                </a:lnTo>
                <a:lnTo>
                  <a:pt x="0" y="5903"/>
                </a:lnTo>
                <a:lnTo>
                  <a:pt x="292" y="4964"/>
                </a:lnTo>
                <a:lnTo>
                  <a:pt x="990" y="4164"/>
                </a:lnTo>
                <a:lnTo>
                  <a:pt x="1638" y="3275"/>
                </a:lnTo>
                <a:lnTo>
                  <a:pt x="2628" y="2526"/>
                </a:lnTo>
                <a:lnTo>
                  <a:pt x="3962" y="1980"/>
                </a:lnTo>
                <a:lnTo>
                  <a:pt x="5257" y="1345"/>
                </a:lnTo>
                <a:lnTo>
                  <a:pt x="6984" y="901"/>
                </a:lnTo>
                <a:lnTo>
                  <a:pt x="9118" y="596"/>
                </a:lnTo>
                <a:lnTo>
                  <a:pt x="11201" y="203"/>
                </a:lnTo>
                <a:lnTo>
                  <a:pt x="13741" y="0"/>
                </a:lnTo>
                <a:lnTo>
                  <a:pt x="16662" y="0"/>
                </a:lnTo>
                <a:lnTo>
                  <a:pt x="19938" y="0"/>
                </a:lnTo>
                <a:lnTo>
                  <a:pt x="22618" y="203"/>
                </a:lnTo>
                <a:lnTo>
                  <a:pt x="24599" y="596"/>
                </a:lnTo>
                <a:lnTo>
                  <a:pt x="26682" y="901"/>
                </a:lnTo>
                <a:lnTo>
                  <a:pt x="28371" y="1345"/>
                </a:lnTo>
                <a:lnTo>
                  <a:pt x="29565" y="1980"/>
                </a:lnTo>
                <a:lnTo>
                  <a:pt x="30848" y="2526"/>
                </a:lnTo>
                <a:lnTo>
                  <a:pt x="31800" y="3275"/>
                </a:lnTo>
                <a:lnTo>
                  <a:pt x="32334" y="4164"/>
                </a:lnTo>
                <a:lnTo>
                  <a:pt x="32981" y="4964"/>
                </a:lnTo>
                <a:lnTo>
                  <a:pt x="33337" y="5903"/>
                </a:lnTo>
                <a:lnTo>
                  <a:pt x="33337" y="6945"/>
                </a:lnTo>
                <a:lnTo>
                  <a:pt x="33337" y="342311"/>
                </a:lnTo>
                <a:close/>
              </a:path>
            </a:pathLst>
          </a:custGeom>
          <a:ln w="12699">
            <a:solidFill>
              <a:srgbClr val="000000"/>
            </a:solidFill>
          </a:ln>
        </p:spPr>
        <p:txBody>
          <a:bodyPr wrap="square" lIns="0" tIns="0" rIns="0" bIns="0" rtlCol="0"/>
          <a:lstStyle/>
          <a:p>
            <a:endParaRPr/>
          </a:p>
        </p:txBody>
      </p:sp>
      <p:sp>
        <p:nvSpPr>
          <p:cNvPr id="20" name="bg object 20"/>
          <p:cNvSpPr/>
          <p:nvPr/>
        </p:nvSpPr>
        <p:spPr>
          <a:xfrm>
            <a:off x="5697982" y="2993972"/>
            <a:ext cx="491490" cy="376555"/>
          </a:xfrm>
          <a:custGeom>
            <a:avLst/>
            <a:gdLst/>
            <a:ahLst/>
            <a:cxnLst/>
            <a:rect l="l" t="t" r="r" b="b"/>
            <a:pathLst>
              <a:path w="491489" h="376554">
                <a:moveTo>
                  <a:pt x="200228" y="369101"/>
                </a:moveTo>
                <a:lnTo>
                  <a:pt x="200228" y="370193"/>
                </a:lnTo>
                <a:lnTo>
                  <a:pt x="199923" y="371183"/>
                </a:lnTo>
                <a:lnTo>
                  <a:pt x="199428" y="372072"/>
                </a:lnTo>
                <a:lnTo>
                  <a:pt x="198881" y="373011"/>
                </a:lnTo>
                <a:lnTo>
                  <a:pt x="198043" y="373760"/>
                </a:lnTo>
                <a:lnTo>
                  <a:pt x="196850" y="374256"/>
                </a:lnTo>
                <a:lnTo>
                  <a:pt x="195656" y="374751"/>
                </a:lnTo>
                <a:lnTo>
                  <a:pt x="193979" y="375144"/>
                </a:lnTo>
                <a:lnTo>
                  <a:pt x="191896" y="375449"/>
                </a:lnTo>
                <a:lnTo>
                  <a:pt x="189763" y="375843"/>
                </a:lnTo>
                <a:lnTo>
                  <a:pt x="187172" y="376046"/>
                </a:lnTo>
                <a:lnTo>
                  <a:pt x="184150" y="376046"/>
                </a:lnTo>
                <a:lnTo>
                  <a:pt x="180822" y="376046"/>
                </a:lnTo>
                <a:lnTo>
                  <a:pt x="178104" y="375843"/>
                </a:lnTo>
                <a:lnTo>
                  <a:pt x="176021" y="375449"/>
                </a:lnTo>
                <a:lnTo>
                  <a:pt x="173888" y="375144"/>
                </a:lnTo>
                <a:lnTo>
                  <a:pt x="167678" y="370193"/>
                </a:lnTo>
                <a:lnTo>
                  <a:pt x="167678" y="369101"/>
                </a:lnTo>
                <a:lnTo>
                  <a:pt x="167678" y="225427"/>
                </a:lnTo>
                <a:lnTo>
                  <a:pt x="162171" y="182339"/>
                </a:lnTo>
                <a:lnTo>
                  <a:pt x="135331" y="149425"/>
                </a:lnTo>
                <a:lnTo>
                  <a:pt x="109537" y="143864"/>
                </a:lnTo>
                <a:lnTo>
                  <a:pt x="100191" y="144683"/>
                </a:lnTo>
                <a:lnTo>
                  <a:pt x="62472" y="164289"/>
                </a:lnTo>
                <a:lnTo>
                  <a:pt x="32346" y="195463"/>
                </a:lnTo>
                <a:lnTo>
                  <a:pt x="32346" y="369101"/>
                </a:lnTo>
                <a:lnTo>
                  <a:pt x="32346" y="370193"/>
                </a:lnTo>
                <a:lnTo>
                  <a:pt x="28968" y="374256"/>
                </a:lnTo>
                <a:lnTo>
                  <a:pt x="27787" y="374751"/>
                </a:lnTo>
                <a:lnTo>
                  <a:pt x="26098" y="375144"/>
                </a:lnTo>
                <a:lnTo>
                  <a:pt x="24015" y="375449"/>
                </a:lnTo>
                <a:lnTo>
                  <a:pt x="22034" y="375843"/>
                </a:lnTo>
                <a:lnTo>
                  <a:pt x="19354" y="376046"/>
                </a:lnTo>
                <a:lnTo>
                  <a:pt x="16078" y="376046"/>
                </a:lnTo>
                <a:lnTo>
                  <a:pt x="12903" y="376046"/>
                </a:lnTo>
                <a:lnTo>
                  <a:pt x="10223" y="375843"/>
                </a:lnTo>
                <a:lnTo>
                  <a:pt x="8140" y="375449"/>
                </a:lnTo>
                <a:lnTo>
                  <a:pt x="6159" y="375144"/>
                </a:lnTo>
                <a:lnTo>
                  <a:pt x="0" y="370193"/>
                </a:lnTo>
                <a:lnTo>
                  <a:pt x="0" y="369101"/>
                </a:lnTo>
                <a:lnTo>
                  <a:pt x="0" y="127003"/>
                </a:lnTo>
                <a:lnTo>
                  <a:pt x="0" y="125962"/>
                </a:lnTo>
                <a:lnTo>
                  <a:pt x="203" y="125022"/>
                </a:lnTo>
                <a:lnTo>
                  <a:pt x="12407" y="120058"/>
                </a:lnTo>
                <a:lnTo>
                  <a:pt x="15481" y="120058"/>
                </a:lnTo>
                <a:lnTo>
                  <a:pt x="18503" y="120058"/>
                </a:lnTo>
                <a:lnTo>
                  <a:pt x="29971" y="124223"/>
                </a:lnTo>
                <a:lnTo>
                  <a:pt x="30467" y="125022"/>
                </a:lnTo>
                <a:lnTo>
                  <a:pt x="30759" y="125962"/>
                </a:lnTo>
                <a:lnTo>
                  <a:pt x="30759" y="127003"/>
                </a:lnTo>
                <a:lnTo>
                  <a:pt x="30759" y="161335"/>
                </a:lnTo>
                <a:lnTo>
                  <a:pt x="62150" y="133769"/>
                </a:lnTo>
                <a:lnTo>
                  <a:pt x="103035" y="117938"/>
                </a:lnTo>
                <a:lnTo>
                  <a:pt x="113106" y="117277"/>
                </a:lnTo>
                <a:lnTo>
                  <a:pt x="124814" y="117778"/>
                </a:lnTo>
                <a:lnTo>
                  <a:pt x="161922" y="129549"/>
                </a:lnTo>
                <a:lnTo>
                  <a:pt x="189787" y="161687"/>
                </a:lnTo>
                <a:lnTo>
                  <a:pt x="199080" y="198805"/>
                </a:lnTo>
                <a:lnTo>
                  <a:pt x="200228" y="222646"/>
                </a:lnTo>
                <a:lnTo>
                  <a:pt x="200228" y="369101"/>
                </a:lnTo>
                <a:close/>
              </a:path>
              <a:path w="491489" h="376554">
                <a:moveTo>
                  <a:pt x="417360" y="23818"/>
                </a:moveTo>
                <a:lnTo>
                  <a:pt x="417360" y="26345"/>
                </a:lnTo>
                <a:lnTo>
                  <a:pt x="417169" y="28376"/>
                </a:lnTo>
                <a:lnTo>
                  <a:pt x="416775" y="29963"/>
                </a:lnTo>
                <a:lnTo>
                  <a:pt x="416471" y="31449"/>
                </a:lnTo>
                <a:lnTo>
                  <a:pt x="412699" y="35918"/>
                </a:lnTo>
                <a:lnTo>
                  <a:pt x="411810" y="35918"/>
                </a:lnTo>
                <a:lnTo>
                  <a:pt x="410324" y="35918"/>
                </a:lnTo>
                <a:lnTo>
                  <a:pt x="408635" y="35474"/>
                </a:lnTo>
                <a:lnTo>
                  <a:pt x="406653" y="34534"/>
                </a:lnTo>
                <a:lnTo>
                  <a:pt x="404660" y="33633"/>
                </a:lnTo>
                <a:lnTo>
                  <a:pt x="388391" y="28770"/>
                </a:lnTo>
                <a:lnTo>
                  <a:pt x="384428" y="27881"/>
                </a:lnTo>
                <a:lnTo>
                  <a:pt x="379666" y="27386"/>
                </a:lnTo>
                <a:lnTo>
                  <a:pt x="374103" y="27386"/>
                </a:lnTo>
                <a:lnTo>
                  <a:pt x="366560" y="27386"/>
                </a:lnTo>
                <a:lnTo>
                  <a:pt x="360121" y="28579"/>
                </a:lnTo>
                <a:lnTo>
                  <a:pt x="354863" y="30954"/>
                </a:lnTo>
                <a:lnTo>
                  <a:pt x="349554" y="33341"/>
                </a:lnTo>
                <a:lnTo>
                  <a:pt x="345236" y="37213"/>
                </a:lnTo>
                <a:lnTo>
                  <a:pt x="341960" y="42469"/>
                </a:lnTo>
                <a:lnTo>
                  <a:pt x="338632" y="47777"/>
                </a:lnTo>
                <a:lnTo>
                  <a:pt x="333032" y="92875"/>
                </a:lnTo>
                <a:lnTo>
                  <a:pt x="333032" y="121442"/>
                </a:lnTo>
                <a:lnTo>
                  <a:pt x="393547" y="121442"/>
                </a:lnTo>
                <a:lnTo>
                  <a:pt x="394842" y="121442"/>
                </a:lnTo>
                <a:lnTo>
                  <a:pt x="395935" y="121747"/>
                </a:lnTo>
                <a:lnTo>
                  <a:pt x="396722" y="122242"/>
                </a:lnTo>
                <a:lnTo>
                  <a:pt x="397624" y="122788"/>
                </a:lnTo>
                <a:lnTo>
                  <a:pt x="398411" y="123626"/>
                </a:lnTo>
                <a:lnTo>
                  <a:pt x="399110" y="124819"/>
                </a:lnTo>
                <a:lnTo>
                  <a:pt x="399897" y="126013"/>
                </a:lnTo>
                <a:lnTo>
                  <a:pt x="400494" y="127498"/>
                </a:lnTo>
                <a:lnTo>
                  <a:pt x="400900" y="129187"/>
                </a:lnTo>
                <a:lnTo>
                  <a:pt x="401294" y="130774"/>
                </a:lnTo>
                <a:lnTo>
                  <a:pt x="401485" y="132755"/>
                </a:lnTo>
                <a:lnTo>
                  <a:pt x="401485" y="135142"/>
                </a:lnTo>
                <a:lnTo>
                  <a:pt x="401485" y="139649"/>
                </a:lnTo>
                <a:lnTo>
                  <a:pt x="400748" y="143026"/>
                </a:lnTo>
                <a:lnTo>
                  <a:pt x="399313" y="145261"/>
                </a:lnTo>
                <a:lnTo>
                  <a:pt x="397814" y="147394"/>
                </a:lnTo>
                <a:lnTo>
                  <a:pt x="395935" y="148435"/>
                </a:lnTo>
                <a:lnTo>
                  <a:pt x="393547" y="148435"/>
                </a:lnTo>
                <a:lnTo>
                  <a:pt x="333032" y="148435"/>
                </a:lnTo>
                <a:lnTo>
                  <a:pt x="333032" y="369101"/>
                </a:lnTo>
                <a:lnTo>
                  <a:pt x="333032" y="370193"/>
                </a:lnTo>
                <a:lnTo>
                  <a:pt x="332676" y="371183"/>
                </a:lnTo>
                <a:lnTo>
                  <a:pt x="332041" y="372072"/>
                </a:lnTo>
                <a:lnTo>
                  <a:pt x="331495" y="373011"/>
                </a:lnTo>
                <a:lnTo>
                  <a:pt x="330644" y="373760"/>
                </a:lnTo>
                <a:lnTo>
                  <a:pt x="329463" y="374256"/>
                </a:lnTo>
                <a:lnTo>
                  <a:pt x="328371" y="374751"/>
                </a:lnTo>
                <a:lnTo>
                  <a:pt x="326732" y="375144"/>
                </a:lnTo>
                <a:lnTo>
                  <a:pt x="324497" y="375449"/>
                </a:lnTo>
                <a:lnTo>
                  <a:pt x="322364" y="375843"/>
                </a:lnTo>
                <a:lnTo>
                  <a:pt x="319735" y="376046"/>
                </a:lnTo>
                <a:lnTo>
                  <a:pt x="316560" y="376046"/>
                </a:lnTo>
                <a:lnTo>
                  <a:pt x="313486" y="376046"/>
                </a:lnTo>
                <a:lnTo>
                  <a:pt x="310908" y="375843"/>
                </a:lnTo>
                <a:lnTo>
                  <a:pt x="308825" y="375449"/>
                </a:lnTo>
                <a:lnTo>
                  <a:pt x="306692" y="375144"/>
                </a:lnTo>
                <a:lnTo>
                  <a:pt x="304952" y="374751"/>
                </a:lnTo>
                <a:lnTo>
                  <a:pt x="300481" y="370193"/>
                </a:lnTo>
                <a:lnTo>
                  <a:pt x="300481" y="369101"/>
                </a:lnTo>
                <a:lnTo>
                  <a:pt x="300481" y="148435"/>
                </a:lnTo>
                <a:lnTo>
                  <a:pt x="263372" y="148435"/>
                </a:lnTo>
                <a:lnTo>
                  <a:pt x="260845" y="148435"/>
                </a:lnTo>
                <a:lnTo>
                  <a:pt x="258864" y="147394"/>
                </a:lnTo>
                <a:lnTo>
                  <a:pt x="257428" y="145261"/>
                </a:lnTo>
                <a:lnTo>
                  <a:pt x="256082" y="143026"/>
                </a:lnTo>
                <a:lnTo>
                  <a:pt x="255435" y="139649"/>
                </a:lnTo>
                <a:lnTo>
                  <a:pt x="255435" y="135142"/>
                </a:lnTo>
                <a:lnTo>
                  <a:pt x="255435" y="132755"/>
                </a:lnTo>
                <a:lnTo>
                  <a:pt x="255638" y="130774"/>
                </a:lnTo>
                <a:lnTo>
                  <a:pt x="256031" y="129187"/>
                </a:lnTo>
                <a:lnTo>
                  <a:pt x="256438" y="127498"/>
                </a:lnTo>
                <a:lnTo>
                  <a:pt x="262039" y="121442"/>
                </a:lnTo>
                <a:lnTo>
                  <a:pt x="263372" y="121442"/>
                </a:lnTo>
                <a:lnTo>
                  <a:pt x="300481" y="121442"/>
                </a:lnTo>
                <a:lnTo>
                  <a:pt x="300481" y="93865"/>
                </a:lnTo>
                <a:lnTo>
                  <a:pt x="300764" y="81639"/>
                </a:lnTo>
                <a:lnTo>
                  <a:pt x="307715" y="42085"/>
                </a:lnTo>
                <a:lnTo>
                  <a:pt x="335976" y="8046"/>
                </a:lnTo>
                <a:lnTo>
                  <a:pt x="375894" y="0"/>
                </a:lnTo>
                <a:lnTo>
                  <a:pt x="381939" y="0"/>
                </a:lnTo>
                <a:lnTo>
                  <a:pt x="413003" y="9128"/>
                </a:lnTo>
                <a:lnTo>
                  <a:pt x="414045" y="10068"/>
                </a:lnTo>
                <a:lnTo>
                  <a:pt x="414832" y="11261"/>
                </a:lnTo>
                <a:lnTo>
                  <a:pt x="415378" y="12709"/>
                </a:lnTo>
                <a:lnTo>
                  <a:pt x="416026" y="14042"/>
                </a:lnTo>
                <a:lnTo>
                  <a:pt x="416471" y="15680"/>
                </a:lnTo>
                <a:lnTo>
                  <a:pt x="416775" y="17660"/>
                </a:lnTo>
                <a:lnTo>
                  <a:pt x="417169" y="19552"/>
                </a:lnTo>
                <a:lnTo>
                  <a:pt x="417360" y="21584"/>
                </a:lnTo>
                <a:lnTo>
                  <a:pt x="417360" y="23818"/>
                </a:lnTo>
                <a:close/>
              </a:path>
              <a:path w="491489" h="376554">
                <a:moveTo>
                  <a:pt x="490981" y="369101"/>
                </a:moveTo>
                <a:lnTo>
                  <a:pt x="490981" y="370193"/>
                </a:lnTo>
                <a:lnTo>
                  <a:pt x="490689" y="371183"/>
                </a:lnTo>
                <a:lnTo>
                  <a:pt x="482650" y="375449"/>
                </a:lnTo>
                <a:lnTo>
                  <a:pt x="480669" y="375843"/>
                </a:lnTo>
                <a:lnTo>
                  <a:pt x="477989" y="376046"/>
                </a:lnTo>
                <a:lnTo>
                  <a:pt x="474713" y="376046"/>
                </a:lnTo>
                <a:lnTo>
                  <a:pt x="471538" y="376046"/>
                </a:lnTo>
                <a:lnTo>
                  <a:pt x="468858" y="375843"/>
                </a:lnTo>
                <a:lnTo>
                  <a:pt x="466775" y="375449"/>
                </a:lnTo>
                <a:lnTo>
                  <a:pt x="464794" y="375144"/>
                </a:lnTo>
                <a:lnTo>
                  <a:pt x="458635" y="370193"/>
                </a:lnTo>
                <a:lnTo>
                  <a:pt x="458635" y="369101"/>
                </a:lnTo>
                <a:lnTo>
                  <a:pt x="458635" y="8532"/>
                </a:lnTo>
                <a:lnTo>
                  <a:pt x="458635" y="7490"/>
                </a:lnTo>
                <a:lnTo>
                  <a:pt x="458838" y="6551"/>
                </a:lnTo>
                <a:lnTo>
                  <a:pt x="471538" y="1587"/>
                </a:lnTo>
                <a:lnTo>
                  <a:pt x="474713" y="1587"/>
                </a:lnTo>
                <a:lnTo>
                  <a:pt x="477989" y="1587"/>
                </a:lnTo>
                <a:lnTo>
                  <a:pt x="490194" y="5751"/>
                </a:lnTo>
                <a:lnTo>
                  <a:pt x="490689" y="6551"/>
                </a:lnTo>
                <a:lnTo>
                  <a:pt x="490981" y="7490"/>
                </a:lnTo>
                <a:lnTo>
                  <a:pt x="490981" y="8532"/>
                </a:lnTo>
                <a:lnTo>
                  <a:pt x="490981" y="369101"/>
                </a:lnTo>
                <a:close/>
              </a:path>
            </a:pathLst>
          </a:custGeom>
          <a:ln w="12698">
            <a:solidFill>
              <a:srgbClr val="000000"/>
            </a:solidFill>
          </a:ln>
        </p:spPr>
        <p:txBody>
          <a:bodyPr wrap="square" lIns="0" tIns="0" rIns="0" bIns="0" rtlCol="0"/>
          <a:lstStyle/>
          <a:p>
            <a:endParaRPr/>
          </a:p>
        </p:txBody>
      </p:sp>
      <p:sp>
        <p:nvSpPr>
          <p:cNvPr id="21" name="bg object 21"/>
          <p:cNvSpPr/>
          <p:nvPr/>
        </p:nvSpPr>
        <p:spPr>
          <a:xfrm>
            <a:off x="6279997" y="3114031"/>
            <a:ext cx="200660" cy="259079"/>
          </a:xfrm>
          <a:custGeom>
            <a:avLst/>
            <a:gdLst/>
            <a:ahLst/>
            <a:cxnLst/>
            <a:rect l="l" t="t" r="r" b="b"/>
            <a:pathLst>
              <a:path w="200660" h="259079">
                <a:moveTo>
                  <a:pt x="200228" y="249042"/>
                </a:moveTo>
                <a:lnTo>
                  <a:pt x="200228" y="250134"/>
                </a:lnTo>
                <a:lnTo>
                  <a:pt x="200025" y="251124"/>
                </a:lnTo>
                <a:lnTo>
                  <a:pt x="199631" y="252013"/>
                </a:lnTo>
                <a:lnTo>
                  <a:pt x="199237" y="252953"/>
                </a:lnTo>
                <a:lnTo>
                  <a:pt x="192087" y="255391"/>
                </a:lnTo>
                <a:lnTo>
                  <a:pt x="190106" y="255784"/>
                </a:lnTo>
                <a:lnTo>
                  <a:pt x="187629" y="255987"/>
                </a:lnTo>
                <a:lnTo>
                  <a:pt x="184746" y="255987"/>
                </a:lnTo>
                <a:lnTo>
                  <a:pt x="181419" y="255987"/>
                </a:lnTo>
                <a:lnTo>
                  <a:pt x="178790" y="255784"/>
                </a:lnTo>
                <a:lnTo>
                  <a:pt x="176809" y="255391"/>
                </a:lnTo>
                <a:lnTo>
                  <a:pt x="174828" y="255086"/>
                </a:lnTo>
                <a:lnTo>
                  <a:pt x="173291" y="254692"/>
                </a:lnTo>
                <a:lnTo>
                  <a:pt x="172250" y="254197"/>
                </a:lnTo>
                <a:lnTo>
                  <a:pt x="171157" y="253702"/>
                </a:lnTo>
                <a:lnTo>
                  <a:pt x="170357" y="252953"/>
                </a:lnTo>
                <a:lnTo>
                  <a:pt x="169862" y="252013"/>
                </a:lnTo>
                <a:lnTo>
                  <a:pt x="169468" y="251124"/>
                </a:lnTo>
                <a:lnTo>
                  <a:pt x="169265" y="250134"/>
                </a:lnTo>
                <a:lnTo>
                  <a:pt x="169265" y="249042"/>
                </a:lnTo>
                <a:lnTo>
                  <a:pt x="169265" y="214901"/>
                </a:lnTo>
                <a:lnTo>
                  <a:pt x="137793" y="242590"/>
                </a:lnTo>
                <a:lnTo>
                  <a:pt x="97239" y="258310"/>
                </a:lnTo>
                <a:lnTo>
                  <a:pt x="87122" y="258958"/>
                </a:lnTo>
                <a:lnTo>
                  <a:pt x="75396" y="258458"/>
                </a:lnTo>
                <a:lnTo>
                  <a:pt x="38169" y="246615"/>
                </a:lnTo>
                <a:lnTo>
                  <a:pt x="10517" y="214281"/>
                </a:lnTo>
                <a:lnTo>
                  <a:pt x="1128" y="177156"/>
                </a:lnTo>
                <a:lnTo>
                  <a:pt x="0" y="153386"/>
                </a:lnTo>
                <a:lnTo>
                  <a:pt x="0" y="6945"/>
                </a:lnTo>
                <a:lnTo>
                  <a:pt x="0" y="5903"/>
                </a:lnTo>
                <a:lnTo>
                  <a:pt x="13004" y="0"/>
                </a:lnTo>
                <a:lnTo>
                  <a:pt x="16078" y="0"/>
                </a:lnTo>
                <a:lnTo>
                  <a:pt x="19354" y="0"/>
                </a:lnTo>
                <a:lnTo>
                  <a:pt x="31750" y="4164"/>
                </a:lnTo>
                <a:lnTo>
                  <a:pt x="32245" y="4964"/>
                </a:lnTo>
                <a:lnTo>
                  <a:pt x="32550" y="5903"/>
                </a:lnTo>
                <a:lnTo>
                  <a:pt x="32550" y="6945"/>
                </a:lnTo>
                <a:lnTo>
                  <a:pt x="32550" y="150415"/>
                </a:lnTo>
                <a:lnTo>
                  <a:pt x="38113" y="193936"/>
                </a:lnTo>
                <a:lnTo>
                  <a:pt x="64693" y="226811"/>
                </a:lnTo>
                <a:lnTo>
                  <a:pt x="90690" y="232169"/>
                </a:lnTo>
                <a:lnTo>
                  <a:pt x="100093" y="231350"/>
                </a:lnTo>
                <a:lnTo>
                  <a:pt x="137656" y="211764"/>
                </a:lnTo>
                <a:lnTo>
                  <a:pt x="167881" y="180582"/>
                </a:lnTo>
                <a:lnTo>
                  <a:pt x="167881" y="6945"/>
                </a:lnTo>
                <a:lnTo>
                  <a:pt x="167881" y="5903"/>
                </a:lnTo>
                <a:lnTo>
                  <a:pt x="180975" y="0"/>
                </a:lnTo>
                <a:lnTo>
                  <a:pt x="184150" y="0"/>
                </a:lnTo>
                <a:lnTo>
                  <a:pt x="187325" y="0"/>
                </a:lnTo>
                <a:lnTo>
                  <a:pt x="199428" y="4164"/>
                </a:lnTo>
                <a:lnTo>
                  <a:pt x="199923" y="4964"/>
                </a:lnTo>
                <a:lnTo>
                  <a:pt x="200228" y="5903"/>
                </a:lnTo>
                <a:lnTo>
                  <a:pt x="200228" y="6945"/>
                </a:lnTo>
                <a:lnTo>
                  <a:pt x="200228" y="249042"/>
                </a:lnTo>
                <a:close/>
              </a:path>
            </a:pathLst>
          </a:custGeom>
          <a:ln w="12698">
            <a:solidFill>
              <a:srgbClr val="000000"/>
            </a:solidFill>
          </a:ln>
        </p:spPr>
        <p:txBody>
          <a:bodyPr wrap="square" lIns="0" tIns="0" rIns="0" bIns="0" rtlCol="0"/>
          <a:lstStyle/>
          <a:p>
            <a:endParaRPr/>
          </a:p>
        </p:txBody>
      </p:sp>
      <p:sp>
        <p:nvSpPr>
          <p:cNvPr id="22" name="bg object 22"/>
          <p:cNvSpPr/>
          <p:nvPr/>
        </p:nvSpPr>
        <p:spPr>
          <a:xfrm>
            <a:off x="6556120" y="3111250"/>
            <a:ext cx="219075" cy="262255"/>
          </a:xfrm>
          <a:custGeom>
            <a:avLst/>
            <a:gdLst/>
            <a:ahLst/>
            <a:cxnLst/>
            <a:rect l="l" t="t" r="r" b="b"/>
            <a:pathLst>
              <a:path w="219075" h="262254">
                <a:moveTo>
                  <a:pt x="218490" y="118471"/>
                </a:moveTo>
                <a:lnTo>
                  <a:pt x="218490" y="124819"/>
                </a:lnTo>
                <a:lnTo>
                  <a:pt x="216750" y="129187"/>
                </a:lnTo>
                <a:lnTo>
                  <a:pt x="213321" y="131561"/>
                </a:lnTo>
                <a:lnTo>
                  <a:pt x="209854" y="133948"/>
                </a:lnTo>
                <a:lnTo>
                  <a:pt x="206476" y="135142"/>
                </a:lnTo>
                <a:lnTo>
                  <a:pt x="203200" y="135142"/>
                </a:lnTo>
                <a:lnTo>
                  <a:pt x="34925" y="135142"/>
                </a:lnTo>
                <a:lnTo>
                  <a:pt x="39293" y="176012"/>
                </a:lnTo>
                <a:lnTo>
                  <a:pt x="59816" y="213264"/>
                </a:lnTo>
                <a:lnTo>
                  <a:pt x="99907" y="232234"/>
                </a:lnTo>
                <a:lnTo>
                  <a:pt x="122237" y="233959"/>
                </a:lnTo>
                <a:lnTo>
                  <a:pt x="130633" y="233773"/>
                </a:lnTo>
                <a:lnTo>
                  <a:pt x="169964" y="226811"/>
                </a:lnTo>
                <a:lnTo>
                  <a:pt x="176618" y="224436"/>
                </a:lnTo>
                <a:lnTo>
                  <a:pt x="183362" y="222049"/>
                </a:lnTo>
                <a:lnTo>
                  <a:pt x="188823" y="219866"/>
                </a:lnTo>
                <a:lnTo>
                  <a:pt x="193090" y="217885"/>
                </a:lnTo>
                <a:lnTo>
                  <a:pt x="197307" y="215904"/>
                </a:lnTo>
                <a:lnTo>
                  <a:pt x="200329" y="214914"/>
                </a:lnTo>
                <a:lnTo>
                  <a:pt x="202209" y="214914"/>
                </a:lnTo>
                <a:lnTo>
                  <a:pt x="203250" y="214914"/>
                </a:lnTo>
                <a:lnTo>
                  <a:pt x="204241" y="215206"/>
                </a:lnTo>
                <a:lnTo>
                  <a:pt x="208965" y="226760"/>
                </a:lnTo>
                <a:lnTo>
                  <a:pt x="208965" y="229401"/>
                </a:lnTo>
                <a:lnTo>
                  <a:pt x="208965" y="230581"/>
                </a:lnTo>
                <a:lnTo>
                  <a:pt x="207962" y="236346"/>
                </a:lnTo>
                <a:lnTo>
                  <a:pt x="207670" y="237285"/>
                </a:lnTo>
                <a:lnTo>
                  <a:pt x="171616" y="254655"/>
                </a:lnTo>
                <a:lnTo>
                  <a:pt x="127043" y="261563"/>
                </a:lnTo>
                <a:lnTo>
                  <a:pt x="118478" y="261739"/>
                </a:lnTo>
                <a:lnTo>
                  <a:pt x="104504" y="261218"/>
                </a:lnTo>
                <a:lnTo>
                  <a:pt x="57090" y="248663"/>
                </a:lnTo>
                <a:lnTo>
                  <a:pt x="23479" y="219694"/>
                </a:lnTo>
                <a:lnTo>
                  <a:pt x="4361" y="175034"/>
                </a:lnTo>
                <a:lnTo>
                  <a:pt x="0" y="131168"/>
                </a:lnTo>
                <a:lnTo>
                  <a:pt x="495" y="116209"/>
                </a:lnTo>
                <a:lnTo>
                  <a:pt x="7937" y="76204"/>
                </a:lnTo>
                <a:lnTo>
                  <a:pt x="30962" y="34928"/>
                </a:lnTo>
                <a:lnTo>
                  <a:pt x="67271" y="8925"/>
                </a:lnTo>
                <a:lnTo>
                  <a:pt x="114300" y="0"/>
                </a:lnTo>
                <a:lnTo>
                  <a:pt x="127682" y="574"/>
                </a:lnTo>
                <a:lnTo>
                  <a:pt x="171119" y="14004"/>
                </a:lnTo>
                <a:lnTo>
                  <a:pt x="199977" y="41513"/>
                </a:lnTo>
                <a:lnTo>
                  <a:pt x="215136" y="79519"/>
                </a:lnTo>
                <a:lnTo>
                  <a:pt x="218490" y="111920"/>
                </a:lnTo>
                <a:lnTo>
                  <a:pt x="218490" y="118471"/>
                </a:lnTo>
                <a:close/>
              </a:path>
            </a:pathLst>
          </a:custGeom>
          <a:ln w="12698">
            <a:solidFill>
              <a:srgbClr val="000000"/>
            </a:solidFill>
          </a:ln>
        </p:spPr>
        <p:txBody>
          <a:bodyPr wrap="square" lIns="0" tIns="0" rIns="0" bIns="0" rtlCol="0"/>
          <a:lstStyle/>
          <a:p>
            <a:endParaRPr/>
          </a:p>
        </p:txBody>
      </p:sp>
      <p:pic>
        <p:nvPicPr>
          <p:cNvPr id="23" name="bg object 23"/>
          <p:cNvPicPr/>
          <p:nvPr/>
        </p:nvPicPr>
        <p:blipFill>
          <a:blip r:embed="rId3" cstate="print"/>
          <a:stretch>
            <a:fillRect/>
          </a:stretch>
        </p:blipFill>
        <p:spPr>
          <a:xfrm>
            <a:off x="6584697" y="3132085"/>
            <a:ext cx="162722" cy="94463"/>
          </a:xfrm>
          <a:prstGeom prst="rect">
            <a:avLst/>
          </a:prstGeom>
        </p:spPr>
      </p:pic>
      <p:sp>
        <p:nvSpPr>
          <p:cNvPr id="24" name="bg object 24"/>
          <p:cNvSpPr/>
          <p:nvPr/>
        </p:nvSpPr>
        <p:spPr>
          <a:xfrm>
            <a:off x="6852196" y="3111250"/>
            <a:ext cx="200660" cy="259079"/>
          </a:xfrm>
          <a:custGeom>
            <a:avLst/>
            <a:gdLst/>
            <a:ahLst/>
            <a:cxnLst/>
            <a:rect l="l" t="t" r="r" b="b"/>
            <a:pathLst>
              <a:path w="200659" h="259079">
                <a:moveTo>
                  <a:pt x="200228" y="251823"/>
                </a:moveTo>
                <a:lnTo>
                  <a:pt x="200228" y="252915"/>
                </a:lnTo>
                <a:lnTo>
                  <a:pt x="199923" y="253905"/>
                </a:lnTo>
                <a:lnTo>
                  <a:pt x="199428" y="254794"/>
                </a:lnTo>
                <a:lnTo>
                  <a:pt x="198881" y="255733"/>
                </a:lnTo>
                <a:lnTo>
                  <a:pt x="198043" y="256482"/>
                </a:lnTo>
                <a:lnTo>
                  <a:pt x="196850" y="256978"/>
                </a:lnTo>
                <a:lnTo>
                  <a:pt x="195656" y="257473"/>
                </a:lnTo>
                <a:lnTo>
                  <a:pt x="193967" y="257866"/>
                </a:lnTo>
                <a:lnTo>
                  <a:pt x="191884" y="258171"/>
                </a:lnTo>
                <a:lnTo>
                  <a:pt x="189750" y="258565"/>
                </a:lnTo>
                <a:lnTo>
                  <a:pt x="187172" y="258768"/>
                </a:lnTo>
                <a:lnTo>
                  <a:pt x="184150" y="258768"/>
                </a:lnTo>
                <a:lnTo>
                  <a:pt x="180822" y="258768"/>
                </a:lnTo>
                <a:lnTo>
                  <a:pt x="178092" y="258565"/>
                </a:lnTo>
                <a:lnTo>
                  <a:pt x="176009" y="258171"/>
                </a:lnTo>
                <a:lnTo>
                  <a:pt x="173875" y="257866"/>
                </a:lnTo>
                <a:lnTo>
                  <a:pt x="167678" y="252915"/>
                </a:lnTo>
                <a:lnTo>
                  <a:pt x="167678" y="251823"/>
                </a:lnTo>
                <a:lnTo>
                  <a:pt x="167678" y="108149"/>
                </a:lnTo>
                <a:lnTo>
                  <a:pt x="162171" y="65061"/>
                </a:lnTo>
                <a:lnTo>
                  <a:pt x="135331" y="32147"/>
                </a:lnTo>
                <a:lnTo>
                  <a:pt x="109537" y="26586"/>
                </a:lnTo>
                <a:lnTo>
                  <a:pt x="100191" y="27405"/>
                </a:lnTo>
                <a:lnTo>
                  <a:pt x="62472" y="47011"/>
                </a:lnTo>
                <a:lnTo>
                  <a:pt x="32346" y="78185"/>
                </a:lnTo>
                <a:lnTo>
                  <a:pt x="32346" y="251823"/>
                </a:lnTo>
                <a:lnTo>
                  <a:pt x="32346" y="252915"/>
                </a:lnTo>
                <a:lnTo>
                  <a:pt x="28968" y="256978"/>
                </a:lnTo>
                <a:lnTo>
                  <a:pt x="27774" y="257473"/>
                </a:lnTo>
                <a:lnTo>
                  <a:pt x="26098" y="257866"/>
                </a:lnTo>
                <a:lnTo>
                  <a:pt x="24015" y="258171"/>
                </a:lnTo>
                <a:lnTo>
                  <a:pt x="22021" y="258565"/>
                </a:lnTo>
                <a:lnTo>
                  <a:pt x="19342" y="258768"/>
                </a:lnTo>
                <a:lnTo>
                  <a:pt x="16078" y="258768"/>
                </a:lnTo>
                <a:lnTo>
                  <a:pt x="12903" y="258768"/>
                </a:lnTo>
                <a:lnTo>
                  <a:pt x="10223" y="258565"/>
                </a:lnTo>
                <a:lnTo>
                  <a:pt x="8140" y="258171"/>
                </a:lnTo>
                <a:lnTo>
                  <a:pt x="6146" y="257866"/>
                </a:lnTo>
                <a:lnTo>
                  <a:pt x="0" y="252915"/>
                </a:lnTo>
                <a:lnTo>
                  <a:pt x="0" y="251823"/>
                </a:lnTo>
                <a:lnTo>
                  <a:pt x="0" y="9725"/>
                </a:lnTo>
                <a:lnTo>
                  <a:pt x="0" y="8684"/>
                </a:lnTo>
                <a:lnTo>
                  <a:pt x="203" y="7744"/>
                </a:lnTo>
                <a:lnTo>
                  <a:pt x="12407" y="2780"/>
                </a:lnTo>
                <a:lnTo>
                  <a:pt x="15481" y="2780"/>
                </a:lnTo>
                <a:lnTo>
                  <a:pt x="18503" y="2780"/>
                </a:lnTo>
                <a:lnTo>
                  <a:pt x="29959" y="6945"/>
                </a:lnTo>
                <a:lnTo>
                  <a:pt x="30454" y="7744"/>
                </a:lnTo>
                <a:lnTo>
                  <a:pt x="30759" y="8684"/>
                </a:lnTo>
                <a:lnTo>
                  <a:pt x="30759" y="9725"/>
                </a:lnTo>
                <a:lnTo>
                  <a:pt x="30759" y="44057"/>
                </a:lnTo>
                <a:lnTo>
                  <a:pt x="62150" y="16491"/>
                </a:lnTo>
                <a:lnTo>
                  <a:pt x="103035" y="660"/>
                </a:lnTo>
                <a:lnTo>
                  <a:pt x="113106" y="0"/>
                </a:lnTo>
                <a:lnTo>
                  <a:pt x="124808" y="500"/>
                </a:lnTo>
                <a:lnTo>
                  <a:pt x="161922" y="12271"/>
                </a:lnTo>
                <a:lnTo>
                  <a:pt x="189787" y="44409"/>
                </a:lnTo>
                <a:lnTo>
                  <a:pt x="199080" y="81527"/>
                </a:lnTo>
                <a:lnTo>
                  <a:pt x="200228" y="105368"/>
                </a:lnTo>
                <a:lnTo>
                  <a:pt x="200228" y="251823"/>
                </a:lnTo>
                <a:close/>
              </a:path>
            </a:pathLst>
          </a:custGeom>
          <a:ln w="12698">
            <a:solidFill>
              <a:srgbClr val="000000"/>
            </a:solidFill>
          </a:ln>
        </p:spPr>
        <p:txBody>
          <a:bodyPr wrap="square" lIns="0" tIns="0" rIns="0" bIns="0" rtlCol="0"/>
          <a:lstStyle/>
          <a:p>
            <a:endParaRPr/>
          </a:p>
        </p:txBody>
      </p:sp>
      <p:sp>
        <p:nvSpPr>
          <p:cNvPr id="25" name="bg object 25"/>
          <p:cNvSpPr/>
          <p:nvPr/>
        </p:nvSpPr>
        <p:spPr>
          <a:xfrm>
            <a:off x="7126134" y="3111250"/>
            <a:ext cx="459740" cy="262255"/>
          </a:xfrm>
          <a:custGeom>
            <a:avLst/>
            <a:gdLst/>
            <a:ahLst/>
            <a:cxnLst/>
            <a:rect l="l" t="t" r="r" b="b"/>
            <a:pathLst>
              <a:path w="459740" h="262254">
                <a:moveTo>
                  <a:pt x="190703" y="215904"/>
                </a:moveTo>
                <a:lnTo>
                  <a:pt x="190703" y="218177"/>
                </a:lnTo>
                <a:lnTo>
                  <a:pt x="190550" y="220170"/>
                </a:lnTo>
                <a:lnTo>
                  <a:pt x="190309" y="221859"/>
                </a:lnTo>
                <a:lnTo>
                  <a:pt x="190157" y="223446"/>
                </a:lnTo>
                <a:lnTo>
                  <a:pt x="187921" y="229591"/>
                </a:lnTo>
                <a:lnTo>
                  <a:pt x="187375" y="230531"/>
                </a:lnTo>
                <a:lnTo>
                  <a:pt x="152996" y="252610"/>
                </a:lnTo>
                <a:lnTo>
                  <a:pt x="146100" y="255289"/>
                </a:lnTo>
                <a:lnTo>
                  <a:pt x="138607" y="257422"/>
                </a:lnTo>
                <a:lnTo>
                  <a:pt x="130581" y="259161"/>
                </a:lnTo>
                <a:lnTo>
                  <a:pt x="122643" y="260850"/>
                </a:lnTo>
                <a:lnTo>
                  <a:pt x="114350" y="261739"/>
                </a:lnTo>
                <a:lnTo>
                  <a:pt x="105765" y="261739"/>
                </a:lnTo>
                <a:lnTo>
                  <a:pt x="60325" y="253410"/>
                </a:lnTo>
                <a:lnTo>
                  <a:pt x="27190" y="228398"/>
                </a:lnTo>
                <a:lnTo>
                  <a:pt x="6946" y="188124"/>
                </a:lnTo>
                <a:lnTo>
                  <a:pt x="430" y="147991"/>
                </a:lnTo>
                <a:lnTo>
                  <a:pt x="0" y="132755"/>
                </a:lnTo>
                <a:lnTo>
                  <a:pt x="531" y="115754"/>
                </a:lnTo>
                <a:lnTo>
                  <a:pt x="8534" y="72433"/>
                </a:lnTo>
                <a:lnTo>
                  <a:pt x="31953" y="31157"/>
                </a:lnTo>
                <a:lnTo>
                  <a:pt x="67081" y="7541"/>
                </a:lnTo>
                <a:lnTo>
                  <a:pt x="110134" y="0"/>
                </a:lnTo>
                <a:lnTo>
                  <a:pt x="118325" y="0"/>
                </a:lnTo>
                <a:lnTo>
                  <a:pt x="160540" y="10665"/>
                </a:lnTo>
                <a:lnTo>
                  <a:pt x="171056" y="16873"/>
                </a:lnTo>
                <a:lnTo>
                  <a:pt x="175920" y="20047"/>
                </a:lnTo>
                <a:lnTo>
                  <a:pt x="179489" y="22777"/>
                </a:lnTo>
                <a:lnTo>
                  <a:pt x="181775" y="24999"/>
                </a:lnTo>
                <a:lnTo>
                  <a:pt x="184010" y="27132"/>
                </a:lnTo>
                <a:lnTo>
                  <a:pt x="185546" y="28770"/>
                </a:lnTo>
                <a:lnTo>
                  <a:pt x="186334" y="29963"/>
                </a:lnTo>
                <a:lnTo>
                  <a:pt x="187223" y="31157"/>
                </a:lnTo>
                <a:lnTo>
                  <a:pt x="187921" y="32490"/>
                </a:lnTo>
                <a:lnTo>
                  <a:pt x="188315" y="33937"/>
                </a:lnTo>
                <a:lnTo>
                  <a:pt x="188721" y="35271"/>
                </a:lnTo>
                <a:lnTo>
                  <a:pt x="188963" y="36807"/>
                </a:lnTo>
                <a:lnTo>
                  <a:pt x="189115" y="38495"/>
                </a:lnTo>
                <a:lnTo>
                  <a:pt x="189356" y="40235"/>
                </a:lnTo>
                <a:lnTo>
                  <a:pt x="189509" y="42266"/>
                </a:lnTo>
                <a:lnTo>
                  <a:pt x="189509" y="44653"/>
                </a:lnTo>
                <a:lnTo>
                  <a:pt x="189509" y="49808"/>
                </a:lnTo>
                <a:lnTo>
                  <a:pt x="188721" y="53477"/>
                </a:lnTo>
                <a:lnTo>
                  <a:pt x="187134" y="55560"/>
                </a:lnTo>
                <a:lnTo>
                  <a:pt x="185635" y="57553"/>
                </a:lnTo>
                <a:lnTo>
                  <a:pt x="184010" y="58543"/>
                </a:lnTo>
                <a:lnTo>
                  <a:pt x="182168" y="58543"/>
                </a:lnTo>
                <a:lnTo>
                  <a:pt x="179641" y="58543"/>
                </a:lnTo>
                <a:lnTo>
                  <a:pt x="176466" y="56956"/>
                </a:lnTo>
                <a:lnTo>
                  <a:pt x="172643" y="53782"/>
                </a:lnTo>
                <a:lnTo>
                  <a:pt x="168922" y="50506"/>
                </a:lnTo>
                <a:lnTo>
                  <a:pt x="164160" y="46926"/>
                </a:lnTo>
                <a:lnTo>
                  <a:pt x="123612" y="28970"/>
                </a:lnTo>
                <a:lnTo>
                  <a:pt x="107759" y="27780"/>
                </a:lnTo>
                <a:lnTo>
                  <a:pt x="90992" y="29455"/>
                </a:lnTo>
                <a:lnTo>
                  <a:pt x="52984" y="54569"/>
                </a:lnTo>
                <a:lnTo>
                  <a:pt x="34942" y="107969"/>
                </a:lnTo>
                <a:lnTo>
                  <a:pt x="33743" y="131764"/>
                </a:lnTo>
                <a:lnTo>
                  <a:pt x="34060" y="144096"/>
                </a:lnTo>
                <a:lnTo>
                  <a:pt x="41752" y="185548"/>
                </a:lnTo>
                <a:lnTo>
                  <a:pt x="64527" y="219283"/>
                </a:lnTo>
                <a:lnTo>
                  <a:pt x="100230" y="232980"/>
                </a:lnTo>
                <a:lnTo>
                  <a:pt x="108750" y="233362"/>
                </a:lnTo>
                <a:lnTo>
                  <a:pt x="116728" y="233054"/>
                </a:lnTo>
                <a:lnTo>
                  <a:pt x="153301" y="221211"/>
                </a:lnTo>
                <a:lnTo>
                  <a:pt x="159550" y="217098"/>
                </a:lnTo>
                <a:lnTo>
                  <a:pt x="165747" y="213022"/>
                </a:lnTo>
                <a:lnTo>
                  <a:pt x="170903" y="209302"/>
                </a:lnTo>
                <a:lnTo>
                  <a:pt x="175031" y="205976"/>
                </a:lnTo>
                <a:lnTo>
                  <a:pt x="179095" y="202560"/>
                </a:lnTo>
                <a:lnTo>
                  <a:pt x="182168" y="200821"/>
                </a:lnTo>
                <a:lnTo>
                  <a:pt x="184150" y="200821"/>
                </a:lnTo>
                <a:lnTo>
                  <a:pt x="185191" y="200821"/>
                </a:lnTo>
                <a:lnTo>
                  <a:pt x="186143" y="201164"/>
                </a:lnTo>
                <a:lnTo>
                  <a:pt x="186931" y="201811"/>
                </a:lnTo>
                <a:lnTo>
                  <a:pt x="187731" y="202357"/>
                </a:lnTo>
                <a:lnTo>
                  <a:pt x="188366" y="203297"/>
                </a:lnTo>
                <a:lnTo>
                  <a:pt x="188912" y="204592"/>
                </a:lnTo>
                <a:lnTo>
                  <a:pt x="189560" y="205925"/>
                </a:lnTo>
                <a:lnTo>
                  <a:pt x="190004" y="207563"/>
                </a:lnTo>
                <a:lnTo>
                  <a:pt x="190309" y="209556"/>
                </a:lnTo>
                <a:lnTo>
                  <a:pt x="190550" y="211435"/>
                </a:lnTo>
                <a:lnTo>
                  <a:pt x="190703" y="213517"/>
                </a:lnTo>
                <a:lnTo>
                  <a:pt x="190703" y="215904"/>
                </a:lnTo>
                <a:close/>
              </a:path>
              <a:path w="459740" h="262254">
                <a:moveTo>
                  <a:pt x="459143" y="118471"/>
                </a:moveTo>
                <a:lnTo>
                  <a:pt x="459143" y="124819"/>
                </a:lnTo>
                <a:lnTo>
                  <a:pt x="457403" y="129187"/>
                </a:lnTo>
                <a:lnTo>
                  <a:pt x="453974" y="131561"/>
                </a:lnTo>
                <a:lnTo>
                  <a:pt x="450507" y="133948"/>
                </a:lnTo>
                <a:lnTo>
                  <a:pt x="447128" y="135142"/>
                </a:lnTo>
                <a:lnTo>
                  <a:pt x="443852" y="135142"/>
                </a:lnTo>
                <a:lnTo>
                  <a:pt x="275577" y="135142"/>
                </a:lnTo>
                <a:lnTo>
                  <a:pt x="279946" y="176012"/>
                </a:lnTo>
                <a:lnTo>
                  <a:pt x="300468" y="213264"/>
                </a:lnTo>
                <a:lnTo>
                  <a:pt x="340561" y="232234"/>
                </a:lnTo>
                <a:lnTo>
                  <a:pt x="362902" y="233959"/>
                </a:lnTo>
                <a:lnTo>
                  <a:pt x="371291" y="233773"/>
                </a:lnTo>
                <a:lnTo>
                  <a:pt x="410616" y="226811"/>
                </a:lnTo>
                <a:lnTo>
                  <a:pt x="417271" y="224436"/>
                </a:lnTo>
                <a:lnTo>
                  <a:pt x="424014" y="222049"/>
                </a:lnTo>
                <a:lnTo>
                  <a:pt x="429475" y="219866"/>
                </a:lnTo>
                <a:lnTo>
                  <a:pt x="433743" y="217885"/>
                </a:lnTo>
                <a:lnTo>
                  <a:pt x="437959" y="215904"/>
                </a:lnTo>
                <a:lnTo>
                  <a:pt x="440982" y="214914"/>
                </a:lnTo>
                <a:lnTo>
                  <a:pt x="442861" y="214914"/>
                </a:lnTo>
                <a:lnTo>
                  <a:pt x="443903" y="214914"/>
                </a:lnTo>
                <a:lnTo>
                  <a:pt x="444906" y="215206"/>
                </a:lnTo>
                <a:lnTo>
                  <a:pt x="449618" y="226760"/>
                </a:lnTo>
                <a:lnTo>
                  <a:pt x="449618" y="229401"/>
                </a:lnTo>
                <a:lnTo>
                  <a:pt x="449618" y="230581"/>
                </a:lnTo>
                <a:lnTo>
                  <a:pt x="448627" y="236346"/>
                </a:lnTo>
                <a:lnTo>
                  <a:pt x="448322" y="237285"/>
                </a:lnTo>
                <a:lnTo>
                  <a:pt x="412268" y="254655"/>
                </a:lnTo>
                <a:lnTo>
                  <a:pt x="367695" y="261563"/>
                </a:lnTo>
                <a:lnTo>
                  <a:pt x="359130" y="261739"/>
                </a:lnTo>
                <a:lnTo>
                  <a:pt x="345156" y="261218"/>
                </a:lnTo>
                <a:lnTo>
                  <a:pt x="297742" y="248663"/>
                </a:lnTo>
                <a:lnTo>
                  <a:pt x="264131" y="219694"/>
                </a:lnTo>
                <a:lnTo>
                  <a:pt x="245013" y="175034"/>
                </a:lnTo>
                <a:lnTo>
                  <a:pt x="240652" y="131168"/>
                </a:lnTo>
                <a:lnTo>
                  <a:pt x="241147" y="116209"/>
                </a:lnTo>
                <a:lnTo>
                  <a:pt x="248602" y="76204"/>
                </a:lnTo>
                <a:lnTo>
                  <a:pt x="271614" y="34928"/>
                </a:lnTo>
                <a:lnTo>
                  <a:pt x="307924" y="8925"/>
                </a:lnTo>
                <a:lnTo>
                  <a:pt x="354952" y="0"/>
                </a:lnTo>
                <a:lnTo>
                  <a:pt x="368334" y="574"/>
                </a:lnTo>
                <a:lnTo>
                  <a:pt x="411771" y="14004"/>
                </a:lnTo>
                <a:lnTo>
                  <a:pt x="440629" y="41513"/>
                </a:lnTo>
                <a:lnTo>
                  <a:pt x="455789" y="79519"/>
                </a:lnTo>
                <a:lnTo>
                  <a:pt x="459143" y="111920"/>
                </a:lnTo>
                <a:lnTo>
                  <a:pt x="459143" y="118471"/>
                </a:lnTo>
                <a:close/>
              </a:path>
            </a:pathLst>
          </a:custGeom>
          <a:ln w="12698">
            <a:solidFill>
              <a:srgbClr val="000000"/>
            </a:solidFill>
          </a:ln>
        </p:spPr>
        <p:txBody>
          <a:bodyPr wrap="square" lIns="0" tIns="0" rIns="0" bIns="0" rtlCol="0"/>
          <a:lstStyle/>
          <a:p>
            <a:endParaRPr/>
          </a:p>
        </p:txBody>
      </p:sp>
      <p:pic>
        <p:nvPicPr>
          <p:cNvPr id="26" name="bg object 26"/>
          <p:cNvPicPr/>
          <p:nvPr/>
        </p:nvPicPr>
        <p:blipFill>
          <a:blip r:embed="rId3" cstate="print"/>
          <a:stretch>
            <a:fillRect/>
          </a:stretch>
        </p:blipFill>
        <p:spPr>
          <a:xfrm>
            <a:off x="7395363" y="3132085"/>
            <a:ext cx="162722" cy="94463"/>
          </a:xfrm>
          <a:prstGeom prst="rect">
            <a:avLst/>
          </a:prstGeom>
        </p:spPr>
      </p:pic>
      <p:sp>
        <p:nvSpPr>
          <p:cNvPr id="27" name="bg object 27"/>
          <p:cNvSpPr/>
          <p:nvPr/>
        </p:nvSpPr>
        <p:spPr>
          <a:xfrm>
            <a:off x="7772895" y="3111250"/>
            <a:ext cx="190500" cy="262255"/>
          </a:xfrm>
          <a:custGeom>
            <a:avLst/>
            <a:gdLst/>
            <a:ahLst/>
            <a:cxnLst/>
            <a:rect l="l" t="t" r="r" b="b"/>
            <a:pathLst>
              <a:path w="190500" h="262254">
                <a:moveTo>
                  <a:pt x="190106" y="251823"/>
                </a:moveTo>
                <a:lnTo>
                  <a:pt x="190106" y="253702"/>
                </a:lnTo>
                <a:lnTo>
                  <a:pt x="189509" y="255099"/>
                </a:lnTo>
                <a:lnTo>
                  <a:pt x="188315" y="255987"/>
                </a:lnTo>
                <a:lnTo>
                  <a:pt x="187223" y="256927"/>
                </a:lnTo>
                <a:lnTo>
                  <a:pt x="185737" y="257574"/>
                </a:lnTo>
                <a:lnTo>
                  <a:pt x="183756" y="257968"/>
                </a:lnTo>
                <a:lnTo>
                  <a:pt x="181864" y="258463"/>
                </a:lnTo>
                <a:lnTo>
                  <a:pt x="179285" y="258768"/>
                </a:lnTo>
                <a:lnTo>
                  <a:pt x="176009" y="258768"/>
                </a:lnTo>
                <a:lnTo>
                  <a:pt x="172935" y="258768"/>
                </a:lnTo>
                <a:lnTo>
                  <a:pt x="170306" y="258463"/>
                </a:lnTo>
                <a:lnTo>
                  <a:pt x="168071" y="257968"/>
                </a:lnTo>
                <a:lnTo>
                  <a:pt x="165938" y="257574"/>
                </a:lnTo>
                <a:lnTo>
                  <a:pt x="164312" y="256927"/>
                </a:lnTo>
                <a:lnTo>
                  <a:pt x="163118" y="255987"/>
                </a:lnTo>
                <a:lnTo>
                  <a:pt x="161925" y="255099"/>
                </a:lnTo>
                <a:lnTo>
                  <a:pt x="161328" y="253702"/>
                </a:lnTo>
                <a:lnTo>
                  <a:pt x="161328" y="251823"/>
                </a:lnTo>
                <a:lnTo>
                  <a:pt x="161328" y="224830"/>
                </a:lnTo>
                <a:lnTo>
                  <a:pt x="124625" y="252216"/>
                </a:lnTo>
                <a:lnTo>
                  <a:pt x="82943" y="261739"/>
                </a:lnTo>
                <a:lnTo>
                  <a:pt x="73457" y="261424"/>
                </a:lnTo>
                <a:lnTo>
                  <a:pt x="33872" y="250791"/>
                </a:lnTo>
                <a:lnTo>
                  <a:pt x="5753" y="220272"/>
                </a:lnTo>
                <a:lnTo>
                  <a:pt x="0" y="190892"/>
                </a:lnTo>
                <a:lnTo>
                  <a:pt x="521" y="181201"/>
                </a:lnTo>
                <a:lnTo>
                  <a:pt x="18591" y="142344"/>
                </a:lnTo>
                <a:lnTo>
                  <a:pt x="59303" y="119189"/>
                </a:lnTo>
                <a:lnTo>
                  <a:pt x="105381" y="111841"/>
                </a:lnTo>
                <a:lnTo>
                  <a:pt x="118465" y="111526"/>
                </a:lnTo>
                <a:lnTo>
                  <a:pt x="157759" y="111526"/>
                </a:lnTo>
                <a:lnTo>
                  <a:pt x="157759" y="90488"/>
                </a:lnTo>
                <a:lnTo>
                  <a:pt x="148729" y="48564"/>
                </a:lnTo>
                <a:lnTo>
                  <a:pt x="143865" y="43257"/>
                </a:lnTo>
                <a:lnTo>
                  <a:pt x="138950" y="37848"/>
                </a:lnTo>
                <a:lnTo>
                  <a:pt x="96050" y="27183"/>
                </a:lnTo>
                <a:lnTo>
                  <a:pt x="88102" y="27434"/>
                </a:lnTo>
                <a:lnTo>
                  <a:pt x="50253" y="36616"/>
                </a:lnTo>
                <a:lnTo>
                  <a:pt x="43662" y="39892"/>
                </a:lnTo>
                <a:lnTo>
                  <a:pt x="37160" y="43066"/>
                </a:lnTo>
                <a:lnTo>
                  <a:pt x="31750" y="45986"/>
                </a:lnTo>
                <a:lnTo>
                  <a:pt x="27381" y="48615"/>
                </a:lnTo>
                <a:lnTo>
                  <a:pt x="23114" y="51154"/>
                </a:lnTo>
                <a:lnTo>
                  <a:pt x="20091" y="52385"/>
                </a:lnTo>
                <a:lnTo>
                  <a:pt x="18262" y="52385"/>
                </a:lnTo>
                <a:lnTo>
                  <a:pt x="17170" y="52385"/>
                </a:lnTo>
                <a:lnTo>
                  <a:pt x="16167" y="52195"/>
                </a:lnTo>
                <a:lnTo>
                  <a:pt x="15278" y="51789"/>
                </a:lnTo>
                <a:lnTo>
                  <a:pt x="14338" y="51395"/>
                </a:lnTo>
                <a:lnTo>
                  <a:pt x="11112" y="42761"/>
                </a:lnTo>
                <a:lnTo>
                  <a:pt x="11112" y="40476"/>
                </a:lnTo>
                <a:lnTo>
                  <a:pt x="11112" y="36807"/>
                </a:lnTo>
                <a:lnTo>
                  <a:pt x="16268" y="24999"/>
                </a:lnTo>
                <a:lnTo>
                  <a:pt x="18503" y="22777"/>
                </a:lnTo>
                <a:lnTo>
                  <a:pt x="48425" y="8735"/>
                </a:lnTo>
                <a:lnTo>
                  <a:pt x="55956" y="6107"/>
                </a:lnTo>
                <a:lnTo>
                  <a:pt x="99021" y="0"/>
                </a:lnTo>
                <a:lnTo>
                  <a:pt x="111216" y="371"/>
                </a:lnTo>
                <a:lnTo>
                  <a:pt x="150179" y="9268"/>
                </a:lnTo>
                <a:lnTo>
                  <a:pt x="179362" y="35691"/>
                </a:lnTo>
                <a:lnTo>
                  <a:pt x="189818" y="77968"/>
                </a:lnTo>
                <a:lnTo>
                  <a:pt x="190106" y="88114"/>
                </a:lnTo>
                <a:lnTo>
                  <a:pt x="190106" y="251823"/>
                </a:lnTo>
                <a:close/>
              </a:path>
            </a:pathLst>
          </a:custGeom>
          <a:ln w="12698">
            <a:solidFill>
              <a:srgbClr val="000000"/>
            </a:solidFill>
          </a:ln>
        </p:spPr>
        <p:txBody>
          <a:bodyPr wrap="square" lIns="0" tIns="0" rIns="0" bIns="0" rtlCol="0"/>
          <a:lstStyle/>
          <a:p>
            <a:endParaRPr/>
          </a:p>
        </p:txBody>
      </p:sp>
      <p:pic>
        <p:nvPicPr>
          <p:cNvPr id="28" name="bg object 28"/>
          <p:cNvPicPr/>
          <p:nvPr/>
        </p:nvPicPr>
        <p:blipFill>
          <a:blip r:embed="rId4" cstate="print"/>
          <a:stretch>
            <a:fillRect/>
          </a:stretch>
        </p:blipFill>
        <p:spPr>
          <a:xfrm>
            <a:off x="7800874" y="3242620"/>
            <a:ext cx="136129" cy="109331"/>
          </a:xfrm>
          <a:prstGeom prst="rect">
            <a:avLst/>
          </a:prstGeom>
        </p:spPr>
      </p:pic>
      <p:sp>
        <p:nvSpPr>
          <p:cNvPr id="29" name="bg object 29"/>
          <p:cNvSpPr/>
          <p:nvPr/>
        </p:nvSpPr>
        <p:spPr>
          <a:xfrm>
            <a:off x="8055571" y="3111250"/>
            <a:ext cx="200660" cy="259079"/>
          </a:xfrm>
          <a:custGeom>
            <a:avLst/>
            <a:gdLst/>
            <a:ahLst/>
            <a:cxnLst/>
            <a:rect l="l" t="t" r="r" b="b"/>
            <a:pathLst>
              <a:path w="200659" h="259079">
                <a:moveTo>
                  <a:pt x="200215" y="251823"/>
                </a:moveTo>
                <a:lnTo>
                  <a:pt x="200215" y="252915"/>
                </a:lnTo>
                <a:lnTo>
                  <a:pt x="199923" y="253905"/>
                </a:lnTo>
                <a:lnTo>
                  <a:pt x="199428" y="254794"/>
                </a:lnTo>
                <a:lnTo>
                  <a:pt x="198881" y="255733"/>
                </a:lnTo>
                <a:lnTo>
                  <a:pt x="198043" y="256482"/>
                </a:lnTo>
                <a:lnTo>
                  <a:pt x="196850" y="256978"/>
                </a:lnTo>
                <a:lnTo>
                  <a:pt x="195656" y="257473"/>
                </a:lnTo>
                <a:lnTo>
                  <a:pt x="193967" y="257866"/>
                </a:lnTo>
                <a:lnTo>
                  <a:pt x="191884" y="258171"/>
                </a:lnTo>
                <a:lnTo>
                  <a:pt x="189750" y="258565"/>
                </a:lnTo>
                <a:lnTo>
                  <a:pt x="187172" y="258768"/>
                </a:lnTo>
                <a:lnTo>
                  <a:pt x="184150" y="258768"/>
                </a:lnTo>
                <a:lnTo>
                  <a:pt x="180822" y="258768"/>
                </a:lnTo>
                <a:lnTo>
                  <a:pt x="178092" y="258565"/>
                </a:lnTo>
                <a:lnTo>
                  <a:pt x="176009" y="258171"/>
                </a:lnTo>
                <a:lnTo>
                  <a:pt x="173875" y="257866"/>
                </a:lnTo>
                <a:lnTo>
                  <a:pt x="167678" y="252915"/>
                </a:lnTo>
                <a:lnTo>
                  <a:pt x="167678" y="251823"/>
                </a:lnTo>
                <a:lnTo>
                  <a:pt x="167678" y="108149"/>
                </a:lnTo>
                <a:lnTo>
                  <a:pt x="162171" y="65061"/>
                </a:lnTo>
                <a:lnTo>
                  <a:pt x="135331" y="32147"/>
                </a:lnTo>
                <a:lnTo>
                  <a:pt x="109537" y="26586"/>
                </a:lnTo>
                <a:lnTo>
                  <a:pt x="100186" y="27405"/>
                </a:lnTo>
                <a:lnTo>
                  <a:pt x="62472" y="47011"/>
                </a:lnTo>
                <a:lnTo>
                  <a:pt x="32346" y="78185"/>
                </a:lnTo>
                <a:lnTo>
                  <a:pt x="32346" y="251823"/>
                </a:lnTo>
                <a:lnTo>
                  <a:pt x="32346" y="252915"/>
                </a:lnTo>
                <a:lnTo>
                  <a:pt x="28968" y="256978"/>
                </a:lnTo>
                <a:lnTo>
                  <a:pt x="27774" y="257473"/>
                </a:lnTo>
                <a:lnTo>
                  <a:pt x="26098" y="257866"/>
                </a:lnTo>
                <a:lnTo>
                  <a:pt x="24015" y="258171"/>
                </a:lnTo>
                <a:lnTo>
                  <a:pt x="22021" y="258565"/>
                </a:lnTo>
                <a:lnTo>
                  <a:pt x="19342" y="258768"/>
                </a:lnTo>
                <a:lnTo>
                  <a:pt x="16065" y="258768"/>
                </a:lnTo>
                <a:lnTo>
                  <a:pt x="12890" y="258768"/>
                </a:lnTo>
                <a:lnTo>
                  <a:pt x="10223" y="258565"/>
                </a:lnTo>
                <a:lnTo>
                  <a:pt x="8140" y="258171"/>
                </a:lnTo>
                <a:lnTo>
                  <a:pt x="6146" y="257866"/>
                </a:lnTo>
                <a:lnTo>
                  <a:pt x="0" y="252915"/>
                </a:lnTo>
                <a:lnTo>
                  <a:pt x="0" y="251823"/>
                </a:lnTo>
                <a:lnTo>
                  <a:pt x="0" y="9725"/>
                </a:lnTo>
                <a:lnTo>
                  <a:pt x="0" y="8684"/>
                </a:lnTo>
                <a:lnTo>
                  <a:pt x="190" y="7744"/>
                </a:lnTo>
                <a:lnTo>
                  <a:pt x="12395" y="2780"/>
                </a:lnTo>
                <a:lnTo>
                  <a:pt x="15481" y="2780"/>
                </a:lnTo>
                <a:lnTo>
                  <a:pt x="18503" y="2780"/>
                </a:lnTo>
                <a:lnTo>
                  <a:pt x="29959" y="6945"/>
                </a:lnTo>
                <a:lnTo>
                  <a:pt x="30454" y="7744"/>
                </a:lnTo>
                <a:lnTo>
                  <a:pt x="30759" y="8684"/>
                </a:lnTo>
                <a:lnTo>
                  <a:pt x="30759" y="9725"/>
                </a:lnTo>
                <a:lnTo>
                  <a:pt x="30759" y="44057"/>
                </a:lnTo>
                <a:lnTo>
                  <a:pt x="62150" y="16491"/>
                </a:lnTo>
                <a:lnTo>
                  <a:pt x="103030" y="660"/>
                </a:lnTo>
                <a:lnTo>
                  <a:pt x="113106" y="0"/>
                </a:lnTo>
                <a:lnTo>
                  <a:pt x="124808" y="500"/>
                </a:lnTo>
                <a:lnTo>
                  <a:pt x="161922" y="12271"/>
                </a:lnTo>
                <a:lnTo>
                  <a:pt x="189787" y="44409"/>
                </a:lnTo>
                <a:lnTo>
                  <a:pt x="199069" y="81527"/>
                </a:lnTo>
                <a:lnTo>
                  <a:pt x="200215" y="105368"/>
                </a:lnTo>
                <a:lnTo>
                  <a:pt x="200215" y="251823"/>
                </a:lnTo>
                <a:close/>
              </a:path>
            </a:pathLst>
          </a:custGeom>
          <a:ln w="12698">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7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5426" y="1062362"/>
            <a:ext cx="9282547" cy="1153160"/>
          </a:xfrm>
          <a:prstGeom prst="rect">
            <a:avLst/>
          </a:prstGeom>
        </p:spPr>
        <p:txBody>
          <a:bodyPr wrap="square" lIns="0" tIns="0" rIns="0" bIns="0">
            <a:spAutoFit/>
          </a:bodyPr>
          <a:lstStyle>
            <a:lvl1pPr>
              <a:defRPr sz="3700" b="0" i="0">
                <a:solidFill>
                  <a:schemeClr val="tx1"/>
                </a:solidFill>
                <a:latin typeface="Calibri"/>
                <a:cs typeface="Calibri"/>
              </a:defRPr>
            </a:lvl1pPr>
          </a:lstStyle>
          <a:p>
            <a:endParaRPr/>
          </a:p>
        </p:txBody>
      </p:sp>
      <p:sp>
        <p:nvSpPr>
          <p:cNvPr id="3" name="Holder 3"/>
          <p:cNvSpPr>
            <a:spLocks noGrp="1"/>
          </p:cNvSpPr>
          <p:nvPr>
            <p:ph type="body" idx="1"/>
          </p:nvPr>
        </p:nvSpPr>
        <p:spPr>
          <a:xfrm>
            <a:off x="614565" y="1146873"/>
            <a:ext cx="9464268" cy="1534795"/>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8470" y="1932051"/>
            <a:ext cx="6780530" cy="2169184"/>
          </a:xfrm>
          <a:prstGeom prst="rect">
            <a:avLst/>
          </a:prstGeom>
        </p:spPr>
        <p:txBody>
          <a:bodyPr vert="horz" wrap="square" lIns="0" tIns="65405" rIns="0" bIns="0" rtlCol="0">
            <a:spAutoFit/>
          </a:bodyPr>
          <a:lstStyle/>
          <a:p>
            <a:pPr marL="12700" marR="5080">
              <a:lnSpc>
                <a:spcPts val="4100"/>
              </a:lnSpc>
              <a:spcBef>
                <a:spcPts val="515"/>
              </a:spcBef>
            </a:pPr>
            <a:r>
              <a:rPr lang="el-GR" dirty="0"/>
              <a:t>Τεχνητή νοημοσύνη, αλγοριθμική λήψη αποφάσεων και μεγάλα δεδομένα:</a:t>
            </a:r>
            <a:br>
              <a:rPr lang="el-GR" dirty="0"/>
            </a:br>
            <a:r>
              <a:rPr lang="el-GR" dirty="0"/>
              <a:t>Κίνδυνοι και Δυνατότητες</a:t>
            </a:r>
            <a:endParaRPr spc="-10" dirty="0"/>
          </a:p>
        </p:txBody>
      </p:sp>
      <p:sp>
        <p:nvSpPr>
          <p:cNvPr id="3" name="object 3"/>
          <p:cNvSpPr txBox="1"/>
          <p:nvPr/>
        </p:nvSpPr>
        <p:spPr>
          <a:xfrm>
            <a:off x="1544430" y="5278105"/>
            <a:ext cx="1910080" cy="739140"/>
          </a:xfrm>
          <a:prstGeom prst="rect">
            <a:avLst/>
          </a:prstGeom>
        </p:spPr>
        <p:txBody>
          <a:bodyPr vert="horz" wrap="square" lIns="0" tIns="12700" rIns="0" bIns="0" rtlCol="0">
            <a:spAutoFit/>
          </a:bodyPr>
          <a:lstStyle/>
          <a:p>
            <a:pPr marL="12700" marR="5080">
              <a:lnSpc>
                <a:spcPct val="117000"/>
              </a:lnSpc>
              <a:spcBef>
                <a:spcPts val="100"/>
              </a:spcBef>
            </a:pPr>
            <a:r>
              <a:rPr sz="2000" dirty="0">
                <a:latin typeface="Calibri"/>
                <a:cs typeface="Calibri"/>
              </a:rPr>
              <a:t>Francesca</a:t>
            </a:r>
            <a:r>
              <a:rPr sz="2000" spc="45" dirty="0">
                <a:latin typeface="Calibri"/>
                <a:cs typeface="Calibri"/>
              </a:rPr>
              <a:t>  </a:t>
            </a:r>
            <a:r>
              <a:rPr sz="2000" spc="-10" dirty="0">
                <a:latin typeface="Calibri"/>
                <a:cs typeface="Calibri"/>
              </a:rPr>
              <a:t>Lagioia </a:t>
            </a:r>
            <a:r>
              <a:rPr sz="2000" dirty="0">
                <a:latin typeface="Calibri"/>
                <a:cs typeface="Calibri"/>
              </a:rPr>
              <a:t>Giovanni</a:t>
            </a:r>
            <a:r>
              <a:rPr sz="2000" spc="95" dirty="0">
                <a:latin typeface="Calibri"/>
                <a:cs typeface="Calibri"/>
              </a:rPr>
              <a:t> </a:t>
            </a:r>
            <a:r>
              <a:rPr sz="2000" spc="-10" dirty="0">
                <a:latin typeface="Calibri"/>
                <a:cs typeface="Calibri"/>
              </a:rPr>
              <a:t>Sartor</a:t>
            </a:r>
            <a:endParaRPr sz="2000">
              <a:latin typeface="Calibri"/>
              <a:cs typeface="Calibri"/>
            </a:endParaRPr>
          </a:p>
        </p:txBody>
      </p:sp>
      <p:pic>
        <p:nvPicPr>
          <p:cNvPr id="4" name="object 4"/>
          <p:cNvPicPr/>
          <p:nvPr/>
        </p:nvPicPr>
        <p:blipFill>
          <a:blip r:embed="rId2" cstate="print"/>
          <a:stretch>
            <a:fillRect/>
          </a:stretch>
        </p:blipFill>
        <p:spPr>
          <a:xfrm>
            <a:off x="1609438" y="6586867"/>
            <a:ext cx="7824561" cy="406015"/>
          </a:xfrm>
          <a:prstGeom prst="rect">
            <a:avLst/>
          </a:prstGeom>
        </p:spPr>
      </p:pic>
      <p:pic>
        <p:nvPicPr>
          <p:cNvPr id="5" name="object 5"/>
          <p:cNvPicPr/>
          <p:nvPr/>
        </p:nvPicPr>
        <p:blipFill>
          <a:blip r:embed="rId3" cstate="print"/>
          <a:stretch>
            <a:fillRect/>
          </a:stretch>
        </p:blipFill>
        <p:spPr>
          <a:xfrm>
            <a:off x="244554" y="316481"/>
            <a:ext cx="4673600" cy="508000"/>
          </a:xfrm>
          <a:prstGeom prst="rect">
            <a:avLst/>
          </a:prstGeom>
        </p:spPr>
      </p:pic>
      <p:pic>
        <p:nvPicPr>
          <p:cNvPr id="6" name="object 6"/>
          <p:cNvPicPr/>
          <p:nvPr/>
        </p:nvPicPr>
        <p:blipFill>
          <a:blip r:embed="rId4" cstate="print"/>
          <a:stretch>
            <a:fillRect/>
          </a:stretch>
        </p:blipFill>
        <p:spPr>
          <a:xfrm>
            <a:off x="9357868" y="139954"/>
            <a:ext cx="1041400" cy="93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3888" y="528375"/>
            <a:ext cx="8660765" cy="1120820"/>
          </a:xfrm>
          <a:prstGeom prst="rect">
            <a:avLst/>
          </a:prstGeom>
        </p:spPr>
        <p:txBody>
          <a:bodyPr vert="horz" wrap="square" lIns="0" tIns="12700" rIns="0" bIns="0" rtlCol="0">
            <a:spAutoFit/>
          </a:bodyPr>
          <a:lstStyle/>
          <a:p>
            <a:pPr marL="12700">
              <a:lnSpc>
                <a:spcPct val="100000"/>
              </a:lnSpc>
              <a:spcBef>
                <a:spcPts val="100"/>
              </a:spcBef>
            </a:pPr>
            <a:r>
              <a:rPr lang="el-GR" sz="3600" spc="-30" dirty="0"/>
              <a:t>Παράδειγμα επιβλεπόμενης μάθησης: αίτημα για εγγύηση</a:t>
            </a:r>
            <a:endParaRPr sz="3600" dirty="0"/>
          </a:p>
        </p:txBody>
      </p:sp>
      <p:graphicFrame>
        <p:nvGraphicFramePr>
          <p:cNvPr id="10" name="object 10"/>
          <p:cNvGraphicFramePr>
            <a:graphicFrameLocks noGrp="1"/>
          </p:cNvGraphicFramePr>
          <p:nvPr/>
        </p:nvGraphicFramePr>
        <p:xfrm>
          <a:off x="1170279" y="1853653"/>
          <a:ext cx="4998083" cy="2548890"/>
        </p:xfrm>
        <a:graphic>
          <a:graphicData uri="http://schemas.openxmlformats.org/drawingml/2006/table">
            <a:tbl>
              <a:tblPr firstRow="1" bandRow="1">
                <a:tableStyleId>{2D5ABB26-0587-4C30-8999-92F81FD0307C}</a:tableStyleId>
              </a:tblPr>
              <a:tblGrid>
                <a:gridCol w="583565">
                  <a:extLst>
                    <a:ext uri="{9D8B030D-6E8A-4147-A177-3AD203B41FA5}">
                      <a16:colId xmlns:a16="http://schemas.microsoft.com/office/drawing/2014/main" val="20000"/>
                    </a:ext>
                  </a:extLst>
                </a:gridCol>
                <a:gridCol w="680720">
                  <a:extLst>
                    <a:ext uri="{9D8B030D-6E8A-4147-A177-3AD203B41FA5}">
                      <a16:colId xmlns:a16="http://schemas.microsoft.com/office/drawing/2014/main" val="20001"/>
                    </a:ext>
                  </a:extLst>
                </a:gridCol>
                <a:gridCol w="680719">
                  <a:extLst>
                    <a:ext uri="{9D8B030D-6E8A-4147-A177-3AD203B41FA5}">
                      <a16:colId xmlns:a16="http://schemas.microsoft.com/office/drawing/2014/main" val="20002"/>
                    </a:ext>
                  </a:extLst>
                </a:gridCol>
                <a:gridCol w="894715">
                  <a:extLst>
                    <a:ext uri="{9D8B030D-6E8A-4147-A177-3AD203B41FA5}">
                      <a16:colId xmlns:a16="http://schemas.microsoft.com/office/drawing/2014/main" val="20003"/>
                    </a:ext>
                  </a:extLst>
                </a:gridCol>
                <a:gridCol w="1186179">
                  <a:extLst>
                    <a:ext uri="{9D8B030D-6E8A-4147-A177-3AD203B41FA5}">
                      <a16:colId xmlns:a16="http://schemas.microsoft.com/office/drawing/2014/main" val="20004"/>
                    </a:ext>
                  </a:extLst>
                </a:gridCol>
                <a:gridCol w="972185">
                  <a:extLst>
                    <a:ext uri="{9D8B030D-6E8A-4147-A177-3AD203B41FA5}">
                      <a16:colId xmlns:a16="http://schemas.microsoft.com/office/drawing/2014/main" val="20005"/>
                    </a:ext>
                  </a:extLst>
                </a:gridCol>
              </a:tblGrid>
              <a:tr h="285750">
                <a:tc gridSpan="5">
                  <a:txBody>
                    <a:bodyPr/>
                    <a:lstStyle/>
                    <a:p>
                      <a:pPr marL="126364">
                        <a:lnSpc>
                          <a:spcPts val="1985"/>
                        </a:lnSpc>
                      </a:pPr>
                      <a:r>
                        <a:rPr sz="1750" b="1" spc="-10" dirty="0">
                          <a:latin typeface="Calibri"/>
                          <a:cs typeface="Calibri"/>
                        </a:rPr>
                        <a:t>Predictors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26364">
                        <a:lnSpc>
                          <a:spcPts val="1985"/>
                        </a:lnSpc>
                      </a:pPr>
                      <a:r>
                        <a:rPr sz="1750" b="1" spc="-20" dirty="0">
                          <a:latin typeface="Calibri"/>
                          <a:cs typeface="Calibri"/>
                        </a:rPr>
                        <a:t>Outcome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268605">
                <a:tc>
                  <a:txBody>
                    <a:bodyPr/>
                    <a:lstStyle/>
                    <a:p>
                      <a:pPr marL="126364">
                        <a:lnSpc>
                          <a:spcPts val="1850"/>
                        </a:lnSpc>
                      </a:pPr>
                      <a:r>
                        <a:rPr sz="1750" b="1" spc="-20" dirty="0">
                          <a:latin typeface="Calibri"/>
                          <a:cs typeface="Calibri"/>
                        </a:rPr>
                        <a:t>Case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095">
                        <a:lnSpc>
                          <a:spcPts val="1850"/>
                        </a:lnSpc>
                      </a:pPr>
                      <a:r>
                        <a:rPr sz="1750" b="1" spc="-10" dirty="0">
                          <a:latin typeface="Calibri"/>
                          <a:cs typeface="Calibri"/>
                        </a:rPr>
                        <a:t>Injury</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825">
                        <a:lnSpc>
                          <a:spcPts val="1850"/>
                        </a:lnSpc>
                      </a:pPr>
                      <a:r>
                        <a:rPr sz="1750" b="1" spc="-10" dirty="0">
                          <a:latin typeface="Calibri"/>
                          <a:cs typeface="Calibri"/>
                        </a:rPr>
                        <a:t>Drugs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2555">
                        <a:lnSpc>
                          <a:spcPts val="1850"/>
                        </a:lnSpc>
                      </a:pPr>
                      <a:r>
                        <a:rPr sz="1750" b="1" spc="-20" dirty="0">
                          <a:latin typeface="Calibri"/>
                          <a:cs typeface="Calibri"/>
                        </a:rPr>
                        <a:t>Weapon</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1285">
                        <a:lnSpc>
                          <a:spcPts val="1850"/>
                        </a:lnSpc>
                      </a:pPr>
                      <a:r>
                        <a:rPr sz="1750" b="1" spc="-100" dirty="0">
                          <a:latin typeface="Calibri"/>
                          <a:cs typeface="Calibri"/>
                        </a:rPr>
                        <a:t>Prior-</a:t>
                      </a:r>
                      <a:r>
                        <a:rPr sz="1750" b="1" spc="-10" dirty="0">
                          <a:latin typeface="Calibri"/>
                          <a:cs typeface="Calibri"/>
                        </a:rPr>
                        <a:t>record</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19380">
                        <a:lnSpc>
                          <a:spcPts val="1850"/>
                        </a:lnSpc>
                      </a:pPr>
                      <a:r>
                        <a:rPr sz="1750" b="1" spc="-10" dirty="0">
                          <a:latin typeface="Calibri"/>
                          <a:cs typeface="Calibri"/>
                        </a:rPr>
                        <a:t>Decision</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291465">
                <a:tc>
                  <a:txBody>
                    <a:bodyPr/>
                    <a:lstStyle/>
                    <a:p>
                      <a:pPr marL="126364">
                        <a:lnSpc>
                          <a:spcPts val="2030"/>
                        </a:lnSpc>
                      </a:pPr>
                      <a:r>
                        <a:rPr sz="1750" dirty="0">
                          <a:latin typeface="Calibri"/>
                          <a:cs typeface="Calibri"/>
                        </a:rPr>
                        <a:t>1</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730">
                        <a:lnSpc>
                          <a:spcPts val="2030"/>
                        </a:lnSpc>
                      </a:pPr>
                      <a:r>
                        <a:rPr sz="1750" spc="-20" dirty="0">
                          <a:latin typeface="Calibri"/>
                          <a:cs typeface="Calibri"/>
                        </a:rPr>
                        <a:t>none</a:t>
                      </a:r>
                      <a:endParaRPr sz="1750" dirty="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4460">
                        <a:lnSpc>
                          <a:spcPts val="2030"/>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4460">
                        <a:lnSpc>
                          <a:spcPts val="2030"/>
                        </a:lnSpc>
                      </a:pPr>
                      <a:r>
                        <a:rPr sz="1750" spc="-25" dirty="0">
                          <a:latin typeface="Calibri"/>
                          <a:cs typeface="Calibri"/>
                        </a:rPr>
                        <a:t>no</a:t>
                      </a:r>
                      <a:endParaRPr sz="1750" dirty="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825">
                        <a:lnSpc>
                          <a:spcPts val="203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291465">
                <a:tc>
                  <a:txBody>
                    <a:bodyPr/>
                    <a:lstStyle/>
                    <a:p>
                      <a:pPr marL="126364">
                        <a:lnSpc>
                          <a:spcPts val="2025"/>
                        </a:lnSpc>
                      </a:pPr>
                      <a:r>
                        <a:rPr sz="1750" dirty="0">
                          <a:latin typeface="Calibri"/>
                          <a:cs typeface="Calibri"/>
                        </a:rPr>
                        <a:t>2</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730">
                        <a:lnSpc>
                          <a:spcPts val="2025"/>
                        </a:lnSpc>
                      </a:pPr>
                      <a:r>
                        <a:rPr sz="1750" spc="-25" dirty="0">
                          <a:latin typeface="Calibri"/>
                          <a:cs typeface="Calibri"/>
                        </a:rPr>
                        <a:t>bad</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095">
                        <a:lnSpc>
                          <a:spcPts val="2025"/>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825">
                        <a:lnSpc>
                          <a:spcPts val="2025"/>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2555">
                        <a:lnSpc>
                          <a:spcPts val="2025"/>
                        </a:lnSpc>
                      </a:pPr>
                      <a:r>
                        <a:rPr sz="1750" spc="-10" dirty="0">
                          <a:latin typeface="Calibri"/>
                          <a:cs typeface="Calibri"/>
                        </a:rPr>
                        <a:t>serious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25"/>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r h="291465">
                <a:tc>
                  <a:txBody>
                    <a:bodyPr/>
                    <a:lstStyle/>
                    <a:p>
                      <a:pPr marL="126364">
                        <a:lnSpc>
                          <a:spcPts val="1850"/>
                        </a:lnSpc>
                      </a:pPr>
                      <a:r>
                        <a:rPr sz="1750" dirty="0">
                          <a:latin typeface="Calibri"/>
                          <a:cs typeface="Calibri"/>
                        </a:rPr>
                        <a:t>3</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730">
                        <a:lnSpc>
                          <a:spcPts val="1850"/>
                        </a:lnSpc>
                      </a:pPr>
                      <a:r>
                        <a:rPr sz="1750" spc="-20" dirty="0">
                          <a:latin typeface="Calibri"/>
                          <a:cs typeface="Calibri"/>
                        </a:rPr>
                        <a:t>none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4460">
                        <a:lnSpc>
                          <a:spcPts val="1850"/>
                        </a:lnSpc>
                      </a:pPr>
                      <a:r>
                        <a:rPr sz="1750" spc="-25" dirty="0">
                          <a:latin typeface="Calibri"/>
                          <a:cs typeface="Calibri"/>
                        </a:rPr>
                        <a:t>no</a:t>
                      </a:r>
                      <a:endParaRPr sz="1750" dirty="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4460">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189">
                        <a:lnSpc>
                          <a:spcPts val="1850"/>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268605">
                <a:tc>
                  <a:txBody>
                    <a:bodyPr/>
                    <a:lstStyle/>
                    <a:p>
                      <a:pPr marL="126364">
                        <a:lnSpc>
                          <a:spcPts val="1850"/>
                        </a:lnSpc>
                      </a:pPr>
                      <a:r>
                        <a:rPr sz="1750" dirty="0">
                          <a:latin typeface="Calibri"/>
                          <a:cs typeface="Calibri"/>
                        </a:rPr>
                        <a:t>4</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730">
                        <a:lnSpc>
                          <a:spcPts val="1850"/>
                        </a:lnSpc>
                      </a:pPr>
                      <a:r>
                        <a:rPr sz="1750" spc="-25" dirty="0">
                          <a:latin typeface="Calibri"/>
                          <a:cs typeface="Calibri"/>
                        </a:rPr>
                        <a:t>bad</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095">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825">
                        <a:lnSpc>
                          <a:spcPts val="1850"/>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825">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r h="291465">
                <a:tc>
                  <a:txBody>
                    <a:bodyPr/>
                    <a:lstStyle/>
                    <a:p>
                      <a:pPr marL="126364">
                        <a:lnSpc>
                          <a:spcPts val="2030"/>
                        </a:lnSpc>
                      </a:pPr>
                      <a:r>
                        <a:rPr sz="1750" dirty="0">
                          <a:latin typeface="Calibri"/>
                          <a:cs typeface="Calibri"/>
                        </a:rPr>
                        <a:t>5</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730">
                        <a:lnSpc>
                          <a:spcPts val="2030"/>
                        </a:lnSpc>
                      </a:pPr>
                      <a:r>
                        <a:rPr sz="1750" spc="-10" dirty="0">
                          <a:latin typeface="Calibri"/>
                          <a:cs typeface="Calibri"/>
                        </a:rPr>
                        <a:t>slight</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095">
                        <a:lnSpc>
                          <a:spcPts val="203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825">
                        <a:lnSpc>
                          <a:spcPts val="203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2555">
                        <a:lnSpc>
                          <a:spcPts val="203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2030"/>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291465">
                <a:tc>
                  <a:txBody>
                    <a:bodyPr/>
                    <a:lstStyle/>
                    <a:p>
                      <a:pPr marL="126364">
                        <a:lnSpc>
                          <a:spcPts val="1850"/>
                        </a:lnSpc>
                      </a:pPr>
                      <a:r>
                        <a:rPr sz="1750" dirty="0">
                          <a:latin typeface="Calibri"/>
                          <a:cs typeface="Calibri"/>
                        </a:rPr>
                        <a:t>6</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730">
                        <a:lnSpc>
                          <a:spcPts val="1850"/>
                        </a:lnSpc>
                      </a:pPr>
                      <a:r>
                        <a:rPr sz="1750" spc="-20" dirty="0">
                          <a:latin typeface="Calibri"/>
                          <a:cs typeface="Calibri"/>
                        </a:rPr>
                        <a:t>none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4460">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825">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2555">
                        <a:lnSpc>
                          <a:spcPts val="1850"/>
                        </a:lnSpc>
                      </a:pPr>
                      <a:r>
                        <a:rPr sz="1750" spc="-10" dirty="0">
                          <a:latin typeface="Calibri"/>
                          <a:cs typeface="Calibri"/>
                        </a:rPr>
                        <a:t>serious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r h="268605">
                <a:tc>
                  <a:txBody>
                    <a:bodyPr/>
                    <a:lstStyle/>
                    <a:p>
                      <a:pPr marL="126364">
                        <a:lnSpc>
                          <a:spcPts val="1850"/>
                        </a:lnSpc>
                      </a:pPr>
                      <a:r>
                        <a:rPr sz="1750" dirty="0">
                          <a:latin typeface="Calibri"/>
                          <a:cs typeface="Calibri"/>
                        </a:rPr>
                        <a:t>7</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5730">
                        <a:lnSpc>
                          <a:spcPts val="1850"/>
                        </a:lnSpc>
                      </a:pPr>
                      <a:r>
                        <a:rPr sz="1750" spc="-20" dirty="0">
                          <a:latin typeface="Calibri"/>
                          <a:cs typeface="Calibri"/>
                        </a:rPr>
                        <a:t>none</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4460">
                        <a:lnSpc>
                          <a:spcPts val="1850"/>
                        </a:lnSpc>
                      </a:pPr>
                      <a:r>
                        <a:rPr sz="1750" spc="-25" dirty="0">
                          <a:latin typeface="Calibri"/>
                          <a:cs typeface="Calibri"/>
                        </a:rPr>
                        <a:t>no</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4460">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3189">
                        <a:lnSpc>
                          <a:spcPts val="1850"/>
                        </a:lnSpc>
                      </a:pPr>
                      <a:r>
                        <a:rPr sz="1750" spc="-25" dirty="0">
                          <a:latin typeface="Calibri"/>
                          <a:cs typeface="Calibri"/>
                        </a:rPr>
                        <a:t>yes</a:t>
                      </a:r>
                      <a:endParaRPr sz="175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126364">
                        <a:lnSpc>
                          <a:spcPts val="1850"/>
                        </a:lnSpc>
                      </a:pPr>
                      <a:r>
                        <a:rPr sz="1750" spc="-25" dirty="0">
                          <a:latin typeface="Calibri"/>
                          <a:cs typeface="Calibri"/>
                        </a:rPr>
                        <a:t>no</a:t>
                      </a:r>
                      <a:endParaRPr sz="1750" dirty="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bl>
          </a:graphicData>
        </a:graphic>
      </p:graphicFrame>
      <p:sp>
        <p:nvSpPr>
          <p:cNvPr id="11" name="object 11"/>
          <p:cNvSpPr/>
          <p:nvPr/>
        </p:nvSpPr>
        <p:spPr>
          <a:xfrm>
            <a:off x="7607001" y="1965375"/>
            <a:ext cx="708660" cy="394970"/>
          </a:xfrm>
          <a:custGeom>
            <a:avLst/>
            <a:gdLst/>
            <a:ahLst/>
            <a:cxnLst/>
            <a:rect l="l" t="t" r="r" b="b"/>
            <a:pathLst>
              <a:path w="708659" h="394969">
                <a:moveTo>
                  <a:pt x="63003" y="0"/>
                </a:moveTo>
                <a:lnTo>
                  <a:pt x="645471" y="0"/>
                </a:lnTo>
                <a:lnTo>
                  <a:pt x="669977" y="5511"/>
                </a:lnTo>
                <a:lnTo>
                  <a:pt x="689985" y="20539"/>
                </a:lnTo>
                <a:lnTo>
                  <a:pt x="703473" y="42819"/>
                </a:lnTo>
                <a:lnTo>
                  <a:pt x="708418" y="70091"/>
                </a:lnTo>
                <a:lnTo>
                  <a:pt x="708418" y="324294"/>
                </a:lnTo>
                <a:lnTo>
                  <a:pt x="703473" y="351594"/>
                </a:lnTo>
                <a:lnTo>
                  <a:pt x="689985" y="373876"/>
                </a:lnTo>
                <a:lnTo>
                  <a:pt x="669977" y="388893"/>
                </a:lnTo>
                <a:lnTo>
                  <a:pt x="645471" y="394398"/>
                </a:lnTo>
                <a:lnTo>
                  <a:pt x="63003" y="394398"/>
                </a:lnTo>
                <a:lnTo>
                  <a:pt x="38469" y="388893"/>
                </a:lnTo>
                <a:lnTo>
                  <a:pt x="18444" y="373876"/>
                </a:lnTo>
                <a:lnTo>
                  <a:pt x="4947" y="351594"/>
                </a:lnTo>
                <a:lnTo>
                  <a:pt x="0" y="324294"/>
                </a:lnTo>
                <a:lnTo>
                  <a:pt x="0" y="70091"/>
                </a:lnTo>
                <a:lnTo>
                  <a:pt x="4947" y="42819"/>
                </a:lnTo>
                <a:lnTo>
                  <a:pt x="18444" y="20539"/>
                </a:lnTo>
                <a:lnTo>
                  <a:pt x="38469" y="5511"/>
                </a:lnTo>
                <a:lnTo>
                  <a:pt x="63003" y="0"/>
                </a:lnTo>
                <a:close/>
              </a:path>
            </a:pathLst>
          </a:custGeom>
          <a:ln w="8553">
            <a:solidFill>
              <a:srgbClr val="000000"/>
            </a:solidFill>
          </a:ln>
        </p:spPr>
        <p:txBody>
          <a:bodyPr wrap="square" lIns="0" tIns="0" rIns="0" bIns="0" rtlCol="0"/>
          <a:lstStyle/>
          <a:p>
            <a:endParaRPr/>
          </a:p>
        </p:txBody>
      </p:sp>
      <p:sp>
        <p:nvSpPr>
          <p:cNvPr id="12" name="object 12"/>
          <p:cNvSpPr txBox="1"/>
          <p:nvPr/>
        </p:nvSpPr>
        <p:spPr>
          <a:xfrm>
            <a:off x="7808129" y="2055888"/>
            <a:ext cx="298450" cy="194310"/>
          </a:xfrm>
          <a:prstGeom prst="rect">
            <a:avLst/>
          </a:prstGeom>
        </p:spPr>
        <p:txBody>
          <a:bodyPr vert="horz" wrap="square" lIns="0" tIns="13335" rIns="0" bIns="0" rtlCol="0">
            <a:spAutoFit/>
          </a:bodyPr>
          <a:lstStyle/>
          <a:p>
            <a:pPr marL="12700">
              <a:lnSpc>
                <a:spcPct val="100000"/>
              </a:lnSpc>
              <a:spcBef>
                <a:spcPts val="105"/>
              </a:spcBef>
            </a:pPr>
            <a:r>
              <a:rPr sz="1100" spc="-120" dirty="0">
                <a:latin typeface="Lucida Sans"/>
                <a:cs typeface="Lucida Sans"/>
              </a:rPr>
              <a:t>Drug</a:t>
            </a:r>
            <a:endParaRPr sz="1100">
              <a:latin typeface="Lucida Sans"/>
              <a:cs typeface="Lucida Sans"/>
            </a:endParaRPr>
          </a:p>
        </p:txBody>
      </p:sp>
      <p:sp>
        <p:nvSpPr>
          <p:cNvPr id="13" name="object 13"/>
          <p:cNvSpPr/>
          <p:nvPr/>
        </p:nvSpPr>
        <p:spPr>
          <a:xfrm>
            <a:off x="8386271" y="2596451"/>
            <a:ext cx="708660" cy="394970"/>
          </a:xfrm>
          <a:custGeom>
            <a:avLst/>
            <a:gdLst/>
            <a:ahLst/>
            <a:cxnLst/>
            <a:rect l="l" t="t" r="r" b="b"/>
            <a:pathLst>
              <a:path w="708659" h="394969">
                <a:moveTo>
                  <a:pt x="62946" y="0"/>
                </a:moveTo>
                <a:lnTo>
                  <a:pt x="645460" y="0"/>
                </a:lnTo>
                <a:lnTo>
                  <a:pt x="669968" y="5504"/>
                </a:lnTo>
                <a:lnTo>
                  <a:pt x="689980" y="20521"/>
                </a:lnTo>
                <a:lnTo>
                  <a:pt x="703471" y="42803"/>
                </a:lnTo>
                <a:lnTo>
                  <a:pt x="708418" y="70104"/>
                </a:lnTo>
                <a:lnTo>
                  <a:pt x="708418" y="324256"/>
                </a:lnTo>
                <a:lnTo>
                  <a:pt x="703471" y="351557"/>
                </a:lnTo>
                <a:lnTo>
                  <a:pt x="689980" y="373853"/>
                </a:lnTo>
                <a:lnTo>
                  <a:pt x="669968" y="388885"/>
                </a:lnTo>
                <a:lnTo>
                  <a:pt x="645460" y="394398"/>
                </a:lnTo>
                <a:lnTo>
                  <a:pt x="62946" y="394398"/>
                </a:lnTo>
                <a:lnTo>
                  <a:pt x="38440" y="388885"/>
                </a:lnTo>
                <a:lnTo>
                  <a:pt x="18432" y="373853"/>
                </a:lnTo>
                <a:lnTo>
                  <a:pt x="4945" y="351557"/>
                </a:lnTo>
                <a:lnTo>
                  <a:pt x="0" y="324256"/>
                </a:lnTo>
                <a:lnTo>
                  <a:pt x="0" y="70104"/>
                </a:lnTo>
                <a:lnTo>
                  <a:pt x="4945" y="42803"/>
                </a:lnTo>
                <a:lnTo>
                  <a:pt x="18432" y="20521"/>
                </a:lnTo>
                <a:lnTo>
                  <a:pt x="38440" y="5504"/>
                </a:lnTo>
                <a:lnTo>
                  <a:pt x="62946" y="0"/>
                </a:lnTo>
                <a:close/>
              </a:path>
            </a:pathLst>
          </a:custGeom>
          <a:ln w="8553">
            <a:solidFill>
              <a:srgbClr val="000000"/>
            </a:solidFill>
          </a:ln>
        </p:spPr>
        <p:txBody>
          <a:bodyPr wrap="square" lIns="0" tIns="0" rIns="0" bIns="0" rtlCol="0"/>
          <a:lstStyle/>
          <a:p>
            <a:endParaRPr/>
          </a:p>
        </p:txBody>
      </p:sp>
      <p:sp>
        <p:nvSpPr>
          <p:cNvPr id="14" name="object 14"/>
          <p:cNvSpPr txBox="1"/>
          <p:nvPr/>
        </p:nvSpPr>
        <p:spPr>
          <a:xfrm>
            <a:off x="8492996" y="2686946"/>
            <a:ext cx="487680" cy="194310"/>
          </a:xfrm>
          <a:prstGeom prst="rect">
            <a:avLst/>
          </a:prstGeom>
        </p:spPr>
        <p:txBody>
          <a:bodyPr vert="horz" wrap="square" lIns="0" tIns="13335" rIns="0" bIns="0" rtlCol="0">
            <a:spAutoFit/>
          </a:bodyPr>
          <a:lstStyle/>
          <a:p>
            <a:pPr marL="12700">
              <a:lnSpc>
                <a:spcPct val="100000"/>
              </a:lnSpc>
              <a:spcBef>
                <a:spcPts val="105"/>
              </a:spcBef>
            </a:pPr>
            <a:r>
              <a:rPr sz="1100" spc="-95" dirty="0">
                <a:latin typeface="Lucida Sans"/>
                <a:cs typeface="Lucida Sans"/>
              </a:rPr>
              <a:t>Weapon</a:t>
            </a:r>
            <a:endParaRPr sz="1100">
              <a:latin typeface="Lucida Sans"/>
              <a:cs typeface="Lucida Sans"/>
            </a:endParaRPr>
          </a:p>
        </p:txBody>
      </p:sp>
      <p:sp>
        <p:nvSpPr>
          <p:cNvPr id="15" name="object 15"/>
          <p:cNvSpPr/>
          <p:nvPr/>
        </p:nvSpPr>
        <p:spPr>
          <a:xfrm>
            <a:off x="6965488" y="2355405"/>
            <a:ext cx="2200275" cy="971550"/>
          </a:xfrm>
          <a:custGeom>
            <a:avLst/>
            <a:gdLst/>
            <a:ahLst/>
            <a:cxnLst/>
            <a:rect l="l" t="t" r="r" b="b"/>
            <a:pathLst>
              <a:path w="2200275" h="971550">
                <a:moveTo>
                  <a:pt x="1235341" y="0"/>
                </a:moveTo>
                <a:lnTo>
                  <a:pt x="1527538" y="236639"/>
                </a:lnTo>
              </a:path>
              <a:path w="2200275" h="971550">
                <a:moveTo>
                  <a:pt x="1928476" y="631075"/>
                </a:moveTo>
                <a:lnTo>
                  <a:pt x="2200144" y="971346"/>
                </a:lnTo>
              </a:path>
              <a:path w="2200275" h="971550">
                <a:moveTo>
                  <a:pt x="483752" y="215506"/>
                </a:moveTo>
                <a:lnTo>
                  <a:pt x="520069" y="246450"/>
                </a:lnTo>
                <a:lnTo>
                  <a:pt x="546009" y="280757"/>
                </a:lnTo>
                <a:lnTo>
                  <a:pt x="561574" y="317305"/>
                </a:lnTo>
                <a:lnTo>
                  <a:pt x="566762" y="354972"/>
                </a:lnTo>
                <a:lnTo>
                  <a:pt x="561574" y="392638"/>
                </a:lnTo>
                <a:lnTo>
                  <a:pt x="546009" y="429181"/>
                </a:lnTo>
                <a:lnTo>
                  <a:pt x="520069" y="463479"/>
                </a:lnTo>
                <a:lnTo>
                  <a:pt x="483752" y="494410"/>
                </a:lnTo>
                <a:lnTo>
                  <a:pt x="444503" y="517237"/>
                </a:lnTo>
                <a:lnTo>
                  <a:pt x="401296" y="534356"/>
                </a:lnTo>
                <a:lnTo>
                  <a:pt x="355261" y="545769"/>
                </a:lnTo>
                <a:lnTo>
                  <a:pt x="307529" y="551476"/>
                </a:lnTo>
                <a:lnTo>
                  <a:pt x="259232" y="551476"/>
                </a:lnTo>
                <a:lnTo>
                  <a:pt x="211501" y="545769"/>
                </a:lnTo>
                <a:lnTo>
                  <a:pt x="165466" y="534356"/>
                </a:lnTo>
                <a:lnTo>
                  <a:pt x="122258" y="517237"/>
                </a:lnTo>
                <a:lnTo>
                  <a:pt x="83009" y="494410"/>
                </a:lnTo>
                <a:lnTo>
                  <a:pt x="46692" y="463479"/>
                </a:lnTo>
                <a:lnTo>
                  <a:pt x="20752" y="429181"/>
                </a:lnTo>
                <a:lnTo>
                  <a:pt x="5188" y="392638"/>
                </a:lnTo>
                <a:lnTo>
                  <a:pt x="0" y="354972"/>
                </a:lnTo>
                <a:lnTo>
                  <a:pt x="5188" y="317305"/>
                </a:lnTo>
                <a:lnTo>
                  <a:pt x="20752" y="280757"/>
                </a:lnTo>
                <a:lnTo>
                  <a:pt x="46692" y="246450"/>
                </a:lnTo>
                <a:lnTo>
                  <a:pt x="83009" y="215506"/>
                </a:lnTo>
                <a:lnTo>
                  <a:pt x="122258" y="192691"/>
                </a:lnTo>
                <a:lnTo>
                  <a:pt x="165466" y="175580"/>
                </a:lnTo>
                <a:lnTo>
                  <a:pt x="211501" y="164172"/>
                </a:lnTo>
                <a:lnTo>
                  <a:pt x="259232" y="158469"/>
                </a:lnTo>
                <a:lnTo>
                  <a:pt x="307529" y="158469"/>
                </a:lnTo>
                <a:lnTo>
                  <a:pt x="355261" y="164172"/>
                </a:lnTo>
                <a:lnTo>
                  <a:pt x="401296" y="175580"/>
                </a:lnTo>
                <a:lnTo>
                  <a:pt x="444503" y="192691"/>
                </a:lnTo>
                <a:lnTo>
                  <a:pt x="483752" y="215506"/>
                </a:lnTo>
              </a:path>
            </a:pathLst>
          </a:custGeom>
          <a:ln w="8318">
            <a:solidFill>
              <a:srgbClr val="000000"/>
            </a:solidFill>
          </a:ln>
        </p:spPr>
        <p:txBody>
          <a:bodyPr wrap="square" lIns="0" tIns="0" rIns="0" bIns="0" rtlCol="0"/>
          <a:lstStyle/>
          <a:p>
            <a:endParaRPr/>
          </a:p>
        </p:txBody>
      </p:sp>
      <p:sp>
        <p:nvSpPr>
          <p:cNvPr id="16" name="object 16"/>
          <p:cNvSpPr txBox="1"/>
          <p:nvPr/>
        </p:nvSpPr>
        <p:spPr>
          <a:xfrm>
            <a:off x="7131259" y="2527218"/>
            <a:ext cx="235585" cy="355600"/>
          </a:xfrm>
          <a:prstGeom prst="rect">
            <a:avLst/>
          </a:prstGeom>
        </p:spPr>
        <p:txBody>
          <a:bodyPr vert="horz" wrap="square" lIns="0" tIns="23495" rIns="0" bIns="0" rtlCol="0">
            <a:spAutoFit/>
          </a:bodyPr>
          <a:lstStyle/>
          <a:p>
            <a:pPr marL="12700" marR="5080" indent="22860">
              <a:lnSpc>
                <a:spcPts val="1270"/>
              </a:lnSpc>
              <a:spcBef>
                <a:spcPts val="185"/>
              </a:spcBef>
            </a:pPr>
            <a:r>
              <a:rPr sz="1100" spc="-35" dirty="0">
                <a:latin typeface="Lucida Sans"/>
                <a:cs typeface="Lucida Sans"/>
              </a:rPr>
              <a:t>No </a:t>
            </a:r>
            <a:r>
              <a:rPr sz="1100" spc="-75" dirty="0">
                <a:latin typeface="Lucida Sans"/>
                <a:cs typeface="Lucida Sans"/>
              </a:rPr>
              <a:t>Bail</a:t>
            </a:r>
            <a:endParaRPr sz="1100">
              <a:latin typeface="Lucida Sans"/>
              <a:cs typeface="Lucida Sans"/>
            </a:endParaRPr>
          </a:p>
        </p:txBody>
      </p:sp>
      <p:sp>
        <p:nvSpPr>
          <p:cNvPr id="17" name="object 17"/>
          <p:cNvSpPr/>
          <p:nvPr/>
        </p:nvSpPr>
        <p:spPr>
          <a:xfrm>
            <a:off x="7603066" y="4012636"/>
            <a:ext cx="567055" cy="393065"/>
          </a:xfrm>
          <a:custGeom>
            <a:avLst/>
            <a:gdLst/>
            <a:ahLst/>
            <a:cxnLst/>
            <a:rect l="l" t="t" r="r" b="b"/>
            <a:pathLst>
              <a:path w="567054" h="393064">
                <a:moveTo>
                  <a:pt x="483752" y="57065"/>
                </a:moveTo>
                <a:lnTo>
                  <a:pt x="520054" y="87997"/>
                </a:lnTo>
                <a:lnTo>
                  <a:pt x="545984" y="122294"/>
                </a:lnTo>
                <a:lnTo>
                  <a:pt x="561542" y="158834"/>
                </a:lnTo>
                <a:lnTo>
                  <a:pt x="566727" y="196497"/>
                </a:lnTo>
                <a:lnTo>
                  <a:pt x="561542" y="234158"/>
                </a:lnTo>
                <a:lnTo>
                  <a:pt x="545984" y="270697"/>
                </a:lnTo>
                <a:lnTo>
                  <a:pt x="520054" y="304991"/>
                </a:lnTo>
                <a:lnTo>
                  <a:pt x="483752" y="335919"/>
                </a:lnTo>
                <a:lnTo>
                  <a:pt x="444503" y="358749"/>
                </a:lnTo>
                <a:lnTo>
                  <a:pt x="401296" y="375871"/>
                </a:lnTo>
                <a:lnTo>
                  <a:pt x="355261" y="387286"/>
                </a:lnTo>
                <a:lnTo>
                  <a:pt x="307529" y="392993"/>
                </a:lnTo>
                <a:lnTo>
                  <a:pt x="259232" y="392993"/>
                </a:lnTo>
                <a:lnTo>
                  <a:pt x="211501" y="387286"/>
                </a:lnTo>
                <a:lnTo>
                  <a:pt x="165466" y="375871"/>
                </a:lnTo>
                <a:lnTo>
                  <a:pt x="122258" y="358749"/>
                </a:lnTo>
                <a:lnTo>
                  <a:pt x="83009" y="335919"/>
                </a:lnTo>
                <a:lnTo>
                  <a:pt x="46692" y="304991"/>
                </a:lnTo>
                <a:lnTo>
                  <a:pt x="20752" y="270697"/>
                </a:lnTo>
                <a:lnTo>
                  <a:pt x="5188" y="234158"/>
                </a:lnTo>
                <a:lnTo>
                  <a:pt x="0" y="196497"/>
                </a:lnTo>
                <a:lnTo>
                  <a:pt x="5188" y="158834"/>
                </a:lnTo>
                <a:lnTo>
                  <a:pt x="20752" y="122294"/>
                </a:lnTo>
                <a:lnTo>
                  <a:pt x="46692" y="87997"/>
                </a:lnTo>
                <a:lnTo>
                  <a:pt x="83009" y="57065"/>
                </a:lnTo>
                <a:lnTo>
                  <a:pt x="122258" y="34239"/>
                </a:lnTo>
                <a:lnTo>
                  <a:pt x="165466" y="17119"/>
                </a:lnTo>
                <a:lnTo>
                  <a:pt x="211501" y="5706"/>
                </a:lnTo>
                <a:lnTo>
                  <a:pt x="259232" y="0"/>
                </a:lnTo>
                <a:lnTo>
                  <a:pt x="307529" y="0"/>
                </a:lnTo>
                <a:lnTo>
                  <a:pt x="355261" y="5706"/>
                </a:lnTo>
                <a:lnTo>
                  <a:pt x="401296" y="17119"/>
                </a:lnTo>
                <a:lnTo>
                  <a:pt x="444503" y="34239"/>
                </a:lnTo>
                <a:lnTo>
                  <a:pt x="483752" y="57065"/>
                </a:lnTo>
              </a:path>
            </a:pathLst>
          </a:custGeom>
          <a:ln w="8474">
            <a:solidFill>
              <a:srgbClr val="000000"/>
            </a:solidFill>
          </a:ln>
        </p:spPr>
        <p:txBody>
          <a:bodyPr wrap="square" lIns="0" tIns="0" rIns="0" bIns="0" rtlCol="0"/>
          <a:lstStyle/>
          <a:p>
            <a:endParaRPr/>
          </a:p>
        </p:txBody>
      </p:sp>
      <p:sp>
        <p:nvSpPr>
          <p:cNvPr id="18" name="object 18"/>
          <p:cNvSpPr txBox="1"/>
          <p:nvPr/>
        </p:nvSpPr>
        <p:spPr>
          <a:xfrm>
            <a:off x="7768835" y="4025980"/>
            <a:ext cx="235585" cy="355600"/>
          </a:xfrm>
          <a:prstGeom prst="rect">
            <a:avLst/>
          </a:prstGeom>
        </p:spPr>
        <p:txBody>
          <a:bodyPr vert="horz" wrap="square" lIns="0" tIns="23495" rIns="0" bIns="0" rtlCol="0">
            <a:spAutoFit/>
          </a:bodyPr>
          <a:lstStyle/>
          <a:p>
            <a:pPr marL="12700" marR="5080" indent="22860">
              <a:lnSpc>
                <a:spcPts val="1270"/>
              </a:lnSpc>
              <a:spcBef>
                <a:spcPts val="185"/>
              </a:spcBef>
            </a:pPr>
            <a:r>
              <a:rPr sz="1100" spc="-35" dirty="0">
                <a:latin typeface="Lucida Sans"/>
                <a:cs typeface="Lucida Sans"/>
              </a:rPr>
              <a:t>No </a:t>
            </a:r>
            <a:r>
              <a:rPr sz="1100" spc="-75" dirty="0">
                <a:latin typeface="Lucida Sans"/>
                <a:cs typeface="Lucida Sans"/>
              </a:rPr>
              <a:t>Bail</a:t>
            </a:r>
            <a:endParaRPr sz="1100">
              <a:latin typeface="Lucida Sans"/>
              <a:cs typeface="Lucida Sans"/>
            </a:endParaRPr>
          </a:p>
        </p:txBody>
      </p:sp>
      <p:sp>
        <p:nvSpPr>
          <p:cNvPr id="19" name="object 19"/>
          <p:cNvSpPr/>
          <p:nvPr/>
        </p:nvSpPr>
        <p:spPr>
          <a:xfrm>
            <a:off x="7437584" y="2355405"/>
            <a:ext cx="724535" cy="1673860"/>
          </a:xfrm>
          <a:custGeom>
            <a:avLst/>
            <a:gdLst/>
            <a:ahLst/>
            <a:cxnLst/>
            <a:rect l="l" t="t" r="r" b="b"/>
            <a:pathLst>
              <a:path w="724534" h="1673860">
                <a:moveTo>
                  <a:pt x="266706" y="0"/>
                </a:moveTo>
                <a:lnTo>
                  <a:pt x="0" y="207860"/>
                </a:lnTo>
              </a:path>
              <a:path w="724534" h="1673860">
                <a:moveTo>
                  <a:pt x="723907" y="1419872"/>
                </a:moveTo>
                <a:lnTo>
                  <a:pt x="563272" y="1673275"/>
                </a:lnTo>
              </a:path>
            </a:pathLst>
          </a:custGeom>
          <a:ln w="8318">
            <a:solidFill>
              <a:srgbClr val="000000"/>
            </a:solidFill>
          </a:ln>
        </p:spPr>
        <p:txBody>
          <a:bodyPr wrap="square" lIns="0" tIns="0" rIns="0" bIns="0" rtlCol="0"/>
          <a:lstStyle/>
          <a:p>
            <a:endParaRPr/>
          </a:p>
        </p:txBody>
      </p:sp>
      <p:sp>
        <p:nvSpPr>
          <p:cNvPr id="20" name="object 20"/>
          <p:cNvSpPr txBox="1"/>
          <p:nvPr/>
        </p:nvSpPr>
        <p:spPr>
          <a:xfrm>
            <a:off x="7468535" y="2351505"/>
            <a:ext cx="219075" cy="194310"/>
          </a:xfrm>
          <a:prstGeom prst="rect">
            <a:avLst/>
          </a:prstGeom>
        </p:spPr>
        <p:txBody>
          <a:bodyPr vert="horz" wrap="square" lIns="0" tIns="13335" rIns="0" bIns="0" rtlCol="0">
            <a:spAutoFit/>
          </a:bodyPr>
          <a:lstStyle/>
          <a:p>
            <a:pPr marL="12700">
              <a:lnSpc>
                <a:spcPct val="100000"/>
              </a:lnSpc>
              <a:spcBef>
                <a:spcPts val="105"/>
              </a:spcBef>
            </a:pPr>
            <a:r>
              <a:rPr sz="1100" spc="-65" dirty="0">
                <a:latin typeface="Lucida Sans"/>
                <a:cs typeface="Lucida Sans"/>
              </a:rPr>
              <a:t>yes</a:t>
            </a:r>
            <a:endParaRPr sz="1100">
              <a:latin typeface="Lucida Sans"/>
              <a:cs typeface="Lucida Sans"/>
            </a:endParaRPr>
          </a:p>
        </p:txBody>
      </p:sp>
      <p:sp>
        <p:nvSpPr>
          <p:cNvPr id="21" name="object 21"/>
          <p:cNvSpPr txBox="1"/>
          <p:nvPr/>
        </p:nvSpPr>
        <p:spPr>
          <a:xfrm>
            <a:off x="8281768" y="2386571"/>
            <a:ext cx="168275" cy="194310"/>
          </a:xfrm>
          <a:prstGeom prst="rect">
            <a:avLst/>
          </a:prstGeom>
        </p:spPr>
        <p:txBody>
          <a:bodyPr vert="horz" wrap="square" lIns="0" tIns="13335" rIns="0" bIns="0" rtlCol="0">
            <a:spAutoFit/>
          </a:bodyPr>
          <a:lstStyle/>
          <a:p>
            <a:pPr marL="12700">
              <a:lnSpc>
                <a:spcPct val="100000"/>
              </a:lnSpc>
              <a:spcBef>
                <a:spcPts val="105"/>
              </a:spcBef>
            </a:pPr>
            <a:r>
              <a:rPr sz="1100" spc="-100" dirty="0">
                <a:latin typeface="Lucida Sans"/>
                <a:cs typeface="Lucida Sans"/>
              </a:rPr>
              <a:t>no</a:t>
            </a:r>
            <a:endParaRPr sz="1100">
              <a:latin typeface="Lucida Sans"/>
              <a:cs typeface="Lucida Sans"/>
            </a:endParaRPr>
          </a:p>
        </p:txBody>
      </p:sp>
      <p:sp>
        <p:nvSpPr>
          <p:cNvPr id="22" name="object 22"/>
          <p:cNvSpPr txBox="1"/>
          <p:nvPr/>
        </p:nvSpPr>
        <p:spPr>
          <a:xfrm>
            <a:off x="7981816" y="3783671"/>
            <a:ext cx="219075" cy="194310"/>
          </a:xfrm>
          <a:prstGeom prst="rect">
            <a:avLst/>
          </a:prstGeom>
        </p:spPr>
        <p:txBody>
          <a:bodyPr vert="horz" wrap="square" lIns="0" tIns="13335" rIns="0" bIns="0" rtlCol="0">
            <a:spAutoFit/>
          </a:bodyPr>
          <a:lstStyle/>
          <a:p>
            <a:pPr marL="12700">
              <a:lnSpc>
                <a:spcPct val="100000"/>
              </a:lnSpc>
              <a:spcBef>
                <a:spcPts val="105"/>
              </a:spcBef>
            </a:pPr>
            <a:r>
              <a:rPr sz="1100" spc="-65" dirty="0">
                <a:latin typeface="Lucida Sans"/>
                <a:cs typeface="Lucida Sans"/>
              </a:rPr>
              <a:t>yes</a:t>
            </a:r>
            <a:endParaRPr sz="1100">
              <a:latin typeface="Lucida Sans"/>
              <a:cs typeface="Lucida Sans"/>
            </a:endParaRPr>
          </a:p>
        </p:txBody>
      </p:sp>
      <p:sp>
        <p:nvSpPr>
          <p:cNvPr id="23" name="object 23"/>
          <p:cNvSpPr/>
          <p:nvPr/>
        </p:nvSpPr>
        <p:spPr>
          <a:xfrm>
            <a:off x="7961210" y="3306368"/>
            <a:ext cx="708660" cy="473709"/>
          </a:xfrm>
          <a:custGeom>
            <a:avLst/>
            <a:gdLst/>
            <a:ahLst/>
            <a:cxnLst/>
            <a:rect l="l" t="t" r="r" b="b"/>
            <a:pathLst>
              <a:path w="708659" h="473710">
                <a:moveTo>
                  <a:pt x="62958" y="0"/>
                </a:moveTo>
                <a:lnTo>
                  <a:pt x="645471" y="0"/>
                </a:lnTo>
                <a:lnTo>
                  <a:pt x="669977" y="5510"/>
                </a:lnTo>
                <a:lnTo>
                  <a:pt x="689985" y="20540"/>
                </a:lnTo>
                <a:lnTo>
                  <a:pt x="703473" y="42835"/>
                </a:lnTo>
                <a:lnTo>
                  <a:pt x="708418" y="70142"/>
                </a:lnTo>
                <a:lnTo>
                  <a:pt x="708418" y="403174"/>
                </a:lnTo>
                <a:lnTo>
                  <a:pt x="703473" y="430480"/>
                </a:lnTo>
                <a:lnTo>
                  <a:pt x="689985" y="452775"/>
                </a:lnTo>
                <a:lnTo>
                  <a:pt x="669977" y="467805"/>
                </a:lnTo>
                <a:lnTo>
                  <a:pt x="645471" y="473316"/>
                </a:lnTo>
                <a:lnTo>
                  <a:pt x="62958" y="473316"/>
                </a:lnTo>
                <a:lnTo>
                  <a:pt x="38450" y="467805"/>
                </a:lnTo>
                <a:lnTo>
                  <a:pt x="18438" y="452775"/>
                </a:lnTo>
                <a:lnTo>
                  <a:pt x="4946" y="430480"/>
                </a:lnTo>
                <a:lnTo>
                  <a:pt x="0" y="403174"/>
                </a:lnTo>
                <a:lnTo>
                  <a:pt x="0" y="70142"/>
                </a:lnTo>
                <a:lnTo>
                  <a:pt x="4946" y="42835"/>
                </a:lnTo>
                <a:lnTo>
                  <a:pt x="18438" y="20540"/>
                </a:lnTo>
                <a:lnTo>
                  <a:pt x="38450" y="5510"/>
                </a:lnTo>
                <a:lnTo>
                  <a:pt x="62958" y="0"/>
                </a:lnTo>
                <a:close/>
              </a:path>
            </a:pathLst>
          </a:custGeom>
          <a:ln w="8488">
            <a:solidFill>
              <a:srgbClr val="000000"/>
            </a:solidFill>
          </a:ln>
        </p:spPr>
        <p:txBody>
          <a:bodyPr wrap="square" lIns="0" tIns="0" rIns="0" bIns="0" rtlCol="0"/>
          <a:lstStyle/>
          <a:p>
            <a:endParaRPr/>
          </a:p>
        </p:txBody>
      </p:sp>
      <p:sp>
        <p:nvSpPr>
          <p:cNvPr id="24" name="object 24"/>
          <p:cNvSpPr txBox="1"/>
          <p:nvPr/>
        </p:nvSpPr>
        <p:spPr>
          <a:xfrm>
            <a:off x="8056232" y="3355482"/>
            <a:ext cx="510540" cy="355600"/>
          </a:xfrm>
          <a:prstGeom prst="rect">
            <a:avLst/>
          </a:prstGeom>
        </p:spPr>
        <p:txBody>
          <a:bodyPr vert="horz" wrap="square" lIns="0" tIns="23495" rIns="0" bIns="0" rtlCol="0">
            <a:spAutoFit/>
          </a:bodyPr>
          <a:lstStyle/>
          <a:p>
            <a:pPr marL="74295" marR="5080" indent="-62230">
              <a:lnSpc>
                <a:spcPts val="1270"/>
              </a:lnSpc>
              <a:spcBef>
                <a:spcPts val="185"/>
              </a:spcBef>
            </a:pPr>
            <a:r>
              <a:rPr sz="1100" spc="-95" dirty="0">
                <a:latin typeface="Lucida Sans"/>
                <a:cs typeface="Lucida Sans"/>
              </a:rPr>
              <a:t>Previous </a:t>
            </a:r>
            <a:r>
              <a:rPr sz="1100" spc="-30" dirty="0">
                <a:latin typeface="Lucida Sans"/>
                <a:cs typeface="Lucida Sans"/>
              </a:rPr>
              <a:t>record</a:t>
            </a:r>
            <a:endParaRPr sz="1100" dirty="0">
              <a:latin typeface="Lucida Sans"/>
              <a:cs typeface="Lucida Sans"/>
            </a:endParaRPr>
          </a:p>
        </p:txBody>
      </p:sp>
      <p:sp>
        <p:nvSpPr>
          <p:cNvPr id="25" name="object 25"/>
          <p:cNvSpPr/>
          <p:nvPr/>
        </p:nvSpPr>
        <p:spPr>
          <a:xfrm>
            <a:off x="8445693" y="2986481"/>
            <a:ext cx="179070" cy="315595"/>
          </a:xfrm>
          <a:custGeom>
            <a:avLst/>
            <a:gdLst/>
            <a:ahLst/>
            <a:cxnLst/>
            <a:rect l="l" t="t" r="r" b="b"/>
            <a:pathLst>
              <a:path w="179070" h="315595">
                <a:moveTo>
                  <a:pt x="178997" y="0"/>
                </a:moveTo>
                <a:lnTo>
                  <a:pt x="0" y="315518"/>
                </a:lnTo>
              </a:path>
            </a:pathLst>
          </a:custGeom>
          <a:ln w="8088">
            <a:solidFill>
              <a:srgbClr val="000000"/>
            </a:solidFill>
          </a:ln>
        </p:spPr>
        <p:txBody>
          <a:bodyPr wrap="square" lIns="0" tIns="0" rIns="0" bIns="0" rtlCol="0"/>
          <a:lstStyle/>
          <a:p>
            <a:endParaRPr/>
          </a:p>
        </p:txBody>
      </p:sp>
      <p:sp>
        <p:nvSpPr>
          <p:cNvPr id="26" name="object 26"/>
          <p:cNvSpPr txBox="1"/>
          <p:nvPr/>
        </p:nvSpPr>
        <p:spPr>
          <a:xfrm>
            <a:off x="8435073" y="3025426"/>
            <a:ext cx="219075" cy="194310"/>
          </a:xfrm>
          <a:prstGeom prst="rect">
            <a:avLst/>
          </a:prstGeom>
        </p:spPr>
        <p:txBody>
          <a:bodyPr vert="horz" wrap="square" lIns="0" tIns="13335" rIns="0" bIns="0" rtlCol="0">
            <a:spAutoFit/>
          </a:bodyPr>
          <a:lstStyle/>
          <a:p>
            <a:pPr marL="12700">
              <a:lnSpc>
                <a:spcPct val="100000"/>
              </a:lnSpc>
              <a:spcBef>
                <a:spcPts val="105"/>
              </a:spcBef>
            </a:pPr>
            <a:r>
              <a:rPr sz="1100" spc="-65" dirty="0">
                <a:latin typeface="Lucida Sans"/>
                <a:cs typeface="Lucida Sans"/>
              </a:rPr>
              <a:t>yes</a:t>
            </a:r>
            <a:endParaRPr sz="1100">
              <a:latin typeface="Lucida Sans"/>
              <a:cs typeface="Lucida Sans"/>
            </a:endParaRPr>
          </a:p>
        </p:txBody>
      </p:sp>
      <p:sp>
        <p:nvSpPr>
          <p:cNvPr id="27" name="object 27"/>
          <p:cNvSpPr txBox="1"/>
          <p:nvPr/>
        </p:nvSpPr>
        <p:spPr>
          <a:xfrm>
            <a:off x="8978364" y="3094914"/>
            <a:ext cx="168275" cy="194310"/>
          </a:xfrm>
          <a:prstGeom prst="rect">
            <a:avLst/>
          </a:prstGeom>
        </p:spPr>
        <p:txBody>
          <a:bodyPr vert="horz" wrap="square" lIns="0" tIns="13335" rIns="0" bIns="0" rtlCol="0">
            <a:spAutoFit/>
          </a:bodyPr>
          <a:lstStyle/>
          <a:p>
            <a:pPr marL="12700">
              <a:lnSpc>
                <a:spcPct val="100000"/>
              </a:lnSpc>
              <a:spcBef>
                <a:spcPts val="105"/>
              </a:spcBef>
            </a:pPr>
            <a:r>
              <a:rPr sz="1100" spc="-100" dirty="0">
                <a:latin typeface="Lucida Sans"/>
                <a:cs typeface="Lucida Sans"/>
              </a:rPr>
              <a:t>no</a:t>
            </a:r>
            <a:endParaRPr sz="1100">
              <a:latin typeface="Lucida Sans"/>
              <a:cs typeface="Lucida Sans"/>
            </a:endParaRPr>
          </a:p>
        </p:txBody>
      </p:sp>
      <p:grpSp>
        <p:nvGrpSpPr>
          <p:cNvPr id="28" name="object 28"/>
          <p:cNvGrpSpPr/>
          <p:nvPr/>
        </p:nvGrpSpPr>
        <p:grpSpPr>
          <a:xfrm>
            <a:off x="9015470" y="3298264"/>
            <a:ext cx="575945" cy="401955"/>
            <a:chOff x="9015470" y="3298264"/>
            <a:chExt cx="575945" cy="401955"/>
          </a:xfrm>
        </p:grpSpPr>
        <p:sp>
          <p:nvSpPr>
            <p:cNvPr id="29" name="object 29"/>
            <p:cNvSpPr/>
            <p:nvPr/>
          </p:nvSpPr>
          <p:spPr>
            <a:xfrm>
              <a:off x="9019915" y="3302709"/>
              <a:ext cx="567055" cy="393065"/>
            </a:xfrm>
            <a:custGeom>
              <a:avLst/>
              <a:gdLst/>
              <a:ahLst/>
              <a:cxnLst/>
              <a:rect l="l" t="t" r="r" b="b"/>
              <a:pathLst>
                <a:path w="567054" h="393064">
                  <a:moveTo>
                    <a:pt x="307510" y="392969"/>
                  </a:moveTo>
                  <a:lnTo>
                    <a:pt x="259209" y="392969"/>
                  </a:lnTo>
                  <a:lnTo>
                    <a:pt x="211475" y="387266"/>
                  </a:lnTo>
                  <a:lnTo>
                    <a:pt x="165443" y="375861"/>
                  </a:lnTo>
                  <a:lnTo>
                    <a:pt x="122243" y="358752"/>
                  </a:lnTo>
                  <a:lnTo>
                    <a:pt x="83009" y="335941"/>
                  </a:lnTo>
                  <a:lnTo>
                    <a:pt x="46692" y="304995"/>
                  </a:lnTo>
                  <a:lnTo>
                    <a:pt x="20752" y="270690"/>
                  </a:lnTo>
                  <a:lnTo>
                    <a:pt x="5188" y="234147"/>
                  </a:lnTo>
                  <a:lnTo>
                    <a:pt x="0" y="196484"/>
                  </a:lnTo>
                  <a:lnTo>
                    <a:pt x="5188" y="158822"/>
                  </a:lnTo>
                  <a:lnTo>
                    <a:pt x="20752" y="122281"/>
                  </a:lnTo>
                  <a:lnTo>
                    <a:pt x="46692" y="87979"/>
                  </a:lnTo>
                  <a:lnTo>
                    <a:pt x="83009" y="57037"/>
                  </a:lnTo>
                  <a:lnTo>
                    <a:pt x="122243" y="34222"/>
                  </a:lnTo>
                  <a:lnTo>
                    <a:pt x="165443" y="17111"/>
                  </a:lnTo>
                  <a:lnTo>
                    <a:pt x="211475" y="5703"/>
                  </a:lnTo>
                  <a:lnTo>
                    <a:pt x="259209" y="0"/>
                  </a:lnTo>
                  <a:lnTo>
                    <a:pt x="307510" y="0"/>
                  </a:lnTo>
                  <a:lnTo>
                    <a:pt x="355248" y="5703"/>
                  </a:lnTo>
                  <a:lnTo>
                    <a:pt x="401289" y="17111"/>
                  </a:lnTo>
                  <a:lnTo>
                    <a:pt x="444501" y="34222"/>
                  </a:lnTo>
                  <a:lnTo>
                    <a:pt x="483752" y="57037"/>
                  </a:lnTo>
                  <a:lnTo>
                    <a:pt x="520054" y="87979"/>
                  </a:lnTo>
                  <a:lnTo>
                    <a:pt x="545984" y="122281"/>
                  </a:lnTo>
                  <a:lnTo>
                    <a:pt x="561542" y="158822"/>
                  </a:lnTo>
                  <a:lnTo>
                    <a:pt x="566727" y="196484"/>
                  </a:lnTo>
                  <a:lnTo>
                    <a:pt x="561542" y="234147"/>
                  </a:lnTo>
                  <a:lnTo>
                    <a:pt x="545984" y="270690"/>
                  </a:lnTo>
                  <a:lnTo>
                    <a:pt x="520054" y="304995"/>
                  </a:lnTo>
                  <a:lnTo>
                    <a:pt x="483752" y="335941"/>
                  </a:lnTo>
                  <a:lnTo>
                    <a:pt x="444501" y="358752"/>
                  </a:lnTo>
                  <a:lnTo>
                    <a:pt x="401289" y="375861"/>
                  </a:lnTo>
                  <a:lnTo>
                    <a:pt x="355248" y="387266"/>
                  </a:lnTo>
                  <a:lnTo>
                    <a:pt x="307510" y="392969"/>
                  </a:lnTo>
                  <a:close/>
                </a:path>
              </a:pathLst>
            </a:custGeom>
            <a:solidFill>
              <a:srgbClr val="FFFFFF"/>
            </a:solidFill>
          </p:spPr>
          <p:txBody>
            <a:bodyPr wrap="square" lIns="0" tIns="0" rIns="0" bIns="0" rtlCol="0"/>
            <a:lstStyle/>
            <a:p>
              <a:endParaRPr/>
            </a:p>
          </p:txBody>
        </p:sp>
        <p:sp>
          <p:nvSpPr>
            <p:cNvPr id="30" name="object 30"/>
            <p:cNvSpPr/>
            <p:nvPr/>
          </p:nvSpPr>
          <p:spPr>
            <a:xfrm>
              <a:off x="9019915" y="3302709"/>
              <a:ext cx="567055" cy="393065"/>
            </a:xfrm>
            <a:custGeom>
              <a:avLst/>
              <a:gdLst/>
              <a:ahLst/>
              <a:cxnLst/>
              <a:rect l="l" t="t" r="r" b="b"/>
              <a:pathLst>
                <a:path w="567054" h="393064">
                  <a:moveTo>
                    <a:pt x="483752" y="57037"/>
                  </a:moveTo>
                  <a:lnTo>
                    <a:pt x="520054" y="87979"/>
                  </a:lnTo>
                  <a:lnTo>
                    <a:pt x="545984" y="122281"/>
                  </a:lnTo>
                  <a:lnTo>
                    <a:pt x="561542" y="158822"/>
                  </a:lnTo>
                  <a:lnTo>
                    <a:pt x="566727" y="196484"/>
                  </a:lnTo>
                  <a:lnTo>
                    <a:pt x="561542" y="234147"/>
                  </a:lnTo>
                  <a:lnTo>
                    <a:pt x="545984" y="270690"/>
                  </a:lnTo>
                  <a:lnTo>
                    <a:pt x="520054" y="304995"/>
                  </a:lnTo>
                  <a:lnTo>
                    <a:pt x="483752" y="335941"/>
                  </a:lnTo>
                  <a:lnTo>
                    <a:pt x="444501" y="358752"/>
                  </a:lnTo>
                  <a:lnTo>
                    <a:pt x="401289" y="375861"/>
                  </a:lnTo>
                  <a:lnTo>
                    <a:pt x="355248" y="387266"/>
                  </a:lnTo>
                  <a:lnTo>
                    <a:pt x="307510" y="392969"/>
                  </a:lnTo>
                  <a:lnTo>
                    <a:pt x="259209" y="392969"/>
                  </a:lnTo>
                  <a:lnTo>
                    <a:pt x="211475" y="387266"/>
                  </a:lnTo>
                  <a:lnTo>
                    <a:pt x="165443" y="375861"/>
                  </a:lnTo>
                  <a:lnTo>
                    <a:pt x="122243" y="358752"/>
                  </a:lnTo>
                  <a:lnTo>
                    <a:pt x="83009" y="335941"/>
                  </a:lnTo>
                  <a:lnTo>
                    <a:pt x="46692" y="304995"/>
                  </a:lnTo>
                  <a:lnTo>
                    <a:pt x="20752" y="270690"/>
                  </a:lnTo>
                  <a:lnTo>
                    <a:pt x="5188" y="234147"/>
                  </a:lnTo>
                  <a:lnTo>
                    <a:pt x="0" y="196484"/>
                  </a:lnTo>
                  <a:lnTo>
                    <a:pt x="5188" y="158822"/>
                  </a:lnTo>
                  <a:lnTo>
                    <a:pt x="20752" y="122281"/>
                  </a:lnTo>
                  <a:lnTo>
                    <a:pt x="46692" y="87979"/>
                  </a:lnTo>
                  <a:lnTo>
                    <a:pt x="83009" y="57037"/>
                  </a:lnTo>
                  <a:lnTo>
                    <a:pt x="122243" y="34222"/>
                  </a:lnTo>
                  <a:lnTo>
                    <a:pt x="165443" y="17111"/>
                  </a:lnTo>
                  <a:lnTo>
                    <a:pt x="211475" y="5703"/>
                  </a:lnTo>
                  <a:lnTo>
                    <a:pt x="259209" y="0"/>
                  </a:lnTo>
                  <a:lnTo>
                    <a:pt x="307510" y="0"/>
                  </a:lnTo>
                  <a:lnTo>
                    <a:pt x="355248" y="5703"/>
                  </a:lnTo>
                  <a:lnTo>
                    <a:pt x="401289" y="17111"/>
                  </a:lnTo>
                  <a:lnTo>
                    <a:pt x="444501" y="34222"/>
                  </a:lnTo>
                  <a:lnTo>
                    <a:pt x="483752" y="57037"/>
                  </a:lnTo>
                </a:path>
              </a:pathLst>
            </a:custGeom>
            <a:ln w="8474">
              <a:solidFill>
                <a:srgbClr val="000000"/>
              </a:solidFill>
            </a:ln>
          </p:spPr>
          <p:txBody>
            <a:bodyPr wrap="square" lIns="0" tIns="0" rIns="0" bIns="0" rtlCol="0"/>
            <a:lstStyle/>
            <a:p>
              <a:endParaRPr/>
            </a:p>
          </p:txBody>
        </p:sp>
      </p:grpSp>
      <p:sp>
        <p:nvSpPr>
          <p:cNvPr id="31" name="object 31"/>
          <p:cNvSpPr txBox="1"/>
          <p:nvPr/>
        </p:nvSpPr>
        <p:spPr>
          <a:xfrm>
            <a:off x="9185671" y="3396886"/>
            <a:ext cx="235585" cy="194310"/>
          </a:xfrm>
          <a:prstGeom prst="rect">
            <a:avLst/>
          </a:prstGeom>
        </p:spPr>
        <p:txBody>
          <a:bodyPr vert="horz" wrap="square" lIns="0" tIns="13335" rIns="0" bIns="0" rtlCol="0">
            <a:spAutoFit/>
          </a:bodyPr>
          <a:lstStyle/>
          <a:p>
            <a:pPr marL="12700">
              <a:lnSpc>
                <a:spcPct val="100000"/>
              </a:lnSpc>
              <a:spcBef>
                <a:spcPts val="105"/>
              </a:spcBef>
            </a:pPr>
            <a:r>
              <a:rPr sz="1100" spc="-50" dirty="0">
                <a:latin typeface="Lucida Sans"/>
                <a:cs typeface="Lucida Sans"/>
              </a:rPr>
              <a:t>Bail</a:t>
            </a:r>
            <a:endParaRPr sz="1100">
              <a:latin typeface="Lucida Sans"/>
              <a:cs typeface="Lucida Sans"/>
            </a:endParaRPr>
          </a:p>
        </p:txBody>
      </p:sp>
      <p:sp>
        <p:nvSpPr>
          <p:cNvPr id="32" name="object 32"/>
          <p:cNvSpPr/>
          <p:nvPr/>
        </p:nvSpPr>
        <p:spPr>
          <a:xfrm>
            <a:off x="8382336" y="3775278"/>
            <a:ext cx="567055" cy="630555"/>
          </a:xfrm>
          <a:custGeom>
            <a:avLst/>
            <a:gdLst/>
            <a:ahLst/>
            <a:cxnLst/>
            <a:rect l="l" t="t" r="r" b="b"/>
            <a:pathLst>
              <a:path w="567054" h="630554">
                <a:moveTo>
                  <a:pt x="483752" y="294424"/>
                </a:moveTo>
                <a:lnTo>
                  <a:pt x="520050" y="325355"/>
                </a:lnTo>
                <a:lnTo>
                  <a:pt x="545977" y="359653"/>
                </a:lnTo>
                <a:lnTo>
                  <a:pt x="561534" y="396193"/>
                </a:lnTo>
                <a:lnTo>
                  <a:pt x="566719" y="433855"/>
                </a:lnTo>
                <a:lnTo>
                  <a:pt x="561534" y="471517"/>
                </a:lnTo>
                <a:lnTo>
                  <a:pt x="545977" y="508056"/>
                </a:lnTo>
                <a:lnTo>
                  <a:pt x="520050" y="542350"/>
                </a:lnTo>
                <a:lnTo>
                  <a:pt x="483752" y="573277"/>
                </a:lnTo>
                <a:lnTo>
                  <a:pt x="444501" y="596107"/>
                </a:lnTo>
                <a:lnTo>
                  <a:pt x="401289" y="613230"/>
                </a:lnTo>
                <a:lnTo>
                  <a:pt x="355248" y="624645"/>
                </a:lnTo>
                <a:lnTo>
                  <a:pt x="307510" y="630352"/>
                </a:lnTo>
                <a:lnTo>
                  <a:pt x="259209" y="630352"/>
                </a:lnTo>
                <a:lnTo>
                  <a:pt x="211475" y="624645"/>
                </a:lnTo>
                <a:lnTo>
                  <a:pt x="165443" y="613230"/>
                </a:lnTo>
                <a:lnTo>
                  <a:pt x="122243" y="596107"/>
                </a:lnTo>
                <a:lnTo>
                  <a:pt x="83009" y="573277"/>
                </a:lnTo>
                <a:lnTo>
                  <a:pt x="46692" y="542350"/>
                </a:lnTo>
                <a:lnTo>
                  <a:pt x="20752" y="508056"/>
                </a:lnTo>
                <a:lnTo>
                  <a:pt x="5188" y="471517"/>
                </a:lnTo>
                <a:lnTo>
                  <a:pt x="0" y="433855"/>
                </a:lnTo>
                <a:lnTo>
                  <a:pt x="5188" y="396193"/>
                </a:lnTo>
                <a:lnTo>
                  <a:pt x="20752" y="359653"/>
                </a:lnTo>
                <a:lnTo>
                  <a:pt x="46692" y="325355"/>
                </a:lnTo>
                <a:lnTo>
                  <a:pt x="83009" y="294424"/>
                </a:lnTo>
                <a:lnTo>
                  <a:pt x="122243" y="271597"/>
                </a:lnTo>
                <a:lnTo>
                  <a:pt x="165443" y="254478"/>
                </a:lnTo>
                <a:lnTo>
                  <a:pt x="211475" y="243065"/>
                </a:lnTo>
                <a:lnTo>
                  <a:pt x="259209" y="237358"/>
                </a:lnTo>
                <a:lnTo>
                  <a:pt x="307510" y="237358"/>
                </a:lnTo>
                <a:lnTo>
                  <a:pt x="355248" y="243065"/>
                </a:lnTo>
                <a:lnTo>
                  <a:pt x="401289" y="254478"/>
                </a:lnTo>
                <a:lnTo>
                  <a:pt x="444501" y="271597"/>
                </a:lnTo>
                <a:lnTo>
                  <a:pt x="483752" y="294424"/>
                </a:lnTo>
              </a:path>
              <a:path w="567054" h="630554">
                <a:moveTo>
                  <a:pt x="54187" y="0"/>
                </a:moveTo>
                <a:lnTo>
                  <a:pt x="185544" y="248742"/>
                </a:lnTo>
              </a:path>
            </a:pathLst>
          </a:custGeom>
          <a:ln w="8318">
            <a:solidFill>
              <a:srgbClr val="000000"/>
            </a:solidFill>
          </a:ln>
        </p:spPr>
        <p:txBody>
          <a:bodyPr wrap="square" lIns="0" tIns="0" rIns="0" bIns="0" rtlCol="0"/>
          <a:lstStyle/>
          <a:p>
            <a:endParaRPr/>
          </a:p>
        </p:txBody>
      </p:sp>
      <p:sp>
        <p:nvSpPr>
          <p:cNvPr id="33" name="object 33"/>
          <p:cNvSpPr txBox="1"/>
          <p:nvPr/>
        </p:nvSpPr>
        <p:spPr>
          <a:xfrm>
            <a:off x="8429369" y="3818194"/>
            <a:ext cx="354330" cy="482600"/>
          </a:xfrm>
          <a:prstGeom prst="rect">
            <a:avLst/>
          </a:prstGeom>
        </p:spPr>
        <p:txBody>
          <a:bodyPr vert="horz" wrap="square" lIns="0" tIns="13335" rIns="0" bIns="0" rtlCol="0">
            <a:spAutoFit/>
          </a:bodyPr>
          <a:lstStyle/>
          <a:p>
            <a:pPr marL="12700">
              <a:lnSpc>
                <a:spcPct val="100000"/>
              </a:lnSpc>
              <a:spcBef>
                <a:spcPts val="105"/>
              </a:spcBef>
            </a:pPr>
            <a:r>
              <a:rPr sz="1100" spc="-25" dirty="0">
                <a:latin typeface="Lucida Sans"/>
                <a:cs typeface="Lucida Sans"/>
              </a:rPr>
              <a:t>no</a:t>
            </a:r>
            <a:endParaRPr sz="1100">
              <a:latin typeface="Lucida Sans"/>
              <a:cs typeface="Lucida Sans"/>
            </a:endParaRPr>
          </a:p>
          <a:p>
            <a:pPr marL="130810">
              <a:lnSpc>
                <a:spcPct val="100000"/>
              </a:lnSpc>
              <a:spcBef>
                <a:spcPts val="950"/>
              </a:spcBef>
            </a:pPr>
            <a:r>
              <a:rPr sz="1100" spc="-50" dirty="0">
                <a:latin typeface="Lucida Sans"/>
                <a:cs typeface="Lucida Sans"/>
              </a:rPr>
              <a:t>Bail</a:t>
            </a:r>
            <a:endParaRPr sz="1100">
              <a:latin typeface="Lucida Sans"/>
              <a:cs typeface="Lucida Sans"/>
            </a:endParaRPr>
          </a:p>
        </p:txBody>
      </p:sp>
      <p:sp>
        <p:nvSpPr>
          <p:cNvPr id="34" name="TextBox 33">
            <a:extLst>
              <a:ext uri="{FF2B5EF4-FFF2-40B4-BE49-F238E27FC236}">
                <a16:creationId xmlns:a16="http://schemas.microsoft.com/office/drawing/2014/main" id="{4834563E-D563-8711-878B-2D440522A5AB}"/>
              </a:ext>
            </a:extLst>
          </p:cNvPr>
          <p:cNvSpPr txBox="1"/>
          <p:nvPr/>
        </p:nvSpPr>
        <p:spPr>
          <a:xfrm>
            <a:off x="823888" y="4663662"/>
            <a:ext cx="8763082" cy="2677656"/>
          </a:xfrm>
          <a:prstGeom prst="rect">
            <a:avLst/>
          </a:prstGeom>
          <a:noFill/>
        </p:spPr>
        <p:txBody>
          <a:bodyPr wrap="square" rtlCol="0">
            <a:spAutoFit/>
          </a:bodyPr>
          <a:lstStyle/>
          <a:p>
            <a:pPr algn="just"/>
            <a:r>
              <a:rPr lang="el-GR" sz="1400" dirty="0"/>
              <a:t>Το διάγραμμα απόφασης καταγράφει τις πληροφορίες του συνόλου εκπαίδευσης μέσω ενός συνδυασμού δοκιμών, οι οποίες εκτελούνται διαδοχικά. Η πρώτη δοκιμή αφορά το αν ο κατηγορούμενος εμπλέκεται σε αδίκημα που σχετίζεται με ναρκωτικά. Εάν η απάντηση είναι θετική, έχουμε φτάσει στο κάτω μέρος του διαγράμματος με συμπέρασμα ότι η εγγύηση</a:t>
            </a:r>
            <a:br>
              <a:rPr lang="el-GR" sz="1400" dirty="0"/>
            </a:br>
            <a:r>
              <a:rPr lang="el-GR" sz="1400" dirty="0"/>
              <a:t>απορρίπτεται. Εάν η απάντηση είναι αρνητική, προχωρούμε στη δεύτερη δοκιμή, σχετικά με το αν ο κατηγορούμενος χρησιμοποίησε όπλο, και ούτω καθεξής.</a:t>
            </a:r>
            <a:br>
              <a:rPr lang="el-GR" sz="1400" dirty="0"/>
            </a:br>
            <a:r>
              <a:rPr lang="el-GR" sz="1400" dirty="0"/>
              <a:t>Σημειώστε ότι το διάγραμμα αποφάσεων δεν περιλαμβάνει πληροφορίες σχετικά με το είδος του τραυματισμού, δεδομένου ότι όλα τα αποτελέσματα μπορούν να εξηγηθούν χωρίς αναφορά σε αυτές τις πληροφορίες. Αυτό δείχνει πώς το μοντέλο του συστήματος δεν αναπαράγει απλώς το σύνολο εκπαίδευσης- περιλαμβάνει γενίκευση: υποθέτει ότι ορισμένοι</a:t>
            </a:r>
            <a:br>
              <a:rPr lang="el-GR" sz="1400" dirty="0"/>
            </a:br>
            <a:r>
              <a:rPr lang="el-GR" sz="1400" dirty="0"/>
              <a:t>συνδυασμοί προγνωστικών αρκούν για να καθορίσουν τα αποτελέσματα, ενώ άλλοι παράγοντες είναι άσχετοι.</a:t>
            </a:r>
            <a:endParaRPr lang="LID4096"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556" y="1444370"/>
            <a:ext cx="2975944" cy="581569"/>
          </a:xfrm>
          <a:prstGeom prst="rect">
            <a:avLst/>
          </a:prstGeom>
        </p:spPr>
        <p:txBody>
          <a:bodyPr vert="horz" wrap="square" lIns="0" tIns="12065" rIns="0" bIns="0" rtlCol="0">
            <a:spAutoFit/>
          </a:bodyPr>
          <a:lstStyle/>
          <a:p>
            <a:pPr marL="12700">
              <a:lnSpc>
                <a:spcPct val="100000"/>
              </a:lnSpc>
              <a:spcBef>
                <a:spcPts val="95"/>
              </a:spcBef>
            </a:pPr>
            <a:r>
              <a:rPr lang="el-GR" spc="-10" dirty="0"/>
              <a:t>Προβλέψεις</a:t>
            </a:r>
            <a:endParaRPr spc="-10" dirty="0"/>
          </a:p>
        </p:txBody>
      </p:sp>
      <p:sp>
        <p:nvSpPr>
          <p:cNvPr id="3" name="object 3"/>
          <p:cNvSpPr txBox="1"/>
          <p:nvPr/>
        </p:nvSpPr>
        <p:spPr>
          <a:xfrm>
            <a:off x="770556" y="2637086"/>
            <a:ext cx="4294456" cy="4091376"/>
          </a:xfrm>
          <a:prstGeom prst="rect">
            <a:avLst/>
          </a:prstGeom>
        </p:spPr>
        <p:txBody>
          <a:bodyPr vert="horz" wrap="square" lIns="0" tIns="40005" rIns="0" bIns="0" rtlCol="0">
            <a:spAutoFit/>
          </a:bodyPr>
          <a:lstStyle/>
          <a:p>
            <a:pPr marL="12700" marR="6350" algn="just">
              <a:lnSpc>
                <a:spcPct val="89400"/>
              </a:lnSpc>
              <a:spcBef>
                <a:spcPts val="315"/>
              </a:spcBef>
            </a:pPr>
            <a:r>
              <a:rPr lang="el-GR" sz="1700" dirty="0">
                <a:latin typeface="Calibri"/>
                <a:cs typeface="Calibri"/>
              </a:rPr>
              <a:t>Οι απαντήσεις των συστημάτων μάθησης συνήθως ονομάζονται "προβλέψεις".  Ωστόσο, το πλαίσιο χρήσης του συστήματος καθορίζει συχνά αν οι προτάσεις του συστήματος ερμηνεύονται ως προβλέψεις ή μάλλον ως προτάσεις προς τον χρήστη του συστήματος</a:t>
            </a:r>
            <a:r>
              <a:rPr sz="1700" spc="-20" dirty="0">
                <a:latin typeface="Calibri"/>
                <a:cs typeface="Calibri"/>
              </a:rPr>
              <a:t>.</a:t>
            </a:r>
            <a:endParaRPr sz="1700" dirty="0">
              <a:latin typeface="Calibri"/>
              <a:cs typeface="Calibri"/>
            </a:endParaRPr>
          </a:p>
          <a:p>
            <a:pPr marL="596900" marR="5080" indent="-194945" algn="just">
              <a:lnSpc>
                <a:spcPct val="89600"/>
              </a:lnSpc>
              <a:spcBef>
                <a:spcPts val="450"/>
              </a:spcBef>
            </a:pPr>
            <a:r>
              <a:rPr sz="1700" dirty="0">
                <a:latin typeface="Verdana"/>
                <a:cs typeface="Verdana"/>
              </a:rPr>
              <a:t>Ø</a:t>
            </a:r>
            <a:r>
              <a:rPr lang="el-GR" sz="1700" dirty="0">
                <a:latin typeface="Calibri"/>
                <a:cs typeface="Calibri"/>
              </a:rPr>
              <a:t>Για παράδειγμα, η "πρόβλεψη" ενός συστήματος ότι η αίτηση ενός ατόμου για εγγύηση ή αποφυλάκιση με αναστολή θα γίνει δεκτή μπορεί να θεωρηθεί από τον κατηγορούμενο (και τον δικηγόρο του) ως πρόβλεψη για το τι θα κάνει ο δικαστής, και από τον δικαστή ως πρόταση που καθοδηγεί την απόφασή του (υποθέτοντας ότι προτιμά να μην παρεκκλίνει από προηγούμενες πρακτικές).</a:t>
            </a:r>
            <a:endParaRPr sz="1700" dirty="0">
              <a:latin typeface="Calibri"/>
              <a:cs typeface="Calibri"/>
            </a:endParaRPr>
          </a:p>
        </p:txBody>
      </p:sp>
      <p:grpSp>
        <p:nvGrpSpPr>
          <p:cNvPr id="4" name="object 4"/>
          <p:cNvGrpSpPr/>
          <p:nvPr/>
        </p:nvGrpSpPr>
        <p:grpSpPr>
          <a:xfrm>
            <a:off x="5344121" y="850900"/>
            <a:ext cx="5197475" cy="5842000"/>
            <a:chOff x="5344121" y="850900"/>
            <a:chExt cx="5197475" cy="5842000"/>
          </a:xfrm>
        </p:grpSpPr>
        <p:sp>
          <p:nvSpPr>
            <p:cNvPr id="5" name="object 5"/>
            <p:cNvSpPr/>
            <p:nvPr/>
          </p:nvSpPr>
          <p:spPr>
            <a:xfrm>
              <a:off x="5344121" y="850900"/>
              <a:ext cx="5197475" cy="5842000"/>
            </a:xfrm>
            <a:custGeom>
              <a:avLst/>
              <a:gdLst/>
              <a:ahLst/>
              <a:cxnLst/>
              <a:rect l="l" t="t" r="r" b="b"/>
              <a:pathLst>
                <a:path w="5197475" h="5842000">
                  <a:moveTo>
                    <a:pt x="5196878" y="5842000"/>
                  </a:moveTo>
                  <a:lnTo>
                    <a:pt x="0" y="5842000"/>
                  </a:lnTo>
                  <a:lnTo>
                    <a:pt x="0" y="0"/>
                  </a:lnTo>
                  <a:lnTo>
                    <a:pt x="5196878" y="0"/>
                  </a:lnTo>
                  <a:lnTo>
                    <a:pt x="5196878" y="5842000"/>
                  </a:lnTo>
                  <a:close/>
                </a:path>
              </a:pathLst>
            </a:custGeom>
            <a:solidFill>
              <a:srgbClr val="C7C9C9"/>
            </a:solidFill>
          </p:spPr>
          <p:txBody>
            <a:bodyPr wrap="square" lIns="0" tIns="0" rIns="0" bIns="0" rtlCol="0"/>
            <a:lstStyle/>
            <a:p>
              <a:endParaRPr/>
            </a:p>
          </p:txBody>
        </p:sp>
        <p:pic>
          <p:nvPicPr>
            <p:cNvPr id="6" name="object 6"/>
            <p:cNvPicPr/>
            <p:nvPr/>
          </p:nvPicPr>
          <p:blipFill>
            <a:blip r:embed="rId2" cstate="print"/>
            <a:stretch>
              <a:fillRect/>
            </a:stretch>
          </p:blipFill>
          <p:spPr>
            <a:xfrm>
              <a:off x="5702807" y="1286763"/>
              <a:ext cx="4480560" cy="4998720"/>
            </a:xfrm>
            <a:prstGeom prst="rect">
              <a:avLst/>
            </a:prstGeom>
          </p:spPr>
        </p:pic>
        <p:sp>
          <p:nvSpPr>
            <p:cNvPr id="7" name="object 7"/>
            <p:cNvSpPr/>
            <p:nvPr/>
          </p:nvSpPr>
          <p:spPr>
            <a:xfrm>
              <a:off x="5757062" y="1326052"/>
              <a:ext cx="4371340" cy="4889500"/>
            </a:xfrm>
            <a:custGeom>
              <a:avLst/>
              <a:gdLst/>
              <a:ahLst/>
              <a:cxnLst/>
              <a:rect l="l" t="t" r="r" b="b"/>
              <a:pathLst>
                <a:path w="4371340" h="4889500">
                  <a:moveTo>
                    <a:pt x="4371327" y="4888906"/>
                  </a:moveTo>
                  <a:lnTo>
                    <a:pt x="0" y="4888906"/>
                  </a:lnTo>
                  <a:lnTo>
                    <a:pt x="0" y="0"/>
                  </a:lnTo>
                  <a:lnTo>
                    <a:pt x="4371327" y="0"/>
                  </a:lnTo>
                  <a:lnTo>
                    <a:pt x="4371327" y="4888906"/>
                  </a:lnTo>
                  <a:close/>
                </a:path>
              </a:pathLst>
            </a:custGeom>
            <a:solidFill>
              <a:srgbClr val="FFFFFF"/>
            </a:solidFill>
          </p:spPr>
          <p:txBody>
            <a:bodyPr wrap="square" lIns="0" tIns="0" rIns="0" bIns="0" rtlCol="0"/>
            <a:lstStyle/>
            <a:p>
              <a:endParaRPr/>
            </a:p>
          </p:txBody>
        </p:sp>
        <p:sp>
          <p:nvSpPr>
            <p:cNvPr id="8" name="object 8"/>
            <p:cNvSpPr/>
            <p:nvPr/>
          </p:nvSpPr>
          <p:spPr>
            <a:xfrm>
              <a:off x="5757062" y="1326052"/>
              <a:ext cx="4371340" cy="4889500"/>
            </a:xfrm>
            <a:custGeom>
              <a:avLst/>
              <a:gdLst/>
              <a:ahLst/>
              <a:cxnLst/>
              <a:rect l="l" t="t" r="r" b="b"/>
              <a:pathLst>
                <a:path w="4371340" h="4889500">
                  <a:moveTo>
                    <a:pt x="0" y="0"/>
                  </a:moveTo>
                  <a:lnTo>
                    <a:pt x="4371327" y="0"/>
                  </a:lnTo>
                  <a:lnTo>
                    <a:pt x="4371327" y="4888906"/>
                  </a:lnTo>
                  <a:lnTo>
                    <a:pt x="0" y="4888906"/>
                  </a:lnTo>
                  <a:lnTo>
                    <a:pt x="0" y="0"/>
                  </a:lnTo>
                  <a:close/>
                </a:path>
              </a:pathLst>
            </a:custGeom>
            <a:ln w="8115">
              <a:solidFill>
                <a:srgbClr val="C7C9C9"/>
              </a:solidFill>
            </a:ln>
          </p:spPr>
          <p:txBody>
            <a:bodyPr wrap="square" lIns="0" tIns="0" rIns="0" bIns="0" rtlCol="0"/>
            <a:lstStyle/>
            <a:p>
              <a:endParaRPr/>
            </a:p>
          </p:txBody>
        </p:sp>
        <p:pic>
          <p:nvPicPr>
            <p:cNvPr id="9" name="object 9"/>
            <p:cNvPicPr/>
            <p:nvPr/>
          </p:nvPicPr>
          <p:blipFill>
            <a:blip r:embed="rId3" cstate="print"/>
            <a:stretch>
              <a:fillRect/>
            </a:stretch>
          </p:blipFill>
          <p:spPr>
            <a:xfrm>
              <a:off x="6035786" y="2502863"/>
              <a:ext cx="3813507" cy="2535304"/>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850900"/>
            <a:ext cx="10388600" cy="5842000"/>
            <a:chOff x="152400" y="850900"/>
            <a:chExt cx="10388600" cy="5842000"/>
          </a:xfrm>
        </p:grpSpPr>
        <p:pic>
          <p:nvPicPr>
            <p:cNvPr id="3" name="object 3"/>
            <p:cNvPicPr/>
            <p:nvPr/>
          </p:nvPicPr>
          <p:blipFill>
            <a:blip r:embed="rId2" cstate="print"/>
            <a:stretch>
              <a:fillRect/>
            </a:stretch>
          </p:blipFill>
          <p:spPr>
            <a:xfrm>
              <a:off x="5754623" y="853947"/>
              <a:ext cx="4785360" cy="5838952"/>
            </a:xfrm>
            <a:prstGeom prst="rect">
              <a:avLst/>
            </a:prstGeom>
          </p:spPr>
        </p:pic>
        <p:pic>
          <p:nvPicPr>
            <p:cNvPr id="4" name="object 4"/>
            <p:cNvPicPr/>
            <p:nvPr/>
          </p:nvPicPr>
          <p:blipFill>
            <a:blip r:embed="rId3" cstate="print"/>
            <a:stretch>
              <a:fillRect/>
            </a:stretch>
          </p:blipFill>
          <p:spPr>
            <a:xfrm>
              <a:off x="152400" y="850900"/>
              <a:ext cx="10388600" cy="5841999"/>
            </a:xfrm>
            <a:prstGeom prst="rect">
              <a:avLst/>
            </a:prstGeom>
          </p:spPr>
        </p:pic>
      </p:grpSp>
      <p:sp>
        <p:nvSpPr>
          <p:cNvPr id="5" name="object 5"/>
          <p:cNvSpPr txBox="1">
            <a:spLocks noGrp="1"/>
          </p:cNvSpPr>
          <p:nvPr>
            <p:ph type="title"/>
          </p:nvPr>
        </p:nvSpPr>
        <p:spPr>
          <a:xfrm>
            <a:off x="900422" y="1109091"/>
            <a:ext cx="2797371" cy="1110615"/>
          </a:xfrm>
          <a:prstGeom prst="rect">
            <a:avLst/>
          </a:prstGeom>
        </p:spPr>
        <p:txBody>
          <a:bodyPr vert="horz" wrap="square" lIns="0" tIns="65405" rIns="0" bIns="0" rtlCol="0">
            <a:spAutoFit/>
          </a:bodyPr>
          <a:lstStyle/>
          <a:p>
            <a:pPr marL="12700" marR="5080">
              <a:lnSpc>
                <a:spcPts val="4100"/>
              </a:lnSpc>
              <a:spcBef>
                <a:spcPts val="515"/>
              </a:spcBef>
            </a:pPr>
            <a:r>
              <a:rPr lang="el-GR" spc="-35" dirty="0"/>
              <a:t>Ενισχυτική μάθηση</a:t>
            </a:r>
            <a:endParaRPr spc="-10" dirty="0"/>
          </a:p>
        </p:txBody>
      </p:sp>
      <p:sp>
        <p:nvSpPr>
          <p:cNvPr id="6" name="object 6"/>
          <p:cNvSpPr txBox="1"/>
          <p:nvPr/>
        </p:nvSpPr>
        <p:spPr>
          <a:xfrm>
            <a:off x="897414" y="2655374"/>
            <a:ext cx="5093335" cy="4875244"/>
          </a:xfrm>
          <a:prstGeom prst="rect">
            <a:avLst/>
          </a:prstGeom>
        </p:spPr>
        <p:txBody>
          <a:bodyPr vert="horz" wrap="square" lIns="0" tIns="45719" rIns="0" bIns="0" rtlCol="0">
            <a:spAutoFit/>
          </a:bodyPr>
          <a:lstStyle/>
          <a:p>
            <a:pPr marL="12700" marR="6985" algn="just">
              <a:lnSpc>
                <a:spcPts val="1800"/>
              </a:lnSpc>
              <a:spcBef>
                <a:spcPts val="359"/>
              </a:spcBef>
            </a:pPr>
            <a:r>
              <a:rPr lang="el-GR" sz="1700" dirty="0">
                <a:latin typeface="Calibri"/>
                <a:cs typeface="Calibri"/>
              </a:rPr>
              <a:t>Η ενισχυτική μάθηση είναι παρόμοια με την επιβλεπόμενη μάθηση, καθώς και οι δύο περιλαμβάνουν εκπαίδευση μέσω παραδειγμάτων</a:t>
            </a:r>
            <a:r>
              <a:rPr sz="1700" spc="-10" dirty="0">
                <a:latin typeface="Calibri"/>
                <a:cs typeface="Calibri"/>
              </a:rPr>
              <a:t>.</a:t>
            </a:r>
            <a:endParaRPr sz="1700" dirty="0">
              <a:latin typeface="Calibri"/>
              <a:cs typeface="Calibri"/>
            </a:endParaRPr>
          </a:p>
          <a:p>
            <a:pPr marL="12700" marR="6350" algn="just">
              <a:lnSpc>
                <a:spcPct val="89400"/>
              </a:lnSpc>
              <a:spcBef>
                <a:spcPts val="865"/>
              </a:spcBef>
              <a:tabLst>
                <a:tab pos="1555115" algn="l"/>
                <a:tab pos="2073275" algn="l"/>
                <a:tab pos="2385695" algn="l"/>
                <a:tab pos="4652645" algn="l"/>
              </a:tabLst>
            </a:pPr>
            <a:r>
              <a:rPr lang="el-GR" sz="1700" dirty="0">
                <a:latin typeface="Calibri"/>
                <a:cs typeface="Calibri"/>
              </a:rPr>
              <a:t>Ωστόσο, </a:t>
            </a:r>
            <a:r>
              <a:rPr lang="el-GR" sz="1700" b="1" dirty="0">
                <a:latin typeface="Calibri"/>
                <a:cs typeface="Calibri"/>
              </a:rPr>
              <a:t>στην περίπτωση της ενισχυτικής μάθησης τα συστήματα μαθαίνουν από τα αποτελέσματα των δικών τους ενεργειών, δηλαδή μέσω των ανταμοιβών ή των ποινών (π.χ. κερδισμένοι ή χαμένοι πόντοι) που συνδέονται με τα αποτελέσματα αυτών των ενεργειών.</a:t>
            </a:r>
            <a:endParaRPr sz="1700" b="1" dirty="0">
              <a:latin typeface="Calibri"/>
              <a:cs typeface="Calibri"/>
            </a:endParaRPr>
          </a:p>
          <a:p>
            <a:pPr algn="just">
              <a:lnSpc>
                <a:spcPct val="100000"/>
              </a:lnSpc>
              <a:spcBef>
                <a:spcPts val="40"/>
              </a:spcBef>
            </a:pPr>
            <a:endParaRPr sz="2900" b="1" dirty="0">
              <a:latin typeface="Calibri"/>
              <a:cs typeface="Calibri"/>
            </a:endParaRPr>
          </a:p>
          <a:p>
            <a:pPr marL="89535" marR="5080" indent="-77470" algn="just">
              <a:lnSpc>
                <a:spcPct val="89200"/>
              </a:lnSpc>
              <a:buSzPct val="94117"/>
              <a:buFont typeface="Arial"/>
              <a:buChar char="•"/>
              <a:tabLst>
                <a:tab pos="207010" algn="l"/>
              </a:tabLst>
            </a:pPr>
            <a:r>
              <a:rPr lang="el-GR" sz="1600" dirty="0"/>
              <a:t>Π.χ., στην περίπτωση ενός συστήματος που μαθαίνει πώς να παίζει ένα παιχνίδι, οι επιβραβεύσεις μπορεί να συνδέονται με νίκες και οι ποινές με ήττες- σε ένα σύστημα που μαθαίνει να κάνει επενδύσεις, οι επιβραβεύσεις μπορεί να συνδέονται με οικονομικά κέρδη και οι ποινές με απώλειες- σε ένα σύστημα που μαθαίνει να στοχεύει αποτελεσματικά τις διαφημίσεις, οι επιβραβεύσεις μπορεί να συνδέονται με τα κλικ των χρηστών κ.λπ.</a:t>
            </a:r>
            <a:br>
              <a:rPr lang="el-GR" sz="1600" dirty="0"/>
            </a:br>
            <a:br>
              <a:rPr lang="el-GR" sz="1600" dirty="0"/>
            </a:br>
            <a:endParaRPr sz="1700" dirty="0">
              <a:latin typeface="Calibri"/>
              <a:cs typeface="Calibri"/>
            </a:endParaRPr>
          </a:p>
        </p:txBody>
      </p:sp>
      <p:grpSp>
        <p:nvGrpSpPr>
          <p:cNvPr id="7" name="object 7"/>
          <p:cNvGrpSpPr/>
          <p:nvPr/>
        </p:nvGrpSpPr>
        <p:grpSpPr>
          <a:xfrm>
            <a:off x="6274791" y="1476222"/>
            <a:ext cx="4266565" cy="4607560"/>
            <a:chOff x="6274791" y="1476222"/>
            <a:chExt cx="4266565" cy="4607560"/>
          </a:xfrm>
        </p:grpSpPr>
        <p:sp>
          <p:nvSpPr>
            <p:cNvPr id="8" name="object 8"/>
            <p:cNvSpPr/>
            <p:nvPr/>
          </p:nvSpPr>
          <p:spPr>
            <a:xfrm>
              <a:off x="6280200" y="1480096"/>
              <a:ext cx="4260850" cy="4597400"/>
            </a:xfrm>
            <a:custGeom>
              <a:avLst/>
              <a:gdLst/>
              <a:ahLst/>
              <a:cxnLst/>
              <a:rect l="l" t="t" r="r" b="b"/>
              <a:pathLst>
                <a:path w="4260850" h="4597400">
                  <a:moveTo>
                    <a:pt x="2556461" y="12700"/>
                  </a:moveTo>
                  <a:lnTo>
                    <a:pt x="2015996" y="12700"/>
                  </a:lnTo>
                  <a:lnTo>
                    <a:pt x="2062836" y="0"/>
                  </a:lnTo>
                  <a:lnTo>
                    <a:pt x="2505981" y="0"/>
                  </a:lnTo>
                  <a:lnTo>
                    <a:pt x="2556461" y="12700"/>
                  </a:lnTo>
                  <a:close/>
                </a:path>
                <a:path w="4260850" h="4597400">
                  <a:moveTo>
                    <a:pt x="2656432" y="4572000"/>
                  </a:moveTo>
                  <a:lnTo>
                    <a:pt x="1969444" y="4572000"/>
                  </a:lnTo>
                  <a:lnTo>
                    <a:pt x="1923191" y="4559300"/>
                  </a:lnTo>
                  <a:lnTo>
                    <a:pt x="1877246" y="4559300"/>
                  </a:lnTo>
                  <a:lnTo>
                    <a:pt x="1786320" y="4533900"/>
                  </a:lnTo>
                  <a:lnTo>
                    <a:pt x="1436861" y="4432300"/>
                  </a:lnTo>
                  <a:lnTo>
                    <a:pt x="1394940" y="4406900"/>
                  </a:lnTo>
                  <a:lnTo>
                    <a:pt x="1353442" y="4394200"/>
                  </a:lnTo>
                  <a:lnTo>
                    <a:pt x="1312378" y="4368800"/>
                  </a:lnTo>
                  <a:lnTo>
                    <a:pt x="1271756" y="4356100"/>
                  </a:lnTo>
                  <a:lnTo>
                    <a:pt x="1191879" y="4305300"/>
                  </a:lnTo>
                  <a:lnTo>
                    <a:pt x="1152643" y="4292600"/>
                  </a:lnTo>
                  <a:lnTo>
                    <a:pt x="1113889" y="4267200"/>
                  </a:lnTo>
                  <a:lnTo>
                    <a:pt x="1037861" y="4216400"/>
                  </a:lnTo>
                  <a:lnTo>
                    <a:pt x="963873" y="4165600"/>
                  </a:lnTo>
                  <a:lnTo>
                    <a:pt x="927668" y="4140200"/>
                  </a:lnTo>
                  <a:lnTo>
                    <a:pt x="892002" y="4114800"/>
                  </a:lnTo>
                  <a:lnTo>
                    <a:pt x="856884" y="4089400"/>
                  </a:lnTo>
                  <a:lnTo>
                    <a:pt x="822324" y="4051300"/>
                  </a:lnTo>
                  <a:lnTo>
                    <a:pt x="788332" y="4025900"/>
                  </a:lnTo>
                  <a:lnTo>
                    <a:pt x="754917" y="4000500"/>
                  </a:lnTo>
                  <a:lnTo>
                    <a:pt x="722089" y="3962400"/>
                  </a:lnTo>
                  <a:lnTo>
                    <a:pt x="689857" y="3937000"/>
                  </a:lnTo>
                  <a:lnTo>
                    <a:pt x="658231" y="3898900"/>
                  </a:lnTo>
                  <a:lnTo>
                    <a:pt x="627221" y="3873500"/>
                  </a:lnTo>
                  <a:lnTo>
                    <a:pt x="596837" y="3835400"/>
                  </a:lnTo>
                  <a:lnTo>
                    <a:pt x="567087" y="3810000"/>
                  </a:lnTo>
                  <a:lnTo>
                    <a:pt x="537982" y="3771900"/>
                  </a:lnTo>
                  <a:lnTo>
                    <a:pt x="509531" y="3733800"/>
                  </a:lnTo>
                  <a:lnTo>
                    <a:pt x="481743" y="3708400"/>
                  </a:lnTo>
                  <a:lnTo>
                    <a:pt x="454629" y="3670300"/>
                  </a:lnTo>
                  <a:lnTo>
                    <a:pt x="428198" y="3632200"/>
                  </a:lnTo>
                  <a:lnTo>
                    <a:pt x="402459" y="3594100"/>
                  </a:lnTo>
                  <a:lnTo>
                    <a:pt x="377423" y="3556000"/>
                  </a:lnTo>
                  <a:lnTo>
                    <a:pt x="353098" y="3517900"/>
                  </a:lnTo>
                  <a:lnTo>
                    <a:pt x="329495" y="3479800"/>
                  </a:lnTo>
                  <a:lnTo>
                    <a:pt x="306622" y="3441700"/>
                  </a:lnTo>
                  <a:lnTo>
                    <a:pt x="284491" y="3403600"/>
                  </a:lnTo>
                  <a:lnTo>
                    <a:pt x="263109" y="3365500"/>
                  </a:lnTo>
                  <a:lnTo>
                    <a:pt x="242487" y="3327400"/>
                  </a:lnTo>
                  <a:lnTo>
                    <a:pt x="222635" y="3276600"/>
                  </a:lnTo>
                  <a:lnTo>
                    <a:pt x="203562" y="3238500"/>
                  </a:lnTo>
                  <a:lnTo>
                    <a:pt x="185277" y="3200400"/>
                  </a:lnTo>
                  <a:lnTo>
                    <a:pt x="167791" y="3162300"/>
                  </a:lnTo>
                  <a:lnTo>
                    <a:pt x="151112" y="3111500"/>
                  </a:lnTo>
                  <a:lnTo>
                    <a:pt x="135251" y="3073400"/>
                  </a:lnTo>
                  <a:lnTo>
                    <a:pt x="120217" y="3035300"/>
                  </a:lnTo>
                  <a:lnTo>
                    <a:pt x="106020" y="2984500"/>
                  </a:lnTo>
                  <a:lnTo>
                    <a:pt x="92669" y="2946400"/>
                  </a:lnTo>
                  <a:lnTo>
                    <a:pt x="80174" y="2895600"/>
                  </a:lnTo>
                  <a:lnTo>
                    <a:pt x="68545" y="2857500"/>
                  </a:lnTo>
                  <a:lnTo>
                    <a:pt x="57790" y="2806700"/>
                  </a:lnTo>
                  <a:lnTo>
                    <a:pt x="47921" y="2768600"/>
                  </a:lnTo>
                  <a:lnTo>
                    <a:pt x="38945" y="2717800"/>
                  </a:lnTo>
                  <a:lnTo>
                    <a:pt x="30874" y="2667000"/>
                  </a:lnTo>
                  <a:lnTo>
                    <a:pt x="23716" y="2628900"/>
                  </a:lnTo>
                  <a:lnTo>
                    <a:pt x="17482" y="2578100"/>
                  </a:lnTo>
                  <a:lnTo>
                    <a:pt x="12180" y="2527300"/>
                  </a:lnTo>
                  <a:lnTo>
                    <a:pt x="7821" y="2489200"/>
                  </a:lnTo>
                  <a:lnTo>
                    <a:pt x="4413" y="2438400"/>
                  </a:lnTo>
                  <a:lnTo>
                    <a:pt x="1968" y="2387600"/>
                  </a:lnTo>
                  <a:lnTo>
                    <a:pt x="493" y="2336800"/>
                  </a:lnTo>
                  <a:lnTo>
                    <a:pt x="0" y="2298700"/>
                  </a:lnTo>
                  <a:lnTo>
                    <a:pt x="493" y="2247900"/>
                  </a:lnTo>
                  <a:lnTo>
                    <a:pt x="1968" y="2197100"/>
                  </a:lnTo>
                  <a:lnTo>
                    <a:pt x="4413" y="2146300"/>
                  </a:lnTo>
                  <a:lnTo>
                    <a:pt x="7821" y="2108200"/>
                  </a:lnTo>
                  <a:lnTo>
                    <a:pt x="12180" y="2057400"/>
                  </a:lnTo>
                  <a:lnTo>
                    <a:pt x="17482" y="2006600"/>
                  </a:lnTo>
                  <a:lnTo>
                    <a:pt x="23716" y="1968500"/>
                  </a:lnTo>
                  <a:lnTo>
                    <a:pt x="30874" y="1917700"/>
                  </a:lnTo>
                  <a:lnTo>
                    <a:pt x="38945" y="1866900"/>
                  </a:lnTo>
                  <a:lnTo>
                    <a:pt x="47921" y="1828800"/>
                  </a:lnTo>
                  <a:lnTo>
                    <a:pt x="57790" y="1778000"/>
                  </a:lnTo>
                  <a:lnTo>
                    <a:pt x="68545" y="1739900"/>
                  </a:lnTo>
                  <a:lnTo>
                    <a:pt x="80174" y="1689100"/>
                  </a:lnTo>
                  <a:lnTo>
                    <a:pt x="92669" y="1651000"/>
                  </a:lnTo>
                  <a:lnTo>
                    <a:pt x="106020" y="1600200"/>
                  </a:lnTo>
                  <a:lnTo>
                    <a:pt x="120217" y="1562100"/>
                  </a:lnTo>
                  <a:lnTo>
                    <a:pt x="135251" y="1511300"/>
                  </a:lnTo>
                  <a:lnTo>
                    <a:pt x="151112" y="1473200"/>
                  </a:lnTo>
                  <a:lnTo>
                    <a:pt x="167791" y="1435100"/>
                  </a:lnTo>
                  <a:lnTo>
                    <a:pt x="185277" y="1384300"/>
                  </a:lnTo>
                  <a:lnTo>
                    <a:pt x="203562" y="1346200"/>
                  </a:lnTo>
                  <a:lnTo>
                    <a:pt x="222635" y="1308100"/>
                  </a:lnTo>
                  <a:lnTo>
                    <a:pt x="242487" y="1270000"/>
                  </a:lnTo>
                  <a:lnTo>
                    <a:pt x="263109" y="1219200"/>
                  </a:lnTo>
                  <a:lnTo>
                    <a:pt x="284491" y="1181100"/>
                  </a:lnTo>
                  <a:lnTo>
                    <a:pt x="306622" y="1143000"/>
                  </a:lnTo>
                  <a:lnTo>
                    <a:pt x="329495" y="1104900"/>
                  </a:lnTo>
                  <a:lnTo>
                    <a:pt x="353098" y="1066800"/>
                  </a:lnTo>
                  <a:lnTo>
                    <a:pt x="377423" y="1028700"/>
                  </a:lnTo>
                  <a:lnTo>
                    <a:pt x="402459" y="990600"/>
                  </a:lnTo>
                  <a:lnTo>
                    <a:pt x="428198" y="952500"/>
                  </a:lnTo>
                  <a:lnTo>
                    <a:pt x="454629" y="927100"/>
                  </a:lnTo>
                  <a:lnTo>
                    <a:pt x="481743" y="889000"/>
                  </a:lnTo>
                  <a:lnTo>
                    <a:pt x="509531" y="850900"/>
                  </a:lnTo>
                  <a:lnTo>
                    <a:pt x="537982" y="812800"/>
                  </a:lnTo>
                  <a:lnTo>
                    <a:pt x="567087" y="787400"/>
                  </a:lnTo>
                  <a:lnTo>
                    <a:pt x="596837" y="749300"/>
                  </a:lnTo>
                  <a:lnTo>
                    <a:pt x="627221" y="711200"/>
                  </a:lnTo>
                  <a:lnTo>
                    <a:pt x="658231" y="685800"/>
                  </a:lnTo>
                  <a:lnTo>
                    <a:pt x="689857" y="647700"/>
                  </a:lnTo>
                  <a:lnTo>
                    <a:pt x="722089" y="622300"/>
                  </a:lnTo>
                  <a:lnTo>
                    <a:pt x="754917" y="584200"/>
                  </a:lnTo>
                  <a:lnTo>
                    <a:pt x="788332" y="558800"/>
                  </a:lnTo>
                  <a:lnTo>
                    <a:pt x="822324" y="533400"/>
                  </a:lnTo>
                  <a:lnTo>
                    <a:pt x="856884" y="508000"/>
                  </a:lnTo>
                  <a:lnTo>
                    <a:pt x="892002" y="469900"/>
                  </a:lnTo>
                  <a:lnTo>
                    <a:pt x="927668" y="444500"/>
                  </a:lnTo>
                  <a:lnTo>
                    <a:pt x="963873" y="419100"/>
                  </a:lnTo>
                  <a:lnTo>
                    <a:pt x="1037861" y="368300"/>
                  </a:lnTo>
                  <a:lnTo>
                    <a:pt x="1113889" y="317500"/>
                  </a:lnTo>
                  <a:lnTo>
                    <a:pt x="1152643" y="304800"/>
                  </a:lnTo>
                  <a:lnTo>
                    <a:pt x="1231587" y="254000"/>
                  </a:lnTo>
                  <a:lnTo>
                    <a:pt x="1271756" y="241300"/>
                  </a:lnTo>
                  <a:lnTo>
                    <a:pt x="1312378" y="215900"/>
                  </a:lnTo>
                  <a:lnTo>
                    <a:pt x="1353442" y="203200"/>
                  </a:lnTo>
                  <a:lnTo>
                    <a:pt x="1394940" y="177800"/>
                  </a:lnTo>
                  <a:lnTo>
                    <a:pt x="1436861" y="165100"/>
                  </a:lnTo>
                  <a:lnTo>
                    <a:pt x="1479195" y="139700"/>
                  </a:lnTo>
                  <a:lnTo>
                    <a:pt x="1521934" y="127000"/>
                  </a:lnTo>
                  <a:lnTo>
                    <a:pt x="1831619" y="38100"/>
                  </a:lnTo>
                  <a:lnTo>
                    <a:pt x="1877246" y="38100"/>
                  </a:lnTo>
                  <a:lnTo>
                    <a:pt x="1969444" y="12700"/>
                  </a:lnTo>
                  <a:lnTo>
                    <a:pt x="2606615" y="12700"/>
                  </a:lnTo>
                  <a:lnTo>
                    <a:pt x="2656432" y="25400"/>
                  </a:lnTo>
                  <a:lnTo>
                    <a:pt x="2705898" y="25400"/>
                  </a:lnTo>
                  <a:lnTo>
                    <a:pt x="3087614" y="127000"/>
                  </a:lnTo>
                  <a:lnTo>
                    <a:pt x="3133398" y="152400"/>
                  </a:lnTo>
                  <a:lnTo>
                    <a:pt x="3178714" y="165100"/>
                  </a:lnTo>
                  <a:lnTo>
                    <a:pt x="3223549" y="190500"/>
                  </a:lnTo>
                  <a:lnTo>
                    <a:pt x="3267892" y="203200"/>
                  </a:lnTo>
                  <a:lnTo>
                    <a:pt x="3355053" y="254000"/>
                  </a:lnTo>
                  <a:lnTo>
                    <a:pt x="3397848" y="266700"/>
                  </a:lnTo>
                  <a:lnTo>
                    <a:pt x="3481806" y="317500"/>
                  </a:lnTo>
                  <a:lnTo>
                    <a:pt x="3563510" y="368300"/>
                  </a:lnTo>
                  <a:lnTo>
                    <a:pt x="3642865" y="419100"/>
                  </a:lnTo>
                  <a:lnTo>
                    <a:pt x="3681632" y="457200"/>
                  </a:lnTo>
                  <a:lnTo>
                    <a:pt x="3719776" y="482600"/>
                  </a:lnTo>
                  <a:lnTo>
                    <a:pt x="3757285" y="508000"/>
                  </a:lnTo>
                  <a:lnTo>
                    <a:pt x="3794148" y="546100"/>
                  </a:lnTo>
                  <a:lnTo>
                    <a:pt x="3830352" y="571500"/>
                  </a:lnTo>
                  <a:lnTo>
                    <a:pt x="3865885" y="609600"/>
                  </a:lnTo>
                  <a:lnTo>
                    <a:pt x="3900736" y="635000"/>
                  </a:lnTo>
                  <a:lnTo>
                    <a:pt x="3934893" y="673100"/>
                  </a:lnTo>
                  <a:lnTo>
                    <a:pt x="3968344" y="711200"/>
                  </a:lnTo>
                  <a:lnTo>
                    <a:pt x="4001077" y="749300"/>
                  </a:lnTo>
                  <a:lnTo>
                    <a:pt x="4033081" y="774700"/>
                  </a:lnTo>
                  <a:lnTo>
                    <a:pt x="4064342" y="812800"/>
                  </a:lnTo>
                  <a:lnTo>
                    <a:pt x="4094850" y="850900"/>
                  </a:lnTo>
                  <a:lnTo>
                    <a:pt x="4124593" y="889000"/>
                  </a:lnTo>
                  <a:lnTo>
                    <a:pt x="4153558" y="927100"/>
                  </a:lnTo>
                  <a:lnTo>
                    <a:pt x="4181735" y="965200"/>
                  </a:lnTo>
                  <a:lnTo>
                    <a:pt x="4209110" y="1003300"/>
                  </a:lnTo>
                  <a:lnTo>
                    <a:pt x="4260799" y="1092200"/>
                  </a:lnTo>
                  <a:lnTo>
                    <a:pt x="4260799" y="3492500"/>
                  </a:lnTo>
                  <a:lnTo>
                    <a:pt x="4209110" y="3581400"/>
                  </a:lnTo>
                  <a:lnTo>
                    <a:pt x="4181735" y="3619500"/>
                  </a:lnTo>
                  <a:lnTo>
                    <a:pt x="4153558" y="3657600"/>
                  </a:lnTo>
                  <a:lnTo>
                    <a:pt x="4124593" y="3695700"/>
                  </a:lnTo>
                  <a:lnTo>
                    <a:pt x="4094850" y="3733800"/>
                  </a:lnTo>
                  <a:lnTo>
                    <a:pt x="4064342" y="3771900"/>
                  </a:lnTo>
                  <a:lnTo>
                    <a:pt x="4033081" y="3810000"/>
                  </a:lnTo>
                  <a:lnTo>
                    <a:pt x="4001077" y="3848100"/>
                  </a:lnTo>
                  <a:lnTo>
                    <a:pt x="3968344" y="3873500"/>
                  </a:lnTo>
                  <a:lnTo>
                    <a:pt x="3934893" y="3911600"/>
                  </a:lnTo>
                  <a:lnTo>
                    <a:pt x="3900736" y="3949700"/>
                  </a:lnTo>
                  <a:lnTo>
                    <a:pt x="3865885" y="3975100"/>
                  </a:lnTo>
                  <a:lnTo>
                    <a:pt x="3830352" y="4013200"/>
                  </a:lnTo>
                  <a:lnTo>
                    <a:pt x="3794148" y="4038600"/>
                  </a:lnTo>
                  <a:lnTo>
                    <a:pt x="3757285" y="4076700"/>
                  </a:lnTo>
                  <a:lnTo>
                    <a:pt x="3719776" y="4102100"/>
                  </a:lnTo>
                  <a:lnTo>
                    <a:pt x="3681632" y="4140200"/>
                  </a:lnTo>
                  <a:lnTo>
                    <a:pt x="3642865" y="4165600"/>
                  </a:lnTo>
                  <a:lnTo>
                    <a:pt x="3563510" y="4216400"/>
                  </a:lnTo>
                  <a:lnTo>
                    <a:pt x="3481806" y="4267200"/>
                  </a:lnTo>
                  <a:lnTo>
                    <a:pt x="3397848" y="4318000"/>
                  </a:lnTo>
                  <a:lnTo>
                    <a:pt x="3355053" y="4343400"/>
                  </a:lnTo>
                  <a:lnTo>
                    <a:pt x="3311731" y="4356100"/>
                  </a:lnTo>
                  <a:lnTo>
                    <a:pt x="3223549" y="4406900"/>
                  </a:lnTo>
                  <a:lnTo>
                    <a:pt x="3178714" y="4419600"/>
                  </a:lnTo>
                  <a:lnTo>
                    <a:pt x="3133398" y="4445000"/>
                  </a:lnTo>
                  <a:lnTo>
                    <a:pt x="2994688" y="4483100"/>
                  </a:lnTo>
                  <a:lnTo>
                    <a:pt x="2947569" y="4508500"/>
                  </a:lnTo>
                  <a:lnTo>
                    <a:pt x="2852081" y="4533900"/>
                  </a:lnTo>
                  <a:lnTo>
                    <a:pt x="2803735" y="4533900"/>
                  </a:lnTo>
                  <a:lnTo>
                    <a:pt x="2656432" y="4572000"/>
                  </a:lnTo>
                  <a:close/>
                </a:path>
                <a:path w="4260850" h="4597400">
                  <a:moveTo>
                    <a:pt x="2556461" y="4584700"/>
                  </a:moveTo>
                  <a:lnTo>
                    <a:pt x="2062836" y="4584700"/>
                  </a:lnTo>
                  <a:lnTo>
                    <a:pt x="2015996" y="4572000"/>
                  </a:lnTo>
                  <a:lnTo>
                    <a:pt x="2606615" y="4572000"/>
                  </a:lnTo>
                  <a:lnTo>
                    <a:pt x="2556461" y="4584700"/>
                  </a:lnTo>
                  <a:close/>
                </a:path>
                <a:path w="4260850" h="4597400">
                  <a:moveTo>
                    <a:pt x="2404089" y="4597400"/>
                  </a:moveTo>
                  <a:lnTo>
                    <a:pt x="2204995" y="4597400"/>
                  </a:lnTo>
                  <a:lnTo>
                    <a:pt x="2157346" y="4584700"/>
                  </a:lnTo>
                  <a:lnTo>
                    <a:pt x="2455186" y="4584700"/>
                  </a:lnTo>
                  <a:lnTo>
                    <a:pt x="2404089" y="4597400"/>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6274791" y="1476222"/>
              <a:ext cx="4266209" cy="4607077"/>
            </a:xfrm>
            <a:prstGeom prst="rect">
              <a:avLst/>
            </a:prstGeom>
          </p:spPr>
        </p:pic>
        <p:pic>
          <p:nvPicPr>
            <p:cNvPr id="10" name="object 10"/>
            <p:cNvPicPr/>
            <p:nvPr/>
          </p:nvPicPr>
          <p:blipFill>
            <a:blip r:embed="rId5" cstate="print"/>
            <a:stretch>
              <a:fillRect/>
            </a:stretch>
          </p:blipFill>
          <p:spPr>
            <a:xfrm>
              <a:off x="7055002" y="3070872"/>
              <a:ext cx="3120157" cy="141927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140" y="1593722"/>
            <a:ext cx="4288790" cy="1150956"/>
          </a:xfrm>
          <a:prstGeom prst="rect">
            <a:avLst/>
          </a:prstGeom>
        </p:spPr>
        <p:txBody>
          <a:bodyPr vert="horz" wrap="square" lIns="0" tIns="12065" rIns="0" bIns="0" rtlCol="0">
            <a:spAutoFit/>
          </a:bodyPr>
          <a:lstStyle/>
          <a:p>
            <a:pPr marL="12700">
              <a:lnSpc>
                <a:spcPct val="100000"/>
              </a:lnSpc>
              <a:spcBef>
                <a:spcPts val="95"/>
              </a:spcBef>
            </a:pPr>
            <a:r>
              <a:rPr lang="el-GR" dirty="0"/>
              <a:t>Μάθηση χωρίς επίβλεψη</a:t>
            </a:r>
            <a:endParaRPr spc="-10" dirty="0"/>
          </a:p>
        </p:txBody>
      </p:sp>
      <p:sp>
        <p:nvSpPr>
          <p:cNvPr id="3" name="object 3"/>
          <p:cNvSpPr txBox="1"/>
          <p:nvPr/>
        </p:nvSpPr>
        <p:spPr>
          <a:xfrm>
            <a:off x="454140" y="2879916"/>
            <a:ext cx="5246370" cy="1334596"/>
          </a:xfrm>
          <a:prstGeom prst="rect">
            <a:avLst/>
          </a:prstGeom>
        </p:spPr>
        <p:txBody>
          <a:bodyPr vert="horz" wrap="square" lIns="0" tIns="51435" rIns="0" bIns="0" rtlCol="0">
            <a:spAutoFit/>
          </a:bodyPr>
          <a:lstStyle/>
          <a:p>
            <a:pPr marL="12700" marR="5080" algn="just">
              <a:lnSpc>
                <a:spcPts val="1989"/>
              </a:lnSpc>
              <a:spcBef>
                <a:spcPts val="405"/>
              </a:spcBef>
            </a:pPr>
            <a:r>
              <a:rPr lang="el-GR" sz="1900" dirty="0">
                <a:latin typeface="Calibri"/>
                <a:cs typeface="Calibri"/>
              </a:rPr>
              <a:t>Στη μάθηση χωρίς επίβλεψη, τέλος, τα συστήματα ΤΝ μαθαίνουν χωρίς να λαμβάνουν εξωτερικές οδηγίες, είτε εκ των προτέρων είτε ως ανατροφοδότηση, σχετικά με το τι είναι σωστό ή λάθος.</a:t>
            </a:r>
            <a:endParaRPr sz="1900" dirty="0">
              <a:latin typeface="Calibri"/>
              <a:cs typeface="Calibri"/>
            </a:endParaRPr>
          </a:p>
        </p:txBody>
      </p:sp>
      <p:sp>
        <p:nvSpPr>
          <p:cNvPr id="4" name="object 4"/>
          <p:cNvSpPr txBox="1"/>
          <p:nvPr/>
        </p:nvSpPr>
        <p:spPr>
          <a:xfrm>
            <a:off x="454140" y="4291387"/>
            <a:ext cx="5247005" cy="2107308"/>
          </a:xfrm>
          <a:prstGeom prst="rect">
            <a:avLst/>
          </a:prstGeom>
        </p:spPr>
        <p:txBody>
          <a:bodyPr vert="horz" wrap="square" lIns="0" tIns="48260" rIns="0" bIns="0" rtlCol="0">
            <a:spAutoFit/>
          </a:bodyPr>
          <a:lstStyle/>
          <a:p>
            <a:pPr marL="12700" marR="5080" algn="just">
              <a:lnSpc>
                <a:spcPct val="87600"/>
              </a:lnSpc>
              <a:spcBef>
                <a:spcPts val="380"/>
              </a:spcBef>
              <a:tabLst>
                <a:tab pos="840105" algn="l"/>
                <a:tab pos="1529080" algn="l"/>
                <a:tab pos="1830070" algn="l"/>
                <a:tab pos="2562860" algn="l"/>
                <a:tab pos="3049905" algn="l"/>
                <a:tab pos="3586479" algn="l"/>
                <a:tab pos="3657600" algn="l"/>
                <a:tab pos="4422140" algn="l"/>
                <a:tab pos="4766945" algn="l"/>
                <a:tab pos="5016500" algn="l"/>
              </a:tabLst>
            </a:pPr>
            <a:r>
              <a:rPr lang="el-GR" sz="1900" dirty="0">
                <a:latin typeface="Calibri"/>
                <a:cs typeface="Calibri"/>
              </a:rPr>
              <a:t>Οι τεχνικές μάθησης χωρίς επίβλεψη χρησιμοποιούνται ειδικότερα για </a:t>
            </a:r>
            <a:r>
              <a:rPr lang="el-GR" sz="1900" b="1" dirty="0">
                <a:latin typeface="Calibri"/>
                <a:cs typeface="Calibri"/>
              </a:rPr>
              <a:t>την ταξινόμηση σε ομάδες,</a:t>
            </a:r>
            <a:r>
              <a:rPr lang="el-GR" sz="1900" dirty="0">
                <a:latin typeface="Calibri"/>
                <a:cs typeface="Calibri"/>
              </a:rPr>
              <a:t> δηλαδή </a:t>
            </a:r>
            <a:r>
              <a:rPr lang="el-GR" sz="1900" b="1" dirty="0">
                <a:latin typeface="Calibri"/>
                <a:cs typeface="Calibri"/>
              </a:rPr>
              <a:t>για την ομαδοποίηση του συνόλου των στοιχείων που παρουσιάζουν σχετικές ομοιότητες ή συνδέσεις </a:t>
            </a:r>
            <a:r>
              <a:rPr lang="el-GR" sz="1900" dirty="0">
                <a:latin typeface="Calibri"/>
                <a:cs typeface="Calibri"/>
              </a:rPr>
              <a:t>(π.χ. έγγραφα που αφορούν το ίδιο θέμα, άτομα με κοινά χαρακτηριστικά ή όροι που διαδραματίζουν τους ίδιους εννοιολογικούς ρόλους σε κείμενα).</a:t>
            </a:r>
            <a:endParaRPr sz="1900" dirty="0">
              <a:latin typeface="Calibri"/>
              <a:cs typeface="Calibri"/>
            </a:endParaRPr>
          </a:p>
        </p:txBody>
      </p:sp>
      <p:pic>
        <p:nvPicPr>
          <p:cNvPr id="5" name="object 5"/>
          <p:cNvPicPr/>
          <p:nvPr/>
        </p:nvPicPr>
        <p:blipFill>
          <a:blip r:embed="rId2" cstate="print"/>
          <a:stretch>
            <a:fillRect/>
          </a:stretch>
        </p:blipFill>
        <p:spPr>
          <a:xfrm>
            <a:off x="6091059" y="1385562"/>
            <a:ext cx="4342231" cy="2484762"/>
          </a:xfrm>
          <a:prstGeom prst="rect">
            <a:avLst/>
          </a:prstGeom>
        </p:spPr>
      </p:pic>
      <p:sp>
        <p:nvSpPr>
          <p:cNvPr id="8" name="TextBox 7">
            <a:extLst>
              <a:ext uri="{FF2B5EF4-FFF2-40B4-BE49-F238E27FC236}">
                <a16:creationId xmlns:a16="http://schemas.microsoft.com/office/drawing/2014/main" id="{CE225883-DDB5-C601-0A63-E595F38A2F83}"/>
              </a:ext>
            </a:extLst>
          </p:cNvPr>
          <p:cNvSpPr txBox="1"/>
          <p:nvPr/>
        </p:nvSpPr>
        <p:spPr>
          <a:xfrm>
            <a:off x="6091059" y="4214512"/>
            <a:ext cx="4342231" cy="3139321"/>
          </a:xfrm>
          <a:prstGeom prst="rect">
            <a:avLst/>
          </a:prstGeom>
          <a:noFill/>
        </p:spPr>
        <p:txBody>
          <a:bodyPr wrap="square" rtlCol="0">
            <a:spAutoFit/>
          </a:bodyPr>
          <a:lstStyle/>
          <a:p>
            <a:pPr algn="just"/>
            <a:r>
              <a:rPr lang="el-GR" dirty="0">
                <a:latin typeface="+mj-lt"/>
              </a:rPr>
              <a:t>Για παράδειγμα, σε ένα σύνολο υποθέσεων που αφορούν την εγγύηση ή την αναστολή, μπορεί να παρατηρήσουμε ότι οι τραυματισμοί συνδέονται συνήθως με ναρκωτικά (και όχι με όπλα, όπως αναμενόταν) ή ότι τα άτομα με ποινικό μητρώο είναι εκείνα που σχετίζονται με όπλα. Αυτές οι ομαδοποιήσεις μπορεί να αποδειχθούν κατατοπιστικές για τη θεμελίωση πολιτικών εγγύησης ή αποφυλάκισης με αναστολή.</a:t>
            </a:r>
            <a:endParaRPr lang="LID4096"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object 27"/>
          <p:cNvPicPr/>
          <p:nvPr/>
        </p:nvPicPr>
        <p:blipFill>
          <a:blip r:embed="rId2" cstate="print"/>
          <a:stretch>
            <a:fillRect/>
          </a:stretch>
        </p:blipFill>
        <p:spPr>
          <a:xfrm>
            <a:off x="152400" y="850908"/>
            <a:ext cx="4254449" cy="5841991"/>
          </a:xfrm>
          <a:prstGeom prst="rect">
            <a:avLst/>
          </a:prstGeom>
        </p:spPr>
      </p:pic>
      <p:sp>
        <p:nvSpPr>
          <p:cNvPr id="28" name="TextBox 27">
            <a:extLst>
              <a:ext uri="{FF2B5EF4-FFF2-40B4-BE49-F238E27FC236}">
                <a16:creationId xmlns:a16="http://schemas.microsoft.com/office/drawing/2014/main" id="{FDFC2E3B-90CD-4202-FE36-324CF32EFF3D}"/>
              </a:ext>
            </a:extLst>
          </p:cNvPr>
          <p:cNvSpPr txBox="1"/>
          <p:nvPr/>
        </p:nvSpPr>
        <p:spPr>
          <a:xfrm>
            <a:off x="4508500" y="2940050"/>
            <a:ext cx="5803900" cy="600164"/>
          </a:xfrm>
          <a:prstGeom prst="rect">
            <a:avLst/>
          </a:prstGeom>
          <a:noFill/>
        </p:spPr>
        <p:txBody>
          <a:bodyPr wrap="square" rtlCol="0">
            <a:spAutoFit/>
          </a:bodyPr>
          <a:lstStyle/>
          <a:p>
            <a:r>
              <a:rPr lang="el-GR" sz="3300" dirty="0">
                <a:highlight>
                  <a:srgbClr val="C0C0C0"/>
                </a:highlight>
              </a:rPr>
              <a:t>ΤΝ, επιρροή και χειραγώγηση</a:t>
            </a:r>
            <a:endParaRPr lang="LID4096" sz="3300" dirty="0">
              <a:highlight>
                <a:srgbClr val="C0C0C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931830" y="320873"/>
            <a:ext cx="9282547" cy="885796"/>
          </a:xfrm>
          <a:prstGeom prst="rect">
            <a:avLst/>
          </a:prstGeom>
        </p:spPr>
        <p:txBody>
          <a:bodyPr vert="horz" wrap="square" lIns="0" tIns="328589" rIns="0" bIns="0" rtlCol="0">
            <a:spAutoFit/>
          </a:bodyPr>
          <a:lstStyle/>
          <a:p>
            <a:pPr marL="238760">
              <a:lnSpc>
                <a:spcPct val="100000"/>
              </a:lnSpc>
              <a:spcBef>
                <a:spcPts val="125"/>
              </a:spcBef>
            </a:pPr>
            <a:r>
              <a:rPr lang="el-GR" sz="3600" dirty="0"/>
              <a:t>Δημιουργία προφίλ, επιρροή και χειραγώγηση</a:t>
            </a:r>
            <a:endParaRPr sz="3600" dirty="0"/>
          </a:p>
        </p:txBody>
      </p:sp>
      <p:sp>
        <p:nvSpPr>
          <p:cNvPr id="36" name="TextBox 35">
            <a:extLst>
              <a:ext uri="{FF2B5EF4-FFF2-40B4-BE49-F238E27FC236}">
                <a16:creationId xmlns:a16="http://schemas.microsoft.com/office/drawing/2014/main" id="{1B00A6C5-CCF2-6FCD-440E-D645913BC353}"/>
              </a:ext>
            </a:extLst>
          </p:cNvPr>
          <p:cNvSpPr txBox="1"/>
          <p:nvPr/>
        </p:nvSpPr>
        <p:spPr>
          <a:xfrm>
            <a:off x="931830" y="2025650"/>
            <a:ext cx="9063070" cy="4801314"/>
          </a:xfrm>
          <a:prstGeom prst="rect">
            <a:avLst/>
          </a:prstGeom>
          <a:noFill/>
        </p:spPr>
        <p:txBody>
          <a:bodyPr wrap="square" rtlCol="0">
            <a:spAutoFit/>
          </a:bodyPr>
          <a:lstStyle/>
          <a:p>
            <a:pPr algn="just"/>
            <a:r>
              <a:rPr lang="el-GR" dirty="0"/>
              <a:t>Ø</a:t>
            </a:r>
            <a:r>
              <a:rPr lang="en-US" dirty="0"/>
              <a:t> </a:t>
            </a:r>
            <a:r>
              <a:rPr lang="el-GR" dirty="0"/>
              <a:t>Η χρήση αυτοματοποιημένων συστημάτων αξιολόγησης μπορεί να είναι προβληματική και στις περιπτώσεις που η απόδοσή τους δεν είναι χειρότερη ή και καλύτερη από την ανθρώπινη απόδοση.</a:t>
            </a:r>
            <a:endParaRPr lang="en-US" dirty="0"/>
          </a:p>
          <a:p>
            <a:pPr algn="just"/>
            <a:endParaRPr lang="en-US" dirty="0"/>
          </a:p>
          <a:p>
            <a:pPr algn="just"/>
            <a:r>
              <a:rPr lang="el-GR" dirty="0"/>
              <a:t>Ø</a:t>
            </a:r>
            <a:r>
              <a:rPr lang="en-US" dirty="0"/>
              <a:t> </a:t>
            </a:r>
            <a:r>
              <a:rPr lang="el-GR" dirty="0"/>
              <a:t>Αυτό οφείλεται στο γεγονός ότι η αυτοματοποίηση μειώνει το κόστος της συλλογής πληροφοριών για τα άτομα, της αποθήκευσης αυτών των πληροφοριών και της επεξεργασίας τους προκειμένου να αξιολογηθούν τα άτομα και να γίνουν ανάλογες επιλογές.</a:t>
            </a:r>
            <a:endParaRPr lang="en-US" dirty="0"/>
          </a:p>
          <a:p>
            <a:pPr algn="just"/>
            <a:endParaRPr lang="en-US" dirty="0"/>
          </a:p>
          <a:p>
            <a:pPr algn="just"/>
            <a:r>
              <a:rPr lang="el-GR" dirty="0"/>
              <a:t>Ø</a:t>
            </a:r>
            <a:r>
              <a:rPr lang="en-US" dirty="0"/>
              <a:t> </a:t>
            </a:r>
            <a:r>
              <a:rPr lang="el-GR" dirty="0"/>
              <a:t>Έτσι, η αυτοματοποίηση ανοίγει το δρόμο για πολύ πιο επίμονους και διαδεδομένους</a:t>
            </a:r>
          </a:p>
          <a:p>
            <a:pPr algn="just"/>
            <a:r>
              <a:rPr lang="el-GR" dirty="0"/>
              <a:t>μηχανισμούς αξιολόγησης και ελέγχου.</a:t>
            </a:r>
            <a:endParaRPr lang="en-US" dirty="0"/>
          </a:p>
          <a:p>
            <a:pPr algn="just"/>
            <a:endParaRPr lang="en-US" dirty="0"/>
          </a:p>
          <a:p>
            <a:pPr algn="just"/>
            <a:r>
              <a:rPr lang="el-GR" dirty="0"/>
              <a:t>Ø Γενικά, χάρη στην ΤΝ, όλα τα είδη προσωπικών δεδομένων μπορούν να χρησιμοποιηθούν για την ανάλυση, την πρόβλεψη και τον επηρεασμό της ανθρώπινης συμπεριφοράς, µ</a:t>
            </a:r>
            <a:r>
              <a:rPr lang="el-GR" dirty="0" err="1"/>
              <a:t>ια</a:t>
            </a:r>
            <a:r>
              <a:rPr lang="el-GR" dirty="0"/>
              <a:t> ευκαιρία που τα μετατρέπει σε πολύτιμα αγαθά. Πληροφορίες που δεν συλλέγονταν ή που απορρίπτονταν ως άχρηστες "εξαντλήσεις δεδομένων" -π.χ. ίχνη διαδικτυακών δραστηριοτήτων- έχουν πλέον γίνει πολύτιμος πόρος.</a:t>
            </a:r>
            <a:endParaRPr lang="LID409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4895" y="1252042"/>
            <a:ext cx="3732961" cy="5019230"/>
          </a:xfrm>
          <a:prstGeom prst="rect">
            <a:avLst/>
          </a:prstGeom>
        </p:spPr>
      </p:pic>
      <p:sp>
        <p:nvSpPr>
          <p:cNvPr id="3" name="object 3"/>
          <p:cNvSpPr txBox="1"/>
          <p:nvPr/>
        </p:nvSpPr>
        <p:spPr>
          <a:xfrm>
            <a:off x="856924" y="2226747"/>
            <a:ext cx="1593850" cy="693138"/>
          </a:xfrm>
          <a:prstGeom prst="rect">
            <a:avLst/>
          </a:prstGeom>
        </p:spPr>
        <p:txBody>
          <a:bodyPr vert="horz" wrap="square" lIns="0" tIns="15875" rIns="0" bIns="0" rtlCol="0">
            <a:spAutoFit/>
          </a:bodyPr>
          <a:lstStyle/>
          <a:p>
            <a:pPr marL="12700">
              <a:lnSpc>
                <a:spcPct val="100000"/>
              </a:lnSpc>
              <a:spcBef>
                <a:spcPts val="125"/>
              </a:spcBef>
            </a:pPr>
            <a:r>
              <a:rPr lang="el-GR" sz="2200" spc="-10" dirty="0">
                <a:solidFill>
                  <a:srgbClr val="FFFFFF"/>
                </a:solidFill>
                <a:latin typeface="Calibri"/>
                <a:cs typeface="Calibri"/>
              </a:rPr>
              <a:t>Σκιαγράφηση προφίλ</a:t>
            </a:r>
            <a:endParaRPr sz="2200" dirty="0">
              <a:latin typeface="Calibri"/>
              <a:cs typeface="Calibri"/>
            </a:endParaRPr>
          </a:p>
        </p:txBody>
      </p:sp>
      <p:grpSp>
        <p:nvGrpSpPr>
          <p:cNvPr id="4" name="object 4"/>
          <p:cNvGrpSpPr/>
          <p:nvPr/>
        </p:nvGrpSpPr>
        <p:grpSpPr>
          <a:xfrm>
            <a:off x="2502407" y="1713483"/>
            <a:ext cx="1682750" cy="4117975"/>
            <a:chOff x="2502407" y="1713483"/>
            <a:chExt cx="1682750" cy="4117975"/>
          </a:xfrm>
        </p:grpSpPr>
        <p:pic>
          <p:nvPicPr>
            <p:cNvPr id="5" name="object 5"/>
            <p:cNvPicPr/>
            <p:nvPr/>
          </p:nvPicPr>
          <p:blipFill>
            <a:blip r:embed="rId3" cstate="print"/>
            <a:stretch>
              <a:fillRect/>
            </a:stretch>
          </p:blipFill>
          <p:spPr>
            <a:xfrm>
              <a:off x="2523743" y="4173219"/>
              <a:ext cx="1661159" cy="1658112"/>
            </a:xfrm>
            <a:prstGeom prst="rect">
              <a:avLst/>
            </a:prstGeom>
          </p:spPr>
        </p:pic>
        <p:pic>
          <p:nvPicPr>
            <p:cNvPr id="6" name="object 6"/>
            <p:cNvPicPr/>
            <p:nvPr/>
          </p:nvPicPr>
          <p:blipFill>
            <a:blip r:embed="rId4" cstate="print"/>
            <a:stretch>
              <a:fillRect/>
            </a:stretch>
          </p:blipFill>
          <p:spPr>
            <a:xfrm>
              <a:off x="2502407" y="1713483"/>
              <a:ext cx="1661160" cy="1658112"/>
            </a:xfrm>
            <a:prstGeom prst="rect">
              <a:avLst/>
            </a:prstGeom>
          </p:spPr>
        </p:pic>
      </p:grpSp>
      <p:grpSp>
        <p:nvGrpSpPr>
          <p:cNvPr id="7" name="object 7"/>
          <p:cNvGrpSpPr/>
          <p:nvPr/>
        </p:nvGrpSpPr>
        <p:grpSpPr>
          <a:xfrm>
            <a:off x="4518469" y="1285087"/>
            <a:ext cx="5550535" cy="102870"/>
            <a:chOff x="4518469" y="1285087"/>
            <a:chExt cx="5550535" cy="102870"/>
          </a:xfrm>
        </p:grpSpPr>
        <p:sp>
          <p:nvSpPr>
            <p:cNvPr id="8" name="object 8"/>
            <p:cNvSpPr/>
            <p:nvPr/>
          </p:nvSpPr>
          <p:spPr>
            <a:xfrm>
              <a:off x="4518469" y="1285087"/>
              <a:ext cx="5550535" cy="102870"/>
            </a:xfrm>
            <a:custGeom>
              <a:avLst/>
              <a:gdLst/>
              <a:ahLst/>
              <a:cxnLst/>
              <a:rect l="l" t="t" r="r" b="b"/>
              <a:pathLst>
                <a:path w="5550534" h="102869">
                  <a:moveTo>
                    <a:pt x="5545531" y="102831"/>
                  </a:moveTo>
                  <a:lnTo>
                    <a:pt x="4610" y="102831"/>
                  </a:lnTo>
                  <a:lnTo>
                    <a:pt x="0" y="98221"/>
                  </a:lnTo>
                  <a:lnTo>
                    <a:pt x="0" y="4559"/>
                  </a:lnTo>
                  <a:lnTo>
                    <a:pt x="4610" y="0"/>
                  </a:lnTo>
                  <a:lnTo>
                    <a:pt x="5545531" y="0"/>
                  </a:lnTo>
                  <a:lnTo>
                    <a:pt x="5550153" y="4559"/>
                  </a:lnTo>
                  <a:lnTo>
                    <a:pt x="5550153" y="98221"/>
                  </a:lnTo>
                  <a:lnTo>
                    <a:pt x="5545531" y="102831"/>
                  </a:lnTo>
                  <a:close/>
                </a:path>
              </a:pathLst>
            </a:custGeom>
            <a:solidFill>
              <a:srgbClr val="F1F1F1"/>
            </a:solidFill>
          </p:spPr>
          <p:txBody>
            <a:bodyPr wrap="square" lIns="0" tIns="0" rIns="0" bIns="0" rtlCol="0"/>
            <a:lstStyle/>
            <a:p>
              <a:endParaRPr/>
            </a:p>
          </p:txBody>
        </p:sp>
        <p:pic>
          <p:nvPicPr>
            <p:cNvPr id="9" name="object 9"/>
            <p:cNvPicPr/>
            <p:nvPr/>
          </p:nvPicPr>
          <p:blipFill>
            <a:blip r:embed="rId5" cstate="print"/>
            <a:stretch>
              <a:fillRect/>
            </a:stretch>
          </p:blipFill>
          <p:spPr>
            <a:xfrm>
              <a:off x="4547616" y="1308100"/>
              <a:ext cx="60960" cy="57912"/>
            </a:xfrm>
            <a:prstGeom prst="rect">
              <a:avLst/>
            </a:prstGeom>
          </p:spPr>
        </p:pic>
      </p:grpSp>
      <p:grpSp>
        <p:nvGrpSpPr>
          <p:cNvPr id="13" name="object 13"/>
          <p:cNvGrpSpPr/>
          <p:nvPr/>
        </p:nvGrpSpPr>
        <p:grpSpPr>
          <a:xfrm>
            <a:off x="4518469" y="3881335"/>
            <a:ext cx="5550535" cy="102870"/>
            <a:chOff x="4518469" y="3881335"/>
            <a:chExt cx="5550535" cy="102870"/>
          </a:xfrm>
        </p:grpSpPr>
        <p:sp>
          <p:nvSpPr>
            <p:cNvPr id="14" name="object 14"/>
            <p:cNvSpPr/>
            <p:nvPr/>
          </p:nvSpPr>
          <p:spPr>
            <a:xfrm>
              <a:off x="4518469" y="3881335"/>
              <a:ext cx="5550535" cy="102870"/>
            </a:xfrm>
            <a:custGeom>
              <a:avLst/>
              <a:gdLst/>
              <a:ahLst/>
              <a:cxnLst/>
              <a:rect l="l" t="t" r="r" b="b"/>
              <a:pathLst>
                <a:path w="5550534" h="102870">
                  <a:moveTo>
                    <a:pt x="5545531" y="102844"/>
                  </a:moveTo>
                  <a:lnTo>
                    <a:pt x="4610" y="102844"/>
                  </a:lnTo>
                  <a:lnTo>
                    <a:pt x="0" y="98234"/>
                  </a:lnTo>
                  <a:lnTo>
                    <a:pt x="0" y="4610"/>
                  </a:lnTo>
                  <a:lnTo>
                    <a:pt x="4610" y="0"/>
                  </a:lnTo>
                  <a:lnTo>
                    <a:pt x="5545531" y="0"/>
                  </a:lnTo>
                  <a:lnTo>
                    <a:pt x="5550153" y="4610"/>
                  </a:lnTo>
                  <a:lnTo>
                    <a:pt x="5550153" y="98234"/>
                  </a:lnTo>
                  <a:lnTo>
                    <a:pt x="5545531" y="102844"/>
                  </a:lnTo>
                  <a:close/>
                </a:path>
              </a:pathLst>
            </a:custGeom>
            <a:solidFill>
              <a:srgbClr val="F1F1F1"/>
            </a:solidFill>
          </p:spPr>
          <p:txBody>
            <a:bodyPr wrap="square" lIns="0" tIns="0" rIns="0" bIns="0" rtlCol="0"/>
            <a:lstStyle/>
            <a:p>
              <a:endParaRPr/>
            </a:p>
          </p:txBody>
        </p:sp>
        <p:pic>
          <p:nvPicPr>
            <p:cNvPr id="15" name="object 15"/>
            <p:cNvPicPr/>
            <p:nvPr/>
          </p:nvPicPr>
          <p:blipFill>
            <a:blip r:embed="rId6" cstate="print"/>
            <a:stretch>
              <a:fillRect/>
            </a:stretch>
          </p:blipFill>
          <p:spPr>
            <a:xfrm>
              <a:off x="4547616" y="3901948"/>
              <a:ext cx="60960" cy="60960"/>
            </a:xfrm>
            <a:prstGeom prst="rect">
              <a:avLst/>
            </a:prstGeom>
          </p:spPr>
        </p:pic>
      </p:grpSp>
      <p:sp>
        <p:nvSpPr>
          <p:cNvPr id="16" name="object 16"/>
          <p:cNvSpPr txBox="1"/>
          <p:nvPr/>
        </p:nvSpPr>
        <p:spPr>
          <a:xfrm>
            <a:off x="4880411" y="4270814"/>
            <a:ext cx="4597400" cy="1607820"/>
          </a:xfrm>
          <a:prstGeom prst="rect">
            <a:avLst/>
          </a:prstGeom>
        </p:spPr>
        <p:txBody>
          <a:bodyPr vert="horz" wrap="square" lIns="0" tIns="6985" rIns="0" bIns="0" rtlCol="0">
            <a:spAutoFit/>
          </a:bodyPr>
          <a:lstStyle/>
          <a:p>
            <a:pPr marL="12700" marR="5080">
              <a:lnSpc>
                <a:spcPct val="102099"/>
              </a:lnSpc>
              <a:spcBef>
                <a:spcPts val="55"/>
              </a:spcBef>
              <a:tabLst>
                <a:tab pos="502284" algn="l"/>
                <a:tab pos="1413510" algn="l"/>
                <a:tab pos="1724660" algn="l"/>
                <a:tab pos="2390140" algn="l"/>
                <a:tab pos="2756535" algn="l"/>
                <a:tab pos="3183890" algn="l"/>
                <a:tab pos="3227070" algn="l"/>
                <a:tab pos="4398645" algn="l"/>
              </a:tabLst>
            </a:pPr>
            <a:r>
              <a:rPr lang="el-GR" sz="1700" spc="-25" dirty="0">
                <a:latin typeface="Calibri"/>
                <a:cs typeface="Calibri"/>
              </a:rPr>
              <a:t>Συσχετίζοντας δεδομένα που αφορούν άτομα με αντίστοιχες ταξινομήσεις και προβλέψεις, η ΤΝ αυξάνει τις δυνατότητες κατάρτισης προφίλ, δηλαδή την εξαγωγή συμπερασμάτων για άτομα ή ομάδες και την υιοθέτηση αξιολογήσεων και αποφάσεων βάσει αυτών.</a:t>
            </a:r>
            <a:endParaRPr sz="1700" dirty="0">
              <a:latin typeface="Calibri"/>
              <a:cs typeface="Calibri"/>
            </a:endParaRPr>
          </a:p>
        </p:txBody>
      </p:sp>
      <p:sp>
        <p:nvSpPr>
          <p:cNvPr id="19" name="TextBox 18">
            <a:extLst>
              <a:ext uri="{FF2B5EF4-FFF2-40B4-BE49-F238E27FC236}">
                <a16:creationId xmlns:a16="http://schemas.microsoft.com/office/drawing/2014/main" id="{C30EB9CF-D0A2-0168-AF8B-7BE74704573B}"/>
              </a:ext>
            </a:extLst>
          </p:cNvPr>
          <p:cNvSpPr txBox="1"/>
          <p:nvPr/>
        </p:nvSpPr>
        <p:spPr>
          <a:xfrm>
            <a:off x="4587160" y="1439499"/>
            <a:ext cx="5521388" cy="2169825"/>
          </a:xfrm>
          <a:prstGeom prst="rect">
            <a:avLst/>
          </a:prstGeom>
          <a:noFill/>
        </p:spPr>
        <p:txBody>
          <a:bodyPr wrap="square" rtlCol="0">
            <a:spAutoFit/>
          </a:bodyPr>
          <a:lstStyle/>
          <a:p>
            <a:r>
              <a:rPr lang="el-GR" sz="1500" dirty="0"/>
              <a:t>Μέσω των τεχνολογιών ΤΝ &amp; </a:t>
            </a:r>
            <a:r>
              <a:rPr lang="el-GR" sz="1500" dirty="0" err="1"/>
              <a:t>Big</a:t>
            </a:r>
            <a:r>
              <a:rPr lang="el-GR" sz="1500" dirty="0"/>
              <a:t> </a:t>
            </a:r>
            <a:r>
              <a:rPr lang="el-GR" sz="1500" dirty="0" err="1"/>
              <a:t>Data</a:t>
            </a:r>
            <a:r>
              <a:rPr lang="el-GR" sz="1500" dirty="0"/>
              <a:t> -σε συνδυασμό με την πληθώρα αισθητήρων που ολοένα και περισσότερο ανιχνεύουν κάθε ανθρώπινη δραστηριότητα- τα άτομα μπορούν να υπόκεινται σε παρακολούθηση και επιρροή σε πολύ περισσότερες περιπτώσεις και πλαίσια, βάσει ενός ευρύτερου συνόλου προσωπικών χαρακτηριστικών (από τις οικονομικές συνθήκες έως την κατάσταση της υγείας, τον τόπο διαμονής, τις προσωπικές επιλογές και γεγονότα της ζωής, τη διαδικτυακή και μη διαδικτυακή συμπεριφορά κ.λπ.).</a:t>
            </a:r>
            <a:endParaRPr lang="LID4096"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5189" y="3280118"/>
            <a:ext cx="5270158" cy="2930867"/>
          </a:xfrm>
          <a:prstGeom prst="rect">
            <a:avLst/>
          </a:prstGeom>
        </p:spPr>
      </p:pic>
      <p:sp>
        <p:nvSpPr>
          <p:cNvPr id="4" name="object 4"/>
          <p:cNvSpPr/>
          <p:nvPr/>
        </p:nvSpPr>
        <p:spPr>
          <a:xfrm>
            <a:off x="619874" y="1146873"/>
            <a:ext cx="9458960" cy="1534795"/>
          </a:xfrm>
          <a:custGeom>
            <a:avLst/>
            <a:gdLst/>
            <a:ahLst/>
            <a:cxnLst/>
            <a:rect l="l" t="t" r="r" b="b"/>
            <a:pathLst>
              <a:path w="9458960" h="1534795">
                <a:moveTo>
                  <a:pt x="9458820" y="1534515"/>
                </a:moveTo>
                <a:lnTo>
                  <a:pt x="0" y="1534515"/>
                </a:lnTo>
                <a:lnTo>
                  <a:pt x="0" y="0"/>
                </a:lnTo>
                <a:lnTo>
                  <a:pt x="9458820" y="0"/>
                </a:lnTo>
                <a:lnTo>
                  <a:pt x="9458820" y="1534515"/>
                </a:lnTo>
                <a:close/>
              </a:path>
            </a:pathLst>
          </a:custGeom>
          <a:solidFill>
            <a:srgbClr val="3F3F3F"/>
          </a:solidFill>
        </p:spPr>
        <p:txBody>
          <a:bodyPr wrap="square" lIns="0" tIns="0" rIns="0" bIns="0" rtlCol="0"/>
          <a:lstStyle/>
          <a:p>
            <a:endParaRPr/>
          </a:p>
        </p:txBody>
      </p:sp>
      <p:sp>
        <p:nvSpPr>
          <p:cNvPr id="16" name="object 16"/>
          <p:cNvSpPr txBox="1">
            <a:spLocks noGrp="1"/>
          </p:cNvSpPr>
          <p:nvPr>
            <p:ph type="body" idx="1"/>
          </p:nvPr>
        </p:nvSpPr>
        <p:spPr>
          <a:xfrm>
            <a:off x="570411" y="1146873"/>
            <a:ext cx="9464268" cy="981037"/>
          </a:xfrm>
          <a:prstGeom prst="rect">
            <a:avLst/>
          </a:prstGeom>
        </p:spPr>
        <p:txBody>
          <a:bodyPr vert="horz" wrap="square" lIns="0" tIns="422909" rIns="0" bIns="0" rtlCol="0">
            <a:spAutoFit/>
          </a:bodyPr>
          <a:lstStyle/>
          <a:p>
            <a:pPr marL="329565">
              <a:lnSpc>
                <a:spcPct val="100000"/>
              </a:lnSpc>
              <a:spcBef>
                <a:spcPts val="3329"/>
              </a:spcBef>
            </a:pPr>
            <a:r>
              <a:rPr lang="el-GR" dirty="0"/>
              <a:t>Δημιουργία προφίλ</a:t>
            </a:r>
            <a:r>
              <a:rPr lang="en-US" dirty="0"/>
              <a:t>: </a:t>
            </a:r>
            <a:r>
              <a:rPr lang="el-GR" dirty="0"/>
              <a:t>το σενάριο</a:t>
            </a:r>
            <a:endParaRPr sz="3600" dirty="0"/>
          </a:p>
        </p:txBody>
      </p:sp>
      <p:sp>
        <p:nvSpPr>
          <p:cNvPr id="18" name="object 18"/>
          <p:cNvSpPr txBox="1"/>
          <p:nvPr/>
        </p:nvSpPr>
        <p:spPr>
          <a:xfrm>
            <a:off x="5383304" y="3002113"/>
            <a:ext cx="4651375" cy="4554387"/>
          </a:xfrm>
          <a:prstGeom prst="rect">
            <a:avLst/>
          </a:prstGeom>
        </p:spPr>
        <p:txBody>
          <a:bodyPr vert="horz" wrap="square" lIns="0" tIns="32384" rIns="0" bIns="0" rtlCol="0">
            <a:spAutoFit/>
          </a:bodyPr>
          <a:lstStyle/>
          <a:p>
            <a:pPr marL="38100" marR="36195" algn="just">
              <a:lnSpc>
                <a:spcPct val="91300"/>
              </a:lnSpc>
              <a:spcBef>
                <a:spcPts val="254"/>
              </a:spcBef>
            </a:pPr>
            <a:r>
              <a:rPr lang="el-GR" sz="1600" dirty="0">
                <a:latin typeface="+mj-lt"/>
                <a:cs typeface="Calibri"/>
              </a:rPr>
              <a:t>Ένα σύστημα προφίλ καθορίζει (προβλέπει) ότι τα άτομα που έχουν ορισμένα χαρακτηριστικά F 1, έχουν επίσης μια ορισμένη πιθανότητα να έχουν ορισμένα πρόσθετα χαρακτηριστικά F 2</a:t>
            </a:r>
            <a:r>
              <a:rPr sz="1600" spc="-25" dirty="0">
                <a:latin typeface="+mj-lt"/>
                <a:cs typeface="Calibri"/>
              </a:rPr>
              <a:t>.</a:t>
            </a:r>
            <a:endParaRPr sz="1600" dirty="0">
              <a:latin typeface="+mj-lt"/>
              <a:cs typeface="Calibri"/>
            </a:endParaRPr>
          </a:p>
          <a:p>
            <a:pPr marL="37465" marR="30480" algn="just">
              <a:lnSpc>
                <a:spcPct val="91600"/>
              </a:lnSpc>
              <a:spcBef>
                <a:spcPts val="869"/>
              </a:spcBef>
              <a:buSzPct val="93333"/>
              <a:tabLst>
                <a:tab pos="232410" algn="l"/>
                <a:tab pos="495300" algn="l"/>
                <a:tab pos="830580" algn="l"/>
                <a:tab pos="1019810" algn="l"/>
                <a:tab pos="1058545" algn="l"/>
                <a:tab pos="1336675" algn="l"/>
                <a:tab pos="1530350" algn="l"/>
                <a:tab pos="1730375" algn="l"/>
                <a:tab pos="1981200" algn="l"/>
                <a:tab pos="2056130" algn="l"/>
                <a:tab pos="2395220" algn="l"/>
                <a:tab pos="2529205" algn="l"/>
                <a:tab pos="2896870" algn="l"/>
                <a:tab pos="2928620" algn="l"/>
                <a:tab pos="3133725" algn="l"/>
                <a:tab pos="3211195" algn="l"/>
                <a:tab pos="3543300" algn="l"/>
                <a:tab pos="3609340" algn="l"/>
                <a:tab pos="3808095" algn="l"/>
                <a:tab pos="3918585" algn="l"/>
                <a:tab pos="4057015" algn="l"/>
                <a:tab pos="4229735" algn="l"/>
                <a:tab pos="4444365" algn="l"/>
              </a:tabLst>
            </a:pPr>
            <a:br>
              <a:rPr lang="el-GR" sz="1600" dirty="0">
                <a:latin typeface="+mj-lt"/>
              </a:rPr>
            </a:br>
            <a:r>
              <a:rPr lang="el-GR" sz="1600" dirty="0">
                <a:latin typeface="+mj-lt"/>
              </a:rPr>
              <a:t>Για παράδειγμα, ας υποθέσουμε ότι το σύστημα καθορίζει (προβλέπει) ότι όσοι έχουν ένα γενετικό πρότυπο έχουν την τάση να αναπτύσσουν μεγαλύτερη του μέσου όρου πιθανότητα να αναπτύξουν καρκίνο, ή ότι όσοι έχουν ένα συγκεκριμένο ιστορικό εκπαίδευσης και εργασίας ή εθνικότητας έχουν μια ορισμένη μεγαλύτερη του μέσου όρου πιθανότητα να μην πληρώσουν τα χρέη τους. Τότε μπορούμε να πούμε ότι αυτό το σύστημα έχει σκιαγραφήσει το προφίλ της ομάδας των ατόμων που διαθέτουν τα χαρακτηριστικά</a:t>
            </a:r>
            <a:r>
              <a:rPr lang="en-US" sz="1600" dirty="0">
                <a:latin typeface="+mj-lt"/>
              </a:rPr>
              <a:t> </a:t>
            </a:r>
            <a:r>
              <a:rPr lang="el-GR" sz="1600" dirty="0">
                <a:latin typeface="+mj-lt"/>
              </a:rPr>
              <a:t>F 1: έχει προσθέσει στην περιγραφή (το προφίλ) αυτής της ομάδας ένα νέο τμήμα, δηλαδή την πιθανότητα να διαθέτουν τα πρόσθετα χαρακτηριστικά </a:t>
            </a:r>
            <a:r>
              <a:rPr sz="1600" i="1" dirty="0">
                <a:latin typeface="+mj-lt"/>
                <a:cs typeface="Calibri"/>
              </a:rPr>
              <a:t>F</a:t>
            </a:r>
            <a:r>
              <a:rPr sz="1600" i="1" spc="140" dirty="0">
                <a:latin typeface="+mj-lt"/>
                <a:cs typeface="Calibri"/>
              </a:rPr>
              <a:t> </a:t>
            </a:r>
            <a:r>
              <a:rPr sz="1600" spc="-37" baseline="-16666" dirty="0">
                <a:latin typeface="+mj-lt"/>
                <a:cs typeface="Calibri"/>
              </a:rPr>
              <a:t>2</a:t>
            </a:r>
            <a:r>
              <a:rPr sz="1600" spc="-25" dirty="0">
                <a:latin typeface="+mj-lt"/>
                <a:cs typeface="Calibri"/>
              </a:rPr>
              <a:t>.</a:t>
            </a:r>
            <a:endParaRPr sz="1600" dirty="0">
              <a:latin typeface="+mj-lt"/>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72249" y="1073898"/>
            <a:ext cx="9458960" cy="1534795"/>
          </a:xfrm>
          <a:custGeom>
            <a:avLst/>
            <a:gdLst/>
            <a:ahLst/>
            <a:cxnLst/>
            <a:rect l="l" t="t" r="r" b="b"/>
            <a:pathLst>
              <a:path w="9458960" h="1534795">
                <a:moveTo>
                  <a:pt x="9458820" y="1534515"/>
                </a:moveTo>
                <a:lnTo>
                  <a:pt x="0" y="1534515"/>
                </a:lnTo>
                <a:lnTo>
                  <a:pt x="0" y="0"/>
                </a:lnTo>
                <a:lnTo>
                  <a:pt x="9458820" y="0"/>
                </a:lnTo>
                <a:lnTo>
                  <a:pt x="9458820" y="1534515"/>
                </a:lnTo>
                <a:close/>
              </a:path>
            </a:pathLst>
          </a:custGeom>
          <a:solidFill>
            <a:srgbClr val="3F3F3F"/>
          </a:solidFill>
        </p:spPr>
        <p:txBody>
          <a:bodyPr wrap="square" lIns="0" tIns="0" rIns="0" bIns="0" rtlCol="0"/>
          <a:lstStyle/>
          <a:p>
            <a:endParaRPr/>
          </a:p>
        </p:txBody>
      </p:sp>
      <p:sp>
        <p:nvSpPr>
          <p:cNvPr id="15" name="object 15"/>
          <p:cNvSpPr txBox="1">
            <a:spLocks noGrp="1"/>
          </p:cNvSpPr>
          <p:nvPr>
            <p:ph type="body" idx="1"/>
          </p:nvPr>
        </p:nvSpPr>
        <p:spPr>
          <a:xfrm>
            <a:off x="654380" y="1067784"/>
            <a:ext cx="9464268" cy="996426"/>
          </a:xfrm>
          <a:prstGeom prst="rect">
            <a:avLst/>
          </a:prstGeom>
        </p:spPr>
        <p:txBody>
          <a:bodyPr vert="horz" wrap="square" lIns="0" tIns="422909" rIns="0" bIns="0" rtlCol="0">
            <a:spAutoFit/>
          </a:bodyPr>
          <a:lstStyle/>
          <a:p>
            <a:pPr marL="329565">
              <a:lnSpc>
                <a:spcPct val="100000"/>
              </a:lnSpc>
              <a:spcBef>
                <a:spcPts val="3329"/>
              </a:spcBef>
            </a:pPr>
            <a:r>
              <a:rPr lang="el-GR" sz="3600" dirty="0"/>
              <a:t>Διαμόρφωση προφίλ</a:t>
            </a:r>
            <a:r>
              <a:rPr sz="3700" dirty="0"/>
              <a:t>:</a:t>
            </a:r>
            <a:r>
              <a:rPr sz="3700" spc="105" dirty="0"/>
              <a:t> </a:t>
            </a:r>
            <a:r>
              <a:rPr lang="el-GR" sz="3600" dirty="0"/>
              <a:t>το σενάριο</a:t>
            </a:r>
            <a:endParaRPr sz="3600" dirty="0"/>
          </a:p>
        </p:txBody>
      </p:sp>
      <p:pic>
        <p:nvPicPr>
          <p:cNvPr id="17" name="object 17"/>
          <p:cNvPicPr/>
          <p:nvPr/>
        </p:nvPicPr>
        <p:blipFill>
          <a:blip r:embed="rId2" cstate="print"/>
          <a:stretch>
            <a:fillRect/>
          </a:stretch>
        </p:blipFill>
        <p:spPr>
          <a:xfrm>
            <a:off x="767956" y="3069031"/>
            <a:ext cx="4589754" cy="2693098"/>
          </a:xfrm>
          <a:prstGeom prst="rect">
            <a:avLst/>
          </a:prstGeom>
        </p:spPr>
      </p:pic>
      <p:sp>
        <p:nvSpPr>
          <p:cNvPr id="18" name="object 18"/>
          <p:cNvSpPr txBox="1"/>
          <p:nvPr/>
        </p:nvSpPr>
        <p:spPr>
          <a:xfrm>
            <a:off x="5386514" y="3274117"/>
            <a:ext cx="4544695" cy="3434338"/>
          </a:xfrm>
          <a:prstGeom prst="rect">
            <a:avLst/>
          </a:prstGeom>
        </p:spPr>
        <p:txBody>
          <a:bodyPr vert="horz" wrap="square" lIns="0" tIns="40640" rIns="0" bIns="0" rtlCol="0">
            <a:spAutoFit/>
          </a:bodyPr>
          <a:lstStyle/>
          <a:p>
            <a:pPr marL="38100" marR="30480">
              <a:lnSpc>
                <a:spcPct val="89200"/>
              </a:lnSpc>
              <a:spcBef>
                <a:spcPts val="320"/>
              </a:spcBef>
            </a:pPr>
            <a:r>
              <a:rPr lang="el-GR" sz="1700" dirty="0">
                <a:latin typeface="Calibri"/>
                <a:cs typeface="Calibri"/>
              </a:rPr>
              <a:t>Αν στη συνέχεια δοθεί στο σύστημα η πληροφορία ότι ένα συγκεκριμένο άτομο έχει τα χαρακτηριστικά F1, τότε το σύστημα μπορεί να συμπεράνει ότι είναι πιθανό το άτομο αυτό να έχει και το χαρακτηριστικό F2. Αυτό μπορεί να οδηγήσει σε ανάλογη μεταχείριση του ατόμου, με ευεργετικό ή επιβλαβή τρόπο</a:t>
            </a:r>
            <a:r>
              <a:rPr lang="en-US" sz="1700" spc="-20" dirty="0">
                <a:latin typeface="Calibri"/>
                <a:cs typeface="Calibri"/>
              </a:rPr>
              <a:t>.</a:t>
            </a:r>
            <a:endParaRPr lang="en-US" sz="1700" dirty="0">
              <a:latin typeface="Calibri"/>
              <a:cs typeface="Calibri"/>
            </a:endParaRPr>
          </a:p>
          <a:p>
            <a:pPr marL="114935" marR="210185" indent="-77470">
              <a:lnSpc>
                <a:spcPct val="90100"/>
              </a:lnSpc>
              <a:spcBef>
                <a:spcPts val="869"/>
              </a:spcBef>
              <a:buSzPct val="94117"/>
              <a:buFont typeface="Arial"/>
              <a:buChar char="•"/>
              <a:tabLst>
                <a:tab pos="232410" algn="l"/>
              </a:tabLst>
            </a:pPr>
            <a:r>
              <a:rPr lang="el-GR" sz="1700" dirty="0">
                <a:latin typeface="Calibri"/>
                <a:cs typeface="Calibri"/>
              </a:rPr>
              <a:t>Για παράδειγμα, στην περίπτωση κατά την οποία το συναγόμενο χαρακτηριστικό ενός ατόμου είναι η μεγαλύτερη ευαισθησία του στον καρκίνο, η ένδειξη του συστήματος μπορεί να αποτελέσει τη βάση για προληπτικές θεραπείες και εξετάσεις ή μάλλον για αύξηση του ασφαλίστρου.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850900" y="806450"/>
            <a:ext cx="6526530" cy="570028"/>
          </a:xfrm>
          <a:prstGeom prst="rect">
            <a:avLst/>
          </a:prstGeom>
        </p:spPr>
        <p:txBody>
          <a:bodyPr vert="horz" wrap="square" lIns="0" tIns="15875" rIns="0" bIns="0" rtlCol="0">
            <a:spAutoFit/>
          </a:bodyPr>
          <a:lstStyle/>
          <a:p>
            <a:pPr marL="12700">
              <a:lnSpc>
                <a:spcPct val="100000"/>
              </a:lnSpc>
              <a:spcBef>
                <a:spcPts val="125"/>
              </a:spcBef>
            </a:pPr>
            <a:r>
              <a:rPr lang="el-GR" sz="3600" dirty="0">
                <a:solidFill>
                  <a:srgbClr val="006FC0"/>
                </a:solidFill>
              </a:rPr>
              <a:t>ΤΝ και διαμόρφωση προφίλ</a:t>
            </a:r>
            <a:endParaRPr sz="3600" dirty="0"/>
          </a:p>
        </p:txBody>
      </p:sp>
      <p:sp>
        <p:nvSpPr>
          <p:cNvPr id="18" name="object 18"/>
          <p:cNvSpPr txBox="1"/>
          <p:nvPr/>
        </p:nvSpPr>
        <p:spPr>
          <a:xfrm>
            <a:off x="698500" y="2044382"/>
            <a:ext cx="6526530" cy="4460580"/>
          </a:xfrm>
          <a:prstGeom prst="rect">
            <a:avLst/>
          </a:prstGeom>
        </p:spPr>
        <p:txBody>
          <a:bodyPr vert="horz" wrap="square" lIns="0" tIns="100965" rIns="0" bIns="0" rtlCol="0">
            <a:spAutoFit/>
          </a:bodyPr>
          <a:lstStyle/>
          <a:p>
            <a:pPr marL="84455" indent="-72390">
              <a:lnSpc>
                <a:spcPct val="100000"/>
              </a:lnSpc>
              <a:spcBef>
                <a:spcPts val="795"/>
              </a:spcBef>
              <a:buSzPct val="93750"/>
              <a:buFont typeface="Arial"/>
              <a:buChar char="•"/>
              <a:tabLst>
                <a:tab pos="85090" algn="l"/>
              </a:tabLst>
            </a:pPr>
            <a:r>
              <a:rPr lang="el-GR" sz="1600" b="1" dirty="0">
                <a:latin typeface="Calibri"/>
                <a:cs typeface="Calibri"/>
              </a:rPr>
              <a:t>Η ΤΝ και τα μεγάλα δεδομένα έχουν αυξήσει σημαντικά τις ευκαιρίες για τη δημιουργία προφίλ</a:t>
            </a:r>
            <a:r>
              <a:rPr sz="1600" b="1" spc="-10" dirty="0">
                <a:latin typeface="Calibri"/>
                <a:cs typeface="Calibri"/>
              </a:rPr>
              <a:t>.</a:t>
            </a:r>
            <a:endParaRPr sz="1600" dirty="0">
              <a:latin typeface="Calibri"/>
              <a:cs typeface="Calibri"/>
            </a:endParaRPr>
          </a:p>
          <a:p>
            <a:pPr marL="85090" marR="5080" indent="-73025">
              <a:lnSpc>
                <a:spcPct val="90000"/>
              </a:lnSpc>
              <a:spcBef>
                <a:spcPts val="890"/>
              </a:spcBef>
              <a:buSzPct val="93750"/>
              <a:buFont typeface="Arial"/>
              <a:buChar char="•"/>
              <a:tabLst>
                <a:tab pos="207010" algn="l"/>
                <a:tab pos="561975" algn="l"/>
                <a:tab pos="1325245" algn="l"/>
                <a:tab pos="1644014" algn="l"/>
                <a:tab pos="2145030" algn="l"/>
                <a:tab pos="2792730" algn="l"/>
                <a:tab pos="3051175" algn="l"/>
                <a:tab pos="3481704" algn="l"/>
                <a:tab pos="4168140" algn="l"/>
                <a:tab pos="4444365" algn="l"/>
                <a:tab pos="5045075" algn="l"/>
              </a:tabLst>
            </a:pPr>
            <a:r>
              <a:rPr lang="el-GR" sz="1600" dirty="0">
                <a:latin typeface="Calibri"/>
                <a:cs typeface="Calibri"/>
              </a:rPr>
              <a:t>Μέσω της εκπαίδευσης, το σύστημα έχει μάθει ένα αλγοριθμικό μοντέλο που μπορεί να εφαρμοστεί σε νέες περιπτώσεις</a:t>
            </a:r>
            <a:r>
              <a:rPr sz="1600" spc="-10" dirty="0">
                <a:latin typeface="Calibri"/>
                <a:cs typeface="Calibri"/>
              </a:rPr>
              <a:t>:</a:t>
            </a:r>
            <a:r>
              <a:rPr sz="1600" dirty="0">
                <a:latin typeface="Calibri"/>
                <a:cs typeface="Calibri"/>
              </a:rPr>
              <a:t>	</a:t>
            </a:r>
            <a:r>
              <a:rPr lang="el-GR" sz="1600" b="1" spc="-25" dirty="0">
                <a:solidFill>
                  <a:srgbClr val="C00000"/>
                </a:solidFill>
                <a:latin typeface="Calibri"/>
                <a:cs typeface="Calibri"/>
              </a:rPr>
              <a:t>εάν το μοντέλο λαμβάνει προβλέψεις για ένα νέο άτομο, συμπεραίνει μια αντίστοιχη αξία-στόχο για αυτό το άτομο, δηλαδή ένα νέο στοιχείο δεδομένων που το αφορά</a:t>
            </a:r>
            <a:r>
              <a:rPr sz="1600" b="1" spc="-20" dirty="0">
                <a:solidFill>
                  <a:srgbClr val="C00000"/>
                </a:solidFill>
                <a:latin typeface="Calibri"/>
                <a:cs typeface="Calibri"/>
              </a:rPr>
              <a:t>.</a:t>
            </a:r>
            <a:endParaRPr sz="1600" dirty="0">
              <a:latin typeface="Calibri"/>
              <a:cs typeface="Calibri"/>
            </a:endParaRPr>
          </a:p>
          <a:p>
            <a:pPr marL="596900" marR="41275" indent="-194945" algn="just">
              <a:lnSpc>
                <a:spcPts val="1700"/>
              </a:lnSpc>
              <a:spcBef>
                <a:spcPts val="525"/>
              </a:spcBef>
            </a:pPr>
            <a:r>
              <a:rPr sz="1600" dirty="0">
                <a:latin typeface="Verdana"/>
                <a:cs typeface="Verdana"/>
              </a:rPr>
              <a:t>Ø</a:t>
            </a:r>
            <a:r>
              <a:rPr lang="el-GR" sz="1600" dirty="0">
                <a:latin typeface="Calibri"/>
                <a:cs typeface="Calibri"/>
              </a:rPr>
              <a:t>την φερεγγυότητα των αιτούντων για δανεισμό βάσει του οικονομικού ιστορικού τους, της διαδικτυακής τους δραστηριότητας και της κοινωνικής τους κατάστασης</a:t>
            </a:r>
            <a:endParaRPr sz="1600" dirty="0">
              <a:latin typeface="Calibri"/>
              <a:cs typeface="Calibri"/>
            </a:endParaRPr>
          </a:p>
          <a:p>
            <a:pPr marL="596900" marR="10160" indent="-194945" algn="just">
              <a:lnSpc>
                <a:spcPct val="90600"/>
              </a:lnSpc>
              <a:spcBef>
                <a:spcPts val="455"/>
              </a:spcBef>
            </a:pPr>
            <a:r>
              <a:rPr sz="1600" dirty="0">
                <a:latin typeface="Verdana"/>
                <a:cs typeface="Verdana"/>
              </a:rPr>
              <a:t>Ø</a:t>
            </a:r>
            <a:r>
              <a:rPr lang="el-GR" sz="1600" dirty="0">
                <a:latin typeface="Calibri"/>
                <a:cs typeface="Calibri"/>
              </a:rPr>
              <a:t>την πιθανότητα τα καταδικασθέντα άτομα να υποπέσουν εκ νέου σε αξιόποινες πράξεις με βάση το ποινικό τους ιστορικό, τον χαρακτήρα τους (όπως προσδιορίζεται από τεστ προσωπικότητας) και το προσωπικό τους υπόβαθρο.</a:t>
            </a:r>
            <a:endParaRPr sz="1600" dirty="0">
              <a:latin typeface="Calibri"/>
              <a:cs typeface="Calibri"/>
            </a:endParaRPr>
          </a:p>
          <a:p>
            <a:pPr marL="12700" marR="6985" algn="just">
              <a:lnSpc>
                <a:spcPct val="87500"/>
              </a:lnSpc>
              <a:spcBef>
                <a:spcPts val="785"/>
              </a:spcBef>
            </a:pPr>
            <a:r>
              <a:rPr lang="el-GR" sz="2000" dirty="0">
                <a:latin typeface="Calibri"/>
                <a:cs typeface="Calibri"/>
              </a:rPr>
              <a:t>Οι προβλέψεις αυτές μπορούν να ενεργοποιήσουν αυτοματοποιημένες αποφάσεις σχετικά, αντίστοιχα, με την τιμή μιας ασφάλισης υγείας, τη χορήγηση ενός δανείου ή την αποφυλάκιση υπό όρους</a:t>
            </a:r>
            <a:r>
              <a:rPr sz="2000" spc="-10" dirty="0">
                <a:latin typeface="Calibri"/>
                <a:cs typeface="Calibri"/>
              </a:rPr>
              <a:t>.</a:t>
            </a:r>
            <a:endParaRPr sz="2000" dirty="0">
              <a:latin typeface="Calibri"/>
              <a:cs typeface="Calibri"/>
            </a:endParaRPr>
          </a:p>
        </p:txBody>
      </p:sp>
      <p:pic>
        <p:nvPicPr>
          <p:cNvPr id="19" name="object 19"/>
          <p:cNvPicPr/>
          <p:nvPr/>
        </p:nvPicPr>
        <p:blipFill>
          <a:blip r:embed="rId2" cstate="print"/>
          <a:stretch>
            <a:fillRect/>
          </a:stretch>
        </p:blipFill>
        <p:spPr>
          <a:xfrm>
            <a:off x="7900506" y="3286518"/>
            <a:ext cx="2186673" cy="1750959"/>
          </a:xfrm>
          <a:prstGeom prst="rect">
            <a:avLst/>
          </a:prstGeom>
        </p:spPr>
      </p:pic>
      <p:pic>
        <p:nvPicPr>
          <p:cNvPr id="20" name="object 20"/>
          <p:cNvPicPr/>
          <p:nvPr/>
        </p:nvPicPr>
        <p:blipFill>
          <a:blip r:embed="rId3" cstate="print"/>
          <a:stretch>
            <a:fillRect/>
          </a:stretch>
        </p:blipFill>
        <p:spPr>
          <a:xfrm>
            <a:off x="7402786" y="1758280"/>
            <a:ext cx="2970897" cy="1275992"/>
          </a:xfrm>
          <a:prstGeom prst="rect">
            <a:avLst/>
          </a:prstGeom>
        </p:spPr>
      </p:pic>
      <p:pic>
        <p:nvPicPr>
          <p:cNvPr id="21" name="object 21"/>
          <p:cNvPicPr/>
          <p:nvPr/>
        </p:nvPicPr>
        <p:blipFill>
          <a:blip r:embed="rId4" cstate="print"/>
          <a:stretch>
            <a:fillRect/>
          </a:stretch>
        </p:blipFill>
        <p:spPr>
          <a:xfrm>
            <a:off x="7636167" y="5163934"/>
            <a:ext cx="2756103" cy="14165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0684" y="1399032"/>
            <a:ext cx="9292590" cy="4737100"/>
          </a:xfrm>
          <a:custGeom>
            <a:avLst/>
            <a:gdLst/>
            <a:ahLst/>
            <a:cxnLst/>
            <a:rect l="l" t="t" r="r" b="b"/>
            <a:pathLst>
              <a:path w="9292590" h="4737100">
                <a:moveTo>
                  <a:pt x="291394" y="4483100"/>
                </a:moveTo>
                <a:lnTo>
                  <a:pt x="278358" y="4470400"/>
                </a:lnTo>
                <a:lnTo>
                  <a:pt x="0" y="4470400"/>
                </a:lnTo>
                <a:lnTo>
                  <a:pt x="0" y="0"/>
                </a:lnTo>
                <a:lnTo>
                  <a:pt x="9292031" y="0"/>
                </a:lnTo>
                <a:lnTo>
                  <a:pt x="9292031" y="4368800"/>
                </a:lnTo>
                <a:lnTo>
                  <a:pt x="9273823" y="4368800"/>
                </a:lnTo>
                <a:lnTo>
                  <a:pt x="9261016" y="4381500"/>
                </a:lnTo>
                <a:lnTo>
                  <a:pt x="9221847" y="4381500"/>
                </a:lnTo>
                <a:lnTo>
                  <a:pt x="9205052" y="4394200"/>
                </a:lnTo>
                <a:lnTo>
                  <a:pt x="9189975" y="4406900"/>
                </a:lnTo>
                <a:lnTo>
                  <a:pt x="9177731" y="4406900"/>
                </a:lnTo>
                <a:lnTo>
                  <a:pt x="9155506" y="4419600"/>
                </a:lnTo>
                <a:lnTo>
                  <a:pt x="9074594" y="4419600"/>
                </a:lnTo>
                <a:lnTo>
                  <a:pt x="9071216" y="4432300"/>
                </a:lnTo>
                <a:lnTo>
                  <a:pt x="9045321" y="4432300"/>
                </a:lnTo>
                <a:lnTo>
                  <a:pt x="8962872" y="4445000"/>
                </a:lnTo>
                <a:lnTo>
                  <a:pt x="364680" y="4445000"/>
                </a:lnTo>
                <a:lnTo>
                  <a:pt x="332420" y="4457700"/>
                </a:lnTo>
                <a:lnTo>
                  <a:pt x="308703" y="4470400"/>
                </a:lnTo>
                <a:lnTo>
                  <a:pt x="291394" y="4483100"/>
                </a:lnTo>
                <a:close/>
              </a:path>
              <a:path w="9292590" h="4737100">
                <a:moveTo>
                  <a:pt x="8945359" y="4457700"/>
                </a:moveTo>
                <a:lnTo>
                  <a:pt x="390934" y="4457700"/>
                </a:lnTo>
                <a:lnTo>
                  <a:pt x="364680" y="4445000"/>
                </a:lnTo>
                <a:lnTo>
                  <a:pt x="8951518" y="4445000"/>
                </a:lnTo>
                <a:lnTo>
                  <a:pt x="8945359" y="4457700"/>
                </a:lnTo>
                <a:close/>
              </a:path>
              <a:path w="9292590" h="4737100">
                <a:moveTo>
                  <a:pt x="544293" y="4470400"/>
                </a:moveTo>
                <a:lnTo>
                  <a:pt x="447924" y="4470400"/>
                </a:lnTo>
                <a:lnTo>
                  <a:pt x="419266" y="4457700"/>
                </a:lnTo>
                <a:lnTo>
                  <a:pt x="571995" y="4457700"/>
                </a:lnTo>
                <a:lnTo>
                  <a:pt x="544293" y="4470400"/>
                </a:lnTo>
                <a:close/>
              </a:path>
              <a:path w="9292590" h="4737100">
                <a:moveTo>
                  <a:pt x="606425" y="4470400"/>
                </a:moveTo>
                <a:lnTo>
                  <a:pt x="583720" y="4470400"/>
                </a:lnTo>
                <a:lnTo>
                  <a:pt x="571995" y="4457700"/>
                </a:lnTo>
                <a:lnTo>
                  <a:pt x="608214" y="4457700"/>
                </a:lnTo>
                <a:lnTo>
                  <a:pt x="606425" y="4470400"/>
                </a:lnTo>
                <a:close/>
              </a:path>
              <a:path w="9292590" h="4737100">
                <a:moveTo>
                  <a:pt x="8850109" y="4483100"/>
                </a:moveTo>
                <a:lnTo>
                  <a:pt x="872236" y="4483100"/>
                </a:lnTo>
                <a:lnTo>
                  <a:pt x="863396" y="4470400"/>
                </a:lnTo>
                <a:lnTo>
                  <a:pt x="662635" y="4470400"/>
                </a:lnTo>
                <a:lnTo>
                  <a:pt x="660196" y="4457700"/>
                </a:lnTo>
                <a:lnTo>
                  <a:pt x="8907914" y="4457700"/>
                </a:lnTo>
                <a:lnTo>
                  <a:pt x="8886944" y="4470400"/>
                </a:lnTo>
                <a:lnTo>
                  <a:pt x="8850109" y="4483100"/>
                </a:lnTo>
                <a:close/>
              </a:path>
              <a:path w="9292590" h="4737100">
                <a:moveTo>
                  <a:pt x="262709" y="4483100"/>
                </a:moveTo>
                <a:lnTo>
                  <a:pt x="70944" y="4483100"/>
                </a:lnTo>
                <a:lnTo>
                  <a:pt x="61153" y="4470400"/>
                </a:lnTo>
                <a:lnTo>
                  <a:pt x="278358" y="4470400"/>
                </a:lnTo>
                <a:lnTo>
                  <a:pt x="262709" y="4483100"/>
                </a:lnTo>
                <a:close/>
              </a:path>
              <a:path w="9292590" h="4737100">
                <a:moveTo>
                  <a:pt x="692886" y="4483100"/>
                </a:moveTo>
                <a:lnTo>
                  <a:pt x="687044" y="4483100"/>
                </a:lnTo>
                <a:lnTo>
                  <a:pt x="680593" y="4470400"/>
                </a:lnTo>
                <a:lnTo>
                  <a:pt x="704757" y="4470400"/>
                </a:lnTo>
                <a:lnTo>
                  <a:pt x="692886" y="4483100"/>
                </a:lnTo>
                <a:close/>
              </a:path>
              <a:path w="9292590" h="4737100">
                <a:moveTo>
                  <a:pt x="816025" y="4483100"/>
                </a:moveTo>
                <a:lnTo>
                  <a:pt x="801690" y="4483100"/>
                </a:lnTo>
                <a:lnTo>
                  <a:pt x="794637" y="4470400"/>
                </a:lnTo>
                <a:lnTo>
                  <a:pt x="832294" y="4470400"/>
                </a:lnTo>
                <a:lnTo>
                  <a:pt x="816025" y="4483100"/>
                </a:lnTo>
                <a:close/>
              </a:path>
              <a:path w="9292590" h="4737100">
                <a:moveTo>
                  <a:pt x="121742" y="4495800"/>
                </a:moveTo>
                <a:lnTo>
                  <a:pt x="82651" y="4495800"/>
                </a:lnTo>
                <a:lnTo>
                  <a:pt x="73761" y="4483100"/>
                </a:lnTo>
                <a:lnTo>
                  <a:pt x="145110" y="4483100"/>
                </a:lnTo>
                <a:lnTo>
                  <a:pt x="121742" y="4495800"/>
                </a:lnTo>
                <a:close/>
              </a:path>
              <a:path w="9292590" h="4737100">
                <a:moveTo>
                  <a:pt x="8471839" y="4495800"/>
                </a:moveTo>
                <a:lnTo>
                  <a:pt x="950658" y="4495800"/>
                </a:lnTo>
                <a:lnTo>
                  <a:pt x="919010" y="4483100"/>
                </a:lnTo>
                <a:lnTo>
                  <a:pt x="8480456" y="4483100"/>
                </a:lnTo>
                <a:lnTo>
                  <a:pt x="8471839" y="4495800"/>
                </a:lnTo>
                <a:close/>
              </a:path>
              <a:path w="9292590" h="4737100">
                <a:moveTo>
                  <a:pt x="8724798" y="4495800"/>
                </a:moveTo>
                <a:lnTo>
                  <a:pt x="8564016" y="4495800"/>
                </a:lnTo>
                <a:lnTo>
                  <a:pt x="8555634" y="4483100"/>
                </a:lnTo>
                <a:lnTo>
                  <a:pt x="8747772" y="4483100"/>
                </a:lnTo>
                <a:lnTo>
                  <a:pt x="8724798" y="4495800"/>
                </a:lnTo>
                <a:close/>
              </a:path>
              <a:path w="9292590" h="4737100">
                <a:moveTo>
                  <a:pt x="8762199" y="4495800"/>
                </a:moveTo>
                <a:lnTo>
                  <a:pt x="8757640" y="4483100"/>
                </a:lnTo>
                <a:lnTo>
                  <a:pt x="8767762" y="4483100"/>
                </a:lnTo>
                <a:lnTo>
                  <a:pt x="8762199" y="4495800"/>
                </a:lnTo>
                <a:close/>
              </a:path>
              <a:path w="9292590" h="4737100">
                <a:moveTo>
                  <a:pt x="8340989" y="4508500"/>
                </a:moveTo>
                <a:lnTo>
                  <a:pt x="979861" y="4508500"/>
                </a:lnTo>
                <a:lnTo>
                  <a:pt x="971550" y="4495800"/>
                </a:lnTo>
                <a:lnTo>
                  <a:pt x="8359432" y="4495800"/>
                </a:lnTo>
                <a:lnTo>
                  <a:pt x="8340989" y="4508500"/>
                </a:lnTo>
                <a:close/>
              </a:path>
              <a:path w="9292590" h="4737100">
                <a:moveTo>
                  <a:pt x="8372271" y="4508500"/>
                </a:moveTo>
                <a:lnTo>
                  <a:pt x="8366861" y="4508500"/>
                </a:lnTo>
                <a:lnTo>
                  <a:pt x="8359432" y="4495800"/>
                </a:lnTo>
                <a:lnTo>
                  <a:pt x="8379866" y="4495800"/>
                </a:lnTo>
                <a:lnTo>
                  <a:pt x="8372271" y="4508500"/>
                </a:lnTo>
                <a:close/>
              </a:path>
              <a:path w="9292590" h="4737100">
                <a:moveTo>
                  <a:pt x="8405783" y="4508500"/>
                </a:moveTo>
                <a:lnTo>
                  <a:pt x="8398376" y="4495800"/>
                </a:lnTo>
                <a:lnTo>
                  <a:pt x="8413953" y="4495800"/>
                </a:lnTo>
                <a:lnTo>
                  <a:pt x="8405783" y="4508500"/>
                </a:lnTo>
                <a:close/>
              </a:path>
              <a:path w="9292590" h="4737100">
                <a:moveTo>
                  <a:pt x="8456622" y="4508500"/>
                </a:moveTo>
                <a:lnTo>
                  <a:pt x="8442871" y="4508500"/>
                </a:lnTo>
                <a:lnTo>
                  <a:pt x="8439926" y="4495800"/>
                </a:lnTo>
                <a:lnTo>
                  <a:pt x="8461998" y="4495800"/>
                </a:lnTo>
                <a:lnTo>
                  <a:pt x="8456622" y="4508500"/>
                </a:lnTo>
                <a:close/>
              </a:path>
              <a:path w="9292590" h="4737100">
                <a:moveTo>
                  <a:pt x="8284342" y="4521200"/>
                </a:moveTo>
                <a:lnTo>
                  <a:pt x="997113" y="4521200"/>
                </a:lnTo>
                <a:lnTo>
                  <a:pt x="987999" y="4508500"/>
                </a:lnTo>
                <a:lnTo>
                  <a:pt x="8305901" y="4508500"/>
                </a:lnTo>
                <a:lnTo>
                  <a:pt x="8284342" y="4521200"/>
                </a:lnTo>
                <a:close/>
              </a:path>
              <a:path w="9292590" h="4737100">
                <a:moveTo>
                  <a:pt x="8219084" y="4546600"/>
                </a:moveTo>
                <a:lnTo>
                  <a:pt x="1064026" y="4546600"/>
                </a:lnTo>
                <a:lnTo>
                  <a:pt x="1051739" y="4533900"/>
                </a:lnTo>
                <a:lnTo>
                  <a:pt x="1031328" y="4533900"/>
                </a:lnTo>
                <a:lnTo>
                  <a:pt x="1030033" y="4521200"/>
                </a:lnTo>
                <a:lnTo>
                  <a:pt x="8262159" y="4521200"/>
                </a:lnTo>
                <a:lnTo>
                  <a:pt x="8240143" y="4533900"/>
                </a:lnTo>
                <a:lnTo>
                  <a:pt x="8219084" y="4546600"/>
                </a:lnTo>
                <a:close/>
              </a:path>
              <a:path w="9292590" h="4737100">
                <a:moveTo>
                  <a:pt x="1509191" y="4648200"/>
                </a:moveTo>
                <a:lnTo>
                  <a:pt x="1414462" y="4648200"/>
                </a:lnTo>
                <a:lnTo>
                  <a:pt x="1403241" y="4635500"/>
                </a:lnTo>
                <a:lnTo>
                  <a:pt x="1388587" y="4622800"/>
                </a:lnTo>
                <a:lnTo>
                  <a:pt x="1370326" y="4610100"/>
                </a:lnTo>
                <a:lnTo>
                  <a:pt x="1310165" y="4610100"/>
                </a:lnTo>
                <a:lnTo>
                  <a:pt x="1296010" y="4597400"/>
                </a:lnTo>
                <a:lnTo>
                  <a:pt x="1271638" y="4597400"/>
                </a:lnTo>
                <a:lnTo>
                  <a:pt x="1264013" y="4584700"/>
                </a:lnTo>
                <a:lnTo>
                  <a:pt x="1196174" y="4584700"/>
                </a:lnTo>
                <a:lnTo>
                  <a:pt x="1188237" y="4572000"/>
                </a:lnTo>
                <a:lnTo>
                  <a:pt x="1187843" y="4572000"/>
                </a:lnTo>
                <a:lnTo>
                  <a:pt x="1177175" y="4559300"/>
                </a:lnTo>
                <a:lnTo>
                  <a:pt x="1144815" y="4559300"/>
                </a:lnTo>
                <a:lnTo>
                  <a:pt x="1127078" y="4546600"/>
                </a:lnTo>
                <a:lnTo>
                  <a:pt x="5422328" y="4546600"/>
                </a:lnTo>
                <a:lnTo>
                  <a:pt x="5398884" y="4559300"/>
                </a:lnTo>
                <a:lnTo>
                  <a:pt x="5212549" y="4584700"/>
                </a:lnTo>
                <a:lnTo>
                  <a:pt x="5180275" y="4597400"/>
                </a:lnTo>
                <a:lnTo>
                  <a:pt x="5158182" y="4610100"/>
                </a:lnTo>
                <a:lnTo>
                  <a:pt x="5140292" y="4622800"/>
                </a:lnTo>
                <a:lnTo>
                  <a:pt x="5023628" y="4622800"/>
                </a:lnTo>
                <a:lnTo>
                  <a:pt x="5003960" y="4635500"/>
                </a:lnTo>
                <a:lnTo>
                  <a:pt x="1517002" y="4635500"/>
                </a:lnTo>
                <a:lnTo>
                  <a:pt x="1509191" y="4648200"/>
                </a:lnTo>
                <a:close/>
              </a:path>
              <a:path w="9292590" h="4737100">
                <a:moveTo>
                  <a:pt x="5523153" y="4559300"/>
                </a:moveTo>
                <a:lnTo>
                  <a:pt x="5490908" y="4559300"/>
                </a:lnTo>
                <a:lnTo>
                  <a:pt x="5466549" y="4546600"/>
                </a:lnTo>
                <a:lnTo>
                  <a:pt x="5557583" y="4546600"/>
                </a:lnTo>
                <a:lnTo>
                  <a:pt x="5523153" y="4559300"/>
                </a:lnTo>
                <a:close/>
              </a:path>
              <a:path w="9292590" h="4737100">
                <a:moveTo>
                  <a:pt x="8080434" y="4572000"/>
                </a:moveTo>
                <a:lnTo>
                  <a:pt x="5661544" y="4572000"/>
                </a:lnTo>
                <a:lnTo>
                  <a:pt x="5643806" y="4559300"/>
                </a:lnTo>
                <a:lnTo>
                  <a:pt x="5620826" y="4559300"/>
                </a:lnTo>
                <a:lnTo>
                  <a:pt x="5580062" y="4546600"/>
                </a:lnTo>
                <a:lnTo>
                  <a:pt x="8187029" y="4546600"/>
                </a:lnTo>
                <a:lnTo>
                  <a:pt x="8159692" y="4559300"/>
                </a:lnTo>
                <a:lnTo>
                  <a:pt x="8080434" y="4572000"/>
                </a:lnTo>
                <a:close/>
              </a:path>
              <a:path w="9292590" h="4737100">
                <a:moveTo>
                  <a:pt x="8207333" y="4559300"/>
                </a:moveTo>
                <a:lnTo>
                  <a:pt x="8190064" y="4559300"/>
                </a:lnTo>
                <a:lnTo>
                  <a:pt x="8188477" y="4546600"/>
                </a:lnTo>
                <a:lnTo>
                  <a:pt x="8214119" y="4546600"/>
                </a:lnTo>
                <a:lnTo>
                  <a:pt x="8207333" y="4559300"/>
                </a:lnTo>
                <a:close/>
              </a:path>
              <a:path w="9292590" h="4737100">
                <a:moveTo>
                  <a:pt x="7973889" y="4584700"/>
                </a:moveTo>
                <a:lnTo>
                  <a:pt x="5694208" y="4584700"/>
                </a:lnTo>
                <a:lnTo>
                  <a:pt x="5686577" y="4572000"/>
                </a:lnTo>
                <a:lnTo>
                  <a:pt x="7986523" y="4572000"/>
                </a:lnTo>
                <a:lnTo>
                  <a:pt x="7973889" y="4584700"/>
                </a:lnTo>
                <a:close/>
              </a:path>
              <a:path w="9292590" h="4737100">
                <a:moveTo>
                  <a:pt x="1236490" y="4597400"/>
                </a:moveTo>
                <a:lnTo>
                  <a:pt x="1227412" y="4584700"/>
                </a:lnTo>
                <a:lnTo>
                  <a:pt x="1240878" y="4584700"/>
                </a:lnTo>
                <a:lnTo>
                  <a:pt x="1236490" y="4597400"/>
                </a:lnTo>
                <a:close/>
              </a:path>
              <a:path w="9292590" h="4737100">
                <a:moveTo>
                  <a:pt x="5741462" y="4597400"/>
                </a:moveTo>
                <a:lnTo>
                  <a:pt x="5730792" y="4584700"/>
                </a:lnTo>
                <a:lnTo>
                  <a:pt x="5750623" y="4584700"/>
                </a:lnTo>
                <a:lnTo>
                  <a:pt x="5741462" y="4597400"/>
                </a:lnTo>
                <a:close/>
              </a:path>
              <a:path w="9292590" h="4737100">
                <a:moveTo>
                  <a:pt x="7948873" y="4597400"/>
                </a:moveTo>
                <a:lnTo>
                  <a:pt x="5757316" y="4597400"/>
                </a:lnTo>
                <a:lnTo>
                  <a:pt x="5754192" y="4584700"/>
                </a:lnTo>
                <a:lnTo>
                  <a:pt x="7965224" y="4584700"/>
                </a:lnTo>
                <a:lnTo>
                  <a:pt x="7948873" y="4597400"/>
                </a:lnTo>
                <a:close/>
              </a:path>
              <a:path w="9292590" h="4737100">
                <a:moveTo>
                  <a:pt x="7832791" y="4610100"/>
                </a:moveTo>
                <a:lnTo>
                  <a:pt x="5770410" y="4610100"/>
                </a:lnTo>
                <a:lnTo>
                  <a:pt x="5770118" y="4597400"/>
                </a:lnTo>
                <a:lnTo>
                  <a:pt x="7836001" y="4597400"/>
                </a:lnTo>
                <a:lnTo>
                  <a:pt x="7832791" y="4610100"/>
                </a:lnTo>
                <a:close/>
              </a:path>
              <a:path w="9292590" h="4737100">
                <a:moveTo>
                  <a:pt x="7751911" y="4622800"/>
                </a:moveTo>
                <a:lnTo>
                  <a:pt x="5813416" y="4622800"/>
                </a:lnTo>
                <a:lnTo>
                  <a:pt x="5796254" y="4610100"/>
                </a:lnTo>
                <a:lnTo>
                  <a:pt x="7775968" y="4610100"/>
                </a:lnTo>
                <a:lnTo>
                  <a:pt x="7751911" y="4622800"/>
                </a:lnTo>
                <a:close/>
              </a:path>
              <a:path w="9292590" h="4737100">
                <a:moveTo>
                  <a:pt x="7795136" y="4622800"/>
                </a:moveTo>
                <a:lnTo>
                  <a:pt x="7790218" y="4622800"/>
                </a:lnTo>
                <a:lnTo>
                  <a:pt x="7775968" y="4610100"/>
                </a:lnTo>
                <a:lnTo>
                  <a:pt x="7799153" y="4610100"/>
                </a:lnTo>
                <a:lnTo>
                  <a:pt x="7795136" y="4622800"/>
                </a:lnTo>
                <a:close/>
              </a:path>
              <a:path w="9292590" h="4737100">
                <a:moveTo>
                  <a:pt x="7518378" y="4686300"/>
                </a:moveTo>
                <a:lnTo>
                  <a:pt x="6007595" y="4686300"/>
                </a:lnTo>
                <a:lnTo>
                  <a:pt x="5999708" y="4673600"/>
                </a:lnTo>
                <a:lnTo>
                  <a:pt x="5978346" y="4673600"/>
                </a:lnTo>
                <a:lnTo>
                  <a:pt x="5970208" y="4660900"/>
                </a:lnTo>
                <a:lnTo>
                  <a:pt x="5949042" y="4660900"/>
                </a:lnTo>
                <a:lnTo>
                  <a:pt x="5942029" y="4648200"/>
                </a:lnTo>
                <a:lnTo>
                  <a:pt x="5919342" y="4648200"/>
                </a:lnTo>
                <a:lnTo>
                  <a:pt x="5913589" y="4635500"/>
                </a:lnTo>
                <a:lnTo>
                  <a:pt x="5849973" y="4635500"/>
                </a:lnTo>
                <a:lnTo>
                  <a:pt x="5831155" y="4622800"/>
                </a:lnTo>
                <a:lnTo>
                  <a:pt x="7595722" y="4622800"/>
                </a:lnTo>
                <a:lnTo>
                  <a:pt x="7574153" y="4635500"/>
                </a:lnTo>
                <a:lnTo>
                  <a:pt x="7553230" y="4648200"/>
                </a:lnTo>
                <a:lnTo>
                  <a:pt x="7535116" y="4673600"/>
                </a:lnTo>
                <a:lnTo>
                  <a:pt x="7518378" y="4686300"/>
                </a:lnTo>
                <a:close/>
              </a:path>
              <a:path w="9292590" h="4737100">
                <a:moveTo>
                  <a:pt x="7637676" y="4635500"/>
                </a:moveTo>
                <a:lnTo>
                  <a:pt x="7626997" y="4635500"/>
                </a:lnTo>
                <a:lnTo>
                  <a:pt x="7627974" y="4622800"/>
                </a:lnTo>
                <a:lnTo>
                  <a:pt x="7652350" y="4622800"/>
                </a:lnTo>
                <a:lnTo>
                  <a:pt x="7637676" y="4635500"/>
                </a:lnTo>
                <a:close/>
              </a:path>
              <a:path w="9292590" h="4737100">
                <a:moveTo>
                  <a:pt x="7688160" y="4635500"/>
                </a:moveTo>
                <a:lnTo>
                  <a:pt x="7669638" y="4622800"/>
                </a:lnTo>
                <a:lnTo>
                  <a:pt x="7713003" y="4622800"/>
                </a:lnTo>
                <a:lnTo>
                  <a:pt x="7688160" y="4635500"/>
                </a:lnTo>
                <a:close/>
              </a:path>
              <a:path w="9292590" h="4737100">
                <a:moveTo>
                  <a:pt x="1552422" y="4648200"/>
                </a:moveTo>
                <a:lnTo>
                  <a:pt x="1536547" y="4648200"/>
                </a:lnTo>
                <a:lnTo>
                  <a:pt x="1517002" y="4635500"/>
                </a:lnTo>
                <a:lnTo>
                  <a:pt x="1579894" y="4635500"/>
                </a:lnTo>
                <a:lnTo>
                  <a:pt x="1552422" y="4648200"/>
                </a:lnTo>
                <a:close/>
              </a:path>
              <a:path w="9292590" h="4737100">
                <a:moveTo>
                  <a:pt x="1898650" y="4660900"/>
                </a:moveTo>
                <a:lnTo>
                  <a:pt x="1858021" y="4648200"/>
                </a:lnTo>
                <a:lnTo>
                  <a:pt x="1623587" y="4648200"/>
                </a:lnTo>
                <a:lnTo>
                  <a:pt x="1579894" y="4635500"/>
                </a:lnTo>
                <a:lnTo>
                  <a:pt x="1988096" y="4635500"/>
                </a:lnTo>
                <a:lnTo>
                  <a:pt x="1981301" y="4648200"/>
                </a:lnTo>
                <a:lnTo>
                  <a:pt x="1898650" y="4660900"/>
                </a:lnTo>
                <a:close/>
              </a:path>
              <a:path w="9292590" h="4737100">
                <a:moveTo>
                  <a:pt x="4925240" y="4648200"/>
                </a:moveTo>
                <a:lnTo>
                  <a:pt x="2286593" y="4648200"/>
                </a:lnTo>
                <a:lnTo>
                  <a:pt x="2239708" y="4635500"/>
                </a:lnTo>
                <a:lnTo>
                  <a:pt x="4933339" y="4635500"/>
                </a:lnTo>
                <a:lnTo>
                  <a:pt x="4925240" y="4648200"/>
                </a:lnTo>
                <a:close/>
              </a:path>
              <a:path w="9292590" h="4737100">
                <a:moveTo>
                  <a:pt x="1470228" y="4660900"/>
                </a:moveTo>
                <a:lnTo>
                  <a:pt x="1464767" y="4648200"/>
                </a:lnTo>
                <a:lnTo>
                  <a:pt x="1486636" y="4648200"/>
                </a:lnTo>
                <a:lnTo>
                  <a:pt x="1470228" y="4660900"/>
                </a:lnTo>
                <a:close/>
              </a:path>
              <a:path w="9292590" h="4737100">
                <a:moveTo>
                  <a:pt x="1763983" y="4660900"/>
                </a:moveTo>
                <a:lnTo>
                  <a:pt x="1699666" y="4660900"/>
                </a:lnTo>
                <a:lnTo>
                  <a:pt x="1668508" y="4648200"/>
                </a:lnTo>
                <a:lnTo>
                  <a:pt x="1814950" y="4648200"/>
                </a:lnTo>
                <a:lnTo>
                  <a:pt x="1763983" y="4660900"/>
                </a:lnTo>
                <a:close/>
              </a:path>
              <a:path w="9292590" h="4737100">
                <a:moveTo>
                  <a:pt x="2740763" y="4660900"/>
                </a:moveTo>
                <a:lnTo>
                  <a:pt x="2536424" y="4660900"/>
                </a:lnTo>
                <a:lnTo>
                  <a:pt x="2437390" y="4648200"/>
                </a:lnTo>
                <a:lnTo>
                  <a:pt x="2786322" y="4648200"/>
                </a:lnTo>
                <a:lnTo>
                  <a:pt x="2740763" y="4660900"/>
                </a:lnTo>
                <a:close/>
              </a:path>
              <a:path w="9292590" h="4737100">
                <a:moveTo>
                  <a:pt x="4811001" y="4673600"/>
                </a:moveTo>
                <a:lnTo>
                  <a:pt x="3060700" y="4673600"/>
                </a:lnTo>
                <a:lnTo>
                  <a:pt x="3011070" y="4660900"/>
                </a:lnTo>
                <a:lnTo>
                  <a:pt x="2966590" y="4648200"/>
                </a:lnTo>
                <a:lnTo>
                  <a:pt x="4891413" y="4648200"/>
                </a:lnTo>
                <a:lnTo>
                  <a:pt x="4884931" y="4660900"/>
                </a:lnTo>
                <a:lnTo>
                  <a:pt x="4827411" y="4660900"/>
                </a:lnTo>
                <a:lnTo>
                  <a:pt x="4811001" y="4673600"/>
                </a:lnTo>
                <a:close/>
              </a:path>
              <a:path w="9292590" h="4737100">
                <a:moveTo>
                  <a:pt x="4650384" y="4686300"/>
                </a:moveTo>
                <a:lnTo>
                  <a:pt x="3183796" y="4686300"/>
                </a:lnTo>
                <a:lnTo>
                  <a:pt x="3150111" y="4673600"/>
                </a:lnTo>
                <a:lnTo>
                  <a:pt x="4695126" y="4673600"/>
                </a:lnTo>
                <a:lnTo>
                  <a:pt x="4650384" y="4686300"/>
                </a:lnTo>
                <a:close/>
              </a:path>
              <a:path w="9292590" h="4737100">
                <a:moveTo>
                  <a:pt x="4230370" y="4699000"/>
                </a:moveTo>
                <a:lnTo>
                  <a:pt x="3366805" y="4699000"/>
                </a:lnTo>
                <a:lnTo>
                  <a:pt x="3330363" y="4686300"/>
                </a:lnTo>
                <a:lnTo>
                  <a:pt x="4242679" y="4686300"/>
                </a:lnTo>
                <a:lnTo>
                  <a:pt x="4230370" y="4699000"/>
                </a:lnTo>
                <a:close/>
              </a:path>
              <a:path w="9292590" h="4737100">
                <a:moveTo>
                  <a:pt x="4319638" y="4699000"/>
                </a:moveTo>
                <a:lnTo>
                  <a:pt x="4305031" y="4686300"/>
                </a:lnTo>
                <a:lnTo>
                  <a:pt x="4320578" y="4686300"/>
                </a:lnTo>
                <a:lnTo>
                  <a:pt x="4319638" y="4699000"/>
                </a:lnTo>
                <a:close/>
              </a:path>
              <a:path w="9292590" h="4737100">
                <a:moveTo>
                  <a:pt x="4538695" y="4699000"/>
                </a:moveTo>
                <a:lnTo>
                  <a:pt x="4378698" y="4699000"/>
                </a:lnTo>
                <a:lnTo>
                  <a:pt x="4351782" y="4686300"/>
                </a:lnTo>
                <a:lnTo>
                  <a:pt x="4545126" y="4686300"/>
                </a:lnTo>
                <a:lnTo>
                  <a:pt x="4538695" y="4699000"/>
                </a:lnTo>
                <a:close/>
              </a:path>
              <a:path w="9292590" h="4737100">
                <a:moveTo>
                  <a:pt x="6052146" y="4699000"/>
                </a:moveTo>
                <a:lnTo>
                  <a:pt x="6048476" y="4699000"/>
                </a:lnTo>
                <a:lnTo>
                  <a:pt x="6039243" y="4686300"/>
                </a:lnTo>
                <a:lnTo>
                  <a:pt x="6061125" y="4686300"/>
                </a:lnTo>
                <a:lnTo>
                  <a:pt x="6052146" y="4699000"/>
                </a:lnTo>
                <a:close/>
              </a:path>
              <a:path w="9292590" h="4737100">
                <a:moveTo>
                  <a:pt x="6479986" y="4711700"/>
                </a:moveTo>
                <a:lnTo>
                  <a:pt x="6295580" y="4711700"/>
                </a:lnTo>
                <a:lnTo>
                  <a:pt x="6282524" y="4699000"/>
                </a:lnTo>
                <a:lnTo>
                  <a:pt x="6071336" y="4699000"/>
                </a:lnTo>
                <a:lnTo>
                  <a:pt x="6061125" y="4686300"/>
                </a:lnTo>
                <a:lnTo>
                  <a:pt x="6570065" y="4686300"/>
                </a:lnTo>
                <a:lnTo>
                  <a:pt x="6531510" y="4699000"/>
                </a:lnTo>
                <a:lnTo>
                  <a:pt x="6479986" y="4711700"/>
                </a:lnTo>
                <a:close/>
              </a:path>
              <a:path w="9292590" h="4737100">
                <a:moveTo>
                  <a:pt x="6810870" y="4699000"/>
                </a:moveTo>
                <a:lnTo>
                  <a:pt x="6568869" y="4699000"/>
                </a:lnTo>
                <a:lnTo>
                  <a:pt x="6570065" y="4686300"/>
                </a:lnTo>
                <a:lnTo>
                  <a:pt x="6813105" y="4686300"/>
                </a:lnTo>
                <a:lnTo>
                  <a:pt x="6810870" y="4699000"/>
                </a:lnTo>
                <a:close/>
              </a:path>
              <a:path w="9292590" h="4737100">
                <a:moveTo>
                  <a:pt x="6872371" y="4699000"/>
                </a:moveTo>
                <a:lnTo>
                  <a:pt x="6870052" y="4686300"/>
                </a:lnTo>
                <a:lnTo>
                  <a:pt x="6877351" y="4686300"/>
                </a:lnTo>
                <a:lnTo>
                  <a:pt x="6872371" y="4699000"/>
                </a:lnTo>
                <a:close/>
              </a:path>
              <a:path w="9292590" h="4737100">
                <a:moveTo>
                  <a:pt x="7430444" y="4699000"/>
                </a:moveTo>
                <a:lnTo>
                  <a:pt x="6887260" y="4699000"/>
                </a:lnTo>
                <a:lnTo>
                  <a:pt x="6884441" y="4686300"/>
                </a:lnTo>
                <a:lnTo>
                  <a:pt x="7453788" y="4686300"/>
                </a:lnTo>
                <a:lnTo>
                  <a:pt x="7430444" y="4699000"/>
                </a:lnTo>
                <a:close/>
              </a:path>
              <a:path w="9292590" h="4737100">
                <a:moveTo>
                  <a:pt x="3415004" y="4711700"/>
                </a:moveTo>
                <a:lnTo>
                  <a:pt x="3387128" y="4699000"/>
                </a:lnTo>
                <a:lnTo>
                  <a:pt x="3418827" y="4699000"/>
                </a:lnTo>
                <a:lnTo>
                  <a:pt x="3415004" y="4711700"/>
                </a:lnTo>
                <a:close/>
              </a:path>
              <a:path w="9292590" h="4737100">
                <a:moveTo>
                  <a:pt x="4129637" y="4711700"/>
                </a:moveTo>
                <a:lnTo>
                  <a:pt x="3452418" y="4711700"/>
                </a:lnTo>
                <a:lnTo>
                  <a:pt x="3446555" y="4699000"/>
                </a:lnTo>
                <a:lnTo>
                  <a:pt x="4138117" y="4699000"/>
                </a:lnTo>
                <a:lnTo>
                  <a:pt x="4129637" y="4711700"/>
                </a:lnTo>
                <a:close/>
              </a:path>
              <a:path w="9292590" h="4737100">
                <a:moveTo>
                  <a:pt x="4151414" y="4711700"/>
                </a:moveTo>
                <a:lnTo>
                  <a:pt x="4144467" y="4699000"/>
                </a:lnTo>
                <a:lnTo>
                  <a:pt x="4155084" y="4699000"/>
                </a:lnTo>
                <a:lnTo>
                  <a:pt x="4151414" y="4711700"/>
                </a:lnTo>
                <a:close/>
              </a:path>
              <a:path w="9292590" h="4737100">
                <a:moveTo>
                  <a:pt x="6102845" y="4711700"/>
                </a:moveTo>
                <a:lnTo>
                  <a:pt x="6103785" y="4699000"/>
                </a:lnTo>
                <a:lnTo>
                  <a:pt x="6113411" y="4699000"/>
                </a:lnTo>
                <a:lnTo>
                  <a:pt x="6102845" y="4711700"/>
                </a:lnTo>
                <a:close/>
              </a:path>
              <a:path w="9292590" h="4737100">
                <a:moveTo>
                  <a:pt x="6200521" y="4711700"/>
                </a:moveTo>
                <a:lnTo>
                  <a:pt x="6170307" y="4699000"/>
                </a:lnTo>
                <a:lnTo>
                  <a:pt x="6209804" y="4699000"/>
                </a:lnTo>
                <a:lnTo>
                  <a:pt x="6200521" y="4711700"/>
                </a:lnTo>
                <a:close/>
              </a:path>
              <a:path w="9292590" h="4737100">
                <a:moveTo>
                  <a:pt x="6254476" y="4711700"/>
                </a:moveTo>
                <a:lnTo>
                  <a:pt x="6240359" y="4711700"/>
                </a:lnTo>
                <a:lnTo>
                  <a:pt x="6225154" y="4699000"/>
                </a:lnTo>
                <a:lnTo>
                  <a:pt x="6266560" y="4699000"/>
                </a:lnTo>
                <a:lnTo>
                  <a:pt x="6254476" y="4711700"/>
                </a:lnTo>
                <a:close/>
              </a:path>
              <a:path w="9292590" h="4737100">
                <a:moveTo>
                  <a:pt x="6917080" y="4711700"/>
                </a:moveTo>
                <a:lnTo>
                  <a:pt x="6908710" y="4699000"/>
                </a:lnTo>
                <a:lnTo>
                  <a:pt x="6924967" y="4699000"/>
                </a:lnTo>
                <a:lnTo>
                  <a:pt x="6917080" y="4711700"/>
                </a:lnTo>
                <a:close/>
              </a:path>
              <a:path w="9292590" h="4737100">
                <a:moveTo>
                  <a:pt x="6991350" y="4711700"/>
                </a:moveTo>
                <a:lnTo>
                  <a:pt x="6983797" y="4699000"/>
                </a:lnTo>
                <a:lnTo>
                  <a:pt x="7000815" y="4699000"/>
                </a:lnTo>
                <a:lnTo>
                  <a:pt x="6991350" y="4711700"/>
                </a:lnTo>
                <a:close/>
              </a:path>
              <a:path w="9292590" h="4737100">
                <a:moveTo>
                  <a:pt x="7391349" y="4711700"/>
                </a:moveTo>
                <a:lnTo>
                  <a:pt x="7009403" y="4711700"/>
                </a:lnTo>
                <a:lnTo>
                  <a:pt x="7000815" y="4699000"/>
                </a:lnTo>
                <a:lnTo>
                  <a:pt x="7399286" y="4699000"/>
                </a:lnTo>
                <a:lnTo>
                  <a:pt x="7391349" y="4711700"/>
                </a:lnTo>
                <a:close/>
              </a:path>
              <a:path w="9292590" h="4737100">
                <a:moveTo>
                  <a:pt x="3845037" y="4724400"/>
                </a:moveTo>
                <a:lnTo>
                  <a:pt x="3525989" y="4724400"/>
                </a:lnTo>
                <a:lnTo>
                  <a:pt x="3458959" y="4711700"/>
                </a:lnTo>
                <a:lnTo>
                  <a:pt x="3869615" y="4711700"/>
                </a:lnTo>
                <a:lnTo>
                  <a:pt x="3845037" y="4724400"/>
                </a:lnTo>
                <a:close/>
              </a:path>
              <a:path w="9292590" h="4737100">
                <a:moveTo>
                  <a:pt x="6321475" y="4724400"/>
                </a:moveTo>
                <a:lnTo>
                  <a:pt x="6317157" y="4724400"/>
                </a:lnTo>
                <a:lnTo>
                  <a:pt x="6313042" y="4711700"/>
                </a:lnTo>
                <a:lnTo>
                  <a:pt x="6327673" y="4711700"/>
                </a:lnTo>
                <a:lnTo>
                  <a:pt x="6321475" y="4724400"/>
                </a:lnTo>
                <a:close/>
              </a:path>
              <a:path w="9292590" h="4737100">
                <a:moveTo>
                  <a:pt x="7357363" y="4724400"/>
                </a:moveTo>
                <a:lnTo>
                  <a:pt x="7188352" y="4724400"/>
                </a:lnTo>
                <a:lnTo>
                  <a:pt x="7122960" y="4711700"/>
                </a:lnTo>
                <a:lnTo>
                  <a:pt x="7370457" y="4711700"/>
                </a:lnTo>
                <a:lnTo>
                  <a:pt x="7357363" y="4724400"/>
                </a:lnTo>
                <a:close/>
              </a:path>
              <a:path w="9292590" h="4737100">
                <a:moveTo>
                  <a:pt x="3603866" y="4737100"/>
                </a:moveTo>
                <a:lnTo>
                  <a:pt x="3576980" y="4724400"/>
                </a:lnTo>
                <a:lnTo>
                  <a:pt x="3608184" y="4724400"/>
                </a:lnTo>
                <a:lnTo>
                  <a:pt x="3603866" y="4737100"/>
                </a:lnTo>
                <a:close/>
              </a:path>
            </a:pathLst>
          </a:custGeom>
          <a:solidFill>
            <a:srgbClr val="817569">
              <a:alpha val="14898"/>
            </a:srgbClr>
          </a:solidFill>
        </p:spPr>
        <p:txBody>
          <a:bodyPr wrap="square" lIns="0" tIns="0" rIns="0" bIns="0" rtlCol="0"/>
          <a:lstStyle/>
          <a:p>
            <a:endParaRPr/>
          </a:p>
        </p:txBody>
      </p:sp>
      <p:sp>
        <p:nvSpPr>
          <p:cNvPr id="3" name="object 3"/>
          <p:cNvSpPr txBox="1">
            <a:spLocks noGrp="1"/>
          </p:cNvSpPr>
          <p:nvPr>
            <p:ph type="title"/>
          </p:nvPr>
        </p:nvSpPr>
        <p:spPr>
          <a:xfrm>
            <a:off x="2788284" y="1348649"/>
            <a:ext cx="6019135" cy="1464503"/>
          </a:xfrm>
          <a:prstGeom prst="rect">
            <a:avLst/>
          </a:prstGeom>
        </p:spPr>
        <p:txBody>
          <a:bodyPr vert="horz" wrap="square" lIns="0" tIns="78740" rIns="0" bIns="0" rtlCol="0">
            <a:spAutoFit/>
          </a:bodyPr>
          <a:lstStyle/>
          <a:p>
            <a:pPr marL="967105" marR="5080" indent="-955040" algn="l">
              <a:lnSpc>
                <a:spcPts val="3600"/>
              </a:lnSpc>
              <a:spcBef>
                <a:spcPts val="620"/>
              </a:spcBef>
            </a:pPr>
            <a:r>
              <a:rPr lang="el-GR" sz="3200" dirty="0"/>
              <a:t>Διαδίκτυο, ΤΝ και Μεγάλα Δεδομένα: </a:t>
            </a:r>
            <a:br>
              <a:rPr lang="el-GR" sz="3200" dirty="0"/>
            </a:br>
            <a:r>
              <a:rPr lang="el-GR" sz="3200" dirty="0"/>
              <a:t>υπόσχεση και παγίδα</a:t>
            </a:r>
            <a:endParaRPr sz="3200" dirty="0"/>
          </a:p>
        </p:txBody>
      </p:sp>
      <p:pic>
        <p:nvPicPr>
          <p:cNvPr id="4" name="object 4"/>
          <p:cNvPicPr/>
          <p:nvPr/>
        </p:nvPicPr>
        <p:blipFill>
          <a:blip r:embed="rId2" cstate="print"/>
          <a:stretch>
            <a:fillRect/>
          </a:stretch>
        </p:blipFill>
        <p:spPr>
          <a:xfrm>
            <a:off x="4767071" y="1131316"/>
            <a:ext cx="1149096" cy="387096"/>
          </a:xfrm>
          <a:prstGeom prst="rect">
            <a:avLst/>
          </a:prstGeom>
        </p:spPr>
      </p:pic>
      <p:sp>
        <p:nvSpPr>
          <p:cNvPr id="5" name="object 5"/>
          <p:cNvSpPr txBox="1"/>
          <p:nvPr/>
        </p:nvSpPr>
        <p:spPr>
          <a:xfrm>
            <a:off x="2095499" y="2839180"/>
            <a:ext cx="6492240" cy="3256661"/>
          </a:xfrm>
          <a:prstGeom prst="rect">
            <a:avLst/>
          </a:prstGeom>
        </p:spPr>
        <p:txBody>
          <a:bodyPr vert="horz" wrap="square" lIns="0" tIns="107315" rIns="0" bIns="0" rtlCol="0">
            <a:spAutoFit/>
          </a:bodyPr>
          <a:lstStyle/>
          <a:p>
            <a:pPr marL="12700">
              <a:lnSpc>
                <a:spcPct val="100000"/>
              </a:lnSpc>
              <a:spcBef>
                <a:spcPts val="845"/>
              </a:spcBef>
            </a:pPr>
            <a:r>
              <a:rPr lang="el-GR" sz="1400" dirty="0">
                <a:latin typeface="Calibri"/>
                <a:cs typeface="Calibri"/>
              </a:rPr>
              <a:t>Η υποδομή του Διαδικτύου και της ΤΝ μπορεί να αποφέρει οφέλη</a:t>
            </a:r>
            <a:r>
              <a:rPr lang="en-US" sz="1400" spc="-10" dirty="0">
                <a:latin typeface="Calibri"/>
                <a:cs typeface="Calibri"/>
              </a:rPr>
              <a:t>:</a:t>
            </a:r>
            <a:endParaRPr lang="en-US" sz="1400" dirty="0">
              <a:latin typeface="Calibri"/>
              <a:cs typeface="Calibri"/>
            </a:endParaRPr>
          </a:p>
          <a:p>
            <a:pPr marL="12700" marR="5080">
              <a:lnSpc>
                <a:spcPct val="142900"/>
              </a:lnSpc>
              <a:spcBef>
                <a:spcPts val="20"/>
              </a:spcBef>
            </a:pPr>
            <a:r>
              <a:rPr lang="en-US" sz="1400" dirty="0">
                <a:latin typeface="Verdana"/>
                <a:cs typeface="Verdana"/>
              </a:rPr>
              <a:t>Ø</a:t>
            </a:r>
            <a:r>
              <a:rPr lang="el-GR" sz="1400" dirty="0">
                <a:latin typeface="Calibri"/>
                <a:cs typeface="Calibri"/>
              </a:rPr>
              <a:t>Βελτιώνει την αποδοτικότητα και την αποτελεσματικότητα σε πολλούς τομείς (έξυπνες πόλεις, ηλεκτρονική υγεία </a:t>
            </a:r>
            <a:r>
              <a:rPr lang="el-GR" sz="1400" dirty="0" err="1">
                <a:latin typeface="Calibri"/>
                <a:cs typeface="Calibri"/>
              </a:rPr>
              <a:t>κ.λ</a:t>
            </a:r>
            <a:r>
              <a:rPr lang="en-US" sz="1400" spc="-10" dirty="0">
                <a:latin typeface="Calibri"/>
                <a:cs typeface="Calibri"/>
              </a:rPr>
              <a:t>.)</a:t>
            </a:r>
            <a:endParaRPr lang="el-GR" sz="1400" spc="-10" dirty="0">
              <a:latin typeface="Calibri"/>
              <a:cs typeface="Calibri"/>
            </a:endParaRPr>
          </a:p>
          <a:p>
            <a:pPr marL="12700" marR="5080">
              <a:lnSpc>
                <a:spcPct val="142900"/>
              </a:lnSpc>
              <a:spcBef>
                <a:spcPts val="20"/>
              </a:spcBef>
            </a:pPr>
            <a:r>
              <a:rPr lang="en-US" sz="1400" spc="-10" dirty="0">
                <a:latin typeface="Calibri"/>
                <a:cs typeface="Calibri"/>
              </a:rPr>
              <a:t> </a:t>
            </a:r>
            <a:r>
              <a:rPr lang="en-US" sz="1400" dirty="0">
                <a:latin typeface="Verdana"/>
                <a:cs typeface="Verdana"/>
              </a:rPr>
              <a:t>Ø</a:t>
            </a:r>
            <a:r>
              <a:rPr lang="el-GR" sz="1400" dirty="0">
                <a:latin typeface="Calibri"/>
                <a:cs typeface="Calibri"/>
              </a:rPr>
              <a:t>Επιτρέπει την παγκόσμια παραγωγή και κατανομή γνώσεων και λύσεων </a:t>
            </a:r>
          </a:p>
          <a:p>
            <a:pPr marL="12700" marR="5080">
              <a:lnSpc>
                <a:spcPct val="142900"/>
              </a:lnSpc>
              <a:spcBef>
                <a:spcPts val="20"/>
              </a:spcBef>
            </a:pPr>
            <a:r>
              <a:rPr lang="en-US" sz="1400" dirty="0">
                <a:latin typeface="Verdana"/>
                <a:cs typeface="Verdana"/>
              </a:rPr>
              <a:t>Ø</a:t>
            </a:r>
            <a:r>
              <a:rPr lang="el-GR" sz="1400" dirty="0">
                <a:latin typeface="Calibri"/>
                <a:cs typeface="Calibri"/>
              </a:rPr>
              <a:t>Μπορούμε να ανακαλύψουμε νέες συσχετίσεις μεταξύ πραγμάτων</a:t>
            </a:r>
            <a:r>
              <a:rPr lang="en-US" sz="1400" spc="-10" dirty="0">
                <a:latin typeface="Calibri"/>
                <a:cs typeface="Calibri"/>
              </a:rPr>
              <a:t>:</a:t>
            </a:r>
            <a:endParaRPr lang="en-US" sz="1400" dirty="0">
              <a:latin typeface="Calibri"/>
              <a:cs typeface="Calibri"/>
            </a:endParaRPr>
          </a:p>
          <a:p>
            <a:pPr marL="464820" indent="-63500">
              <a:lnSpc>
                <a:spcPct val="100000"/>
              </a:lnSpc>
              <a:spcBef>
                <a:spcPts val="315"/>
              </a:spcBef>
              <a:buSzPct val="92857"/>
              <a:buFont typeface="Arial"/>
              <a:buChar char="•"/>
              <a:tabLst>
                <a:tab pos="465455" algn="l"/>
              </a:tabLst>
            </a:pPr>
            <a:r>
              <a:rPr lang="el-GR" sz="1400" dirty="0">
                <a:latin typeface="Calibri"/>
                <a:cs typeface="Calibri"/>
              </a:rPr>
              <a:t>Οι γιατροί μπορούν να παρέχουν καλύτερες διαγνώσεις και εξατομικευμένες και στοχευμένες θεραπείες</a:t>
            </a:r>
            <a:endParaRPr lang="en-US" sz="1400" dirty="0">
              <a:latin typeface="Calibri"/>
              <a:cs typeface="Calibri"/>
            </a:endParaRPr>
          </a:p>
          <a:p>
            <a:pPr marL="12700">
              <a:lnSpc>
                <a:spcPct val="100000"/>
              </a:lnSpc>
              <a:spcBef>
                <a:spcPts val="720"/>
              </a:spcBef>
            </a:pPr>
            <a:r>
              <a:rPr lang="en-US" sz="1400" dirty="0">
                <a:latin typeface="Verdana"/>
                <a:cs typeface="Verdana"/>
              </a:rPr>
              <a:t>Ø</a:t>
            </a:r>
            <a:r>
              <a:rPr lang="el-GR" sz="1400" dirty="0">
                <a:latin typeface="Calibri"/>
                <a:cs typeface="Calibri"/>
              </a:rPr>
              <a:t>Εξοικονόμηση κόστους, μεγαλύτερη παραγωγικότητα και δημιουργία αξίας</a:t>
            </a:r>
            <a:r>
              <a:rPr lang="en-US" sz="1400" spc="-10" dirty="0">
                <a:latin typeface="Calibri"/>
                <a:cs typeface="Calibri"/>
              </a:rPr>
              <a:t>:</a:t>
            </a:r>
            <a:endParaRPr lang="en-US" sz="1400" dirty="0">
              <a:latin typeface="Calibri"/>
              <a:cs typeface="Calibri"/>
            </a:endParaRPr>
          </a:p>
          <a:p>
            <a:pPr marL="464820" indent="-63500">
              <a:lnSpc>
                <a:spcPct val="100000"/>
              </a:lnSpc>
              <a:spcBef>
                <a:spcPts val="215"/>
              </a:spcBef>
              <a:buSzPct val="92857"/>
              <a:buFont typeface="Arial"/>
              <a:buChar char="•"/>
              <a:tabLst>
                <a:tab pos="465455" algn="l"/>
              </a:tabLst>
            </a:pPr>
            <a:r>
              <a:rPr lang="el-GR" sz="1400" dirty="0">
                <a:latin typeface="Calibri"/>
                <a:cs typeface="Calibri"/>
              </a:rPr>
              <a:t>Οι επιχειρήσεις μπορούν να προβλέπουν τις τάσεις της αγοράς και να λαμβάνουν πιο αποτελεσματικές αποφάσεις</a:t>
            </a:r>
            <a:endParaRPr lang="en-US" sz="1400" dirty="0">
              <a:latin typeface="Calibri"/>
              <a:cs typeface="Calibri"/>
            </a:endParaRPr>
          </a:p>
          <a:p>
            <a:pPr marL="464820" indent="-63500">
              <a:lnSpc>
                <a:spcPct val="100000"/>
              </a:lnSpc>
              <a:spcBef>
                <a:spcPts val="310"/>
              </a:spcBef>
              <a:buSzPct val="92857"/>
              <a:buFont typeface="Arial"/>
              <a:buChar char="•"/>
              <a:tabLst>
                <a:tab pos="465455" algn="l"/>
              </a:tabLst>
            </a:pPr>
            <a:r>
              <a:rPr lang="el-GR" sz="1400" dirty="0">
                <a:latin typeface="Calibri"/>
                <a:cs typeface="Calibri"/>
              </a:rPr>
              <a:t>Οι καταναλωτές μπορούν να λαμβάνουν καλύτερα ενημερωμένες επιλογές και να λαμβάνουν εξατομικευμένες υπηρεσίες</a:t>
            </a:r>
            <a:endParaRPr lang="en-US" sz="14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8574" y="903488"/>
            <a:ext cx="4686935" cy="2014013"/>
          </a:xfrm>
          <a:prstGeom prst="rect">
            <a:avLst/>
          </a:prstGeom>
        </p:spPr>
        <p:txBody>
          <a:bodyPr vert="horz" wrap="square" lIns="0" tIns="89535" rIns="0" bIns="0" rtlCol="0">
            <a:spAutoFit/>
          </a:bodyPr>
          <a:lstStyle/>
          <a:p>
            <a:pPr marL="12700" marR="5080">
              <a:lnSpc>
                <a:spcPts val="4990"/>
              </a:lnSpc>
              <a:spcBef>
                <a:spcPts val="705"/>
              </a:spcBef>
            </a:pPr>
            <a:r>
              <a:rPr lang="el-GR" sz="4000" spc="-45" dirty="0"/>
              <a:t>Σκιαγράφηση προφίλ: επιρροή και χειραγώγηση</a:t>
            </a:r>
            <a:endParaRPr sz="4000" dirty="0"/>
          </a:p>
        </p:txBody>
      </p:sp>
      <p:sp>
        <p:nvSpPr>
          <p:cNvPr id="3" name="object 3"/>
          <p:cNvSpPr txBox="1"/>
          <p:nvPr/>
        </p:nvSpPr>
        <p:spPr>
          <a:xfrm>
            <a:off x="4448574" y="2917501"/>
            <a:ext cx="5436235" cy="3835921"/>
          </a:xfrm>
          <a:prstGeom prst="rect">
            <a:avLst/>
          </a:prstGeom>
        </p:spPr>
        <p:txBody>
          <a:bodyPr vert="horz" wrap="square" lIns="0" tIns="45719" rIns="0" bIns="0" rtlCol="0">
            <a:spAutoFit/>
          </a:bodyPr>
          <a:lstStyle/>
          <a:p>
            <a:pPr marL="89535" marR="22225" indent="-77470">
              <a:lnSpc>
                <a:spcPts val="1800"/>
              </a:lnSpc>
              <a:spcBef>
                <a:spcPts val="359"/>
              </a:spcBef>
              <a:buSzPct val="94117"/>
              <a:buFont typeface="Arial"/>
              <a:buChar char="•"/>
              <a:tabLst>
                <a:tab pos="207010" algn="l"/>
              </a:tabLst>
            </a:pPr>
            <a:r>
              <a:rPr lang="el-GR" sz="1700" b="1" dirty="0">
                <a:latin typeface="Calibri"/>
                <a:cs typeface="Calibri"/>
              </a:rPr>
              <a:t>Η πληροφορία που προκύπτει με αυτόν τον τρόπο μπορεί επίσης να είναι υπό προϋποθέσεις</a:t>
            </a:r>
            <a:r>
              <a:rPr sz="1700" dirty="0">
                <a:latin typeface="Calibri"/>
                <a:cs typeface="Calibri"/>
              </a:rPr>
              <a:t>,</a:t>
            </a:r>
            <a:r>
              <a:rPr sz="1700" spc="-25" dirty="0">
                <a:latin typeface="Calibri"/>
                <a:cs typeface="Calibri"/>
              </a:rPr>
              <a:t> </a:t>
            </a:r>
            <a:r>
              <a:rPr lang="el-GR" sz="1700" spc="-20" dirty="0">
                <a:latin typeface="Calibri"/>
                <a:cs typeface="Calibri"/>
              </a:rPr>
              <a:t>δηλαδή μπορεί να έγκειται στην </a:t>
            </a:r>
            <a:r>
              <a:rPr lang="el-GR" sz="1700" b="1" spc="-20" dirty="0">
                <a:latin typeface="Calibri"/>
                <a:cs typeface="Calibri"/>
              </a:rPr>
              <a:t>τάση να αντιδρά κανείς με συγκεκριμένο τρόπο σε δεδομένες εισροές</a:t>
            </a:r>
            <a:r>
              <a:rPr sz="1700" b="1" spc="-10" dirty="0">
                <a:latin typeface="Calibri"/>
                <a:cs typeface="Calibri"/>
              </a:rPr>
              <a:t>.</a:t>
            </a:r>
            <a:endParaRPr sz="1700" dirty="0">
              <a:latin typeface="Calibri"/>
              <a:cs typeface="Calibri"/>
            </a:endParaRPr>
          </a:p>
          <a:p>
            <a:pPr marL="478790" marR="5080" lvl="1" indent="-76835">
              <a:lnSpc>
                <a:spcPct val="89800"/>
              </a:lnSpc>
              <a:spcBef>
                <a:spcPts val="450"/>
              </a:spcBef>
              <a:buSzPct val="94117"/>
              <a:buFont typeface="Arial"/>
              <a:buChar char="•"/>
              <a:tabLst>
                <a:tab pos="596900" algn="l"/>
              </a:tabLst>
            </a:pPr>
            <a:r>
              <a:rPr lang="el-GR" sz="1600" dirty="0"/>
              <a:t>Για παράδειγμα, μπορεί να έγκειται στην τάση ανταπόκρισης σε μια θεραπεία με τη βελτίωση της ιατρικής κατάστασης, ή στην τάση ανταπόκρισης σε ένα συγκεκριμένο είδος διαφήμισης ή σε μια συγκεκριμένη μεταβολή της τιμής με μια συγκεκριμένη αγοραστική συμπεριφορά, ή στην τάση ανταπόκρισης σε ένα συγκεκριμένο είδος μηνύματος με μια αλλαγή στη διάθεση ή στις προτιμήσεις (π.χ. σε σχέση με τις πολιτικές επιλογές).</a:t>
            </a:r>
            <a:endParaRPr lang="el-GR" sz="1700" dirty="0">
              <a:latin typeface="Calibri"/>
              <a:cs typeface="Calibri"/>
            </a:endParaRPr>
          </a:p>
          <a:p>
            <a:pPr marL="89535" marR="782320" indent="-77470">
              <a:lnSpc>
                <a:spcPts val="1800"/>
              </a:lnSpc>
              <a:spcBef>
                <a:spcPts val="910"/>
              </a:spcBef>
              <a:buSzPct val="94117"/>
              <a:buFont typeface="Arial"/>
              <a:buChar char="•"/>
              <a:tabLst>
                <a:tab pos="207010" algn="l"/>
              </a:tabLst>
            </a:pPr>
            <a:r>
              <a:rPr lang="el-GR" sz="1700" b="1" dirty="0">
                <a:latin typeface="Calibri"/>
                <a:cs typeface="Calibri"/>
              </a:rPr>
              <a:t>Όταν συμβαίνει αυτό, η διαμόρφωση προφίλ οδηγεί ενδεχομένως σε επιρροή και χειραγώγηση</a:t>
            </a:r>
            <a:r>
              <a:rPr lang="el-GR" sz="1700" spc="-10" dirty="0">
                <a:latin typeface="Calibri"/>
                <a:cs typeface="Calibri"/>
              </a:rPr>
              <a:t>.</a:t>
            </a:r>
            <a:endParaRPr lang="el-GR" sz="1700" dirty="0">
              <a:latin typeface="Calibri"/>
              <a:cs typeface="Calibri"/>
            </a:endParaRPr>
          </a:p>
        </p:txBody>
      </p:sp>
      <p:pic>
        <p:nvPicPr>
          <p:cNvPr id="4" name="object 4"/>
          <p:cNvPicPr/>
          <p:nvPr/>
        </p:nvPicPr>
        <p:blipFill>
          <a:blip r:embed="rId2" cstate="print"/>
          <a:stretch>
            <a:fillRect/>
          </a:stretch>
        </p:blipFill>
        <p:spPr>
          <a:xfrm>
            <a:off x="152417" y="850908"/>
            <a:ext cx="3949886" cy="58419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9874" y="1146873"/>
            <a:ext cx="9458960" cy="996426"/>
          </a:xfrm>
          <a:prstGeom prst="rect">
            <a:avLst/>
          </a:prstGeom>
          <a:solidFill>
            <a:srgbClr val="3F3F3F"/>
          </a:solidFill>
        </p:spPr>
        <p:txBody>
          <a:bodyPr vert="horz" wrap="square" lIns="0" tIns="422909" rIns="0" bIns="0" rtlCol="0">
            <a:spAutoFit/>
          </a:bodyPr>
          <a:lstStyle/>
          <a:p>
            <a:pPr marL="324485">
              <a:lnSpc>
                <a:spcPct val="100000"/>
              </a:lnSpc>
              <a:spcBef>
                <a:spcPts val="3329"/>
              </a:spcBef>
            </a:pPr>
            <a:r>
              <a:rPr lang="el-GR" spc="-20" dirty="0">
                <a:solidFill>
                  <a:srgbClr val="FFFFFF"/>
                </a:solidFill>
              </a:rPr>
              <a:t>Διαμόρφωση προφίλ: επιρροή και χειραγώγηση</a:t>
            </a:r>
            <a:endParaRPr spc="-10" dirty="0">
              <a:solidFill>
                <a:srgbClr val="FFFFFF"/>
              </a:solidFill>
            </a:endParaRPr>
          </a:p>
        </p:txBody>
      </p:sp>
      <p:pic>
        <p:nvPicPr>
          <p:cNvPr id="3" name="object 3"/>
          <p:cNvPicPr/>
          <p:nvPr/>
        </p:nvPicPr>
        <p:blipFill>
          <a:blip r:embed="rId2" cstate="print"/>
          <a:stretch>
            <a:fillRect/>
          </a:stretch>
        </p:blipFill>
        <p:spPr>
          <a:xfrm>
            <a:off x="619886" y="2883916"/>
            <a:ext cx="3681248" cy="2160015"/>
          </a:xfrm>
          <a:prstGeom prst="rect">
            <a:avLst/>
          </a:prstGeom>
        </p:spPr>
      </p:pic>
      <p:sp>
        <p:nvSpPr>
          <p:cNvPr id="4" name="object 4"/>
          <p:cNvSpPr txBox="1"/>
          <p:nvPr/>
        </p:nvSpPr>
        <p:spPr>
          <a:xfrm>
            <a:off x="679907" y="2872791"/>
            <a:ext cx="9318625" cy="4399731"/>
          </a:xfrm>
          <a:prstGeom prst="rect">
            <a:avLst/>
          </a:prstGeom>
        </p:spPr>
        <p:txBody>
          <a:bodyPr vert="horz" wrap="square" lIns="0" tIns="31750" rIns="0" bIns="0" rtlCol="0">
            <a:spAutoFit/>
          </a:bodyPr>
          <a:lstStyle/>
          <a:p>
            <a:pPr marL="4015740" marR="5080" indent="-67945">
              <a:lnSpc>
                <a:spcPct val="91600"/>
              </a:lnSpc>
              <a:spcBef>
                <a:spcPts val="250"/>
              </a:spcBef>
              <a:buSzPct val="93333"/>
              <a:buFont typeface="Arial"/>
              <a:buChar char="•"/>
              <a:tabLst>
                <a:tab pos="4142740" algn="l"/>
                <a:tab pos="4925695" algn="l"/>
                <a:tab pos="5456555" algn="l"/>
                <a:tab pos="6109970" algn="l"/>
                <a:tab pos="6337935" algn="l"/>
                <a:tab pos="7022465" algn="l"/>
                <a:tab pos="7486015" algn="l"/>
                <a:tab pos="8209915" algn="l"/>
                <a:tab pos="8787130" algn="l"/>
              </a:tabLst>
            </a:pPr>
            <a:r>
              <a:rPr lang="el-GR" sz="1600" dirty="0"/>
              <a:t>Ας υποθέσουμε, επίσης, ότι το σύστημα συνδέει ορισμένες τιμές για τα χαρακτηριστικά εισόδου (π.χ. το να έχεις μια συγκεκριμένη ηλικία, φύλο, κοινωνική θέση, τύπο προσωπικότητας κ.λπ.) με την τάση να αντιδράσεις σε ένα συγκεκριμένο μήνυμα (π.χ. μια στοχευμένη διαφήμιση) με μια συγκεκριμένη αντίδραση (π.χ. αγορά ενός συγκεκριμένου προϊόντος). Ας υποθέσουμε επίσης ότι το σύστημα πληροφορείται ότι ένα συγκεκριμένο άτομο έχει αυτές τις αξίες (είναι νεαρός άνδρας, ανήκει στην εργατική τάξη, είναι εξωστρεφής, κ.λπ.)</a:t>
            </a:r>
            <a:r>
              <a:rPr lang="en-US" sz="1600" dirty="0"/>
              <a:t>.</a:t>
            </a:r>
            <a:endParaRPr lang="el-GR" sz="1500" dirty="0">
              <a:latin typeface="Calibri"/>
              <a:cs typeface="Calibri"/>
            </a:endParaRPr>
          </a:p>
          <a:p>
            <a:pPr marL="4015740" marR="6985" indent="-67945">
              <a:lnSpc>
                <a:spcPct val="91300"/>
              </a:lnSpc>
              <a:spcBef>
                <a:spcPts val="875"/>
              </a:spcBef>
              <a:buSzPct val="93333"/>
              <a:buFont typeface="Arial"/>
              <a:buChar char="•"/>
              <a:tabLst>
                <a:tab pos="4142740" algn="l"/>
              </a:tabLst>
            </a:pPr>
            <a:r>
              <a:rPr lang="el-GR" sz="1500" dirty="0">
                <a:latin typeface="Calibri"/>
                <a:cs typeface="Calibri"/>
              </a:rPr>
              <a:t>Τότε το σύστημα θα γνωρίζει ότι, χορηγώντας στο άτομο αυτό το μήνυμα, το άτομο μπορεί πιθανότατα να παρακινηθεί να δώσει την απάντηση</a:t>
            </a:r>
            <a:r>
              <a:rPr lang="el-GR" sz="1500" spc="-10" dirty="0">
                <a:latin typeface="Calibri"/>
                <a:cs typeface="Calibri"/>
              </a:rPr>
              <a:t>.</a:t>
            </a:r>
            <a:endParaRPr lang="el-GR" sz="1500" dirty="0">
              <a:latin typeface="Calibri"/>
              <a:cs typeface="Calibri"/>
            </a:endParaRPr>
          </a:p>
          <a:p>
            <a:pPr>
              <a:lnSpc>
                <a:spcPct val="100000"/>
              </a:lnSpc>
              <a:spcBef>
                <a:spcPts val="10"/>
              </a:spcBef>
            </a:pPr>
            <a:endParaRPr sz="1800" dirty="0">
              <a:latin typeface="Calibri"/>
              <a:cs typeface="Calibri"/>
            </a:endParaRPr>
          </a:p>
          <a:p>
            <a:pPr marL="12700" marR="128905" algn="just">
              <a:lnSpc>
                <a:spcPct val="101299"/>
              </a:lnSpc>
            </a:pPr>
            <a:r>
              <a:rPr lang="el-GR" sz="1400" b="1" dirty="0"/>
              <a:t>Ακόμη και όταν ένα αυτοματοποιημένο σύστημα αξιολόγησης και λήψης αποφάσεων </a:t>
            </a:r>
            <a:r>
              <a:rPr lang="el-GR" sz="1400" dirty="0"/>
              <a:t>-ένα σύστημα που βασίζεται σε προφίλ- </a:t>
            </a:r>
            <a:r>
              <a:rPr lang="el-GR" sz="1400" b="1" dirty="0"/>
              <a:t>είναι αντικειμενικό και προορίζεται να εξυπηρετήσει ευεργετικούς σκοπούς, μπορεί να επηρεάσει αρνητικά τα ενδιαφερόμενα άτομα</a:t>
            </a:r>
            <a:r>
              <a:rPr lang="el-GR" sz="1400" dirty="0"/>
              <a:t>. Όσοι υπόκεινται σε εκτεταμένη παρακολούθηση, επίμονες αξιολογήσεις και συνεχή επιρροή δέχονται βαριά ψυχολογική πίεση που επηρεάζει την προσωπική τους αυτονομία και είναι ευάλωτοι στην εξαπάτηση, τη χειραγώγηση και την εκμετάλλευση με πολλαπλούς τρόπους.</a:t>
            </a:r>
            <a:endParaRPr sz="14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0126" y="636412"/>
            <a:ext cx="10388600" cy="5842000"/>
            <a:chOff x="152400" y="850900"/>
            <a:chExt cx="10388600" cy="5842000"/>
          </a:xfrm>
        </p:grpSpPr>
        <p:pic>
          <p:nvPicPr>
            <p:cNvPr id="3" name="object 3"/>
            <p:cNvPicPr/>
            <p:nvPr/>
          </p:nvPicPr>
          <p:blipFill>
            <a:blip r:embed="rId2" cstate="print"/>
            <a:stretch>
              <a:fillRect/>
            </a:stretch>
          </p:blipFill>
          <p:spPr>
            <a:xfrm>
              <a:off x="152400" y="850900"/>
              <a:ext cx="5526024" cy="5842000"/>
            </a:xfrm>
            <a:prstGeom prst="rect">
              <a:avLst/>
            </a:prstGeom>
          </p:spPr>
        </p:pic>
        <p:pic>
          <p:nvPicPr>
            <p:cNvPr id="4" name="object 4"/>
            <p:cNvPicPr/>
            <p:nvPr/>
          </p:nvPicPr>
          <p:blipFill>
            <a:blip r:embed="rId3" cstate="print"/>
            <a:stretch>
              <a:fillRect/>
            </a:stretch>
          </p:blipFill>
          <p:spPr>
            <a:xfrm>
              <a:off x="152400" y="850900"/>
              <a:ext cx="10388600" cy="5841999"/>
            </a:xfrm>
            <a:prstGeom prst="rect">
              <a:avLst/>
            </a:prstGeom>
          </p:spPr>
        </p:pic>
      </p:grpSp>
      <p:sp>
        <p:nvSpPr>
          <p:cNvPr id="5" name="object 5"/>
          <p:cNvSpPr txBox="1">
            <a:spLocks noGrp="1"/>
          </p:cNvSpPr>
          <p:nvPr>
            <p:ph type="title"/>
          </p:nvPr>
        </p:nvSpPr>
        <p:spPr>
          <a:xfrm>
            <a:off x="705426" y="625600"/>
            <a:ext cx="9282547" cy="1465906"/>
          </a:xfrm>
          <a:prstGeom prst="rect">
            <a:avLst/>
          </a:prstGeom>
        </p:spPr>
        <p:txBody>
          <a:bodyPr vert="horz" wrap="square" lIns="0" tIns="323969" rIns="0" bIns="0" rtlCol="0">
            <a:spAutoFit/>
          </a:bodyPr>
          <a:lstStyle/>
          <a:p>
            <a:pPr marL="4982210">
              <a:lnSpc>
                <a:spcPct val="100000"/>
              </a:lnSpc>
              <a:spcBef>
                <a:spcPts val="95"/>
              </a:spcBef>
            </a:pPr>
            <a:r>
              <a:rPr lang="el-GR" spc="-20" dirty="0"/>
              <a:t>Διαμόρφωση προφίλ: μια αντίληψη</a:t>
            </a:r>
            <a:endParaRPr spc="-10" dirty="0"/>
          </a:p>
        </p:txBody>
      </p:sp>
      <p:grpSp>
        <p:nvGrpSpPr>
          <p:cNvPr id="6" name="object 6"/>
          <p:cNvGrpSpPr/>
          <p:nvPr/>
        </p:nvGrpSpPr>
        <p:grpSpPr>
          <a:xfrm>
            <a:off x="197365" y="647223"/>
            <a:ext cx="4846320" cy="5842000"/>
            <a:chOff x="152400" y="850900"/>
            <a:chExt cx="4846320" cy="5842000"/>
          </a:xfrm>
        </p:grpSpPr>
        <p:pic>
          <p:nvPicPr>
            <p:cNvPr id="7" name="object 7"/>
            <p:cNvPicPr/>
            <p:nvPr/>
          </p:nvPicPr>
          <p:blipFill>
            <a:blip r:embed="rId4" cstate="print"/>
            <a:stretch>
              <a:fillRect/>
            </a:stretch>
          </p:blipFill>
          <p:spPr>
            <a:xfrm>
              <a:off x="1612900" y="850900"/>
              <a:ext cx="3385248" cy="1917992"/>
            </a:xfrm>
            <a:prstGeom prst="rect">
              <a:avLst/>
            </a:prstGeom>
          </p:spPr>
        </p:pic>
        <p:pic>
          <p:nvPicPr>
            <p:cNvPr id="8" name="object 8"/>
            <p:cNvPicPr/>
            <p:nvPr/>
          </p:nvPicPr>
          <p:blipFill>
            <a:blip r:embed="rId5" cstate="print"/>
            <a:stretch>
              <a:fillRect/>
            </a:stretch>
          </p:blipFill>
          <p:spPr>
            <a:xfrm>
              <a:off x="1734311" y="850900"/>
              <a:ext cx="3136391" cy="1795272"/>
            </a:xfrm>
            <a:prstGeom prst="rect">
              <a:avLst/>
            </a:prstGeom>
          </p:spPr>
        </p:pic>
        <p:pic>
          <p:nvPicPr>
            <p:cNvPr id="9" name="object 9"/>
            <p:cNvPicPr/>
            <p:nvPr/>
          </p:nvPicPr>
          <p:blipFill>
            <a:blip r:embed="rId6" cstate="print"/>
            <a:stretch>
              <a:fillRect/>
            </a:stretch>
          </p:blipFill>
          <p:spPr>
            <a:xfrm>
              <a:off x="152400" y="3332111"/>
              <a:ext cx="4228947" cy="3360788"/>
            </a:xfrm>
            <a:prstGeom prst="rect">
              <a:avLst/>
            </a:prstGeom>
          </p:spPr>
        </p:pic>
        <p:pic>
          <p:nvPicPr>
            <p:cNvPr id="10" name="object 10"/>
            <p:cNvPicPr/>
            <p:nvPr/>
          </p:nvPicPr>
          <p:blipFill>
            <a:blip r:embed="rId7" cstate="print"/>
            <a:stretch>
              <a:fillRect/>
            </a:stretch>
          </p:blipFill>
          <p:spPr>
            <a:xfrm>
              <a:off x="152417" y="3471819"/>
              <a:ext cx="4083731" cy="3221015"/>
            </a:xfrm>
            <a:prstGeom prst="rect">
              <a:avLst/>
            </a:prstGeom>
          </p:spPr>
        </p:pic>
      </p:grpSp>
      <p:sp>
        <p:nvSpPr>
          <p:cNvPr id="11" name="object 11"/>
          <p:cNvSpPr txBox="1"/>
          <p:nvPr/>
        </p:nvSpPr>
        <p:spPr>
          <a:xfrm>
            <a:off x="5043685" y="2091506"/>
            <a:ext cx="5488940" cy="5147691"/>
          </a:xfrm>
          <a:prstGeom prst="rect">
            <a:avLst/>
          </a:prstGeom>
        </p:spPr>
        <p:txBody>
          <a:bodyPr vert="horz" wrap="square" lIns="0" tIns="40005" rIns="0" bIns="0" rtlCol="0">
            <a:spAutoFit/>
          </a:bodyPr>
          <a:lstStyle/>
          <a:p>
            <a:pPr marL="89535" marR="5080" indent="-77470">
              <a:lnSpc>
                <a:spcPct val="89400"/>
              </a:lnSpc>
              <a:spcBef>
                <a:spcPts val="315"/>
              </a:spcBef>
              <a:buSzPct val="94117"/>
              <a:buFont typeface="Arial"/>
              <a:buChar char="•"/>
              <a:tabLst>
                <a:tab pos="207010" algn="l"/>
              </a:tabLst>
            </a:pPr>
            <a:r>
              <a:rPr lang="el-GR" sz="1700" dirty="0">
                <a:latin typeface="Calibri"/>
                <a:cs typeface="Calibri"/>
              </a:rPr>
              <a:t>Η διαμόρφωση προφίλ είναι μια τεχνική (εν μέρει) αυτοματοποιημένης επεξεργασίας προσωπικών ή/και μη προσωπικών δεδομένων, η οποία αποσκοπεί στην παραγωγή γνώσης με την εξαγωγή συμπερασμάτων από συσχετίσεις δεδομένων υπό μορφή προφίλ που μπορούν στη συνέχεια να χρησιμοποιηθούν ως βάση για τη λήψη αποφάσεων.</a:t>
            </a:r>
            <a:endParaRPr sz="1700" dirty="0">
              <a:latin typeface="Calibri"/>
              <a:cs typeface="Calibri"/>
            </a:endParaRPr>
          </a:p>
          <a:p>
            <a:pPr marL="89535" marR="831215" indent="-77470">
              <a:lnSpc>
                <a:spcPts val="1780"/>
              </a:lnSpc>
              <a:spcBef>
                <a:spcPts val="944"/>
              </a:spcBef>
              <a:buSzPct val="94117"/>
              <a:buFont typeface="Arial"/>
              <a:buChar char="•"/>
              <a:tabLst>
                <a:tab pos="207010" algn="l"/>
              </a:tabLst>
            </a:pPr>
            <a:r>
              <a:rPr lang="el-GR" sz="1700" dirty="0">
                <a:latin typeface="Calibri"/>
                <a:cs typeface="Calibri"/>
              </a:rPr>
              <a:t>Ένα προφίλ είναι ένα σύνολο συσχετισμένων δεδομένων που αντιπροσωπεύουν ένα (ατομικό ή συλλογικό) αντικείμενο</a:t>
            </a:r>
            <a:r>
              <a:rPr sz="1700" spc="-10" dirty="0">
                <a:latin typeface="Calibri"/>
                <a:cs typeface="Calibri"/>
              </a:rPr>
              <a:t>.</a:t>
            </a:r>
            <a:endParaRPr sz="1700" dirty="0">
              <a:latin typeface="Calibri"/>
              <a:cs typeface="Calibri"/>
            </a:endParaRPr>
          </a:p>
          <a:p>
            <a:pPr marL="89535" marR="7620" indent="-77470">
              <a:lnSpc>
                <a:spcPts val="1800"/>
              </a:lnSpc>
              <a:spcBef>
                <a:spcPts val="915"/>
              </a:spcBef>
              <a:buSzPct val="94117"/>
              <a:buFont typeface="Arial"/>
              <a:buChar char="•"/>
              <a:tabLst>
                <a:tab pos="207010" algn="l"/>
              </a:tabLst>
            </a:pPr>
            <a:r>
              <a:rPr lang="el-GR" sz="1700" dirty="0">
                <a:latin typeface="Calibri"/>
                <a:cs typeface="Calibri"/>
              </a:rPr>
              <a:t>Η δημιουργία προφίλ είναι η διαδικασία ανακάλυψης άγνωστων μοτίβων μεταξύ δεδομένων σε μεγάλα σύνολα δεδομένων που μπορούν να χρησιμοποιηθούν για τη δημιουργία προφίλ</a:t>
            </a:r>
            <a:r>
              <a:rPr sz="1700" spc="-10" dirty="0">
                <a:latin typeface="Calibri"/>
                <a:cs typeface="Calibri"/>
              </a:rPr>
              <a:t>.</a:t>
            </a:r>
            <a:endParaRPr sz="1700" dirty="0">
              <a:latin typeface="Calibri"/>
              <a:cs typeface="Calibri"/>
            </a:endParaRPr>
          </a:p>
          <a:p>
            <a:pPr marL="89535" marR="15875" indent="-77470">
              <a:lnSpc>
                <a:spcPct val="89400"/>
              </a:lnSpc>
              <a:spcBef>
                <a:spcPts val="870"/>
              </a:spcBef>
              <a:buSzPct val="94117"/>
              <a:buFont typeface="Arial"/>
              <a:buChar char="•"/>
              <a:tabLst>
                <a:tab pos="207010" algn="l"/>
              </a:tabLst>
            </a:pPr>
            <a:r>
              <a:rPr lang="el-GR" sz="1700" dirty="0">
                <a:latin typeface="Calibri"/>
                <a:cs typeface="Calibri"/>
              </a:rPr>
              <a:t>Η εφαρμογή προφίλ είναι η διαδικασία αναγνώρισης και αναπαράστασης ενός συγκεκριμένου ατόμου ή ομάδας που ταιριάζει σε ένα προφίλ και η λήψη κάποιας μορφής απόφασης με βάση αυτή την αναγνώριση και αναπαράσταση</a:t>
            </a:r>
            <a:r>
              <a:rPr sz="1700" spc="-10" dirty="0">
                <a:latin typeface="Calibri"/>
                <a:cs typeface="Calibri"/>
              </a:rPr>
              <a:t>.</a:t>
            </a:r>
            <a:endParaRPr sz="1700" dirty="0">
              <a:latin typeface="Calibri"/>
              <a:cs typeface="Calibri"/>
            </a:endParaRPr>
          </a:p>
          <a:p>
            <a:pPr marL="12700">
              <a:lnSpc>
                <a:spcPct val="100000"/>
              </a:lnSpc>
              <a:spcBef>
                <a:spcPts val="670"/>
              </a:spcBef>
            </a:pPr>
            <a:r>
              <a:rPr sz="1700" dirty="0">
                <a:latin typeface="Calibri"/>
                <a:cs typeface="Calibri"/>
              </a:rPr>
              <a:t>Bosco</a:t>
            </a:r>
            <a:r>
              <a:rPr sz="1700" spc="-30" dirty="0">
                <a:latin typeface="Calibri"/>
                <a:cs typeface="Calibri"/>
              </a:rPr>
              <a:t> </a:t>
            </a:r>
            <a:r>
              <a:rPr sz="1700" dirty="0">
                <a:latin typeface="Calibri"/>
                <a:cs typeface="Calibri"/>
              </a:rPr>
              <a:t>et</a:t>
            </a:r>
            <a:r>
              <a:rPr sz="1700" spc="-10" dirty="0">
                <a:latin typeface="Calibri"/>
                <a:cs typeface="Calibri"/>
              </a:rPr>
              <a:t> </a:t>
            </a:r>
            <a:r>
              <a:rPr sz="1700" dirty="0">
                <a:latin typeface="Calibri"/>
                <a:cs typeface="Calibri"/>
              </a:rPr>
              <a:t>al</a:t>
            </a:r>
            <a:r>
              <a:rPr sz="1700" spc="-5" dirty="0">
                <a:latin typeface="Calibri"/>
                <a:cs typeface="Calibri"/>
              </a:rPr>
              <a:t> </a:t>
            </a:r>
            <a:r>
              <a:rPr sz="1700" dirty="0">
                <a:latin typeface="Calibri"/>
                <a:cs typeface="Calibri"/>
              </a:rPr>
              <a:t>(2015);</a:t>
            </a:r>
            <a:r>
              <a:rPr sz="1700" spc="-20" dirty="0">
                <a:latin typeface="Calibri"/>
                <a:cs typeface="Calibri"/>
              </a:rPr>
              <a:t> </a:t>
            </a:r>
            <a:r>
              <a:rPr sz="1700" dirty="0">
                <a:latin typeface="Calibri"/>
                <a:cs typeface="Calibri"/>
              </a:rPr>
              <a:t>see</a:t>
            </a:r>
            <a:r>
              <a:rPr sz="1700" spc="-5" dirty="0">
                <a:latin typeface="Calibri"/>
                <a:cs typeface="Calibri"/>
              </a:rPr>
              <a:t> </a:t>
            </a:r>
            <a:r>
              <a:rPr sz="1700" dirty="0">
                <a:latin typeface="Calibri"/>
                <a:cs typeface="Calibri"/>
              </a:rPr>
              <a:t>also</a:t>
            </a:r>
            <a:r>
              <a:rPr sz="1700" spc="-20" dirty="0">
                <a:latin typeface="Calibri"/>
                <a:cs typeface="Calibri"/>
              </a:rPr>
              <a:t> </a:t>
            </a:r>
            <a:r>
              <a:rPr sz="1700" dirty="0">
                <a:latin typeface="Calibri"/>
                <a:cs typeface="Calibri"/>
              </a:rPr>
              <a:t>Hildebrandt,</a:t>
            </a:r>
            <a:r>
              <a:rPr sz="1700" spc="-15" dirty="0">
                <a:latin typeface="Calibri"/>
                <a:cs typeface="Calibri"/>
              </a:rPr>
              <a:t> </a:t>
            </a:r>
            <a:r>
              <a:rPr sz="1700" dirty="0">
                <a:latin typeface="Calibri"/>
                <a:cs typeface="Calibri"/>
              </a:rPr>
              <a:t>M.</a:t>
            </a:r>
            <a:r>
              <a:rPr sz="1700" spc="-15" dirty="0">
                <a:latin typeface="Calibri"/>
                <a:cs typeface="Calibri"/>
              </a:rPr>
              <a:t> </a:t>
            </a:r>
            <a:r>
              <a:rPr sz="1700" spc="-10" dirty="0">
                <a:latin typeface="Calibri"/>
                <a:cs typeface="Calibri"/>
              </a:rPr>
              <a:t>(2009).</a:t>
            </a:r>
            <a:endParaRPr sz="17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19"/>
          <p:cNvSpPr txBox="1">
            <a:spLocks noGrp="1"/>
          </p:cNvSpPr>
          <p:nvPr>
            <p:ph type="title"/>
          </p:nvPr>
        </p:nvSpPr>
        <p:spPr>
          <a:xfrm>
            <a:off x="877168" y="850900"/>
            <a:ext cx="5460131" cy="754694"/>
          </a:xfrm>
          <a:prstGeom prst="rect">
            <a:avLst/>
          </a:prstGeom>
        </p:spPr>
        <p:txBody>
          <a:bodyPr vert="horz" wrap="square" lIns="0" tIns="15875" rIns="0" bIns="0" rtlCol="0">
            <a:spAutoFit/>
          </a:bodyPr>
          <a:lstStyle/>
          <a:p>
            <a:pPr marL="12700">
              <a:lnSpc>
                <a:spcPct val="100000"/>
              </a:lnSpc>
              <a:spcBef>
                <a:spcPts val="125"/>
              </a:spcBef>
            </a:pPr>
            <a:r>
              <a:rPr lang="el-GR" sz="2400" dirty="0"/>
              <a:t>Δημιουργία προφίλ στον Γενικό Κανονισμό Προστασίας Δεδομένων (GDPR)</a:t>
            </a:r>
            <a:endParaRPr sz="2400" dirty="0"/>
          </a:p>
        </p:txBody>
      </p:sp>
      <p:sp>
        <p:nvSpPr>
          <p:cNvPr id="23" name="object 23"/>
          <p:cNvSpPr txBox="1"/>
          <p:nvPr/>
        </p:nvSpPr>
        <p:spPr>
          <a:xfrm>
            <a:off x="770807" y="2188020"/>
            <a:ext cx="5337175" cy="4512774"/>
          </a:xfrm>
          <a:prstGeom prst="rect">
            <a:avLst/>
          </a:prstGeom>
        </p:spPr>
        <p:txBody>
          <a:bodyPr vert="horz" wrap="square" lIns="0" tIns="43815" rIns="0" bIns="0" rtlCol="0">
            <a:spAutoFit/>
          </a:bodyPr>
          <a:lstStyle/>
          <a:p>
            <a:pPr marL="12700" marR="7620" algn="just">
              <a:lnSpc>
                <a:spcPct val="89100"/>
              </a:lnSpc>
              <a:spcBef>
                <a:spcPts val="345"/>
              </a:spcBef>
            </a:pPr>
            <a:r>
              <a:rPr lang="el-GR" sz="1900" dirty="0">
                <a:latin typeface="Calibri"/>
                <a:cs typeface="Calibri"/>
              </a:rPr>
              <a:t>Η έννοια της κατάρτισης προφίλ στον ΓΚΠΔ καλύπτει μόνο αξιολογήσεις ή αποφάσεις που αφορούν άτομα, με βάση προσωπικά δεδομένα, αποκλείοντας την απλή δημιουργία ομαδικών προφίλ</a:t>
            </a:r>
            <a:r>
              <a:rPr sz="1900" spc="-10" dirty="0">
                <a:latin typeface="Calibri"/>
                <a:cs typeface="Calibri"/>
              </a:rPr>
              <a:t>:</a:t>
            </a:r>
            <a:endParaRPr sz="1900" dirty="0">
              <a:latin typeface="Calibri"/>
              <a:cs typeface="Calibri"/>
            </a:endParaRPr>
          </a:p>
          <a:p>
            <a:pPr>
              <a:lnSpc>
                <a:spcPct val="100000"/>
              </a:lnSpc>
              <a:spcBef>
                <a:spcPts val="15"/>
              </a:spcBef>
            </a:pPr>
            <a:endParaRPr sz="3000" dirty="0">
              <a:latin typeface="Calibri"/>
              <a:cs typeface="Calibri"/>
            </a:endParaRPr>
          </a:p>
          <a:p>
            <a:pPr marL="207010" marR="5080" indent="-194945" algn="just">
              <a:lnSpc>
                <a:spcPct val="88300"/>
              </a:lnSpc>
              <a:tabLst>
                <a:tab pos="580390" algn="l"/>
                <a:tab pos="1102360" algn="l"/>
                <a:tab pos="1469390" algn="l"/>
                <a:tab pos="1580515" algn="l"/>
                <a:tab pos="1700530" algn="l"/>
                <a:tab pos="1753870" algn="l"/>
                <a:tab pos="2303780" algn="l"/>
                <a:tab pos="2473960" algn="l"/>
                <a:tab pos="2694940" algn="l"/>
                <a:tab pos="2815590" algn="l"/>
                <a:tab pos="3068320" algn="l"/>
                <a:tab pos="3187065" algn="l"/>
                <a:tab pos="3307715" algn="l"/>
                <a:tab pos="3546475" algn="l"/>
                <a:tab pos="3914775" algn="l"/>
                <a:tab pos="4049395" algn="l"/>
                <a:tab pos="4256405" algn="l"/>
                <a:tab pos="4390390" algn="l"/>
                <a:tab pos="4417060" algn="l"/>
                <a:tab pos="4845050" algn="l"/>
                <a:tab pos="4880610" algn="l"/>
                <a:tab pos="5187315" algn="l"/>
              </a:tabLst>
            </a:pPr>
            <a:r>
              <a:rPr sz="1900" spc="-10" dirty="0">
                <a:latin typeface="+mj-lt"/>
                <a:cs typeface="Verdana"/>
              </a:rPr>
              <a:t>Ø</a:t>
            </a:r>
            <a:r>
              <a:rPr sz="1900" spc="-10" dirty="0">
                <a:latin typeface="+mj-lt"/>
                <a:cs typeface="Calibri"/>
              </a:rPr>
              <a:t>‘</a:t>
            </a:r>
            <a:r>
              <a:rPr sz="1900" i="1" spc="-10" dirty="0">
                <a:latin typeface="+mj-lt"/>
                <a:cs typeface="Calibri"/>
              </a:rPr>
              <a:t>profiling’[…]</a:t>
            </a:r>
            <a:r>
              <a:rPr sz="1900" i="1" dirty="0">
                <a:latin typeface="+mj-lt"/>
                <a:cs typeface="Calibri"/>
              </a:rPr>
              <a:t>		</a:t>
            </a:r>
            <a:r>
              <a:rPr lang="el-GR" sz="2000" dirty="0">
                <a:latin typeface="+mj-lt"/>
              </a:rPr>
              <a:t> </a:t>
            </a:r>
            <a:r>
              <a:rPr lang="el-GR" dirty="0">
                <a:latin typeface="+mj-lt"/>
              </a:rPr>
              <a:t>αποτελείται από κάθε μορφή αυτοματοποιημένης επεξεργασίας δεδομένων προσωπικού χαρακτήρα που αξιολογεί τις προσωπικές πτυχές που αφορούν ένα φυσικό πρόσωπο, ιδίως για την ανάλυση ή την πρόβλεψη πτυχών που αφορούν την απόδοση του υποκειμένου των δεδομένων στην εργασία, την οικονομική κατάσταση, την υγεία, τις προσωπικές προτιμήσεις ή τα ενδιαφέροντα, την αξιοπιστία ή τη συμπεριφορά, τη θέση ή τις μετακινήσεις του, όταν παράγει νομικά αποτελέσματα που το αφορούν ή το επηρεάζουν σημαντικά με παρόμοιο τρόπο.</a:t>
            </a:r>
            <a:endParaRPr sz="1900" dirty="0">
              <a:latin typeface="+mj-lt"/>
              <a:cs typeface="Calibri"/>
            </a:endParaRPr>
          </a:p>
        </p:txBody>
      </p:sp>
      <p:grpSp>
        <p:nvGrpSpPr>
          <p:cNvPr id="24" name="object 24"/>
          <p:cNvGrpSpPr/>
          <p:nvPr/>
        </p:nvGrpSpPr>
        <p:grpSpPr>
          <a:xfrm>
            <a:off x="6590753" y="850900"/>
            <a:ext cx="3950335" cy="5842000"/>
            <a:chOff x="6590753" y="850900"/>
            <a:chExt cx="3950335" cy="5842000"/>
          </a:xfrm>
        </p:grpSpPr>
        <p:sp>
          <p:nvSpPr>
            <p:cNvPr id="25" name="object 25"/>
            <p:cNvSpPr/>
            <p:nvPr/>
          </p:nvSpPr>
          <p:spPr>
            <a:xfrm>
              <a:off x="6590753" y="850900"/>
              <a:ext cx="3950335" cy="5842000"/>
            </a:xfrm>
            <a:custGeom>
              <a:avLst/>
              <a:gdLst/>
              <a:ahLst/>
              <a:cxnLst/>
              <a:rect l="l" t="t" r="r" b="b"/>
              <a:pathLst>
                <a:path w="3950334" h="5842000">
                  <a:moveTo>
                    <a:pt x="3950246" y="5842000"/>
                  </a:moveTo>
                  <a:lnTo>
                    <a:pt x="0" y="5842000"/>
                  </a:lnTo>
                  <a:lnTo>
                    <a:pt x="0" y="0"/>
                  </a:lnTo>
                  <a:lnTo>
                    <a:pt x="3950246" y="0"/>
                  </a:lnTo>
                  <a:lnTo>
                    <a:pt x="3950246" y="5842000"/>
                  </a:lnTo>
                  <a:close/>
                </a:path>
              </a:pathLst>
            </a:custGeom>
            <a:solidFill>
              <a:srgbClr val="C7C9C9"/>
            </a:solidFill>
          </p:spPr>
          <p:txBody>
            <a:bodyPr wrap="square" lIns="0" tIns="0" rIns="0" bIns="0" rtlCol="0"/>
            <a:lstStyle/>
            <a:p>
              <a:endParaRPr/>
            </a:p>
          </p:txBody>
        </p:sp>
        <p:pic>
          <p:nvPicPr>
            <p:cNvPr id="26" name="object 26"/>
            <p:cNvPicPr/>
            <p:nvPr/>
          </p:nvPicPr>
          <p:blipFill>
            <a:blip r:embed="rId2" cstate="print"/>
            <a:stretch>
              <a:fillRect/>
            </a:stretch>
          </p:blipFill>
          <p:spPr>
            <a:xfrm>
              <a:off x="6949439" y="1225804"/>
              <a:ext cx="3233928" cy="4998720"/>
            </a:xfrm>
            <a:prstGeom prst="rect">
              <a:avLst/>
            </a:prstGeom>
          </p:spPr>
        </p:pic>
        <p:sp>
          <p:nvSpPr>
            <p:cNvPr id="27" name="object 27"/>
            <p:cNvSpPr/>
            <p:nvPr/>
          </p:nvSpPr>
          <p:spPr>
            <a:xfrm>
              <a:off x="7003706" y="1263750"/>
              <a:ext cx="3124835" cy="4889500"/>
            </a:xfrm>
            <a:custGeom>
              <a:avLst/>
              <a:gdLst/>
              <a:ahLst/>
              <a:cxnLst/>
              <a:rect l="l" t="t" r="r" b="b"/>
              <a:pathLst>
                <a:path w="3124834" h="4889500">
                  <a:moveTo>
                    <a:pt x="3124352" y="4888906"/>
                  </a:moveTo>
                  <a:lnTo>
                    <a:pt x="0" y="4888906"/>
                  </a:lnTo>
                  <a:lnTo>
                    <a:pt x="0" y="0"/>
                  </a:lnTo>
                  <a:lnTo>
                    <a:pt x="3124352" y="0"/>
                  </a:lnTo>
                  <a:lnTo>
                    <a:pt x="3124352" y="4888906"/>
                  </a:lnTo>
                  <a:close/>
                </a:path>
              </a:pathLst>
            </a:custGeom>
            <a:solidFill>
              <a:srgbClr val="FFFFFF"/>
            </a:solidFill>
          </p:spPr>
          <p:txBody>
            <a:bodyPr wrap="square" lIns="0" tIns="0" rIns="0" bIns="0" rtlCol="0"/>
            <a:lstStyle/>
            <a:p>
              <a:endParaRPr/>
            </a:p>
          </p:txBody>
        </p:sp>
        <p:sp>
          <p:nvSpPr>
            <p:cNvPr id="28" name="object 28"/>
            <p:cNvSpPr/>
            <p:nvPr/>
          </p:nvSpPr>
          <p:spPr>
            <a:xfrm>
              <a:off x="7003706" y="1263750"/>
              <a:ext cx="3124835" cy="4889500"/>
            </a:xfrm>
            <a:custGeom>
              <a:avLst/>
              <a:gdLst/>
              <a:ahLst/>
              <a:cxnLst/>
              <a:rect l="l" t="t" r="r" b="b"/>
              <a:pathLst>
                <a:path w="3124834" h="4889500">
                  <a:moveTo>
                    <a:pt x="0" y="0"/>
                  </a:moveTo>
                  <a:lnTo>
                    <a:pt x="3124352" y="0"/>
                  </a:lnTo>
                  <a:lnTo>
                    <a:pt x="3124352" y="4888906"/>
                  </a:lnTo>
                  <a:lnTo>
                    <a:pt x="0" y="4888906"/>
                  </a:lnTo>
                  <a:lnTo>
                    <a:pt x="0" y="0"/>
                  </a:lnTo>
                  <a:close/>
                </a:path>
              </a:pathLst>
            </a:custGeom>
            <a:ln w="8115">
              <a:solidFill>
                <a:srgbClr val="C7C9C9"/>
              </a:solidFill>
            </a:ln>
          </p:spPr>
          <p:txBody>
            <a:bodyPr wrap="square" lIns="0" tIns="0" rIns="0" bIns="0" rtlCol="0"/>
            <a:lstStyle/>
            <a:p>
              <a:endParaRPr/>
            </a:p>
          </p:txBody>
        </p:sp>
        <p:pic>
          <p:nvPicPr>
            <p:cNvPr id="29" name="object 29"/>
            <p:cNvPicPr/>
            <p:nvPr/>
          </p:nvPicPr>
          <p:blipFill>
            <a:blip r:embed="rId3" cstate="print"/>
            <a:stretch>
              <a:fillRect/>
            </a:stretch>
          </p:blipFill>
          <p:spPr>
            <a:xfrm>
              <a:off x="7529016" y="1534977"/>
              <a:ext cx="2073696" cy="2104707"/>
            </a:xfrm>
            <a:prstGeom prst="rect">
              <a:avLst/>
            </a:prstGeom>
          </p:spPr>
        </p:pic>
        <p:pic>
          <p:nvPicPr>
            <p:cNvPr id="30" name="object 30"/>
            <p:cNvPicPr/>
            <p:nvPr/>
          </p:nvPicPr>
          <p:blipFill>
            <a:blip r:embed="rId4" cstate="print"/>
            <a:stretch>
              <a:fillRect/>
            </a:stretch>
          </p:blipFill>
          <p:spPr>
            <a:xfrm>
              <a:off x="7525511" y="3798316"/>
              <a:ext cx="2081783" cy="2078736"/>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707554"/>
            <a:ext cx="9282547" cy="1124895"/>
          </a:xfrm>
          <a:prstGeom prst="rect">
            <a:avLst/>
          </a:prstGeom>
        </p:spPr>
        <p:txBody>
          <a:bodyPr vert="horz" wrap="square" lIns="0" tIns="260576" rIns="0" bIns="0" rtlCol="0">
            <a:spAutoFit/>
          </a:bodyPr>
          <a:lstStyle/>
          <a:p>
            <a:pPr marL="73025">
              <a:lnSpc>
                <a:spcPct val="100000"/>
              </a:lnSpc>
              <a:spcBef>
                <a:spcPts val="100"/>
              </a:spcBef>
            </a:pPr>
            <a:r>
              <a:rPr lang="el-GR" sz="2800" dirty="0"/>
              <a:t>Οι κίνδυνοι της δημιουργίας προφίλ: η περίπτωση της </a:t>
            </a:r>
            <a:r>
              <a:rPr lang="el-GR" sz="2800" dirty="0" err="1"/>
              <a:t>Cambridge</a:t>
            </a:r>
            <a:r>
              <a:rPr lang="el-GR" sz="2800" dirty="0"/>
              <a:t> </a:t>
            </a:r>
            <a:r>
              <a:rPr lang="el-GR" sz="2800" dirty="0" err="1"/>
              <a:t>Analytica</a:t>
            </a:r>
            <a:endParaRPr sz="2800" dirty="0"/>
          </a:p>
        </p:txBody>
      </p:sp>
      <p:sp>
        <p:nvSpPr>
          <p:cNvPr id="3" name="object 3"/>
          <p:cNvSpPr txBox="1"/>
          <p:nvPr/>
        </p:nvSpPr>
        <p:spPr>
          <a:xfrm>
            <a:off x="705426" y="2160874"/>
            <a:ext cx="3715385" cy="5219634"/>
          </a:xfrm>
          <a:prstGeom prst="rect">
            <a:avLst/>
          </a:prstGeom>
        </p:spPr>
        <p:txBody>
          <a:bodyPr vert="horz" wrap="square" lIns="0" tIns="39370" rIns="0" bIns="0" rtlCol="0">
            <a:spAutoFit/>
          </a:bodyPr>
          <a:lstStyle/>
          <a:p>
            <a:pPr marL="158750" marR="5080" indent="-146685" algn="just">
              <a:lnSpc>
                <a:spcPct val="89500"/>
              </a:lnSpc>
              <a:spcBef>
                <a:spcPts val="310"/>
              </a:spcBef>
            </a:pPr>
            <a:r>
              <a:rPr lang="en-US" sz="1700" dirty="0">
                <a:latin typeface="Verdana"/>
                <a:cs typeface="Verdana"/>
              </a:rPr>
              <a:t>Ø</a:t>
            </a:r>
            <a:r>
              <a:rPr lang="el-GR" sz="1700" dirty="0">
                <a:latin typeface="Calibri"/>
                <a:cs typeface="Calibri"/>
              </a:rPr>
              <a:t>Καταρχήν, οι εγγεγραμμένοι ως</a:t>
            </a:r>
            <a:r>
              <a:rPr lang="en-US" sz="1700" dirty="0">
                <a:latin typeface="Calibri"/>
                <a:cs typeface="Calibri"/>
              </a:rPr>
              <a:t> </a:t>
            </a:r>
            <a:r>
              <a:rPr lang="el-GR" sz="1700" b="1" dirty="0">
                <a:latin typeface="Calibri"/>
                <a:cs typeface="Calibri"/>
              </a:rPr>
              <a:t>ψηφοφόροι </a:t>
            </a:r>
            <a:r>
              <a:rPr lang="el-GR" sz="1700" dirty="0">
                <a:latin typeface="Calibri"/>
                <a:cs typeface="Calibri"/>
              </a:rPr>
              <a:t>στις ΗΠΑ κλήθηκαν να συμμετάσχουν σε ένα</a:t>
            </a:r>
            <a:r>
              <a:rPr lang="en-US" sz="1700" dirty="0">
                <a:latin typeface="Calibri"/>
                <a:cs typeface="Calibri"/>
              </a:rPr>
              <a:t> </a:t>
            </a:r>
            <a:r>
              <a:rPr lang="el-GR" sz="1700" b="1" dirty="0">
                <a:solidFill>
                  <a:srgbClr val="C00000"/>
                </a:solidFill>
                <a:latin typeface="Calibri"/>
                <a:cs typeface="Calibri"/>
              </a:rPr>
              <a:t>λεπτομερές τεστ προσωπικότητας/πολιτικών πεποιθήσεων </a:t>
            </a:r>
            <a:r>
              <a:rPr lang="el-GR" sz="1700" dirty="0">
                <a:latin typeface="Calibri"/>
                <a:cs typeface="Calibri"/>
              </a:rPr>
              <a:t>(περίπου 120 ερωτήσεις), το οποίο ήταν διαθέσιμο στο διαδίκτυο. Τα άτομα που θα έκαναν το τεστ θα</a:t>
            </a:r>
            <a:r>
              <a:rPr lang="en-US" sz="1700" dirty="0">
                <a:latin typeface="Calibri"/>
                <a:cs typeface="Calibri"/>
              </a:rPr>
              <a:t> </a:t>
            </a:r>
            <a:r>
              <a:rPr lang="el-GR" sz="1700" b="1" dirty="0">
                <a:solidFill>
                  <a:srgbClr val="C00000"/>
                </a:solidFill>
                <a:latin typeface="Calibri"/>
                <a:cs typeface="Calibri"/>
              </a:rPr>
              <a:t>ανταμείβονταν με ένα μικρό χρηματικό ποσό </a:t>
            </a:r>
            <a:r>
              <a:rPr sz="1700" dirty="0">
                <a:latin typeface="Calibri"/>
                <a:cs typeface="Calibri"/>
              </a:rPr>
              <a:t>(</a:t>
            </a:r>
            <a:r>
              <a:rPr lang="el-GR" sz="1700" dirty="0">
                <a:latin typeface="Calibri"/>
                <a:cs typeface="Calibri"/>
              </a:rPr>
              <a:t>από δύο έως πέντε δολάρια</a:t>
            </a:r>
            <a:r>
              <a:rPr sz="1700" dirty="0">
                <a:latin typeface="Calibri"/>
                <a:cs typeface="Calibri"/>
              </a:rPr>
              <a:t>).</a:t>
            </a:r>
            <a:r>
              <a:rPr sz="1700" spc="180" dirty="0">
                <a:latin typeface="Calibri"/>
                <a:cs typeface="Calibri"/>
              </a:rPr>
              <a:t> </a:t>
            </a:r>
            <a:r>
              <a:rPr lang="el-GR" sz="1700" spc="-20" dirty="0">
                <a:latin typeface="Calibri"/>
                <a:cs typeface="Calibri"/>
              </a:rPr>
              <a:t>Τους είπαν ότι τα δεδομένα τους θα χρησιμοποιούνταν μόνο για την ακαδημαϊκή έρευνα</a:t>
            </a:r>
            <a:r>
              <a:rPr sz="1700" dirty="0">
                <a:latin typeface="Calibri"/>
                <a:cs typeface="Calibri"/>
              </a:rPr>
              <a:t>.</a:t>
            </a:r>
            <a:r>
              <a:rPr sz="1700" spc="210" dirty="0">
                <a:latin typeface="Calibri"/>
                <a:cs typeface="Calibri"/>
              </a:rPr>
              <a:t> </a:t>
            </a:r>
            <a:r>
              <a:rPr lang="el-GR" sz="1700" spc="-10" dirty="0">
                <a:latin typeface="Calibri"/>
                <a:cs typeface="Calibri"/>
              </a:rPr>
              <a:t>Περίπου</a:t>
            </a:r>
            <a:r>
              <a:rPr sz="1700" spc="-10" dirty="0">
                <a:latin typeface="Calibri"/>
                <a:cs typeface="Calibri"/>
              </a:rPr>
              <a:t> </a:t>
            </a:r>
            <a:r>
              <a:rPr sz="1700" b="1" dirty="0">
                <a:solidFill>
                  <a:srgbClr val="C00000"/>
                </a:solidFill>
                <a:latin typeface="Calibri"/>
                <a:cs typeface="Calibri"/>
              </a:rPr>
              <a:t>320</a:t>
            </a:r>
            <a:r>
              <a:rPr sz="1700" b="1" spc="210" dirty="0">
                <a:solidFill>
                  <a:srgbClr val="C00000"/>
                </a:solidFill>
                <a:latin typeface="Calibri"/>
                <a:cs typeface="Calibri"/>
              </a:rPr>
              <a:t> </a:t>
            </a:r>
            <a:r>
              <a:rPr sz="1700" b="1" dirty="0">
                <a:solidFill>
                  <a:srgbClr val="C00000"/>
                </a:solidFill>
                <a:latin typeface="Calibri"/>
                <a:cs typeface="Calibri"/>
              </a:rPr>
              <a:t>000</a:t>
            </a:r>
            <a:r>
              <a:rPr sz="1700" b="1" spc="225" dirty="0">
                <a:solidFill>
                  <a:srgbClr val="C00000"/>
                </a:solidFill>
                <a:latin typeface="Calibri"/>
                <a:cs typeface="Calibri"/>
              </a:rPr>
              <a:t> </a:t>
            </a:r>
            <a:r>
              <a:rPr lang="el-GR" sz="1700" b="1" dirty="0">
                <a:solidFill>
                  <a:srgbClr val="C00000"/>
                </a:solidFill>
                <a:latin typeface="Calibri"/>
                <a:cs typeface="Calibri"/>
              </a:rPr>
              <a:t>ψηφοφόροι έλαβαν μέρος στο τεστ</a:t>
            </a:r>
            <a:r>
              <a:rPr sz="1700" dirty="0">
                <a:solidFill>
                  <a:srgbClr val="C00000"/>
                </a:solidFill>
                <a:latin typeface="Calibri"/>
                <a:cs typeface="Calibri"/>
              </a:rPr>
              <a:t>.</a:t>
            </a:r>
            <a:r>
              <a:rPr sz="1700" spc="270" dirty="0">
                <a:solidFill>
                  <a:srgbClr val="C00000"/>
                </a:solidFill>
                <a:latin typeface="Calibri"/>
                <a:cs typeface="Calibri"/>
              </a:rPr>
              <a:t> </a:t>
            </a:r>
            <a:r>
              <a:rPr lang="el-GR" sz="1700" dirty="0">
                <a:latin typeface="Calibri"/>
                <a:cs typeface="Calibri"/>
              </a:rPr>
              <a:t>Για να λάβει την ανταμοιβή, κάθε άτομο που συμμετείχε στο τεστ έπρεπε </a:t>
            </a:r>
            <a:r>
              <a:rPr lang="el-GR" sz="1700" b="1" dirty="0">
                <a:solidFill>
                  <a:srgbClr val="C00000"/>
                </a:solidFill>
                <a:latin typeface="Calibri"/>
                <a:cs typeface="Calibri"/>
              </a:rPr>
              <a:t>να παράσχει πρόσβαση στη σελίδα του στο Facebook </a:t>
            </a:r>
            <a:r>
              <a:rPr sz="1700" b="1" dirty="0">
                <a:solidFill>
                  <a:srgbClr val="006FC0"/>
                </a:solidFill>
                <a:latin typeface="Calibri"/>
                <a:cs typeface="Calibri"/>
              </a:rPr>
              <a:t>(</a:t>
            </a:r>
            <a:r>
              <a:rPr lang="el-GR" sz="1700" b="1" dirty="0">
                <a:solidFill>
                  <a:srgbClr val="006FC0"/>
                </a:solidFill>
                <a:latin typeface="Calibri"/>
                <a:cs typeface="Calibri"/>
              </a:rPr>
              <a:t>βήμα</a:t>
            </a:r>
            <a:r>
              <a:rPr sz="1700" b="1" spc="105" dirty="0">
                <a:solidFill>
                  <a:srgbClr val="006FC0"/>
                </a:solidFill>
                <a:latin typeface="Calibri"/>
                <a:cs typeface="Calibri"/>
              </a:rPr>
              <a:t> </a:t>
            </a:r>
            <a:r>
              <a:rPr sz="1700" b="1" dirty="0">
                <a:solidFill>
                  <a:srgbClr val="006FC0"/>
                </a:solidFill>
                <a:latin typeface="Calibri"/>
                <a:cs typeface="Calibri"/>
              </a:rPr>
              <a:t>1).</a:t>
            </a:r>
            <a:r>
              <a:rPr sz="1700" b="1" spc="130" dirty="0">
                <a:solidFill>
                  <a:srgbClr val="006FC0"/>
                </a:solidFill>
                <a:latin typeface="Calibri"/>
                <a:cs typeface="Calibri"/>
              </a:rPr>
              <a:t> </a:t>
            </a:r>
            <a:r>
              <a:rPr lang="el-GR" sz="1700" b="1" spc="-20" dirty="0">
                <a:latin typeface="Calibri"/>
                <a:cs typeface="Calibri"/>
              </a:rPr>
              <a:t>Αυτό επέτρεψε στο σύστημα να συνδέσει τις απαντήσεις κάθε ατόμου με τις πληροφορίες που περιλαμβάνονταν στη σελίδα του/της στο Facebook.</a:t>
            </a:r>
            <a:endParaRPr sz="1700" dirty="0">
              <a:latin typeface="Calibri"/>
              <a:cs typeface="Calibri"/>
            </a:endParaRPr>
          </a:p>
        </p:txBody>
      </p:sp>
      <p:sp>
        <p:nvSpPr>
          <p:cNvPr id="4" name="object 4"/>
          <p:cNvSpPr/>
          <p:nvPr/>
        </p:nvSpPr>
        <p:spPr>
          <a:xfrm>
            <a:off x="152400" y="4770691"/>
            <a:ext cx="864235" cy="1718945"/>
          </a:xfrm>
          <a:custGeom>
            <a:avLst/>
            <a:gdLst/>
            <a:ahLst/>
            <a:cxnLst/>
            <a:rect l="l" t="t" r="r" b="b"/>
            <a:pathLst>
              <a:path w="864235" h="1718945">
                <a:moveTo>
                  <a:pt x="864044" y="859332"/>
                </a:moveTo>
                <a:lnTo>
                  <a:pt x="0" y="0"/>
                </a:lnTo>
                <a:lnTo>
                  <a:pt x="0" y="1718665"/>
                </a:lnTo>
                <a:lnTo>
                  <a:pt x="416420" y="1304505"/>
                </a:lnTo>
                <a:lnTo>
                  <a:pt x="571500" y="1459547"/>
                </a:lnTo>
                <a:lnTo>
                  <a:pt x="864044" y="1167053"/>
                </a:lnTo>
                <a:lnTo>
                  <a:pt x="709739" y="1012786"/>
                </a:lnTo>
                <a:lnTo>
                  <a:pt x="864044" y="859332"/>
                </a:lnTo>
                <a:close/>
              </a:path>
            </a:pathLst>
          </a:custGeom>
          <a:solidFill>
            <a:srgbClr val="4371C4">
              <a:alpha val="30198"/>
            </a:srgbClr>
          </a:solidFill>
        </p:spPr>
        <p:txBody>
          <a:bodyPr wrap="square" lIns="0" tIns="0" rIns="0" bIns="0" rtlCol="0"/>
          <a:lstStyle/>
          <a:p>
            <a:endParaRPr/>
          </a:p>
        </p:txBody>
      </p:sp>
      <p:sp>
        <p:nvSpPr>
          <p:cNvPr id="5" name="object 5"/>
          <p:cNvSpPr/>
          <p:nvPr/>
        </p:nvSpPr>
        <p:spPr>
          <a:xfrm>
            <a:off x="9712173" y="850899"/>
            <a:ext cx="829310" cy="1649095"/>
          </a:xfrm>
          <a:custGeom>
            <a:avLst/>
            <a:gdLst/>
            <a:ahLst/>
            <a:cxnLst/>
            <a:rect l="l" t="t" r="r" b="b"/>
            <a:pathLst>
              <a:path w="829309" h="1649095">
                <a:moveTo>
                  <a:pt x="828827" y="0"/>
                </a:moveTo>
                <a:lnTo>
                  <a:pt x="0" y="824306"/>
                </a:lnTo>
                <a:lnTo>
                  <a:pt x="151155" y="974661"/>
                </a:lnTo>
                <a:lnTo>
                  <a:pt x="0" y="1125791"/>
                </a:lnTo>
                <a:lnTo>
                  <a:pt x="297116" y="1422793"/>
                </a:lnTo>
                <a:lnTo>
                  <a:pt x="449046" y="1270914"/>
                </a:lnTo>
                <a:lnTo>
                  <a:pt x="828827" y="1648612"/>
                </a:lnTo>
                <a:lnTo>
                  <a:pt x="828827" y="0"/>
                </a:lnTo>
                <a:close/>
              </a:path>
            </a:pathLst>
          </a:custGeom>
          <a:solidFill>
            <a:srgbClr val="FFC000">
              <a:alpha val="3019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4664468" y="3899153"/>
            <a:ext cx="1023975" cy="757515"/>
          </a:xfrm>
          <a:prstGeom prst="rect">
            <a:avLst/>
          </a:prstGeom>
        </p:spPr>
      </p:pic>
      <p:pic>
        <p:nvPicPr>
          <p:cNvPr id="7" name="object 7"/>
          <p:cNvPicPr/>
          <p:nvPr/>
        </p:nvPicPr>
        <p:blipFill>
          <a:blip r:embed="rId3" cstate="print"/>
          <a:stretch>
            <a:fillRect/>
          </a:stretch>
        </p:blipFill>
        <p:spPr>
          <a:xfrm>
            <a:off x="5806084" y="3375685"/>
            <a:ext cx="2755945" cy="1703768"/>
          </a:xfrm>
          <a:prstGeom prst="rect">
            <a:avLst/>
          </a:prstGeom>
        </p:spPr>
      </p:pic>
      <p:pic>
        <p:nvPicPr>
          <p:cNvPr id="8" name="object 8"/>
          <p:cNvPicPr/>
          <p:nvPr/>
        </p:nvPicPr>
        <p:blipFill>
          <a:blip r:embed="rId4" cstate="print"/>
          <a:stretch>
            <a:fillRect/>
          </a:stretch>
        </p:blipFill>
        <p:spPr>
          <a:xfrm>
            <a:off x="8693506" y="3917928"/>
            <a:ext cx="1267952" cy="7458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5902" y="593996"/>
            <a:ext cx="9282547" cy="1248006"/>
          </a:xfrm>
          <a:prstGeom prst="rect">
            <a:avLst/>
          </a:prstGeom>
        </p:spPr>
        <p:txBody>
          <a:bodyPr vert="horz" wrap="square" lIns="0" tIns="260576" rIns="0" bIns="0" rtlCol="0">
            <a:spAutoFit/>
          </a:bodyPr>
          <a:lstStyle/>
          <a:p>
            <a:pPr marL="73025">
              <a:lnSpc>
                <a:spcPct val="100000"/>
              </a:lnSpc>
              <a:spcBef>
                <a:spcPts val="100"/>
              </a:spcBef>
            </a:pPr>
            <a:r>
              <a:rPr lang="el-GR" sz="3200" dirty="0"/>
              <a:t>Οι κίνδυνοι της δημιουργίας προφίλ: η περίπτωση της </a:t>
            </a:r>
            <a:r>
              <a:rPr lang="el-GR" sz="3200" dirty="0" err="1"/>
              <a:t>Cambridge</a:t>
            </a:r>
            <a:r>
              <a:rPr lang="el-GR" sz="3200" dirty="0"/>
              <a:t> </a:t>
            </a:r>
            <a:r>
              <a:rPr lang="el-GR" sz="3200" dirty="0" err="1"/>
              <a:t>Analytica</a:t>
            </a:r>
            <a:endParaRPr sz="3100" dirty="0"/>
          </a:p>
        </p:txBody>
      </p:sp>
      <p:sp>
        <p:nvSpPr>
          <p:cNvPr id="3" name="object 3"/>
          <p:cNvSpPr txBox="1"/>
          <p:nvPr/>
        </p:nvSpPr>
        <p:spPr>
          <a:xfrm>
            <a:off x="622300" y="2000877"/>
            <a:ext cx="4042168" cy="5311581"/>
          </a:xfrm>
          <a:prstGeom prst="rect">
            <a:avLst/>
          </a:prstGeom>
        </p:spPr>
        <p:txBody>
          <a:bodyPr vert="horz" wrap="square" lIns="0" tIns="64769" rIns="0" bIns="0" rtlCol="0">
            <a:spAutoFit/>
          </a:bodyPr>
          <a:lstStyle/>
          <a:p>
            <a:pPr marL="304800" marR="5080" indent="-292735" algn="just">
              <a:lnSpc>
                <a:spcPct val="79800"/>
              </a:lnSpc>
              <a:spcBef>
                <a:spcPts val="509"/>
              </a:spcBef>
              <a:tabLst>
                <a:tab pos="1431290" algn="l"/>
                <a:tab pos="2417445" algn="l"/>
                <a:tab pos="3402329" algn="l"/>
              </a:tabLst>
            </a:pPr>
            <a:r>
              <a:rPr lang="en-US" sz="1700" dirty="0">
                <a:latin typeface="Verdana"/>
                <a:cs typeface="Verdana"/>
              </a:rPr>
              <a:t>Ø</a:t>
            </a:r>
            <a:r>
              <a:rPr lang="el-GR" sz="1700" dirty="0">
                <a:latin typeface="Calibri"/>
                <a:cs typeface="Calibri"/>
              </a:rPr>
              <a:t>Κατά την πρόσβαση στη σελίδα ενός συμμετέχοντα στο τεστ, η </a:t>
            </a:r>
            <a:r>
              <a:rPr lang="el-GR" sz="1700" dirty="0" err="1">
                <a:latin typeface="Calibri"/>
                <a:cs typeface="Calibri"/>
              </a:rPr>
              <a:t>Cambridge</a:t>
            </a:r>
            <a:r>
              <a:rPr lang="el-GR" sz="1700" dirty="0">
                <a:latin typeface="Calibri"/>
                <a:cs typeface="Calibri"/>
              </a:rPr>
              <a:t> </a:t>
            </a:r>
            <a:r>
              <a:rPr lang="el-GR" sz="1700" dirty="0" err="1">
                <a:latin typeface="Calibri"/>
                <a:cs typeface="Calibri"/>
              </a:rPr>
              <a:t>Analytica</a:t>
            </a:r>
            <a:r>
              <a:rPr sz="1700" dirty="0">
                <a:latin typeface="Calibri"/>
                <a:cs typeface="Calibri"/>
              </a:rPr>
              <a:t>	</a:t>
            </a:r>
            <a:r>
              <a:rPr lang="el-GR" sz="1700" b="1" spc="-10" dirty="0">
                <a:solidFill>
                  <a:srgbClr val="C00000"/>
                </a:solidFill>
                <a:latin typeface="Calibri"/>
                <a:cs typeface="Calibri"/>
              </a:rPr>
              <a:t>συνέλεξε </a:t>
            </a:r>
            <a:r>
              <a:rPr lang="el-GR" sz="1700" spc="-25" dirty="0">
                <a:latin typeface="Calibri"/>
                <a:cs typeface="Calibri"/>
              </a:rPr>
              <a:t>όχι μόνο</a:t>
            </a:r>
            <a:r>
              <a:rPr lang="en-US" sz="1700" spc="-25" dirty="0">
                <a:latin typeface="Calibri"/>
                <a:cs typeface="Calibri"/>
              </a:rPr>
              <a:t> </a:t>
            </a:r>
            <a:r>
              <a:rPr lang="el-GR" sz="1700" b="1" dirty="0">
                <a:solidFill>
                  <a:srgbClr val="C00000"/>
                </a:solidFill>
                <a:latin typeface="Calibri"/>
                <a:cs typeface="Calibri"/>
              </a:rPr>
              <a:t>τα στοιχεία της σελίδας Facebook των συμμετεχόντων στο τεστ</a:t>
            </a:r>
            <a:r>
              <a:rPr sz="1700" spc="-10" dirty="0">
                <a:latin typeface="Calibri"/>
                <a:cs typeface="Calibri"/>
              </a:rPr>
              <a:t>, </a:t>
            </a:r>
            <a:r>
              <a:rPr lang="el-GR" sz="1700" dirty="0">
                <a:latin typeface="Calibri"/>
                <a:cs typeface="Calibri"/>
              </a:rPr>
              <a:t>αλλά </a:t>
            </a:r>
            <a:r>
              <a:rPr lang="el-GR" sz="1700" spc="215" dirty="0">
                <a:latin typeface="Calibri"/>
                <a:cs typeface="Calibri"/>
              </a:rPr>
              <a:t>επίσης</a:t>
            </a:r>
            <a:r>
              <a:rPr sz="1700" spc="215" dirty="0">
                <a:latin typeface="Calibri"/>
                <a:cs typeface="Calibri"/>
              </a:rPr>
              <a:t> </a:t>
            </a:r>
            <a:r>
              <a:rPr lang="el-GR" sz="1700" dirty="0">
                <a:latin typeface="Calibri"/>
                <a:cs typeface="Calibri"/>
              </a:rPr>
              <a:t>και τα στοιχεία </a:t>
            </a:r>
            <a:r>
              <a:rPr lang="el-GR" sz="1700" b="1" dirty="0">
                <a:solidFill>
                  <a:srgbClr val="C00000"/>
                </a:solidFill>
                <a:latin typeface="Calibri"/>
                <a:cs typeface="Calibri"/>
              </a:rPr>
              <a:t>από τις σελίδες των φίλων τους</a:t>
            </a:r>
            <a:r>
              <a:rPr sz="1700" dirty="0">
                <a:latin typeface="Calibri"/>
                <a:cs typeface="Calibri"/>
              </a:rPr>
              <a:t>,</a:t>
            </a:r>
            <a:r>
              <a:rPr sz="1700" spc="495" dirty="0">
                <a:latin typeface="Calibri"/>
                <a:cs typeface="Calibri"/>
              </a:rPr>
              <a:t> </a:t>
            </a:r>
            <a:r>
              <a:rPr lang="el-GR" sz="1700" dirty="0">
                <a:latin typeface="Calibri"/>
                <a:cs typeface="Calibri"/>
              </a:rPr>
              <a:t>συνολικά μεταξύ 30 και 50 εκατομμυρίων ατόμων </a:t>
            </a:r>
            <a:r>
              <a:rPr sz="1700" b="1" dirty="0">
                <a:solidFill>
                  <a:srgbClr val="006FC0"/>
                </a:solidFill>
                <a:latin typeface="Calibri"/>
                <a:cs typeface="Calibri"/>
              </a:rPr>
              <a:t>(</a:t>
            </a:r>
            <a:r>
              <a:rPr lang="el-GR" sz="1700" b="1" dirty="0">
                <a:solidFill>
                  <a:srgbClr val="006FC0"/>
                </a:solidFill>
                <a:latin typeface="Calibri"/>
                <a:cs typeface="Calibri"/>
              </a:rPr>
              <a:t>βήμα</a:t>
            </a:r>
            <a:r>
              <a:rPr sz="1700" b="1" spc="280" dirty="0">
                <a:solidFill>
                  <a:srgbClr val="006FC0"/>
                </a:solidFill>
                <a:latin typeface="Calibri"/>
                <a:cs typeface="Calibri"/>
              </a:rPr>
              <a:t> </a:t>
            </a:r>
            <a:r>
              <a:rPr sz="1700" b="1" dirty="0">
                <a:solidFill>
                  <a:srgbClr val="006FC0"/>
                </a:solidFill>
                <a:latin typeface="Calibri"/>
                <a:cs typeface="Calibri"/>
              </a:rPr>
              <a:t>2)</a:t>
            </a:r>
            <a:r>
              <a:rPr sz="1700" dirty="0">
                <a:latin typeface="Calibri"/>
                <a:cs typeface="Calibri"/>
              </a:rPr>
              <a:t>.</a:t>
            </a:r>
            <a:r>
              <a:rPr sz="1700" spc="280" dirty="0">
                <a:latin typeface="Calibri"/>
                <a:cs typeface="Calibri"/>
              </a:rPr>
              <a:t> </a:t>
            </a:r>
            <a:r>
              <a:rPr lang="el-GR" sz="1700" spc="-10" dirty="0">
                <a:latin typeface="Calibri"/>
                <a:cs typeface="Calibri"/>
              </a:rPr>
              <a:t>Τα δεδομένα του Facebook συλλέχθηκαν επίσης από άλλες πηγές.</a:t>
            </a:r>
            <a:endParaRPr sz="1700" dirty="0">
              <a:latin typeface="Calibri"/>
              <a:cs typeface="Calibri"/>
            </a:endParaRPr>
          </a:p>
          <a:p>
            <a:pPr marL="304800" marR="6985" indent="-292735" algn="just">
              <a:lnSpc>
                <a:spcPct val="79500"/>
              </a:lnSpc>
              <a:spcBef>
                <a:spcPts val="1689"/>
              </a:spcBef>
              <a:tabLst>
                <a:tab pos="830580" algn="l"/>
                <a:tab pos="1033780" algn="l"/>
                <a:tab pos="1353185" algn="l"/>
                <a:tab pos="1504315" algn="l"/>
                <a:tab pos="1590675" algn="l"/>
                <a:tab pos="1943735" algn="l"/>
                <a:tab pos="2173605" algn="l"/>
                <a:tab pos="2559685" algn="l"/>
                <a:tab pos="2997835" algn="l"/>
                <a:tab pos="3139440" algn="l"/>
                <a:tab pos="3248025" algn="l"/>
                <a:tab pos="3562350" algn="l"/>
              </a:tabLst>
            </a:pPr>
            <a:r>
              <a:rPr sz="1700" spc="-10" dirty="0">
                <a:latin typeface="Verdana"/>
                <a:cs typeface="Verdana"/>
              </a:rPr>
              <a:t>Ø</a:t>
            </a:r>
            <a:r>
              <a:rPr lang="el-GR" sz="1700" dirty="0">
                <a:latin typeface="Calibri"/>
                <a:cs typeface="Calibri"/>
              </a:rPr>
              <a:t>Μετά από αυτή τη φάση συλλογής δεδομένων, η </a:t>
            </a:r>
            <a:r>
              <a:rPr lang="el-GR" sz="1700" dirty="0" err="1">
                <a:latin typeface="Calibri"/>
                <a:cs typeface="Calibri"/>
              </a:rPr>
              <a:t>Cambridge</a:t>
            </a:r>
            <a:r>
              <a:rPr lang="el-GR" sz="1700" dirty="0">
                <a:latin typeface="Calibri"/>
                <a:cs typeface="Calibri"/>
              </a:rPr>
              <a:t> </a:t>
            </a:r>
            <a:r>
              <a:rPr lang="el-GR" sz="1700" dirty="0" err="1">
                <a:latin typeface="Calibri"/>
                <a:cs typeface="Calibri"/>
              </a:rPr>
              <a:t>Analytica</a:t>
            </a:r>
            <a:r>
              <a:rPr lang="el-GR" sz="1700" dirty="0">
                <a:latin typeface="Calibri"/>
                <a:cs typeface="Calibri"/>
              </a:rPr>
              <a:t> είχε στη διάθεσή της </a:t>
            </a:r>
            <a:r>
              <a:rPr lang="el-GR" sz="1700" b="1" dirty="0">
                <a:solidFill>
                  <a:srgbClr val="C00000"/>
                </a:solidFill>
                <a:latin typeface="Calibri"/>
                <a:cs typeface="Calibri"/>
              </a:rPr>
              <a:t>2 σύνολα προσωπικών δεδομένων </a:t>
            </a:r>
            <a:r>
              <a:rPr lang="el-GR" sz="1700" dirty="0">
                <a:latin typeface="Calibri"/>
                <a:cs typeface="Calibri"/>
              </a:rPr>
              <a:t>για επεξεργασία </a:t>
            </a:r>
            <a:r>
              <a:rPr sz="1700" b="1" dirty="0">
                <a:solidFill>
                  <a:srgbClr val="006FC0"/>
                </a:solidFill>
                <a:latin typeface="Calibri"/>
                <a:cs typeface="Calibri"/>
              </a:rPr>
              <a:t>(</a:t>
            </a:r>
            <a:r>
              <a:rPr lang="el-GR" sz="1700" b="1" dirty="0">
                <a:solidFill>
                  <a:srgbClr val="006FC0"/>
                </a:solidFill>
                <a:latin typeface="Calibri"/>
                <a:cs typeface="Calibri"/>
              </a:rPr>
              <a:t>βήμα</a:t>
            </a:r>
            <a:r>
              <a:rPr sz="1700" b="1" spc="120" dirty="0">
                <a:solidFill>
                  <a:srgbClr val="006FC0"/>
                </a:solidFill>
                <a:latin typeface="Calibri"/>
                <a:cs typeface="Calibri"/>
              </a:rPr>
              <a:t> </a:t>
            </a:r>
            <a:r>
              <a:rPr sz="1700" b="1" dirty="0">
                <a:solidFill>
                  <a:srgbClr val="006FC0"/>
                </a:solidFill>
                <a:latin typeface="Calibri"/>
                <a:cs typeface="Calibri"/>
              </a:rPr>
              <a:t>3):</a:t>
            </a:r>
            <a:r>
              <a:rPr sz="1700" b="1" spc="135" dirty="0">
                <a:solidFill>
                  <a:srgbClr val="006FC0"/>
                </a:solidFill>
                <a:latin typeface="Calibri"/>
                <a:cs typeface="Calibri"/>
              </a:rPr>
              <a:t> </a:t>
            </a:r>
            <a:r>
              <a:rPr sz="1700" b="1" dirty="0">
                <a:latin typeface="Calibri"/>
                <a:cs typeface="Calibri"/>
              </a:rPr>
              <a:t>(1)</a:t>
            </a:r>
            <a:r>
              <a:rPr sz="1700" b="1" spc="125" dirty="0">
                <a:latin typeface="Calibri"/>
                <a:cs typeface="Calibri"/>
              </a:rPr>
              <a:t> </a:t>
            </a:r>
            <a:r>
              <a:rPr lang="el-GR" sz="1700" b="1" dirty="0">
                <a:latin typeface="Calibri"/>
                <a:cs typeface="Calibri"/>
              </a:rPr>
              <a:t>τα δεδομένα σχετικά με τους </a:t>
            </a:r>
            <a:r>
              <a:rPr lang="el-GR" sz="1700" b="1" dirty="0">
                <a:solidFill>
                  <a:srgbClr val="C00000"/>
                </a:solidFill>
                <a:latin typeface="Calibri"/>
                <a:cs typeface="Calibri"/>
              </a:rPr>
              <a:t>συμμετέχοντες στο τεστ</a:t>
            </a:r>
            <a:r>
              <a:rPr sz="1700" dirty="0">
                <a:latin typeface="Calibri"/>
                <a:cs typeface="Calibri"/>
              </a:rPr>
              <a:t>,</a:t>
            </a:r>
            <a:r>
              <a:rPr sz="1700" spc="-40" dirty="0">
                <a:latin typeface="Calibri"/>
                <a:cs typeface="Calibri"/>
              </a:rPr>
              <a:t> </a:t>
            </a:r>
            <a:r>
              <a:rPr lang="el-GR" sz="1700" dirty="0">
                <a:latin typeface="Calibri"/>
                <a:cs typeface="Calibri"/>
              </a:rPr>
              <a:t>που αποτελούνται από τις πληροφορίες στις σελίδες τους στο </a:t>
            </a:r>
            <a:r>
              <a:rPr lang="el-GR" sz="1700" b="1" dirty="0">
                <a:latin typeface="Calibri"/>
                <a:cs typeface="Calibri"/>
              </a:rPr>
              <a:t>Facebook</a:t>
            </a:r>
            <a:r>
              <a:rPr sz="1700" spc="-10" dirty="0">
                <a:latin typeface="Calibri"/>
                <a:cs typeface="Calibri"/>
              </a:rPr>
              <a:t>, </a:t>
            </a:r>
            <a:r>
              <a:rPr lang="el-GR" sz="1700" b="1" spc="-10" dirty="0">
                <a:latin typeface="Calibri"/>
                <a:cs typeface="Calibri"/>
              </a:rPr>
              <a:t>σε συνδυασμό με τις απαντήσεις τους στο ερωτηματολόγιο</a:t>
            </a:r>
            <a:r>
              <a:rPr sz="1700" dirty="0">
                <a:latin typeface="Calibri"/>
                <a:cs typeface="Calibri"/>
              </a:rPr>
              <a:t>,</a:t>
            </a:r>
            <a:r>
              <a:rPr lang="el-GR" sz="1700" dirty="0">
                <a:latin typeface="Calibri"/>
                <a:cs typeface="Calibri"/>
              </a:rPr>
              <a:t> </a:t>
            </a:r>
            <a:r>
              <a:rPr sz="1700" b="1" dirty="0">
                <a:latin typeface="Calibri"/>
                <a:cs typeface="Calibri"/>
              </a:rPr>
              <a:t>(2)</a:t>
            </a:r>
            <a:r>
              <a:rPr lang="el-GR" sz="1700" b="1" dirty="0">
                <a:latin typeface="Calibri"/>
                <a:cs typeface="Calibri"/>
              </a:rPr>
              <a:t> </a:t>
            </a:r>
            <a:r>
              <a:rPr lang="el-GR" sz="1700" dirty="0">
                <a:latin typeface="Calibri"/>
                <a:cs typeface="Calibri"/>
              </a:rPr>
              <a:t>και τα </a:t>
            </a:r>
            <a:r>
              <a:rPr lang="el-GR" sz="1700" b="1" dirty="0">
                <a:latin typeface="Calibri"/>
                <a:cs typeface="Calibri"/>
              </a:rPr>
              <a:t>δεδομένα</a:t>
            </a:r>
            <a:r>
              <a:rPr lang="el-GR" sz="1700" dirty="0">
                <a:latin typeface="Calibri"/>
                <a:cs typeface="Calibri"/>
              </a:rPr>
              <a:t> </a:t>
            </a:r>
            <a:r>
              <a:rPr lang="el-GR" sz="1700" b="1" dirty="0">
                <a:solidFill>
                  <a:srgbClr val="C00000"/>
                </a:solidFill>
                <a:latin typeface="Calibri"/>
                <a:cs typeface="Calibri"/>
              </a:rPr>
              <a:t>σχετικά με τους φίλους τους</a:t>
            </a:r>
            <a:r>
              <a:rPr sz="1700" dirty="0">
                <a:latin typeface="Calibri"/>
                <a:cs typeface="Calibri"/>
              </a:rPr>
              <a:t>,</a:t>
            </a:r>
            <a:r>
              <a:rPr sz="1700" spc="60" dirty="0">
                <a:latin typeface="Calibri"/>
                <a:cs typeface="Calibri"/>
              </a:rPr>
              <a:t> </a:t>
            </a:r>
            <a:r>
              <a:rPr lang="el-GR" sz="1700" spc="60" dirty="0">
                <a:latin typeface="Calibri"/>
                <a:cs typeface="Calibri"/>
              </a:rPr>
              <a:t>αποτελούνται μόνο από τις πληροφορίες στις </a:t>
            </a:r>
            <a:r>
              <a:rPr lang="el-GR" sz="1700" b="1" spc="60" dirty="0">
                <a:latin typeface="Calibri"/>
                <a:cs typeface="Calibri"/>
              </a:rPr>
              <a:t>σελίδες</a:t>
            </a:r>
            <a:r>
              <a:rPr lang="el-GR" sz="1700" spc="60" dirty="0">
                <a:latin typeface="Calibri"/>
                <a:cs typeface="Calibri"/>
              </a:rPr>
              <a:t> τους </a:t>
            </a:r>
            <a:r>
              <a:rPr lang="el-GR" sz="1700" b="1" spc="60" dirty="0">
                <a:latin typeface="Calibri"/>
                <a:cs typeface="Calibri"/>
              </a:rPr>
              <a:t>στο Facebook</a:t>
            </a:r>
            <a:r>
              <a:rPr sz="1700" b="1" spc="-10" dirty="0">
                <a:latin typeface="Calibri"/>
                <a:cs typeface="Calibri"/>
              </a:rPr>
              <a:t>.</a:t>
            </a:r>
            <a:endParaRPr sz="1700" b="1" dirty="0">
              <a:latin typeface="Calibri"/>
              <a:cs typeface="Calibri"/>
            </a:endParaRPr>
          </a:p>
        </p:txBody>
      </p:sp>
      <p:sp>
        <p:nvSpPr>
          <p:cNvPr id="4" name="object 4"/>
          <p:cNvSpPr/>
          <p:nvPr/>
        </p:nvSpPr>
        <p:spPr>
          <a:xfrm>
            <a:off x="152400" y="4770691"/>
            <a:ext cx="864235" cy="1718945"/>
          </a:xfrm>
          <a:custGeom>
            <a:avLst/>
            <a:gdLst/>
            <a:ahLst/>
            <a:cxnLst/>
            <a:rect l="l" t="t" r="r" b="b"/>
            <a:pathLst>
              <a:path w="864235" h="1718945">
                <a:moveTo>
                  <a:pt x="864044" y="859332"/>
                </a:moveTo>
                <a:lnTo>
                  <a:pt x="0" y="0"/>
                </a:lnTo>
                <a:lnTo>
                  <a:pt x="0" y="1718665"/>
                </a:lnTo>
                <a:lnTo>
                  <a:pt x="416420" y="1304505"/>
                </a:lnTo>
                <a:lnTo>
                  <a:pt x="571500" y="1459547"/>
                </a:lnTo>
                <a:lnTo>
                  <a:pt x="864044" y="1167053"/>
                </a:lnTo>
                <a:lnTo>
                  <a:pt x="709739" y="1012786"/>
                </a:lnTo>
                <a:lnTo>
                  <a:pt x="864044" y="859332"/>
                </a:lnTo>
                <a:close/>
              </a:path>
            </a:pathLst>
          </a:custGeom>
          <a:solidFill>
            <a:srgbClr val="4371C4">
              <a:alpha val="30198"/>
            </a:srgbClr>
          </a:solidFill>
        </p:spPr>
        <p:txBody>
          <a:bodyPr wrap="square" lIns="0" tIns="0" rIns="0" bIns="0" rtlCol="0"/>
          <a:lstStyle/>
          <a:p>
            <a:endParaRPr/>
          </a:p>
        </p:txBody>
      </p:sp>
      <p:sp>
        <p:nvSpPr>
          <p:cNvPr id="5" name="object 5"/>
          <p:cNvSpPr/>
          <p:nvPr/>
        </p:nvSpPr>
        <p:spPr>
          <a:xfrm>
            <a:off x="9712173" y="850899"/>
            <a:ext cx="829310" cy="1649095"/>
          </a:xfrm>
          <a:custGeom>
            <a:avLst/>
            <a:gdLst/>
            <a:ahLst/>
            <a:cxnLst/>
            <a:rect l="l" t="t" r="r" b="b"/>
            <a:pathLst>
              <a:path w="829309" h="1649095">
                <a:moveTo>
                  <a:pt x="828827" y="0"/>
                </a:moveTo>
                <a:lnTo>
                  <a:pt x="0" y="824306"/>
                </a:lnTo>
                <a:lnTo>
                  <a:pt x="151155" y="974661"/>
                </a:lnTo>
                <a:lnTo>
                  <a:pt x="0" y="1125791"/>
                </a:lnTo>
                <a:lnTo>
                  <a:pt x="297116" y="1422793"/>
                </a:lnTo>
                <a:lnTo>
                  <a:pt x="449046" y="1270914"/>
                </a:lnTo>
                <a:lnTo>
                  <a:pt x="828827" y="1648612"/>
                </a:lnTo>
                <a:lnTo>
                  <a:pt x="828827" y="0"/>
                </a:lnTo>
                <a:close/>
              </a:path>
            </a:pathLst>
          </a:custGeom>
          <a:solidFill>
            <a:srgbClr val="FFC000">
              <a:alpha val="3019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4757577" y="3899153"/>
            <a:ext cx="1023975" cy="757515"/>
          </a:xfrm>
          <a:prstGeom prst="rect">
            <a:avLst/>
          </a:prstGeom>
        </p:spPr>
      </p:pic>
      <p:pic>
        <p:nvPicPr>
          <p:cNvPr id="7" name="object 7"/>
          <p:cNvPicPr/>
          <p:nvPr/>
        </p:nvPicPr>
        <p:blipFill>
          <a:blip r:embed="rId3" cstate="print"/>
          <a:stretch>
            <a:fillRect/>
          </a:stretch>
        </p:blipFill>
        <p:spPr>
          <a:xfrm>
            <a:off x="5874661" y="3426026"/>
            <a:ext cx="2755945" cy="1703768"/>
          </a:xfrm>
          <a:prstGeom prst="rect">
            <a:avLst/>
          </a:prstGeom>
        </p:spPr>
      </p:pic>
      <p:pic>
        <p:nvPicPr>
          <p:cNvPr id="8" name="object 8"/>
          <p:cNvPicPr/>
          <p:nvPr/>
        </p:nvPicPr>
        <p:blipFill>
          <a:blip r:embed="rId4" cstate="print"/>
          <a:stretch>
            <a:fillRect/>
          </a:stretch>
        </p:blipFill>
        <p:spPr>
          <a:xfrm>
            <a:off x="8803148" y="3910840"/>
            <a:ext cx="1267952" cy="7458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0946" y="571545"/>
            <a:ext cx="8903335" cy="874598"/>
          </a:xfrm>
          <a:prstGeom prst="rect">
            <a:avLst/>
          </a:prstGeom>
        </p:spPr>
        <p:txBody>
          <a:bodyPr vert="horz" wrap="square" lIns="0" tIns="12700" rIns="0" bIns="0" rtlCol="0">
            <a:spAutoFit/>
          </a:bodyPr>
          <a:lstStyle/>
          <a:p>
            <a:pPr marL="12700">
              <a:lnSpc>
                <a:spcPct val="100000"/>
              </a:lnSpc>
              <a:spcBef>
                <a:spcPts val="100"/>
              </a:spcBef>
            </a:pPr>
            <a:r>
              <a:rPr lang="el-GR" sz="2800" dirty="0"/>
              <a:t>Οι κίνδυνοι της δημιουργίας προφίλ: η περίπτωση της </a:t>
            </a:r>
            <a:r>
              <a:rPr lang="el-GR" sz="2800" dirty="0" err="1"/>
              <a:t>Cambridge</a:t>
            </a:r>
            <a:r>
              <a:rPr lang="el-GR" sz="2800" dirty="0"/>
              <a:t> </a:t>
            </a:r>
            <a:r>
              <a:rPr lang="el-GR" sz="2800" dirty="0" err="1"/>
              <a:t>Analytica</a:t>
            </a:r>
            <a:endParaRPr sz="3100" dirty="0"/>
          </a:p>
        </p:txBody>
      </p:sp>
      <p:sp>
        <p:nvSpPr>
          <p:cNvPr id="7" name="object 7"/>
          <p:cNvSpPr/>
          <p:nvPr/>
        </p:nvSpPr>
        <p:spPr>
          <a:xfrm>
            <a:off x="152400" y="4770691"/>
            <a:ext cx="864235" cy="1718945"/>
          </a:xfrm>
          <a:custGeom>
            <a:avLst/>
            <a:gdLst/>
            <a:ahLst/>
            <a:cxnLst/>
            <a:rect l="l" t="t" r="r" b="b"/>
            <a:pathLst>
              <a:path w="864235" h="1718945">
                <a:moveTo>
                  <a:pt x="864044" y="859332"/>
                </a:moveTo>
                <a:lnTo>
                  <a:pt x="0" y="0"/>
                </a:lnTo>
                <a:lnTo>
                  <a:pt x="0" y="1718665"/>
                </a:lnTo>
                <a:lnTo>
                  <a:pt x="416420" y="1304505"/>
                </a:lnTo>
                <a:lnTo>
                  <a:pt x="571500" y="1459547"/>
                </a:lnTo>
                <a:lnTo>
                  <a:pt x="864044" y="1167053"/>
                </a:lnTo>
                <a:lnTo>
                  <a:pt x="709739" y="1012786"/>
                </a:lnTo>
                <a:lnTo>
                  <a:pt x="864044" y="859332"/>
                </a:lnTo>
                <a:close/>
              </a:path>
            </a:pathLst>
          </a:custGeom>
          <a:solidFill>
            <a:srgbClr val="4371C4">
              <a:alpha val="30198"/>
            </a:srgbClr>
          </a:solidFill>
        </p:spPr>
        <p:txBody>
          <a:bodyPr wrap="square" lIns="0" tIns="0" rIns="0" bIns="0" rtlCol="0"/>
          <a:lstStyle/>
          <a:p>
            <a:endParaRPr/>
          </a:p>
        </p:txBody>
      </p:sp>
      <p:sp>
        <p:nvSpPr>
          <p:cNvPr id="8" name="object 8"/>
          <p:cNvSpPr/>
          <p:nvPr/>
        </p:nvSpPr>
        <p:spPr>
          <a:xfrm>
            <a:off x="9712173" y="850899"/>
            <a:ext cx="829310" cy="1649095"/>
          </a:xfrm>
          <a:custGeom>
            <a:avLst/>
            <a:gdLst/>
            <a:ahLst/>
            <a:cxnLst/>
            <a:rect l="l" t="t" r="r" b="b"/>
            <a:pathLst>
              <a:path w="829309" h="1649095">
                <a:moveTo>
                  <a:pt x="828827" y="0"/>
                </a:moveTo>
                <a:lnTo>
                  <a:pt x="0" y="824306"/>
                </a:lnTo>
                <a:lnTo>
                  <a:pt x="151155" y="974661"/>
                </a:lnTo>
                <a:lnTo>
                  <a:pt x="0" y="1125791"/>
                </a:lnTo>
                <a:lnTo>
                  <a:pt x="297116" y="1422793"/>
                </a:lnTo>
                <a:lnTo>
                  <a:pt x="449046" y="1270914"/>
                </a:lnTo>
                <a:lnTo>
                  <a:pt x="828827" y="1648612"/>
                </a:lnTo>
                <a:lnTo>
                  <a:pt x="828827" y="0"/>
                </a:lnTo>
                <a:close/>
              </a:path>
            </a:pathLst>
          </a:custGeom>
          <a:solidFill>
            <a:srgbClr val="FFC000">
              <a:alpha val="30198"/>
            </a:srgbClr>
          </a:solidFill>
        </p:spPr>
        <p:txBody>
          <a:bodyPr wrap="square" lIns="0" tIns="0" rIns="0" bIns="0" rtlCol="0"/>
          <a:lstStyle/>
          <a:p>
            <a:endParaRPr/>
          </a:p>
        </p:txBody>
      </p:sp>
      <p:pic>
        <p:nvPicPr>
          <p:cNvPr id="9" name="object 9"/>
          <p:cNvPicPr/>
          <p:nvPr/>
        </p:nvPicPr>
        <p:blipFill>
          <a:blip r:embed="rId2" cstate="print"/>
          <a:stretch>
            <a:fillRect/>
          </a:stretch>
        </p:blipFill>
        <p:spPr>
          <a:xfrm>
            <a:off x="4664468" y="2671328"/>
            <a:ext cx="1023975" cy="757518"/>
          </a:xfrm>
          <a:prstGeom prst="rect">
            <a:avLst/>
          </a:prstGeom>
        </p:spPr>
      </p:pic>
      <p:pic>
        <p:nvPicPr>
          <p:cNvPr id="10" name="object 10"/>
          <p:cNvPicPr/>
          <p:nvPr/>
        </p:nvPicPr>
        <p:blipFill>
          <a:blip r:embed="rId3" cstate="print"/>
          <a:stretch>
            <a:fillRect/>
          </a:stretch>
        </p:blipFill>
        <p:spPr>
          <a:xfrm>
            <a:off x="5806084" y="2147887"/>
            <a:ext cx="2755945" cy="1703773"/>
          </a:xfrm>
          <a:prstGeom prst="rect">
            <a:avLst/>
          </a:prstGeom>
        </p:spPr>
      </p:pic>
      <p:pic>
        <p:nvPicPr>
          <p:cNvPr id="11" name="object 11"/>
          <p:cNvPicPr/>
          <p:nvPr/>
        </p:nvPicPr>
        <p:blipFill>
          <a:blip r:embed="rId4" cstate="print"/>
          <a:stretch>
            <a:fillRect/>
          </a:stretch>
        </p:blipFill>
        <p:spPr>
          <a:xfrm>
            <a:off x="8693506" y="2690141"/>
            <a:ext cx="1267952" cy="745825"/>
          </a:xfrm>
          <a:prstGeom prst="rect">
            <a:avLst/>
          </a:prstGeom>
        </p:spPr>
      </p:pic>
      <p:sp>
        <p:nvSpPr>
          <p:cNvPr id="15" name="TextBox 14">
            <a:extLst>
              <a:ext uri="{FF2B5EF4-FFF2-40B4-BE49-F238E27FC236}">
                <a16:creationId xmlns:a16="http://schemas.microsoft.com/office/drawing/2014/main" id="{0C1B79F5-32F7-7A1D-6D3B-352F600C5FEE}"/>
              </a:ext>
            </a:extLst>
          </p:cNvPr>
          <p:cNvSpPr txBox="1"/>
          <p:nvPr/>
        </p:nvSpPr>
        <p:spPr>
          <a:xfrm>
            <a:off x="960013" y="1693356"/>
            <a:ext cx="3695927" cy="5863144"/>
          </a:xfrm>
          <a:prstGeom prst="rect">
            <a:avLst/>
          </a:prstGeom>
          <a:noFill/>
        </p:spPr>
        <p:txBody>
          <a:bodyPr wrap="square" rtlCol="0">
            <a:spAutoFit/>
          </a:bodyPr>
          <a:lstStyle/>
          <a:p>
            <a:pPr algn="just"/>
            <a:r>
              <a:rPr lang="el-GR" sz="1500" dirty="0">
                <a:latin typeface="+mj-lt"/>
              </a:rPr>
              <a:t>Η </a:t>
            </a:r>
            <a:r>
              <a:rPr lang="el-GR" sz="1500" dirty="0" err="1">
                <a:latin typeface="+mj-lt"/>
              </a:rPr>
              <a:t>Cambridge</a:t>
            </a:r>
            <a:r>
              <a:rPr lang="el-GR" sz="1500" dirty="0">
                <a:latin typeface="+mj-lt"/>
              </a:rPr>
              <a:t> </a:t>
            </a:r>
            <a:r>
              <a:rPr lang="el-GR" sz="1500" dirty="0" err="1">
                <a:latin typeface="+mj-lt"/>
              </a:rPr>
              <a:t>Analytica</a:t>
            </a:r>
            <a:r>
              <a:rPr lang="el-GR" sz="1500" dirty="0">
                <a:latin typeface="+mj-lt"/>
              </a:rPr>
              <a:t> χρησιμοποίησε τα δεδομένα σχετικά με τους συμμετέχοντες στις εξετάσεις ως ένα σύνολο εκπαιδευτικού υλικού για τη διαμόρφωση ενός μοντέλου για τη δημιουργία προφίλ των φίλων τους και άλλων ανθρώπων. Τα δεδομένα σχετικά με τους συμμετέχοντες στο τεστ αποτέλεσαν ένα τεράστιο εκπαιδευτικό σύνολο,</a:t>
            </a:r>
            <a:br>
              <a:rPr lang="el-GR" sz="1500" dirty="0">
                <a:latin typeface="+mj-lt"/>
              </a:rPr>
            </a:br>
            <a:r>
              <a:rPr lang="el-GR" sz="1500" dirty="0">
                <a:latin typeface="+mj-lt"/>
              </a:rPr>
              <a:t>όπου οι πληροφορίες στις </a:t>
            </a:r>
            <a:r>
              <a:rPr lang="el-GR" sz="1500" b="1" dirty="0">
                <a:solidFill>
                  <a:srgbClr val="C00000"/>
                </a:solidFill>
                <a:latin typeface="+mj-lt"/>
              </a:rPr>
              <a:t>σελίδες ενός ατόμου στο Facebook </a:t>
            </a:r>
            <a:r>
              <a:rPr lang="el-GR" sz="1500" dirty="0">
                <a:latin typeface="+mj-lt"/>
              </a:rPr>
              <a:t>(</a:t>
            </a:r>
            <a:r>
              <a:rPr lang="el-GR" sz="1500" b="1" dirty="0" err="1">
                <a:latin typeface="+mj-lt"/>
              </a:rPr>
              <a:t>likes</a:t>
            </a:r>
            <a:r>
              <a:rPr lang="el-GR" sz="1500" b="1" dirty="0">
                <a:latin typeface="+mj-lt"/>
              </a:rPr>
              <a:t>, αναρτήσεις, σύνδεσμοι κ.λπ.</a:t>
            </a:r>
            <a:r>
              <a:rPr lang="el-GR" sz="1500" dirty="0">
                <a:latin typeface="+mj-lt"/>
              </a:rPr>
              <a:t>) παρείχαν </a:t>
            </a:r>
            <a:r>
              <a:rPr lang="el-GR" sz="1500" b="1" dirty="0">
                <a:solidFill>
                  <a:srgbClr val="C00000"/>
                </a:solidFill>
                <a:latin typeface="+mj-lt"/>
              </a:rPr>
              <a:t>τιμές για τους παράγοντες πρόβλεψης </a:t>
            </a:r>
            <a:r>
              <a:rPr lang="el-GR" sz="1500" dirty="0">
                <a:latin typeface="+mj-lt"/>
              </a:rPr>
              <a:t>(</a:t>
            </a:r>
            <a:r>
              <a:rPr lang="el-GR" sz="1500" dirty="0" err="1">
                <a:latin typeface="+mj-lt"/>
              </a:rPr>
              <a:t>features</a:t>
            </a:r>
            <a:r>
              <a:rPr lang="el-GR" sz="1500" dirty="0">
                <a:latin typeface="+mj-lt"/>
              </a:rPr>
              <a:t>) και </a:t>
            </a:r>
            <a:r>
              <a:rPr lang="el-GR" sz="1500" b="1" dirty="0">
                <a:solidFill>
                  <a:srgbClr val="C00000"/>
                </a:solidFill>
                <a:latin typeface="+mj-lt"/>
              </a:rPr>
              <a:t>οι απαντήσεις στο ερωτηματολόγιο</a:t>
            </a:r>
            <a:r>
              <a:rPr lang="el-GR" sz="1500" dirty="0">
                <a:latin typeface="+mj-lt"/>
              </a:rPr>
              <a:t> ( καθώς και οι ψυχολογικές και πολιτικές στάσεις που εκφράζονται από τις απαντήσεις αυτές) </a:t>
            </a:r>
            <a:r>
              <a:rPr lang="el-GR" sz="1500" b="1" dirty="0">
                <a:solidFill>
                  <a:srgbClr val="C00000"/>
                </a:solidFill>
                <a:latin typeface="+mj-lt"/>
              </a:rPr>
              <a:t>παρείχαν τιμές για τους στόχους</a:t>
            </a:r>
            <a:r>
              <a:rPr lang="el-GR" sz="1500" dirty="0">
                <a:latin typeface="+mj-lt"/>
              </a:rPr>
              <a:t>. Χάρη στους αλγορίθμους μηχανικής μάθησης η </a:t>
            </a:r>
            <a:r>
              <a:rPr lang="el-GR" sz="1500" dirty="0" err="1">
                <a:latin typeface="+mj-lt"/>
              </a:rPr>
              <a:t>Cambridge</a:t>
            </a:r>
            <a:r>
              <a:rPr lang="el-GR" sz="1500" dirty="0">
                <a:latin typeface="+mj-lt"/>
              </a:rPr>
              <a:t> </a:t>
            </a:r>
            <a:r>
              <a:rPr lang="el-GR" sz="1500" dirty="0" err="1">
                <a:latin typeface="+mj-lt"/>
              </a:rPr>
              <a:t>Analytica</a:t>
            </a:r>
            <a:r>
              <a:rPr lang="el-GR" sz="1500" dirty="0">
                <a:latin typeface="+mj-lt"/>
              </a:rPr>
              <a:t> μπορούσε να χρησιμοποιήσει αυτά τα δεδομένα για να δημιουργήσει ένα μοντέλο που </a:t>
            </a:r>
            <a:r>
              <a:rPr lang="el-GR" sz="1500" b="1" dirty="0">
                <a:latin typeface="+mj-lt"/>
              </a:rPr>
              <a:t>συσχέτιζε τις πληροφορίες στις σελίδες των ατόμων στο Facebook με προβλέψεις σχετικά με την ψυχολογία και τις πολιτικές προτιμήσεις</a:t>
            </a:r>
            <a:br>
              <a:rPr lang="el-GR" sz="1500" b="1" dirty="0">
                <a:latin typeface="+mj-lt"/>
              </a:rPr>
            </a:br>
            <a:br>
              <a:rPr lang="el-GR" sz="1500" b="1" dirty="0">
                <a:latin typeface="+mj-lt"/>
              </a:rPr>
            </a:br>
            <a:endParaRPr lang="LID4096" sz="1500" b="1" dirty="0">
              <a:latin typeface="+mj-lt"/>
            </a:endParaRPr>
          </a:p>
        </p:txBody>
      </p:sp>
      <p:sp>
        <p:nvSpPr>
          <p:cNvPr id="16" name="TextBox 15">
            <a:extLst>
              <a:ext uri="{FF2B5EF4-FFF2-40B4-BE49-F238E27FC236}">
                <a16:creationId xmlns:a16="http://schemas.microsoft.com/office/drawing/2014/main" id="{7A4B975F-2288-0247-CC24-88195F8CED6C}"/>
              </a:ext>
            </a:extLst>
          </p:cNvPr>
          <p:cNvSpPr txBox="1"/>
          <p:nvPr/>
        </p:nvSpPr>
        <p:spPr>
          <a:xfrm>
            <a:off x="4813300" y="4387850"/>
            <a:ext cx="5071958" cy="3093154"/>
          </a:xfrm>
          <a:prstGeom prst="rect">
            <a:avLst/>
          </a:prstGeom>
          <a:noFill/>
        </p:spPr>
        <p:txBody>
          <a:bodyPr wrap="square" rtlCol="0">
            <a:spAutoFit/>
          </a:bodyPr>
          <a:lstStyle/>
          <a:p>
            <a:pPr algn="just"/>
            <a:r>
              <a:rPr lang="el-GR" sz="1500" dirty="0">
                <a:latin typeface="+mj-lt"/>
              </a:rPr>
              <a:t>Η </a:t>
            </a:r>
            <a:r>
              <a:rPr lang="el-GR" sz="1500" dirty="0" err="1">
                <a:latin typeface="+mj-lt"/>
              </a:rPr>
              <a:t>Cambridge</a:t>
            </a:r>
            <a:r>
              <a:rPr lang="el-GR" sz="1500" dirty="0">
                <a:latin typeface="+mj-lt"/>
              </a:rPr>
              <a:t> </a:t>
            </a:r>
            <a:r>
              <a:rPr lang="el-GR" sz="1500" dirty="0" err="1">
                <a:latin typeface="+mj-lt"/>
              </a:rPr>
              <a:t>Analytica</a:t>
            </a:r>
            <a:r>
              <a:rPr lang="el-GR" sz="1500" dirty="0">
                <a:latin typeface="+mj-lt"/>
              </a:rPr>
              <a:t> προέβη σε </a:t>
            </a:r>
            <a:r>
              <a:rPr lang="el-GR" sz="1500" b="1" dirty="0">
                <a:solidFill>
                  <a:srgbClr val="C00000"/>
                </a:solidFill>
                <a:latin typeface="+mj-lt"/>
              </a:rPr>
              <a:t>μαζική δημιουργία προφίλ</a:t>
            </a:r>
            <a:r>
              <a:rPr lang="el-GR" sz="1500" dirty="0">
                <a:latin typeface="+mj-lt"/>
              </a:rPr>
              <a:t>, δηλαδή, σε σύγκριση των </a:t>
            </a:r>
            <a:r>
              <a:rPr lang="el-GR" sz="1500" b="1" dirty="0">
                <a:latin typeface="+mj-lt"/>
              </a:rPr>
              <a:t>δεδομένων που ήταν διαθέσιμα για τα άτομα που δεν έκαναν το τεστ </a:t>
            </a:r>
            <a:r>
              <a:rPr lang="el-GR" sz="1500" dirty="0">
                <a:latin typeface="+mj-lt"/>
              </a:rPr>
              <a:t>(τα δεδομένα τους στο Facebook και κάθε άλλο στοιχείο που ήταν διαθέσιμο γι' αυτούς), </a:t>
            </a:r>
            <a:r>
              <a:rPr lang="el-GR" sz="1500" b="1" dirty="0">
                <a:latin typeface="+mj-lt"/>
              </a:rPr>
              <a:t>με τις προβλέψεις που παρείχε το μοντέλο</a:t>
            </a:r>
            <a:r>
              <a:rPr lang="el-GR" sz="1500" dirty="0">
                <a:latin typeface="+mj-lt"/>
              </a:rPr>
              <a:t>. Π.χ. εάν οι συμμετέχοντες στο τεστ είχαν ένα συγκεκριμένο μοτίβο στα </a:t>
            </a:r>
            <a:r>
              <a:rPr lang="el-GR" sz="1500" dirty="0" err="1">
                <a:latin typeface="+mj-lt"/>
              </a:rPr>
              <a:t>likes</a:t>
            </a:r>
            <a:r>
              <a:rPr lang="el-GR" sz="1500" dirty="0">
                <a:latin typeface="+mj-lt"/>
              </a:rPr>
              <a:t> και στις αναρτήσεις τους στο Facebook θα ταξινομούνταν ως άτομα με νευρωτική προσωπικότητα, η ίδια αξιολόγηση θα μπορούσε να επεκταθεί και σε μη συμμετέχοντες στο τεστ που έχουν παρόμοια μοτίβα στα δεδομένα τους στο Facebook.</a:t>
            </a:r>
            <a:br>
              <a:rPr lang="el-GR" sz="1500" dirty="0">
                <a:latin typeface="+mj-lt"/>
              </a:rPr>
            </a:br>
            <a:br>
              <a:rPr lang="el-GR" sz="1500" dirty="0">
                <a:latin typeface="+mj-lt"/>
              </a:rPr>
            </a:br>
            <a:endParaRPr lang="LID4096" sz="1500"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0576" rIns="0" bIns="0" rtlCol="0">
            <a:spAutoFit/>
          </a:bodyPr>
          <a:lstStyle/>
          <a:p>
            <a:pPr marL="73025">
              <a:lnSpc>
                <a:spcPct val="100000"/>
              </a:lnSpc>
              <a:spcBef>
                <a:spcPts val="100"/>
              </a:spcBef>
            </a:pPr>
            <a:r>
              <a:rPr sz="3100" dirty="0"/>
              <a:t>The</a:t>
            </a:r>
            <a:r>
              <a:rPr sz="3100" spc="-125" dirty="0"/>
              <a:t> </a:t>
            </a:r>
            <a:r>
              <a:rPr sz="3100" spc="-40" dirty="0"/>
              <a:t>dangers</a:t>
            </a:r>
            <a:r>
              <a:rPr sz="3100" spc="-110" dirty="0"/>
              <a:t> </a:t>
            </a:r>
            <a:r>
              <a:rPr sz="3100" dirty="0"/>
              <a:t>of</a:t>
            </a:r>
            <a:r>
              <a:rPr sz="3100" spc="-120" dirty="0"/>
              <a:t> </a:t>
            </a:r>
            <a:r>
              <a:rPr sz="3100" spc="-40" dirty="0"/>
              <a:t>profiling:</a:t>
            </a:r>
            <a:r>
              <a:rPr sz="3100" spc="-105" dirty="0"/>
              <a:t> </a:t>
            </a:r>
            <a:r>
              <a:rPr sz="3100" dirty="0"/>
              <a:t>the</a:t>
            </a:r>
            <a:r>
              <a:rPr sz="3100" spc="-120" dirty="0"/>
              <a:t> </a:t>
            </a:r>
            <a:r>
              <a:rPr sz="3100" spc="-10" dirty="0"/>
              <a:t>case</a:t>
            </a:r>
            <a:r>
              <a:rPr sz="3100" spc="-125" dirty="0"/>
              <a:t> </a:t>
            </a:r>
            <a:r>
              <a:rPr sz="3100" dirty="0"/>
              <a:t>of</a:t>
            </a:r>
            <a:r>
              <a:rPr sz="3100" spc="-110" dirty="0"/>
              <a:t> </a:t>
            </a:r>
            <a:r>
              <a:rPr sz="3100" spc="-35" dirty="0"/>
              <a:t>Cambridge</a:t>
            </a:r>
            <a:r>
              <a:rPr sz="3100" spc="-120" dirty="0"/>
              <a:t> </a:t>
            </a:r>
            <a:r>
              <a:rPr sz="3100" spc="-10" dirty="0"/>
              <a:t>Analytica</a:t>
            </a:r>
            <a:endParaRPr sz="3100"/>
          </a:p>
        </p:txBody>
      </p:sp>
      <p:sp>
        <p:nvSpPr>
          <p:cNvPr id="3" name="object 3"/>
          <p:cNvSpPr txBox="1"/>
          <p:nvPr/>
        </p:nvSpPr>
        <p:spPr>
          <a:xfrm>
            <a:off x="830173" y="2191308"/>
            <a:ext cx="3716654" cy="4895764"/>
          </a:xfrm>
          <a:prstGeom prst="rect">
            <a:avLst/>
          </a:prstGeom>
        </p:spPr>
        <p:txBody>
          <a:bodyPr vert="horz" wrap="square" lIns="0" tIns="74295" rIns="0" bIns="0" rtlCol="0">
            <a:spAutoFit/>
          </a:bodyPr>
          <a:lstStyle/>
          <a:p>
            <a:pPr marL="12700" marR="5080" algn="just">
              <a:lnSpc>
                <a:spcPct val="78700"/>
              </a:lnSpc>
              <a:spcBef>
                <a:spcPts val="585"/>
              </a:spcBef>
              <a:tabLst>
                <a:tab pos="524510" algn="l"/>
                <a:tab pos="626745" algn="l"/>
                <a:tab pos="840105" algn="l"/>
                <a:tab pos="1014730" algn="l"/>
                <a:tab pos="1574800" algn="l"/>
                <a:tab pos="1642110" algn="l"/>
                <a:tab pos="1947545" algn="l"/>
                <a:tab pos="2030095" algn="l"/>
                <a:tab pos="2087245" algn="l"/>
                <a:tab pos="2106295" algn="l"/>
                <a:tab pos="2307590" algn="l"/>
                <a:tab pos="2781935" algn="l"/>
                <a:tab pos="2834640" algn="l"/>
                <a:tab pos="2890520" algn="l"/>
                <a:tab pos="2994025" algn="l"/>
                <a:tab pos="3124835" algn="l"/>
                <a:tab pos="3253104" algn="l"/>
                <a:tab pos="3348990" algn="l"/>
              </a:tabLst>
            </a:pPr>
            <a:r>
              <a:rPr lang="el-GR" dirty="0">
                <a:latin typeface="+mj-lt"/>
              </a:rPr>
              <a:t>Τέλος (</a:t>
            </a:r>
            <a:r>
              <a:rPr lang="el-GR" b="1" dirty="0">
                <a:solidFill>
                  <a:schemeClr val="accent1"/>
                </a:solidFill>
                <a:latin typeface="+mj-lt"/>
              </a:rPr>
              <a:t>στάδιο 4</a:t>
            </a:r>
            <a:r>
              <a:rPr lang="el-GR" dirty="0">
                <a:latin typeface="+mj-lt"/>
              </a:rPr>
              <a:t>), με βάση αυτό το προσωπικό/πολιτικό προφίλ, </a:t>
            </a:r>
            <a:r>
              <a:rPr lang="el-GR" b="1" dirty="0">
                <a:solidFill>
                  <a:srgbClr val="C00000"/>
                </a:solidFill>
                <a:latin typeface="+mj-lt"/>
              </a:rPr>
              <a:t>εντοπίστηκαν οι ενδεχόμενοι ψηφοφόροι που ήταν πιθανό να αλλάξουν την εκλογική τους συμπεριφορά </a:t>
            </a:r>
            <a:r>
              <a:rPr lang="el-GR" dirty="0">
                <a:latin typeface="+mj-lt"/>
              </a:rPr>
              <a:t>(αρχικά </a:t>
            </a:r>
            <a:r>
              <a:rPr lang="el-GR" b="1" dirty="0">
                <a:solidFill>
                  <a:schemeClr val="tx1"/>
                </a:solidFill>
                <a:latin typeface="+mj-lt"/>
              </a:rPr>
              <a:t>2 εκατομμύρια άτομα σε 11 πολιτείες των ΗΠΑ</a:t>
            </a:r>
            <a:r>
              <a:rPr lang="el-GR" dirty="0">
                <a:latin typeface="+mj-lt"/>
              </a:rPr>
              <a:t>, στις οποίες μια μικρή αλλαγή θα μπορούσε να κάνει τη διαφορά), αν τους δίνονταν τα κατάλληλα μηνύματα. </a:t>
            </a:r>
            <a:r>
              <a:rPr lang="el-GR" b="1" dirty="0">
                <a:solidFill>
                  <a:srgbClr val="C00000"/>
                </a:solidFill>
                <a:latin typeface="+mj-lt"/>
              </a:rPr>
              <a:t>Στους ψηφοφόρους αυτούς απευθύνονταν εξατομικευμένες πολιτικές διαφημίσεις </a:t>
            </a:r>
            <a:r>
              <a:rPr lang="el-GR" dirty="0">
                <a:latin typeface="+mj-lt"/>
              </a:rPr>
              <a:t>και άλλα μηνύματα που θα μπορούσαν να προκαλέσουν την επιθυμητή αλλαγή στην εκλογική συμπεριφορά, ενδεχομένως βασιζόμενοι στα συναισθήματα και τις προκαταλήψεις τους και χωρίς να τους γνωστοποιείται ο σκοπός των μηνυμάτων αυτών.</a:t>
            </a:r>
            <a:br>
              <a:rPr lang="el-GR" dirty="0">
                <a:latin typeface="+mj-lt"/>
              </a:rPr>
            </a:br>
            <a:br>
              <a:rPr lang="el-GR" dirty="0">
                <a:latin typeface="+mj-lt"/>
              </a:rPr>
            </a:br>
            <a:endParaRPr dirty="0">
              <a:latin typeface="+mj-lt"/>
              <a:cs typeface="Calibri"/>
            </a:endParaRPr>
          </a:p>
        </p:txBody>
      </p:sp>
      <p:sp>
        <p:nvSpPr>
          <p:cNvPr id="4" name="object 4"/>
          <p:cNvSpPr/>
          <p:nvPr/>
        </p:nvSpPr>
        <p:spPr>
          <a:xfrm>
            <a:off x="152400" y="4770691"/>
            <a:ext cx="864235" cy="1718945"/>
          </a:xfrm>
          <a:custGeom>
            <a:avLst/>
            <a:gdLst/>
            <a:ahLst/>
            <a:cxnLst/>
            <a:rect l="l" t="t" r="r" b="b"/>
            <a:pathLst>
              <a:path w="864235" h="1718945">
                <a:moveTo>
                  <a:pt x="864044" y="859332"/>
                </a:moveTo>
                <a:lnTo>
                  <a:pt x="0" y="0"/>
                </a:lnTo>
                <a:lnTo>
                  <a:pt x="0" y="1718665"/>
                </a:lnTo>
                <a:lnTo>
                  <a:pt x="416420" y="1304505"/>
                </a:lnTo>
                <a:lnTo>
                  <a:pt x="571500" y="1459547"/>
                </a:lnTo>
                <a:lnTo>
                  <a:pt x="864044" y="1167053"/>
                </a:lnTo>
                <a:lnTo>
                  <a:pt x="709739" y="1012786"/>
                </a:lnTo>
                <a:lnTo>
                  <a:pt x="864044" y="859332"/>
                </a:lnTo>
                <a:close/>
              </a:path>
            </a:pathLst>
          </a:custGeom>
          <a:solidFill>
            <a:srgbClr val="4371C4">
              <a:alpha val="30198"/>
            </a:srgbClr>
          </a:solidFill>
        </p:spPr>
        <p:txBody>
          <a:bodyPr wrap="square" lIns="0" tIns="0" rIns="0" bIns="0" rtlCol="0"/>
          <a:lstStyle/>
          <a:p>
            <a:endParaRPr/>
          </a:p>
        </p:txBody>
      </p:sp>
      <p:sp>
        <p:nvSpPr>
          <p:cNvPr id="5" name="object 5"/>
          <p:cNvSpPr/>
          <p:nvPr/>
        </p:nvSpPr>
        <p:spPr>
          <a:xfrm>
            <a:off x="9712173" y="850899"/>
            <a:ext cx="829310" cy="1649095"/>
          </a:xfrm>
          <a:custGeom>
            <a:avLst/>
            <a:gdLst/>
            <a:ahLst/>
            <a:cxnLst/>
            <a:rect l="l" t="t" r="r" b="b"/>
            <a:pathLst>
              <a:path w="829309" h="1649095">
                <a:moveTo>
                  <a:pt x="828827" y="0"/>
                </a:moveTo>
                <a:lnTo>
                  <a:pt x="0" y="824306"/>
                </a:lnTo>
                <a:lnTo>
                  <a:pt x="151155" y="974661"/>
                </a:lnTo>
                <a:lnTo>
                  <a:pt x="0" y="1125791"/>
                </a:lnTo>
                <a:lnTo>
                  <a:pt x="297116" y="1422793"/>
                </a:lnTo>
                <a:lnTo>
                  <a:pt x="449046" y="1270914"/>
                </a:lnTo>
                <a:lnTo>
                  <a:pt x="828827" y="1648612"/>
                </a:lnTo>
                <a:lnTo>
                  <a:pt x="828827" y="0"/>
                </a:lnTo>
                <a:close/>
              </a:path>
            </a:pathLst>
          </a:custGeom>
          <a:solidFill>
            <a:srgbClr val="FFC000">
              <a:alpha val="30198"/>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4664468" y="3899153"/>
            <a:ext cx="1023975" cy="757515"/>
          </a:xfrm>
          <a:prstGeom prst="rect">
            <a:avLst/>
          </a:prstGeom>
        </p:spPr>
      </p:pic>
      <p:pic>
        <p:nvPicPr>
          <p:cNvPr id="7" name="object 7"/>
          <p:cNvPicPr/>
          <p:nvPr/>
        </p:nvPicPr>
        <p:blipFill>
          <a:blip r:embed="rId3" cstate="print"/>
          <a:stretch>
            <a:fillRect/>
          </a:stretch>
        </p:blipFill>
        <p:spPr>
          <a:xfrm>
            <a:off x="5806084" y="3375685"/>
            <a:ext cx="2755945" cy="1703768"/>
          </a:xfrm>
          <a:prstGeom prst="rect">
            <a:avLst/>
          </a:prstGeom>
        </p:spPr>
      </p:pic>
      <p:pic>
        <p:nvPicPr>
          <p:cNvPr id="8" name="object 8"/>
          <p:cNvPicPr/>
          <p:nvPr/>
        </p:nvPicPr>
        <p:blipFill>
          <a:blip r:embed="rId4" cstate="print"/>
          <a:stretch>
            <a:fillRect/>
          </a:stretch>
        </p:blipFill>
        <p:spPr>
          <a:xfrm>
            <a:off x="8693506" y="3917928"/>
            <a:ext cx="1267952" cy="7458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51062" y="850900"/>
            <a:ext cx="967740" cy="407670"/>
          </a:xfrm>
          <a:custGeom>
            <a:avLst/>
            <a:gdLst/>
            <a:ahLst/>
            <a:cxnLst/>
            <a:rect l="l" t="t" r="r" b="b"/>
            <a:pathLst>
              <a:path w="967740" h="407669">
                <a:moveTo>
                  <a:pt x="483590" y="407187"/>
                </a:moveTo>
                <a:lnTo>
                  <a:pt x="433270" y="404646"/>
                </a:lnTo>
                <a:lnTo>
                  <a:pt x="384404" y="397190"/>
                </a:lnTo>
                <a:lnTo>
                  <a:pt x="337238" y="385065"/>
                </a:lnTo>
                <a:lnTo>
                  <a:pt x="292020" y="368520"/>
                </a:lnTo>
                <a:lnTo>
                  <a:pt x="248999" y="347800"/>
                </a:lnTo>
                <a:lnTo>
                  <a:pt x="208420" y="323154"/>
                </a:lnTo>
                <a:lnTo>
                  <a:pt x="170532" y="294830"/>
                </a:lnTo>
                <a:lnTo>
                  <a:pt x="135582" y="263074"/>
                </a:lnTo>
                <a:lnTo>
                  <a:pt x="103817" y="228135"/>
                </a:lnTo>
                <a:lnTo>
                  <a:pt x="75485" y="190258"/>
                </a:lnTo>
                <a:lnTo>
                  <a:pt x="50834" y="149693"/>
                </a:lnTo>
                <a:lnTo>
                  <a:pt x="30110" y="106687"/>
                </a:lnTo>
                <a:lnTo>
                  <a:pt x="13561" y="61486"/>
                </a:lnTo>
                <a:lnTo>
                  <a:pt x="1435" y="14338"/>
                </a:lnTo>
                <a:lnTo>
                  <a:pt x="0" y="0"/>
                </a:lnTo>
                <a:lnTo>
                  <a:pt x="967181" y="0"/>
                </a:lnTo>
                <a:lnTo>
                  <a:pt x="953617" y="61486"/>
                </a:lnTo>
                <a:lnTo>
                  <a:pt x="937066" y="106687"/>
                </a:lnTo>
                <a:lnTo>
                  <a:pt x="916340" y="149693"/>
                </a:lnTo>
                <a:lnTo>
                  <a:pt x="891687" y="190258"/>
                </a:lnTo>
                <a:lnTo>
                  <a:pt x="863354" y="228135"/>
                </a:lnTo>
                <a:lnTo>
                  <a:pt x="831589" y="263074"/>
                </a:lnTo>
                <a:lnTo>
                  <a:pt x="796639" y="294830"/>
                </a:lnTo>
                <a:lnTo>
                  <a:pt x="758751" y="323154"/>
                </a:lnTo>
                <a:lnTo>
                  <a:pt x="718173" y="347800"/>
                </a:lnTo>
                <a:lnTo>
                  <a:pt x="675152" y="368520"/>
                </a:lnTo>
                <a:lnTo>
                  <a:pt x="629936" y="385065"/>
                </a:lnTo>
                <a:lnTo>
                  <a:pt x="582772" y="397190"/>
                </a:lnTo>
                <a:lnTo>
                  <a:pt x="533908" y="404646"/>
                </a:lnTo>
                <a:lnTo>
                  <a:pt x="483590" y="407187"/>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931830" y="578483"/>
            <a:ext cx="6853270" cy="1117614"/>
          </a:xfrm>
          <a:prstGeom prst="rect">
            <a:avLst/>
          </a:prstGeom>
        </p:spPr>
        <p:txBody>
          <a:bodyPr vert="horz" wrap="square" lIns="0" tIns="65405" rIns="0" bIns="0" rtlCol="0">
            <a:spAutoFit/>
          </a:bodyPr>
          <a:lstStyle/>
          <a:p>
            <a:pPr marL="12700" marR="5080">
              <a:lnSpc>
                <a:spcPts val="4100"/>
              </a:lnSpc>
              <a:spcBef>
                <a:spcPts val="515"/>
              </a:spcBef>
            </a:pPr>
            <a:r>
              <a:rPr lang="el-GR" spc="-70" dirty="0"/>
              <a:t>Προς έναν καπιταλισμό επιτήρησης ή προς ένα κράτος επιτήρησης;</a:t>
            </a:r>
            <a:endParaRPr spc="-10" dirty="0"/>
          </a:p>
        </p:txBody>
      </p:sp>
      <p:sp>
        <p:nvSpPr>
          <p:cNvPr id="4" name="object 4"/>
          <p:cNvSpPr/>
          <p:nvPr/>
        </p:nvSpPr>
        <p:spPr>
          <a:xfrm>
            <a:off x="571792" y="4395838"/>
            <a:ext cx="1712595" cy="1841500"/>
          </a:xfrm>
          <a:custGeom>
            <a:avLst/>
            <a:gdLst/>
            <a:ahLst/>
            <a:cxnLst/>
            <a:rect l="l" t="t" r="r" b="b"/>
            <a:pathLst>
              <a:path w="1712595" h="1841500">
                <a:moveTo>
                  <a:pt x="94018" y="430009"/>
                </a:moveTo>
                <a:lnTo>
                  <a:pt x="53552" y="421116"/>
                </a:lnTo>
                <a:lnTo>
                  <a:pt x="31203" y="386257"/>
                </a:lnTo>
                <a:lnTo>
                  <a:pt x="20637" y="327126"/>
                </a:lnTo>
                <a:lnTo>
                  <a:pt x="9232" y="237375"/>
                </a:lnTo>
                <a:lnTo>
                  <a:pt x="2336" y="146342"/>
                </a:lnTo>
                <a:lnTo>
                  <a:pt x="0" y="55460"/>
                </a:lnTo>
                <a:lnTo>
                  <a:pt x="3729" y="34304"/>
                </a:lnTo>
                <a:lnTo>
                  <a:pt x="14893" y="16814"/>
                </a:lnTo>
                <a:lnTo>
                  <a:pt x="31796" y="4783"/>
                </a:lnTo>
                <a:lnTo>
                  <a:pt x="52743" y="0"/>
                </a:lnTo>
                <a:lnTo>
                  <a:pt x="73899" y="3724"/>
                </a:lnTo>
                <a:lnTo>
                  <a:pt x="91389" y="14887"/>
                </a:lnTo>
                <a:lnTo>
                  <a:pt x="103420" y="31789"/>
                </a:lnTo>
                <a:lnTo>
                  <a:pt x="108203" y="52730"/>
                </a:lnTo>
                <a:lnTo>
                  <a:pt x="110420" y="139496"/>
                </a:lnTo>
                <a:lnTo>
                  <a:pt x="110429" y="141141"/>
                </a:lnTo>
                <a:lnTo>
                  <a:pt x="110544" y="142227"/>
                </a:lnTo>
                <a:lnTo>
                  <a:pt x="116824" y="225082"/>
                </a:lnTo>
                <a:lnTo>
                  <a:pt x="117030" y="227799"/>
                </a:lnTo>
                <a:lnTo>
                  <a:pt x="127510" y="309460"/>
                </a:lnTo>
                <a:lnTo>
                  <a:pt x="127850" y="312140"/>
                </a:lnTo>
                <a:lnTo>
                  <a:pt x="137769" y="367207"/>
                </a:lnTo>
                <a:lnTo>
                  <a:pt x="137287" y="388689"/>
                </a:lnTo>
                <a:lnTo>
                  <a:pt x="128895" y="407666"/>
                </a:lnTo>
                <a:lnTo>
                  <a:pt x="114002" y="422114"/>
                </a:lnTo>
                <a:lnTo>
                  <a:pt x="94018" y="430009"/>
                </a:lnTo>
                <a:close/>
              </a:path>
              <a:path w="1712595" h="1841500">
                <a:moveTo>
                  <a:pt x="110489" y="142227"/>
                </a:moveTo>
                <a:lnTo>
                  <a:pt x="110337" y="139496"/>
                </a:lnTo>
                <a:lnTo>
                  <a:pt x="110462" y="141141"/>
                </a:lnTo>
                <a:lnTo>
                  <a:pt x="110489" y="142227"/>
                </a:lnTo>
                <a:close/>
              </a:path>
              <a:path w="1712595" h="1841500">
                <a:moveTo>
                  <a:pt x="110462" y="141141"/>
                </a:moveTo>
                <a:lnTo>
                  <a:pt x="110337" y="139496"/>
                </a:lnTo>
                <a:lnTo>
                  <a:pt x="110462" y="141141"/>
                </a:lnTo>
                <a:close/>
              </a:path>
              <a:path w="1712595" h="1841500">
                <a:moveTo>
                  <a:pt x="110544" y="142227"/>
                </a:moveTo>
                <a:lnTo>
                  <a:pt x="110462" y="141141"/>
                </a:lnTo>
                <a:lnTo>
                  <a:pt x="110544" y="142227"/>
                </a:lnTo>
                <a:close/>
              </a:path>
              <a:path w="1712595" h="1841500">
                <a:moveTo>
                  <a:pt x="117030" y="227799"/>
                </a:moveTo>
                <a:lnTo>
                  <a:pt x="116789" y="225082"/>
                </a:lnTo>
                <a:lnTo>
                  <a:pt x="116876" y="225770"/>
                </a:lnTo>
                <a:lnTo>
                  <a:pt x="117030" y="227799"/>
                </a:lnTo>
                <a:close/>
              </a:path>
              <a:path w="1712595" h="1841500">
                <a:moveTo>
                  <a:pt x="116876" y="225770"/>
                </a:moveTo>
                <a:lnTo>
                  <a:pt x="116789" y="225082"/>
                </a:lnTo>
                <a:lnTo>
                  <a:pt x="116876" y="225770"/>
                </a:lnTo>
                <a:close/>
              </a:path>
              <a:path w="1712595" h="1841500">
                <a:moveTo>
                  <a:pt x="117134" y="227799"/>
                </a:moveTo>
                <a:lnTo>
                  <a:pt x="116876" y="225770"/>
                </a:lnTo>
                <a:lnTo>
                  <a:pt x="117134" y="227799"/>
                </a:lnTo>
                <a:close/>
              </a:path>
              <a:path w="1712595" h="1841500">
                <a:moveTo>
                  <a:pt x="127850" y="312140"/>
                </a:moveTo>
                <a:lnTo>
                  <a:pt x="127457" y="309460"/>
                </a:lnTo>
                <a:lnTo>
                  <a:pt x="127641" y="310493"/>
                </a:lnTo>
                <a:lnTo>
                  <a:pt x="127850" y="312140"/>
                </a:lnTo>
                <a:close/>
              </a:path>
              <a:path w="1712595" h="1841500">
                <a:moveTo>
                  <a:pt x="127641" y="310493"/>
                </a:moveTo>
                <a:lnTo>
                  <a:pt x="127457" y="309460"/>
                </a:lnTo>
                <a:lnTo>
                  <a:pt x="127641" y="310493"/>
                </a:lnTo>
                <a:close/>
              </a:path>
              <a:path w="1712595" h="1841500">
                <a:moveTo>
                  <a:pt x="127935" y="312140"/>
                </a:moveTo>
                <a:lnTo>
                  <a:pt x="127641" y="310493"/>
                </a:lnTo>
                <a:lnTo>
                  <a:pt x="127935" y="312140"/>
                </a:lnTo>
                <a:close/>
              </a:path>
              <a:path w="1712595" h="1841500">
                <a:moveTo>
                  <a:pt x="371198" y="1120601"/>
                </a:moveTo>
                <a:lnTo>
                  <a:pt x="336105" y="1098600"/>
                </a:lnTo>
                <a:lnTo>
                  <a:pt x="306387" y="1056779"/>
                </a:lnTo>
                <a:lnTo>
                  <a:pt x="259714" y="984046"/>
                </a:lnTo>
                <a:lnTo>
                  <a:pt x="216547" y="908938"/>
                </a:lnTo>
                <a:lnTo>
                  <a:pt x="176911" y="831595"/>
                </a:lnTo>
                <a:lnTo>
                  <a:pt x="162296" y="788974"/>
                </a:lnTo>
                <a:lnTo>
                  <a:pt x="165782" y="768527"/>
                </a:lnTo>
                <a:lnTo>
                  <a:pt x="176684" y="750881"/>
                </a:lnTo>
                <a:lnTo>
                  <a:pt x="194132" y="738339"/>
                </a:lnTo>
                <a:lnTo>
                  <a:pt x="215074" y="733542"/>
                </a:lnTo>
                <a:lnTo>
                  <a:pt x="235521" y="737028"/>
                </a:lnTo>
                <a:lnTo>
                  <a:pt x="253168" y="747930"/>
                </a:lnTo>
                <a:lnTo>
                  <a:pt x="265709" y="765378"/>
                </a:lnTo>
                <a:lnTo>
                  <a:pt x="273931" y="783475"/>
                </a:lnTo>
                <a:lnTo>
                  <a:pt x="274993" y="785812"/>
                </a:lnTo>
                <a:lnTo>
                  <a:pt x="311071" y="856157"/>
                </a:lnTo>
                <a:lnTo>
                  <a:pt x="312242" y="858443"/>
                </a:lnTo>
                <a:lnTo>
                  <a:pt x="351604" y="926757"/>
                </a:lnTo>
                <a:lnTo>
                  <a:pt x="352882" y="928979"/>
                </a:lnTo>
                <a:lnTo>
                  <a:pt x="395417" y="995159"/>
                </a:lnTo>
                <a:lnTo>
                  <a:pt x="396786" y="997292"/>
                </a:lnTo>
                <a:lnTo>
                  <a:pt x="424319" y="1035888"/>
                </a:lnTo>
                <a:lnTo>
                  <a:pt x="433055" y="1055519"/>
                </a:lnTo>
                <a:lnTo>
                  <a:pt x="433570" y="1076258"/>
                </a:lnTo>
                <a:lnTo>
                  <a:pt x="426271" y="1095677"/>
                </a:lnTo>
                <a:lnTo>
                  <a:pt x="411568" y="1111351"/>
                </a:lnTo>
                <a:lnTo>
                  <a:pt x="391937" y="1120087"/>
                </a:lnTo>
                <a:lnTo>
                  <a:pt x="371198" y="1120601"/>
                </a:lnTo>
                <a:close/>
              </a:path>
              <a:path w="1712595" h="1841500">
                <a:moveTo>
                  <a:pt x="274993" y="785812"/>
                </a:moveTo>
                <a:lnTo>
                  <a:pt x="273850" y="783475"/>
                </a:lnTo>
                <a:lnTo>
                  <a:pt x="274570" y="784883"/>
                </a:lnTo>
                <a:lnTo>
                  <a:pt x="274993" y="785812"/>
                </a:lnTo>
                <a:close/>
              </a:path>
              <a:path w="1712595" h="1841500">
                <a:moveTo>
                  <a:pt x="274570" y="784883"/>
                </a:moveTo>
                <a:lnTo>
                  <a:pt x="273850" y="783475"/>
                </a:lnTo>
                <a:lnTo>
                  <a:pt x="274570" y="784883"/>
                </a:lnTo>
                <a:close/>
              </a:path>
              <a:path w="1712595" h="1841500">
                <a:moveTo>
                  <a:pt x="275046" y="785812"/>
                </a:moveTo>
                <a:lnTo>
                  <a:pt x="274570" y="784883"/>
                </a:lnTo>
                <a:lnTo>
                  <a:pt x="275046" y="785812"/>
                </a:lnTo>
                <a:close/>
              </a:path>
              <a:path w="1712595" h="1841500">
                <a:moveTo>
                  <a:pt x="312242" y="858443"/>
                </a:moveTo>
                <a:lnTo>
                  <a:pt x="311010" y="856157"/>
                </a:lnTo>
                <a:lnTo>
                  <a:pt x="311570" y="857131"/>
                </a:lnTo>
                <a:lnTo>
                  <a:pt x="312242" y="858443"/>
                </a:lnTo>
                <a:close/>
              </a:path>
              <a:path w="1712595" h="1841500">
                <a:moveTo>
                  <a:pt x="311570" y="857131"/>
                </a:moveTo>
                <a:lnTo>
                  <a:pt x="311010" y="856157"/>
                </a:lnTo>
                <a:lnTo>
                  <a:pt x="311570" y="857131"/>
                </a:lnTo>
                <a:close/>
              </a:path>
              <a:path w="1712595" h="1841500">
                <a:moveTo>
                  <a:pt x="312324" y="858443"/>
                </a:moveTo>
                <a:lnTo>
                  <a:pt x="311570" y="857131"/>
                </a:lnTo>
                <a:lnTo>
                  <a:pt x="312324" y="858443"/>
                </a:lnTo>
                <a:close/>
              </a:path>
              <a:path w="1712595" h="1841500">
                <a:moveTo>
                  <a:pt x="352882" y="928979"/>
                </a:moveTo>
                <a:lnTo>
                  <a:pt x="351536" y="926757"/>
                </a:lnTo>
                <a:lnTo>
                  <a:pt x="352194" y="927783"/>
                </a:lnTo>
                <a:lnTo>
                  <a:pt x="352882" y="928979"/>
                </a:lnTo>
                <a:close/>
              </a:path>
              <a:path w="1712595" h="1841500">
                <a:moveTo>
                  <a:pt x="352194" y="927783"/>
                </a:moveTo>
                <a:lnTo>
                  <a:pt x="351536" y="926757"/>
                </a:lnTo>
                <a:lnTo>
                  <a:pt x="352194" y="927783"/>
                </a:lnTo>
                <a:close/>
              </a:path>
              <a:path w="1712595" h="1841500">
                <a:moveTo>
                  <a:pt x="352961" y="928979"/>
                </a:moveTo>
                <a:lnTo>
                  <a:pt x="352194" y="927783"/>
                </a:lnTo>
                <a:lnTo>
                  <a:pt x="352961" y="928979"/>
                </a:lnTo>
                <a:close/>
              </a:path>
              <a:path w="1712595" h="1841500">
                <a:moveTo>
                  <a:pt x="396786" y="997292"/>
                </a:moveTo>
                <a:lnTo>
                  <a:pt x="395338" y="995159"/>
                </a:lnTo>
                <a:lnTo>
                  <a:pt x="396141" y="996287"/>
                </a:lnTo>
                <a:lnTo>
                  <a:pt x="396786" y="997292"/>
                </a:lnTo>
                <a:close/>
              </a:path>
              <a:path w="1712595" h="1841500">
                <a:moveTo>
                  <a:pt x="396141" y="996287"/>
                </a:moveTo>
                <a:lnTo>
                  <a:pt x="395338" y="995159"/>
                </a:lnTo>
                <a:lnTo>
                  <a:pt x="396141" y="996287"/>
                </a:lnTo>
                <a:close/>
              </a:path>
              <a:path w="1712595" h="1841500">
                <a:moveTo>
                  <a:pt x="396856" y="997292"/>
                </a:moveTo>
                <a:lnTo>
                  <a:pt x="396141" y="996287"/>
                </a:lnTo>
                <a:lnTo>
                  <a:pt x="396856" y="997292"/>
                </a:lnTo>
                <a:close/>
              </a:path>
              <a:path w="1712595" h="1841500">
                <a:moveTo>
                  <a:pt x="932894" y="1622677"/>
                </a:moveTo>
                <a:lnTo>
                  <a:pt x="863600" y="1587741"/>
                </a:lnTo>
                <a:lnTo>
                  <a:pt x="790829" y="1541119"/>
                </a:lnTo>
                <a:lnTo>
                  <a:pt x="720534" y="1491106"/>
                </a:lnTo>
                <a:lnTo>
                  <a:pt x="652767" y="1437881"/>
                </a:lnTo>
                <a:lnTo>
                  <a:pt x="624730" y="1407991"/>
                </a:lnTo>
                <a:lnTo>
                  <a:pt x="619315" y="1387979"/>
                </a:lnTo>
                <a:lnTo>
                  <a:pt x="621805" y="1367392"/>
                </a:lnTo>
                <a:lnTo>
                  <a:pt x="632371" y="1348676"/>
                </a:lnTo>
                <a:lnTo>
                  <a:pt x="649394" y="1335554"/>
                </a:lnTo>
                <a:lnTo>
                  <a:pt x="669432" y="1330155"/>
                </a:lnTo>
                <a:lnTo>
                  <a:pt x="690028" y="1332654"/>
                </a:lnTo>
                <a:lnTo>
                  <a:pt x="708723" y="1343228"/>
                </a:lnTo>
                <a:lnTo>
                  <a:pt x="720728" y="1353642"/>
                </a:lnTo>
                <a:lnTo>
                  <a:pt x="722617" y="1355280"/>
                </a:lnTo>
                <a:lnTo>
                  <a:pt x="784338" y="1403692"/>
                </a:lnTo>
                <a:lnTo>
                  <a:pt x="786358" y="1405280"/>
                </a:lnTo>
                <a:lnTo>
                  <a:pt x="786507" y="1405280"/>
                </a:lnTo>
                <a:lnTo>
                  <a:pt x="850452" y="1450771"/>
                </a:lnTo>
                <a:lnTo>
                  <a:pt x="852487" y="1452219"/>
                </a:lnTo>
                <a:lnTo>
                  <a:pt x="918801" y="1494624"/>
                </a:lnTo>
                <a:lnTo>
                  <a:pt x="920902" y="1495971"/>
                </a:lnTo>
                <a:lnTo>
                  <a:pt x="921058" y="1495971"/>
                </a:lnTo>
                <a:lnTo>
                  <a:pt x="966495" y="1522107"/>
                </a:lnTo>
                <a:lnTo>
                  <a:pt x="982627" y="1536280"/>
                </a:lnTo>
                <a:lnTo>
                  <a:pt x="991750" y="1554891"/>
                </a:lnTo>
                <a:lnTo>
                  <a:pt x="993218" y="1575566"/>
                </a:lnTo>
                <a:lnTo>
                  <a:pt x="986383" y="1595932"/>
                </a:lnTo>
                <a:lnTo>
                  <a:pt x="972210" y="1612065"/>
                </a:lnTo>
                <a:lnTo>
                  <a:pt x="953585" y="1621194"/>
                </a:lnTo>
                <a:lnTo>
                  <a:pt x="932894" y="1622677"/>
                </a:lnTo>
                <a:close/>
              </a:path>
              <a:path w="1712595" h="1841500">
                <a:moveTo>
                  <a:pt x="722617" y="1355280"/>
                </a:moveTo>
                <a:lnTo>
                  <a:pt x="720636" y="1353642"/>
                </a:lnTo>
                <a:lnTo>
                  <a:pt x="721618" y="1354413"/>
                </a:lnTo>
                <a:lnTo>
                  <a:pt x="722617" y="1355280"/>
                </a:lnTo>
                <a:close/>
              </a:path>
              <a:path w="1712595" h="1841500">
                <a:moveTo>
                  <a:pt x="721618" y="1354413"/>
                </a:moveTo>
                <a:lnTo>
                  <a:pt x="720636" y="1353642"/>
                </a:lnTo>
                <a:lnTo>
                  <a:pt x="721618" y="1354413"/>
                </a:lnTo>
                <a:close/>
              </a:path>
              <a:path w="1712595" h="1841500">
                <a:moveTo>
                  <a:pt x="722721" y="1355280"/>
                </a:moveTo>
                <a:lnTo>
                  <a:pt x="721618" y="1354413"/>
                </a:lnTo>
                <a:lnTo>
                  <a:pt x="722721" y="1355280"/>
                </a:lnTo>
                <a:close/>
              </a:path>
              <a:path w="1712595" h="1841500">
                <a:moveTo>
                  <a:pt x="786358" y="1405280"/>
                </a:moveTo>
                <a:lnTo>
                  <a:pt x="784275" y="1403692"/>
                </a:lnTo>
                <a:lnTo>
                  <a:pt x="784934" y="1404161"/>
                </a:lnTo>
                <a:lnTo>
                  <a:pt x="786358" y="1405280"/>
                </a:lnTo>
                <a:close/>
              </a:path>
              <a:path w="1712595" h="1841500">
                <a:moveTo>
                  <a:pt x="784934" y="1404161"/>
                </a:moveTo>
                <a:lnTo>
                  <a:pt x="784275" y="1403692"/>
                </a:lnTo>
                <a:lnTo>
                  <a:pt x="784934" y="1404161"/>
                </a:lnTo>
                <a:close/>
              </a:path>
              <a:path w="1712595" h="1841500">
                <a:moveTo>
                  <a:pt x="786507" y="1405280"/>
                </a:moveTo>
                <a:lnTo>
                  <a:pt x="786358" y="1405280"/>
                </a:lnTo>
                <a:lnTo>
                  <a:pt x="784934" y="1404161"/>
                </a:lnTo>
                <a:lnTo>
                  <a:pt x="786507" y="1405280"/>
                </a:lnTo>
                <a:close/>
              </a:path>
              <a:path w="1712595" h="1841500">
                <a:moveTo>
                  <a:pt x="852487" y="1452219"/>
                </a:moveTo>
                <a:lnTo>
                  <a:pt x="850353" y="1450771"/>
                </a:lnTo>
                <a:lnTo>
                  <a:pt x="851344" y="1451406"/>
                </a:lnTo>
                <a:lnTo>
                  <a:pt x="852487" y="1452219"/>
                </a:lnTo>
                <a:close/>
              </a:path>
              <a:path w="1712595" h="1841500">
                <a:moveTo>
                  <a:pt x="851344" y="1451406"/>
                </a:moveTo>
                <a:lnTo>
                  <a:pt x="850353" y="1450771"/>
                </a:lnTo>
                <a:lnTo>
                  <a:pt x="851344" y="1451406"/>
                </a:lnTo>
                <a:close/>
              </a:path>
              <a:path w="1712595" h="1841500">
                <a:moveTo>
                  <a:pt x="852613" y="1452219"/>
                </a:moveTo>
                <a:lnTo>
                  <a:pt x="851344" y="1451406"/>
                </a:lnTo>
                <a:lnTo>
                  <a:pt x="852613" y="1452219"/>
                </a:lnTo>
                <a:close/>
              </a:path>
              <a:path w="1712595" h="1841500">
                <a:moveTo>
                  <a:pt x="920902" y="1495971"/>
                </a:moveTo>
                <a:lnTo>
                  <a:pt x="918718" y="1494624"/>
                </a:lnTo>
                <a:lnTo>
                  <a:pt x="919532" y="1495093"/>
                </a:lnTo>
                <a:lnTo>
                  <a:pt x="920902" y="1495971"/>
                </a:lnTo>
                <a:close/>
              </a:path>
              <a:path w="1712595" h="1841500">
                <a:moveTo>
                  <a:pt x="919532" y="1495093"/>
                </a:moveTo>
                <a:lnTo>
                  <a:pt x="918718" y="1494624"/>
                </a:lnTo>
                <a:lnTo>
                  <a:pt x="919532" y="1495093"/>
                </a:lnTo>
                <a:close/>
              </a:path>
              <a:path w="1712595" h="1841500">
                <a:moveTo>
                  <a:pt x="921058" y="1495971"/>
                </a:moveTo>
                <a:lnTo>
                  <a:pt x="920902" y="1495971"/>
                </a:lnTo>
                <a:lnTo>
                  <a:pt x="919532" y="1495093"/>
                </a:lnTo>
                <a:lnTo>
                  <a:pt x="921058" y="1495971"/>
                </a:lnTo>
                <a:close/>
              </a:path>
              <a:path w="1712595" h="1841500">
                <a:moveTo>
                  <a:pt x="1654175" y="1841500"/>
                </a:moveTo>
                <a:lnTo>
                  <a:pt x="1610474" y="1838172"/>
                </a:lnTo>
                <a:lnTo>
                  <a:pt x="1520736" y="1826767"/>
                </a:lnTo>
                <a:lnTo>
                  <a:pt x="1432382" y="1810994"/>
                </a:lnTo>
                <a:lnTo>
                  <a:pt x="1345565" y="1790992"/>
                </a:lnTo>
                <a:lnTo>
                  <a:pt x="1304968" y="1775016"/>
                </a:lnTo>
                <a:lnTo>
                  <a:pt x="1285126" y="1739463"/>
                </a:lnTo>
                <a:lnTo>
                  <a:pt x="1286776" y="1718068"/>
                </a:lnTo>
                <a:lnTo>
                  <a:pt x="1296629" y="1698961"/>
                </a:lnTo>
                <a:lnTo>
                  <a:pt x="1312489" y="1685585"/>
                </a:lnTo>
                <a:lnTo>
                  <a:pt x="1332209" y="1679138"/>
                </a:lnTo>
                <a:lnTo>
                  <a:pt x="1353642" y="1680819"/>
                </a:lnTo>
                <a:lnTo>
                  <a:pt x="1371541" y="1685874"/>
                </a:lnTo>
                <a:lnTo>
                  <a:pt x="1371206" y="1685874"/>
                </a:lnTo>
                <a:lnTo>
                  <a:pt x="1373835" y="1686521"/>
                </a:lnTo>
                <a:lnTo>
                  <a:pt x="1374018" y="1686521"/>
                </a:lnTo>
                <a:lnTo>
                  <a:pt x="1453023" y="1704720"/>
                </a:lnTo>
                <a:lnTo>
                  <a:pt x="1452714" y="1704720"/>
                </a:lnTo>
                <a:lnTo>
                  <a:pt x="1455394" y="1705267"/>
                </a:lnTo>
                <a:lnTo>
                  <a:pt x="1455767" y="1705267"/>
                </a:lnTo>
                <a:lnTo>
                  <a:pt x="1535904" y="1719605"/>
                </a:lnTo>
                <a:lnTo>
                  <a:pt x="1535709" y="1719605"/>
                </a:lnTo>
                <a:lnTo>
                  <a:pt x="1538389" y="1720049"/>
                </a:lnTo>
                <a:lnTo>
                  <a:pt x="1539208" y="1720049"/>
                </a:lnTo>
                <a:lnTo>
                  <a:pt x="1620881" y="1730425"/>
                </a:lnTo>
                <a:lnTo>
                  <a:pt x="1620050" y="1730425"/>
                </a:lnTo>
                <a:lnTo>
                  <a:pt x="1622780" y="1730667"/>
                </a:lnTo>
                <a:lnTo>
                  <a:pt x="1623219" y="1730667"/>
                </a:lnTo>
                <a:lnTo>
                  <a:pt x="1662417" y="1733651"/>
                </a:lnTo>
                <a:lnTo>
                  <a:pt x="1683096" y="1739477"/>
                </a:lnTo>
                <a:lnTo>
                  <a:pt x="1699344" y="1752315"/>
                </a:lnTo>
                <a:lnTo>
                  <a:pt x="1709610" y="1770332"/>
                </a:lnTo>
                <a:lnTo>
                  <a:pt x="1712277" y="1791639"/>
                </a:lnTo>
                <a:lnTo>
                  <a:pt x="1706427" y="1812332"/>
                </a:lnTo>
                <a:lnTo>
                  <a:pt x="1693551" y="1828609"/>
                </a:lnTo>
                <a:lnTo>
                  <a:pt x="1675512" y="1838867"/>
                </a:lnTo>
                <a:lnTo>
                  <a:pt x="1654175" y="1841500"/>
                </a:lnTo>
                <a:close/>
              </a:path>
              <a:path w="1712595" h="1841500">
                <a:moveTo>
                  <a:pt x="1373835" y="1686521"/>
                </a:moveTo>
                <a:lnTo>
                  <a:pt x="1371206" y="1685874"/>
                </a:lnTo>
                <a:lnTo>
                  <a:pt x="1373025" y="1686293"/>
                </a:lnTo>
                <a:lnTo>
                  <a:pt x="1373835" y="1686521"/>
                </a:lnTo>
                <a:close/>
              </a:path>
              <a:path w="1712595" h="1841500">
                <a:moveTo>
                  <a:pt x="1373025" y="1686293"/>
                </a:moveTo>
                <a:lnTo>
                  <a:pt x="1371206" y="1685874"/>
                </a:lnTo>
                <a:lnTo>
                  <a:pt x="1371541" y="1685874"/>
                </a:lnTo>
                <a:lnTo>
                  <a:pt x="1373025" y="1686293"/>
                </a:lnTo>
                <a:close/>
              </a:path>
              <a:path w="1712595" h="1841500">
                <a:moveTo>
                  <a:pt x="1374018" y="1686521"/>
                </a:moveTo>
                <a:lnTo>
                  <a:pt x="1373835" y="1686521"/>
                </a:lnTo>
                <a:lnTo>
                  <a:pt x="1373025" y="1686293"/>
                </a:lnTo>
                <a:lnTo>
                  <a:pt x="1374018" y="1686521"/>
                </a:lnTo>
                <a:close/>
              </a:path>
              <a:path w="1712595" h="1841500">
                <a:moveTo>
                  <a:pt x="1455394" y="1705267"/>
                </a:moveTo>
                <a:lnTo>
                  <a:pt x="1452714" y="1704720"/>
                </a:lnTo>
                <a:lnTo>
                  <a:pt x="1454098" y="1704968"/>
                </a:lnTo>
                <a:lnTo>
                  <a:pt x="1455394" y="1705267"/>
                </a:lnTo>
                <a:close/>
              </a:path>
              <a:path w="1712595" h="1841500">
                <a:moveTo>
                  <a:pt x="1454098" y="1704968"/>
                </a:moveTo>
                <a:lnTo>
                  <a:pt x="1452714" y="1704720"/>
                </a:lnTo>
                <a:lnTo>
                  <a:pt x="1453023" y="1704720"/>
                </a:lnTo>
                <a:lnTo>
                  <a:pt x="1454098" y="1704968"/>
                </a:lnTo>
                <a:close/>
              </a:path>
              <a:path w="1712595" h="1841500">
                <a:moveTo>
                  <a:pt x="1455767" y="1705267"/>
                </a:moveTo>
                <a:lnTo>
                  <a:pt x="1455394" y="1705267"/>
                </a:lnTo>
                <a:lnTo>
                  <a:pt x="1454098" y="1704968"/>
                </a:lnTo>
                <a:lnTo>
                  <a:pt x="1455767" y="1705267"/>
                </a:lnTo>
                <a:close/>
              </a:path>
              <a:path w="1712595" h="1841500">
                <a:moveTo>
                  <a:pt x="1538389" y="1720049"/>
                </a:moveTo>
                <a:lnTo>
                  <a:pt x="1535709" y="1719605"/>
                </a:lnTo>
                <a:lnTo>
                  <a:pt x="1536383" y="1719690"/>
                </a:lnTo>
                <a:lnTo>
                  <a:pt x="1538389" y="1720049"/>
                </a:lnTo>
                <a:close/>
              </a:path>
              <a:path w="1712595" h="1841500">
                <a:moveTo>
                  <a:pt x="1536383" y="1719690"/>
                </a:moveTo>
                <a:lnTo>
                  <a:pt x="1535709" y="1719605"/>
                </a:lnTo>
                <a:lnTo>
                  <a:pt x="1535904" y="1719605"/>
                </a:lnTo>
                <a:lnTo>
                  <a:pt x="1536383" y="1719690"/>
                </a:lnTo>
                <a:close/>
              </a:path>
              <a:path w="1712595" h="1841500">
                <a:moveTo>
                  <a:pt x="1539208" y="1720049"/>
                </a:moveTo>
                <a:lnTo>
                  <a:pt x="1538389" y="1720049"/>
                </a:lnTo>
                <a:lnTo>
                  <a:pt x="1536383" y="1719690"/>
                </a:lnTo>
                <a:lnTo>
                  <a:pt x="1539208" y="1720049"/>
                </a:lnTo>
                <a:close/>
              </a:path>
              <a:path w="1712595" h="1841500">
                <a:moveTo>
                  <a:pt x="1622780" y="1730667"/>
                </a:moveTo>
                <a:lnTo>
                  <a:pt x="1620050" y="1730425"/>
                </a:lnTo>
                <a:lnTo>
                  <a:pt x="1622124" y="1730583"/>
                </a:lnTo>
                <a:lnTo>
                  <a:pt x="1622780" y="1730667"/>
                </a:lnTo>
                <a:close/>
              </a:path>
              <a:path w="1712595" h="1841500">
                <a:moveTo>
                  <a:pt x="1622124" y="1730583"/>
                </a:moveTo>
                <a:lnTo>
                  <a:pt x="1620050" y="1730425"/>
                </a:lnTo>
                <a:lnTo>
                  <a:pt x="1620881" y="1730425"/>
                </a:lnTo>
                <a:lnTo>
                  <a:pt x="1622124" y="1730583"/>
                </a:lnTo>
                <a:close/>
              </a:path>
              <a:path w="1712595" h="1841500">
                <a:moveTo>
                  <a:pt x="1623219" y="1730667"/>
                </a:moveTo>
                <a:lnTo>
                  <a:pt x="1622780" y="1730667"/>
                </a:lnTo>
                <a:lnTo>
                  <a:pt x="1622124" y="1730583"/>
                </a:lnTo>
                <a:lnTo>
                  <a:pt x="1623219" y="1730667"/>
                </a:lnTo>
                <a:close/>
              </a:path>
            </a:pathLst>
          </a:custGeom>
          <a:solidFill>
            <a:srgbClr val="FFC000"/>
          </a:solidFill>
        </p:spPr>
        <p:txBody>
          <a:bodyPr wrap="square" lIns="0" tIns="0" rIns="0" bIns="0" rtlCol="0"/>
          <a:lstStyle/>
          <a:p>
            <a:endParaRPr/>
          </a:p>
        </p:txBody>
      </p:sp>
      <p:sp>
        <p:nvSpPr>
          <p:cNvPr id="5" name="object 5"/>
          <p:cNvSpPr txBox="1"/>
          <p:nvPr/>
        </p:nvSpPr>
        <p:spPr>
          <a:xfrm>
            <a:off x="931830" y="2394780"/>
            <a:ext cx="8750300" cy="4657429"/>
          </a:xfrm>
          <a:prstGeom prst="rect">
            <a:avLst/>
          </a:prstGeom>
        </p:spPr>
        <p:txBody>
          <a:bodyPr vert="horz" wrap="square" lIns="0" tIns="41910" rIns="0" bIns="0" rtlCol="0">
            <a:spAutoFit/>
          </a:bodyPr>
          <a:lstStyle/>
          <a:p>
            <a:pPr marL="102870" marR="30480" indent="-90805">
              <a:lnSpc>
                <a:spcPct val="90300"/>
              </a:lnSpc>
              <a:spcBef>
                <a:spcPts val="330"/>
              </a:spcBef>
              <a:buSzPct val="95000"/>
              <a:buFont typeface="Arial"/>
              <a:buChar char="•"/>
              <a:tabLst>
                <a:tab pos="207010" algn="l"/>
              </a:tabLst>
            </a:pPr>
            <a:r>
              <a:rPr lang="el-GR" sz="2000" dirty="0">
                <a:latin typeface="Calibri"/>
                <a:cs typeface="Calibri"/>
              </a:rPr>
              <a:t>Ορισμένοι συγγραφείς βλέπουν θετικά την ανάπτυξη συστημάτων που βασίζονται στη μαζική συλλογή πληροφοριών. Παρατήρησαν ότι η ενσωμάτωση της ΤΝ και των μεγάλων δεδομένων επιτρέπει την </a:t>
            </a:r>
            <a:r>
              <a:rPr lang="el-GR" sz="2000" b="1" dirty="0">
                <a:latin typeface="Calibri"/>
                <a:cs typeface="Calibri"/>
              </a:rPr>
              <a:t>αύξηση της αποτελεσματικότητας </a:t>
            </a:r>
            <a:r>
              <a:rPr lang="el-GR" sz="2000" dirty="0">
                <a:latin typeface="Calibri"/>
                <a:cs typeface="Calibri"/>
              </a:rPr>
              <a:t>και παρέχει </a:t>
            </a:r>
            <a:r>
              <a:rPr lang="el-GR" sz="2000" b="1" dirty="0">
                <a:latin typeface="Calibri"/>
                <a:cs typeface="Calibri"/>
              </a:rPr>
              <a:t>νέα μέσα για τη διαχείριση και τον έλεγχο της ατομικής και κοινωνικής συμπεριφοράς</a:t>
            </a:r>
            <a:r>
              <a:rPr sz="2000" b="1" spc="-10" dirty="0">
                <a:latin typeface="Calibri"/>
                <a:cs typeface="Calibri"/>
              </a:rPr>
              <a:t>.</a:t>
            </a:r>
            <a:endParaRPr sz="2000" dirty="0">
              <a:latin typeface="Calibri"/>
              <a:cs typeface="Calibri"/>
            </a:endParaRPr>
          </a:p>
          <a:p>
            <a:pPr marL="102870" marR="5080" indent="-90805">
              <a:lnSpc>
                <a:spcPct val="91600"/>
              </a:lnSpc>
              <a:spcBef>
                <a:spcPts val="900"/>
              </a:spcBef>
              <a:buSzPct val="95000"/>
              <a:buFont typeface="Arial"/>
              <a:buChar char="•"/>
              <a:tabLst>
                <a:tab pos="207010" algn="l"/>
              </a:tabLst>
            </a:pPr>
            <a:r>
              <a:rPr lang="el-GR" sz="2000" dirty="0">
                <a:latin typeface="Calibri"/>
                <a:cs typeface="Calibri"/>
              </a:rPr>
              <a:t>Όταν οι οικονομικές συναλλαγές -και γενικότερα η κοινωνική αλληλεπίδραση και οι ατομικές δραστηριότητες</a:t>
            </a:r>
            <a:r>
              <a:rPr sz="2000" dirty="0">
                <a:latin typeface="Calibri"/>
                <a:cs typeface="Calibri"/>
              </a:rPr>
              <a:t>—</a:t>
            </a:r>
            <a:r>
              <a:rPr lang="el-GR" sz="2000" b="1" dirty="0">
                <a:latin typeface="Calibri"/>
                <a:cs typeface="Calibri"/>
              </a:rPr>
              <a:t>διαμεσολαβούνται από υπολογιστή</a:t>
            </a:r>
            <a:r>
              <a:rPr sz="2000" dirty="0">
                <a:latin typeface="Calibri"/>
                <a:cs typeface="Calibri"/>
              </a:rPr>
              <a:t>,</a:t>
            </a:r>
            <a:r>
              <a:rPr sz="2000" spc="75" dirty="0">
                <a:latin typeface="Calibri"/>
                <a:cs typeface="Calibri"/>
              </a:rPr>
              <a:t> </a:t>
            </a:r>
            <a:r>
              <a:rPr lang="el-GR" sz="2000" dirty="0">
                <a:solidFill>
                  <a:schemeClr val="tx1"/>
                </a:solidFill>
                <a:latin typeface="Calibri"/>
                <a:cs typeface="Calibri"/>
              </a:rPr>
              <a:t>παρέχουν</a:t>
            </a:r>
            <a:r>
              <a:rPr lang="el-GR" sz="2000" b="1" dirty="0">
                <a:solidFill>
                  <a:srgbClr val="C00000"/>
                </a:solidFill>
                <a:latin typeface="Calibri"/>
                <a:cs typeface="Calibri"/>
              </a:rPr>
              <a:t> μια ευρέως διαδεδομένη και λεπτομερή καταγραφή δεδομένων</a:t>
            </a:r>
            <a:r>
              <a:rPr sz="2000" dirty="0">
                <a:latin typeface="Calibri"/>
                <a:cs typeface="Calibri"/>
              </a:rPr>
              <a:t>:</a:t>
            </a:r>
            <a:r>
              <a:rPr sz="2000" spc="65" dirty="0">
                <a:latin typeface="Calibri"/>
                <a:cs typeface="Calibri"/>
              </a:rPr>
              <a:t> </a:t>
            </a:r>
            <a:r>
              <a:rPr lang="el-GR" sz="2000" dirty="0">
                <a:latin typeface="Calibri"/>
                <a:cs typeface="Calibri"/>
              </a:rPr>
              <a:t>τα υπολογιστικά συστήματα μπορούν να παρατηρούν, να επαληθεύουν και να αναλύουν οποιεσδήποτε πτυχές των εν λόγω δραστηριοτήτων</a:t>
            </a:r>
            <a:r>
              <a:rPr sz="2000" dirty="0">
                <a:latin typeface="Calibri"/>
                <a:cs typeface="Calibri"/>
              </a:rPr>
              <a:t>.</a:t>
            </a:r>
            <a:r>
              <a:rPr sz="2000" spc="45" dirty="0">
                <a:latin typeface="Calibri"/>
                <a:cs typeface="Calibri"/>
              </a:rPr>
              <a:t> </a:t>
            </a:r>
            <a:r>
              <a:rPr lang="el-GR" sz="2000" b="1" dirty="0">
                <a:latin typeface="Calibri"/>
                <a:cs typeface="Calibri"/>
              </a:rPr>
              <a:t>Τα καταγεγραμμένα δεδομένα μπορούν να χρησιμοποιηθούν για την κατασκευή προφίλ χρηστών, για την εξατομίκευση των αλληλεπιδράσεων με τους χρήστες</a:t>
            </a:r>
            <a:r>
              <a:rPr sz="2000" dirty="0">
                <a:latin typeface="Calibri"/>
                <a:cs typeface="Calibri"/>
              </a:rPr>
              <a:t>(</a:t>
            </a:r>
            <a:r>
              <a:rPr lang="el-GR" sz="2000" dirty="0">
                <a:latin typeface="Calibri"/>
                <a:cs typeface="Calibri"/>
              </a:rPr>
              <a:t>όπως στη στοχευμένη εμπορική επικοινωνία</a:t>
            </a:r>
            <a:r>
              <a:rPr sz="2000" dirty="0">
                <a:latin typeface="Calibri"/>
                <a:cs typeface="Calibri"/>
              </a:rPr>
              <a:t>),</a:t>
            </a:r>
            <a:r>
              <a:rPr sz="2000" spc="65" dirty="0">
                <a:latin typeface="Calibri"/>
                <a:cs typeface="Calibri"/>
              </a:rPr>
              <a:t> </a:t>
            </a:r>
            <a:r>
              <a:rPr lang="el-GR" sz="2000" b="1" dirty="0">
                <a:latin typeface="Calibri"/>
                <a:cs typeface="Calibri"/>
              </a:rPr>
              <a:t>για πειραματισμούς </a:t>
            </a:r>
            <a:r>
              <a:rPr sz="2000" dirty="0">
                <a:latin typeface="Calibri"/>
                <a:cs typeface="Calibri"/>
              </a:rPr>
              <a:t>(</a:t>
            </a:r>
            <a:r>
              <a:rPr lang="el-GR" sz="2000" dirty="0">
                <a:latin typeface="Calibri"/>
                <a:cs typeface="Calibri"/>
              </a:rPr>
              <a:t>π.χ. για την αξιολόγηση των αντιδράσεων των χρηστών σε αλλαγές στις τιμές και στα μηνύματα</a:t>
            </a:r>
            <a:r>
              <a:rPr sz="2000" dirty="0">
                <a:latin typeface="Calibri"/>
                <a:cs typeface="Calibri"/>
              </a:rPr>
              <a:t>),</a:t>
            </a:r>
            <a:r>
              <a:rPr sz="2000" spc="65" dirty="0">
                <a:latin typeface="Calibri"/>
                <a:cs typeface="Calibri"/>
              </a:rPr>
              <a:t> </a:t>
            </a:r>
            <a:r>
              <a:rPr lang="el-GR" sz="2000" b="1" dirty="0">
                <a:latin typeface="Calibri"/>
                <a:cs typeface="Calibri"/>
              </a:rPr>
              <a:t>για την καθοδήγηση και τον έλεγχο της συμπεριφοράς </a:t>
            </a:r>
            <a:r>
              <a:rPr sz="2000" dirty="0">
                <a:latin typeface="Calibri"/>
                <a:cs typeface="Calibri"/>
              </a:rPr>
              <a:t>(</a:t>
            </a:r>
            <a:r>
              <a:rPr lang="el-GR" sz="2000" dirty="0">
                <a:latin typeface="Calibri"/>
                <a:cs typeface="Calibri"/>
              </a:rPr>
              <a:t>π.χ. για σκοπούς οικονομικής ή πολιτικής πειθούς).</a:t>
            </a:r>
            <a:endParaRPr sz="20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8574" y="1016352"/>
            <a:ext cx="5166995" cy="1410643"/>
          </a:xfrm>
          <a:prstGeom prst="rect">
            <a:avLst/>
          </a:prstGeom>
        </p:spPr>
        <p:txBody>
          <a:bodyPr vert="horz" wrap="square" lIns="0" tIns="63500" rIns="0" bIns="0" rtlCol="0">
            <a:spAutoFit/>
          </a:bodyPr>
          <a:lstStyle/>
          <a:p>
            <a:pPr marL="12700" marR="5080">
              <a:lnSpc>
                <a:spcPts val="3500"/>
              </a:lnSpc>
              <a:spcBef>
                <a:spcPts val="500"/>
              </a:spcBef>
            </a:pPr>
            <a:r>
              <a:rPr lang="el-GR" sz="3200" spc="-70" dirty="0"/>
              <a:t>Προς έναν καπιταλισμό επιτήρησης ή προς ένα κράτος επιτήρησης;</a:t>
            </a:r>
            <a:endParaRPr sz="3200" dirty="0"/>
          </a:p>
        </p:txBody>
      </p:sp>
      <p:sp>
        <p:nvSpPr>
          <p:cNvPr id="3" name="object 3"/>
          <p:cNvSpPr txBox="1"/>
          <p:nvPr/>
        </p:nvSpPr>
        <p:spPr>
          <a:xfrm>
            <a:off x="4448574" y="2904301"/>
            <a:ext cx="5474970" cy="3455113"/>
          </a:xfrm>
          <a:prstGeom prst="rect">
            <a:avLst/>
          </a:prstGeom>
        </p:spPr>
        <p:txBody>
          <a:bodyPr vert="horz" wrap="square" lIns="0" tIns="43815" rIns="0" bIns="0" rtlCol="0">
            <a:spAutoFit/>
          </a:bodyPr>
          <a:lstStyle/>
          <a:p>
            <a:pPr marL="12700" marR="9525">
              <a:lnSpc>
                <a:spcPct val="89100"/>
              </a:lnSpc>
              <a:spcBef>
                <a:spcPts val="345"/>
              </a:spcBef>
              <a:tabLst>
                <a:tab pos="1194435" algn="l"/>
                <a:tab pos="1584325" algn="l"/>
                <a:tab pos="2734945" algn="l"/>
                <a:tab pos="3468370" algn="l"/>
                <a:tab pos="4695190" algn="l"/>
                <a:tab pos="5252720" algn="l"/>
              </a:tabLst>
            </a:pPr>
            <a:r>
              <a:rPr lang="el-GR" sz="1900" dirty="0">
                <a:latin typeface="Calibri"/>
                <a:cs typeface="Calibri"/>
              </a:rPr>
              <a:t>Στο πλαίσιο αυτό</a:t>
            </a:r>
            <a:r>
              <a:rPr sz="1900" dirty="0">
                <a:latin typeface="Calibri"/>
                <a:cs typeface="Calibri"/>
              </a:rPr>
              <a:t>,</a:t>
            </a:r>
            <a:r>
              <a:rPr lang="el-GR" sz="1900" dirty="0">
                <a:latin typeface="Calibri"/>
                <a:cs typeface="Calibri"/>
              </a:rPr>
              <a:t> </a:t>
            </a:r>
            <a:r>
              <a:rPr lang="el-GR" sz="1900" b="1" dirty="0">
                <a:latin typeface="Calibri"/>
                <a:cs typeface="Calibri"/>
              </a:rPr>
              <a:t>καθίστανται δυνατά νέα μοντέλα οικονομικής και κοινωνικής αλληλεπίδρασης, τα οποία βασίζονται στη δυνατότητα παρατήρησης κάθε συμπεριφοράς και αυτόματης σύνδεσης κυρώσεων και επιβραβεύσεων με αυτήν</a:t>
            </a:r>
            <a:r>
              <a:rPr sz="1900" b="1" spc="-25" dirty="0">
                <a:latin typeface="Calibri"/>
                <a:cs typeface="Calibri"/>
              </a:rPr>
              <a:t>.</a:t>
            </a:r>
            <a:endParaRPr sz="1900" dirty="0">
              <a:latin typeface="Calibri"/>
              <a:cs typeface="Calibri"/>
            </a:endParaRPr>
          </a:p>
          <a:p>
            <a:pPr marL="487680" marR="5080" indent="-85725">
              <a:lnSpc>
                <a:spcPct val="88400"/>
              </a:lnSpc>
              <a:spcBef>
                <a:spcPts val="385"/>
              </a:spcBef>
              <a:buSzPct val="94736"/>
              <a:buFont typeface="Arial"/>
              <a:buChar char="•"/>
              <a:tabLst>
                <a:tab pos="596900" algn="l"/>
                <a:tab pos="1082675" algn="l"/>
                <a:tab pos="1525270" algn="l"/>
                <a:tab pos="1659889" algn="l"/>
                <a:tab pos="1997075" algn="l"/>
                <a:tab pos="2081530" algn="l"/>
                <a:tab pos="3013075" algn="l"/>
                <a:tab pos="3071495" algn="l"/>
                <a:tab pos="3594100" algn="l"/>
                <a:tab pos="3749040" algn="l"/>
                <a:tab pos="4003675" algn="l"/>
                <a:tab pos="4354830" algn="l"/>
                <a:tab pos="4481195" algn="l"/>
                <a:tab pos="5097145" algn="l"/>
              </a:tabLst>
            </a:pPr>
            <a:r>
              <a:rPr lang="el-GR" sz="1900" dirty="0">
                <a:latin typeface="Calibri"/>
                <a:cs typeface="Calibri"/>
              </a:rPr>
              <a:t>Σκεφτείτε για παράδειγμα πώς οι διαδικτυακοί καταναλωτές εμπιστεύονται πωλητές αγαθών και υπηρεσιών με τους οποίους δεν είχαν ποτέ προσωπική επαφή, βασιζόμενοι στην πλατφόρμα μέσω της οποίας παρέχονται αυτά τα αγαθά και οι υπηρεσίες, καθώς και στις μεθόδους της πλατφόρμας για την </a:t>
            </a:r>
            <a:r>
              <a:rPr lang="el-GR" sz="1900" b="1" dirty="0">
                <a:latin typeface="Calibri"/>
                <a:cs typeface="Calibri"/>
              </a:rPr>
              <a:t>αξιολόγηση</a:t>
            </a:r>
            <a:r>
              <a:rPr lang="el-GR" sz="1900" dirty="0">
                <a:latin typeface="Calibri"/>
                <a:cs typeface="Calibri"/>
              </a:rPr>
              <a:t>, τη </a:t>
            </a:r>
            <a:r>
              <a:rPr lang="el-GR" sz="1900" b="1" dirty="0">
                <a:latin typeface="Calibri"/>
                <a:cs typeface="Calibri"/>
              </a:rPr>
              <a:t>βαθμολόγηση</a:t>
            </a:r>
            <a:r>
              <a:rPr lang="el-GR" sz="1900" dirty="0">
                <a:latin typeface="Calibri"/>
                <a:cs typeface="Calibri"/>
              </a:rPr>
              <a:t>, την </a:t>
            </a:r>
            <a:r>
              <a:rPr lang="el-GR" sz="1900" b="1" dirty="0">
                <a:latin typeface="Calibri"/>
                <a:cs typeface="Calibri"/>
              </a:rPr>
              <a:t>επιλογή</a:t>
            </a:r>
            <a:r>
              <a:rPr lang="el-GR" sz="1900" dirty="0">
                <a:latin typeface="Calibri"/>
                <a:cs typeface="Calibri"/>
              </a:rPr>
              <a:t> και τον </a:t>
            </a:r>
            <a:r>
              <a:rPr lang="el-GR" sz="1900" b="1" dirty="0">
                <a:latin typeface="Calibri"/>
                <a:cs typeface="Calibri"/>
              </a:rPr>
              <a:t>αποκλεισμό</a:t>
            </a:r>
            <a:r>
              <a:rPr lang="el-GR" sz="1900" dirty="0">
                <a:latin typeface="Calibri"/>
                <a:cs typeface="Calibri"/>
              </a:rPr>
              <a:t>.</a:t>
            </a:r>
            <a:endParaRPr sz="1900" dirty="0">
              <a:latin typeface="Calibri"/>
              <a:cs typeface="Calibri"/>
            </a:endParaRPr>
          </a:p>
        </p:txBody>
      </p:sp>
      <p:pic>
        <p:nvPicPr>
          <p:cNvPr id="4" name="object 4"/>
          <p:cNvPicPr/>
          <p:nvPr/>
        </p:nvPicPr>
        <p:blipFill>
          <a:blip r:embed="rId2" cstate="print"/>
          <a:stretch>
            <a:fillRect/>
          </a:stretch>
        </p:blipFill>
        <p:spPr>
          <a:xfrm>
            <a:off x="152400" y="850908"/>
            <a:ext cx="3949903" cy="58419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850900"/>
            <a:ext cx="9300845" cy="1917700"/>
          </a:xfrm>
          <a:custGeom>
            <a:avLst/>
            <a:gdLst/>
            <a:ahLst/>
            <a:cxnLst/>
            <a:rect l="l" t="t" r="r" b="b"/>
            <a:pathLst>
              <a:path w="9300845" h="1917700">
                <a:moveTo>
                  <a:pt x="139009" y="1803400"/>
                </a:moveTo>
                <a:lnTo>
                  <a:pt x="0" y="1803400"/>
                </a:lnTo>
                <a:lnTo>
                  <a:pt x="0" y="0"/>
                </a:lnTo>
                <a:lnTo>
                  <a:pt x="9300616" y="0"/>
                </a:lnTo>
                <a:lnTo>
                  <a:pt x="9273184" y="38100"/>
                </a:lnTo>
                <a:lnTo>
                  <a:pt x="9266269" y="50800"/>
                </a:lnTo>
                <a:lnTo>
                  <a:pt x="9239065" y="76200"/>
                </a:lnTo>
                <a:lnTo>
                  <a:pt x="9232150" y="88900"/>
                </a:lnTo>
                <a:lnTo>
                  <a:pt x="9216995" y="101600"/>
                </a:lnTo>
                <a:lnTo>
                  <a:pt x="9194150" y="114300"/>
                </a:lnTo>
                <a:lnTo>
                  <a:pt x="9169769" y="127000"/>
                </a:lnTo>
                <a:lnTo>
                  <a:pt x="9150007" y="139700"/>
                </a:lnTo>
                <a:lnTo>
                  <a:pt x="9140330" y="139700"/>
                </a:lnTo>
                <a:lnTo>
                  <a:pt x="9110186" y="152400"/>
                </a:lnTo>
                <a:lnTo>
                  <a:pt x="9077651" y="165100"/>
                </a:lnTo>
                <a:lnTo>
                  <a:pt x="9060802" y="177800"/>
                </a:lnTo>
                <a:lnTo>
                  <a:pt x="9055141" y="177800"/>
                </a:lnTo>
                <a:lnTo>
                  <a:pt x="9043603" y="190500"/>
                </a:lnTo>
                <a:lnTo>
                  <a:pt x="9030669" y="190500"/>
                </a:lnTo>
                <a:lnTo>
                  <a:pt x="9020822" y="203200"/>
                </a:lnTo>
                <a:lnTo>
                  <a:pt x="8988348" y="203200"/>
                </a:lnTo>
                <a:lnTo>
                  <a:pt x="8965608" y="215900"/>
                </a:lnTo>
                <a:lnTo>
                  <a:pt x="8948293" y="254000"/>
                </a:lnTo>
                <a:lnTo>
                  <a:pt x="8921078" y="279400"/>
                </a:lnTo>
                <a:lnTo>
                  <a:pt x="8903242" y="304800"/>
                </a:lnTo>
                <a:lnTo>
                  <a:pt x="8887146" y="330200"/>
                </a:lnTo>
                <a:lnTo>
                  <a:pt x="8865146" y="342900"/>
                </a:lnTo>
                <a:lnTo>
                  <a:pt x="8859014" y="355600"/>
                </a:lnTo>
                <a:lnTo>
                  <a:pt x="8854259" y="368300"/>
                </a:lnTo>
                <a:lnTo>
                  <a:pt x="8850022" y="381000"/>
                </a:lnTo>
                <a:lnTo>
                  <a:pt x="8845448" y="393700"/>
                </a:lnTo>
                <a:lnTo>
                  <a:pt x="8811768" y="419100"/>
                </a:lnTo>
                <a:lnTo>
                  <a:pt x="8798915" y="444500"/>
                </a:lnTo>
                <a:lnTo>
                  <a:pt x="8741865" y="444500"/>
                </a:lnTo>
                <a:lnTo>
                  <a:pt x="8727973" y="457200"/>
                </a:lnTo>
                <a:lnTo>
                  <a:pt x="8703205" y="457200"/>
                </a:lnTo>
                <a:lnTo>
                  <a:pt x="8679730" y="469900"/>
                </a:lnTo>
                <a:lnTo>
                  <a:pt x="8658673" y="469900"/>
                </a:lnTo>
                <a:lnTo>
                  <a:pt x="8641156" y="495300"/>
                </a:lnTo>
                <a:lnTo>
                  <a:pt x="8594769" y="508000"/>
                </a:lnTo>
                <a:lnTo>
                  <a:pt x="8516283" y="533400"/>
                </a:lnTo>
                <a:lnTo>
                  <a:pt x="8439515" y="533400"/>
                </a:lnTo>
                <a:lnTo>
                  <a:pt x="8406095" y="546100"/>
                </a:lnTo>
                <a:lnTo>
                  <a:pt x="8381301" y="558800"/>
                </a:lnTo>
                <a:lnTo>
                  <a:pt x="8352988" y="558800"/>
                </a:lnTo>
                <a:lnTo>
                  <a:pt x="8294796" y="571500"/>
                </a:lnTo>
                <a:lnTo>
                  <a:pt x="8254060" y="571500"/>
                </a:lnTo>
                <a:lnTo>
                  <a:pt x="8221180" y="584200"/>
                </a:lnTo>
                <a:lnTo>
                  <a:pt x="8199000" y="584200"/>
                </a:lnTo>
                <a:lnTo>
                  <a:pt x="8181195" y="596900"/>
                </a:lnTo>
                <a:lnTo>
                  <a:pt x="8161439" y="596900"/>
                </a:lnTo>
                <a:lnTo>
                  <a:pt x="8041385" y="635000"/>
                </a:lnTo>
                <a:lnTo>
                  <a:pt x="8039849" y="635000"/>
                </a:lnTo>
                <a:lnTo>
                  <a:pt x="8031962" y="647700"/>
                </a:lnTo>
                <a:lnTo>
                  <a:pt x="7933880" y="647700"/>
                </a:lnTo>
                <a:lnTo>
                  <a:pt x="7932788" y="660400"/>
                </a:lnTo>
                <a:lnTo>
                  <a:pt x="7924952" y="660400"/>
                </a:lnTo>
                <a:lnTo>
                  <a:pt x="7930778" y="673100"/>
                </a:lnTo>
                <a:lnTo>
                  <a:pt x="7906791" y="673100"/>
                </a:lnTo>
                <a:lnTo>
                  <a:pt x="7890150" y="685800"/>
                </a:lnTo>
                <a:lnTo>
                  <a:pt x="7845910" y="711200"/>
                </a:lnTo>
                <a:lnTo>
                  <a:pt x="7830248" y="723900"/>
                </a:lnTo>
                <a:lnTo>
                  <a:pt x="7820774" y="723900"/>
                </a:lnTo>
                <a:lnTo>
                  <a:pt x="7818234" y="736600"/>
                </a:lnTo>
                <a:lnTo>
                  <a:pt x="7788071" y="736600"/>
                </a:lnTo>
                <a:lnTo>
                  <a:pt x="7787081" y="749300"/>
                </a:lnTo>
                <a:lnTo>
                  <a:pt x="7760144" y="762000"/>
                </a:lnTo>
                <a:lnTo>
                  <a:pt x="7745857" y="762000"/>
                </a:lnTo>
                <a:lnTo>
                  <a:pt x="7727100" y="774700"/>
                </a:lnTo>
                <a:lnTo>
                  <a:pt x="7709450" y="787400"/>
                </a:lnTo>
                <a:lnTo>
                  <a:pt x="7698485" y="800100"/>
                </a:lnTo>
                <a:lnTo>
                  <a:pt x="7626642" y="838200"/>
                </a:lnTo>
                <a:lnTo>
                  <a:pt x="7577532" y="889000"/>
                </a:lnTo>
                <a:lnTo>
                  <a:pt x="7536230" y="914400"/>
                </a:lnTo>
                <a:lnTo>
                  <a:pt x="7498043" y="927100"/>
                </a:lnTo>
                <a:lnTo>
                  <a:pt x="7458278" y="952500"/>
                </a:lnTo>
                <a:lnTo>
                  <a:pt x="7383506" y="952500"/>
                </a:lnTo>
                <a:lnTo>
                  <a:pt x="7311821" y="977900"/>
                </a:lnTo>
                <a:lnTo>
                  <a:pt x="7287133" y="977900"/>
                </a:lnTo>
                <a:lnTo>
                  <a:pt x="7267252" y="990600"/>
                </a:lnTo>
                <a:lnTo>
                  <a:pt x="7251983" y="990600"/>
                </a:lnTo>
                <a:lnTo>
                  <a:pt x="7241133" y="1003300"/>
                </a:lnTo>
                <a:lnTo>
                  <a:pt x="7199058" y="1016000"/>
                </a:lnTo>
                <a:lnTo>
                  <a:pt x="7130211" y="1041400"/>
                </a:lnTo>
                <a:lnTo>
                  <a:pt x="7129754" y="1054100"/>
                </a:lnTo>
                <a:lnTo>
                  <a:pt x="7123112" y="1054100"/>
                </a:lnTo>
                <a:lnTo>
                  <a:pt x="7088339" y="1092200"/>
                </a:lnTo>
                <a:lnTo>
                  <a:pt x="7051097" y="1092200"/>
                </a:lnTo>
                <a:lnTo>
                  <a:pt x="7034649" y="1104900"/>
                </a:lnTo>
                <a:lnTo>
                  <a:pt x="7016949" y="1104900"/>
                </a:lnTo>
                <a:lnTo>
                  <a:pt x="7011908" y="1117600"/>
                </a:lnTo>
                <a:lnTo>
                  <a:pt x="7006681" y="1117600"/>
                </a:lnTo>
                <a:lnTo>
                  <a:pt x="7001268" y="1130300"/>
                </a:lnTo>
                <a:lnTo>
                  <a:pt x="6991400" y="1130300"/>
                </a:lnTo>
                <a:lnTo>
                  <a:pt x="6933857" y="1143000"/>
                </a:lnTo>
                <a:lnTo>
                  <a:pt x="6879703" y="1143000"/>
                </a:lnTo>
                <a:lnTo>
                  <a:pt x="6863156" y="1155700"/>
                </a:lnTo>
                <a:lnTo>
                  <a:pt x="6844458" y="1168400"/>
                </a:lnTo>
                <a:lnTo>
                  <a:pt x="6826570" y="1168400"/>
                </a:lnTo>
                <a:lnTo>
                  <a:pt x="6809649" y="1181100"/>
                </a:lnTo>
                <a:lnTo>
                  <a:pt x="6774064" y="1181100"/>
                </a:lnTo>
                <a:lnTo>
                  <a:pt x="6769100" y="1193800"/>
                </a:lnTo>
                <a:lnTo>
                  <a:pt x="6707676" y="1193800"/>
                </a:lnTo>
                <a:lnTo>
                  <a:pt x="6704597" y="1206500"/>
                </a:lnTo>
                <a:lnTo>
                  <a:pt x="6684213" y="1206500"/>
                </a:lnTo>
                <a:lnTo>
                  <a:pt x="6680644" y="1219200"/>
                </a:lnTo>
                <a:lnTo>
                  <a:pt x="6605930" y="1219200"/>
                </a:lnTo>
                <a:lnTo>
                  <a:pt x="6601815" y="1231900"/>
                </a:lnTo>
                <a:lnTo>
                  <a:pt x="6586088" y="1231900"/>
                </a:lnTo>
                <a:lnTo>
                  <a:pt x="6578673" y="1244600"/>
                </a:lnTo>
                <a:lnTo>
                  <a:pt x="6554292" y="1244600"/>
                </a:lnTo>
                <a:lnTo>
                  <a:pt x="6539458" y="1257300"/>
                </a:lnTo>
                <a:lnTo>
                  <a:pt x="6531521" y="1257300"/>
                </a:lnTo>
                <a:lnTo>
                  <a:pt x="6481165" y="1308100"/>
                </a:lnTo>
                <a:lnTo>
                  <a:pt x="6394653" y="1333500"/>
                </a:lnTo>
                <a:lnTo>
                  <a:pt x="6317677" y="1333500"/>
                </a:lnTo>
                <a:lnTo>
                  <a:pt x="6306489" y="1358900"/>
                </a:lnTo>
                <a:lnTo>
                  <a:pt x="6275549" y="1358900"/>
                </a:lnTo>
                <a:lnTo>
                  <a:pt x="6259962" y="1371600"/>
                </a:lnTo>
                <a:lnTo>
                  <a:pt x="6237541" y="1371600"/>
                </a:lnTo>
                <a:lnTo>
                  <a:pt x="6206376" y="1397000"/>
                </a:lnTo>
                <a:lnTo>
                  <a:pt x="6167755" y="1435100"/>
                </a:lnTo>
                <a:lnTo>
                  <a:pt x="6127638" y="1460500"/>
                </a:lnTo>
                <a:lnTo>
                  <a:pt x="6091986" y="1473200"/>
                </a:lnTo>
                <a:lnTo>
                  <a:pt x="6071765" y="1473200"/>
                </a:lnTo>
                <a:lnTo>
                  <a:pt x="6067076" y="1485900"/>
                </a:lnTo>
                <a:lnTo>
                  <a:pt x="6054382" y="1485900"/>
                </a:lnTo>
                <a:lnTo>
                  <a:pt x="6054386" y="1498600"/>
                </a:lnTo>
                <a:lnTo>
                  <a:pt x="6029893" y="1498600"/>
                </a:lnTo>
                <a:lnTo>
                  <a:pt x="6025654" y="1511300"/>
                </a:lnTo>
                <a:lnTo>
                  <a:pt x="5963297" y="1511300"/>
                </a:lnTo>
                <a:lnTo>
                  <a:pt x="5951577" y="1524000"/>
                </a:lnTo>
                <a:lnTo>
                  <a:pt x="5936507" y="1524000"/>
                </a:lnTo>
                <a:lnTo>
                  <a:pt x="5919874" y="1536700"/>
                </a:lnTo>
                <a:lnTo>
                  <a:pt x="5903468" y="1536700"/>
                </a:lnTo>
                <a:lnTo>
                  <a:pt x="5894539" y="1549400"/>
                </a:lnTo>
                <a:lnTo>
                  <a:pt x="5857386" y="1549400"/>
                </a:lnTo>
                <a:lnTo>
                  <a:pt x="5850636" y="1562100"/>
                </a:lnTo>
                <a:lnTo>
                  <a:pt x="5832919" y="1562100"/>
                </a:lnTo>
                <a:lnTo>
                  <a:pt x="5807868" y="1574800"/>
                </a:lnTo>
                <a:lnTo>
                  <a:pt x="5769673" y="1574800"/>
                </a:lnTo>
                <a:lnTo>
                  <a:pt x="5755881" y="1587500"/>
                </a:lnTo>
                <a:lnTo>
                  <a:pt x="5687174" y="1587500"/>
                </a:lnTo>
                <a:lnTo>
                  <a:pt x="5664403" y="1600200"/>
                </a:lnTo>
                <a:lnTo>
                  <a:pt x="5572963" y="1600200"/>
                </a:lnTo>
                <a:lnTo>
                  <a:pt x="5550526" y="1612900"/>
                </a:lnTo>
                <a:lnTo>
                  <a:pt x="5419729" y="1612900"/>
                </a:lnTo>
                <a:lnTo>
                  <a:pt x="5408218" y="1625600"/>
                </a:lnTo>
                <a:lnTo>
                  <a:pt x="5391838" y="1625600"/>
                </a:lnTo>
                <a:lnTo>
                  <a:pt x="5375936" y="1638300"/>
                </a:lnTo>
                <a:lnTo>
                  <a:pt x="4618520" y="1638300"/>
                </a:lnTo>
                <a:lnTo>
                  <a:pt x="4512127" y="1663700"/>
                </a:lnTo>
                <a:lnTo>
                  <a:pt x="4435729" y="1663700"/>
                </a:lnTo>
                <a:lnTo>
                  <a:pt x="4391302" y="1676400"/>
                </a:lnTo>
                <a:lnTo>
                  <a:pt x="4341667" y="1689100"/>
                </a:lnTo>
                <a:lnTo>
                  <a:pt x="4234858" y="1714500"/>
                </a:lnTo>
                <a:lnTo>
                  <a:pt x="4040751" y="1714500"/>
                </a:lnTo>
                <a:lnTo>
                  <a:pt x="4019745" y="1727200"/>
                </a:lnTo>
                <a:lnTo>
                  <a:pt x="3949700" y="1727200"/>
                </a:lnTo>
                <a:lnTo>
                  <a:pt x="3889408" y="1752600"/>
                </a:lnTo>
                <a:lnTo>
                  <a:pt x="688073" y="1752600"/>
                </a:lnTo>
                <a:lnTo>
                  <a:pt x="658417" y="1765300"/>
                </a:lnTo>
                <a:lnTo>
                  <a:pt x="629894" y="1778000"/>
                </a:lnTo>
                <a:lnTo>
                  <a:pt x="366333" y="1778000"/>
                </a:lnTo>
                <a:lnTo>
                  <a:pt x="348310" y="1790700"/>
                </a:lnTo>
                <a:lnTo>
                  <a:pt x="178294" y="1790700"/>
                </a:lnTo>
                <a:lnTo>
                  <a:pt x="139009" y="1803400"/>
                </a:lnTo>
                <a:close/>
              </a:path>
              <a:path w="9300845" h="1917700">
                <a:moveTo>
                  <a:pt x="6723507" y="1206500"/>
                </a:moveTo>
                <a:lnTo>
                  <a:pt x="6713203" y="1193800"/>
                </a:lnTo>
                <a:lnTo>
                  <a:pt x="6732570" y="1193800"/>
                </a:lnTo>
                <a:lnTo>
                  <a:pt x="6723507" y="1206500"/>
                </a:lnTo>
                <a:close/>
              </a:path>
              <a:path w="9300845" h="1917700">
                <a:moveTo>
                  <a:pt x="6656957" y="1231900"/>
                </a:moveTo>
                <a:lnTo>
                  <a:pt x="6611340" y="1231900"/>
                </a:lnTo>
                <a:lnTo>
                  <a:pt x="6605930" y="1219200"/>
                </a:lnTo>
                <a:lnTo>
                  <a:pt x="6663204" y="1219200"/>
                </a:lnTo>
                <a:lnTo>
                  <a:pt x="6656957" y="1231900"/>
                </a:lnTo>
                <a:close/>
              </a:path>
              <a:path w="9300845" h="1917700">
                <a:moveTo>
                  <a:pt x="6370099" y="1346200"/>
                </a:moveTo>
                <a:lnTo>
                  <a:pt x="6341660" y="1333500"/>
                </a:lnTo>
                <a:lnTo>
                  <a:pt x="6394653" y="1333500"/>
                </a:lnTo>
                <a:lnTo>
                  <a:pt x="6370099" y="1346200"/>
                </a:lnTo>
                <a:close/>
              </a:path>
              <a:path w="9300845" h="1917700">
                <a:moveTo>
                  <a:pt x="5782818" y="1587500"/>
                </a:moveTo>
                <a:lnTo>
                  <a:pt x="5771896" y="1574800"/>
                </a:lnTo>
                <a:lnTo>
                  <a:pt x="5807868" y="1574800"/>
                </a:lnTo>
                <a:lnTo>
                  <a:pt x="5782818" y="1587500"/>
                </a:lnTo>
                <a:close/>
              </a:path>
              <a:path w="9300845" h="1917700">
                <a:moveTo>
                  <a:pt x="5593575" y="1612900"/>
                </a:moveTo>
                <a:lnTo>
                  <a:pt x="5583608" y="1612900"/>
                </a:lnTo>
                <a:lnTo>
                  <a:pt x="5572963" y="1600200"/>
                </a:lnTo>
                <a:lnTo>
                  <a:pt x="5603084" y="1600200"/>
                </a:lnTo>
                <a:lnTo>
                  <a:pt x="5593575" y="1612900"/>
                </a:lnTo>
                <a:close/>
              </a:path>
              <a:path w="9300845" h="1917700">
                <a:moveTo>
                  <a:pt x="5438783" y="1625600"/>
                </a:moveTo>
                <a:lnTo>
                  <a:pt x="5429275" y="1625600"/>
                </a:lnTo>
                <a:lnTo>
                  <a:pt x="5419729" y="1612900"/>
                </a:lnTo>
                <a:lnTo>
                  <a:pt x="5450179" y="1612900"/>
                </a:lnTo>
                <a:lnTo>
                  <a:pt x="5438783" y="1625600"/>
                </a:lnTo>
                <a:close/>
              </a:path>
              <a:path w="9300845" h="1917700">
                <a:moveTo>
                  <a:pt x="5521060" y="1625600"/>
                </a:moveTo>
                <a:lnTo>
                  <a:pt x="5454103" y="1625600"/>
                </a:lnTo>
                <a:lnTo>
                  <a:pt x="5456711" y="1612900"/>
                </a:lnTo>
                <a:lnTo>
                  <a:pt x="5534812" y="1612900"/>
                </a:lnTo>
                <a:lnTo>
                  <a:pt x="5521060" y="1625600"/>
                </a:lnTo>
                <a:close/>
              </a:path>
              <a:path w="9300845" h="1917700">
                <a:moveTo>
                  <a:pt x="5495277" y="1638300"/>
                </a:moveTo>
                <a:lnTo>
                  <a:pt x="5479207" y="1638300"/>
                </a:lnTo>
                <a:lnTo>
                  <a:pt x="5471139" y="1625600"/>
                </a:lnTo>
                <a:lnTo>
                  <a:pt x="5499201" y="1625600"/>
                </a:lnTo>
                <a:lnTo>
                  <a:pt x="5495277" y="1638300"/>
                </a:lnTo>
                <a:close/>
              </a:path>
              <a:path w="9300845" h="1917700">
                <a:moveTo>
                  <a:pt x="5334831" y="1651000"/>
                </a:moveTo>
                <a:lnTo>
                  <a:pt x="4654448" y="1651000"/>
                </a:lnTo>
                <a:lnTo>
                  <a:pt x="4618520" y="1638300"/>
                </a:lnTo>
                <a:lnTo>
                  <a:pt x="5345058" y="1638300"/>
                </a:lnTo>
                <a:lnTo>
                  <a:pt x="5334831" y="1651000"/>
                </a:lnTo>
                <a:close/>
              </a:path>
              <a:path w="9300845" h="1917700">
                <a:moveTo>
                  <a:pt x="4796526" y="1676400"/>
                </a:moveTo>
                <a:lnTo>
                  <a:pt x="4782299" y="1676400"/>
                </a:lnTo>
                <a:lnTo>
                  <a:pt x="4740218" y="1663700"/>
                </a:lnTo>
                <a:lnTo>
                  <a:pt x="4714054" y="1651000"/>
                </a:lnTo>
                <a:lnTo>
                  <a:pt x="5242891" y="1651000"/>
                </a:lnTo>
                <a:lnTo>
                  <a:pt x="5231593" y="1663700"/>
                </a:lnTo>
                <a:lnTo>
                  <a:pt x="4810698" y="1663700"/>
                </a:lnTo>
                <a:lnTo>
                  <a:pt x="4796526" y="1676400"/>
                </a:lnTo>
                <a:close/>
              </a:path>
              <a:path w="9300845" h="1917700">
                <a:moveTo>
                  <a:pt x="5289499" y="1663700"/>
                </a:moveTo>
                <a:lnTo>
                  <a:pt x="5256421" y="1651000"/>
                </a:lnTo>
                <a:lnTo>
                  <a:pt x="5295513" y="1651000"/>
                </a:lnTo>
                <a:lnTo>
                  <a:pt x="5289499" y="1663700"/>
                </a:lnTo>
                <a:close/>
              </a:path>
              <a:path w="9300845" h="1917700">
                <a:moveTo>
                  <a:pt x="4947894" y="1676400"/>
                </a:moveTo>
                <a:lnTo>
                  <a:pt x="4897183" y="1676400"/>
                </a:lnTo>
                <a:lnTo>
                  <a:pt x="4885131" y="1663700"/>
                </a:lnTo>
                <a:lnTo>
                  <a:pt x="4956771" y="1663700"/>
                </a:lnTo>
                <a:lnTo>
                  <a:pt x="4947894" y="1676400"/>
                </a:lnTo>
                <a:close/>
              </a:path>
              <a:path w="9300845" h="1917700">
                <a:moveTo>
                  <a:pt x="4968621" y="1676400"/>
                </a:moveTo>
                <a:lnTo>
                  <a:pt x="4956771" y="1663700"/>
                </a:lnTo>
                <a:lnTo>
                  <a:pt x="4980433" y="1663700"/>
                </a:lnTo>
                <a:lnTo>
                  <a:pt x="4968621" y="1676400"/>
                </a:lnTo>
                <a:close/>
              </a:path>
              <a:path w="9300845" h="1917700">
                <a:moveTo>
                  <a:pt x="5126875" y="1676400"/>
                </a:moveTo>
                <a:lnTo>
                  <a:pt x="5091557" y="1663700"/>
                </a:lnTo>
                <a:lnTo>
                  <a:pt x="5133187" y="1663700"/>
                </a:lnTo>
                <a:lnTo>
                  <a:pt x="5126875" y="1676400"/>
                </a:lnTo>
                <a:close/>
              </a:path>
              <a:path w="9300845" h="1917700">
                <a:moveTo>
                  <a:pt x="5186654" y="1676400"/>
                </a:moveTo>
                <a:lnTo>
                  <a:pt x="5186070" y="1676400"/>
                </a:lnTo>
                <a:lnTo>
                  <a:pt x="5133187" y="1663700"/>
                </a:lnTo>
                <a:lnTo>
                  <a:pt x="5200853" y="1663700"/>
                </a:lnTo>
                <a:lnTo>
                  <a:pt x="5186654" y="1676400"/>
                </a:lnTo>
                <a:close/>
              </a:path>
              <a:path w="9300845" h="1917700">
                <a:moveTo>
                  <a:pt x="761771" y="1765300"/>
                </a:moveTo>
                <a:lnTo>
                  <a:pt x="753534" y="1765300"/>
                </a:lnTo>
                <a:lnTo>
                  <a:pt x="749300" y="1752600"/>
                </a:lnTo>
                <a:lnTo>
                  <a:pt x="771227" y="1752600"/>
                </a:lnTo>
                <a:lnTo>
                  <a:pt x="761771" y="1765300"/>
                </a:lnTo>
                <a:close/>
              </a:path>
              <a:path w="9300845" h="1917700">
                <a:moveTo>
                  <a:pt x="800354" y="1765300"/>
                </a:moveTo>
                <a:lnTo>
                  <a:pt x="786293" y="1765300"/>
                </a:lnTo>
                <a:lnTo>
                  <a:pt x="780642" y="1752600"/>
                </a:lnTo>
                <a:lnTo>
                  <a:pt x="870125" y="1752600"/>
                </a:lnTo>
                <a:lnTo>
                  <a:pt x="800354" y="1765300"/>
                </a:lnTo>
                <a:close/>
              </a:path>
              <a:path w="9300845" h="1917700">
                <a:moveTo>
                  <a:pt x="3647916" y="1778000"/>
                </a:moveTo>
                <a:lnTo>
                  <a:pt x="911589" y="1778000"/>
                </a:lnTo>
                <a:lnTo>
                  <a:pt x="899801" y="1765300"/>
                </a:lnTo>
                <a:lnTo>
                  <a:pt x="870125" y="1752600"/>
                </a:lnTo>
                <a:lnTo>
                  <a:pt x="3812001" y="1752600"/>
                </a:lnTo>
                <a:lnTo>
                  <a:pt x="3790102" y="1765300"/>
                </a:lnTo>
                <a:lnTo>
                  <a:pt x="3687487" y="1765300"/>
                </a:lnTo>
                <a:lnTo>
                  <a:pt x="3647916" y="1778000"/>
                </a:lnTo>
                <a:close/>
              </a:path>
              <a:path w="9300845" h="1917700">
                <a:moveTo>
                  <a:pt x="3859263" y="1765300"/>
                </a:moveTo>
                <a:lnTo>
                  <a:pt x="3831807" y="1752600"/>
                </a:lnTo>
                <a:lnTo>
                  <a:pt x="3889408" y="1752600"/>
                </a:lnTo>
                <a:lnTo>
                  <a:pt x="3859263" y="1765300"/>
                </a:lnTo>
                <a:close/>
              </a:path>
              <a:path w="9300845" h="1917700">
                <a:moveTo>
                  <a:pt x="3756367" y="1778000"/>
                </a:moveTo>
                <a:lnTo>
                  <a:pt x="3728732" y="1765300"/>
                </a:lnTo>
                <a:lnTo>
                  <a:pt x="3790102" y="1765300"/>
                </a:lnTo>
                <a:lnTo>
                  <a:pt x="3756367" y="1778000"/>
                </a:lnTo>
                <a:close/>
              </a:path>
              <a:path w="9300845" h="1917700">
                <a:moveTo>
                  <a:pt x="486965" y="1790700"/>
                </a:moveTo>
                <a:lnTo>
                  <a:pt x="410210" y="1790700"/>
                </a:lnTo>
                <a:lnTo>
                  <a:pt x="387496" y="1778000"/>
                </a:lnTo>
                <a:lnTo>
                  <a:pt x="507733" y="1778000"/>
                </a:lnTo>
                <a:lnTo>
                  <a:pt x="486965" y="1790700"/>
                </a:lnTo>
                <a:close/>
              </a:path>
              <a:path w="9300845" h="1917700">
                <a:moveTo>
                  <a:pt x="535533" y="1790700"/>
                </a:moveTo>
                <a:lnTo>
                  <a:pt x="507733" y="1778000"/>
                </a:lnTo>
                <a:lnTo>
                  <a:pt x="567792" y="1778000"/>
                </a:lnTo>
                <a:lnTo>
                  <a:pt x="535533" y="1790700"/>
                </a:lnTo>
                <a:close/>
              </a:path>
              <a:path w="9300845" h="1917700">
                <a:moveTo>
                  <a:pt x="3614962" y="1790700"/>
                </a:moveTo>
                <a:lnTo>
                  <a:pt x="997051" y="1790700"/>
                </a:lnTo>
                <a:lnTo>
                  <a:pt x="964505" y="1778000"/>
                </a:lnTo>
                <a:lnTo>
                  <a:pt x="3625303" y="1778000"/>
                </a:lnTo>
                <a:lnTo>
                  <a:pt x="3614962" y="1790700"/>
                </a:lnTo>
                <a:close/>
              </a:path>
              <a:path w="9300845" h="1917700">
                <a:moveTo>
                  <a:pt x="3590036" y="1803400"/>
                </a:moveTo>
                <a:lnTo>
                  <a:pt x="1084026" y="1803400"/>
                </a:lnTo>
                <a:lnTo>
                  <a:pt x="1045908" y="1790700"/>
                </a:lnTo>
                <a:lnTo>
                  <a:pt x="3596184" y="1790700"/>
                </a:lnTo>
                <a:lnTo>
                  <a:pt x="3590036" y="1803400"/>
                </a:lnTo>
                <a:close/>
              </a:path>
              <a:path w="9300845" h="1917700">
                <a:moveTo>
                  <a:pt x="77787" y="1816100"/>
                </a:moveTo>
                <a:lnTo>
                  <a:pt x="57384" y="1803400"/>
                </a:lnTo>
                <a:lnTo>
                  <a:pt x="104870" y="1803400"/>
                </a:lnTo>
                <a:lnTo>
                  <a:pt x="77787" y="1816100"/>
                </a:lnTo>
                <a:close/>
              </a:path>
              <a:path w="9300845" h="1917700">
                <a:moveTo>
                  <a:pt x="1141818" y="1816100"/>
                </a:moveTo>
                <a:lnTo>
                  <a:pt x="1112845" y="1803400"/>
                </a:lnTo>
                <a:lnTo>
                  <a:pt x="1180401" y="1803400"/>
                </a:lnTo>
                <a:lnTo>
                  <a:pt x="1141818" y="1816100"/>
                </a:lnTo>
                <a:close/>
              </a:path>
              <a:path w="9300845" h="1917700">
                <a:moveTo>
                  <a:pt x="1256734" y="1816100"/>
                </a:moveTo>
                <a:lnTo>
                  <a:pt x="1220519" y="1803400"/>
                </a:lnTo>
                <a:lnTo>
                  <a:pt x="1291768" y="1803400"/>
                </a:lnTo>
                <a:lnTo>
                  <a:pt x="1256734" y="1816100"/>
                </a:lnTo>
                <a:close/>
              </a:path>
              <a:path w="9300845" h="1917700">
                <a:moveTo>
                  <a:pt x="1375017" y="1828800"/>
                </a:moveTo>
                <a:lnTo>
                  <a:pt x="1358258" y="1828800"/>
                </a:lnTo>
                <a:lnTo>
                  <a:pt x="1342404" y="1816100"/>
                </a:lnTo>
                <a:lnTo>
                  <a:pt x="1328343" y="1803400"/>
                </a:lnTo>
                <a:lnTo>
                  <a:pt x="3543008" y="1803400"/>
                </a:lnTo>
                <a:lnTo>
                  <a:pt x="3539477" y="1816100"/>
                </a:lnTo>
                <a:lnTo>
                  <a:pt x="1391793" y="1816100"/>
                </a:lnTo>
                <a:lnTo>
                  <a:pt x="1375017" y="1828800"/>
                </a:lnTo>
                <a:close/>
              </a:path>
              <a:path w="9300845" h="1917700">
                <a:moveTo>
                  <a:pt x="3451771" y="1854200"/>
                </a:moveTo>
                <a:lnTo>
                  <a:pt x="1465723" y="1854200"/>
                </a:lnTo>
                <a:lnTo>
                  <a:pt x="1446075" y="1841500"/>
                </a:lnTo>
                <a:lnTo>
                  <a:pt x="1423804" y="1828800"/>
                </a:lnTo>
                <a:lnTo>
                  <a:pt x="1391793" y="1816100"/>
                </a:lnTo>
                <a:lnTo>
                  <a:pt x="3493485" y="1816100"/>
                </a:lnTo>
                <a:lnTo>
                  <a:pt x="3472542" y="1841500"/>
                </a:lnTo>
                <a:lnTo>
                  <a:pt x="3451771" y="1854200"/>
                </a:lnTo>
                <a:close/>
              </a:path>
              <a:path w="9300845" h="1917700">
                <a:moveTo>
                  <a:pt x="1690192" y="1879600"/>
                </a:moveTo>
                <a:lnTo>
                  <a:pt x="1559408" y="1879600"/>
                </a:lnTo>
                <a:lnTo>
                  <a:pt x="1536787" y="1866900"/>
                </a:lnTo>
                <a:lnTo>
                  <a:pt x="1512992" y="1854200"/>
                </a:lnTo>
                <a:lnTo>
                  <a:pt x="2812850" y="1854200"/>
                </a:lnTo>
                <a:lnTo>
                  <a:pt x="2804031" y="1866900"/>
                </a:lnTo>
                <a:lnTo>
                  <a:pt x="1713216" y="1866900"/>
                </a:lnTo>
                <a:lnTo>
                  <a:pt x="1690192" y="1879600"/>
                </a:lnTo>
                <a:close/>
              </a:path>
              <a:path w="9300845" h="1917700">
                <a:moveTo>
                  <a:pt x="2908946" y="1866900"/>
                </a:moveTo>
                <a:lnTo>
                  <a:pt x="2866214" y="1866900"/>
                </a:lnTo>
                <a:lnTo>
                  <a:pt x="2819552" y="1854200"/>
                </a:lnTo>
                <a:lnTo>
                  <a:pt x="2928939" y="1854200"/>
                </a:lnTo>
                <a:lnTo>
                  <a:pt x="2908946" y="1866900"/>
                </a:lnTo>
                <a:close/>
              </a:path>
              <a:path w="9300845" h="1917700">
                <a:moveTo>
                  <a:pt x="3303009" y="1866900"/>
                </a:moveTo>
                <a:lnTo>
                  <a:pt x="3272701" y="1866900"/>
                </a:lnTo>
                <a:lnTo>
                  <a:pt x="3235871" y="1854200"/>
                </a:lnTo>
                <a:lnTo>
                  <a:pt x="3328621" y="1854200"/>
                </a:lnTo>
                <a:lnTo>
                  <a:pt x="3303009" y="1866900"/>
                </a:lnTo>
                <a:close/>
              </a:path>
              <a:path w="9300845" h="1917700">
                <a:moveTo>
                  <a:pt x="3389181" y="1866900"/>
                </a:moveTo>
                <a:lnTo>
                  <a:pt x="3351364" y="1866900"/>
                </a:lnTo>
                <a:lnTo>
                  <a:pt x="3328621" y="1854200"/>
                </a:lnTo>
                <a:lnTo>
                  <a:pt x="3414588" y="1854200"/>
                </a:lnTo>
                <a:lnTo>
                  <a:pt x="3389181" y="1866900"/>
                </a:lnTo>
                <a:close/>
              </a:path>
              <a:path w="9300845" h="1917700">
                <a:moveTo>
                  <a:pt x="2731549" y="1892300"/>
                </a:moveTo>
                <a:lnTo>
                  <a:pt x="2038296" y="1892300"/>
                </a:lnTo>
                <a:lnTo>
                  <a:pt x="1993950" y="1879600"/>
                </a:lnTo>
                <a:lnTo>
                  <a:pt x="1939630" y="1879600"/>
                </a:lnTo>
                <a:lnTo>
                  <a:pt x="1878034" y="1866900"/>
                </a:lnTo>
                <a:lnTo>
                  <a:pt x="2757193" y="1866900"/>
                </a:lnTo>
                <a:lnTo>
                  <a:pt x="2744762" y="1879600"/>
                </a:lnTo>
                <a:lnTo>
                  <a:pt x="2731549" y="1892300"/>
                </a:lnTo>
                <a:close/>
              </a:path>
              <a:path w="9300845" h="1917700">
                <a:moveTo>
                  <a:pt x="2150465" y="1905000"/>
                </a:moveTo>
                <a:lnTo>
                  <a:pt x="2114242" y="1905000"/>
                </a:lnTo>
                <a:lnTo>
                  <a:pt x="2077623" y="1892300"/>
                </a:lnTo>
                <a:lnTo>
                  <a:pt x="2295321" y="1892300"/>
                </a:lnTo>
                <a:lnTo>
                  <a:pt x="2150465" y="1905000"/>
                </a:lnTo>
                <a:close/>
              </a:path>
              <a:path w="9300845" h="1917700">
                <a:moveTo>
                  <a:pt x="2398559" y="1905000"/>
                </a:moveTo>
                <a:lnTo>
                  <a:pt x="2371597" y="1905000"/>
                </a:lnTo>
                <a:lnTo>
                  <a:pt x="2337454" y="1892300"/>
                </a:lnTo>
                <a:lnTo>
                  <a:pt x="2419146" y="1892300"/>
                </a:lnTo>
                <a:lnTo>
                  <a:pt x="2398559" y="1905000"/>
                </a:lnTo>
                <a:close/>
              </a:path>
              <a:path w="9300845" h="1917700">
                <a:moveTo>
                  <a:pt x="2526309" y="1917700"/>
                </a:moveTo>
                <a:lnTo>
                  <a:pt x="2497886" y="1905000"/>
                </a:lnTo>
                <a:lnTo>
                  <a:pt x="2465044" y="1892300"/>
                </a:lnTo>
                <a:lnTo>
                  <a:pt x="2536825" y="1892300"/>
                </a:lnTo>
                <a:lnTo>
                  <a:pt x="2526309" y="1917700"/>
                </a:lnTo>
                <a:close/>
              </a:path>
              <a:path w="9300845" h="1917700">
                <a:moveTo>
                  <a:pt x="2581770" y="1905000"/>
                </a:moveTo>
                <a:lnTo>
                  <a:pt x="2547772" y="1905000"/>
                </a:lnTo>
                <a:lnTo>
                  <a:pt x="2536825" y="1892300"/>
                </a:lnTo>
                <a:lnTo>
                  <a:pt x="2638971" y="1892300"/>
                </a:lnTo>
                <a:lnTo>
                  <a:pt x="2581770" y="1905000"/>
                </a:lnTo>
                <a:close/>
              </a:path>
            </a:pathLst>
          </a:custGeom>
          <a:solidFill>
            <a:srgbClr val="817569">
              <a:alpha val="14898"/>
            </a:srgbClr>
          </a:solidFill>
        </p:spPr>
        <p:txBody>
          <a:bodyPr wrap="square" lIns="0" tIns="0" rIns="0" bIns="0" rtlCol="0"/>
          <a:lstStyle/>
          <a:p>
            <a:endParaRPr/>
          </a:p>
        </p:txBody>
      </p:sp>
      <p:sp>
        <p:nvSpPr>
          <p:cNvPr id="3" name="object 3"/>
          <p:cNvSpPr txBox="1">
            <a:spLocks noGrp="1"/>
          </p:cNvSpPr>
          <p:nvPr>
            <p:ph type="title"/>
          </p:nvPr>
        </p:nvSpPr>
        <p:spPr>
          <a:xfrm>
            <a:off x="1186464" y="1322451"/>
            <a:ext cx="4814570" cy="1110615"/>
          </a:xfrm>
          <a:prstGeom prst="rect">
            <a:avLst/>
          </a:prstGeom>
        </p:spPr>
        <p:txBody>
          <a:bodyPr vert="horz" wrap="square" lIns="0" tIns="65405" rIns="0" bIns="0" rtlCol="0">
            <a:spAutoFit/>
          </a:bodyPr>
          <a:lstStyle/>
          <a:p>
            <a:pPr marL="12700" marR="5080">
              <a:lnSpc>
                <a:spcPts val="4100"/>
              </a:lnSpc>
              <a:spcBef>
                <a:spcPts val="515"/>
              </a:spcBef>
            </a:pPr>
            <a:r>
              <a:rPr lang="el-GR" dirty="0"/>
              <a:t>Ευκαιρίες ΤΝ: </a:t>
            </a:r>
            <a:r>
              <a:rPr lang="el-GR" dirty="0" err="1"/>
              <a:t>τεχνο</a:t>
            </a:r>
            <a:r>
              <a:rPr lang="el-GR" dirty="0"/>
              <a:t>-αισιόδοξη προοπτική</a:t>
            </a:r>
            <a:endParaRPr spc="-10" dirty="0"/>
          </a:p>
        </p:txBody>
      </p:sp>
      <p:sp>
        <p:nvSpPr>
          <p:cNvPr id="4" name="object 4"/>
          <p:cNvSpPr txBox="1"/>
          <p:nvPr/>
        </p:nvSpPr>
        <p:spPr>
          <a:xfrm>
            <a:off x="1186464" y="3011989"/>
            <a:ext cx="4704715" cy="2491195"/>
          </a:xfrm>
          <a:prstGeom prst="rect">
            <a:avLst/>
          </a:prstGeom>
        </p:spPr>
        <p:txBody>
          <a:bodyPr vert="horz" wrap="square" lIns="0" tIns="39370" rIns="0" bIns="0" rtlCol="0">
            <a:spAutoFit/>
          </a:bodyPr>
          <a:lstStyle/>
          <a:p>
            <a:pPr marL="12700" marR="5080" algn="just">
              <a:lnSpc>
                <a:spcPct val="89600"/>
              </a:lnSpc>
              <a:spcBef>
                <a:spcPts val="310"/>
              </a:spcBef>
            </a:pPr>
            <a:r>
              <a:rPr lang="el-GR" sz="1600" dirty="0"/>
              <a:t>Οι τεχνολογίες που βασίζονται στην τεχνητή νοημοσύνη μπορούν να επιτρέψουν στους ανθρώπους να αντιμετωπίσουν "</a:t>
            </a:r>
            <a:r>
              <a:rPr lang="el-GR" sz="1600" b="1" dirty="0"/>
              <a:t>τις μεγάλες προκλήσεις της ανθρωπότητας, όπως η διατήρηση ενός υγιούς περιβάλλοντος, η παροχή πόρων για έναν αυξανόμενο πληθυσμό (συμπεριλαμβανομένης της ενέργειας, της τροφής και του νερού), η αντιμετώπιση των ασθενειών, η τεράστια αύξηση της ανθρώπινης μακροζωίας και η εξάλειψη της φτώχειας</a:t>
            </a:r>
            <a:r>
              <a:rPr sz="1700" i="1" spc="-20" dirty="0">
                <a:latin typeface="Calibri"/>
                <a:cs typeface="Calibri"/>
              </a:rPr>
              <a:t>”.</a:t>
            </a:r>
            <a:r>
              <a:rPr sz="1700" i="1" spc="-40" dirty="0">
                <a:latin typeface="Calibri"/>
                <a:cs typeface="Calibri"/>
              </a:rPr>
              <a:t> </a:t>
            </a:r>
            <a:r>
              <a:rPr sz="1700" dirty="0">
                <a:latin typeface="Calibri"/>
                <a:cs typeface="Calibri"/>
              </a:rPr>
              <a:t>(Ray</a:t>
            </a:r>
            <a:r>
              <a:rPr sz="1700" spc="-35" dirty="0">
                <a:latin typeface="Calibri"/>
                <a:cs typeface="Calibri"/>
              </a:rPr>
              <a:t> </a:t>
            </a:r>
            <a:r>
              <a:rPr sz="1700" spc="-10" dirty="0">
                <a:latin typeface="Calibri"/>
                <a:cs typeface="Calibri"/>
              </a:rPr>
              <a:t>Kurzweil, </a:t>
            </a:r>
            <a:r>
              <a:rPr sz="1700" i="1" dirty="0">
                <a:latin typeface="Calibri"/>
                <a:cs typeface="Calibri"/>
              </a:rPr>
              <a:t>How</a:t>
            </a:r>
            <a:r>
              <a:rPr sz="1700" i="1" spc="-25" dirty="0">
                <a:latin typeface="Calibri"/>
                <a:cs typeface="Calibri"/>
              </a:rPr>
              <a:t> </a:t>
            </a:r>
            <a:r>
              <a:rPr sz="1700" i="1" dirty="0">
                <a:latin typeface="Calibri"/>
                <a:cs typeface="Calibri"/>
              </a:rPr>
              <a:t>to</a:t>
            </a:r>
            <a:r>
              <a:rPr sz="1700" i="1" spc="-20" dirty="0">
                <a:latin typeface="Calibri"/>
                <a:cs typeface="Calibri"/>
              </a:rPr>
              <a:t> </a:t>
            </a:r>
            <a:r>
              <a:rPr sz="1700" i="1" dirty="0">
                <a:latin typeface="Calibri"/>
                <a:cs typeface="Calibri"/>
              </a:rPr>
              <a:t>Create</a:t>
            </a:r>
            <a:r>
              <a:rPr sz="1700" i="1" spc="-20" dirty="0">
                <a:latin typeface="Calibri"/>
                <a:cs typeface="Calibri"/>
              </a:rPr>
              <a:t> </a:t>
            </a:r>
            <a:r>
              <a:rPr sz="1700" i="1" dirty="0">
                <a:latin typeface="Calibri"/>
                <a:cs typeface="Calibri"/>
              </a:rPr>
              <a:t>a</a:t>
            </a:r>
            <a:r>
              <a:rPr sz="1700" i="1" spc="-25" dirty="0">
                <a:latin typeface="Calibri"/>
                <a:cs typeface="Calibri"/>
              </a:rPr>
              <a:t> </a:t>
            </a:r>
            <a:r>
              <a:rPr sz="1700" i="1" dirty="0">
                <a:latin typeface="Calibri"/>
                <a:cs typeface="Calibri"/>
              </a:rPr>
              <a:t>Mind</a:t>
            </a:r>
            <a:r>
              <a:rPr sz="1700" i="1" spc="-20" dirty="0">
                <a:latin typeface="Calibri"/>
                <a:cs typeface="Calibri"/>
              </a:rPr>
              <a:t> </a:t>
            </a:r>
            <a:r>
              <a:rPr sz="1700" spc="-50" dirty="0">
                <a:latin typeface="Calibri"/>
                <a:cs typeface="Calibri"/>
              </a:rPr>
              <a:t>)</a:t>
            </a:r>
            <a:endParaRPr sz="1700" dirty="0">
              <a:latin typeface="Calibri"/>
              <a:cs typeface="Calibri"/>
            </a:endParaRPr>
          </a:p>
        </p:txBody>
      </p:sp>
      <p:grpSp>
        <p:nvGrpSpPr>
          <p:cNvPr id="5" name="object 5"/>
          <p:cNvGrpSpPr/>
          <p:nvPr/>
        </p:nvGrpSpPr>
        <p:grpSpPr>
          <a:xfrm>
            <a:off x="5652935" y="1356867"/>
            <a:ext cx="4888230" cy="5336540"/>
            <a:chOff x="5652935" y="1356867"/>
            <a:chExt cx="4888230" cy="5336540"/>
          </a:xfrm>
        </p:grpSpPr>
        <p:pic>
          <p:nvPicPr>
            <p:cNvPr id="6" name="object 6"/>
            <p:cNvPicPr/>
            <p:nvPr/>
          </p:nvPicPr>
          <p:blipFill>
            <a:blip r:embed="rId2" cstate="print"/>
            <a:stretch>
              <a:fillRect/>
            </a:stretch>
          </p:blipFill>
          <p:spPr>
            <a:xfrm>
              <a:off x="6608064" y="1356867"/>
              <a:ext cx="3465576" cy="4846320"/>
            </a:xfrm>
            <a:prstGeom prst="rect">
              <a:avLst/>
            </a:prstGeom>
          </p:spPr>
        </p:pic>
        <p:sp>
          <p:nvSpPr>
            <p:cNvPr id="7" name="object 7"/>
            <p:cNvSpPr/>
            <p:nvPr/>
          </p:nvSpPr>
          <p:spPr>
            <a:xfrm>
              <a:off x="6624485" y="1370952"/>
              <a:ext cx="3418204" cy="4802505"/>
            </a:xfrm>
            <a:custGeom>
              <a:avLst/>
              <a:gdLst/>
              <a:ahLst/>
              <a:cxnLst/>
              <a:rect l="l" t="t" r="r" b="b"/>
              <a:pathLst>
                <a:path w="3418204" h="4802505">
                  <a:moveTo>
                    <a:pt x="3417633" y="4801895"/>
                  </a:moveTo>
                  <a:lnTo>
                    <a:pt x="0" y="4801895"/>
                  </a:lnTo>
                  <a:lnTo>
                    <a:pt x="0" y="0"/>
                  </a:lnTo>
                  <a:lnTo>
                    <a:pt x="3417633" y="0"/>
                  </a:lnTo>
                  <a:lnTo>
                    <a:pt x="3417633" y="4801895"/>
                  </a:lnTo>
                  <a:close/>
                </a:path>
              </a:pathLst>
            </a:custGeom>
            <a:solidFill>
              <a:srgbClr val="F1F1F1"/>
            </a:solidFill>
          </p:spPr>
          <p:txBody>
            <a:bodyPr wrap="square" lIns="0" tIns="0" rIns="0" bIns="0" rtlCol="0"/>
            <a:lstStyle/>
            <a:p>
              <a:endParaRPr/>
            </a:p>
          </p:txBody>
        </p:sp>
        <p:pic>
          <p:nvPicPr>
            <p:cNvPr id="8" name="object 8"/>
            <p:cNvPicPr/>
            <p:nvPr/>
          </p:nvPicPr>
          <p:blipFill>
            <a:blip r:embed="rId3" cstate="print"/>
            <a:stretch>
              <a:fillRect/>
            </a:stretch>
          </p:blipFill>
          <p:spPr>
            <a:xfrm>
              <a:off x="6765497" y="1508023"/>
              <a:ext cx="3139563" cy="4524971"/>
            </a:xfrm>
            <a:prstGeom prst="rect">
              <a:avLst/>
            </a:prstGeom>
          </p:spPr>
        </p:pic>
        <p:sp>
          <p:nvSpPr>
            <p:cNvPr id="9" name="object 9"/>
            <p:cNvSpPr/>
            <p:nvPr/>
          </p:nvSpPr>
          <p:spPr>
            <a:xfrm>
              <a:off x="5652935" y="5791898"/>
              <a:ext cx="4888230" cy="901065"/>
            </a:xfrm>
            <a:custGeom>
              <a:avLst/>
              <a:gdLst/>
              <a:ahLst/>
              <a:cxnLst/>
              <a:rect l="l" t="t" r="r" b="b"/>
              <a:pathLst>
                <a:path w="4888230" h="901065">
                  <a:moveTo>
                    <a:pt x="4888064" y="39484"/>
                  </a:moveTo>
                  <a:lnTo>
                    <a:pt x="4779276" y="39484"/>
                  </a:lnTo>
                  <a:lnTo>
                    <a:pt x="4794047" y="38028"/>
                  </a:lnTo>
                  <a:lnTo>
                    <a:pt x="4809131" y="34923"/>
                  </a:lnTo>
                  <a:lnTo>
                    <a:pt x="4824428" y="30377"/>
                  </a:lnTo>
                  <a:lnTo>
                    <a:pt x="4839843" y="24599"/>
                  </a:lnTo>
                  <a:lnTo>
                    <a:pt x="4888064" y="0"/>
                  </a:lnTo>
                  <a:lnTo>
                    <a:pt x="4888064" y="39484"/>
                  </a:lnTo>
                  <a:close/>
                </a:path>
                <a:path w="4888230" h="901065">
                  <a:moveTo>
                    <a:pt x="4888064" y="69356"/>
                  </a:moveTo>
                  <a:lnTo>
                    <a:pt x="4685159" y="69356"/>
                  </a:lnTo>
                  <a:lnTo>
                    <a:pt x="4706142" y="62803"/>
                  </a:lnTo>
                  <a:lnTo>
                    <a:pt x="4729236" y="52975"/>
                  </a:lnTo>
                  <a:lnTo>
                    <a:pt x="4753330" y="46977"/>
                  </a:lnTo>
                  <a:lnTo>
                    <a:pt x="4757682" y="39780"/>
                  </a:lnTo>
                  <a:lnTo>
                    <a:pt x="4763231" y="36572"/>
                  </a:lnTo>
                  <a:lnTo>
                    <a:pt x="4770316" y="36693"/>
                  </a:lnTo>
                  <a:lnTo>
                    <a:pt x="4779276" y="39484"/>
                  </a:lnTo>
                  <a:lnTo>
                    <a:pt x="4888064" y="39484"/>
                  </a:lnTo>
                  <a:lnTo>
                    <a:pt x="4888064" y="69356"/>
                  </a:lnTo>
                  <a:close/>
                </a:path>
                <a:path w="4888230" h="901065">
                  <a:moveTo>
                    <a:pt x="4888064" y="105511"/>
                  </a:moveTo>
                  <a:lnTo>
                    <a:pt x="4574489" y="105511"/>
                  </a:lnTo>
                  <a:lnTo>
                    <a:pt x="4584881" y="91601"/>
                  </a:lnTo>
                  <a:lnTo>
                    <a:pt x="4603848" y="84278"/>
                  </a:lnTo>
                  <a:lnTo>
                    <a:pt x="4631364" y="77577"/>
                  </a:lnTo>
                  <a:lnTo>
                    <a:pt x="4667402" y="65531"/>
                  </a:lnTo>
                  <a:lnTo>
                    <a:pt x="4685159" y="69356"/>
                  </a:lnTo>
                  <a:lnTo>
                    <a:pt x="4888064" y="69356"/>
                  </a:lnTo>
                  <a:lnTo>
                    <a:pt x="4888064" y="105511"/>
                  </a:lnTo>
                  <a:close/>
                </a:path>
                <a:path w="4888230" h="901065">
                  <a:moveTo>
                    <a:pt x="4888064" y="163896"/>
                  </a:moveTo>
                  <a:lnTo>
                    <a:pt x="4349713" y="163896"/>
                  </a:lnTo>
                  <a:lnTo>
                    <a:pt x="4380684" y="163191"/>
                  </a:lnTo>
                  <a:lnTo>
                    <a:pt x="4406706" y="155167"/>
                  </a:lnTo>
                  <a:lnTo>
                    <a:pt x="4427194" y="134581"/>
                  </a:lnTo>
                  <a:lnTo>
                    <a:pt x="4447661" y="132609"/>
                  </a:lnTo>
                  <a:lnTo>
                    <a:pt x="4461205" y="129185"/>
                  </a:lnTo>
                  <a:lnTo>
                    <a:pt x="4474054" y="124478"/>
                  </a:lnTo>
                  <a:lnTo>
                    <a:pt x="4492434" y="118656"/>
                  </a:lnTo>
                  <a:lnTo>
                    <a:pt x="4513974" y="108781"/>
                  </a:lnTo>
                  <a:lnTo>
                    <a:pt x="4531413" y="104735"/>
                  </a:lnTo>
                  <a:lnTo>
                    <a:pt x="4549877" y="104363"/>
                  </a:lnTo>
                  <a:lnTo>
                    <a:pt x="4574489" y="105511"/>
                  </a:lnTo>
                  <a:lnTo>
                    <a:pt x="4888064" y="105511"/>
                  </a:lnTo>
                  <a:lnTo>
                    <a:pt x="4888064" y="163896"/>
                  </a:lnTo>
                  <a:close/>
                </a:path>
                <a:path w="4888230" h="901065">
                  <a:moveTo>
                    <a:pt x="4888064" y="194952"/>
                  </a:moveTo>
                  <a:lnTo>
                    <a:pt x="4229744" y="194952"/>
                  </a:lnTo>
                  <a:lnTo>
                    <a:pt x="4259675" y="186561"/>
                  </a:lnTo>
                  <a:lnTo>
                    <a:pt x="4289138" y="171604"/>
                  </a:lnTo>
                  <a:lnTo>
                    <a:pt x="4314380" y="162521"/>
                  </a:lnTo>
                  <a:lnTo>
                    <a:pt x="4349713" y="163896"/>
                  </a:lnTo>
                  <a:lnTo>
                    <a:pt x="4888064" y="163896"/>
                  </a:lnTo>
                  <a:lnTo>
                    <a:pt x="4888064" y="194952"/>
                  </a:lnTo>
                  <a:close/>
                </a:path>
                <a:path w="4888230" h="901065">
                  <a:moveTo>
                    <a:pt x="4888064" y="196799"/>
                  </a:moveTo>
                  <a:lnTo>
                    <a:pt x="4144022" y="196799"/>
                  </a:lnTo>
                  <a:lnTo>
                    <a:pt x="4155950" y="182706"/>
                  </a:lnTo>
                  <a:lnTo>
                    <a:pt x="4171819" y="182440"/>
                  </a:lnTo>
                  <a:lnTo>
                    <a:pt x="4188560" y="186238"/>
                  </a:lnTo>
                  <a:lnTo>
                    <a:pt x="4207869" y="186238"/>
                  </a:lnTo>
                  <a:lnTo>
                    <a:pt x="4229744" y="194952"/>
                  </a:lnTo>
                  <a:lnTo>
                    <a:pt x="4888064" y="194952"/>
                  </a:lnTo>
                  <a:lnTo>
                    <a:pt x="4888064" y="196799"/>
                  </a:lnTo>
                  <a:close/>
                </a:path>
                <a:path w="4888230" h="901065">
                  <a:moveTo>
                    <a:pt x="4207869" y="186238"/>
                  </a:moveTo>
                  <a:lnTo>
                    <a:pt x="4188560" y="186238"/>
                  </a:lnTo>
                  <a:lnTo>
                    <a:pt x="4203103" y="184340"/>
                  </a:lnTo>
                  <a:lnTo>
                    <a:pt x="4207869" y="186238"/>
                  </a:lnTo>
                  <a:close/>
                </a:path>
                <a:path w="4888230" h="901065">
                  <a:moveTo>
                    <a:pt x="4888064" y="253301"/>
                  </a:moveTo>
                  <a:lnTo>
                    <a:pt x="3870325" y="253301"/>
                  </a:lnTo>
                  <a:lnTo>
                    <a:pt x="3896166" y="249811"/>
                  </a:lnTo>
                  <a:lnTo>
                    <a:pt x="3921317" y="243933"/>
                  </a:lnTo>
                  <a:lnTo>
                    <a:pt x="3945479" y="235758"/>
                  </a:lnTo>
                  <a:lnTo>
                    <a:pt x="3968356" y="225374"/>
                  </a:lnTo>
                  <a:lnTo>
                    <a:pt x="4002337" y="223904"/>
                  </a:lnTo>
                  <a:lnTo>
                    <a:pt x="4013768" y="212601"/>
                  </a:lnTo>
                  <a:lnTo>
                    <a:pt x="4021470" y="199520"/>
                  </a:lnTo>
                  <a:lnTo>
                    <a:pt x="4044264" y="192722"/>
                  </a:lnTo>
                  <a:lnTo>
                    <a:pt x="4070611" y="198258"/>
                  </a:lnTo>
                  <a:lnTo>
                    <a:pt x="4888064" y="198258"/>
                  </a:lnTo>
                  <a:lnTo>
                    <a:pt x="4888064" y="253301"/>
                  </a:lnTo>
                  <a:close/>
                </a:path>
                <a:path w="4888230" h="901065">
                  <a:moveTo>
                    <a:pt x="4888064" y="198258"/>
                  </a:moveTo>
                  <a:lnTo>
                    <a:pt x="4070611" y="198258"/>
                  </a:lnTo>
                  <a:lnTo>
                    <a:pt x="4092147" y="197365"/>
                  </a:lnTo>
                  <a:lnTo>
                    <a:pt x="4114681" y="195171"/>
                  </a:lnTo>
                  <a:lnTo>
                    <a:pt x="4144022" y="196799"/>
                  </a:lnTo>
                  <a:lnTo>
                    <a:pt x="4888064" y="196799"/>
                  </a:lnTo>
                  <a:lnTo>
                    <a:pt x="4888064" y="198258"/>
                  </a:lnTo>
                  <a:close/>
                </a:path>
                <a:path w="4888230" h="901065">
                  <a:moveTo>
                    <a:pt x="3688405" y="243573"/>
                  </a:moveTo>
                  <a:lnTo>
                    <a:pt x="3173463" y="243573"/>
                  </a:lnTo>
                  <a:lnTo>
                    <a:pt x="3181211" y="240657"/>
                  </a:lnTo>
                  <a:lnTo>
                    <a:pt x="3177401" y="234267"/>
                  </a:lnTo>
                  <a:lnTo>
                    <a:pt x="3173918" y="226939"/>
                  </a:lnTo>
                  <a:lnTo>
                    <a:pt x="3182645" y="221208"/>
                  </a:lnTo>
                  <a:lnTo>
                    <a:pt x="3200161" y="214704"/>
                  </a:lnTo>
                  <a:lnTo>
                    <a:pt x="3210880" y="206587"/>
                  </a:lnTo>
                  <a:lnTo>
                    <a:pt x="3221385" y="206238"/>
                  </a:lnTo>
                  <a:lnTo>
                    <a:pt x="3238258" y="223037"/>
                  </a:lnTo>
                  <a:lnTo>
                    <a:pt x="3290828" y="223037"/>
                  </a:lnTo>
                  <a:lnTo>
                    <a:pt x="3294917" y="224114"/>
                  </a:lnTo>
                  <a:lnTo>
                    <a:pt x="3322891" y="228155"/>
                  </a:lnTo>
                  <a:lnTo>
                    <a:pt x="3635631" y="228155"/>
                  </a:lnTo>
                  <a:lnTo>
                    <a:pt x="3636124" y="228193"/>
                  </a:lnTo>
                  <a:lnTo>
                    <a:pt x="3673932" y="228193"/>
                  </a:lnTo>
                  <a:lnTo>
                    <a:pt x="3678618" y="231992"/>
                  </a:lnTo>
                  <a:lnTo>
                    <a:pt x="3688405" y="243573"/>
                  </a:lnTo>
                  <a:close/>
                </a:path>
                <a:path w="4888230" h="901065">
                  <a:moveTo>
                    <a:pt x="3290828" y="223037"/>
                  </a:moveTo>
                  <a:lnTo>
                    <a:pt x="3238258" y="223037"/>
                  </a:lnTo>
                  <a:lnTo>
                    <a:pt x="3258024" y="217027"/>
                  </a:lnTo>
                  <a:lnTo>
                    <a:pt x="3275102" y="218895"/>
                  </a:lnTo>
                  <a:lnTo>
                    <a:pt x="3290828" y="223037"/>
                  </a:lnTo>
                  <a:close/>
                </a:path>
                <a:path w="4888230" h="901065">
                  <a:moveTo>
                    <a:pt x="3635631" y="228155"/>
                  </a:moveTo>
                  <a:lnTo>
                    <a:pt x="3322891" y="228155"/>
                  </a:lnTo>
                  <a:lnTo>
                    <a:pt x="3362337" y="227705"/>
                  </a:lnTo>
                  <a:lnTo>
                    <a:pt x="3459171" y="225210"/>
                  </a:lnTo>
                  <a:lnTo>
                    <a:pt x="3503167" y="224624"/>
                  </a:lnTo>
                  <a:lnTo>
                    <a:pt x="3537760" y="217045"/>
                  </a:lnTo>
                  <a:lnTo>
                    <a:pt x="3568879" y="219513"/>
                  </a:lnTo>
                  <a:lnTo>
                    <a:pt x="3600381" y="225428"/>
                  </a:lnTo>
                  <a:lnTo>
                    <a:pt x="3635631" y="228155"/>
                  </a:lnTo>
                  <a:close/>
                </a:path>
                <a:path w="4888230" h="901065">
                  <a:moveTo>
                    <a:pt x="3673932" y="228193"/>
                  </a:moveTo>
                  <a:lnTo>
                    <a:pt x="3636124" y="228193"/>
                  </a:lnTo>
                  <a:lnTo>
                    <a:pt x="3662707" y="219093"/>
                  </a:lnTo>
                  <a:lnTo>
                    <a:pt x="3673932" y="228193"/>
                  </a:lnTo>
                  <a:close/>
                </a:path>
                <a:path w="4888230" h="901065">
                  <a:moveTo>
                    <a:pt x="3121445" y="245723"/>
                  </a:moveTo>
                  <a:lnTo>
                    <a:pt x="2935623" y="245723"/>
                  </a:lnTo>
                  <a:lnTo>
                    <a:pt x="2974479" y="226606"/>
                  </a:lnTo>
                  <a:lnTo>
                    <a:pt x="2982476" y="233091"/>
                  </a:lnTo>
                  <a:lnTo>
                    <a:pt x="2990934" y="235210"/>
                  </a:lnTo>
                  <a:lnTo>
                    <a:pt x="3041546" y="235210"/>
                  </a:lnTo>
                  <a:lnTo>
                    <a:pt x="3043620" y="236297"/>
                  </a:lnTo>
                  <a:lnTo>
                    <a:pt x="3056360" y="239676"/>
                  </a:lnTo>
                  <a:lnTo>
                    <a:pt x="3119381" y="239676"/>
                  </a:lnTo>
                  <a:lnTo>
                    <a:pt x="3121445" y="245723"/>
                  </a:lnTo>
                  <a:close/>
                </a:path>
                <a:path w="4888230" h="901065">
                  <a:moveTo>
                    <a:pt x="3041546" y="235210"/>
                  </a:moveTo>
                  <a:lnTo>
                    <a:pt x="2990934" y="235210"/>
                  </a:lnTo>
                  <a:lnTo>
                    <a:pt x="3000441" y="233414"/>
                  </a:lnTo>
                  <a:lnTo>
                    <a:pt x="3011589" y="228155"/>
                  </a:lnTo>
                  <a:lnTo>
                    <a:pt x="3030405" y="229368"/>
                  </a:lnTo>
                  <a:lnTo>
                    <a:pt x="3041546" y="235210"/>
                  </a:lnTo>
                  <a:close/>
                </a:path>
                <a:path w="4888230" h="901065">
                  <a:moveTo>
                    <a:pt x="3119381" y="239676"/>
                  </a:moveTo>
                  <a:lnTo>
                    <a:pt x="3056360" y="239676"/>
                  </a:lnTo>
                  <a:lnTo>
                    <a:pt x="3073755" y="230238"/>
                  </a:lnTo>
                  <a:lnTo>
                    <a:pt x="3081709" y="238044"/>
                  </a:lnTo>
                  <a:lnTo>
                    <a:pt x="3101290" y="238461"/>
                  </a:lnTo>
                  <a:lnTo>
                    <a:pt x="3119245" y="239278"/>
                  </a:lnTo>
                  <a:lnTo>
                    <a:pt x="3119381" y="239676"/>
                  </a:lnTo>
                  <a:close/>
                </a:path>
                <a:path w="4888230" h="901065">
                  <a:moveTo>
                    <a:pt x="4888064" y="350047"/>
                  </a:moveTo>
                  <a:lnTo>
                    <a:pt x="2526222" y="350047"/>
                  </a:lnTo>
                  <a:lnTo>
                    <a:pt x="2562174" y="349542"/>
                  </a:lnTo>
                  <a:lnTo>
                    <a:pt x="2576171" y="339148"/>
                  </a:lnTo>
                  <a:lnTo>
                    <a:pt x="2591454" y="335202"/>
                  </a:lnTo>
                  <a:lnTo>
                    <a:pt x="2610280" y="329434"/>
                  </a:lnTo>
                  <a:lnTo>
                    <a:pt x="2634907" y="313575"/>
                  </a:lnTo>
                  <a:lnTo>
                    <a:pt x="2640990" y="312749"/>
                  </a:lnTo>
                  <a:lnTo>
                    <a:pt x="2653361" y="308533"/>
                  </a:lnTo>
                  <a:lnTo>
                    <a:pt x="2668002" y="302785"/>
                  </a:lnTo>
                  <a:lnTo>
                    <a:pt x="2680893" y="297357"/>
                  </a:lnTo>
                  <a:lnTo>
                    <a:pt x="2701258" y="289428"/>
                  </a:lnTo>
                  <a:lnTo>
                    <a:pt x="2710879" y="284307"/>
                  </a:lnTo>
                  <a:lnTo>
                    <a:pt x="2720289" y="276517"/>
                  </a:lnTo>
                  <a:lnTo>
                    <a:pt x="2761993" y="254683"/>
                  </a:lnTo>
                  <a:lnTo>
                    <a:pt x="2798289" y="248454"/>
                  </a:lnTo>
                  <a:lnTo>
                    <a:pt x="2833571" y="247415"/>
                  </a:lnTo>
                  <a:lnTo>
                    <a:pt x="2872232" y="241147"/>
                  </a:lnTo>
                  <a:lnTo>
                    <a:pt x="2904451" y="238889"/>
                  </a:lnTo>
                  <a:lnTo>
                    <a:pt x="2918931" y="245116"/>
                  </a:lnTo>
                  <a:lnTo>
                    <a:pt x="2935623" y="245723"/>
                  </a:lnTo>
                  <a:lnTo>
                    <a:pt x="3121445" y="245723"/>
                  </a:lnTo>
                  <a:lnTo>
                    <a:pt x="3122320" y="248285"/>
                  </a:lnTo>
                  <a:lnTo>
                    <a:pt x="3136785" y="251472"/>
                  </a:lnTo>
                  <a:lnTo>
                    <a:pt x="3699894" y="251472"/>
                  </a:lnTo>
                  <a:lnTo>
                    <a:pt x="3718179" y="256031"/>
                  </a:lnTo>
                  <a:lnTo>
                    <a:pt x="3739260" y="259179"/>
                  </a:lnTo>
                  <a:lnTo>
                    <a:pt x="3749355" y="264475"/>
                  </a:lnTo>
                  <a:lnTo>
                    <a:pt x="3771098" y="265588"/>
                  </a:lnTo>
                  <a:lnTo>
                    <a:pt x="4888064" y="265588"/>
                  </a:lnTo>
                  <a:lnTo>
                    <a:pt x="4888064" y="350047"/>
                  </a:lnTo>
                  <a:close/>
                </a:path>
                <a:path w="4888230" h="901065">
                  <a:moveTo>
                    <a:pt x="3699894" y="251472"/>
                  </a:moveTo>
                  <a:lnTo>
                    <a:pt x="3136785" y="251472"/>
                  </a:lnTo>
                  <a:lnTo>
                    <a:pt x="3148077" y="246714"/>
                  </a:lnTo>
                  <a:lnTo>
                    <a:pt x="3159276" y="241564"/>
                  </a:lnTo>
                  <a:lnTo>
                    <a:pt x="3173463" y="243573"/>
                  </a:lnTo>
                  <a:lnTo>
                    <a:pt x="3688405" y="243573"/>
                  </a:lnTo>
                  <a:lnTo>
                    <a:pt x="3693795" y="249951"/>
                  </a:lnTo>
                  <a:lnTo>
                    <a:pt x="3699894" y="251472"/>
                  </a:lnTo>
                  <a:close/>
                </a:path>
                <a:path w="4888230" h="901065">
                  <a:moveTo>
                    <a:pt x="4888064" y="259994"/>
                  </a:moveTo>
                  <a:lnTo>
                    <a:pt x="3845826" y="259994"/>
                  </a:lnTo>
                  <a:lnTo>
                    <a:pt x="3852060" y="256519"/>
                  </a:lnTo>
                  <a:lnTo>
                    <a:pt x="3859509" y="252180"/>
                  </a:lnTo>
                  <a:lnTo>
                    <a:pt x="3866241" y="250075"/>
                  </a:lnTo>
                  <a:lnTo>
                    <a:pt x="3870325" y="253301"/>
                  </a:lnTo>
                  <a:lnTo>
                    <a:pt x="4888064" y="253301"/>
                  </a:lnTo>
                  <a:lnTo>
                    <a:pt x="4888064" y="259994"/>
                  </a:lnTo>
                  <a:close/>
                </a:path>
                <a:path w="4888230" h="901065">
                  <a:moveTo>
                    <a:pt x="4888064" y="265588"/>
                  </a:moveTo>
                  <a:lnTo>
                    <a:pt x="3771098" y="265588"/>
                  </a:lnTo>
                  <a:lnTo>
                    <a:pt x="3827119" y="256184"/>
                  </a:lnTo>
                  <a:lnTo>
                    <a:pt x="3832669" y="251167"/>
                  </a:lnTo>
                  <a:lnTo>
                    <a:pt x="3846461" y="253949"/>
                  </a:lnTo>
                  <a:lnTo>
                    <a:pt x="3845826" y="259994"/>
                  </a:lnTo>
                  <a:lnTo>
                    <a:pt x="4888064" y="259994"/>
                  </a:lnTo>
                  <a:lnTo>
                    <a:pt x="4888064" y="265588"/>
                  </a:lnTo>
                  <a:close/>
                </a:path>
                <a:path w="4888230" h="901065">
                  <a:moveTo>
                    <a:pt x="2438802" y="348005"/>
                  </a:moveTo>
                  <a:lnTo>
                    <a:pt x="2364384" y="348005"/>
                  </a:lnTo>
                  <a:lnTo>
                    <a:pt x="2404871" y="341109"/>
                  </a:lnTo>
                  <a:lnTo>
                    <a:pt x="2438802" y="348005"/>
                  </a:lnTo>
                  <a:close/>
                </a:path>
                <a:path w="4888230" h="901065">
                  <a:moveTo>
                    <a:pt x="4888064" y="387350"/>
                  </a:moveTo>
                  <a:lnTo>
                    <a:pt x="2214422" y="387350"/>
                  </a:lnTo>
                  <a:lnTo>
                    <a:pt x="2218249" y="377333"/>
                  </a:lnTo>
                  <a:lnTo>
                    <a:pt x="2235995" y="369852"/>
                  </a:lnTo>
                  <a:lnTo>
                    <a:pt x="2252057" y="362586"/>
                  </a:lnTo>
                  <a:lnTo>
                    <a:pt x="2250833" y="353212"/>
                  </a:lnTo>
                  <a:lnTo>
                    <a:pt x="2254605" y="348208"/>
                  </a:lnTo>
                  <a:lnTo>
                    <a:pt x="2252217" y="346963"/>
                  </a:lnTo>
                  <a:lnTo>
                    <a:pt x="2262632" y="345084"/>
                  </a:lnTo>
                  <a:lnTo>
                    <a:pt x="2273788" y="343904"/>
                  </a:lnTo>
                  <a:lnTo>
                    <a:pt x="2303387" y="342464"/>
                  </a:lnTo>
                  <a:lnTo>
                    <a:pt x="2313343" y="341706"/>
                  </a:lnTo>
                  <a:lnTo>
                    <a:pt x="2364384" y="348005"/>
                  </a:lnTo>
                  <a:lnTo>
                    <a:pt x="2438802" y="348005"/>
                  </a:lnTo>
                  <a:lnTo>
                    <a:pt x="2456611" y="351624"/>
                  </a:lnTo>
                  <a:lnTo>
                    <a:pt x="4888064" y="351624"/>
                  </a:lnTo>
                  <a:lnTo>
                    <a:pt x="4888064" y="387350"/>
                  </a:lnTo>
                  <a:close/>
                </a:path>
                <a:path w="4888230" h="901065">
                  <a:moveTo>
                    <a:pt x="4888064" y="351624"/>
                  </a:moveTo>
                  <a:lnTo>
                    <a:pt x="2456611" y="351624"/>
                  </a:lnTo>
                  <a:lnTo>
                    <a:pt x="2473111" y="344196"/>
                  </a:lnTo>
                  <a:lnTo>
                    <a:pt x="2496424" y="345968"/>
                  </a:lnTo>
                  <a:lnTo>
                    <a:pt x="2526222" y="350047"/>
                  </a:lnTo>
                  <a:lnTo>
                    <a:pt x="4888064" y="350047"/>
                  </a:lnTo>
                  <a:lnTo>
                    <a:pt x="4888064" y="351624"/>
                  </a:lnTo>
                  <a:close/>
                </a:path>
                <a:path w="4888230" h="901065">
                  <a:moveTo>
                    <a:pt x="4888064" y="411848"/>
                  </a:moveTo>
                  <a:lnTo>
                    <a:pt x="2158504" y="411848"/>
                  </a:lnTo>
                  <a:lnTo>
                    <a:pt x="2175144" y="403893"/>
                  </a:lnTo>
                  <a:lnTo>
                    <a:pt x="2184134" y="392755"/>
                  </a:lnTo>
                  <a:lnTo>
                    <a:pt x="2194289" y="385039"/>
                  </a:lnTo>
                  <a:lnTo>
                    <a:pt x="2214422" y="387350"/>
                  </a:lnTo>
                  <a:lnTo>
                    <a:pt x="4888064" y="387350"/>
                  </a:lnTo>
                  <a:lnTo>
                    <a:pt x="4888064" y="411848"/>
                  </a:lnTo>
                  <a:close/>
                </a:path>
                <a:path w="4888230" h="901065">
                  <a:moveTo>
                    <a:pt x="4888064" y="426681"/>
                  </a:moveTo>
                  <a:lnTo>
                    <a:pt x="2125167" y="426681"/>
                  </a:lnTo>
                  <a:lnTo>
                    <a:pt x="2129590" y="417857"/>
                  </a:lnTo>
                  <a:lnTo>
                    <a:pt x="2136387" y="412850"/>
                  </a:lnTo>
                  <a:lnTo>
                    <a:pt x="2145909" y="411049"/>
                  </a:lnTo>
                  <a:lnTo>
                    <a:pt x="2158504" y="411848"/>
                  </a:lnTo>
                  <a:lnTo>
                    <a:pt x="4888064" y="411848"/>
                  </a:lnTo>
                  <a:lnTo>
                    <a:pt x="4888064" y="426681"/>
                  </a:lnTo>
                  <a:close/>
                </a:path>
                <a:path w="4888230" h="901065">
                  <a:moveTo>
                    <a:pt x="4888064" y="459560"/>
                  </a:moveTo>
                  <a:lnTo>
                    <a:pt x="1934737" y="459560"/>
                  </a:lnTo>
                  <a:lnTo>
                    <a:pt x="1980850" y="455294"/>
                  </a:lnTo>
                  <a:lnTo>
                    <a:pt x="2025103" y="450443"/>
                  </a:lnTo>
                  <a:lnTo>
                    <a:pt x="2055610" y="440822"/>
                  </a:lnTo>
                  <a:lnTo>
                    <a:pt x="2066082" y="429875"/>
                  </a:lnTo>
                  <a:lnTo>
                    <a:pt x="2081080" y="423272"/>
                  </a:lnTo>
                  <a:lnTo>
                    <a:pt x="2125167" y="426681"/>
                  </a:lnTo>
                  <a:lnTo>
                    <a:pt x="4888064" y="426681"/>
                  </a:lnTo>
                  <a:lnTo>
                    <a:pt x="4888064" y="459560"/>
                  </a:lnTo>
                  <a:close/>
                </a:path>
                <a:path w="4888230" h="901065">
                  <a:moveTo>
                    <a:pt x="4888064" y="470192"/>
                  </a:moveTo>
                  <a:lnTo>
                    <a:pt x="1775472" y="470192"/>
                  </a:lnTo>
                  <a:lnTo>
                    <a:pt x="1776514" y="467613"/>
                  </a:lnTo>
                  <a:lnTo>
                    <a:pt x="1817686" y="447983"/>
                  </a:lnTo>
                  <a:lnTo>
                    <a:pt x="1831378" y="451142"/>
                  </a:lnTo>
                  <a:lnTo>
                    <a:pt x="1885375" y="459442"/>
                  </a:lnTo>
                  <a:lnTo>
                    <a:pt x="4888064" y="459560"/>
                  </a:lnTo>
                  <a:lnTo>
                    <a:pt x="4888064" y="470192"/>
                  </a:lnTo>
                  <a:close/>
                </a:path>
                <a:path w="4888230" h="901065">
                  <a:moveTo>
                    <a:pt x="4888064" y="500833"/>
                  </a:moveTo>
                  <a:lnTo>
                    <a:pt x="1613661" y="500833"/>
                  </a:lnTo>
                  <a:lnTo>
                    <a:pt x="1634213" y="490766"/>
                  </a:lnTo>
                  <a:lnTo>
                    <a:pt x="1659676" y="476240"/>
                  </a:lnTo>
                  <a:lnTo>
                    <a:pt x="1692821" y="463689"/>
                  </a:lnTo>
                  <a:lnTo>
                    <a:pt x="1710262" y="468115"/>
                  </a:lnTo>
                  <a:lnTo>
                    <a:pt x="1764460" y="468115"/>
                  </a:lnTo>
                  <a:lnTo>
                    <a:pt x="1775472" y="470192"/>
                  </a:lnTo>
                  <a:lnTo>
                    <a:pt x="4888064" y="470192"/>
                  </a:lnTo>
                  <a:lnTo>
                    <a:pt x="4888064" y="500833"/>
                  </a:lnTo>
                  <a:close/>
                </a:path>
                <a:path w="4888230" h="901065">
                  <a:moveTo>
                    <a:pt x="1764460" y="468115"/>
                  </a:moveTo>
                  <a:lnTo>
                    <a:pt x="1710262" y="468115"/>
                  </a:lnTo>
                  <a:lnTo>
                    <a:pt x="1726017" y="466164"/>
                  </a:lnTo>
                  <a:lnTo>
                    <a:pt x="1745836" y="464602"/>
                  </a:lnTo>
                  <a:lnTo>
                    <a:pt x="1764460" y="468115"/>
                  </a:lnTo>
                  <a:close/>
                </a:path>
                <a:path w="4888230" h="901065">
                  <a:moveTo>
                    <a:pt x="4888064" y="586778"/>
                  </a:moveTo>
                  <a:lnTo>
                    <a:pt x="1375968" y="586778"/>
                  </a:lnTo>
                  <a:lnTo>
                    <a:pt x="1395100" y="586510"/>
                  </a:lnTo>
                  <a:lnTo>
                    <a:pt x="1419979" y="582442"/>
                  </a:lnTo>
                  <a:lnTo>
                    <a:pt x="1443007" y="575482"/>
                  </a:lnTo>
                  <a:lnTo>
                    <a:pt x="1456588" y="566534"/>
                  </a:lnTo>
                  <a:lnTo>
                    <a:pt x="1465072" y="564094"/>
                  </a:lnTo>
                  <a:lnTo>
                    <a:pt x="1473395" y="561981"/>
                  </a:lnTo>
                  <a:lnTo>
                    <a:pt x="1480296" y="558286"/>
                  </a:lnTo>
                  <a:lnTo>
                    <a:pt x="1484515" y="551103"/>
                  </a:lnTo>
                  <a:lnTo>
                    <a:pt x="1535523" y="526876"/>
                  </a:lnTo>
                  <a:lnTo>
                    <a:pt x="1566542" y="512590"/>
                  </a:lnTo>
                  <a:lnTo>
                    <a:pt x="1595246" y="500011"/>
                  </a:lnTo>
                  <a:lnTo>
                    <a:pt x="1613661" y="500833"/>
                  </a:lnTo>
                  <a:lnTo>
                    <a:pt x="4888064" y="500833"/>
                  </a:lnTo>
                  <a:lnTo>
                    <a:pt x="4888064" y="586778"/>
                  </a:lnTo>
                  <a:close/>
                </a:path>
                <a:path w="4888230" h="901065">
                  <a:moveTo>
                    <a:pt x="4888064" y="738409"/>
                  </a:moveTo>
                  <a:lnTo>
                    <a:pt x="843519" y="738409"/>
                  </a:lnTo>
                  <a:lnTo>
                    <a:pt x="875633" y="732459"/>
                  </a:lnTo>
                  <a:lnTo>
                    <a:pt x="911766" y="718480"/>
                  </a:lnTo>
                  <a:lnTo>
                    <a:pt x="959548" y="704494"/>
                  </a:lnTo>
                  <a:lnTo>
                    <a:pt x="989227" y="698574"/>
                  </a:lnTo>
                  <a:lnTo>
                    <a:pt x="1007670" y="693186"/>
                  </a:lnTo>
                  <a:lnTo>
                    <a:pt x="1023172" y="687686"/>
                  </a:lnTo>
                  <a:lnTo>
                    <a:pt x="1044028" y="681431"/>
                  </a:lnTo>
                  <a:lnTo>
                    <a:pt x="1053020" y="678835"/>
                  </a:lnTo>
                  <a:lnTo>
                    <a:pt x="1066631" y="676730"/>
                  </a:lnTo>
                  <a:lnTo>
                    <a:pt x="1080104" y="674385"/>
                  </a:lnTo>
                  <a:lnTo>
                    <a:pt x="1088682" y="671067"/>
                  </a:lnTo>
                  <a:lnTo>
                    <a:pt x="1121816" y="668286"/>
                  </a:lnTo>
                  <a:lnTo>
                    <a:pt x="1158189" y="637527"/>
                  </a:lnTo>
                  <a:lnTo>
                    <a:pt x="1202334" y="632663"/>
                  </a:lnTo>
                  <a:lnTo>
                    <a:pt x="1272527" y="608063"/>
                  </a:lnTo>
                  <a:lnTo>
                    <a:pt x="1298787" y="607109"/>
                  </a:lnTo>
                  <a:lnTo>
                    <a:pt x="1320438" y="595782"/>
                  </a:lnTo>
                  <a:lnTo>
                    <a:pt x="1343993" y="585274"/>
                  </a:lnTo>
                  <a:lnTo>
                    <a:pt x="1375968" y="586778"/>
                  </a:lnTo>
                  <a:lnTo>
                    <a:pt x="4888064" y="586778"/>
                  </a:lnTo>
                  <a:lnTo>
                    <a:pt x="4888064" y="738409"/>
                  </a:lnTo>
                  <a:close/>
                </a:path>
                <a:path w="4888230" h="901065">
                  <a:moveTo>
                    <a:pt x="4888064" y="820877"/>
                  </a:moveTo>
                  <a:lnTo>
                    <a:pt x="406653" y="820877"/>
                  </a:lnTo>
                  <a:lnTo>
                    <a:pt x="420956" y="815017"/>
                  </a:lnTo>
                  <a:lnTo>
                    <a:pt x="446382" y="800823"/>
                  </a:lnTo>
                  <a:lnTo>
                    <a:pt x="471651" y="787058"/>
                  </a:lnTo>
                  <a:lnTo>
                    <a:pt x="485482" y="782485"/>
                  </a:lnTo>
                  <a:lnTo>
                    <a:pt x="527702" y="780553"/>
                  </a:lnTo>
                  <a:lnTo>
                    <a:pt x="566616" y="780364"/>
                  </a:lnTo>
                  <a:lnTo>
                    <a:pt x="607912" y="779041"/>
                  </a:lnTo>
                  <a:lnTo>
                    <a:pt x="657275" y="773709"/>
                  </a:lnTo>
                  <a:lnTo>
                    <a:pt x="693526" y="768258"/>
                  </a:lnTo>
                  <a:lnTo>
                    <a:pt x="727492" y="757704"/>
                  </a:lnTo>
                  <a:lnTo>
                    <a:pt x="763980" y="743802"/>
                  </a:lnTo>
                  <a:lnTo>
                    <a:pt x="807796" y="728306"/>
                  </a:lnTo>
                  <a:lnTo>
                    <a:pt x="843519" y="738409"/>
                  </a:lnTo>
                  <a:lnTo>
                    <a:pt x="4888064" y="738409"/>
                  </a:lnTo>
                  <a:lnTo>
                    <a:pt x="4888064" y="820877"/>
                  </a:lnTo>
                  <a:close/>
                </a:path>
                <a:path w="4888230" h="901065">
                  <a:moveTo>
                    <a:pt x="4888064" y="825550"/>
                  </a:moveTo>
                  <a:lnTo>
                    <a:pt x="266052" y="825550"/>
                  </a:lnTo>
                  <a:lnTo>
                    <a:pt x="272707" y="825195"/>
                  </a:lnTo>
                  <a:lnTo>
                    <a:pt x="282282" y="820432"/>
                  </a:lnTo>
                  <a:lnTo>
                    <a:pt x="327025" y="818654"/>
                  </a:lnTo>
                  <a:lnTo>
                    <a:pt x="406653" y="820877"/>
                  </a:lnTo>
                  <a:lnTo>
                    <a:pt x="4888064" y="820877"/>
                  </a:lnTo>
                  <a:lnTo>
                    <a:pt x="4888064" y="825550"/>
                  </a:lnTo>
                  <a:close/>
                </a:path>
                <a:path w="4888230" h="901065">
                  <a:moveTo>
                    <a:pt x="4888064" y="848748"/>
                  </a:moveTo>
                  <a:lnTo>
                    <a:pt x="150591" y="848748"/>
                  </a:lnTo>
                  <a:lnTo>
                    <a:pt x="154153" y="846301"/>
                  </a:lnTo>
                  <a:lnTo>
                    <a:pt x="148577" y="836015"/>
                  </a:lnTo>
                  <a:lnTo>
                    <a:pt x="159994" y="826731"/>
                  </a:lnTo>
                  <a:lnTo>
                    <a:pt x="204736" y="823556"/>
                  </a:lnTo>
                  <a:lnTo>
                    <a:pt x="209702" y="820534"/>
                  </a:lnTo>
                  <a:lnTo>
                    <a:pt x="260756" y="823963"/>
                  </a:lnTo>
                  <a:lnTo>
                    <a:pt x="266052" y="825550"/>
                  </a:lnTo>
                  <a:lnTo>
                    <a:pt x="4888064" y="825550"/>
                  </a:lnTo>
                  <a:lnTo>
                    <a:pt x="4888064" y="848748"/>
                  </a:lnTo>
                  <a:close/>
                </a:path>
                <a:path w="4888230" h="901065">
                  <a:moveTo>
                    <a:pt x="4888064" y="850978"/>
                  </a:moveTo>
                  <a:lnTo>
                    <a:pt x="108963" y="850978"/>
                  </a:lnTo>
                  <a:lnTo>
                    <a:pt x="126555" y="847128"/>
                  </a:lnTo>
                  <a:lnTo>
                    <a:pt x="140517" y="847608"/>
                  </a:lnTo>
                  <a:lnTo>
                    <a:pt x="150591" y="848748"/>
                  </a:lnTo>
                  <a:lnTo>
                    <a:pt x="4888064" y="848748"/>
                  </a:lnTo>
                  <a:lnTo>
                    <a:pt x="4888064" y="850978"/>
                  </a:lnTo>
                  <a:close/>
                </a:path>
                <a:path w="4888230" h="901065">
                  <a:moveTo>
                    <a:pt x="4888064" y="901001"/>
                  </a:moveTo>
                  <a:lnTo>
                    <a:pt x="0" y="901001"/>
                  </a:lnTo>
                  <a:lnTo>
                    <a:pt x="7302" y="899756"/>
                  </a:lnTo>
                  <a:lnTo>
                    <a:pt x="14389" y="899667"/>
                  </a:lnTo>
                  <a:lnTo>
                    <a:pt x="19151" y="899210"/>
                  </a:lnTo>
                  <a:lnTo>
                    <a:pt x="22123" y="898423"/>
                  </a:lnTo>
                  <a:lnTo>
                    <a:pt x="23964" y="897331"/>
                  </a:lnTo>
                  <a:lnTo>
                    <a:pt x="24066" y="896937"/>
                  </a:lnTo>
                  <a:lnTo>
                    <a:pt x="50406" y="852589"/>
                  </a:lnTo>
                  <a:lnTo>
                    <a:pt x="66826" y="849624"/>
                  </a:lnTo>
                  <a:lnTo>
                    <a:pt x="87699" y="850449"/>
                  </a:lnTo>
                  <a:lnTo>
                    <a:pt x="108963" y="850978"/>
                  </a:lnTo>
                  <a:lnTo>
                    <a:pt x="4888064" y="850978"/>
                  </a:lnTo>
                  <a:lnTo>
                    <a:pt x="4888064" y="901001"/>
                  </a:lnTo>
                  <a:close/>
                </a:path>
              </a:pathLst>
            </a:custGeom>
            <a:solidFill>
              <a:srgbClr val="817569">
                <a:alpha val="14898"/>
              </a:srgbClr>
            </a:solidFill>
          </p:spPr>
          <p:txBody>
            <a:bodyPr wrap="square" lIns="0" tIns="0" rIns="0" bIns="0" rtlCol="0"/>
            <a:lstStyle/>
            <a:p>
              <a:endParaRPr/>
            </a:p>
          </p:txBody>
        </p:sp>
        <p:pic>
          <p:nvPicPr>
            <p:cNvPr id="10" name="object 10"/>
            <p:cNvPicPr/>
            <p:nvPr/>
          </p:nvPicPr>
          <p:blipFill>
            <a:blip r:embed="rId4" cstate="print"/>
            <a:stretch>
              <a:fillRect/>
            </a:stretch>
          </p:blipFill>
          <p:spPr>
            <a:xfrm>
              <a:off x="7891272" y="6069075"/>
              <a:ext cx="1024127" cy="313944"/>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46381" y="1852466"/>
            <a:ext cx="5186045" cy="1342034"/>
          </a:xfrm>
          <a:prstGeom prst="rect">
            <a:avLst/>
          </a:prstGeom>
        </p:spPr>
        <p:txBody>
          <a:bodyPr vert="horz" wrap="square" lIns="0" tIns="71755" rIns="0" bIns="0" rtlCol="0">
            <a:spAutoFit/>
          </a:bodyPr>
          <a:lstStyle/>
          <a:p>
            <a:pPr marL="12700" marR="5080">
              <a:lnSpc>
                <a:spcPts val="3290"/>
              </a:lnSpc>
              <a:spcBef>
                <a:spcPts val="565"/>
              </a:spcBef>
            </a:pPr>
            <a:r>
              <a:rPr lang="el-GR" sz="3100" spc="-105" dirty="0"/>
              <a:t>Προς έναν καπιταλισμό επιτήρησης ή προς ένα κράτος επιτήρησης;</a:t>
            </a:r>
            <a:endParaRPr sz="3100" dirty="0"/>
          </a:p>
        </p:txBody>
      </p:sp>
      <p:pic>
        <p:nvPicPr>
          <p:cNvPr id="3" name="object 3"/>
          <p:cNvPicPr/>
          <p:nvPr/>
        </p:nvPicPr>
        <p:blipFill>
          <a:blip r:embed="rId2" cstate="print"/>
          <a:stretch>
            <a:fillRect/>
          </a:stretch>
        </p:blipFill>
        <p:spPr>
          <a:xfrm>
            <a:off x="152400" y="850908"/>
            <a:ext cx="3838917" cy="5841991"/>
          </a:xfrm>
          <a:prstGeom prst="rect">
            <a:avLst/>
          </a:prstGeom>
        </p:spPr>
      </p:pic>
      <p:sp>
        <p:nvSpPr>
          <p:cNvPr id="4" name="object 4"/>
          <p:cNvSpPr/>
          <p:nvPr/>
        </p:nvSpPr>
        <p:spPr>
          <a:xfrm>
            <a:off x="4481169" y="1362963"/>
            <a:ext cx="467995" cy="62865"/>
          </a:xfrm>
          <a:custGeom>
            <a:avLst/>
            <a:gdLst/>
            <a:ahLst/>
            <a:cxnLst/>
            <a:rect l="l" t="t" r="r" b="b"/>
            <a:pathLst>
              <a:path w="467995" h="62865">
                <a:moveTo>
                  <a:pt x="467474" y="62306"/>
                </a:moveTo>
                <a:lnTo>
                  <a:pt x="0" y="62306"/>
                </a:lnTo>
                <a:lnTo>
                  <a:pt x="0" y="0"/>
                </a:lnTo>
                <a:lnTo>
                  <a:pt x="467474" y="0"/>
                </a:lnTo>
                <a:lnTo>
                  <a:pt x="467474" y="62306"/>
                </a:lnTo>
                <a:close/>
              </a:path>
            </a:pathLst>
          </a:custGeom>
          <a:solidFill>
            <a:srgbClr val="ED7C30"/>
          </a:solidFill>
        </p:spPr>
        <p:txBody>
          <a:bodyPr wrap="square" lIns="0" tIns="0" rIns="0" bIns="0" rtlCol="0"/>
          <a:lstStyle/>
          <a:p>
            <a:endParaRPr/>
          </a:p>
        </p:txBody>
      </p:sp>
      <p:sp>
        <p:nvSpPr>
          <p:cNvPr id="5" name="object 5"/>
          <p:cNvSpPr/>
          <p:nvPr/>
        </p:nvSpPr>
        <p:spPr>
          <a:xfrm>
            <a:off x="4497387" y="3351555"/>
            <a:ext cx="5298440" cy="15875"/>
          </a:xfrm>
          <a:custGeom>
            <a:avLst/>
            <a:gdLst/>
            <a:ahLst/>
            <a:cxnLst/>
            <a:rect l="l" t="t" r="r" b="b"/>
            <a:pathLst>
              <a:path w="5298440" h="15875">
                <a:moveTo>
                  <a:pt x="5298186" y="15582"/>
                </a:moveTo>
                <a:lnTo>
                  <a:pt x="0" y="15582"/>
                </a:lnTo>
                <a:lnTo>
                  <a:pt x="0" y="0"/>
                </a:lnTo>
                <a:lnTo>
                  <a:pt x="5298186" y="0"/>
                </a:lnTo>
                <a:lnTo>
                  <a:pt x="5298186" y="15582"/>
                </a:lnTo>
                <a:close/>
              </a:path>
            </a:pathLst>
          </a:custGeom>
          <a:solidFill>
            <a:srgbClr val="D5D5D5"/>
          </a:solidFill>
        </p:spPr>
        <p:txBody>
          <a:bodyPr wrap="square" lIns="0" tIns="0" rIns="0" bIns="0" rtlCol="0"/>
          <a:lstStyle/>
          <a:p>
            <a:endParaRPr/>
          </a:p>
        </p:txBody>
      </p:sp>
      <p:sp>
        <p:nvSpPr>
          <p:cNvPr id="6" name="object 6"/>
          <p:cNvSpPr txBox="1"/>
          <p:nvPr/>
        </p:nvSpPr>
        <p:spPr>
          <a:xfrm>
            <a:off x="4546381" y="3681540"/>
            <a:ext cx="5186045" cy="2728439"/>
          </a:xfrm>
          <a:prstGeom prst="rect">
            <a:avLst/>
          </a:prstGeom>
        </p:spPr>
        <p:txBody>
          <a:bodyPr vert="horz" wrap="square" lIns="0" tIns="46355" rIns="0" bIns="0" rtlCol="0">
            <a:spAutoFit/>
          </a:bodyPr>
          <a:lstStyle/>
          <a:p>
            <a:pPr marL="12700" marR="5080" algn="just">
              <a:lnSpc>
                <a:spcPct val="88300"/>
              </a:lnSpc>
              <a:spcBef>
                <a:spcPts val="365"/>
              </a:spcBef>
            </a:pPr>
            <a:r>
              <a:rPr lang="el-GR" dirty="0">
                <a:latin typeface="+mj-lt"/>
              </a:rPr>
              <a:t>Σύμφωνα με τον Alex </a:t>
            </a:r>
            <a:r>
              <a:rPr lang="el-GR" dirty="0" err="1">
                <a:latin typeface="+mj-lt"/>
              </a:rPr>
              <a:t>Pentland</a:t>
            </a:r>
            <a:r>
              <a:rPr lang="el-GR" dirty="0">
                <a:latin typeface="+mj-lt"/>
              </a:rPr>
              <a:t>, διευθυντή του Human Dynamics </a:t>
            </a:r>
            <a:r>
              <a:rPr lang="el-GR" dirty="0" err="1">
                <a:latin typeface="+mj-lt"/>
              </a:rPr>
              <a:t>Lab</a:t>
            </a:r>
            <a:r>
              <a:rPr lang="el-GR" dirty="0">
                <a:latin typeface="+mj-lt"/>
              </a:rPr>
              <a:t> στο MIT </a:t>
            </a:r>
            <a:r>
              <a:rPr lang="el-GR" dirty="0" err="1">
                <a:latin typeface="+mj-lt"/>
              </a:rPr>
              <a:t>Media</a:t>
            </a:r>
            <a:r>
              <a:rPr lang="el-GR" dirty="0">
                <a:latin typeface="+mj-lt"/>
              </a:rPr>
              <a:t> </a:t>
            </a:r>
            <a:r>
              <a:rPr lang="el-GR" dirty="0" err="1">
                <a:latin typeface="+mj-lt"/>
              </a:rPr>
              <a:t>Lab</a:t>
            </a:r>
            <a:r>
              <a:rPr lang="el-GR" dirty="0">
                <a:latin typeface="+mj-lt"/>
              </a:rPr>
              <a:t>, η ΤΝ και τα μεγάλα δεδομένα μπορούν να επιτρέψουν την ανάπτυξη μιας "</a:t>
            </a:r>
            <a:r>
              <a:rPr lang="el-GR" b="1" dirty="0">
                <a:solidFill>
                  <a:srgbClr val="C00000"/>
                </a:solidFill>
                <a:latin typeface="+mj-lt"/>
              </a:rPr>
              <a:t>κοινωνικής φυσικής</a:t>
            </a:r>
            <a:r>
              <a:rPr lang="el-GR" dirty="0">
                <a:latin typeface="+mj-lt"/>
              </a:rPr>
              <a:t>", δηλαδή μιας αυστηρής κοινωνικής επιστήμης. Η διαθεσιμότητα τεράστιων μαζών δεδομένων και μεθόδων και υπολογιστικών πόρων για την επεξεργασία αυτών των δεδομένων θα μπορούσε να υποστηρίξει μια </a:t>
            </a:r>
            <a:r>
              <a:rPr lang="el-GR" b="1" dirty="0">
                <a:latin typeface="+mj-lt"/>
              </a:rPr>
              <a:t>κοινωνική επιστήμη που θα έχει στέρεες θεωρητικές-μαθηματικές βάσεις καθώς και επιχειρησιακές ικανότητες για την κοινωνική διακυβέρνηση</a:t>
            </a:r>
            <a:r>
              <a:rPr lang="el-GR" dirty="0">
                <a:latin typeface="+mj-lt"/>
              </a:rPr>
              <a:t>.</a:t>
            </a:r>
            <a:endParaRPr dirty="0">
              <a:latin typeface="+mj-lt"/>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85" y="1340262"/>
            <a:ext cx="3798067" cy="3613169"/>
          </a:xfrm>
          <a:prstGeom prst="rect">
            <a:avLst/>
          </a:prstGeom>
          <a:solidFill>
            <a:srgbClr val="3F3F3F"/>
          </a:solidFill>
        </p:spPr>
        <p:txBody>
          <a:bodyPr vert="horz" wrap="square" lIns="0" tIns="0" rIns="0" bIns="0" rtlCol="0">
            <a:spAutoFit/>
          </a:bodyPr>
          <a:lstStyle/>
          <a:p>
            <a:pPr>
              <a:lnSpc>
                <a:spcPct val="100000"/>
              </a:lnSpc>
            </a:pPr>
            <a:endParaRPr sz="4100" dirty="0">
              <a:latin typeface="Times New Roman"/>
              <a:cs typeface="Times New Roman"/>
            </a:endParaRPr>
          </a:p>
          <a:p>
            <a:pPr>
              <a:lnSpc>
                <a:spcPct val="100000"/>
              </a:lnSpc>
              <a:spcBef>
                <a:spcPts val="30"/>
              </a:spcBef>
            </a:pPr>
            <a:endParaRPr sz="4250" dirty="0">
              <a:latin typeface="Times New Roman"/>
              <a:cs typeface="Times New Roman"/>
            </a:endParaRPr>
          </a:p>
          <a:p>
            <a:pPr marL="791845" marR="577850">
              <a:lnSpc>
                <a:spcPct val="89400"/>
              </a:lnSpc>
            </a:pPr>
            <a:r>
              <a:rPr lang="el-GR" sz="3400" spc="-10" dirty="0">
                <a:solidFill>
                  <a:srgbClr val="FFFFFF"/>
                </a:solidFill>
                <a:latin typeface="Calibri"/>
                <a:cs typeface="Calibri"/>
              </a:rPr>
              <a:t>Βιομηχανικός καπιταλισμός και καπιταλισμός επιτήρησης</a:t>
            </a:r>
          </a:p>
        </p:txBody>
      </p:sp>
      <p:sp>
        <p:nvSpPr>
          <p:cNvPr id="3" name="object 3"/>
          <p:cNvSpPr txBox="1"/>
          <p:nvPr/>
        </p:nvSpPr>
        <p:spPr>
          <a:xfrm>
            <a:off x="3950468" y="2082350"/>
            <a:ext cx="2766060" cy="3429080"/>
          </a:xfrm>
          <a:prstGeom prst="rect">
            <a:avLst/>
          </a:prstGeom>
        </p:spPr>
        <p:txBody>
          <a:bodyPr vert="horz" wrap="square" lIns="0" tIns="40640" rIns="0" bIns="0" rtlCol="0">
            <a:spAutoFit/>
          </a:bodyPr>
          <a:lstStyle/>
          <a:p>
            <a:pPr marL="12700" marR="5080" algn="ctr">
              <a:lnSpc>
                <a:spcPct val="89200"/>
              </a:lnSpc>
              <a:spcBef>
                <a:spcPts val="320"/>
              </a:spcBef>
            </a:pPr>
            <a:r>
              <a:rPr lang="el-GR" sz="1700" dirty="0">
                <a:latin typeface="Calibri"/>
                <a:cs typeface="Calibri"/>
              </a:rPr>
              <a:t>Η προοπτική οικονομικής και κοινωνικής βελτίωσης που προσφέρουν η ΤΝ και τα μεγάλα δεδομένα συνοδεύεται από τους κινδύνους που αναφέρονται ως </a:t>
            </a:r>
            <a:r>
              <a:rPr sz="1700" b="1" dirty="0">
                <a:latin typeface="Calibri"/>
                <a:cs typeface="Calibri"/>
              </a:rPr>
              <a:t>“</a:t>
            </a:r>
            <a:r>
              <a:rPr lang="el-GR" sz="1700" b="1" dirty="0">
                <a:latin typeface="Calibri"/>
                <a:cs typeface="Calibri"/>
              </a:rPr>
              <a:t>καπιταλισμός επιτήρησης</a:t>
            </a:r>
            <a:r>
              <a:rPr sz="1700" b="1" spc="-10" dirty="0">
                <a:latin typeface="Calibri"/>
                <a:cs typeface="Calibri"/>
              </a:rPr>
              <a:t>”</a:t>
            </a:r>
            <a:r>
              <a:rPr lang="en-US" sz="1700" b="1" spc="-10" dirty="0">
                <a:latin typeface="Calibri"/>
                <a:cs typeface="Calibri"/>
              </a:rPr>
              <a:t> </a:t>
            </a:r>
            <a:r>
              <a:rPr lang="el-GR" sz="1700" spc="-10" dirty="0">
                <a:latin typeface="Calibri"/>
                <a:cs typeface="Calibri"/>
              </a:rPr>
              <a:t>και</a:t>
            </a:r>
            <a:r>
              <a:rPr lang="en-US" sz="1700" b="1" spc="-10" dirty="0">
                <a:latin typeface="Calibri"/>
                <a:cs typeface="Calibri"/>
              </a:rPr>
              <a:t> </a:t>
            </a:r>
            <a:r>
              <a:rPr sz="1700" b="1" dirty="0">
                <a:latin typeface="Calibri"/>
                <a:cs typeface="Calibri"/>
              </a:rPr>
              <a:t>“</a:t>
            </a:r>
            <a:r>
              <a:rPr lang="el-GR" sz="1700" b="1" dirty="0">
                <a:latin typeface="Calibri"/>
                <a:cs typeface="Calibri"/>
              </a:rPr>
              <a:t>κράτος επιτήρησης</a:t>
            </a:r>
            <a:r>
              <a:rPr sz="1700" b="1" spc="-10" dirty="0">
                <a:latin typeface="Calibri"/>
                <a:cs typeface="Calibri"/>
              </a:rPr>
              <a:t>”.</a:t>
            </a:r>
            <a:endParaRPr sz="1700" dirty="0">
              <a:latin typeface="Calibri"/>
              <a:cs typeface="Calibri"/>
            </a:endParaRPr>
          </a:p>
          <a:p>
            <a:pPr marL="12700" marR="36195" algn="ctr">
              <a:lnSpc>
                <a:spcPct val="89800"/>
              </a:lnSpc>
              <a:spcBef>
                <a:spcPts val="880"/>
              </a:spcBef>
            </a:pPr>
            <a:r>
              <a:rPr lang="el-GR" sz="1700" dirty="0">
                <a:latin typeface="Calibri"/>
                <a:cs typeface="Calibri"/>
              </a:rPr>
              <a:t>Σύμφωνα με την </a:t>
            </a:r>
            <a:r>
              <a:rPr sz="1700" b="1" dirty="0">
                <a:latin typeface="Calibri"/>
                <a:cs typeface="Calibri"/>
              </a:rPr>
              <a:t>Shoshana</a:t>
            </a:r>
            <a:r>
              <a:rPr sz="1700" b="1" spc="-35" dirty="0">
                <a:latin typeface="Calibri"/>
                <a:cs typeface="Calibri"/>
              </a:rPr>
              <a:t> </a:t>
            </a:r>
            <a:r>
              <a:rPr sz="1700" b="1" spc="-10" dirty="0">
                <a:latin typeface="Calibri"/>
                <a:cs typeface="Calibri"/>
              </a:rPr>
              <a:t>Zuboff</a:t>
            </a:r>
            <a:r>
              <a:rPr sz="1700" spc="-10" dirty="0">
                <a:latin typeface="Calibri"/>
                <a:cs typeface="Calibri"/>
              </a:rPr>
              <a:t>, </a:t>
            </a:r>
            <a:r>
              <a:rPr lang="el-GR" sz="1700" b="1" dirty="0">
                <a:solidFill>
                  <a:srgbClr val="C00000"/>
                </a:solidFill>
                <a:latin typeface="Calibri"/>
                <a:cs typeface="Calibri"/>
              </a:rPr>
              <a:t>ο καπιταλισμός επιτήρησης</a:t>
            </a:r>
            <a:r>
              <a:rPr lang="el-GR" sz="1700" b="1" spc="-35" dirty="0">
                <a:solidFill>
                  <a:srgbClr val="C00000"/>
                </a:solidFill>
                <a:latin typeface="Calibri"/>
                <a:cs typeface="Calibri"/>
              </a:rPr>
              <a:t> </a:t>
            </a:r>
            <a:r>
              <a:rPr lang="el-GR" sz="1700" dirty="0">
                <a:latin typeface="Calibri"/>
                <a:cs typeface="Calibri"/>
              </a:rPr>
              <a:t>είναι το </a:t>
            </a:r>
            <a:r>
              <a:rPr lang="el-GR" sz="1700" b="1" dirty="0">
                <a:solidFill>
                  <a:srgbClr val="C00000"/>
                </a:solidFill>
                <a:latin typeface="Calibri"/>
                <a:cs typeface="Calibri"/>
              </a:rPr>
              <a:t>κορυφαίο οικονομικό μοντέλο </a:t>
            </a:r>
            <a:r>
              <a:rPr lang="el-GR" sz="1700" spc="-25" dirty="0">
                <a:latin typeface="Calibri"/>
                <a:cs typeface="Calibri"/>
              </a:rPr>
              <a:t>της σημερινής εποχής</a:t>
            </a:r>
            <a:r>
              <a:rPr sz="1700" spc="-20" dirty="0">
                <a:latin typeface="Calibri"/>
                <a:cs typeface="Calibri"/>
              </a:rPr>
              <a:t>.</a:t>
            </a:r>
            <a:endParaRPr sz="1700" dirty="0">
              <a:latin typeface="Calibri"/>
              <a:cs typeface="Calibri"/>
            </a:endParaRPr>
          </a:p>
        </p:txBody>
      </p:sp>
      <p:sp>
        <p:nvSpPr>
          <p:cNvPr id="4" name="object 4"/>
          <p:cNvSpPr/>
          <p:nvPr/>
        </p:nvSpPr>
        <p:spPr>
          <a:xfrm>
            <a:off x="7079703" y="2054123"/>
            <a:ext cx="0" cy="3115945"/>
          </a:xfrm>
          <a:custGeom>
            <a:avLst/>
            <a:gdLst/>
            <a:ahLst/>
            <a:cxnLst/>
            <a:rect l="l" t="t" r="r" b="b"/>
            <a:pathLst>
              <a:path h="3115945">
                <a:moveTo>
                  <a:pt x="0" y="0"/>
                </a:moveTo>
                <a:lnTo>
                  <a:pt x="0" y="3115719"/>
                </a:lnTo>
              </a:path>
            </a:pathLst>
          </a:custGeom>
          <a:ln w="10821">
            <a:solidFill>
              <a:srgbClr val="7E7E7E"/>
            </a:solidFill>
          </a:ln>
        </p:spPr>
        <p:txBody>
          <a:bodyPr wrap="square" lIns="0" tIns="0" rIns="0" bIns="0" rtlCol="0"/>
          <a:lstStyle/>
          <a:p>
            <a:endParaRPr/>
          </a:p>
        </p:txBody>
      </p:sp>
      <p:sp>
        <p:nvSpPr>
          <p:cNvPr id="5" name="object 5"/>
          <p:cNvSpPr txBox="1">
            <a:spLocks noGrp="1"/>
          </p:cNvSpPr>
          <p:nvPr>
            <p:ph type="title"/>
          </p:nvPr>
        </p:nvSpPr>
        <p:spPr>
          <a:xfrm>
            <a:off x="5497600" y="1035050"/>
            <a:ext cx="3164205" cy="305212"/>
          </a:xfrm>
          <a:prstGeom prst="rect">
            <a:avLst/>
          </a:prstGeom>
        </p:spPr>
        <p:txBody>
          <a:bodyPr vert="horz" wrap="square" lIns="0" tIns="12700" rIns="0" bIns="0" rtlCol="0">
            <a:spAutoFit/>
          </a:bodyPr>
          <a:lstStyle/>
          <a:p>
            <a:pPr marL="12700">
              <a:lnSpc>
                <a:spcPct val="100000"/>
              </a:lnSpc>
              <a:spcBef>
                <a:spcPts val="100"/>
              </a:spcBef>
            </a:pPr>
            <a:r>
              <a:rPr lang="el-GR" sz="1900" b="1" spc="-10" dirty="0">
                <a:solidFill>
                  <a:srgbClr val="C00000"/>
                </a:solidFill>
                <a:latin typeface="Calibri"/>
                <a:cs typeface="Calibri"/>
              </a:rPr>
              <a:t>Βιομηχανικός καπιταλισμός</a:t>
            </a:r>
            <a:endParaRPr sz="1900" dirty="0">
              <a:latin typeface="Calibri"/>
              <a:cs typeface="Calibri"/>
            </a:endParaRPr>
          </a:p>
        </p:txBody>
      </p:sp>
      <p:sp>
        <p:nvSpPr>
          <p:cNvPr id="6" name="object 6"/>
          <p:cNvSpPr txBox="1"/>
          <p:nvPr/>
        </p:nvSpPr>
        <p:spPr>
          <a:xfrm>
            <a:off x="7168665" y="1568450"/>
            <a:ext cx="3164205" cy="5753370"/>
          </a:xfrm>
          <a:prstGeom prst="rect">
            <a:avLst/>
          </a:prstGeom>
        </p:spPr>
        <p:txBody>
          <a:bodyPr vert="horz" wrap="square" lIns="0" tIns="38100" rIns="0" bIns="0" rtlCol="0">
            <a:spAutoFit/>
          </a:bodyPr>
          <a:lstStyle/>
          <a:p>
            <a:pPr marL="12700" marR="15875" algn="ctr">
              <a:lnSpc>
                <a:spcPct val="90100"/>
              </a:lnSpc>
              <a:spcBef>
                <a:spcPts val="300"/>
              </a:spcBef>
            </a:pPr>
            <a:r>
              <a:rPr lang="el-GR" sz="1700" dirty="0">
                <a:latin typeface="Calibri"/>
                <a:cs typeface="Calibri"/>
              </a:rPr>
              <a:t>Ο </a:t>
            </a:r>
            <a:r>
              <a:rPr lang="el-GR" sz="1700" b="1" dirty="0" err="1">
                <a:latin typeface="Calibri"/>
                <a:cs typeface="Calibri"/>
              </a:rPr>
              <a:t>Karl</a:t>
            </a:r>
            <a:r>
              <a:rPr lang="el-GR" sz="1700" b="1" dirty="0">
                <a:latin typeface="Calibri"/>
                <a:cs typeface="Calibri"/>
              </a:rPr>
              <a:t> </a:t>
            </a:r>
            <a:r>
              <a:rPr lang="el-GR" sz="1700" b="1" dirty="0" err="1">
                <a:latin typeface="Calibri"/>
                <a:cs typeface="Calibri"/>
              </a:rPr>
              <a:t>Polanyi</a:t>
            </a:r>
            <a:r>
              <a:rPr lang="el-GR" sz="1700" b="1" dirty="0">
                <a:latin typeface="Calibri"/>
                <a:cs typeface="Calibri"/>
              </a:rPr>
              <a:t> </a:t>
            </a:r>
            <a:r>
              <a:rPr lang="el-GR" sz="1700" dirty="0">
                <a:latin typeface="Calibri"/>
                <a:cs typeface="Calibri"/>
              </a:rPr>
              <a:t>παρατήρησε ότι ο βιομηχανικός καπιταλισμός αντιμετωπίζει επίσης ως εμπορεύματα (προϊόντα που πωλούνται στην αγορά) οντότητες που δεν παράγονται για την αγορά: η ανθρώπινη ζωή γίνεται "</a:t>
            </a:r>
            <a:r>
              <a:rPr lang="el-GR" sz="1700" b="1" dirty="0">
                <a:latin typeface="Calibri"/>
                <a:cs typeface="Calibri"/>
              </a:rPr>
              <a:t>εργασία</a:t>
            </a:r>
            <a:r>
              <a:rPr lang="el-GR" sz="1700" dirty="0">
                <a:latin typeface="Calibri"/>
                <a:cs typeface="Calibri"/>
              </a:rPr>
              <a:t>" που αγοράζεται και πωλείται, η φύση γίνεται "</a:t>
            </a:r>
            <a:r>
              <a:rPr lang="el-GR" sz="1700" b="1" dirty="0">
                <a:latin typeface="Calibri"/>
                <a:cs typeface="Calibri"/>
              </a:rPr>
              <a:t>γη</a:t>
            </a:r>
            <a:r>
              <a:rPr lang="el-GR" sz="1700" dirty="0">
                <a:latin typeface="Calibri"/>
                <a:cs typeface="Calibri"/>
              </a:rPr>
              <a:t>" ή "</a:t>
            </a:r>
            <a:r>
              <a:rPr lang="el-GR" sz="1700" b="1" dirty="0">
                <a:latin typeface="Calibri"/>
                <a:cs typeface="Calibri"/>
              </a:rPr>
              <a:t>ακίνητη περιουσία</a:t>
            </a:r>
            <a:r>
              <a:rPr lang="el-GR" sz="1700" dirty="0">
                <a:latin typeface="Calibri"/>
                <a:cs typeface="Calibri"/>
              </a:rPr>
              <a:t>", η ανταλλαγή γίνεται "</a:t>
            </a:r>
            <a:r>
              <a:rPr lang="el-GR" sz="1700" b="1" dirty="0">
                <a:latin typeface="Calibri"/>
                <a:cs typeface="Calibri"/>
              </a:rPr>
              <a:t>χρήμα</a:t>
            </a:r>
            <a:r>
              <a:rPr lang="el-GR" sz="1700" dirty="0">
                <a:latin typeface="Calibri"/>
                <a:cs typeface="Calibri"/>
              </a:rPr>
              <a:t>".</a:t>
            </a:r>
            <a:endParaRPr sz="1700" dirty="0">
              <a:latin typeface="Calibri"/>
              <a:cs typeface="Calibri"/>
            </a:endParaRPr>
          </a:p>
          <a:p>
            <a:pPr marL="12700" marR="5080" algn="ctr">
              <a:lnSpc>
                <a:spcPct val="89800"/>
              </a:lnSpc>
              <a:spcBef>
                <a:spcPts val="470"/>
              </a:spcBef>
            </a:pPr>
            <a:r>
              <a:rPr lang="el-GR" sz="1700" dirty="0">
                <a:latin typeface="Calibri"/>
                <a:cs typeface="Calibri"/>
              </a:rPr>
              <a:t>Κατά συνέπεια, η δυναμική του καπιταλισμού παράγει καταστροφικές εντάσεις -εκμετάλλευση, καταστροφή του περιβάλλοντος, χρηματοπιστωτικές κρίσεις- εκτός αν οι </a:t>
            </a:r>
            <a:r>
              <a:rPr lang="el-GR" sz="1700" b="1" dirty="0">
                <a:latin typeface="Calibri"/>
                <a:cs typeface="Calibri"/>
              </a:rPr>
              <a:t>αντισταθμιστικές δυνάμεις</a:t>
            </a:r>
            <a:r>
              <a:rPr lang="el-GR" sz="1700" dirty="0">
                <a:latin typeface="Calibri"/>
                <a:cs typeface="Calibri"/>
              </a:rPr>
              <a:t>, όπως ο </a:t>
            </a:r>
            <a:r>
              <a:rPr lang="el-GR" sz="1700" b="1" dirty="0">
                <a:latin typeface="Calibri"/>
                <a:cs typeface="Calibri"/>
              </a:rPr>
              <a:t>νόμος</a:t>
            </a:r>
            <a:r>
              <a:rPr lang="el-GR" sz="1700" dirty="0">
                <a:latin typeface="Calibri"/>
                <a:cs typeface="Calibri"/>
              </a:rPr>
              <a:t>, η </a:t>
            </a:r>
            <a:r>
              <a:rPr lang="el-GR" sz="1700" b="1" dirty="0">
                <a:latin typeface="Calibri"/>
                <a:cs typeface="Calibri"/>
              </a:rPr>
              <a:t>πολιτική</a:t>
            </a:r>
            <a:r>
              <a:rPr lang="el-GR" sz="1700" dirty="0">
                <a:latin typeface="Calibri"/>
                <a:cs typeface="Calibri"/>
              </a:rPr>
              <a:t> και οι </a:t>
            </a:r>
            <a:r>
              <a:rPr lang="el-GR" sz="1700" b="1" dirty="0">
                <a:latin typeface="Calibri"/>
                <a:cs typeface="Calibri"/>
              </a:rPr>
              <a:t>κοινωνικές οργανώσεις </a:t>
            </a:r>
            <a:r>
              <a:rPr lang="el-GR" sz="1700" dirty="0">
                <a:latin typeface="Calibri"/>
                <a:cs typeface="Calibri"/>
              </a:rPr>
              <a:t>(π.χ. εργατικά και καταναλωτικά κινήματα), παρεμβαίνουν για να αντισταθμίσουν, να μετριάσουν και να αμβλύνουν τις υπερβολές.</a:t>
            </a:r>
            <a:r>
              <a:rPr sz="1700" spc="-10" dirty="0">
                <a:latin typeface="Calibri"/>
                <a:cs typeface="Calibri"/>
              </a:rPr>
              <a:t>.</a:t>
            </a:r>
            <a:endParaRPr sz="17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574" y="873729"/>
            <a:ext cx="3798066" cy="5010089"/>
          </a:xfrm>
          <a:prstGeom prst="rect">
            <a:avLst/>
          </a:prstGeom>
          <a:solidFill>
            <a:srgbClr val="3F3F3F"/>
          </a:solidFill>
        </p:spPr>
        <p:txBody>
          <a:bodyPr vert="horz" wrap="square" lIns="0" tIns="0" rIns="0" bIns="0" rtlCol="0">
            <a:spAutoFit/>
          </a:bodyPr>
          <a:lstStyle/>
          <a:p>
            <a:pPr>
              <a:lnSpc>
                <a:spcPct val="100000"/>
              </a:lnSpc>
            </a:pPr>
            <a:endParaRPr lang="en-GB" sz="4100" dirty="0">
              <a:latin typeface="Times New Roman"/>
              <a:cs typeface="Times New Roman"/>
            </a:endParaRPr>
          </a:p>
          <a:p>
            <a:pPr>
              <a:lnSpc>
                <a:spcPct val="100000"/>
              </a:lnSpc>
              <a:spcBef>
                <a:spcPts val="30"/>
              </a:spcBef>
            </a:pPr>
            <a:endParaRPr lang="en-GB" sz="4250" dirty="0">
              <a:latin typeface="Times New Roman"/>
              <a:cs typeface="Times New Roman"/>
            </a:endParaRPr>
          </a:p>
          <a:p>
            <a:pPr marL="791845" marR="577850">
              <a:lnSpc>
                <a:spcPct val="89400"/>
              </a:lnSpc>
            </a:pPr>
            <a:r>
              <a:rPr lang="el-GR" sz="3400" spc="-10" dirty="0">
                <a:solidFill>
                  <a:srgbClr val="FFFFFF"/>
                </a:solidFill>
                <a:latin typeface="Calibri"/>
                <a:cs typeface="Calibri"/>
              </a:rPr>
              <a:t>Βιομηχανικός καπιταλισμός και καπιταλισμός επιτήρησης</a:t>
            </a:r>
          </a:p>
          <a:p>
            <a:pPr marL="791845" marR="577850">
              <a:lnSpc>
                <a:spcPct val="89400"/>
              </a:lnSpc>
            </a:pPr>
            <a:endParaRPr lang="el-GR" sz="3400" spc="-10" dirty="0">
              <a:solidFill>
                <a:srgbClr val="FFFFFF"/>
              </a:solidFill>
              <a:latin typeface="Calibri"/>
              <a:cs typeface="Calibri"/>
            </a:endParaRPr>
          </a:p>
          <a:p>
            <a:pPr marL="791845" marR="577850">
              <a:lnSpc>
                <a:spcPct val="89400"/>
              </a:lnSpc>
            </a:pPr>
            <a:endParaRPr lang="el-GR" sz="3400" spc="-10" dirty="0">
              <a:solidFill>
                <a:srgbClr val="FFFFFF"/>
              </a:solidFill>
              <a:latin typeface="Calibri"/>
              <a:cs typeface="Calibri"/>
            </a:endParaRPr>
          </a:p>
          <a:p>
            <a:pPr marL="791845" marR="577850">
              <a:lnSpc>
                <a:spcPct val="89400"/>
              </a:lnSpc>
            </a:pPr>
            <a:endParaRPr lang="el-GR" sz="3400" spc="-10" dirty="0">
              <a:solidFill>
                <a:srgbClr val="FFFFFF"/>
              </a:solidFill>
              <a:latin typeface="Calibri"/>
              <a:cs typeface="Calibri"/>
            </a:endParaRPr>
          </a:p>
        </p:txBody>
      </p:sp>
      <p:sp>
        <p:nvSpPr>
          <p:cNvPr id="3" name="object 3"/>
          <p:cNvSpPr txBox="1"/>
          <p:nvPr/>
        </p:nvSpPr>
        <p:spPr>
          <a:xfrm>
            <a:off x="3950468" y="2082350"/>
            <a:ext cx="2766060" cy="4015395"/>
          </a:xfrm>
          <a:prstGeom prst="rect">
            <a:avLst/>
          </a:prstGeom>
        </p:spPr>
        <p:txBody>
          <a:bodyPr vert="horz" wrap="square" lIns="0" tIns="40640" rIns="0" bIns="0" rtlCol="0">
            <a:spAutoFit/>
          </a:bodyPr>
          <a:lstStyle/>
          <a:p>
            <a:pPr marL="12700" marR="5080">
              <a:lnSpc>
                <a:spcPct val="89200"/>
              </a:lnSpc>
              <a:spcBef>
                <a:spcPts val="320"/>
              </a:spcBef>
            </a:pPr>
            <a:r>
              <a:rPr lang="el-GR" sz="1700" dirty="0">
                <a:latin typeface="Calibri"/>
                <a:cs typeface="Calibri"/>
              </a:rPr>
              <a:t>Η προοπτική οικονομικής και κοινωνικής βελτίωσης που προσφέρουν η ΤΝ και τα μεγάλα δεδομένα συνοδεύεται από τους κινδύνους που αναφέρονται ως "</a:t>
            </a:r>
            <a:r>
              <a:rPr lang="el-GR" sz="1700" b="1" dirty="0">
                <a:latin typeface="Calibri"/>
                <a:cs typeface="Calibri"/>
              </a:rPr>
              <a:t>καπιταλισμός επιτήρησης</a:t>
            </a:r>
            <a:r>
              <a:rPr lang="el-GR" sz="1700" dirty="0">
                <a:latin typeface="Calibri"/>
                <a:cs typeface="Calibri"/>
              </a:rPr>
              <a:t>" και "</a:t>
            </a:r>
            <a:r>
              <a:rPr lang="el-GR" sz="1700" b="1" dirty="0">
                <a:latin typeface="Calibri"/>
                <a:cs typeface="Calibri"/>
              </a:rPr>
              <a:t>κράτος επιτήρησης</a:t>
            </a:r>
            <a:r>
              <a:rPr lang="el-GR" sz="1700" dirty="0">
                <a:latin typeface="Calibri"/>
                <a:cs typeface="Calibri"/>
              </a:rPr>
              <a:t>".</a:t>
            </a:r>
            <a:endParaRPr sz="1700" dirty="0">
              <a:latin typeface="Calibri"/>
              <a:cs typeface="Calibri"/>
            </a:endParaRPr>
          </a:p>
          <a:p>
            <a:pPr marL="12700" marR="36195">
              <a:lnSpc>
                <a:spcPct val="89800"/>
              </a:lnSpc>
              <a:spcBef>
                <a:spcPts val="880"/>
              </a:spcBef>
            </a:pPr>
            <a:r>
              <a:rPr lang="el-GR" sz="1700" dirty="0">
                <a:latin typeface="Calibri"/>
                <a:cs typeface="Calibri"/>
              </a:rPr>
              <a:t>Σύμφωνα με τη </a:t>
            </a:r>
            <a:r>
              <a:rPr sz="1700" b="1" dirty="0">
                <a:latin typeface="Calibri"/>
                <a:cs typeface="Calibri"/>
              </a:rPr>
              <a:t>Shoshana</a:t>
            </a:r>
            <a:r>
              <a:rPr sz="1700" b="1" spc="-35" dirty="0">
                <a:latin typeface="Calibri"/>
                <a:cs typeface="Calibri"/>
              </a:rPr>
              <a:t> </a:t>
            </a:r>
            <a:r>
              <a:rPr sz="1700" b="1" spc="-10" dirty="0">
                <a:latin typeface="Calibri"/>
                <a:cs typeface="Calibri"/>
              </a:rPr>
              <a:t>Zuboff</a:t>
            </a:r>
            <a:r>
              <a:rPr sz="1700" spc="-10" dirty="0">
                <a:latin typeface="Calibri"/>
                <a:cs typeface="Calibri"/>
              </a:rPr>
              <a:t>, </a:t>
            </a:r>
            <a:r>
              <a:rPr lang="el-GR" sz="1700" b="1" dirty="0">
                <a:solidFill>
                  <a:srgbClr val="C00000"/>
                </a:solidFill>
                <a:latin typeface="Calibri"/>
                <a:cs typeface="Calibri"/>
              </a:rPr>
              <a:t>ο καπιταλισμός επιτήρησης είναι το κορυφαίο οικονομικό μοντέλο </a:t>
            </a:r>
            <a:r>
              <a:rPr lang="el-GR" sz="1700" dirty="0">
                <a:solidFill>
                  <a:schemeClr val="tx1"/>
                </a:solidFill>
                <a:latin typeface="Calibri"/>
                <a:cs typeface="Calibri"/>
              </a:rPr>
              <a:t>της σημερινής εποχής</a:t>
            </a:r>
            <a:r>
              <a:rPr lang="el-GR" sz="1700" b="1" dirty="0">
                <a:solidFill>
                  <a:srgbClr val="C00000"/>
                </a:solidFill>
                <a:latin typeface="Calibri"/>
                <a:cs typeface="Calibri"/>
              </a:rPr>
              <a:t>.</a:t>
            </a:r>
          </a:p>
          <a:p>
            <a:pPr marL="12700" marR="36195">
              <a:lnSpc>
                <a:spcPct val="89800"/>
              </a:lnSpc>
              <a:spcBef>
                <a:spcPts val="880"/>
              </a:spcBef>
            </a:pPr>
            <a:r>
              <a:rPr sz="1700" spc="-20" dirty="0">
                <a:latin typeface="Calibri"/>
                <a:cs typeface="Calibri"/>
              </a:rPr>
              <a:t>.</a:t>
            </a:r>
            <a:endParaRPr sz="1700" dirty="0">
              <a:latin typeface="Calibri"/>
              <a:cs typeface="Calibri"/>
            </a:endParaRPr>
          </a:p>
        </p:txBody>
      </p:sp>
      <p:sp>
        <p:nvSpPr>
          <p:cNvPr id="4" name="object 4"/>
          <p:cNvSpPr/>
          <p:nvPr/>
        </p:nvSpPr>
        <p:spPr>
          <a:xfrm>
            <a:off x="7079703" y="2054123"/>
            <a:ext cx="0" cy="3115945"/>
          </a:xfrm>
          <a:custGeom>
            <a:avLst/>
            <a:gdLst/>
            <a:ahLst/>
            <a:cxnLst/>
            <a:rect l="l" t="t" r="r" b="b"/>
            <a:pathLst>
              <a:path h="3115945">
                <a:moveTo>
                  <a:pt x="0" y="0"/>
                </a:moveTo>
                <a:lnTo>
                  <a:pt x="0" y="3115719"/>
                </a:lnTo>
              </a:path>
            </a:pathLst>
          </a:custGeom>
          <a:ln w="10821">
            <a:solidFill>
              <a:srgbClr val="7E7E7E"/>
            </a:solidFill>
          </a:ln>
        </p:spPr>
        <p:txBody>
          <a:bodyPr wrap="square" lIns="0" tIns="0" rIns="0" bIns="0" rtlCol="0"/>
          <a:lstStyle/>
          <a:p>
            <a:endParaRPr/>
          </a:p>
        </p:txBody>
      </p:sp>
      <p:sp>
        <p:nvSpPr>
          <p:cNvPr id="5" name="object 5"/>
          <p:cNvSpPr txBox="1">
            <a:spLocks noGrp="1"/>
          </p:cNvSpPr>
          <p:nvPr>
            <p:ph type="title"/>
          </p:nvPr>
        </p:nvSpPr>
        <p:spPr>
          <a:xfrm>
            <a:off x="5116957" y="915666"/>
            <a:ext cx="3925492" cy="320601"/>
          </a:xfrm>
          <a:prstGeom prst="rect">
            <a:avLst/>
          </a:prstGeom>
        </p:spPr>
        <p:txBody>
          <a:bodyPr vert="horz" wrap="square" lIns="0" tIns="12700" rIns="0" bIns="0" rtlCol="0">
            <a:spAutoFit/>
          </a:bodyPr>
          <a:lstStyle/>
          <a:p>
            <a:pPr marL="12700">
              <a:lnSpc>
                <a:spcPct val="100000"/>
              </a:lnSpc>
              <a:spcBef>
                <a:spcPts val="100"/>
              </a:spcBef>
            </a:pPr>
            <a:r>
              <a:rPr lang="el-GR" sz="2000" b="1" dirty="0">
                <a:solidFill>
                  <a:srgbClr val="C00000"/>
                </a:solidFill>
                <a:latin typeface="Calibri"/>
                <a:cs typeface="Calibri"/>
              </a:rPr>
              <a:t>Καπιταλισμός επιτήρησης</a:t>
            </a:r>
            <a:endParaRPr sz="2000" dirty="0">
              <a:latin typeface="Calibri"/>
              <a:cs typeface="Calibri"/>
            </a:endParaRPr>
          </a:p>
        </p:txBody>
      </p:sp>
      <p:sp>
        <p:nvSpPr>
          <p:cNvPr id="6" name="object 6"/>
          <p:cNvSpPr txBox="1"/>
          <p:nvPr/>
        </p:nvSpPr>
        <p:spPr>
          <a:xfrm>
            <a:off x="7144942" y="2070662"/>
            <a:ext cx="3199765" cy="2734082"/>
          </a:xfrm>
          <a:prstGeom prst="rect">
            <a:avLst/>
          </a:prstGeom>
        </p:spPr>
        <p:txBody>
          <a:bodyPr vert="horz" wrap="square" lIns="0" tIns="12700" rIns="0" bIns="0" rtlCol="0">
            <a:spAutoFit/>
          </a:bodyPr>
          <a:lstStyle/>
          <a:p>
            <a:pPr marL="12700" marR="5080">
              <a:lnSpc>
                <a:spcPct val="100000"/>
              </a:lnSpc>
              <a:spcBef>
                <a:spcPts val="100"/>
              </a:spcBef>
            </a:pPr>
            <a:r>
              <a:rPr lang="el-GR" sz="1600" b="1" dirty="0">
                <a:latin typeface="Calibri"/>
                <a:cs typeface="Calibri"/>
              </a:rPr>
              <a:t>Επεκτείνει την εμπορευματοποίηση</a:t>
            </a:r>
            <a:r>
              <a:rPr lang="el-GR" sz="1600" dirty="0">
                <a:latin typeface="Calibri"/>
                <a:cs typeface="Calibri"/>
              </a:rPr>
              <a:t>, επεκτείνοντάς την στην </a:t>
            </a:r>
            <a:r>
              <a:rPr lang="el-GR" sz="1600" b="1" dirty="0">
                <a:latin typeface="Calibri"/>
                <a:cs typeface="Calibri"/>
              </a:rPr>
              <a:t>ανθρώπινη εμπειρία, </a:t>
            </a:r>
            <a:r>
              <a:rPr lang="el-GR" sz="1600" dirty="0">
                <a:latin typeface="Calibri"/>
                <a:cs typeface="Calibri"/>
              </a:rPr>
              <a:t>την οποία μετατρέπει σε </a:t>
            </a:r>
            <a:r>
              <a:rPr lang="el-GR" sz="1600" b="1" dirty="0">
                <a:latin typeface="Calibri"/>
                <a:cs typeface="Calibri"/>
              </a:rPr>
              <a:t>καταγεγραμμένη και αναλυόμενη συμπεριφορά</a:t>
            </a:r>
            <a:r>
              <a:rPr lang="el-GR" sz="1600" dirty="0">
                <a:latin typeface="Calibri"/>
                <a:cs typeface="Calibri"/>
              </a:rPr>
              <a:t>, δηλαδή μετατρέπει σε </a:t>
            </a:r>
            <a:r>
              <a:rPr lang="el-GR" sz="1600" b="1" dirty="0">
                <a:latin typeface="Calibri"/>
                <a:cs typeface="Calibri"/>
              </a:rPr>
              <a:t>εμπορεύσιμες ευκαιρίες πρόβλεψης και επιρροής</a:t>
            </a:r>
            <a:r>
              <a:rPr lang="el-GR" sz="1600" dirty="0">
                <a:latin typeface="Calibri"/>
                <a:cs typeface="Calibri"/>
              </a:rPr>
              <a:t>.</a:t>
            </a:r>
          </a:p>
          <a:p>
            <a:pPr marL="12700" marR="5080">
              <a:lnSpc>
                <a:spcPct val="100000"/>
              </a:lnSpc>
              <a:spcBef>
                <a:spcPts val="100"/>
              </a:spcBef>
            </a:pPr>
            <a:r>
              <a:rPr lang="el-GR" sz="1600" dirty="0">
                <a:latin typeface="Calibri"/>
                <a:cs typeface="Calibri"/>
              </a:rPr>
              <a:t>προσαρτάται η </a:t>
            </a:r>
            <a:r>
              <a:rPr lang="el-GR" sz="1600" b="1" dirty="0">
                <a:solidFill>
                  <a:srgbClr val="C00000"/>
                </a:solidFill>
                <a:latin typeface="Calibri"/>
                <a:cs typeface="Calibri"/>
              </a:rPr>
              <a:t>ανθρώπινη εμπειρία </a:t>
            </a:r>
            <a:r>
              <a:rPr lang="el-GR" sz="1600" dirty="0">
                <a:latin typeface="Calibri"/>
                <a:cs typeface="Calibri"/>
              </a:rPr>
              <a:t>στη δυναμική της αγοράς, ώστε να αναγεννηθεί ως συμπεριφορά: </a:t>
            </a:r>
            <a:r>
              <a:rPr lang="el-GR" sz="1600" b="1" dirty="0">
                <a:solidFill>
                  <a:srgbClr val="C00000"/>
                </a:solidFill>
                <a:latin typeface="Calibri"/>
                <a:cs typeface="Calibri"/>
              </a:rPr>
              <a:t>το τέταρτο " πλασματικό εμπόρευμα ".</a:t>
            </a:r>
            <a:endParaRPr sz="1600" b="1" dirty="0">
              <a:solidFill>
                <a:srgbClr val="C00000"/>
              </a:solidFill>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904845"/>
          </a:xfrm>
          <a:prstGeom prst="rect">
            <a:avLst/>
          </a:prstGeom>
        </p:spPr>
        <p:txBody>
          <a:bodyPr vert="horz" wrap="square" lIns="0" tIns="377934" rIns="0" bIns="0" rtlCol="0">
            <a:spAutoFit/>
          </a:bodyPr>
          <a:lstStyle/>
          <a:p>
            <a:pPr marL="77470">
              <a:lnSpc>
                <a:spcPct val="100000"/>
              </a:lnSpc>
              <a:spcBef>
                <a:spcPts val="100"/>
              </a:spcBef>
            </a:pPr>
            <a:r>
              <a:rPr lang="el-GR" sz="3400" spc="-20" dirty="0"/>
              <a:t>Καπιταλισμός επιτήρησης</a:t>
            </a:r>
            <a:endParaRPr lang="en-GB" sz="3400" dirty="0"/>
          </a:p>
        </p:txBody>
      </p:sp>
      <p:sp>
        <p:nvSpPr>
          <p:cNvPr id="3" name="object 3"/>
          <p:cNvSpPr txBox="1"/>
          <p:nvPr/>
        </p:nvSpPr>
        <p:spPr>
          <a:xfrm>
            <a:off x="770556" y="2291652"/>
            <a:ext cx="4277360" cy="4406463"/>
          </a:xfrm>
          <a:prstGeom prst="rect">
            <a:avLst/>
          </a:prstGeom>
        </p:spPr>
        <p:txBody>
          <a:bodyPr vert="horz" wrap="square" lIns="0" tIns="47625" rIns="0" bIns="0" rtlCol="0">
            <a:spAutoFit/>
          </a:bodyPr>
          <a:lstStyle/>
          <a:p>
            <a:pPr marL="12700" marR="6350" algn="just">
              <a:lnSpc>
                <a:spcPct val="87900"/>
              </a:lnSpc>
              <a:spcBef>
                <a:spcPts val="375"/>
              </a:spcBef>
            </a:pPr>
            <a:r>
              <a:rPr lang="el-GR" sz="1900" spc="-30" dirty="0">
                <a:latin typeface="Calibri"/>
                <a:cs typeface="Calibri"/>
              </a:rPr>
              <a:t>Τα τρία πρώτα </a:t>
            </a:r>
            <a:r>
              <a:rPr lang="el-GR" sz="1900" b="1" spc="-10" dirty="0">
                <a:latin typeface="Calibri"/>
                <a:cs typeface="Calibri"/>
              </a:rPr>
              <a:t>εικονικά εμπορεύματα </a:t>
            </a:r>
            <a:r>
              <a:rPr lang="el-GR" sz="1900" spc="-10" dirty="0">
                <a:latin typeface="Calibri"/>
                <a:cs typeface="Calibri"/>
              </a:rPr>
              <a:t>του </a:t>
            </a:r>
            <a:r>
              <a:rPr lang="en-GB" sz="1900" spc="-10" dirty="0">
                <a:latin typeface="Calibri"/>
                <a:cs typeface="Calibri"/>
              </a:rPr>
              <a:t>Polanyi</a:t>
            </a:r>
            <a:r>
              <a:rPr lang="el-GR" sz="1900" spc="-10" dirty="0">
                <a:latin typeface="Calibri"/>
                <a:cs typeface="Calibri"/>
              </a:rPr>
              <a:t> </a:t>
            </a:r>
            <a:r>
              <a:rPr sz="1900" spc="-10" dirty="0">
                <a:latin typeface="Calibri"/>
                <a:cs typeface="Calibri"/>
              </a:rPr>
              <a:t>—</a:t>
            </a:r>
            <a:r>
              <a:rPr lang="el-GR" sz="1900" dirty="0">
                <a:latin typeface="Calibri"/>
                <a:cs typeface="Calibri"/>
              </a:rPr>
              <a:t>γη, εργασία και χρήμα </a:t>
            </a:r>
            <a:r>
              <a:rPr sz="1900" spc="-30" dirty="0">
                <a:latin typeface="Calibri"/>
                <a:cs typeface="Calibri"/>
              </a:rPr>
              <a:t>—</a:t>
            </a:r>
            <a:r>
              <a:rPr lang="el-GR" sz="1900" dirty="0">
                <a:latin typeface="Calibri"/>
                <a:cs typeface="Calibri"/>
              </a:rPr>
              <a:t>ήταν υποταγμένα στο </a:t>
            </a:r>
            <a:r>
              <a:rPr lang="el-GR" sz="1900" b="1" dirty="0">
                <a:latin typeface="Calibri"/>
                <a:cs typeface="Calibri"/>
              </a:rPr>
              <a:t>νόμο</a:t>
            </a:r>
            <a:r>
              <a:rPr sz="1900" spc="-20" dirty="0">
                <a:latin typeface="Calibri"/>
                <a:cs typeface="Calibri"/>
              </a:rPr>
              <a:t>.</a:t>
            </a:r>
            <a:endParaRPr sz="1900" dirty="0">
              <a:latin typeface="Calibri"/>
              <a:cs typeface="Calibri"/>
            </a:endParaRPr>
          </a:p>
          <a:p>
            <a:pPr marL="12700" marR="5080" algn="just">
              <a:lnSpc>
                <a:spcPct val="88400"/>
              </a:lnSpc>
              <a:spcBef>
                <a:spcPts val="885"/>
              </a:spcBef>
            </a:pPr>
            <a:r>
              <a:rPr lang="el-GR" sz="1900" dirty="0">
                <a:latin typeface="Calibri"/>
                <a:cs typeface="Calibri"/>
              </a:rPr>
              <a:t>Αν και οι νόμοι αυτοί υπήρξαν ατελείς, οι θεσμοί του εργατικού δικαίου, του περιβαλλοντικού δικαίου και του τραπεζικού δικαίου αποτελούν ρυθμιστικά πλαίσια που αποσκοπούν στην υπεράσπιση της κοινωνίας (και της φύσης, της ζωής και των ανταλλαγών) από τις χειρότερες υπερβολές της καταστροφικής δύναμης του ωμού καπιταλισμού</a:t>
            </a:r>
            <a:r>
              <a:rPr sz="1900" spc="-10" dirty="0">
                <a:latin typeface="Calibri"/>
                <a:cs typeface="Calibri"/>
              </a:rPr>
              <a:t>.</a:t>
            </a:r>
            <a:endParaRPr sz="1900" dirty="0">
              <a:latin typeface="Calibri"/>
              <a:cs typeface="Calibri"/>
            </a:endParaRPr>
          </a:p>
          <a:p>
            <a:pPr marL="12700" marR="144145">
              <a:lnSpc>
                <a:spcPct val="89500"/>
              </a:lnSpc>
              <a:spcBef>
                <a:spcPts val="770"/>
              </a:spcBef>
              <a:tabLst>
                <a:tab pos="882015" algn="l"/>
                <a:tab pos="1343025" algn="l"/>
                <a:tab pos="2132965" algn="l"/>
                <a:tab pos="2656840" algn="l"/>
                <a:tab pos="3925570" algn="l"/>
              </a:tabLst>
            </a:pPr>
            <a:r>
              <a:rPr lang="el-GR" sz="1900" spc="-10" dirty="0">
                <a:latin typeface="Calibri"/>
                <a:cs typeface="Calibri"/>
              </a:rPr>
              <a:t>Η απαλλοτρίωση της ανθρώπινης εμπειρίας από τον </a:t>
            </a:r>
            <a:r>
              <a:rPr lang="el-GR" sz="1900" b="1" spc="-10" dirty="0">
                <a:latin typeface="Calibri"/>
                <a:cs typeface="Calibri"/>
              </a:rPr>
              <a:t>καπιταλισμό της επιτήρησης</a:t>
            </a:r>
            <a:r>
              <a:rPr lang="el-GR" sz="1900" spc="-10" dirty="0">
                <a:latin typeface="Calibri"/>
                <a:cs typeface="Calibri"/>
              </a:rPr>
              <a:t> δεν αντιμετώπισε τέτοια </a:t>
            </a:r>
            <a:r>
              <a:rPr lang="el-GR" sz="1900" b="1" spc="-10" dirty="0">
                <a:latin typeface="Calibri"/>
                <a:cs typeface="Calibri"/>
              </a:rPr>
              <a:t>εμπόδια</a:t>
            </a:r>
            <a:r>
              <a:rPr lang="el-GR" sz="1900" spc="-10" dirty="0">
                <a:latin typeface="Calibri"/>
                <a:cs typeface="Calibri"/>
              </a:rPr>
              <a:t>.</a:t>
            </a:r>
            <a:endParaRPr sz="1900" dirty="0">
              <a:latin typeface="Calibri"/>
              <a:cs typeface="Calibri"/>
            </a:endParaRPr>
          </a:p>
        </p:txBody>
      </p:sp>
      <p:pic>
        <p:nvPicPr>
          <p:cNvPr id="4" name="object 4"/>
          <p:cNvPicPr/>
          <p:nvPr/>
        </p:nvPicPr>
        <p:blipFill>
          <a:blip r:embed="rId2" cstate="print"/>
          <a:stretch>
            <a:fillRect/>
          </a:stretch>
        </p:blipFill>
        <p:spPr>
          <a:xfrm>
            <a:off x="5420766" y="1325562"/>
            <a:ext cx="4405854" cy="474626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51062" y="850900"/>
            <a:ext cx="967740" cy="407670"/>
          </a:xfrm>
          <a:custGeom>
            <a:avLst/>
            <a:gdLst/>
            <a:ahLst/>
            <a:cxnLst/>
            <a:rect l="l" t="t" r="r" b="b"/>
            <a:pathLst>
              <a:path w="967740" h="407669">
                <a:moveTo>
                  <a:pt x="483590" y="407187"/>
                </a:moveTo>
                <a:lnTo>
                  <a:pt x="433270" y="404646"/>
                </a:lnTo>
                <a:lnTo>
                  <a:pt x="384404" y="397190"/>
                </a:lnTo>
                <a:lnTo>
                  <a:pt x="337238" y="385065"/>
                </a:lnTo>
                <a:lnTo>
                  <a:pt x="292020" y="368520"/>
                </a:lnTo>
                <a:lnTo>
                  <a:pt x="248999" y="347800"/>
                </a:lnTo>
                <a:lnTo>
                  <a:pt x="208420" y="323154"/>
                </a:lnTo>
                <a:lnTo>
                  <a:pt x="170532" y="294830"/>
                </a:lnTo>
                <a:lnTo>
                  <a:pt x="135582" y="263074"/>
                </a:lnTo>
                <a:lnTo>
                  <a:pt x="103817" y="228135"/>
                </a:lnTo>
                <a:lnTo>
                  <a:pt x="75485" y="190258"/>
                </a:lnTo>
                <a:lnTo>
                  <a:pt x="50834" y="149693"/>
                </a:lnTo>
                <a:lnTo>
                  <a:pt x="30110" y="106687"/>
                </a:lnTo>
                <a:lnTo>
                  <a:pt x="13561" y="61486"/>
                </a:lnTo>
                <a:lnTo>
                  <a:pt x="1435" y="14338"/>
                </a:lnTo>
                <a:lnTo>
                  <a:pt x="0" y="0"/>
                </a:lnTo>
                <a:lnTo>
                  <a:pt x="967181" y="0"/>
                </a:lnTo>
                <a:lnTo>
                  <a:pt x="953617" y="61486"/>
                </a:lnTo>
                <a:lnTo>
                  <a:pt x="937066" y="106687"/>
                </a:lnTo>
                <a:lnTo>
                  <a:pt x="916340" y="149693"/>
                </a:lnTo>
                <a:lnTo>
                  <a:pt x="891687" y="190258"/>
                </a:lnTo>
                <a:lnTo>
                  <a:pt x="863354" y="228135"/>
                </a:lnTo>
                <a:lnTo>
                  <a:pt x="831589" y="263074"/>
                </a:lnTo>
                <a:lnTo>
                  <a:pt x="796639" y="294830"/>
                </a:lnTo>
                <a:lnTo>
                  <a:pt x="758751" y="323154"/>
                </a:lnTo>
                <a:lnTo>
                  <a:pt x="718173" y="347800"/>
                </a:lnTo>
                <a:lnTo>
                  <a:pt x="675152" y="368520"/>
                </a:lnTo>
                <a:lnTo>
                  <a:pt x="629936" y="385065"/>
                </a:lnTo>
                <a:lnTo>
                  <a:pt x="582772" y="397190"/>
                </a:lnTo>
                <a:lnTo>
                  <a:pt x="533908" y="404646"/>
                </a:lnTo>
                <a:lnTo>
                  <a:pt x="483590" y="407187"/>
                </a:lnTo>
                <a:close/>
              </a:path>
            </a:pathLst>
          </a:custGeom>
          <a:solidFill>
            <a:srgbClr val="FFC000"/>
          </a:solidFill>
        </p:spPr>
        <p:txBody>
          <a:bodyPr wrap="square" lIns="0" tIns="0" rIns="0" bIns="0" rtlCol="0"/>
          <a:lstStyle/>
          <a:p>
            <a:endParaRPr/>
          </a:p>
        </p:txBody>
      </p:sp>
      <p:sp>
        <p:nvSpPr>
          <p:cNvPr id="3" name="object 3"/>
          <p:cNvSpPr txBox="1">
            <a:spLocks noGrp="1"/>
          </p:cNvSpPr>
          <p:nvPr>
            <p:ph type="title"/>
          </p:nvPr>
        </p:nvSpPr>
        <p:spPr>
          <a:xfrm>
            <a:off x="931830" y="1093851"/>
            <a:ext cx="5557870" cy="581569"/>
          </a:xfrm>
          <a:prstGeom prst="rect">
            <a:avLst/>
          </a:prstGeom>
        </p:spPr>
        <p:txBody>
          <a:bodyPr vert="horz" wrap="square" lIns="0" tIns="12065" rIns="0" bIns="0" rtlCol="0">
            <a:spAutoFit/>
          </a:bodyPr>
          <a:lstStyle/>
          <a:p>
            <a:pPr marL="12700">
              <a:lnSpc>
                <a:spcPct val="100000"/>
              </a:lnSpc>
              <a:spcBef>
                <a:spcPts val="95"/>
              </a:spcBef>
            </a:pPr>
            <a:r>
              <a:rPr lang="el-GR" dirty="0"/>
              <a:t>Καπιταλισμός επιτήρησης</a:t>
            </a:r>
            <a:endParaRPr spc="-10" dirty="0"/>
          </a:p>
        </p:txBody>
      </p:sp>
      <p:sp>
        <p:nvSpPr>
          <p:cNvPr id="4" name="object 4"/>
          <p:cNvSpPr/>
          <p:nvPr/>
        </p:nvSpPr>
        <p:spPr>
          <a:xfrm>
            <a:off x="571792" y="4395838"/>
            <a:ext cx="1712595" cy="1841500"/>
          </a:xfrm>
          <a:custGeom>
            <a:avLst/>
            <a:gdLst/>
            <a:ahLst/>
            <a:cxnLst/>
            <a:rect l="l" t="t" r="r" b="b"/>
            <a:pathLst>
              <a:path w="1712595" h="1841500">
                <a:moveTo>
                  <a:pt x="94018" y="430009"/>
                </a:moveTo>
                <a:lnTo>
                  <a:pt x="53552" y="421116"/>
                </a:lnTo>
                <a:lnTo>
                  <a:pt x="31203" y="386257"/>
                </a:lnTo>
                <a:lnTo>
                  <a:pt x="20637" y="327126"/>
                </a:lnTo>
                <a:lnTo>
                  <a:pt x="9232" y="237375"/>
                </a:lnTo>
                <a:lnTo>
                  <a:pt x="2336" y="146342"/>
                </a:lnTo>
                <a:lnTo>
                  <a:pt x="0" y="55460"/>
                </a:lnTo>
                <a:lnTo>
                  <a:pt x="3729" y="34304"/>
                </a:lnTo>
                <a:lnTo>
                  <a:pt x="14893" y="16814"/>
                </a:lnTo>
                <a:lnTo>
                  <a:pt x="31796" y="4783"/>
                </a:lnTo>
                <a:lnTo>
                  <a:pt x="52743" y="0"/>
                </a:lnTo>
                <a:lnTo>
                  <a:pt x="73899" y="3724"/>
                </a:lnTo>
                <a:lnTo>
                  <a:pt x="91389" y="14887"/>
                </a:lnTo>
                <a:lnTo>
                  <a:pt x="103420" y="31789"/>
                </a:lnTo>
                <a:lnTo>
                  <a:pt x="108203" y="52730"/>
                </a:lnTo>
                <a:lnTo>
                  <a:pt x="110420" y="139496"/>
                </a:lnTo>
                <a:lnTo>
                  <a:pt x="110429" y="141141"/>
                </a:lnTo>
                <a:lnTo>
                  <a:pt x="110544" y="142227"/>
                </a:lnTo>
                <a:lnTo>
                  <a:pt x="116824" y="225082"/>
                </a:lnTo>
                <a:lnTo>
                  <a:pt x="117030" y="227799"/>
                </a:lnTo>
                <a:lnTo>
                  <a:pt x="127510" y="309460"/>
                </a:lnTo>
                <a:lnTo>
                  <a:pt x="127850" y="312140"/>
                </a:lnTo>
                <a:lnTo>
                  <a:pt x="137769" y="367207"/>
                </a:lnTo>
                <a:lnTo>
                  <a:pt x="137287" y="388689"/>
                </a:lnTo>
                <a:lnTo>
                  <a:pt x="128895" y="407666"/>
                </a:lnTo>
                <a:lnTo>
                  <a:pt x="114002" y="422114"/>
                </a:lnTo>
                <a:lnTo>
                  <a:pt x="94018" y="430009"/>
                </a:lnTo>
                <a:close/>
              </a:path>
              <a:path w="1712595" h="1841500">
                <a:moveTo>
                  <a:pt x="110489" y="142227"/>
                </a:moveTo>
                <a:lnTo>
                  <a:pt x="110337" y="139496"/>
                </a:lnTo>
                <a:lnTo>
                  <a:pt x="110462" y="141141"/>
                </a:lnTo>
                <a:lnTo>
                  <a:pt x="110489" y="142227"/>
                </a:lnTo>
                <a:close/>
              </a:path>
              <a:path w="1712595" h="1841500">
                <a:moveTo>
                  <a:pt x="110462" y="141141"/>
                </a:moveTo>
                <a:lnTo>
                  <a:pt x="110337" y="139496"/>
                </a:lnTo>
                <a:lnTo>
                  <a:pt x="110462" y="141141"/>
                </a:lnTo>
                <a:close/>
              </a:path>
              <a:path w="1712595" h="1841500">
                <a:moveTo>
                  <a:pt x="110544" y="142227"/>
                </a:moveTo>
                <a:lnTo>
                  <a:pt x="110462" y="141141"/>
                </a:lnTo>
                <a:lnTo>
                  <a:pt x="110544" y="142227"/>
                </a:lnTo>
                <a:close/>
              </a:path>
              <a:path w="1712595" h="1841500">
                <a:moveTo>
                  <a:pt x="117030" y="227799"/>
                </a:moveTo>
                <a:lnTo>
                  <a:pt x="116789" y="225082"/>
                </a:lnTo>
                <a:lnTo>
                  <a:pt x="116876" y="225770"/>
                </a:lnTo>
                <a:lnTo>
                  <a:pt x="117030" y="227799"/>
                </a:lnTo>
                <a:close/>
              </a:path>
              <a:path w="1712595" h="1841500">
                <a:moveTo>
                  <a:pt x="116876" y="225770"/>
                </a:moveTo>
                <a:lnTo>
                  <a:pt x="116789" y="225082"/>
                </a:lnTo>
                <a:lnTo>
                  <a:pt x="116876" y="225770"/>
                </a:lnTo>
                <a:close/>
              </a:path>
              <a:path w="1712595" h="1841500">
                <a:moveTo>
                  <a:pt x="117134" y="227799"/>
                </a:moveTo>
                <a:lnTo>
                  <a:pt x="116876" y="225770"/>
                </a:lnTo>
                <a:lnTo>
                  <a:pt x="117134" y="227799"/>
                </a:lnTo>
                <a:close/>
              </a:path>
              <a:path w="1712595" h="1841500">
                <a:moveTo>
                  <a:pt x="127850" y="312140"/>
                </a:moveTo>
                <a:lnTo>
                  <a:pt x="127457" y="309460"/>
                </a:lnTo>
                <a:lnTo>
                  <a:pt x="127641" y="310493"/>
                </a:lnTo>
                <a:lnTo>
                  <a:pt x="127850" y="312140"/>
                </a:lnTo>
                <a:close/>
              </a:path>
              <a:path w="1712595" h="1841500">
                <a:moveTo>
                  <a:pt x="127641" y="310493"/>
                </a:moveTo>
                <a:lnTo>
                  <a:pt x="127457" y="309460"/>
                </a:lnTo>
                <a:lnTo>
                  <a:pt x="127641" y="310493"/>
                </a:lnTo>
                <a:close/>
              </a:path>
              <a:path w="1712595" h="1841500">
                <a:moveTo>
                  <a:pt x="127935" y="312140"/>
                </a:moveTo>
                <a:lnTo>
                  <a:pt x="127641" y="310493"/>
                </a:lnTo>
                <a:lnTo>
                  <a:pt x="127935" y="312140"/>
                </a:lnTo>
                <a:close/>
              </a:path>
              <a:path w="1712595" h="1841500">
                <a:moveTo>
                  <a:pt x="371198" y="1120601"/>
                </a:moveTo>
                <a:lnTo>
                  <a:pt x="336105" y="1098600"/>
                </a:lnTo>
                <a:lnTo>
                  <a:pt x="306387" y="1056779"/>
                </a:lnTo>
                <a:lnTo>
                  <a:pt x="259714" y="984046"/>
                </a:lnTo>
                <a:lnTo>
                  <a:pt x="216547" y="908938"/>
                </a:lnTo>
                <a:lnTo>
                  <a:pt x="176911" y="831595"/>
                </a:lnTo>
                <a:lnTo>
                  <a:pt x="162296" y="788974"/>
                </a:lnTo>
                <a:lnTo>
                  <a:pt x="165782" y="768527"/>
                </a:lnTo>
                <a:lnTo>
                  <a:pt x="176684" y="750881"/>
                </a:lnTo>
                <a:lnTo>
                  <a:pt x="194132" y="738339"/>
                </a:lnTo>
                <a:lnTo>
                  <a:pt x="215074" y="733542"/>
                </a:lnTo>
                <a:lnTo>
                  <a:pt x="235521" y="737028"/>
                </a:lnTo>
                <a:lnTo>
                  <a:pt x="253168" y="747930"/>
                </a:lnTo>
                <a:lnTo>
                  <a:pt x="265709" y="765378"/>
                </a:lnTo>
                <a:lnTo>
                  <a:pt x="273931" y="783475"/>
                </a:lnTo>
                <a:lnTo>
                  <a:pt x="274993" y="785812"/>
                </a:lnTo>
                <a:lnTo>
                  <a:pt x="311071" y="856157"/>
                </a:lnTo>
                <a:lnTo>
                  <a:pt x="312242" y="858443"/>
                </a:lnTo>
                <a:lnTo>
                  <a:pt x="351604" y="926757"/>
                </a:lnTo>
                <a:lnTo>
                  <a:pt x="352882" y="928979"/>
                </a:lnTo>
                <a:lnTo>
                  <a:pt x="395417" y="995159"/>
                </a:lnTo>
                <a:lnTo>
                  <a:pt x="396786" y="997292"/>
                </a:lnTo>
                <a:lnTo>
                  <a:pt x="424319" y="1035888"/>
                </a:lnTo>
                <a:lnTo>
                  <a:pt x="433055" y="1055519"/>
                </a:lnTo>
                <a:lnTo>
                  <a:pt x="433570" y="1076258"/>
                </a:lnTo>
                <a:lnTo>
                  <a:pt x="426271" y="1095677"/>
                </a:lnTo>
                <a:lnTo>
                  <a:pt x="411568" y="1111351"/>
                </a:lnTo>
                <a:lnTo>
                  <a:pt x="391937" y="1120087"/>
                </a:lnTo>
                <a:lnTo>
                  <a:pt x="371198" y="1120601"/>
                </a:lnTo>
                <a:close/>
              </a:path>
              <a:path w="1712595" h="1841500">
                <a:moveTo>
                  <a:pt x="274993" y="785812"/>
                </a:moveTo>
                <a:lnTo>
                  <a:pt x="273850" y="783475"/>
                </a:lnTo>
                <a:lnTo>
                  <a:pt x="274570" y="784883"/>
                </a:lnTo>
                <a:lnTo>
                  <a:pt x="274993" y="785812"/>
                </a:lnTo>
                <a:close/>
              </a:path>
              <a:path w="1712595" h="1841500">
                <a:moveTo>
                  <a:pt x="274570" y="784883"/>
                </a:moveTo>
                <a:lnTo>
                  <a:pt x="273850" y="783475"/>
                </a:lnTo>
                <a:lnTo>
                  <a:pt x="274570" y="784883"/>
                </a:lnTo>
                <a:close/>
              </a:path>
              <a:path w="1712595" h="1841500">
                <a:moveTo>
                  <a:pt x="275046" y="785812"/>
                </a:moveTo>
                <a:lnTo>
                  <a:pt x="274570" y="784883"/>
                </a:lnTo>
                <a:lnTo>
                  <a:pt x="275046" y="785812"/>
                </a:lnTo>
                <a:close/>
              </a:path>
              <a:path w="1712595" h="1841500">
                <a:moveTo>
                  <a:pt x="312242" y="858443"/>
                </a:moveTo>
                <a:lnTo>
                  <a:pt x="311010" y="856157"/>
                </a:lnTo>
                <a:lnTo>
                  <a:pt x="311570" y="857131"/>
                </a:lnTo>
                <a:lnTo>
                  <a:pt x="312242" y="858443"/>
                </a:lnTo>
                <a:close/>
              </a:path>
              <a:path w="1712595" h="1841500">
                <a:moveTo>
                  <a:pt x="311570" y="857131"/>
                </a:moveTo>
                <a:lnTo>
                  <a:pt x="311010" y="856157"/>
                </a:lnTo>
                <a:lnTo>
                  <a:pt x="311570" y="857131"/>
                </a:lnTo>
                <a:close/>
              </a:path>
              <a:path w="1712595" h="1841500">
                <a:moveTo>
                  <a:pt x="312324" y="858443"/>
                </a:moveTo>
                <a:lnTo>
                  <a:pt x="311570" y="857131"/>
                </a:lnTo>
                <a:lnTo>
                  <a:pt x="312324" y="858443"/>
                </a:lnTo>
                <a:close/>
              </a:path>
              <a:path w="1712595" h="1841500">
                <a:moveTo>
                  <a:pt x="352882" y="928979"/>
                </a:moveTo>
                <a:lnTo>
                  <a:pt x="351536" y="926757"/>
                </a:lnTo>
                <a:lnTo>
                  <a:pt x="352194" y="927783"/>
                </a:lnTo>
                <a:lnTo>
                  <a:pt x="352882" y="928979"/>
                </a:lnTo>
                <a:close/>
              </a:path>
              <a:path w="1712595" h="1841500">
                <a:moveTo>
                  <a:pt x="352194" y="927783"/>
                </a:moveTo>
                <a:lnTo>
                  <a:pt x="351536" y="926757"/>
                </a:lnTo>
                <a:lnTo>
                  <a:pt x="352194" y="927783"/>
                </a:lnTo>
                <a:close/>
              </a:path>
              <a:path w="1712595" h="1841500">
                <a:moveTo>
                  <a:pt x="352961" y="928979"/>
                </a:moveTo>
                <a:lnTo>
                  <a:pt x="352194" y="927783"/>
                </a:lnTo>
                <a:lnTo>
                  <a:pt x="352961" y="928979"/>
                </a:lnTo>
                <a:close/>
              </a:path>
              <a:path w="1712595" h="1841500">
                <a:moveTo>
                  <a:pt x="396786" y="997292"/>
                </a:moveTo>
                <a:lnTo>
                  <a:pt x="395338" y="995159"/>
                </a:lnTo>
                <a:lnTo>
                  <a:pt x="396141" y="996287"/>
                </a:lnTo>
                <a:lnTo>
                  <a:pt x="396786" y="997292"/>
                </a:lnTo>
                <a:close/>
              </a:path>
              <a:path w="1712595" h="1841500">
                <a:moveTo>
                  <a:pt x="396141" y="996287"/>
                </a:moveTo>
                <a:lnTo>
                  <a:pt x="395338" y="995159"/>
                </a:lnTo>
                <a:lnTo>
                  <a:pt x="396141" y="996287"/>
                </a:lnTo>
                <a:close/>
              </a:path>
              <a:path w="1712595" h="1841500">
                <a:moveTo>
                  <a:pt x="396856" y="997292"/>
                </a:moveTo>
                <a:lnTo>
                  <a:pt x="396141" y="996287"/>
                </a:lnTo>
                <a:lnTo>
                  <a:pt x="396856" y="997292"/>
                </a:lnTo>
                <a:close/>
              </a:path>
              <a:path w="1712595" h="1841500">
                <a:moveTo>
                  <a:pt x="932894" y="1622677"/>
                </a:moveTo>
                <a:lnTo>
                  <a:pt x="863600" y="1587741"/>
                </a:lnTo>
                <a:lnTo>
                  <a:pt x="790829" y="1541119"/>
                </a:lnTo>
                <a:lnTo>
                  <a:pt x="720534" y="1491106"/>
                </a:lnTo>
                <a:lnTo>
                  <a:pt x="652767" y="1437881"/>
                </a:lnTo>
                <a:lnTo>
                  <a:pt x="624730" y="1407991"/>
                </a:lnTo>
                <a:lnTo>
                  <a:pt x="619315" y="1387979"/>
                </a:lnTo>
                <a:lnTo>
                  <a:pt x="621805" y="1367392"/>
                </a:lnTo>
                <a:lnTo>
                  <a:pt x="632371" y="1348676"/>
                </a:lnTo>
                <a:lnTo>
                  <a:pt x="649394" y="1335554"/>
                </a:lnTo>
                <a:lnTo>
                  <a:pt x="669432" y="1330155"/>
                </a:lnTo>
                <a:lnTo>
                  <a:pt x="690028" y="1332654"/>
                </a:lnTo>
                <a:lnTo>
                  <a:pt x="708723" y="1343228"/>
                </a:lnTo>
                <a:lnTo>
                  <a:pt x="720728" y="1353642"/>
                </a:lnTo>
                <a:lnTo>
                  <a:pt x="722617" y="1355280"/>
                </a:lnTo>
                <a:lnTo>
                  <a:pt x="784338" y="1403692"/>
                </a:lnTo>
                <a:lnTo>
                  <a:pt x="786358" y="1405280"/>
                </a:lnTo>
                <a:lnTo>
                  <a:pt x="786507" y="1405280"/>
                </a:lnTo>
                <a:lnTo>
                  <a:pt x="850452" y="1450771"/>
                </a:lnTo>
                <a:lnTo>
                  <a:pt x="852487" y="1452219"/>
                </a:lnTo>
                <a:lnTo>
                  <a:pt x="918801" y="1494624"/>
                </a:lnTo>
                <a:lnTo>
                  <a:pt x="920902" y="1495971"/>
                </a:lnTo>
                <a:lnTo>
                  <a:pt x="921058" y="1495971"/>
                </a:lnTo>
                <a:lnTo>
                  <a:pt x="966495" y="1522107"/>
                </a:lnTo>
                <a:lnTo>
                  <a:pt x="982627" y="1536280"/>
                </a:lnTo>
                <a:lnTo>
                  <a:pt x="991750" y="1554891"/>
                </a:lnTo>
                <a:lnTo>
                  <a:pt x="993218" y="1575566"/>
                </a:lnTo>
                <a:lnTo>
                  <a:pt x="986383" y="1595932"/>
                </a:lnTo>
                <a:lnTo>
                  <a:pt x="972210" y="1612065"/>
                </a:lnTo>
                <a:lnTo>
                  <a:pt x="953585" y="1621194"/>
                </a:lnTo>
                <a:lnTo>
                  <a:pt x="932894" y="1622677"/>
                </a:lnTo>
                <a:close/>
              </a:path>
              <a:path w="1712595" h="1841500">
                <a:moveTo>
                  <a:pt x="722617" y="1355280"/>
                </a:moveTo>
                <a:lnTo>
                  <a:pt x="720636" y="1353642"/>
                </a:lnTo>
                <a:lnTo>
                  <a:pt x="721618" y="1354413"/>
                </a:lnTo>
                <a:lnTo>
                  <a:pt x="722617" y="1355280"/>
                </a:lnTo>
                <a:close/>
              </a:path>
              <a:path w="1712595" h="1841500">
                <a:moveTo>
                  <a:pt x="721618" y="1354413"/>
                </a:moveTo>
                <a:lnTo>
                  <a:pt x="720636" y="1353642"/>
                </a:lnTo>
                <a:lnTo>
                  <a:pt x="721618" y="1354413"/>
                </a:lnTo>
                <a:close/>
              </a:path>
              <a:path w="1712595" h="1841500">
                <a:moveTo>
                  <a:pt x="722721" y="1355280"/>
                </a:moveTo>
                <a:lnTo>
                  <a:pt x="721618" y="1354413"/>
                </a:lnTo>
                <a:lnTo>
                  <a:pt x="722721" y="1355280"/>
                </a:lnTo>
                <a:close/>
              </a:path>
              <a:path w="1712595" h="1841500">
                <a:moveTo>
                  <a:pt x="786358" y="1405280"/>
                </a:moveTo>
                <a:lnTo>
                  <a:pt x="784275" y="1403692"/>
                </a:lnTo>
                <a:lnTo>
                  <a:pt x="784934" y="1404161"/>
                </a:lnTo>
                <a:lnTo>
                  <a:pt x="786358" y="1405280"/>
                </a:lnTo>
                <a:close/>
              </a:path>
              <a:path w="1712595" h="1841500">
                <a:moveTo>
                  <a:pt x="784934" y="1404161"/>
                </a:moveTo>
                <a:lnTo>
                  <a:pt x="784275" y="1403692"/>
                </a:lnTo>
                <a:lnTo>
                  <a:pt x="784934" y="1404161"/>
                </a:lnTo>
                <a:close/>
              </a:path>
              <a:path w="1712595" h="1841500">
                <a:moveTo>
                  <a:pt x="786507" y="1405280"/>
                </a:moveTo>
                <a:lnTo>
                  <a:pt x="786358" y="1405280"/>
                </a:lnTo>
                <a:lnTo>
                  <a:pt x="784934" y="1404161"/>
                </a:lnTo>
                <a:lnTo>
                  <a:pt x="786507" y="1405280"/>
                </a:lnTo>
                <a:close/>
              </a:path>
              <a:path w="1712595" h="1841500">
                <a:moveTo>
                  <a:pt x="852487" y="1452219"/>
                </a:moveTo>
                <a:lnTo>
                  <a:pt x="850353" y="1450771"/>
                </a:lnTo>
                <a:lnTo>
                  <a:pt x="851344" y="1451406"/>
                </a:lnTo>
                <a:lnTo>
                  <a:pt x="852487" y="1452219"/>
                </a:lnTo>
                <a:close/>
              </a:path>
              <a:path w="1712595" h="1841500">
                <a:moveTo>
                  <a:pt x="851344" y="1451406"/>
                </a:moveTo>
                <a:lnTo>
                  <a:pt x="850353" y="1450771"/>
                </a:lnTo>
                <a:lnTo>
                  <a:pt x="851344" y="1451406"/>
                </a:lnTo>
                <a:close/>
              </a:path>
              <a:path w="1712595" h="1841500">
                <a:moveTo>
                  <a:pt x="852613" y="1452219"/>
                </a:moveTo>
                <a:lnTo>
                  <a:pt x="851344" y="1451406"/>
                </a:lnTo>
                <a:lnTo>
                  <a:pt x="852613" y="1452219"/>
                </a:lnTo>
                <a:close/>
              </a:path>
              <a:path w="1712595" h="1841500">
                <a:moveTo>
                  <a:pt x="920902" y="1495971"/>
                </a:moveTo>
                <a:lnTo>
                  <a:pt x="918718" y="1494624"/>
                </a:lnTo>
                <a:lnTo>
                  <a:pt x="919532" y="1495093"/>
                </a:lnTo>
                <a:lnTo>
                  <a:pt x="920902" y="1495971"/>
                </a:lnTo>
                <a:close/>
              </a:path>
              <a:path w="1712595" h="1841500">
                <a:moveTo>
                  <a:pt x="919532" y="1495093"/>
                </a:moveTo>
                <a:lnTo>
                  <a:pt x="918718" y="1494624"/>
                </a:lnTo>
                <a:lnTo>
                  <a:pt x="919532" y="1495093"/>
                </a:lnTo>
                <a:close/>
              </a:path>
              <a:path w="1712595" h="1841500">
                <a:moveTo>
                  <a:pt x="921058" y="1495971"/>
                </a:moveTo>
                <a:lnTo>
                  <a:pt x="920902" y="1495971"/>
                </a:lnTo>
                <a:lnTo>
                  <a:pt x="919532" y="1495093"/>
                </a:lnTo>
                <a:lnTo>
                  <a:pt x="921058" y="1495971"/>
                </a:lnTo>
                <a:close/>
              </a:path>
              <a:path w="1712595" h="1841500">
                <a:moveTo>
                  <a:pt x="1654175" y="1841500"/>
                </a:moveTo>
                <a:lnTo>
                  <a:pt x="1610474" y="1838172"/>
                </a:lnTo>
                <a:lnTo>
                  <a:pt x="1520736" y="1826767"/>
                </a:lnTo>
                <a:lnTo>
                  <a:pt x="1432382" y="1810994"/>
                </a:lnTo>
                <a:lnTo>
                  <a:pt x="1345565" y="1790992"/>
                </a:lnTo>
                <a:lnTo>
                  <a:pt x="1304968" y="1775016"/>
                </a:lnTo>
                <a:lnTo>
                  <a:pt x="1285126" y="1739463"/>
                </a:lnTo>
                <a:lnTo>
                  <a:pt x="1286776" y="1718068"/>
                </a:lnTo>
                <a:lnTo>
                  <a:pt x="1296629" y="1698961"/>
                </a:lnTo>
                <a:lnTo>
                  <a:pt x="1312489" y="1685585"/>
                </a:lnTo>
                <a:lnTo>
                  <a:pt x="1332209" y="1679138"/>
                </a:lnTo>
                <a:lnTo>
                  <a:pt x="1353642" y="1680819"/>
                </a:lnTo>
                <a:lnTo>
                  <a:pt x="1371541" y="1685874"/>
                </a:lnTo>
                <a:lnTo>
                  <a:pt x="1371206" y="1685874"/>
                </a:lnTo>
                <a:lnTo>
                  <a:pt x="1373835" y="1686521"/>
                </a:lnTo>
                <a:lnTo>
                  <a:pt x="1374018" y="1686521"/>
                </a:lnTo>
                <a:lnTo>
                  <a:pt x="1453023" y="1704720"/>
                </a:lnTo>
                <a:lnTo>
                  <a:pt x="1452714" y="1704720"/>
                </a:lnTo>
                <a:lnTo>
                  <a:pt x="1455394" y="1705267"/>
                </a:lnTo>
                <a:lnTo>
                  <a:pt x="1455767" y="1705267"/>
                </a:lnTo>
                <a:lnTo>
                  <a:pt x="1535904" y="1719605"/>
                </a:lnTo>
                <a:lnTo>
                  <a:pt x="1535709" y="1719605"/>
                </a:lnTo>
                <a:lnTo>
                  <a:pt x="1538389" y="1720049"/>
                </a:lnTo>
                <a:lnTo>
                  <a:pt x="1539208" y="1720049"/>
                </a:lnTo>
                <a:lnTo>
                  <a:pt x="1620881" y="1730425"/>
                </a:lnTo>
                <a:lnTo>
                  <a:pt x="1620050" y="1730425"/>
                </a:lnTo>
                <a:lnTo>
                  <a:pt x="1622780" y="1730667"/>
                </a:lnTo>
                <a:lnTo>
                  <a:pt x="1623219" y="1730667"/>
                </a:lnTo>
                <a:lnTo>
                  <a:pt x="1662417" y="1733651"/>
                </a:lnTo>
                <a:lnTo>
                  <a:pt x="1683096" y="1739477"/>
                </a:lnTo>
                <a:lnTo>
                  <a:pt x="1699344" y="1752315"/>
                </a:lnTo>
                <a:lnTo>
                  <a:pt x="1709610" y="1770332"/>
                </a:lnTo>
                <a:lnTo>
                  <a:pt x="1712277" y="1791639"/>
                </a:lnTo>
                <a:lnTo>
                  <a:pt x="1706427" y="1812332"/>
                </a:lnTo>
                <a:lnTo>
                  <a:pt x="1693551" y="1828609"/>
                </a:lnTo>
                <a:lnTo>
                  <a:pt x="1675512" y="1838867"/>
                </a:lnTo>
                <a:lnTo>
                  <a:pt x="1654175" y="1841500"/>
                </a:lnTo>
                <a:close/>
              </a:path>
              <a:path w="1712595" h="1841500">
                <a:moveTo>
                  <a:pt x="1373835" y="1686521"/>
                </a:moveTo>
                <a:lnTo>
                  <a:pt x="1371206" y="1685874"/>
                </a:lnTo>
                <a:lnTo>
                  <a:pt x="1373025" y="1686293"/>
                </a:lnTo>
                <a:lnTo>
                  <a:pt x="1373835" y="1686521"/>
                </a:lnTo>
                <a:close/>
              </a:path>
              <a:path w="1712595" h="1841500">
                <a:moveTo>
                  <a:pt x="1373025" y="1686293"/>
                </a:moveTo>
                <a:lnTo>
                  <a:pt x="1371206" y="1685874"/>
                </a:lnTo>
                <a:lnTo>
                  <a:pt x="1371541" y="1685874"/>
                </a:lnTo>
                <a:lnTo>
                  <a:pt x="1373025" y="1686293"/>
                </a:lnTo>
                <a:close/>
              </a:path>
              <a:path w="1712595" h="1841500">
                <a:moveTo>
                  <a:pt x="1374018" y="1686521"/>
                </a:moveTo>
                <a:lnTo>
                  <a:pt x="1373835" y="1686521"/>
                </a:lnTo>
                <a:lnTo>
                  <a:pt x="1373025" y="1686293"/>
                </a:lnTo>
                <a:lnTo>
                  <a:pt x="1374018" y="1686521"/>
                </a:lnTo>
                <a:close/>
              </a:path>
              <a:path w="1712595" h="1841500">
                <a:moveTo>
                  <a:pt x="1455394" y="1705267"/>
                </a:moveTo>
                <a:lnTo>
                  <a:pt x="1452714" y="1704720"/>
                </a:lnTo>
                <a:lnTo>
                  <a:pt x="1454098" y="1704968"/>
                </a:lnTo>
                <a:lnTo>
                  <a:pt x="1455394" y="1705267"/>
                </a:lnTo>
                <a:close/>
              </a:path>
              <a:path w="1712595" h="1841500">
                <a:moveTo>
                  <a:pt x="1454098" y="1704968"/>
                </a:moveTo>
                <a:lnTo>
                  <a:pt x="1452714" y="1704720"/>
                </a:lnTo>
                <a:lnTo>
                  <a:pt x="1453023" y="1704720"/>
                </a:lnTo>
                <a:lnTo>
                  <a:pt x="1454098" y="1704968"/>
                </a:lnTo>
                <a:close/>
              </a:path>
              <a:path w="1712595" h="1841500">
                <a:moveTo>
                  <a:pt x="1455767" y="1705267"/>
                </a:moveTo>
                <a:lnTo>
                  <a:pt x="1455394" y="1705267"/>
                </a:lnTo>
                <a:lnTo>
                  <a:pt x="1454098" y="1704968"/>
                </a:lnTo>
                <a:lnTo>
                  <a:pt x="1455767" y="1705267"/>
                </a:lnTo>
                <a:close/>
              </a:path>
              <a:path w="1712595" h="1841500">
                <a:moveTo>
                  <a:pt x="1538389" y="1720049"/>
                </a:moveTo>
                <a:lnTo>
                  <a:pt x="1535709" y="1719605"/>
                </a:lnTo>
                <a:lnTo>
                  <a:pt x="1536383" y="1719690"/>
                </a:lnTo>
                <a:lnTo>
                  <a:pt x="1538389" y="1720049"/>
                </a:lnTo>
                <a:close/>
              </a:path>
              <a:path w="1712595" h="1841500">
                <a:moveTo>
                  <a:pt x="1536383" y="1719690"/>
                </a:moveTo>
                <a:lnTo>
                  <a:pt x="1535709" y="1719605"/>
                </a:lnTo>
                <a:lnTo>
                  <a:pt x="1535904" y="1719605"/>
                </a:lnTo>
                <a:lnTo>
                  <a:pt x="1536383" y="1719690"/>
                </a:lnTo>
                <a:close/>
              </a:path>
              <a:path w="1712595" h="1841500">
                <a:moveTo>
                  <a:pt x="1539208" y="1720049"/>
                </a:moveTo>
                <a:lnTo>
                  <a:pt x="1538389" y="1720049"/>
                </a:lnTo>
                <a:lnTo>
                  <a:pt x="1536383" y="1719690"/>
                </a:lnTo>
                <a:lnTo>
                  <a:pt x="1539208" y="1720049"/>
                </a:lnTo>
                <a:close/>
              </a:path>
              <a:path w="1712595" h="1841500">
                <a:moveTo>
                  <a:pt x="1622780" y="1730667"/>
                </a:moveTo>
                <a:lnTo>
                  <a:pt x="1620050" y="1730425"/>
                </a:lnTo>
                <a:lnTo>
                  <a:pt x="1622124" y="1730583"/>
                </a:lnTo>
                <a:lnTo>
                  <a:pt x="1622780" y="1730667"/>
                </a:lnTo>
                <a:close/>
              </a:path>
              <a:path w="1712595" h="1841500">
                <a:moveTo>
                  <a:pt x="1622124" y="1730583"/>
                </a:moveTo>
                <a:lnTo>
                  <a:pt x="1620050" y="1730425"/>
                </a:lnTo>
                <a:lnTo>
                  <a:pt x="1620881" y="1730425"/>
                </a:lnTo>
                <a:lnTo>
                  <a:pt x="1622124" y="1730583"/>
                </a:lnTo>
                <a:close/>
              </a:path>
              <a:path w="1712595" h="1841500">
                <a:moveTo>
                  <a:pt x="1623219" y="1730667"/>
                </a:moveTo>
                <a:lnTo>
                  <a:pt x="1622780" y="1730667"/>
                </a:lnTo>
                <a:lnTo>
                  <a:pt x="1622124" y="1730583"/>
                </a:lnTo>
                <a:lnTo>
                  <a:pt x="1623219" y="1730667"/>
                </a:lnTo>
                <a:close/>
              </a:path>
            </a:pathLst>
          </a:custGeom>
          <a:solidFill>
            <a:srgbClr val="FFC000"/>
          </a:solidFill>
        </p:spPr>
        <p:txBody>
          <a:bodyPr wrap="square" lIns="0" tIns="0" rIns="0" bIns="0" rtlCol="0"/>
          <a:lstStyle/>
          <a:p>
            <a:endParaRPr/>
          </a:p>
        </p:txBody>
      </p:sp>
      <p:sp>
        <p:nvSpPr>
          <p:cNvPr id="5" name="object 5"/>
          <p:cNvSpPr txBox="1"/>
          <p:nvPr/>
        </p:nvSpPr>
        <p:spPr>
          <a:xfrm>
            <a:off x="931830" y="1975669"/>
            <a:ext cx="8728710" cy="5036892"/>
          </a:xfrm>
          <a:prstGeom prst="rect">
            <a:avLst/>
          </a:prstGeom>
        </p:spPr>
        <p:txBody>
          <a:bodyPr vert="horz" wrap="square" lIns="0" tIns="60960" rIns="0" bIns="0" rtlCol="0">
            <a:spAutoFit/>
          </a:bodyPr>
          <a:lstStyle/>
          <a:p>
            <a:pPr marL="207010" marR="5080" indent="-194945" algn="just">
              <a:lnSpc>
                <a:spcPct val="81200"/>
              </a:lnSpc>
              <a:spcBef>
                <a:spcPts val="480"/>
              </a:spcBef>
            </a:pPr>
            <a:r>
              <a:rPr sz="1700" dirty="0">
                <a:latin typeface="+mj-lt"/>
                <a:cs typeface="Verdana"/>
              </a:rPr>
              <a:t>Ø</a:t>
            </a:r>
            <a:r>
              <a:rPr lang="el-GR" sz="1600" dirty="0">
                <a:latin typeface="+mj-lt"/>
              </a:rPr>
              <a:t>Στην περίπτωση του καπιταλισμού επιτήρησης, η ακατέργαστη δυναμική της αγοράς μπορεί να οδηγήσει σε νέα ανατρεπτικά αποτελέσματα. Τα άτομα υπόκεινται σε </a:t>
            </a:r>
            <a:r>
              <a:rPr lang="el-GR" sz="1600" b="1" dirty="0">
                <a:latin typeface="+mj-lt"/>
              </a:rPr>
              <a:t>χειραγώγηση</a:t>
            </a:r>
            <a:r>
              <a:rPr lang="el-GR" sz="1600" dirty="0">
                <a:latin typeface="+mj-lt"/>
              </a:rPr>
              <a:t>, </a:t>
            </a:r>
            <a:r>
              <a:rPr lang="el-GR" sz="1600" b="1" dirty="0">
                <a:latin typeface="+mj-lt"/>
              </a:rPr>
              <a:t>στερούνται τον έλεγχο του μέλλοντος τους </a:t>
            </a:r>
            <a:r>
              <a:rPr lang="el-GR" sz="1600" dirty="0">
                <a:latin typeface="+mj-lt"/>
              </a:rPr>
              <a:t>και δεν μπορούν </a:t>
            </a:r>
            <a:r>
              <a:rPr lang="el-GR" sz="1600" b="1" dirty="0">
                <a:latin typeface="+mj-lt"/>
              </a:rPr>
              <a:t>να αναπτύξουν την ατομικότητά τους</a:t>
            </a:r>
            <a:r>
              <a:rPr lang="el-GR" sz="1600" dirty="0">
                <a:latin typeface="+mj-lt"/>
              </a:rPr>
              <a:t>. </a:t>
            </a:r>
            <a:br>
              <a:rPr lang="el-GR" sz="1600" dirty="0">
                <a:latin typeface="+mj-lt"/>
              </a:rPr>
            </a:br>
            <a:r>
              <a:rPr lang="el-GR" sz="1600" dirty="0">
                <a:latin typeface="+mj-lt"/>
              </a:rPr>
              <a:t>Τα κοινωνικά δίκτυα συνεργασίας αντικαθίστανται από την επιτήρηση.</a:t>
            </a:r>
            <a:br>
              <a:rPr lang="el-GR" sz="1600" dirty="0">
                <a:latin typeface="+mj-lt"/>
              </a:rPr>
            </a:br>
            <a:r>
              <a:rPr lang="el-GR" sz="1600" dirty="0">
                <a:latin typeface="+mj-lt"/>
              </a:rPr>
              <a:t>με βάση τον μηχανισμό κινήτρων και αντικινήτρων. (π.χ. καταγραφή των επιδόσεων των εργαζομένων από την </a:t>
            </a:r>
            <a:r>
              <a:rPr lang="el-GR" sz="1600" dirty="0" err="1">
                <a:latin typeface="+mj-lt"/>
              </a:rPr>
              <a:t>Uber</a:t>
            </a:r>
            <a:r>
              <a:rPr lang="el-GR" sz="1600" dirty="0">
                <a:latin typeface="+mj-lt"/>
              </a:rPr>
              <a:t> + αμοιβαίες αξιολογήσεις εργαζομένων και πελατών)</a:t>
            </a:r>
            <a:br>
              <a:rPr lang="el-GR" sz="1600" dirty="0">
                <a:latin typeface="+mj-lt"/>
              </a:rPr>
            </a:br>
            <a:br>
              <a:rPr lang="el-GR" sz="1600" dirty="0">
                <a:latin typeface="+mj-lt"/>
              </a:rPr>
            </a:br>
            <a:r>
              <a:rPr sz="1700" dirty="0">
                <a:latin typeface="+mj-lt"/>
                <a:cs typeface="Verdana"/>
              </a:rPr>
              <a:t>Ø</a:t>
            </a:r>
            <a:r>
              <a:rPr lang="el-GR" sz="1700" dirty="0">
                <a:latin typeface="+mj-lt"/>
                <a:cs typeface="Calibri"/>
              </a:rPr>
              <a:t>Αυτός ο νέος τρόπος διακυβέρνησης της ανθρώπινης συμπεριφοράς μπορεί να οδηγεί σε αποδοτικά αποτελέσματα, αλλά επηρεάζει </a:t>
            </a:r>
            <a:r>
              <a:rPr lang="el-GR" sz="1700" b="1" dirty="0">
                <a:latin typeface="+mj-lt"/>
                <a:cs typeface="Calibri"/>
              </a:rPr>
              <a:t>την ψυχική ευημερία και την αυτονομία των εμπλεκόμενων ατόμω</a:t>
            </a:r>
            <a:r>
              <a:rPr lang="el-GR" sz="1700" dirty="0">
                <a:latin typeface="+mj-lt"/>
                <a:cs typeface="Calibri"/>
              </a:rPr>
              <a:t>ν.</a:t>
            </a:r>
            <a:endParaRPr sz="1700" dirty="0">
              <a:latin typeface="+mj-lt"/>
              <a:cs typeface="Calibri"/>
            </a:endParaRPr>
          </a:p>
          <a:p>
            <a:pPr algn="just">
              <a:lnSpc>
                <a:spcPct val="100000"/>
              </a:lnSpc>
            </a:pPr>
            <a:endParaRPr sz="2800" dirty="0">
              <a:latin typeface="+mj-lt"/>
              <a:cs typeface="Calibri"/>
            </a:endParaRPr>
          </a:p>
          <a:p>
            <a:pPr marL="207010" marR="165100" indent="-194945" algn="just">
              <a:lnSpc>
                <a:spcPct val="78200"/>
              </a:lnSpc>
            </a:pPr>
            <a:r>
              <a:rPr sz="1700" dirty="0">
                <a:latin typeface="+mj-lt"/>
                <a:cs typeface="Verdana"/>
              </a:rPr>
              <a:t>Ø</a:t>
            </a:r>
            <a:r>
              <a:rPr lang="el-GR" sz="1700" spc="-45" dirty="0">
                <a:latin typeface="+mj-lt"/>
                <a:cs typeface="Calibri"/>
              </a:rPr>
              <a:t>Σύμφωνα με την </a:t>
            </a:r>
            <a:r>
              <a:rPr lang="el-GR" sz="1700" spc="-45" dirty="0" err="1">
                <a:latin typeface="+mj-lt"/>
                <a:cs typeface="Calibri"/>
              </a:rPr>
              <a:t>Zuboff</a:t>
            </a:r>
            <a:r>
              <a:rPr lang="el-GR" sz="1700" spc="-45" dirty="0">
                <a:latin typeface="+mj-lt"/>
                <a:cs typeface="Calibri"/>
              </a:rPr>
              <a:t>, δεν έχουμε ακόμη αναπτύξει </a:t>
            </a:r>
            <a:r>
              <a:rPr lang="el-GR" sz="1700" b="1" spc="-45" dirty="0">
                <a:latin typeface="+mj-lt"/>
                <a:cs typeface="Calibri"/>
              </a:rPr>
              <a:t>επαρκή</a:t>
            </a:r>
            <a:r>
              <a:rPr lang="el-GR" sz="1700" spc="-45" dirty="0">
                <a:latin typeface="+mj-lt"/>
                <a:cs typeface="Calibri"/>
              </a:rPr>
              <a:t> </a:t>
            </a:r>
            <a:r>
              <a:rPr lang="el-GR" sz="1700" b="1" spc="-45" dirty="0">
                <a:solidFill>
                  <a:srgbClr val="C00000"/>
                </a:solidFill>
                <a:latin typeface="+mj-lt"/>
                <a:cs typeface="Calibri"/>
              </a:rPr>
              <a:t>νομικά, πολιτικά ή κοινωνικά μέτρα </a:t>
            </a:r>
            <a:r>
              <a:rPr lang="el-GR" sz="1700" spc="-45" dirty="0">
                <a:latin typeface="+mj-lt"/>
                <a:cs typeface="Calibri"/>
              </a:rPr>
              <a:t>με τα οποία να ελέγχουμε τα δυνητικά αποδιοργανωτικά αποτελέσματα του καπιταλισμού της επιτήρησης και να τα διατηρούμε σε ισορροπία</a:t>
            </a:r>
            <a:r>
              <a:rPr sz="1700" dirty="0">
                <a:latin typeface="+mj-lt"/>
                <a:cs typeface="Calibri"/>
              </a:rPr>
              <a:t>.</a:t>
            </a:r>
            <a:r>
              <a:rPr sz="1700" spc="-35" dirty="0">
                <a:latin typeface="+mj-lt"/>
                <a:cs typeface="Calibri"/>
              </a:rPr>
              <a:t> </a:t>
            </a:r>
            <a:r>
              <a:rPr lang="el-GR" sz="1700" spc="-20" dirty="0">
                <a:latin typeface="+mj-lt"/>
                <a:cs typeface="Calibri"/>
              </a:rPr>
              <a:t>Ωστόσο, παρατηρεί</a:t>
            </a:r>
            <a:r>
              <a:rPr sz="1700" dirty="0">
                <a:latin typeface="+mj-lt"/>
                <a:cs typeface="Calibri"/>
              </a:rPr>
              <a:t>,</a:t>
            </a:r>
            <a:r>
              <a:rPr sz="1700" spc="30" dirty="0">
                <a:latin typeface="+mj-lt"/>
                <a:cs typeface="Calibri"/>
              </a:rPr>
              <a:t> </a:t>
            </a:r>
            <a:r>
              <a:rPr lang="el-GR" sz="1700" b="1" dirty="0">
                <a:solidFill>
                  <a:srgbClr val="C00000"/>
                </a:solidFill>
                <a:latin typeface="+mj-lt"/>
                <a:cs typeface="Calibri"/>
              </a:rPr>
              <a:t>ο ΓΚΠΔ</a:t>
            </a:r>
            <a:r>
              <a:rPr lang="en-US" sz="1700" b="1" dirty="0">
                <a:solidFill>
                  <a:srgbClr val="C00000"/>
                </a:solidFill>
                <a:latin typeface="+mj-lt"/>
                <a:cs typeface="Calibri"/>
              </a:rPr>
              <a:t> </a:t>
            </a:r>
            <a:r>
              <a:rPr lang="el-GR" sz="1700" dirty="0">
                <a:latin typeface="+mj-lt"/>
                <a:cs typeface="Calibri"/>
              </a:rPr>
              <a:t>θα μπορούσε να αποτελέσει ένα σημαντικό βήμα προς αυτή την κατεύθυνση</a:t>
            </a:r>
            <a:endParaRPr sz="1700" dirty="0">
              <a:latin typeface="+mj-lt"/>
              <a:cs typeface="Calibri"/>
            </a:endParaRPr>
          </a:p>
          <a:p>
            <a:pPr algn="just">
              <a:lnSpc>
                <a:spcPct val="100000"/>
              </a:lnSpc>
              <a:spcBef>
                <a:spcPts val="10"/>
              </a:spcBef>
            </a:pPr>
            <a:endParaRPr sz="2750" dirty="0">
              <a:latin typeface="+mj-lt"/>
              <a:cs typeface="Calibri"/>
            </a:endParaRPr>
          </a:p>
          <a:p>
            <a:pPr marL="207010" marR="5715" indent="-194945" algn="just">
              <a:lnSpc>
                <a:spcPct val="79700"/>
              </a:lnSpc>
            </a:pPr>
            <a:r>
              <a:rPr sz="1700" dirty="0">
                <a:latin typeface="+mj-lt"/>
                <a:cs typeface="Verdana"/>
              </a:rPr>
              <a:t>Ø</a:t>
            </a:r>
            <a:r>
              <a:rPr lang="el-GR" sz="1700" dirty="0">
                <a:latin typeface="+mj-lt"/>
                <a:cs typeface="Calibri"/>
              </a:rPr>
              <a:t>Η ανάγκη </a:t>
            </a:r>
            <a:r>
              <a:rPr lang="el-GR" sz="1700" b="1" dirty="0">
                <a:solidFill>
                  <a:srgbClr val="C00000"/>
                </a:solidFill>
                <a:latin typeface="+mj-lt"/>
                <a:cs typeface="Calibri"/>
              </a:rPr>
              <a:t>περιορισμού της εμπορικής χρήσης των προσωπικών δεδομένων</a:t>
            </a:r>
            <a:r>
              <a:rPr lang="en-US" sz="1700" b="1" dirty="0">
                <a:solidFill>
                  <a:srgbClr val="C00000"/>
                </a:solidFill>
                <a:latin typeface="+mj-lt"/>
                <a:cs typeface="Calibri"/>
              </a:rPr>
              <a:t> </a:t>
            </a:r>
            <a:r>
              <a:rPr lang="el-GR" sz="1700" dirty="0">
                <a:latin typeface="+mj-lt"/>
                <a:cs typeface="Calibri"/>
              </a:rPr>
              <a:t>οδήγησε σε νέα νομικά καθεστώτα όχι μόνο στην Ευρώπη, αλλά και στην Καλιφόρνια, τον τόπο όπου έχουν τις ρίζες τους πολλοί κορυφαίοι σε παγκόσμιο επίπεδο "καπιταλιστές της επιτήρησης"- ο νόμος CCPA </a:t>
            </a:r>
            <a:r>
              <a:rPr sz="1700" dirty="0">
                <a:latin typeface="+mj-lt"/>
                <a:cs typeface="Calibri"/>
              </a:rPr>
              <a:t>(</a:t>
            </a:r>
            <a:r>
              <a:rPr sz="1700" b="1" dirty="0">
                <a:solidFill>
                  <a:srgbClr val="C00000"/>
                </a:solidFill>
                <a:latin typeface="+mj-lt"/>
                <a:cs typeface="Calibri"/>
              </a:rPr>
              <a:t>California</a:t>
            </a:r>
            <a:r>
              <a:rPr sz="1700" b="1" spc="-30" dirty="0">
                <a:solidFill>
                  <a:srgbClr val="C00000"/>
                </a:solidFill>
                <a:latin typeface="+mj-lt"/>
                <a:cs typeface="Calibri"/>
              </a:rPr>
              <a:t> </a:t>
            </a:r>
            <a:r>
              <a:rPr sz="1700" b="1" dirty="0">
                <a:solidFill>
                  <a:srgbClr val="C00000"/>
                </a:solidFill>
                <a:latin typeface="+mj-lt"/>
                <a:cs typeface="Calibri"/>
              </a:rPr>
              <a:t>Consumer</a:t>
            </a:r>
            <a:r>
              <a:rPr sz="1700" b="1" spc="-25" dirty="0">
                <a:solidFill>
                  <a:srgbClr val="C00000"/>
                </a:solidFill>
                <a:latin typeface="+mj-lt"/>
                <a:cs typeface="Calibri"/>
              </a:rPr>
              <a:t> </a:t>
            </a:r>
            <a:r>
              <a:rPr sz="1700" b="1" dirty="0">
                <a:solidFill>
                  <a:srgbClr val="C00000"/>
                </a:solidFill>
                <a:latin typeface="+mj-lt"/>
                <a:cs typeface="Calibri"/>
              </a:rPr>
              <a:t>Privacy</a:t>
            </a:r>
            <a:r>
              <a:rPr sz="1700" b="1" spc="-15" dirty="0">
                <a:solidFill>
                  <a:srgbClr val="C00000"/>
                </a:solidFill>
                <a:latin typeface="+mj-lt"/>
                <a:cs typeface="Calibri"/>
              </a:rPr>
              <a:t> </a:t>
            </a:r>
            <a:r>
              <a:rPr sz="1700" b="1" dirty="0">
                <a:solidFill>
                  <a:srgbClr val="C00000"/>
                </a:solidFill>
                <a:latin typeface="+mj-lt"/>
                <a:cs typeface="Calibri"/>
              </a:rPr>
              <a:t>Act</a:t>
            </a:r>
            <a:r>
              <a:rPr sz="1700" dirty="0">
                <a:latin typeface="+mj-lt"/>
                <a:cs typeface="Calibri"/>
              </a:rPr>
              <a:t>),</a:t>
            </a:r>
            <a:r>
              <a:rPr sz="1700" spc="-25" dirty="0">
                <a:latin typeface="+mj-lt"/>
                <a:cs typeface="Calibri"/>
              </a:rPr>
              <a:t> </a:t>
            </a:r>
            <a:r>
              <a:rPr lang="el-GR" sz="1700" dirty="0">
                <a:latin typeface="+mj-lt"/>
                <a:cs typeface="Calibri"/>
              </a:rPr>
              <a:t>ο οποίος τέθηκε σε ισχύ τον Ιανουάριο του 2020, παρέχει στους καταναλωτές δικαιώματα πρόσβασης στα δεδομένα τους και απαγόρευσης της πώλησης δεδομένων (με την ευρεία έννοια).</a:t>
            </a:r>
            <a:endParaRPr sz="1700" dirty="0">
              <a:latin typeface="+mj-lt"/>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5823" y="1342252"/>
            <a:ext cx="4608477" cy="536044"/>
          </a:xfrm>
          <a:prstGeom prst="rect">
            <a:avLst/>
          </a:prstGeom>
        </p:spPr>
        <p:txBody>
          <a:bodyPr vert="horz" wrap="square" lIns="0" tIns="12700" rIns="0" bIns="0" rtlCol="0">
            <a:spAutoFit/>
          </a:bodyPr>
          <a:lstStyle/>
          <a:p>
            <a:pPr marL="12700">
              <a:lnSpc>
                <a:spcPct val="100000"/>
              </a:lnSpc>
              <a:spcBef>
                <a:spcPts val="100"/>
              </a:spcBef>
            </a:pPr>
            <a:r>
              <a:rPr lang="el-GR" sz="3400" spc="-20" dirty="0"/>
              <a:t>Κράτος επιτήρησης</a:t>
            </a:r>
            <a:endParaRPr sz="3400" dirty="0"/>
          </a:p>
        </p:txBody>
      </p:sp>
      <p:sp>
        <p:nvSpPr>
          <p:cNvPr id="3" name="object 3"/>
          <p:cNvSpPr txBox="1"/>
          <p:nvPr/>
        </p:nvSpPr>
        <p:spPr>
          <a:xfrm>
            <a:off x="587378" y="2542598"/>
            <a:ext cx="5624830" cy="3983141"/>
          </a:xfrm>
          <a:prstGeom prst="rect">
            <a:avLst/>
          </a:prstGeom>
        </p:spPr>
        <p:txBody>
          <a:bodyPr vert="horz" wrap="square" lIns="0" tIns="45719" rIns="0" bIns="0" rtlCol="0">
            <a:spAutoFit/>
          </a:bodyPr>
          <a:lstStyle/>
          <a:p>
            <a:pPr marL="89535" marR="135255" indent="-77470">
              <a:lnSpc>
                <a:spcPts val="1800"/>
              </a:lnSpc>
              <a:spcBef>
                <a:spcPts val="359"/>
              </a:spcBef>
              <a:buSzPct val="94117"/>
              <a:buFont typeface="Arial"/>
              <a:buChar char="•"/>
              <a:tabLst>
                <a:tab pos="207010" algn="l"/>
              </a:tabLst>
            </a:pPr>
            <a:r>
              <a:rPr lang="el-GR" sz="1700" dirty="0">
                <a:latin typeface="Calibri"/>
                <a:cs typeface="Calibri"/>
              </a:rPr>
              <a:t>Σε κυβερνητικό επίπεδο, ο καπιταλισμός της επιτήρησης βρίσκει την αντιστοιχία του στο λεγόμενο "κράτος επιτήρησης"</a:t>
            </a:r>
            <a:endParaRPr sz="1700" dirty="0">
              <a:latin typeface="Calibri"/>
              <a:cs typeface="Calibri"/>
            </a:endParaRPr>
          </a:p>
          <a:p>
            <a:pPr>
              <a:lnSpc>
                <a:spcPct val="100000"/>
              </a:lnSpc>
              <a:spcBef>
                <a:spcPts val="5"/>
              </a:spcBef>
              <a:buFont typeface="Arial"/>
              <a:buChar char="•"/>
            </a:pPr>
            <a:endParaRPr sz="2900" dirty="0">
              <a:latin typeface="Calibri"/>
              <a:cs typeface="Calibri"/>
            </a:endParaRPr>
          </a:p>
          <a:p>
            <a:pPr marL="89535" marR="13970" indent="-77470">
              <a:lnSpc>
                <a:spcPct val="89800"/>
              </a:lnSpc>
              <a:buSzPct val="94117"/>
              <a:buFont typeface="Arial"/>
              <a:buChar char="•"/>
              <a:tabLst>
                <a:tab pos="207010" algn="l"/>
                <a:tab pos="1471295" algn="l"/>
                <a:tab pos="2025650" algn="l"/>
                <a:tab pos="3096895" algn="l"/>
                <a:tab pos="4070350" algn="l"/>
                <a:tab pos="4566285" algn="l"/>
                <a:tab pos="5417820" algn="l"/>
              </a:tabLst>
            </a:pPr>
            <a:r>
              <a:rPr lang="el-GR" sz="1700" dirty="0">
                <a:latin typeface="Calibri"/>
                <a:cs typeface="Calibri"/>
              </a:rPr>
              <a:t>Στο Κράτος Εθνικής Επιτήρησης, η κυβέρνηση χρησιμοποιεί την επιτήρηση, τη συλλογή, τη σύγκριση και την ανάλυση δεδομένων για τον </a:t>
            </a:r>
            <a:r>
              <a:rPr lang="el-GR" sz="1700" b="1" dirty="0">
                <a:latin typeface="Calibri"/>
                <a:cs typeface="Calibri"/>
              </a:rPr>
              <a:t>εντοπισμό προβλημάτων</a:t>
            </a:r>
            <a:r>
              <a:rPr lang="el-GR" sz="1700" dirty="0">
                <a:latin typeface="Calibri"/>
                <a:cs typeface="Calibri"/>
              </a:rPr>
              <a:t>, την </a:t>
            </a:r>
            <a:r>
              <a:rPr lang="el-GR" sz="1700" b="1" dirty="0">
                <a:latin typeface="Calibri"/>
                <a:cs typeface="Calibri"/>
              </a:rPr>
              <a:t>αποτροπή πιθανών απειλών</a:t>
            </a:r>
            <a:r>
              <a:rPr lang="el-GR" sz="1700" dirty="0">
                <a:latin typeface="Calibri"/>
                <a:cs typeface="Calibri"/>
              </a:rPr>
              <a:t>, τη </a:t>
            </a:r>
            <a:r>
              <a:rPr lang="el-GR" sz="1700" b="1" dirty="0">
                <a:latin typeface="Calibri"/>
                <a:cs typeface="Calibri"/>
              </a:rPr>
              <a:t>διακυβέρνηση</a:t>
            </a:r>
            <a:r>
              <a:rPr lang="el-GR" sz="1700" dirty="0">
                <a:latin typeface="Calibri"/>
                <a:cs typeface="Calibri"/>
              </a:rPr>
              <a:t> του πληθυσμού και την </a:t>
            </a:r>
            <a:r>
              <a:rPr lang="el-GR" sz="1700" b="1" dirty="0">
                <a:latin typeface="Calibri"/>
                <a:cs typeface="Calibri"/>
              </a:rPr>
              <a:t>παροχή </a:t>
            </a:r>
            <a:r>
              <a:rPr lang="el-GR" sz="1700" dirty="0">
                <a:latin typeface="Calibri"/>
                <a:cs typeface="Calibri"/>
              </a:rPr>
              <a:t>πολύτιμων κοινωνικών υπηρεσιών</a:t>
            </a:r>
            <a:r>
              <a:rPr sz="1700" spc="-10" dirty="0">
                <a:latin typeface="Calibri"/>
                <a:cs typeface="Calibri"/>
              </a:rPr>
              <a:t>.</a:t>
            </a:r>
            <a:endParaRPr sz="1700" dirty="0">
              <a:latin typeface="Calibri"/>
              <a:cs typeface="Calibri"/>
            </a:endParaRPr>
          </a:p>
          <a:p>
            <a:pPr>
              <a:lnSpc>
                <a:spcPct val="100000"/>
              </a:lnSpc>
              <a:spcBef>
                <a:spcPts val="55"/>
              </a:spcBef>
              <a:buFont typeface="Arial"/>
              <a:buChar char="•"/>
            </a:pPr>
            <a:endParaRPr sz="2800" dirty="0">
              <a:latin typeface="Calibri"/>
              <a:cs typeface="Calibri"/>
            </a:endParaRPr>
          </a:p>
          <a:p>
            <a:pPr marL="89535" marR="5080" indent="-77470" algn="just">
              <a:lnSpc>
                <a:spcPct val="89800"/>
              </a:lnSpc>
              <a:buSzPct val="94117"/>
              <a:buFont typeface="Arial"/>
              <a:buChar char="•"/>
              <a:tabLst>
                <a:tab pos="207010" algn="l"/>
              </a:tabLst>
            </a:pPr>
            <a:r>
              <a:rPr lang="el-GR" sz="1700" dirty="0">
                <a:latin typeface="Calibri"/>
                <a:cs typeface="Calibri"/>
              </a:rPr>
              <a:t>Το Κράτος Εθνικής Επιτήρησης είναι μια ειδική περίπτωση του </a:t>
            </a:r>
            <a:r>
              <a:rPr lang="el-GR" sz="1700" b="1" dirty="0">
                <a:solidFill>
                  <a:srgbClr val="C00000"/>
                </a:solidFill>
                <a:latin typeface="Calibri"/>
                <a:cs typeface="Calibri"/>
              </a:rPr>
              <a:t>Κράτους Πληροφοριών </a:t>
            </a:r>
            <a:r>
              <a:rPr lang="el-GR" sz="1700" dirty="0">
                <a:latin typeface="Calibri"/>
                <a:cs typeface="Calibri"/>
              </a:rPr>
              <a:t>- ένα κράτος που προσπαθεί να εντοπίσει και να επιλύσει προβλήματα διακυβέρνησης μέσω της συλλογής, της ταξινόμησης, της ανάλυσης και της παραγωγής πληροφοριών.</a:t>
            </a:r>
            <a:endParaRPr sz="1700" dirty="0">
              <a:latin typeface="Calibri"/>
              <a:cs typeface="Calibri"/>
            </a:endParaRPr>
          </a:p>
        </p:txBody>
      </p:sp>
      <p:pic>
        <p:nvPicPr>
          <p:cNvPr id="4" name="object 4"/>
          <p:cNvPicPr/>
          <p:nvPr/>
        </p:nvPicPr>
        <p:blipFill>
          <a:blip r:embed="rId2" cstate="print"/>
          <a:stretch>
            <a:fillRect/>
          </a:stretch>
        </p:blipFill>
        <p:spPr>
          <a:xfrm>
            <a:off x="6591096" y="1325562"/>
            <a:ext cx="3404844" cy="474642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4443" y="1342252"/>
            <a:ext cx="3738857" cy="536044"/>
          </a:xfrm>
          <a:prstGeom prst="rect">
            <a:avLst/>
          </a:prstGeom>
        </p:spPr>
        <p:txBody>
          <a:bodyPr vert="horz" wrap="square" lIns="0" tIns="12700" rIns="0" bIns="0" rtlCol="0">
            <a:spAutoFit/>
          </a:bodyPr>
          <a:lstStyle/>
          <a:p>
            <a:pPr marL="12700">
              <a:lnSpc>
                <a:spcPct val="100000"/>
              </a:lnSpc>
              <a:spcBef>
                <a:spcPts val="100"/>
              </a:spcBef>
            </a:pPr>
            <a:r>
              <a:rPr lang="el-GR" sz="3400" spc="-20" dirty="0"/>
              <a:t>Κράτος επιτήρησης</a:t>
            </a:r>
            <a:endParaRPr sz="3400" dirty="0"/>
          </a:p>
        </p:txBody>
      </p:sp>
      <p:pic>
        <p:nvPicPr>
          <p:cNvPr id="3" name="object 3"/>
          <p:cNvPicPr/>
          <p:nvPr/>
        </p:nvPicPr>
        <p:blipFill>
          <a:blip r:embed="rId2" cstate="print"/>
          <a:stretch>
            <a:fillRect/>
          </a:stretch>
        </p:blipFill>
        <p:spPr>
          <a:xfrm>
            <a:off x="944826" y="4429074"/>
            <a:ext cx="1813488" cy="2086624"/>
          </a:xfrm>
          <a:prstGeom prst="rect">
            <a:avLst/>
          </a:prstGeom>
        </p:spPr>
      </p:pic>
      <p:pic>
        <p:nvPicPr>
          <p:cNvPr id="4" name="object 4"/>
          <p:cNvPicPr/>
          <p:nvPr/>
        </p:nvPicPr>
        <p:blipFill>
          <a:blip r:embed="rId3" cstate="print"/>
          <a:stretch>
            <a:fillRect/>
          </a:stretch>
        </p:blipFill>
        <p:spPr>
          <a:xfrm>
            <a:off x="970082" y="2007809"/>
            <a:ext cx="1713776" cy="1978450"/>
          </a:xfrm>
          <a:prstGeom prst="rect">
            <a:avLst/>
          </a:prstGeom>
        </p:spPr>
      </p:pic>
      <p:sp>
        <p:nvSpPr>
          <p:cNvPr id="5" name="object 5"/>
          <p:cNvSpPr txBox="1"/>
          <p:nvPr/>
        </p:nvSpPr>
        <p:spPr>
          <a:xfrm>
            <a:off x="3162518" y="2569020"/>
            <a:ext cx="4731385" cy="1161857"/>
          </a:xfrm>
          <a:prstGeom prst="rect">
            <a:avLst/>
          </a:prstGeom>
        </p:spPr>
        <p:txBody>
          <a:bodyPr vert="horz" wrap="square" lIns="0" tIns="12700" rIns="0" bIns="0" rtlCol="0">
            <a:spAutoFit/>
          </a:bodyPr>
          <a:lstStyle/>
          <a:p>
            <a:pPr marL="12700">
              <a:lnSpc>
                <a:spcPct val="100000"/>
              </a:lnSpc>
              <a:spcBef>
                <a:spcPts val="100"/>
              </a:spcBef>
            </a:pPr>
            <a:r>
              <a:rPr sz="1900" spc="-10" dirty="0">
                <a:latin typeface="Verdana"/>
                <a:cs typeface="Verdana"/>
              </a:rPr>
              <a:t>Ø</a:t>
            </a:r>
            <a:r>
              <a:rPr lang="en-US" sz="1900" spc="-10" dirty="0">
                <a:latin typeface="Verdana"/>
                <a:cs typeface="Verdana"/>
              </a:rPr>
              <a:t> </a:t>
            </a:r>
            <a:r>
              <a:rPr lang="el-GR" sz="1900" spc="-10" dirty="0">
                <a:latin typeface="Calibri"/>
                <a:cs typeface="Calibri"/>
              </a:rPr>
              <a:t>Υποστήριξη της αποτελεσματικότητας στη διαχείριση των δημόσιων δραστηριοτήτων</a:t>
            </a:r>
            <a:endParaRPr sz="1900" dirty="0">
              <a:latin typeface="Calibri"/>
              <a:cs typeface="Calibri"/>
            </a:endParaRPr>
          </a:p>
          <a:p>
            <a:pPr marL="12700">
              <a:lnSpc>
                <a:spcPts val="2230"/>
              </a:lnSpc>
              <a:spcBef>
                <a:spcPts val="20"/>
              </a:spcBef>
            </a:pPr>
            <a:r>
              <a:rPr sz="1900" spc="-20" dirty="0">
                <a:latin typeface="Verdana"/>
                <a:cs typeface="Verdana"/>
              </a:rPr>
              <a:t>Ø</a:t>
            </a:r>
            <a:r>
              <a:rPr lang="en-US" sz="1900" spc="-20" dirty="0">
                <a:latin typeface="Verdana"/>
                <a:cs typeface="Verdana"/>
              </a:rPr>
              <a:t> </a:t>
            </a:r>
            <a:r>
              <a:rPr lang="el-GR" sz="1900" spc="-20" dirty="0">
                <a:latin typeface="Calibri"/>
                <a:cs typeface="Calibri"/>
              </a:rPr>
              <a:t>Συντονισμός της συμπεριφοράς των πολιτών</a:t>
            </a:r>
            <a:endParaRPr sz="1900" dirty="0">
              <a:latin typeface="Calibri"/>
              <a:cs typeface="Calibri"/>
            </a:endParaRPr>
          </a:p>
          <a:p>
            <a:pPr marL="12700">
              <a:lnSpc>
                <a:spcPts val="2230"/>
              </a:lnSpc>
            </a:pPr>
            <a:r>
              <a:rPr sz="1900" spc="-20" dirty="0">
                <a:latin typeface="Verdana"/>
                <a:cs typeface="Verdana"/>
              </a:rPr>
              <a:t>Ø</a:t>
            </a:r>
            <a:r>
              <a:rPr lang="en-US" sz="1900" spc="-20" dirty="0">
                <a:latin typeface="Verdana"/>
                <a:cs typeface="Verdana"/>
              </a:rPr>
              <a:t> </a:t>
            </a:r>
            <a:r>
              <a:rPr lang="el-GR" sz="1900" spc="-20" dirty="0">
                <a:latin typeface="Calibri"/>
                <a:cs typeface="Calibri"/>
              </a:rPr>
              <a:t>Πρόληψη κοινωνικών κινδύνων</a:t>
            </a:r>
            <a:endParaRPr sz="1900" dirty="0">
              <a:latin typeface="Calibri"/>
              <a:cs typeface="Calibri"/>
            </a:endParaRPr>
          </a:p>
        </p:txBody>
      </p:sp>
      <p:sp>
        <p:nvSpPr>
          <p:cNvPr id="6" name="object 6"/>
          <p:cNvSpPr txBox="1"/>
          <p:nvPr/>
        </p:nvSpPr>
        <p:spPr>
          <a:xfrm>
            <a:off x="3162518" y="4919028"/>
            <a:ext cx="5225415" cy="1177925"/>
          </a:xfrm>
          <a:prstGeom prst="rect">
            <a:avLst/>
          </a:prstGeom>
        </p:spPr>
        <p:txBody>
          <a:bodyPr vert="horz" wrap="square" lIns="0" tIns="12700" rIns="0" bIns="0" rtlCol="0">
            <a:spAutoFit/>
          </a:bodyPr>
          <a:lstStyle/>
          <a:p>
            <a:pPr marL="12700">
              <a:lnSpc>
                <a:spcPct val="100000"/>
              </a:lnSpc>
              <a:spcBef>
                <a:spcPts val="100"/>
              </a:spcBef>
            </a:pPr>
            <a:r>
              <a:rPr sz="1900" dirty="0">
                <a:latin typeface="Verdana"/>
                <a:cs typeface="Verdana"/>
              </a:rPr>
              <a:t>Ø</a:t>
            </a:r>
            <a:r>
              <a:rPr lang="en-US" sz="1900" dirty="0">
                <a:latin typeface="Verdana"/>
                <a:cs typeface="Verdana"/>
              </a:rPr>
              <a:t> </a:t>
            </a:r>
            <a:r>
              <a:rPr lang="el-GR" sz="1900" dirty="0">
                <a:latin typeface="Calibri"/>
                <a:cs typeface="Calibri"/>
              </a:rPr>
              <a:t>Νέα είδη επιρροής και ελέγχου</a:t>
            </a:r>
            <a:endParaRPr sz="1900" dirty="0">
              <a:latin typeface="Calibri"/>
              <a:cs typeface="Calibri"/>
            </a:endParaRPr>
          </a:p>
          <a:p>
            <a:pPr marL="255904" marR="5080" indent="-243840">
              <a:lnSpc>
                <a:spcPts val="2180"/>
              </a:lnSpc>
              <a:spcBef>
                <a:spcPts val="180"/>
              </a:spcBef>
            </a:pPr>
            <a:r>
              <a:rPr sz="1900" spc="-10" dirty="0">
                <a:latin typeface="Verdana"/>
                <a:cs typeface="Verdana"/>
              </a:rPr>
              <a:t>Ø</a:t>
            </a:r>
            <a:r>
              <a:rPr lang="el-GR" sz="1900" spc="-10" dirty="0">
                <a:latin typeface="Verdana"/>
                <a:cs typeface="Verdana"/>
              </a:rPr>
              <a:t> </a:t>
            </a:r>
            <a:r>
              <a:rPr lang="el-GR" sz="1900" spc="-10" dirty="0">
                <a:latin typeface="Calibri"/>
                <a:cs typeface="Calibri"/>
              </a:rPr>
              <a:t>Προώθηση αξιών και σκοπών που μπορεί να συγκρούονται με τη δημοκρατία</a:t>
            </a:r>
            <a:endParaRPr sz="1900" dirty="0">
              <a:latin typeface="Calibri"/>
              <a:cs typeface="Calibri"/>
            </a:endParaRPr>
          </a:p>
          <a:p>
            <a:pPr marL="12700">
              <a:lnSpc>
                <a:spcPts val="2250"/>
              </a:lnSpc>
            </a:pPr>
            <a:r>
              <a:rPr sz="1900" spc="-10" dirty="0">
                <a:latin typeface="Verdana"/>
                <a:cs typeface="Verdana"/>
              </a:rPr>
              <a:t>Ø</a:t>
            </a:r>
            <a:r>
              <a:rPr lang="el-GR" sz="1900" spc="-10" dirty="0">
                <a:latin typeface="Verdana"/>
                <a:cs typeface="Verdana"/>
              </a:rPr>
              <a:t> </a:t>
            </a:r>
            <a:r>
              <a:rPr lang="el-GR" sz="1900" spc="-10" dirty="0">
                <a:latin typeface="Calibri"/>
                <a:cs typeface="Calibri"/>
              </a:rPr>
              <a:t>Περιορισμός της αυτονομίας</a:t>
            </a:r>
            <a:endParaRPr sz="19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0584" y="1436740"/>
            <a:ext cx="4136516" cy="1464888"/>
          </a:xfrm>
          <a:prstGeom prst="rect">
            <a:avLst/>
          </a:prstGeom>
        </p:spPr>
        <p:txBody>
          <a:bodyPr vert="horz" wrap="square" lIns="0" tIns="67310" rIns="0" bIns="0" rtlCol="0">
            <a:spAutoFit/>
          </a:bodyPr>
          <a:lstStyle/>
          <a:p>
            <a:pPr marL="12700" marR="5080">
              <a:lnSpc>
                <a:spcPct val="89400"/>
              </a:lnSpc>
              <a:spcBef>
                <a:spcPts val="530"/>
              </a:spcBef>
            </a:pPr>
            <a:r>
              <a:rPr lang="el-GR" sz="3400" spc="-20" dirty="0"/>
              <a:t>Κράτος επιτήρησης: τα Κινεζικά συστήματα κοινωνικής πίστωσης</a:t>
            </a:r>
            <a:endParaRPr sz="3400" dirty="0"/>
          </a:p>
        </p:txBody>
      </p:sp>
      <p:sp>
        <p:nvSpPr>
          <p:cNvPr id="3" name="object 3"/>
          <p:cNvSpPr txBox="1"/>
          <p:nvPr/>
        </p:nvSpPr>
        <p:spPr>
          <a:xfrm>
            <a:off x="560967" y="3128823"/>
            <a:ext cx="4309110" cy="4046620"/>
          </a:xfrm>
          <a:prstGeom prst="rect">
            <a:avLst/>
          </a:prstGeom>
        </p:spPr>
        <p:txBody>
          <a:bodyPr vert="horz" wrap="square" lIns="0" tIns="32384" rIns="0" bIns="0" rtlCol="0">
            <a:spAutoFit/>
          </a:bodyPr>
          <a:lstStyle/>
          <a:p>
            <a:pPr marL="207010" marR="5715" indent="-194945" algn="just">
              <a:lnSpc>
                <a:spcPct val="91300"/>
              </a:lnSpc>
              <a:spcBef>
                <a:spcPts val="254"/>
              </a:spcBef>
            </a:pPr>
            <a:r>
              <a:rPr sz="1500" dirty="0">
                <a:solidFill>
                  <a:srgbClr val="42E7FB"/>
                </a:solidFill>
                <a:latin typeface="Verdana"/>
                <a:cs typeface="Verdana"/>
              </a:rPr>
              <a:t>Ø</a:t>
            </a:r>
            <a:r>
              <a:rPr sz="1500" spc="-190" dirty="0">
                <a:solidFill>
                  <a:srgbClr val="42E7FB"/>
                </a:solidFill>
                <a:latin typeface="Verdana"/>
                <a:cs typeface="Verdana"/>
              </a:rPr>
              <a:t> </a:t>
            </a:r>
            <a:r>
              <a:rPr lang="el-GR" sz="1500" spc="10" dirty="0">
                <a:latin typeface="Calibri"/>
                <a:cs typeface="Calibri"/>
              </a:rPr>
              <a:t>Τα κινεζικά συστήματα κοινωνικής πίστωσης συλλέγουν δεδομένα σχετικά με τους πολίτες και αποδίδουν στους πολίτες αυτούς βαθμολογίες που </a:t>
            </a:r>
            <a:r>
              <a:rPr lang="el-GR" sz="1500" spc="10" dirty="0" err="1">
                <a:latin typeface="Calibri"/>
                <a:cs typeface="Calibri"/>
              </a:rPr>
              <a:t>ποσοτικοποιούν</a:t>
            </a:r>
            <a:r>
              <a:rPr lang="el-GR" sz="1500" spc="10" dirty="0">
                <a:latin typeface="Calibri"/>
                <a:cs typeface="Calibri"/>
              </a:rPr>
              <a:t> την κοινωνική τους αξία και φήμη</a:t>
            </a:r>
            <a:r>
              <a:rPr sz="1500" dirty="0">
                <a:latin typeface="Calibri"/>
                <a:cs typeface="Calibri"/>
              </a:rPr>
              <a:t>.</a:t>
            </a:r>
          </a:p>
          <a:p>
            <a:pPr marL="207010" marR="5080" indent="-194945" algn="just">
              <a:lnSpc>
                <a:spcPts val="1700"/>
              </a:lnSpc>
              <a:spcBef>
                <a:spcPts val="835"/>
              </a:spcBef>
            </a:pPr>
            <a:r>
              <a:rPr sz="1500" dirty="0">
                <a:solidFill>
                  <a:srgbClr val="42E7FB"/>
                </a:solidFill>
                <a:latin typeface="Verdana"/>
                <a:cs typeface="Verdana"/>
              </a:rPr>
              <a:t>Ø</a:t>
            </a:r>
            <a:r>
              <a:rPr lang="el-GR" sz="1500" spc="-190" dirty="0">
                <a:solidFill>
                  <a:srgbClr val="42E7FB"/>
                </a:solidFill>
                <a:latin typeface="Verdana"/>
                <a:cs typeface="Verdana"/>
              </a:rPr>
              <a:t> </a:t>
            </a:r>
            <a:r>
              <a:rPr lang="el-GR" sz="1500" dirty="0">
                <a:latin typeface="Calibri"/>
                <a:cs typeface="Calibri"/>
              </a:rPr>
              <a:t>Βασίζεται στη συγκέντρωση και ανάλυση προσωπικών πληροφοριών</a:t>
            </a:r>
            <a:endParaRPr sz="1500" dirty="0">
              <a:latin typeface="Calibri"/>
              <a:cs typeface="Calibri"/>
            </a:endParaRPr>
          </a:p>
          <a:p>
            <a:pPr marL="207010" marR="6985" indent="-194945">
              <a:lnSpc>
                <a:spcPct val="91800"/>
              </a:lnSpc>
              <a:spcBef>
                <a:spcPts val="810"/>
              </a:spcBef>
              <a:tabLst>
                <a:tab pos="1103630" algn="l"/>
                <a:tab pos="2097405" algn="l"/>
                <a:tab pos="3253740" algn="l"/>
                <a:tab pos="3550285" algn="l"/>
              </a:tabLst>
            </a:pPr>
            <a:r>
              <a:rPr sz="1500" dirty="0">
                <a:solidFill>
                  <a:srgbClr val="42E7FB"/>
                </a:solidFill>
                <a:latin typeface="Verdana"/>
                <a:cs typeface="Verdana"/>
              </a:rPr>
              <a:t>Ø</a:t>
            </a:r>
            <a:r>
              <a:rPr sz="1500" spc="-180" dirty="0">
                <a:solidFill>
                  <a:srgbClr val="42E7FB"/>
                </a:solidFill>
                <a:latin typeface="Verdana"/>
                <a:cs typeface="Verdana"/>
              </a:rPr>
              <a:t> </a:t>
            </a:r>
            <a:r>
              <a:rPr lang="el-GR" sz="1500" dirty="0">
                <a:latin typeface="Calibri"/>
                <a:cs typeface="Calibri"/>
              </a:rPr>
              <a:t>Τα δεδομένα που συλλέγονται καλύπτουν </a:t>
            </a:r>
            <a:r>
              <a:rPr lang="el-GR" sz="1500" b="1" dirty="0">
                <a:latin typeface="Calibri"/>
                <a:cs typeface="Calibri"/>
              </a:rPr>
              <a:t>οικονομικές πτυχές </a:t>
            </a:r>
            <a:r>
              <a:rPr sz="1500" spc="-10" dirty="0">
                <a:latin typeface="Calibri"/>
                <a:cs typeface="Calibri"/>
              </a:rPr>
              <a:t>(</a:t>
            </a:r>
            <a:r>
              <a:rPr lang="el-GR" sz="1500" spc="-10" dirty="0">
                <a:latin typeface="Calibri"/>
                <a:cs typeface="Calibri"/>
              </a:rPr>
              <a:t>π.χ. έγκαιρη συμμόρφωση με συμβατικές υποχρεώσεις</a:t>
            </a:r>
            <a:r>
              <a:rPr sz="1500" spc="-10" dirty="0">
                <a:latin typeface="Calibri"/>
                <a:cs typeface="Calibri"/>
              </a:rPr>
              <a:t>), </a:t>
            </a:r>
            <a:r>
              <a:rPr lang="el-GR" sz="1500" b="1" dirty="0">
                <a:latin typeface="Calibri"/>
                <a:cs typeface="Calibri"/>
              </a:rPr>
              <a:t>πολιτική δέσμευση </a:t>
            </a:r>
            <a:r>
              <a:rPr sz="1500" dirty="0">
                <a:latin typeface="Calibri"/>
                <a:cs typeface="Calibri"/>
              </a:rPr>
              <a:t>(</a:t>
            </a:r>
            <a:r>
              <a:rPr lang="el-GR" sz="1500" dirty="0">
                <a:latin typeface="Calibri"/>
                <a:cs typeface="Calibri"/>
              </a:rPr>
              <a:t>π.χ. συμμετοχή σε πολιτικά κινήματα και διαδηλώσεις</a:t>
            </a:r>
            <a:r>
              <a:rPr sz="1500" dirty="0">
                <a:latin typeface="Calibri"/>
                <a:cs typeface="Calibri"/>
              </a:rPr>
              <a:t>),</a:t>
            </a:r>
            <a:r>
              <a:rPr lang="el-GR" sz="1500" b="1" dirty="0">
                <a:latin typeface="Calibri"/>
                <a:cs typeface="Calibri"/>
              </a:rPr>
              <a:t> συμμετοχή σε αστικές και ποινικές διαδικασίες</a:t>
            </a:r>
            <a:r>
              <a:rPr sz="1500" spc="345" dirty="0">
                <a:latin typeface="Calibri"/>
                <a:cs typeface="Calibri"/>
              </a:rPr>
              <a:t> </a:t>
            </a:r>
            <a:r>
              <a:rPr sz="1500" dirty="0">
                <a:latin typeface="Calibri"/>
                <a:cs typeface="Calibri"/>
              </a:rPr>
              <a:t>(</a:t>
            </a:r>
            <a:r>
              <a:rPr lang="el-GR" sz="1500" dirty="0">
                <a:latin typeface="Calibri"/>
                <a:cs typeface="Calibri"/>
              </a:rPr>
              <a:t>παρελθόν και παρόν</a:t>
            </a:r>
            <a:r>
              <a:rPr sz="1500" spc="-10" dirty="0">
                <a:latin typeface="Calibri"/>
                <a:cs typeface="Calibri"/>
              </a:rPr>
              <a:t>) </a:t>
            </a:r>
            <a:r>
              <a:rPr lang="el-GR" sz="1500" spc="-10" dirty="0">
                <a:latin typeface="Calibri"/>
                <a:cs typeface="Calibri"/>
              </a:rPr>
              <a:t>και </a:t>
            </a:r>
            <a:r>
              <a:rPr lang="el-GR" sz="1500" b="1" spc="-10" dirty="0">
                <a:latin typeface="Calibri"/>
                <a:cs typeface="Calibri"/>
              </a:rPr>
              <a:t>κοινωνική δράση </a:t>
            </a:r>
            <a:r>
              <a:rPr sz="1500" spc="-10" dirty="0">
                <a:latin typeface="Calibri"/>
                <a:cs typeface="Calibri"/>
              </a:rPr>
              <a:t>(</a:t>
            </a:r>
            <a:r>
              <a:rPr lang="el-GR" sz="1500" spc="-10" dirty="0">
                <a:latin typeface="Calibri"/>
                <a:cs typeface="Calibri"/>
              </a:rPr>
              <a:t>π.χ. συμμετοχή σε κοινωνικά δίκτυα, διαπροσωπικές σχέσεις </a:t>
            </a:r>
            <a:r>
              <a:rPr lang="el-GR" sz="1500" spc="-10" dirty="0" err="1">
                <a:latin typeface="Calibri"/>
                <a:cs typeface="Calibri"/>
              </a:rPr>
              <a:t>κ.λπ</a:t>
            </a:r>
            <a:r>
              <a:rPr sz="1500" spc="-10" dirty="0">
                <a:latin typeface="Calibri"/>
                <a:cs typeface="Calibri"/>
              </a:rPr>
              <a:t>.).</a:t>
            </a:r>
            <a:endParaRPr sz="1500" dirty="0">
              <a:latin typeface="Calibri"/>
              <a:cs typeface="Calibri"/>
            </a:endParaRPr>
          </a:p>
          <a:p>
            <a:pPr marL="207010" marR="6350" indent="-194945" algn="just">
              <a:lnSpc>
                <a:spcPts val="1580"/>
              </a:lnSpc>
              <a:spcBef>
                <a:spcPts val="930"/>
              </a:spcBef>
            </a:pPr>
            <a:r>
              <a:rPr sz="1500" dirty="0">
                <a:solidFill>
                  <a:srgbClr val="42E7FB"/>
                </a:solidFill>
                <a:latin typeface="Verdana"/>
                <a:cs typeface="Verdana"/>
              </a:rPr>
              <a:t>Ø</a:t>
            </a:r>
            <a:r>
              <a:rPr sz="1500" spc="-190" dirty="0">
                <a:solidFill>
                  <a:srgbClr val="42E7FB"/>
                </a:solidFill>
                <a:latin typeface="Verdana"/>
                <a:cs typeface="Verdana"/>
              </a:rPr>
              <a:t> </a:t>
            </a:r>
            <a:r>
              <a:rPr lang="el-GR" sz="1500" spc="20" dirty="0">
                <a:latin typeface="Calibri"/>
                <a:cs typeface="Calibri"/>
              </a:rPr>
              <a:t>Στους πολίτες µ</a:t>
            </a:r>
            <a:r>
              <a:rPr lang="el-GR" sz="1500" spc="20" dirty="0" err="1">
                <a:latin typeface="Calibri"/>
                <a:cs typeface="Calibri"/>
              </a:rPr>
              <a:t>πορούν</a:t>
            </a:r>
            <a:r>
              <a:rPr lang="el-GR" sz="1500" spc="20" dirty="0">
                <a:latin typeface="Calibri"/>
                <a:cs typeface="Calibri"/>
              </a:rPr>
              <a:t> να αποδοθούν θετικοί ή αρνητικοί </a:t>
            </a:r>
            <a:r>
              <a:rPr lang="el-GR" sz="1500" spc="20" dirty="0" err="1">
                <a:latin typeface="Calibri"/>
                <a:cs typeface="Calibri"/>
              </a:rPr>
              <a:t>βαθµοί</a:t>
            </a:r>
            <a:r>
              <a:rPr lang="el-GR" sz="1500" spc="20" dirty="0">
                <a:latin typeface="Calibri"/>
                <a:cs typeface="Calibri"/>
              </a:rPr>
              <a:t>, οι οποίοι </a:t>
            </a:r>
            <a:r>
              <a:rPr lang="el-GR" sz="1500" spc="20" dirty="0" err="1">
                <a:latin typeface="Calibri"/>
                <a:cs typeface="Calibri"/>
              </a:rPr>
              <a:t>συµβάλλουν</a:t>
            </a:r>
            <a:r>
              <a:rPr lang="el-GR" sz="1500" spc="20" dirty="0">
                <a:latin typeface="Calibri"/>
                <a:cs typeface="Calibri"/>
              </a:rPr>
              <a:t> στην κοινωνική τους </a:t>
            </a:r>
            <a:r>
              <a:rPr lang="el-GR" sz="1500" spc="20" dirty="0" err="1">
                <a:latin typeface="Calibri"/>
                <a:cs typeface="Calibri"/>
              </a:rPr>
              <a:t>βαθµολογία</a:t>
            </a:r>
            <a:r>
              <a:rPr lang="el-GR" sz="1500" spc="20" dirty="0">
                <a:latin typeface="Calibri"/>
                <a:cs typeface="Calibri"/>
              </a:rPr>
              <a:t>.</a:t>
            </a:r>
            <a:endParaRPr sz="1500" dirty="0">
              <a:latin typeface="Calibri"/>
              <a:cs typeface="Calibri"/>
            </a:endParaRPr>
          </a:p>
        </p:txBody>
      </p:sp>
      <p:pic>
        <p:nvPicPr>
          <p:cNvPr id="4" name="object 4"/>
          <p:cNvPicPr/>
          <p:nvPr/>
        </p:nvPicPr>
        <p:blipFill>
          <a:blip r:embed="rId2" cstate="print"/>
          <a:stretch>
            <a:fillRect/>
          </a:stretch>
        </p:blipFill>
        <p:spPr>
          <a:xfrm>
            <a:off x="5255018" y="1632445"/>
            <a:ext cx="4571745" cy="2682532"/>
          </a:xfrm>
          <a:prstGeom prst="rect">
            <a:avLst/>
          </a:prstGeom>
        </p:spPr>
      </p:pic>
      <p:sp>
        <p:nvSpPr>
          <p:cNvPr id="5" name="object 5"/>
          <p:cNvSpPr txBox="1"/>
          <p:nvPr/>
        </p:nvSpPr>
        <p:spPr>
          <a:xfrm>
            <a:off x="5320250" y="4576560"/>
            <a:ext cx="4431665" cy="2600199"/>
          </a:xfrm>
          <a:prstGeom prst="rect">
            <a:avLst/>
          </a:prstGeom>
        </p:spPr>
        <p:txBody>
          <a:bodyPr vert="horz" wrap="square" lIns="0" tIns="20320" rIns="0" bIns="0" rtlCol="0">
            <a:spAutoFit/>
          </a:bodyPr>
          <a:lstStyle/>
          <a:p>
            <a:pPr marL="255904" marR="8255" indent="-243840">
              <a:lnSpc>
                <a:spcPct val="103299"/>
              </a:lnSpc>
              <a:spcBef>
                <a:spcPts val="160"/>
              </a:spcBef>
            </a:pPr>
            <a:r>
              <a:rPr sz="1500" dirty="0">
                <a:latin typeface="Verdana"/>
                <a:cs typeface="Verdana"/>
              </a:rPr>
              <a:t>Ø</a:t>
            </a:r>
            <a:r>
              <a:rPr lang="en-US" sz="1500" dirty="0">
                <a:latin typeface="Calibri"/>
                <a:cs typeface="Calibri"/>
              </a:rPr>
              <a:t> </a:t>
            </a:r>
            <a:r>
              <a:rPr lang="el-GR" sz="1500" dirty="0">
                <a:latin typeface="Calibri"/>
                <a:cs typeface="Calibri"/>
              </a:rPr>
              <a:t>Η συνολική βαθμολογία καθορίζει την</a:t>
            </a:r>
            <a:r>
              <a:rPr lang="en-US" sz="1500" dirty="0">
                <a:latin typeface="Calibri"/>
                <a:cs typeface="Calibri"/>
              </a:rPr>
              <a:t> </a:t>
            </a:r>
            <a:r>
              <a:rPr lang="el-GR" sz="1500" b="1" dirty="0">
                <a:latin typeface="Calibri"/>
                <a:cs typeface="Calibri"/>
              </a:rPr>
              <a:t>πρόσβαση των πολιτών σε υπηρεσίες και κοινωνικές ευκαιρίες</a:t>
            </a:r>
            <a:r>
              <a:rPr sz="1500" dirty="0">
                <a:latin typeface="Calibri"/>
                <a:cs typeface="Calibri"/>
              </a:rPr>
              <a:t>,</a:t>
            </a:r>
            <a:r>
              <a:rPr sz="1500" spc="245" dirty="0">
                <a:latin typeface="Calibri"/>
                <a:cs typeface="Calibri"/>
              </a:rPr>
              <a:t> </a:t>
            </a:r>
            <a:r>
              <a:rPr lang="el-GR" sz="1500" dirty="0">
                <a:latin typeface="Calibri"/>
                <a:cs typeface="Calibri"/>
              </a:rPr>
              <a:t>π.χ. πανεπιστήμια, στέγαση, μεταφορές, θέσεις εργασίας, χρηματοδότηση </a:t>
            </a:r>
            <a:r>
              <a:rPr lang="el-GR" sz="1500" dirty="0" err="1">
                <a:latin typeface="Calibri"/>
                <a:cs typeface="Calibri"/>
              </a:rPr>
              <a:t>κ.λπ</a:t>
            </a:r>
            <a:r>
              <a:rPr sz="1500" spc="-20" dirty="0">
                <a:latin typeface="Calibri"/>
                <a:cs typeface="Calibri"/>
              </a:rPr>
              <a:t>.</a:t>
            </a:r>
            <a:endParaRPr sz="1500" dirty="0">
              <a:latin typeface="Calibri"/>
              <a:cs typeface="Calibri"/>
            </a:endParaRPr>
          </a:p>
          <a:p>
            <a:pPr marL="255904" marR="443865" indent="-243840">
              <a:lnSpc>
                <a:spcPct val="100000"/>
              </a:lnSpc>
            </a:pPr>
            <a:r>
              <a:rPr sz="1500" dirty="0">
                <a:latin typeface="Verdana"/>
                <a:cs typeface="Verdana"/>
              </a:rPr>
              <a:t>Ø</a:t>
            </a:r>
            <a:r>
              <a:rPr lang="en-US" sz="1500" dirty="0">
                <a:latin typeface="Calibri"/>
                <a:cs typeface="Calibri"/>
              </a:rPr>
              <a:t> O </a:t>
            </a:r>
            <a:r>
              <a:rPr lang="el-GR" sz="1500" dirty="0">
                <a:latin typeface="Calibri"/>
                <a:cs typeface="Calibri"/>
              </a:rPr>
              <a:t>υποτιθέμενος </a:t>
            </a:r>
            <a:r>
              <a:rPr lang="el-GR" sz="1500" b="1" dirty="0">
                <a:latin typeface="Calibri"/>
                <a:cs typeface="Calibri"/>
              </a:rPr>
              <a:t>στόχος</a:t>
            </a:r>
            <a:r>
              <a:rPr lang="el-GR" sz="1500" dirty="0">
                <a:latin typeface="Calibri"/>
                <a:cs typeface="Calibri"/>
              </a:rPr>
              <a:t> του συστήματος είναι η </a:t>
            </a:r>
            <a:r>
              <a:rPr lang="el-GR" sz="1500" b="1" dirty="0">
                <a:latin typeface="Calibri"/>
                <a:cs typeface="Calibri"/>
              </a:rPr>
              <a:t>προώθηση της αμοιβαίας εμπιστοσύνης και των αρετών των πολιτών</a:t>
            </a:r>
            <a:r>
              <a:rPr sz="1500" b="1" spc="-10" dirty="0">
                <a:latin typeface="Calibri"/>
                <a:cs typeface="Calibri"/>
              </a:rPr>
              <a:t>.</a:t>
            </a:r>
            <a:endParaRPr sz="1500" dirty="0">
              <a:latin typeface="Calibri"/>
              <a:cs typeface="Calibri"/>
            </a:endParaRPr>
          </a:p>
          <a:p>
            <a:pPr marL="255904" marR="5080" indent="-243840">
              <a:lnSpc>
                <a:spcPct val="100000"/>
              </a:lnSpc>
              <a:spcBef>
                <a:spcPts val="95"/>
              </a:spcBef>
            </a:pPr>
            <a:r>
              <a:rPr sz="1500" dirty="0">
                <a:latin typeface="Verdana"/>
                <a:cs typeface="Verdana"/>
              </a:rPr>
              <a:t>Ø</a:t>
            </a:r>
            <a:r>
              <a:rPr lang="en-US" sz="1500" dirty="0">
                <a:latin typeface="Verdana"/>
                <a:cs typeface="Verdana"/>
              </a:rPr>
              <a:t> </a:t>
            </a:r>
            <a:r>
              <a:rPr lang="el-GR" sz="1500" b="1" dirty="0">
                <a:latin typeface="Calibri"/>
                <a:cs typeface="Calibri"/>
              </a:rPr>
              <a:t>Κίνδυνοι</a:t>
            </a:r>
            <a:r>
              <a:rPr sz="1500" dirty="0">
                <a:latin typeface="Calibri"/>
                <a:cs typeface="Calibri"/>
              </a:rPr>
              <a:t>:</a:t>
            </a:r>
            <a:r>
              <a:rPr lang="en-US" sz="1500" dirty="0">
                <a:latin typeface="Calibri"/>
                <a:cs typeface="Calibri"/>
              </a:rPr>
              <a:t> </a:t>
            </a:r>
            <a:r>
              <a:rPr lang="el-GR" sz="1500" b="1" dirty="0">
                <a:latin typeface="Calibri"/>
                <a:cs typeface="Calibri"/>
              </a:rPr>
              <a:t>η καιροσκοπία</a:t>
            </a:r>
            <a:r>
              <a:rPr lang="en-US" sz="1500" b="1" dirty="0">
                <a:latin typeface="Calibri"/>
                <a:cs typeface="Calibri"/>
              </a:rPr>
              <a:t> </a:t>
            </a:r>
            <a:r>
              <a:rPr lang="el-GR" sz="1500" dirty="0">
                <a:latin typeface="Calibri"/>
                <a:cs typeface="Calibri"/>
              </a:rPr>
              <a:t>και ο</a:t>
            </a:r>
            <a:r>
              <a:rPr lang="en-US" sz="1500" dirty="0">
                <a:latin typeface="Calibri"/>
                <a:cs typeface="Calibri"/>
              </a:rPr>
              <a:t> </a:t>
            </a:r>
            <a:r>
              <a:rPr lang="el-GR" sz="1500" b="1" dirty="0">
                <a:latin typeface="Calibri"/>
                <a:cs typeface="Calibri"/>
              </a:rPr>
              <a:t>συµµ</a:t>
            </a:r>
            <a:r>
              <a:rPr lang="el-GR" sz="1500" b="1" dirty="0" err="1">
                <a:latin typeface="Calibri"/>
                <a:cs typeface="Calibri"/>
              </a:rPr>
              <a:t>ορφωτισµός</a:t>
            </a:r>
            <a:r>
              <a:rPr lang="el-GR" sz="1500" b="1" dirty="0">
                <a:latin typeface="Calibri"/>
                <a:cs typeface="Calibri"/>
              </a:rPr>
              <a:t> </a:t>
            </a:r>
            <a:r>
              <a:rPr lang="en-US" sz="1500" b="1" dirty="0">
                <a:latin typeface="Calibri"/>
                <a:cs typeface="Calibri"/>
              </a:rPr>
              <a:t> </a:t>
            </a:r>
            <a:r>
              <a:rPr lang="el-GR" sz="1500" dirty="0">
                <a:latin typeface="Calibri"/>
                <a:cs typeface="Calibri"/>
              </a:rPr>
              <a:t>µ</a:t>
            </a:r>
            <a:r>
              <a:rPr lang="el-GR" sz="1500" dirty="0" err="1">
                <a:latin typeface="Calibri"/>
                <a:cs typeface="Calibri"/>
              </a:rPr>
              <a:t>πορεί</a:t>
            </a:r>
            <a:r>
              <a:rPr lang="el-GR" sz="1500" dirty="0">
                <a:latin typeface="Calibri"/>
                <a:cs typeface="Calibri"/>
              </a:rPr>
              <a:t> να προωθηθούν σε βάρος της </a:t>
            </a:r>
            <a:r>
              <a:rPr lang="el-GR" sz="1500" dirty="0" err="1">
                <a:latin typeface="Calibri"/>
                <a:cs typeface="Calibri"/>
              </a:rPr>
              <a:t>ατοµικής</a:t>
            </a:r>
            <a:r>
              <a:rPr lang="el-GR" sz="1500" dirty="0">
                <a:latin typeface="Calibri"/>
                <a:cs typeface="Calibri"/>
              </a:rPr>
              <a:t> </a:t>
            </a:r>
            <a:r>
              <a:rPr lang="el-GR" sz="1500" dirty="0" err="1">
                <a:latin typeface="Calibri"/>
                <a:cs typeface="Calibri"/>
              </a:rPr>
              <a:t>αυτονοµίας</a:t>
            </a:r>
            <a:r>
              <a:rPr lang="el-GR" sz="1500" dirty="0">
                <a:latin typeface="Calibri"/>
                <a:cs typeface="Calibri"/>
              </a:rPr>
              <a:t> και των γνήσιων ηθικών και κοινωνικών κινήτρων.</a:t>
            </a:r>
            <a:endParaRPr sz="1500"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3437" y="1712163"/>
            <a:ext cx="3723640" cy="3723004"/>
          </a:xfrm>
          <a:custGeom>
            <a:avLst/>
            <a:gdLst/>
            <a:ahLst/>
            <a:cxnLst/>
            <a:rect l="l" t="t" r="r" b="b"/>
            <a:pathLst>
              <a:path w="3723640" h="3723004">
                <a:moveTo>
                  <a:pt x="3620782" y="3722496"/>
                </a:moveTo>
                <a:lnTo>
                  <a:pt x="102641" y="3722496"/>
                </a:lnTo>
                <a:lnTo>
                  <a:pt x="62681" y="3714426"/>
                </a:lnTo>
                <a:lnTo>
                  <a:pt x="30056" y="3692421"/>
                </a:lnTo>
                <a:lnTo>
                  <a:pt x="8063" y="3659794"/>
                </a:lnTo>
                <a:lnTo>
                  <a:pt x="0" y="3619855"/>
                </a:lnTo>
                <a:lnTo>
                  <a:pt x="0" y="102641"/>
                </a:lnTo>
                <a:lnTo>
                  <a:pt x="8063" y="62686"/>
                </a:lnTo>
                <a:lnTo>
                  <a:pt x="30056" y="30060"/>
                </a:lnTo>
                <a:lnTo>
                  <a:pt x="62681" y="8065"/>
                </a:lnTo>
                <a:lnTo>
                  <a:pt x="102641" y="0"/>
                </a:lnTo>
                <a:lnTo>
                  <a:pt x="3620782" y="0"/>
                </a:lnTo>
                <a:lnTo>
                  <a:pt x="3660750" y="8065"/>
                </a:lnTo>
                <a:lnTo>
                  <a:pt x="3693393" y="30060"/>
                </a:lnTo>
                <a:lnTo>
                  <a:pt x="3715403" y="62686"/>
                </a:lnTo>
                <a:lnTo>
                  <a:pt x="3723474" y="102641"/>
                </a:lnTo>
                <a:lnTo>
                  <a:pt x="3723474" y="3619855"/>
                </a:lnTo>
                <a:lnTo>
                  <a:pt x="3715403" y="3659794"/>
                </a:lnTo>
                <a:lnTo>
                  <a:pt x="3693393" y="3692421"/>
                </a:lnTo>
                <a:lnTo>
                  <a:pt x="3660750" y="3714426"/>
                </a:lnTo>
                <a:lnTo>
                  <a:pt x="3620782" y="3722496"/>
                </a:lnTo>
                <a:close/>
              </a:path>
            </a:pathLst>
          </a:custGeom>
          <a:solidFill>
            <a:srgbClr val="ED7C30"/>
          </a:solidFill>
        </p:spPr>
        <p:txBody>
          <a:bodyPr wrap="square" lIns="0" tIns="0" rIns="0" bIns="0" rtlCol="0"/>
          <a:lstStyle/>
          <a:p>
            <a:endParaRPr/>
          </a:p>
        </p:txBody>
      </p:sp>
      <p:sp>
        <p:nvSpPr>
          <p:cNvPr id="3" name="object 3"/>
          <p:cNvSpPr txBox="1"/>
          <p:nvPr/>
        </p:nvSpPr>
        <p:spPr>
          <a:xfrm>
            <a:off x="1032909" y="2444114"/>
            <a:ext cx="3153410" cy="2655535"/>
          </a:xfrm>
          <a:prstGeom prst="rect">
            <a:avLst/>
          </a:prstGeom>
        </p:spPr>
        <p:txBody>
          <a:bodyPr vert="horz" wrap="square" lIns="0" tIns="64135" rIns="0" bIns="0" rtlCol="0">
            <a:spAutoFit/>
          </a:bodyPr>
          <a:lstStyle/>
          <a:p>
            <a:pPr marL="12700" marR="5080">
              <a:lnSpc>
                <a:spcPct val="90800"/>
              </a:lnSpc>
              <a:spcBef>
                <a:spcPts val="505"/>
              </a:spcBef>
            </a:pPr>
            <a:r>
              <a:rPr lang="el-GR" sz="3700" spc="-10" dirty="0">
                <a:solidFill>
                  <a:srgbClr val="FFFFFF"/>
                </a:solidFill>
                <a:latin typeface="Calibri"/>
                <a:cs typeface="Calibri"/>
              </a:rPr>
              <a:t>Ατομικό και κοινωνικό κόστος των εφαρμογών AI &amp; </a:t>
            </a:r>
            <a:r>
              <a:rPr lang="el-GR" sz="3700" spc="-10" dirty="0" err="1">
                <a:solidFill>
                  <a:srgbClr val="FFFFFF"/>
                </a:solidFill>
                <a:latin typeface="Calibri"/>
                <a:cs typeface="Calibri"/>
              </a:rPr>
              <a:t>Big</a:t>
            </a:r>
            <a:r>
              <a:rPr lang="el-GR" sz="3700" spc="-10" dirty="0">
                <a:solidFill>
                  <a:srgbClr val="FFFFFF"/>
                </a:solidFill>
                <a:latin typeface="Calibri"/>
                <a:cs typeface="Calibri"/>
              </a:rPr>
              <a:t> </a:t>
            </a:r>
            <a:r>
              <a:rPr lang="el-GR" sz="3700" spc="-10" dirty="0" err="1">
                <a:solidFill>
                  <a:srgbClr val="FFFFFF"/>
                </a:solidFill>
                <a:latin typeface="Calibri"/>
                <a:cs typeface="Calibri"/>
              </a:rPr>
              <a:t>Data</a:t>
            </a:r>
            <a:endParaRPr lang="el-GR" sz="3700" spc="-10" dirty="0">
              <a:solidFill>
                <a:srgbClr val="FFFFFF"/>
              </a:solidFill>
              <a:latin typeface="Calibri"/>
              <a:cs typeface="Calibri"/>
            </a:endParaRPr>
          </a:p>
        </p:txBody>
      </p:sp>
      <p:sp>
        <p:nvSpPr>
          <p:cNvPr id="4" name="object 4"/>
          <p:cNvSpPr/>
          <p:nvPr/>
        </p:nvSpPr>
        <p:spPr>
          <a:xfrm>
            <a:off x="604443" y="850900"/>
            <a:ext cx="984885" cy="503555"/>
          </a:xfrm>
          <a:custGeom>
            <a:avLst/>
            <a:gdLst/>
            <a:ahLst/>
            <a:cxnLst/>
            <a:rect l="l" t="t" r="r" b="b"/>
            <a:pathLst>
              <a:path w="984885" h="503555">
                <a:moveTo>
                  <a:pt x="492175" y="503440"/>
                </a:moveTo>
                <a:lnTo>
                  <a:pt x="444776" y="501188"/>
                </a:lnTo>
                <a:lnTo>
                  <a:pt x="398651" y="494569"/>
                </a:lnTo>
                <a:lnTo>
                  <a:pt x="354008" y="483789"/>
                </a:lnTo>
                <a:lnTo>
                  <a:pt x="311051" y="469055"/>
                </a:lnTo>
                <a:lnTo>
                  <a:pt x="269988" y="450572"/>
                </a:lnTo>
                <a:lnTo>
                  <a:pt x="231024" y="428547"/>
                </a:lnTo>
                <a:lnTo>
                  <a:pt x="194367" y="403187"/>
                </a:lnTo>
                <a:lnTo>
                  <a:pt x="160222" y="374696"/>
                </a:lnTo>
                <a:lnTo>
                  <a:pt x="128795" y="343281"/>
                </a:lnTo>
                <a:lnTo>
                  <a:pt x="100293" y="309150"/>
                </a:lnTo>
                <a:lnTo>
                  <a:pt x="74922" y="272506"/>
                </a:lnTo>
                <a:lnTo>
                  <a:pt x="52889" y="233558"/>
                </a:lnTo>
                <a:lnTo>
                  <a:pt x="34399" y="192511"/>
                </a:lnTo>
                <a:lnTo>
                  <a:pt x="19658" y="149571"/>
                </a:lnTo>
                <a:lnTo>
                  <a:pt x="8874" y="104944"/>
                </a:lnTo>
                <a:lnTo>
                  <a:pt x="2253" y="58836"/>
                </a:lnTo>
                <a:lnTo>
                  <a:pt x="0" y="11455"/>
                </a:lnTo>
                <a:lnTo>
                  <a:pt x="1193" y="0"/>
                </a:lnTo>
                <a:lnTo>
                  <a:pt x="983157" y="0"/>
                </a:lnTo>
                <a:lnTo>
                  <a:pt x="984300" y="11455"/>
                </a:lnTo>
                <a:lnTo>
                  <a:pt x="982047" y="58836"/>
                </a:lnTo>
                <a:lnTo>
                  <a:pt x="975425" y="104944"/>
                </a:lnTo>
                <a:lnTo>
                  <a:pt x="964641" y="149571"/>
                </a:lnTo>
                <a:lnTo>
                  <a:pt x="949900" y="192511"/>
                </a:lnTo>
                <a:lnTo>
                  <a:pt x="931410" y="233558"/>
                </a:lnTo>
                <a:lnTo>
                  <a:pt x="909377" y="272506"/>
                </a:lnTo>
                <a:lnTo>
                  <a:pt x="884007" y="309150"/>
                </a:lnTo>
                <a:lnTo>
                  <a:pt x="855506" y="343281"/>
                </a:lnTo>
                <a:lnTo>
                  <a:pt x="824081" y="374696"/>
                </a:lnTo>
                <a:lnTo>
                  <a:pt x="789938" y="403187"/>
                </a:lnTo>
                <a:lnTo>
                  <a:pt x="753284" y="428547"/>
                </a:lnTo>
                <a:lnTo>
                  <a:pt x="714324" y="450572"/>
                </a:lnTo>
                <a:lnTo>
                  <a:pt x="673266" y="469055"/>
                </a:lnTo>
                <a:lnTo>
                  <a:pt x="630316" y="483789"/>
                </a:lnTo>
                <a:lnTo>
                  <a:pt x="585680" y="494569"/>
                </a:lnTo>
                <a:lnTo>
                  <a:pt x="539564" y="501188"/>
                </a:lnTo>
                <a:lnTo>
                  <a:pt x="492175" y="503440"/>
                </a:lnTo>
                <a:close/>
              </a:path>
            </a:pathLst>
          </a:custGeom>
          <a:solidFill>
            <a:srgbClr val="5A9AD5"/>
          </a:solidFill>
        </p:spPr>
        <p:txBody>
          <a:bodyPr wrap="square" lIns="0" tIns="0" rIns="0" bIns="0" rtlCol="0"/>
          <a:lstStyle/>
          <a:p>
            <a:endParaRPr/>
          </a:p>
        </p:txBody>
      </p:sp>
      <p:sp>
        <p:nvSpPr>
          <p:cNvPr id="5" name="object 5"/>
          <p:cNvSpPr/>
          <p:nvPr/>
        </p:nvSpPr>
        <p:spPr>
          <a:xfrm>
            <a:off x="3527920" y="850900"/>
            <a:ext cx="1480820" cy="817880"/>
          </a:xfrm>
          <a:custGeom>
            <a:avLst/>
            <a:gdLst/>
            <a:ahLst/>
            <a:cxnLst/>
            <a:rect l="l" t="t" r="r" b="b"/>
            <a:pathLst>
              <a:path w="1480820" h="817880">
                <a:moveTo>
                  <a:pt x="1427657" y="817359"/>
                </a:moveTo>
                <a:lnTo>
                  <a:pt x="0" y="0"/>
                </a:lnTo>
                <a:lnTo>
                  <a:pt x="210743" y="0"/>
                </a:lnTo>
                <a:lnTo>
                  <a:pt x="1374927" y="673201"/>
                </a:lnTo>
                <a:lnTo>
                  <a:pt x="1480439" y="673201"/>
                </a:lnTo>
                <a:lnTo>
                  <a:pt x="1480439" y="764628"/>
                </a:lnTo>
                <a:lnTo>
                  <a:pt x="1476294" y="785153"/>
                </a:lnTo>
                <a:lnTo>
                  <a:pt x="1464987" y="801914"/>
                </a:lnTo>
                <a:lnTo>
                  <a:pt x="1448211" y="813215"/>
                </a:lnTo>
                <a:lnTo>
                  <a:pt x="1427657" y="817359"/>
                </a:lnTo>
                <a:close/>
              </a:path>
              <a:path w="1480820" h="817880">
                <a:moveTo>
                  <a:pt x="1480439" y="673201"/>
                </a:moveTo>
                <a:lnTo>
                  <a:pt x="1374927" y="673201"/>
                </a:lnTo>
                <a:lnTo>
                  <a:pt x="1374927" y="0"/>
                </a:lnTo>
                <a:lnTo>
                  <a:pt x="1480439" y="0"/>
                </a:lnTo>
                <a:lnTo>
                  <a:pt x="1480439" y="673201"/>
                </a:lnTo>
                <a:close/>
              </a:path>
            </a:pathLst>
          </a:custGeom>
          <a:solidFill>
            <a:srgbClr val="6FAC46"/>
          </a:solidFill>
        </p:spPr>
        <p:txBody>
          <a:bodyPr wrap="square" lIns="0" tIns="0" rIns="0" bIns="0" rtlCol="0"/>
          <a:lstStyle/>
          <a:p>
            <a:endParaRPr/>
          </a:p>
        </p:txBody>
      </p:sp>
      <p:sp>
        <p:nvSpPr>
          <p:cNvPr id="6" name="object 6"/>
          <p:cNvSpPr/>
          <p:nvPr/>
        </p:nvSpPr>
        <p:spPr>
          <a:xfrm>
            <a:off x="152400" y="3352647"/>
            <a:ext cx="136525" cy="471170"/>
          </a:xfrm>
          <a:custGeom>
            <a:avLst/>
            <a:gdLst/>
            <a:ahLst/>
            <a:cxnLst/>
            <a:rect l="l" t="t" r="r" b="b"/>
            <a:pathLst>
              <a:path w="136525" h="471170">
                <a:moveTo>
                  <a:pt x="0" y="471042"/>
                </a:moveTo>
                <a:lnTo>
                  <a:pt x="0" y="0"/>
                </a:lnTo>
                <a:lnTo>
                  <a:pt x="15227" y="8293"/>
                </a:lnTo>
                <a:lnTo>
                  <a:pt x="55803" y="41743"/>
                </a:lnTo>
                <a:lnTo>
                  <a:pt x="89288" y="82300"/>
                </a:lnTo>
                <a:lnTo>
                  <a:pt x="114575" y="128858"/>
                </a:lnTo>
                <a:lnTo>
                  <a:pt x="130557" y="180309"/>
                </a:lnTo>
                <a:lnTo>
                  <a:pt x="136131" y="235546"/>
                </a:lnTo>
                <a:lnTo>
                  <a:pt x="130557" y="290780"/>
                </a:lnTo>
                <a:lnTo>
                  <a:pt x="114575" y="342225"/>
                </a:lnTo>
                <a:lnTo>
                  <a:pt x="89288" y="388779"/>
                </a:lnTo>
                <a:lnTo>
                  <a:pt x="55803" y="429342"/>
                </a:lnTo>
                <a:lnTo>
                  <a:pt x="15227" y="462813"/>
                </a:lnTo>
                <a:lnTo>
                  <a:pt x="0" y="471042"/>
                </a:lnTo>
                <a:close/>
              </a:path>
            </a:pathLst>
          </a:custGeom>
          <a:solidFill>
            <a:srgbClr val="FFC000"/>
          </a:solidFill>
        </p:spPr>
        <p:txBody>
          <a:bodyPr wrap="square" lIns="0" tIns="0" rIns="0" bIns="0" rtlCol="0"/>
          <a:lstStyle/>
          <a:p>
            <a:endParaRPr/>
          </a:p>
        </p:txBody>
      </p:sp>
      <p:sp>
        <p:nvSpPr>
          <p:cNvPr id="7" name="object 7"/>
          <p:cNvSpPr txBox="1">
            <a:spLocks noGrp="1"/>
          </p:cNvSpPr>
          <p:nvPr>
            <p:ph type="title"/>
          </p:nvPr>
        </p:nvSpPr>
        <p:spPr>
          <a:xfrm>
            <a:off x="5073562" y="1344734"/>
            <a:ext cx="4566285" cy="1216359"/>
          </a:xfrm>
          <a:prstGeom prst="rect">
            <a:avLst/>
          </a:prstGeom>
        </p:spPr>
        <p:txBody>
          <a:bodyPr vert="horz" wrap="square" lIns="0" tIns="38735" rIns="0" bIns="0" rtlCol="0">
            <a:spAutoFit/>
          </a:bodyPr>
          <a:lstStyle/>
          <a:p>
            <a:pPr marL="12700" marR="5080" algn="just">
              <a:lnSpc>
                <a:spcPct val="89800"/>
              </a:lnSpc>
              <a:spcBef>
                <a:spcPts val="305"/>
              </a:spcBef>
            </a:pPr>
            <a:r>
              <a:rPr lang="el-GR" sz="1700" b="1" dirty="0">
                <a:latin typeface="Calibri"/>
                <a:cs typeface="Calibri"/>
              </a:rPr>
              <a:t>Σε ορισμένες περιπτώσεις και τομείς, οι εφαρμογές ΤΝ &amp; </a:t>
            </a:r>
            <a:r>
              <a:rPr lang="el-GR" sz="1700" b="1" dirty="0" err="1">
                <a:latin typeface="Calibri"/>
                <a:cs typeface="Calibri"/>
              </a:rPr>
              <a:t>Big</a:t>
            </a:r>
            <a:r>
              <a:rPr lang="el-GR" sz="1700" b="1" dirty="0">
                <a:latin typeface="Calibri"/>
                <a:cs typeface="Calibri"/>
              </a:rPr>
              <a:t> </a:t>
            </a:r>
            <a:r>
              <a:rPr lang="el-GR" sz="1700" b="1" dirty="0" err="1">
                <a:latin typeface="Calibri"/>
                <a:cs typeface="Calibri"/>
              </a:rPr>
              <a:t>Data</a:t>
            </a:r>
            <a:r>
              <a:rPr lang="el-GR" sz="1700" b="1" dirty="0">
                <a:latin typeface="Calibri"/>
                <a:cs typeface="Calibri"/>
              </a:rPr>
              <a:t> -ακόμη και όταν είναι ακριβείς και αντικειμενικές- μπορεί να έχουν ατομικό και κοινωνικό κόστος που αντισταθμίζει τα πλεονεκτήματά τους.</a:t>
            </a:r>
            <a:endParaRPr sz="1700" dirty="0">
              <a:latin typeface="Calibri"/>
              <a:cs typeface="Calibri"/>
            </a:endParaRPr>
          </a:p>
        </p:txBody>
      </p:sp>
      <p:sp>
        <p:nvSpPr>
          <p:cNvPr id="8" name="object 8"/>
          <p:cNvSpPr txBox="1"/>
          <p:nvPr/>
        </p:nvSpPr>
        <p:spPr>
          <a:xfrm>
            <a:off x="5073562" y="2633967"/>
            <a:ext cx="4921338" cy="4562146"/>
          </a:xfrm>
          <a:prstGeom prst="rect">
            <a:avLst/>
          </a:prstGeom>
        </p:spPr>
        <p:txBody>
          <a:bodyPr vert="horz" wrap="square" lIns="0" tIns="10795" rIns="0" bIns="0" rtlCol="0">
            <a:spAutoFit/>
          </a:bodyPr>
          <a:lstStyle/>
          <a:p>
            <a:pPr marL="12700" marR="720725">
              <a:lnSpc>
                <a:spcPct val="132400"/>
              </a:lnSpc>
              <a:spcBef>
                <a:spcPts val="85"/>
              </a:spcBef>
            </a:pPr>
            <a:r>
              <a:rPr sz="1700" dirty="0">
                <a:latin typeface="Verdana"/>
                <a:cs typeface="Verdana"/>
              </a:rPr>
              <a:t>Ø</a:t>
            </a:r>
            <a:r>
              <a:rPr lang="el-GR" sz="1700" dirty="0">
                <a:latin typeface="Verdana"/>
                <a:cs typeface="Verdana"/>
              </a:rPr>
              <a:t> </a:t>
            </a:r>
            <a:r>
              <a:rPr lang="el-GR" sz="1700" dirty="0">
                <a:latin typeface="Calibri"/>
                <a:cs typeface="Calibri"/>
              </a:rPr>
              <a:t>Ποια συστήματα αξίζουν πραγματικά να κατασκευαστούν;</a:t>
            </a:r>
          </a:p>
          <a:p>
            <a:pPr marL="12700" marR="720725">
              <a:lnSpc>
                <a:spcPct val="132400"/>
              </a:lnSpc>
              <a:spcBef>
                <a:spcPts val="85"/>
              </a:spcBef>
            </a:pPr>
            <a:r>
              <a:rPr sz="1700" dirty="0">
                <a:latin typeface="Verdana"/>
                <a:cs typeface="Verdana"/>
              </a:rPr>
              <a:t>Ø</a:t>
            </a:r>
            <a:r>
              <a:rPr lang="el-GR" sz="1700" dirty="0">
                <a:latin typeface="Verdana"/>
                <a:cs typeface="Verdana"/>
              </a:rPr>
              <a:t> </a:t>
            </a:r>
            <a:r>
              <a:rPr lang="el-GR" sz="1700" dirty="0">
                <a:latin typeface="Calibri"/>
                <a:cs typeface="Calibri"/>
              </a:rPr>
              <a:t>Ποια </a:t>
            </a:r>
            <a:r>
              <a:rPr lang="el-GR" sz="1700" dirty="0" err="1">
                <a:latin typeface="Calibri"/>
                <a:cs typeface="Calibri"/>
              </a:rPr>
              <a:t>προβλήµατα</a:t>
            </a:r>
            <a:r>
              <a:rPr lang="el-GR" sz="1700" dirty="0">
                <a:latin typeface="Calibri"/>
                <a:cs typeface="Calibri"/>
              </a:rPr>
              <a:t> πρέπει να </a:t>
            </a:r>
            <a:r>
              <a:rPr lang="el-GR" sz="1700" dirty="0" err="1">
                <a:latin typeface="Calibri"/>
                <a:cs typeface="Calibri"/>
              </a:rPr>
              <a:t>αντιµετωπιστούν</a:t>
            </a:r>
            <a:r>
              <a:rPr lang="el-GR" sz="1700" dirty="0">
                <a:latin typeface="Calibri"/>
                <a:cs typeface="Calibri"/>
              </a:rPr>
              <a:t> περισσότερο;</a:t>
            </a:r>
            <a:endParaRPr lang="el-GR" sz="1700" spc="-10" dirty="0">
              <a:latin typeface="Calibri"/>
              <a:cs typeface="Calibri"/>
            </a:endParaRPr>
          </a:p>
          <a:p>
            <a:pPr marL="12700" marR="720725">
              <a:lnSpc>
                <a:spcPct val="132400"/>
              </a:lnSpc>
              <a:spcBef>
                <a:spcPts val="85"/>
              </a:spcBef>
            </a:pPr>
            <a:r>
              <a:rPr sz="1700" dirty="0">
                <a:latin typeface="Verdana"/>
                <a:cs typeface="Verdana"/>
              </a:rPr>
              <a:t>Ø</a:t>
            </a:r>
            <a:r>
              <a:rPr lang="el-GR" sz="1700" dirty="0">
                <a:latin typeface="Verdana"/>
                <a:cs typeface="Verdana"/>
              </a:rPr>
              <a:t> </a:t>
            </a:r>
            <a:r>
              <a:rPr lang="el-GR" sz="1700" dirty="0">
                <a:latin typeface="Calibri"/>
                <a:cs typeface="Calibri"/>
              </a:rPr>
              <a:t>Ποιος είναι ο καταλληλότερος για να τα κατασκευάσει;</a:t>
            </a:r>
            <a:endParaRPr sz="1700" dirty="0">
              <a:latin typeface="Calibri"/>
              <a:cs typeface="Calibri"/>
            </a:endParaRPr>
          </a:p>
          <a:p>
            <a:pPr marL="12700">
              <a:lnSpc>
                <a:spcPct val="100000"/>
              </a:lnSpc>
              <a:spcBef>
                <a:spcPts val="650"/>
              </a:spcBef>
            </a:pPr>
            <a:r>
              <a:rPr sz="1700" dirty="0">
                <a:latin typeface="Verdana"/>
                <a:cs typeface="Verdana"/>
              </a:rPr>
              <a:t>Ø</a:t>
            </a:r>
            <a:r>
              <a:rPr lang="el-GR" sz="1700" dirty="0">
                <a:latin typeface="Verdana"/>
                <a:cs typeface="Verdana"/>
              </a:rPr>
              <a:t> </a:t>
            </a:r>
            <a:r>
              <a:rPr lang="el-GR" sz="1700" dirty="0">
                <a:latin typeface="Calibri"/>
                <a:cs typeface="Calibri"/>
              </a:rPr>
              <a:t>Και ποιος αποφασίζει;</a:t>
            </a:r>
            <a:endParaRPr sz="1700" dirty="0">
              <a:latin typeface="Calibri"/>
              <a:cs typeface="Calibri"/>
            </a:endParaRPr>
          </a:p>
          <a:p>
            <a:pPr marL="12700">
              <a:lnSpc>
                <a:spcPct val="100000"/>
              </a:lnSpc>
              <a:spcBef>
                <a:spcPts val="550"/>
              </a:spcBef>
            </a:pPr>
            <a:r>
              <a:rPr lang="el-GR" sz="1700" dirty="0">
                <a:latin typeface="Calibri"/>
                <a:cs typeface="Calibri"/>
              </a:rPr>
              <a:t>Χρειαζόμαστε πραγματικούς </a:t>
            </a:r>
            <a:r>
              <a:rPr lang="el-GR" sz="1700" b="1" dirty="0">
                <a:latin typeface="Calibri"/>
                <a:cs typeface="Calibri"/>
              </a:rPr>
              <a:t>μηχανισμούς λογοδοσίας</a:t>
            </a:r>
            <a:endParaRPr sz="1700" b="1" dirty="0">
              <a:latin typeface="Calibri"/>
              <a:cs typeface="Calibri"/>
            </a:endParaRPr>
          </a:p>
          <a:p>
            <a:pPr marL="12700" marR="5080" algn="just">
              <a:lnSpc>
                <a:spcPct val="90100"/>
              </a:lnSpc>
              <a:spcBef>
                <a:spcPts val="875"/>
              </a:spcBef>
            </a:pPr>
            <a:r>
              <a:rPr lang="el-GR" sz="1700" spc="-10" dirty="0">
                <a:latin typeface="Calibri"/>
                <a:cs typeface="Calibri"/>
              </a:rPr>
              <a:t>Σκεφτείτε, για παράδειγμα, συστήματα που είναι σε θέση να αναγνωρίζουν τον σεξουαλικό προσανατολισμό ή τις εγκληματικές τάσεις από τα πρόσωπα των ατόμων. </a:t>
            </a:r>
            <a:r>
              <a:rPr lang="el-GR" sz="1700" b="1" spc="-10" dirty="0">
                <a:latin typeface="Calibri"/>
                <a:cs typeface="Calibri"/>
              </a:rPr>
              <a:t>Θα πρέπει απλώς να αναρωτηθούμε αν αυτά τα συστήματα παρέχουν αξιόπιστες εκτιμήσεις, ή θα πρέπει μάλλον να αναρωτηθούμε αν πρέπει τελικά να κατασκευαστούν;</a:t>
            </a:r>
            <a:endParaRPr sz="1700" b="1" dirty="0">
              <a:latin typeface="Calibri"/>
              <a:cs typeface="Calibri"/>
            </a:endParaRPr>
          </a:p>
        </p:txBody>
      </p:sp>
      <p:sp>
        <p:nvSpPr>
          <p:cNvPr id="9" name="object 9"/>
          <p:cNvSpPr/>
          <p:nvPr/>
        </p:nvSpPr>
        <p:spPr>
          <a:xfrm>
            <a:off x="152400" y="5822010"/>
            <a:ext cx="1319530" cy="871219"/>
          </a:xfrm>
          <a:custGeom>
            <a:avLst/>
            <a:gdLst/>
            <a:ahLst/>
            <a:cxnLst/>
            <a:rect l="l" t="t" r="r" b="b"/>
            <a:pathLst>
              <a:path w="1319530" h="871220">
                <a:moveTo>
                  <a:pt x="1319161" y="870889"/>
                </a:moveTo>
                <a:lnTo>
                  <a:pt x="1213688" y="870889"/>
                </a:lnTo>
                <a:lnTo>
                  <a:pt x="1213688" y="105460"/>
                </a:lnTo>
                <a:lnTo>
                  <a:pt x="0" y="105460"/>
                </a:lnTo>
                <a:lnTo>
                  <a:pt x="0" y="0"/>
                </a:lnTo>
                <a:lnTo>
                  <a:pt x="1266431" y="0"/>
                </a:lnTo>
                <a:lnTo>
                  <a:pt x="1286955" y="4143"/>
                </a:lnTo>
                <a:lnTo>
                  <a:pt x="1303716" y="15444"/>
                </a:lnTo>
                <a:lnTo>
                  <a:pt x="1315017" y="32205"/>
                </a:lnTo>
                <a:lnTo>
                  <a:pt x="1319161" y="52730"/>
                </a:lnTo>
                <a:lnTo>
                  <a:pt x="1319161" y="870889"/>
                </a:lnTo>
                <a:close/>
              </a:path>
            </a:pathLst>
          </a:custGeom>
          <a:solidFill>
            <a:srgbClr val="6FAC46"/>
          </a:solidFill>
        </p:spPr>
        <p:txBody>
          <a:bodyPr wrap="square" lIns="0" tIns="0" rIns="0" bIns="0" rtlCol="0"/>
          <a:lstStyle/>
          <a:p>
            <a:endParaRPr/>
          </a:p>
        </p:txBody>
      </p:sp>
      <p:grpSp>
        <p:nvGrpSpPr>
          <p:cNvPr id="10" name="object 10"/>
          <p:cNvGrpSpPr/>
          <p:nvPr/>
        </p:nvGrpSpPr>
        <p:grpSpPr>
          <a:xfrm>
            <a:off x="3065068" y="5721743"/>
            <a:ext cx="1943735" cy="971550"/>
            <a:chOff x="3065068" y="5721743"/>
            <a:chExt cx="1943735" cy="971550"/>
          </a:xfrm>
        </p:grpSpPr>
        <p:sp>
          <p:nvSpPr>
            <p:cNvPr id="11" name="object 11"/>
            <p:cNvSpPr/>
            <p:nvPr/>
          </p:nvSpPr>
          <p:spPr>
            <a:xfrm>
              <a:off x="3065068" y="5721743"/>
              <a:ext cx="1509395" cy="971550"/>
            </a:xfrm>
            <a:custGeom>
              <a:avLst/>
              <a:gdLst/>
              <a:ahLst/>
              <a:cxnLst/>
              <a:rect l="l" t="t" r="r" b="b"/>
              <a:pathLst>
                <a:path w="1509395" h="971550">
                  <a:moveTo>
                    <a:pt x="114541" y="971156"/>
                  </a:moveTo>
                  <a:lnTo>
                    <a:pt x="0" y="971156"/>
                  </a:lnTo>
                  <a:lnTo>
                    <a:pt x="51041" y="826401"/>
                  </a:lnTo>
                  <a:lnTo>
                    <a:pt x="68138" y="787784"/>
                  </a:lnTo>
                  <a:lnTo>
                    <a:pt x="86440" y="749715"/>
                  </a:lnTo>
                  <a:lnTo>
                    <a:pt x="105932" y="712223"/>
                  </a:lnTo>
                  <a:lnTo>
                    <a:pt x="126593" y="675335"/>
                  </a:lnTo>
                  <a:lnTo>
                    <a:pt x="163735" y="650373"/>
                  </a:lnTo>
                  <a:lnTo>
                    <a:pt x="178841" y="649986"/>
                  </a:lnTo>
                  <a:lnTo>
                    <a:pt x="185635" y="650735"/>
                  </a:lnTo>
                  <a:lnTo>
                    <a:pt x="224639" y="688506"/>
                  </a:lnTo>
                  <a:lnTo>
                    <a:pt x="226579" y="709171"/>
                  </a:lnTo>
                  <a:lnTo>
                    <a:pt x="220218" y="729703"/>
                  </a:lnTo>
                  <a:lnTo>
                    <a:pt x="201186" y="763628"/>
                  </a:lnTo>
                  <a:lnTo>
                    <a:pt x="183243" y="798102"/>
                  </a:lnTo>
                  <a:lnTo>
                    <a:pt x="166398" y="833106"/>
                  </a:lnTo>
                  <a:lnTo>
                    <a:pt x="150660" y="868616"/>
                  </a:lnTo>
                  <a:lnTo>
                    <a:pt x="114541" y="971156"/>
                  </a:lnTo>
                  <a:close/>
                </a:path>
                <a:path w="1509395" h="971550">
                  <a:moveTo>
                    <a:pt x="448563" y="425157"/>
                  </a:moveTo>
                  <a:lnTo>
                    <a:pt x="448360" y="425157"/>
                  </a:lnTo>
                  <a:lnTo>
                    <a:pt x="436703" y="423929"/>
                  </a:lnTo>
                  <a:lnTo>
                    <a:pt x="396702" y="387636"/>
                  </a:lnTo>
                  <a:lnTo>
                    <a:pt x="394290" y="367063"/>
                  </a:lnTo>
                  <a:lnTo>
                    <a:pt x="399765" y="347082"/>
                  </a:lnTo>
                  <a:lnTo>
                    <a:pt x="450085" y="299227"/>
                  </a:lnTo>
                  <a:lnTo>
                    <a:pt x="488268" y="269658"/>
                  </a:lnTo>
                  <a:lnTo>
                    <a:pt x="527450" y="241470"/>
                  </a:lnTo>
                  <a:lnTo>
                    <a:pt x="567595" y="214687"/>
                  </a:lnTo>
                  <a:lnTo>
                    <a:pt x="608665" y="189335"/>
                  </a:lnTo>
                  <a:lnTo>
                    <a:pt x="650623" y="165439"/>
                  </a:lnTo>
                  <a:lnTo>
                    <a:pt x="693432" y="143027"/>
                  </a:lnTo>
                  <a:lnTo>
                    <a:pt x="714171" y="137375"/>
                  </a:lnTo>
                  <a:lnTo>
                    <a:pt x="729773" y="138609"/>
                  </a:lnTo>
                  <a:lnTo>
                    <a:pt x="744297" y="144191"/>
                  </a:lnTo>
                  <a:lnTo>
                    <a:pt x="756757" y="153794"/>
                  </a:lnTo>
                  <a:lnTo>
                    <a:pt x="766165" y="167093"/>
                  </a:lnTo>
                  <a:lnTo>
                    <a:pt x="771835" y="187815"/>
                  </a:lnTo>
                  <a:lnTo>
                    <a:pt x="769207" y="208395"/>
                  </a:lnTo>
                  <a:lnTo>
                    <a:pt x="759053" y="226492"/>
                  </a:lnTo>
                  <a:lnTo>
                    <a:pt x="742149" y="239763"/>
                  </a:lnTo>
                  <a:lnTo>
                    <a:pt x="696240" y="264020"/>
                  </a:lnTo>
                  <a:lnTo>
                    <a:pt x="651409" y="290131"/>
                  </a:lnTo>
                  <a:lnTo>
                    <a:pt x="607714" y="318058"/>
                  </a:lnTo>
                  <a:lnTo>
                    <a:pt x="565207" y="347764"/>
                  </a:lnTo>
                  <a:lnTo>
                    <a:pt x="523946" y="379209"/>
                  </a:lnTo>
                  <a:lnTo>
                    <a:pt x="483984" y="412356"/>
                  </a:lnTo>
                  <a:lnTo>
                    <a:pt x="476115" y="417914"/>
                  </a:lnTo>
                  <a:lnTo>
                    <a:pt x="467450" y="421957"/>
                  </a:lnTo>
                  <a:lnTo>
                    <a:pt x="458197" y="424400"/>
                  </a:lnTo>
                  <a:lnTo>
                    <a:pt x="448563" y="425157"/>
                  </a:lnTo>
                  <a:close/>
                </a:path>
                <a:path w="1509395" h="971550">
                  <a:moveTo>
                    <a:pt x="1132077" y="119113"/>
                  </a:moveTo>
                  <a:lnTo>
                    <a:pt x="1129703" y="119113"/>
                  </a:lnTo>
                  <a:lnTo>
                    <a:pt x="1110156" y="115618"/>
                  </a:lnTo>
                  <a:lnTo>
                    <a:pt x="1093650" y="105689"/>
                  </a:lnTo>
                  <a:lnTo>
                    <a:pt x="1081664" y="90616"/>
                  </a:lnTo>
                  <a:lnTo>
                    <a:pt x="1075677" y="71691"/>
                  </a:lnTo>
                  <a:lnTo>
                    <a:pt x="1077312" y="50296"/>
                  </a:lnTo>
                  <a:lnTo>
                    <a:pt x="1102346" y="18240"/>
                  </a:lnTo>
                  <a:lnTo>
                    <a:pt x="1164725" y="6624"/>
                  </a:lnTo>
                  <a:lnTo>
                    <a:pt x="1206836" y="3109"/>
                  </a:lnTo>
                  <a:lnTo>
                    <a:pt x="1249014" y="907"/>
                  </a:lnTo>
                  <a:lnTo>
                    <a:pt x="1291234" y="0"/>
                  </a:lnTo>
                  <a:lnTo>
                    <a:pt x="1333456" y="393"/>
                  </a:lnTo>
                  <a:lnTo>
                    <a:pt x="1375652" y="2092"/>
                  </a:lnTo>
                  <a:lnTo>
                    <a:pt x="1417794" y="5100"/>
                  </a:lnTo>
                  <a:lnTo>
                    <a:pt x="1459852" y="9423"/>
                  </a:lnTo>
                  <a:lnTo>
                    <a:pt x="1461147" y="9525"/>
                  </a:lnTo>
                  <a:lnTo>
                    <a:pt x="1499095" y="31357"/>
                  </a:lnTo>
                  <a:lnTo>
                    <a:pt x="1508912" y="71589"/>
                  </a:lnTo>
                  <a:lnTo>
                    <a:pt x="1501518" y="91752"/>
                  </a:lnTo>
                  <a:lnTo>
                    <a:pt x="1487435" y="106991"/>
                  </a:lnTo>
                  <a:lnTo>
                    <a:pt x="1484959" y="108157"/>
                  </a:lnTo>
                  <a:lnTo>
                    <a:pt x="1291969" y="108157"/>
                  </a:lnTo>
                  <a:lnTo>
                    <a:pt x="1240162" y="109542"/>
                  </a:lnTo>
                  <a:lnTo>
                    <a:pt x="1188430" y="113062"/>
                  </a:lnTo>
                  <a:lnTo>
                    <a:pt x="1136840" y="118719"/>
                  </a:lnTo>
                  <a:lnTo>
                    <a:pt x="1134465" y="119011"/>
                  </a:lnTo>
                  <a:lnTo>
                    <a:pt x="1132077" y="119113"/>
                  </a:lnTo>
                  <a:close/>
                </a:path>
                <a:path w="1509395" h="971550">
                  <a:moveTo>
                    <a:pt x="1447203" y="116827"/>
                  </a:moveTo>
                  <a:lnTo>
                    <a:pt x="1395554" y="111800"/>
                  </a:lnTo>
                  <a:lnTo>
                    <a:pt x="1343788" y="108910"/>
                  </a:lnTo>
                  <a:lnTo>
                    <a:pt x="1291969" y="108157"/>
                  </a:lnTo>
                  <a:lnTo>
                    <a:pt x="1484959" y="108157"/>
                  </a:lnTo>
                  <a:lnTo>
                    <a:pt x="1468662" y="115838"/>
                  </a:lnTo>
                  <a:lnTo>
                    <a:pt x="1447203" y="116827"/>
                  </a:lnTo>
                  <a:close/>
                </a:path>
              </a:pathLst>
            </a:custGeom>
            <a:solidFill>
              <a:srgbClr val="FFC000"/>
            </a:solidFill>
          </p:spPr>
          <p:txBody>
            <a:bodyPr wrap="square" lIns="0" tIns="0" rIns="0" bIns="0" rtlCol="0"/>
            <a:lstStyle/>
            <a:p>
              <a:endParaRPr/>
            </a:p>
          </p:txBody>
        </p:sp>
        <p:sp>
          <p:nvSpPr>
            <p:cNvPr id="12" name="object 12"/>
            <p:cNvSpPr/>
            <p:nvPr/>
          </p:nvSpPr>
          <p:spPr>
            <a:xfrm>
              <a:off x="3674021" y="6182423"/>
              <a:ext cx="1334770" cy="510540"/>
            </a:xfrm>
            <a:custGeom>
              <a:avLst/>
              <a:gdLst/>
              <a:ahLst/>
              <a:cxnLst/>
              <a:rect l="l" t="t" r="r" b="b"/>
              <a:pathLst>
                <a:path w="1334770" h="510540">
                  <a:moveTo>
                    <a:pt x="1334338" y="510476"/>
                  </a:moveTo>
                  <a:lnTo>
                    <a:pt x="0" y="510476"/>
                  </a:lnTo>
                  <a:lnTo>
                    <a:pt x="32296" y="409270"/>
                  </a:lnTo>
                  <a:lnTo>
                    <a:pt x="52194" y="367593"/>
                  </a:lnTo>
                  <a:lnTo>
                    <a:pt x="74882" y="327524"/>
                  </a:lnTo>
                  <a:lnTo>
                    <a:pt x="100239" y="289181"/>
                  </a:lnTo>
                  <a:lnTo>
                    <a:pt x="128141" y="252683"/>
                  </a:lnTo>
                  <a:lnTo>
                    <a:pt x="158469" y="218148"/>
                  </a:lnTo>
                  <a:lnTo>
                    <a:pt x="191099" y="185695"/>
                  </a:lnTo>
                  <a:lnTo>
                    <a:pt x="225910" y="155442"/>
                  </a:lnTo>
                  <a:lnTo>
                    <a:pt x="262781" y="127508"/>
                  </a:lnTo>
                  <a:lnTo>
                    <a:pt x="301589" y="102011"/>
                  </a:lnTo>
                  <a:lnTo>
                    <a:pt x="342213" y="79070"/>
                  </a:lnTo>
                  <a:lnTo>
                    <a:pt x="384531" y="58803"/>
                  </a:lnTo>
                  <a:lnTo>
                    <a:pt x="428421" y="41329"/>
                  </a:lnTo>
                  <a:lnTo>
                    <a:pt x="473762" y="26766"/>
                  </a:lnTo>
                  <a:lnTo>
                    <a:pt x="520431" y="15234"/>
                  </a:lnTo>
                  <a:lnTo>
                    <a:pt x="568308" y="6849"/>
                  </a:lnTo>
                  <a:lnTo>
                    <a:pt x="617269" y="1732"/>
                  </a:lnTo>
                  <a:lnTo>
                    <a:pt x="667194" y="0"/>
                  </a:lnTo>
                  <a:lnTo>
                    <a:pt x="717110" y="1732"/>
                  </a:lnTo>
                  <a:lnTo>
                    <a:pt x="766064" y="6849"/>
                  </a:lnTo>
                  <a:lnTo>
                    <a:pt x="813934" y="15234"/>
                  </a:lnTo>
                  <a:lnTo>
                    <a:pt x="860598" y="26766"/>
                  </a:lnTo>
                  <a:lnTo>
                    <a:pt x="905934" y="41329"/>
                  </a:lnTo>
                  <a:lnTo>
                    <a:pt x="949820" y="58803"/>
                  </a:lnTo>
                  <a:lnTo>
                    <a:pt x="992134" y="79070"/>
                  </a:lnTo>
                  <a:lnTo>
                    <a:pt x="1032755" y="102011"/>
                  </a:lnTo>
                  <a:lnTo>
                    <a:pt x="1071561" y="127508"/>
                  </a:lnTo>
                  <a:lnTo>
                    <a:pt x="1108430" y="155442"/>
                  </a:lnTo>
                  <a:lnTo>
                    <a:pt x="1143240" y="185695"/>
                  </a:lnTo>
                  <a:lnTo>
                    <a:pt x="1175870" y="218148"/>
                  </a:lnTo>
                  <a:lnTo>
                    <a:pt x="1206196" y="252683"/>
                  </a:lnTo>
                  <a:lnTo>
                    <a:pt x="1234099" y="289181"/>
                  </a:lnTo>
                  <a:lnTo>
                    <a:pt x="1259455" y="327524"/>
                  </a:lnTo>
                  <a:lnTo>
                    <a:pt x="1282143" y="367593"/>
                  </a:lnTo>
                  <a:lnTo>
                    <a:pt x="1302042" y="409270"/>
                  </a:lnTo>
                  <a:lnTo>
                    <a:pt x="1334338" y="510476"/>
                  </a:lnTo>
                  <a:close/>
                </a:path>
              </a:pathLst>
            </a:custGeom>
            <a:solidFill>
              <a:srgbClr val="ED7C30"/>
            </a:solidFill>
          </p:spPr>
          <p:txBody>
            <a:bodyPr wrap="square" lIns="0" tIns="0" rIns="0" bIns="0" rtlCol="0"/>
            <a:lstStyle/>
            <a:p>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1167876"/>
          </a:xfrm>
          <a:prstGeom prst="rect">
            <a:avLst/>
          </a:prstGeom>
        </p:spPr>
        <p:txBody>
          <a:bodyPr vert="horz" wrap="square" lIns="0" tIns="115181" rIns="0" bIns="0" rtlCol="0">
            <a:spAutoFit/>
          </a:bodyPr>
          <a:lstStyle/>
          <a:p>
            <a:pPr marL="238760" marR="5080">
              <a:lnSpc>
                <a:spcPts val="4100"/>
              </a:lnSpc>
              <a:spcBef>
                <a:spcPts val="515"/>
              </a:spcBef>
            </a:pPr>
            <a:r>
              <a:rPr lang="el-GR" dirty="0"/>
              <a:t>Το γενικό πρόβλημα της κοινωνικής διαλογής και της μεταχείρισης βάση διαφορετικότητας</a:t>
            </a:r>
            <a:endParaRPr spc="-10" dirty="0"/>
          </a:p>
        </p:txBody>
      </p:sp>
      <p:sp>
        <p:nvSpPr>
          <p:cNvPr id="3" name="object 3"/>
          <p:cNvSpPr txBox="1"/>
          <p:nvPr/>
        </p:nvSpPr>
        <p:spPr>
          <a:xfrm>
            <a:off x="931830" y="2357195"/>
            <a:ext cx="8193405" cy="894080"/>
          </a:xfrm>
          <a:prstGeom prst="rect">
            <a:avLst/>
          </a:prstGeom>
        </p:spPr>
        <p:txBody>
          <a:bodyPr vert="horz" wrap="square" lIns="0" tIns="81280" rIns="0" bIns="0" rtlCol="0">
            <a:spAutoFit/>
          </a:bodyPr>
          <a:lstStyle/>
          <a:p>
            <a:pPr marL="12700" marR="5080">
              <a:lnSpc>
                <a:spcPct val="79500"/>
              </a:lnSpc>
              <a:spcBef>
                <a:spcPts val="640"/>
              </a:spcBef>
            </a:pPr>
            <a:r>
              <a:rPr lang="el-GR" sz="2200" dirty="0">
                <a:latin typeface="Calibri"/>
                <a:cs typeface="Calibri"/>
              </a:rPr>
              <a:t>Η βασική πτυχή των συστημάτων ML είναι η ικανότητα </a:t>
            </a:r>
            <a:r>
              <a:rPr lang="el-GR" sz="2200" b="1" dirty="0">
                <a:latin typeface="Calibri"/>
                <a:cs typeface="Calibri"/>
              </a:rPr>
              <a:t>διαφορικής συμπερασματολογίας: διαφορετικοί συνδυασμοί τιμών προβλέψεων συσχετίζονται με διαφορετικές προβλέψεις.</a:t>
            </a:r>
            <a:endParaRPr lang="en-US" sz="2200" b="1" dirty="0">
              <a:latin typeface="Calibri"/>
              <a:cs typeface="Calibri"/>
            </a:endParaRPr>
          </a:p>
        </p:txBody>
      </p:sp>
      <p:sp>
        <p:nvSpPr>
          <p:cNvPr id="4" name="object 4"/>
          <p:cNvSpPr txBox="1"/>
          <p:nvPr/>
        </p:nvSpPr>
        <p:spPr>
          <a:xfrm>
            <a:off x="393700" y="3566370"/>
            <a:ext cx="2713228" cy="2333972"/>
          </a:xfrm>
          <a:prstGeom prst="rect">
            <a:avLst/>
          </a:prstGeom>
          <a:solidFill>
            <a:srgbClr val="B4C7E7"/>
          </a:solidFill>
          <a:ln w="10820">
            <a:solidFill>
              <a:srgbClr val="2E518E"/>
            </a:solidFill>
          </a:ln>
        </p:spPr>
        <p:txBody>
          <a:bodyPr vert="horz" wrap="square" lIns="0" tIns="0" rIns="0" bIns="0" rtlCol="0">
            <a:spAutoFit/>
          </a:bodyPr>
          <a:lstStyle/>
          <a:p>
            <a:pPr>
              <a:lnSpc>
                <a:spcPct val="100000"/>
              </a:lnSpc>
            </a:pPr>
            <a:endParaRPr sz="2300" dirty="0">
              <a:latin typeface="Times New Roman"/>
              <a:cs typeface="Times New Roman"/>
            </a:endParaRPr>
          </a:p>
          <a:p>
            <a:pPr algn="ctr">
              <a:lnSpc>
                <a:spcPct val="100000"/>
              </a:lnSpc>
              <a:spcBef>
                <a:spcPts val="2010"/>
              </a:spcBef>
            </a:pPr>
            <a:r>
              <a:rPr lang="el-GR" sz="1900" spc="-10" dirty="0">
                <a:latin typeface="Calibri"/>
                <a:cs typeface="Calibri"/>
              </a:rPr>
              <a:t>ΠΑΡΑΓΟΝΤΕΣ ΠΡΟΒΛΕΨΕΙΣ</a:t>
            </a:r>
            <a:endParaRPr sz="1900" dirty="0">
              <a:latin typeface="Calibri"/>
              <a:cs typeface="Calibri"/>
            </a:endParaRPr>
          </a:p>
          <a:p>
            <a:pPr algn="ctr">
              <a:lnSpc>
                <a:spcPct val="100000"/>
              </a:lnSpc>
              <a:spcBef>
                <a:spcPts val="20"/>
              </a:spcBef>
            </a:pPr>
            <a:r>
              <a:rPr lang="el-GR" sz="1900" spc="-10" dirty="0">
                <a:latin typeface="Calibri"/>
                <a:cs typeface="Calibri"/>
              </a:rPr>
              <a:t>αφορούν</a:t>
            </a:r>
            <a:endParaRPr sz="1900" dirty="0">
              <a:latin typeface="Calibri"/>
              <a:cs typeface="Calibri"/>
            </a:endParaRPr>
          </a:p>
          <a:p>
            <a:pPr>
              <a:lnSpc>
                <a:spcPct val="100000"/>
              </a:lnSpc>
              <a:spcBef>
                <a:spcPts val="20"/>
              </a:spcBef>
            </a:pPr>
            <a:endParaRPr sz="1900" dirty="0">
              <a:latin typeface="Calibri"/>
              <a:cs typeface="Calibri"/>
            </a:endParaRPr>
          </a:p>
          <a:p>
            <a:pPr marL="180975" marR="173990" algn="ctr">
              <a:lnSpc>
                <a:spcPts val="2210"/>
              </a:lnSpc>
              <a:spcBef>
                <a:spcPts val="5"/>
              </a:spcBef>
            </a:pPr>
            <a:r>
              <a:rPr lang="el-GR" sz="1900" spc="-10" dirty="0">
                <a:latin typeface="Calibri"/>
                <a:cs typeface="Calibri"/>
              </a:rPr>
              <a:t>Δεδομένα για τα άτομα και τις συμπεριφορές τους</a:t>
            </a:r>
            <a:endParaRPr sz="1900" dirty="0">
              <a:latin typeface="Calibri"/>
              <a:cs typeface="Calibri"/>
            </a:endParaRPr>
          </a:p>
        </p:txBody>
      </p:sp>
      <p:sp>
        <p:nvSpPr>
          <p:cNvPr id="5" name="object 5"/>
          <p:cNvSpPr txBox="1"/>
          <p:nvPr/>
        </p:nvSpPr>
        <p:spPr>
          <a:xfrm>
            <a:off x="4039984" y="3566370"/>
            <a:ext cx="2613660" cy="2333972"/>
          </a:xfrm>
          <a:prstGeom prst="rect">
            <a:avLst/>
          </a:prstGeom>
          <a:solidFill>
            <a:srgbClr val="B4C7E7"/>
          </a:solidFill>
          <a:ln w="10820">
            <a:solidFill>
              <a:srgbClr val="2E518E"/>
            </a:solidFill>
          </a:ln>
        </p:spPr>
        <p:txBody>
          <a:bodyPr vert="horz" wrap="square" lIns="0" tIns="0" rIns="0" bIns="0" rtlCol="0">
            <a:spAutoFit/>
          </a:bodyPr>
          <a:lstStyle/>
          <a:p>
            <a:pPr>
              <a:lnSpc>
                <a:spcPct val="100000"/>
              </a:lnSpc>
            </a:pPr>
            <a:endParaRPr sz="2300" dirty="0">
              <a:latin typeface="Times New Roman"/>
              <a:cs typeface="Times New Roman"/>
            </a:endParaRPr>
          </a:p>
          <a:p>
            <a:pPr algn="ctr">
              <a:lnSpc>
                <a:spcPct val="100000"/>
              </a:lnSpc>
              <a:spcBef>
                <a:spcPts val="2010"/>
              </a:spcBef>
            </a:pPr>
            <a:r>
              <a:rPr lang="el-GR" sz="1900" spc="-10" dirty="0">
                <a:latin typeface="Calibri"/>
                <a:cs typeface="Calibri"/>
              </a:rPr>
              <a:t>ΠΡΟΒΛΕΨΗ</a:t>
            </a:r>
            <a:endParaRPr sz="1900" dirty="0">
              <a:latin typeface="Calibri"/>
              <a:cs typeface="Calibri"/>
            </a:endParaRPr>
          </a:p>
          <a:p>
            <a:pPr algn="ctr">
              <a:lnSpc>
                <a:spcPct val="100000"/>
              </a:lnSpc>
              <a:spcBef>
                <a:spcPts val="20"/>
              </a:spcBef>
            </a:pPr>
            <a:r>
              <a:rPr lang="el-GR" sz="1900" dirty="0">
                <a:latin typeface="Calibri"/>
                <a:cs typeface="Calibri"/>
              </a:rPr>
              <a:t>επίσης αφορά</a:t>
            </a:r>
            <a:endParaRPr sz="1900" dirty="0">
              <a:latin typeface="Calibri"/>
              <a:cs typeface="Calibri"/>
            </a:endParaRPr>
          </a:p>
          <a:p>
            <a:pPr>
              <a:lnSpc>
                <a:spcPct val="100000"/>
              </a:lnSpc>
              <a:spcBef>
                <a:spcPts val="20"/>
              </a:spcBef>
            </a:pPr>
            <a:endParaRPr sz="1900" dirty="0">
              <a:latin typeface="Calibri"/>
              <a:cs typeface="Calibri"/>
            </a:endParaRPr>
          </a:p>
          <a:p>
            <a:pPr marL="220345" marR="216535" algn="ctr">
              <a:lnSpc>
                <a:spcPts val="2210"/>
              </a:lnSpc>
              <a:spcBef>
                <a:spcPts val="5"/>
              </a:spcBef>
            </a:pPr>
            <a:r>
              <a:rPr lang="el-GR" sz="1900" spc="-20" dirty="0">
                <a:latin typeface="Calibri"/>
                <a:cs typeface="Calibri"/>
              </a:rPr>
              <a:t>Χαρακτηριστικά ή συμπεριφορές των ατόμων αυτών</a:t>
            </a:r>
            <a:endParaRPr sz="1900" dirty="0">
              <a:latin typeface="Calibri"/>
              <a:cs typeface="Calibri"/>
            </a:endParaRPr>
          </a:p>
        </p:txBody>
      </p:sp>
      <p:grpSp>
        <p:nvGrpSpPr>
          <p:cNvPr id="6" name="object 6"/>
          <p:cNvGrpSpPr/>
          <p:nvPr/>
        </p:nvGrpSpPr>
        <p:grpSpPr>
          <a:xfrm>
            <a:off x="3279826" y="4502143"/>
            <a:ext cx="660400" cy="589915"/>
            <a:chOff x="3279826" y="4502143"/>
            <a:chExt cx="660400" cy="589915"/>
          </a:xfrm>
        </p:grpSpPr>
        <p:sp>
          <p:nvSpPr>
            <p:cNvPr id="7" name="object 7"/>
            <p:cNvSpPr/>
            <p:nvPr/>
          </p:nvSpPr>
          <p:spPr>
            <a:xfrm>
              <a:off x="3285236" y="4507552"/>
              <a:ext cx="649605" cy="579120"/>
            </a:xfrm>
            <a:custGeom>
              <a:avLst/>
              <a:gdLst/>
              <a:ahLst/>
              <a:cxnLst/>
              <a:rect l="l" t="t" r="r" b="b"/>
              <a:pathLst>
                <a:path w="649604" h="579120">
                  <a:moveTo>
                    <a:pt x="359816" y="578797"/>
                  </a:moveTo>
                  <a:lnTo>
                    <a:pt x="359816" y="434082"/>
                  </a:lnTo>
                  <a:lnTo>
                    <a:pt x="0" y="434082"/>
                  </a:lnTo>
                  <a:lnTo>
                    <a:pt x="0" y="144715"/>
                  </a:lnTo>
                  <a:lnTo>
                    <a:pt x="359816" y="144715"/>
                  </a:lnTo>
                  <a:lnTo>
                    <a:pt x="359816" y="0"/>
                  </a:lnTo>
                  <a:lnTo>
                    <a:pt x="649287" y="289430"/>
                  </a:lnTo>
                  <a:lnTo>
                    <a:pt x="359816" y="578797"/>
                  </a:lnTo>
                  <a:close/>
                </a:path>
              </a:pathLst>
            </a:custGeom>
            <a:solidFill>
              <a:srgbClr val="4371C4"/>
            </a:solidFill>
          </p:spPr>
          <p:txBody>
            <a:bodyPr wrap="square" lIns="0" tIns="0" rIns="0" bIns="0" rtlCol="0"/>
            <a:lstStyle/>
            <a:p>
              <a:endParaRPr/>
            </a:p>
          </p:txBody>
        </p:sp>
        <p:sp>
          <p:nvSpPr>
            <p:cNvPr id="8" name="object 8"/>
            <p:cNvSpPr/>
            <p:nvPr/>
          </p:nvSpPr>
          <p:spPr>
            <a:xfrm>
              <a:off x="3285236" y="4507552"/>
              <a:ext cx="649605" cy="579120"/>
            </a:xfrm>
            <a:custGeom>
              <a:avLst/>
              <a:gdLst/>
              <a:ahLst/>
              <a:cxnLst/>
              <a:rect l="l" t="t" r="r" b="b"/>
              <a:pathLst>
                <a:path w="649604" h="579120">
                  <a:moveTo>
                    <a:pt x="0" y="144715"/>
                  </a:moveTo>
                  <a:lnTo>
                    <a:pt x="359816" y="144715"/>
                  </a:lnTo>
                  <a:lnTo>
                    <a:pt x="359816" y="0"/>
                  </a:lnTo>
                  <a:lnTo>
                    <a:pt x="649287" y="289430"/>
                  </a:lnTo>
                  <a:lnTo>
                    <a:pt x="359816" y="578797"/>
                  </a:lnTo>
                  <a:lnTo>
                    <a:pt x="359816" y="434082"/>
                  </a:lnTo>
                  <a:lnTo>
                    <a:pt x="0" y="434082"/>
                  </a:lnTo>
                  <a:lnTo>
                    <a:pt x="0" y="144715"/>
                  </a:lnTo>
                  <a:close/>
                </a:path>
              </a:pathLst>
            </a:custGeom>
            <a:ln w="10819">
              <a:solidFill>
                <a:srgbClr val="2E518E"/>
              </a:solidFill>
            </a:ln>
          </p:spPr>
          <p:txBody>
            <a:bodyPr wrap="square" lIns="0" tIns="0" rIns="0" bIns="0" rtlCol="0"/>
            <a:lstStyle/>
            <a:p>
              <a:endParaRPr/>
            </a:p>
          </p:txBody>
        </p:sp>
      </p:grpSp>
      <p:sp>
        <p:nvSpPr>
          <p:cNvPr id="9" name="object 9"/>
          <p:cNvSpPr txBox="1"/>
          <p:nvPr/>
        </p:nvSpPr>
        <p:spPr>
          <a:xfrm>
            <a:off x="7586474" y="3566370"/>
            <a:ext cx="2941826" cy="2753318"/>
          </a:xfrm>
          <a:prstGeom prst="rect">
            <a:avLst/>
          </a:prstGeom>
          <a:solidFill>
            <a:srgbClr val="B4C7E7"/>
          </a:solidFill>
          <a:ln w="10820">
            <a:solidFill>
              <a:srgbClr val="2E518E"/>
            </a:solidFill>
          </a:ln>
        </p:spPr>
        <p:txBody>
          <a:bodyPr vert="horz" wrap="square" lIns="0" tIns="6350" rIns="0" bIns="0" rtlCol="0">
            <a:spAutoFit/>
          </a:bodyPr>
          <a:lstStyle/>
          <a:p>
            <a:pPr algn="just">
              <a:lnSpc>
                <a:spcPct val="100000"/>
              </a:lnSpc>
              <a:spcBef>
                <a:spcPts val="50"/>
              </a:spcBef>
            </a:pPr>
            <a:endParaRPr lang="en-US" sz="2850" dirty="0">
              <a:latin typeface="Times New Roman"/>
              <a:cs typeface="Times New Roman"/>
            </a:endParaRPr>
          </a:p>
          <a:p>
            <a:pPr marL="82550" marR="82550" indent="259079" algn="just">
              <a:lnSpc>
                <a:spcPts val="1989"/>
              </a:lnSpc>
            </a:pPr>
            <a:r>
              <a:rPr lang="el-GR" sz="1700" dirty="0">
                <a:latin typeface="Calibri"/>
                <a:cs typeface="Calibri"/>
              </a:rPr>
              <a:t>π.χ. ένα συγκεκριμένο οικονομικό ιστορικό, σε συνδυασμό με δεδομένα</a:t>
            </a:r>
          </a:p>
          <a:p>
            <a:pPr marL="82550" marR="82550" indent="259079" algn="just">
              <a:lnSpc>
                <a:spcPts val="1989"/>
              </a:lnSpc>
            </a:pPr>
            <a:r>
              <a:rPr lang="el-GR" sz="1700" dirty="0">
                <a:latin typeface="Calibri"/>
                <a:cs typeface="Calibri"/>
              </a:rPr>
              <a:t>σχετικά με την κατοικία ή τη χρήση του διαδικτύου, μπορεί να οδηγήσει σε μια πρόβλεψη σχετικά με την οικονομική αξιοπιστία και ενδεχομένως σε ένα πιστωτικό σκορ</a:t>
            </a:r>
            <a:r>
              <a:rPr lang="en-US" sz="1700" spc="-10" dirty="0">
                <a:latin typeface="Calibri"/>
                <a:cs typeface="Calibri"/>
              </a:rPr>
              <a:t>.</a:t>
            </a:r>
            <a:endParaRPr lang="en-US" sz="1700" dirty="0">
              <a:latin typeface="Calibri"/>
              <a:cs typeface="Calibri"/>
            </a:endParaRPr>
          </a:p>
        </p:txBody>
      </p:sp>
      <p:grpSp>
        <p:nvGrpSpPr>
          <p:cNvPr id="10" name="object 10"/>
          <p:cNvGrpSpPr/>
          <p:nvPr/>
        </p:nvGrpSpPr>
        <p:grpSpPr>
          <a:xfrm>
            <a:off x="6822478" y="4502143"/>
            <a:ext cx="660400" cy="589915"/>
            <a:chOff x="6822478" y="4502143"/>
            <a:chExt cx="660400" cy="589915"/>
          </a:xfrm>
        </p:grpSpPr>
        <p:sp>
          <p:nvSpPr>
            <p:cNvPr id="11" name="object 11"/>
            <p:cNvSpPr/>
            <p:nvPr/>
          </p:nvSpPr>
          <p:spPr>
            <a:xfrm>
              <a:off x="6827888" y="4507552"/>
              <a:ext cx="649605" cy="579120"/>
            </a:xfrm>
            <a:custGeom>
              <a:avLst/>
              <a:gdLst/>
              <a:ahLst/>
              <a:cxnLst/>
              <a:rect l="l" t="t" r="r" b="b"/>
              <a:pathLst>
                <a:path w="649604" h="579120">
                  <a:moveTo>
                    <a:pt x="359816" y="578797"/>
                  </a:moveTo>
                  <a:lnTo>
                    <a:pt x="359816" y="434082"/>
                  </a:lnTo>
                  <a:lnTo>
                    <a:pt x="0" y="434082"/>
                  </a:lnTo>
                  <a:lnTo>
                    <a:pt x="0" y="144715"/>
                  </a:lnTo>
                  <a:lnTo>
                    <a:pt x="359816" y="144715"/>
                  </a:lnTo>
                  <a:lnTo>
                    <a:pt x="359816" y="0"/>
                  </a:lnTo>
                  <a:lnTo>
                    <a:pt x="649287" y="289430"/>
                  </a:lnTo>
                  <a:lnTo>
                    <a:pt x="359816" y="578797"/>
                  </a:lnTo>
                  <a:close/>
                </a:path>
              </a:pathLst>
            </a:custGeom>
            <a:solidFill>
              <a:srgbClr val="4371C4"/>
            </a:solidFill>
          </p:spPr>
          <p:txBody>
            <a:bodyPr wrap="square" lIns="0" tIns="0" rIns="0" bIns="0" rtlCol="0"/>
            <a:lstStyle/>
            <a:p>
              <a:endParaRPr/>
            </a:p>
          </p:txBody>
        </p:sp>
        <p:sp>
          <p:nvSpPr>
            <p:cNvPr id="12" name="object 12"/>
            <p:cNvSpPr/>
            <p:nvPr/>
          </p:nvSpPr>
          <p:spPr>
            <a:xfrm>
              <a:off x="6827888" y="4507552"/>
              <a:ext cx="649605" cy="579120"/>
            </a:xfrm>
            <a:custGeom>
              <a:avLst/>
              <a:gdLst/>
              <a:ahLst/>
              <a:cxnLst/>
              <a:rect l="l" t="t" r="r" b="b"/>
              <a:pathLst>
                <a:path w="649604" h="579120">
                  <a:moveTo>
                    <a:pt x="0" y="144715"/>
                  </a:moveTo>
                  <a:lnTo>
                    <a:pt x="359816" y="144715"/>
                  </a:lnTo>
                  <a:lnTo>
                    <a:pt x="359816" y="0"/>
                  </a:lnTo>
                  <a:lnTo>
                    <a:pt x="649287" y="289430"/>
                  </a:lnTo>
                  <a:lnTo>
                    <a:pt x="359816" y="578797"/>
                  </a:lnTo>
                  <a:lnTo>
                    <a:pt x="359816" y="434082"/>
                  </a:lnTo>
                  <a:lnTo>
                    <a:pt x="0" y="434082"/>
                  </a:lnTo>
                  <a:lnTo>
                    <a:pt x="0" y="144715"/>
                  </a:lnTo>
                  <a:close/>
                </a:path>
              </a:pathLst>
            </a:custGeom>
            <a:ln w="10819">
              <a:solidFill>
                <a:srgbClr val="2E518E"/>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654050"/>
            <a:ext cx="9282547" cy="893442"/>
          </a:xfrm>
          <a:prstGeom prst="rect">
            <a:avLst/>
          </a:prstGeom>
        </p:spPr>
        <p:txBody>
          <a:bodyPr vert="horz" wrap="square" lIns="0" tIns="320921" rIns="0" bIns="0" rtlCol="0">
            <a:spAutoFit/>
          </a:bodyPr>
          <a:lstStyle/>
          <a:p>
            <a:pPr marL="238760">
              <a:lnSpc>
                <a:spcPct val="100000"/>
              </a:lnSpc>
              <a:spcBef>
                <a:spcPts val="95"/>
              </a:spcBef>
            </a:pPr>
            <a:r>
              <a:rPr lang="el-GR" dirty="0"/>
              <a:t>Κίνδυνοι ΤΝ και Μεγάλων Δεδομένων</a:t>
            </a:r>
            <a:endParaRPr spc="-10" dirty="0"/>
          </a:p>
        </p:txBody>
      </p:sp>
      <p:sp>
        <p:nvSpPr>
          <p:cNvPr id="3" name="object 3"/>
          <p:cNvSpPr txBox="1"/>
          <p:nvPr/>
        </p:nvSpPr>
        <p:spPr>
          <a:xfrm>
            <a:off x="943291" y="2101850"/>
            <a:ext cx="8806815" cy="5008038"/>
          </a:xfrm>
          <a:prstGeom prst="rect">
            <a:avLst/>
          </a:prstGeom>
        </p:spPr>
        <p:txBody>
          <a:bodyPr vert="horz" wrap="square" lIns="0" tIns="48260" rIns="0" bIns="0" rtlCol="0">
            <a:spAutoFit/>
          </a:bodyPr>
          <a:lstStyle/>
          <a:p>
            <a:pPr marL="207010" marR="346710" indent="-194945">
              <a:lnSpc>
                <a:spcPts val="2400"/>
              </a:lnSpc>
              <a:spcBef>
                <a:spcPts val="380"/>
              </a:spcBef>
            </a:pPr>
            <a:r>
              <a:rPr sz="2200" dirty="0">
                <a:latin typeface="Verdana"/>
                <a:cs typeface="Verdana"/>
              </a:rPr>
              <a:t>Ø</a:t>
            </a:r>
            <a:r>
              <a:rPr lang="el-GR" sz="2200" dirty="0">
                <a:latin typeface="Calibri"/>
                <a:cs typeface="Calibri"/>
              </a:rPr>
              <a:t>Εξάλειψη ή υποτίμηση των θέσεων εργασίας όσων μπορούν να αντικατασταθούν από μηχανές (αποκλεισμός και περιθωριοποίηση στην αγορά εργασίας)</a:t>
            </a:r>
            <a:endParaRPr sz="2200" dirty="0">
              <a:latin typeface="Calibri"/>
              <a:cs typeface="Calibri"/>
            </a:endParaRPr>
          </a:p>
          <a:p>
            <a:pPr marL="12700">
              <a:lnSpc>
                <a:spcPct val="100000"/>
              </a:lnSpc>
              <a:spcBef>
                <a:spcPts val="535"/>
              </a:spcBef>
            </a:pPr>
            <a:r>
              <a:rPr sz="2200" dirty="0">
                <a:latin typeface="Verdana"/>
                <a:cs typeface="Verdana"/>
              </a:rPr>
              <a:t>Ø</a:t>
            </a:r>
            <a:r>
              <a:rPr lang="el-GR" sz="2200" dirty="0">
                <a:latin typeface="Calibri"/>
                <a:cs typeface="Calibri"/>
              </a:rPr>
              <a:t>Οδηγούν σε φτώχεια και κοινωνικό αποκλεισμό</a:t>
            </a:r>
            <a:endParaRPr sz="2200" dirty="0">
              <a:latin typeface="Calibri"/>
              <a:cs typeface="Calibri"/>
            </a:endParaRPr>
          </a:p>
          <a:p>
            <a:pPr marL="12700">
              <a:lnSpc>
                <a:spcPct val="100000"/>
              </a:lnSpc>
              <a:spcBef>
                <a:spcPts val="550"/>
              </a:spcBef>
            </a:pPr>
            <a:r>
              <a:rPr sz="2200" dirty="0">
                <a:latin typeface="Verdana"/>
                <a:cs typeface="Verdana"/>
              </a:rPr>
              <a:t>Ø</a:t>
            </a:r>
            <a:r>
              <a:rPr lang="el-GR" sz="2200" dirty="0">
                <a:latin typeface="Calibri"/>
                <a:cs typeface="Calibri"/>
              </a:rPr>
              <a:t>Ευνοούν οικονομικά μοντέλα στα οποία "ο νικητής τα παίρνει όλα</a:t>
            </a:r>
            <a:r>
              <a:rPr sz="2200" i="1" spc="-10" dirty="0">
                <a:latin typeface="Calibri"/>
                <a:cs typeface="Calibri"/>
              </a:rPr>
              <a:t>”.</a:t>
            </a:r>
            <a:endParaRPr sz="2200" dirty="0">
              <a:latin typeface="Calibri"/>
              <a:cs typeface="Calibri"/>
            </a:endParaRPr>
          </a:p>
          <a:p>
            <a:pPr marL="487680" marR="496570" indent="-85725">
              <a:lnSpc>
                <a:spcPts val="1989"/>
              </a:lnSpc>
              <a:spcBef>
                <a:spcPts val="560"/>
              </a:spcBef>
              <a:buSzPct val="94736"/>
              <a:buFont typeface="Arial"/>
              <a:buChar char="•"/>
              <a:tabLst>
                <a:tab pos="596900" algn="l"/>
              </a:tabLst>
            </a:pPr>
            <a:r>
              <a:rPr lang="el-GR" sz="1900" i="1" dirty="0">
                <a:latin typeface="Calibri"/>
                <a:cs typeface="Calibri"/>
              </a:rPr>
              <a:t>Τεράστια </a:t>
            </a:r>
            <a:r>
              <a:rPr lang="el-GR" sz="1900" i="1" dirty="0" err="1">
                <a:latin typeface="Calibri"/>
                <a:cs typeface="Calibri"/>
              </a:rPr>
              <a:t>κέρδη+περιορισμένο</a:t>
            </a:r>
            <a:r>
              <a:rPr lang="el-GR" sz="1900" i="1" dirty="0">
                <a:latin typeface="Calibri"/>
                <a:cs typeface="Calibri"/>
              </a:rPr>
              <a:t> εργατικό δυναμικό =&gt; η ΤΝ συμβάλλει στη συσσώρευση πλούτου σε όσους επενδύουν σε τέτοιες εταιρείες ή τους παρέχουν υψηλού επιπέδου τεχνογνωσία</a:t>
            </a:r>
            <a:r>
              <a:rPr sz="1900" i="1" spc="-10" dirty="0">
                <a:latin typeface="Calibri"/>
                <a:cs typeface="Calibri"/>
              </a:rPr>
              <a:t>.</a:t>
            </a:r>
            <a:endParaRPr sz="1900" dirty="0">
              <a:latin typeface="Calibri"/>
              <a:cs typeface="Calibri"/>
            </a:endParaRPr>
          </a:p>
          <a:p>
            <a:pPr marL="12700">
              <a:lnSpc>
                <a:spcPct val="100000"/>
              </a:lnSpc>
              <a:spcBef>
                <a:spcPts val="525"/>
              </a:spcBef>
            </a:pPr>
            <a:r>
              <a:rPr sz="2200" dirty="0">
                <a:latin typeface="Verdana"/>
                <a:cs typeface="Verdana"/>
              </a:rPr>
              <a:t>Ø</a:t>
            </a:r>
            <a:r>
              <a:rPr lang="el-GR" sz="2200" dirty="0">
                <a:latin typeface="Calibri"/>
                <a:cs typeface="Calibri"/>
              </a:rPr>
              <a:t>Νέες ευκαιρίες για παράνομες δραστηριότητες</a:t>
            </a:r>
            <a:endParaRPr sz="2200" dirty="0">
              <a:latin typeface="Calibri"/>
              <a:cs typeface="Calibri"/>
            </a:endParaRPr>
          </a:p>
          <a:p>
            <a:pPr marL="596900" marR="5080" indent="-194945">
              <a:lnSpc>
                <a:spcPct val="89100"/>
              </a:lnSpc>
              <a:spcBef>
                <a:spcPts val="405"/>
              </a:spcBef>
            </a:pPr>
            <a:r>
              <a:rPr sz="1900" dirty="0">
                <a:latin typeface="Verdana"/>
                <a:cs typeface="Verdana"/>
              </a:rPr>
              <a:t>Ø</a:t>
            </a:r>
            <a:r>
              <a:rPr lang="el-GR" sz="2000" dirty="0"/>
              <a:t>Συγκεκριμένα, τα συστήματα ΤΝ &amp; </a:t>
            </a:r>
            <a:r>
              <a:rPr lang="el-GR" sz="2000" dirty="0" err="1"/>
              <a:t>Big</a:t>
            </a:r>
            <a:r>
              <a:rPr lang="el-GR" sz="2000" dirty="0"/>
              <a:t> </a:t>
            </a:r>
            <a:r>
              <a:rPr lang="el-GR" sz="2000" dirty="0" err="1"/>
              <a:t>Data</a:t>
            </a:r>
            <a:r>
              <a:rPr lang="el-GR" sz="2000" dirty="0"/>
              <a:t> μπορούν να πέσουν θύματα κυβερνοεπιθέσεων (με σκοπό την απενεργοποίηση υποδομών ζωτικής σημασίας ή την κλοπή και παραποίηση τεράστιων συνόλων δεδομένων κ.λπ.), ενώ μπορούν ακόμη και να χρησιμοποιηθούν για τη διάπραξη εγκλημάτων (π.χ. τα αυτόνομα οχήματα μπορούν να χρησιμοποιηθούν για δολοφονίες ή τρομοκρατικές επιθέσεις, ενώ οι ευφυείς αλγόριθμοι μπορούν να χρησιμοποιηθούν για απάτες ή άλλα οικονομικά εγκλήματα</a:t>
            </a:r>
            <a:r>
              <a:rPr sz="1900" spc="-10" dirty="0">
                <a:latin typeface="Calibri"/>
                <a:cs typeface="Calibri"/>
              </a:rPr>
              <a:t>).</a:t>
            </a:r>
            <a:endParaRPr sz="1900" dirty="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1167876"/>
          </a:xfrm>
          <a:prstGeom prst="rect">
            <a:avLst/>
          </a:prstGeom>
        </p:spPr>
        <p:txBody>
          <a:bodyPr vert="horz" wrap="square" lIns="0" tIns="115181" rIns="0" bIns="0" rtlCol="0">
            <a:spAutoFit/>
          </a:bodyPr>
          <a:lstStyle/>
          <a:p>
            <a:pPr marL="238760" marR="5080">
              <a:lnSpc>
                <a:spcPts val="4100"/>
              </a:lnSpc>
              <a:spcBef>
                <a:spcPts val="515"/>
              </a:spcBef>
            </a:pPr>
            <a:r>
              <a:rPr lang="el-GR" dirty="0"/>
              <a:t>Το γενικό πρόβλημα της κοινωνικής διαλογής και της μεταχείρισης βάση διαφορετικότητας</a:t>
            </a:r>
            <a:endParaRPr spc="-10" dirty="0"/>
          </a:p>
        </p:txBody>
      </p:sp>
      <p:grpSp>
        <p:nvGrpSpPr>
          <p:cNvPr id="3" name="object 3"/>
          <p:cNvGrpSpPr/>
          <p:nvPr/>
        </p:nvGrpSpPr>
        <p:grpSpPr>
          <a:xfrm>
            <a:off x="1047546" y="3690391"/>
            <a:ext cx="1138555" cy="1138555"/>
            <a:chOff x="1047546" y="3690391"/>
            <a:chExt cx="1138555" cy="1138555"/>
          </a:xfrm>
        </p:grpSpPr>
        <p:sp>
          <p:nvSpPr>
            <p:cNvPr id="4" name="object 4"/>
            <p:cNvSpPr/>
            <p:nvPr/>
          </p:nvSpPr>
          <p:spPr>
            <a:xfrm>
              <a:off x="1047546" y="3690391"/>
              <a:ext cx="1138555" cy="1138555"/>
            </a:xfrm>
            <a:custGeom>
              <a:avLst/>
              <a:gdLst/>
              <a:ahLst/>
              <a:cxnLst/>
              <a:rect l="l" t="t" r="r" b="b"/>
              <a:pathLst>
                <a:path w="1138555" h="1138554">
                  <a:moveTo>
                    <a:pt x="569175" y="1138034"/>
                  </a:moveTo>
                  <a:lnTo>
                    <a:pt x="520061" y="1135945"/>
                  </a:lnTo>
                  <a:lnTo>
                    <a:pt x="472107" y="1129792"/>
                  </a:lnTo>
                  <a:lnTo>
                    <a:pt x="425485" y="1119747"/>
                  </a:lnTo>
                  <a:lnTo>
                    <a:pt x="380365" y="1105979"/>
                  </a:lnTo>
                  <a:lnTo>
                    <a:pt x="336919" y="1088660"/>
                  </a:lnTo>
                  <a:lnTo>
                    <a:pt x="295317" y="1067961"/>
                  </a:lnTo>
                  <a:lnTo>
                    <a:pt x="255729" y="1044053"/>
                  </a:lnTo>
                  <a:lnTo>
                    <a:pt x="218328" y="1017106"/>
                  </a:lnTo>
                  <a:lnTo>
                    <a:pt x="183282" y="987291"/>
                  </a:lnTo>
                  <a:lnTo>
                    <a:pt x="150764" y="954780"/>
                  </a:lnTo>
                  <a:lnTo>
                    <a:pt x="120944" y="919743"/>
                  </a:lnTo>
                  <a:lnTo>
                    <a:pt x="93992" y="882351"/>
                  </a:lnTo>
                  <a:lnTo>
                    <a:pt x="70080" y="842775"/>
                  </a:lnTo>
                  <a:lnTo>
                    <a:pt x="49378" y="801186"/>
                  </a:lnTo>
                  <a:lnTo>
                    <a:pt x="32057" y="757754"/>
                  </a:lnTo>
                  <a:lnTo>
                    <a:pt x="18288" y="712651"/>
                  </a:lnTo>
                  <a:lnTo>
                    <a:pt x="8242" y="666048"/>
                  </a:lnTo>
                  <a:lnTo>
                    <a:pt x="2088" y="618115"/>
                  </a:lnTo>
                  <a:lnTo>
                    <a:pt x="0" y="569023"/>
                  </a:lnTo>
                  <a:lnTo>
                    <a:pt x="2088" y="519924"/>
                  </a:lnTo>
                  <a:lnTo>
                    <a:pt x="8242" y="471985"/>
                  </a:lnTo>
                  <a:lnTo>
                    <a:pt x="18288" y="425377"/>
                  </a:lnTo>
                  <a:lnTo>
                    <a:pt x="32057" y="380270"/>
                  </a:lnTo>
                  <a:lnTo>
                    <a:pt x="49378" y="336836"/>
                  </a:lnTo>
                  <a:lnTo>
                    <a:pt x="70080" y="295245"/>
                  </a:lnTo>
                  <a:lnTo>
                    <a:pt x="93992" y="255669"/>
                  </a:lnTo>
                  <a:lnTo>
                    <a:pt x="120944" y="218277"/>
                  </a:lnTo>
                  <a:lnTo>
                    <a:pt x="150764" y="183240"/>
                  </a:lnTo>
                  <a:lnTo>
                    <a:pt x="183282" y="150730"/>
                  </a:lnTo>
                  <a:lnTo>
                    <a:pt x="218328" y="120917"/>
                  </a:lnTo>
                  <a:lnTo>
                    <a:pt x="255729" y="93971"/>
                  </a:lnTo>
                  <a:lnTo>
                    <a:pt x="295317" y="70065"/>
                  </a:lnTo>
                  <a:lnTo>
                    <a:pt x="336919" y="49367"/>
                  </a:lnTo>
                  <a:lnTo>
                    <a:pt x="380365" y="32050"/>
                  </a:lnTo>
                  <a:lnTo>
                    <a:pt x="425485" y="18284"/>
                  </a:lnTo>
                  <a:lnTo>
                    <a:pt x="472107" y="8240"/>
                  </a:lnTo>
                  <a:lnTo>
                    <a:pt x="520061" y="2088"/>
                  </a:lnTo>
                  <a:lnTo>
                    <a:pt x="569175" y="0"/>
                  </a:lnTo>
                  <a:lnTo>
                    <a:pt x="618282" y="2088"/>
                  </a:lnTo>
                  <a:lnTo>
                    <a:pt x="666229" y="8240"/>
                  </a:lnTo>
                  <a:lnTo>
                    <a:pt x="712845" y="18284"/>
                  </a:lnTo>
                  <a:lnTo>
                    <a:pt x="757958" y="32050"/>
                  </a:lnTo>
                  <a:lnTo>
                    <a:pt x="801399" y="49367"/>
                  </a:lnTo>
                  <a:lnTo>
                    <a:pt x="842996" y="70065"/>
                  </a:lnTo>
                  <a:lnTo>
                    <a:pt x="882579" y="93971"/>
                  </a:lnTo>
                  <a:lnTo>
                    <a:pt x="919977" y="120917"/>
                  </a:lnTo>
                  <a:lnTo>
                    <a:pt x="955019" y="150730"/>
                  </a:lnTo>
                  <a:lnTo>
                    <a:pt x="987535" y="183240"/>
                  </a:lnTo>
                  <a:lnTo>
                    <a:pt x="1017352" y="218277"/>
                  </a:lnTo>
                  <a:lnTo>
                    <a:pt x="1044302" y="255669"/>
                  </a:lnTo>
                  <a:lnTo>
                    <a:pt x="1068212" y="295245"/>
                  </a:lnTo>
                  <a:lnTo>
                    <a:pt x="1088912" y="336836"/>
                  </a:lnTo>
                  <a:lnTo>
                    <a:pt x="1106232" y="380270"/>
                  </a:lnTo>
                  <a:lnTo>
                    <a:pt x="1120000" y="425377"/>
                  </a:lnTo>
                  <a:lnTo>
                    <a:pt x="1130046" y="471985"/>
                  </a:lnTo>
                  <a:lnTo>
                    <a:pt x="1136199" y="519924"/>
                  </a:lnTo>
                  <a:lnTo>
                    <a:pt x="1138288" y="569023"/>
                  </a:lnTo>
                  <a:lnTo>
                    <a:pt x="1136199" y="618115"/>
                  </a:lnTo>
                  <a:lnTo>
                    <a:pt x="1130046" y="666048"/>
                  </a:lnTo>
                  <a:lnTo>
                    <a:pt x="1120000" y="712651"/>
                  </a:lnTo>
                  <a:lnTo>
                    <a:pt x="1106232" y="757754"/>
                  </a:lnTo>
                  <a:lnTo>
                    <a:pt x="1088912" y="801186"/>
                  </a:lnTo>
                  <a:lnTo>
                    <a:pt x="1068212" y="842775"/>
                  </a:lnTo>
                  <a:lnTo>
                    <a:pt x="1044302" y="882351"/>
                  </a:lnTo>
                  <a:lnTo>
                    <a:pt x="1017352" y="919743"/>
                  </a:lnTo>
                  <a:lnTo>
                    <a:pt x="987535" y="954780"/>
                  </a:lnTo>
                  <a:lnTo>
                    <a:pt x="955019" y="987291"/>
                  </a:lnTo>
                  <a:lnTo>
                    <a:pt x="919977" y="1017106"/>
                  </a:lnTo>
                  <a:lnTo>
                    <a:pt x="882579" y="1044053"/>
                  </a:lnTo>
                  <a:lnTo>
                    <a:pt x="842996" y="1067961"/>
                  </a:lnTo>
                  <a:lnTo>
                    <a:pt x="801399" y="1088660"/>
                  </a:lnTo>
                  <a:lnTo>
                    <a:pt x="757958" y="1105979"/>
                  </a:lnTo>
                  <a:lnTo>
                    <a:pt x="712845" y="1119747"/>
                  </a:lnTo>
                  <a:lnTo>
                    <a:pt x="666229" y="1129792"/>
                  </a:lnTo>
                  <a:lnTo>
                    <a:pt x="618282" y="1135945"/>
                  </a:lnTo>
                  <a:lnTo>
                    <a:pt x="569175" y="1138034"/>
                  </a:lnTo>
                  <a:close/>
                </a:path>
              </a:pathLst>
            </a:custGeom>
            <a:solidFill>
              <a:srgbClr val="CFD5E9"/>
            </a:solidFill>
          </p:spPr>
          <p:txBody>
            <a:bodyPr wrap="square" lIns="0" tIns="0" rIns="0" bIns="0" rtlCol="0"/>
            <a:lstStyle/>
            <a:p>
              <a:endParaRPr/>
            </a:p>
          </p:txBody>
        </p:sp>
        <p:pic>
          <p:nvPicPr>
            <p:cNvPr id="5" name="object 5"/>
            <p:cNvPicPr/>
            <p:nvPr/>
          </p:nvPicPr>
          <p:blipFill>
            <a:blip r:embed="rId2" cstate="print"/>
            <a:stretch>
              <a:fillRect/>
            </a:stretch>
          </p:blipFill>
          <p:spPr>
            <a:xfrm>
              <a:off x="1286256" y="3929380"/>
              <a:ext cx="661416" cy="661415"/>
            </a:xfrm>
            <a:prstGeom prst="rect">
              <a:avLst/>
            </a:prstGeom>
          </p:spPr>
        </p:pic>
        <p:sp>
          <p:nvSpPr>
            <p:cNvPr id="6" name="object 6"/>
            <p:cNvSpPr/>
            <p:nvPr/>
          </p:nvSpPr>
          <p:spPr>
            <a:xfrm>
              <a:off x="1286573" y="3929415"/>
              <a:ext cx="660400" cy="660400"/>
            </a:xfrm>
            <a:custGeom>
              <a:avLst/>
              <a:gdLst/>
              <a:ahLst/>
              <a:cxnLst/>
              <a:rect l="l" t="t" r="r" b="b"/>
              <a:pathLst>
                <a:path w="660400" h="660400">
                  <a:moveTo>
                    <a:pt x="0" y="0"/>
                  </a:moveTo>
                  <a:lnTo>
                    <a:pt x="660247" y="0"/>
                  </a:lnTo>
                  <a:lnTo>
                    <a:pt x="660247" y="660004"/>
                  </a:lnTo>
                  <a:lnTo>
                    <a:pt x="0" y="660004"/>
                  </a:lnTo>
                  <a:lnTo>
                    <a:pt x="0" y="0"/>
                  </a:lnTo>
                  <a:close/>
                </a:path>
              </a:pathLst>
            </a:custGeom>
            <a:ln w="10819">
              <a:solidFill>
                <a:srgbClr val="FFFFFF"/>
              </a:solidFill>
            </a:ln>
          </p:spPr>
          <p:txBody>
            <a:bodyPr wrap="square" lIns="0" tIns="0" rIns="0" bIns="0" rtlCol="0"/>
            <a:lstStyle/>
            <a:p>
              <a:endParaRPr/>
            </a:p>
          </p:txBody>
        </p:sp>
      </p:grpSp>
      <p:sp>
        <p:nvSpPr>
          <p:cNvPr id="9" name="object 9"/>
          <p:cNvSpPr txBox="1"/>
          <p:nvPr/>
        </p:nvSpPr>
        <p:spPr>
          <a:xfrm>
            <a:off x="2424277" y="2937459"/>
            <a:ext cx="2704465" cy="3775714"/>
          </a:xfrm>
          <a:prstGeom prst="rect">
            <a:avLst/>
          </a:prstGeom>
        </p:spPr>
        <p:txBody>
          <a:bodyPr vert="horz" wrap="square" lIns="0" tIns="107315" rIns="0" bIns="0" rtlCol="0">
            <a:spAutoFit/>
          </a:bodyPr>
          <a:lstStyle/>
          <a:p>
            <a:pPr marL="12700" algn="just">
              <a:lnSpc>
                <a:spcPct val="100000"/>
              </a:lnSpc>
              <a:spcBef>
                <a:spcPts val="845"/>
              </a:spcBef>
            </a:pPr>
            <a:r>
              <a:rPr lang="el-GR" sz="1600" spc="-10" dirty="0">
                <a:latin typeface="Calibri"/>
                <a:cs typeface="Calibri"/>
              </a:rPr>
              <a:t>Μια νέα </a:t>
            </a:r>
            <a:r>
              <a:rPr lang="el-GR" sz="1600" b="1" spc="-10" dirty="0">
                <a:latin typeface="Calibri"/>
                <a:cs typeface="Calibri"/>
              </a:rPr>
              <a:t>δυναμική</a:t>
            </a:r>
            <a:r>
              <a:rPr lang="el-GR" sz="1600" spc="-10" dirty="0">
                <a:latin typeface="Calibri"/>
                <a:cs typeface="Calibri"/>
              </a:rPr>
              <a:t> των στερεοτύπων και της διαφοροποίησης λαμβάνει χώρα</a:t>
            </a:r>
            <a:r>
              <a:rPr lang="en-US" sz="1600" spc="-10" dirty="0">
                <a:latin typeface="Calibri"/>
                <a:cs typeface="Calibri"/>
              </a:rPr>
              <a:t>.</a:t>
            </a:r>
            <a:endParaRPr lang="en-US" sz="1600" dirty="0">
              <a:latin typeface="Calibri"/>
              <a:cs typeface="Calibri"/>
            </a:endParaRPr>
          </a:p>
          <a:p>
            <a:pPr marL="12700" marR="5080" algn="just">
              <a:lnSpc>
                <a:spcPct val="101600"/>
              </a:lnSpc>
              <a:spcBef>
                <a:spcPts val="710"/>
              </a:spcBef>
              <a:tabLst>
                <a:tab pos="302260" algn="l"/>
              </a:tabLst>
            </a:pPr>
            <a:r>
              <a:rPr lang="el-GR" sz="1600" dirty="0">
                <a:latin typeface="Calibri"/>
                <a:cs typeface="Calibri"/>
              </a:rPr>
              <a:t>Τα άτομα των οποίων τα δεδομένα υποστηρίζουν την ίδια πρόβλεψη, θα εξεταστούν και θα αντιμετωπιστούν με τον ίδιο τρόπο.</a:t>
            </a:r>
          </a:p>
          <a:p>
            <a:pPr marL="12700" marR="5080" algn="just">
              <a:lnSpc>
                <a:spcPct val="101600"/>
              </a:lnSpc>
              <a:spcBef>
                <a:spcPts val="710"/>
              </a:spcBef>
              <a:tabLst>
                <a:tab pos="302260" algn="l"/>
              </a:tabLst>
            </a:pPr>
            <a:r>
              <a:rPr lang="el-GR" sz="1600" dirty="0">
                <a:latin typeface="Calibri"/>
                <a:cs typeface="Calibri"/>
              </a:rPr>
              <a:t>Τα άτομα των οποίων τα δεδομένα υποστηρίζουν διαφορετικές προβλέψεις, θα εξεταστούν και θα αντιμετωπιστούν διαφορετικά.</a:t>
            </a:r>
          </a:p>
        </p:txBody>
      </p:sp>
      <p:grpSp>
        <p:nvGrpSpPr>
          <p:cNvPr id="10" name="object 10"/>
          <p:cNvGrpSpPr/>
          <p:nvPr/>
        </p:nvGrpSpPr>
        <p:grpSpPr>
          <a:xfrm>
            <a:off x="5580456" y="3690391"/>
            <a:ext cx="1138555" cy="1138555"/>
            <a:chOff x="5580456" y="3690391"/>
            <a:chExt cx="1138555" cy="1138555"/>
          </a:xfrm>
        </p:grpSpPr>
        <p:sp>
          <p:nvSpPr>
            <p:cNvPr id="11" name="object 11"/>
            <p:cNvSpPr/>
            <p:nvPr/>
          </p:nvSpPr>
          <p:spPr>
            <a:xfrm>
              <a:off x="5580456" y="3690391"/>
              <a:ext cx="1138555" cy="1138555"/>
            </a:xfrm>
            <a:custGeom>
              <a:avLst/>
              <a:gdLst/>
              <a:ahLst/>
              <a:cxnLst/>
              <a:rect l="l" t="t" r="r" b="b"/>
              <a:pathLst>
                <a:path w="1138554" h="1138554">
                  <a:moveTo>
                    <a:pt x="569175" y="1138034"/>
                  </a:moveTo>
                  <a:lnTo>
                    <a:pt x="520068" y="1135945"/>
                  </a:lnTo>
                  <a:lnTo>
                    <a:pt x="472120" y="1129792"/>
                  </a:lnTo>
                  <a:lnTo>
                    <a:pt x="425502" y="1119747"/>
                  </a:lnTo>
                  <a:lnTo>
                    <a:pt x="380385" y="1105979"/>
                  </a:lnTo>
                  <a:lnTo>
                    <a:pt x="336941" y="1088660"/>
                  </a:lnTo>
                  <a:lnTo>
                    <a:pt x="295339" y="1067961"/>
                  </a:lnTo>
                  <a:lnTo>
                    <a:pt x="255752" y="1044053"/>
                  </a:lnTo>
                  <a:lnTo>
                    <a:pt x="218349" y="1017106"/>
                  </a:lnTo>
                  <a:lnTo>
                    <a:pt x="183302" y="987291"/>
                  </a:lnTo>
                  <a:lnTo>
                    <a:pt x="150782" y="954780"/>
                  </a:lnTo>
                  <a:lnTo>
                    <a:pt x="120959" y="919743"/>
                  </a:lnTo>
                  <a:lnTo>
                    <a:pt x="94005" y="882351"/>
                  </a:lnTo>
                  <a:lnTo>
                    <a:pt x="70090" y="842775"/>
                  </a:lnTo>
                  <a:lnTo>
                    <a:pt x="49386" y="801186"/>
                  </a:lnTo>
                  <a:lnTo>
                    <a:pt x="32062" y="757754"/>
                  </a:lnTo>
                  <a:lnTo>
                    <a:pt x="18291" y="712651"/>
                  </a:lnTo>
                  <a:lnTo>
                    <a:pt x="8243" y="666048"/>
                  </a:lnTo>
                  <a:lnTo>
                    <a:pt x="2089" y="618115"/>
                  </a:lnTo>
                  <a:lnTo>
                    <a:pt x="0" y="569023"/>
                  </a:lnTo>
                  <a:lnTo>
                    <a:pt x="2089" y="519924"/>
                  </a:lnTo>
                  <a:lnTo>
                    <a:pt x="8243" y="471985"/>
                  </a:lnTo>
                  <a:lnTo>
                    <a:pt x="18291" y="425377"/>
                  </a:lnTo>
                  <a:lnTo>
                    <a:pt x="32062" y="380270"/>
                  </a:lnTo>
                  <a:lnTo>
                    <a:pt x="49386" y="336836"/>
                  </a:lnTo>
                  <a:lnTo>
                    <a:pt x="70090" y="295245"/>
                  </a:lnTo>
                  <a:lnTo>
                    <a:pt x="94005" y="255669"/>
                  </a:lnTo>
                  <a:lnTo>
                    <a:pt x="120959" y="218277"/>
                  </a:lnTo>
                  <a:lnTo>
                    <a:pt x="150782" y="183240"/>
                  </a:lnTo>
                  <a:lnTo>
                    <a:pt x="183302" y="150730"/>
                  </a:lnTo>
                  <a:lnTo>
                    <a:pt x="218349" y="120917"/>
                  </a:lnTo>
                  <a:lnTo>
                    <a:pt x="255752" y="93971"/>
                  </a:lnTo>
                  <a:lnTo>
                    <a:pt x="295339" y="70065"/>
                  </a:lnTo>
                  <a:lnTo>
                    <a:pt x="336941" y="49367"/>
                  </a:lnTo>
                  <a:lnTo>
                    <a:pt x="380385" y="32050"/>
                  </a:lnTo>
                  <a:lnTo>
                    <a:pt x="425502" y="18284"/>
                  </a:lnTo>
                  <a:lnTo>
                    <a:pt x="472120" y="8240"/>
                  </a:lnTo>
                  <a:lnTo>
                    <a:pt x="520068" y="2088"/>
                  </a:lnTo>
                  <a:lnTo>
                    <a:pt x="569175" y="0"/>
                  </a:lnTo>
                  <a:lnTo>
                    <a:pt x="618282" y="2088"/>
                  </a:lnTo>
                  <a:lnTo>
                    <a:pt x="666229" y="8240"/>
                  </a:lnTo>
                  <a:lnTo>
                    <a:pt x="712845" y="18284"/>
                  </a:lnTo>
                  <a:lnTo>
                    <a:pt x="757958" y="32050"/>
                  </a:lnTo>
                  <a:lnTo>
                    <a:pt x="801399" y="49367"/>
                  </a:lnTo>
                  <a:lnTo>
                    <a:pt x="842996" y="70065"/>
                  </a:lnTo>
                  <a:lnTo>
                    <a:pt x="882579" y="93971"/>
                  </a:lnTo>
                  <a:lnTo>
                    <a:pt x="919977" y="120917"/>
                  </a:lnTo>
                  <a:lnTo>
                    <a:pt x="955019" y="150730"/>
                  </a:lnTo>
                  <a:lnTo>
                    <a:pt x="987535" y="183240"/>
                  </a:lnTo>
                  <a:lnTo>
                    <a:pt x="1017352" y="218277"/>
                  </a:lnTo>
                  <a:lnTo>
                    <a:pt x="1044302" y="255669"/>
                  </a:lnTo>
                  <a:lnTo>
                    <a:pt x="1068212" y="295245"/>
                  </a:lnTo>
                  <a:lnTo>
                    <a:pt x="1088912" y="336836"/>
                  </a:lnTo>
                  <a:lnTo>
                    <a:pt x="1106232" y="380270"/>
                  </a:lnTo>
                  <a:lnTo>
                    <a:pt x="1120000" y="425377"/>
                  </a:lnTo>
                  <a:lnTo>
                    <a:pt x="1130046" y="471985"/>
                  </a:lnTo>
                  <a:lnTo>
                    <a:pt x="1136199" y="519924"/>
                  </a:lnTo>
                  <a:lnTo>
                    <a:pt x="1138288" y="569023"/>
                  </a:lnTo>
                  <a:lnTo>
                    <a:pt x="1136199" y="618115"/>
                  </a:lnTo>
                  <a:lnTo>
                    <a:pt x="1130046" y="666048"/>
                  </a:lnTo>
                  <a:lnTo>
                    <a:pt x="1120000" y="712651"/>
                  </a:lnTo>
                  <a:lnTo>
                    <a:pt x="1106232" y="757754"/>
                  </a:lnTo>
                  <a:lnTo>
                    <a:pt x="1088912" y="801186"/>
                  </a:lnTo>
                  <a:lnTo>
                    <a:pt x="1068212" y="842775"/>
                  </a:lnTo>
                  <a:lnTo>
                    <a:pt x="1044302" y="882351"/>
                  </a:lnTo>
                  <a:lnTo>
                    <a:pt x="1017352" y="919743"/>
                  </a:lnTo>
                  <a:lnTo>
                    <a:pt x="987535" y="954780"/>
                  </a:lnTo>
                  <a:lnTo>
                    <a:pt x="955019" y="987291"/>
                  </a:lnTo>
                  <a:lnTo>
                    <a:pt x="919977" y="1017106"/>
                  </a:lnTo>
                  <a:lnTo>
                    <a:pt x="882579" y="1044053"/>
                  </a:lnTo>
                  <a:lnTo>
                    <a:pt x="842996" y="1067961"/>
                  </a:lnTo>
                  <a:lnTo>
                    <a:pt x="801399" y="1088660"/>
                  </a:lnTo>
                  <a:lnTo>
                    <a:pt x="757958" y="1105979"/>
                  </a:lnTo>
                  <a:lnTo>
                    <a:pt x="712845" y="1119747"/>
                  </a:lnTo>
                  <a:lnTo>
                    <a:pt x="666229" y="1129792"/>
                  </a:lnTo>
                  <a:lnTo>
                    <a:pt x="618282" y="1135945"/>
                  </a:lnTo>
                  <a:lnTo>
                    <a:pt x="569175" y="1138034"/>
                  </a:lnTo>
                  <a:close/>
                </a:path>
              </a:pathLst>
            </a:custGeom>
            <a:solidFill>
              <a:srgbClr val="CFD5E9"/>
            </a:solidFill>
          </p:spPr>
          <p:txBody>
            <a:bodyPr wrap="square" lIns="0" tIns="0" rIns="0" bIns="0" rtlCol="0"/>
            <a:lstStyle/>
            <a:p>
              <a:endParaRPr/>
            </a:p>
          </p:txBody>
        </p:sp>
        <p:pic>
          <p:nvPicPr>
            <p:cNvPr id="12" name="object 12"/>
            <p:cNvPicPr/>
            <p:nvPr/>
          </p:nvPicPr>
          <p:blipFill>
            <a:blip r:embed="rId3" cstate="print"/>
            <a:stretch>
              <a:fillRect/>
            </a:stretch>
          </p:blipFill>
          <p:spPr>
            <a:xfrm>
              <a:off x="5818632" y="3929380"/>
              <a:ext cx="661415" cy="661415"/>
            </a:xfrm>
            <a:prstGeom prst="rect">
              <a:avLst/>
            </a:prstGeom>
          </p:spPr>
        </p:pic>
        <p:sp>
          <p:nvSpPr>
            <p:cNvPr id="13" name="object 13"/>
            <p:cNvSpPr/>
            <p:nvPr/>
          </p:nvSpPr>
          <p:spPr>
            <a:xfrm>
              <a:off x="5819521" y="3929415"/>
              <a:ext cx="660400" cy="660400"/>
            </a:xfrm>
            <a:custGeom>
              <a:avLst/>
              <a:gdLst/>
              <a:ahLst/>
              <a:cxnLst/>
              <a:rect l="l" t="t" r="r" b="b"/>
              <a:pathLst>
                <a:path w="660400" h="660400">
                  <a:moveTo>
                    <a:pt x="0" y="0"/>
                  </a:moveTo>
                  <a:lnTo>
                    <a:pt x="660196" y="0"/>
                  </a:lnTo>
                  <a:lnTo>
                    <a:pt x="660196" y="660004"/>
                  </a:lnTo>
                  <a:lnTo>
                    <a:pt x="0" y="660004"/>
                  </a:lnTo>
                  <a:lnTo>
                    <a:pt x="0" y="0"/>
                  </a:lnTo>
                  <a:close/>
                </a:path>
              </a:pathLst>
            </a:custGeom>
            <a:ln w="10819">
              <a:solidFill>
                <a:srgbClr val="FFFFFF"/>
              </a:solidFill>
            </a:ln>
          </p:spPr>
          <p:txBody>
            <a:bodyPr wrap="square" lIns="0" tIns="0" rIns="0" bIns="0" rtlCol="0"/>
            <a:lstStyle/>
            <a:p>
              <a:endParaRPr/>
            </a:p>
          </p:txBody>
        </p:sp>
      </p:grpSp>
      <p:sp>
        <p:nvSpPr>
          <p:cNvPr id="14" name="object 14"/>
          <p:cNvSpPr txBox="1"/>
          <p:nvPr/>
        </p:nvSpPr>
        <p:spPr>
          <a:xfrm>
            <a:off x="6949995" y="2935789"/>
            <a:ext cx="2637790" cy="2797561"/>
          </a:xfrm>
          <a:prstGeom prst="rect">
            <a:avLst/>
          </a:prstGeom>
        </p:spPr>
        <p:txBody>
          <a:bodyPr vert="horz" wrap="square" lIns="0" tIns="8890" rIns="0" bIns="0" rtlCol="0">
            <a:spAutoFit/>
          </a:bodyPr>
          <a:lstStyle/>
          <a:p>
            <a:pPr marL="12700" marR="5080" algn="just">
              <a:lnSpc>
                <a:spcPct val="101400"/>
              </a:lnSpc>
              <a:spcBef>
                <a:spcPts val="70"/>
              </a:spcBef>
            </a:pPr>
            <a:r>
              <a:rPr lang="el-GR" dirty="0">
                <a:latin typeface="Calibri"/>
                <a:cs typeface="Calibri"/>
              </a:rPr>
              <a:t>Αυτή η </a:t>
            </a:r>
            <a:r>
              <a:rPr lang="el-GR" b="1" dirty="0">
                <a:latin typeface="Calibri"/>
                <a:cs typeface="Calibri"/>
              </a:rPr>
              <a:t>εξίσωση και η διαφοροποίηση</a:t>
            </a:r>
            <a:r>
              <a:rPr lang="el-GR" dirty="0">
                <a:latin typeface="Calibri"/>
                <a:cs typeface="Calibri"/>
              </a:rPr>
              <a:t>, ανάλογα με τους τομείς στους οποίους χρησιμοποιείται και τους σκοπούς που προορίζεται να εξυπηρετήσει, μπορεί να επηρεάσει </a:t>
            </a:r>
            <a:r>
              <a:rPr lang="el-GR" b="1" dirty="0">
                <a:latin typeface="Calibri"/>
                <a:cs typeface="Calibri"/>
              </a:rPr>
              <a:t>θετικά</a:t>
            </a:r>
            <a:r>
              <a:rPr lang="el-GR" dirty="0">
                <a:latin typeface="Calibri"/>
                <a:cs typeface="Calibri"/>
              </a:rPr>
              <a:t> ή </a:t>
            </a:r>
            <a:r>
              <a:rPr lang="el-GR" b="1" dirty="0">
                <a:latin typeface="Calibri"/>
                <a:cs typeface="Calibri"/>
              </a:rPr>
              <a:t>αρνητικά</a:t>
            </a:r>
            <a:r>
              <a:rPr lang="el-GR" dirty="0">
                <a:latin typeface="Calibri"/>
                <a:cs typeface="Calibri"/>
              </a:rPr>
              <a:t> τα ενδιαφερόμενα άτομα.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973" y="844328"/>
            <a:ext cx="4746704" cy="1054776"/>
          </a:xfrm>
          <a:prstGeom prst="rect">
            <a:avLst/>
          </a:prstGeom>
        </p:spPr>
        <p:txBody>
          <a:bodyPr vert="horz" wrap="square" lIns="0" tIns="53975" rIns="0" bIns="0" rtlCol="0">
            <a:spAutoFit/>
          </a:bodyPr>
          <a:lstStyle/>
          <a:p>
            <a:pPr marL="12700" marR="5080" algn="just">
              <a:lnSpc>
                <a:spcPts val="2590"/>
              </a:lnSpc>
              <a:spcBef>
                <a:spcPts val="425"/>
              </a:spcBef>
            </a:pPr>
            <a:r>
              <a:rPr lang="el-GR" sz="2400" spc="-30" dirty="0"/>
              <a:t>Παράδειγμα: χρήση τεχνολογιών μηχανικής μάθησης για την ανίχνευση ή την πρόβλεψη προβλημάτων υγείας</a:t>
            </a:r>
            <a:endParaRPr sz="2400" dirty="0"/>
          </a:p>
        </p:txBody>
      </p:sp>
      <p:sp>
        <p:nvSpPr>
          <p:cNvPr id="3" name="object 3"/>
          <p:cNvSpPr txBox="1"/>
          <p:nvPr/>
        </p:nvSpPr>
        <p:spPr>
          <a:xfrm>
            <a:off x="801973" y="2307831"/>
            <a:ext cx="4789170" cy="4172296"/>
          </a:xfrm>
          <a:prstGeom prst="rect">
            <a:avLst/>
          </a:prstGeom>
        </p:spPr>
        <p:txBody>
          <a:bodyPr vert="horz" wrap="square" lIns="0" tIns="97790" rIns="0" bIns="0" rtlCol="0">
            <a:spAutoFit/>
          </a:bodyPr>
          <a:lstStyle/>
          <a:p>
            <a:pPr marL="88900" indent="-76835">
              <a:lnSpc>
                <a:spcPct val="100000"/>
              </a:lnSpc>
              <a:spcBef>
                <a:spcPts val="770"/>
              </a:spcBef>
              <a:buSzPct val="94117"/>
              <a:buFont typeface="Arial"/>
              <a:buChar char="•"/>
              <a:tabLst>
                <a:tab pos="89535" algn="l"/>
              </a:tabLst>
            </a:pPr>
            <a:r>
              <a:rPr lang="el-GR" sz="1700" dirty="0">
                <a:latin typeface="Calibri"/>
                <a:cs typeface="Calibri"/>
              </a:rPr>
              <a:t>Ευεργετική εφαρμογή</a:t>
            </a:r>
            <a:endParaRPr sz="1700" dirty="0">
              <a:latin typeface="Calibri"/>
              <a:cs typeface="Calibri"/>
            </a:endParaRPr>
          </a:p>
          <a:p>
            <a:pPr marL="88900" indent="-76835">
              <a:lnSpc>
                <a:spcPts val="1920"/>
              </a:lnSpc>
              <a:spcBef>
                <a:spcPts val="675"/>
              </a:spcBef>
              <a:buSzPct val="94117"/>
              <a:buFont typeface="Arial"/>
              <a:buChar char="•"/>
              <a:tabLst>
                <a:tab pos="89535" algn="l"/>
              </a:tabLst>
            </a:pPr>
            <a:r>
              <a:rPr lang="el-GR" sz="1700" b="1" dirty="0">
                <a:latin typeface="Calibri"/>
                <a:cs typeface="Calibri"/>
              </a:rPr>
              <a:t>Τα οφέλη αφορούν κατ' αρχήν όλα τα θέματα </a:t>
            </a:r>
            <a:r>
              <a:rPr lang="en-US" sz="1700" b="1" dirty="0">
                <a:latin typeface="Calibri"/>
                <a:cs typeface="Calibri"/>
              </a:rPr>
              <a:t>δεδομένων</a:t>
            </a:r>
            <a:r>
              <a:rPr lang="el-GR" sz="1700" b="1" dirty="0">
                <a:latin typeface="Calibri"/>
                <a:cs typeface="Calibri"/>
              </a:rPr>
              <a:t>, </a:t>
            </a:r>
            <a:r>
              <a:rPr lang="el-GR" sz="1700" dirty="0">
                <a:latin typeface="Calibri"/>
                <a:cs typeface="Calibri"/>
              </a:rPr>
              <a:t>δηλαδή εκείνα των οποίων τα δεδομένα υποβάλλονται σε επεξεργασία για τον σκοπό αυτό</a:t>
            </a:r>
            <a:endParaRPr sz="1700" dirty="0">
              <a:latin typeface="Calibri"/>
              <a:cs typeface="Calibri"/>
            </a:endParaRPr>
          </a:p>
          <a:p>
            <a:pPr>
              <a:lnSpc>
                <a:spcPct val="100000"/>
              </a:lnSpc>
              <a:spcBef>
                <a:spcPts val="35"/>
              </a:spcBef>
            </a:pPr>
            <a:endParaRPr sz="2800" dirty="0">
              <a:latin typeface="Calibri"/>
              <a:cs typeface="Calibri"/>
            </a:endParaRPr>
          </a:p>
          <a:p>
            <a:pPr marL="89535" marR="5080" indent="-77470">
              <a:lnSpc>
                <a:spcPct val="90600"/>
              </a:lnSpc>
              <a:buSzPct val="94117"/>
              <a:buFont typeface="Arial"/>
              <a:buChar char="•"/>
              <a:tabLst>
                <a:tab pos="207010" algn="l"/>
                <a:tab pos="960755" algn="l"/>
                <a:tab pos="1042669" algn="l"/>
                <a:tab pos="1165225" algn="l"/>
                <a:tab pos="1398270" algn="l"/>
                <a:tab pos="1438275" algn="l"/>
                <a:tab pos="1490345" algn="l"/>
                <a:tab pos="1747520" algn="l"/>
                <a:tab pos="2239010" algn="l"/>
                <a:tab pos="2547620" algn="l"/>
                <a:tab pos="2743835" algn="l"/>
                <a:tab pos="2886710" algn="l"/>
                <a:tab pos="3140710" algn="l"/>
                <a:tab pos="3208020" algn="l"/>
                <a:tab pos="3422015" algn="l"/>
                <a:tab pos="3581400" algn="l"/>
                <a:tab pos="3897629" algn="l"/>
                <a:tab pos="3937000" algn="l"/>
                <a:tab pos="4434840" algn="l"/>
                <a:tab pos="4596130" algn="l"/>
                <a:tab pos="4665345" algn="l"/>
              </a:tabLst>
            </a:pPr>
            <a:r>
              <a:rPr lang="el-GR" sz="1700" spc="-10" dirty="0">
                <a:latin typeface="Calibri"/>
                <a:cs typeface="Calibri"/>
              </a:rPr>
              <a:t>Η επεξεργασία δεδομένων που σχετίζονται με την υγεία μπορεί επίσης να δικαιολογείται για λόγους δημόσιας υγείας</a:t>
            </a:r>
            <a:r>
              <a:rPr sz="1700" dirty="0">
                <a:latin typeface="Calibri"/>
                <a:cs typeface="Calibri"/>
              </a:rPr>
              <a:t>	</a:t>
            </a:r>
            <a:r>
              <a:rPr sz="1700" spc="-10" dirty="0">
                <a:latin typeface="Calibri"/>
                <a:cs typeface="Calibri"/>
              </a:rPr>
              <a:t>(</a:t>
            </a:r>
            <a:r>
              <a:rPr lang="el-GR" sz="1700" spc="-10" dirty="0">
                <a:latin typeface="Calibri"/>
                <a:cs typeface="Calibri"/>
              </a:rPr>
              <a:t>Άρθρο</a:t>
            </a:r>
            <a:r>
              <a:rPr sz="1700" dirty="0">
                <a:latin typeface="Calibri"/>
                <a:cs typeface="Calibri"/>
              </a:rPr>
              <a:t>		</a:t>
            </a:r>
            <a:r>
              <a:rPr sz="1700" spc="-50" dirty="0">
                <a:latin typeface="Calibri"/>
                <a:cs typeface="Calibri"/>
              </a:rPr>
              <a:t>9 	</a:t>
            </a:r>
            <a:r>
              <a:rPr sz="1700" spc="-10" dirty="0">
                <a:latin typeface="Calibri"/>
                <a:cs typeface="Calibri"/>
              </a:rPr>
              <a:t>(2)(h)),</a:t>
            </a:r>
            <a:r>
              <a:rPr sz="1700" dirty="0">
                <a:latin typeface="Calibri"/>
                <a:cs typeface="Calibri"/>
              </a:rPr>
              <a:t>	</a:t>
            </a:r>
            <a:r>
              <a:rPr lang="el-GR" sz="1700" dirty="0">
                <a:latin typeface="Calibri"/>
                <a:cs typeface="Calibri"/>
              </a:rPr>
              <a:t>κ</a:t>
            </a:r>
            <a:r>
              <a:rPr lang="el-GR" sz="1700" spc="-25" dirty="0">
                <a:latin typeface="Calibri"/>
                <a:cs typeface="Calibri"/>
              </a:rPr>
              <a:t>αι συγκεκριμένα  για τον σκοπό της "παρακολούθησης επιδημιών και της εξάπλωσής τους"</a:t>
            </a:r>
            <a:r>
              <a:rPr sz="1700" dirty="0">
                <a:latin typeface="Calibri"/>
                <a:cs typeface="Calibri"/>
              </a:rPr>
              <a:t>”</a:t>
            </a:r>
            <a:r>
              <a:rPr sz="1700" spc="415" dirty="0">
                <a:latin typeface="Calibri"/>
                <a:cs typeface="Calibri"/>
              </a:rPr>
              <a:t> </a:t>
            </a:r>
            <a:r>
              <a:rPr sz="1700" spc="-10" dirty="0">
                <a:latin typeface="Calibri"/>
                <a:cs typeface="Calibri"/>
              </a:rPr>
              <a:t>(Recital 	</a:t>
            </a:r>
            <a:r>
              <a:rPr sz="1700" spc="-20" dirty="0">
                <a:latin typeface="Calibri"/>
                <a:cs typeface="Calibri"/>
              </a:rPr>
              <a:t>46).</a:t>
            </a:r>
            <a:endParaRPr sz="1700" dirty="0">
              <a:latin typeface="Calibri"/>
              <a:cs typeface="Calibri"/>
            </a:endParaRPr>
          </a:p>
          <a:p>
            <a:pPr marL="89535" marR="5715" indent="-77470">
              <a:lnSpc>
                <a:spcPct val="90900"/>
              </a:lnSpc>
              <a:spcBef>
                <a:spcPts val="740"/>
              </a:spcBef>
              <a:buSzPct val="94117"/>
              <a:buFont typeface="Arial"/>
              <a:buChar char="•"/>
              <a:tabLst>
                <a:tab pos="207010" algn="l"/>
              </a:tabLst>
            </a:pPr>
            <a:r>
              <a:rPr lang="el-GR" sz="1700" dirty="0">
                <a:latin typeface="Calibri"/>
                <a:cs typeface="Calibri"/>
              </a:rPr>
              <a:t>Η διάταξη αυτή απέκτησε τεράστια σημασία στο πλαίσιο των επιδημιών της νόσου </a:t>
            </a:r>
            <a:r>
              <a:rPr lang="el-GR" sz="1700" dirty="0" err="1">
                <a:latin typeface="Calibri"/>
                <a:cs typeface="Calibri"/>
              </a:rPr>
              <a:t>Coronavirus</a:t>
            </a:r>
            <a:r>
              <a:rPr lang="el-GR" sz="1700" dirty="0">
                <a:latin typeface="Calibri"/>
                <a:cs typeface="Calibri"/>
              </a:rPr>
              <a:t> 2019 (COVID-19). Ειδικότερα, μια τεράστια συζήτηση έχει προκληθεί από την ανάπτυξη των </a:t>
            </a:r>
            <a:r>
              <a:rPr lang="el-GR" sz="1700" b="1" dirty="0">
                <a:latin typeface="Calibri"/>
                <a:cs typeface="Calibri"/>
              </a:rPr>
              <a:t>εφαρμογών για τον εντοπισμό επαφών.</a:t>
            </a:r>
            <a:endParaRPr sz="1700" b="1" dirty="0">
              <a:latin typeface="Calibri"/>
              <a:cs typeface="Calibri"/>
            </a:endParaRPr>
          </a:p>
        </p:txBody>
      </p:sp>
      <p:grpSp>
        <p:nvGrpSpPr>
          <p:cNvPr id="4" name="object 4"/>
          <p:cNvGrpSpPr/>
          <p:nvPr/>
        </p:nvGrpSpPr>
        <p:grpSpPr>
          <a:xfrm>
            <a:off x="5794293" y="1297241"/>
            <a:ext cx="4747260" cy="5396230"/>
            <a:chOff x="5794293" y="1297241"/>
            <a:chExt cx="4747260" cy="5396230"/>
          </a:xfrm>
        </p:grpSpPr>
        <p:pic>
          <p:nvPicPr>
            <p:cNvPr id="5" name="object 5"/>
            <p:cNvPicPr/>
            <p:nvPr/>
          </p:nvPicPr>
          <p:blipFill>
            <a:blip r:embed="rId2" cstate="print"/>
            <a:stretch>
              <a:fillRect/>
            </a:stretch>
          </p:blipFill>
          <p:spPr>
            <a:xfrm>
              <a:off x="5794293" y="1954415"/>
              <a:ext cx="4746705" cy="4738484"/>
            </a:xfrm>
            <a:prstGeom prst="rect">
              <a:avLst/>
            </a:prstGeom>
          </p:spPr>
        </p:pic>
        <p:sp>
          <p:nvSpPr>
            <p:cNvPr id="6" name="object 6"/>
            <p:cNvSpPr/>
            <p:nvPr/>
          </p:nvSpPr>
          <p:spPr>
            <a:xfrm>
              <a:off x="5813170" y="2261692"/>
              <a:ext cx="465455" cy="465455"/>
            </a:xfrm>
            <a:custGeom>
              <a:avLst/>
              <a:gdLst/>
              <a:ahLst/>
              <a:cxnLst/>
              <a:rect l="l" t="t" r="r" b="b"/>
              <a:pathLst>
                <a:path w="465454" h="465455">
                  <a:moveTo>
                    <a:pt x="232676" y="465188"/>
                  </a:moveTo>
                  <a:lnTo>
                    <a:pt x="185789" y="460463"/>
                  </a:lnTo>
                  <a:lnTo>
                    <a:pt x="142115" y="446911"/>
                  </a:lnTo>
                  <a:lnTo>
                    <a:pt x="102592" y="425468"/>
                  </a:lnTo>
                  <a:lnTo>
                    <a:pt x="68156" y="397068"/>
                  </a:lnTo>
                  <a:lnTo>
                    <a:pt x="39742" y="362648"/>
                  </a:lnTo>
                  <a:lnTo>
                    <a:pt x="18287" y="323141"/>
                  </a:lnTo>
                  <a:lnTo>
                    <a:pt x="4727" y="279485"/>
                  </a:lnTo>
                  <a:lnTo>
                    <a:pt x="0" y="232613"/>
                  </a:lnTo>
                  <a:lnTo>
                    <a:pt x="4727" y="185728"/>
                  </a:lnTo>
                  <a:lnTo>
                    <a:pt x="18287" y="142062"/>
                  </a:lnTo>
                  <a:lnTo>
                    <a:pt x="39742" y="102549"/>
                  </a:lnTo>
                  <a:lnTo>
                    <a:pt x="68156" y="68124"/>
                  </a:lnTo>
                  <a:lnTo>
                    <a:pt x="102592" y="39722"/>
                  </a:lnTo>
                  <a:lnTo>
                    <a:pt x="142115" y="18277"/>
                  </a:lnTo>
                  <a:lnTo>
                    <a:pt x="185789" y="4725"/>
                  </a:lnTo>
                  <a:lnTo>
                    <a:pt x="232676" y="0"/>
                  </a:lnTo>
                  <a:lnTo>
                    <a:pt x="279563" y="4725"/>
                  </a:lnTo>
                  <a:lnTo>
                    <a:pt x="323235" y="18277"/>
                  </a:lnTo>
                  <a:lnTo>
                    <a:pt x="362756" y="39722"/>
                  </a:lnTo>
                  <a:lnTo>
                    <a:pt x="397190" y="68124"/>
                  </a:lnTo>
                  <a:lnTo>
                    <a:pt x="425602" y="102549"/>
                  </a:lnTo>
                  <a:lnTo>
                    <a:pt x="447055" y="142062"/>
                  </a:lnTo>
                  <a:lnTo>
                    <a:pt x="460613" y="185728"/>
                  </a:lnTo>
                  <a:lnTo>
                    <a:pt x="465340" y="232613"/>
                  </a:lnTo>
                  <a:lnTo>
                    <a:pt x="460613" y="279485"/>
                  </a:lnTo>
                  <a:lnTo>
                    <a:pt x="447055" y="323141"/>
                  </a:lnTo>
                  <a:lnTo>
                    <a:pt x="425602" y="362648"/>
                  </a:lnTo>
                  <a:lnTo>
                    <a:pt x="397190" y="397068"/>
                  </a:lnTo>
                  <a:lnTo>
                    <a:pt x="362756" y="425468"/>
                  </a:lnTo>
                  <a:lnTo>
                    <a:pt x="323235" y="446911"/>
                  </a:lnTo>
                  <a:lnTo>
                    <a:pt x="279563" y="460463"/>
                  </a:lnTo>
                  <a:lnTo>
                    <a:pt x="232676" y="465188"/>
                  </a:lnTo>
                  <a:close/>
                </a:path>
              </a:pathLst>
            </a:custGeom>
            <a:solidFill>
              <a:srgbClr val="4371C4"/>
            </a:solidFill>
          </p:spPr>
          <p:txBody>
            <a:bodyPr wrap="square" lIns="0" tIns="0" rIns="0" bIns="0" rtlCol="0"/>
            <a:lstStyle/>
            <a:p>
              <a:endParaRPr/>
            </a:p>
          </p:txBody>
        </p:sp>
        <p:sp>
          <p:nvSpPr>
            <p:cNvPr id="7" name="object 7"/>
            <p:cNvSpPr/>
            <p:nvPr/>
          </p:nvSpPr>
          <p:spPr>
            <a:xfrm>
              <a:off x="8161540" y="1297241"/>
              <a:ext cx="1515110" cy="1826895"/>
            </a:xfrm>
            <a:custGeom>
              <a:avLst/>
              <a:gdLst/>
              <a:ahLst/>
              <a:cxnLst/>
              <a:rect l="l" t="t" r="r" b="b"/>
              <a:pathLst>
                <a:path w="1515109" h="1826895">
                  <a:moveTo>
                    <a:pt x="58585" y="115887"/>
                  </a:moveTo>
                  <a:lnTo>
                    <a:pt x="37213" y="113470"/>
                  </a:lnTo>
                  <a:lnTo>
                    <a:pt x="19076" y="103406"/>
                  </a:lnTo>
                  <a:lnTo>
                    <a:pt x="6048" y="87280"/>
                  </a:lnTo>
                  <a:lnTo>
                    <a:pt x="0" y="66675"/>
                  </a:lnTo>
                  <a:lnTo>
                    <a:pt x="2423" y="45323"/>
                  </a:lnTo>
                  <a:lnTo>
                    <a:pt x="28644" y="14155"/>
                  </a:lnTo>
                  <a:lnTo>
                    <a:pt x="115938" y="2374"/>
                  </a:lnTo>
                  <a:lnTo>
                    <a:pt x="183451" y="0"/>
                  </a:lnTo>
                  <a:lnTo>
                    <a:pt x="250367" y="990"/>
                  </a:lnTo>
                  <a:lnTo>
                    <a:pt x="316649" y="5346"/>
                  </a:lnTo>
                  <a:lnTo>
                    <a:pt x="382092" y="12941"/>
                  </a:lnTo>
                  <a:lnTo>
                    <a:pt x="421711" y="35607"/>
                  </a:lnTo>
                  <a:lnTo>
                    <a:pt x="431050" y="75946"/>
                  </a:lnTo>
                  <a:lnTo>
                    <a:pt x="423363" y="96012"/>
                  </a:lnTo>
                  <a:lnTo>
                    <a:pt x="411857" y="108140"/>
                  </a:lnTo>
                  <a:lnTo>
                    <a:pt x="185877" y="108140"/>
                  </a:lnTo>
                  <a:lnTo>
                    <a:pt x="183146" y="108191"/>
                  </a:lnTo>
                  <a:lnTo>
                    <a:pt x="184059" y="108204"/>
                  </a:lnTo>
                  <a:lnTo>
                    <a:pt x="125413" y="110274"/>
                  </a:lnTo>
                  <a:lnTo>
                    <a:pt x="123875" y="110274"/>
                  </a:lnTo>
                  <a:lnTo>
                    <a:pt x="121094" y="110426"/>
                  </a:lnTo>
                  <a:lnTo>
                    <a:pt x="122103" y="110426"/>
                  </a:lnTo>
                  <a:lnTo>
                    <a:pt x="58585" y="115887"/>
                  </a:lnTo>
                  <a:close/>
                </a:path>
                <a:path w="1515109" h="1826895">
                  <a:moveTo>
                    <a:pt x="184059" y="108204"/>
                  </a:moveTo>
                  <a:lnTo>
                    <a:pt x="183146" y="108191"/>
                  </a:lnTo>
                  <a:lnTo>
                    <a:pt x="185877" y="108140"/>
                  </a:lnTo>
                  <a:lnTo>
                    <a:pt x="184059" y="108204"/>
                  </a:lnTo>
                  <a:close/>
                </a:path>
                <a:path w="1515109" h="1826895">
                  <a:moveTo>
                    <a:pt x="245871" y="109108"/>
                  </a:moveTo>
                  <a:lnTo>
                    <a:pt x="184059" y="108204"/>
                  </a:lnTo>
                  <a:lnTo>
                    <a:pt x="185877" y="108140"/>
                  </a:lnTo>
                  <a:lnTo>
                    <a:pt x="411857" y="108140"/>
                  </a:lnTo>
                  <a:lnTo>
                    <a:pt x="411013" y="109029"/>
                  </a:lnTo>
                  <a:lnTo>
                    <a:pt x="244665" y="109029"/>
                  </a:lnTo>
                  <a:lnTo>
                    <a:pt x="245871" y="109108"/>
                  </a:lnTo>
                  <a:close/>
                </a:path>
                <a:path w="1515109" h="1826895">
                  <a:moveTo>
                    <a:pt x="247396" y="109131"/>
                  </a:moveTo>
                  <a:lnTo>
                    <a:pt x="245871" y="109108"/>
                  </a:lnTo>
                  <a:lnTo>
                    <a:pt x="244665" y="109029"/>
                  </a:lnTo>
                  <a:lnTo>
                    <a:pt x="247396" y="109131"/>
                  </a:lnTo>
                  <a:close/>
                </a:path>
                <a:path w="1515109" h="1826895">
                  <a:moveTo>
                    <a:pt x="410917" y="109131"/>
                  </a:moveTo>
                  <a:lnTo>
                    <a:pt x="247396" y="109131"/>
                  </a:lnTo>
                  <a:lnTo>
                    <a:pt x="244665" y="109029"/>
                  </a:lnTo>
                  <a:lnTo>
                    <a:pt x="411013" y="109029"/>
                  </a:lnTo>
                  <a:close/>
                </a:path>
                <a:path w="1515109" h="1826895">
                  <a:moveTo>
                    <a:pt x="306966" y="113125"/>
                  </a:moveTo>
                  <a:lnTo>
                    <a:pt x="245871" y="109108"/>
                  </a:lnTo>
                  <a:lnTo>
                    <a:pt x="247396" y="109131"/>
                  </a:lnTo>
                  <a:lnTo>
                    <a:pt x="410917" y="109131"/>
                  </a:lnTo>
                  <a:lnTo>
                    <a:pt x="409084" y="111063"/>
                  </a:lnTo>
                  <a:lnTo>
                    <a:pt x="404937" y="112953"/>
                  </a:lnTo>
                  <a:lnTo>
                    <a:pt x="305485" y="112953"/>
                  </a:lnTo>
                  <a:lnTo>
                    <a:pt x="306966" y="113125"/>
                  </a:lnTo>
                  <a:close/>
                </a:path>
                <a:path w="1515109" h="1826895">
                  <a:moveTo>
                    <a:pt x="121094" y="110426"/>
                  </a:moveTo>
                  <a:lnTo>
                    <a:pt x="123875" y="110274"/>
                  </a:lnTo>
                  <a:lnTo>
                    <a:pt x="122805" y="110366"/>
                  </a:lnTo>
                  <a:lnTo>
                    <a:pt x="121094" y="110426"/>
                  </a:lnTo>
                  <a:close/>
                </a:path>
                <a:path w="1515109" h="1826895">
                  <a:moveTo>
                    <a:pt x="122805" y="110366"/>
                  </a:moveTo>
                  <a:lnTo>
                    <a:pt x="123875" y="110274"/>
                  </a:lnTo>
                  <a:lnTo>
                    <a:pt x="125413" y="110274"/>
                  </a:lnTo>
                  <a:lnTo>
                    <a:pt x="122805" y="110366"/>
                  </a:lnTo>
                  <a:close/>
                </a:path>
                <a:path w="1515109" h="1826895">
                  <a:moveTo>
                    <a:pt x="122103" y="110426"/>
                  </a:moveTo>
                  <a:lnTo>
                    <a:pt x="121094" y="110426"/>
                  </a:lnTo>
                  <a:lnTo>
                    <a:pt x="122805" y="110366"/>
                  </a:lnTo>
                  <a:lnTo>
                    <a:pt x="122103" y="110426"/>
                  </a:lnTo>
                  <a:close/>
                </a:path>
                <a:path w="1515109" h="1826895">
                  <a:moveTo>
                    <a:pt x="308216" y="113207"/>
                  </a:moveTo>
                  <a:lnTo>
                    <a:pt x="306966" y="113125"/>
                  </a:lnTo>
                  <a:lnTo>
                    <a:pt x="305485" y="112953"/>
                  </a:lnTo>
                  <a:lnTo>
                    <a:pt x="308216" y="113207"/>
                  </a:lnTo>
                  <a:close/>
                </a:path>
                <a:path w="1515109" h="1826895">
                  <a:moveTo>
                    <a:pt x="404380" y="113207"/>
                  </a:moveTo>
                  <a:lnTo>
                    <a:pt x="308216" y="113207"/>
                  </a:lnTo>
                  <a:lnTo>
                    <a:pt x="305485" y="112953"/>
                  </a:lnTo>
                  <a:lnTo>
                    <a:pt x="404937" y="112953"/>
                  </a:lnTo>
                  <a:lnTo>
                    <a:pt x="404380" y="113207"/>
                  </a:lnTo>
                  <a:close/>
                </a:path>
                <a:path w="1515109" h="1826895">
                  <a:moveTo>
                    <a:pt x="367028" y="120096"/>
                  </a:moveTo>
                  <a:lnTo>
                    <a:pt x="306966" y="113125"/>
                  </a:lnTo>
                  <a:lnTo>
                    <a:pt x="308216" y="113207"/>
                  </a:lnTo>
                  <a:lnTo>
                    <a:pt x="404380" y="113207"/>
                  </a:lnTo>
                  <a:lnTo>
                    <a:pt x="390211" y="119667"/>
                  </a:lnTo>
                  <a:lnTo>
                    <a:pt x="384837" y="119849"/>
                  </a:lnTo>
                  <a:lnTo>
                    <a:pt x="365620" y="119849"/>
                  </a:lnTo>
                  <a:lnTo>
                    <a:pt x="367028" y="120096"/>
                  </a:lnTo>
                  <a:close/>
                </a:path>
                <a:path w="1515109" h="1826895">
                  <a:moveTo>
                    <a:pt x="368300" y="120243"/>
                  </a:moveTo>
                  <a:lnTo>
                    <a:pt x="367028" y="120096"/>
                  </a:lnTo>
                  <a:lnTo>
                    <a:pt x="365620" y="119849"/>
                  </a:lnTo>
                  <a:lnTo>
                    <a:pt x="368300" y="120243"/>
                  </a:lnTo>
                  <a:close/>
                </a:path>
                <a:path w="1515109" h="1826895">
                  <a:moveTo>
                    <a:pt x="373235" y="120243"/>
                  </a:moveTo>
                  <a:lnTo>
                    <a:pt x="368300" y="120243"/>
                  </a:lnTo>
                  <a:lnTo>
                    <a:pt x="365620" y="119849"/>
                  </a:lnTo>
                  <a:lnTo>
                    <a:pt x="384837" y="119849"/>
                  </a:lnTo>
                  <a:lnTo>
                    <a:pt x="373235" y="120243"/>
                  </a:lnTo>
                  <a:close/>
                </a:path>
                <a:path w="1515109" h="1826895">
                  <a:moveTo>
                    <a:pt x="368744" y="120396"/>
                  </a:moveTo>
                  <a:lnTo>
                    <a:pt x="367028" y="120096"/>
                  </a:lnTo>
                  <a:lnTo>
                    <a:pt x="368300" y="120243"/>
                  </a:lnTo>
                  <a:lnTo>
                    <a:pt x="373235" y="120243"/>
                  </a:lnTo>
                  <a:lnTo>
                    <a:pt x="368744" y="120396"/>
                  </a:lnTo>
                  <a:close/>
                </a:path>
                <a:path w="1515109" h="1826895">
                  <a:moveTo>
                    <a:pt x="1004932" y="275971"/>
                  </a:moveTo>
                  <a:lnTo>
                    <a:pt x="812647" y="275971"/>
                  </a:lnTo>
                  <a:lnTo>
                    <a:pt x="810412" y="274675"/>
                  </a:lnTo>
                  <a:lnTo>
                    <a:pt x="761098" y="247345"/>
                  </a:lnTo>
                  <a:lnTo>
                    <a:pt x="744742" y="233414"/>
                  </a:lnTo>
                  <a:lnTo>
                    <a:pt x="735333" y="214937"/>
                  </a:lnTo>
                  <a:lnTo>
                    <a:pt x="733548" y="194284"/>
                  </a:lnTo>
                  <a:lnTo>
                    <a:pt x="740067" y="173824"/>
                  </a:lnTo>
                  <a:lnTo>
                    <a:pt x="753998" y="157469"/>
                  </a:lnTo>
                  <a:lnTo>
                    <a:pt x="772480" y="148069"/>
                  </a:lnTo>
                  <a:lnTo>
                    <a:pt x="793148" y="146289"/>
                  </a:lnTo>
                  <a:lnTo>
                    <a:pt x="813638" y="152793"/>
                  </a:lnTo>
                  <a:lnTo>
                    <a:pt x="866317" y="182016"/>
                  </a:lnTo>
                  <a:lnTo>
                    <a:pt x="920496" y="215595"/>
                  </a:lnTo>
                  <a:lnTo>
                    <a:pt x="972985" y="251714"/>
                  </a:lnTo>
                  <a:lnTo>
                    <a:pt x="1004932" y="275971"/>
                  </a:lnTo>
                  <a:close/>
                </a:path>
                <a:path w="1515109" h="1826895">
                  <a:moveTo>
                    <a:pt x="811257" y="275198"/>
                  </a:moveTo>
                  <a:lnTo>
                    <a:pt x="810314" y="274675"/>
                  </a:lnTo>
                  <a:lnTo>
                    <a:pt x="811257" y="275198"/>
                  </a:lnTo>
                  <a:close/>
                </a:path>
                <a:path w="1515109" h="1826895">
                  <a:moveTo>
                    <a:pt x="812647" y="275971"/>
                  </a:moveTo>
                  <a:lnTo>
                    <a:pt x="811257" y="275198"/>
                  </a:lnTo>
                  <a:lnTo>
                    <a:pt x="810412" y="274675"/>
                  </a:lnTo>
                  <a:lnTo>
                    <a:pt x="812647" y="275971"/>
                  </a:lnTo>
                  <a:close/>
                </a:path>
                <a:path w="1515109" h="1826895">
                  <a:moveTo>
                    <a:pt x="1043550" y="306882"/>
                  </a:moveTo>
                  <a:lnTo>
                    <a:pt x="862406" y="306882"/>
                  </a:lnTo>
                  <a:lnTo>
                    <a:pt x="860272" y="305485"/>
                  </a:lnTo>
                  <a:lnTo>
                    <a:pt x="811257" y="275198"/>
                  </a:lnTo>
                  <a:lnTo>
                    <a:pt x="812647" y="275971"/>
                  </a:lnTo>
                  <a:lnTo>
                    <a:pt x="1004932" y="275971"/>
                  </a:lnTo>
                  <a:lnTo>
                    <a:pt x="1023683" y="290207"/>
                  </a:lnTo>
                  <a:lnTo>
                    <a:pt x="1043550" y="306882"/>
                  </a:lnTo>
                  <a:close/>
                </a:path>
                <a:path w="1515109" h="1826895">
                  <a:moveTo>
                    <a:pt x="861380" y="306247"/>
                  </a:moveTo>
                  <a:lnTo>
                    <a:pt x="860150" y="305485"/>
                  </a:lnTo>
                  <a:lnTo>
                    <a:pt x="861380" y="306247"/>
                  </a:lnTo>
                  <a:close/>
                </a:path>
                <a:path w="1515109" h="1826895">
                  <a:moveTo>
                    <a:pt x="862406" y="306882"/>
                  </a:moveTo>
                  <a:lnTo>
                    <a:pt x="861380" y="306247"/>
                  </a:lnTo>
                  <a:lnTo>
                    <a:pt x="860272" y="305485"/>
                  </a:lnTo>
                  <a:lnTo>
                    <a:pt x="862406" y="306882"/>
                  </a:lnTo>
                  <a:close/>
                </a:path>
                <a:path w="1515109" h="1826895">
                  <a:moveTo>
                    <a:pt x="1082106" y="340067"/>
                  </a:moveTo>
                  <a:lnTo>
                    <a:pt x="910577" y="340067"/>
                  </a:lnTo>
                  <a:lnTo>
                    <a:pt x="908494" y="338582"/>
                  </a:lnTo>
                  <a:lnTo>
                    <a:pt x="861380" y="306247"/>
                  </a:lnTo>
                  <a:lnTo>
                    <a:pt x="862406" y="306882"/>
                  </a:lnTo>
                  <a:lnTo>
                    <a:pt x="1043550" y="306882"/>
                  </a:lnTo>
                  <a:lnTo>
                    <a:pt x="1072451" y="331139"/>
                  </a:lnTo>
                  <a:lnTo>
                    <a:pt x="1082106" y="340067"/>
                  </a:lnTo>
                  <a:close/>
                </a:path>
                <a:path w="1515109" h="1826895">
                  <a:moveTo>
                    <a:pt x="909237" y="339147"/>
                  </a:moveTo>
                  <a:lnTo>
                    <a:pt x="908415" y="338582"/>
                  </a:lnTo>
                  <a:lnTo>
                    <a:pt x="909237" y="339147"/>
                  </a:lnTo>
                  <a:close/>
                </a:path>
                <a:path w="1515109" h="1826895">
                  <a:moveTo>
                    <a:pt x="910577" y="340067"/>
                  </a:moveTo>
                  <a:lnTo>
                    <a:pt x="909237" y="339147"/>
                  </a:lnTo>
                  <a:lnTo>
                    <a:pt x="908494" y="338582"/>
                  </a:lnTo>
                  <a:lnTo>
                    <a:pt x="910577" y="340067"/>
                  </a:lnTo>
                  <a:close/>
                </a:path>
                <a:path w="1515109" h="1826895">
                  <a:moveTo>
                    <a:pt x="1104343" y="375539"/>
                  </a:moveTo>
                  <a:lnTo>
                    <a:pt x="957110" y="375539"/>
                  </a:lnTo>
                  <a:lnTo>
                    <a:pt x="955128" y="373951"/>
                  </a:lnTo>
                  <a:lnTo>
                    <a:pt x="909237" y="339147"/>
                  </a:lnTo>
                  <a:lnTo>
                    <a:pt x="910577" y="340067"/>
                  </a:lnTo>
                  <a:lnTo>
                    <a:pt x="1082106" y="340067"/>
                  </a:lnTo>
                  <a:lnTo>
                    <a:pt x="1088974" y="346417"/>
                  </a:lnTo>
                  <a:lnTo>
                    <a:pt x="1101570" y="363811"/>
                  </a:lnTo>
                  <a:lnTo>
                    <a:pt x="1104343" y="375539"/>
                  </a:lnTo>
                  <a:close/>
                </a:path>
                <a:path w="1515109" h="1826895">
                  <a:moveTo>
                    <a:pt x="956162" y="374818"/>
                  </a:moveTo>
                  <a:lnTo>
                    <a:pt x="955021" y="373951"/>
                  </a:lnTo>
                  <a:lnTo>
                    <a:pt x="956162" y="374818"/>
                  </a:lnTo>
                  <a:close/>
                </a:path>
                <a:path w="1515109" h="1826895">
                  <a:moveTo>
                    <a:pt x="957110" y="375539"/>
                  </a:moveTo>
                  <a:lnTo>
                    <a:pt x="956162" y="374818"/>
                  </a:lnTo>
                  <a:lnTo>
                    <a:pt x="955128" y="373951"/>
                  </a:lnTo>
                  <a:lnTo>
                    <a:pt x="957110" y="375539"/>
                  </a:lnTo>
                  <a:close/>
                </a:path>
                <a:path w="1515109" h="1826895">
                  <a:moveTo>
                    <a:pt x="1001333" y="412716"/>
                  </a:moveTo>
                  <a:lnTo>
                    <a:pt x="956162" y="374818"/>
                  </a:lnTo>
                  <a:lnTo>
                    <a:pt x="957110" y="375539"/>
                  </a:lnTo>
                  <a:lnTo>
                    <a:pt x="1104343" y="375539"/>
                  </a:lnTo>
                  <a:lnTo>
                    <a:pt x="1106341" y="383986"/>
                  </a:lnTo>
                  <a:lnTo>
                    <a:pt x="1103197" y="404476"/>
                  </a:lnTo>
                  <a:lnTo>
                    <a:pt x="1098956" y="411454"/>
                  </a:lnTo>
                  <a:lnTo>
                    <a:pt x="999972" y="411454"/>
                  </a:lnTo>
                  <a:lnTo>
                    <a:pt x="1001333" y="412716"/>
                  </a:lnTo>
                  <a:close/>
                </a:path>
                <a:path w="1515109" h="1826895">
                  <a:moveTo>
                    <a:pt x="1001902" y="413194"/>
                  </a:moveTo>
                  <a:lnTo>
                    <a:pt x="1001333" y="412716"/>
                  </a:lnTo>
                  <a:lnTo>
                    <a:pt x="999972" y="411454"/>
                  </a:lnTo>
                  <a:lnTo>
                    <a:pt x="1001902" y="413194"/>
                  </a:lnTo>
                  <a:close/>
                </a:path>
                <a:path w="1515109" h="1826895">
                  <a:moveTo>
                    <a:pt x="1097898" y="413194"/>
                  </a:moveTo>
                  <a:lnTo>
                    <a:pt x="1001902" y="413194"/>
                  </a:lnTo>
                  <a:lnTo>
                    <a:pt x="999972" y="411454"/>
                  </a:lnTo>
                  <a:lnTo>
                    <a:pt x="1098956" y="411454"/>
                  </a:lnTo>
                  <a:lnTo>
                    <a:pt x="1097898" y="413194"/>
                  </a:lnTo>
                  <a:close/>
                </a:path>
                <a:path w="1515109" h="1826895">
                  <a:moveTo>
                    <a:pt x="1054428" y="440183"/>
                  </a:moveTo>
                  <a:lnTo>
                    <a:pt x="1033917" y="437038"/>
                  </a:lnTo>
                  <a:lnTo>
                    <a:pt x="1015542" y="425894"/>
                  </a:lnTo>
                  <a:lnTo>
                    <a:pt x="1001333" y="412716"/>
                  </a:lnTo>
                  <a:lnTo>
                    <a:pt x="1001902" y="413194"/>
                  </a:lnTo>
                  <a:lnTo>
                    <a:pt x="1097898" y="413194"/>
                  </a:lnTo>
                  <a:lnTo>
                    <a:pt x="1092047" y="422821"/>
                  </a:lnTo>
                  <a:lnTo>
                    <a:pt x="1074623" y="435415"/>
                  </a:lnTo>
                  <a:lnTo>
                    <a:pt x="1054428" y="440183"/>
                  </a:lnTo>
                  <a:close/>
                </a:path>
                <a:path w="1515109" h="1826895">
                  <a:moveTo>
                    <a:pt x="1406574" y="784415"/>
                  </a:moveTo>
                  <a:lnTo>
                    <a:pt x="1287208" y="784415"/>
                  </a:lnTo>
                  <a:lnTo>
                    <a:pt x="1286014" y="782040"/>
                  </a:lnTo>
                  <a:lnTo>
                    <a:pt x="1269453" y="750887"/>
                  </a:lnTo>
                  <a:lnTo>
                    <a:pt x="1263348" y="730288"/>
                  </a:lnTo>
                  <a:lnTo>
                    <a:pt x="1265542" y="709666"/>
                  </a:lnTo>
                  <a:lnTo>
                    <a:pt x="1275308" y="691372"/>
                  </a:lnTo>
                  <a:lnTo>
                    <a:pt x="1291920" y="677760"/>
                  </a:lnTo>
                  <a:lnTo>
                    <a:pt x="1312541" y="671685"/>
                  </a:lnTo>
                  <a:lnTo>
                    <a:pt x="1333176" y="673893"/>
                  </a:lnTo>
                  <a:lnTo>
                    <a:pt x="1351477" y="683665"/>
                  </a:lnTo>
                  <a:lnTo>
                    <a:pt x="1365097" y="700278"/>
                  </a:lnTo>
                  <a:lnTo>
                    <a:pt x="1383449" y="735012"/>
                  </a:lnTo>
                  <a:lnTo>
                    <a:pt x="1406574" y="784415"/>
                  </a:lnTo>
                  <a:close/>
                </a:path>
                <a:path w="1515109" h="1826895">
                  <a:moveTo>
                    <a:pt x="1286495" y="783069"/>
                  </a:moveTo>
                  <a:lnTo>
                    <a:pt x="1285950" y="782040"/>
                  </a:lnTo>
                  <a:lnTo>
                    <a:pt x="1286495" y="783069"/>
                  </a:lnTo>
                  <a:close/>
                </a:path>
                <a:path w="1515109" h="1826895">
                  <a:moveTo>
                    <a:pt x="1287208" y="784415"/>
                  </a:moveTo>
                  <a:lnTo>
                    <a:pt x="1286495" y="783069"/>
                  </a:lnTo>
                  <a:lnTo>
                    <a:pt x="1286014" y="782040"/>
                  </a:lnTo>
                  <a:lnTo>
                    <a:pt x="1287208" y="784415"/>
                  </a:lnTo>
                  <a:close/>
                </a:path>
                <a:path w="1515109" h="1826895">
                  <a:moveTo>
                    <a:pt x="1429300" y="838593"/>
                  </a:moveTo>
                  <a:lnTo>
                    <a:pt x="1312456" y="838593"/>
                  </a:lnTo>
                  <a:lnTo>
                    <a:pt x="1311363" y="836104"/>
                  </a:lnTo>
                  <a:lnTo>
                    <a:pt x="1286495" y="783069"/>
                  </a:lnTo>
                  <a:lnTo>
                    <a:pt x="1287208" y="784415"/>
                  </a:lnTo>
                  <a:lnTo>
                    <a:pt x="1406574" y="784415"/>
                  </a:lnTo>
                  <a:lnTo>
                    <a:pt x="1411033" y="793940"/>
                  </a:lnTo>
                  <a:lnTo>
                    <a:pt x="1429300" y="838593"/>
                  </a:lnTo>
                  <a:close/>
                </a:path>
                <a:path w="1515109" h="1826895">
                  <a:moveTo>
                    <a:pt x="1311862" y="837324"/>
                  </a:moveTo>
                  <a:lnTo>
                    <a:pt x="1311292" y="836104"/>
                  </a:lnTo>
                  <a:lnTo>
                    <a:pt x="1311862" y="837324"/>
                  </a:lnTo>
                  <a:close/>
                </a:path>
                <a:path w="1515109" h="1826895">
                  <a:moveTo>
                    <a:pt x="1312456" y="838593"/>
                  </a:moveTo>
                  <a:lnTo>
                    <a:pt x="1311862" y="837324"/>
                  </a:lnTo>
                  <a:lnTo>
                    <a:pt x="1311363" y="836104"/>
                  </a:lnTo>
                  <a:lnTo>
                    <a:pt x="1312456" y="838593"/>
                  </a:lnTo>
                  <a:close/>
                </a:path>
                <a:path w="1515109" h="1826895">
                  <a:moveTo>
                    <a:pt x="1449776" y="894257"/>
                  </a:moveTo>
                  <a:lnTo>
                    <a:pt x="1335138" y="894257"/>
                  </a:lnTo>
                  <a:lnTo>
                    <a:pt x="1334185" y="891717"/>
                  </a:lnTo>
                  <a:lnTo>
                    <a:pt x="1311862" y="837324"/>
                  </a:lnTo>
                  <a:lnTo>
                    <a:pt x="1312456" y="838593"/>
                  </a:lnTo>
                  <a:lnTo>
                    <a:pt x="1429300" y="838593"/>
                  </a:lnTo>
                  <a:lnTo>
                    <a:pt x="1435836" y="854570"/>
                  </a:lnTo>
                  <a:lnTo>
                    <a:pt x="1449776" y="894257"/>
                  </a:lnTo>
                  <a:close/>
                </a:path>
                <a:path w="1515109" h="1826895">
                  <a:moveTo>
                    <a:pt x="1334721" y="893237"/>
                  </a:moveTo>
                  <a:lnTo>
                    <a:pt x="1334099" y="891717"/>
                  </a:lnTo>
                  <a:lnTo>
                    <a:pt x="1334721" y="893237"/>
                  </a:lnTo>
                  <a:close/>
                </a:path>
                <a:path w="1515109" h="1826895">
                  <a:moveTo>
                    <a:pt x="1335138" y="894257"/>
                  </a:moveTo>
                  <a:lnTo>
                    <a:pt x="1334721" y="893237"/>
                  </a:lnTo>
                  <a:lnTo>
                    <a:pt x="1334185" y="891717"/>
                  </a:lnTo>
                  <a:lnTo>
                    <a:pt x="1335138" y="894257"/>
                  </a:lnTo>
                  <a:close/>
                </a:path>
                <a:path w="1515109" h="1826895">
                  <a:moveTo>
                    <a:pt x="1467934" y="951306"/>
                  </a:moveTo>
                  <a:lnTo>
                    <a:pt x="1355178" y="951306"/>
                  </a:lnTo>
                  <a:lnTo>
                    <a:pt x="1354327" y="948728"/>
                  </a:lnTo>
                  <a:lnTo>
                    <a:pt x="1334721" y="893237"/>
                  </a:lnTo>
                  <a:lnTo>
                    <a:pt x="1335138" y="894257"/>
                  </a:lnTo>
                  <a:lnTo>
                    <a:pt x="1449776" y="894257"/>
                  </a:lnTo>
                  <a:lnTo>
                    <a:pt x="1457667" y="916724"/>
                  </a:lnTo>
                  <a:lnTo>
                    <a:pt x="1467934" y="951306"/>
                  </a:lnTo>
                  <a:close/>
                </a:path>
                <a:path w="1515109" h="1826895">
                  <a:moveTo>
                    <a:pt x="1354628" y="949742"/>
                  </a:moveTo>
                  <a:lnTo>
                    <a:pt x="1354270" y="948728"/>
                  </a:lnTo>
                  <a:lnTo>
                    <a:pt x="1354628" y="949742"/>
                  </a:lnTo>
                  <a:close/>
                </a:path>
                <a:path w="1515109" h="1826895">
                  <a:moveTo>
                    <a:pt x="1355178" y="951306"/>
                  </a:moveTo>
                  <a:lnTo>
                    <a:pt x="1354628" y="949742"/>
                  </a:lnTo>
                  <a:lnTo>
                    <a:pt x="1354327" y="948728"/>
                  </a:lnTo>
                  <a:lnTo>
                    <a:pt x="1355178" y="951306"/>
                  </a:lnTo>
                  <a:close/>
                </a:path>
                <a:path w="1515109" h="1826895">
                  <a:moveTo>
                    <a:pt x="1483667" y="1009789"/>
                  </a:moveTo>
                  <a:lnTo>
                    <a:pt x="1372387" y="1009789"/>
                  </a:lnTo>
                  <a:lnTo>
                    <a:pt x="1371688" y="1007160"/>
                  </a:lnTo>
                  <a:lnTo>
                    <a:pt x="1354628" y="949742"/>
                  </a:lnTo>
                  <a:lnTo>
                    <a:pt x="1355178" y="951306"/>
                  </a:lnTo>
                  <a:lnTo>
                    <a:pt x="1467934" y="951306"/>
                  </a:lnTo>
                  <a:lnTo>
                    <a:pt x="1476565" y="980376"/>
                  </a:lnTo>
                  <a:lnTo>
                    <a:pt x="1483667" y="1009789"/>
                  </a:lnTo>
                  <a:close/>
                </a:path>
                <a:path w="1515109" h="1826895">
                  <a:moveTo>
                    <a:pt x="1372047" y="1008640"/>
                  </a:moveTo>
                  <a:lnTo>
                    <a:pt x="1371609" y="1007160"/>
                  </a:lnTo>
                  <a:lnTo>
                    <a:pt x="1372047" y="1008640"/>
                  </a:lnTo>
                  <a:close/>
                </a:path>
                <a:path w="1515109" h="1826895">
                  <a:moveTo>
                    <a:pt x="1372387" y="1009789"/>
                  </a:moveTo>
                  <a:lnTo>
                    <a:pt x="1372047" y="1008640"/>
                  </a:lnTo>
                  <a:lnTo>
                    <a:pt x="1371688" y="1007160"/>
                  </a:lnTo>
                  <a:lnTo>
                    <a:pt x="1372387" y="1009789"/>
                  </a:lnTo>
                  <a:close/>
                </a:path>
                <a:path w="1515109" h="1826895">
                  <a:moveTo>
                    <a:pt x="1423704" y="1081410"/>
                  </a:moveTo>
                  <a:lnTo>
                    <a:pt x="1404256" y="1074191"/>
                  </a:lnTo>
                  <a:lnTo>
                    <a:pt x="1388930" y="1060209"/>
                  </a:lnTo>
                  <a:lnTo>
                    <a:pt x="1379829" y="1040752"/>
                  </a:lnTo>
                  <a:lnTo>
                    <a:pt x="1372047" y="1008640"/>
                  </a:lnTo>
                  <a:lnTo>
                    <a:pt x="1372387" y="1009789"/>
                  </a:lnTo>
                  <a:lnTo>
                    <a:pt x="1483667" y="1009789"/>
                  </a:lnTo>
                  <a:lnTo>
                    <a:pt x="1484998" y="1015301"/>
                  </a:lnTo>
                  <a:lnTo>
                    <a:pt x="1485829" y="1036754"/>
                  </a:lnTo>
                  <a:lnTo>
                    <a:pt x="1478610" y="1056184"/>
                  </a:lnTo>
                  <a:lnTo>
                    <a:pt x="1464627" y="1071492"/>
                  </a:lnTo>
                  <a:lnTo>
                    <a:pt x="1445171" y="1080579"/>
                  </a:lnTo>
                  <a:lnTo>
                    <a:pt x="1423704" y="1081410"/>
                  </a:lnTo>
                  <a:close/>
                </a:path>
                <a:path w="1515109" h="1826895">
                  <a:moveTo>
                    <a:pt x="1513343" y="1479791"/>
                  </a:moveTo>
                  <a:lnTo>
                    <a:pt x="1404531" y="1479791"/>
                  </a:lnTo>
                  <a:lnTo>
                    <a:pt x="1404785" y="1477708"/>
                  </a:lnTo>
                  <a:lnTo>
                    <a:pt x="1413925" y="1431470"/>
                  </a:lnTo>
                  <a:lnTo>
                    <a:pt x="1445598" y="1405866"/>
                  </a:lnTo>
                  <a:lnTo>
                    <a:pt x="1466989" y="1403845"/>
                  </a:lnTo>
                  <a:lnTo>
                    <a:pt x="1487486" y="1410305"/>
                  </a:lnTo>
                  <a:lnTo>
                    <a:pt x="1503365" y="1423647"/>
                  </a:lnTo>
                  <a:lnTo>
                    <a:pt x="1513077" y="1441957"/>
                  </a:lnTo>
                  <a:lnTo>
                    <a:pt x="1515071" y="1463319"/>
                  </a:lnTo>
                  <a:lnTo>
                    <a:pt x="1513343" y="1479791"/>
                  </a:lnTo>
                  <a:close/>
                </a:path>
                <a:path w="1515109" h="1826895">
                  <a:moveTo>
                    <a:pt x="1404660" y="1478564"/>
                  </a:moveTo>
                  <a:lnTo>
                    <a:pt x="1404750" y="1477708"/>
                  </a:lnTo>
                  <a:lnTo>
                    <a:pt x="1404660" y="1478564"/>
                  </a:lnTo>
                  <a:close/>
                </a:path>
                <a:path w="1515109" h="1826895">
                  <a:moveTo>
                    <a:pt x="1404531" y="1479791"/>
                  </a:moveTo>
                  <a:lnTo>
                    <a:pt x="1404660" y="1478564"/>
                  </a:lnTo>
                  <a:lnTo>
                    <a:pt x="1404785" y="1477708"/>
                  </a:lnTo>
                  <a:lnTo>
                    <a:pt x="1404531" y="1479791"/>
                  </a:lnTo>
                  <a:close/>
                </a:path>
                <a:path w="1515109" h="1826895">
                  <a:moveTo>
                    <a:pt x="1506963" y="1527073"/>
                  </a:moveTo>
                  <a:lnTo>
                    <a:pt x="1397596" y="1527073"/>
                  </a:lnTo>
                  <a:lnTo>
                    <a:pt x="1397939" y="1524990"/>
                  </a:lnTo>
                  <a:lnTo>
                    <a:pt x="1404660" y="1478564"/>
                  </a:lnTo>
                  <a:lnTo>
                    <a:pt x="1404531" y="1479791"/>
                  </a:lnTo>
                  <a:lnTo>
                    <a:pt x="1513343" y="1479791"/>
                  </a:lnTo>
                  <a:lnTo>
                    <a:pt x="1512036" y="1492250"/>
                  </a:lnTo>
                  <a:lnTo>
                    <a:pt x="1506963" y="1527073"/>
                  </a:lnTo>
                  <a:close/>
                </a:path>
                <a:path w="1515109" h="1826895">
                  <a:moveTo>
                    <a:pt x="1397758" y="1525963"/>
                  </a:moveTo>
                  <a:lnTo>
                    <a:pt x="1397900" y="1524990"/>
                  </a:lnTo>
                  <a:lnTo>
                    <a:pt x="1397758" y="1525963"/>
                  </a:lnTo>
                  <a:close/>
                </a:path>
                <a:path w="1515109" h="1826895">
                  <a:moveTo>
                    <a:pt x="1397596" y="1527073"/>
                  </a:moveTo>
                  <a:lnTo>
                    <a:pt x="1397758" y="1525963"/>
                  </a:lnTo>
                  <a:lnTo>
                    <a:pt x="1397939" y="1524990"/>
                  </a:lnTo>
                  <a:lnTo>
                    <a:pt x="1397596" y="1527073"/>
                  </a:lnTo>
                  <a:close/>
                </a:path>
                <a:path w="1515109" h="1826895">
                  <a:moveTo>
                    <a:pt x="1498893" y="1573999"/>
                  </a:moveTo>
                  <a:lnTo>
                    <a:pt x="1388808" y="1573999"/>
                  </a:lnTo>
                  <a:lnTo>
                    <a:pt x="1389252" y="1571917"/>
                  </a:lnTo>
                  <a:lnTo>
                    <a:pt x="1397758" y="1525963"/>
                  </a:lnTo>
                  <a:lnTo>
                    <a:pt x="1397596" y="1527073"/>
                  </a:lnTo>
                  <a:lnTo>
                    <a:pt x="1506963" y="1527073"/>
                  </a:lnTo>
                  <a:lnTo>
                    <a:pt x="1504543" y="1543685"/>
                  </a:lnTo>
                  <a:lnTo>
                    <a:pt x="1498893" y="1573999"/>
                  </a:lnTo>
                  <a:close/>
                </a:path>
                <a:path w="1515109" h="1826895">
                  <a:moveTo>
                    <a:pt x="1388934" y="1573322"/>
                  </a:moveTo>
                  <a:lnTo>
                    <a:pt x="1389196" y="1571917"/>
                  </a:lnTo>
                  <a:lnTo>
                    <a:pt x="1388934" y="1573322"/>
                  </a:lnTo>
                  <a:close/>
                </a:path>
                <a:path w="1515109" h="1826895">
                  <a:moveTo>
                    <a:pt x="1388808" y="1573999"/>
                  </a:moveTo>
                  <a:lnTo>
                    <a:pt x="1388934" y="1573322"/>
                  </a:lnTo>
                  <a:lnTo>
                    <a:pt x="1389252" y="1571917"/>
                  </a:lnTo>
                  <a:lnTo>
                    <a:pt x="1388808" y="1573999"/>
                  </a:lnTo>
                  <a:close/>
                </a:path>
                <a:path w="1515109" h="1826895">
                  <a:moveTo>
                    <a:pt x="1489176" y="1620532"/>
                  </a:moveTo>
                  <a:lnTo>
                    <a:pt x="1378242" y="1620532"/>
                  </a:lnTo>
                  <a:lnTo>
                    <a:pt x="1378737" y="1618500"/>
                  </a:lnTo>
                  <a:lnTo>
                    <a:pt x="1388934" y="1573322"/>
                  </a:lnTo>
                  <a:lnTo>
                    <a:pt x="1388808" y="1573999"/>
                  </a:lnTo>
                  <a:lnTo>
                    <a:pt x="1498893" y="1573999"/>
                  </a:lnTo>
                  <a:lnTo>
                    <a:pt x="1495018" y="1594789"/>
                  </a:lnTo>
                  <a:lnTo>
                    <a:pt x="1489176" y="1620532"/>
                  </a:lnTo>
                  <a:close/>
                </a:path>
                <a:path w="1515109" h="1826895">
                  <a:moveTo>
                    <a:pt x="1378513" y="1619332"/>
                  </a:moveTo>
                  <a:lnTo>
                    <a:pt x="1378702" y="1618500"/>
                  </a:lnTo>
                  <a:lnTo>
                    <a:pt x="1378513" y="1619332"/>
                  </a:lnTo>
                  <a:close/>
                </a:path>
                <a:path w="1515109" h="1826895">
                  <a:moveTo>
                    <a:pt x="1378242" y="1620532"/>
                  </a:moveTo>
                  <a:lnTo>
                    <a:pt x="1378513" y="1619332"/>
                  </a:lnTo>
                  <a:lnTo>
                    <a:pt x="1378737" y="1618500"/>
                  </a:lnTo>
                  <a:lnTo>
                    <a:pt x="1378242" y="1620532"/>
                  </a:lnTo>
                  <a:close/>
                </a:path>
                <a:path w="1515109" h="1826895">
                  <a:moveTo>
                    <a:pt x="1477827" y="1666671"/>
                  </a:moveTo>
                  <a:lnTo>
                    <a:pt x="1365796" y="1666671"/>
                  </a:lnTo>
                  <a:lnTo>
                    <a:pt x="1366380" y="1664639"/>
                  </a:lnTo>
                  <a:lnTo>
                    <a:pt x="1378513" y="1619332"/>
                  </a:lnTo>
                  <a:lnTo>
                    <a:pt x="1378242" y="1620532"/>
                  </a:lnTo>
                  <a:lnTo>
                    <a:pt x="1489176" y="1620532"/>
                  </a:lnTo>
                  <a:lnTo>
                    <a:pt x="1483512" y="1645488"/>
                  </a:lnTo>
                  <a:lnTo>
                    <a:pt x="1477827" y="1666671"/>
                  </a:lnTo>
                  <a:close/>
                </a:path>
                <a:path w="1515109" h="1826895">
                  <a:moveTo>
                    <a:pt x="1366099" y="1665541"/>
                  </a:moveTo>
                  <a:lnTo>
                    <a:pt x="1366342" y="1664639"/>
                  </a:lnTo>
                  <a:lnTo>
                    <a:pt x="1366099" y="1665541"/>
                  </a:lnTo>
                  <a:close/>
                </a:path>
                <a:path w="1515109" h="1826895">
                  <a:moveTo>
                    <a:pt x="1365796" y="1666671"/>
                  </a:moveTo>
                  <a:lnTo>
                    <a:pt x="1366099" y="1665541"/>
                  </a:lnTo>
                  <a:lnTo>
                    <a:pt x="1366380" y="1664639"/>
                  </a:lnTo>
                  <a:lnTo>
                    <a:pt x="1365796" y="1666671"/>
                  </a:lnTo>
                  <a:close/>
                </a:path>
                <a:path w="1515109" h="1826895">
                  <a:moveTo>
                    <a:pt x="1464880" y="1712315"/>
                  </a:moveTo>
                  <a:lnTo>
                    <a:pt x="1351546" y="1712315"/>
                  </a:lnTo>
                  <a:lnTo>
                    <a:pt x="1352245" y="1710270"/>
                  </a:lnTo>
                  <a:lnTo>
                    <a:pt x="1366099" y="1665541"/>
                  </a:lnTo>
                  <a:lnTo>
                    <a:pt x="1365796" y="1666671"/>
                  </a:lnTo>
                  <a:lnTo>
                    <a:pt x="1477827" y="1666671"/>
                  </a:lnTo>
                  <a:lnTo>
                    <a:pt x="1470025" y="1695742"/>
                  </a:lnTo>
                  <a:lnTo>
                    <a:pt x="1464880" y="1712315"/>
                  </a:lnTo>
                  <a:close/>
                </a:path>
                <a:path w="1515109" h="1826895">
                  <a:moveTo>
                    <a:pt x="1351739" y="1711696"/>
                  </a:moveTo>
                  <a:lnTo>
                    <a:pt x="1352182" y="1710270"/>
                  </a:lnTo>
                  <a:lnTo>
                    <a:pt x="1351739" y="1711696"/>
                  </a:lnTo>
                  <a:close/>
                </a:path>
                <a:path w="1515109" h="1826895">
                  <a:moveTo>
                    <a:pt x="1351546" y="1712315"/>
                  </a:moveTo>
                  <a:lnTo>
                    <a:pt x="1351739" y="1711696"/>
                  </a:lnTo>
                  <a:lnTo>
                    <a:pt x="1352245" y="1710270"/>
                  </a:lnTo>
                  <a:lnTo>
                    <a:pt x="1351546" y="1712315"/>
                  </a:lnTo>
                  <a:close/>
                </a:path>
                <a:path w="1515109" h="1826895">
                  <a:moveTo>
                    <a:pt x="1390670" y="1826804"/>
                  </a:moveTo>
                  <a:lnTo>
                    <a:pt x="1369415" y="1823783"/>
                  </a:lnTo>
                  <a:lnTo>
                    <a:pt x="1350977" y="1812742"/>
                  </a:lnTo>
                  <a:lnTo>
                    <a:pt x="1338637" y="1796062"/>
                  </a:lnTo>
                  <a:lnTo>
                    <a:pt x="1333450" y="1775977"/>
                  </a:lnTo>
                  <a:lnTo>
                    <a:pt x="1336471" y="1754720"/>
                  </a:lnTo>
                  <a:lnTo>
                    <a:pt x="1351739" y="1711696"/>
                  </a:lnTo>
                  <a:lnTo>
                    <a:pt x="1351546" y="1712315"/>
                  </a:lnTo>
                  <a:lnTo>
                    <a:pt x="1464880" y="1712315"/>
                  </a:lnTo>
                  <a:lnTo>
                    <a:pt x="1454594" y="1745449"/>
                  </a:lnTo>
                  <a:lnTo>
                    <a:pt x="1438465" y="1790839"/>
                  </a:lnTo>
                  <a:lnTo>
                    <a:pt x="1427426" y="1809278"/>
                  </a:lnTo>
                  <a:lnTo>
                    <a:pt x="1410750" y="1821618"/>
                  </a:lnTo>
                  <a:lnTo>
                    <a:pt x="1390670" y="1826804"/>
                  </a:lnTo>
                  <a:close/>
                </a:path>
              </a:pathLst>
            </a:custGeom>
            <a:solidFill>
              <a:srgbClr val="FFC000"/>
            </a:solidFill>
          </p:spPr>
          <p:txBody>
            <a:bodyPr wrap="square" lIns="0" tIns="0" rIns="0" bIns="0" rtlCol="0"/>
            <a:lstStyle/>
            <a:p>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1973" y="1161370"/>
            <a:ext cx="4340860" cy="1388201"/>
          </a:xfrm>
          <a:prstGeom prst="rect">
            <a:avLst/>
          </a:prstGeom>
        </p:spPr>
        <p:txBody>
          <a:bodyPr vert="horz" wrap="square" lIns="0" tIns="53975" rIns="0" bIns="0" rtlCol="0">
            <a:spAutoFit/>
          </a:bodyPr>
          <a:lstStyle/>
          <a:p>
            <a:pPr marL="12700" marR="5080" algn="just">
              <a:lnSpc>
                <a:spcPts val="2590"/>
              </a:lnSpc>
              <a:spcBef>
                <a:spcPts val="425"/>
              </a:spcBef>
            </a:pPr>
            <a:r>
              <a:rPr lang="el-GR" sz="2400" spc="-30" dirty="0"/>
              <a:t>Παράδειγμα: χρήση τεχνολογιών μηχανικής μάθησης για την ανίχνευση ή την πρόβλεψη προβλημάτων υγείας</a:t>
            </a:r>
            <a:endParaRPr sz="2400" dirty="0"/>
          </a:p>
        </p:txBody>
      </p:sp>
      <p:sp>
        <p:nvSpPr>
          <p:cNvPr id="3" name="object 3"/>
          <p:cNvSpPr txBox="1"/>
          <p:nvPr/>
        </p:nvSpPr>
        <p:spPr>
          <a:xfrm>
            <a:off x="801973" y="2724468"/>
            <a:ext cx="4791075" cy="4123116"/>
          </a:xfrm>
          <a:prstGeom prst="rect">
            <a:avLst/>
          </a:prstGeom>
        </p:spPr>
        <p:txBody>
          <a:bodyPr vert="horz" wrap="square" lIns="0" tIns="45720" rIns="0" bIns="0" rtlCol="0">
            <a:spAutoFit/>
          </a:bodyPr>
          <a:lstStyle/>
          <a:p>
            <a:pPr marL="207010" marR="8255" indent="-194945" algn="just">
              <a:lnSpc>
                <a:spcPct val="88400"/>
              </a:lnSpc>
              <a:spcBef>
                <a:spcPts val="360"/>
              </a:spcBef>
              <a:tabLst>
                <a:tab pos="922019" algn="l"/>
                <a:tab pos="1350645" algn="l"/>
                <a:tab pos="2206625" algn="l"/>
                <a:tab pos="2364740" algn="l"/>
                <a:tab pos="2971165" algn="l"/>
                <a:tab pos="3112770" algn="l"/>
                <a:tab pos="3616325" algn="l"/>
                <a:tab pos="4566285" algn="l"/>
              </a:tabLst>
            </a:pPr>
            <a:r>
              <a:rPr sz="1900" spc="-10" dirty="0">
                <a:latin typeface="Verdana"/>
                <a:cs typeface="Verdana"/>
              </a:rPr>
              <a:t>Ø</a:t>
            </a:r>
            <a:r>
              <a:rPr lang="el-GR" sz="1900" spc="-10" dirty="0">
                <a:latin typeface="Verdana"/>
                <a:cs typeface="Verdana"/>
              </a:rPr>
              <a:t> </a:t>
            </a:r>
            <a:r>
              <a:rPr lang="el-GR" sz="1900" spc="-10" dirty="0">
                <a:latin typeface="Calibri"/>
                <a:cs typeface="Calibri"/>
              </a:rPr>
              <a:t>Η επεξεργασία αυτή θα πρέπει να θεωρείται νόμιμη εφόσον συμβάλλει αποτελεσματικά στον περιορισμό της διάδοσης και της επικινδυνότητας των επιδημιών, υπό την προϋπόθεση ότι οι κίνδυνοι για την προστασία της ιδιωτικής ζωής και των δεδομένων είναι ανάλογοι προς το αναμενόμενο όφελος και ότι εφαρμόζονται τα κατάλληλα μέτρα μετριασμού.</a:t>
            </a:r>
            <a:endParaRPr sz="1900" dirty="0">
              <a:latin typeface="Calibri"/>
              <a:cs typeface="Calibri"/>
            </a:endParaRPr>
          </a:p>
          <a:p>
            <a:pPr algn="just">
              <a:lnSpc>
                <a:spcPct val="100000"/>
              </a:lnSpc>
              <a:spcBef>
                <a:spcPts val="50"/>
              </a:spcBef>
            </a:pPr>
            <a:endParaRPr sz="3000" dirty="0">
              <a:latin typeface="Calibri"/>
              <a:cs typeface="Calibri"/>
            </a:endParaRPr>
          </a:p>
          <a:p>
            <a:pPr marL="12700" marR="5080" algn="just">
              <a:lnSpc>
                <a:spcPct val="87700"/>
              </a:lnSpc>
              <a:spcBef>
                <a:spcPts val="5"/>
              </a:spcBef>
            </a:pPr>
            <a:r>
              <a:rPr lang="el-GR" sz="1900" dirty="0">
                <a:latin typeface="Calibri"/>
                <a:cs typeface="Calibri"/>
              </a:rPr>
              <a:t>(Βλέπε τις κατευθυντήριες γραμμές 04/2020 του Ευρωπαϊκού Συμβουλίου Προστασίας Δεδομένων σχετικά με τη χρήση δεδομένων τοποθεσίας και εργαλείων εντοπισμού επαφών στο πλαίσιο της επιδημίας COVID-19).</a:t>
            </a:r>
            <a:endParaRPr sz="1900" dirty="0">
              <a:latin typeface="Calibri"/>
              <a:cs typeface="Calibri"/>
            </a:endParaRPr>
          </a:p>
        </p:txBody>
      </p:sp>
      <p:grpSp>
        <p:nvGrpSpPr>
          <p:cNvPr id="4" name="object 4"/>
          <p:cNvGrpSpPr/>
          <p:nvPr/>
        </p:nvGrpSpPr>
        <p:grpSpPr>
          <a:xfrm>
            <a:off x="5794293" y="1297241"/>
            <a:ext cx="4747260" cy="5396230"/>
            <a:chOff x="5794293" y="1297241"/>
            <a:chExt cx="4747260" cy="5396230"/>
          </a:xfrm>
        </p:grpSpPr>
        <p:pic>
          <p:nvPicPr>
            <p:cNvPr id="5" name="object 5"/>
            <p:cNvPicPr/>
            <p:nvPr/>
          </p:nvPicPr>
          <p:blipFill>
            <a:blip r:embed="rId2" cstate="print"/>
            <a:stretch>
              <a:fillRect/>
            </a:stretch>
          </p:blipFill>
          <p:spPr>
            <a:xfrm>
              <a:off x="5794293" y="1954415"/>
              <a:ext cx="4746705" cy="4738484"/>
            </a:xfrm>
            <a:prstGeom prst="rect">
              <a:avLst/>
            </a:prstGeom>
          </p:spPr>
        </p:pic>
        <p:sp>
          <p:nvSpPr>
            <p:cNvPr id="6" name="object 6"/>
            <p:cNvSpPr/>
            <p:nvPr/>
          </p:nvSpPr>
          <p:spPr>
            <a:xfrm>
              <a:off x="5813170" y="2261692"/>
              <a:ext cx="465455" cy="465455"/>
            </a:xfrm>
            <a:custGeom>
              <a:avLst/>
              <a:gdLst/>
              <a:ahLst/>
              <a:cxnLst/>
              <a:rect l="l" t="t" r="r" b="b"/>
              <a:pathLst>
                <a:path w="465454" h="465455">
                  <a:moveTo>
                    <a:pt x="232676" y="465188"/>
                  </a:moveTo>
                  <a:lnTo>
                    <a:pt x="185789" y="460463"/>
                  </a:lnTo>
                  <a:lnTo>
                    <a:pt x="142115" y="446911"/>
                  </a:lnTo>
                  <a:lnTo>
                    <a:pt x="102592" y="425468"/>
                  </a:lnTo>
                  <a:lnTo>
                    <a:pt x="68156" y="397068"/>
                  </a:lnTo>
                  <a:lnTo>
                    <a:pt x="39742" y="362648"/>
                  </a:lnTo>
                  <a:lnTo>
                    <a:pt x="18287" y="323141"/>
                  </a:lnTo>
                  <a:lnTo>
                    <a:pt x="4727" y="279485"/>
                  </a:lnTo>
                  <a:lnTo>
                    <a:pt x="0" y="232613"/>
                  </a:lnTo>
                  <a:lnTo>
                    <a:pt x="4727" y="185728"/>
                  </a:lnTo>
                  <a:lnTo>
                    <a:pt x="18287" y="142062"/>
                  </a:lnTo>
                  <a:lnTo>
                    <a:pt x="39742" y="102549"/>
                  </a:lnTo>
                  <a:lnTo>
                    <a:pt x="68156" y="68124"/>
                  </a:lnTo>
                  <a:lnTo>
                    <a:pt x="102592" y="39722"/>
                  </a:lnTo>
                  <a:lnTo>
                    <a:pt x="142115" y="18277"/>
                  </a:lnTo>
                  <a:lnTo>
                    <a:pt x="185789" y="4725"/>
                  </a:lnTo>
                  <a:lnTo>
                    <a:pt x="232676" y="0"/>
                  </a:lnTo>
                  <a:lnTo>
                    <a:pt x="279563" y="4725"/>
                  </a:lnTo>
                  <a:lnTo>
                    <a:pt x="323235" y="18277"/>
                  </a:lnTo>
                  <a:lnTo>
                    <a:pt x="362756" y="39722"/>
                  </a:lnTo>
                  <a:lnTo>
                    <a:pt x="397190" y="68124"/>
                  </a:lnTo>
                  <a:lnTo>
                    <a:pt x="425602" y="102549"/>
                  </a:lnTo>
                  <a:lnTo>
                    <a:pt x="447055" y="142062"/>
                  </a:lnTo>
                  <a:lnTo>
                    <a:pt x="460613" y="185728"/>
                  </a:lnTo>
                  <a:lnTo>
                    <a:pt x="465340" y="232613"/>
                  </a:lnTo>
                  <a:lnTo>
                    <a:pt x="460613" y="279485"/>
                  </a:lnTo>
                  <a:lnTo>
                    <a:pt x="447055" y="323141"/>
                  </a:lnTo>
                  <a:lnTo>
                    <a:pt x="425602" y="362648"/>
                  </a:lnTo>
                  <a:lnTo>
                    <a:pt x="397190" y="397068"/>
                  </a:lnTo>
                  <a:lnTo>
                    <a:pt x="362756" y="425468"/>
                  </a:lnTo>
                  <a:lnTo>
                    <a:pt x="323235" y="446911"/>
                  </a:lnTo>
                  <a:lnTo>
                    <a:pt x="279563" y="460463"/>
                  </a:lnTo>
                  <a:lnTo>
                    <a:pt x="232676" y="465188"/>
                  </a:lnTo>
                  <a:close/>
                </a:path>
              </a:pathLst>
            </a:custGeom>
            <a:solidFill>
              <a:srgbClr val="4371C4"/>
            </a:solidFill>
          </p:spPr>
          <p:txBody>
            <a:bodyPr wrap="square" lIns="0" tIns="0" rIns="0" bIns="0" rtlCol="0"/>
            <a:lstStyle/>
            <a:p>
              <a:endParaRPr/>
            </a:p>
          </p:txBody>
        </p:sp>
        <p:sp>
          <p:nvSpPr>
            <p:cNvPr id="7" name="object 7"/>
            <p:cNvSpPr/>
            <p:nvPr/>
          </p:nvSpPr>
          <p:spPr>
            <a:xfrm>
              <a:off x="8161540" y="1297241"/>
              <a:ext cx="1515110" cy="1826895"/>
            </a:xfrm>
            <a:custGeom>
              <a:avLst/>
              <a:gdLst/>
              <a:ahLst/>
              <a:cxnLst/>
              <a:rect l="l" t="t" r="r" b="b"/>
              <a:pathLst>
                <a:path w="1515109" h="1826895">
                  <a:moveTo>
                    <a:pt x="58585" y="115887"/>
                  </a:moveTo>
                  <a:lnTo>
                    <a:pt x="37213" y="113470"/>
                  </a:lnTo>
                  <a:lnTo>
                    <a:pt x="19076" y="103406"/>
                  </a:lnTo>
                  <a:lnTo>
                    <a:pt x="6048" y="87280"/>
                  </a:lnTo>
                  <a:lnTo>
                    <a:pt x="0" y="66675"/>
                  </a:lnTo>
                  <a:lnTo>
                    <a:pt x="2423" y="45323"/>
                  </a:lnTo>
                  <a:lnTo>
                    <a:pt x="28644" y="14155"/>
                  </a:lnTo>
                  <a:lnTo>
                    <a:pt x="115938" y="2374"/>
                  </a:lnTo>
                  <a:lnTo>
                    <a:pt x="183451" y="0"/>
                  </a:lnTo>
                  <a:lnTo>
                    <a:pt x="250367" y="990"/>
                  </a:lnTo>
                  <a:lnTo>
                    <a:pt x="316649" y="5346"/>
                  </a:lnTo>
                  <a:lnTo>
                    <a:pt x="382092" y="12941"/>
                  </a:lnTo>
                  <a:lnTo>
                    <a:pt x="421711" y="35607"/>
                  </a:lnTo>
                  <a:lnTo>
                    <a:pt x="431050" y="75946"/>
                  </a:lnTo>
                  <a:lnTo>
                    <a:pt x="423363" y="96012"/>
                  </a:lnTo>
                  <a:lnTo>
                    <a:pt x="411857" y="108140"/>
                  </a:lnTo>
                  <a:lnTo>
                    <a:pt x="185877" y="108140"/>
                  </a:lnTo>
                  <a:lnTo>
                    <a:pt x="183146" y="108191"/>
                  </a:lnTo>
                  <a:lnTo>
                    <a:pt x="184059" y="108204"/>
                  </a:lnTo>
                  <a:lnTo>
                    <a:pt x="125413" y="110274"/>
                  </a:lnTo>
                  <a:lnTo>
                    <a:pt x="123875" y="110274"/>
                  </a:lnTo>
                  <a:lnTo>
                    <a:pt x="121094" y="110426"/>
                  </a:lnTo>
                  <a:lnTo>
                    <a:pt x="122103" y="110426"/>
                  </a:lnTo>
                  <a:lnTo>
                    <a:pt x="58585" y="115887"/>
                  </a:lnTo>
                  <a:close/>
                </a:path>
                <a:path w="1515109" h="1826895">
                  <a:moveTo>
                    <a:pt x="184059" y="108204"/>
                  </a:moveTo>
                  <a:lnTo>
                    <a:pt x="183146" y="108191"/>
                  </a:lnTo>
                  <a:lnTo>
                    <a:pt x="185877" y="108140"/>
                  </a:lnTo>
                  <a:lnTo>
                    <a:pt x="184059" y="108204"/>
                  </a:lnTo>
                  <a:close/>
                </a:path>
                <a:path w="1515109" h="1826895">
                  <a:moveTo>
                    <a:pt x="245871" y="109108"/>
                  </a:moveTo>
                  <a:lnTo>
                    <a:pt x="184059" y="108204"/>
                  </a:lnTo>
                  <a:lnTo>
                    <a:pt x="185877" y="108140"/>
                  </a:lnTo>
                  <a:lnTo>
                    <a:pt x="411857" y="108140"/>
                  </a:lnTo>
                  <a:lnTo>
                    <a:pt x="411013" y="109029"/>
                  </a:lnTo>
                  <a:lnTo>
                    <a:pt x="244665" y="109029"/>
                  </a:lnTo>
                  <a:lnTo>
                    <a:pt x="245871" y="109108"/>
                  </a:lnTo>
                  <a:close/>
                </a:path>
                <a:path w="1515109" h="1826895">
                  <a:moveTo>
                    <a:pt x="247396" y="109131"/>
                  </a:moveTo>
                  <a:lnTo>
                    <a:pt x="245871" y="109108"/>
                  </a:lnTo>
                  <a:lnTo>
                    <a:pt x="244665" y="109029"/>
                  </a:lnTo>
                  <a:lnTo>
                    <a:pt x="247396" y="109131"/>
                  </a:lnTo>
                  <a:close/>
                </a:path>
                <a:path w="1515109" h="1826895">
                  <a:moveTo>
                    <a:pt x="410917" y="109131"/>
                  </a:moveTo>
                  <a:lnTo>
                    <a:pt x="247396" y="109131"/>
                  </a:lnTo>
                  <a:lnTo>
                    <a:pt x="244665" y="109029"/>
                  </a:lnTo>
                  <a:lnTo>
                    <a:pt x="411013" y="109029"/>
                  </a:lnTo>
                  <a:close/>
                </a:path>
                <a:path w="1515109" h="1826895">
                  <a:moveTo>
                    <a:pt x="306966" y="113125"/>
                  </a:moveTo>
                  <a:lnTo>
                    <a:pt x="245871" y="109108"/>
                  </a:lnTo>
                  <a:lnTo>
                    <a:pt x="247396" y="109131"/>
                  </a:lnTo>
                  <a:lnTo>
                    <a:pt x="410917" y="109131"/>
                  </a:lnTo>
                  <a:lnTo>
                    <a:pt x="409084" y="111063"/>
                  </a:lnTo>
                  <a:lnTo>
                    <a:pt x="404937" y="112953"/>
                  </a:lnTo>
                  <a:lnTo>
                    <a:pt x="305485" y="112953"/>
                  </a:lnTo>
                  <a:lnTo>
                    <a:pt x="306966" y="113125"/>
                  </a:lnTo>
                  <a:close/>
                </a:path>
                <a:path w="1515109" h="1826895">
                  <a:moveTo>
                    <a:pt x="121094" y="110426"/>
                  </a:moveTo>
                  <a:lnTo>
                    <a:pt x="123875" y="110274"/>
                  </a:lnTo>
                  <a:lnTo>
                    <a:pt x="122805" y="110366"/>
                  </a:lnTo>
                  <a:lnTo>
                    <a:pt x="121094" y="110426"/>
                  </a:lnTo>
                  <a:close/>
                </a:path>
                <a:path w="1515109" h="1826895">
                  <a:moveTo>
                    <a:pt x="122805" y="110366"/>
                  </a:moveTo>
                  <a:lnTo>
                    <a:pt x="123875" y="110274"/>
                  </a:lnTo>
                  <a:lnTo>
                    <a:pt x="125413" y="110274"/>
                  </a:lnTo>
                  <a:lnTo>
                    <a:pt x="122805" y="110366"/>
                  </a:lnTo>
                  <a:close/>
                </a:path>
                <a:path w="1515109" h="1826895">
                  <a:moveTo>
                    <a:pt x="122103" y="110426"/>
                  </a:moveTo>
                  <a:lnTo>
                    <a:pt x="121094" y="110426"/>
                  </a:lnTo>
                  <a:lnTo>
                    <a:pt x="122805" y="110366"/>
                  </a:lnTo>
                  <a:lnTo>
                    <a:pt x="122103" y="110426"/>
                  </a:lnTo>
                  <a:close/>
                </a:path>
                <a:path w="1515109" h="1826895">
                  <a:moveTo>
                    <a:pt x="308216" y="113207"/>
                  </a:moveTo>
                  <a:lnTo>
                    <a:pt x="306966" y="113125"/>
                  </a:lnTo>
                  <a:lnTo>
                    <a:pt x="305485" y="112953"/>
                  </a:lnTo>
                  <a:lnTo>
                    <a:pt x="308216" y="113207"/>
                  </a:lnTo>
                  <a:close/>
                </a:path>
                <a:path w="1515109" h="1826895">
                  <a:moveTo>
                    <a:pt x="404380" y="113207"/>
                  </a:moveTo>
                  <a:lnTo>
                    <a:pt x="308216" y="113207"/>
                  </a:lnTo>
                  <a:lnTo>
                    <a:pt x="305485" y="112953"/>
                  </a:lnTo>
                  <a:lnTo>
                    <a:pt x="404937" y="112953"/>
                  </a:lnTo>
                  <a:lnTo>
                    <a:pt x="404380" y="113207"/>
                  </a:lnTo>
                  <a:close/>
                </a:path>
                <a:path w="1515109" h="1826895">
                  <a:moveTo>
                    <a:pt x="367028" y="120096"/>
                  </a:moveTo>
                  <a:lnTo>
                    <a:pt x="306966" y="113125"/>
                  </a:lnTo>
                  <a:lnTo>
                    <a:pt x="308216" y="113207"/>
                  </a:lnTo>
                  <a:lnTo>
                    <a:pt x="404380" y="113207"/>
                  </a:lnTo>
                  <a:lnTo>
                    <a:pt x="390211" y="119667"/>
                  </a:lnTo>
                  <a:lnTo>
                    <a:pt x="384837" y="119849"/>
                  </a:lnTo>
                  <a:lnTo>
                    <a:pt x="365620" y="119849"/>
                  </a:lnTo>
                  <a:lnTo>
                    <a:pt x="367028" y="120096"/>
                  </a:lnTo>
                  <a:close/>
                </a:path>
                <a:path w="1515109" h="1826895">
                  <a:moveTo>
                    <a:pt x="368300" y="120243"/>
                  </a:moveTo>
                  <a:lnTo>
                    <a:pt x="367028" y="120096"/>
                  </a:lnTo>
                  <a:lnTo>
                    <a:pt x="365620" y="119849"/>
                  </a:lnTo>
                  <a:lnTo>
                    <a:pt x="368300" y="120243"/>
                  </a:lnTo>
                  <a:close/>
                </a:path>
                <a:path w="1515109" h="1826895">
                  <a:moveTo>
                    <a:pt x="373235" y="120243"/>
                  </a:moveTo>
                  <a:lnTo>
                    <a:pt x="368300" y="120243"/>
                  </a:lnTo>
                  <a:lnTo>
                    <a:pt x="365620" y="119849"/>
                  </a:lnTo>
                  <a:lnTo>
                    <a:pt x="384837" y="119849"/>
                  </a:lnTo>
                  <a:lnTo>
                    <a:pt x="373235" y="120243"/>
                  </a:lnTo>
                  <a:close/>
                </a:path>
                <a:path w="1515109" h="1826895">
                  <a:moveTo>
                    <a:pt x="368744" y="120396"/>
                  </a:moveTo>
                  <a:lnTo>
                    <a:pt x="367028" y="120096"/>
                  </a:lnTo>
                  <a:lnTo>
                    <a:pt x="368300" y="120243"/>
                  </a:lnTo>
                  <a:lnTo>
                    <a:pt x="373235" y="120243"/>
                  </a:lnTo>
                  <a:lnTo>
                    <a:pt x="368744" y="120396"/>
                  </a:lnTo>
                  <a:close/>
                </a:path>
                <a:path w="1515109" h="1826895">
                  <a:moveTo>
                    <a:pt x="1004932" y="275971"/>
                  </a:moveTo>
                  <a:lnTo>
                    <a:pt x="812647" y="275971"/>
                  </a:lnTo>
                  <a:lnTo>
                    <a:pt x="810412" y="274675"/>
                  </a:lnTo>
                  <a:lnTo>
                    <a:pt x="761098" y="247345"/>
                  </a:lnTo>
                  <a:lnTo>
                    <a:pt x="744742" y="233414"/>
                  </a:lnTo>
                  <a:lnTo>
                    <a:pt x="735333" y="214937"/>
                  </a:lnTo>
                  <a:lnTo>
                    <a:pt x="733548" y="194284"/>
                  </a:lnTo>
                  <a:lnTo>
                    <a:pt x="740067" y="173824"/>
                  </a:lnTo>
                  <a:lnTo>
                    <a:pt x="753998" y="157469"/>
                  </a:lnTo>
                  <a:lnTo>
                    <a:pt x="772480" y="148069"/>
                  </a:lnTo>
                  <a:lnTo>
                    <a:pt x="793148" y="146289"/>
                  </a:lnTo>
                  <a:lnTo>
                    <a:pt x="813638" y="152793"/>
                  </a:lnTo>
                  <a:lnTo>
                    <a:pt x="866317" y="182016"/>
                  </a:lnTo>
                  <a:lnTo>
                    <a:pt x="920496" y="215595"/>
                  </a:lnTo>
                  <a:lnTo>
                    <a:pt x="972985" y="251714"/>
                  </a:lnTo>
                  <a:lnTo>
                    <a:pt x="1004932" y="275971"/>
                  </a:lnTo>
                  <a:close/>
                </a:path>
                <a:path w="1515109" h="1826895">
                  <a:moveTo>
                    <a:pt x="811257" y="275198"/>
                  </a:moveTo>
                  <a:lnTo>
                    <a:pt x="810314" y="274675"/>
                  </a:lnTo>
                  <a:lnTo>
                    <a:pt x="811257" y="275198"/>
                  </a:lnTo>
                  <a:close/>
                </a:path>
                <a:path w="1515109" h="1826895">
                  <a:moveTo>
                    <a:pt x="812647" y="275971"/>
                  </a:moveTo>
                  <a:lnTo>
                    <a:pt x="811257" y="275198"/>
                  </a:lnTo>
                  <a:lnTo>
                    <a:pt x="810412" y="274675"/>
                  </a:lnTo>
                  <a:lnTo>
                    <a:pt x="812647" y="275971"/>
                  </a:lnTo>
                  <a:close/>
                </a:path>
                <a:path w="1515109" h="1826895">
                  <a:moveTo>
                    <a:pt x="1043550" y="306882"/>
                  </a:moveTo>
                  <a:lnTo>
                    <a:pt x="862406" y="306882"/>
                  </a:lnTo>
                  <a:lnTo>
                    <a:pt x="860272" y="305485"/>
                  </a:lnTo>
                  <a:lnTo>
                    <a:pt x="811257" y="275198"/>
                  </a:lnTo>
                  <a:lnTo>
                    <a:pt x="812647" y="275971"/>
                  </a:lnTo>
                  <a:lnTo>
                    <a:pt x="1004932" y="275971"/>
                  </a:lnTo>
                  <a:lnTo>
                    <a:pt x="1023683" y="290207"/>
                  </a:lnTo>
                  <a:lnTo>
                    <a:pt x="1043550" y="306882"/>
                  </a:lnTo>
                  <a:close/>
                </a:path>
                <a:path w="1515109" h="1826895">
                  <a:moveTo>
                    <a:pt x="861380" y="306247"/>
                  </a:moveTo>
                  <a:lnTo>
                    <a:pt x="860150" y="305485"/>
                  </a:lnTo>
                  <a:lnTo>
                    <a:pt x="861380" y="306247"/>
                  </a:lnTo>
                  <a:close/>
                </a:path>
                <a:path w="1515109" h="1826895">
                  <a:moveTo>
                    <a:pt x="862406" y="306882"/>
                  </a:moveTo>
                  <a:lnTo>
                    <a:pt x="861380" y="306247"/>
                  </a:lnTo>
                  <a:lnTo>
                    <a:pt x="860272" y="305485"/>
                  </a:lnTo>
                  <a:lnTo>
                    <a:pt x="862406" y="306882"/>
                  </a:lnTo>
                  <a:close/>
                </a:path>
                <a:path w="1515109" h="1826895">
                  <a:moveTo>
                    <a:pt x="1082106" y="340067"/>
                  </a:moveTo>
                  <a:lnTo>
                    <a:pt x="910577" y="340067"/>
                  </a:lnTo>
                  <a:lnTo>
                    <a:pt x="908494" y="338582"/>
                  </a:lnTo>
                  <a:lnTo>
                    <a:pt x="861380" y="306247"/>
                  </a:lnTo>
                  <a:lnTo>
                    <a:pt x="862406" y="306882"/>
                  </a:lnTo>
                  <a:lnTo>
                    <a:pt x="1043550" y="306882"/>
                  </a:lnTo>
                  <a:lnTo>
                    <a:pt x="1072451" y="331139"/>
                  </a:lnTo>
                  <a:lnTo>
                    <a:pt x="1082106" y="340067"/>
                  </a:lnTo>
                  <a:close/>
                </a:path>
                <a:path w="1515109" h="1826895">
                  <a:moveTo>
                    <a:pt x="909237" y="339147"/>
                  </a:moveTo>
                  <a:lnTo>
                    <a:pt x="908415" y="338582"/>
                  </a:lnTo>
                  <a:lnTo>
                    <a:pt x="909237" y="339147"/>
                  </a:lnTo>
                  <a:close/>
                </a:path>
                <a:path w="1515109" h="1826895">
                  <a:moveTo>
                    <a:pt x="910577" y="340067"/>
                  </a:moveTo>
                  <a:lnTo>
                    <a:pt x="909237" y="339147"/>
                  </a:lnTo>
                  <a:lnTo>
                    <a:pt x="908494" y="338582"/>
                  </a:lnTo>
                  <a:lnTo>
                    <a:pt x="910577" y="340067"/>
                  </a:lnTo>
                  <a:close/>
                </a:path>
                <a:path w="1515109" h="1826895">
                  <a:moveTo>
                    <a:pt x="1104343" y="375539"/>
                  </a:moveTo>
                  <a:lnTo>
                    <a:pt x="957110" y="375539"/>
                  </a:lnTo>
                  <a:lnTo>
                    <a:pt x="955128" y="373951"/>
                  </a:lnTo>
                  <a:lnTo>
                    <a:pt x="909237" y="339147"/>
                  </a:lnTo>
                  <a:lnTo>
                    <a:pt x="910577" y="340067"/>
                  </a:lnTo>
                  <a:lnTo>
                    <a:pt x="1082106" y="340067"/>
                  </a:lnTo>
                  <a:lnTo>
                    <a:pt x="1088974" y="346417"/>
                  </a:lnTo>
                  <a:lnTo>
                    <a:pt x="1101570" y="363811"/>
                  </a:lnTo>
                  <a:lnTo>
                    <a:pt x="1104343" y="375539"/>
                  </a:lnTo>
                  <a:close/>
                </a:path>
                <a:path w="1515109" h="1826895">
                  <a:moveTo>
                    <a:pt x="956162" y="374818"/>
                  </a:moveTo>
                  <a:lnTo>
                    <a:pt x="955021" y="373951"/>
                  </a:lnTo>
                  <a:lnTo>
                    <a:pt x="956162" y="374818"/>
                  </a:lnTo>
                  <a:close/>
                </a:path>
                <a:path w="1515109" h="1826895">
                  <a:moveTo>
                    <a:pt x="957110" y="375539"/>
                  </a:moveTo>
                  <a:lnTo>
                    <a:pt x="956162" y="374818"/>
                  </a:lnTo>
                  <a:lnTo>
                    <a:pt x="955128" y="373951"/>
                  </a:lnTo>
                  <a:lnTo>
                    <a:pt x="957110" y="375539"/>
                  </a:lnTo>
                  <a:close/>
                </a:path>
                <a:path w="1515109" h="1826895">
                  <a:moveTo>
                    <a:pt x="1001333" y="412716"/>
                  </a:moveTo>
                  <a:lnTo>
                    <a:pt x="956162" y="374818"/>
                  </a:lnTo>
                  <a:lnTo>
                    <a:pt x="957110" y="375539"/>
                  </a:lnTo>
                  <a:lnTo>
                    <a:pt x="1104343" y="375539"/>
                  </a:lnTo>
                  <a:lnTo>
                    <a:pt x="1106341" y="383986"/>
                  </a:lnTo>
                  <a:lnTo>
                    <a:pt x="1103197" y="404476"/>
                  </a:lnTo>
                  <a:lnTo>
                    <a:pt x="1098956" y="411454"/>
                  </a:lnTo>
                  <a:lnTo>
                    <a:pt x="999972" y="411454"/>
                  </a:lnTo>
                  <a:lnTo>
                    <a:pt x="1001333" y="412716"/>
                  </a:lnTo>
                  <a:close/>
                </a:path>
                <a:path w="1515109" h="1826895">
                  <a:moveTo>
                    <a:pt x="1001902" y="413194"/>
                  </a:moveTo>
                  <a:lnTo>
                    <a:pt x="1001333" y="412716"/>
                  </a:lnTo>
                  <a:lnTo>
                    <a:pt x="999972" y="411454"/>
                  </a:lnTo>
                  <a:lnTo>
                    <a:pt x="1001902" y="413194"/>
                  </a:lnTo>
                  <a:close/>
                </a:path>
                <a:path w="1515109" h="1826895">
                  <a:moveTo>
                    <a:pt x="1097898" y="413194"/>
                  </a:moveTo>
                  <a:lnTo>
                    <a:pt x="1001902" y="413194"/>
                  </a:lnTo>
                  <a:lnTo>
                    <a:pt x="999972" y="411454"/>
                  </a:lnTo>
                  <a:lnTo>
                    <a:pt x="1098956" y="411454"/>
                  </a:lnTo>
                  <a:lnTo>
                    <a:pt x="1097898" y="413194"/>
                  </a:lnTo>
                  <a:close/>
                </a:path>
                <a:path w="1515109" h="1826895">
                  <a:moveTo>
                    <a:pt x="1054428" y="440183"/>
                  </a:moveTo>
                  <a:lnTo>
                    <a:pt x="1033917" y="437038"/>
                  </a:lnTo>
                  <a:lnTo>
                    <a:pt x="1015542" y="425894"/>
                  </a:lnTo>
                  <a:lnTo>
                    <a:pt x="1001333" y="412716"/>
                  </a:lnTo>
                  <a:lnTo>
                    <a:pt x="1001902" y="413194"/>
                  </a:lnTo>
                  <a:lnTo>
                    <a:pt x="1097898" y="413194"/>
                  </a:lnTo>
                  <a:lnTo>
                    <a:pt x="1092047" y="422821"/>
                  </a:lnTo>
                  <a:lnTo>
                    <a:pt x="1074623" y="435415"/>
                  </a:lnTo>
                  <a:lnTo>
                    <a:pt x="1054428" y="440183"/>
                  </a:lnTo>
                  <a:close/>
                </a:path>
                <a:path w="1515109" h="1826895">
                  <a:moveTo>
                    <a:pt x="1406574" y="784415"/>
                  </a:moveTo>
                  <a:lnTo>
                    <a:pt x="1287208" y="784415"/>
                  </a:lnTo>
                  <a:lnTo>
                    <a:pt x="1286014" y="782040"/>
                  </a:lnTo>
                  <a:lnTo>
                    <a:pt x="1269453" y="750887"/>
                  </a:lnTo>
                  <a:lnTo>
                    <a:pt x="1263348" y="730288"/>
                  </a:lnTo>
                  <a:lnTo>
                    <a:pt x="1265542" y="709666"/>
                  </a:lnTo>
                  <a:lnTo>
                    <a:pt x="1275308" y="691372"/>
                  </a:lnTo>
                  <a:lnTo>
                    <a:pt x="1291920" y="677760"/>
                  </a:lnTo>
                  <a:lnTo>
                    <a:pt x="1312541" y="671685"/>
                  </a:lnTo>
                  <a:lnTo>
                    <a:pt x="1333176" y="673893"/>
                  </a:lnTo>
                  <a:lnTo>
                    <a:pt x="1351477" y="683665"/>
                  </a:lnTo>
                  <a:lnTo>
                    <a:pt x="1365097" y="700278"/>
                  </a:lnTo>
                  <a:lnTo>
                    <a:pt x="1383449" y="735012"/>
                  </a:lnTo>
                  <a:lnTo>
                    <a:pt x="1406574" y="784415"/>
                  </a:lnTo>
                  <a:close/>
                </a:path>
                <a:path w="1515109" h="1826895">
                  <a:moveTo>
                    <a:pt x="1286495" y="783069"/>
                  </a:moveTo>
                  <a:lnTo>
                    <a:pt x="1285950" y="782040"/>
                  </a:lnTo>
                  <a:lnTo>
                    <a:pt x="1286495" y="783069"/>
                  </a:lnTo>
                  <a:close/>
                </a:path>
                <a:path w="1515109" h="1826895">
                  <a:moveTo>
                    <a:pt x="1287208" y="784415"/>
                  </a:moveTo>
                  <a:lnTo>
                    <a:pt x="1286495" y="783069"/>
                  </a:lnTo>
                  <a:lnTo>
                    <a:pt x="1286014" y="782040"/>
                  </a:lnTo>
                  <a:lnTo>
                    <a:pt x="1287208" y="784415"/>
                  </a:lnTo>
                  <a:close/>
                </a:path>
                <a:path w="1515109" h="1826895">
                  <a:moveTo>
                    <a:pt x="1429300" y="838593"/>
                  </a:moveTo>
                  <a:lnTo>
                    <a:pt x="1312456" y="838593"/>
                  </a:lnTo>
                  <a:lnTo>
                    <a:pt x="1311363" y="836104"/>
                  </a:lnTo>
                  <a:lnTo>
                    <a:pt x="1286495" y="783069"/>
                  </a:lnTo>
                  <a:lnTo>
                    <a:pt x="1287208" y="784415"/>
                  </a:lnTo>
                  <a:lnTo>
                    <a:pt x="1406574" y="784415"/>
                  </a:lnTo>
                  <a:lnTo>
                    <a:pt x="1411033" y="793940"/>
                  </a:lnTo>
                  <a:lnTo>
                    <a:pt x="1429300" y="838593"/>
                  </a:lnTo>
                  <a:close/>
                </a:path>
                <a:path w="1515109" h="1826895">
                  <a:moveTo>
                    <a:pt x="1311862" y="837324"/>
                  </a:moveTo>
                  <a:lnTo>
                    <a:pt x="1311292" y="836104"/>
                  </a:lnTo>
                  <a:lnTo>
                    <a:pt x="1311862" y="837324"/>
                  </a:lnTo>
                  <a:close/>
                </a:path>
                <a:path w="1515109" h="1826895">
                  <a:moveTo>
                    <a:pt x="1312456" y="838593"/>
                  </a:moveTo>
                  <a:lnTo>
                    <a:pt x="1311862" y="837324"/>
                  </a:lnTo>
                  <a:lnTo>
                    <a:pt x="1311363" y="836104"/>
                  </a:lnTo>
                  <a:lnTo>
                    <a:pt x="1312456" y="838593"/>
                  </a:lnTo>
                  <a:close/>
                </a:path>
                <a:path w="1515109" h="1826895">
                  <a:moveTo>
                    <a:pt x="1449776" y="894257"/>
                  </a:moveTo>
                  <a:lnTo>
                    <a:pt x="1335138" y="894257"/>
                  </a:lnTo>
                  <a:lnTo>
                    <a:pt x="1334185" y="891717"/>
                  </a:lnTo>
                  <a:lnTo>
                    <a:pt x="1311862" y="837324"/>
                  </a:lnTo>
                  <a:lnTo>
                    <a:pt x="1312456" y="838593"/>
                  </a:lnTo>
                  <a:lnTo>
                    <a:pt x="1429300" y="838593"/>
                  </a:lnTo>
                  <a:lnTo>
                    <a:pt x="1435836" y="854570"/>
                  </a:lnTo>
                  <a:lnTo>
                    <a:pt x="1449776" y="894257"/>
                  </a:lnTo>
                  <a:close/>
                </a:path>
                <a:path w="1515109" h="1826895">
                  <a:moveTo>
                    <a:pt x="1334721" y="893237"/>
                  </a:moveTo>
                  <a:lnTo>
                    <a:pt x="1334099" y="891717"/>
                  </a:lnTo>
                  <a:lnTo>
                    <a:pt x="1334721" y="893237"/>
                  </a:lnTo>
                  <a:close/>
                </a:path>
                <a:path w="1515109" h="1826895">
                  <a:moveTo>
                    <a:pt x="1335138" y="894257"/>
                  </a:moveTo>
                  <a:lnTo>
                    <a:pt x="1334721" y="893237"/>
                  </a:lnTo>
                  <a:lnTo>
                    <a:pt x="1334185" y="891717"/>
                  </a:lnTo>
                  <a:lnTo>
                    <a:pt x="1335138" y="894257"/>
                  </a:lnTo>
                  <a:close/>
                </a:path>
                <a:path w="1515109" h="1826895">
                  <a:moveTo>
                    <a:pt x="1467934" y="951306"/>
                  </a:moveTo>
                  <a:lnTo>
                    <a:pt x="1355178" y="951306"/>
                  </a:lnTo>
                  <a:lnTo>
                    <a:pt x="1354327" y="948728"/>
                  </a:lnTo>
                  <a:lnTo>
                    <a:pt x="1334721" y="893237"/>
                  </a:lnTo>
                  <a:lnTo>
                    <a:pt x="1335138" y="894257"/>
                  </a:lnTo>
                  <a:lnTo>
                    <a:pt x="1449776" y="894257"/>
                  </a:lnTo>
                  <a:lnTo>
                    <a:pt x="1457667" y="916724"/>
                  </a:lnTo>
                  <a:lnTo>
                    <a:pt x="1467934" y="951306"/>
                  </a:lnTo>
                  <a:close/>
                </a:path>
                <a:path w="1515109" h="1826895">
                  <a:moveTo>
                    <a:pt x="1354628" y="949742"/>
                  </a:moveTo>
                  <a:lnTo>
                    <a:pt x="1354270" y="948728"/>
                  </a:lnTo>
                  <a:lnTo>
                    <a:pt x="1354628" y="949742"/>
                  </a:lnTo>
                  <a:close/>
                </a:path>
                <a:path w="1515109" h="1826895">
                  <a:moveTo>
                    <a:pt x="1355178" y="951306"/>
                  </a:moveTo>
                  <a:lnTo>
                    <a:pt x="1354628" y="949742"/>
                  </a:lnTo>
                  <a:lnTo>
                    <a:pt x="1354327" y="948728"/>
                  </a:lnTo>
                  <a:lnTo>
                    <a:pt x="1355178" y="951306"/>
                  </a:lnTo>
                  <a:close/>
                </a:path>
                <a:path w="1515109" h="1826895">
                  <a:moveTo>
                    <a:pt x="1483667" y="1009789"/>
                  </a:moveTo>
                  <a:lnTo>
                    <a:pt x="1372387" y="1009789"/>
                  </a:lnTo>
                  <a:lnTo>
                    <a:pt x="1371688" y="1007160"/>
                  </a:lnTo>
                  <a:lnTo>
                    <a:pt x="1354628" y="949742"/>
                  </a:lnTo>
                  <a:lnTo>
                    <a:pt x="1355178" y="951306"/>
                  </a:lnTo>
                  <a:lnTo>
                    <a:pt x="1467934" y="951306"/>
                  </a:lnTo>
                  <a:lnTo>
                    <a:pt x="1476565" y="980376"/>
                  </a:lnTo>
                  <a:lnTo>
                    <a:pt x="1483667" y="1009789"/>
                  </a:lnTo>
                  <a:close/>
                </a:path>
                <a:path w="1515109" h="1826895">
                  <a:moveTo>
                    <a:pt x="1372047" y="1008640"/>
                  </a:moveTo>
                  <a:lnTo>
                    <a:pt x="1371609" y="1007160"/>
                  </a:lnTo>
                  <a:lnTo>
                    <a:pt x="1372047" y="1008640"/>
                  </a:lnTo>
                  <a:close/>
                </a:path>
                <a:path w="1515109" h="1826895">
                  <a:moveTo>
                    <a:pt x="1372387" y="1009789"/>
                  </a:moveTo>
                  <a:lnTo>
                    <a:pt x="1372047" y="1008640"/>
                  </a:lnTo>
                  <a:lnTo>
                    <a:pt x="1371688" y="1007160"/>
                  </a:lnTo>
                  <a:lnTo>
                    <a:pt x="1372387" y="1009789"/>
                  </a:lnTo>
                  <a:close/>
                </a:path>
                <a:path w="1515109" h="1826895">
                  <a:moveTo>
                    <a:pt x="1423704" y="1081410"/>
                  </a:moveTo>
                  <a:lnTo>
                    <a:pt x="1404256" y="1074191"/>
                  </a:lnTo>
                  <a:lnTo>
                    <a:pt x="1388930" y="1060209"/>
                  </a:lnTo>
                  <a:lnTo>
                    <a:pt x="1379829" y="1040752"/>
                  </a:lnTo>
                  <a:lnTo>
                    <a:pt x="1372047" y="1008640"/>
                  </a:lnTo>
                  <a:lnTo>
                    <a:pt x="1372387" y="1009789"/>
                  </a:lnTo>
                  <a:lnTo>
                    <a:pt x="1483667" y="1009789"/>
                  </a:lnTo>
                  <a:lnTo>
                    <a:pt x="1484998" y="1015301"/>
                  </a:lnTo>
                  <a:lnTo>
                    <a:pt x="1485829" y="1036754"/>
                  </a:lnTo>
                  <a:lnTo>
                    <a:pt x="1478610" y="1056184"/>
                  </a:lnTo>
                  <a:lnTo>
                    <a:pt x="1464627" y="1071492"/>
                  </a:lnTo>
                  <a:lnTo>
                    <a:pt x="1445171" y="1080579"/>
                  </a:lnTo>
                  <a:lnTo>
                    <a:pt x="1423704" y="1081410"/>
                  </a:lnTo>
                  <a:close/>
                </a:path>
                <a:path w="1515109" h="1826895">
                  <a:moveTo>
                    <a:pt x="1513343" y="1479791"/>
                  </a:moveTo>
                  <a:lnTo>
                    <a:pt x="1404531" y="1479791"/>
                  </a:lnTo>
                  <a:lnTo>
                    <a:pt x="1404785" y="1477708"/>
                  </a:lnTo>
                  <a:lnTo>
                    <a:pt x="1413925" y="1431470"/>
                  </a:lnTo>
                  <a:lnTo>
                    <a:pt x="1445598" y="1405866"/>
                  </a:lnTo>
                  <a:lnTo>
                    <a:pt x="1466989" y="1403845"/>
                  </a:lnTo>
                  <a:lnTo>
                    <a:pt x="1487486" y="1410305"/>
                  </a:lnTo>
                  <a:lnTo>
                    <a:pt x="1503365" y="1423647"/>
                  </a:lnTo>
                  <a:lnTo>
                    <a:pt x="1513077" y="1441957"/>
                  </a:lnTo>
                  <a:lnTo>
                    <a:pt x="1515071" y="1463319"/>
                  </a:lnTo>
                  <a:lnTo>
                    <a:pt x="1513343" y="1479791"/>
                  </a:lnTo>
                  <a:close/>
                </a:path>
                <a:path w="1515109" h="1826895">
                  <a:moveTo>
                    <a:pt x="1404660" y="1478564"/>
                  </a:moveTo>
                  <a:lnTo>
                    <a:pt x="1404750" y="1477708"/>
                  </a:lnTo>
                  <a:lnTo>
                    <a:pt x="1404660" y="1478564"/>
                  </a:lnTo>
                  <a:close/>
                </a:path>
                <a:path w="1515109" h="1826895">
                  <a:moveTo>
                    <a:pt x="1404531" y="1479791"/>
                  </a:moveTo>
                  <a:lnTo>
                    <a:pt x="1404660" y="1478564"/>
                  </a:lnTo>
                  <a:lnTo>
                    <a:pt x="1404785" y="1477708"/>
                  </a:lnTo>
                  <a:lnTo>
                    <a:pt x="1404531" y="1479791"/>
                  </a:lnTo>
                  <a:close/>
                </a:path>
                <a:path w="1515109" h="1826895">
                  <a:moveTo>
                    <a:pt x="1506963" y="1527073"/>
                  </a:moveTo>
                  <a:lnTo>
                    <a:pt x="1397596" y="1527073"/>
                  </a:lnTo>
                  <a:lnTo>
                    <a:pt x="1397939" y="1524990"/>
                  </a:lnTo>
                  <a:lnTo>
                    <a:pt x="1404660" y="1478564"/>
                  </a:lnTo>
                  <a:lnTo>
                    <a:pt x="1404531" y="1479791"/>
                  </a:lnTo>
                  <a:lnTo>
                    <a:pt x="1513343" y="1479791"/>
                  </a:lnTo>
                  <a:lnTo>
                    <a:pt x="1512036" y="1492250"/>
                  </a:lnTo>
                  <a:lnTo>
                    <a:pt x="1506963" y="1527073"/>
                  </a:lnTo>
                  <a:close/>
                </a:path>
                <a:path w="1515109" h="1826895">
                  <a:moveTo>
                    <a:pt x="1397758" y="1525963"/>
                  </a:moveTo>
                  <a:lnTo>
                    <a:pt x="1397900" y="1524990"/>
                  </a:lnTo>
                  <a:lnTo>
                    <a:pt x="1397758" y="1525963"/>
                  </a:lnTo>
                  <a:close/>
                </a:path>
                <a:path w="1515109" h="1826895">
                  <a:moveTo>
                    <a:pt x="1397596" y="1527073"/>
                  </a:moveTo>
                  <a:lnTo>
                    <a:pt x="1397758" y="1525963"/>
                  </a:lnTo>
                  <a:lnTo>
                    <a:pt x="1397939" y="1524990"/>
                  </a:lnTo>
                  <a:lnTo>
                    <a:pt x="1397596" y="1527073"/>
                  </a:lnTo>
                  <a:close/>
                </a:path>
                <a:path w="1515109" h="1826895">
                  <a:moveTo>
                    <a:pt x="1498893" y="1573999"/>
                  </a:moveTo>
                  <a:lnTo>
                    <a:pt x="1388808" y="1573999"/>
                  </a:lnTo>
                  <a:lnTo>
                    <a:pt x="1389252" y="1571917"/>
                  </a:lnTo>
                  <a:lnTo>
                    <a:pt x="1397758" y="1525963"/>
                  </a:lnTo>
                  <a:lnTo>
                    <a:pt x="1397596" y="1527073"/>
                  </a:lnTo>
                  <a:lnTo>
                    <a:pt x="1506963" y="1527073"/>
                  </a:lnTo>
                  <a:lnTo>
                    <a:pt x="1504543" y="1543685"/>
                  </a:lnTo>
                  <a:lnTo>
                    <a:pt x="1498893" y="1573999"/>
                  </a:lnTo>
                  <a:close/>
                </a:path>
                <a:path w="1515109" h="1826895">
                  <a:moveTo>
                    <a:pt x="1388934" y="1573322"/>
                  </a:moveTo>
                  <a:lnTo>
                    <a:pt x="1389196" y="1571917"/>
                  </a:lnTo>
                  <a:lnTo>
                    <a:pt x="1388934" y="1573322"/>
                  </a:lnTo>
                  <a:close/>
                </a:path>
                <a:path w="1515109" h="1826895">
                  <a:moveTo>
                    <a:pt x="1388808" y="1573999"/>
                  </a:moveTo>
                  <a:lnTo>
                    <a:pt x="1388934" y="1573322"/>
                  </a:lnTo>
                  <a:lnTo>
                    <a:pt x="1389252" y="1571917"/>
                  </a:lnTo>
                  <a:lnTo>
                    <a:pt x="1388808" y="1573999"/>
                  </a:lnTo>
                  <a:close/>
                </a:path>
                <a:path w="1515109" h="1826895">
                  <a:moveTo>
                    <a:pt x="1489176" y="1620532"/>
                  </a:moveTo>
                  <a:lnTo>
                    <a:pt x="1378242" y="1620532"/>
                  </a:lnTo>
                  <a:lnTo>
                    <a:pt x="1378737" y="1618500"/>
                  </a:lnTo>
                  <a:lnTo>
                    <a:pt x="1388934" y="1573322"/>
                  </a:lnTo>
                  <a:lnTo>
                    <a:pt x="1388808" y="1573999"/>
                  </a:lnTo>
                  <a:lnTo>
                    <a:pt x="1498893" y="1573999"/>
                  </a:lnTo>
                  <a:lnTo>
                    <a:pt x="1495018" y="1594789"/>
                  </a:lnTo>
                  <a:lnTo>
                    <a:pt x="1489176" y="1620532"/>
                  </a:lnTo>
                  <a:close/>
                </a:path>
                <a:path w="1515109" h="1826895">
                  <a:moveTo>
                    <a:pt x="1378513" y="1619332"/>
                  </a:moveTo>
                  <a:lnTo>
                    <a:pt x="1378702" y="1618500"/>
                  </a:lnTo>
                  <a:lnTo>
                    <a:pt x="1378513" y="1619332"/>
                  </a:lnTo>
                  <a:close/>
                </a:path>
                <a:path w="1515109" h="1826895">
                  <a:moveTo>
                    <a:pt x="1378242" y="1620532"/>
                  </a:moveTo>
                  <a:lnTo>
                    <a:pt x="1378513" y="1619332"/>
                  </a:lnTo>
                  <a:lnTo>
                    <a:pt x="1378737" y="1618500"/>
                  </a:lnTo>
                  <a:lnTo>
                    <a:pt x="1378242" y="1620532"/>
                  </a:lnTo>
                  <a:close/>
                </a:path>
                <a:path w="1515109" h="1826895">
                  <a:moveTo>
                    <a:pt x="1477827" y="1666671"/>
                  </a:moveTo>
                  <a:lnTo>
                    <a:pt x="1365796" y="1666671"/>
                  </a:lnTo>
                  <a:lnTo>
                    <a:pt x="1366380" y="1664639"/>
                  </a:lnTo>
                  <a:lnTo>
                    <a:pt x="1378513" y="1619332"/>
                  </a:lnTo>
                  <a:lnTo>
                    <a:pt x="1378242" y="1620532"/>
                  </a:lnTo>
                  <a:lnTo>
                    <a:pt x="1489176" y="1620532"/>
                  </a:lnTo>
                  <a:lnTo>
                    <a:pt x="1483512" y="1645488"/>
                  </a:lnTo>
                  <a:lnTo>
                    <a:pt x="1477827" y="1666671"/>
                  </a:lnTo>
                  <a:close/>
                </a:path>
                <a:path w="1515109" h="1826895">
                  <a:moveTo>
                    <a:pt x="1366099" y="1665541"/>
                  </a:moveTo>
                  <a:lnTo>
                    <a:pt x="1366342" y="1664639"/>
                  </a:lnTo>
                  <a:lnTo>
                    <a:pt x="1366099" y="1665541"/>
                  </a:lnTo>
                  <a:close/>
                </a:path>
                <a:path w="1515109" h="1826895">
                  <a:moveTo>
                    <a:pt x="1365796" y="1666671"/>
                  </a:moveTo>
                  <a:lnTo>
                    <a:pt x="1366099" y="1665541"/>
                  </a:lnTo>
                  <a:lnTo>
                    <a:pt x="1366380" y="1664639"/>
                  </a:lnTo>
                  <a:lnTo>
                    <a:pt x="1365796" y="1666671"/>
                  </a:lnTo>
                  <a:close/>
                </a:path>
                <a:path w="1515109" h="1826895">
                  <a:moveTo>
                    <a:pt x="1464880" y="1712315"/>
                  </a:moveTo>
                  <a:lnTo>
                    <a:pt x="1351546" y="1712315"/>
                  </a:lnTo>
                  <a:lnTo>
                    <a:pt x="1352245" y="1710270"/>
                  </a:lnTo>
                  <a:lnTo>
                    <a:pt x="1366099" y="1665541"/>
                  </a:lnTo>
                  <a:lnTo>
                    <a:pt x="1365796" y="1666671"/>
                  </a:lnTo>
                  <a:lnTo>
                    <a:pt x="1477827" y="1666671"/>
                  </a:lnTo>
                  <a:lnTo>
                    <a:pt x="1470025" y="1695742"/>
                  </a:lnTo>
                  <a:lnTo>
                    <a:pt x="1464880" y="1712315"/>
                  </a:lnTo>
                  <a:close/>
                </a:path>
                <a:path w="1515109" h="1826895">
                  <a:moveTo>
                    <a:pt x="1351739" y="1711696"/>
                  </a:moveTo>
                  <a:lnTo>
                    <a:pt x="1352182" y="1710270"/>
                  </a:lnTo>
                  <a:lnTo>
                    <a:pt x="1351739" y="1711696"/>
                  </a:lnTo>
                  <a:close/>
                </a:path>
                <a:path w="1515109" h="1826895">
                  <a:moveTo>
                    <a:pt x="1351546" y="1712315"/>
                  </a:moveTo>
                  <a:lnTo>
                    <a:pt x="1351739" y="1711696"/>
                  </a:lnTo>
                  <a:lnTo>
                    <a:pt x="1352245" y="1710270"/>
                  </a:lnTo>
                  <a:lnTo>
                    <a:pt x="1351546" y="1712315"/>
                  </a:lnTo>
                  <a:close/>
                </a:path>
                <a:path w="1515109" h="1826895">
                  <a:moveTo>
                    <a:pt x="1390670" y="1826804"/>
                  </a:moveTo>
                  <a:lnTo>
                    <a:pt x="1369415" y="1823783"/>
                  </a:lnTo>
                  <a:lnTo>
                    <a:pt x="1350977" y="1812742"/>
                  </a:lnTo>
                  <a:lnTo>
                    <a:pt x="1338637" y="1796062"/>
                  </a:lnTo>
                  <a:lnTo>
                    <a:pt x="1333450" y="1775977"/>
                  </a:lnTo>
                  <a:lnTo>
                    <a:pt x="1336471" y="1754720"/>
                  </a:lnTo>
                  <a:lnTo>
                    <a:pt x="1351739" y="1711696"/>
                  </a:lnTo>
                  <a:lnTo>
                    <a:pt x="1351546" y="1712315"/>
                  </a:lnTo>
                  <a:lnTo>
                    <a:pt x="1464880" y="1712315"/>
                  </a:lnTo>
                  <a:lnTo>
                    <a:pt x="1454594" y="1745449"/>
                  </a:lnTo>
                  <a:lnTo>
                    <a:pt x="1438465" y="1790839"/>
                  </a:lnTo>
                  <a:lnTo>
                    <a:pt x="1427426" y="1809278"/>
                  </a:lnTo>
                  <a:lnTo>
                    <a:pt x="1410750" y="1821618"/>
                  </a:lnTo>
                  <a:lnTo>
                    <a:pt x="1390670" y="1826804"/>
                  </a:lnTo>
                  <a:close/>
                </a:path>
              </a:pathLst>
            </a:custGeom>
            <a:solidFill>
              <a:srgbClr val="FFC000"/>
            </a:solidFill>
          </p:spPr>
          <p:txBody>
            <a:bodyPr wrap="square" lIns="0" tIns="0" rIns="0" bIns="0" rtlCol="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556" y="1608396"/>
            <a:ext cx="4018915" cy="1171090"/>
          </a:xfrm>
          <a:prstGeom prst="rect">
            <a:avLst/>
          </a:prstGeom>
        </p:spPr>
        <p:txBody>
          <a:bodyPr vert="horz" wrap="square" lIns="0" tIns="38100" rIns="0" bIns="0" rtlCol="0">
            <a:spAutoFit/>
          </a:bodyPr>
          <a:lstStyle/>
          <a:p>
            <a:pPr marL="12700" marR="5080" algn="just">
              <a:lnSpc>
                <a:spcPct val="91500"/>
              </a:lnSpc>
              <a:spcBef>
                <a:spcPts val="300"/>
              </a:spcBef>
            </a:pPr>
            <a:r>
              <a:rPr lang="el-GR" sz="2000" dirty="0"/>
              <a:t>Παράδειγμα: χρήση των προβλέψεων που βασίζονται σε δεδομένα υγείας στα πλαίσια της ασφάλισης και της πρόσληψης προσωπικού</a:t>
            </a:r>
            <a:endParaRPr sz="2000" dirty="0"/>
          </a:p>
        </p:txBody>
      </p:sp>
      <p:sp>
        <p:nvSpPr>
          <p:cNvPr id="3" name="object 3"/>
          <p:cNvSpPr txBox="1"/>
          <p:nvPr/>
        </p:nvSpPr>
        <p:spPr>
          <a:xfrm>
            <a:off x="770556" y="2928159"/>
            <a:ext cx="3892550" cy="2946831"/>
          </a:xfrm>
          <a:prstGeom prst="rect">
            <a:avLst/>
          </a:prstGeom>
        </p:spPr>
        <p:txBody>
          <a:bodyPr vert="horz" wrap="square" lIns="0" tIns="29209" rIns="0" bIns="0" rtlCol="0">
            <a:spAutoFit/>
          </a:bodyPr>
          <a:lstStyle/>
          <a:p>
            <a:pPr marL="76200" marR="102870" indent="-64135">
              <a:lnSpc>
                <a:spcPct val="92100"/>
              </a:lnSpc>
              <a:spcBef>
                <a:spcPts val="229"/>
              </a:spcBef>
              <a:buSzPct val="92857"/>
              <a:buFont typeface="Arial"/>
              <a:buChar char="•"/>
              <a:tabLst>
                <a:tab pos="207010" algn="l"/>
              </a:tabLst>
            </a:pPr>
            <a:r>
              <a:rPr lang="el-GR" sz="1400" dirty="0">
                <a:latin typeface="Calibri"/>
                <a:cs typeface="Calibri"/>
              </a:rPr>
              <a:t>Οι προβλέψεις που βασίζονται σε δεδομένα υγείας στο πλαίσιο της ασφάλισης</a:t>
            </a:r>
            <a:r>
              <a:rPr sz="1400" spc="80" dirty="0">
                <a:latin typeface="Calibri"/>
                <a:cs typeface="Calibri"/>
              </a:rPr>
              <a:t> </a:t>
            </a:r>
            <a:r>
              <a:rPr lang="el-GR" sz="1400" b="1" dirty="0">
                <a:latin typeface="Calibri"/>
                <a:cs typeface="Calibri"/>
              </a:rPr>
              <a:t>σαφώς λιγότερης ευνοϊκής αξιολόγησης</a:t>
            </a:r>
            <a:endParaRPr sz="1400" dirty="0">
              <a:latin typeface="Calibri"/>
              <a:cs typeface="Calibri"/>
            </a:endParaRPr>
          </a:p>
          <a:p>
            <a:pPr marL="76200" marR="126364" indent="-64135">
              <a:lnSpc>
                <a:spcPts val="1490"/>
              </a:lnSpc>
              <a:spcBef>
                <a:spcPts val="955"/>
              </a:spcBef>
              <a:buSzPct val="92857"/>
              <a:buFont typeface="Arial"/>
              <a:buChar char="•"/>
              <a:tabLst>
                <a:tab pos="207010" algn="l"/>
              </a:tabLst>
            </a:pPr>
            <a:r>
              <a:rPr lang="el-GR" sz="1400" b="1" dirty="0">
                <a:latin typeface="Calibri"/>
                <a:cs typeface="Calibri"/>
              </a:rPr>
              <a:t>Κερδισμένοι</a:t>
            </a:r>
            <a:r>
              <a:rPr sz="1400" b="1" dirty="0">
                <a:latin typeface="Calibri"/>
                <a:cs typeface="Calibri"/>
              </a:rPr>
              <a:t>:</a:t>
            </a:r>
            <a:r>
              <a:rPr sz="1400" b="1" spc="75" dirty="0">
                <a:latin typeface="Calibri"/>
                <a:cs typeface="Calibri"/>
              </a:rPr>
              <a:t> </a:t>
            </a:r>
            <a:r>
              <a:rPr lang="el-GR" sz="1400" dirty="0">
                <a:latin typeface="Calibri"/>
                <a:cs typeface="Calibri"/>
              </a:rPr>
              <a:t>τα ασφαλισμένα άτομα που λαμβάνουν μια καλύτερη συμφωνία με βάση τις ευνοϊκές προοπτικές υγείας τους</a:t>
            </a:r>
            <a:r>
              <a:rPr sz="1400" spc="-10" dirty="0">
                <a:latin typeface="Calibri"/>
                <a:cs typeface="Calibri"/>
              </a:rPr>
              <a:t>.</a:t>
            </a:r>
            <a:endParaRPr sz="1400" dirty="0">
              <a:latin typeface="Calibri"/>
              <a:cs typeface="Calibri"/>
            </a:endParaRPr>
          </a:p>
          <a:p>
            <a:pPr marL="76200" marR="34925" indent="-64135">
              <a:lnSpc>
                <a:spcPts val="1610"/>
              </a:lnSpc>
              <a:spcBef>
                <a:spcPts val="810"/>
              </a:spcBef>
              <a:buSzPct val="92857"/>
              <a:buFont typeface="Arial"/>
              <a:buChar char="•"/>
              <a:tabLst>
                <a:tab pos="207010" algn="l"/>
              </a:tabLst>
            </a:pPr>
            <a:r>
              <a:rPr lang="el-GR" sz="1400" b="1" dirty="0">
                <a:latin typeface="Calibri"/>
                <a:cs typeface="Calibri"/>
              </a:rPr>
              <a:t>Χαμένοι</a:t>
            </a:r>
            <a:r>
              <a:rPr sz="1400" b="1" dirty="0">
                <a:latin typeface="Calibri"/>
                <a:cs typeface="Calibri"/>
              </a:rPr>
              <a:t>:</a:t>
            </a:r>
            <a:r>
              <a:rPr sz="1400" b="1" spc="50" dirty="0">
                <a:latin typeface="Calibri"/>
                <a:cs typeface="Calibri"/>
              </a:rPr>
              <a:t> </a:t>
            </a:r>
            <a:r>
              <a:rPr lang="el-GR" sz="1400" dirty="0">
                <a:latin typeface="Calibri"/>
                <a:cs typeface="Calibri"/>
              </a:rPr>
              <a:t>όσοι έχουν χειρότερη συμφωνία λόγω των δυσμενών προοπτικών τους</a:t>
            </a:r>
            <a:r>
              <a:rPr sz="1400" spc="-10" dirty="0">
                <a:latin typeface="Calibri"/>
                <a:cs typeface="Calibri"/>
              </a:rPr>
              <a:t>.</a:t>
            </a:r>
            <a:endParaRPr sz="1400" dirty="0">
              <a:latin typeface="Calibri"/>
              <a:cs typeface="Calibri"/>
            </a:endParaRPr>
          </a:p>
          <a:p>
            <a:pPr marL="76200" marR="5080" indent="-64135">
              <a:lnSpc>
                <a:spcPct val="92900"/>
              </a:lnSpc>
              <a:spcBef>
                <a:spcPts val="795"/>
              </a:spcBef>
              <a:buSzPct val="92857"/>
              <a:buFont typeface="Arial"/>
              <a:buChar char="•"/>
              <a:tabLst>
                <a:tab pos="207010" algn="l"/>
              </a:tabLst>
            </a:pPr>
            <a:r>
              <a:rPr lang="el-GR" sz="1400" dirty="0">
                <a:latin typeface="Calibri"/>
                <a:cs typeface="Calibri"/>
              </a:rPr>
              <a:t>Τα άτομα που βρίσκονται ήδη σε μειονεκτική θέση λόγω της ιατρικής τους κατάστασης θα υποστούν περαιτέρω μειονεκτήματα, </a:t>
            </a:r>
            <a:r>
              <a:rPr lang="el-GR" sz="1400" dirty="0" err="1">
                <a:latin typeface="Calibri"/>
                <a:cs typeface="Calibri"/>
              </a:rPr>
              <a:t>αποκλειόμενα</a:t>
            </a:r>
            <a:r>
              <a:rPr lang="el-GR" sz="1400" dirty="0">
                <a:latin typeface="Calibri"/>
                <a:cs typeface="Calibri"/>
              </a:rPr>
              <a:t> από την ασφάλιση ή υποκείμενα σε λιγότερο ευνοϊκούς όρους</a:t>
            </a:r>
            <a:r>
              <a:rPr sz="1400" spc="-10" dirty="0">
                <a:latin typeface="Calibri"/>
                <a:cs typeface="Calibri"/>
              </a:rPr>
              <a:t>.</a:t>
            </a:r>
            <a:endParaRPr sz="1400" dirty="0">
              <a:latin typeface="Calibri"/>
              <a:cs typeface="Calibri"/>
            </a:endParaRPr>
          </a:p>
        </p:txBody>
      </p:sp>
      <p:grpSp>
        <p:nvGrpSpPr>
          <p:cNvPr id="4" name="object 4"/>
          <p:cNvGrpSpPr/>
          <p:nvPr/>
        </p:nvGrpSpPr>
        <p:grpSpPr>
          <a:xfrm>
            <a:off x="5344121" y="850900"/>
            <a:ext cx="5197475" cy="5842000"/>
            <a:chOff x="5344121" y="850900"/>
            <a:chExt cx="5197475" cy="5842000"/>
          </a:xfrm>
        </p:grpSpPr>
        <p:sp>
          <p:nvSpPr>
            <p:cNvPr id="5" name="object 5"/>
            <p:cNvSpPr/>
            <p:nvPr/>
          </p:nvSpPr>
          <p:spPr>
            <a:xfrm>
              <a:off x="5344121" y="850900"/>
              <a:ext cx="5197475" cy="5842000"/>
            </a:xfrm>
            <a:custGeom>
              <a:avLst/>
              <a:gdLst/>
              <a:ahLst/>
              <a:cxnLst/>
              <a:rect l="l" t="t" r="r" b="b"/>
              <a:pathLst>
                <a:path w="5197475" h="5842000">
                  <a:moveTo>
                    <a:pt x="5196878" y="5842000"/>
                  </a:moveTo>
                  <a:lnTo>
                    <a:pt x="0" y="5842000"/>
                  </a:lnTo>
                  <a:lnTo>
                    <a:pt x="0" y="0"/>
                  </a:lnTo>
                  <a:lnTo>
                    <a:pt x="5196878" y="0"/>
                  </a:lnTo>
                  <a:lnTo>
                    <a:pt x="5196878" y="5842000"/>
                  </a:lnTo>
                  <a:close/>
                </a:path>
              </a:pathLst>
            </a:custGeom>
            <a:solidFill>
              <a:srgbClr val="C7C9C9"/>
            </a:solidFill>
          </p:spPr>
          <p:txBody>
            <a:bodyPr wrap="square" lIns="0" tIns="0" rIns="0" bIns="0" rtlCol="0"/>
            <a:lstStyle/>
            <a:p>
              <a:endParaRPr/>
            </a:p>
          </p:txBody>
        </p:sp>
        <p:pic>
          <p:nvPicPr>
            <p:cNvPr id="6" name="object 6"/>
            <p:cNvPicPr/>
            <p:nvPr/>
          </p:nvPicPr>
          <p:blipFill>
            <a:blip r:embed="rId2" cstate="print"/>
            <a:stretch>
              <a:fillRect/>
            </a:stretch>
          </p:blipFill>
          <p:spPr>
            <a:xfrm>
              <a:off x="5702807" y="1286763"/>
              <a:ext cx="4480560" cy="4998720"/>
            </a:xfrm>
            <a:prstGeom prst="rect">
              <a:avLst/>
            </a:prstGeom>
          </p:spPr>
        </p:pic>
        <p:sp>
          <p:nvSpPr>
            <p:cNvPr id="7" name="object 7"/>
            <p:cNvSpPr/>
            <p:nvPr/>
          </p:nvSpPr>
          <p:spPr>
            <a:xfrm>
              <a:off x="5757062" y="1326052"/>
              <a:ext cx="4371340" cy="4889500"/>
            </a:xfrm>
            <a:custGeom>
              <a:avLst/>
              <a:gdLst/>
              <a:ahLst/>
              <a:cxnLst/>
              <a:rect l="l" t="t" r="r" b="b"/>
              <a:pathLst>
                <a:path w="4371340" h="4889500">
                  <a:moveTo>
                    <a:pt x="4371327" y="4888906"/>
                  </a:moveTo>
                  <a:lnTo>
                    <a:pt x="0" y="4888906"/>
                  </a:lnTo>
                  <a:lnTo>
                    <a:pt x="0" y="0"/>
                  </a:lnTo>
                  <a:lnTo>
                    <a:pt x="4371327" y="0"/>
                  </a:lnTo>
                  <a:lnTo>
                    <a:pt x="4371327" y="4888906"/>
                  </a:lnTo>
                  <a:close/>
                </a:path>
              </a:pathLst>
            </a:custGeom>
            <a:solidFill>
              <a:srgbClr val="FFFFFF"/>
            </a:solidFill>
          </p:spPr>
          <p:txBody>
            <a:bodyPr wrap="square" lIns="0" tIns="0" rIns="0" bIns="0" rtlCol="0"/>
            <a:lstStyle/>
            <a:p>
              <a:endParaRPr/>
            </a:p>
          </p:txBody>
        </p:sp>
        <p:sp>
          <p:nvSpPr>
            <p:cNvPr id="8" name="object 8"/>
            <p:cNvSpPr/>
            <p:nvPr/>
          </p:nvSpPr>
          <p:spPr>
            <a:xfrm>
              <a:off x="5757062" y="1326052"/>
              <a:ext cx="4371340" cy="4889500"/>
            </a:xfrm>
            <a:custGeom>
              <a:avLst/>
              <a:gdLst/>
              <a:ahLst/>
              <a:cxnLst/>
              <a:rect l="l" t="t" r="r" b="b"/>
              <a:pathLst>
                <a:path w="4371340" h="4889500">
                  <a:moveTo>
                    <a:pt x="0" y="0"/>
                  </a:moveTo>
                  <a:lnTo>
                    <a:pt x="4371327" y="0"/>
                  </a:lnTo>
                  <a:lnTo>
                    <a:pt x="4371327" y="4888906"/>
                  </a:lnTo>
                  <a:lnTo>
                    <a:pt x="0" y="4888906"/>
                  </a:lnTo>
                  <a:lnTo>
                    <a:pt x="0" y="0"/>
                  </a:lnTo>
                  <a:close/>
                </a:path>
              </a:pathLst>
            </a:custGeom>
            <a:ln w="8115">
              <a:solidFill>
                <a:srgbClr val="C7C9C9"/>
              </a:solidFill>
            </a:ln>
          </p:spPr>
          <p:txBody>
            <a:bodyPr wrap="square" lIns="0" tIns="0" rIns="0" bIns="0" rtlCol="0"/>
            <a:lstStyle/>
            <a:p>
              <a:endParaRPr/>
            </a:p>
          </p:txBody>
        </p:sp>
        <p:pic>
          <p:nvPicPr>
            <p:cNvPr id="9" name="object 9"/>
            <p:cNvPicPr/>
            <p:nvPr/>
          </p:nvPicPr>
          <p:blipFill>
            <a:blip r:embed="rId3" cstate="print"/>
            <a:stretch>
              <a:fillRect/>
            </a:stretch>
          </p:blipFill>
          <p:spPr>
            <a:xfrm>
              <a:off x="6035786" y="2498097"/>
              <a:ext cx="3813507" cy="2544836"/>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561" y="1379796"/>
            <a:ext cx="4018915" cy="1171090"/>
          </a:xfrm>
          <a:prstGeom prst="rect">
            <a:avLst/>
          </a:prstGeom>
        </p:spPr>
        <p:txBody>
          <a:bodyPr vert="horz" wrap="square" lIns="0" tIns="38100" rIns="0" bIns="0" rtlCol="0">
            <a:spAutoFit/>
          </a:bodyPr>
          <a:lstStyle/>
          <a:p>
            <a:pPr marL="12700" marR="5080" algn="just">
              <a:lnSpc>
                <a:spcPct val="91500"/>
              </a:lnSpc>
              <a:spcBef>
                <a:spcPts val="300"/>
              </a:spcBef>
            </a:pPr>
            <a:r>
              <a:rPr lang="el-GR" sz="2000" dirty="0"/>
              <a:t>Παράδειγμα: χρήση των προβλέψεων που βασίζονται σε δεδομένα υγείας στα πλαίσια της ασφάλισης και της πρόσληψης προσωπικού</a:t>
            </a:r>
            <a:endParaRPr sz="2000" dirty="0"/>
          </a:p>
        </p:txBody>
      </p:sp>
      <p:sp>
        <p:nvSpPr>
          <p:cNvPr id="3" name="object 3"/>
          <p:cNvSpPr txBox="1"/>
          <p:nvPr/>
        </p:nvSpPr>
        <p:spPr>
          <a:xfrm>
            <a:off x="493561" y="2688901"/>
            <a:ext cx="4366260" cy="4379789"/>
          </a:xfrm>
          <a:prstGeom prst="rect">
            <a:avLst/>
          </a:prstGeom>
        </p:spPr>
        <p:txBody>
          <a:bodyPr vert="horz" wrap="square" lIns="0" tIns="38735" rIns="0" bIns="0" rtlCol="0">
            <a:spAutoFit/>
          </a:bodyPr>
          <a:lstStyle/>
          <a:p>
            <a:pPr marL="207010" marR="6350" indent="-194945">
              <a:lnSpc>
                <a:spcPct val="89800"/>
              </a:lnSpc>
              <a:spcBef>
                <a:spcPts val="305"/>
              </a:spcBef>
              <a:tabLst>
                <a:tab pos="1186815" algn="l"/>
                <a:tab pos="1256030" algn="l"/>
                <a:tab pos="1347470" algn="l"/>
                <a:tab pos="1372235" algn="l"/>
                <a:tab pos="1574165" algn="l"/>
                <a:tab pos="1837055" algn="l"/>
                <a:tab pos="2035810" algn="l"/>
                <a:tab pos="2202815" algn="l"/>
                <a:tab pos="2286635" algn="l"/>
                <a:tab pos="2424430" algn="l"/>
                <a:tab pos="2576195" algn="l"/>
                <a:tab pos="2900045" algn="l"/>
                <a:tab pos="2959735" algn="l"/>
                <a:tab pos="3012440" algn="l"/>
                <a:tab pos="3456304" algn="l"/>
                <a:tab pos="3589654" algn="l"/>
                <a:tab pos="3657600" algn="l"/>
                <a:tab pos="3806190" algn="l"/>
                <a:tab pos="3990340" algn="l"/>
                <a:tab pos="4142740" algn="l"/>
              </a:tabLst>
            </a:pPr>
            <a:r>
              <a:rPr sz="1700" spc="-10" dirty="0">
                <a:latin typeface="Verdana"/>
                <a:cs typeface="Verdana"/>
              </a:rPr>
              <a:t>Ø</a:t>
            </a:r>
            <a:r>
              <a:rPr lang="en-US" sz="1700" spc="-10" dirty="0">
                <a:latin typeface="Verdana"/>
                <a:cs typeface="Verdana"/>
              </a:rPr>
              <a:t> </a:t>
            </a:r>
            <a:r>
              <a:rPr lang="el-GR" sz="1700" spc="-10" dirty="0">
                <a:latin typeface="Calibri"/>
                <a:cs typeface="Calibri"/>
              </a:rPr>
              <a:t>Οι ασφαλιστικές εταιρείες που θα έχουν τη δυνατότητα να διακρίνουν τους κινδύνους που αφορούν διαφορετικούς αιτητές θα έχουν </a:t>
            </a:r>
            <a:r>
              <a:rPr lang="el-GR" sz="1700" b="1" spc="-10" dirty="0">
                <a:latin typeface="Calibri"/>
                <a:cs typeface="Calibri"/>
              </a:rPr>
              <a:t>ανταγωνιστικό πλεονέκτημα</a:t>
            </a:r>
            <a:r>
              <a:rPr lang="el-GR" sz="1700" spc="-10" dirty="0">
                <a:latin typeface="Calibri"/>
                <a:cs typeface="Calibri"/>
              </a:rPr>
              <a:t>, καθώς θα είναι σε θέση να παρέχουν καλύτερους όρους σε λιγότερο επικίνδυνους αιτητές, με αποτέλεσμα οι ασφαλιστές να πιέζονται να συλλέγουν όσο το δυνατόν περισσότερα προσωπικά δεδομένα.</a:t>
            </a:r>
            <a:r>
              <a:rPr sz="1700" spc="-10" dirty="0">
                <a:latin typeface="Calibri"/>
                <a:cs typeface="Calibri"/>
              </a:rPr>
              <a:t>.</a:t>
            </a:r>
            <a:endParaRPr sz="1700" dirty="0">
              <a:latin typeface="Calibri"/>
              <a:cs typeface="Calibri"/>
            </a:endParaRPr>
          </a:p>
          <a:p>
            <a:pPr marL="207010" marR="5080" indent="-194945" algn="just">
              <a:lnSpc>
                <a:spcPct val="89800"/>
              </a:lnSpc>
              <a:spcBef>
                <a:spcPts val="785"/>
              </a:spcBef>
            </a:pPr>
            <a:r>
              <a:rPr sz="1700" dirty="0">
                <a:latin typeface="Verdana"/>
                <a:cs typeface="Verdana"/>
              </a:rPr>
              <a:t>Ø</a:t>
            </a:r>
            <a:r>
              <a:rPr lang="en-US" sz="1700" dirty="0">
                <a:latin typeface="Verdana"/>
                <a:cs typeface="Verdana"/>
              </a:rPr>
              <a:t> </a:t>
            </a:r>
            <a:r>
              <a:rPr lang="el-GR" sz="1700" b="1" dirty="0">
                <a:latin typeface="Calibri"/>
                <a:cs typeface="Calibri"/>
              </a:rPr>
              <a:t>Ακόμη λιγότερο αξιέπαινη θα ήταν η χρήση των προβλέψεων σχετικά με την υγεία στο πλαίσιο των προσλήψεων</a:t>
            </a:r>
            <a:r>
              <a:rPr lang="el-GR" sz="1700" dirty="0">
                <a:latin typeface="Calibri"/>
                <a:cs typeface="Calibri"/>
              </a:rPr>
              <a:t>, η οποία θα συνεπαγόταν την επιβάρυνση των λιγότερο υγιών ανθρώπων με ανεργία ή με σκληρότερες συνθήκες εργασίας.   Ο ανταγωνισμός μεταξύ των εταιρειών επίσης θα επηρεαζόταν και η πίεση για τη συλλογή δεδομένων υγείας θα αυξανόταν.</a:t>
            </a:r>
            <a:endParaRPr sz="1700" dirty="0">
              <a:latin typeface="Calibri"/>
              <a:cs typeface="Calibri"/>
            </a:endParaRPr>
          </a:p>
        </p:txBody>
      </p:sp>
      <p:grpSp>
        <p:nvGrpSpPr>
          <p:cNvPr id="4" name="object 4"/>
          <p:cNvGrpSpPr/>
          <p:nvPr/>
        </p:nvGrpSpPr>
        <p:grpSpPr>
          <a:xfrm>
            <a:off x="5344121" y="850900"/>
            <a:ext cx="5197475" cy="5842000"/>
            <a:chOff x="5344121" y="850900"/>
            <a:chExt cx="5197475" cy="5842000"/>
          </a:xfrm>
        </p:grpSpPr>
        <p:sp>
          <p:nvSpPr>
            <p:cNvPr id="5" name="object 5"/>
            <p:cNvSpPr/>
            <p:nvPr/>
          </p:nvSpPr>
          <p:spPr>
            <a:xfrm>
              <a:off x="5344121" y="850900"/>
              <a:ext cx="5197475" cy="5842000"/>
            </a:xfrm>
            <a:custGeom>
              <a:avLst/>
              <a:gdLst/>
              <a:ahLst/>
              <a:cxnLst/>
              <a:rect l="l" t="t" r="r" b="b"/>
              <a:pathLst>
                <a:path w="5197475" h="5842000">
                  <a:moveTo>
                    <a:pt x="5196878" y="5842000"/>
                  </a:moveTo>
                  <a:lnTo>
                    <a:pt x="0" y="5842000"/>
                  </a:lnTo>
                  <a:lnTo>
                    <a:pt x="0" y="0"/>
                  </a:lnTo>
                  <a:lnTo>
                    <a:pt x="5196878" y="0"/>
                  </a:lnTo>
                  <a:lnTo>
                    <a:pt x="5196878" y="5842000"/>
                  </a:lnTo>
                  <a:close/>
                </a:path>
              </a:pathLst>
            </a:custGeom>
            <a:solidFill>
              <a:srgbClr val="C7C9C9"/>
            </a:solidFill>
          </p:spPr>
          <p:txBody>
            <a:bodyPr wrap="square" lIns="0" tIns="0" rIns="0" bIns="0" rtlCol="0"/>
            <a:lstStyle/>
            <a:p>
              <a:endParaRPr/>
            </a:p>
          </p:txBody>
        </p:sp>
        <p:pic>
          <p:nvPicPr>
            <p:cNvPr id="6" name="object 6"/>
            <p:cNvPicPr/>
            <p:nvPr/>
          </p:nvPicPr>
          <p:blipFill>
            <a:blip r:embed="rId2" cstate="print"/>
            <a:stretch>
              <a:fillRect/>
            </a:stretch>
          </p:blipFill>
          <p:spPr>
            <a:xfrm>
              <a:off x="5702807" y="1286763"/>
              <a:ext cx="4480560" cy="4998720"/>
            </a:xfrm>
            <a:prstGeom prst="rect">
              <a:avLst/>
            </a:prstGeom>
          </p:spPr>
        </p:pic>
        <p:sp>
          <p:nvSpPr>
            <p:cNvPr id="7" name="object 7"/>
            <p:cNvSpPr/>
            <p:nvPr/>
          </p:nvSpPr>
          <p:spPr>
            <a:xfrm>
              <a:off x="5757062" y="1326052"/>
              <a:ext cx="4371340" cy="4889500"/>
            </a:xfrm>
            <a:custGeom>
              <a:avLst/>
              <a:gdLst/>
              <a:ahLst/>
              <a:cxnLst/>
              <a:rect l="l" t="t" r="r" b="b"/>
              <a:pathLst>
                <a:path w="4371340" h="4889500">
                  <a:moveTo>
                    <a:pt x="4371327" y="4888906"/>
                  </a:moveTo>
                  <a:lnTo>
                    <a:pt x="0" y="4888906"/>
                  </a:lnTo>
                  <a:lnTo>
                    <a:pt x="0" y="0"/>
                  </a:lnTo>
                  <a:lnTo>
                    <a:pt x="4371327" y="0"/>
                  </a:lnTo>
                  <a:lnTo>
                    <a:pt x="4371327" y="4888906"/>
                  </a:lnTo>
                  <a:close/>
                </a:path>
              </a:pathLst>
            </a:custGeom>
            <a:solidFill>
              <a:srgbClr val="FFFFFF"/>
            </a:solidFill>
          </p:spPr>
          <p:txBody>
            <a:bodyPr wrap="square" lIns="0" tIns="0" rIns="0" bIns="0" rtlCol="0"/>
            <a:lstStyle/>
            <a:p>
              <a:endParaRPr/>
            </a:p>
          </p:txBody>
        </p:sp>
        <p:sp>
          <p:nvSpPr>
            <p:cNvPr id="8" name="object 8"/>
            <p:cNvSpPr/>
            <p:nvPr/>
          </p:nvSpPr>
          <p:spPr>
            <a:xfrm>
              <a:off x="5757062" y="1326052"/>
              <a:ext cx="4371340" cy="4889500"/>
            </a:xfrm>
            <a:custGeom>
              <a:avLst/>
              <a:gdLst/>
              <a:ahLst/>
              <a:cxnLst/>
              <a:rect l="l" t="t" r="r" b="b"/>
              <a:pathLst>
                <a:path w="4371340" h="4889500">
                  <a:moveTo>
                    <a:pt x="0" y="0"/>
                  </a:moveTo>
                  <a:lnTo>
                    <a:pt x="4371327" y="0"/>
                  </a:lnTo>
                  <a:lnTo>
                    <a:pt x="4371327" y="4888906"/>
                  </a:lnTo>
                  <a:lnTo>
                    <a:pt x="0" y="4888906"/>
                  </a:lnTo>
                  <a:lnTo>
                    <a:pt x="0" y="0"/>
                  </a:lnTo>
                  <a:close/>
                </a:path>
              </a:pathLst>
            </a:custGeom>
            <a:ln w="8115">
              <a:solidFill>
                <a:srgbClr val="C7C9C9"/>
              </a:solidFill>
            </a:ln>
          </p:spPr>
          <p:txBody>
            <a:bodyPr wrap="square" lIns="0" tIns="0" rIns="0" bIns="0" rtlCol="0"/>
            <a:lstStyle/>
            <a:p>
              <a:endParaRPr/>
            </a:p>
          </p:txBody>
        </p:sp>
        <p:pic>
          <p:nvPicPr>
            <p:cNvPr id="9" name="object 9"/>
            <p:cNvPicPr/>
            <p:nvPr/>
          </p:nvPicPr>
          <p:blipFill>
            <a:blip r:embed="rId3" cstate="print"/>
            <a:stretch>
              <a:fillRect/>
            </a:stretch>
          </p:blipFill>
          <p:spPr>
            <a:xfrm>
              <a:off x="6035786" y="2297950"/>
              <a:ext cx="3813507" cy="2945140"/>
            </a:xfrm>
            <a:prstGeom prst="rect">
              <a:avLst/>
            </a:prstGeom>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5405488"/>
            <a:ext cx="10388600" cy="1287780"/>
            <a:chOff x="152400" y="5405488"/>
            <a:chExt cx="10388600" cy="1287780"/>
          </a:xfrm>
        </p:grpSpPr>
        <p:sp>
          <p:nvSpPr>
            <p:cNvPr id="3" name="object 3"/>
            <p:cNvSpPr/>
            <p:nvPr/>
          </p:nvSpPr>
          <p:spPr>
            <a:xfrm>
              <a:off x="5973813" y="5405488"/>
              <a:ext cx="4567555" cy="1287780"/>
            </a:xfrm>
            <a:custGeom>
              <a:avLst/>
              <a:gdLst/>
              <a:ahLst/>
              <a:cxnLst/>
              <a:rect l="l" t="t" r="r" b="b"/>
              <a:pathLst>
                <a:path w="4567555" h="1287779">
                  <a:moveTo>
                    <a:pt x="4567186" y="1287411"/>
                  </a:moveTo>
                  <a:lnTo>
                    <a:pt x="0" y="1287411"/>
                  </a:lnTo>
                  <a:lnTo>
                    <a:pt x="594423" y="0"/>
                  </a:lnTo>
                  <a:lnTo>
                    <a:pt x="4567186" y="0"/>
                  </a:lnTo>
                  <a:lnTo>
                    <a:pt x="4567186" y="1287411"/>
                  </a:lnTo>
                  <a:close/>
                </a:path>
              </a:pathLst>
            </a:custGeom>
            <a:solidFill>
              <a:srgbClr val="3F3F3F">
                <a:alpha val="84709"/>
              </a:srgbClr>
            </a:solidFill>
          </p:spPr>
          <p:txBody>
            <a:bodyPr wrap="square" lIns="0" tIns="0" rIns="0" bIns="0" rtlCol="0"/>
            <a:lstStyle/>
            <a:p>
              <a:endParaRPr/>
            </a:p>
          </p:txBody>
        </p:sp>
        <p:sp>
          <p:nvSpPr>
            <p:cNvPr id="4" name="object 4"/>
            <p:cNvSpPr/>
            <p:nvPr/>
          </p:nvSpPr>
          <p:spPr>
            <a:xfrm>
              <a:off x="152400" y="5405488"/>
              <a:ext cx="6260465" cy="1287780"/>
            </a:xfrm>
            <a:custGeom>
              <a:avLst/>
              <a:gdLst/>
              <a:ahLst/>
              <a:cxnLst/>
              <a:rect l="l" t="t" r="r" b="b"/>
              <a:pathLst>
                <a:path w="6260465" h="1287779">
                  <a:moveTo>
                    <a:pt x="5665495" y="1287411"/>
                  </a:moveTo>
                  <a:lnTo>
                    <a:pt x="0" y="1287411"/>
                  </a:lnTo>
                  <a:lnTo>
                    <a:pt x="0" y="0"/>
                  </a:lnTo>
                  <a:lnTo>
                    <a:pt x="2049907" y="0"/>
                  </a:lnTo>
                  <a:lnTo>
                    <a:pt x="2049907" y="2184"/>
                  </a:lnTo>
                  <a:lnTo>
                    <a:pt x="6258897" y="2184"/>
                  </a:lnTo>
                  <a:lnTo>
                    <a:pt x="5665495" y="1287411"/>
                  </a:lnTo>
                  <a:close/>
                </a:path>
                <a:path w="6260465" h="1287779">
                  <a:moveTo>
                    <a:pt x="6258897" y="2184"/>
                  </a:moveTo>
                  <a:lnTo>
                    <a:pt x="2386812" y="2184"/>
                  </a:lnTo>
                  <a:lnTo>
                    <a:pt x="2386812" y="0"/>
                  </a:lnTo>
                  <a:lnTo>
                    <a:pt x="6259906" y="0"/>
                  </a:lnTo>
                  <a:lnTo>
                    <a:pt x="6258897" y="2184"/>
                  </a:lnTo>
                  <a:close/>
                </a:path>
              </a:pathLst>
            </a:custGeom>
            <a:solidFill>
              <a:srgbClr val="CFCDCD"/>
            </a:solidFill>
          </p:spPr>
          <p:txBody>
            <a:bodyPr wrap="square" lIns="0" tIns="0" rIns="0" bIns="0" rtlCol="0"/>
            <a:lstStyle/>
            <a:p>
              <a:endParaRPr/>
            </a:p>
          </p:txBody>
        </p:sp>
      </p:grpSp>
      <p:sp>
        <p:nvSpPr>
          <p:cNvPr id="5" name="object 5"/>
          <p:cNvSpPr txBox="1"/>
          <p:nvPr/>
        </p:nvSpPr>
        <p:spPr>
          <a:xfrm>
            <a:off x="934428" y="5723237"/>
            <a:ext cx="5174272" cy="505267"/>
          </a:xfrm>
          <a:prstGeom prst="rect">
            <a:avLst/>
          </a:prstGeom>
        </p:spPr>
        <p:txBody>
          <a:bodyPr vert="horz" wrap="square" lIns="0" tIns="12700" rIns="0" bIns="0" rtlCol="0">
            <a:spAutoFit/>
          </a:bodyPr>
          <a:lstStyle/>
          <a:p>
            <a:pPr marL="12700">
              <a:lnSpc>
                <a:spcPct val="100000"/>
              </a:lnSpc>
              <a:spcBef>
                <a:spcPts val="100"/>
              </a:spcBef>
            </a:pPr>
            <a:r>
              <a:rPr lang="el-GR" sz="3200" spc="-50" dirty="0">
                <a:solidFill>
                  <a:srgbClr val="2F2F2F"/>
                </a:solidFill>
                <a:latin typeface="Calibri"/>
                <a:cs typeface="Calibri"/>
              </a:rPr>
              <a:t>Παράδειγμα: διακρίσεις τιμών</a:t>
            </a:r>
            <a:endParaRPr sz="3200" dirty="0">
              <a:latin typeface="Calibri"/>
              <a:cs typeface="Calibri"/>
            </a:endParaRPr>
          </a:p>
        </p:txBody>
      </p:sp>
      <p:sp>
        <p:nvSpPr>
          <p:cNvPr id="6" name="object 6"/>
          <p:cNvSpPr txBox="1"/>
          <p:nvPr/>
        </p:nvSpPr>
        <p:spPr>
          <a:xfrm>
            <a:off x="717519" y="1782636"/>
            <a:ext cx="4805680" cy="3055067"/>
          </a:xfrm>
          <a:prstGeom prst="rect">
            <a:avLst/>
          </a:prstGeom>
        </p:spPr>
        <p:txBody>
          <a:bodyPr vert="horz" wrap="square" lIns="0" tIns="42545" rIns="0" bIns="0" rtlCol="0">
            <a:spAutoFit/>
          </a:bodyPr>
          <a:lstStyle/>
          <a:p>
            <a:pPr marL="12700" marR="5080">
              <a:lnSpc>
                <a:spcPct val="89500"/>
              </a:lnSpc>
              <a:spcBef>
                <a:spcPts val="335"/>
              </a:spcBef>
              <a:tabLst>
                <a:tab pos="763905" algn="l"/>
                <a:tab pos="1046480" algn="l"/>
                <a:tab pos="2249170" algn="l"/>
                <a:tab pos="2652395" algn="l"/>
                <a:tab pos="3335020" algn="l"/>
                <a:tab pos="3686175" algn="l"/>
                <a:tab pos="4168140" algn="l"/>
              </a:tabLst>
            </a:pPr>
            <a:r>
              <a:rPr lang="el-GR" sz="1900" b="1" spc="-10" dirty="0">
                <a:latin typeface="Calibri"/>
                <a:cs typeface="Calibri"/>
              </a:rPr>
              <a:t>Διάκριση τιμών: </a:t>
            </a:r>
            <a:r>
              <a:rPr lang="el-GR" sz="1900" spc="-10" dirty="0">
                <a:latin typeface="Calibri"/>
                <a:cs typeface="Calibri"/>
              </a:rPr>
              <a:t>διαφορετικές τιμές και διαφορετικοί όροι για διαφορετικούς καταναλωτές, ανάλογα με τις προβλέψεις για την προθυμία τους να πληρώσουν</a:t>
            </a:r>
            <a:r>
              <a:rPr sz="1900" spc="-20" dirty="0">
                <a:latin typeface="Calibri"/>
                <a:cs typeface="Calibri"/>
              </a:rPr>
              <a:t>.</a:t>
            </a:r>
            <a:endParaRPr sz="1900" dirty="0">
              <a:latin typeface="Calibri"/>
              <a:cs typeface="Calibri"/>
            </a:endParaRPr>
          </a:p>
          <a:p>
            <a:pPr marL="12700">
              <a:lnSpc>
                <a:spcPct val="100000"/>
              </a:lnSpc>
              <a:spcBef>
                <a:spcPts val="505"/>
              </a:spcBef>
            </a:pPr>
            <a:r>
              <a:rPr lang="el-GR" sz="1900" b="1" spc="-10" dirty="0">
                <a:latin typeface="Calibri"/>
                <a:cs typeface="Calibri"/>
              </a:rPr>
              <a:t>Κίνδυνοι</a:t>
            </a:r>
            <a:r>
              <a:rPr sz="1900" spc="-10" dirty="0">
                <a:latin typeface="Calibri"/>
                <a:cs typeface="Calibri"/>
              </a:rPr>
              <a:t>:</a:t>
            </a:r>
            <a:endParaRPr sz="1900" dirty="0">
              <a:latin typeface="Calibri"/>
              <a:cs typeface="Calibri"/>
            </a:endParaRPr>
          </a:p>
          <a:p>
            <a:pPr marL="401955">
              <a:lnSpc>
                <a:spcPct val="100000"/>
              </a:lnSpc>
              <a:spcBef>
                <a:spcPts val="330"/>
              </a:spcBef>
            </a:pPr>
            <a:r>
              <a:rPr sz="1500" dirty="0">
                <a:latin typeface="Verdana"/>
                <a:cs typeface="Verdana"/>
              </a:rPr>
              <a:t>Ø</a:t>
            </a:r>
            <a:r>
              <a:rPr lang="el-GR" sz="1500" dirty="0">
                <a:latin typeface="Verdana"/>
                <a:cs typeface="Verdana"/>
              </a:rPr>
              <a:t> </a:t>
            </a:r>
            <a:r>
              <a:rPr lang="el-GR" sz="1500" dirty="0">
                <a:latin typeface="Calibri"/>
                <a:cs typeface="Calibri"/>
              </a:rPr>
              <a:t>βλάπτει τους καταναλωτές</a:t>
            </a:r>
            <a:endParaRPr lang="en-US" sz="1500" dirty="0">
              <a:latin typeface="Calibri"/>
              <a:cs typeface="Calibri"/>
            </a:endParaRPr>
          </a:p>
          <a:p>
            <a:pPr marL="596900" marR="28575" indent="-194945">
              <a:lnSpc>
                <a:spcPts val="1780"/>
              </a:lnSpc>
              <a:spcBef>
                <a:spcPts val="484"/>
              </a:spcBef>
            </a:pPr>
            <a:r>
              <a:rPr lang="en-US" sz="1700" dirty="0">
                <a:latin typeface="Verdana"/>
                <a:cs typeface="Verdana"/>
              </a:rPr>
              <a:t>Ø </a:t>
            </a:r>
            <a:r>
              <a:rPr lang="el-GR" sz="1600" dirty="0">
                <a:latin typeface="Calibri"/>
                <a:cs typeface="Calibri"/>
              </a:rPr>
              <a:t>τα άτομα μπορεί να στερηθούν την πρόσβαση σε ορισμένες ευκαιρίες </a:t>
            </a:r>
            <a:endParaRPr lang="en-US" sz="1600" dirty="0">
              <a:latin typeface="Calibri"/>
              <a:cs typeface="Calibri"/>
            </a:endParaRPr>
          </a:p>
          <a:p>
            <a:pPr marL="401955">
              <a:lnSpc>
                <a:spcPct val="100000"/>
              </a:lnSpc>
              <a:spcBef>
                <a:spcPts val="250"/>
              </a:spcBef>
            </a:pPr>
            <a:r>
              <a:rPr sz="1500" dirty="0">
                <a:latin typeface="Verdana"/>
                <a:cs typeface="Verdana"/>
              </a:rPr>
              <a:t>Ø</a:t>
            </a:r>
            <a:r>
              <a:rPr lang="el-GR" sz="1500" dirty="0">
                <a:latin typeface="Verdana"/>
                <a:cs typeface="Verdana"/>
              </a:rPr>
              <a:t> </a:t>
            </a:r>
            <a:r>
              <a:rPr lang="el-GR" sz="1500" dirty="0">
                <a:latin typeface="Calibri"/>
                <a:cs typeface="Calibri"/>
              </a:rPr>
              <a:t>επηρεάζουν την λειτουργία των αγορών</a:t>
            </a:r>
            <a:endParaRPr sz="1500" dirty="0">
              <a:latin typeface="Calibri"/>
              <a:cs typeface="Calibri"/>
            </a:endParaRPr>
          </a:p>
          <a:p>
            <a:pPr marL="401955">
              <a:lnSpc>
                <a:spcPct val="100000"/>
              </a:lnSpc>
              <a:spcBef>
                <a:spcPts val="290"/>
              </a:spcBef>
            </a:pPr>
            <a:r>
              <a:rPr sz="1500" dirty="0">
                <a:latin typeface="Verdana"/>
                <a:cs typeface="Verdana"/>
              </a:rPr>
              <a:t>Ø</a:t>
            </a:r>
            <a:r>
              <a:rPr lang="el-GR" sz="1500" dirty="0">
                <a:latin typeface="Verdana"/>
                <a:cs typeface="Verdana"/>
              </a:rPr>
              <a:t> </a:t>
            </a:r>
            <a:r>
              <a:rPr lang="el-GR" sz="1500" dirty="0">
                <a:latin typeface="Calibri"/>
                <a:cs typeface="Calibri"/>
              </a:rPr>
              <a:t>μπορεί να είναι άδικες(;)</a:t>
            </a:r>
            <a:endParaRPr sz="1500" dirty="0">
              <a:latin typeface="Calibri"/>
              <a:cs typeface="Calibri"/>
            </a:endParaRPr>
          </a:p>
          <a:p>
            <a:pPr marL="401955">
              <a:lnSpc>
                <a:spcPct val="100000"/>
              </a:lnSpc>
              <a:spcBef>
                <a:spcPts val="310"/>
              </a:spcBef>
            </a:pPr>
            <a:r>
              <a:rPr sz="1500" dirty="0">
                <a:latin typeface="Verdana"/>
                <a:cs typeface="Verdana"/>
              </a:rPr>
              <a:t>Ø</a:t>
            </a:r>
            <a:r>
              <a:rPr lang="el-GR" sz="1500" dirty="0">
                <a:latin typeface="Verdana"/>
                <a:cs typeface="Verdana"/>
              </a:rPr>
              <a:t> </a:t>
            </a:r>
            <a:r>
              <a:rPr lang="el-GR" sz="1500" dirty="0">
                <a:latin typeface="Calibri"/>
                <a:cs typeface="Calibri"/>
              </a:rPr>
              <a:t>υπονομεύει την αποτελεσματικότητα της οικονομίας</a:t>
            </a:r>
            <a:endParaRPr sz="1500" dirty="0">
              <a:latin typeface="Calibri"/>
              <a:cs typeface="Calibri"/>
            </a:endParaRPr>
          </a:p>
        </p:txBody>
      </p:sp>
      <p:pic>
        <p:nvPicPr>
          <p:cNvPr id="7" name="object 7"/>
          <p:cNvPicPr/>
          <p:nvPr/>
        </p:nvPicPr>
        <p:blipFill>
          <a:blip r:embed="rId2" cstate="print"/>
          <a:stretch>
            <a:fillRect/>
          </a:stretch>
        </p:blipFill>
        <p:spPr>
          <a:xfrm>
            <a:off x="5781887" y="2324740"/>
            <a:ext cx="4602375" cy="1908797"/>
          </a:xfrm>
          <a:prstGeom prst="rect">
            <a:avLst/>
          </a:prstGeom>
        </p:spPr>
      </p:pic>
      <p:sp>
        <p:nvSpPr>
          <p:cNvPr id="8" name="object 8"/>
          <p:cNvSpPr txBox="1">
            <a:spLocks noGrp="1"/>
          </p:cNvSpPr>
          <p:nvPr>
            <p:ph type="title"/>
          </p:nvPr>
        </p:nvSpPr>
        <p:spPr>
          <a:xfrm>
            <a:off x="2997357" y="863744"/>
            <a:ext cx="5354691" cy="412934"/>
          </a:xfrm>
          <a:prstGeom prst="rect">
            <a:avLst/>
          </a:prstGeom>
        </p:spPr>
        <p:txBody>
          <a:bodyPr vert="horz" wrap="square" lIns="0" tIns="12700" rIns="0" bIns="0" rtlCol="0">
            <a:spAutoFit/>
          </a:bodyPr>
          <a:lstStyle/>
          <a:p>
            <a:pPr marL="12700">
              <a:lnSpc>
                <a:spcPct val="100000"/>
              </a:lnSpc>
              <a:spcBef>
                <a:spcPts val="100"/>
              </a:spcBef>
            </a:pPr>
            <a:r>
              <a:rPr lang="el-GR" sz="2600" dirty="0"/>
              <a:t>Ένα ακόμη παράδειγμα αφορά...</a:t>
            </a:r>
            <a:endParaRPr sz="2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1167876"/>
          </a:xfrm>
          <a:prstGeom prst="rect">
            <a:avLst/>
          </a:prstGeom>
        </p:spPr>
        <p:txBody>
          <a:bodyPr vert="horz" wrap="square" lIns="0" tIns="115181" rIns="0" bIns="0" rtlCol="0">
            <a:spAutoFit/>
          </a:bodyPr>
          <a:lstStyle/>
          <a:p>
            <a:pPr marL="238760" marR="5080">
              <a:lnSpc>
                <a:spcPts val="4100"/>
              </a:lnSpc>
              <a:spcBef>
                <a:spcPts val="515"/>
              </a:spcBef>
            </a:pPr>
            <a:r>
              <a:rPr lang="el-GR" dirty="0"/>
              <a:t>ΤΝ στη λήψη αποφάσεων που αφορούν άτομα: δικαιοσύνη και διακρίσεις</a:t>
            </a:r>
            <a:endParaRPr spc="-10" dirty="0"/>
          </a:p>
        </p:txBody>
      </p:sp>
      <p:sp>
        <p:nvSpPr>
          <p:cNvPr id="3" name="object 3"/>
          <p:cNvSpPr txBox="1"/>
          <p:nvPr/>
        </p:nvSpPr>
        <p:spPr>
          <a:xfrm>
            <a:off x="931830" y="2758522"/>
            <a:ext cx="4940300" cy="4427366"/>
          </a:xfrm>
          <a:prstGeom prst="rect">
            <a:avLst/>
          </a:prstGeom>
        </p:spPr>
        <p:txBody>
          <a:bodyPr vert="horz" wrap="square" lIns="0" tIns="51435" rIns="0" bIns="0" rtlCol="0">
            <a:spAutoFit/>
          </a:bodyPr>
          <a:lstStyle/>
          <a:p>
            <a:pPr marL="120650" marR="5715" indent="-108585" algn="just">
              <a:lnSpc>
                <a:spcPct val="89400"/>
              </a:lnSpc>
              <a:spcBef>
                <a:spcPts val="405"/>
              </a:spcBef>
              <a:buSzPct val="95833"/>
              <a:buFont typeface="Arial"/>
              <a:buChar char="•"/>
              <a:tabLst>
                <a:tab pos="207010" algn="l"/>
              </a:tabLst>
            </a:pPr>
            <a:r>
              <a:rPr lang="el-GR" sz="2400" dirty="0">
                <a:latin typeface="Calibri"/>
                <a:cs typeface="Calibri"/>
              </a:rPr>
              <a:t>Ο συνδυασμός της ΤΝ και των μεγάλων δεδομένων επιτρέπει την αυτοματοποιημένη λήψη αποφάσεων ακόμη και σε τομείς που απαιτούν πολύπλοκες επιλογές, βασισμένες σε πολλαπλούς παράγοντες και σε μη προκαθορισμένα κριτήρια</a:t>
            </a:r>
            <a:r>
              <a:rPr sz="2400" spc="-10" dirty="0">
                <a:latin typeface="Calibri"/>
                <a:cs typeface="Calibri"/>
              </a:rPr>
              <a:t>.</a:t>
            </a:r>
            <a:endParaRPr sz="2400" dirty="0">
              <a:latin typeface="Calibri"/>
              <a:cs typeface="Calibri"/>
            </a:endParaRPr>
          </a:p>
          <a:p>
            <a:pPr marL="120650" marR="5080" indent="-108585" algn="just">
              <a:lnSpc>
                <a:spcPct val="89200"/>
              </a:lnSpc>
              <a:spcBef>
                <a:spcPts val="835"/>
              </a:spcBef>
              <a:buSzPct val="95833"/>
              <a:buFont typeface="Arial"/>
              <a:buChar char="•"/>
              <a:tabLst>
                <a:tab pos="207010" algn="l"/>
              </a:tabLst>
            </a:pPr>
            <a:r>
              <a:rPr lang="el-GR" sz="2400" dirty="0">
                <a:latin typeface="Calibri"/>
                <a:cs typeface="Calibri"/>
              </a:rPr>
              <a:t>Τα τελευταία χρόνια έχει διεξαχθεί ευρεία συζήτηση σχετικά με τις προοπτικές και τους κινδύνους των αλγοριθμικών αξιολογήσεων και αποφάσεων που αφορούν τα φυσικά πρόσωπα</a:t>
            </a:r>
            <a:endParaRPr lang="en-US" sz="2400" dirty="0">
              <a:latin typeface="Calibri"/>
              <a:cs typeface="Calibri"/>
            </a:endParaRPr>
          </a:p>
        </p:txBody>
      </p:sp>
      <p:pic>
        <p:nvPicPr>
          <p:cNvPr id="4" name="object 4"/>
          <p:cNvPicPr/>
          <p:nvPr/>
        </p:nvPicPr>
        <p:blipFill>
          <a:blip r:embed="rId2" cstate="print"/>
          <a:stretch>
            <a:fillRect/>
          </a:stretch>
        </p:blipFill>
        <p:spPr>
          <a:xfrm>
            <a:off x="6784843" y="2214398"/>
            <a:ext cx="3203130" cy="437066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507" y="1124991"/>
            <a:ext cx="6014720" cy="1831142"/>
          </a:xfrm>
          <a:prstGeom prst="rect">
            <a:avLst/>
          </a:prstGeom>
          <a:solidFill>
            <a:srgbClr val="5A9AD5">
              <a:alpha val="94898"/>
            </a:srgbClr>
          </a:solidFill>
        </p:spPr>
        <p:txBody>
          <a:bodyPr vert="horz" wrap="square" lIns="0" tIns="287655" rIns="0" bIns="0" rtlCol="0">
            <a:spAutoFit/>
          </a:bodyPr>
          <a:lstStyle/>
          <a:p>
            <a:pPr marL="245110" marR="723900" algn="just">
              <a:lnSpc>
                <a:spcPts val="4100"/>
              </a:lnSpc>
              <a:spcBef>
                <a:spcPts val="2265"/>
              </a:spcBef>
            </a:pPr>
            <a:r>
              <a:rPr lang="el-GR" sz="2800" dirty="0">
                <a:solidFill>
                  <a:srgbClr val="FFFFFF"/>
                </a:solidFill>
              </a:rPr>
              <a:t>Είναι τα συστήματα ΤΝ καλύτερα από τους ανθρώπους στο να μας αξιολογούν;</a:t>
            </a:r>
            <a:endParaRPr sz="2800" spc="-25" dirty="0">
              <a:solidFill>
                <a:srgbClr val="FFFFFF"/>
              </a:solidFill>
            </a:endParaRPr>
          </a:p>
        </p:txBody>
      </p:sp>
      <p:pic>
        <p:nvPicPr>
          <p:cNvPr id="3" name="object 3"/>
          <p:cNvPicPr/>
          <p:nvPr/>
        </p:nvPicPr>
        <p:blipFill>
          <a:blip r:embed="rId2" cstate="print"/>
          <a:stretch>
            <a:fillRect/>
          </a:stretch>
        </p:blipFill>
        <p:spPr>
          <a:xfrm>
            <a:off x="1057990" y="3192636"/>
            <a:ext cx="4886567" cy="2880790"/>
          </a:xfrm>
          <a:prstGeom prst="rect">
            <a:avLst/>
          </a:prstGeom>
        </p:spPr>
      </p:pic>
      <p:sp>
        <p:nvSpPr>
          <p:cNvPr id="4" name="object 4"/>
          <p:cNvSpPr txBox="1"/>
          <p:nvPr/>
        </p:nvSpPr>
        <p:spPr>
          <a:xfrm>
            <a:off x="6591554" y="1124991"/>
            <a:ext cx="3860546" cy="5030223"/>
          </a:xfrm>
          <a:prstGeom prst="rect">
            <a:avLst/>
          </a:prstGeom>
          <a:solidFill>
            <a:srgbClr val="585858"/>
          </a:solidFill>
        </p:spPr>
        <p:txBody>
          <a:bodyPr vert="horz" wrap="square" lIns="0" tIns="0" rIns="0" bIns="0" rtlCol="0">
            <a:spAutoFit/>
          </a:bodyPr>
          <a:lstStyle/>
          <a:p>
            <a:pPr algn="just">
              <a:lnSpc>
                <a:spcPct val="100000"/>
              </a:lnSpc>
            </a:pPr>
            <a:endParaRPr sz="1400" dirty="0">
              <a:latin typeface="Times New Roman"/>
              <a:cs typeface="Times New Roman"/>
            </a:endParaRPr>
          </a:p>
          <a:p>
            <a:pPr algn="just">
              <a:lnSpc>
                <a:spcPct val="100000"/>
              </a:lnSpc>
            </a:pPr>
            <a:endParaRPr sz="1400" dirty="0">
              <a:latin typeface="Times New Roman"/>
              <a:cs typeface="Times New Roman"/>
            </a:endParaRPr>
          </a:p>
          <a:p>
            <a:pPr algn="just">
              <a:lnSpc>
                <a:spcPct val="100000"/>
              </a:lnSpc>
              <a:spcBef>
                <a:spcPts val="45"/>
              </a:spcBef>
            </a:pPr>
            <a:endParaRPr sz="1500" dirty="0">
              <a:latin typeface="Times New Roman"/>
              <a:cs typeface="Times New Roman"/>
            </a:endParaRPr>
          </a:p>
          <a:p>
            <a:pPr marL="480059" marR="435609" algn="just">
              <a:lnSpc>
                <a:spcPct val="88300"/>
              </a:lnSpc>
              <a:spcBef>
                <a:spcPts val="5"/>
              </a:spcBef>
            </a:pPr>
            <a:r>
              <a:rPr lang="el-GR" sz="1200" dirty="0">
                <a:solidFill>
                  <a:srgbClr val="FFFFFF"/>
                </a:solidFill>
                <a:latin typeface="Calibri"/>
                <a:cs typeface="Calibri"/>
              </a:rPr>
              <a:t>Σε πολλούς τομείς οι αυτοματοποιημένες προβλέψεις και αποφάσεις δεν είναι μόνο φθηνότερες, αλλά και πιο ακριβείς και αντικειμενικές από τις αντίστοιχες ανθρώπινες</a:t>
            </a:r>
            <a:r>
              <a:rPr sz="1200" spc="-10" dirty="0">
                <a:solidFill>
                  <a:srgbClr val="FFFFFF"/>
                </a:solidFill>
                <a:latin typeface="Calibri"/>
                <a:cs typeface="Calibri"/>
              </a:rPr>
              <a:t>.</a:t>
            </a:r>
            <a:endParaRPr sz="1200" dirty="0">
              <a:latin typeface="Calibri"/>
              <a:cs typeface="Calibri"/>
            </a:endParaRPr>
          </a:p>
          <a:p>
            <a:pPr marL="1064260" marR="435609" indent="-194945" algn="ctr">
              <a:lnSpc>
                <a:spcPct val="88700"/>
              </a:lnSpc>
              <a:spcBef>
                <a:spcPts val="425"/>
              </a:spcBef>
            </a:pPr>
            <a:r>
              <a:rPr lang="en-US" sz="1200" dirty="0">
                <a:solidFill>
                  <a:srgbClr val="FFFFFF"/>
                </a:solidFill>
                <a:latin typeface="Verdana"/>
                <a:cs typeface="Verdana"/>
              </a:rPr>
              <a:t> </a:t>
            </a:r>
            <a:r>
              <a:rPr sz="1200" dirty="0">
                <a:solidFill>
                  <a:srgbClr val="FFFFFF"/>
                </a:solidFill>
                <a:latin typeface="Verdana"/>
                <a:cs typeface="Verdana"/>
              </a:rPr>
              <a:t>Ø</a:t>
            </a:r>
            <a:r>
              <a:rPr lang="el-GR" sz="1200" dirty="0">
                <a:solidFill>
                  <a:srgbClr val="FFFFFF"/>
                </a:solidFill>
                <a:latin typeface="Verdana"/>
                <a:cs typeface="Verdana"/>
              </a:rPr>
              <a:t> </a:t>
            </a:r>
            <a:r>
              <a:rPr lang="el-GR" sz="1200" dirty="0">
                <a:solidFill>
                  <a:srgbClr val="FFFFFF"/>
                </a:solidFill>
                <a:latin typeface="Calibri"/>
                <a:cs typeface="Calibri"/>
              </a:rPr>
              <a:t>Η ΤΝ μπορεί να αποφύγει τις τυπικές πλάνες της ανθρώπινης ψυχολογίας (υπερβολική εμπιστοσύνη, αποφυγή απωλειών, σύνδεση, προκατάληψη επιβεβαίωσης, θεωρίες αντιπροσωπευτικότητας, κ.λπ.) και την ευρέως διαδεδομένη ανθρώπινη ανικανότητα να επεξεργάζεται στατιστικά δεδομένα, καθώς και τις τυπικές ανθρώπινες προκαταλήψεις (π.χ. όσον αφορά την εθνικότητα, το φύλο ή την κοινωνική προέλευση</a:t>
            </a:r>
            <a:r>
              <a:rPr sz="1200" spc="-10" dirty="0">
                <a:solidFill>
                  <a:srgbClr val="FFFFFF"/>
                </a:solidFill>
                <a:latin typeface="Calibri"/>
                <a:cs typeface="Calibri"/>
              </a:rPr>
              <a:t>).</a:t>
            </a:r>
            <a:endParaRPr sz="1200" dirty="0">
              <a:latin typeface="Calibri"/>
              <a:cs typeface="Calibri"/>
            </a:endParaRPr>
          </a:p>
          <a:p>
            <a:pPr marL="869950" algn="ctr">
              <a:lnSpc>
                <a:spcPts val="1380"/>
              </a:lnSpc>
              <a:spcBef>
                <a:spcPts val="240"/>
              </a:spcBef>
            </a:pPr>
            <a:r>
              <a:rPr sz="1200" dirty="0">
                <a:solidFill>
                  <a:srgbClr val="FFFFFF"/>
                </a:solidFill>
                <a:latin typeface="Verdana"/>
                <a:cs typeface="Verdana"/>
              </a:rPr>
              <a:t>Ø</a:t>
            </a:r>
            <a:r>
              <a:rPr lang="en-US" sz="1200" dirty="0">
                <a:solidFill>
                  <a:srgbClr val="FFFFFF"/>
                </a:solidFill>
                <a:latin typeface="Verdana"/>
                <a:cs typeface="Verdana"/>
              </a:rPr>
              <a:t> </a:t>
            </a:r>
            <a:r>
              <a:rPr lang="el-GR" sz="1200" dirty="0">
                <a:solidFill>
                  <a:srgbClr val="FFFFFF"/>
                </a:solidFill>
                <a:latin typeface="Calibri"/>
                <a:cs typeface="Calibri"/>
              </a:rPr>
              <a:t>Σε πολλές αξιολογήσεις και αποφάσεις</a:t>
            </a:r>
          </a:p>
          <a:p>
            <a:pPr marL="869950" algn="ctr">
              <a:lnSpc>
                <a:spcPts val="1380"/>
              </a:lnSpc>
              <a:spcBef>
                <a:spcPts val="240"/>
              </a:spcBef>
            </a:pPr>
            <a:r>
              <a:rPr lang="el-GR" sz="1200" dirty="0">
                <a:solidFill>
                  <a:srgbClr val="FFFFFF"/>
                </a:solidFill>
                <a:latin typeface="Calibri"/>
                <a:cs typeface="Calibri"/>
              </a:rPr>
              <a:t>-για επενδύσεις, προσλήψεις, φερεγγυότητα ή και για δικαστικά θέματα, όπως η εγγύηση, η αποφυλάκιση υπό όρους και η υποτροπή- τα αλγοριθμικά συστήματα έχουν συχνά καλύτερες επιδόσεις, σύμφωνα με τα συνήθη πρότυπα, από τους ανθρώπινους εμπειρογνώμονες.</a:t>
            </a:r>
            <a:endParaRPr lang="en-US" sz="1200" dirty="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1784" y="1161706"/>
            <a:ext cx="5218316" cy="5332431"/>
          </a:xfrm>
          <a:custGeom>
            <a:avLst/>
            <a:gdLst/>
            <a:ahLst/>
            <a:cxnLst/>
            <a:rect l="l" t="t" r="r" b="b"/>
            <a:pathLst>
              <a:path w="5134610" h="4935220">
                <a:moveTo>
                  <a:pt x="5134571" y="4934737"/>
                </a:moveTo>
                <a:lnTo>
                  <a:pt x="0" y="4934737"/>
                </a:lnTo>
                <a:lnTo>
                  <a:pt x="0" y="0"/>
                </a:lnTo>
                <a:lnTo>
                  <a:pt x="5134571" y="0"/>
                </a:lnTo>
                <a:lnTo>
                  <a:pt x="5134571" y="4934737"/>
                </a:lnTo>
                <a:close/>
              </a:path>
            </a:pathLst>
          </a:custGeom>
          <a:solidFill>
            <a:srgbClr val="3F3F3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546473" rIns="0" bIns="0" rtlCol="0">
            <a:spAutoFit/>
          </a:bodyPr>
          <a:lstStyle/>
          <a:p>
            <a:pPr marL="334645">
              <a:lnSpc>
                <a:spcPct val="100000"/>
              </a:lnSpc>
              <a:spcBef>
                <a:spcPts val="95"/>
              </a:spcBef>
            </a:pPr>
            <a:r>
              <a:rPr lang="el-GR" dirty="0">
                <a:solidFill>
                  <a:srgbClr val="FFFFFF"/>
                </a:solidFill>
              </a:rPr>
              <a:t>Ή όχι;</a:t>
            </a:r>
            <a:endParaRPr spc="-20" dirty="0">
              <a:solidFill>
                <a:srgbClr val="FFFFFF"/>
              </a:solidFill>
            </a:endParaRPr>
          </a:p>
        </p:txBody>
      </p:sp>
      <p:sp>
        <p:nvSpPr>
          <p:cNvPr id="4" name="object 4"/>
          <p:cNvSpPr txBox="1"/>
          <p:nvPr/>
        </p:nvSpPr>
        <p:spPr>
          <a:xfrm>
            <a:off x="1027925" y="2601014"/>
            <a:ext cx="4358640" cy="4069319"/>
          </a:xfrm>
          <a:prstGeom prst="rect">
            <a:avLst/>
          </a:prstGeom>
        </p:spPr>
        <p:txBody>
          <a:bodyPr vert="horz" wrap="square" lIns="0" tIns="35560" rIns="0" bIns="0" rtlCol="0">
            <a:spAutoFit/>
          </a:bodyPr>
          <a:lstStyle/>
          <a:p>
            <a:pPr marL="12700" marR="647065">
              <a:lnSpc>
                <a:spcPct val="90600"/>
              </a:lnSpc>
              <a:spcBef>
                <a:spcPts val="280"/>
              </a:spcBef>
            </a:pPr>
            <a:r>
              <a:rPr lang="el-GR" sz="1600" dirty="0">
                <a:solidFill>
                  <a:srgbClr val="FFFFFF"/>
                </a:solidFill>
                <a:latin typeface="Calibri"/>
                <a:cs typeface="Calibri"/>
              </a:rPr>
              <a:t>Άλλοι έχουν υπογραμμίσει την πιθανότητα οι αλγοριθμικές αποφάσεις να είναι </a:t>
            </a:r>
            <a:r>
              <a:rPr lang="el-GR" sz="1600" b="1" dirty="0">
                <a:solidFill>
                  <a:srgbClr val="FFFFFF"/>
                </a:solidFill>
                <a:latin typeface="Calibri"/>
                <a:cs typeface="Calibri"/>
              </a:rPr>
              <a:t>λανθασμένες</a:t>
            </a:r>
            <a:r>
              <a:rPr lang="el-GR" sz="1600" dirty="0">
                <a:solidFill>
                  <a:srgbClr val="FFFFFF"/>
                </a:solidFill>
                <a:latin typeface="Calibri"/>
                <a:cs typeface="Calibri"/>
              </a:rPr>
              <a:t> ή να προβαίνουν σε </a:t>
            </a:r>
            <a:r>
              <a:rPr lang="el-GR" sz="1600" b="1" dirty="0">
                <a:solidFill>
                  <a:srgbClr val="FFFFFF"/>
                </a:solidFill>
                <a:latin typeface="Calibri"/>
                <a:cs typeface="Calibri"/>
              </a:rPr>
              <a:t>διακρίσεις</a:t>
            </a:r>
            <a:r>
              <a:rPr lang="el-GR" sz="1600" dirty="0">
                <a:solidFill>
                  <a:srgbClr val="FFFFFF"/>
                </a:solidFill>
                <a:latin typeface="Calibri"/>
                <a:cs typeface="Calibri"/>
              </a:rPr>
              <a:t>.</a:t>
            </a:r>
            <a:endParaRPr sz="1600" dirty="0">
              <a:latin typeface="Calibri"/>
              <a:cs typeface="Calibri"/>
            </a:endParaRPr>
          </a:p>
          <a:p>
            <a:pPr marL="596900" marR="98425" indent="-194945">
              <a:lnSpc>
                <a:spcPct val="89700"/>
              </a:lnSpc>
              <a:spcBef>
                <a:spcPts val="484"/>
              </a:spcBef>
            </a:pPr>
            <a:r>
              <a:rPr sz="1600" dirty="0">
                <a:solidFill>
                  <a:srgbClr val="FFFFFF"/>
                </a:solidFill>
                <a:latin typeface="Verdana"/>
                <a:cs typeface="Verdana"/>
              </a:rPr>
              <a:t>Ø</a:t>
            </a:r>
            <a:r>
              <a:rPr lang="en-US" sz="1600" dirty="0">
                <a:solidFill>
                  <a:srgbClr val="FFFFFF"/>
                </a:solidFill>
                <a:latin typeface="Verdana"/>
                <a:cs typeface="Verdana"/>
              </a:rPr>
              <a:t> </a:t>
            </a:r>
            <a:r>
              <a:rPr lang="el-GR" sz="1600" dirty="0">
                <a:solidFill>
                  <a:srgbClr val="FFFFFF"/>
                </a:solidFill>
                <a:latin typeface="Calibri"/>
                <a:cs typeface="Calibri"/>
              </a:rPr>
              <a:t>Μόνο σε σπάνιες περιπτώσεις οι αλγόριθμοι θα προβαίνουν σε ρητές παράνομες διακρίσεις, τη λεγόμενη </a:t>
            </a:r>
            <a:r>
              <a:rPr lang="el-GR" sz="1600" b="1" dirty="0">
                <a:solidFill>
                  <a:srgbClr val="FFFFFF"/>
                </a:solidFill>
                <a:latin typeface="Calibri"/>
                <a:cs typeface="Calibri"/>
              </a:rPr>
              <a:t>ανομοιογενή  μεταχείριση</a:t>
            </a:r>
            <a:r>
              <a:rPr lang="el-GR" sz="1600" dirty="0">
                <a:solidFill>
                  <a:srgbClr val="FFFFFF"/>
                </a:solidFill>
                <a:latin typeface="Calibri"/>
                <a:cs typeface="Calibri"/>
              </a:rPr>
              <a:t>, βασίζοντας τα αποτελέσματά τους σε απαγορευμένα χαρακτηριστικά (παράγοντες πρόβλεψης), όπως η φυλή, η εθνικότητα ή το φύλο.</a:t>
            </a:r>
            <a:endParaRPr sz="1600" dirty="0">
              <a:latin typeface="Calibri"/>
              <a:cs typeface="Calibri"/>
            </a:endParaRPr>
          </a:p>
          <a:p>
            <a:pPr marL="596900" marR="5080" indent="-194945">
              <a:lnSpc>
                <a:spcPct val="90400"/>
              </a:lnSpc>
              <a:spcBef>
                <a:spcPts val="470"/>
              </a:spcBef>
            </a:pPr>
            <a:r>
              <a:rPr sz="1600" dirty="0">
                <a:solidFill>
                  <a:srgbClr val="FFFFFF"/>
                </a:solidFill>
                <a:latin typeface="Verdana"/>
                <a:cs typeface="Verdana"/>
              </a:rPr>
              <a:t>Ø</a:t>
            </a:r>
            <a:r>
              <a:rPr lang="en-US" sz="1600" dirty="0">
                <a:solidFill>
                  <a:srgbClr val="FFFFFF"/>
                </a:solidFill>
                <a:latin typeface="Verdana"/>
                <a:cs typeface="Verdana"/>
              </a:rPr>
              <a:t> </a:t>
            </a:r>
            <a:r>
              <a:rPr lang="el-GR" sz="1600" dirty="0">
                <a:solidFill>
                  <a:srgbClr val="FFFFFF"/>
                </a:solidFill>
                <a:latin typeface="Calibri"/>
                <a:cs typeface="Calibri"/>
              </a:rPr>
              <a:t>Συχνότερα, το αποτέλεσμα ενός συστήματος θα αποτελεί αντικείμενο διακρίσεων λόγω του ανόμοιου αντίκτυπού του, δηλ. εφόσον θα επηρεάζει δυσανάλογα ορισμένες ομάδες, χωρίς αποδεκτή αιτιολογία.</a:t>
            </a:r>
            <a:endParaRPr lang="el-GR" sz="1600" spc="-10" dirty="0">
              <a:solidFill>
                <a:srgbClr val="FFFFFF"/>
              </a:solidFill>
              <a:latin typeface="Calibri"/>
              <a:cs typeface="Calibri"/>
            </a:endParaRPr>
          </a:p>
          <a:p>
            <a:pPr marL="596900" marR="5080" indent="-194945">
              <a:lnSpc>
                <a:spcPct val="90400"/>
              </a:lnSpc>
              <a:spcBef>
                <a:spcPts val="470"/>
              </a:spcBef>
            </a:pPr>
            <a:endParaRPr sz="1600" dirty="0">
              <a:latin typeface="Calibri"/>
              <a:cs typeface="Calibri"/>
            </a:endParaRPr>
          </a:p>
        </p:txBody>
      </p:sp>
      <p:pic>
        <p:nvPicPr>
          <p:cNvPr id="5" name="object 5"/>
          <p:cNvPicPr/>
          <p:nvPr/>
        </p:nvPicPr>
        <p:blipFill>
          <a:blip r:embed="rId2" cstate="print"/>
          <a:stretch>
            <a:fillRect/>
          </a:stretch>
        </p:blipFill>
        <p:spPr>
          <a:xfrm>
            <a:off x="6856615" y="1496580"/>
            <a:ext cx="2376385" cy="1707552"/>
          </a:xfrm>
          <a:prstGeom prst="rect">
            <a:avLst/>
          </a:prstGeom>
        </p:spPr>
      </p:pic>
      <p:pic>
        <p:nvPicPr>
          <p:cNvPr id="6" name="object 6"/>
          <p:cNvPicPr/>
          <p:nvPr/>
        </p:nvPicPr>
        <p:blipFill>
          <a:blip r:embed="rId3" cstate="print"/>
          <a:stretch>
            <a:fillRect/>
          </a:stretch>
        </p:blipFill>
        <p:spPr>
          <a:xfrm>
            <a:off x="6724867" y="3720706"/>
            <a:ext cx="2847960" cy="237573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730250"/>
            <a:ext cx="9282547" cy="1697260"/>
          </a:xfrm>
          <a:prstGeom prst="rect">
            <a:avLst/>
          </a:prstGeom>
        </p:spPr>
        <p:txBody>
          <a:bodyPr vert="horz" wrap="square" lIns="0" tIns="80645" rIns="0" bIns="0" rtlCol="0">
            <a:spAutoFit/>
          </a:bodyPr>
          <a:lstStyle/>
          <a:p>
            <a:pPr marL="12700" marR="5080" algn="just">
              <a:lnSpc>
                <a:spcPts val="4200"/>
              </a:lnSpc>
              <a:spcBef>
                <a:spcPts val="635"/>
              </a:spcBef>
            </a:pPr>
            <a:r>
              <a:rPr lang="el-GR" sz="3600" spc="-35" dirty="0"/>
              <a:t>Συστήματα που αναπαράγουν τα προτερήματα και τις αδυναμίες των ανθρώπων στη λήψη αποφάσεων</a:t>
            </a:r>
            <a:endParaRPr sz="3600" dirty="0"/>
          </a:p>
        </p:txBody>
      </p:sp>
      <p:pic>
        <p:nvPicPr>
          <p:cNvPr id="3" name="object 3"/>
          <p:cNvPicPr/>
          <p:nvPr/>
        </p:nvPicPr>
        <p:blipFill>
          <a:blip r:embed="rId2" cstate="print"/>
          <a:stretch>
            <a:fillRect/>
          </a:stretch>
        </p:blipFill>
        <p:spPr>
          <a:xfrm>
            <a:off x="640317" y="2564510"/>
            <a:ext cx="3359935" cy="3556000"/>
          </a:xfrm>
          <a:prstGeom prst="rect">
            <a:avLst/>
          </a:prstGeom>
        </p:spPr>
      </p:pic>
      <p:sp>
        <p:nvSpPr>
          <p:cNvPr id="4" name="object 4"/>
          <p:cNvSpPr txBox="1"/>
          <p:nvPr/>
        </p:nvSpPr>
        <p:spPr>
          <a:xfrm>
            <a:off x="4065913" y="2605092"/>
            <a:ext cx="5910580" cy="4666021"/>
          </a:xfrm>
          <a:prstGeom prst="rect">
            <a:avLst/>
          </a:prstGeom>
        </p:spPr>
        <p:txBody>
          <a:bodyPr vert="horz" wrap="square" lIns="0" tIns="41275" rIns="0" bIns="0" rtlCol="0">
            <a:spAutoFit/>
          </a:bodyPr>
          <a:lstStyle/>
          <a:p>
            <a:pPr marL="12700" marR="5715" algn="just">
              <a:lnSpc>
                <a:spcPct val="90500"/>
              </a:lnSpc>
              <a:spcBef>
                <a:spcPts val="325"/>
              </a:spcBef>
              <a:tabLst>
                <a:tab pos="956944" algn="l"/>
                <a:tab pos="1670685" algn="l"/>
                <a:tab pos="1929130" algn="l"/>
                <a:tab pos="2854960" algn="l"/>
                <a:tab pos="3457575" algn="l"/>
                <a:tab pos="3808729" algn="l"/>
                <a:tab pos="4468495" algn="l"/>
                <a:tab pos="4916805" algn="l"/>
                <a:tab pos="5338445" algn="l"/>
              </a:tabLst>
            </a:pPr>
            <a:r>
              <a:rPr lang="el-GR" sz="2000" dirty="0">
                <a:latin typeface="+mj-lt"/>
                <a:cs typeface="Calibri"/>
              </a:rPr>
              <a:t>Τα συστήματα που βασίζονται </a:t>
            </a:r>
            <a:r>
              <a:rPr lang="el-GR" sz="2000" b="1" dirty="0">
                <a:latin typeface="+mj-lt"/>
                <a:cs typeface="Calibri"/>
              </a:rPr>
              <a:t>στην επιβλεπόμενη μάθηση</a:t>
            </a:r>
            <a:r>
              <a:rPr lang="el-GR" sz="2000" dirty="0">
                <a:latin typeface="+mj-lt"/>
                <a:cs typeface="Calibri"/>
              </a:rPr>
              <a:t> μπορούν να εκπαιδευτούν με βάση </a:t>
            </a:r>
            <a:r>
              <a:rPr lang="el-GR" sz="2000" b="1" dirty="0">
                <a:latin typeface="+mj-lt"/>
                <a:cs typeface="Calibri"/>
              </a:rPr>
              <a:t>προηγούμενες ανθρώπινες αξιολογήσεις </a:t>
            </a:r>
            <a:r>
              <a:rPr lang="el-GR" sz="2000" dirty="0">
                <a:latin typeface="+mj-lt"/>
                <a:cs typeface="Calibri"/>
              </a:rPr>
              <a:t>και επομένως να αναπαράγουν τα δυνατά και αδύνατα σημεία των ανθρώπων που έκαναν αυτές τις αξιολογήσεις, συμπεριλαμβανομένων των τάσεων τους </a:t>
            </a:r>
            <a:r>
              <a:rPr lang="el-GR" sz="2000" b="1" dirty="0">
                <a:latin typeface="+mj-lt"/>
                <a:cs typeface="Calibri"/>
              </a:rPr>
              <a:t>για σφάλματα και προκαταλήψεις</a:t>
            </a:r>
            <a:r>
              <a:rPr lang="el-GR" sz="2000" dirty="0">
                <a:latin typeface="+mj-lt"/>
                <a:cs typeface="Calibri"/>
              </a:rPr>
              <a:t>.</a:t>
            </a:r>
            <a:endParaRPr sz="2000" dirty="0">
              <a:latin typeface="+mj-lt"/>
              <a:cs typeface="Calibri"/>
            </a:endParaRPr>
          </a:p>
          <a:p>
            <a:pPr marL="207010" marR="5080" indent="-194945" algn="just">
              <a:lnSpc>
                <a:spcPct val="91700"/>
              </a:lnSpc>
              <a:spcBef>
                <a:spcPts val="894"/>
              </a:spcBef>
            </a:pPr>
            <a:r>
              <a:rPr sz="2000" dirty="0">
                <a:latin typeface="+mj-lt"/>
                <a:cs typeface="Verdana"/>
              </a:rPr>
              <a:t>Ø</a:t>
            </a:r>
            <a:r>
              <a:rPr lang="en-US" sz="2000" dirty="0">
                <a:latin typeface="+mj-lt"/>
                <a:cs typeface="Verdana"/>
              </a:rPr>
              <a:t> </a:t>
            </a:r>
            <a:r>
              <a:rPr lang="el-GR" sz="2000" dirty="0">
                <a:latin typeface="+mj-lt"/>
                <a:cs typeface="Calibri"/>
              </a:rPr>
              <a:t>Για παράδειγμα, ένα σύστημα πρόσληψης που εκπαιδεύεται στις προηγούμενες αποφάσεις πρόσληψης θα μάθει να προσομοιώνει την αξιολόγηση των διευθυντών σχετικά με την καταλληλότητα των υποψηφίων και όχι να προβλέπει άμεσα την απόδοση ενός υποψηφίου στην εργασία.   Εάν οι αποφάσεις του παρελθόντος επηρεάστηκαν από προκαταλήψεις, το σύστημα θα αναπαράγει την ίδια λογική.</a:t>
            </a:r>
            <a:endParaRPr sz="2000" dirty="0">
              <a:latin typeface="+mj-lt"/>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806450"/>
            <a:ext cx="7462870" cy="581569"/>
          </a:xfrm>
          <a:prstGeom prst="rect">
            <a:avLst/>
          </a:prstGeom>
        </p:spPr>
        <p:txBody>
          <a:bodyPr vert="horz" wrap="square" lIns="0" tIns="12065" rIns="0" bIns="0" rtlCol="0">
            <a:spAutoFit/>
          </a:bodyPr>
          <a:lstStyle/>
          <a:p>
            <a:pPr marL="12700">
              <a:lnSpc>
                <a:spcPct val="100000"/>
              </a:lnSpc>
              <a:spcBef>
                <a:spcPts val="95"/>
              </a:spcBef>
            </a:pPr>
            <a:r>
              <a:rPr lang="el-GR" dirty="0"/>
              <a:t>Κίνδυνοι ΤΝ και Μεγάλων Δεδομένων</a:t>
            </a:r>
            <a:endParaRPr spc="-10" dirty="0"/>
          </a:p>
        </p:txBody>
      </p:sp>
      <p:sp>
        <p:nvSpPr>
          <p:cNvPr id="3" name="object 3"/>
          <p:cNvSpPr txBox="1"/>
          <p:nvPr/>
        </p:nvSpPr>
        <p:spPr>
          <a:xfrm>
            <a:off x="630102" y="1920322"/>
            <a:ext cx="9077960" cy="5101718"/>
          </a:xfrm>
          <a:prstGeom prst="rect">
            <a:avLst/>
          </a:prstGeom>
        </p:spPr>
        <p:txBody>
          <a:bodyPr vert="horz" wrap="square" lIns="0" tIns="12700" rIns="0" bIns="0" rtlCol="0">
            <a:spAutoFit/>
          </a:bodyPr>
          <a:lstStyle/>
          <a:p>
            <a:pPr marL="12700" algn="just">
              <a:lnSpc>
                <a:spcPct val="100000"/>
              </a:lnSpc>
              <a:spcBef>
                <a:spcPts val="100"/>
              </a:spcBef>
            </a:pPr>
            <a:r>
              <a:rPr sz="2400" spc="-10" dirty="0">
                <a:latin typeface="Arial"/>
                <a:cs typeface="Arial"/>
              </a:rPr>
              <a:t>Ø</a:t>
            </a:r>
            <a:r>
              <a:rPr lang="el-GR" sz="2400" spc="-10" dirty="0">
                <a:latin typeface="Calibri"/>
                <a:cs typeface="Calibri"/>
              </a:rPr>
              <a:t>Διαρκής επιτήρηση και εκμετάλλευση</a:t>
            </a:r>
            <a:endParaRPr sz="2400" dirty="0">
              <a:latin typeface="Calibri"/>
              <a:cs typeface="Calibri"/>
            </a:endParaRPr>
          </a:p>
          <a:p>
            <a:pPr marL="492125" marR="148590" indent="-90170">
              <a:lnSpc>
                <a:spcPct val="79000"/>
              </a:lnSpc>
              <a:spcBef>
                <a:spcPts val="520"/>
              </a:spcBef>
              <a:buSzPct val="95000"/>
              <a:buFont typeface="Arial"/>
              <a:buChar char="•"/>
              <a:tabLst>
                <a:tab pos="596900" algn="l"/>
              </a:tabLst>
            </a:pPr>
            <a:r>
              <a:rPr lang="el-GR" sz="2000" spc="-30" dirty="0">
                <a:latin typeface="Calibri"/>
                <a:cs typeface="Calibri"/>
              </a:rPr>
              <a:t>Για την ικανοποίηση εφαρμογών ΤΝ που διψούν για δεδομένα, το Διαδίκτυο έχει γίνει μια υποδομή για τη συλλογή δεδομένων (και την επιτήρηση</a:t>
            </a:r>
            <a:r>
              <a:rPr sz="2000" spc="-10" dirty="0">
                <a:latin typeface="Calibri"/>
                <a:cs typeface="Calibri"/>
              </a:rPr>
              <a:t>)</a:t>
            </a:r>
            <a:endParaRPr sz="2000" dirty="0">
              <a:latin typeface="Calibri"/>
              <a:cs typeface="Calibri"/>
            </a:endParaRPr>
          </a:p>
          <a:p>
            <a:pPr marL="492125" marR="1202055" indent="-90170">
              <a:lnSpc>
                <a:spcPct val="79000"/>
              </a:lnSpc>
              <a:spcBef>
                <a:spcPts val="500"/>
              </a:spcBef>
              <a:buSzPct val="95000"/>
              <a:buFont typeface="Arial"/>
              <a:buChar char="•"/>
              <a:tabLst>
                <a:tab pos="596900" algn="l"/>
              </a:tabLst>
            </a:pPr>
            <a:r>
              <a:rPr lang="el-GR" sz="2000" dirty="0">
                <a:latin typeface="Calibri"/>
                <a:cs typeface="Calibri"/>
              </a:rPr>
              <a:t>Όλα τα δεδομένα, ακόμη και τα φαινομενικά ασήμαντα, είναι χρήσιμα για την εκμάθηση αλγορίθμων, η κλιμάκωση δεν αποτελεί πρόβλημα</a:t>
            </a:r>
            <a:endParaRPr sz="2000" dirty="0">
              <a:latin typeface="Calibri"/>
              <a:cs typeface="Calibri"/>
            </a:endParaRPr>
          </a:p>
          <a:p>
            <a:pPr>
              <a:lnSpc>
                <a:spcPct val="100000"/>
              </a:lnSpc>
              <a:spcBef>
                <a:spcPts val="5"/>
              </a:spcBef>
            </a:pPr>
            <a:endParaRPr sz="3300" dirty="0">
              <a:latin typeface="Calibri"/>
              <a:cs typeface="Calibri"/>
            </a:endParaRPr>
          </a:p>
          <a:p>
            <a:pPr marL="12700" marR="5080" algn="just">
              <a:lnSpc>
                <a:spcPct val="78600"/>
              </a:lnSpc>
            </a:pPr>
            <a:r>
              <a:rPr lang="el-GR" sz="2400" dirty="0">
                <a:latin typeface="Calibri"/>
                <a:cs typeface="Calibri"/>
              </a:rPr>
              <a:t>Η ισχύς της ΤΝ μπορεί να χρησιμοποιηθεί για την </a:t>
            </a:r>
            <a:r>
              <a:rPr lang="el-GR" sz="2400" b="1" dirty="0">
                <a:latin typeface="Calibri"/>
                <a:cs typeface="Calibri"/>
              </a:rPr>
              <a:t>εκμετάλλευση οικονομικών συμφερόντων με τρόπους επιβλαβείς για τα άτομα και την κοινωνία</a:t>
            </a:r>
            <a:r>
              <a:rPr lang="el-GR" sz="2400" dirty="0">
                <a:latin typeface="Calibri"/>
                <a:cs typeface="Calibri"/>
              </a:rPr>
              <a:t>: οι χρήστες, οι καταναλωτές και οι εργαζόμενοι μπορούν να υπόκεινται σε εκτεταμένη παρακολούθηση, να ελέγχονται ως προς την πρόσβασή τους σε πληροφορίες και ευκαιρίες, να χειραγωγούνται ως προς τις επιλογές τους</a:t>
            </a:r>
            <a:r>
              <a:rPr sz="2400" spc="-10" dirty="0">
                <a:latin typeface="Calibri"/>
                <a:cs typeface="Calibri"/>
              </a:rPr>
              <a:t>.</a:t>
            </a:r>
            <a:endParaRPr sz="2400" dirty="0">
              <a:latin typeface="Calibri"/>
              <a:cs typeface="Calibri"/>
            </a:endParaRPr>
          </a:p>
          <a:p>
            <a:pPr marL="12700">
              <a:lnSpc>
                <a:spcPts val="2545"/>
              </a:lnSpc>
              <a:spcBef>
                <a:spcPts val="315"/>
              </a:spcBef>
            </a:pPr>
            <a:r>
              <a:rPr lang="el-GR" sz="2400" dirty="0">
                <a:latin typeface="Calibri"/>
                <a:cs typeface="Calibri"/>
              </a:rPr>
              <a:t>Ορισμένες καταχρήσεις μπορεί να ενθαρρύνονται από το γεγονός ότι πολλές εταιρείες τεχνολογίας -όπως οι μεγάλες πλατφόρμες που φιλοξενούν περιεχόμενο που παράγεται από χρήστες- λειτουργούν σε</a:t>
            </a:r>
          </a:p>
          <a:p>
            <a:pPr marL="12700">
              <a:lnSpc>
                <a:spcPts val="2545"/>
              </a:lnSpc>
              <a:spcBef>
                <a:spcPts val="315"/>
              </a:spcBef>
            </a:pPr>
            <a:r>
              <a:rPr lang="el-GR" sz="2400" b="1" dirty="0">
                <a:latin typeface="Calibri"/>
                <a:cs typeface="Calibri"/>
              </a:rPr>
              <a:t>αγορές με δύο ή περισσότερες πλευρές</a:t>
            </a:r>
            <a:r>
              <a:rPr lang="el-GR" sz="2400" dirty="0">
                <a:latin typeface="Calibri"/>
                <a:cs typeface="Calibri"/>
              </a:rPr>
              <a:t>.</a:t>
            </a:r>
            <a:endParaRPr sz="2400" dirty="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683700"/>
            <a:ext cx="9518074" cy="1144311"/>
          </a:xfrm>
          <a:prstGeom prst="rect">
            <a:avLst/>
          </a:prstGeom>
        </p:spPr>
        <p:txBody>
          <a:bodyPr vert="horz" wrap="square" lIns="0" tIns="432204" rIns="0" bIns="0" rtlCol="0">
            <a:spAutoFit/>
          </a:bodyPr>
          <a:lstStyle/>
          <a:p>
            <a:pPr marL="12700">
              <a:lnSpc>
                <a:spcPct val="100000"/>
              </a:lnSpc>
              <a:spcBef>
                <a:spcPts val="95"/>
              </a:spcBef>
            </a:pPr>
            <a:r>
              <a:rPr lang="el-GR" sz="4400" spc="-35" dirty="0"/>
              <a:t>Προκατάληψη στο εκπαιδευτικό σύνολο</a:t>
            </a:r>
            <a:endParaRPr sz="4400" dirty="0"/>
          </a:p>
        </p:txBody>
      </p:sp>
      <p:sp>
        <p:nvSpPr>
          <p:cNvPr id="3" name="object 3"/>
          <p:cNvSpPr txBox="1"/>
          <p:nvPr/>
        </p:nvSpPr>
        <p:spPr>
          <a:xfrm>
            <a:off x="705426" y="2254250"/>
            <a:ext cx="5781675" cy="5085110"/>
          </a:xfrm>
          <a:prstGeom prst="rect">
            <a:avLst/>
          </a:prstGeom>
        </p:spPr>
        <p:txBody>
          <a:bodyPr vert="horz" wrap="square" lIns="0" tIns="73660" rIns="0" bIns="0" rtlCol="0">
            <a:spAutoFit/>
          </a:bodyPr>
          <a:lstStyle/>
          <a:p>
            <a:pPr marL="12700" marR="15240" algn="just">
              <a:lnSpc>
                <a:spcPct val="78900"/>
              </a:lnSpc>
              <a:spcBef>
                <a:spcPts val="580"/>
              </a:spcBef>
            </a:pPr>
            <a:r>
              <a:rPr lang="el-GR" sz="1900" dirty="0">
                <a:latin typeface="Calibri"/>
                <a:cs typeface="Calibri"/>
              </a:rPr>
              <a:t>Οι προκαταλήψεις που έχουν ενσωματωθεί στα εκπαιδευτικά σύνολα μπορεί να συνεχίσουν να υφίστανται ακόμη και αν οι εισροές (οι προγνωστικοί δείκτες) στα αυτοματοποιημένα συστήματα δεν περιλαμβάνουν απαγορευμένα χαρακτηριστικά διάκρισης (π.χ. εθνικότητα ή φύλο).</a:t>
            </a:r>
            <a:endParaRPr lang="en-US" sz="1900" dirty="0">
              <a:latin typeface="Calibri"/>
              <a:cs typeface="Calibri"/>
            </a:endParaRPr>
          </a:p>
          <a:p>
            <a:pPr marL="12700" marR="104775" algn="just">
              <a:lnSpc>
                <a:spcPct val="78900"/>
              </a:lnSpc>
              <a:spcBef>
                <a:spcPts val="790"/>
              </a:spcBef>
            </a:pPr>
            <a:r>
              <a:rPr lang="el-GR" sz="1900" dirty="0">
                <a:latin typeface="Calibri"/>
                <a:cs typeface="Calibri"/>
              </a:rPr>
              <a:t>Αυτό μπορεί να συμβεί όποτε υπάρχει συσχέτιση μεταξύ των </a:t>
            </a:r>
            <a:r>
              <a:rPr lang="el-GR" sz="1900" b="1" dirty="0">
                <a:latin typeface="Calibri"/>
                <a:cs typeface="Calibri"/>
              </a:rPr>
              <a:t>χαρακτηριστικών διάκρισης και ορισμένων παραγόντων πρόβλεψης</a:t>
            </a:r>
            <a:endParaRPr lang="en-US" sz="1900" b="1" dirty="0">
              <a:latin typeface="Calibri"/>
              <a:cs typeface="Calibri"/>
            </a:endParaRPr>
          </a:p>
          <a:p>
            <a:pPr marL="487680" marR="5080" indent="-85725" algn="just">
              <a:lnSpc>
                <a:spcPct val="78900"/>
              </a:lnSpc>
              <a:spcBef>
                <a:spcPts val="409"/>
              </a:spcBef>
              <a:buSzPct val="94736"/>
              <a:buFont typeface="Arial"/>
              <a:buChar char="•"/>
              <a:tabLst>
                <a:tab pos="596900" algn="l"/>
                <a:tab pos="1105535" algn="l"/>
                <a:tab pos="1298575" algn="l"/>
                <a:tab pos="1470025" algn="l"/>
                <a:tab pos="1911985" algn="l"/>
                <a:tab pos="2056130" algn="l"/>
                <a:tab pos="2571750" algn="l"/>
                <a:tab pos="2604135" algn="l"/>
                <a:tab pos="2939415" algn="l"/>
                <a:tab pos="2961005" algn="l"/>
                <a:tab pos="3221355" algn="l"/>
                <a:tab pos="3500120" algn="l"/>
                <a:tab pos="3693160" algn="l"/>
                <a:tab pos="3780790" algn="l"/>
                <a:tab pos="4562475" algn="l"/>
                <a:tab pos="4970780" algn="l"/>
                <a:tab pos="5216525" algn="l"/>
              </a:tabLst>
            </a:pPr>
            <a:r>
              <a:rPr lang="el-GR" sz="1900" spc="-10" dirty="0">
                <a:latin typeface="Calibri"/>
                <a:cs typeface="Calibri"/>
              </a:rPr>
              <a:t>Ας υποθέσουμε, για παράδειγμα, ότι ένας προκατειλημμένος διευθυντής ανθρώπινου δυναμικού δεν προσλαμβάνει υποψηφίους από ένα συγκεκριμένο εθνοτικό υπόβαθρο και ότι τα άτομα με αυτό το υπόβαθρο ζουν κυρίως σε συγκεκριμένες γειτονιές</a:t>
            </a:r>
            <a:r>
              <a:rPr lang="en-US" sz="1900" dirty="0">
                <a:latin typeface="Calibri"/>
                <a:cs typeface="Calibri"/>
              </a:rPr>
              <a:t>.</a:t>
            </a:r>
            <a:r>
              <a:rPr lang="en-US" sz="1900" spc="15" dirty="0">
                <a:latin typeface="Calibri"/>
                <a:cs typeface="Calibri"/>
              </a:rPr>
              <a:t> </a:t>
            </a:r>
            <a:r>
              <a:rPr lang="el-GR" sz="1900" spc="-50" dirty="0">
                <a:latin typeface="Calibri"/>
                <a:cs typeface="Calibri"/>
              </a:rPr>
              <a:t>Ένα εκπαιδευτικό σύνολο αποφάσεων από τον εν λόγω διευθυντή θα εκπαιδεύσει τα συστήματα ώστε να μην επιλέγουν άτομα από αυτές τις γειτονιές, πράγμα που θα έχει ως συνέπεια τη συνέχιση της απόρριψης αιτήσεων που προέρχονται από την εθνικότητα που αντιμετωπίζεται με διακρίσεις</a:t>
            </a:r>
            <a:r>
              <a:rPr sz="1900" spc="-25" dirty="0">
                <a:latin typeface="Calibri"/>
                <a:cs typeface="Calibri"/>
              </a:rPr>
              <a:t>.</a:t>
            </a:r>
            <a:r>
              <a:rPr sz="1900" spc="-40" dirty="0">
                <a:latin typeface="Calibri"/>
                <a:cs typeface="Calibri"/>
              </a:rPr>
              <a:t> </a:t>
            </a:r>
            <a:r>
              <a:rPr sz="1900" spc="-20" dirty="0">
                <a:latin typeface="Calibri"/>
                <a:cs typeface="Calibri"/>
              </a:rPr>
              <a:t>(Kleinberg</a:t>
            </a:r>
            <a:r>
              <a:rPr sz="1900" spc="-35" dirty="0">
                <a:latin typeface="Calibri"/>
                <a:cs typeface="Calibri"/>
              </a:rPr>
              <a:t> </a:t>
            </a:r>
            <a:r>
              <a:rPr sz="1900" dirty="0">
                <a:latin typeface="Calibri"/>
                <a:cs typeface="Calibri"/>
              </a:rPr>
              <a:t>et</a:t>
            </a:r>
            <a:r>
              <a:rPr sz="1900" spc="-40" dirty="0">
                <a:latin typeface="Calibri"/>
                <a:cs typeface="Calibri"/>
              </a:rPr>
              <a:t> </a:t>
            </a:r>
            <a:r>
              <a:rPr sz="1900" dirty="0">
                <a:latin typeface="Calibri"/>
                <a:cs typeface="Calibri"/>
              </a:rPr>
              <a:t>all</a:t>
            </a:r>
            <a:r>
              <a:rPr sz="1900" spc="-35" dirty="0">
                <a:latin typeface="Calibri"/>
                <a:cs typeface="Calibri"/>
              </a:rPr>
              <a:t> </a:t>
            </a:r>
            <a:r>
              <a:rPr sz="1900" spc="-10" dirty="0">
                <a:latin typeface="Calibri"/>
                <a:cs typeface="Calibri"/>
              </a:rPr>
              <a:t>(2019).</a:t>
            </a:r>
            <a:endParaRPr sz="1900" dirty="0">
              <a:latin typeface="Calibri"/>
              <a:cs typeface="Calibri"/>
            </a:endParaRPr>
          </a:p>
        </p:txBody>
      </p:sp>
      <p:pic>
        <p:nvPicPr>
          <p:cNvPr id="4" name="object 4"/>
          <p:cNvPicPr/>
          <p:nvPr/>
        </p:nvPicPr>
        <p:blipFill>
          <a:blip r:embed="rId2" cstate="print"/>
          <a:stretch>
            <a:fillRect/>
          </a:stretch>
        </p:blipFill>
        <p:spPr>
          <a:xfrm>
            <a:off x="6692696" y="2634656"/>
            <a:ext cx="3358108" cy="348961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713775"/>
            <a:ext cx="9282547" cy="1667531"/>
          </a:xfrm>
          <a:prstGeom prst="rect">
            <a:avLst/>
          </a:prstGeom>
        </p:spPr>
        <p:txBody>
          <a:bodyPr vert="horz" wrap="square" lIns="0" tIns="432204" rIns="0" bIns="0" rtlCol="0">
            <a:spAutoFit/>
          </a:bodyPr>
          <a:lstStyle/>
          <a:p>
            <a:pPr marL="12700">
              <a:lnSpc>
                <a:spcPct val="100000"/>
              </a:lnSpc>
              <a:spcBef>
                <a:spcPts val="95"/>
              </a:spcBef>
            </a:pPr>
            <a:r>
              <a:rPr lang="el-GR" sz="4000" spc="-45" dirty="0"/>
              <a:t>Συστήματα προκατειλημμένα σε βάρος ομάδων</a:t>
            </a:r>
            <a:endParaRPr sz="4000" dirty="0"/>
          </a:p>
        </p:txBody>
      </p:sp>
      <p:sp>
        <p:nvSpPr>
          <p:cNvPr id="3" name="object 3"/>
          <p:cNvSpPr txBox="1"/>
          <p:nvPr/>
        </p:nvSpPr>
        <p:spPr>
          <a:xfrm>
            <a:off x="705426" y="2565972"/>
            <a:ext cx="5774055" cy="4538165"/>
          </a:xfrm>
          <a:prstGeom prst="rect">
            <a:avLst/>
          </a:prstGeom>
        </p:spPr>
        <p:txBody>
          <a:bodyPr vert="horz" wrap="square" lIns="0" tIns="73660" rIns="0" bIns="0" rtlCol="0">
            <a:spAutoFit/>
          </a:bodyPr>
          <a:lstStyle/>
          <a:p>
            <a:pPr marL="12700" marR="61594" algn="just">
              <a:lnSpc>
                <a:spcPct val="78900"/>
              </a:lnSpc>
              <a:spcBef>
                <a:spcPts val="580"/>
              </a:spcBef>
            </a:pPr>
            <a:r>
              <a:rPr lang="el-GR" sz="1900" dirty="0">
                <a:latin typeface="Calibri"/>
                <a:cs typeface="Calibri"/>
              </a:rPr>
              <a:t>Σε άλλες περιπτώσεις, ένα σύνολο εκπαίδευσης μπορεί να είναι προκατειλημμένο σε βάρος μιας συγκεκριμένης ομάδας, καθώς η επίτευξη του αποτελέσματος που προβλέπεται (π.χ. η απόδοση στην εργασία) προσεγγίζεται μέσω ενός </a:t>
            </a:r>
            <a:r>
              <a:rPr lang="el-GR" sz="1900" b="1" dirty="0">
                <a:latin typeface="Calibri"/>
                <a:cs typeface="Calibri"/>
              </a:rPr>
              <a:t>πληρεξουσίου</a:t>
            </a:r>
            <a:r>
              <a:rPr lang="el-GR" sz="1900" dirty="0">
                <a:latin typeface="Calibri"/>
                <a:cs typeface="Calibri"/>
              </a:rPr>
              <a:t> που έχει διαφορετικό αντίκτυπο σε αυτή την ομάδα</a:t>
            </a:r>
            <a:r>
              <a:rPr sz="1900" spc="-10" dirty="0">
                <a:latin typeface="Calibri"/>
                <a:cs typeface="Calibri"/>
              </a:rPr>
              <a:t>.</a:t>
            </a:r>
            <a:endParaRPr sz="1900" dirty="0">
              <a:latin typeface="Calibri"/>
              <a:cs typeface="Calibri"/>
            </a:endParaRPr>
          </a:p>
          <a:p>
            <a:pPr marL="487045" indent="-85725" algn="just">
              <a:lnSpc>
                <a:spcPts val="1970"/>
              </a:lnSpc>
              <a:buSzPct val="94736"/>
              <a:buFont typeface="Arial"/>
              <a:buChar char="•"/>
              <a:tabLst>
                <a:tab pos="487680" algn="l"/>
              </a:tabLst>
            </a:pPr>
            <a:r>
              <a:rPr lang="el-GR" dirty="0">
                <a:latin typeface="+mj-lt"/>
              </a:rPr>
              <a:t>Ας υποθέσουμε, για παράδειγμα, ότι η μελλοντική απόδοση των εργαζομένων (ο στόχος του ενδιαφέροντος στις προσλήψεις) μετριέται μόνο από τον αριθμό των ωρών εργασίας στο γραφείο.</a:t>
            </a:r>
            <a:r>
              <a:rPr lang="en-US" dirty="0">
                <a:latin typeface="+mj-lt"/>
              </a:rPr>
              <a:t> </a:t>
            </a:r>
            <a:r>
              <a:rPr lang="el-GR" dirty="0">
                <a:latin typeface="+mj-lt"/>
              </a:rPr>
              <a:t>Αυτό το κριτήριο αποτελέσματος θα οδηγήσει σε προηγούμενες προσλήψεις γυναικών -οι οποίες συνήθως εργάζονται λιγότερες ώρες από τους άνδρες, έχοντας να αντιμετωπίσουν οικογενειακά βάρη- να θεωρούνται λιγότερο επιτυχείς από την πρόσληψη ανδρών- με βάση αυτή τη συσχέτιση (όπως μετράται με βάση το κριτήριο προκατάληψης), τα συστήματα θα προβλέπουν χειρότερες επιδόσεις των γυναικών υποψηφίων.</a:t>
            </a:r>
            <a:endParaRPr dirty="0">
              <a:latin typeface="+mj-lt"/>
              <a:cs typeface="Calibri"/>
            </a:endParaRPr>
          </a:p>
        </p:txBody>
      </p:sp>
      <p:pic>
        <p:nvPicPr>
          <p:cNvPr id="4" name="object 4"/>
          <p:cNvPicPr/>
          <p:nvPr/>
        </p:nvPicPr>
        <p:blipFill>
          <a:blip r:embed="rId2" cstate="print"/>
          <a:stretch>
            <a:fillRect/>
          </a:stretch>
        </p:blipFill>
        <p:spPr>
          <a:xfrm>
            <a:off x="6692696" y="2634658"/>
            <a:ext cx="3358108" cy="348961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0380" y="1904584"/>
            <a:ext cx="2971800" cy="3631507"/>
          </a:xfrm>
          <a:prstGeom prst="rect">
            <a:avLst/>
          </a:prstGeom>
        </p:spPr>
        <p:txBody>
          <a:bodyPr vert="horz" wrap="square" lIns="0" tIns="85090" rIns="0" bIns="0" rtlCol="0">
            <a:spAutoFit/>
          </a:bodyPr>
          <a:lstStyle/>
          <a:p>
            <a:pPr marL="12700" marR="5080" algn="ctr">
              <a:lnSpc>
                <a:spcPct val="89600"/>
              </a:lnSpc>
              <a:spcBef>
                <a:spcPts val="670"/>
              </a:spcBef>
            </a:pPr>
            <a:r>
              <a:rPr lang="el-GR" sz="3200" spc="-10" dirty="0">
                <a:latin typeface="Calibri"/>
                <a:cs typeface="Calibri"/>
              </a:rPr>
              <a:t>Οι προκαταλήψεις του συστήματος που ενσωματώνονται στους προγνωστικούς παράγοντες</a:t>
            </a:r>
            <a:endParaRPr sz="3200" dirty="0">
              <a:latin typeface="Calibri"/>
              <a:cs typeface="Calibri"/>
            </a:endParaRPr>
          </a:p>
        </p:txBody>
      </p:sp>
      <p:sp>
        <p:nvSpPr>
          <p:cNvPr id="3" name="object 3"/>
          <p:cNvSpPr/>
          <p:nvPr/>
        </p:nvSpPr>
        <p:spPr>
          <a:xfrm>
            <a:off x="4112920" y="1720204"/>
            <a:ext cx="5880100" cy="1320800"/>
          </a:xfrm>
          <a:custGeom>
            <a:avLst/>
            <a:gdLst/>
            <a:ahLst/>
            <a:cxnLst/>
            <a:rect l="l" t="t" r="r" b="b"/>
            <a:pathLst>
              <a:path w="5880100" h="1320800">
                <a:moveTo>
                  <a:pt x="5659678" y="1320402"/>
                </a:moveTo>
                <a:lnTo>
                  <a:pt x="220116" y="1320402"/>
                </a:lnTo>
                <a:lnTo>
                  <a:pt x="175745" y="1315931"/>
                </a:lnTo>
                <a:lnTo>
                  <a:pt x="134422" y="1303108"/>
                </a:lnTo>
                <a:lnTo>
                  <a:pt x="97031" y="1282819"/>
                </a:lnTo>
                <a:lnTo>
                  <a:pt x="64457" y="1255947"/>
                </a:lnTo>
                <a:lnTo>
                  <a:pt x="37583" y="1223377"/>
                </a:lnTo>
                <a:lnTo>
                  <a:pt x="17292" y="1185995"/>
                </a:lnTo>
                <a:lnTo>
                  <a:pt x="4470" y="1144685"/>
                </a:lnTo>
                <a:lnTo>
                  <a:pt x="0" y="1100333"/>
                </a:lnTo>
                <a:lnTo>
                  <a:pt x="0" y="220069"/>
                </a:lnTo>
                <a:lnTo>
                  <a:pt x="4470" y="175716"/>
                </a:lnTo>
                <a:lnTo>
                  <a:pt x="17292" y="134407"/>
                </a:lnTo>
                <a:lnTo>
                  <a:pt x="37583" y="97025"/>
                </a:lnTo>
                <a:lnTo>
                  <a:pt x="64457" y="64455"/>
                </a:lnTo>
                <a:lnTo>
                  <a:pt x="97031" y="37583"/>
                </a:lnTo>
                <a:lnTo>
                  <a:pt x="134422" y="17293"/>
                </a:lnTo>
                <a:lnTo>
                  <a:pt x="175745" y="4470"/>
                </a:lnTo>
                <a:lnTo>
                  <a:pt x="220116" y="0"/>
                </a:lnTo>
                <a:lnTo>
                  <a:pt x="5659678" y="0"/>
                </a:lnTo>
                <a:lnTo>
                  <a:pt x="5704031" y="4470"/>
                </a:lnTo>
                <a:lnTo>
                  <a:pt x="5745346" y="17293"/>
                </a:lnTo>
                <a:lnTo>
                  <a:pt x="5782735" y="37583"/>
                </a:lnTo>
                <a:lnTo>
                  <a:pt x="5815314" y="64455"/>
                </a:lnTo>
                <a:lnTo>
                  <a:pt x="5842195" y="97025"/>
                </a:lnTo>
                <a:lnTo>
                  <a:pt x="5862493" y="134407"/>
                </a:lnTo>
                <a:lnTo>
                  <a:pt x="5875322" y="175716"/>
                </a:lnTo>
                <a:lnTo>
                  <a:pt x="5879795" y="220069"/>
                </a:lnTo>
                <a:lnTo>
                  <a:pt x="5879795" y="1100333"/>
                </a:lnTo>
                <a:lnTo>
                  <a:pt x="5875322" y="1144685"/>
                </a:lnTo>
                <a:lnTo>
                  <a:pt x="5862493" y="1185995"/>
                </a:lnTo>
                <a:lnTo>
                  <a:pt x="5842195" y="1223377"/>
                </a:lnTo>
                <a:lnTo>
                  <a:pt x="5815314" y="1255947"/>
                </a:lnTo>
                <a:lnTo>
                  <a:pt x="5782735" y="1282819"/>
                </a:lnTo>
                <a:lnTo>
                  <a:pt x="5745346" y="1303108"/>
                </a:lnTo>
                <a:lnTo>
                  <a:pt x="5704031" y="1315931"/>
                </a:lnTo>
                <a:lnTo>
                  <a:pt x="5659678" y="1320402"/>
                </a:lnTo>
                <a:close/>
              </a:path>
            </a:pathLst>
          </a:custGeom>
          <a:solidFill>
            <a:srgbClr val="5A9AD5"/>
          </a:solidFill>
        </p:spPr>
        <p:txBody>
          <a:bodyPr wrap="square" lIns="0" tIns="0" rIns="0" bIns="0" rtlCol="0"/>
          <a:lstStyle/>
          <a:p>
            <a:endParaRPr/>
          </a:p>
        </p:txBody>
      </p:sp>
      <p:sp>
        <p:nvSpPr>
          <p:cNvPr id="4" name="object 4"/>
          <p:cNvSpPr txBox="1">
            <a:spLocks noGrp="1"/>
          </p:cNvSpPr>
          <p:nvPr>
            <p:ph type="title"/>
          </p:nvPr>
        </p:nvSpPr>
        <p:spPr>
          <a:xfrm>
            <a:off x="4236093" y="1833181"/>
            <a:ext cx="5563235" cy="1094274"/>
          </a:xfrm>
          <a:prstGeom prst="rect">
            <a:avLst/>
          </a:prstGeom>
        </p:spPr>
        <p:txBody>
          <a:bodyPr vert="horz" wrap="square" lIns="0" tIns="41275" rIns="0" bIns="0" rtlCol="0">
            <a:spAutoFit/>
          </a:bodyPr>
          <a:lstStyle/>
          <a:p>
            <a:pPr marL="12700" marR="5080" algn="just">
              <a:lnSpc>
                <a:spcPct val="90000"/>
              </a:lnSpc>
              <a:spcBef>
                <a:spcPts val="325"/>
              </a:spcBef>
            </a:pPr>
            <a:r>
              <a:rPr lang="el-GR" sz="1900" dirty="0">
                <a:solidFill>
                  <a:srgbClr val="FFFFFF"/>
                </a:solidFill>
              </a:rPr>
              <a:t>Σε άλλες περιπτώσεις, τα λάθη και οι διακρίσεις μπορεί να αφορούν τις προκαταλήψεις του συστήματος μηχανικής μάθησης που είναι ενσωματωμένες στους προγνωστικούς δείκτες.</a:t>
            </a:r>
            <a:endParaRPr sz="1900" dirty="0"/>
          </a:p>
        </p:txBody>
      </p:sp>
      <p:sp>
        <p:nvSpPr>
          <p:cNvPr id="5" name="object 5"/>
          <p:cNvSpPr/>
          <p:nvPr/>
        </p:nvSpPr>
        <p:spPr>
          <a:xfrm>
            <a:off x="4112920" y="3094579"/>
            <a:ext cx="5880100" cy="1320800"/>
          </a:xfrm>
          <a:custGeom>
            <a:avLst/>
            <a:gdLst/>
            <a:ahLst/>
            <a:cxnLst/>
            <a:rect l="l" t="t" r="r" b="b"/>
            <a:pathLst>
              <a:path w="5880100" h="1320800">
                <a:moveTo>
                  <a:pt x="5659678" y="1320402"/>
                </a:moveTo>
                <a:lnTo>
                  <a:pt x="220116" y="1320402"/>
                </a:lnTo>
                <a:lnTo>
                  <a:pt x="175745" y="1315931"/>
                </a:lnTo>
                <a:lnTo>
                  <a:pt x="134422" y="1303108"/>
                </a:lnTo>
                <a:lnTo>
                  <a:pt x="97031" y="1282819"/>
                </a:lnTo>
                <a:lnTo>
                  <a:pt x="64457" y="1255947"/>
                </a:lnTo>
                <a:lnTo>
                  <a:pt x="37583" y="1223377"/>
                </a:lnTo>
                <a:lnTo>
                  <a:pt x="17292" y="1185995"/>
                </a:lnTo>
                <a:lnTo>
                  <a:pt x="4470" y="1144685"/>
                </a:lnTo>
                <a:lnTo>
                  <a:pt x="0" y="1100333"/>
                </a:lnTo>
                <a:lnTo>
                  <a:pt x="0" y="220069"/>
                </a:lnTo>
                <a:lnTo>
                  <a:pt x="4470" y="175716"/>
                </a:lnTo>
                <a:lnTo>
                  <a:pt x="17292" y="134407"/>
                </a:lnTo>
                <a:lnTo>
                  <a:pt x="37583" y="97025"/>
                </a:lnTo>
                <a:lnTo>
                  <a:pt x="64457" y="64455"/>
                </a:lnTo>
                <a:lnTo>
                  <a:pt x="97031" y="37583"/>
                </a:lnTo>
                <a:lnTo>
                  <a:pt x="134422" y="17293"/>
                </a:lnTo>
                <a:lnTo>
                  <a:pt x="175745" y="4470"/>
                </a:lnTo>
                <a:lnTo>
                  <a:pt x="220116" y="0"/>
                </a:lnTo>
                <a:lnTo>
                  <a:pt x="5659678" y="0"/>
                </a:lnTo>
                <a:lnTo>
                  <a:pt x="5704031" y="4470"/>
                </a:lnTo>
                <a:lnTo>
                  <a:pt x="5745346" y="17293"/>
                </a:lnTo>
                <a:lnTo>
                  <a:pt x="5782735" y="37583"/>
                </a:lnTo>
                <a:lnTo>
                  <a:pt x="5815314" y="64455"/>
                </a:lnTo>
                <a:lnTo>
                  <a:pt x="5842195" y="97025"/>
                </a:lnTo>
                <a:lnTo>
                  <a:pt x="5862493" y="134407"/>
                </a:lnTo>
                <a:lnTo>
                  <a:pt x="5875322" y="175716"/>
                </a:lnTo>
                <a:lnTo>
                  <a:pt x="5879795" y="220069"/>
                </a:lnTo>
                <a:lnTo>
                  <a:pt x="5879795" y="1100333"/>
                </a:lnTo>
                <a:lnTo>
                  <a:pt x="5875322" y="1144685"/>
                </a:lnTo>
                <a:lnTo>
                  <a:pt x="5862493" y="1185995"/>
                </a:lnTo>
                <a:lnTo>
                  <a:pt x="5842195" y="1223377"/>
                </a:lnTo>
                <a:lnTo>
                  <a:pt x="5815314" y="1255947"/>
                </a:lnTo>
                <a:lnTo>
                  <a:pt x="5782735" y="1282819"/>
                </a:lnTo>
                <a:lnTo>
                  <a:pt x="5745346" y="1303108"/>
                </a:lnTo>
                <a:lnTo>
                  <a:pt x="5704031" y="1315931"/>
                </a:lnTo>
                <a:lnTo>
                  <a:pt x="5659678" y="1320402"/>
                </a:lnTo>
                <a:close/>
              </a:path>
            </a:pathLst>
          </a:custGeom>
          <a:solidFill>
            <a:srgbClr val="4CC48D"/>
          </a:solidFill>
        </p:spPr>
        <p:txBody>
          <a:bodyPr wrap="square" lIns="0" tIns="0" rIns="0" bIns="0" rtlCol="0"/>
          <a:lstStyle/>
          <a:p>
            <a:endParaRPr/>
          </a:p>
        </p:txBody>
      </p:sp>
      <p:sp>
        <p:nvSpPr>
          <p:cNvPr id="6" name="object 6"/>
          <p:cNvSpPr txBox="1"/>
          <p:nvPr/>
        </p:nvSpPr>
        <p:spPr>
          <a:xfrm>
            <a:off x="4236093" y="3169476"/>
            <a:ext cx="5607685" cy="1230786"/>
          </a:xfrm>
          <a:prstGeom prst="rect">
            <a:avLst/>
          </a:prstGeom>
        </p:spPr>
        <p:txBody>
          <a:bodyPr vert="horz" wrap="square" lIns="0" tIns="40005" rIns="0" bIns="0" rtlCol="0">
            <a:spAutoFit/>
          </a:bodyPr>
          <a:lstStyle/>
          <a:p>
            <a:pPr marL="12700" marR="5080" algn="just">
              <a:lnSpc>
                <a:spcPct val="90500"/>
              </a:lnSpc>
              <a:spcBef>
                <a:spcPts val="315"/>
              </a:spcBef>
            </a:pPr>
            <a:r>
              <a:rPr lang="el-GR" sz="1700" dirty="0">
                <a:solidFill>
                  <a:srgbClr val="FFFFFF"/>
                </a:solidFill>
                <a:latin typeface="Calibri"/>
                <a:cs typeface="Calibri"/>
              </a:rPr>
              <a:t>Ένα σύστημα μπορεί να έχει άδικες επιδόσεις, καθώς χρησιμοποιεί έναν ευνοϊκό προγνωστικό παράγοντα (χαρακτηριστικό εισόδου) που ισχύει μόνο για τα μέλη μιας συγκεκριμένης ομάδας (π.χ. το γεγονός ότι έχουν φοιτήσει σε ένα κοινωνικά επιλεκτικό ίδρυμα υψηλής εκπαίδευσης).</a:t>
            </a:r>
          </a:p>
        </p:txBody>
      </p:sp>
      <p:sp>
        <p:nvSpPr>
          <p:cNvPr id="7" name="object 7"/>
          <p:cNvSpPr/>
          <p:nvPr/>
        </p:nvSpPr>
        <p:spPr>
          <a:xfrm>
            <a:off x="4112920" y="4468955"/>
            <a:ext cx="5880100" cy="1320800"/>
          </a:xfrm>
          <a:custGeom>
            <a:avLst/>
            <a:gdLst/>
            <a:ahLst/>
            <a:cxnLst/>
            <a:rect l="l" t="t" r="r" b="b"/>
            <a:pathLst>
              <a:path w="5880100" h="1320800">
                <a:moveTo>
                  <a:pt x="5659678" y="1320364"/>
                </a:moveTo>
                <a:lnTo>
                  <a:pt x="220116" y="1320364"/>
                </a:lnTo>
                <a:lnTo>
                  <a:pt x="175745" y="1315893"/>
                </a:lnTo>
                <a:lnTo>
                  <a:pt x="134422" y="1303070"/>
                </a:lnTo>
                <a:lnTo>
                  <a:pt x="97031" y="1282781"/>
                </a:lnTo>
                <a:lnTo>
                  <a:pt x="64457" y="1255908"/>
                </a:lnTo>
                <a:lnTo>
                  <a:pt x="37583" y="1223339"/>
                </a:lnTo>
                <a:lnTo>
                  <a:pt x="17292" y="1185957"/>
                </a:lnTo>
                <a:lnTo>
                  <a:pt x="4470" y="1144647"/>
                </a:lnTo>
                <a:lnTo>
                  <a:pt x="0" y="1100295"/>
                </a:lnTo>
                <a:lnTo>
                  <a:pt x="0" y="220069"/>
                </a:lnTo>
                <a:lnTo>
                  <a:pt x="4470" y="175716"/>
                </a:lnTo>
                <a:lnTo>
                  <a:pt x="17292" y="134407"/>
                </a:lnTo>
                <a:lnTo>
                  <a:pt x="37583" y="97025"/>
                </a:lnTo>
                <a:lnTo>
                  <a:pt x="64457" y="64455"/>
                </a:lnTo>
                <a:lnTo>
                  <a:pt x="97031" y="37583"/>
                </a:lnTo>
                <a:lnTo>
                  <a:pt x="134422" y="17293"/>
                </a:lnTo>
                <a:lnTo>
                  <a:pt x="175745" y="4470"/>
                </a:lnTo>
                <a:lnTo>
                  <a:pt x="220116" y="0"/>
                </a:lnTo>
                <a:lnTo>
                  <a:pt x="5659678" y="0"/>
                </a:lnTo>
                <a:lnTo>
                  <a:pt x="5704031" y="4470"/>
                </a:lnTo>
                <a:lnTo>
                  <a:pt x="5745346" y="17293"/>
                </a:lnTo>
                <a:lnTo>
                  <a:pt x="5782735" y="37583"/>
                </a:lnTo>
                <a:lnTo>
                  <a:pt x="5815314" y="64455"/>
                </a:lnTo>
                <a:lnTo>
                  <a:pt x="5842195" y="97025"/>
                </a:lnTo>
                <a:lnTo>
                  <a:pt x="5862493" y="134407"/>
                </a:lnTo>
                <a:lnTo>
                  <a:pt x="5875322" y="175716"/>
                </a:lnTo>
                <a:lnTo>
                  <a:pt x="5879795" y="220069"/>
                </a:lnTo>
                <a:lnTo>
                  <a:pt x="5879795" y="1100295"/>
                </a:lnTo>
                <a:lnTo>
                  <a:pt x="5875322" y="1144647"/>
                </a:lnTo>
                <a:lnTo>
                  <a:pt x="5862493" y="1185957"/>
                </a:lnTo>
                <a:lnTo>
                  <a:pt x="5842195" y="1223339"/>
                </a:lnTo>
                <a:lnTo>
                  <a:pt x="5815314" y="1255908"/>
                </a:lnTo>
                <a:lnTo>
                  <a:pt x="5782735" y="1282781"/>
                </a:lnTo>
                <a:lnTo>
                  <a:pt x="5745346" y="1303070"/>
                </a:lnTo>
                <a:lnTo>
                  <a:pt x="5704031" y="1315893"/>
                </a:lnTo>
                <a:lnTo>
                  <a:pt x="5659678" y="1320364"/>
                </a:lnTo>
                <a:close/>
              </a:path>
            </a:pathLst>
          </a:custGeom>
          <a:solidFill>
            <a:srgbClr val="6FAC46"/>
          </a:solidFill>
        </p:spPr>
        <p:txBody>
          <a:bodyPr wrap="square" lIns="0" tIns="0" rIns="0" bIns="0" rtlCol="0"/>
          <a:lstStyle/>
          <a:p>
            <a:endParaRPr/>
          </a:p>
        </p:txBody>
      </p:sp>
      <p:sp>
        <p:nvSpPr>
          <p:cNvPr id="8" name="object 8"/>
          <p:cNvSpPr txBox="1"/>
          <p:nvPr/>
        </p:nvSpPr>
        <p:spPr>
          <a:xfrm>
            <a:off x="4236093" y="4705521"/>
            <a:ext cx="5510530" cy="847668"/>
          </a:xfrm>
          <a:prstGeom prst="rect">
            <a:avLst/>
          </a:prstGeom>
        </p:spPr>
        <p:txBody>
          <a:bodyPr vert="horz" wrap="square" lIns="0" tIns="39370" rIns="0" bIns="0" rtlCol="0">
            <a:spAutoFit/>
          </a:bodyPr>
          <a:lstStyle/>
          <a:p>
            <a:pPr marL="12700" marR="5080" algn="just">
              <a:lnSpc>
                <a:spcPts val="2110"/>
              </a:lnSpc>
              <a:spcBef>
                <a:spcPts val="310"/>
              </a:spcBef>
            </a:pPr>
            <a:r>
              <a:rPr lang="el-GR" sz="1900" spc="-10" dirty="0">
                <a:solidFill>
                  <a:srgbClr val="FFFFFF"/>
                </a:solidFill>
                <a:latin typeface="Calibri"/>
                <a:cs typeface="Calibri"/>
              </a:rPr>
              <a:t>Η αδικία μπορεί επίσης να προκύψει από τη χρήση προκατειλημμένων ανθρώπινων κρίσεων ως προγνωστικών (π.χ. συστατικές επιστολές).</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1167876"/>
          </a:xfrm>
          <a:prstGeom prst="rect">
            <a:avLst/>
          </a:prstGeom>
        </p:spPr>
        <p:txBody>
          <a:bodyPr vert="horz" wrap="square" lIns="0" tIns="115181" rIns="0" bIns="0" rtlCol="0">
            <a:spAutoFit/>
          </a:bodyPr>
          <a:lstStyle/>
          <a:p>
            <a:pPr marL="238760" marR="5080">
              <a:lnSpc>
                <a:spcPts val="4100"/>
              </a:lnSpc>
              <a:spcBef>
                <a:spcPts val="515"/>
              </a:spcBef>
            </a:pPr>
            <a:r>
              <a:rPr lang="el-GR" dirty="0"/>
              <a:t>Σύνολο δεδομένων που ΔΕΝ αντικατοπτρίζει τη στατιστική σύνθεση του πληθυσμού</a:t>
            </a:r>
            <a:endParaRPr spc="-10" dirty="0"/>
          </a:p>
        </p:txBody>
      </p:sp>
      <p:sp>
        <p:nvSpPr>
          <p:cNvPr id="3" name="object 3"/>
          <p:cNvSpPr txBox="1"/>
          <p:nvPr/>
        </p:nvSpPr>
        <p:spPr>
          <a:xfrm>
            <a:off x="927100" y="2514257"/>
            <a:ext cx="5509260" cy="4266937"/>
          </a:xfrm>
          <a:prstGeom prst="rect">
            <a:avLst/>
          </a:prstGeom>
        </p:spPr>
        <p:txBody>
          <a:bodyPr vert="horz" wrap="square" lIns="0" tIns="81280" rIns="0" bIns="0" rtlCol="0">
            <a:spAutoFit/>
          </a:bodyPr>
          <a:lstStyle/>
          <a:p>
            <a:pPr marL="12700" marR="11430">
              <a:lnSpc>
                <a:spcPct val="79500"/>
              </a:lnSpc>
              <a:spcBef>
                <a:spcPts val="640"/>
              </a:spcBef>
            </a:pPr>
            <a:r>
              <a:rPr lang="el-GR" sz="2200" dirty="0">
                <a:latin typeface="+mj-lt"/>
                <a:cs typeface="Calibri"/>
              </a:rPr>
              <a:t>Τέλος, η αδικία μπορεί να προκύπτει από ένα </a:t>
            </a:r>
            <a:r>
              <a:rPr lang="el-GR" sz="2200" b="1" dirty="0">
                <a:latin typeface="+mj-lt"/>
                <a:cs typeface="Calibri"/>
              </a:rPr>
              <a:t>σύνολο δεδομένων που δεν αντικατοπτρίζουν τη στατιστική σύνθεση του πληθυσμού</a:t>
            </a:r>
            <a:r>
              <a:rPr lang="el-GR" sz="2200" dirty="0">
                <a:latin typeface="+mj-lt"/>
                <a:cs typeface="Calibri"/>
              </a:rPr>
              <a:t>.</a:t>
            </a:r>
            <a:endParaRPr sz="2200" dirty="0">
              <a:latin typeface="+mj-lt"/>
              <a:cs typeface="Calibri"/>
            </a:endParaRPr>
          </a:p>
          <a:p>
            <a:pPr marL="111760" marR="5080" indent="-99695" algn="just">
              <a:lnSpc>
                <a:spcPct val="79900"/>
              </a:lnSpc>
              <a:spcBef>
                <a:spcPts val="890"/>
              </a:spcBef>
              <a:buSzPct val="95454"/>
              <a:buFont typeface="Arial"/>
              <a:buChar char="•"/>
              <a:tabLst>
                <a:tab pos="207010" algn="l"/>
                <a:tab pos="598805" algn="l"/>
                <a:tab pos="994410" algn="l"/>
                <a:tab pos="1224280" algn="l"/>
                <a:tab pos="1649095" algn="l"/>
                <a:tab pos="1777364" algn="l"/>
                <a:tab pos="1932305" algn="l"/>
                <a:tab pos="2051685" algn="l"/>
                <a:tab pos="2604770" algn="l"/>
                <a:tab pos="2840990" algn="l"/>
                <a:tab pos="3196590" algn="l"/>
                <a:tab pos="3801745" algn="l"/>
                <a:tab pos="3952875" algn="l"/>
                <a:tab pos="3975100" algn="l"/>
                <a:tab pos="4347210" algn="l"/>
                <a:tab pos="4778375" algn="l"/>
                <a:tab pos="4887595" algn="l"/>
                <a:tab pos="5071745" algn="l"/>
                <a:tab pos="5262245" algn="l"/>
              </a:tabLst>
            </a:pPr>
            <a:r>
              <a:rPr lang="el-GR" sz="2200" dirty="0">
                <a:latin typeface="+mj-lt"/>
              </a:rPr>
              <a:t>Ας υποθέσουμε, για παράδειγμα, ότι στις αιτήσεις για εγγύηση ή αναστολή, το προηγούμενο ποινικό μητρώο παίζει ρόλο, και ότι τα μέλη ορισμένων ομάδων υπόκεινται σε αυστηρότερους ελέγχους, έτσι ώστε η εγκληματική τους δραστηριότητα να εντοπίζεται και να αντιμετωπίζεται συχνότερα. Αυτό σημαίνει ότι τα μέλη αυτής της κοινωνικής ομάδας θα λάβουν γενικά λιγότερο ευνοϊκή αξιολόγηση από τα μέλη άλλων κοινωνικών ομάδων που έχουν συμπεριφερθεί με τον ίδιο τρόπο.</a:t>
            </a:r>
            <a:endParaRPr sz="2200" dirty="0">
              <a:latin typeface="+mj-lt"/>
              <a:cs typeface="Calibri"/>
            </a:endParaRPr>
          </a:p>
        </p:txBody>
      </p:sp>
      <p:pic>
        <p:nvPicPr>
          <p:cNvPr id="4" name="object 4"/>
          <p:cNvPicPr/>
          <p:nvPr/>
        </p:nvPicPr>
        <p:blipFill>
          <a:blip r:embed="rId2" cstate="print"/>
          <a:stretch>
            <a:fillRect/>
          </a:stretch>
        </p:blipFill>
        <p:spPr>
          <a:xfrm>
            <a:off x="6722318" y="2514257"/>
            <a:ext cx="3818681" cy="285878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1830" y="2368378"/>
            <a:ext cx="5478145" cy="4428006"/>
          </a:xfrm>
          <a:prstGeom prst="rect">
            <a:avLst/>
          </a:prstGeom>
        </p:spPr>
        <p:txBody>
          <a:bodyPr vert="horz" wrap="square" lIns="0" tIns="52069" rIns="0" bIns="0" rtlCol="0">
            <a:spAutoFit/>
          </a:bodyPr>
          <a:lstStyle/>
          <a:p>
            <a:pPr marL="120650" marR="5715" indent="-108585" algn="just">
              <a:lnSpc>
                <a:spcPct val="89200"/>
              </a:lnSpc>
              <a:spcBef>
                <a:spcPts val="409"/>
              </a:spcBef>
              <a:buSzPct val="95833"/>
              <a:buFont typeface="Arial"/>
              <a:buChar char="•"/>
              <a:tabLst>
                <a:tab pos="207010" algn="l"/>
              </a:tabLst>
            </a:pPr>
            <a:r>
              <a:rPr lang="el-GR" sz="2400" dirty="0">
                <a:latin typeface="Calibri"/>
                <a:cs typeface="Calibri"/>
              </a:rPr>
              <a:t>Τα μέλη μιας συγκεκριμένης κοινωνικής ομάδας μπορεί επίσης να υποστούν προκατάληψη όταν η ομάδα αυτή αντιπροσωπεύεται μόνο από ένα πολύ μικρό υποσύνολο του εκπαιδευτικού συνόλου</a:t>
            </a:r>
            <a:r>
              <a:rPr sz="2400" spc="-20" dirty="0">
                <a:latin typeface="Calibri"/>
                <a:cs typeface="Calibri"/>
              </a:rPr>
              <a:t>,</a:t>
            </a:r>
            <a:endParaRPr sz="2400" dirty="0">
              <a:latin typeface="Calibri"/>
              <a:cs typeface="Calibri"/>
            </a:endParaRPr>
          </a:p>
          <a:p>
            <a:pPr marL="120650" marR="5080" indent="-108585" algn="just">
              <a:lnSpc>
                <a:spcPct val="89400"/>
              </a:lnSpc>
              <a:spcBef>
                <a:spcPts val="830"/>
              </a:spcBef>
              <a:buSzPct val="95833"/>
              <a:buFont typeface="Arial"/>
              <a:buChar char="•"/>
              <a:tabLst>
                <a:tab pos="207010" algn="l"/>
                <a:tab pos="952500" algn="l"/>
                <a:tab pos="1293495" algn="l"/>
                <a:tab pos="1685289" algn="l"/>
                <a:tab pos="1709420" algn="l"/>
                <a:tab pos="2188210" algn="l"/>
                <a:tab pos="2258695" algn="l"/>
                <a:tab pos="2820670" algn="l"/>
                <a:tab pos="2899410" algn="l"/>
                <a:tab pos="2942590" algn="l"/>
                <a:tab pos="3569335" algn="l"/>
                <a:tab pos="3648075" algn="l"/>
                <a:tab pos="3669665" algn="l"/>
                <a:tab pos="4414520" algn="l"/>
                <a:tab pos="4464050" algn="l"/>
                <a:tab pos="5055235" algn="l"/>
                <a:tab pos="5174615" algn="l"/>
              </a:tabLst>
            </a:pPr>
            <a:r>
              <a:rPr lang="el-GR" sz="2400" spc="-20" dirty="0">
                <a:latin typeface="Calibri"/>
                <a:cs typeface="Calibri"/>
              </a:rPr>
              <a:t>Αυτό θα μειώσει την ορθότητα των προβλέψεων για την εν λόγω ομάδα (π.χ., θεωρήστε την περίπτωση μιας επιχείρησης που έχει διορίσει μικρό αριθμό γυναικών στο παρελθόν και η οποία χρησιμοποιεί τα αρχεία της από προηγούμενες προσλήψεις ως εκπαιδευτικό σύνολο).</a:t>
            </a:r>
            <a:endParaRPr sz="2400" dirty="0">
              <a:latin typeface="Calibri"/>
              <a:cs typeface="Calibri"/>
            </a:endParaRPr>
          </a:p>
        </p:txBody>
      </p:sp>
      <p:pic>
        <p:nvPicPr>
          <p:cNvPr id="3" name="object 3"/>
          <p:cNvPicPr/>
          <p:nvPr/>
        </p:nvPicPr>
        <p:blipFill>
          <a:blip r:embed="rId2" cstate="print"/>
          <a:stretch>
            <a:fillRect/>
          </a:stretch>
        </p:blipFill>
        <p:spPr>
          <a:xfrm>
            <a:off x="6558712" y="2406062"/>
            <a:ext cx="3657644" cy="336455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7176" y="1642006"/>
            <a:ext cx="2992352" cy="4607672"/>
          </a:xfrm>
          <a:prstGeom prst="rect">
            <a:avLst/>
          </a:prstGeom>
        </p:spPr>
        <p:txBody>
          <a:bodyPr vert="horz" wrap="square" lIns="0" tIns="85090" rIns="0" bIns="0" rtlCol="0">
            <a:spAutoFit/>
          </a:bodyPr>
          <a:lstStyle/>
          <a:p>
            <a:pPr marL="12700" marR="5080" algn="ctr">
              <a:lnSpc>
                <a:spcPct val="89600"/>
              </a:lnSpc>
              <a:spcBef>
                <a:spcPts val="670"/>
              </a:spcBef>
            </a:pPr>
            <a:r>
              <a:rPr lang="el-GR" sz="4000" spc="-40" dirty="0">
                <a:latin typeface="Calibri"/>
                <a:cs typeface="Calibri"/>
              </a:rPr>
              <a:t>Αμφισβήτηση του άδικου χαρακτήρα της αυτοματοποιημένης λήψης αποφάσεων</a:t>
            </a:r>
          </a:p>
          <a:p>
            <a:pPr marL="12700" marR="5080" algn="ctr">
              <a:lnSpc>
                <a:spcPct val="89600"/>
              </a:lnSpc>
              <a:spcBef>
                <a:spcPts val="670"/>
              </a:spcBef>
            </a:pPr>
            <a:endParaRPr sz="4000" dirty="0">
              <a:latin typeface="Calibri"/>
              <a:cs typeface="Calibri"/>
            </a:endParaRPr>
          </a:p>
        </p:txBody>
      </p:sp>
      <p:sp>
        <p:nvSpPr>
          <p:cNvPr id="3" name="object 3"/>
          <p:cNvSpPr/>
          <p:nvPr/>
        </p:nvSpPr>
        <p:spPr>
          <a:xfrm>
            <a:off x="4112920" y="1708891"/>
            <a:ext cx="5880100" cy="1328420"/>
          </a:xfrm>
          <a:custGeom>
            <a:avLst/>
            <a:gdLst/>
            <a:ahLst/>
            <a:cxnLst/>
            <a:rect l="l" t="t" r="r" b="b"/>
            <a:pathLst>
              <a:path w="5880100" h="1328420">
                <a:moveTo>
                  <a:pt x="5658396" y="1327944"/>
                </a:moveTo>
                <a:lnTo>
                  <a:pt x="221348" y="1327944"/>
                </a:lnTo>
                <a:lnTo>
                  <a:pt x="176741" y="1323446"/>
                </a:lnTo>
                <a:lnTo>
                  <a:pt x="135193" y="1310546"/>
                </a:lnTo>
                <a:lnTo>
                  <a:pt x="97594" y="1290135"/>
                </a:lnTo>
                <a:lnTo>
                  <a:pt x="64835" y="1263104"/>
                </a:lnTo>
                <a:lnTo>
                  <a:pt x="37805" y="1230344"/>
                </a:lnTo>
                <a:lnTo>
                  <a:pt x="17396" y="1192744"/>
                </a:lnTo>
                <a:lnTo>
                  <a:pt x="4497" y="1151197"/>
                </a:lnTo>
                <a:lnTo>
                  <a:pt x="0" y="1106592"/>
                </a:lnTo>
                <a:lnTo>
                  <a:pt x="0" y="221313"/>
                </a:lnTo>
                <a:lnTo>
                  <a:pt x="4497" y="176707"/>
                </a:lnTo>
                <a:lnTo>
                  <a:pt x="17396" y="135162"/>
                </a:lnTo>
                <a:lnTo>
                  <a:pt x="37805" y="97568"/>
                </a:lnTo>
                <a:lnTo>
                  <a:pt x="64835" y="64815"/>
                </a:lnTo>
                <a:lnTo>
                  <a:pt x="97594" y="37793"/>
                </a:lnTo>
                <a:lnTo>
                  <a:pt x="135193" y="17389"/>
                </a:lnTo>
                <a:lnTo>
                  <a:pt x="176741" y="4495"/>
                </a:lnTo>
                <a:lnTo>
                  <a:pt x="221348" y="0"/>
                </a:lnTo>
                <a:lnTo>
                  <a:pt x="5658396" y="0"/>
                </a:lnTo>
                <a:lnTo>
                  <a:pt x="5703015" y="4495"/>
                </a:lnTo>
                <a:lnTo>
                  <a:pt x="5744574" y="17389"/>
                </a:lnTo>
                <a:lnTo>
                  <a:pt x="5782182" y="37793"/>
                </a:lnTo>
                <a:lnTo>
                  <a:pt x="5814949" y="64815"/>
                </a:lnTo>
                <a:lnTo>
                  <a:pt x="5841983" y="97568"/>
                </a:lnTo>
                <a:lnTo>
                  <a:pt x="5862396" y="135162"/>
                </a:lnTo>
                <a:lnTo>
                  <a:pt x="5875297" y="176707"/>
                </a:lnTo>
                <a:lnTo>
                  <a:pt x="5879795" y="221313"/>
                </a:lnTo>
                <a:lnTo>
                  <a:pt x="5879795" y="1106592"/>
                </a:lnTo>
                <a:lnTo>
                  <a:pt x="5875297" y="1151197"/>
                </a:lnTo>
                <a:lnTo>
                  <a:pt x="5862396" y="1192744"/>
                </a:lnTo>
                <a:lnTo>
                  <a:pt x="5841983" y="1230344"/>
                </a:lnTo>
                <a:lnTo>
                  <a:pt x="5814949" y="1263104"/>
                </a:lnTo>
                <a:lnTo>
                  <a:pt x="5782182" y="1290135"/>
                </a:lnTo>
                <a:lnTo>
                  <a:pt x="5744574" y="1310546"/>
                </a:lnTo>
                <a:lnTo>
                  <a:pt x="5703015" y="1323446"/>
                </a:lnTo>
                <a:lnTo>
                  <a:pt x="5658396" y="1327944"/>
                </a:lnTo>
                <a:close/>
              </a:path>
            </a:pathLst>
          </a:custGeom>
          <a:solidFill>
            <a:srgbClr val="5A9AD5"/>
          </a:solidFill>
        </p:spPr>
        <p:txBody>
          <a:bodyPr wrap="square" lIns="0" tIns="0" rIns="0" bIns="0" rtlCol="0"/>
          <a:lstStyle/>
          <a:p>
            <a:endParaRPr/>
          </a:p>
        </p:txBody>
      </p:sp>
      <p:sp>
        <p:nvSpPr>
          <p:cNvPr id="4" name="object 4"/>
          <p:cNvSpPr txBox="1">
            <a:spLocks noGrp="1"/>
          </p:cNvSpPr>
          <p:nvPr>
            <p:ph type="title"/>
          </p:nvPr>
        </p:nvSpPr>
        <p:spPr>
          <a:xfrm>
            <a:off x="4236462" y="1949267"/>
            <a:ext cx="5271135" cy="847668"/>
          </a:xfrm>
          <a:prstGeom prst="rect">
            <a:avLst/>
          </a:prstGeom>
        </p:spPr>
        <p:txBody>
          <a:bodyPr vert="horz" wrap="square" lIns="0" tIns="39370" rIns="0" bIns="0" rtlCol="0">
            <a:spAutoFit/>
          </a:bodyPr>
          <a:lstStyle/>
          <a:p>
            <a:pPr marL="12700" marR="5080" algn="just">
              <a:lnSpc>
                <a:spcPts val="2110"/>
              </a:lnSpc>
              <a:spcBef>
                <a:spcPts val="310"/>
              </a:spcBef>
            </a:pPr>
            <a:r>
              <a:rPr lang="el-GR" sz="1900" dirty="0">
                <a:solidFill>
                  <a:srgbClr val="FFFFFF"/>
                </a:solidFill>
              </a:rPr>
              <a:t>Έχει παρατηρηθεί ότι είναι δύσκολο να αμφισβητηθεί το αθέμιτο της αυτοματοποιημένης λήψης αποφάσεων.</a:t>
            </a:r>
            <a:endParaRPr sz="1900" dirty="0"/>
          </a:p>
        </p:txBody>
      </p:sp>
      <p:sp>
        <p:nvSpPr>
          <p:cNvPr id="5" name="object 5"/>
          <p:cNvSpPr/>
          <p:nvPr/>
        </p:nvSpPr>
        <p:spPr>
          <a:xfrm>
            <a:off x="4112920" y="3090809"/>
            <a:ext cx="5880100" cy="1631400"/>
          </a:xfrm>
          <a:custGeom>
            <a:avLst/>
            <a:gdLst/>
            <a:ahLst/>
            <a:cxnLst/>
            <a:rect l="l" t="t" r="r" b="b"/>
            <a:pathLst>
              <a:path w="5880100" h="1328420">
                <a:moveTo>
                  <a:pt x="5658396" y="1327944"/>
                </a:moveTo>
                <a:lnTo>
                  <a:pt x="221348" y="1327944"/>
                </a:lnTo>
                <a:lnTo>
                  <a:pt x="176741" y="1323446"/>
                </a:lnTo>
                <a:lnTo>
                  <a:pt x="135193" y="1310546"/>
                </a:lnTo>
                <a:lnTo>
                  <a:pt x="97594" y="1290135"/>
                </a:lnTo>
                <a:lnTo>
                  <a:pt x="64835" y="1263104"/>
                </a:lnTo>
                <a:lnTo>
                  <a:pt x="37805" y="1230344"/>
                </a:lnTo>
                <a:lnTo>
                  <a:pt x="17396" y="1192744"/>
                </a:lnTo>
                <a:lnTo>
                  <a:pt x="4497" y="1151197"/>
                </a:lnTo>
                <a:lnTo>
                  <a:pt x="0" y="1106592"/>
                </a:lnTo>
                <a:lnTo>
                  <a:pt x="0" y="221313"/>
                </a:lnTo>
                <a:lnTo>
                  <a:pt x="4497" y="176707"/>
                </a:lnTo>
                <a:lnTo>
                  <a:pt x="17396" y="135162"/>
                </a:lnTo>
                <a:lnTo>
                  <a:pt x="37805" y="97568"/>
                </a:lnTo>
                <a:lnTo>
                  <a:pt x="64835" y="64815"/>
                </a:lnTo>
                <a:lnTo>
                  <a:pt x="97594" y="37793"/>
                </a:lnTo>
                <a:lnTo>
                  <a:pt x="135193" y="17389"/>
                </a:lnTo>
                <a:lnTo>
                  <a:pt x="176741" y="4495"/>
                </a:lnTo>
                <a:lnTo>
                  <a:pt x="221348" y="0"/>
                </a:lnTo>
                <a:lnTo>
                  <a:pt x="5658396" y="0"/>
                </a:lnTo>
                <a:lnTo>
                  <a:pt x="5703015" y="4495"/>
                </a:lnTo>
                <a:lnTo>
                  <a:pt x="5744574" y="17389"/>
                </a:lnTo>
                <a:lnTo>
                  <a:pt x="5782182" y="37793"/>
                </a:lnTo>
                <a:lnTo>
                  <a:pt x="5814949" y="64815"/>
                </a:lnTo>
                <a:lnTo>
                  <a:pt x="5841983" y="97568"/>
                </a:lnTo>
                <a:lnTo>
                  <a:pt x="5862396" y="135162"/>
                </a:lnTo>
                <a:lnTo>
                  <a:pt x="5875297" y="176707"/>
                </a:lnTo>
                <a:lnTo>
                  <a:pt x="5879795" y="221313"/>
                </a:lnTo>
                <a:lnTo>
                  <a:pt x="5879795" y="1106592"/>
                </a:lnTo>
                <a:lnTo>
                  <a:pt x="5875297" y="1151197"/>
                </a:lnTo>
                <a:lnTo>
                  <a:pt x="5862396" y="1192744"/>
                </a:lnTo>
                <a:lnTo>
                  <a:pt x="5841983" y="1230344"/>
                </a:lnTo>
                <a:lnTo>
                  <a:pt x="5814949" y="1263104"/>
                </a:lnTo>
                <a:lnTo>
                  <a:pt x="5782182" y="1290135"/>
                </a:lnTo>
                <a:lnTo>
                  <a:pt x="5744574" y="1310546"/>
                </a:lnTo>
                <a:lnTo>
                  <a:pt x="5703015" y="1323446"/>
                </a:lnTo>
                <a:lnTo>
                  <a:pt x="5658396" y="1327944"/>
                </a:lnTo>
                <a:close/>
              </a:path>
            </a:pathLst>
          </a:custGeom>
          <a:solidFill>
            <a:srgbClr val="4CC48D"/>
          </a:solidFill>
        </p:spPr>
        <p:txBody>
          <a:bodyPr wrap="square" lIns="0" tIns="0" rIns="0" bIns="0" rtlCol="0"/>
          <a:lstStyle/>
          <a:p>
            <a:endParaRPr/>
          </a:p>
        </p:txBody>
      </p:sp>
      <p:sp>
        <p:nvSpPr>
          <p:cNvPr id="6" name="object 6"/>
          <p:cNvSpPr txBox="1"/>
          <p:nvPr/>
        </p:nvSpPr>
        <p:spPr>
          <a:xfrm>
            <a:off x="4236462" y="3169476"/>
            <a:ext cx="5396865" cy="1552733"/>
          </a:xfrm>
          <a:prstGeom prst="rect">
            <a:avLst/>
          </a:prstGeom>
        </p:spPr>
        <p:txBody>
          <a:bodyPr vert="horz" wrap="square" lIns="0" tIns="40005" rIns="0" bIns="0" rtlCol="0">
            <a:spAutoFit/>
          </a:bodyPr>
          <a:lstStyle/>
          <a:p>
            <a:pPr marL="12700" marR="5080" algn="just">
              <a:lnSpc>
                <a:spcPct val="90500"/>
              </a:lnSpc>
              <a:spcBef>
                <a:spcPts val="315"/>
              </a:spcBef>
            </a:pPr>
            <a:r>
              <a:rPr lang="el-GR" spc="-10" dirty="0">
                <a:solidFill>
                  <a:srgbClr val="FFFFFF"/>
                </a:solidFill>
                <a:latin typeface="Calibri"/>
                <a:cs typeface="Calibri"/>
              </a:rPr>
              <a:t>Οι αμφισβητήσεις που προβάλλονται από τα ενδιαφερόμενα άτομα, ακόμη και όταν είναι δικαιολογημένες, μπορεί να αγνοηθούν ή να απορριφθούν επειδή παρεμβαίνουν στη λειτουργία του συστήματος, προκαλώντας πρόσθετο κόστος και αβεβαιότητες.</a:t>
            </a:r>
            <a:endParaRPr dirty="0">
              <a:latin typeface="Calibri"/>
              <a:cs typeface="Calibri"/>
            </a:endParaRPr>
          </a:p>
        </p:txBody>
      </p:sp>
      <p:sp>
        <p:nvSpPr>
          <p:cNvPr id="7" name="object 7"/>
          <p:cNvSpPr/>
          <p:nvPr/>
        </p:nvSpPr>
        <p:spPr>
          <a:xfrm>
            <a:off x="4118921" y="4753666"/>
            <a:ext cx="5880100" cy="1843984"/>
          </a:xfrm>
          <a:custGeom>
            <a:avLst/>
            <a:gdLst/>
            <a:ahLst/>
            <a:cxnLst/>
            <a:rect l="l" t="t" r="r" b="b"/>
            <a:pathLst>
              <a:path w="5880100" h="1328420">
                <a:moveTo>
                  <a:pt x="5658396" y="1327893"/>
                </a:moveTo>
                <a:lnTo>
                  <a:pt x="221348" y="1327893"/>
                </a:lnTo>
                <a:lnTo>
                  <a:pt x="176741" y="1323398"/>
                </a:lnTo>
                <a:lnTo>
                  <a:pt x="135193" y="1310505"/>
                </a:lnTo>
                <a:lnTo>
                  <a:pt x="97594" y="1290104"/>
                </a:lnTo>
                <a:lnTo>
                  <a:pt x="64835" y="1263084"/>
                </a:lnTo>
                <a:lnTo>
                  <a:pt x="37805" y="1230333"/>
                </a:lnTo>
                <a:lnTo>
                  <a:pt x="17396" y="1192742"/>
                </a:lnTo>
                <a:lnTo>
                  <a:pt x="4497" y="1151198"/>
                </a:lnTo>
                <a:lnTo>
                  <a:pt x="0" y="1106592"/>
                </a:lnTo>
                <a:lnTo>
                  <a:pt x="0" y="221313"/>
                </a:lnTo>
                <a:lnTo>
                  <a:pt x="4497" y="176707"/>
                </a:lnTo>
                <a:lnTo>
                  <a:pt x="17396" y="135162"/>
                </a:lnTo>
                <a:lnTo>
                  <a:pt x="37805" y="97568"/>
                </a:lnTo>
                <a:lnTo>
                  <a:pt x="64835" y="64815"/>
                </a:lnTo>
                <a:lnTo>
                  <a:pt x="97594" y="37793"/>
                </a:lnTo>
                <a:lnTo>
                  <a:pt x="135193" y="17389"/>
                </a:lnTo>
                <a:lnTo>
                  <a:pt x="176741" y="4495"/>
                </a:lnTo>
                <a:lnTo>
                  <a:pt x="221348" y="0"/>
                </a:lnTo>
                <a:lnTo>
                  <a:pt x="5658396" y="0"/>
                </a:lnTo>
                <a:lnTo>
                  <a:pt x="5703015" y="4495"/>
                </a:lnTo>
                <a:lnTo>
                  <a:pt x="5744574" y="17389"/>
                </a:lnTo>
                <a:lnTo>
                  <a:pt x="5782182" y="37793"/>
                </a:lnTo>
                <a:lnTo>
                  <a:pt x="5814948" y="64815"/>
                </a:lnTo>
                <a:lnTo>
                  <a:pt x="5841983" y="97568"/>
                </a:lnTo>
                <a:lnTo>
                  <a:pt x="5862396" y="135162"/>
                </a:lnTo>
                <a:lnTo>
                  <a:pt x="5875297" y="176707"/>
                </a:lnTo>
                <a:lnTo>
                  <a:pt x="5879795" y="221313"/>
                </a:lnTo>
                <a:lnTo>
                  <a:pt x="5879795" y="1106592"/>
                </a:lnTo>
                <a:lnTo>
                  <a:pt x="5875297" y="1151198"/>
                </a:lnTo>
                <a:lnTo>
                  <a:pt x="5862396" y="1192742"/>
                </a:lnTo>
                <a:lnTo>
                  <a:pt x="5841983" y="1230333"/>
                </a:lnTo>
                <a:lnTo>
                  <a:pt x="5814949" y="1263084"/>
                </a:lnTo>
                <a:lnTo>
                  <a:pt x="5782182" y="1290104"/>
                </a:lnTo>
                <a:lnTo>
                  <a:pt x="5744574" y="1310505"/>
                </a:lnTo>
                <a:lnTo>
                  <a:pt x="5703015" y="1323398"/>
                </a:lnTo>
                <a:lnTo>
                  <a:pt x="5658396" y="1327893"/>
                </a:lnTo>
                <a:close/>
              </a:path>
            </a:pathLst>
          </a:custGeom>
          <a:solidFill>
            <a:srgbClr val="6FAC46"/>
          </a:solidFill>
        </p:spPr>
        <p:txBody>
          <a:bodyPr wrap="square" lIns="0" tIns="0" rIns="0" bIns="0" rtlCol="0"/>
          <a:lstStyle/>
          <a:p>
            <a:endParaRPr/>
          </a:p>
        </p:txBody>
      </p:sp>
      <p:sp>
        <p:nvSpPr>
          <p:cNvPr id="8" name="object 8"/>
          <p:cNvSpPr txBox="1"/>
          <p:nvPr/>
        </p:nvSpPr>
        <p:spPr>
          <a:xfrm>
            <a:off x="4132488" y="4823792"/>
            <a:ext cx="5619750" cy="1636987"/>
          </a:xfrm>
          <a:prstGeom prst="rect">
            <a:avLst/>
          </a:prstGeom>
        </p:spPr>
        <p:txBody>
          <a:bodyPr vert="horz" wrap="square" lIns="0" tIns="40005" rIns="0" bIns="0" rtlCol="0">
            <a:spAutoFit/>
          </a:bodyPr>
          <a:lstStyle/>
          <a:p>
            <a:pPr marL="12700" marR="5080" algn="just">
              <a:lnSpc>
                <a:spcPct val="90500"/>
              </a:lnSpc>
              <a:spcBef>
                <a:spcPts val="315"/>
              </a:spcBef>
            </a:pPr>
            <a:r>
              <a:rPr lang="el-GR" sz="1900" dirty="0">
                <a:solidFill>
                  <a:srgbClr val="FFFFFF"/>
                </a:solidFill>
                <a:latin typeface="Calibri"/>
                <a:cs typeface="Calibri"/>
              </a:rPr>
              <a:t>Στην πραγματικότητα, οι προβλέψεις των συστημάτων μηχανικής μάθησης βασίζονται </a:t>
            </a:r>
            <a:r>
              <a:rPr lang="el-GR" sz="1900" b="1" dirty="0">
                <a:solidFill>
                  <a:srgbClr val="FFFFFF"/>
                </a:solidFill>
                <a:latin typeface="Calibri"/>
                <a:cs typeface="Calibri"/>
              </a:rPr>
              <a:t>σε στατιστικούς συσχετισμούς</a:t>
            </a:r>
            <a:r>
              <a:rPr lang="el-GR" sz="1900" dirty="0">
                <a:solidFill>
                  <a:srgbClr val="FFFFFF"/>
                </a:solidFill>
                <a:latin typeface="Calibri"/>
                <a:cs typeface="Calibri"/>
              </a:rPr>
              <a:t>, εναντίον των οποίων μπορεί να είναι δύσκολο να επιχειρηματολογήσει κανείς βάσει μεμονωμένων περιστάσεων, ακόμη και όταν οι εξαιρέσεις θα ήταν δικαιολογημένες.</a:t>
            </a:r>
            <a:endParaRPr sz="19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2500" y="1028754"/>
            <a:ext cx="6553200" cy="581569"/>
          </a:xfrm>
          <a:prstGeom prst="rect">
            <a:avLst/>
          </a:prstGeom>
        </p:spPr>
        <p:txBody>
          <a:bodyPr vert="horz" wrap="square" lIns="0" tIns="12065" rIns="0" bIns="0" rtlCol="0">
            <a:spAutoFit/>
          </a:bodyPr>
          <a:lstStyle/>
          <a:p>
            <a:pPr marL="12700">
              <a:lnSpc>
                <a:spcPct val="100000"/>
              </a:lnSpc>
              <a:spcBef>
                <a:spcPts val="95"/>
              </a:spcBef>
            </a:pPr>
            <a:r>
              <a:rPr lang="el-GR" dirty="0"/>
              <a:t>Όπλα μαθηματικής καταστροφής</a:t>
            </a:r>
            <a:endParaRPr spc="-10" dirty="0"/>
          </a:p>
        </p:txBody>
      </p:sp>
      <p:sp>
        <p:nvSpPr>
          <p:cNvPr id="3" name="object 3"/>
          <p:cNvSpPr txBox="1"/>
          <p:nvPr/>
        </p:nvSpPr>
        <p:spPr>
          <a:xfrm>
            <a:off x="707075" y="2141796"/>
            <a:ext cx="6188710" cy="3901581"/>
          </a:xfrm>
          <a:prstGeom prst="rect">
            <a:avLst/>
          </a:prstGeom>
        </p:spPr>
        <p:txBody>
          <a:bodyPr vert="horz" wrap="square" lIns="0" tIns="20320" rIns="0" bIns="0" rtlCol="0">
            <a:spAutoFit/>
          </a:bodyPr>
          <a:lstStyle/>
          <a:p>
            <a:pPr marL="12700" marR="5080" algn="just">
              <a:lnSpc>
                <a:spcPct val="97400"/>
              </a:lnSpc>
              <a:spcBef>
                <a:spcPts val="160"/>
              </a:spcBef>
            </a:pPr>
            <a:r>
              <a:rPr sz="2000" dirty="0">
                <a:latin typeface="Calibri"/>
                <a:cs typeface="Calibri"/>
              </a:rPr>
              <a:t>“</a:t>
            </a:r>
            <a:r>
              <a:rPr lang="el-GR" sz="2000" dirty="0"/>
              <a:t>Ένας αλγόριθμος επεξεργάζεται ένα σωρό στατιστικά στοιχεία και καταλήγει σε μια πιθανότητα ότι ένα συγκεκριμένο άτομο μπορεί να είναι κακός εργοδότης, επικίνδυνος δανειολήπτης, τρομοκράτης ή άθλιος δάσκαλος. Αυτή η πιθανότητα μετατρέπεται σε ένα σκορ, το οποίο μπορεί να φέρει τα πάνω κάτω στη ζωή κάποιου. Και όμως, όταν το άτομο αντιστέκεται, τα "ενδεικτικά" αντικρουόμενα στοιχεία απλώς δεν αρκούν. Η υπόθεση πρέπει να είναι ατράνταχτη. Τα ανθρώπινα θύματα των όπλων μαζικής καταστροφής, θα δούμε ξανά και ξανά, υπόκεινται σε πολύ υψηλότερα πρότυπα αποδείξεων από τους ίδιους τους αλγορίθμους".</a:t>
            </a:r>
            <a:r>
              <a:rPr sz="2000" spc="-170" dirty="0">
                <a:latin typeface="Calibri"/>
                <a:cs typeface="Calibri"/>
              </a:rPr>
              <a:t> </a:t>
            </a:r>
            <a:r>
              <a:rPr sz="2000" spc="-10" dirty="0">
                <a:latin typeface="Calibri"/>
                <a:cs typeface="Calibri"/>
              </a:rPr>
              <a:t>(O’Neil</a:t>
            </a:r>
            <a:r>
              <a:rPr sz="2000" spc="-40" dirty="0">
                <a:latin typeface="Calibri"/>
                <a:cs typeface="Calibri"/>
              </a:rPr>
              <a:t> </a:t>
            </a:r>
            <a:r>
              <a:rPr sz="2000" spc="-10" dirty="0">
                <a:latin typeface="Calibri"/>
                <a:cs typeface="Calibri"/>
              </a:rPr>
              <a:t>(2016))</a:t>
            </a:r>
            <a:endParaRPr sz="2000" dirty="0">
              <a:latin typeface="Calibri"/>
              <a:cs typeface="Calibri"/>
            </a:endParaRPr>
          </a:p>
        </p:txBody>
      </p:sp>
      <p:pic>
        <p:nvPicPr>
          <p:cNvPr id="4" name="object 4"/>
          <p:cNvPicPr/>
          <p:nvPr/>
        </p:nvPicPr>
        <p:blipFill>
          <a:blip r:embed="rId2" cstate="print"/>
          <a:stretch>
            <a:fillRect/>
          </a:stretch>
        </p:blipFill>
        <p:spPr>
          <a:xfrm>
            <a:off x="7303302" y="2141334"/>
            <a:ext cx="2523462" cy="380484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2204" rIns="0" bIns="0" rtlCol="0">
            <a:spAutoFit/>
          </a:bodyPr>
          <a:lstStyle/>
          <a:p>
            <a:pPr marL="12700">
              <a:lnSpc>
                <a:spcPct val="100000"/>
              </a:lnSpc>
              <a:spcBef>
                <a:spcPts val="95"/>
              </a:spcBef>
            </a:pPr>
            <a:r>
              <a:rPr lang="el-GR" sz="4600" dirty="0"/>
              <a:t>Ή μήπως όχι</a:t>
            </a:r>
            <a:r>
              <a:rPr lang="en-US" sz="4600" dirty="0"/>
              <a:t>;</a:t>
            </a:r>
            <a:endParaRPr sz="4600" dirty="0"/>
          </a:p>
        </p:txBody>
      </p:sp>
      <p:sp>
        <p:nvSpPr>
          <p:cNvPr id="3" name="object 3"/>
          <p:cNvSpPr txBox="1"/>
          <p:nvPr/>
        </p:nvSpPr>
        <p:spPr>
          <a:xfrm>
            <a:off x="705426" y="2577660"/>
            <a:ext cx="5577840" cy="4168705"/>
          </a:xfrm>
          <a:prstGeom prst="rect">
            <a:avLst/>
          </a:prstGeom>
        </p:spPr>
        <p:txBody>
          <a:bodyPr vert="horz" wrap="square" lIns="0" tIns="69215" rIns="0" bIns="0" rtlCol="0">
            <a:spAutoFit/>
          </a:bodyPr>
          <a:lstStyle/>
          <a:p>
            <a:pPr marL="12700" marR="5080" indent="57785" algn="just">
              <a:lnSpc>
                <a:spcPct val="81300"/>
              </a:lnSpc>
              <a:spcBef>
                <a:spcPts val="545"/>
              </a:spcBef>
              <a:tabLst>
                <a:tab pos="542290" algn="l"/>
                <a:tab pos="1006475" algn="l"/>
                <a:tab pos="1345565" algn="l"/>
                <a:tab pos="1945005" algn="l"/>
                <a:tab pos="2263775" algn="l"/>
                <a:tab pos="2726055" algn="l"/>
                <a:tab pos="2774315" algn="l"/>
                <a:tab pos="3533775" algn="l"/>
                <a:tab pos="3926840" algn="l"/>
                <a:tab pos="4674235" algn="l"/>
              </a:tabLst>
            </a:pPr>
            <a:r>
              <a:rPr lang="el-GR" sz="2000" dirty="0"/>
              <a:t>[Μ]ε την ύπαρξη κατάλληλων απαιτήσεων, η χρήση αλγορίθμων θα επιτρέψει την ευκολότερη εξέταση και διερεύνηση ολόκληρης της διαδικασίας λήψης αποφάσεων, καθιστώντας έτσι πολύ πιο εύκολο να γνωρίζουμε αν έχουν γίνει διακρίσεις. Επιβάλλοντας ένα νέο επίπεδο εξειδίκευσης, η χρήση των αλγορίθμων αναδεικνύει επίσης και καθιστά διαφανείς τις </a:t>
            </a:r>
            <a:r>
              <a:rPr lang="el-GR" sz="2000" b="1" dirty="0"/>
              <a:t>κεντρικές ανταλλαγές μεταξύ ανταγωνιστικών αξιών</a:t>
            </a:r>
            <a:r>
              <a:rPr lang="el-GR" sz="2000" dirty="0"/>
              <a:t>. Οι αλγόριθμοι δεν αποτελούν μόνο μια απειλή που πρέπει να ρυθμιστεί- με τις κατάλληλες διασφαλίσεις, έχουν τη δυνατότητα να αποτελέσουν μια θετική δύναμη υπέρ της ισότητας.</a:t>
            </a:r>
            <a:endParaRPr sz="2000" dirty="0">
              <a:latin typeface="Calibri"/>
              <a:cs typeface="Calibri"/>
            </a:endParaRPr>
          </a:p>
          <a:p>
            <a:pPr marL="12700" marR="6350" algn="just">
              <a:lnSpc>
                <a:spcPct val="79000"/>
              </a:lnSpc>
              <a:spcBef>
                <a:spcPts val="890"/>
              </a:spcBef>
            </a:pPr>
            <a:r>
              <a:rPr sz="2000" dirty="0">
                <a:latin typeface="Calibri"/>
                <a:cs typeface="Calibri"/>
              </a:rPr>
              <a:t>(Kleinberg,</a:t>
            </a:r>
            <a:r>
              <a:rPr sz="2000" spc="325" dirty="0">
                <a:latin typeface="Calibri"/>
                <a:cs typeface="Calibri"/>
              </a:rPr>
              <a:t> </a:t>
            </a:r>
            <a:r>
              <a:rPr sz="2000" dirty="0">
                <a:latin typeface="Calibri"/>
                <a:cs typeface="Calibri"/>
              </a:rPr>
              <a:t>Ludwig,</a:t>
            </a:r>
            <a:r>
              <a:rPr sz="2000" spc="340" dirty="0">
                <a:latin typeface="Calibri"/>
                <a:cs typeface="Calibri"/>
              </a:rPr>
              <a:t> </a:t>
            </a:r>
            <a:r>
              <a:rPr sz="2000" dirty="0">
                <a:latin typeface="Calibri"/>
                <a:cs typeface="Calibri"/>
              </a:rPr>
              <a:t>Mullainathan,</a:t>
            </a:r>
            <a:r>
              <a:rPr sz="2000" spc="335" dirty="0">
                <a:latin typeface="Calibri"/>
                <a:cs typeface="Calibri"/>
              </a:rPr>
              <a:t> </a:t>
            </a:r>
            <a:r>
              <a:rPr sz="2000" dirty="0">
                <a:latin typeface="Calibri"/>
                <a:cs typeface="Calibri"/>
              </a:rPr>
              <a:t>e</a:t>
            </a:r>
            <a:r>
              <a:rPr sz="2000" spc="355" dirty="0">
                <a:latin typeface="Calibri"/>
                <a:cs typeface="Calibri"/>
              </a:rPr>
              <a:t> </a:t>
            </a:r>
            <a:r>
              <a:rPr sz="2000" dirty="0">
                <a:latin typeface="Calibri"/>
                <a:cs typeface="Calibri"/>
              </a:rPr>
              <a:t>Sunstein</a:t>
            </a:r>
            <a:r>
              <a:rPr sz="2000" spc="360" dirty="0">
                <a:latin typeface="Calibri"/>
                <a:cs typeface="Calibri"/>
              </a:rPr>
              <a:t> </a:t>
            </a:r>
            <a:r>
              <a:rPr sz="2000" spc="-10" dirty="0">
                <a:latin typeface="Calibri"/>
                <a:cs typeface="Calibri"/>
              </a:rPr>
              <a:t>(2018, 113)).</a:t>
            </a:r>
            <a:endParaRPr sz="2000" dirty="0">
              <a:latin typeface="Calibri"/>
              <a:cs typeface="Calibri"/>
            </a:endParaRPr>
          </a:p>
        </p:txBody>
      </p:sp>
      <p:pic>
        <p:nvPicPr>
          <p:cNvPr id="4" name="object 4"/>
          <p:cNvPicPr/>
          <p:nvPr/>
        </p:nvPicPr>
        <p:blipFill>
          <a:blip r:embed="rId2" cstate="print"/>
          <a:stretch>
            <a:fillRect/>
          </a:stretch>
        </p:blipFill>
        <p:spPr>
          <a:xfrm>
            <a:off x="6692700" y="2634653"/>
            <a:ext cx="3358104" cy="348961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1830" y="724979"/>
            <a:ext cx="8529670" cy="1117614"/>
          </a:xfrm>
          <a:prstGeom prst="rect">
            <a:avLst/>
          </a:prstGeom>
        </p:spPr>
        <p:txBody>
          <a:bodyPr vert="horz" wrap="square" lIns="0" tIns="65405" rIns="0" bIns="0" rtlCol="0">
            <a:spAutoFit/>
          </a:bodyPr>
          <a:lstStyle/>
          <a:p>
            <a:pPr marL="12700" marR="5080" algn="just">
              <a:lnSpc>
                <a:spcPts val="4100"/>
              </a:lnSpc>
              <a:spcBef>
                <a:spcPts val="515"/>
              </a:spcBef>
            </a:pPr>
            <a:r>
              <a:rPr lang="el-GR" dirty="0"/>
              <a:t>Αμφισβήτηση του αθέμιτου χαρακτήρα της αυτοματοποιημένης λήψης αποφάσεων</a:t>
            </a:r>
            <a:endParaRPr spc="-10" dirty="0"/>
          </a:p>
        </p:txBody>
      </p:sp>
      <p:sp>
        <p:nvSpPr>
          <p:cNvPr id="3" name="object 3"/>
          <p:cNvSpPr txBox="1"/>
          <p:nvPr/>
        </p:nvSpPr>
        <p:spPr>
          <a:xfrm>
            <a:off x="931830" y="2179128"/>
            <a:ext cx="8683625" cy="2045047"/>
          </a:xfrm>
          <a:prstGeom prst="rect">
            <a:avLst/>
          </a:prstGeom>
        </p:spPr>
        <p:txBody>
          <a:bodyPr vert="horz" wrap="square" lIns="0" tIns="50165" rIns="0" bIns="0" rtlCol="0">
            <a:spAutoFit/>
          </a:bodyPr>
          <a:lstStyle/>
          <a:p>
            <a:pPr marL="12700" marR="5080" algn="just">
              <a:lnSpc>
                <a:spcPct val="89600"/>
              </a:lnSpc>
              <a:spcBef>
                <a:spcPts val="395"/>
              </a:spcBef>
              <a:tabLst>
                <a:tab pos="764540" algn="l"/>
                <a:tab pos="1816100" algn="l"/>
                <a:tab pos="2143760" algn="l"/>
                <a:tab pos="2854960" algn="l"/>
                <a:tab pos="3602990" algn="l"/>
                <a:tab pos="4067810" algn="l"/>
                <a:tab pos="4990465" algn="l"/>
                <a:tab pos="5414010" algn="l"/>
                <a:tab pos="5541645" algn="l"/>
                <a:tab pos="6165850" algn="l"/>
                <a:tab pos="6668134" algn="l"/>
              </a:tabLst>
            </a:pPr>
            <a:r>
              <a:rPr lang="el-GR" sz="2400" dirty="0">
                <a:latin typeface="Calibri"/>
                <a:cs typeface="Calibri"/>
              </a:rPr>
              <a:t>Αυτές οι επικρίσεις αντιμετωπίστηκαν με την παρατήρηση ότι τα </a:t>
            </a:r>
            <a:r>
              <a:rPr lang="el-GR" sz="2400" b="1" dirty="0">
                <a:latin typeface="Calibri"/>
                <a:cs typeface="Calibri"/>
              </a:rPr>
              <a:t>αλγοριθμικά συστήματα</a:t>
            </a:r>
            <a:r>
              <a:rPr lang="el-GR" sz="2400" dirty="0">
                <a:latin typeface="Calibri"/>
                <a:cs typeface="Calibri"/>
              </a:rPr>
              <a:t>, ακόμη και όταν βασίζονται στη μηχανική μάθηση, </a:t>
            </a:r>
            <a:r>
              <a:rPr lang="el-GR" sz="2400" b="1" dirty="0">
                <a:latin typeface="Calibri"/>
                <a:cs typeface="Calibri"/>
              </a:rPr>
              <a:t>είναι περισσότερο ελεγχόμενα </a:t>
            </a:r>
            <a:r>
              <a:rPr lang="el-GR" sz="2400" dirty="0">
                <a:latin typeface="Calibri"/>
                <a:cs typeface="Calibri"/>
              </a:rPr>
              <a:t>από τους ανθρώπους που λαμβάνουν αποφάσεις, τα σφάλματά τους μπορούν να εντοπιστούν με ακρίβεια και μπορούν να </a:t>
            </a:r>
            <a:r>
              <a:rPr lang="el-GR" sz="2400" b="1" dirty="0">
                <a:latin typeface="Calibri"/>
                <a:cs typeface="Calibri"/>
              </a:rPr>
              <a:t>βελτιωθούν</a:t>
            </a:r>
            <a:r>
              <a:rPr lang="el-GR" sz="2400" dirty="0">
                <a:latin typeface="Calibri"/>
                <a:cs typeface="Calibri"/>
              </a:rPr>
              <a:t> και να </a:t>
            </a:r>
            <a:r>
              <a:rPr lang="el-GR" sz="2400" b="1" dirty="0">
                <a:latin typeface="Calibri"/>
                <a:cs typeface="Calibri"/>
              </a:rPr>
              <a:t>τροποποιηθούν</a:t>
            </a:r>
            <a:r>
              <a:rPr lang="el-GR" sz="2400" dirty="0">
                <a:latin typeface="Calibri"/>
                <a:cs typeface="Calibri"/>
              </a:rPr>
              <a:t> ώστε να </a:t>
            </a:r>
            <a:r>
              <a:rPr lang="el-GR" sz="2400" b="1" dirty="0">
                <a:latin typeface="Calibri"/>
                <a:cs typeface="Calibri"/>
              </a:rPr>
              <a:t>αποφευχθούν άδικα αποτελέσματα.</a:t>
            </a:r>
          </a:p>
        </p:txBody>
      </p:sp>
      <p:pic>
        <p:nvPicPr>
          <p:cNvPr id="4" name="object 4"/>
          <p:cNvPicPr/>
          <p:nvPr/>
        </p:nvPicPr>
        <p:blipFill>
          <a:blip r:embed="rId2" cstate="print"/>
          <a:stretch>
            <a:fillRect/>
          </a:stretch>
        </p:blipFill>
        <p:spPr>
          <a:xfrm>
            <a:off x="3168598" y="4560710"/>
            <a:ext cx="4056134" cy="227081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4041" y="577850"/>
            <a:ext cx="3915447" cy="1625445"/>
          </a:xfrm>
          <a:prstGeom prst="rect">
            <a:avLst/>
          </a:prstGeom>
        </p:spPr>
        <p:txBody>
          <a:bodyPr vert="horz" wrap="square" lIns="0" tIns="56515" rIns="0" bIns="0" rtlCol="0">
            <a:spAutoFit/>
          </a:bodyPr>
          <a:lstStyle/>
          <a:p>
            <a:pPr marL="12700" marR="5080" algn="just">
              <a:lnSpc>
                <a:spcPct val="90900"/>
              </a:lnSpc>
              <a:spcBef>
                <a:spcPts val="445"/>
              </a:spcBef>
            </a:pPr>
            <a:r>
              <a:rPr lang="el-GR" sz="2800" dirty="0"/>
              <a:t>Θα πρέπει να αποκλείσουμε τη χρήση αυτοματοποιημένης λήψης αποφάσεων;</a:t>
            </a:r>
            <a:endParaRPr sz="2800" dirty="0"/>
          </a:p>
        </p:txBody>
      </p:sp>
      <p:sp>
        <p:nvSpPr>
          <p:cNvPr id="3" name="object 3"/>
          <p:cNvSpPr txBox="1"/>
          <p:nvPr/>
        </p:nvSpPr>
        <p:spPr>
          <a:xfrm>
            <a:off x="774041" y="2482850"/>
            <a:ext cx="3582059" cy="4652556"/>
          </a:xfrm>
          <a:prstGeom prst="rect">
            <a:avLst/>
          </a:prstGeom>
        </p:spPr>
        <p:txBody>
          <a:bodyPr vert="horz" wrap="square" lIns="0" tIns="43180" rIns="0" bIns="0" rtlCol="0">
            <a:spAutoFit/>
          </a:bodyPr>
          <a:lstStyle/>
          <a:p>
            <a:pPr marL="12700" marR="5080" algn="just">
              <a:lnSpc>
                <a:spcPct val="90000"/>
              </a:lnSpc>
              <a:spcBef>
                <a:spcPts val="340"/>
              </a:spcBef>
            </a:pPr>
            <a:r>
              <a:rPr lang="el-GR" sz="2000" dirty="0">
                <a:latin typeface="Calibri"/>
                <a:cs typeface="Calibri"/>
              </a:rPr>
              <a:t>Φαίνεται ότι τα ζητήματα που μόλις παρουσιάστηκαν δεν θα πρέπει να μας οδηγήσουν στο να αποκλείσουμε κατηγορηματικά τη χρήση αυτοματοποιημένης λήψης αποφάσεων</a:t>
            </a:r>
            <a:r>
              <a:rPr sz="2000" spc="-10" dirty="0">
                <a:latin typeface="Calibri"/>
                <a:cs typeface="Calibri"/>
              </a:rPr>
              <a:t>.</a:t>
            </a:r>
            <a:endParaRPr sz="2000" dirty="0">
              <a:latin typeface="Calibri"/>
              <a:cs typeface="Calibri"/>
            </a:endParaRPr>
          </a:p>
          <a:p>
            <a:pPr marL="12700" marR="5080" algn="just">
              <a:lnSpc>
                <a:spcPct val="91500"/>
              </a:lnSpc>
              <a:spcBef>
                <a:spcPts val="919"/>
              </a:spcBef>
            </a:pPr>
            <a:r>
              <a:rPr lang="el-GR" sz="2000" dirty="0">
                <a:latin typeface="Calibri"/>
                <a:cs typeface="Calibri"/>
              </a:rPr>
              <a:t>Η εναλλακτική λύση στην αυτοματοποιημένη λήψη αποφάσεων δεν είναι οι τέλειες αποφάσεις αλλά οι ανθρώπινες αποφάσεις με όλες τις ατέλειές τους: ένα προκατειλημμένο αλγοριθμικό σύστημα μπορεί ακόμη να είναι πιο δίκαιο από έναν ακόμα πιο προκατειλημμένο ανθρώπινο λήπτη αποφάσεων.</a:t>
            </a:r>
            <a:endParaRPr sz="2000" dirty="0">
              <a:latin typeface="Calibri"/>
              <a:cs typeface="Calibri"/>
            </a:endParaRPr>
          </a:p>
        </p:txBody>
      </p:sp>
      <p:pic>
        <p:nvPicPr>
          <p:cNvPr id="4" name="object 4"/>
          <p:cNvPicPr/>
          <p:nvPr/>
        </p:nvPicPr>
        <p:blipFill>
          <a:blip r:embed="rId2" cstate="print"/>
          <a:stretch>
            <a:fillRect/>
          </a:stretch>
        </p:blipFill>
        <p:spPr>
          <a:xfrm>
            <a:off x="4678463" y="850908"/>
            <a:ext cx="5861238" cy="58419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665" y="654050"/>
            <a:ext cx="9444070" cy="581569"/>
          </a:xfrm>
          <a:prstGeom prst="rect">
            <a:avLst/>
          </a:prstGeom>
        </p:spPr>
        <p:txBody>
          <a:bodyPr vert="horz" wrap="square" lIns="0" tIns="12065" rIns="0" bIns="0" rtlCol="0">
            <a:spAutoFit/>
          </a:bodyPr>
          <a:lstStyle/>
          <a:p>
            <a:pPr marL="12700">
              <a:lnSpc>
                <a:spcPct val="100000"/>
              </a:lnSpc>
              <a:spcBef>
                <a:spcPts val="95"/>
              </a:spcBef>
            </a:pPr>
            <a:r>
              <a:rPr lang="el-GR" dirty="0"/>
              <a:t>Κίνδυνοι ΤΝ και Μεγάλων Δεδομένων</a:t>
            </a:r>
            <a:endParaRPr spc="-10" dirty="0"/>
          </a:p>
        </p:txBody>
      </p:sp>
      <p:sp>
        <p:nvSpPr>
          <p:cNvPr id="3" name="object 3"/>
          <p:cNvSpPr txBox="1"/>
          <p:nvPr/>
        </p:nvSpPr>
        <p:spPr>
          <a:xfrm>
            <a:off x="630102" y="1944706"/>
            <a:ext cx="9085580" cy="4859278"/>
          </a:xfrm>
          <a:prstGeom prst="rect">
            <a:avLst/>
          </a:prstGeom>
        </p:spPr>
        <p:txBody>
          <a:bodyPr vert="horz" wrap="square" lIns="0" tIns="52069" rIns="0" bIns="0" rtlCol="0">
            <a:spAutoFit/>
          </a:bodyPr>
          <a:lstStyle/>
          <a:p>
            <a:pPr marL="207010" marR="5080" indent="-194945">
              <a:lnSpc>
                <a:spcPct val="89200"/>
              </a:lnSpc>
              <a:spcBef>
                <a:spcPts val="409"/>
              </a:spcBef>
            </a:pPr>
            <a:r>
              <a:rPr sz="2400" spc="145" dirty="0">
                <a:latin typeface="Arial"/>
                <a:cs typeface="Arial"/>
              </a:rPr>
              <a:t>v</a:t>
            </a:r>
            <a:r>
              <a:rPr lang="el-GR" sz="2400" dirty="0">
                <a:latin typeface="Calibri"/>
                <a:cs typeface="Calibri"/>
              </a:rPr>
              <a:t>Οι κύριες υπηρεσίες τους (αναζήτηση, διαχείριση κοινωνικών δικτύων, πρόσβαση σε περιεχόμενο κ.λπ.) προσφέρονται σε μεμονωμένους καταναλωτές, αλλά η ροή εσόδων προέρχεται από διαφημιστές, άτομα με επιρροή και φορείς διαμόρφωσης της κοινής γνώμης (π.χ. σε πολιτικές εκστρατείες</a:t>
            </a:r>
            <a:r>
              <a:rPr sz="2400" spc="-10" dirty="0">
                <a:latin typeface="Calibri"/>
                <a:cs typeface="Calibri"/>
              </a:rPr>
              <a:t>).</a:t>
            </a:r>
            <a:endParaRPr sz="2400" dirty="0">
              <a:latin typeface="Calibri"/>
              <a:cs typeface="Calibri"/>
            </a:endParaRPr>
          </a:p>
          <a:p>
            <a:pPr marL="207010" marR="290830" indent="-194945">
              <a:lnSpc>
                <a:spcPct val="88900"/>
              </a:lnSpc>
              <a:spcBef>
                <a:spcPts val="844"/>
              </a:spcBef>
            </a:pPr>
            <a:r>
              <a:rPr sz="2400" spc="175" dirty="0">
                <a:latin typeface="Arial"/>
                <a:cs typeface="Arial"/>
              </a:rPr>
              <a:t>v</a:t>
            </a:r>
            <a:r>
              <a:rPr lang="el-GR" sz="2400" dirty="0">
                <a:latin typeface="Calibri"/>
                <a:cs typeface="Calibri"/>
              </a:rPr>
              <a:t>Αυτό σημαίνει όχι μόνο ότι κάθε πληροφορία που είναι χρήσιμη για στοχευμένη διαφήμιση θα συλλέγεται και θα χρησιμοποιείται για το σκοπό αυτό, αλλά και ότι οι πλατφόρμες θα χρησιμοποιούν κάθε μέσο για τη συμπερίληψη χρηστών, ώστε να μπορούν να εκτίθενται σε διαφημίσεις και προσπάθειες επίτευξης πειστικότητας</a:t>
            </a:r>
            <a:r>
              <a:rPr sz="2400" spc="-10" dirty="0">
                <a:latin typeface="Calibri"/>
                <a:cs typeface="Calibri"/>
              </a:rPr>
              <a:t>.</a:t>
            </a:r>
            <a:endParaRPr sz="2400" dirty="0">
              <a:latin typeface="Calibri"/>
              <a:cs typeface="Calibri"/>
            </a:endParaRPr>
          </a:p>
          <a:p>
            <a:pPr marL="207010" marR="33655" indent="-194945">
              <a:lnSpc>
                <a:spcPct val="89200"/>
              </a:lnSpc>
              <a:spcBef>
                <a:spcPts val="840"/>
              </a:spcBef>
            </a:pPr>
            <a:r>
              <a:rPr sz="2400" spc="175" dirty="0">
                <a:latin typeface="Arial"/>
                <a:cs typeface="Arial"/>
              </a:rPr>
              <a:t>v</a:t>
            </a:r>
            <a:r>
              <a:rPr lang="el-GR" sz="2400" dirty="0">
                <a:latin typeface="Calibri"/>
                <a:cs typeface="Calibri"/>
              </a:rPr>
              <a:t>Αυτό μπορεί να οδηγήσει όχι μόνο σε μαζική συλλογή προσωπικών δεδομένων για τα άτομα, εις βάρος της ιδιωτικότητας, αλλά και σε εκτεταμένη επιρροή στη συμπεριφορά τους, εις βάρος τόσο της ατομικής αυτονομίας όσο και των συλλογικών συμφερόντων.</a:t>
            </a:r>
            <a:r>
              <a:rPr sz="2400" spc="-10" dirty="0">
                <a:latin typeface="Calibri"/>
                <a:cs typeface="Calibri"/>
              </a:rPr>
              <a:t>.</a:t>
            </a:r>
            <a:endParaRPr sz="2400" dirty="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855748"/>
            <a:ext cx="9282547" cy="1153160"/>
          </a:xfrm>
          <a:prstGeom prst="rect">
            <a:avLst/>
          </a:prstGeom>
        </p:spPr>
        <p:txBody>
          <a:bodyPr vert="horz" wrap="square" lIns="0" tIns="432204" rIns="0" bIns="0" rtlCol="0">
            <a:spAutoFit/>
          </a:bodyPr>
          <a:lstStyle/>
          <a:p>
            <a:pPr marL="12700">
              <a:lnSpc>
                <a:spcPct val="100000"/>
              </a:lnSpc>
              <a:spcBef>
                <a:spcPts val="95"/>
              </a:spcBef>
            </a:pPr>
            <a:r>
              <a:rPr lang="el-GR" sz="4600" spc="-10" dirty="0"/>
              <a:t>Άνθρωποι + αλγόριθμοι;</a:t>
            </a:r>
            <a:endParaRPr sz="4600" dirty="0"/>
          </a:p>
        </p:txBody>
      </p:sp>
      <p:sp>
        <p:nvSpPr>
          <p:cNvPr id="3" name="object 3"/>
          <p:cNvSpPr txBox="1"/>
          <p:nvPr/>
        </p:nvSpPr>
        <p:spPr>
          <a:xfrm>
            <a:off x="705425" y="2590357"/>
            <a:ext cx="5914390" cy="4577278"/>
          </a:xfrm>
          <a:prstGeom prst="rect">
            <a:avLst/>
          </a:prstGeom>
        </p:spPr>
        <p:txBody>
          <a:bodyPr vert="horz" wrap="square" lIns="0" tIns="45719" rIns="0" bIns="0" rtlCol="0">
            <a:spAutoFit/>
          </a:bodyPr>
          <a:lstStyle/>
          <a:p>
            <a:pPr marL="12700" marR="5080" algn="just">
              <a:lnSpc>
                <a:spcPct val="88600"/>
              </a:lnSpc>
              <a:spcBef>
                <a:spcPts val="359"/>
              </a:spcBef>
              <a:tabLst>
                <a:tab pos="330200" algn="l"/>
                <a:tab pos="893444" algn="l"/>
                <a:tab pos="953769" algn="l"/>
                <a:tab pos="996315" algn="l"/>
                <a:tab pos="1454785" algn="l"/>
                <a:tab pos="1706245" algn="l"/>
                <a:tab pos="2132965" algn="l"/>
                <a:tab pos="2162810" algn="l"/>
                <a:tab pos="2489200" algn="l"/>
                <a:tab pos="2710180" algn="l"/>
                <a:tab pos="2731770" algn="l"/>
                <a:tab pos="3377565" algn="l"/>
                <a:tab pos="3624579" algn="l"/>
                <a:tab pos="4141470" algn="l"/>
                <a:tab pos="4337685" algn="l"/>
                <a:tab pos="4517390" algn="l"/>
                <a:tab pos="4562475" algn="l"/>
                <a:tab pos="5359400" algn="l"/>
                <a:tab pos="5577205" algn="l"/>
              </a:tabLst>
            </a:pPr>
            <a:r>
              <a:rPr lang="el-GR" dirty="0">
                <a:latin typeface="+mj-lt"/>
              </a:rPr>
              <a:t>Σε πολλές περιπτώσεις, η καλύτερη λύση συνίσταται στην </a:t>
            </a:r>
            <a:r>
              <a:rPr lang="el-GR" b="1" dirty="0">
                <a:latin typeface="+mj-lt"/>
              </a:rPr>
              <a:t>ενσωμάτωση των ανθρώπινων και των αυτοματοποιημένων αποφάσεων</a:t>
            </a:r>
            <a:r>
              <a:rPr lang="el-GR" dirty="0">
                <a:latin typeface="+mj-lt"/>
              </a:rPr>
              <a:t>, δίνοντας τη δυνατότητα στα επηρεαζόμενα άτομα να ζητήσουν την ανθρώπινη επανεξέταση μιας αυτοματοποιημένης απόφασης, καθώς και με την προώθηση της </a:t>
            </a:r>
            <a:r>
              <a:rPr lang="el-GR" b="1" dirty="0">
                <a:latin typeface="+mj-lt"/>
              </a:rPr>
              <a:t>διαφάνειας</a:t>
            </a:r>
            <a:r>
              <a:rPr lang="el-GR" dirty="0">
                <a:latin typeface="+mj-lt"/>
              </a:rPr>
              <a:t> και την ανάπτυξη μεθόδων και τεχνολογιών που επιτρέπουν σε εμπειρογνώμονες να αναλύουν και να επανεξετάζουν τις αυτοματοποιημένες αποφάσεις.</a:t>
            </a:r>
            <a:endParaRPr dirty="0">
              <a:latin typeface="+mj-lt"/>
              <a:cs typeface="Calibri"/>
            </a:endParaRPr>
          </a:p>
          <a:p>
            <a:pPr marL="12700" marR="5715" algn="just">
              <a:lnSpc>
                <a:spcPct val="89100"/>
              </a:lnSpc>
              <a:spcBef>
                <a:spcPts val="775"/>
              </a:spcBef>
            </a:pPr>
            <a:r>
              <a:rPr lang="el-GR" sz="1900" dirty="0">
                <a:latin typeface="Calibri"/>
                <a:cs typeface="Calibri"/>
              </a:rPr>
              <a:t>Πράγματι, τα συστήματα ΤΝ έχουν αποδείξει την ικανότητά τους να ενεργούν με επιτυχία και στους τομείς που παραδοσιακά ανατίθενται στην εκπαιδευμένη διαίσθηση και ανάλυση των ανθρώπων, π.χ. ιατρική διάγνωση, χρηματοοικονομικές επενδύσεις, χορήγηση δανείων κ.λπ.</a:t>
            </a:r>
            <a:endParaRPr sz="1900" dirty="0">
              <a:latin typeface="Calibri"/>
              <a:cs typeface="Calibri"/>
            </a:endParaRPr>
          </a:p>
          <a:p>
            <a:pPr marL="12700" marR="6350" algn="just">
              <a:lnSpc>
                <a:spcPct val="89500"/>
              </a:lnSpc>
              <a:spcBef>
                <a:spcPts val="765"/>
              </a:spcBef>
            </a:pPr>
            <a:r>
              <a:rPr lang="el-GR" sz="1900" dirty="0">
                <a:latin typeface="Calibri"/>
                <a:cs typeface="Calibri"/>
              </a:rPr>
              <a:t>Η μελλοντική πρόκληση θα συνίσταται στην εξεύρεση του καλύτερου συνδυασμού μεταξύ ανθρώπου και ΤΝ, λαμβάνοντας υπόψη τις ικανότητες και τους περιορισμούς και των δύο.</a:t>
            </a:r>
            <a:r>
              <a:rPr sz="1900" spc="-10" dirty="0">
                <a:latin typeface="Calibri"/>
                <a:cs typeface="Calibri"/>
              </a:rPr>
              <a:t>.</a:t>
            </a:r>
            <a:endParaRPr sz="1900" dirty="0">
              <a:latin typeface="Calibri"/>
              <a:cs typeface="Calibri"/>
            </a:endParaRPr>
          </a:p>
        </p:txBody>
      </p:sp>
      <p:pic>
        <p:nvPicPr>
          <p:cNvPr id="4" name="object 4"/>
          <p:cNvPicPr/>
          <p:nvPr/>
        </p:nvPicPr>
        <p:blipFill>
          <a:blip r:embed="rId2" cstate="print"/>
          <a:stretch>
            <a:fillRect/>
          </a:stretch>
        </p:blipFill>
        <p:spPr>
          <a:xfrm>
            <a:off x="6692700" y="2634656"/>
            <a:ext cx="3358104" cy="348951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850900"/>
            <a:ext cx="10388600" cy="5842000"/>
          </a:xfrm>
          <a:custGeom>
            <a:avLst/>
            <a:gdLst/>
            <a:ahLst/>
            <a:cxnLst/>
            <a:rect l="l" t="t" r="r" b="b"/>
            <a:pathLst>
              <a:path w="10388600" h="5842000">
                <a:moveTo>
                  <a:pt x="10388600" y="5842000"/>
                </a:moveTo>
                <a:lnTo>
                  <a:pt x="0" y="5842000"/>
                </a:lnTo>
                <a:lnTo>
                  <a:pt x="0" y="0"/>
                </a:lnTo>
                <a:lnTo>
                  <a:pt x="10388600" y="0"/>
                </a:lnTo>
                <a:lnTo>
                  <a:pt x="10388600" y="5842000"/>
                </a:lnTo>
                <a:close/>
              </a:path>
            </a:pathLst>
          </a:custGeom>
          <a:solidFill>
            <a:srgbClr val="000000">
              <a:alpha val="14898"/>
            </a:srgbClr>
          </a:solidFill>
        </p:spPr>
        <p:txBody>
          <a:bodyPr wrap="square" lIns="0" tIns="0" rIns="0" bIns="0" rtlCol="0"/>
          <a:lstStyle/>
          <a:p>
            <a:endParaRPr/>
          </a:p>
        </p:txBody>
      </p:sp>
      <p:grpSp>
        <p:nvGrpSpPr>
          <p:cNvPr id="3" name="object 3"/>
          <p:cNvGrpSpPr/>
          <p:nvPr/>
        </p:nvGrpSpPr>
        <p:grpSpPr>
          <a:xfrm>
            <a:off x="649223" y="1356867"/>
            <a:ext cx="9412605" cy="4861560"/>
            <a:chOff x="649223" y="1356867"/>
            <a:chExt cx="9412605" cy="4861560"/>
          </a:xfrm>
        </p:grpSpPr>
        <p:pic>
          <p:nvPicPr>
            <p:cNvPr id="4" name="object 4"/>
            <p:cNvPicPr/>
            <p:nvPr/>
          </p:nvPicPr>
          <p:blipFill>
            <a:blip r:embed="rId2" cstate="print"/>
            <a:stretch>
              <a:fillRect/>
            </a:stretch>
          </p:blipFill>
          <p:spPr>
            <a:xfrm>
              <a:off x="649223" y="1356867"/>
              <a:ext cx="9412224" cy="4861560"/>
            </a:xfrm>
            <a:prstGeom prst="rect">
              <a:avLst/>
            </a:prstGeom>
          </p:spPr>
        </p:pic>
        <p:sp>
          <p:nvSpPr>
            <p:cNvPr id="5" name="object 5"/>
            <p:cNvSpPr/>
            <p:nvPr/>
          </p:nvSpPr>
          <p:spPr>
            <a:xfrm>
              <a:off x="703465" y="1396162"/>
              <a:ext cx="9305290" cy="4751705"/>
            </a:xfrm>
            <a:custGeom>
              <a:avLst/>
              <a:gdLst/>
              <a:ahLst/>
              <a:cxnLst/>
              <a:rect l="l" t="t" r="r" b="b"/>
              <a:pathLst>
                <a:path w="9305290" h="4751705">
                  <a:moveTo>
                    <a:pt x="9305137" y="4751491"/>
                  </a:moveTo>
                  <a:lnTo>
                    <a:pt x="0" y="4751491"/>
                  </a:lnTo>
                  <a:lnTo>
                    <a:pt x="0" y="0"/>
                  </a:lnTo>
                  <a:lnTo>
                    <a:pt x="9305137" y="0"/>
                  </a:lnTo>
                  <a:lnTo>
                    <a:pt x="9305137" y="4751491"/>
                  </a:lnTo>
                  <a:close/>
                </a:path>
              </a:pathLst>
            </a:custGeom>
            <a:solidFill>
              <a:srgbClr val="FFFFFF"/>
            </a:solidFill>
          </p:spPr>
          <p:txBody>
            <a:bodyPr wrap="square" lIns="0" tIns="0" rIns="0" bIns="0" rtlCol="0"/>
            <a:lstStyle/>
            <a:p>
              <a:endParaRPr/>
            </a:p>
          </p:txBody>
        </p:sp>
        <p:sp>
          <p:nvSpPr>
            <p:cNvPr id="6" name="object 6"/>
            <p:cNvSpPr/>
            <p:nvPr/>
          </p:nvSpPr>
          <p:spPr>
            <a:xfrm>
              <a:off x="703465" y="1396162"/>
              <a:ext cx="9305290" cy="4751705"/>
            </a:xfrm>
            <a:custGeom>
              <a:avLst/>
              <a:gdLst/>
              <a:ahLst/>
              <a:cxnLst/>
              <a:rect l="l" t="t" r="r" b="b"/>
              <a:pathLst>
                <a:path w="9305290" h="4751705">
                  <a:moveTo>
                    <a:pt x="0" y="0"/>
                  </a:moveTo>
                  <a:lnTo>
                    <a:pt x="9305137" y="0"/>
                  </a:lnTo>
                  <a:lnTo>
                    <a:pt x="9305137" y="4751491"/>
                  </a:lnTo>
                  <a:lnTo>
                    <a:pt x="0" y="4751491"/>
                  </a:lnTo>
                  <a:lnTo>
                    <a:pt x="0" y="0"/>
                  </a:lnTo>
                  <a:close/>
                </a:path>
              </a:pathLst>
            </a:custGeom>
            <a:ln w="8114">
              <a:solidFill>
                <a:srgbClr val="7E7E7E"/>
              </a:solidFill>
            </a:ln>
          </p:spPr>
          <p:txBody>
            <a:bodyPr wrap="square" lIns="0" tIns="0" rIns="0" bIns="0" rtlCol="0"/>
            <a:lstStyle/>
            <a:p>
              <a:endParaRPr/>
            </a:p>
          </p:txBody>
        </p:sp>
        <p:sp>
          <p:nvSpPr>
            <p:cNvPr id="7" name="object 7"/>
            <p:cNvSpPr/>
            <p:nvPr/>
          </p:nvSpPr>
          <p:spPr>
            <a:xfrm>
              <a:off x="977252" y="1668754"/>
              <a:ext cx="8757920" cy="4206240"/>
            </a:xfrm>
            <a:custGeom>
              <a:avLst/>
              <a:gdLst/>
              <a:ahLst/>
              <a:cxnLst/>
              <a:rect l="l" t="t" r="r" b="b"/>
              <a:pathLst>
                <a:path w="8757920" h="4206240">
                  <a:moveTo>
                    <a:pt x="8757589" y="4206227"/>
                  </a:moveTo>
                  <a:lnTo>
                    <a:pt x="0" y="4206227"/>
                  </a:lnTo>
                  <a:lnTo>
                    <a:pt x="0" y="0"/>
                  </a:lnTo>
                  <a:lnTo>
                    <a:pt x="8757589" y="0"/>
                  </a:lnTo>
                  <a:lnTo>
                    <a:pt x="8757589" y="4206227"/>
                  </a:lnTo>
                  <a:close/>
                </a:path>
              </a:pathLst>
            </a:custGeom>
            <a:solidFill>
              <a:srgbClr val="E7E5E5"/>
            </a:solidFill>
          </p:spPr>
          <p:txBody>
            <a:bodyPr wrap="square" lIns="0" tIns="0" rIns="0" bIns="0" rtlCol="0"/>
            <a:lstStyle/>
            <a:p>
              <a:endParaRPr/>
            </a:p>
          </p:txBody>
        </p:sp>
      </p:grpSp>
      <p:sp>
        <p:nvSpPr>
          <p:cNvPr id="8" name="object 8"/>
          <p:cNvSpPr txBox="1"/>
          <p:nvPr/>
        </p:nvSpPr>
        <p:spPr>
          <a:xfrm>
            <a:off x="1081740" y="3396545"/>
            <a:ext cx="2969954" cy="535403"/>
          </a:xfrm>
          <a:prstGeom prst="rect">
            <a:avLst/>
          </a:prstGeom>
        </p:spPr>
        <p:txBody>
          <a:bodyPr vert="horz" wrap="square" lIns="0" tIns="12065" rIns="0" bIns="0" rtlCol="0">
            <a:spAutoFit/>
          </a:bodyPr>
          <a:lstStyle/>
          <a:p>
            <a:pPr>
              <a:lnSpc>
                <a:spcPct val="100000"/>
              </a:lnSpc>
              <a:spcBef>
                <a:spcPts val="95"/>
              </a:spcBef>
            </a:pPr>
            <a:r>
              <a:rPr lang="el-GR" sz="3400" spc="-10" dirty="0">
                <a:latin typeface="Calibri"/>
                <a:cs typeface="Calibri"/>
              </a:rPr>
              <a:t>Συμπεράσματα</a:t>
            </a:r>
            <a:r>
              <a:rPr sz="3400" spc="-10" dirty="0">
                <a:latin typeface="Calibri"/>
                <a:cs typeface="Calibri"/>
              </a:rPr>
              <a:t>..</a:t>
            </a:r>
            <a:endParaRPr sz="3400" dirty="0">
              <a:latin typeface="Calibri"/>
              <a:cs typeface="Calibri"/>
            </a:endParaRPr>
          </a:p>
        </p:txBody>
      </p:sp>
      <p:sp>
        <p:nvSpPr>
          <p:cNvPr id="9" name="object 9"/>
          <p:cNvSpPr/>
          <p:nvPr/>
        </p:nvSpPr>
        <p:spPr>
          <a:xfrm>
            <a:off x="4215803" y="2408788"/>
            <a:ext cx="0" cy="2726690"/>
          </a:xfrm>
          <a:custGeom>
            <a:avLst/>
            <a:gdLst/>
            <a:ahLst/>
            <a:cxnLst/>
            <a:rect l="l" t="t" r="r" b="b"/>
            <a:pathLst>
              <a:path h="2726690">
                <a:moveTo>
                  <a:pt x="0" y="0"/>
                </a:moveTo>
                <a:lnTo>
                  <a:pt x="0" y="2726227"/>
                </a:lnTo>
              </a:path>
            </a:pathLst>
          </a:custGeom>
          <a:ln w="16227">
            <a:solidFill>
              <a:srgbClr val="7E7E7E"/>
            </a:solidFill>
          </a:ln>
        </p:spPr>
        <p:txBody>
          <a:bodyPr wrap="square" lIns="0" tIns="0" rIns="0" bIns="0" rtlCol="0"/>
          <a:lstStyle/>
          <a:p>
            <a:endParaRPr/>
          </a:p>
        </p:txBody>
      </p:sp>
      <p:sp>
        <p:nvSpPr>
          <p:cNvPr id="10" name="object 10"/>
          <p:cNvSpPr txBox="1"/>
          <p:nvPr/>
        </p:nvSpPr>
        <p:spPr>
          <a:xfrm>
            <a:off x="4336462" y="2570030"/>
            <a:ext cx="4912995" cy="513080"/>
          </a:xfrm>
          <a:prstGeom prst="rect">
            <a:avLst/>
          </a:prstGeom>
        </p:spPr>
        <p:txBody>
          <a:bodyPr vert="horz" wrap="square" lIns="0" tIns="45719" rIns="0" bIns="0" rtlCol="0">
            <a:spAutoFit/>
          </a:bodyPr>
          <a:lstStyle/>
          <a:p>
            <a:pPr marL="76835" marR="5080" indent="-77470" algn="just">
              <a:lnSpc>
                <a:spcPts val="1800"/>
              </a:lnSpc>
              <a:spcBef>
                <a:spcPts val="359"/>
              </a:spcBef>
              <a:buSzPct val="94117"/>
              <a:buFont typeface="Arial"/>
              <a:buChar char="•"/>
              <a:tabLst>
                <a:tab pos="194310" algn="l"/>
                <a:tab pos="440690" algn="l"/>
                <a:tab pos="1309370" algn="l"/>
                <a:tab pos="1869439" algn="l"/>
                <a:tab pos="2516505" algn="l"/>
                <a:tab pos="2882900" algn="l"/>
                <a:tab pos="4062095" algn="l"/>
              </a:tabLst>
            </a:pPr>
            <a:r>
              <a:rPr lang="el-GR" sz="1700" spc="-25" dirty="0">
                <a:latin typeface="Calibri"/>
                <a:cs typeface="Calibri"/>
              </a:rPr>
              <a:t>Η ΤΝ επιτρέπει νέα είδη αλγοριθμικών διαμεσολαβημένων διαφοροποιήσεων μεταξύ ατόμων</a:t>
            </a:r>
            <a:endParaRPr sz="1700" dirty="0">
              <a:latin typeface="Calibri"/>
              <a:cs typeface="Calibri"/>
            </a:endParaRPr>
          </a:p>
        </p:txBody>
      </p:sp>
      <p:sp>
        <p:nvSpPr>
          <p:cNvPr id="11" name="object 11"/>
          <p:cNvSpPr txBox="1"/>
          <p:nvPr/>
        </p:nvSpPr>
        <p:spPr>
          <a:xfrm>
            <a:off x="4336463" y="3140005"/>
            <a:ext cx="4912994" cy="1231106"/>
          </a:xfrm>
          <a:prstGeom prst="rect">
            <a:avLst/>
          </a:prstGeom>
        </p:spPr>
        <p:txBody>
          <a:bodyPr vert="horz" wrap="square" lIns="0" tIns="12700" rIns="0" bIns="0" rtlCol="0">
            <a:spAutoFit/>
          </a:bodyPr>
          <a:lstStyle/>
          <a:p>
            <a:pPr marL="76200" indent="-76835" algn="just">
              <a:lnSpc>
                <a:spcPts val="1920"/>
              </a:lnSpc>
              <a:spcBef>
                <a:spcPts val="100"/>
              </a:spcBef>
              <a:buSzPct val="94117"/>
              <a:buFont typeface="Arial"/>
              <a:buChar char="•"/>
              <a:tabLst>
                <a:tab pos="76835" algn="l"/>
              </a:tabLst>
            </a:pPr>
            <a:r>
              <a:rPr lang="el-GR" sz="1700" dirty="0">
                <a:latin typeface="Calibri"/>
                <a:cs typeface="Calibri"/>
              </a:rPr>
              <a:t>Στην εποχή της ΤΝ οι </a:t>
            </a:r>
            <a:r>
              <a:rPr lang="el-GR" sz="1700" b="1" dirty="0">
                <a:latin typeface="Calibri"/>
                <a:cs typeface="Calibri"/>
              </a:rPr>
              <a:t>διαφοροποιημένες θεραπείες μπορούν να βασίζονται σε τεράστιες ποσότητες δεδομένων </a:t>
            </a:r>
            <a:r>
              <a:rPr lang="el-GR" sz="1700" dirty="0">
                <a:latin typeface="Calibri"/>
                <a:cs typeface="Calibri"/>
              </a:rPr>
              <a:t>που επιτρέπουν </a:t>
            </a:r>
            <a:r>
              <a:rPr lang="el-GR" sz="1700" b="1" dirty="0">
                <a:latin typeface="Calibri"/>
                <a:cs typeface="Calibri"/>
              </a:rPr>
              <a:t>πιθανολογικές προβλέψεις, </a:t>
            </a:r>
            <a:r>
              <a:rPr lang="el-GR" sz="1700" dirty="0">
                <a:latin typeface="Calibri"/>
                <a:cs typeface="Calibri"/>
              </a:rPr>
              <a:t>οι οποίες μπορούν </a:t>
            </a:r>
            <a:r>
              <a:rPr lang="el-GR" sz="1700" b="1" dirty="0">
                <a:latin typeface="Calibri"/>
                <a:cs typeface="Calibri"/>
              </a:rPr>
              <a:t>να προκαλέσουν αλγοριθμικά προκαθορισμένες αντιδράσεις</a:t>
            </a:r>
            <a:r>
              <a:rPr lang="el-GR" sz="1700" dirty="0">
                <a:latin typeface="Calibri"/>
                <a:cs typeface="Calibri"/>
              </a:rPr>
              <a:t>.</a:t>
            </a:r>
            <a:endParaRPr sz="1700" dirty="0">
              <a:latin typeface="Calibri"/>
              <a:cs typeface="Calibri"/>
            </a:endParaRPr>
          </a:p>
        </p:txBody>
      </p:sp>
      <p:sp>
        <p:nvSpPr>
          <p:cNvPr id="13" name="object 13"/>
          <p:cNvSpPr txBox="1"/>
          <p:nvPr/>
        </p:nvSpPr>
        <p:spPr>
          <a:xfrm>
            <a:off x="4336462" y="4462575"/>
            <a:ext cx="4912994" cy="969495"/>
          </a:xfrm>
          <a:prstGeom prst="rect">
            <a:avLst/>
          </a:prstGeom>
        </p:spPr>
        <p:txBody>
          <a:bodyPr vert="horz" wrap="square" lIns="0" tIns="45719" rIns="0" bIns="0" rtlCol="0">
            <a:spAutoFit/>
          </a:bodyPr>
          <a:lstStyle/>
          <a:p>
            <a:pPr marL="76835" marR="5080" indent="-77470" algn="just">
              <a:lnSpc>
                <a:spcPts val="1800"/>
              </a:lnSpc>
              <a:spcBef>
                <a:spcPts val="359"/>
              </a:spcBef>
              <a:buSzPct val="94117"/>
              <a:buFont typeface="Arial"/>
              <a:buChar char="•"/>
              <a:tabLst>
                <a:tab pos="194310" algn="l"/>
                <a:tab pos="1273175" algn="l"/>
                <a:tab pos="2393315" algn="l"/>
                <a:tab pos="2863215" algn="l"/>
                <a:tab pos="3502660" algn="l"/>
                <a:tab pos="4524375" algn="l"/>
              </a:tabLst>
            </a:pPr>
            <a:r>
              <a:rPr lang="el-GR" sz="1700" dirty="0">
                <a:latin typeface="Calibri"/>
                <a:cs typeface="Calibri"/>
              </a:rPr>
              <a:t>Οι επιπτώσεις αυτών των πρακτικών μπορούν να υπερβούν τα άτομα που αφορούν και να επηρεάσουν σημαντικούς κοινωνικούς θεσμούς στην οικονομική και πολιτική σφαίρα.</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850900"/>
            <a:ext cx="10388600" cy="5842000"/>
          </a:xfrm>
          <a:custGeom>
            <a:avLst/>
            <a:gdLst/>
            <a:ahLst/>
            <a:cxnLst/>
            <a:rect l="l" t="t" r="r" b="b"/>
            <a:pathLst>
              <a:path w="10388600" h="5842000">
                <a:moveTo>
                  <a:pt x="10388600" y="5842000"/>
                </a:moveTo>
                <a:lnTo>
                  <a:pt x="0" y="5842000"/>
                </a:lnTo>
                <a:lnTo>
                  <a:pt x="0" y="0"/>
                </a:lnTo>
                <a:lnTo>
                  <a:pt x="10388600" y="0"/>
                </a:lnTo>
                <a:lnTo>
                  <a:pt x="10388600" y="5842000"/>
                </a:lnTo>
                <a:close/>
              </a:path>
            </a:pathLst>
          </a:custGeom>
          <a:solidFill>
            <a:srgbClr val="000000">
              <a:alpha val="14898"/>
            </a:srgbClr>
          </a:solidFill>
        </p:spPr>
        <p:txBody>
          <a:bodyPr wrap="square" lIns="0" tIns="0" rIns="0" bIns="0" rtlCol="0"/>
          <a:lstStyle/>
          <a:p>
            <a:endParaRPr/>
          </a:p>
        </p:txBody>
      </p:sp>
      <p:grpSp>
        <p:nvGrpSpPr>
          <p:cNvPr id="3" name="object 3"/>
          <p:cNvGrpSpPr/>
          <p:nvPr/>
        </p:nvGrpSpPr>
        <p:grpSpPr>
          <a:xfrm>
            <a:off x="649223" y="1356867"/>
            <a:ext cx="9412605" cy="4861560"/>
            <a:chOff x="649223" y="1356867"/>
            <a:chExt cx="9412605" cy="4861560"/>
          </a:xfrm>
        </p:grpSpPr>
        <p:pic>
          <p:nvPicPr>
            <p:cNvPr id="4" name="object 4"/>
            <p:cNvPicPr/>
            <p:nvPr/>
          </p:nvPicPr>
          <p:blipFill>
            <a:blip r:embed="rId2" cstate="print"/>
            <a:stretch>
              <a:fillRect/>
            </a:stretch>
          </p:blipFill>
          <p:spPr>
            <a:xfrm>
              <a:off x="649223" y="1356867"/>
              <a:ext cx="9412224" cy="4861560"/>
            </a:xfrm>
            <a:prstGeom prst="rect">
              <a:avLst/>
            </a:prstGeom>
          </p:spPr>
        </p:pic>
        <p:sp>
          <p:nvSpPr>
            <p:cNvPr id="5" name="object 5"/>
            <p:cNvSpPr/>
            <p:nvPr/>
          </p:nvSpPr>
          <p:spPr>
            <a:xfrm>
              <a:off x="703465" y="1396162"/>
              <a:ext cx="9305290" cy="4751705"/>
            </a:xfrm>
            <a:custGeom>
              <a:avLst/>
              <a:gdLst/>
              <a:ahLst/>
              <a:cxnLst/>
              <a:rect l="l" t="t" r="r" b="b"/>
              <a:pathLst>
                <a:path w="9305290" h="4751705">
                  <a:moveTo>
                    <a:pt x="9305137" y="4751491"/>
                  </a:moveTo>
                  <a:lnTo>
                    <a:pt x="0" y="4751491"/>
                  </a:lnTo>
                  <a:lnTo>
                    <a:pt x="0" y="0"/>
                  </a:lnTo>
                  <a:lnTo>
                    <a:pt x="9305137" y="0"/>
                  </a:lnTo>
                  <a:lnTo>
                    <a:pt x="9305137" y="4751491"/>
                  </a:lnTo>
                  <a:close/>
                </a:path>
              </a:pathLst>
            </a:custGeom>
            <a:solidFill>
              <a:srgbClr val="FFFFFF"/>
            </a:solidFill>
          </p:spPr>
          <p:txBody>
            <a:bodyPr wrap="square" lIns="0" tIns="0" rIns="0" bIns="0" rtlCol="0"/>
            <a:lstStyle/>
            <a:p>
              <a:endParaRPr/>
            </a:p>
          </p:txBody>
        </p:sp>
        <p:sp>
          <p:nvSpPr>
            <p:cNvPr id="6" name="object 6"/>
            <p:cNvSpPr/>
            <p:nvPr/>
          </p:nvSpPr>
          <p:spPr>
            <a:xfrm>
              <a:off x="703465" y="1396162"/>
              <a:ext cx="9305290" cy="4751705"/>
            </a:xfrm>
            <a:custGeom>
              <a:avLst/>
              <a:gdLst/>
              <a:ahLst/>
              <a:cxnLst/>
              <a:rect l="l" t="t" r="r" b="b"/>
              <a:pathLst>
                <a:path w="9305290" h="4751705">
                  <a:moveTo>
                    <a:pt x="0" y="0"/>
                  </a:moveTo>
                  <a:lnTo>
                    <a:pt x="9305137" y="0"/>
                  </a:lnTo>
                  <a:lnTo>
                    <a:pt x="9305137" y="4751491"/>
                  </a:lnTo>
                  <a:lnTo>
                    <a:pt x="0" y="4751491"/>
                  </a:lnTo>
                  <a:lnTo>
                    <a:pt x="0" y="0"/>
                  </a:lnTo>
                  <a:close/>
                </a:path>
              </a:pathLst>
            </a:custGeom>
            <a:ln w="8114">
              <a:solidFill>
                <a:srgbClr val="7E7E7E"/>
              </a:solidFill>
            </a:ln>
          </p:spPr>
          <p:txBody>
            <a:bodyPr wrap="square" lIns="0" tIns="0" rIns="0" bIns="0" rtlCol="0"/>
            <a:lstStyle/>
            <a:p>
              <a:endParaRPr/>
            </a:p>
          </p:txBody>
        </p:sp>
        <p:sp>
          <p:nvSpPr>
            <p:cNvPr id="7" name="object 7"/>
            <p:cNvSpPr/>
            <p:nvPr/>
          </p:nvSpPr>
          <p:spPr>
            <a:xfrm>
              <a:off x="977252" y="1668754"/>
              <a:ext cx="8757920" cy="4206240"/>
            </a:xfrm>
            <a:custGeom>
              <a:avLst/>
              <a:gdLst/>
              <a:ahLst/>
              <a:cxnLst/>
              <a:rect l="l" t="t" r="r" b="b"/>
              <a:pathLst>
                <a:path w="8757920" h="4206240">
                  <a:moveTo>
                    <a:pt x="8757589" y="4206227"/>
                  </a:moveTo>
                  <a:lnTo>
                    <a:pt x="0" y="4206227"/>
                  </a:lnTo>
                  <a:lnTo>
                    <a:pt x="0" y="0"/>
                  </a:lnTo>
                  <a:lnTo>
                    <a:pt x="8757589" y="0"/>
                  </a:lnTo>
                  <a:lnTo>
                    <a:pt x="8757589" y="4206227"/>
                  </a:lnTo>
                  <a:close/>
                </a:path>
              </a:pathLst>
            </a:custGeom>
            <a:solidFill>
              <a:srgbClr val="E7E5E5"/>
            </a:solidFill>
          </p:spPr>
          <p:txBody>
            <a:bodyPr wrap="square" lIns="0" tIns="0" rIns="0" bIns="0" rtlCol="0"/>
            <a:lstStyle/>
            <a:p>
              <a:endParaRPr/>
            </a:p>
          </p:txBody>
        </p:sp>
      </p:grpSp>
      <p:sp>
        <p:nvSpPr>
          <p:cNvPr id="8" name="object 8"/>
          <p:cNvSpPr txBox="1"/>
          <p:nvPr/>
        </p:nvSpPr>
        <p:spPr>
          <a:xfrm>
            <a:off x="1081809" y="3433837"/>
            <a:ext cx="2968367" cy="535403"/>
          </a:xfrm>
          <a:prstGeom prst="rect">
            <a:avLst/>
          </a:prstGeom>
        </p:spPr>
        <p:txBody>
          <a:bodyPr vert="horz" wrap="square" lIns="0" tIns="12065" rIns="0" bIns="0" rtlCol="0">
            <a:spAutoFit/>
          </a:bodyPr>
          <a:lstStyle/>
          <a:p>
            <a:pPr>
              <a:lnSpc>
                <a:spcPct val="100000"/>
              </a:lnSpc>
              <a:spcBef>
                <a:spcPts val="95"/>
              </a:spcBef>
            </a:pPr>
            <a:r>
              <a:rPr lang="el-GR" sz="3400" spc="-10" dirty="0">
                <a:latin typeface="Calibri"/>
                <a:cs typeface="Calibri"/>
              </a:rPr>
              <a:t>Συμπεράσματα..</a:t>
            </a:r>
            <a:endParaRPr lang="el-GR" sz="3400" dirty="0">
              <a:latin typeface="Calibri"/>
              <a:cs typeface="Calibri"/>
            </a:endParaRPr>
          </a:p>
        </p:txBody>
      </p:sp>
      <p:sp>
        <p:nvSpPr>
          <p:cNvPr id="9" name="object 9"/>
          <p:cNvSpPr/>
          <p:nvPr/>
        </p:nvSpPr>
        <p:spPr>
          <a:xfrm>
            <a:off x="4215803" y="2408788"/>
            <a:ext cx="0" cy="2726690"/>
          </a:xfrm>
          <a:custGeom>
            <a:avLst/>
            <a:gdLst/>
            <a:ahLst/>
            <a:cxnLst/>
            <a:rect l="l" t="t" r="r" b="b"/>
            <a:pathLst>
              <a:path h="2726690">
                <a:moveTo>
                  <a:pt x="0" y="0"/>
                </a:moveTo>
                <a:lnTo>
                  <a:pt x="0" y="2726227"/>
                </a:lnTo>
              </a:path>
            </a:pathLst>
          </a:custGeom>
          <a:ln w="16227">
            <a:solidFill>
              <a:srgbClr val="7E7E7E"/>
            </a:solidFill>
          </a:ln>
        </p:spPr>
        <p:txBody>
          <a:bodyPr wrap="square" lIns="0" tIns="0" rIns="0" bIns="0" rtlCol="0"/>
          <a:lstStyle/>
          <a:p>
            <a:endParaRPr/>
          </a:p>
        </p:txBody>
      </p:sp>
      <p:sp>
        <p:nvSpPr>
          <p:cNvPr id="10" name="object 10"/>
          <p:cNvSpPr txBox="1">
            <a:spLocks noGrp="1"/>
          </p:cNvSpPr>
          <p:nvPr>
            <p:ph type="title"/>
          </p:nvPr>
        </p:nvSpPr>
        <p:spPr>
          <a:xfrm>
            <a:off x="4323762" y="2598471"/>
            <a:ext cx="3918538" cy="243656"/>
          </a:xfrm>
          <a:prstGeom prst="rect">
            <a:avLst/>
          </a:prstGeom>
        </p:spPr>
        <p:txBody>
          <a:bodyPr vert="horz" wrap="square" lIns="0" tIns="12700" rIns="0" bIns="0" rtlCol="0">
            <a:spAutoFit/>
          </a:bodyPr>
          <a:lstStyle/>
          <a:p>
            <a:pPr marL="12700">
              <a:lnSpc>
                <a:spcPct val="100000"/>
              </a:lnSpc>
              <a:spcBef>
                <a:spcPts val="100"/>
              </a:spcBef>
            </a:pPr>
            <a:r>
              <a:rPr lang="el-GR" sz="1500" dirty="0"/>
              <a:t>Ο </a:t>
            </a:r>
            <a:r>
              <a:rPr lang="el-GR" sz="1500" b="1" dirty="0"/>
              <a:t>ΓΚΠΔ</a:t>
            </a:r>
            <a:r>
              <a:rPr lang="el-GR" sz="1500" dirty="0"/>
              <a:t> προβλέπει ορισμένους </a:t>
            </a:r>
            <a:r>
              <a:rPr lang="el-GR" sz="1500" b="1" dirty="0"/>
              <a:t>περιορισμούς</a:t>
            </a:r>
            <a:r>
              <a:rPr sz="1500" spc="-10" dirty="0"/>
              <a:t>:</a:t>
            </a:r>
            <a:endParaRPr sz="1500" dirty="0">
              <a:latin typeface="Calibri"/>
              <a:cs typeface="Calibri"/>
            </a:endParaRPr>
          </a:p>
        </p:txBody>
      </p:sp>
      <p:sp>
        <p:nvSpPr>
          <p:cNvPr id="11" name="object 11"/>
          <p:cNvSpPr txBox="1"/>
          <p:nvPr/>
        </p:nvSpPr>
        <p:spPr>
          <a:xfrm>
            <a:off x="4323762" y="2863647"/>
            <a:ext cx="5314950" cy="2662780"/>
          </a:xfrm>
          <a:prstGeom prst="rect">
            <a:avLst/>
          </a:prstGeom>
        </p:spPr>
        <p:txBody>
          <a:bodyPr vert="horz" wrap="square" lIns="0" tIns="30480" rIns="0" bIns="0" rtlCol="0">
            <a:spAutoFit/>
          </a:bodyPr>
          <a:lstStyle/>
          <a:p>
            <a:pPr marL="596900" marR="44450" indent="-194945">
              <a:lnSpc>
                <a:spcPts val="1700"/>
              </a:lnSpc>
              <a:spcBef>
                <a:spcPts val="240"/>
              </a:spcBef>
            </a:pPr>
            <a:r>
              <a:rPr sz="1500" dirty="0">
                <a:latin typeface="Verdana"/>
                <a:cs typeface="Verdana"/>
              </a:rPr>
              <a:t>Ø</a:t>
            </a:r>
            <a:r>
              <a:rPr lang="el-GR" sz="1500" dirty="0">
                <a:latin typeface="Verdana"/>
                <a:cs typeface="Verdana"/>
              </a:rPr>
              <a:t> </a:t>
            </a:r>
            <a:r>
              <a:rPr lang="el-GR" sz="1500" dirty="0">
                <a:latin typeface="Calibri"/>
                <a:cs typeface="Calibri"/>
              </a:rPr>
              <a:t>την ανάγκη νομικής βάσης για οποιαδήποτε επεξεργασία δεδομένων προσωπικού χαρακτήρα</a:t>
            </a:r>
            <a:endParaRPr sz="1500" dirty="0">
              <a:latin typeface="Calibri"/>
              <a:cs typeface="Calibri"/>
            </a:endParaRPr>
          </a:p>
          <a:p>
            <a:pPr marL="401955">
              <a:lnSpc>
                <a:spcPct val="100000"/>
              </a:lnSpc>
              <a:spcBef>
                <a:spcPts val="180"/>
              </a:spcBef>
            </a:pPr>
            <a:r>
              <a:rPr sz="1500" dirty="0">
                <a:latin typeface="Verdana"/>
                <a:cs typeface="Verdana"/>
              </a:rPr>
              <a:t>Ø</a:t>
            </a:r>
            <a:r>
              <a:rPr lang="el-GR" sz="1500" dirty="0">
                <a:latin typeface="Verdana"/>
                <a:cs typeface="Verdana"/>
              </a:rPr>
              <a:t> </a:t>
            </a:r>
            <a:r>
              <a:rPr lang="el-GR" sz="1500" dirty="0">
                <a:latin typeface="Calibri"/>
                <a:cs typeface="Calibri"/>
              </a:rPr>
              <a:t>υποχρεώσεις πληροφόρησης και διαφάνειας</a:t>
            </a:r>
            <a:endParaRPr sz="1500" dirty="0">
              <a:latin typeface="Calibri"/>
              <a:cs typeface="Calibri"/>
            </a:endParaRPr>
          </a:p>
          <a:p>
            <a:pPr marL="401955">
              <a:lnSpc>
                <a:spcPct val="100000"/>
              </a:lnSpc>
              <a:spcBef>
                <a:spcPts val="285"/>
              </a:spcBef>
            </a:pPr>
            <a:r>
              <a:rPr sz="1500" dirty="0">
                <a:latin typeface="Verdana"/>
                <a:cs typeface="Verdana"/>
              </a:rPr>
              <a:t>Ø</a:t>
            </a:r>
            <a:r>
              <a:rPr lang="el-GR" sz="1500" dirty="0">
                <a:latin typeface="Verdana"/>
                <a:cs typeface="Verdana"/>
              </a:rPr>
              <a:t> </a:t>
            </a:r>
            <a:r>
              <a:rPr lang="el-GR" sz="1500" dirty="0">
                <a:latin typeface="Calibri"/>
                <a:cs typeface="Calibri"/>
              </a:rPr>
              <a:t>περιορισμοί στην δημιουργία προφίλ και στην αυτοματοποιημένη λήψη αποφάσεων</a:t>
            </a:r>
            <a:endParaRPr sz="1500" dirty="0">
              <a:latin typeface="Calibri"/>
              <a:cs typeface="Calibri"/>
            </a:endParaRPr>
          </a:p>
          <a:p>
            <a:pPr marL="596900" marR="45720" indent="-194945">
              <a:lnSpc>
                <a:spcPts val="1580"/>
              </a:lnSpc>
              <a:spcBef>
                <a:spcPts val="550"/>
              </a:spcBef>
            </a:pPr>
            <a:r>
              <a:rPr sz="1500" dirty="0">
                <a:latin typeface="Verdana"/>
                <a:cs typeface="Verdana"/>
              </a:rPr>
              <a:t>Ø</a:t>
            </a:r>
            <a:r>
              <a:rPr lang="el-GR" sz="1500" dirty="0">
                <a:latin typeface="Verdana"/>
                <a:cs typeface="Verdana"/>
              </a:rPr>
              <a:t> </a:t>
            </a:r>
            <a:r>
              <a:rPr lang="el-GR" sz="1500" dirty="0">
                <a:latin typeface="Calibri"/>
                <a:cs typeface="Calibri"/>
              </a:rPr>
              <a:t>απαιτήσεις για την ανωνυμοποίηση και την ψευδωνυμοποίηση κ.λπ.</a:t>
            </a:r>
            <a:endParaRPr sz="1500" dirty="0">
              <a:latin typeface="Calibri"/>
              <a:cs typeface="Calibri"/>
            </a:endParaRPr>
          </a:p>
          <a:p>
            <a:pPr marL="12700" marR="5080" algn="just">
              <a:lnSpc>
                <a:spcPct val="92000"/>
              </a:lnSpc>
              <a:spcBef>
                <a:spcPts val="825"/>
              </a:spcBef>
            </a:pPr>
            <a:r>
              <a:rPr lang="el-GR" sz="1500" dirty="0">
                <a:latin typeface="Calibri"/>
                <a:cs typeface="Calibri"/>
              </a:rPr>
              <a:t>Αυτοί οι περιορισμοί πρέπει να συνδυάζονται με </a:t>
            </a:r>
            <a:r>
              <a:rPr lang="el-GR" sz="1500" b="1" dirty="0">
                <a:latin typeface="Calibri"/>
                <a:cs typeface="Calibri"/>
              </a:rPr>
              <a:t>ισχυρή δημόσια εποπτεία</a:t>
            </a:r>
            <a:r>
              <a:rPr lang="el-GR" sz="1500" dirty="0">
                <a:latin typeface="Calibri"/>
                <a:cs typeface="Calibri"/>
              </a:rPr>
              <a:t>, να απαγορεύονται οι κοινωνικά απεχθείς μορφές διαφορετικής μεταχείρισης και να θεσπίζονται αποτελεσματικά μέτρα που αποτρέπουν τις καταχρήσεις.</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085" y="901065"/>
            <a:ext cx="9841230" cy="5754370"/>
          </a:xfrm>
          <a:custGeom>
            <a:avLst/>
            <a:gdLst/>
            <a:ahLst/>
            <a:cxnLst/>
            <a:rect l="l" t="t" r="r" b="b"/>
            <a:pathLst>
              <a:path w="9841230" h="5297170">
                <a:moveTo>
                  <a:pt x="9840620" y="5296788"/>
                </a:moveTo>
                <a:lnTo>
                  <a:pt x="0" y="5296788"/>
                </a:lnTo>
                <a:lnTo>
                  <a:pt x="0" y="0"/>
                </a:lnTo>
                <a:lnTo>
                  <a:pt x="9840620" y="0"/>
                </a:lnTo>
                <a:lnTo>
                  <a:pt x="9840620" y="5296788"/>
                </a:lnTo>
                <a:close/>
              </a:path>
            </a:pathLst>
          </a:custGeom>
          <a:solidFill>
            <a:srgbClr val="000000">
              <a:alpha val="7839"/>
            </a:srgbClr>
          </a:solidFill>
        </p:spPr>
        <p:txBody>
          <a:bodyPr wrap="square" lIns="0" tIns="0" rIns="0" bIns="0" rtlCol="0"/>
          <a:lstStyle/>
          <a:p>
            <a:endParaRPr/>
          </a:p>
        </p:txBody>
      </p:sp>
      <p:sp>
        <p:nvSpPr>
          <p:cNvPr id="3" name="object 3"/>
          <p:cNvSpPr txBox="1"/>
          <p:nvPr/>
        </p:nvSpPr>
        <p:spPr>
          <a:xfrm>
            <a:off x="755323" y="2254250"/>
            <a:ext cx="3108797" cy="2169184"/>
          </a:xfrm>
          <a:prstGeom prst="rect">
            <a:avLst/>
          </a:prstGeom>
        </p:spPr>
        <p:txBody>
          <a:bodyPr vert="horz" wrap="square" lIns="0" tIns="65405" rIns="0" bIns="0" rtlCol="0">
            <a:spAutoFit/>
          </a:bodyPr>
          <a:lstStyle/>
          <a:p>
            <a:pPr marL="12700" marR="5080" indent="1056640" algn="ctr">
              <a:lnSpc>
                <a:spcPts val="4100"/>
              </a:lnSpc>
              <a:spcBef>
                <a:spcPts val="515"/>
              </a:spcBef>
            </a:pPr>
            <a:r>
              <a:rPr lang="el-GR" sz="3600" spc="-20" dirty="0">
                <a:solidFill>
                  <a:srgbClr val="4371C4"/>
                </a:solidFill>
                <a:latin typeface="Calibri"/>
                <a:cs typeface="Calibri"/>
              </a:rPr>
              <a:t>Μερικά συμφέροντα που διακυβεύονται</a:t>
            </a:r>
            <a:endParaRPr sz="3600" dirty="0">
              <a:latin typeface="Calibri"/>
              <a:cs typeface="Calibri"/>
            </a:endParaRPr>
          </a:p>
        </p:txBody>
      </p:sp>
      <p:sp>
        <p:nvSpPr>
          <p:cNvPr id="4" name="object 4"/>
          <p:cNvSpPr/>
          <p:nvPr/>
        </p:nvSpPr>
        <p:spPr>
          <a:xfrm>
            <a:off x="4118267" y="2603502"/>
            <a:ext cx="0" cy="2336800"/>
          </a:xfrm>
          <a:custGeom>
            <a:avLst/>
            <a:gdLst/>
            <a:ahLst/>
            <a:cxnLst/>
            <a:rect l="l" t="t" r="r" b="b"/>
            <a:pathLst>
              <a:path h="2336800">
                <a:moveTo>
                  <a:pt x="0" y="0"/>
                </a:moveTo>
                <a:lnTo>
                  <a:pt x="0" y="2336799"/>
                </a:lnTo>
              </a:path>
            </a:pathLst>
          </a:custGeom>
          <a:ln w="16232">
            <a:solidFill>
              <a:srgbClr val="252525"/>
            </a:solidFill>
          </a:ln>
        </p:spPr>
        <p:txBody>
          <a:bodyPr wrap="square" lIns="0" tIns="0" rIns="0" bIns="0" rtlCol="0"/>
          <a:lstStyle/>
          <a:p>
            <a:endParaRPr/>
          </a:p>
        </p:txBody>
      </p:sp>
      <p:sp>
        <p:nvSpPr>
          <p:cNvPr id="5" name="object 5"/>
          <p:cNvSpPr txBox="1">
            <a:spLocks noGrp="1"/>
          </p:cNvSpPr>
          <p:nvPr>
            <p:ph type="title"/>
          </p:nvPr>
        </p:nvSpPr>
        <p:spPr>
          <a:xfrm>
            <a:off x="4457607" y="1058345"/>
            <a:ext cx="4737735" cy="1195905"/>
          </a:xfrm>
          <a:prstGeom prst="rect">
            <a:avLst/>
          </a:prstGeom>
        </p:spPr>
        <p:txBody>
          <a:bodyPr vert="horz" wrap="square" lIns="0" tIns="44450" rIns="0" bIns="0" rtlCol="0">
            <a:spAutoFit/>
          </a:bodyPr>
          <a:lstStyle/>
          <a:p>
            <a:pPr marL="207010" marR="5080" indent="-194945" algn="just">
              <a:lnSpc>
                <a:spcPct val="87600"/>
              </a:lnSpc>
              <a:spcBef>
                <a:spcPts val="350"/>
              </a:spcBef>
            </a:pPr>
            <a:r>
              <a:rPr sz="1700" spc="-10" dirty="0">
                <a:latin typeface="Verdana"/>
                <a:cs typeface="Verdana"/>
              </a:rPr>
              <a:t>Ø</a:t>
            </a:r>
            <a:r>
              <a:rPr lang="el-GR" sz="1700" b="1" spc="-10" dirty="0"/>
              <a:t> </a:t>
            </a:r>
            <a:r>
              <a:rPr lang="el-GR" sz="1700" b="1" dirty="0">
                <a:latin typeface="Calibri"/>
                <a:cs typeface="Calibri"/>
              </a:rPr>
              <a:t>Συμφέρον για την προστασία των δεδομένων και της ιδιωτικότητας</a:t>
            </a:r>
            <a:r>
              <a:rPr sz="1700" b="1" spc="-10" dirty="0">
                <a:latin typeface="Calibri"/>
                <a:cs typeface="Calibri"/>
              </a:rPr>
              <a:t>,</a:t>
            </a:r>
            <a:r>
              <a:rPr sz="1700" b="1" spc="-45" dirty="0">
                <a:latin typeface="Calibri"/>
                <a:cs typeface="Calibri"/>
              </a:rPr>
              <a:t> </a:t>
            </a:r>
            <a:r>
              <a:rPr lang="el-GR" sz="1700" spc="-10" dirty="0"/>
              <a:t>συγκεκριμένα το συμφέρον για νόμιμη και αναλογική επεξεργασία δεδομένων προσωπικού χαρακτήρα που υπόκεινται σε εποπτεία.</a:t>
            </a:r>
            <a:r>
              <a:rPr sz="1700" spc="-10" dirty="0"/>
              <a:t>.</a:t>
            </a:r>
            <a:endParaRPr sz="1700" dirty="0">
              <a:latin typeface="Calibri"/>
              <a:cs typeface="Calibri"/>
            </a:endParaRPr>
          </a:p>
        </p:txBody>
      </p:sp>
      <p:sp>
        <p:nvSpPr>
          <p:cNvPr id="6" name="object 6"/>
          <p:cNvSpPr txBox="1"/>
          <p:nvPr/>
        </p:nvSpPr>
        <p:spPr>
          <a:xfrm>
            <a:off x="4457455" y="2411530"/>
            <a:ext cx="5216525" cy="4138119"/>
          </a:xfrm>
          <a:prstGeom prst="rect">
            <a:avLst/>
          </a:prstGeom>
        </p:spPr>
        <p:txBody>
          <a:bodyPr vert="horz" wrap="square" lIns="0" tIns="45719" rIns="0" bIns="0" rtlCol="0">
            <a:spAutoFit/>
          </a:bodyPr>
          <a:lstStyle/>
          <a:p>
            <a:pPr marL="207010" marR="189865" indent="-194945">
              <a:lnSpc>
                <a:spcPts val="1800"/>
              </a:lnSpc>
              <a:spcBef>
                <a:spcPts val="359"/>
              </a:spcBef>
            </a:pPr>
            <a:r>
              <a:rPr sz="1700" spc="-10" dirty="0">
                <a:latin typeface="Verdana"/>
                <a:cs typeface="Verdana"/>
              </a:rPr>
              <a:t>Ø</a:t>
            </a:r>
            <a:r>
              <a:rPr lang="el-GR" sz="1700" spc="-10" dirty="0">
                <a:latin typeface="Verdana"/>
                <a:cs typeface="Verdana"/>
              </a:rPr>
              <a:t> </a:t>
            </a:r>
            <a:r>
              <a:rPr lang="el-GR" sz="1700" b="1" spc="-10" dirty="0">
                <a:latin typeface="Calibri"/>
                <a:cs typeface="Calibri"/>
              </a:rPr>
              <a:t>Συμφέρον για δίκαιη αλγοριθμική μεταχείριση</a:t>
            </a:r>
            <a:r>
              <a:rPr sz="1700" dirty="0">
                <a:latin typeface="Calibri"/>
                <a:cs typeface="Calibri"/>
              </a:rPr>
              <a:t>:</a:t>
            </a:r>
            <a:r>
              <a:rPr sz="1700" spc="-40" dirty="0">
                <a:latin typeface="Calibri"/>
                <a:cs typeface="Calibri"/>
              </a:rPr>
              <a:t> </a:t>
            </a:r>
            <a:r>
              <a:rPr lang="el-GR" sz="1700" dirty="0">
                <a:latin typeface="Calibri"/>
                <a:cs typeface="Calibri"/>
              </a:rPr>
              <a:t>ανησυχία από την άποψη της αλγοριθμικής διαφάνειας/εξηγησιμότητας</a:t>
            </a:r>
            <a:endParaRPr sz="1700" dirty="0">
              <a:latin typeface="Calibri"/>
              <a:cs typeface="Calibri"/>
            </a:endParaRPr>
          </a:p>
          <a:p>
            <a:pPr marL="207010" marR="5080" indent="-194945">
              <a:lnSpc>
                <a:spcPct val="90600"/>
              </a:lnSpc>
              <a:spcBef>
                <a:spcPts val="840"/>
              </a:spcBef>
            </a:pPr>
            <a:r>
              <a:rPr sz="1700" dirty="0">
                <a:latin typeface="Verdana"/>
                <a:cs typeface="Verdana"/>
              </a:rPr>
              <a:t>Ø</a:t>
            </a:r>
            <a:r>
              <a:rPr lang="el-GR" sz="1700" dirty="0">
                <a:latin typeface="Verdana"/>
                <a:cs typeface="Verdana"/>
              </a:rPr>
              <a:t> </a:t>
            </a:r>
            <a:r>
              <a:rPr lang="el-GR" sz="1700" b="1" dirty="0">
                <a:latin typeface="Calibri"/>
                <a:cs typeface="Calibri"/>
              </a:rPr>
              <a:t>Ατομική αυτονομία </a:t>
            </a:r>
            <a:r>
              <a:rPr sz="1700" b="1" dirty="0">
                <a:latin typeface="Calibri"/>
                <a:cs typeface="Calibri"/>
              </a:rPr>
              <a:t>:</a:t>
            </a:r>
            <a:r>
              <a:rPr sz="1700" b="1" spc="-50" dirty="0">
                <a:latin typeface="Calibri"/>
                <a:cs typeface="Calibri"/>
              </a:rPr>
              <a:t> </a:t>
            </a:r>
            <a:r>
              <a:rPr lang="el-GR" sz="1700" dirty="0">
                <a:latin typeface="Calibri"/>
                <a:cs typeface="Calibri"/>
              </a:rPr>
              <a:t>μοντέλα "μαύρου κουτιού" των οποίων η λειτουργία δεν είναι προσβάσιμη και των οποίων οι αποφάσεις παραμένουν ανεξήγητες και συνεπώς μη αμφισβητήσιμες</a:t>
            </a:r>
            <a:r>
              <a:rPr sz="1700" spc="-10" dirty="0">
                <a:latin typeface="Calibri"/>
                <a:cs typeface="Calibri"/>
              </a:rPr>
              <a:t>.</a:t>
            </a:r>
            <a:endParaRPr sz="1700" dirty="0">
              <a:latin typeface="Calibri"/>
              <a:cs typeface="Calibri"/>
            </a:endParaRPr>
          </a:p>
          <a:p>
            <a:pPr marL="207010" marR="640715" indent="-194945">
              <a:lnSpc>
                <a:spcPts val="1900"/>
              </a:lnSpc>
              <a:spcBef>
                <a:spcPts val="735"/>
              </a:spcBef>
            </a:pPr>
            <a:r>
              <a:rPr sz="1700" spc="-10" dirty="0">
                <a:latin typeface="Verdana"/>
                <a:cs typeface="Verdana"/>
              </a:rPr>
              <a:t>Ø</a:t>
            </a:r>
            <a:r>
              <a:rPr lang="el-GR" sz="1700" spc="-10" dirty="0">
                <a:latin typeface="Verdana"/>
                <a:cs typeface="Verdana"/>
              </a:rPr>
              <a:t> </a:t>
            </a:r>
            <a:r>
              <a:rPr lang="el-GR" sz="1700" b="1" spc="-10" dirty="0">
                <a:latin typeface="Calibri"/>
                <a:cs typeface="Calibri"/>
              </a:rPr>
              <a:t>Συμφέρον ώστε να μην υπάρξει παραπλάνηση ή χειραγώγηση από τα συστήματα τεχνητής </a:t>
            </a:r>
            <a:r>
              <a:rPr lang="el-GR" sz="1700" spc="-10" dirty="0">
                <a:latin typeface="Calibri"/>
                <a:cs typeface="Calibri"/>
              </a:rPr>
              <a:t>νοημοσύνης και να υπάρχει εμπιστοσύνη στα συστήματα αυτά</a:t>
            </a:r>
            <a:r>
              <a:rPr sz="1700" spc="-10" dirty="0">
                <a:latin typeface="Calibri"/>
                <a:cs typeface="Calibri"/>
              </a:rPr>
              <a:t>.</a:t>
            </a:r>
            <a:endParaRPr sz="1700" dirty="0">
              <a:latin typeface="Calibri"/>
              <a:cs typeface="Calibri"/>
            </a:endParaRPr>
          </a:p>
          <a:p>
            <a:pPr marL="207010" marR="12700" indent="-194945">
              <a:lnSpc>
                <a:spcPct val="90600"/>
              </a:lnSpc>
              <a:spcBef>
                <a:spcPts val="700"/>
              </a:spcBef>
            </a:pPr>
            <a:r>
              <a:rPr sz="1700" dirty="0">
                <a:latin typeface="Verdana"/>
                <a:cs typeface="Verdana"/>
              </a:rPr>
              <a:t>Ø</a:t>
            </a:r>
            <a:r>
              <a:rPr lang="el-GR" sz="1700" dirty="0">
                <a:latin typeface="Verdana"/>
                <a:cs typeface="Verdana"/>
              </a:rPr>
              <a:t> </a:t>
            </a:r>
            <a:r>
              <a:rPr lang="el-GR" sz="1700" b="1" dirty="0">
                <a:latin typeface="Calibri"/>
                <a:cs typeface="Calibri"/>
              </a:rPr>
              <a:t>Έμμεσο συμφέρον για θεμιτό αλγοριθμικό ανταγωνισμό, </a:t>
            </a:r>
            <a:r>
              <a:rPr lang="el-GR" sz="1700" dirty="0">
                <a:latin typeface="Calibri"/>
                <a:cs typeface="Calibri"/>
              </a:rPr>
              <a:t>δηλαδή να μην υφίσταται κατάχρηση της εξουσίας στην αγορά που προκύπτει από τον αποκλειστικό έλεγχο μαζικών δεδομένων και τεχνολογιών</a:t>
            </a:r>
            <a:r>
              <a:rPr sz="1700" spc="-10" dirty="0">
                <a:latin typeface="Calibri"/>
                <a:cs typeface="Calibri"/>
              </a:rPr>
              <a:t>.</a:t>
            </a:r>
            <a:endParaRPr sz="1700" dirty="0">
              <a:latin typeface="Calibri"/>
              <a:cs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1507" y="4745583"/>
            <a:ext cx="6014720" cy="1889620"/>
          </a:xfrm>
          <a:prstGeom prst="rect">
            <a:avLst/>
          </a:prstGeom>
          <a:solidFill>
            <a:srgbClr val="3E6055">
              <a:alpha val="94898"/>
            </a:srgbClr>
          </a:solidFill>
        </p:spPr>
        <p:txBody>
          <a:bodyPr vert="horz" wrap="square" lIns="0" tIns="309245" rIns="0" bIns="0" rtlCol="0">
            <a:spAutoFit/>
          </a:bodyPr>
          <a:lstStyle/>
          <a:p>
            <a:pPr marL="1042669" marR="308610" indent="-95885" algn="just">
              <a:lnSpc>
                <a:spcPts val="4100"/>
              </a:lnSpc>
              <a:spcBef>
                <a:spcPts val="2435"/>
              </a:spcBef>
            </a:pPr>
            <a:r>
              <a:rPr lang="el-GR" sz="3600" dirty="0">
                <a:solidFill>
                  <a:srgbClr val="FFFFFF"/>
                </a:solidFill>
                <a:latin typeface="Calibri"/>
                <a:cs typeface="Calibri"/>
              </a:rPr>
              <a:t>Τεχνολογίες ΤΝ για κοινωνική και νομική ενδυνάμωση</a:t>
            </a:r>
            <a:endParaRPr sz="3600" dirty="0">
              <a:latin typeface="Calibri"/>
              <a:cs typeface="Calibri"/>
            </a:endParaRPr>
          </a:p>
        </p:txBody>
      </p:sp>
      <p:pic>
        <p:nvPicPr>
          <p:cNvPr id="3" name="object 3"/>
          <p:cNvPicPr/>
          <p:nvPr/>
        </p:nvPicPr>
        <p:blipFill>
          <a:blip r:embed="rId2" cstate="print"/>
          <a:stretch>
            <a:fillRect/>
          </a:stretch>
        </p:blipFill>
        <p:spPr>
          <a:xfrm>
            <a:off x="431507" y="1124991"/>
            <a:ext cx="6014237" cy="3498850"/>
          </a:xfrm>
          <a:prstGeom prst="rect">
            <a:avLst/>
          </a:prstGeom>
        </p:spPr>
      </p:pic>
      <p:sp>
        <p:nvSpPr>
          <p:cNvPr id="4" name="object 4"/>
          <p:cNvSpPr txBox="1"/>
          <p:nvPr/>
        </p:nvSpPr>
        <p:spPr>
          <a:xfrm>
            <a:off x="6572542" y="1124991"/>
            <a:ext cx="3694429" cy="5317866"/>
          </a:xfrm>
          <a:prstGeom prst="rect">
            <a:avLst/>
          </a:prstGeom>
          <a:solidFill>
            <a:srgbClr val="585858"/>
          </a:solidFill>
        </p:spPr>
        <p:txBody>
          <a:bodyPr vert="horz" wrap="square" lIns="0" tIns="0" rIns="0" bIns="0" rtlCol="0">
            <a:spAutoFit/>
          </a:bodyPr>
          <a:lstStyle/>
          <a:p>
            <a:pPr algn="just">
              <a:lnSpc>
                <a:spcPct val="100000"/>
              </a:lnSpc>
            </a:pPr>
            <a:endParaRPr sz="1700" dirty="0">
              <a:latin typeface="Times New Roman"/>
              <a:cs typeface="Times New Roman"/>
            </a:endParaRPr>
          </a:p>
          <a:p>
            <a:pPr algn="just">
              <a:lnSpc>
                <a:spcPct val="100000"/>
              </a:lnSpc>
            </a:pPr>
            <a:endParaRPr sz="1700" dirty="0">
              <a:latin typeface="Times New Roman"/>
              <a:cs typeface="Times New Roman"/>
            </a:endParaRPr>
          </a:p>
          <a:p>
            <a:pPr marL="499109" marR="466090" algn="just">
              <a:lnSpc>
                <a:spcPct val="91000"/>
              </a:lnSpc>
              <a:spcBef>
                <a:spcPts val="1320"/>
              </a:spcBef>
            </a:pPr>
            <a:r>
              <a:rPr lang="el-GR" sz="1400" dirty="0">
                <a:solidFill>
                  <a:srgbClr val="FFFFFF"/>
                </a:solidFill>
                <a:latin typeface="Calibri"/>
                <a:cs typeface="Calibri"/>
              </a:rPr>
              <a:t>Τα ρυθμιστικά μέσα και η εφαρμογή τους από τους δημόσιους φορείς αποτελούν βασικό στοιχείο, αλλά μπορεί να είναι ανεπαρκή</a:t>
            </a:r>
            <a:r>
              <a:rPr sz="1400" spc="-10" dirty="0">
                <a:solidFill>
                  <a:srgbClr val="FFFFFF"/>
                </a:solidFill>
                <a:latin typeface="Calibri"/>
                <a:cs typeface="Calibri"/>
              </a:rPr>
              <a:t>.</a:t>
            </a:r>
            <a:endParaRPr sz="1400" dirty="0">
              <a:latin typeface="Calibri"/>
              <a:cs typeface="Calibri"/>
            </a:endParaRPr>
          </a:p>
          <a:p>
            <a:pPr algn="just">
              <a:lnSpc>
                <a:spcPct val="100000"/>
              </a:lnSpc>
            </a:pPr>
            <a:endParaRPr sz="1700" dirty="0">
              <a:latin typeface="Calibri"/>
              <a:cs typeface="Calibri"/>
            </a:endParaRPr>
          </a:p>
          <a:p>
            <a:pPr marL="562610" marR="502284" indent="-63500" algn="just">
              <a:lnSpc>
                <a:spcPct val="93600"/>
              </a:lnSpc>
              <a:spcBef>
                <a:spcPts val="1180"/>
              </a:spcBef>
              <a:buSzPct val="92857"/>
              <a:buFont typeface="Arial"/>
              <a:buChar char="•"/>
              <a:tabLst>
                <a:tab pos="694055" algn="l"/>
              </a:tabLst>
            </a:pPr>
            <a:r>
              <a:rPr lang="el-GR" sz="1400" dirty="0">
                <a:solidFill>
                  <a:srgbClr val="FFFFFF"/>
                </a:solidFill>
                <a:latin typeface="Calibri"/>
                <a:cs typeface="Calibri"/>
              </a:rPr>
              <a:t>Η ΤΝ και τα μεγάλα δεδομένα χρησιμοποιούνται σε τομείς που ήδη χαρακτηρίζονται από μια </a:t>
            </a:r>
            <a:r>
              <a:rPr lang="el-GR" sz="1400" b="1" dirty="0">
                <a:solidFill>
                  <a:srgbClr val="FFFFFF"/>
                </a:solidFill>
                <a:latin typeface="Calibri"/>
                <a:cs typeface="Calibri"/>
              </a:rPr>
              <a:t>τεράστια ανισορροπία ισχύος</a:t>
            </a:r>
            <a:r>
              <a:rPr lang="el-GR" sz="1400" dirty="0">
                <a:solidFill>
                  <a:srgbClr val="FFFFFF"/>
                </a:solidFill>
                <a:latin typeface="Calibri"/>
                <a:cs typeface="Calibri"/>
              </a:rPr>
              <a:t>, της οποίας μπορεί να συμβάλουν στην περαιτέρω όξυνση</a:t>
            </a:r>
            <a:r>
              <a:rPr sz="1400" spc="-10" dirty="0">
                <a:solidFill>
                  <a:srgbClr val="FFFFFF"/>
                </a:solidFill>
                <a:latin typeface="Calibri"/>
                <a:cs typeface="Calibri"/>
              </a:rPr>
              <a:t>.</a:t>
            </a:r>
            <a:endParaRPr sz="1400" dirty="0">
              <a:latin typeface="Calibri"/>
              <a:cs typeface="Calibri"/>
            </a:endParaRPr>
          </a:p>
          <a:p>
            <a:pPr marL="562610" marR="438784" indent="-63500" algn="just">
              <a:lnSpc>
                <a:spcPct val="91000"/>
              </a:lnSpc>
              <a:spcBef>
                <a:spcPts val="869"/>
              </a:spcBef>
              <a:buSzPct val="92857"/>
              <a:buFont typeface="Arial"/>
              <a:buChar char="•"/>
              <a:tabLst>
                <a:tab pos="694055" algn="l"/>
              </a:tabLst>
            </a:pPr>
            <a:r>
              <a:rPr lang="el-GR" sz="1400" dirty="0">
                <a:solidFill>
                  <a:srgbClr val="FFFFFF"/>
                </a:solidFill>
                <a:latin typeface="Calibri"/>
                <a:cs typeface="Calibri"/>
              </a:rPr>
              <a:t>Η </a:t>
            </a:r>
            <a:r>
              <a:rPr lang="el-GR" sz="1400" b="1" dirty="0">
                <a:solidFill>
                  <a:srgbClr val="FFFFFF"/>
                </a:solidFill>
                <a:latin typeface="Calibri"/>
                <a:cs typeface="Calibri"/>
              </a:rPr>
              <a:t>αντισταθμιστική δύναμη </a:t>
            </a:r>
            <a:r>
              <a:rPr lang="el-GR" sz="1400" dirty="0">
                <a:solidFill>
                  <a:srgbClr val="FFFFFF"/>
                </a:solidFill>
                <a:latin typeface="Calibri"/>
                <a:cs typeface="Calibri"/>
              </a:rPr>
              <a:t>της κοινωνίας των πολιτών είναι απαραίτητη για τον εντοπισμό καταχρήσεων, την ενημέρωση του κοινού, την ενεργοποίηση της επιβολής του νόμου κ.λπ.</a:t>
            </a:r>
            <a:r>
              <a:rPr sz="1400" spc="-20" dirty="0">
                <a:solidFill>
                  <a:srgbClr val="FFFFFF"/>
                </a:solidFill>
                <a:latin typeface="Calibri"/>
                <a:cs typeface="Calibri"/>
              </a:rPr>
              <a:t>.</a:t>
            </a:r>
            <a:endParaRPr sz="1400" dirty="0">
              <a:latin typeface="Calibri"/>
              <a:cs typeface="Calibri"/>
            </a:endParaRPr>
          </a:p>
          <a:p>
            <a:pPr marL="562610" marR="539750" indent="-63500" algn="just">
              <a:lnSpc>
                <a:spcPct val="95000"/>
              </a:lnSpc>
              <a:spcBef>
                <a:spcPts val="825"/>
              </a:spcBef>
              <a:buSzPct val="92857"/>
              <a:buFont typeface="Arial"/>
              <a:buChar char="•"/>
              <a:tabLst>
                <a:tab pos="694055" algn="l"/>
              </a:tabLst>
            </a:pPr>
            <a:r>
              <a:rPr lang="el-GR" sz="1400" dirty="0">
                <a:solidFill>
                  <a:srgbClr val="FFFFFF"/>
                </a:solidFill>
                <a:latin typeface="Calibri"/>
                <a:cs typeface="Calibri"/>
              </a:rPr>
              <a:t>Στην εποχή της ΤΝ, μια αποτελεσματική </a:t>
            </a:r>
            <a:r>
              <a:rPr lang="el-GR" sz="1400" b="1" dirty="0">
                <a:solidFill>
                  <a:srgbClr val="FFFFFF"/>
                </a:solidFill>
                <a:latin typeface="Calibri"/>
                <a:cs typeface="Calibri"/>
              </a:rPr>
              <a:t>αντισταθμιστική δύναμη πρέπει επίσης να υποστηρίζεται από την ΤΝ</a:t>
            </a:r>
            <a:endParaRPr sz="1400" b="1" dirty="0">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1370495"/>
          </a:xfrm>
          <a:prstGeom prst="rect">
            <a:avLst/>
          </a:prstGeom>
        </p:spPr>
        <p:txBody>
          <a:bodyPr vert="horz" wrap="square" lIns="0" tIns="229481" rIns="0" bIns="0" rtlCol="0">
            <a:spAutoFit/>
          </a:bodyPr>
          <a:lstStyle/>
          <a:p>
            <a:pPr marL="241300" algn="ctr">
              <a:lnSpc>
                <a:spcPct val="100000"/>
              </a:lnSpc>
              <a:spcBef>
                <a:spcPts val="95"/>
              </a:spcBef>
            </a:pPr>
            <a:r>
              <a:rPr lang="el-GR" spc="-25" dirty="0"/>
              <a:t>Τεχνολογίες που ενδυναμώνουν τους πολίτες - </a:t>
            </a:r>
            <a:r>
              <a:rPr lang="el-GR" spc="-25" dirty="0" err="1"/>
              <a:t>Claudette</a:t>
            </a:r>
            <a:endParaRPr spc="-10" dirty="0"/>
          </a:p>
        </p:txBody>
      </p:sp>
      <p:sp>
        <p:nvSpPr>
          <p:cNvPr id="3" name="object 3"/>
          <p:cNvSpPr txBox="1"/>
          <p:nvPr/>
        </p:nvSpPr>
        <p:spPr>
          <a:xfrm>
            <a:off x="866622" y="5359007"/>
            <a:ext cx="8960485" cy="841256"/>
          </a:xfrm>
          <a:prstGeom prst="rect">
            <a:avLst/>
          </a:prstGeom>
          <a:solidFill>
            <a:srgbClr val="ED7C30"/>
          </a:solidFill>
        </p:spPr>
        <p:txBody>
          <a:bodyPr vert="horz" wrap="square" lIns="0" tIns="2540" rIns="0" bIns="0" rtlCol="0">
            <a:spAutoFit/>
          </a:bodyPr>
          <a:lstStyle/>
          <a:p>
            <a:pPr algn="ctr">
              <a:lnSpc>
                <a:spcPct val="100000"/>
              </a:lnSpc>
              <a:spcBef>
                <a:spcPts val="20"/>
              </a:spcBef>
            </a:pPr>
            <a:endParaRPr sz="2050" dirty="0">
              <a:latin typeface="Times New Roman"/>
              <a:cs typeface="Times New Roman"/>
            </a:endParaRPr>
          </a:p>
          <a:p>
            <a:pPr marL="909319" algn="ctr">
              <a:lnSpc>
                <a:spcPct val="100000"/>
              </a:lnSpc>
            </a:pPr>
            <a:r>
              <a:rPr lang="el-GR" sz="1700" dirty="0">
                <a:solidFill>
                  <a:srgbClr val="FFFFFF"/>
                </a:solidFill>
                <a:latin typeface="Calibri"/>
                <a:cs typeface="Calibri"/>
              </a:rPr>
              <a:t>Ένα παράδειγμα προς αυτή την κατεύθυνση προσφέρεται από το </a:t>
            </a:r>
            <a:r>
              <a:rPr sz="1700" dirty="0">
                <a:solidFill>
                  <a:srgbClr val="FFFFFF"/>
                </a:solidFill>
                <a:latin typeface="Calibri"/>
                <a:cs typeface="Calibri"/>
              </a:rPr>
              <a:t>CLAUDETTE</a:t>
            </a:r>
            <a:r>
              <a:rPr sz="1700" spc="-15" dirty="0">
                <a:solidFill>
                  <a:srgbClr val="FFFFFF"/>
                </a:solidFill>
                <a:latin typeface="Calibri"/>
                <a:cs typeface="Calibri"/>
              </a:rPr>
              <a:t> </a:t>
            </a:r>
            <a:r>
              <a:rPr sz="1700" spc="-10" dirty="0">
                <a:solidFill>
                  <a:srgbClr val="FFFFFF"/>
                </a:solidFill>
                <a:latin typeface="Calibri"/>
                <a:cs typeface="Calibri"/>
              </a:rPr>
              <a:t>(https://claudette.eui.eu/)</a:t>
            </a:r>
            <a:endParaRPr sz="1700" dirty="0">
              <a:latin typeface="Calibri"/>
              <a:cs typeface="Calibri"/>
            </a:endParaRPr>
          </a:p>
        </p:txBody>
      </p:sp>
      <p:grpSp>
        <p:nvGrpSpPr>
          <p:cNvPr id="4" name="object 4"/>
          <p:cNvGrpSpPr/>
          <p:nvPr/>
        </p:nvGrpSpPr>
        <p:grpSpPr>
          <a:xfrm>
            <a:off x="860907" y="3883516"/>
            <a:ext cx="8971915" cy="1422400"/>
            <a:chOff x="860907" y="3883516"/>
            <a:chExt cx="8971915" cy="1422400"/>
          </a:xfrm>
        </p:grpSpPr>
        <p:sp>
          <p:nvSpPr>
            <p:cNvPr id="5" name="object 5"/>
            <p:cNvSpPr/>
            <p:nvPr/>
          </p:nvSpPr>
          <p:spPr>
            <a:xfrm>
              <a:off x="866622" y="3889231"/>
              <a:ext cx="8960485" cy="1410970"/>
            </a:xfrm>
            <a:custGeom>
              <a:avLst/>
              <a:gdLst/>
              <a:ahLst/>
              <a:cxnLst/>
              <a:rect l="l" t="t" r="r" b="b"/>
              <a:pathLst>
                <a:path w="8960485" h="1410970">
                  <a:moveTo>
                    <a:pt x="4127360" y="1057863"/>
                  </a:moveTo>
                  <a:lnTo>
                    <a:pt x="4832794" y="1057863"/>
                  </a:lnTo>
                  <a:lnTo>
                    <a:pt x="4480077" y="1410484"/>
                  </a:lnTo>
                  <a:lnTo>
                    <a:pt x="4127360" y="1057863"/>
                  </a:lnTo>
                  <a:close/>
                </a:path>
                <a:path w="8960485" h="1410970">
                  <a:moveTo>
                    <a:pt x="4303712" y="916474"/>
                  </a:moveTo>
                  <a:lnTo>
                    <a:pt x="4656442" y="916474"/>
                  </a:lnTo>
                  <a:lnTo>
                    <a:pt x="4656442" y="1057863"/>
                  </a:lnTo>
                  <a:lnTo>
                    <a:pt x="4303712" y="1057863"/>
                  </a:lnTo>
                  <a:lnTo>
                    <a:pt x="4303712" y="916474"/>
                  </a:lnTo>
                  <a:close/>
                </a:path>
                <a:path w="8960485" h="1410970">
                  <a:moveTo>
                    <a:pt x="0" y="0"/>
                  </a:moveTo>
                  <a:lnTo>
                    <a:pt x="8960154" y="0"/>
                  </a:lnTo>
                  <a:lnTo>
                    <a:pt x="8960154" y="916474"/>
                  </a:lnTo>
                  <a:lnTo>
                    <a:pt x="0" y="916474"/>
                  </a:lnTo>
                  <a:lnTo>
                    <a:pt x="0" y="0"/>
                  </a:lnTo>
                  <a:close/>
                </a:path>
              </a:pathLst>
            </a:custGeom>
            <a:solidFill>
              <a:srgbClr val="C4816F"/>
            </a:solidFill>
          </p:spPr>
          <p:txBody>
            <a:bodyPr wrap="square" lIns="0" tIns="0" rIns="0" bIns="0" rtlCol="0"/>
            <a:lstStyle/>
            <a:p>
              <a:endParaRPr/>
            </a:p>
          </p:txBody>
        </p:sp>
        <p:sp>
          <p:nvSpPr>
            <p:cNvPr id="6" name="object 6"/>
            <p:cNvSpPr/>
            <p:nvPr/>
          </p:nvSpPr>
          <p:spPr>
            <a:xfrm>
              <a:off x="866622" y="3889231"/>
              <a:ext cx="8960485" cy="1410970"/>
            </a:xfrm>
            <a:custGeom>
              <a:avLst/>
              <a:gdLst/>
              <a:ahLst/>
              <a:cxnLst/>
              <a:rect l="l" t="t" r="r" b="b"/>
              <a:pathLst>
                <a:path w="8960485" h="1410970">
                  <a:moveTo>
                    <a:pt x="8960154" y="916474"/>
                  </a:moveTo>
                  <a:lnTo>
                    <a:pt x="4656442" y="916474"/>
                  </a:lnTo>
                  <a:lnTo>
                    <a:pt x="4656442" y="1057863"/>
                  </a:lnTo>
                  <a:lnTo>
                    <a:pt x="4832794" y="1057863"/>
                  </a:lnTo>
                  <a:lnTo>
                    <a:pt x="4480077" y="1410484"/>
                  </a:lnTo>
                  <a:lnTo>
                    <a:pt x="4127360" y="1057863"/>
                  </a:lnTo>
                  <a:lnTo>
                    <a:pt x="4303712" y="1057863"/>
                  </a:lnTo>
                  <a:lnTo>
                    <a:pt x="4303712" y="916474"/>
                  </a:lnTo>
                  <a:lnTo>
                    <a:pt x="0" y="916474"/>
                  </a:lnTo>
                  <a:lnTo>
                    <a:pt x="0" y="0"/>
                  </a:lnTo>
                  <a:lnTo>
                    <a:pt x="8960154" y="0"/>
                  </a:lnTo>
                  <a:lnTo>
                    <a:pt x="8960154" y="916474"/>
                  </a:lnTo>
                  <a:close/>
                </a:path>
              </a:pathLst>
            </a:custGeom>
            <a:ln w="10818">
              <a:solidFill>
                <a:srgbClr val="FFFFFF"/>
              </a:solidFill>
            </a:ln>
          </p:spPr>
          <p:txBody>
            <a:bodyPr wrap="square" lIns="0" tIns="0" rIns="0" bIns="0" rtlCol="0"/>
            <a:lstStyle/>
            <a:p>
              <a:endParaRPr/>
            </a:p>
          </p:txBody>
        </p:sp>
      </p:grpSp>
      <p:sp>
        <p:nvSpPr>
          <p:cNvPr id="7" name="object 7"/>
          <p:cNvSpPr txBox="1"/>
          <p:nvPr/>
        </p:nvSpPr>
        <p:spPr>
          <a:xfrm>
            <a:off x="1030062" y="4060501"/>
            <a:ext cx="8616950" cy="766877"/>
          </a:xfrm>
          <a:prstGeom prst="rect">
            <a:avLst/>
          </a:prstGeom>
        </p:spPr>
        <p:txBody>
          <a:bodyPr vert="horz" wrap="square" lIns="0" tIns="35560" rIns="0" bIns="0" rtlCol="0">
            <a:spAutoFit/>
          </a:bodyPr>
          <a:lstStyle/>
          <a:p>
            <a:pPr marL="1290955" marR="5080" indent="-1278890" algn="ctr">
              <a:lnSpc>
                <a:spcPts val="1900"/>
              </a:lnSpc>
              <a:spcBef>
                <a:spcPts val="280"/>
              </a:spcBef>
            </a:pPr>
            <a:r>
              <a:rPr lang="el-GR" sz="1700" dirty="0">
                <a:solidFill>
                  <a:srgbClr val="FFFFFF"/>
                </a:solidFill>
                <a:latin typeface="Calibri"/>
                <a:cs typeface="Calibri"/>
              </a:rPr>
              <a:t>Ένα βήμα προς τα εμπρός: υπηρεσίες που αναπτύσσονται με στόχο την ανάλυση και τη σύνοψη τεράστιου όγκου αξιολογήσεων προϊόντων ή τη σύγκριση τιμών σε ένα σύνολο από πλατφόρμες.</a:t>
            </a:r>
          </a:p>
        </p:txBody>
      </p:sp>
      <p:grpSp>
        <p:nvGrpSpPr>
          <p:cNvPr id="8" name="object 8"/>
          <p:cNvGrpSpPr/>
          <p:nvPr/>
        </p:nvGrpSpPr>
        <p:grpSpPr>
          <a:xfrm>
            <a:off x="860907" y="2486756"/>
            <a:ext cx="8971915" cy="1422400"/>
            <a:chOff x="860907" y="2486756"/>
            <a:chExt cx="8971915" cy="1422400"/>
          </a:xfrm>
        </p:grpSpPr>
        <p:sp>
          <p:nvSpPr>
            <p:cNvPr id="9" name="object 9"/>
            <p:cNvSpPr/>
            <p:nvPr/>
          </p:nvSpPr>
          <p:spPr>
            <a:xfrm>
              <a:off x="866622" y="2492425"/>
              <a:ext cx="8960485" cy="1410970"/>
            </a:xfrm>
            <a:custGeom>
              <a:avLst/>
              <a:gdLst/>
              <a:ahLst/>
              <a:cxnLst/>
              <a:rect l="l" t="t" r="r" b="b"/>
              <a:pathLst>
                <a:path w="8960485" h="1410970">
                  <a:moveTo>
                    <a:pt x="8960154" y="916533"/>
                  </a:moveTo>
                  <a:lnTo>
                    <a:pt x="0" y="916533"/>
                  </a:lnTo>
                  <a:lnTo>
                    <a:pt x="0" y="0"/>
                  </a:lnTo>
                  <a:lnTo>
                    <a:pt x="8960154" y="0"/>
                  </a:lnTo>
                  <a:lnTo>
                    <a:pt x="8960154" y="916533"/>
                  </a:lnTo>
                  <a:close/>
                </a:path>
                <a:path w="8960485" h="1410970">
                  <a:moveTo>
                    <a:pt x="4656442" y="1057922"/>
                  </a:moveTo>
                  <a:lnTo>
                    <a:pt x="4303712" y="1057922"/>
                  </a:lnTo>
                  <a:lnTo>
                    <a:pt x="4303712" y="916533"/>
                  </a:lnTo>
                  <a:lnTo>
                    <a:pt x="4656442" y="916533"/>
                  </a:lnTo>
                  <a:lnTo>
                    <a:pt x="4656442" y="1057922"/>
                  </a:lnTo>
                  <a:close/>
                </a:path>
                <a:path w="8960485" h="1410970">
                  <a:moveTo>
                    <a:pt x="4480077" y="1410538"/>
                  </a:moveTo>
                  <a:lnTo>
                    <a:pt x="4127360" y="1057922"/>
                  </a:lnTo>
                  <a:lnTo>
                    <a:pt x="4832794" y="1057922"/>
                  </a:lnTo>
                  <a:lnTo>
                    <a:pt x="4480077" y="1410538"/>
                  </a:lnTo>
                  <a:close/>
                </a:path>
              </a:pathLst>
            </a:custGeom>
            <a:solidFill>
              <a:srgbClr val="A4A4A4"/>
            </a:solidFill>
          </p:spPr>
          <p:txBody>
            <a:bodyPr wrap="square" lIns="0" tIns="0" rIns="0" bIns="0" rtlCol="0"/>
            <a:lstStyle/>
            <a:p>
              <a:endParaRPr dirty="0"/>
            </a:p>
          </p:txBody>
        </p:sp>
        <p:sp>
          <p:nvSpPr>
            <p:cNvPr id="10" name="object 10"/>
            <p:cNvSpPr/>
            <p:nvPr/>
          </p:nvSpPr>
          <p:spPr>
            <a:xfrm>
              <a:off x="866622" y="2492471"/>
              <a:ext cx="8960485" cy="1410970"/>
            </a:xfrm>
            <a:custGeom>
              <a:avLst/>
              <a:gdLst/>
              <a:ahLst/>
              <a:cxnLst/>
              <a:rect l="l" t="t" r="r" b="b"/>
              <a:pathLst>
                <a:path w="8960485" h="1410970">
                  <a:moveTo>
                    <a:pt x="8960154" y="916487"/>
                  </a:moveTo>
                  <a:lnTo>
                    <a:pt x="4656442" y="916487"/>
                  </a:lnTo>
                  <a:lnTo>
                    <a:pt x="4656442" y="1057876"/>
                  </a:lnTo>
                  <a:lnTo>
                    <a:pt x="4832794" y="1057876"/>
                  </a:lnTo>
                  <a:lnTo>
                    <a:pt x="4480077" y="1410497"/>
                  </a:lnTo>
                  <a:lnTo>
                    <a:pt x="4127360" y="1057876"/>
                  </a:lnTo>
                  <a:lnTo>
                    <a:pt x="4303712" y="1057876"/>
                  </a:lnTo>
                  <a:lnTo>
                    <a:pt x="4303712" y="916487"/>
                  </a:lnTo>
                  <a:lnTo>
                    <a:pt x="0" y="916487"/>
                  </a:lnTo>
                  <a:lnTo>
                    <a:pt x="0" y="0"/>
                  </a:lnTo>
                  <a:lnTo>
                    <a:pt x="8960154" y="0"/>
                  </a:lnTo>
                  <a:lnTo>
                    <a:pt x="8960154" y="916487"/>
                  </a:lnTo>
                  <a:close/>
                </a:path>
              </a:pathLst>
            </a:custGeom>
            <a:ln w="10818">
              <a:solidFill>
                <a:srgbClr val="FFFFFF"/>
              </a:solidFill>
            </a:ln>
          </p:spPr>
          <p:txBody>
            <a:bodyPr wrap="square" lIns="0" tIns="0" rIns="0" bIns="0" rtlCol="0"/>
            <a:lstStyle/>
            <a:p>
              <a:endParaRPr/>
            </a:p>
          </p:txBody>
        </p:sp>
      </p:grpSp>
      <p:sp>
        <p:nvSpPr>
          <p:cNvPr id="11" name="object 11"/>
          <p:cNvSpPr txBox="1"/>
          <p:nvPr/>
        </p:nvSpPr>
        <p:spPr>
          <a:xfrm>
            <a:off x="2717799" y="2556028"/>
            <a:ext cx="5257800" cy="274434"/>
          </a:xfrm>
          <a:prstGeom prst="rect">
            <a:avLst/>
          </a:prstGeom>
        </p:spPr>
        <p:txBody>
          <a:bodyPr vert="horz" wrap="square" lIns="0" tIns="12700" rIns="0" bIns="0" rtlCol="0">
            <a:spAutoFit/>
          </a:bodyPr>
          <a:lstStyle/>
          <a:p>
            <a:pPr marL="12700">
              <a:lnSpc>
                <a:spcPct val="100000"/>
              </a:lnSpc>
              <a:spcBef>
                <a:spcPts val="100"/>
              </a:spcBef>
            </a:pPr>
            <a:r>
              <a:rPr lang="el-GR" sz="1700" b="1" dirty="0">
                <a:solidFill>
                  <a:srgbClr val="FFFFFF"/>
                </a:solidFill>
                <a:latin typeface="Calibri"/>
                <a:cs typeface="Calibri"/>
              </a:rPr>
              <a:t>Παραδείγματα τεχνολογιών ενδυνάμωσης των πολιτών:</a:t>
            </a:r>
          </a:p>
        </p:txBody>
      </p:sp>
      <p:sp>
        <p:nvSpPr>
          <p:cNvPr id="12" name="object 12"/>
          <p:cNvSpPr/>
          <p:nvPr/>
        </p:nvSpPr>
        <p:spPr>
          <a:xfrm>
            <a:off x="870991" y="2987522"/>
            <a:ext cx="2983865" cy="422275"/>
          </a:xfrm>
          <a:custGeom>
            <a:avLst/>
            <a:gdLst/>
            <a:ahLst/>
            <a:cxnLst/>
            <a:rect l="l" t="t" r="r" b="b"/>
            <a:pathLst>
              <a:path w="2983865" h="422275">
                <a:moveTo>
                  <a:pt x="0" y="0"/>
                </a:moveTo>
                <a:lnTo>
                  <a:pt x="2983801" y="0"/>
                </a:lnTo>
                <a:lnTo>
                  <a:pt x="2983801" y="421779"/>
                </a:lnTo>
                <a:lnTo>
                  <a:pt x="0" y="421779"/>
                </a:lnTo>
                <a:lnTo>
                  <a:pt x="0" y="0"/>
                </a:lnTo>
                <a:close/>
              </a:path>
            </a:pathLst>
          </a:custGeom>
          <a:ln w="10818">
            <a:solidFill>
              <a:srgbClr val="F7D7CD"/>
            </a:solidFill>
          </a:ln>
        </p:spPr>
        <p:txBody>
          <a:bodyPr wrap="square" lIns="0" tIns="0" rIns="0" bIns="0" rtlCol="0"/>
          <a:lstStyle/>
          <a:p>
            <a:endParaRPr/>
          </a:p>
        </p:txBody>
      </p:sp>
      <p:sp>
        <p:nvSpPr>
          <p:cNvPr id="13" name="object 13"/>
          <p:cNvSpPr txBox="1"/>
          <p:nvPr/>
        </p:nvSpPr>
        <p:spPr>
          <a:xfrm>
            <a:off x="870991" y="2987522"/>
            <a:ext cx="2983865" cy="337271"/>
          </a:xfrm>
          <a:prstGeom prst="rect">
            <a:avLst/>
          </a:prstGeom>
          <a:solidFill>
            <a:srgbClr val="F7D7CD">
              <a:alpha val="90199"/>
            </a:srgbClr>
          </a:solidFill>
        </p:spPr>
        <p:txBody>
          <a:bodyPr vert="horz" wrap="square" lIns="0" tIns="29209" rIns="0" bIns="0" rtlCol="0">
            <a:spAutoFit/>
          </a:bodyPr>
          <a:lstStyle/>
          <a:p>
            <a:pPr marL="435609">
              <a:lnSpc>
                <a:spcPct val="100000"/>
              </a:lnSpc>
              <a:spcBef>
                <a:spcPts val="229"/>
              </a:spcBef>
            </a:pPr>
            <a:r>
              <a:rPr lang="en-GB" sz="2000" dirty="0">
                <a:latin typeface="Calibri"/>
                <a:cs typeface="Calibri"/>
              </a:rPr>
              <a:t>ad-blocking</a:t>
            </a:r>
            <a:r>
              <a:rPr lang="el-GR" sz="2000" spc="180" dirty="0">
                <a:latin typeface="Calibri"/>
                <a:cs typeface="Calibri"/>
              </a:rPr>
              <a:t> </a:t>
            </a:r>
            <a:r>
              <a:rPr lang="el-GR" sz="2000" spc="-10" dirty="0">
                <a:latin typeface="Calibri"/>
                <a:cs typeface="Calibri"/>
              </a:rPr>
              <a:t>συστήματα</a:t>
            </a:r>
            <a:endParaRPr lang="en-GB" sz="2000" dirty="0">
              <a:latin typeface="Calibri"/>
              <a:cs typeface="Calibri"/>
            </a:endParaRPr>
          </a:p>
        </p:txBody>
      </p:sp>
      <p:sp>
        <p:nvSpPr>
          <p:cNvPr id="14" name="object 14"/>
          <p:cNvSpPr/>
          <p:nvPr/>
        </p:nvSpPr>
        <p:spPr>
          <a:xfrm>
            <a:off x="3854793" y="2987522"/>
            <a:ext cx="2983865" cy="422275"/>
          </a:xfrm>
          <a:custGeom>
            <a:avLst/>
            <a:gdLst/>
            <a:ahLst/>
            <a:cxnLst/>
            <a:rect l="l" t="t" r="r" b="b"/>
            <a:pathLst>
              <a:path w="2983865" h="422275">
                <a:moveTo>
                  <a:pt x="0" y="0"/>
                </a:moveTo>
                <a:lnTo>
                  <a:pt x="2983801" y="0"/>
                </a:lnTo>
                <a:lnTo>
                  <a:pt x="2983801" y="421779"/>
                </a:lnTo>
                <a:lnTo>
                  <a:pt x="0" y="421779"/>
                </a:lnTo>
                <a:lnTo>
                  <a:pt x="0" y="0"/>
                </a:lnTo>
                <a:close/>
              </a:path>
            </a:pathLst>
          </a:custGeom>
          <a:ln w="10818">
            <a:solidFill>
              <a:srgbClr val="EDD9D7"/>
            </a:solidFill>
          </a:ln>
        </p:spPr>
        <p:txBody>
          <a:bodyPr wrap="square" lIns="0" tIns="0" rIns="0" bIns="0" rtlCol="0"/>
          <a:lstStyle/>
          <a:p>
            <a:endParaRPr/>
          </a:p>
        </p:txBody>
      </p:sp>
      <p:sp>
        <p:nvSpPr>
          <p:cNvPr id="15" name="object 15"/>
          <p:cNvSpPr txBox="1"/>
          <p:nvPr/>
        </p:nvSpPr>
        <p:spPr>
          <a:xfrm>
            <a:off x="3854793" y="2987522"/>
            <a:ext cx="2983865" cy="337271"/>
          </a:xfrm>
          <a:prstGeom prst="rect">
            <a:avLst/>
          </a:prstGeom>
          <a:solidFill>
            <a:srgbClr val="EDD9D7">
              <a:alpha val="90199"/>
            </a:srgbClr>
          </a:solidFill>
        </p:spPr>
        <p:txBody>
          <a:bodyPr vert="horz" wrap="square" lIns="0" tIns="29209" rIns="0" bIns="0" rtlCol="0">
            <a:spAutoFit/>
          </a:bodyPr>
          <a:lstStyle/>
          <a:p>
            <a:pPr marL="471170">
              <a:lnSpc>
                <a:spcPct val="100000"/>
              </a:lnSpc>
              <a:spcBef>
                <a:spcPts val="229"/>
              </a:spcBef>
            </a:pPr>
            <a:r>
              <a:rPr sz="2000" dirty="0">
                <a:latin typeface="Calibri"/>
                <a:cs typeface="Calibri"/>
              </a:rPr>
              <a:t>anti-spam</a:t>
            </a:r>
            <a:r>
              <a:rPr sz="2000" spc="135" dirty="0">
                <a:latin typeface="Calibri"/>
                <a:cs typeface="Calibri"/>
              </a:rPr>
              <a:t> </a:t>
            </a:r>
            <a:r>
              <a:rPr lang="el-GR" sz="2000" spc="-10" dirty="0">
                <a:latin typeface="Calibri"/>
                <a:cs typeface="Calibri"/>
              </a:rPr>
              <a:t>λογισμικό</a:t>
            </a:r>
            <a:endParaRPr sz="2000" dirty="0">
              <a:latin typeface="Calibri"/>
              <a:cs typeface="Calibri"/>
            </a:endParaRPr>
          </a:p>
        </p:txBody>
      </p:sp>
      <p:sp>
        <p:nvSpPr>
          <p:cNvPr id="16" name="object 16"/>
          <p:cNvSpPr txBox="1"/>
          <p:nvPr/>
        </p:nvSpPr>
        <p:spPr>
          <a:xfrm>
            <a:off x="6838600" y="2987522"/>
            <a:ext cx="2983865" cy="337271"/>
          </a:xfrm>
          <a:prstGeom prst="rect">
            <a:avLst/>
          </a:prstGeom>
          <a:solidFill>
            <a:srgbClr val="E1E1E1">
              <a:alpha val="90199"/>
            </a:srgbClr>
          </a:solidFill>
          <a:ln w="10818">
            <a:solidFill>
              <a:srgbClr val="E1E1E1"/>
            </a:solidFill>
          </a:ln>
        </p:spPr>
        <p:txBody>
          <a:bodyPr vert="horz" wrap="square" lIns="0" tIns="29209" rIns="0" bIns="0" rtlCol="0">
            <a:spAutoFit/>
          </a:bodyPr>
          <a:lstStyle/>
          <a:p>
            <a:pPr marL="163195">
              <a:lnSpc>
                <a:spcPct val="100000"/>
              </a:lnSpc>
              <a:spcBef>
                <a:spcPts val="229"/>
              </a:spcBef>
            </a:pPr>
            <a:r>
              <a:rPr sz="2000" dirty="0">
                <a:latin typeface="Calibri"/>
                <a:cs typeface="Calibri"/>
              </a:rPr>
              <a:t>anti-phishing</a:t>
            </a:r>
            <a:r>
              <a:rPr sz="2000" spc="180" dirty="0">
                <a:latin typeface="Calibri"/>
                <a:cs typeface="Calibri"/>
              </a:rPr>
              <a:t> </a:t>
            </a:r>
            <a:r>
              <a:rPr lang="el-GR" sz="2000" spc="-10" dirty="0">
                <a:latin typeface="Calibri"/>
                <a:cs typeface="Calibri"/>
              </a:rPr>
              <a:t>τεχνικές</a:t>
            </a:r>
            <a:r>
              <a:rPr sz="2000" spc="-10" dirty="0">
                <a:latin typeface="Calibri"/>
                <a:cs typeface="Calibri"/>
              </a:rPr>
              <a:t>.</a:t>
            </a:r>
            <a:endParaRPr sz="2000" dirty="0">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700227"/>
            <a:ext cx="9282547" cy="1462828"/>
          </a:xfrm>
          <a:prstGeom prst="rect">
            <a:avLst/>
          </a:prstGeom>
        </p:spPr>
        <p:txBody>
          <a:bodyPr vert="horz" wrap="square" lIns="0" tIns="320921" rIns="0" bIns="0" rtlCol="0">
            <a:spAutoFit/>
          </a:bodyPr>
          <a:lstStyle/>
          <a:p>
            <a:pPr marL="238760" algn="ctr">
              <a:lnSpc>
                <a:spcPct val="100000"/>
              </a:lnSpc>
              <a:spcBef>
                <a:spcPts val="95"/>
              </a:spcBef>
            </a:pPr>
            <a:r>
              <a:rPr lang="el-GR" spc="-25" dirty="0"/>
              <a:t>Τεχνολογίες ενδυνάμωσης των πολιτών - PDA/CDA</a:t>
            </a:r>
            <a:endParaRPr spc="-10" dirty="0"/>
          </a:p>
        </p:txBody>
      </p:sp>
      <p:sp>
        <p:nvSpPr>
          <p:cNvPr id="3" name="object 3"/>
          <p:cNvSpPr txBox="1"/>
          <p:nvPr/>
        </p:nvSpPr>
        <p:spPr>
          <a:xfrm>
            <a:off x="931830" y="2343993"/>
            <a:ext cx="8816340" cy="4063869"/>
          </a:xfrm>
          <a:prstGeom prst="rect">
            <a:avLst/>
          </a:prstGeom>
        </p:spPr>
        <p:txBody>
          <a:bodyPr vert="horz" wrap="square" lIns="0" tIns="83820" rIns="0" bIns="0" rtlCol="0">
            <a:spAutoFit/>
          </a:bodyPr>
          <a:lstStyle/>
          <a:p>
            <a:pPr marL="120650" marR="95250" indent="-108585">
              <a:lnSpc>
                <a:spcPts val="2300"/>
              </a:lnSpc>
              <a:spcBef>
                <a:spcPts val="660"/>
              </a:spcBef>
              <a:buSzPct val="95833"/>
              <a:buFont typeface="Arial"/>
              <a:buChar char="•"/>
              <a:tabLst>
                <a:tab pos="207010" algn="l"/>
                <a:tab pos="1913255" algn="l"/>
                <a:tab pos="3667760" algn="l"/>
                <a:tab pos="5398135" algn="l"/>
                <a:tab pos="6119495" algn="l"/>
                <a:tab pos="7414259" algn="l"/>
                <a:tab pos="8318500" algn="l"/>
              </a:tabLst>
            </a:pPr>
            <a:r>
              <a:rPr lang="el-GR" sz="2400" dirty="0">
                <a:latin typeface="Calibri"/>
                <a:cs typeface="Calibri"/>
              </a:rPr>
              <a:t>Προτάσεις για την αυτόματη εξαγωγή, κατηγοριοποίηση και σύνοψη πληροφοριών από </a:t>
            </a:r>
            <a:r>
              <a:rPr lang="el-GR" sz="2400" b="1" dirty="0">
                <a:latin typeface="Calibri"/>
                <a:cs typeface="Calibri"/>
              </a:rPr>
              <a:t>έγγραφα προστασίας της ιδιωτικότητας</a:t>
            </a:r>
            <a:r>
              <a:rPr lang="el-GR" sz="2400" dirty="0">
                <a:latin typeface="Calibri"/>
                <a:cs typeface="Calibri"/>
              </a:rPr>
              <a:t>, καθώς και για την υποβοήθηση των χρηστών στην επεξεργασία και κατανόηση του περιεχομένου τους.</a:t>
            </a:r>
          </a:p>
          <a:p>
            <a:pPr marL="12065" marR="95250">
              <a:lnSpc>
                <a:spcPts val="2300"/>
              </a:lnSpc>
              <a:spcBef>
                <a:spcPts val="660"/>
              </a:spcBef>
              <a:buSzPct val="95833"/>
              <a:tabLst>
                <a:tab pos="207010" algn="l"/>
                <a:tab pos="1913255" algn="l"/>
                <a:tab pos="3667760" algn="l"/>
                <a:tab pos="5398135" algn="l"/>
                <a:tab pos="6119495" algn="l"/>
                <a:tab pos="7414259" algn="l"/>
                <a:tab pos="8318500" algn="l"/>
              </a:tabLst>
            </a:pPr>
            <a:endParaRPr sz="3200" dirty="0">
              <a:latin typeface="Calibri"/>
              <a:cs typeface="Calibri"/>
            </a:endParaRPr>
          </a:p>
          <a:p>
            <a:pPr marL="120650" marR="5080" indent="-108585" algn="just">
              <a:lnSpc>
                <a:spcPct val="79300"/>
              </a:lnSpc>
              <a:spcBef>
                <a:spcPts val="5"/>
              </a:spcBef>
              <a:buSzPct val="95833"/>
              <a:buFont typeface="Arial"/>
              <a:buChar char="•"/>
              <a:tabLst>
                <a:tab pos="207010" algn="l"/>
                <a:tab pos="1588135" algn="l"/>
                <a:tab pos="1683385" algn="l"/>
                <a:tab pos="2032635" algn="l"/>
                <a:tab pos="2120265" algn="l"/>
                <a:tab pos="2769870" algn="l"/>
                <a:tab pos="3286125" algn="l"/>
                <a:tab pos="3409315" algn="l"/>
                <a:tab pos="3790315" algn="l"/>
                <a:tab pos="4018915" algn="l"/>
                <a:tab pos="4400550" algn="l"/>
                <a:tab pos="4678680" algn="l"/>
                <a:tab pos="4740275" algn="l"/>
                <a:tab pos="5012690" algn="l"/>
                <a:tab pos="5372100" algn="l"/>
                <a:tab pos="5598795" algn="l"/>
                <a:tab pos="5828665" algn="l"/>
                <a:tab pos="6279515" algn="l"/>
                <a:tab pos="6329680" algn="l"/>
                <a:tab pos="7324725" algn="l"/>
                <a:tab pos="7367270" algn="l"/>
                <a:tab pos="7802245" algn="l"/>
                <a:tab pos="8064500" algn="l"/>
                <a:tab pos="8207375" algn="l"/>
              </a:tabLst>
            </a:pPr>
            <a:r>
              <a:rPr lang="el-GR" sz="2200" dirty="0">
                <a:latin typeface="+mj-lt"/>
              </a:rPr>
              <a:t>Πολλαπλές μέθοδοι ΤΝ για την υποστήριξη της προστασίας των δεδομένων θα μπορούσαν να συγχωνευθούν σε ολοκληρωμένα PDA-CDA (ψηφιακοί βοηθοί προστασίας της ιδιωτικής ζωής/ψηφιακοί βοηθοί καταναλωτών), με σκοπό την πρόληψη της υπερβολικής/ανεπιθύμητης/παράνομης συλλογής προσωπικών δεδομένων, καθώς και την προστασία των χρηστών από τη χειραγώγηση και την απάτη, την ενημέρωσή τους για τις πλαστές και αναξιόπιστες πληροφορίες και τη διευκόλυνση της διαφυγής τους από τις </a:t>
            </a:r>
            <a:r>
              <a:rPr lang="el-GR" sz="2200" b="1" dirty="0">
                <a:latin typeface="+mj-lt"/>
              </a:rPr>
              <a:t>"φυσαλίδες φίλτρων" (το ανεπιθύμητο φιλτράρισμα/προώθηση πληροφοριών).</a:t>
            </a:r>
            <a:endParaRPr sz="2200" b="1" dirty="0">
              <a:latin typeface="+mj-lt"/>
              <a:cs typeface="Calibri"/>
            </a:endParaRPr>
          </a:p>
        </p:txBody>
      </p:sp>
      <p:pic>
        <p:nvPicPr>
          <p:cNvPr id="4" name="object 4"/>
          <p:cNvPicPr/>
          <p:nvPr/>
        </p:nvPicPr>
        <p:blipFill>
          <a:blip r:embed="rId2" cstate="print"/>
          <a:stretch>
            <a:fillRect/>
          </a:stretch>
        </p:blipFill>
        <p:spPr>
          <a:xfrm>
            <a:off x="2736356" y="6919447"/>
            <a:ext cx="7808222" cy="405167"/>
          </a:xfrm>
          <a:prstGeom prst="rect">
            <a:avLst/>
          </a:prstGeom>
        </p:spPr>
      </p:pic>
      <p:pic>
        <p:nvPicPr>
          <p:cNvPr id="5" name="object 5"/>
          <p:cNvPicPr/>
          <p:nvPr/>
        </p:nvPicPr>
        <p:blipFill>
          <a:blip r:embed="rId3" cstate="print"/>
          <a:stretch>
            <a:fillRect/>
          </a:stretch>
        </p:blipFill>
        <p:spPr>
          <a:xfrm>
            <a:off x="7408555" y="6387182"/>
            <a:ext cx="3232208" cy="3513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426" y="1062362"/>
            <a:ext cx="9282547" cy="893442"/>
          </a:xfrm>
          <a:prstGeom prst="rect">
            <a:avLst/>
          </a:prstGeom>
        </p:spPr>
        <p:txBody>
          <a:bodyPr vert="horz" wrap="square" lIns="0" tIns="320921" rIns="0" bIns="0" rtlCol="0">
            <a:spAutoFit/>
          </a:bodyPr>
          <a:lstStyle/>
          <a:p>
            <a:pPr marL="238760">
              <a:lnSpc>
                <a:spcPct val="100000"/>
              </a:lnSpc>
              <a:spcBef>
                <a:spcPts val="95"/>
              </a:spcBef>
            </a:pPr>
            <a:r>
              <a:rPr lang="el-GR" dirty="0"/>
              <a:t>Κίνδυνοι ΤΝ και Μεγάλων Δεδομένων</a:t>
            </a:r>
            <a:endParaRPr spc="-10" dirty="0"/>
          </a:p>
        </p:txBody>
      </p:sp>
      <p:sp>
        <p:nvSpPr>
          <p:cNvPr id="3" name="object 3"/>
          <p:cNvSpPr txBox="1"/>
          <p:nvPr/>
        </p:nvSpPr>
        <p:spPr>
          <a:xfrm>
            <a:off x="931830" y="2230580"/>
            <a:ext cx="6929470"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Verdana"/>
                <a:cs typeface="Verdana"/>
              </a:rPr>
              <a:t>Ø</a:t>
            </a:r>
            <a:r>
              <a:rPr lang="el-GR" sz="2000" dirty="0">
                <a:latin typeface="Calibri"/>
                <a:cs typeface="Calibri"/>
              </a:rPr>
              <a:t>Πόλωση και ο κατακερματισμός στη δημόσια σφαίρα</a:t>
            </a:r>
            <a:endParaRPr sz="2000" dirty="0">
              <a:latin typeface="Calibri"/>
              <a:cs typeface="Calibri"/>
            </a:endParaRPr>
          </a:p>
        </p:txBody>
      </p:sp>
      <p:sp>
        <p:nvSpPr>
          <p:cNvPr id="4" name="object 4"/>
          <p:cNvSpPr txBox="1"/>
          <p:nvPr/>
        </p:nvSpPr>
        <p:spPr>
          <a:xfrm>
            <a:off x="1304179" y="2589559"/>
            <a:ext cx="8249920" cy="597599"/>
          </a:xfrm>
          <a:prstGeom prst="rect">
            <a:avLst/>
          </a:prstGeom>
        </p:spPr>
        <p:txBody>
          <a:bodyPr vert="horz" wrap="square" lIns="0" tIns="12700" rIns="0" bIns="0" rtlCol="0">
            <a:spAutoFit/>
          </a:bodyPr>
          <a:lstStyle/>
          <a:p>
            <a:pPr marL="97790" indent="-85725">
              <a:lnSpc>
                <a:spcPct val="100000"/>
              </a:lnSpc>
              <a:spcBef>
                <a:spcPts val="100"/>
              </a:spcBef>
              <a:buSzPct val="94736"/>
              <a:buFont typeface="Arial"/>
              <a:buChar char="•"/>
              <a:tabLst>
                <a:tab pos="98425" algn="l"/>
              </a:tabLst>
            </a:pPr>
            <a:r>
              <a:rPr lang="el-GR" sz="1900" spc="-10" dirty="0">
                <a:latin typeface="Calibri"/>
                <a:cs typeface="Calibri"/>
              </a:rPr>
              <a:t>την εξάπλωση των συνταρακτικών και ψευδών ειδήσεων, όταν χρησιμοποιούνται για να αιχμαλωτίσουν τους χρήστες εκθέτοντας</a:t>
            </a:r>
            <a:endParaRPr sz="1900" dirty="0">
              <a:latin typeface="Calibri"/>
              <a:cs typeface="Calibri"/>
            </a:endParaRPr>
          </a:p>
        </p:txBody>
      </p:sp>
      <p:sp>
        <p:nvSpPr>
          <p:cNvPr id="5" name="object 5"/>
          <p:cNvSpPr txBox="1"/>
          <p:nvPr/>
        </p:nvSpPr>
        <p:spPr>
          <a:xfrm>
            <a:off x="1364491" y="2748110"/>
            <a:ext cx="8227695" cy="1195199"/>
          </a:xfrm>
          <a:prstGeom prst="rect">
            <a:avLst/>
          </a:prstGeom>
        </p:spPr>
        <p:txBody>
          <a:bodyPr vert="horz" wrap="square" lIns="0" tIns="12700" rIns="0" bIns="0" rtlCol="0">
            <a:spAutoFit/>
          </a:bodyPr>
          <a:lstStyle/>
          <a:p>
            <a:pPr marL="12700">
              <a:lnSpc>
                <a:spcPct val="100000"/>
              </a:lnSpc>
              <a:spcBef>
                <a:spcPts val="100"/>
              </a:spcBef>
            </a:pPr>
            <a:endParaRPr lang="el-GR" sz="1900" dirty="0">
              <a:latin typeface="Calibri"/>
              <a:cs typeface="Calibri"/>
            </a:endParaRPr>
          </a:p>
          <a:p>
            <a:pPr marL="12700">
              <a:lnSpc>
                <a:spcPct val="100000"/>
              </a:lnSpc>
              <a:spcBef>
                <a:spcPts val="100"/>
              </a:spcBef>
            </a:pPr>
            <a:r>
              <a:rPr lang="el-GR" sz="1900" dirty="0">
                <a:latin typeface="Calibri"/>
                <a:cs typeface="Calibri"/>
              </a:rPr>
              <a:t>σε πληροφορίες που μπορεί να τους αρέσουν ή που συμφωνούν με τις προτιμήσεις τους, με αποτέλεσμα να υπάρχει εκμετάλλευση των προκαταλήψεών τους για επιβεβαίωση.</a:t>
            </a:r>
            <a:endParaRPr sz="1900" dirty="0">
              <a:latin typeface="Calibri"/>
              <a:cs typeface="Calibri"/>
            </a:endParaRPr>
          </a:p>
        </p:txBody>
      </p:sp>
      <p:sp>
        <p:nvSpPr>
          <p:cNvPr id="11" name="TextBox 10">
            <a:extLst>
              <a:ext uri="{FF2B5EF4-FFF2-40B4-BE49-F238E27FC236}">
                <a16:creationId xmlns:a16="http://schemas.microsoft.com/office/drawing/2014/main" id="{10603A10-04CA-17C9-9ABD-C189406CC02D}"/>
              </a:ext>
            </a:extLst>
          </p:cNvPr>
          <p:cNvSpPr txBox="1"/>
          <p:nvPr/>
        </p:nvSpPr>
        <p:spPr>
          <a:xfrm>
            <a:off x="1155700" y="4035603"/>
            <a:ext cx="8382000" cy="2970044"/>
          </a:xfrm>
          <a:prstGeom prst="rect">
            <a:avLst/>
          </a:prstGeom>
          <a:noFill/>
        </p:spPr>
        <p:txBody>
          <a:bodyPr wrap="square" rtlCol="0">
            <a:spAutoFit/>
          </a:bodyPr>
          <a:lstStyle/>
          <a:p>
            <a:pPr algn="just"/>
            <a:r>
              <a:rPr lang="el-GR" sz="1700" dirty="0"/>
              <a:t>Ø Όπως η ΤΝ μπορεί να χρησιμοποιηθεί καταχρηστικά από τους οικονομικούς φορείς, το ίδιο μπορεί να γίνει και από το δημόσιο τομέα. Οι κυβερνήσεις έχουν πολλές ευκαιρίες να χρησιμοποιήσουν την ΤΝ για νόμιμους πολιτικούς και διοικητικούς σκοπούς (π.χ. αποτελεσματικότητα, εξοικονόμηση κόστους, βελτίωση των υπηρεσιών), αλλά μπορούν επίσης να την χρησιμοποιήσουν για να προβλέψουν και να ελέγξουν τη συμπεριφορά των πολιτών µε τρόπους που περιορίζουν τις ατομικές ελευθερίες και παρεμβαίνουν στη δημοκρατική διαδικασία.</a:t>
            </a:r>
          </a:p>
          <a:p>
            <a:pPr algn="just"/>
            <a:endParaRPr lang="el-GR" sz="1700" dirty="0"/>
          </a:p>
          <a:p>
            <a:pPr algn="just"/>
            <a:r>
              <a:rPr lang="el-GR" sz="1700" dirty="0"/>
              <a:t>Ø Περιορισμός των ατομικών ελευθεριών και παρέμβαση στη δημοκρατική διαδικασία</a:t>
            </a:r>
          </a:p>
          <a:p>
            <a:pPr algn="just"/>
            <a:endParaRPr lang="el-GR" sz="1700" dirty="0"/>
          </a:p>
          <a:p>
            <a:pPr algn="just"/>
            <a:r>
              <a:rPr lang="el-GR" sz="1700" dirty="0"/>
              <a:t>Ø Αδικία, διακρίσεις και ανισότητα</a:t>
            </a:r>
            <a:endParaRPr lang="LID4096"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550" y="1033559"/>
            <a:ext cx="9982200" cy="566181"/>
          </a:xfrm>
          <a:prstGeom prst="rect">
            <a:avLst/>
          </a:prstGeom>
        </p:spPr>
        <p:txBody>
          <a:bodyPr vert="horz" wrap="square" lIns="0" tIns="12065" rIns="0" bIns="0" rtlCol="0">
            <a:spAutoFit/>
          </a:bodyPr>
          <a:lstStyle/>
          <a:p>
            <a:pPr marL="12700">
              <a:lnSpc>
                <a:spcPct val="100000"/>
              </a:lnSpc>
              <a:spcBef>
                <a:spcPts val="95"/>
              </a:spcBef>
            </a:pPr>
            <a:r>
              <a:rPr lang="el-GR" sz="3600" dirty="0"/>
              <a:t>ΤΝ στη λήψη αποφάσεων: προσεγγίσεις στη μάθηση</a:t>
            </a:r>
            <a:endParaRPr sz="3600" spc="-10" dirty="0"/>
          </a:p>
        </p:txBody>
      </p:sp>
      <p:sp>
        <p:nvSpPr>
          <p:cNvPr id="3" name="object 3"/>
          <p:cNvSpPr/>
          <p:nvPr/>
        </p:nvSpPr>
        <p:spPr>
          <a:xfrm>
            <a:off x="1694954" y="2948826"/>
            <a:ext cx="2071370" cy="3589654"/>
          </a:xfrm>
          <a:custGeom>
            <a:avLst/>
            <a:gdLst/>
            <a:ahLst/>
            <a:cxnLst/>
            <a:rect l="l" t="t" r="r" b="b"/>
            <a:pathLst>
              <a:path w="2071370" h="3589654">
                <a:moveTo>
                  <a:pt x="122732" y="0"/>
                </a:moveTo>
                <a:lnTo>
                  <a:pt x="1948611" y="0"/>
                </a:lnTo>
                <a:lnTo>
                  <a:pt x="1996394" y="9640"/>
                </a:lnTo>
                <a:lnTo>
                  <a:pt x="2035405" y="35932"/>
                </a:lnTo>
                <a:lnTo>
                  <a:pt x="2061702" y="74930"/>
                </a:lnTo>
                <a:lnTo>
                  <a:pt x="2071344" y="122686"/>
                </a:lnTo>
                <a:lnTo>
                  <a:pt x="2071344" y="3466706"/>
                </a:lnTo>
                <a:lnTo>
                  <a:pt x="2061702" y="3514463"/>
                </a:lnTo>
                <a:lnTo>
                  <a:pt x="2035405" y="3553460"/>
                </a:lnTo>
                <a:lnTo>
                  <a:pt x="1996394" y="3579752"/>
                </a:lnTo>
                <a:lnTo>
                  <a:pt x="1948611" y="3589393"/>
                </a:lnTo>
                <a:lnTo>
                  <a:pt x="122732" y="3589393"/>
                </a:lnTo>
                <a:lnTo>
                  <a:pt x="74966" y="3579752"/>
                </a:lnTo>
                <a:lnTo>
                  <a:pt x="35953" y="3553460"/>
                </a:lnTo>
                <a:lnTo>
                  <a:pt x="9647" y="3514463"/>
                </a:lnTo>
                <a:lnTo>
                  <a:pt x="0" y="3466706"/>
                </a:lnTo>
                <a:lnTo>
                  <a:pt x="0" y="122686"/>
                </a:lnTo>
                <a:lnTo>
                  <a:pt x="9647" y="74930"/>
                </a:lnTo>
                <a:lnTo>
                  <a:pt x="35953" y="35932"/>
                </a:lnTo>
                <a:lnTo>
                  <a:pt x="74966" y="9640"/>
                </a:lnTo>
                <a:lnTo>
                  <a:pt x="122732" y="0"/>
                </a:lnTo>
                <a:close/>
              </a:path>
            </a:pathLst>
          </a:custGeom>
          <a:ln w="15342">
            <a:solidFill>
              <a:srgbClr val="000000"/>
            </a:solidFill>
          </a:ln>
        </p:spPr>
        <p:txBody>
          <a:bodyPr wrap="square" lIns="0" tIns="0" rIns="0" bIns="0" rtlCol="0"/>
          <a:lstStyle/>
          <a:p>
            <a:endParaRPr/>
          </a:p>
        </p:txBody>
      </p:sp>
      <p:sp>
        <p:nvSpPr>
          <p:cNvPr id="4" name="object 4"/>
          <p:cNvSpPr txBox="1"/>
          <p:nvPr/>
        </p:nvSpPr>
        <p:spPr>
          <a:xfrm>
            <a:off x="1781861" y="3111458"/>
            <a:ext cx="1862455" cy="1709314"/>
          </a:xfrm>
          <a:prstGeom prst="rect">
            <a:avLst/>
          </a:prstGeom>
        </p:spPr>
        <p:txBody>
          <a:bodyPr vert="horz" wrap="square" lIns="0" tIns="31115" rIns="0" bIns="0" rtlCol="0">
            <a:spAutoFit/>
          </a:bodyPr>
          <a:lstStyle/>
          <a:p>
            <a:pPr marL="12700" marR="5080" algn="ctr">
              <a:lnSpc>
                <a:spcPts val="2230"/>
              </a:lnSpc>
              <a:spcBef>
                <a:spcPts val="245"/>
              </a:spcBef>
            </a:pPr>
            <a:r>
              <a:rPr lang="el-GR" sz="1700" spc="-40" dirty="0">
                <a:latin typeface="Lucida Sans"/>
                <a:cs typeface="Lucida Sans"/>
              </a:rPr>
              <a:t>Στη μηχανή δίνονται παραδείγματα σωστών απαντήσεων για συγκεκριμένες περιπτώσεις</a:t>
            </a:r>
            <a:endParaRPr sz="1700" dirty="0">
              <a:latin typeface="Lucida Sans"/>
              <a:cs typeface="Lucida Sans"/>
            </a:endParaRPr>
          </a:p>
        </p:txBody>
      </p:sp>
      <p:sp>
        <p:nvSpPr>
          <p:cNvPr id="5" name="object 5"/>
          <p:cNvSpPr txBox="1"/>
          <p:nvPr/>
        </p:nvSpPr>
        <p:spPr>
          <a:xfrm>
            <a:off x="1957934" y="4845870"/>
            <a:ext cx="1530350" cy="1442061"/>
          </a:xfrm>
          <a:prstGeom prst="rect">
            <a:avLst/>
          </a:prstGeom>
        </p:spPr>
        <p:txBody>
          <a:bodyPr vert="horz" wrap="square" lIns="0" tIns="31115" rIns="0" bIns="0" rtlCol="0">
            <a:spAutoFit/>
          </a:bodyPr>
          <a:lstStyle/>
          <a:p>
            <a:pPr marL="12700" marR="5080" algn="ctr">
              <a:lnSpc>
                <a:spcPts val="2230"/>
              </a:lnSpc>
              <a:spcBef>
                <a:spcPts val="245"/>
              </a:spcBef>
            </a:pPr>
            <a:r>
              <a:rPr lang="el-GR" sz="1700" spc="-75" dirty="0">
                <a:latin typeface="Lucida Sans"/>
                <a:cs typeface="Lucida Sans"/>
              </a:rPr>
              <a:t>Μαθαίνει να απαντά με παρόμοιο τρόπο σε νέες περιπτώσεις</a:t>
            </a:r>
            <a:endParaRPr sz="1700" dirty="0">
              <a:latin typeface="Lucida Sans"/>
              <a:cs typeface="Lucida Sans"/>
            </a:endParaRPr>
          </a:p>
        </p:txBody>
      </p:sp>
      <p:sp>
        <p:nvSpPr>
          <p:cNvPr id="6" name="object 6"/>
          <p:cNvSpPr/>
          <p:nvPr/>
        </p:nvSpPr>
        <p:spPr>
          <a:xfrm>
            <a:off x="4456760" y="2948826"/>
            <a:ext cx="1795780" cy="3589654"/>
          </a:xfrm>
          <a:custGeom>
            <a:avLst/>
            <a:gdLst/>
            <a:ahLst/>
            <a:cxnLst/>
            <a:rect l="l" t="t" r="r" b="b"/>
            <a:pathLst>
              <a:path w="1795779" h="3589654">
                <a:moveTo>
                  <a:pt x="122783" y="0"/>
                </a:moveTo>
                <a:lnTo>
                  <a:pt x="1672475" y="0"/>
                </a:lnTo>
                <a:lnTo>
                  <a:pt x="1720241" y="9640"/>
                </a:lnTo>
                <a:lnTo>
                  <a:pt x="1759254" y="35932"/>
                </a:lnTo>
                <a:lnTo>
                  <a:pt x="1785561" y="74930"/>
                </a:lnTo>
                <a:lnTo>
                  <a:pt x="1795208" y="122686"/>
                </a:lnTo>
                <a:lnTo>
                  <a:pt x="1795208" y="3466706"/>
                </a:lnTo>
                <a:lnTo>
                  <a:pt x="1785561" y="3514463"/>
                </a:lnTo>
                <a:lnTo>
                  <a:pt x="1759254" y="3553460"/>
                </a:lnTo>
                <a:lnTo>
                  <a:pt x="1720241" y="3579752"/>
                </a:lnTo>
                <a:lnTo>
                  <a:pt x="1672475" y="3589393"/>
                </a:lnTo>
                <a:lnTo>
                  <a:pt x="122783" y="3589393"/>
                </a:lnTo>
                <a:lnTo>
                  <a:pt x="74987" y="3579752"/>
                </a:lnTo>
                <a:lnTo>
                  <a:pt x="35960" y="3553460"/>
                </a:lnTo>
                <a:lnTo>
                  <a:pt x="9648" y="3514463"/>
                </a:lnTo>
                <a:lnTo>
                  <a:pt x="0" y="3466706"/>
                </a:lnTo>
                <a:lnTo>
                  <a:pt x="0" y="122686"/>
                </a:lnTo>
                <a:lnTo>
                  <a:pt x="9648" y="74930"/>
                </a:lnTo>
                <a:lnTo>
                  <a:pt x="35960" y="35932"/>
                </a:lnTo>
                <a:lnTo>
                  <a:pt x="74987" y="9640"/>
                </a:lnTo>
                <a:lnTo>
                  <a:pt x="122783" y="0"/>
                </a:lnTo>
                <a:close/>
              </a:path>
            </a:pathLst>
          </a:custGeom>
          <a:ln w="15342">
            <a:solidFill>
              <a:srgbClr val="000000"/>
            </a:solidFill>
          </a:ln>
        </p:spPr>
        <p:txBody>
          <a:bodyPr wrap="square" lIns="0" tIns="0" rIns="0" bIns="0" rtlCol="0"/>
          <a:lstStyle/>
          <a:p>
            <a:endParaRPr/>
          </a:p>
        </p:txBody>
      </p:sp>
      <p:sp>
        <p:nvSpPr>
          <p:cNvPr id="7" name="object 7"/>
          <p:cNvSpPr txBox="1"/>
          <p:nvPr/>
        </p:nvSpPr>
        <p:spPr>
          <a:xfrm>
            <a:off x="4742844" y="3448148"/>
            <a:ext cx="1365856" cy="877804"/>
          </a:xfrm>
          <a:prstGeom prst="rect">
            <a:avLst/>
          </a:prstGeom>
        </p:spPr>
        <p:txBody>
          <a:bodyPr vert="horz" wrap="square" lIns="0" tIns="31115" rIns="0" bIns="0" rtlCol="0">
            <a:spAutoFit/>
          </a:bodyPr>
          <a:lstStyle/>
          <a:p>
            <a:pPr marL="33020" marR="5080" indent="-20955" algn="ctr">
              <a:lnSpc>
                <a:spcPts val="2230"/>
              </a:lnSpc>
              <a:spcBef>
                <a:spcPts val="245"/>
              </a:spcBef>
            </a:pPr>
            <a:r>
              <a:rPr lang="el-GR" sz="1900" spc="-40" dirty="0">
                <a:latin typeface="Lucida Sans"/>
                <a:cs typeface="Lucida Sans"/>
              </a:rPr>
              <a:t>Δίνονται δεδομένα στη μηχανή</a:t>
            </a:r>
            <a:endParaRPr sz="1900" dirty="0">
              <a:latin typeface="Lucida Sans"/>
              <a:cs typeface="Lucida Sans"/>
            </a:endParaRPr>
          </a:p>
        </p:txBody>
      </p:sp>
      <p:sp>
        <p:nvSpPr>
          <p:cNvPr id="8" name="object 8"/>
          <p:cNvSpPr txBox="1"/>
          <p:nvPr/>
        </p:nvSpPr>
        <p:spPr>
          <a:xfrm>
            <a:off x="4833317" y="4852249"/>
            <a:ext cx="1184910" cy="1159933"/>
          </a:xfrm>
          <a:prstGeom prst="rect">
            <a:avLst/>
          </a:prstGeom>
        </p:spPr>
        <p:txBody>
          <a:bodyPr vert="horz" wrap="square" lIns="0" tIns="31115" rIns="0" bIns="0" rtlCol="0">
            <a:spAutoFit/>
          </a:bodyPr>
          <a:lstStyle/>
          <a:p>
            <a:pPr marL="12700" marR="5080" algn="ctr">
              <a:lnSpc>
                <a:spcPts val="2230"/>
              </a:lnSpc>
              <a:spcBef>
                <a:spcPts val="245"/>
              </a:spcBef>
            </a:pPr>
            <a:r>
              <a:rPr lang="el-GR" sz="1900" spc="-75" dirty="0">
                <a:latin typeface="Lucida Sans"/>
                <a:cs typeface="Lucida Sans"/>
              </a:rPr>
              <a:t>Μαθαίνει να αναγνωρίζει μοτίβα</a:t>
            </a:r>
          </a:p>
        </p:txBody>
      </p:sp>
      <p:sp>
        <p:nvSpPr>
          <p:cNvPr id="9" name="object 9"/>
          <p:cNvSpPr/>
          <p:nvPr/>
        </p:nvSpPr>
        <p:spPr>
          <a:xfrm>
            <a:off x="6942429" y="2948826"/>
            <a:ext cx="2071370" cy="3589654"/>
          </a:xfrm>
          <a:custGeom>
            <a:avLst/>
            <a:gdLst/>
            <a:ahLst/>
            <a:cxnLst/>
            <a:rect l="l" t="t" r="r" b="b"/>
            <a:pathLst>
              <a:path w="2071370" h="3589654">
                <a:moveTo>
                  <a:pt x="122732" y="0"/>
                </a:moveTo>
                <a:lnTo>
                  <a:pt x="1948611" y="0"/>
                </a:lnTo>
                <a:lnTo>
                  <a:pt x="1996399" y="9640"/>
                </a:lnTo>
                <a:lnTo>
                  <a:pt x="2035409" y="35932"/>
                </a:lnTo>
                <a:lnTo>
                  <a:pt x="2061704" y="74930"/>
                </a:lnTo>
                <a:lnTo>
                  <a:pt x="2071344" y="122686"/>
                </a:lnTo>
                <a:lnTo>
                  <a:pt x="2071344" y="3466706"/>
                </a:lnTo>
                <a:lnTo>
                  <a:pt x="2061704" y="3514463"/>
                </a:lnTo>
                <a:lnTo>
                  <a:pt x="2035409" y="3553460"/>
                </a:lnTo>
                <a:lnTo>
                  <a:pt x="1996399" y="3579752"/>
                </a:lnTo>
                <a:lnTo>
                  <a:pt x="1948611" y="3589393"/>
                </a:lnTo>
                <a:lnTo>
                  <a:pt x="122732" y="3589393"/>
                </a:lnTo>
                <a:lnTo>
                  <a:pt x="74971" y="3579752"/>
                </a:lnTo>
                <a:lnTo>
                  <a:pt x="35958" y="3553460"/>
                </a:lnTo>
                <a:lnTo>
                  <a:pt x="9649" y="3514463"/>
                </a:lnTo>
                <a:lnTo>
                  <a:pt x="0" y="3466706"/>
                </a:lnTo>
                <a:lnTo>
                  <a:pt x="0" y="122686"/>
                </a:lnTo>
                <a:lnTo>
                  <a:pt x="9649" y="74930"/>
                </a:lnTo>
                <a:lnTo>
                  <a:pt x="35958" y="35932"/>
                </a:lnTo>
                <a:lnTo>
                  <a:pt x="74971" y="9640"/>
                </a:lnTo>
                <a:lnTo>
                  <a:pt x="122732" y="0"/>
                </a:lnTo>
                <a:close/>
              </a:path>
            </a:pathLst>
          </a:custGeom>
          <a:ln w="15342">
            <a:solidFill>
              <a:srgbClr val="000000"/>
            </a:solidFill>
          </a:ln>
        </p:spPr>
        <p:txBody>
          <a:bodyPr wrap="square" lIns="0" tIns="0" rIns="0" bIns="0" rtlCol="0"/>
          <a:lstStyle/>
          <a:p>
            <a:endParaRPr/>
          </a:p>
        </p:txBody>
      </p:sp>
      <p:sp>
        <p:nvSpPr>
          <p:cNvPr id="10" name="object 10"/>
          <p:cNvSpPr txBox="1"/>
          <p:nvPr/>
        </p:nvSpPr>
        <p:spPr>
          <a:xfrm>
            <a:off x="7009643" y="3306117"/>
            <a:ext cx="1862455" cy="1442061"/>
          </a:xfrm>
          <a:prstGeom prst="rect">
            <a:avLst/>
          </a:prstGeom>
        </p:spPr>
        <p:txBody>
          <a:bodyPr vert="horz" wrap="square" lIns="0" tIns="31115" rIns="0" bIns="0" rtlCol="0">
            <a:spAutoFit/>
          </a:bodyPr>
          <a:lstStyle/>
          <a:p>
            <a:pPr marL="12700" marR="5080" algn="ctr">
              <a:lnSpc>
                <a:spcPts val="2230"/>
              </a:lnSpc>
              <a:spcBef>
                <a:spcPts val="245"/>
              </a:spcBef>
            </a:pPr>
            <a:r>
              <a:rPr lang="el-GR" sz="1900" spc="-40" dirty="0">
                <a:latin typeface="Lucida Sans"/>
                <a:cs typeface="Lucida Sans"/>
              </a:rPr>
              <a:t>Η μηχανή λαμβάνει ανατροφοδότηση (ανταμοιβές και ποινές)</a:t>
            </a:r>
            <a:endParaRPr sz="1900" dirty="0">
              <a:latin typeface="Lucida Sans"/>
              <a:cs typeface="Lucida Sans"/>
            </a:endParaRPr>
          </a:p>
        </p:txBody>
      </p:sp>
      <p:sp>
        <p:nvSpPr>
          <p:cNvPr id="11" name="object 11"/>
          <p:cNvSpPr txBox="1"/>
          <p:nvPr/>
        </p:nvSpPr>
        <p:spPr>
          <a:xfrm>
            <a:off x="7027925" y="4987360"/>
            <a:ext cx="1885314" cy="1159933"/>
          </a:xfrm>
          <a:prstGeom prst="rect">
            <a:avLst/>
          </a:prstGeom>
        </p:spPr>
        <p:txBody>
          <a:bodyPr vert="horz" wrap="square" lIns="0" tIns="31115" rIns="0" bIns="0" rtlCol="0">
            <a:spAutoFit/>
          </a:bodyPr>
          <a:lstStyle/>
          <a:p>
            <a:pPr marL="12700" marR="5080" algn="ctr">
              <a:lnSpc>
                <a:spcPts val="2230"/>
              </a:lnSpc>
              <a:spcBef>
                <a:spcPts val="245"/>
              </a:spcBef>
            </a:pPr>
            <a:r>
              <a:rPr lang="el-GR" sz="1900" spc="-75" dirty="0">
                <a:latin typeface="Lucida Sans"/>
                <a:cs typeface="Lucida Sans"/>
              </a:rPr>
              <a:t>Μαθαίνει μόνο του πώς να μεγιστοποιεί τη βαθμολογία του</a:t>
            </a:r>
          </a:p>
        </p:txBody>
      </p:sp>
      <p:sp>
        <p:nvSpPr>
          <p:cNvPr id="12" name="object 12"/>
          <p:cNvSpPr txBox="1"/>
          <p:nvPr/>
        </p:nvSpPr>
        <p:spPr>
          <a:xfrm>
            <a:off x="1879225" y="2169855"/>
            <a:ext cx="1702827" cy="595676"/>
          </a:xfrm>
          <a:prstGeom prst="rect">
            <a:avLst/>
          </a:prstGeom>
        </p:spPr>
        <p:txBody>
          <a:bodyPr vert="horz" wrap="square" lIns="0" tIns="31115" rIns="0" bIns="0" rtlCol="0">
            <a:spAutoFit/>
          </a:bodyPr>
          <a:lstStyle/>
          <a:p>
            <a:pPr marL="151130" marR="5080" indent="-139065">
              <a:lnSpc>
                <a:spcPts val="2230"/>
              </a:lnSpc>
              <a:spcBef>
                <a:spcPts val="245"/>
              </a:spcBef>
            </a:pPr>
            <a:r>
              <a:rPr lang="el-GR" sz="1900" spc="-40" dirty="0">
                <a:latin typeface="Lucida Sans"/>
                <a:cs typeface="Lucida Sans"/>
              </a:rPr>
              <a:t>επιβλεπόμενη μάθηση</a:t>
            </a:r>
            <a:endParaRPr lang="en-GB" sz="1900" dirty="0">
              <a:latin typeface="Lucida Sans"/>
              <a:cs typeface="Lucida Sans"/>
            </a:endParaRPr>
          </a:p>
        </p:txBody>
      </p:sp>
      <p:sp>
        <p:nvSpPr>
          <p:cNvPr id="13" name="object 13"/>
          <p:cNvSpPr txBox="1"/>
          <p:nvPr/>
        </p:nvSpPr>
        <p:spPr>
          <a:xfrm>
            <a:off x="4376117" y="2157201"/>
            <a:ext cx="1941166" cy="595676"/>
          </a:xfrm>
          <a:prstGeom prst="rect">
            <a:avLst/>
          </a:prstGeom>
        </p:spPr>
        <p:txBody>
          <a:bodyPr vert="horz" wrap="square" lIns="0" tIns="31115" rIns="0" bIns="0" rtlCol="0">
            <a:spAutoFit/>
          </a:bodyPr>
          <a:lstStyle/>
          <a:p>
            <a:pPr marL="330835" marR="5080" indent="-318770">
              <a:lnSpc>
                <a:spcPts val="2230"/>
              </a:lnSpc>
              <a:spcBef>
                <a:spcPts val="245"/>
              </a:spcBef>
            </a:pPr>
            <a:r>
              <a:rPr lang="el-GR" sz="1900" spc="-55" dirty="0">
                <a:latin typeface="Lucida Sans"/>
                <a:cs typeface="Lucida Sans"/>
              </a:rPr>
              <a:t>Μη εποπτευόμενη μάθηση</a:t>
            </a:r>
            <a:endParaRPr sz="1900" dirty="0">
              <a:latin typeface="Lucida Sans"/>
              <a:cs typeface="Lucida Sans"/>
            </a:endParaRPr>
          </a:p>
        </p:txBody>
      </p:sp>
      <p:sp>
        <p:nvSpPr>
          <p:cNvPr id="14" name="object 14"/>
          <p:cNvSpPr txBox="1"/>
          <p:nvPr/>
        </p:nvSpPr>
        <p:spPr>
          <a:xfrm>
            <a:off x="7111348" y="2230244"/>
            <a:ext cx="1871719" cy="313547"/>
          </a:xfrm>
          <a:prstGeom prst="rect">
            <a:avLst/>
          </a:prstGeom>
        </p:spPr>
        <p:txBody>
          <a:bodyPr vert="horz" wrap="square" lIns="0" tIns="31115" rIns="0" bIns="0" rtlCol="0">
            <a:spAutoFit/>
          </a:bodyPr>
          <a:lstStyle/>
          <a:p>
            <a:pPr marL="376555" marR="5080" indent="-364490">
              <a:lnSpc>
                <a:spcPts val="2230"/>
              </a:lnSpc>
              <a:spcBef>
                <a:spcPts val="245"/>
              </a:spcBef>
            </a:pPr>
            <a:r>
              <a:rPr lang="el-GR" sz="1900" spc="-70" dirty="0">
                <a:latin typeface="Lucida Sans"/>
                <a:cs typeface="Lucida Sans"/>
              </a:rPr>
              <a:t>Ενισχυτική μάθηση</a:t>
            </a:r>
            <a:endParaRPr sz="1900" dirty="0">
              <a:latin typeface="Lucida Sans"/>
              <a:cs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6945" y="376158"/>
            <a:ext cx="5938870" cy="581569"/>
          </a:xfrm>
          <a:prstGeom prst="rect">
            <a:avLst/>
          </a:prstGeom>
        </p:spPr>
        <p:txBody>
          <a:bodyPr vert="horz" wrap="square" lIns="0" tIns="12065" rIns="0" bIns="0" rtlCol="0">
            <a:spAutoFit/>
          </a:bodyPr>
          <a:lstStyle/>
          <a:p>
            <a:pPr marL="12700">
              <a:lnSpc>
                <a:spcPct val="100000"/>
              </a:lnSpc>
              <a:spcBef>
                <a:spcPts val="95"/>
              </a:spcBef>
            </a:pPr>
            <a:r>
              <a:rPr lang="el-GR" dirty="0"/>
              <a:t>Επιβλεπόμενη μάθηση</a:t>
            </a:r>
            <a:endParaRPr spc="-10" dirty="0"/>
          </a:p>
        </p:txBody>
      </p:sp>
      <p:sp>
        <p:nvSpPr>
          <p:cNvPr id="3" name="object 3"/>
          <p:cNvSpPr txBox="1"/>
          <p:nvPr/>
        </p:nvSpPr>
        <p:spPr>
          <a:xfrm>
            <a:off x="926945" y="1397758"/>
            <a:ext cx="8733790" cy="5648534"/>
          </a:xfrm>
          <a:prstGeom prst="rect">
            <a:avLst/>
          </a:prstGeom>
        </p:spPr>
        <p:txBody>
          <a:bodyPr vert="horz" wrap="square" lIns="0" tIns="67310" rIns="0" bIns="0" rtlCol="0">
            <a:spAutoFit/>
          </a:bodyPr>
          <a:lstStyle/>
          <a:p>
            <a:pPr marL="85090" marR="406400" indent="-73025">
              <a:lnSpc>
                <a:spcPct val="77500"/>
              </a:lnSpc>
              <a:spcBef>
                <a:spcPts val="530"/>
              </a:spcBef>
              <a:buSzPct val="93750"/>
              <a:buFont typeface="Arial"/>
              <a:buChar char="•"/>
              <a:tabLst>
                <a:tab pos="207010" algn="l"/>
              </a:tabLst>
            </a:pPr>
            <a:r>
              <a:rPr lang="el-GR" sz="1600" i="1" dirty="0">
                <a:latin typeface="Calibri"/>
                <a:cs typeface="Calibri"/>
              </a:rPr>
              <a:t>Η επιβλεπόμενη μάθηση είναι σήμερα η πιο δημοφιλής προσέγγιση. Στην περίπτωση αυτή η μηχανή μαθαίνει μέσω "εποπτείας" ή "διδασκαλίας</a:t>
            </a:r>
            <a:r>
              <a:rPr sz="1600" spc="-10" dirty="0">
                <a:latin typeface="Calibri"/>
                <a:cs typeface="Calibri"/>
              </a:rPr>
              <a:t>”:</a:t>
            </a:r>
            <a:endParaRPr sz="1600" dirty="0">
              <a:latin typeface="Calibri"/>
              <a:cs typeface="Calibri"/>
            </a:endParaRPr>
          </a:p>
          <a:p>
            <a:pPr marL="85090" marR="281305" indent="-73025" algn="just">
              <a:lnSpc>
                <a:spcPct val="80600"/>
              </a:lnSpc>
              <a:spcBef>
                <a:spcPts val="875"/>
              </a:spcBef>
              <a:buSzPct val="93750"/>
              <a:buFont typeface="Arial"/>
              <a:buChar char="•"/>
              <a:tabLst>
                <a:tab pos="207010" algn="l"/>
              </a:tabLst>
            </a:pPr>
            <a:r>
              <a:rPr lang="el-GR" sz="1600" dirty="0">
                <a:latin typeface="Calibri"/>
                <a:cs typeface="Calibri"/>
              </a:rPr>
              <a:t>του δίνεται εκ των προτέρων ένα σύνολο εκπαίδευσης, δηλαδή ένα μεγάλο σύνολο (πιθανώς) σωστών απαντήσεων στο έργο του συστήματος. 	Πιο συγκεκριμένα, στο σύστημα παρέχεται ένα σύνολο από ζεύγη, καθένα από τα οποία συνδέει την περιγραφή μιας περίπτωσης με τη σωστή απάντηση για την περίπτωση αυτή</a:t>
            </a:r>
            <a:r>
              <a:rPr sz="1600" spc="-20" dirty="0">
                <a:latin typeface="Calibri"/>
                <a:cs typeface="Calibri"/>
              </a:rPr>
              <a:t>.</a:t>
            </a:r>
            <a:endParaRPr sz="1600" dirty="0">
              <a:latin typeface="Calibri"/>
              <a:cs typeface="Calibri"/>
            </a:endParaRPr>
          </a:p>
          <a:p>
            <a:pPr marL="84455" indent="-72390" algn="just">
              <a:lnSpc>
                <a:spcPct val="100000"/>
              </a:lnSpc>
              <a:spcBef>
                <a:spcPts val="480"/>
              </a:spcBef>
              <a:buSzPct val="93750"/>
              <a:buFont typeface="Arial"/>
              <a:buChar char="•"/>
              <a:tabLst>
                <a:tab pos="85090" algn="l"/>
              </a:tabLst>
            </a:pPr>
            <a:r>
              <a:rPr lang="el-GR" sz="1600" dirty="0">
                <a:latin typeface="Calibri"/>
                <a:cs typeface="Calibri"/>
              </a:rPr>
              <a:t>Ακολουθούν ορισμένα παραδείγματα </a:t>
            </a:r>
            <a:r>
              <a:rPr sz="1600" spc="-10" dirty="0">
                <a:latin typeface="Calibri"/>
                <a:cs typeface="Calibri"/>
              </a:rPr>
              <a:t>:</a:t>
            </a:r>
            <a:endParaRPr sz="1600" dirty="0">
              <a:latin typeface="Calibri"/>
              <a:cs typeface="Calibri"/>
            </a:endParaRPr>
          </a:p>
          <a:p>
            <a:pPr marL="461009" marR="90805" lvl="1" indent="-59055">
              <a:lnSpc>
                <a:spcPct val="76900"/>
              </a:lnSpc>
              <a:spcBef>
                <a:spcPts val="420"/>
              </a:spcBef>
              <a:buSzPct val="92307"/>
              <a:buFont typeface="Arial"/>
              <a:buChar char="•"/>
              <a:tabLst>
                <a:tab pos="596900" algn="l"/>
              </a:tabLst>
            </a:pPr>
            <a:r>
              <a:rPr lang="el-GR" sz="1300" dirty="0">
                <a:latin typeface="Calibri"/>
                <a:cs typeface="Calibri"/>
              </a:rPr>
              <a:t>σε συστήματα που έχουν σχεδιαστεί για την αναγνώριση αντικειμένων (π.χ. ζώων) σε εικόνες, κάθε εικόνα στο σύνολο εκπαίδευσης επισημαίνεται με το όνομα του είδους του αντικειμένου που περιέχει (π.χ. γάτα, σκύλος, κουνέλι κ.λπ.</a:t>
            </a:r>
            <a:r>
              <a:rPr sz="1300" spc="-10" dirty="0">
                <a:latin typeface="Calibri"/>
                <a:cs typeface="Calibri"/>
              </a:rPr>
              <a:t>)</a:t>
            </a:r>
            <a:endParaRPr sz="1300" dirty="0">
              <a:latin typeface="Calibri"/>
              <a:cs typeface="Calibri"/>
            </a:endParaRPr>
          </a:p>
          <a:p>
            <a:pPr marL="461009" marR="650240" lvl="1" indent="-59055">
              <a:lnSpc>
                <a:spcPct val="76900"/>
              </a:lnSpc>
              <a:spcBef>
                <a:spcPts val="505"/>
              </a:spcBef>
              <a:buSzPct val="92307"/>
              <a:buFont typeface="Arial"/>
              <a:buChar char="•"/>
              <a:tabLst>
                <a:tab pos="596900" algn="l"/>
              </a:tabLst>
            </a:pPr>
            <a:r>
              <a:rPr lang="el-GR" sz="1300" dirty="0">
                <a:latin typeface="Calibri"/>
                <a:cs typeface="Calibri"/>
              </a:rPr>
              <a:t>σε συστήματα επιλογής προσωπικού, η περιγραφή κάθε προηγούμενου υποψηφίου (ηλικία, εμπειρία, σπουδές κ.λπ.) συνδέεται με το αν η αίτηση ήταν επιτυχής (ή με έναν δείκτη της εργασιακής απόδοσης για διορισμένους υποψηφίους)</a:t>
            </a:r>
            <a:endParaRPr sz="1300" dirty="0">
              <a:latin typeface="Calibri"/>
              <a:cs typeface="Calibri"/>
            </a:endParaRPr>
          </a:p>
          <a:p>
            <a:pPr marL="460375" lvl="1" indent="-59055">
              <a:lnSpc>
                <a:spcPct val="100000"/>
              </a:lnSpc>
              <a:spcBef>
                <a:spcPts val="50"/>
              </a:spcBef>
              <a:buSzPct val="92307"/>
              <a:buFont typeface="Arial"/>
              <a:buChar char="•"/>
              <a:tabLst>
                <a:tab pos="461009" algn="l"/>
              </a:tabLst>
            </a:pPr>
            <a:r>
              <a:rPr lang="el-GR" sz="1300" dirty="0">
                <a:latin typeface="Calibri"/>
                <a:cs typeface="Calibri"/>
              </a:rPr>
              <a:t>σε συστήματα υποστήριξης κλινικών αποφάσεων, τα συμπτώματα και οι διαγνωστικές εξετάσεις κάθε ασθενούς συνδέονται με τις παθολογίες του ασθενούς</a:t>
            </a:r>
            <a:endParaRPr sz="1300" dirty="0">
              <a:latin typeface="Calibri"/>
              <a:cs typeface="Calibri"/>
            </a:endParaRPr>
          </a:p>
          <a:p>
            <a:pPr marL="461009" marR="144780" lvl="1" indent="-59055">
              <a:lnSpc>
                <a:spcPct val="76900"/>
              </a:lnSpc>
              <a:spcBef>
                <a:spcPts val="505"/>
              </a:spcBef>
              <a:buSzPct val="92307"/>
              <a:buFont typeface="Arial"/>
              <a:buChar char="•"/>
              <a:tabLst>
                <a:tab pos="596900" algn="l"/>
              </a:tabLst>
            </a:pPr>
            <a:r>
              <a:rPr lang="el-GR" sz="1300" dirty="0">
                <a:latin typeface="Calibri"/>
                <a:cs typeface="Calibri"/>
              </a:rPr>
              <a:t>σε συστήματα συστάσεων, τα χαρακτηριστικά και η συμπεριφορά κάθε καταναλωτή συνδέονται με τα αγορασθέντα αντικείμενα- σε συστήματα αξιολόγησης αιτήσεων δανείων, κάθε εγγραφή προηγούμενης αίτησης συνδέεται με το αν η αίτηση έγινε δεκτή ή όχι</a:t>
            </a:r>
            <a:endParaRPr sz="1300" dirty="0">
              <a:latin typeface="Calibri"/>
              <a:cs typeface="Calibri"/>
            </a:endParaRPr>
          </a:p>
          <a:p>
            <a:pPr marL="85090" marR="702310" indent="-73025">
              <a:lnSpc>
                <a:spcPts val="1580"/>
              </a:lnSpc>
              <a:spcBef>
                <a:spcPts val="780"/>
              </a:spcBef>
              <a:buSzPct val="93750"/>
              <a:buFont typeface="Arial"/>
              <a:buChar char="•"/>
              <a:tabLst>
                <a:tab pos="207010" algn="l"/>
              </a:tabLst>
            </a:pPr>
            <a:r>
              <a:rPr lang="el-GR" sz="1600" dirty="0">
                <a:latin typeface="Calibri"/>
                <a:cs typeface="Calibri"/>
              </a:rPr>
              <a:t>Η εκπαίδευση ενός συστήματος δεν απαιτεί πάντα έναν ανθρώπινο εκπαιδευτή, ο οποίος θα πρέπει να παρέχει σωστές απαντήσεις στο σύστημα. Σε πολλές περιπτώσεις, το σύνολο εκπαίδευσης μπορεί να είναι παράπλευρο προϊόν ανθρώπινων δραστηριοτήτων</a:t>
            </a:r>
          </a:p>
          <a:p>
            <a:pPr marL="85090" marR="702310" indent="-73025">
              <a:lnSpc>
                <a:spcPts val="1580"/>
              </a:lnSpc>
              <a:spcBef>
                <a:spcPts val="780"/>
              </a:spcBef>
              <a:buSzPct val="93750"/>
              <a:buFont typeface="Arial"/>
              <a:buChar char="•"/>
              <a:tabLst>
                <a:tab pos="207010" algn="l"/>
              </a:tabLst>
            </a:pPr>
            <a:r>
              <a:rPr lang="el-GR" sz="1600" dirty="0">
                <a:latin typeface="Calibri"/>
                <a:cs typeface="Calibri"/>
              </a:rPr>
              <a:t>(αγορά, πρόσληψη, δανεισμός, σήμανση κ.λπ.), όπως προκύπτει από την καταγραφή των ανθρώπινων επιλογών που αφορούν τέτοιες δραστηριότητες</a:t>
            </a:r>
            <a:endParaRPr sz="1600" dirty="0">
              <a:latin typeface="Calibri"/>
              <a:cs typeface="Calibri"/>
            </a:endParaRPr>
          </a:p>
          <a:p>
            <a:pPr marL="85090" marR="736600" indent="-73025">
              <a:lnSpc>
                <a:spcPct val="80600"/>
              </a:lnSpc>
              <a:spcBef>
                <a:spcPts val="855"/>
              </a:spcBef>
              <a:buSzPct val="93750"/>
              <a:buFont typeface="Arial"/>
              <a:buChar char="•"/>
              <a:tabLst>
                <a:tab pos="207010" algn="l"/>
              </a:tabLst>
            </a:pPr>
            <a:r>
              <a:rPr lang="el-GR" sz="1600" dirty="0">
                <a:latin typeface="Calibri"/>
                <a:cs typeface="Calibri"/>
              </a:rPr>
              <a:t>Σε ορισμένες περιπτώσεις, το σύνολο εκπαίδευσης μπορεί ακόμη και να συλλεχθεί "από τη φύση", δηλαδή από δεδομένα που είναι διαθέσιμα στο ανοικτό διαδίκτυο. (Για παράδειγμα, εικόνες ή πρόσωπα που έχουν επισημανθεί ένα προς ένα και είναι διαθέσιμα στα κοινωνικά δίκτυα).</a:t>
            </a:r>
            <a:endParaRPr sz="16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TotalTime>
  <Words>7977</Words>
  <Application>Microsoft Office PowerPoint</Application>
  <PresentationFormat>Custom</PresentationFormat>
  <Paragraphs>395</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Lucida Sans</vt:lpstr>
      <vt:lpstr>Times New Roman</vt:lpstr>
      <vt:lpstr>Verdana</vt:lpstr>
      <vt:lpstr>Office Theme</vt:lpstr>
      <vt:lpstr>Τεχνητή νοημοσύνη, αλγοριθμική λήψη αποφάσεων και μεγάλα δεδομένα: Κίνδυνοι και Δυνατότητες</vt:lpstr>
      <vt:lpstr>Διαδίκτυο, ΤΝ και Μεγάλα Δεδομένα:  υπόσχεση και παγίδα</vt:lpstr>
      <vt:lpstr>Ευκαιρίες ΤΝ: τεχνο-αισιόδοξη προοπτική</vt:lpstr>
      <vt:lpstr>Κίνδυνοι ΤΝ και Μεγάλων Δεδομένων</vt:lpstr>
      <vt:lpstr>Κίνδυνοι ΤΝ και Μεγάλων Δεδομένων</vt:lpstr>
      <vt:lpstr>Κίνδυνοι ΤΝ και Μεγάλων Δεδομένων</vt:lpstr>
      <vt:lpstr>Κίνδυνοι ΤΝ και Μεγάλων Δεδομένων</vt:lpstr>
      <vt:lpstr>ΤΝ στη λήψη αποφάσεων: προσεγγίσεις στη μάθηση</vt:lpstr>
      <vt:lpstr>Επιβλεπόμενη μάθηση</vt:lpstr>
      <vt:lpstr>Παράδειγμα επιβλεπόμενης μάθησης: αίτημα για εγγύηση</vt:lpstr>
      <vt:lpstr>Προβλέψεις</vt:lpstr>
      <vt:lpstr>Ενισχυτική μάθηση</vt:lpstr>
      <vt:lpstr>Μάθηση χωρίς επίβλεψη</vt:lpstr>
      <vt:lpstr>PowerPoint Presentation</vt:lpstr>
      <vt:lpstr>Δημιουργία προφίλ, επιρροή και χειραγώγηση</vt:lpstr>
      <vt:lpstr>PowerPoint Presentation</vt:lpstr>
      <vt:lpstr>PowerPoint Presentation</vt:lpstr>
      <vt:lpstr>PowerPoint Presentation</vt:lpstr>
      <vt:lpstr>ΤΝ και διαμόρφωση προφίλ</vt:lpstr>
      <vt:lpstr>Σκιαγράφηση προφίλ: επιρροή και χειραγώγηση</vt:lpstr>
      <vt:lpstr>Διαμόρφωση προφίλ: επιρροή και χειραγώγηση</vt:lpstr>
      <vt:lpstr>Διαμόρφωση προφίλ: μια αντίληψη</vt:lpstr>
      <vt:lpstr>Δημιουργία προφίλ στον Γενικό Κανονισμό Προστασίας Δεδομένων (GDPR)</vt:lpstr>
      <vt:lpstr>Οι κίνδυνοι της δημιουργίας προφίλ: η περίπτωση της Cambridge Analytica</vt:lpstr>
      <vt:lpstr>Οι κίνδυνοι της δημιουργίας προφίλ: η περίπτωση της Cambridge Analytica</vt:lpstr>
      <vt:lpstr>Οι κίνδυνοι της δημιουργίας προφίλ: η περίπτωση της Cambridge Analytica</vt:lpstr>
      <vt:lpstr>The dangers of profiling: the case of Cambridge Analytica</vt:lpstr>
      <vt:lpstr>Προς έναν καπιταλισμό επιτήρησης ή προς ένα κράτος επιτήρησης;</vt:lpstr>
      <vt:lpstr>Προς έναν καπιταλισμό επιτήρησης ή προς ένα κράτος επιτήρησης;</vt:lpstr>
      <vt:lpstr>Προς έναν καπιταλισμό επιτήρησης ή προς ένα κράτος επιτήρησης;</vt:lpstr>
      <vt:lpstr>Βιομηχανικός καπιταλισμός</vt:lpstr>
      <vt:lpstr>Καπιταλισμός επιτήρησης</vt:lpstr>
      <vt:lpstr>Καπιταλισμός επιτήρησης</vt:lpstr>
      <vt:lpstr>Καπιταλισμός επιτήρησης</vt:lpstr>
      <vt:lpstr>Κράτος επιτήρησης</vt:lpstr>
      <vt:lpstr>Κράτος επιτήρησης</vt:lpstr>
      <vt:lpstr>Κράτος επιτήρησης: τα Κινεζικά συστήματα κοινωνικής πίστωσης</vt:lpstr>
      <vt:lpstr>Σε ορισμένες περιπτώσεις και τομείς, οι εφαρμογές ΤΝ &amp; Big Data -ακόμη και όταν είναι ακριβείς και αντικειμενικές- μπορεί να έχουν ατομικό και κοινωνικό κόστος που αντισταθμίζει τα πλεονεκτήματά τους.</vt:lpstr>
      <vt:lpstr>Το γενικό πρόβλημα της κοινωνικής διαλογής και της μεταχείρισης βάση διαφορετικότητας</vt:lpstr>
      <vt:lpstr>Το γενικό πρόβλημα της κοινωνικής διαλογής και της μεταχείρισης βάση διαφορετικότητας</vt:lpstr>
      <vt:lpstr>Παράδειγμα: χρήση τεχνολογιών μηχανικής μάθησης για την ανίχνευση ή την πρόβλεψη προβλημάτων υγείας</vt:lpstr>
      <vt:lpstr>Παράδειγμα: χρήση τεχνολογιών μηχανικής μάθησης για την ανίχνευση ή την πρόβλεψη προβλημάτων υγείας</vt:lpstr>
      <vt:lpstr>Παράδειγμα: χρήση των προβλέψεων που βασίζονται σε δεδομένα υγείας στα πλαίσια της ασφάλισης και της πρόσληψης προσωπικού</vt:lpstr>
      <vt:lpstr>Παράδειγμα: χρήση των προβλέψεων που βασίζονται σε δεδομένα υγείας στα πλαίσια της ασφάλισης και της πρόσληψης προσωπικού</vt:lpstr>
      <vt:lpstr>Ένα ακόμη παράδειγμα αφορά...</vt:lpstr>
      <vt:lpstr>ΤΝ στη λήψη αποφάσεων που αφορούν άτομα: δικαιοσύνη και διακρίσεις</vt:lpstr>
      <vt:lpstr>Είναι τα συστήματα ΤΝ καλύτερα από τους ανθρώπους στο να μας αξιολογούν;</vt:lpstr>
      <vt:lpstr>Ή όχι;</vt:lpstr>
      <vt:lpstr>Συστήματα που αναπαράγουν τα προτερήματα και τις αδυναμίες των ανθρώπων στη λήψη αποφάσεων</vt:lpstr>
      <vt:lpstr>Προκατάληψη στο εκπαιδευτικό σύνολο</vt:lpstr>
      <vt:lpstr>Συστήματα προκατειλημμένα σε βάρος ομάδων</vt:lpstr>
      <vt:lpstr>Σε άλλες περιπτώσεις, τα λάθη και οι διακρίσεις μπορεί να αφορούν τις προκαταλήψεις του συστήματος μηχανικής μάθησης που είναι ενσωματωμένες στους προγνωστικούς δείκτες.</vt:lpstr>
      <vt:lpstr>Σύνολο δεδομένων που ΔΕΝ αντικατοπτρίζει τη στατιστική σύνθεση του πληθυσμού</vt:lpstr>
      <vt:lpstr>PowerPoint Presentation</vt:lpstr>
      <vt:lpstr>Έχει παρατηρηθεί ότι είναι δύσκολο να αμφισβητηθεί το αθέμιτο της αυτοματοποιημένης λήψης αποφάσεων.</vt:lpstr>
      <vt:lpstr>Όπλα μαθηματικής καταστροφής</vt:lpstr>
      <vt:lpstr>Ή μήπως όχι;</vt:lpstr>
      <vt:lpstr>Αμφισβήτηση του αθέμιτου χαρακτήρα της αυτοματοποιημένης λήψης αποφάσεων</vt:lpstr>
      <vt:lpstr>Θα πρέπει να αποκλείσουμε τη χρήση αυτοματοποιημένης λήψης αποφάσεων;</vt:lpstr>
      <vt:lpstr>Άνθρωποι + αλγόριθμοι;</vt:lpstr>
      <vt:lpstr>PowerPoint Presentation</vt:lpstr>
      <vt:lpstr>Ο ΓΚΠΔ προβλέπει ορισμένους περιορισμούς:</vt:lpstr>
      <vt:lpstr>Ø Συμφέρον για την προστασία των δεδομένων και της ιδιωτικότητας, συγκεκριμένα το συμφέρον για νόμιμη και αναλογική επεξεργασία δεδομένων προσωπικού χαρακτήρα που υπόκεινται σε εποπτεία..</vt:lpstr>
      <vt:lpstr>PowerPoint Presentation</vt:lpstr>
      <vt:lpstr>Τεχνολογίες που ενδυναμώνουν τους πολίτες - Claudette</vt:lpstr>
      <vt:lpstr>Τεχνολογίες ενδυνάμωσης των πολιτών - PDA/CDA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Τεχνητή νοημοσύνη, αλγοριθμική λήψη αποφάσεων και μεγάλα δεδομένα: Κίνδυνοι και Δυνατότητες</dc:title>
  <cp:lastModifiedBy>Theodoros Papoutsos</cp:lastModifiedBy>
  <cp:revision>26</cp:revision>
  <dcterms:created xsi:type="dcterms:W3CDTF">2023-04-27T11:26:17Z</dcterms:created>
  <dcterms:modified xsi:type="dcterms:W3CDTF">2023-06-07T09:30:43Z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Producer">
    <vt:lpwstr>cairo 1.17.4 (https://cairographics.org)</vt:lpwstr>
  </property>
  <property fmtid="{D5CDD505-2E9C-101B-9397-08002B2CF9AE}" pid="4" name="LastSaved">
    <vt:filetime>2022-07-25T00:00:00Z</vt:filetime>
  </property>
</Properties>
</file>