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0693400" cy="7556500"/>
  <p:notesSz cx="10693400" cy="75565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602"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5"/>
          </a:xfrm>
          <a:prstGeom prst="rect">
            <a:avLst/>
          </a:prstGeom>
        </p:spPr>
        <p:txBody>
          <a:bodyPr wrap="square" lIns="0" tIns="0" rIns="0" bIns="0">
            <a:spAutoFit/>
          </a:bodyPr>
          <a:lstStyle>
            <a:lvl1pPr>
              <a:defRPr sz="3700" b="0" i="0">
                <a:solidFill>
                  <a:schemeClr val="tx1"/>
                </a:solidFill>
                <a:latin typeface="Calibri"/>
                <a:cs typeface="Calibri"/>
              </a:defRPr>
            </a:lvl1pPr>
          </a:lstStyle>
          <a:p>
            <a:endParaRPr/>
          </a:p>
        </p:txBody>
      </p:sp>
      <p:sp>
        <p:nvSpPr>
          <p:cNvPr id="3" name="Holder 3"/>
          <p:cNvSpPr>
            <a:spLocks noGrp="1"/>
          </p:cNvSpPr>
          <p:nvPr>
            <p:ph type="subTitle" idx="4"/>
          </p:nvPr>
        </p:nvSpPr>
        <p:spPr>
          <a:xfrm>
            <a:off x="1604010" y="4231640"/>
            <a:ext cx="7485380" cy="1889125"/>
          </a:xfrm>
          <a:prstGeom prst="rect">
            <a:avLst/>
          </a:prstGeom>
        </p:spPr>
        <p:txBody>
          <a:bodyPr wrap="square" lIns="0" tIns="0" rIns="0" bIns="0">
            <a:spAutoFit/>
          </a:bodyPr>
          <a:lstStyle>
            <a:lvl1pPr>
              <a:defRPr sz="120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20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0" i="0">
                <a:solidFill>
                  <a:schemeClr val="tx1"/>
                </a:solidFill>
                <a:latin typeface="Calibri"/>
                <a:cs typeface="Calibri"/>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36752" y="1435100"/>
            <a:ext cx="4610100" cy="4673600"/>
          </a:xfrm>
          <a:custGeom>
            <a:avLst/>
            <a:gdLst/>
            <a:ahLst/>
            <a:cxnLst/>
            <a:rect l="l" t="t" r="r" b="b"/>
            <a:pathLst>
              <a:path w="4610100" h="4673600">
                <a:moveTo>
                  <a:pt x="4609947" y="4673600"/>
                </a:moveTo>
                <a:lnTo>
                  <a:pt x="0" y="4673600"/>
                </a:lnTo>
                <a:lnTo>
                  <a:pt x="0" y="0"/>
                </a:lnTo>
                <a:lnTo>
                  <a:pt x="4609947" y="0"/>
                </a:lnTo>
                <a:lnTo>
                  <a:pt x="4609947" y="4673600"/>
                </a:lnTo>
                <a:close/>
              </a:path>
            </a:pathLst>
          </a:custGeom>
          <a:solidFill>
            <a:srgbClr val="FBE5D5"/>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1648993" y="3434681"/>
            <a:ext cx="909979" cy="283413"/>
          </a:xfrm>
          <a:prstGeom prst="rect">
            <a:avLst/>
          </a:prstGeom>
        </p:spPr>
      </p:pic>
      <p:sp>
        <p:nvSpPr>
          <p:cNvPr id="18" name="bg object 18"/>
          <p:cNvSpPr/>
          <p:nvPr/>
        </p:nvSpPr>
        <p:spPr>
          <a:xfrm>
            <a:off x="2602611" y="3425185"/>
            <a:ext cx="20320" cy="229870"/>
          </a:xfrm>
          <a:custGeom>
            <a:avLst/>
            <a:gdLst/>
            <a:ahLst/>
            <a:cxnLst/>
            <a:rect l="l" t="t" r="r" b="b"/>
            <a:pathLst>
              <a:path w="20319" h="229870">
                <a:moveTo>
                  <a:pt x="19837" y="225414"/>
                </a:moveTo>
                <a:lnTo>
                  <a:pt x="19837" y="226112"/>
                </a:lnTo>
                <a:lnTo>
                  <a:pt x="19646" y="226760"/>
                </a:lnTo>
                <a:lnTo>
                  <a:pt x="19240" y="227407"/>
                </a:lnTo>
                <a:lnTo>
                  <a:pt x="18948" y="227953"/>
                </a:lnTo>
                <a:lnTo>
                  <a:pt x="14681" y="229388"/>
                </a:lnTo>
                <a:lnTo>
                  <a:pt x="13487" y="229642"/>
                </a:lnTo>
                <a:lnTo>
                  <a:pt x="11899" y="229782"/>
                </a:lnTo>
                <a:lnTo>
                  <a:pt x="9918" y="229782"/>
                </a:lnTo>
                <a:lnTo>
                  <a:pt x="7937" y="229782"/>
                </a:lnTo>
                <a:lnTo>
                  <a:pt x="6248" y="229642"/>
                </a:lnTo>
                <a:lnTo>
                  <a:pt x="4952" y="229388"/>
                </a:lnTo>
                <a:lnTo>
                  <a:pt x="3771" y="229236"/>
                </a:lnTo>
                <a:lnTo>
                  <a:pt x="393" y="227407"/>
                </a:lnTo>
                <a:lnTo>
                  <a:pt x="101" y="226760"/>
                </a:lnTo>
                <a:lnTo>
                  <a:pt x="0" y="226112"/>
                </a:lnTo>
                <a:lnTo>
                  <a:pt x="0" y="225414"/>
                </a:lnTo>
                <a:lnTo>
                  <a:pt x="0" y="4164"/>
                </a:lnTo>
                <a:lnTo>
                  <a:pt x="0" y="3516"/>
                </a:lnTo>
                <a:lnTo>
                  <a:pt x="101" y="2920"/>
                </a:lnTo>
                <a:lnTo>
                  <a:pt x="393" y="2374"/>
                </a:lnTo>
                <a:lnTo>
                  <a:pt x="634" y="1879"/>
                </a:lnTo>
                <a:lnTo>
                  <a:pt x="1181" y="1383"/>
                </a:lnTo>
                <a:lnTo>
                  <a:pt x="1981" y="990"/>
                </a:lnTo>
                <a:lnTo>
                  <a:pt x="2768" y="584"/>
                </a:lnTo>
                <a:lnTo>
                  <a:pt x="3771" y="342"/>
                </a:lnTo>
                <a:lnTo>
                  <a:pt x="4952" y="190"/>
                </a:lnTo>
                <a:lnTo>
                  <a:pt x="6248" y="88"/>
                </a:lnTo>
                <a:lnTo>
                  <a:pt x="7937" y="0"/>
                </a:lnTo>
                <a:lnTo>
                  <a:pt x="9918" y="0"/>
                </a:lnTo>
                <a:lnTo>
                  <a:pt x="11899" y="0"/>
                </a:lnTo>
                <a:lnTo>
                  <a:pt x="17652" y="990"/>
                </a:lnTo>
                <a:lnTo>
                  <a:pt x="18453" y="1383"/>
                </a:lnTo>
                <a:lnTo>
                  <a:pt x="18948" y="1879"/>
                </a:lnTo>
                <a:lnTo>
                  <a:pt x="19240" y="2374"/>
                </a:lnTo>
                <a:lnTo>
                  <a:pt x="19646" y="2920"/>
                </a:lnTo>
                <a:lnTo>
                  <a:pt x="19837" y="3516"/>
                </a:lnTo>
                <a:lnTo>
                  <a:pt x="19837" y="4164"/>
                </a:lnTo>
                <a:lnTo>
                  <a:pt x="19837" y="225414"/>
                </a:lnTo>
                <a:close/>
              </a:path>
            </a:pathLst>
          </a:custGeom>
          <a:ln w="8381">
            <a:solidFill>
              <a:srgbClr val="585858"/>
            </a:solidFill>
          </a:ln>
        </p:spPr>
        <p:txBody>
          <a:bodyPr wrap="square" lIns="0" tIns="0" rIns="0" bIns="0" rtlCol="0"/>
          <a:lstStyle/>
          <a:p>
            <a:endParaRPr/>
          </a:p>
        </p:txBody>
      </p:sp>
      <p:pic>
        <p:nvPicPr>
          <p:cNvPr id="19" name="bg object 19"/>
          <p:cNvPicPr/>
          <p:nvPr/>
        </p:nvPicPr>
        <p:blipFill>
          <a:blip r:embed="rId3" cstate="print"/>
          <a:stretch>
            <a:fillRect/>
          </a:stretch>
        </p:blipFill>
        <p:spPr>
          <a:xfrm>
            <a:off x="2665044" y="3491828"/>
            <a:ext cx="142518" cy="169119"/>
          </a:xfrm>
          <a:prstGeom prst="rect">
            <a:avLst/>
          </a:prstGeom>
        </p:spPr>
      </p:pic>
      <p:pic>
        <p:nvPicPr>
          <p:cNvPr id="20" name="bg object 20"/>
          <p:cNvPicPr/>
          <p:nvPr/>
        </p:nvPicPr>
        <p:blipFill>
          <a:blip r:embed="rId4" cstate="print"/>
          <a:stretch>
            <a:fillRect/>
          </a:stretch>
        </p:blipFill>
        <p:spPr>
          <a:xfrm>
            <a:off x="2833611" y="3491828"/>
            <a:ext cx="111175" cy="169119"/>
          </a:xfrm>
          <a:prstGeom prst="rect">
            <a:avLst/>
          </a:prstGeom>
        </p:spPr>
      </p:pic>
      <p:sp>
        <p:nvSpPr>
          <p:cNvPr id="21" name="bg object 21"/>
          <p:cNvSpPr/>
          <p:nvPr/>
        </p:nvSpPr>
        <p:spPr>
          <a:xfrm>
            <a:off x="3064027" y="3496019"/>
            <a:ext cx="237490" cy="161290"/>
          </a:xfrm>
          <a:custGeom>
            <a:avLst/>
            <a:gdLst/>
            <a:ahLst/>
            <a:cxnLst/>
            <a:rect l="l" t="t" r="r" b="b"/>
            <a:pathLst>
              <a:path w="237489" h="161289">
                <a:moveTo>
                  <a:pt x="83934" y="13699"/>
                </a:moveTo>
                <a:lnTo>
                  <a:pt x="83934" y="15286"/>
                </a:lnTo>
                <a:lnTo>
                  <a:pt x="83832" y="16670"/>
                </a:lnTo>
                <a:lnTo>
                  <a:pt x="83731" y="17864"/>
                </a:lnTo>
                <a:lnTo>
                  <a:pt x="83731" y="19057"/>
                </a:lnTo>
                <a:lnTo>
                  <a:pt x="81406" y="22828"/>
                </a:lnTo>
                <a:lnTo>
                  <a:pt x="80759" y="22828"/>
                </a:lnTo>
                <a:lnTo>
                  <a:pt x="79667" y="22828"/>
                </a:lnTo>
                <a:lnTo>
                  <a:pt x="78473" y="22625"/>
                </a:lnTo>
                <a:lnTo>
                  <a:pt x="77190" y="22231"/>
                </a:lnTo>
                <a:lnTo>
                  <a:pt x="75844" y="21736"/>
                </a:lnTo>
                <a:lnTo>
                  <a:pt x="74256" y="21190"/>
                </a:lnTo>
                <a:lnTo>
                  <a:pt x="62153" y="18257"/>
                </a:lnTo>
                <a:lnTo>
                  <a:pt x="59524" y="18257"/>
                </a:lnTo>
                <a:lnTo>
                  <a:pt x="56603" y="18257"/>
                </a:lnTo>
                <a:lnTo>
                  <a:pt x="53670" y="18955"/>
                </a:lnTo>
                <a:lnTo>
                  <a:pt x="50800" y="20238"/>
                </a:lnTo>
                <a:lnTo>
                  <a:pt x="47866" y="21431"/>
                </a:lnTo>
                <a:lnTo>
                  <a:pt x="19837" y="54176"/>
                </a:lnTo>
                <a:lnTo>
                  <a:pt x="19837" y="154580"/>
                </a:lnTo>
                <a:lnTo>
                  <a:pt x="19837" y="155278"/>
                </a:lnTo>
                <a:lnTo>
                  <a:pt x="19646" y="155926"/>
                </a:lnTo>
                <a:lnTo>
                  <a:pt x="19240" y="156573"/>
                </a:lnTo>
                <a:lnTo>
                  <a:pt x="18948" y="157119"/>
                </a:lnTo>
                <a:lnTo>
                  <a:pt x="14681" y="158554"/>
                </a:lnTo>
                <a:lnTo>
                  <a:pt x="13487" y="158808"/>
                </a:lnTo>
                <a:lnTo>
                  <a:pt x="11899" y="158948"/>
                </a:lnTo>
                <a:lnTo>
                  <a:pt x="9918" y="158948"/>
                </a:lnTo>
                <a:lnTo>
                  <a:pt x="7937" y="158948"/>
                </a:lnTo>
                <a:lnTo>
                  <a:pt x="6248" y="158808"/>
                </a:lnTo>
                <a:lnTo>
                  <a:pt x="4952" y="158554"/>
                </a:lnTo>
                <a:lnTo>
                  <a:pt x="3771" y="158402"/>
                </a:lnTo>
                <a:lnTo>
                  <a:pt x="393" y="156573"/>
                </a:lnTo>
                <a:lnTo>
                  <a:pt x="101" y="155926"/>
                </a:lnTo>
                <a:lnTo>
                  <a:pt x="0" y="155278"/>
                </a:lnTo>
                <a:lnTo>
                  <a:pt x="0" y="154580"/>
                </a:lnTo>
                <a:lnTo>
                  <a:pt x="0" y="6157"/>
                </a:lnTo>
                <a:lnTo>
                  <a:pt x="0" y="5510"/>
                </a:lnTo>
                <a:lnTo>
                  <a:pt x="101" y="4913"/>
                </a:lnTo>
                <a:lnTo>
                  <a:pt x="393" y="4367"/>
                </a:lnTo>
                <a:lnTo>
                  <a:pt x="635" y="3872"/>
                </a:lnTo>
                <a:lnTo>
                  <a:pt x="1181" y="3377"/>
                </a:lnTo>
                <a:lnTo>
                  <a:pt x="1981" y="2983"/>
                </a:lnTo>
                <a:lnTo>
                  <a:pt x="2768" y="2577"/>
                </a:lnTo>
                <a:lnTo>
                  <a:pt x="3771" y="2336"/>
                </a:lnTo>
                <a:lnTo>
                  <a:pt x="4952" y="2183"/>
                </a:lnTo>
                <a:lnTo>
                  <a:pt x="6146" y="1942"/>
                </a:lnTo>
                <a:lnTo>
                  <a:pt x="7632" y="1790"/>
                </a:lnTo>
                <a:lnTo>
                  <a:pt x="9525" y="1790"/>
                </a:lnTo>
                <a:lnTo>
                  <a:pt x="11353" y="1790"/>
                </a:lnTo>
                <a:lnTo>
                  <a:pt x="12890" y="1942"/>
                </a:lnTo>
                <a:lnTo>
                  <a:pt x="14084" y="2183"/>
                </a:lnTo>
                <a:lnTo>
                  <a:pt x="15379" y="2336"/>
                </a:lnTo>
                <a:lnTo>
                  <a:pt x="18846" y="5510"/>
                </a:lnTo>
                <a:lnTo>
                  <a:pt x="18846" y="6157"/>
                </a:lnTo>
                <a:lnTo>
                  <a:pt x="18846" y="29570"/>
                </a:lnTo>
                <a:lnTo>
                  <a:pt x="23215" y="23374"/>
                </a:lnTo>
                <a:lnTo>
                  <a:pt x="27228" y="18359"/>
                </a:lnTo>
                <a:lnTo>
                  <a:pt x="30949" y="14486"/>
                </a:lnTo>
                <a:lnTo>
                  <a:pt x="34620" y="10665"/>
                </a:lnTo>
                <a:lnTo>
                  <a:pt x="57785" y="0"/>
                </a:lnTo>
                <a:lnTo>
                  <a:pt x="61112" y="0"/>
                </a:lnTo>
                <a:lnTo>
                  <a:pt x="62560" y="0"/>
                </a:lnTo>
                <a:lnTo>
                  <a:pt x="64185" y="152"/>
                </a:lnTo>
                <a:lnTo>
                  <a:pt x="66078" y="393"/>
                </a:lnTo>
                <a:lnTo>
                  <a:pt x="68059" y="545"/>
                </a:lnTo>
                <a:lnTo>
                  <a:pt x="77977" y="2780"/>
                </a:lnTo>
                <a:lnTo>
                  <a:pt x="79819" y="3326"/>
                </a:lnTo>
                <a:lnTo>
                  <a:pt x="82943" y="5751"/>
                </a:lnTo>
                <a:lnTo>
                  <a:pt x="83185" y="6157"/>
                </a:lnTo>
                <a:lnTo>
                  <a:pt x="83388" y="6703"/>
                </a:lnTo>
                <a:lnTo>
                  <a:pt x="83540" y="7351"/>
                </a:lnTo>
                <a:lnTo>
                  <a:pt x="83781" y="7897"/>
                </a:lnTo>
                <a:lnTo>
                  <a:pt x="83934" y="8684"/>
                </a:lnTo>
                <a:lnTo>
                  <a:pt x="83934" y="9725"/>
                </a:lnTo>
                <a:lnTo>
                  <a:pt x="83934" y="10817"/>
                </a:lnTo>
                <a:lnTo>
                  <a:pt x="83934" y="12112"/>
                </a:lnTo>
                <a:lnTo>
                  <a:pt x="83934" y="13699"/>
                </a:lnTo>
                <a:close/>
              </a:path>
              <a:path w="237489" h="161289">
                <a:moveTo>
                  <a:pt x="237426" y="72827"/>
                </a:moveTo>
                <a:lnTo>
                  <a:pt x="237426" y="76699"/>
                </a:lnTo>
                <a:lnTo>
                  <a:pt x="236334" y="79378"/>
                </a:lnTo>
                <a:lnTo>
                  <a:pt x="234251" y="80965"/>
                </a:lnTo>
                <a:lnTo>
                  <a:pt x="232117" y="82451"/>
                </a:lnTo>
                <a:lnTo>
                  <a:pt x="229984" y="83149"/>
                </a:lnTo>
                <a:lnTo>
                  <a:pt x="227901" y="83149"/>
                </a:lnTo>
                <a:lnTo>
                  <a:pt x="124713" y="83149"/>
                </a:lnTo>
                <a:lnTo>
                  <a:pt x="124713" y="92278"/>
                </a:lnTo>
                <a:lnTo>
                  <a:pt x="125602" y="100607"/>
                </a:lnTo>
                <a:lnTo>
                  <a:pt x="127495" y="108149"/>
                </a:lnTo>
                <a:lnTo>
                  <a:pt x="129324" y="115589"/>
                </a:lnTo>
                <a:lnTo>
                  <a:pt x="132359" y="121937"/>
                </a:lnTo>
                <a:lnTo>
                  <a:pt x="136626" y="127206"/>
                </a:lnTo>
                <a:lnTo>
                  <a:pt x="140843" y="132513"/>
                </a:lnTo>
                <a:lnTo>
                  <a:pt x="178295" y="143674"/>
                </a:lnTo>
                <a:lnTo>
                  <a:pt x="185293" y="143674"/>
                </a:lnTo>
                <a:lnTo>
                  <a:pt x="191592" y="143077"/>
                </a:lnTo>
                <a:lnTo>
                  <a:pt x="197142" y="141883"/>
                </a:lnTo>
                <a:lnTo>
                  <a:pt x="202704" y="140690"/>
                </a:lnTo>
                <a:lnTo>
                  <a:pt x="207517" y="139408"/>
                </a:lnTo>
                <a:lnTo>
                  <a:pt x="211632" y="137922"/>
                </a:lnTo>
                <a:lnTo>
                  <a:pt x="215696" y="136475"/>
                </a:lnTo>
                <a:lnTo>
                  <a:pt x="219075" y="135142"/>
                </a:lnTo>
                <a:lnTo>
                  <a:pt x="221754" y="133948"/>
                </a:lnTo>
                <a:lnTo>
                  <a:pt x="224383" y="132653"/>
                </a:lnTo>
                <a:lnTo>
                  <a:pt x="226212" y="131967"/>
                </a:lnTo>
                <a:lnTo>
                  <a:pt x="227304" y="131967"/>
                </a:lnTo>
                <a:lnTo>
                  <a:pt x="227952" y="131967"/>
                </a:lnTo>
                <a:lnTo>
                  <a:pt x="228549" y="132158"/>
                </a:lnTo>
                <a:lnTo>
                  <a:pt x="229095" y="132564"/>
                </a:lnTo>
                <a:lnTo>
                  <a:pt x="229590" y="132856"/>
                </a:lnTo>
                <a:lnTo>
                  <a:pt x="230085" y="133351"/>
                </a:lnTo>
                <a:lnTo>
                  <a:pt x="230479" y="134151"/>
                </a:lnTo>
                <a:lnTo>
                  <a:pt x="230873" y="134837"/>
                </a:lnTo>
                <a:lnTo>
                  <a:pt x="231127" y="135738"/>
                </a:lnTo>
                <a:lnTo>
                  <a:pt x="231279" y="136919"/>
                </a:lnTo>
                <a:lnTo>
                  <a:pt x="231368" y="138011"/>
                </a:lnTo>
                <a:lnTo>
                  <a:pt x="231470" y="139306"/>
                </a:lnTo>
                <a:lnTo>
                  <a:pt x="231470" y="140893"/>
                </a:lnTo>
                <a:lnTo>
                  <a:pt x="231470" y="141693"/>
                </a:lnTo>
                <a:lnTo>
                  <a:pt x="231368" y="142480"/>
                </a:lnTo>
                <a:lnTo>
                  <a:pt x="231279" y="143280"/>
                </a:lnTo>
                <a:lnTo>
                  <a:pt x="231127" y="143966"/>
                </a:lnTo>
                <a:lnTo>
                  <a:pt x="230974" y="144613"/>
                </a:lnTo>
                <a:lnTo>
                  <a:pt x="230873" y="145261"/>
                </a:lnTo>
                <a:lnTo>
                  <a:pt x="230733" y="145807"/>
                </a:lnTo>
                <a:lnTo>
                  <a:pt x="230479" y="146353"/>
                </a:lnTo>
                <a:lnTo>
                  <a:pt x="230085" y="146848"/>
                </a:lnTo>
                <a:lnTo>
                  <a:pt x="229781" y="147394"/>
                </a:lnTo>
                <a:lnTo>
                  <a:pt x="229336" y="147940"/>
                </a:lnTo>
                <a:lnTo>
                  <a:pt x="228701" y="148435"/>
                </a:lnTo>
                <a:lnTo>
                  <a:pt x="228155" y="148981"/>
                </a:lnTo>
                <a:lnTo>
                  <a:pt x="189699" y="160192"/>
                </a:lnTo>
                <a:lnTo>
                  <a:pt x="183057" y="160738"/>
                </a:lnTo>
                <a:lnTo>
                  <a:pt x="175907" y="160738"/>
                </a:lnTo>
                <a:lnTo>
                  <a:pt x="138252" y="152698"/>
                </a:lnTo>
                <a:lnTo>
                  <a:pt x="110702" y="122438"/>
                </a:lnTo>
                <a:lnTo>
                  <a:pt x="103289" y="80572"/>
                </a:lnTo>
                <a:lnTo>
                  <a:pt x="103595" y="71398"/>
                </a:lnTo>
                <a:lnTo>
                  <a:pt x="114228" y="33098"/>
                </a:lnTo>
                <a:lnTo>
                  <a:pt x="144360" y="5561"/>
                </a:lnTo>
                <a:lnTo>
                  <a:pt x="173329" y="0"/>
                </a:lnTo>
                <a:lnTo>
                  <a:pt x="181545" y="363"/>
                </a:lnTo>
                <a:lnTo>
                  <a:pt x="217182" y="14486"/>
                </a:lnTo>
                <a:lnTo>
                  <a:pt x="222351" y="20835"/>
                </a:lnTo>
                <a:lnTo>
                  <a:pt x="227507" y="27094"/>
                </a:lnTo>
                <a:lnTo>
                  <a:pt x="237426" y="68866"/>
                </a:lnTo>
                <a:lnTo>
                  <a:pt x="237426" y="72827"/>
                </a:lnTo>
                <a:close/>
              </a:path>
              <a:path w="237489" h="161289">
                <a:moveTo>
                  <a:pt x="216788" y="67075"/>
                </a:moveTo>
                <a:lnTo>
                  <a:pt x="205676" y="30166"/>
                </a:lnTo>
                <a:lnTo>
                  <a:pt x="172135" y="16873"/>
                </a:lnTo>
                <a:lnTo>
                  <a:pt x="164452" y="16873"/>
                </a:lnTo>
                <a:lnTo>
                  <a:pt x="137413" y="32147"/>
                </a:lnTo>
                <a:lnTo>
                  <a:pt x="133451" y="36667"/>
                </a:lnTo>
                <a:lnTo>
                  <a:pt x="130365" y="41974"/>
                </a:lnTo>
                <a:lnTo>
                  <a:pt x="128282" y="48031"/>
                </a:lnTo>
                <a:lnTo>
                  <a:pt x="126149" y="54125"/>
                </a:lnTo>
                <a:lnTo>
                  <a:pt x="124968" y="60473"/>
                </a:lnTo>
                <a:lnTo>
                  <a:pt x="124713" y="67075"/>
                </a:lnTo>
                <a:lnTo>
                  <a:pt x="216788" y="67075"/>
                </a:lnTo>
                <a:close/>
              </a:path>
            </a:pathLst>
          </a:custGeom>
          <a:ln w="8380">
            <a:solidFill>
              <a:srgbClr val="585858"/>
            </a:solidFill>
          </a:ln>
        </p:spPr>
        <p:txBody>
          <a:bodyPr wrap="square" lIns="0" tIns="0" rIns="0" bIns="0" rtlCol="0"/>
          <a:lstStyle/>
          <a:p>
            <a:endParaRPr/>
          </a:p>
        </p:txBody>
      </p:sp>
      <p:pic>
        <p:nvPicPr>
          <p:cNvPr id="22" name="bg object 22"/>
          <p:cNvPicPr/>
          <p:nvPr/>
        </p:nvPicPr>
        <p:blipFill>
          <a:blip r:embed="rId5" cstate="print"/>
          <a:stretch>
            <a:fillRect/>
          </a:stretch>
        </p:blipFill>
        <p:spPr>
          <a:xfrm>
            <a:off x="3345434" y="3420994"/>
            <a:ext cx="737933" cy="297101"/>
          </a:xfrm>
          <a:prstGeom prst="rect">
            <a:avLst/>
          </a:prstGeom>
        </p:spPr>
      </p:pic>
      <p:sp>
        <p:nvSpPr>
          <p:cNvPr id="23" name="bg object 23"/>
          <p:cNvSpPr/>
          <p:nvPr/>
        </p:nvSpPr>
        <p:spPr>
          <a:xfrm>
            <a:off x="4177309" y="3457917"/>
            <a:ext cx="266065" cy="199390"/>
          </a:xfrm>
          <a:custGeom>
            <a:avLst/>
            <a:gdLst/>
            <a:ahLst/>
            <a:cxnLst/>
            <a:rect l="l" t="t" r="r" b="b"/>
            <a:pathLst>
              <a:path w="266064" h="199389">
                <a:moveTo>
                  <a:pt x="94449" y="183960"/>
                </a:moveTo>
                <a:lnTo>
                  <a:pt x="94449" y="186232"/>
                </a:lnTo>
                <a:lnTo>
                  <a:pt x="94259" y="188073"/>
                </a:lnTo>
                <a:lnTo>
                  <a:pt x="93852" y="189508"/>
                </a:lnTo>
                <a:lnTo>
                  <a:pt x="93459" y="191006"/>
                </a:lnTo>
                <a:lnTo>
                  <a:pt x="92773" y="192098"/>
                </a:lnTo>
                <a:lnTo>
                  <a:pt x="91871" y="192885"/>
                </a:lnTo>
                <a:lnTo>
                  <a:pt x="91084" y="193685"/>
                </a:lnTo>
                <a:lnTo>
                  <a:pt x="82753" y="196859"/>
                </a:lnTo>
                <a:lnTo>
                  <a:pt x="80619" y="197355"/>
                </a:lnTo>
                <a:lnTo>
                  <a:pt x="78384" y="197748"/>
                </a:lnTo>
                <a:lnTo>
                  <a:pt x="75996" y="198040"/>
                </a:lnTo>
                <a:lnTo>
                  <a:pt x="73621" y="198294"/>
                </a:lnTo>
                <a:lnTo>
                  <a:pt x="71285" y="198447"/>
                </a:lnTo>
                <a:lnTo>
                  <a:pt x="69049" y="198447"/>
                </a:lnTo>
                <a:lnTo>
                  <a:pt x="61607" y="198447"/>
                </a:lnTo>
                <a:lnTo>
                  <a:pt x="29768" y="171454"/>
                </a:lnTo>
                <a:lnTo>
                  <a:pt x="27584" y="158160"/>
                </a:lnTo>
                <a:lnTo>
                  <a:pt x="27584" y="149831"/>
                </a:lnTo>
                <a:lnTo>
                  <a:pt x="27584" y="57350"/>
                </a:lnTo>
                <a:lnTo>
                  <a:pt x="4952" y="57350"/>
                </a:lnTo>
                <a:lnTo>
                  <a:pt x="3378" y="57350"/>
                </a:lnTo>
                <a:lnTo>
                  <a:pt x="2082" y="56702"/>
                </a:lnTo>
                <a:lnTo>
                  <a:pt x="1193" y="55369"/>
                </a:lnTo>
                <a:lnTo>
                  <a:pt x="393" y="53934"/>
                </a:lnTo>
                <a:lnTo>
                  <a:pt x="0" y="51890"/>
                </a:lnTo>
                <a:lnTo>
                  <a:pt x="0" y="49211"/>
                </a:lnTo>
                <a:lnTo>
                  <a:pt x="0" y="47777"/>
                </a:lnTo>
                <a:lnTo>
                  <a:pt x="4165" y="40882"/>
                </a:lnTo>
                <a:lnTo>
                  <a:pt x="4952" y="40882"/>
                </a:lnTo>
                <a:lnTo>
                  <a:pt x="27584" y="40882"/>
                </a:lnTo>
                <a:lnTo>
                  <a:pt x="27584" y="4367"/>
                </a:lnTo>
                <a:lnTo>
                  <a:pt x="27584" y="3720"/>
                </a:lnTo>
                <a:lnTo>
                  <a:pt x="27685" y="3136"/>
                </a:lnTo>
                <a:lnTo>
                  <a:pt x="27978" y="2590"/>
                </a:lnTo>
                <a:lnTo>
                  <a:pt x="28232" y="2094"/>
                </a:lnTo>
                <a:lnTo>
                  <a:pt x="28778" y="1587"/>
                </a:lnTo>
                <a:lnTo>
                  <a:pt x="29565" y="1193"/>
                </a:lnTo>
                <a:lnTo>
                  <a:pt x="30352" y="799"/>
                </a:lnTo>
                <a:lnTo>
                  <a:pt x="31407" y="545"/>
                </a:lnTo>
                <a:lnTo>
                  <a:pt x="32740" y="406"/>
                </a:lnTo>
                <a:lnTo>
                  <a:pt x="34035" y="152"/>
                </a:lnTo>
                <a:lnTo>
                  <a:pt x="35623" y="0"/>
                </a:lnTo>
                <a:lnTo>
                  <a:pt x="37503" y="0"/>
                </a:lnTo>
                <a:lnTo>
                  <a:pt x="39484" y="0"/>
                </a:lnTo>
                <a:lnTo>
                  <a:pt x="41122" y="152"/>
                </a:lnTo>
                <a:lnTo>
                  <a:pt x="42468" y="406"/>
                </a:lnTo>
                <a:lnTo>
                  <a:pt x="43751" y="545"/>
                </a:lnTo>
                <a:lnTo>
                  <a:pt x="44742" y="799"/>
                </a:lnTo>
                <a:lnTo>
                  <a:pt x="47625" y="3720"/>
                </a:lnTo>
                <a:lnTo>
                  <a:pt x="47625" y="4367"/>
                </a:lnTo>
                <a:lnTo>
                  <a:pt x="47625" y="40882"/>
                </a:lnTo>
                <a:lnTo>
                  <a:pt x="89293" y="40882"/>
                </a:lnTo>
                <a:lnTo>
                  <a:pt x="90093" y="40882"/>
                </a:lnTo>
                <a:lnTo>
                  <a:pt x="90779" y="41035"/>
                </a:lnTo>
                <a:lnTo>
                  <a:pt x="91478" y="41276"/>
                </a:lnTo>
                <a:lnTo>
                  <a:pt x="92125" y="41581"/>
                </a:lnTo>
                <a:lnTo>
                  <a:pt x="92671" y="42076"/>
                </a:lnTo>
                <a:lnTo>
                  <a:pt x="93065" y="42863"/>
                </a:lnTo>
                <a:lnTo>
                  <a:pt x="93459" y="43561"/>
                </a:lnTo>
                <a:lnTo>
                  <a:pt x="93764" y="44399"/>
                </a:lnTo>
                <a:lnTo>
                  <a:pt x="94056" y="45453"/>
                </a:lnTo>
                <a:lnTo>
                  <a:pt x="94310" y="46532"/>
                </a:lnTo>
                <a:lnTo>
                  <a:pt x="94449" y="47777"/>
                </a:lnTo>
                <a:lnTo>
                  <a:pt x="94449" y="49211"/>
                </a:lnTo>
                <a:lnTo>
                  <a:pt x="94449" y="51890"/>
                </a:lnTo>
                <a:lnTo>
                  <a:pt x="93903" y="53934"/>
                </a:lnTo>
                <a:lnTo>
                  <a:pt x="92862" y="55369"/>
                </a:lnTo>
                <a:lnTo>
                  <a:pt x="91922" y="56702"/>
                </a:lnTo>
                <a:lnTo>
                  <a:pt x="90728" y="57350"/>
                </a:lnTo>
                <a:lnTo>
                  <a:pt x="89293" y="57350"/>
                </a:lnTo>
                <a:lnTo>
                  <a:pt x="47625" y="57350"/>
                </a:lnTo>
                <a:lnTo>
                  <a:pt x="47625" y="147241"/>
                </a:lnTo>
                <a:lnTo>
                  <a:pt x="47922" y="155186"/>
                </a:lnTo>
                <a:lnTo>
                  <a:pt x="61709" y="181776"/>
                </a:lnTo>
                <a:lnTo>
                  <a:pt x="70446" y="181776"/>
                </a:lnTo>
                <a:lnTo>
                  <a:pt x="73075" y="181776"/>
                </a:lnTo>
                <a:lnTo>
                  <a:pt x="75450" y="181522"/>
                </a:lnTo>
                <a:lnTo>
                  <a:pt x="77584" y="180976"/>
                </a:lnTo>
                <a:lnTo>
                  <a:pt x="79819" y="180481"/>
                </a:lnTo>
                <a:lnTo>
                  <a:pt x="81800" y="179884"/>
                </a:lnTo>
                <a:lnTo>
                  <a:pt x="83540" y="179199"/>
                </a:lnTo>
                <a:lnTo>
                  <a:pt x="85229" y="178551"/>
                </a:lnTo>
                <a:lnTo>
                  <a:pt x="86613" y="177954"/>
                </a:lnTo>
                <a:lnTo>
                  <a:pt x="87706" y="177408"/>
                </a:lnTo>
                <a:lnTo>
                  <a:pt x="88900" y="176913"/>
                </a:lnTo>
                <a:lnTo>
                  <a:pt x="89941" y="176608"/>
                </a:lnTo>
                <a:lnTo>
                  <a:pt x="90881" y="176608"/>
                </a:lnTo>
                <a:lnTo>
                  <a:pt x="91376" y="176608"/>
                </a:lnTo>
                <a:lnTo>
                  <a:pt x="91871" y="176761"/>
                </a:lnTo>
                <a:lnTo>
                  <a:pt x="92278" y="177015"/>
                </a:lnTo>
                <a:lnTo>
                  <a:pt x="92773" y="177154"/>
                </a:lnTo>
                <a:lnTo>
                  <a:pt x="93167" y="177561"/>
                </a:lnTo>
                <a:lnTo>
                  <a:pt x="93459" y="178196"/>
                </a:lnTo>
                <a:lnTo>
                  <a:pt x="93713" y="178741"/>
                </a:lnTo>
                <a:lnTo>
                  <a:pt x="93903" y="179491"/>
                </a:lnTo>
                <a:lnTo>
                  <a:pt x="94056" y="180379"/>
                </a:lnTo>
                <a:lnTo>
                  <a:pt x="94310" y="181332"/>
                </a:lnTo>
                <a:lnTo>
                  <a:pt x="94449" y="182512"/>
                </a:lnTo>
                <a:lnTo>
                  <a:pt x="94449" y="183960"/>
                </a:lnTo>
                <a:close/>
              </a:path>
              <a:path w="266064" h="199389">
                <a:moveTo>
                  <a:pt x="265607" y="116884"/>
                </a:moveTo>
                <a:lnTo>
                  <a:pt x="258249" y="156833"/>
                </a:lnTo>
                <a:lnTo>
                  <a:pt x="230379" y="189329"/>
                </a:lnTo>
                <a:lnTo>
                  <a:pt x="191388" y="198840"/>
                </a:lnTo>
                <a:lnTo>
                  <a:pt x="182801" y="198505"/>
                </a:lnTo>
                <a:lnTo>
                  <a:pt x="142747" y="182484"/>
                </a:lnTo>
                <a:lnTo>
                  <a:pt x="122603" y="145230"/>
                </a:lnTo>
                <a:lnTo>
                  <a:pt x="120154" y="119664"/>
                </a:lnTo>
                <a:lnTo>
                  <a:pt x="120434" y="111014"/>
                </a:lnTo>
                <a:lnTo>
                  <a:pt x="130560" y="73233"/>
                </a:lnTo>
                <a:lnTo>
                  <a:pt x="161823" y="44260"/>
                </a:lnTo>
                <a:lnTo>
                  <a:pt x="194373" y="38102"/>
                </a:lnTo>
                <a:lnTo>
                  <a:pt x="203011" y="38455"/>
                </a:lnTo>
                <a:lnTo>
                  <a:pt x="242878" y="54502"/>
                </a:lnTo>
                <a:lnTo>
                  <a:pt x="263036" y="91713"/>
                </a:lnTo>
                <a:lnTo>
                  <a:pt x="265607" y="116884"/>
                </a:lnTo>
                <a:close/>
              </a:path>
              <a:path w="266064" h="199389">
                <a:moveTo>
                  <a:pt x="244373" y="118674"/>
                </a:moveTo>
                <a:lnTo>
                  <a:pt x="244373" y="110332"/>
                </a:lnTo>
                <a:lnTo>
                  <a:pt x="243484" y="102346"/>
                </a:lnTo>
                <a:lnTo>
                  <a:pt x="241795" y="94665"/>
                </a:lnTo>
                <a:lnTo>
                  <a:pt x="240207" y="87022"/>
                </a:lnTo>
                <a:lnTo>
                  <a:pt x="237426" y="80267"/>
                </a:lnTo>
                <a:lnTo>
                  <a:pt x="233464" y="74414"/>
                </a:lnTo>
                <a:lnTo>
                  <a:pt x="229590" y="68472"/>
                </a:lnTo>
                <a:lnTo>
                  <a:pt x="224383" y="63800"/>
                </a:lnTo>
                <a:lnTo>
                  <a:pt x="217779" y="60333"/>
                </a:lnTo>
                <a:lnTo>
                  <a:pt x="211289" y="56905"/>
                </a:lnTo>
                <a:lnTo>
                  <a:pt x="203098" y="55166"/>
                </a:lnTo>
                <a:lnTo>
                  <a:pt x="193179" y="55166"/>
                </a:lnTo>
                <a:lnTo>
                  <a:pt x="184150" y="55166"/>
                </a:lnTo>
                <a:lnTo>
                  <a:pt x="176364" y="56753"/>
                </a:lnTo>
                <a:lnTo>
                  <a:pt x="169760" y="59927"/>
                </a:lnTo>
                <a:lnTo>
                  <a:pt x="163118" y="63114"/>
                </a:lnTo>
                <a:lnTo>
                  <a:pt x="142379" y="100759"/>
                </a:lnTo>
                <a:lnTo>
                  <a:pt x="141389" y="109050"/>
                </a:lnTo>
                <a:lnTo>
                  <a:pt x="141389" y="117874"/>
                </a:lnTo>
                <a:lnTo>
                  <a:pt x="141389" y="126508"/>
                </a:lnTo>
                <a:lnTo>
                  <a:pt x="156070" y="168381"/>
                </a:lnTo>
                <a:lnTo>
                  <a:pt x="182752" y="181382"/>
                </a:lnTo>
                <a:lnTo>
                  <a:pt x="192582" y="181382"/>
                </a:lnTo>
                <a:lnTo>
                  <a:pt x="201561" y="181382"/>
                </a:lnTo>
                <a:lnTo>
                  <a:pt x="232067" y="163518"/>
                </a:lnTo>
                <a:lnTo>
                  <a:pt x="236283" y="157957"/>
                </a:lnTo>
                <a:lnTo>
                  <a:pt x="239407" y="151368"/>
                </a:lnTo>
                <a:lnTo>
                  <a:pt x="241401" y="143674"/>
                </a:lnTo>
                <a:lnTo>
                  <a:pt x="243382" y="136030"/>
                </a:lnTo>
                <a:lnTo>
                  <a:pt x="244373" y="127701"/>
                </a:lnTo>
                <a:lnTo>
                  <a:pt x="244373" y="118674"/>
                </a:lnTo>
                <a:close/>
              </a:path>
            </a:pathLst>
          </a:custGeom>
          <a:ln w="8380">
            <a:solidFill>
              <a:srgbClr val="585858"/>
            </a:solidFill>
          </a:ln>
        </p:spPr>
        <p:txBody>
          <a:bodyPr wrap="square" lIns="0" tIns="0" rIns="0" bIns="0" rtlCol="0"/>
          <a:lstStyle/>
          <a:p>
            <a:endParaRPr/>
          </a:p>
        </p:txBody>
      </p:sp>
      <p:pic>
        <p:nvPicPr>
          <p:cNvPr id="24" name="bg object 24"/>
          <p:cNvPicPr/>
          <p:nvPr/>
        </p:nvPicPr>
        <p:blipFill>
          <a:blip r:embed="rId6" cstate="print"/>
          <a:stretch>
            <a:fillRect/>
          </a:stretch>
        </p:blipFill>
        <p:spPr>
          <a:xfrm>
            <a:off x="2143645" y="3815679"/>
            <a:ext cx="1447354" cy="283413"/>
          </a:xfrm>
          <a:prstGeom prst="rect">
            <a:avLst/>
          </a:prstGeom>
        </p:spPr>
      </p:pic>
      <p:sp>
        <p:nvSpPr>
          <p:cNvPr id="25" name="bg object 25"/>
          <p:cNvSpPr/>
          <p:nvPr/>
        </p:nvSpPr>
        <p:spPr>
          <a:xfrm>
            <a:off x="3694912" y="3805192"/>
            <a:ext cx="271780" cy="233045"/>
          </a:xfrm>
          <a:custGeom>
            <a:avLst/>
            <a:gdLst/>
            <a:ahLst/>
            <a:cxnLst/>
            <a:rect l="l" t="t" r="r" b="b"/>
            <a:pathLst>
              <a:path w="271779" h="233045">
                <a:moveTo>
                  <a:pt x="145453" y="150606"/>
                </a:moveTo>
                <a:lnTo>
                  <a:pt x="138089" y="190561"/>
                </a:lnTo>
                <a:lnTo>
                  <a:pt x="110219" y="223056"/>
                </a:lnTo>
                <a:lnTo>
                  <a:pt x="71234" y="232562"/>
                </a:lnTo>
                <a:lnTo>
                  <a:pt x="62646" y="232227"/>
                </a:lnTo>
                <a:lnTo>
                  <a:pt x="22587" y="216206"/>
                </a:lnTo>
                <a:lnTo>
                  <a:pt x="2443" y="178952"/>
                </a:lnTo>
                <a:lnTo>
                  <a:pt x="0" y="153386"/>
                </a:lnTo>
                <a:lnTo>
                  <a:pt x="280" y="144736"/>
                </a:lnTo>
                <a:lnTo>
                  <a:pt x="10406" y="106955"/>
                </a:lnTo>
                <a:lnTo>
                  <a:pt x="41668" y="77982"/>
                </a:lnTo>
                <a:lnTo>
                  <a:pt x="74206" y="71824"/>
                </a:lnTo>
                <a:lnTo>
                  <a:pt x="82851" y="72177"/>
                </a:lnTo>
                <a:lnTo>
                  <a:pt x="122723" y="88230"/>
                </a:lnTo>
                <a:lnTo>
                  <a:pt x="142875" y="125436"/>
                </a:lnTo>
                <a:lnTo>
                  <a:pt x="145453" y="150606"/>
                </a:lnTo>
                <a:close/>
              </a:path>
              <a:path w="271779" h="233045">
                <a:moveTo>
                  <a:pt x="124218" y="152396"/>
                </a:moveTo>
                <a:lnTo>
                  <a:pt x="124218" y="144055"/>
                </a:lnTo>
                <a:lnTo>
                  <a:pt x="123317" y="136068"/>
                </a:lnTo>
                <a:lnTo>
                  <a:pt x="121640" y="128387"/>
                </a:lnTo>
                <a:lnTo>
                  <a:pt x="120053" y="120744"/>
                </a:lnTo>
                <a:lnTo>
                  <a:pt x="117271" y="114002"/>
                </a:lnTo>
                <a:lnTo>
                  <a:pt x="113296" y="108149"/>
                </a:lnTo>
                <a:lnTo>
                  <a:pt x="109435" y="102194"/>
                </a:lnTo>
                <a:lnTo>
                  <a:pt x="104228" y="97522"/>
                </a:lnTo>
                <a:lnTo>
                  <a:pt x="97624" y="94056"/>
                </a:lnTo>
                <a:lnTo>
                  <a:pt x="91122" y="90627"/>
                </a:lnTo>
                <a:lnTo>
                  <a:pt x="82943" y="88901"/>
                </a:lnTo>
                <a:lnTo>
                  <a:pt x="73025" y="88901"/>
                </a:lnTo>
                <a:lnTo>
                  <a:pt x="63995" y="88901"/>
                </a:lnTo>
                <a:lnTo>
                  <a:pt x="56197" y="90488"/>
                </a:lnTo>
                <a:lnTo>
                  <a:pt x="49606" y="93662"/>
                </a:lnTo>
                <a:lnTo>
                  <a:pt x="42951" y="96836"/>
                </a:lnTo>
                <a:lnTo>
                  <a:pt x="22225" y="134481"/>
                </a:lnTo>
                <a:lnTo>
                  <a:pt x="21221" y="142772"/>
                </a:lnTo>
                <a:lnTo>
                  <a:pt x="21221" y="151596"/>
                </a:lnTo>
                <a:lnTo>
                  <a:pt x="21221" y="160230"/>
                </a:lnTo>
                <a:lnTo>
                  <a:pt x="35915" y="202103"/>
                </a:lnTo>
                <a:lnTo>
                  <a:pt x="62598" y="215104"/>
                </a:lnTo>
                <a:lnTo>
                  <a:pt x="72428" y="215104"/>
                </a:lnTo>
                <a:lnTo>
                  <a:pt x="81407" y="215104"/>
                </a:lnTo>
                <a:lnTo>
                  <a:pt x="111912" y="197240"/>
                </a:lnTo>
                <a:lnTo>
                  <a:pt x="116128" y="191679"/>
                </a:lnTo>
                <a:lnTo>
                  <a:pt x="119252" y="185090"/>
                </a:lnTo>
                <a:lnTo>
                  <a:pt x="121234" y="177396"/>
                </a:lnTo>
                <a:lnTo>
                  <a:pt x="123228" y="169752"/>
                </a:lnTo>
                <a:lnTo>
                  <a:pt x="124218" y="161423"/>
                </a:lnTo>
                <a:lnTo>
                  <a:pt x="124218" y="152396"/>
                </a:lnTo>
                <a:close/>
              </a:path>
              <a:path w="271779" h="233045">
                <a:moveTo>
                  <a:pt x="271157" y="14677"/>
                </a:moveTo>
                <a:lnTo>
                  <a:pt x="271157" y="16162"/>
                </a:lnTo>
                <a:lnTo>
                  <a:pt x="271005" y="17356"/>
                </a:lnTo>
                <a:lnTo>
                  <a:pt x="270763" y="18257"/>
                </a:lnTo>
                <a:lnTo>
                  <a:pt x="270611" y="19197"/>
                </a:lnTo>
                <a:lnTo>
                  <a:pt x="268274" y="22015"/>
                </a:lnTo>
                <a:lnTo>
                  <a:pt x="267779" y="22015"/>
                </a:lnTo>
                <a:lnTo>
                  <a:pt x="266839" y="22015"/>
                </a:lnTo>
                <a:lnTo>
                  <a:pt x="265696" y="21774"/>
                </a:lnTo>
                <a:lnTo>
                  <a:pt x="264413" y="21228"/>
                </a:lnTo>
                <a:lnTo>
                  <a:pt x="263220" y="20733"/>
                </a:lnTo>
                <a:lnTo>
                  <a:pt x="253492" y="17660"/>
                </a:lnTo>
                <a:lnTo>
                  <a:pt x="250964" y="17013"/>
                </a:lnTo>
                <a:lnTo>
                  <a:pt x="247992" y="16657"/>
                </a:lnTo>
                <a:lnTo>
                  <a:pt x="244563" y="16657"/>
                </a:lnTo>
                <a:lnTo>
                  <a:pt x="239902" y="16657"/>
                </a:lnTo>
                <a:lnTo>
                  <a:pt x="235940" y="17457"/>
                </a:lnTo>
                <a:lnTo>
                  <a:pt x="232663" y="19044"/>
                </a:lnTo>
                <a:lnTo>
                  <a:pt x="229488" y="20530"/>
                </a:lnTo>
                <a:lnTo>
                  <a:pt x="219367" y="49706"/>
                </a:lnTo>
                <a:lnTo>
                  <a:pt x="219367" y="56944"/>
                </a:lnTo>
                <a:lnTo>
                  <a:pt x="219367" y="74604"/>
                </a:lnTo>
                <a:lnTo>
                  <a:pt x="256476" y="74604"/>
                </a:lnTo>
                <a:lnTo>
                  <a:pt x="257263" y="74604"/>
                </a:lnTo>
                <a:lnTo>
                  <a:pt x="257911" y="74757"/>
                </a:lnTo>
                <a:lnTo>
                  <a:pt x="258457" y="74998"/>
                </a:lnTo>
                <a:lnTo>
                  <a:pt x="259105" y="75303"/>
                </a:lnTo>
                <a:lnTo>
                  <a:pt x="259651" y="75798"/>
                </a:lnTo>
                <a:lnTo>
                  <a:pt x="260045" y="76598"/>
                </a:lnTo>
                <a:lnTo>
                  <a:pt x="260438" y="77283"/>
                </a:lnTo>
                <a:lnTo>
                  <a:pt x="260743" y="78134"/>
                </a:lnTo>
                <a:lnTo>
                  <a:pt x="261035" y="79175"/>
                </a:lnTo>
                <a:lnTo>
                  <a:pt x="261289" y="80267"/>
                </a:lnTo>
                <a:lnTo>
                  <a:pt x="261429" y="81499"/>
                </a:lnTo>
                <a:lnTo>
                  <a:pt x="261429" y="82946"/>
                </a:lnTo>
                <a:lnTo>
                  <a:pt x="261429" y="85625"/>
                </a:lnTo>
                <a:lnTo>
                  <a:pt x="260934" y="87656"/>
                </a:lnTo>
                <a:lnTo>
                  <a:pt x="260045" y="89091"/>
                </a:lnTo>
                <a:lnTo>
                  <a:pt x="259105" y="90437"/>
                </a:lnTo>
                <a:lnTo>
                  <a:pt x="257911" y="91072"/>
                </a:lnTo>
                <a:lnTo>
                  <a:pt x="256476" y="91072"/>
                </a:lnTo>
                <a:lnTo>
                  <a:pt x="219367" y="91072"/>
                </a:lnTo>
                <a:lnTo>
                  <a:pt x="219367" y="226417"/>
                </a:lnTo>
                <a:lnTo>
                  <a:pt x="219367" y="227103"/>
                </a:lnTo>
                <a:lnTo>
                  <a:pt x="219163" y="227750"/>
                </a:lnTo>
                <a:lnTo>
                  <a:pt x="218770" y="228398"/>
                </a:lnTo>
                <a:lnTo>
                  <a:pt x="218478" y="228944"/>
                </a:lnTo>
                <a:lnTo>
                  <a:pt x="217982" y="229388"/>
                </a:lnTo>
                <a:lnTo>
                  <a:pt x="217182" y="229782"/>
                </a:lnTo>
                <a:lnTo>
                  <a:pt x="216484" y="230036"/>
                </a:lnTo>
                <a:lnTo>
                  <a:pt x="215493" y="230226"/>
                </a:lnTo>
                <a:lnTo>
                  <a:pt x="214210" y="230378"/>
                </a:lnTo>
                <a:lnTo>
                  <a:pt x="212864" y="230632"/>
                </a:lnTo>
                <a:lnTo>
                  <a:pt x="211226" y="230772"/>
                </a:lnTo>
                <a:lnTo>
                  <a:pt x="209245" y="230772"/>
                </a:lnTo>
                <a:lnTo>
                  <a:pt x="207365" y="230772"/>
                </a:lnTo>
                <a:lnTo>
                  <a:pt x="205778" y="230632"/>
                </a:lnTo>
                <a:lnTo>
                  <a:pt x="204482" y="230378"/>
                </a:lnTo>
                <a:lnTo>
                  <a:pt x="203288" y="230226"/>
                </a:lnTo>
                <a:lnTo>
                  <a:pt x="199923" y="228398"/>
                </a:lnTo>
                <a:lnTo>
                  <a:pt x="199618" y="227750"/>
                </a:lnTo>
                <a:lnTo>
                  <a:pt x="199517" y="227103"/>
                </a:lnTo>
                <a:lnTo>
                  <a:pt x="199517" y="226417"/>
                </a:lnTo>
                <a:lnTo>
                  <a:pt x="199517" y="91072"/>
                </a:lnTo>
                <a:lnTo>
                  <a:pt x="176707" y="91072"/>
                </a:lnTo>
                <a:lnTo>
                  <a:pt x="175120" y="91072"/>
                </a:lnTo>
                <a:lnTo>
                  <a:pt x="173824" y="90437"/>
                </a:lnTo>
                <a:lnTo>
                  <a:pt x="172935" y="89091"/>
                </a:lnTo>
                <a:lnTo>
                  <a:pt x="172135" y="87656"/>
                </a:lnTo>
                <a:lnTo>
                  <a:pt x="171742" y="85625"/>
                </a:lnTo>
                <a:lnTo>
                  <a:pt x="171742" y="82946"/>
                </a:lnTo>
                <a:lnTo>
                  <a:pt x="171742" y="81499"/>
                </a:lnTo>
                <a:lnTo>
                  <a:pt x="171843" y="80267"/>
                </a:lnTo>
                <a:lnTo>
                  <a:pt x="172135" y="79175"/>
                </a:lnTo>
                <a:lnTo>
                  <a:pt x="172389" y="78134"/>
                </a:lnTo>
                <a:lnTo>
                  <a:pt x="172732" y="77283"/>
                </a:lnTo>
                <a:lnTo>
                  <a:pt x="173126" y="76598"/>
                </a:lnTo>
                <a:lnTo>
                  <a:pt x="173532" y="75798"/>
                </a:lnTo>
                <a:lnTo>
                  <a:pt x="173977" y="75303"/>
                </a:lnTo>
                <a:lnTo>
                  <a:pt x="174523" y="74998"/>
                </a:lnTo>
                <a:lnTo>
                  <a:pt x="175158" y="74757"/>
                </a:lnTo>
                <a:lnTo>
                  <a:pt x="175907" y="74604"/>
                </a:lnTo>
                <a:lnTo>
                  <a:pt x="176707" y="74604"/>
                </a:lnTo>
                <a:lnTo>
                  <a:pt x="199517" y="74604"/>
                </a:lnTo>
                <a:lnTo>
                  <a:pt x="199517" y="57540"/>
                </a:lnTo>
                <a:lnTo>
                  <a:pt x="199687" y="50088"/>
                </a:lnTo>
                <a:lnTo>
                  <a:pt x="210832" y="13090"/>
                </a:lnTo>
                <a:lnTo>
                  <a:pt x="214655" y="8481"/>
                </a:lnTo>
                <a:lnTo>
                  <a:pt x="219468" y="5154"/>
                </a:lnTo>
                <a:lnTo>
                  <a:pt x="225323" y="3174"/>
                </a:lnTo>
                <a:lnTo>
                  <a:pt x="231127" y="1091"/>
                </a:lnTo>
                <a:lnTo>
                  <a:pt x="237871" y="0"/>
                </a:lnTo>
                <a:lnTo>
                  <a:pt x="245554" y="0"/>
                </a:lnTo>
                <a:lnTo>
                  <a:pt x="249377" y="0"/>
                </a:lnTo>
                <a:lnTo>
                  <a:pt x="253098" y="393"/>
                </a:lnTo>
                <a:lnTo>
                  <a:pt x="256667" y="1180"/>
                </a:lnTo>
                <a:lnTo>
                  <a:pt x="260248" y="1879"/>
                </a:lnTo>
                <a:lnTo>
                  <a:pt x="268376" y="5548"/>
                </a:lnTo>
                <a:lnTo>
                  <a:pt x="269024" y="6094"/>
                </a:lnTo>
                <a:lnTo>
                  <a:pt x="269570" y="6843"/>
                </a:lnTo>
                <a:lnTo>
                  <a:pt x="269963" y="7732"/>
                </a:lnTo>
                <a:lnTo>
                  <a:pt x="270370" y="8532"/>
                </a:lnTo>
                <a:lnTo>
                  <a:pt x="270611" y="9522"/>
                </a:lnTo>
                <a:lnTo>
                  <a:pt x="270763" y="10715"/>
                </a:lnTo>
                <a:lnTo>
                  <a:pt x="271005" y="11896"/>
                </a:lnTo>
                <a:lnTo>
                  <a:pt x="271157" y="13242"/>
                </a:lnTo>
                <a:lnTo>
                  <a:pt x="271157" y="14677"/>
                </a:lnTo>
                <a:close/>
              </a:path>
            </a:pathLst>
          </a:custGeom>
          <a:ln w="8380">
            <a:solidFill>
              <a:srgbClr val="585858"/>
            </a:solidFill>
          </a:ln>
        </p:spPr>
        <p:txBody>
          <a:bodyPr wrap="square" lIns="0" tIns="0" rIns="0" bIns="0" rtlCol="0"/>
          <a:lstStyle/>
          <a:p>
            <a:endParaRPr/>
          </a:p>
        </p:txBody>
      </p:sp>
      <p:pic>
        <p:nvPicPr>
          <p:cNvPr id="26" name="bg object 26"/>
          <p:cNvPicPr/>
          <p:nvPr/>
        </p:nvPicPr>
        <p:blipFill>
          <a:blip r:embed="rId7" cstate="print"/>
          <a:stretch>
            <a:fillRect/>
          </a:stretch>
        </p:blipFill>
        <p:spPr>
          <a:xfrm>
            <a:off x="2120138" y="4238601"/>
            <a:ext cx="1073733" cy="226266"/>
          </a:xfrm>
          <a:prstGeom prst="rect">
            <a:avLst/>
          </a:prstGeom>
        </p:spPr>
      </p:pic>
      <p:sp>
        <p:nvSpPr>
          <p:cNvPr id="27" name="bg object 27"/>
          <p:cNvSpPr/>
          <p:nvPr/>
        </p:nvSpPr>
        <p:spPr>
          <a:xfrm>
            <a:off x="3247326" y="4171945"/>
            <a:ext cx="20320" cy="229870"/>
          </a:xfrm>
          <a:custGeom>
            <a:avLst/>
            <a:gdLst/>
            <a:ahLst/>
            <a:cxnLst/>
            <a:rect l="l" t="t" r="r" b="b"/>
            <a:pathLst>
              <a:path w="20320" h="229870">
                <a:moveTo>
                  <a:pt x="19850" y="225427"/>
                </a:moveTo>
                <a:lnTo>
                  <a:pt x="19850" y="226125"/>
                </a:lnTo>
                <a:lnTo>
                  <a:pt x="19646" y="226773"/>
                </a:lnTo>
                <a:lnTo>
                  <a:pt x="19253" y="227407"/>
                </a:lnTo>
                <a:lnTo>
                  <a:pt x="18961" y="227953"/>
                </a:lnTo>
                <a:lnTo>
                  <a:pt x="14693" y="229401"/>
                </a:lnTo>
                <a:lnTo>
                  <a:pt x="13500" y="229642"/>
                </a:lnTo>
                <a:lnTo>
                  <a:pt x="11912" y="229794"/>
                </a:lnTo>
                <a:lnTo>
                  <a:pt x="9931" y="229794"/>
                </a:lnTo>
                <a:lnTo>
                  <a:pt x="7937" y="229794"/>
                </a:lnTo>
                <a:lnTo>
                  <a:pt x="6261" y="229642"/>
                </a:lnTo>
                <a:lnTo>
                  <a:pt x="4965" y="229401"/>
                </a:lnTo>
                <a:lnTo>
                  <a:pt x="3771" y="229248"/>
                </a:lnTo>
                <a:lnTo>
                  <a:pt x="406" y="227407"/>
                </a:lnTo>
                <a:lnTo>
                  <a:pt x="101" y="226773"/>
                </a:lnTo>
                <a:lnTo>
                  <a:pt x="0" y="226125"/>
                </a:lnTo>
                <a:lnTo>
                  <a:pt x="0" y="225427"/>
                </a:lnTo>
                <a:lnTo>
                  <a:pt x="0" y="4177"/>
                </a:lnTo>
                <a:lnTo>
                  <a:pt x="0" y="3529"/>
                </a:lnTo>
                <a:lnTo>
                  <a:pt x="101" y="2932"/>
                </a:lnTo>
                <a:lnTo>
                  <a:pt x="406" y="2386"/>
                </a:lnTo>
                <a:lnTo>
                  <a:pt x="647" y="1891"/>
                </a:lnTo>
                <a:lnTo>
                  <a:pt x="1193" y="1396"/>
                </a:lnTo>
                <a:lnTo>
                  <a:pt x="1993" y="1003"/>
                </a:lnTo>
                <a:lnTo>
                  <a:pt x="2781" y="596"/>
                </a:lnTo>
                <a:lnTo>
                  <a:pt x="3771" y="355"/>
                </a:lnTo>
                <a:lnTo>
                  <a:pt x="4965" y="203"/>
                </a:lnTo>
                <a:lnTo>
                  <a:pt x="6261" y="101"/>
                </a:lnTo>
                <a:lnTo>
                  <a:pt x="7937" y="0"/>
                </a:lnTo>
                <a:lnTo>
                  <a:pt x="9931" y="0"/>
                </a:lnTo>
                <a:lnTo>
                  <a:pt x="11912" y="0"/>
                </a:lnTo>
                <a:lnTo>
                  <a:pt x="17665" y="1003"/>
                </a:lnTo>
                <a:lnTo>
                  <a:pt x="18453" y="1396"/>
                </a:lnTo>
                <a:lnTo>
                  <a:pt x="18961" y="1891"/>
                </a:lnTo>
                <a:lnTo>
                  <a:pt x="19253" y="2386"/>
                </a:lnTo>
                <a:lnTo>
                  <a:pt x="19646" y="2932"/>
                </a:lnTo>
                <a:lnTo>
                  <a:pt x="19850" y="3529"/>
                </a:lnTo>
                <a:lnTo>
                  <a:pt x="19850" y="4177"/>
                </a:lnTo>
                <a:lnTo>
                  <a:pt x="19850" y="225427"/>
                </a:lnTo>
                <a:close/>
              </a:path>
            </a:pathLst>
          </a:custGeom>
          <a:ln w="8381">
            <a:solidFill>
              <a:srgbClr val="585858"/>
            </a:solidFill>
          </a:ln>
        </p:spPr>
        <p:txBody>
          <a:bodyPr wrap="square" lIns="0" tIns="0" rIns="0" bIns="0" rtlCol="0"/>
          <a:lstStyle/>
          <a:p>
            <a:endParaRPr/>
          </a:p>
        </p:txBody>
      </p:sp>
      <p:pic>
        <p:nvPicPr>
          <p:cNvPr id="28" name="bg object 28"/>
          <p:cNvPicPr/>
          <p:nvPr/>
        </p:nvPicPr>
        <p:blipFill>
          <a:blip r:embed="rId8" cstate="print"/>
          <a:stretch>
            <a:fillRect/>
          </a:stretch>
        </p:blipFill>
        <p:spPr>
          <a:xfrm>
            <a:off x="3388449" y="4168554"/>
            <a:ext cx="573582" cy="239166"/>
          </a:xfrm>
          <a:prstGeom prst="rect">
            <a:avLst/>
          </a:prstGeom>
        </p:spPr>
      </p:pic>
      <p:sp>
        <p:nvSpPr>
          <p:cNvPr id="2" name="Holder 2"/>
          <p:cNvSpPr>
            <a:spLocks noGrp="1"/>
          </p:cNvSpPr>
          <p:nvPr>
            <p:ph type="title"/>
          </p:nvPr>
        </p:nvSpPr>
        <p:spPr/>
        <p:txBody>
          <a:bodyPr lIns="0" tIns="0" rIns="0" bIns="0"/>
          <a:lstStyle>
            <a:lvl1pPr>
              <a:defRPr sz="37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31830" y="1112139"/>
            <a:ext cx="8603615" cy="1110614"/>
          </a:xfrm>
          <a:prstGeom prst="rect">
            <a:avLst/>
          </a:prstGeom>
        </p:spPr>
        <p:txBody>
          <a:bodyPr wrap="square" lIns="0" tIns="0" rIns="0" bIns="0">
            <a:spAutoFit/>
          </a:bodyPr>
          <a:lstStyle>
            <a:lvl1pPr>
              <a:defRPr sz="3700" b="0" i="0">
                <a:solidFill>
                  <a:schemeClr val="tx1"/>
                </a:solidFill>
                <a:latin typeface="Calibri"/>
                <a:cs typeface="Calibri"/>
              </a:defRPr>
            </a:lvl1pPr>
          </a:lstStyle>
          <a:p>
            <a:endParaRPr/>
          </a:p>
        </p:txBody>
      </p:sp>
      <p:sp>
        <p:nvSpPr>
          <p:cNvPr id="3" name="Holder 3"/>
          <p:cNvSpPr>
            <a:spLocks noGrp="1"/>
          </p:cNvSpPr>
          <p:nvPr>
            <p:ph type="body" idx="1"/>
          </p:nvPr>
        </p:nvSpPr>
        <p:spPr>
          <a:xfrm>
            <a:off x="1775905" y="1990384"/>
            <a:ext cx="7052945" cy="4603750"/>
          </a:xfrm>
          <a:prstGeom prst="rect">
            <a:avLst/>
          </a:prstGeom>
        </p:spPr>
        <p:txBody>
          <a:bodyPr wrap="square" lIns="0" tIns="0" rIns="0" bIns="0">
            <a:spAutoFit/>
          </a:bodyPr>
          <a:lstStyle>
            <a:lvl1pPr>
              <a:defRPr sz="1200" b="1"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635756" y="7027545"/>
            <a:ext cx="3421888"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2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object 27"/>
          <p:cNvSpPr txBox="1">
            <a:spLocks noGrp="1"/>
          </p:cNvSpPr>
          <p:nvPr>
            <p:ph type="title"/>
          </p:nvPr>
        </p:nvSpPr>
        <p:spPr>
          <a:xfrm>
            <a:off x="861901" y="993159"/>
            <a:ext cx="8603615" cy="835533"/>
          </a:xfrm>
          <a:prstGeom prst="rect">
            <a:avLst/>
          </a:prstGeom>
        </p:spPr>
        <p:txBody>
          <a:bodyPr vert="horz" wrap="square" lIns="0" tIns="278812" rIns="0" bIns="0" rtlCol="0">
            <a:spAutoFit/>
          </a:bodyPr>
          <a:lstStyle/>
          <a:p>
            <a:pPr marL="12700">
              <a:lnSpc>
                <a:spcPct val="100000"/>
              </a:lnSpc>
              <a:spcBef>
                <a:spcPts val="125"/>
              </a:spcBef>
            </a:pPr>
            <a:r>
              <a:rPr lang="el-GR" sz="3600" dirty="0">
                <a:solidFill>
                  <a:srgbClr val="006FC0"/>
                </a:solidFill>
              </a:rPr>
              <a:t>Η ΤΝ στον ΓΚΠΔ - περίγραμμα</a:t>
            </a:r>
            <a:endParaRPr sz="3600" dirty="0"/>
          </a:p>
        </p:txBody>
      </p:sp>
      <p:sp>
        <p:nvSpPr>
          <p:cNvPr id="29" name="object 29"/>
          <p:cNvSpPr txBox="1"/>
          <p:nvPr/>
        </p:nvSpPr>
        <p:spPr>
          <a:xfrm>
            <a:off x="931830" y="2301222"/>
            <a:ext cx="6396070" cy="3432350"/>
          </a:xfrm>
          <a:prstGeom prst="rect">
            <a:avLst/>
          </a:prstGeom>
        </p:spPr>
        <p:txBody>
          <a:bodyPr vert="horz" wrap="square" lIns="0" tIns="79375" rIns="0" bIns="0" rtlCol="0">
            <a:spAutoFit/>
          </a:bodyPr>
          <a:lstStyle/>
          <a:p>
            <a:pPr marL="120014" indent="-107950">
              <a:lnSpc>
                <a:spcPct val="100000"/>
              </a:lnSpc>
              <a:spcBef>
                <a:spcPts val="625"/>
              </a:spcBef>
              <a:buSzPct val="95833"/>
              <a:buFont typeface="Arial"/>
              <a:buChar char="•"/>
              <a:tabLst>
                <a:tab pos="120650" algn="l"/>
              </a:tabLst>
            </a:pPr>
            <a:r>
              <a:rPr lang="el-GR" sz="2400" dirty="0">
                <a:latin typeface="Calibri"/>
                <a:cs typeface="Calibri"/>
              </a:rPr>
              <a:t>Η ΤΝ στο εννοιολογικό πλαίσιο του ΓΚΠΔ</a:t>
            </a:r>
            <a:endParaRPr sz="2400" dirty="0">
              <a:latin typeface="Calibri"/>
              <a:cs typeface="Calibri"/>
            </a:endParaRPr>
          </a:p>
          <a:p>
            <a:pPr marL="120014" indent="-107950">
              <a:lnSpc>
                <a:spcPct val="100000"/>
              </a:lnSpc>
              <a:spcBef>
                <a:spcPts val="530"/>
              </a:spcBef>
              <a:buSzPct val="95833"/>
              <a:buFont typeface="Arial"/>
              <a:buChar char="•"/>
              <a:tabLst>
                <a:tab pos="120650" algn="l"/>
              </a:tabLst>
            </a:pPr>
            <a:r>
              <a:rPr lang="el-GR" sz="2400" dirty="0">
                <a:latin typeface="Calibri"/>
                <a:cs typeface="Calibri"/>
              </a:rPr>
              <a:t>Η ΤΝ και οι αρχές προστασίας δεδομένων</a:t>
            </a:r>
            <a:endParaRPr sz="2400" dirty="0">
              <a:latin typeface="Calibri"/>
              <a:cs typeface="Calibri"/>
            </a:endParaRPr>
          </a:p>
          <a:p>
            <a:pPr marL="120014" indent="-107950">
              <a:lnSpc>
                <a:spcPct val="100000"/>
              </a:lnSpc>
              <a:spcBef>
                <a:spcPts val="625"/>
              </a:spcBef>
              <a:buSzPct val="95833"/>
              <a:buFont typeface="Arial"/>
              <a:buChar char="•"/>
              <a:tabLst>
                <a:tab pos="120650" algn="l"/>
              </a:tabLst>
            </a:pPr>
            <a:r>
              <a:rPr lang="el-GR" sz="2400" dirty="0">
                <a:latin typeface="Calibri"/>
                <a:cs typeface="Calibri"/>
              </a:rPr>
              <a:t>ΤΝ και νομικές βάσεις</a:t>
            </a:r>
            <a:endParaRPr lang="en-US" sz="2400" dirty="0">
              <a:latin typeface="Calibri"/>
              <a:cs typeface="Calibri"/>
            </a:endParaRPr>
          </a:p>
          <a:p>
            <a:pPr marL="120014" indent="-107950">
              <a:lnSpc>
                <a:spcPct val="100000"/>
              </a:lnSpc>
              <a:spcBef>
                <a:spcPts val="525"/>
              </a:spcBef>
              <a:buSzPct val="95833"/>
              <a:buFont typeface="Arial"/>
              <a:buChar char="•"/>
              <a:tabLst>
                <a:tab pos="120650" algn="l"/>
              </a:tabLst>
            </a:pPr>
            <a:r>
              <a:rPr lang="el-GR" sz="2400" dirty="0">
                <a:latin typeface="Calibri"/>
                <a:cs typeface="Calibri"/>
              </a:rPr>
              <a:t>ΤΝ και διαφάνεια</a:t>
            </a:r>
            <a:endParaRPr lang="en-US" sz="2400" dirty="0">
              <a:latin typeface="Calibri"/>
              <a:cs typeface="Calibri"/>
            </a:endParaRPr>
          </a:p>
          <a:p>
            <a:pPr marL="120014" indent="-107950">
              <a:lnSpc>
                <a:spcPct val="100000"/>
              </a:lnSpc>
              <a:spcBef>
                <a:spcPts val="505"/>
              </a:spcBef>
              <a:buSzPct val="95833"/>
              <a:buFont typeface="Arial"/>
              <a:buChar char="•"/>
              <a:tabLst>
                <a:tab pos="120650" algn="l"/>
              </a:tabLst>
            </a:pPr>
            <a:r>
              <a:rPr lang="el-GR" sz="2400" dirty="0">
                <a:latin typeface="Calibri"/>
                <a:cs typeface="Calibri"/>
              </a:rPr>
              <a:t>ΤΝ και δικαιώματα δεδομένων των υποκειμένων</a:t>
            </a:r>
            <a:endParaRPr lang="en-US" sz="2400" dirty="0">
              <a:latin typeface="Calibri"/>
              <a:cs typeface="Calibri"/>
            </a:endParaRPr>
          </a:p>
          <a:p>
            <a:pPr marL="120014" indent="-107950">
              <a:lnSpc>
                <a:spcPct val="100000"/>
              </a:lnSpc>
              <a:spcBef>
                <a:spcPts val="530"/>
              </a:spcBef>
              <a:buSzPct val="95833"/>
              <a:buFont typeface="Arial"/>
              <a:buChar char="•"/>
              <a:tabLst>
                <a:tab pos="120650" algn="l"/>
              </a:tabLst>
            </a:pPr>
            <a:r>
              <a:rPr lang="el-GR" sz="2400" spc="-10" dirty="0">
                <a:latin typeface="Calibri"/>
                <a:cs typeface="Calibri"/>
              </a:rPr>
              <a:t>Αυτοματοποιημένη λήψη αποφάσεων</a:t>
            </a:r>
            <a:endParaRPr sz="2400" dirty="0">
              <a:latin typeface="Calibri"/>
              <a:cs typeface="Calibri"/>
            </a:endParaRPr>
          </a:p>
          <a:p>
            <a:pPr marL="120014" indent="-107950">
              <a:lnSpc>
                <a:spcPct val="100000"/>
              </a:lnSpc>
              <a:spcBef>
                <a:spcPts val="525"/>
              </a:spcBef>
              <a:buSzPct val="95833"/>
              <a:buFont typeface="Arial"/>
              <a:buChar char="•"/>
              <a:tabLst>
                <a:tab pos="120650" algn="l"/>
              </a:tabLst>
            </a:pPr>
            <a:r>
              <a:rPr lang="el-GR" sz="2400" dirty="0">
                <a:latin typeface="Calibri"/>
                <a:cs typeface="Calibri"/>
              </a:rPr>
              <a:t>ΤΝ και προστασία της </a:t>
            </a:r>
            <a:r>
              <a:rPr lang="el-GR" sz="2400" dirty="0" err="1">
                <a:latin typeface="Calibri"/>
                <a:cs typeface="Calibri"/>
              </a:rPr>
              <a:t>ιδιωτικότητας</a:t>
            </a:r>
            <a:r>
              <a:rPr lang="el-GR" sz="2400" dirty="0">
                <a:latin typeface="Calibri"/>
                <a:cs typeface="Calibri"/>
              </a:rPr>
              <a:t> μέσω σχεδιασμού</a:t>
            </a:r>
          </a:p>
        </p:txBody>
      </p:sp>
      <p:pic>
        <p:nvPicPr>
          <p:cNvPr id="30" name="object 30"/>
          <p:cNvPicPr/>
          <p:nvPr/>
        </p:nvPicPr>
        <p:blipFill>
          <a:blip r:embed="rId2" cstate="print"/>
          <a:stretch>
            <a:fillRect/>
          </a:stretch>
        </p:blipFill>
        <p:spPr>
          <a:xfrm>
            <a:off x="1347762" y="6390609"/>
            <a:ext cx="7824561" cy="406015"/>
          </a:xfrm>
          <a:prstGeom prst="rect">
            <a:avLst/>
          </a:prstGeom>
        </p:spPr>
      </p:pic>
      <p:pic>
        <p:nvPicPr>
          <p:cNvPr id="31" name="object 31"/>
          <p:cNvPicPr/>
          <p:nvPr/>
        </p:nvPicPr>
        <p:blipFill>
          <a:blip r:embed="rId3" cstate="print"/>
          <a:stretch>
            <a:fillRect/>
          </a:stretch>
        </p:blipFill>
        <p:spPr>
          <a:xfrm>
            <a:off x="201397" y="287710"/>
            <a:ext cx="4673600" cy="508000"/>
          </a:xfrm>
          <a:prstGeom prst="rect">
            <a:avLst/>
          </a:prstGeom>
        </p:spPr>
      </p:pic>
      <p:pic>
        <p:nvPicPr>
          <p:cNvPr id="32" name="object 32"/>
          <p:cNvPicPr/>
          <p:nvPr/>
        </p:nvPicPr>
        <p:blipFill>
          <a:blip r:embed="rId4" cstate="print"/>
          <a:stretch>
            <a:fillRect/>
          </a:stretch>
        </p:blipFill>
        <p:spPr>
          <a:xfrm>
            <a:off x="9940411" y="258939"/>
            <a:ext cx="565976" cy="51075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object 23"/>
          <p:cNvSpPr txBox="1">
            <a:spLocks noGrp="1"/>
          </p:cNvSpPr>
          <p:nvPr>
            <p:ph type="title"/>
          </p:nvPr>
        </p:nvSpPr>
        <p:spPr>
          <a:xfrm>
            <a:off x="931830" y="262373"/>
            <a:ext cx="7539070" cy="1120178"/>
          </a:xfrm>
          <a:prstGeom prst="rect">
            <a:avLst/>
          </a:prstGeom>
        </p:spPr>
        <p:txBody>
          <a:bodyPr vert="horz" wrap="square" lIns="0" tIns="12065" rIns="0" bIns="0" rtlCol="0">
            <a:spAutoFit/>
          </a:bodyPr>
          <a:lstStyle/>
          <a:p>
            <a:pPr marL="12700">
              <a:lnSpc>
                <a:spcPct val="100000"/>
              </a:lnSpc>
              <a:spcBef>
                <a:spcPts val="95"/>
              </a:spcBef>
            </a:pPr>
            <a:r>
              <a:rPr lang="el-GR" sz="3600" dirty="0">
                <a:solidFill>
                  <a:srgbClr val="006FC0"/>
                </a:solidFill>
              </a:rPr>
              <a:t>Άρθρο</a:t>
            </a:r>
            <a:r>
              <a:rPr lang="el-GR" sz="3600" spc="185" dirty="0">
                <a:solidFill>
                  <a:srgbClr val="006FC0"/>
                </a:solidFill>
              </a:rPr>
              <a:t> </a:t>
            </a:r>
            <a:r>
              <a:rPr lang="el-GR" sz="3600" dirty="0">
                <a:solidFill>
                  <a:srgbClr val="006FC0"/>
                </a:solidFill>
              </a:rPr>
              <a:t>4(1)</a:t>
            </a:r>
            <a:r>
              <a:rPr lang="el-GR" sz="3600" spc="170" dirty="0">
                <a:solidFill>
                  <a:srgbClr val="006FC0"/>
                </a:solidFill>
              </a:rPr>
              <a:t> </a:t>
            </a:r>
            <a:r>
              <a:rPr lang="el-GR" sz="3600" dirty="0">
                <a:solidFill>
                  <a:srgbClr val="006FC0"/>
                </a:solidFill>
              </a:rPr>
              <a:t>ΓΚΠΔ:</a:t>
            </a:r>
            <a:r>
              <a:rPr lang="el-GR" sz="3600" spc="180" dirty="0">
                <a:solidFill>
                  <a:srgbClr val="006FC0"/>
                </a:solidFill>
              </a:rPr>
              <a:t> </a:t>
            </a:r>
            <a:r>
              <a:rPr lang="el-GR" sz="3600" dirty="0">
                <a:solidFill>
                  <a:srgbClr val="006FC0"/>
                </a:solidFill>
              </a:rPr>
              <a:t>Δεδομένα προσωπικού χαρακτήρα</a:t>
            </a:r>
            <a:endParaRPr sz="3700" dirty="0"/>
          </a:p>
        </p:txBody>
      </p:sp>
      <p:sp>
        <p:nvSpPr>
          <p:cNvPr id="24" name="object 24"/>
          <p:cNvSpPr txBox="1"/>
          <p:nvPr/>
        </p:nvSpPr>
        <p:spPr>
          <a:xfrm>
            <a:off x="931830" y="1382551"/>
            <a:ext cx="8575675" cy="566181"/>
          </a:xfrm>
          <a:prstGeom prst="rect">
            <a:avLst/>
          </a:prstGeom>
        </p:spPr>
        <p:txBody>
          <a:bodyPr vert="horz" wrap="square" lIns="0" tIns="12065" rIns="0" bIns="0" rtlCol="0">
            <a:spAutoFit/>
          </a:bodyPr>
          <a:lstStyle/>
          <a:p>
            <a:pPr marL="12700" algn="just">
              <a:lnSpc>
                <a:spcPct val="100000"/>
              </a:lnSpc>
              <a:spcBef>
                <a:spcPts val="95"/>
              </a:spcBef>
            </a:pPr>
            <a:r>
              <a:rPr lang="el-GR" sz="3600" dirty="0">
                <a:latin typeface="Calibri"/>
                <a:cs typeface="Calibri"/>
              </a:rPr>
              <a:t>σύνδεση με τις τεχνολογικές εξελίξεις</a:t>
            </a:r>
          </a:p>
        </p:txBody>
      </p:sp>
      <p:sp>
        <p:nvSpPr>
          <p:cNvPr id="25" name="object 25"/>
          <p:cNvSpPr txBox="1"/>
          <p:nvPr/>
        </p:nvSpPr>
        <p:spPr>
          <a:xfrm>
            <a:off x="946526" y="2027754"/>
            <a:ext cx="9187180" cy="2500685"/>
          </a:xfrm>
          <a:prstGeom prst="rect">
            <a:avLst/>
          </a:prstGeom>
        </p:spPr>
        <p:txBody>
          <a:bodyPr vert="horz" wrap="square" lIns="0" tIns="12700" rIns="0" bIns="0" rtlCol="0">
            <a:spAutoFit/>
          </a:bodyPr>
          <a:lstStyle/>
          <a:p>
            <a:pPr marL="111125" indent="-99060" algn="just">
              <a:spcBef>
                <a:spcPts val="100"/>
              </a:spcBef>
              <a:buSzPct val="95454"/>
              <a:buFont typeface="Arial"/>
              <a:buChar char="•"/>
              <a:tabLst>
                <a:tab pos="111760" algn="l"/>
                <a:tab pos="7621905" algn="l"/>
              </a:tabLst>
            </a:pPr>
            <a:r>
              <a:rPr lang="el-GR" sz="2000" dirty="0">
                <a:latin typeface="Calibri"/>
                <a:cs typeface="Calibri"/>
              </a:rPr>
              <a:t>Η σύνδεση μεταξύ του προσωπικού χαρακτήρα των πληροφοριών και της </a:t>
            </a:r>
            <a:r>
              <a:rPr lang="el-GR" sz="2000" b="1" spc="-10" dirty="0">
                <a:solidFill>
                  <a:srgbClr val="C00000"/>
                </a:solidFill>
                <a:latin typeface="Calibri"/>
                <a:cs typeface="Calibri"/>
              </a:rPr>
              <a:t>τεχνολογικής ανάπτυξης </a:t>
            </a:r>
            <a:r>
              <a:rPr lang="el-GR" sz="2000" dirty="0">
                <a:latin typeface="Calibri"/>
                <a:cs typeface="Calibri"/>
              </a:rPr>
              <a:t>αναφέρεται </a:t>
            </a:r>
            <a:r>
              <a:rPr lang="en-US" sz="2000" spc="-5" dirty="0">
                <a:latin typeface="Calibri"/>
                <a:cs typeface="Calibri"/>
              </a:rPr>
              <a:t> </a:t>
            </a:r>
            <a:r>
              <a:rPr lang="el-GR" sz="2000" dirty="0">
                <a:latin typeface="Calibri"/>
                <a:cs typeface="Calibri"/>
              </a:rPr>
              <a:t>στην</a:t>
            </a:r>
            <a:r>
              <a:rPr lang="en-US" sz="2000" spc="-15" dirty="0">
                <a:latin typeface="Calibri"/>
                <a:cs typeface="Calibri"/>
              </a:rPr>
              <a:t> </a:t>
            </a:r>
            <a:r>
              <a:rPr lang="el-GR" sz="2000" b="1" dirty="0">
                <a:latin typeface="Calibri"/>
                <a:cs typeface="Calibri"/>
              </a:rPr>
              <a:t>αιτιολογική σκέψη</a:t>
            </a:r>
            <a:r>
              <a:rPr lang="en-US" sz="2000" b="1" spc="-10" dirty="0">
                <a:latin typeface="Calibri"/>
                <a:cs typeface="Calibri"/>
              </a:rPr>
              <a:t> </a:t>
            </a:r>
            <a:r>
              <a:rPr lang="en-US" sz="2000" b="1" dirty="0">
                <a:latin typeface="Calibri"/>
                <a:cs typeface="Calibri"/>
              </a:rPr>
              <a:t>(9) </a:t>
            </a:r>
            <a:r>
              <a:rPr lang="el-GR" sz="2000" b="1" dirty="0">
                <a:latin typeface="Calibri"/>
                <a:cs typeface="Calibri"/>
              </a:rPr>
              <a:t>του Κανονισμού</a:t>
            </a:r>
            <a:r>
              <a:rPr lang="en-US" sz="2000" b="1" spc="-10" dirty="0">
                <a:latin typeface="Calibri"/>
                <a:cs typeface="Calibri"/>
              </a:rPr>
              <a:t> 2018/1807*:</a:t>
            </a:r>
            <a:endParaRPr lang="el-GR" sz="2000" b="1" spc="-10" dirty="0">
              <a:latin typeface="Calibri"/>
              <a:cs typeface="Calibri"/>
            </a:endParaRPr>
          </a:p>
          <a:p>
            <a:pPr marL="111125" indent="-99060" algn="just">
              <a:spcBef>
                <a:spcPts val="100"/>
              </a:spcBef>
              <a:buSzPct val="95454"/>
              <a:buFont typeface="Arial"/>
              <a:buChar char="•"/>
              <a:tabLst>
                <a:tab pos="111760" algn="l"/>
                <a:tab pos="7621905" algn="l"/>
              </a:tabLst>
            </a:pPr>
            <a:r>
              <a:rPr lang="el-GR" sz="2000" dirty="0">
                <a:latin typeface="Calibri"/>
                <a:cs typeface="Calibri"/>
              </a:rPr>
              <a:t>Εάν οι τεχνολογικές εξελίξεις καθιστούν δυνατή τη μετατροπή </a:t>
            </a:r>
            <a:r>
              <a:rPr lang="el-GR" sz="2000" dirty="0" err="1">
                <a:latin typeface="Calibri"/>
                <a:cs typeface="Calibri"/>
              </a:rPr>
              <a:t>ανωνυμοποιημένων</a:t>
            </a:r>
            <a:r>
              <a:rPr lang="el-GR" sz="2000" dirty="0">
                <a:latin typeface="Calibri"/>
                <a:cs typeface="Calibri"/>
              </a:rPr>
              <a:t> δεδομένων σε δεδομένα προσωπικού χαρακτήρα, τα δεδομένα αυτά πρέπει να αντιμετωπίζονται ως δεδομένα προσωπικού χαρακτήρα και ο κανονισμός (ΕΕ) 2016/679 πρέπει να εφαρμόζεται αναλόγως.</a:t>
            </a:r>
            <a:endParaRPr lang="en-US" sz="2000" dirty="0">
              <a:latin typeface="Calibri"/>
              <a:cs typeface="Calibri"/>
            </a:endParaRPr>
          </a:p>
          <a:p>
            <a:pPr marL="111125" indent="-99060" algn="just">
              <a:lnSpc>
                <a:spcPct val="100000"/>
              </a:lnSpc>
              <a:spcBef>
                <a:spcPts val="100"/>
              </a:spcBef>
              <a:buSzPct val="95454"/>
              <a:buFont typeface="Arial"/>
              <a:buChar char="•"/>
              <a:tabLst>
                <a:tab pos="111760" algn="l"/>
                <a:tab pos="7621905" algn="l"/>
              </a:tabLst>
            </a:pPr>
            <a:endParaRPr sz="2000" dirty="0">
              <a:latin typeface="Calibri"/>
              <a:cs typeface="Calibri"/>
            </a:endParaRPr>
          </a:p>
        </p:txBody>
      </p:sp>
      <p:sp>
        <p:nvSpPr>
          <p:cNvPr id="28" name="object 28"/>
          <p:cNvSpPr txBox="1"/>
          <p:nvPr/>
        </p:nvSpPr>
        <p:spPr>
          <a:xfrm>
            <a:off x="1019175" y="4183473"/>
            <a:ext cx="8082280" cy="689932"/>
          </a:xfrm>
          <a:prstGeom prst="rect">
            <a:avLst/>
          </a:prstGeom>
        </p:spPr>
        <p:txBody>
          <a:bodyPr vert="horz" wrap="square" lIns="0" tIns="12700" rIns="0" bIns="0" rtlCol="0">
            <a:spAutoFit/>
          </a:bodyPr>
          <a:lstStyle/>
          <a:p>
            <a:pPr marL="111125" indent="-99060" algn="just">
              <a:lnSpc>
                <a:spcPct val="100000"/>
              </a:lnSpc>
              <a:spcBef>
                <a:spcPts val="100"/>
              </a:spcBef>
              <a:buSzPct val="95454"/>
              <a:buFont typeface="Arial"/>
              <a:buChar char="•"/>
              <a:tabLst>
                <a:tab pos="111760" algn="l"/>
                <a:tab pos="1967230" algn="l"/>
              </a:tabLst>
            </a:pPr>
            <a:r>
              <a:rPr lang="el-GR" sz="2200" dirty="0">
                <a:latin typeface="Calibri"/>
                <a:cs typeface="Calibri"/>
              </a:rPr>
              <a:t>Η έννοια των </a:t>
            </a:r>
            <a:r>
              <a:rPr lang="el-GR" sz="2200" b="1" dirty="0">
                <a:solidFill>
                  <a:srgbClr val="C00000"/>
                </a:solidFill>
                <a:latin typeface="Calibri"/>
                <a:cs typeface="Calibri"/>
              </a:rPr>
              <a:t>μη προσωπικών δεδομένων </a:t>
            </a:r>
            <a:r>
              <a:rPr lang="el-GR" sz="2200" dirty="0">
                <a:latin typeface="Calibri"/>
                <a:cs typeface="Calibri"/>
              </a:rPr>
              <a:t>δεν </a:t>
            </a:r>
            <a:r>
              <a:rPr lang="el-GR" sz="2200" b="1" dirty="0">
                <a:latin typeface="Calibri"/>
                <a:cs typeface="Calibri"/>
              </a:rPr>
              <a:t>ορίζεται θετικά στην νομοθεσία της ΕΕ</a:t>
            </a:r>
            <a:endParaRPr sz="2200" b="1" dirty="0">
              <a:latin typeface="Calibri"/>
              <a:cs typeface="Calibri"/>
            </a:endParaRPr>
          </a:p>
        </p:txBody>
      </p:sp>
      <p:sp>
        <p:nvSpPr>
          <p:cNvPr id="30" name="object 30"/>
          <p:cNvSpPr txBox="1"/>
          <p:nvPr/>
        </p:nvSpPr>
        <p:spPr>
          <a:xfrm>
            <a:off x="1019175" y="4943920"/>
            <a:ext cx="8655050" cy="1320874"/>
          </a:xfrm>
          <a:prstGeom prst="rect">
            <a:avLst/>
          </a:prstGeom>
        </p:spPr>
        <p:txBody>
          <a:bodyPr vert="horz" wrap="square" lIns="0" tIns="12700" rIns="0" bIns="0" rtlCol="0">
            <a:spAutoFit/>
          </a:bodyPr>
          <a:lstStyle/>
          <a:p>
            <a:pPr marL="88900" indent="-76835" algn="just">
              <a:lnSpc>
                <a:spcPct val="100000"/>
              </a:lnSpc>
              <a:spcBef>
                <a:spcPts val="100"/>
              </a:spcBef>
              <a:buSzPct val="94117"/>
              <a:buFont typeface="Arial"/>
              <a:buChar char="•"/>
              <a:tabLst>
                <a:tab pos="89535" algn="l"/>
              </a:tabLst>
            </a:pPr>
            <a:r>
              <a:rPr lang="el-GR" sz="1700" b="1" dirty="0">
                <a:latin typeface="Calibri"/>
                <a:cs typeface="Calibri"/>
              </a:rPr>
              <a:t>Παραδείγματα μη προσωπικών δεδομένων</a:t>
            </a:r>
            <a:r>
              <a:rPr sz="1700" dirty="0">
                <a:latin typeface="Calibri"/>
                <a:cs typeface="Calibri"/>
              </a:rPr>
              <a:t>:</a:t>
            </a:r>
            <a:r>
              <a:rPr sz="1700" spc="-30" dirty="0">
                <a:latin typeface="Calibri"/>
                <a:cs typeface="Calibri"/>
              </a:rPr>
              <a:t> </a:t>
            </a:r>
            <a:r>
              <a:rPr lang="el-GR" sz="1700" dirty="0">
                <a:latin typeface="Calibri"/>
                <a:cs typeface="Calibri"/>
              </a:rPr>
              <a:t>Παραδείγματα μη προσωπικών δεδομένων: συγκεντρωτικά και ανώνυμα σύνολα δεδομένων που χρησιμοποιούνται για την ανάλυση μεγάλων δεδομένων, δεδομένα σχετικά με τη γεωργία υψηλής ακρίβειας που μπορούν να βοηθήσουν στην παρακολούθηση και τη βελτιστοποίηση της χρήσης φυτοφαρμάκων και νερού, ή δεδομένα σχετικά με τις ανάγκες συντήρησης βιομηχανικών μηχανημάτων".</a:t>
            </a:r>
            <a:endParaRPr sz="1700" dirty="0">
              <a:latin typeface="Calibri"/>
              <a:cs typeface="Calibri"/>
            </a:endParaRPr>
          </a:p>
        </p:txBody>
      </p:sp>
      <p:sp>
        <p:nvSpPr>
          <p:cNvPr id="34" name="object 34"/>
          <p:cNvSpPr txBox="1"/>
          <p:nvPr/>
        </p:nvSpPr>
        <p:spPr>
          <a:xfrm>
            <a:off x="988754" y="6163811"/>
            <a:ext cx="9102725" cy="1392689"/>
          </a:xfrm>
          <a:prstGeom prst="rect">
            <a:avLst/>
          </a:prstGeom>
        </p:spPr>
        <p:txBody>
          <a:bodyPr vert="horz" wrap="square" lIns="0" tIns="12700" rIns="0" bIns="0" rtlCol="0">
            <a:spAutoFit/>
          </a:bodyPr>
          <a:lstStyle/>
          <a:p>
            <a:pPr marL="12700" algn="just">
              <a:spcBef>
                <a:spcPts val="100"/>
              </a:spcBef>
            </a:pPr>
            <a:r>
              <a:rPr lang="en-US" sz="2200" i="1" dirty="0">
                <a:latin typeface="Calibri"/>
                <a:cs typeface="Calibri"/>
              </a:rPr>
              <a:t>*(Regulation</a:t>
            </a:r>
            <a:r>
              <a:rPr lang="en-US" sz="2200" i="1" spc="-5" dirty="0">
                <a:latin typeface="Calibri"/>
                <a:cs typeface="Calibri"/>
              </a:rPr>
              <a:t> </a:t>
            </a:r>
            <a:r>
              <a:rPr lang="en-US" sz="2200" i="1" dirty="0">
                <a:latin typeface="Calibri"/>
                <a:cs typeface="Calibri"/>
              </a:rPr>
              <a:t>(EU)</a:t>
            </a:r>
            <a:r>
              <a:rPr lang="en-US" sz="2200" i="1" spc="10" dirty="0">
                <a:latin typeface="Calibri"/>
                <a:cs typeface="Calibri"/>
              </a:rPr>
              <a:t> </a:t>
            </a:r>
            <a:r>
              <a:rPr lang="en-US" sz="2200" i="1" dirty="0">
                <a:latin typeface="Calibri"/>
                <a:cs typeface="Calibri"/>
              </a:rPr>
              <a:t>2018/1807</a:t>
            </a:r>
            <a:r>
              <a:rPr lang="en-US" sz="2200" i="1" spc="5" dirty="0">
                <a:latin typeface="Calibri"/>
                <a:cs typeface="Calibri"/>
              </a:rPr>
              <a:t> </a:t>
            </a:r>
            <a:r>
              <a:rPr lang="en-US" sz="2200" i="1" dirty="0">
                <a:latin typeface="Calibri"/>
                <a:cs typeface="Calibri"/>
              </a:rPr>
              <a:t>of</a:t>
            </a:r>
            <a:r>
              <a:rPr lang="en-US" sz="2200" i="1" spc="-5" dirty="0">
                <a:latin typeface="Calibri"/>
                <a:cs typeface="Calibri"/>
              </a:rPr>
              <a:t> </a:t>
            </a:r>
            <a:r>
              <a:rPr lang="en-US" sz="2200" i="1" dirty="0">
                <a:latin typeface="Calibri"/>
                <a:cs typeface="Calibri"/>
              </a:rPr>
              <a:t>the European</a:t>
            </a:r>
            <a:r>
              <a:rPr lang="en-US" sz="2200" i="1" spc="10" dirty="0">
                <a:latin typeface="Calibri"/>
                <a:cs typeface="Calibri"/>
              </a:rPr>
              <a:t> </a:t>
            </a:r>
            <a:r>
              <a:rPr lang="en-US" sz="2200" i="1" dirty="0">
                <a:latin typeface="Calibri"/>
                <a:cs typeface="Calibri"/>
              </a:rPr>
              <a:t>Parliament</a:t>
            </a:r>
            <a:r>
              <a:rPr lang="en-US" sz="2200" i="1" spc="10" dirty="0">
                <a:latin typeface="Calibri"/>
                <a:cs typeface="Calibri"/>
              </a:rPr>
              <a:t> </a:t>
            </a:r>
            <a:r>
              <a:rPr lang="en-US" sz="2200" i="1" dirty="0">
                <a:latin typeface="Calibri"/>
                <a:cs typeface="Calibri"/>
              </a:rPr>
              <a:t>and</a:t>
            </a:r>
            <a:r>
              <a:rPr lang="en-US" sz="2200" i="1" spc="5" dirty="0">
                <a:latin typeface="Calibri"/>
                <a:cs typeface="Calibri"/>
              </a:rPr>
              <a:t> </a:t>
            </a:r>
            <a:r>
              <a:rPr lang="en-US" sz="2200" i="1" dirty="0">
                <a:latin typeface="Calibri"/>
                <a:cs typeface="Calibri"/>
              </a:rPr>
              <a:t>of the</a:t>
            </a:r>
            <a:r>
              <a:rPr lang="en-US" sz="2200" i="1" spc="10" dirty="0">
                <a:latin typeface="Calibri"/>
                <a:cs typeface="Calibri"/>
              </a:rPr>
              <a:t> </a:t>
            </a:r>
            <a:r>
              <a:rPr lang="en-US" sz="2200" i="1" dirty="0">
                <a:latin typeface="Calibri"/>
                <a:cs typeface="Calibri"/>
              </a:rPr>
              <a:t>Council</a:t>
            </a:r>
            <a:r>
              <a:rPr lang="en-US" sz="2200" i="1" spc="10" dirty="0">
                <a:latin typeface="Calibri"/>
                <a:cs typeface="Calibri"/>
              </a:rPr>
              <a:t> </a:t>
            </a:r>
            <a:r>
              <a:rPr lang="en-US" sz="2200" i="1" spc="-25" dirty="0">
                <a:latin typeface="Calibri"/>
                <a:cs typeface="Calibri"/>
              </a:rPr>
              <a:t>of</a:t>
            </a:r>
            <a:endParaRPr lang="en-US" sz="2200" dirty="0">
              <a:latin typeface="Calibri"/>
              <a:cs typeface="Calibri"/>
            </a:endParaRPr>
          </a:p>
          <a:p>
            <a:pPr marL="12700" algn="just">
              <a:spcBef>
                <a:spcPts val="100"/>
              </a:spcBef>
            </a:pPr>
            <a:r>
              <a:rPr lang="el-GR" sz="2200" i="1" dirty="0">
                <a:latin typeface="Calibri"/>
                <a:cs typeface="Calibri"/>
              </a:rPr>
              <a:t> </a:t>
            </a:r>
            <a:r>
              <a:rPr sz="2200" i="1" dirty="0">
                <a:latin typeface="Calibri"/>
                <a:cs typeface="Calibri"/>
              </a:rPr>
              <a:t>14</a:t>
            </a:r>
            <a:r>
              <a:rPr sz="2200" i="1" spc="-10" dirty="0">
                <a:latin typeface="Calibri"/>
                <a:cs typeface="Calibri"/>
              </a:rPr>
              <a:t> </a:t>
            </a:r>
            <a:r>
              <a:rPr sz="2200" i="1" dirty="0">
                <a:latin typeface="Calibri"/>
                <a:cs typeface="Calibri"/>
              </a:rPr>
              <a:t>November 2018</a:t>
            </a:r>
            <a:r>
              <a:rPr sz="2200" i="1" spc="-5" dirty="0">
                <a:latin typeface="Calibri"/>
                <a:cs typeface="Calibri"/>
              </a:rPr>
              <a:t> </a:t>
            </a:r>
            <a:r>
              <a:rPr sz="2200" i="1" dirty="0">
                <a:latin typeface="Calibri"/>
                <a:cs typeface="Calibri"/>
              </a:rPr>
              <a:t>on</a:t>
            </a:r>
            <a:r>
              <a:rPr sz="2200" i="1" spc="10" dirty="0">
                <a:latin typeface="Calibri"/>
                <a:cs typeface="Calibri"/>
              </a:rPr>
              <a:t> </a:t>
            </a:r>
            <a:r>
              <a:rPr sz="2200" i="1" dirty="0">
                <a:latin typeface="Calibri"/>
                <a:cs typeface="Calibri"/>
              </a:rPr>
              <a:t>a</a:t>
            </a:r>
            <a:r>
              <a:rPr sz="2200" i="1" spc="10" dirty="0">
                <a:latin typeface="Calibri"/>
                <a:cs typeface="Calibri"/>
              </a:rPr>
              <a:t> </a:t>
            </a:r>
            <a:r>
              <a:rPr sz="2200" i="1" dirty="0">
                <a:latin typeface="Calibri"/>
                <a:cs typeface="Calibri"/>
              </a:rPr>
              <a:t>framework</a:t>
            </a:r>
            <a:r>
              <a:rPr sz="2200" i="1" spc="15" dirty="0">
                <a:latin typeface="Calibri"/>
                <a:cs typeface="Calibri"/>
              </a:rPr>
              <a:t> </a:t>
            </a:r>
            <a:r>
              <a:rPr sz="2200" i="1" dirty="0">
                <a:latin typeface="Calibri"/>
                <a:cs typeface="Calibri"/>
              </a:rPr>
              <a:t>for the</a:t>
            </a:r>
            <a:r>
              <a:rPr sz="2200" i="1" spc="5" dirty="0">
                <a:latin typeface="Calibri"/>
                <a:cs typeface="Calibri"/>
              </a:rPr>
              <a:t> </a:t>
            </a:r>
            <a:r>
              <a:rPr sz="2200" i="1" dirty="0">
                <a:latin typeface="Calibri"/>
                <a:cs typeface="Calibri"/>
              </a:rPr>
              <a:t>free flow</a:t>
            </a:r>
            <a:r>
              <a:rPr sz="2200" i="1" spc="10" dirty="0">
                <a:latin typeface="Calibri"/>
                <a:cs typeface="Calibri"/>
              </a:rPr>
              <a:t> </a:t>
            </a:r>
            <a:r>
              <a:rPr sz="2200" i="1" dirty="0">
                <a:latin typeface="Calibri"/>
                <a:cs typeface="Calibri"/>
              </a:rPr>
              <a:t>of non-personal</a:t>
            </a:r>
            <a:r>
              <a:rPr sz="2200" i="1" spc="5" dirty="0">
                <a:latin typeface="Calibri"/>
                <a:cs typeface="Calibri"/>
              </a:rPr>
              <a:t> </a:t>
            </a:r>
            <a:r>
              <a:rPr sz="2200" i="1" dirty="0">
                <a:latin typeface="Calibri"/>
                <a:cs typeface="Calibri"/>
              </a:rPr>
              <a:t>data</a:t>
            </a:r>
            <a:r>
              <a:rPr sz="2200" i="1" spc="10" dirty="0">
                <a:latin typeface="Calibri"/>
                <a:cs typeface="Calibri"/>
              </a:rPr>
              <a:t> </a:t>
            </a:r>
            <a:r>
              <a:rPr sz="2200" i="1" dirty="0">
                <a:latin typeface="Calibri"/>
                <a:cs typeface="Calibri"/>
              </a:rPr>
              <a:t>in</a:t>
            </a:r>
            <a:r>
              <a:rPr sz="2200" i="1" spc="10" dirty="0">
                <a:latin typeface="Calibri"/>
                <a:cs typeface="Calibri"/>
              </a:rPr>
              <a:t> </a:t>
            </a:r>
            <a:r>
              <a:rPr sz="2200" i="1" spc="-25" dirty="0">
                <a:latin typeface="Calibri"/>
                <a:cs typeface="Calibri"/>
              </a:rPr>
              <a:t>the</a:t>
            </a:r>
            <a:r>
              <a:rPr lang="el-GR" sz="2200" i="1" spc="-25" dirty="0">
                <a:latin typeface="Calibri"/>
                <a:cs typeface="Calibri"/>
              </a:rPr>
              <a:t> </a:t>
            </a:r>
            <a:r>
              <a:rPr lang="en-GB" sz="2200" i="1" dirty="0">
                <a:latin typeface="Calibri"/>
                <a:cs typeface="Calibri"/>
              </a:rPr>
              <a:t>European</a:t>
            </a:r>
            <a:r>
              <a:rPr lang="en-GB" sz="2200" i="1" spc="25" dirty="0">
                <a:latin typeface="Calibri"/>
                <a:cs typeface="Calibri"/>
              </a:rPr>
              <a:t> </a:t>
            </a:r>
            <a:r>
              <a:rPr lang="en-GB" sz="2200" i="1" spc="-10" dirty="0">
                <a:latin typeface="Calibri"/>
                <a:cs typeface="Calibri"/>
              </a:rPr>
              <a:t>Union)</a:t>
            </a:r>
            <a:endParaRPr lang="en-GB" sz="2200" dirty="0">
              <a:latin typeface="Calibri"/>
              <a:cs typeface="Calibri"/>
            </a:endParaRPr>
          </a:p>
          <a:p>
            <a:pPr marL="12700" algn="just">
              <a:lnSpc>
                <a:spcPct val="100000"/>
              </a:lnSpc>
              <a:spcBef>
                <a:spcPts val="100"/>
              </a:spcBef>
            </a:pPr>
            <a:endParaRPr sz="22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object 27"/>
          <p:cNvSpPr txBox="1">
            <a:spLocks noGrp="1"/>
          </p:cNvSpPr>
          <p:nvPr>
            <p:ph type="title"/>
          </p:nvPr>
        </p:nvSpPr>
        <p:spPr>
          <a:xfrm>
            <a:off x="850900" y="501650"/>
            <a:ext cx="8610600" cy="1985800"/>
          </a:xfrm>
          <a:prstGeom prst="rect">
            <a:avLst/>
          </a:prstGeom>
        </p:spPr>
        <p:txBody>
          <a:bodyPr vert="horz" wrap="square" lIns="0" tIns="15875" rIns="0" bIns="0" rtlCol="0">
            <a:spAutoFit/>
          </a:bodyPr>
          <a:lstStyle/>
          <a:p>
            <a:pPr marL="12700" algn="l">
              <a:spcBef>
                <a:spcPts val="125"/>
              </a:spcBef>
            </a:pPr>
            <a:r>
              <a:rPr lang="el-GR" sz="3200" dirty="0">
                <a:solidFill>
                  <a:srgbClr val="006FC0"/>
                </a:solidFill>
              </a:rPr>
              <a:t>Ο ορισμός των δεδομένων προσωπικού χαρακτήρα για την ΤΝ και τον ΓΚΠΔ </a:t>
            </a:r>
            <a:r>
              <a:rPr sz="3200" spc="-10" dirty="0">
                <a:solidFill>
                  <a:srgbClr val="006FC0"/>
                </a:solidFill>
              </a:rPr>
              <a:t>:</a:t>
            </a:r>
            <a:br>
              <a:rPr lang="el-GR" sz="3200" spc="-10" dirty="0">
                <a:solidFill>
                  <a:srgbClr val="006FC0"/>
                </a:solidFill>
              </a:rPr>
            </a:br>
            <a:r>
              <a:rPr lang="el-GR" sz="3200" dirty="0">
                <a:solidFill>
                  <a:srgbClr val="006FC0"/>
                </a:solidFill>
                <a:latin typeface="Calibri"/>
                <a:cs typeface="Calibri"/>
              </a:rPr>
              <a:t>Επαναταυτοποίηση &amp; περαιτέρω συμπεράσματα</a:t>
            </a:r>
            <a:br>
              <a:rPr lang="en-GB" sz="3200" dirty="0">
                <a:latin typeface="Calibri"/>
                <a:cs typeface="Calibri"/>
              </a:rPr>
            </a:br>
            <a:endParaRPr sz="3200" dirty="0"/>
          </a:p>
        </p:txBody>
      </p:sp>
      <p:sp>
        <p:nvSpPr>
          <p:cNvPr id="40" name="object 40"/>
          <p:cNvSpPr txBox="1"/>
          <p:nvPr/>
        </p:nvSpPr>
        <p:spPr>
          <a:xfrm>
            <a:off x="850900" y="2470226"/>
            <a:ext cx="8436610" cy="2828788"/>
          </a:xfrm>
          <a:prstGeom prst="rect">
            <a:avLst/>
          </a:prstGeom>
        </p:spPr>
        <p:txBody>
          <a:bodyPr vert="horz" wrap="square" lIns="0" tIns="285750" rIns="0" bIns="0" rtlCol="0">
            <a:spAutoFit/>
          </a:bodyPr>
          <a:lstStyle/>
          <a:p>
            <a:pPr marL="12700" marR="109220">
              <a:lnSpc>
                <a:spcPts val="2620"/>
              </a:lnSpc>
              <a:spcBef>
                <a:spcPts val="1715"/>
              </a:spcBef>
            </a:pPr>
            <a:r>
              <a:rPr lang="el-GR" sz="2400" dirty="0">
                <a:latin typeface="Calibri"/>
                <a:cs typeface="Calibri"/>
              </a:rPr>
              <a:t>Σε σχέση με τον ορισμό του ΓΚΠΔ για τα δεδομένα προσωπικού χαρακτήρα, η ΤΝ εγείρει κυρίως δύο βασικά ζητήματα</a:t>
            </a:r>
            <a:r>
              <a:rPr sz="2400" spc="-10" dirty="0">
                <a:latin typeface="Calibri"/>
                <a:cs typeface="Calibri"/>
              </a:rPr>
              <a:t>:</a:t>
            </a:r>
            <a:endParaRPr sz="2400" dirty="0">
              <a:latin typeface="Calibri"/>
              <a:cs typeface="Calibri"/>
            </a:endParaRPr>
          </a:p>
          <a:p>
            <a:pPr marL="450215" indent="-438150">
              <a:lnSpc>
                <a:spcPts val="2735"/>
              </a:lnSpc>
              <a:spcBef>
                <a:spcPts val="480"/>
              </a:spcBef>
              <a:buAutoNum type="arabicParenBoth"/>
              <a:tabLst>
                <a:tab pos="450850" algn="l"/>
              </a:tabLst>
            </a:pPr>
            <a:r>
              <a:rPr lang="el-GR" sz="2400" dirty="0">
                <a:latin typeface="Calibri"/>
                <a:cs typeface="Calibri"/>
              </a:rPr>
              <a:t>την "επαναπροσωποποίηση" των ανώνυμων δεδομένων, δηλαδή την </a:t>
            </a:r>
            <a:r>
              <a:rPr lang="el-GR" sz="2400" b="1" dirty="0">
                <a:solidFill>
                  <a:srgbClr val="C00000"/>
                </a:solidFill>
                <a:latin typeface="Calibri"/>
                <a:cs typeface="Calibri"/>
              </a:rPr>
              <a:t>επαναταυτοποίηση</a:t>
            </a:r>
            <a:r>
              <a:rPr lang="el-GR" sz="2400" dirty="0">
                <a:latin typeface="Calibri"/>
                <a:cs typeface="Calibri"/>
              </a:rPr>
              <a:t> των ατόμων με τα οποία σχετίζονται τα δεδομένα αυτά,</a:t>
            </a:r>
            <a:r>
              <a:rPr sz="2400" spc="-10" dirty="0">
                <a:latin typeface="Calibri"/>
                <a:cs typeface="Calibri"/>
              </a:rPr>
              <a:t>;</a:t>
            </a:r>
            <a:endParaRPr sz="2400" dirty="0">
              <a:latin typeface="Calibri"/>
              <a:cs typeface="Calibri"/>
            </a:endParaRPr>
          </a:p>
          <a:p>
            <a:pPr marL="450850" marR="5715" indent="-438784">
              <a:lnSpc>
                <a:spcPts val="2470"/>
              </a:lnSpc>
              <a:spcBef>
                <a:spcPts val="950"/>
              </a:spcBef>
              <a:buAutoNum type="arabicParenBoth" startAt="2"/>
              <a:tabLst>
                <a:tab pos="450850" algn="l"/>
              </a:tabLst>
            </a:pPr>
            <a:r>
              <a:rPr lang="el-GR" sz="2400" dirty="0">
                <a:latin typeface="Calibri"/>
                <a:cs typeface="Calibri"/>
              </a:rPr>
              <a:t>η</a:t>
            </a:r>
            <a:r>
              <a:rPr sz="2400" spc="-95" dirty="0">
                <a:latin typeface="Calibri"/>
                <a:cs typeface="Calibri"/>
              </a:rPr>
              <a:t> </a:t>
            </a:r>
            <a:r>
              <a:rPr lang="el-GR" sz="2400" b="1" spc="-10" dirty="0">
                <a:solidFill>
                  <a:srgbClr val="C00000"/>
                </a:solidFill>
                <a:latin typeface="Calibri"/>
                <a:cs typeface="Calibri"/>
              </a:rPr>
              <a:t>συνεπαγωγή </a:t>
            </a:r>
            <a:r>
              <a:rPr sz="2400" b="1" spc="-65" dirty="0">
                <a:solidFill>
                  <a:srgbClr val="C00000"/>
                </a:solidFill>
                <a:latin typeface="Calibri"/>
                <a:cs typeface="Calibri"/>
              </a:rPr>
              <a:t> </a:t>
            </a:r>
            <a:r>
              <a:rPr lang="el-GR" sz="2400" dirty="0">
                <a:latin typeface="Calibri"/>
                <a:cs typeface="Calibri"/>
              </a:rPr>
              <a:t>περαιτέρω προσωπικών πληροφοριών από τα ήδη διαθέσιμα προσωπικά δεδομένα</a:t>
            </a:r>
            <a:r>
              <a:rPr sz="2400" spc="-10" dirty="0">
                <a:latin typeface="Calibri"/>
                <a:cs typeface="Calibri"/>
              </a:rPr>
              <a:t>.</a:t>
            </a:r>
            <a:endParaRPr sz="24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31830" y="750184"/>
            <a:ext cx="8603615" cy="835533"/>
          </a:xfrm>
          <a:prstGeom prst="rect">
            <a:avLst/>
          </a:prstGeom>
        </p:spPr>
        <p:txBody>
          <a:bodyPr vert="horz" wrap="square" lIns="0" tIns="278812" rIns="0" bIns="0" rtlCol="0">
            <a:spAutoFit/>
          </a:bodyPr>
          <a:lstStyle/>
          <a:p>
            <a:pPr marL="12700">
              <a:lnSpc>
                <a:spcPct val="100000"/>
              </a:lnSpc>
              <a:spcBef>
                <a:spcPts val="125"/>
              </a:spcBef>
            </a:pPr>
            <a:r>
              <a:rPr lang="el-GR" sz="3600" spc="-10" dirty="0">
                <a:solidFill>
                  <a:srgbClr val="006FC0"/>
                </a:solidFill>
              </a:rPr>
              <a:t>Επαναταυτοποίηση</a:t>
            </a:r>
            <a:endParaRPr sz="3600" dirty="0"/>
          </a:p>
        </p:txBody>
      </p:sp>
      <p:sp>
        <p:nvSpPr>
          <p:cNvPr id="4" name="object 4"/>
          <p:cNvSpPr txBox="1"/>
          <p:nvPr/>
        </p:nvSpPr>
        <p:spPr>
          <a:xfrm>
            <a:off x="931830" y="2058637"/>
            <a:ext cx="8707120" cy="1059264"/>
          </a:xfrm>
          <a:prstGeom prst="rect">
            <a:avLst/>
          </a:prstGeom>
        </p:spPr>
        <p:txBody>
          <a:bodyPr vert="horz" wrap="square" lIns="0" tIns="12700" rIns="0" bIns="0" rtlCol="0">
            <a:spAutoFit/>
          </a:bodyPr>
          <a:lstStyle/>
          <a:p>
            <a:pPr marL="12700">
              <a:lnSpc>
                <a:spcPct val="100000"/>
              </a:lnSpc>
              <a:spcBef>
                <a:spcPts val="100"/>
              </a:spcBef>
            </a:pPr>
            <a:r>
              <a:rPr lang="el-GR" sz="1700" dirty="0">
                <a:latin typeface="Calibri"/>
                <a:cs typeface="Calibri"/>
              </a:rPr>
              <a:t>Η ΤΝ και οι μέθοδοι </a:t>
            </a:r>
            <a:r>
              <a:rPr lang="el-GR" sz="1700" b="1" dirty="0">
                <a:latin typeface="Calibri"/>
                <a:cs typeface="Calibri"/>
              </a:rPr>
              <a:t>υπολογιστικής στατιστικής </a:t>
            </a:r>
            <a:r>
              <a:rPr lang="el-GR" sz="1700" dirty="0">
                <a:latin typeface="Calibri"/>
                <a:cs typeface="Calibri"/>
              </a:rPr>
              <a:t>αυξάνουν την αναγνωρισιμότητα των φαινομενικά ανώνυμων δεδομένων, δεδομένου ότι επιτρέπουν τη σύνδεση των μη αναγνωρισμένων δεδομένων (συμπεριλαμβανομένων των δεδομένων που έχουν ανωνυμοποιηθεί ή ψευδωνυμοποιηθεί) με τα ενδιαφερόμενα άτομα.</a:t>
            </a:r>
            <a:endParaRPr sz="1700" dirty="0">
              <a:latin typeface="Calibri"/>
              <a:cs typeface="Calibri"/>
            </a:endParaRPr>
          </a:p>
        </p:txBody>
      </p:sp>
      <p:sp>
        <p:nvSpPr>
          <p:cNvPr id="7" name="object 7"/>
          <p:cNvSpPr txBox="1"/>
          <p:nvPr/>
        </p:nvSpPr>
        <p:spPr>
          <a:xfrm>
            <a:off x="850900" y="3248634"/>
            <a:ext cx="8130573" cy="2771271"/>
          </a:xfrm>
          <a:prstGeom prst="rect">
            <a:avLst/>
          </a:prstGeom>
        </p:spPr>
        <p:txBody>
          <a:bodyPr vert="horz" wrap="square" lIns="0" tIns="12700" rIns="0" bIns="0" rtlCol="0">
            <a:spAutoFit/>
          </a:bodyPr>
          <a:lstStyle/>
          <a:p>
            <a:pPr marL="88900" indent="-76835" algn="just">
              <a:lnSpc>
                <a:spcPts val="1975"/>
              </a:lnSpc>
              <a:spcBef>
                <a:spcPts val="100"/>
              </a:spcBef>
              <a:buSzPct val="94117"/>
              <a:buFont typeface="Arial"/>
              <a:buChar char="•"/>
              <a:tabLst>
                <a:tab pos="89535" algn="l"/>
              </a:tabLst>
            </a:pPr>
            <a:r>
              <a:rPr lang="el-GR" sz="1700" b="1" dirty="0">
                <a:latin typeface="Calibri"/>
                <a:cs typeface="Calibri"/>
              </a:rPr>
              <a:t>Πολλά υποτιθέμενα ανώνυμα σύνολα δεδομένων κυκλοφόρησαν πρόσφατα και επαναπροσδιορίστηκαν.</a:t>
            </a:r>
            <a:endParaRPr sz="1700" dirty="0">
              <a:latin typeface="Calibri"/>
              <a:cs typeface="Calibri"/>
            </a:endParaRPr>
          </a:p>
          <a:p>
            <a:pPr marL="465455" marR="384175" lvl="1" indent="-63500" algn="just">
              <a:lnSpc>
                <a:spcPct val="77100"/>
              </a:lnSpc>
              <a:spcBef>
                <a:spcPts val="315"/>
              </a:spcBef>
              <a:buSzPct val="92857"/>
              <a:buFont typeface="Arial"/>
              <a:buChar char="•"/>
              <a:tabLst>
                <a:tab pos="596900" algn="l"/>
              </a:tabLst>
            </a:pPr>
            <a:r>
              <a:rPr lang="el-GR" sz="1400" dirty="0">
                <a:latin typeface="Calibri"/>
                <a:cs typeface="Calibri"/>
              </a:rPr>
              <a:t>Το 2016, δημοσιογράφοι επαναπροσδιόρισαν πολιτικούς σε ένα ανώνυμο σύνολο δεδομένων ιστορικού περιήγησης 3 εκατομμυρίων Γερμανών πολιτών, αποκαλύπτοντας τις ιατρικές τους πληροφορίες και τις σεξουαλικές τους προτιμήσεις</a:t>
            </a:r>
            <a:r>
              <a:rPr sz="1400" spc="-10" dirty="0">
                <a:latin typeface="Calibri"/>
                <a:cs typeface="Calibri"/>
              </a:rPr>
              <a:t>.</a:t>
            </a:r>
            <a:endParaRPr sz="1400" dirty="0">
              <a:latin typeface="Calibri"/>
              <a:cs typeface="Calibri"/>
            </a:endParaRPr>
          </a:p>
          <a:p>
            <a:pPr marL="465455" marR="104775" lvl="1" indent="-63500" algn="just">
              <a:lnSpc>
                <a:spcPct val="71400"/>
              </a:lnSpc>
              <a:spcBef>
                <a:spcPts val="409"/>
              </a:spcBef>
              <a:buSzPct val="92857"/>
              <a:buFont typeface="Arial"/>
              <a:buChar char="•"/>
              <a:tabLst>
                <a:tab pos="596900" algn="l"/>
              </a:tabLst>
            </a:pPr>
            <a:r>
              <a:rPr lang="el-GR" sz="1400" dirty="0">
                <a:latin typeface="Calibri"/>
                <a:cs typeface="Calibri"/>
              </a:rPr>
              <a:t>Λίγους μήνες νωρίτερα, το Υπουργείο Υγείας της Αυστραλίας δημοσιοποίησε απροσδιόριστους ιατρικούς φακέλους για το 10% του πληθυσμού, με αποτέλεσμα οι ερευνητές να τους επαναπροσδιορίσουν 6 εβδομάδες αργότερα</a:t>
            </a:r>
            <a:r>
              <a:rPr sz="1400" spc="-10" dirty="0">
                <a:latin typeface="Calibri"/>
                <a:cs typeface="Calibri"/>
              </a:rPr>
              <a:t>.</a:t>
            </a:r>
            <a:endParaRPr sz="1400" dirty="0">
              <a:latin typeface="Calibri"/>
              <a:cs typeface="Calibri"/>
            </a:endParaRPr>
          </a:p>
          <a:p>
            <a:pPr marL="464820" lvl="1" indent="-63500" algn="just">
              <a:lnSpc>
                <a:spcPts val="1345"/>
              </a:lnSpc>
              <a:buSzPct val="92857"/>
              <a:buFont typeface="Arial"/>
              <a:buChar char="•"/>
              <a:tabLst>
                <a:tab pos="465455" algn="l"/>
              </a:tabLst>
            </a:pPr>
            <a:r>
              <a:rPr lang="el-GR" sz="1400" dirty="0">
                <a:latin typeface="Calibri"/>
                <a:cs typeface="Calibri"/>
              </a:rPr>
              <a:t>Πριν από αυτό, μελέτες είχαν δείξει ότι τα απροσδιόριστα δεδομένα νοσοκομειακών εξιτηρίων μπορούσαν να επαναπροσδιοριστούν χρησιμοποιώντας βασικά δημογραφικά χαρακτηριστικά και ότι οι διαγνωστικοί κωδικοί, το έτος γέννησης, το φύλο και η εθνικότητα μπορούσαν να ταυτοποιήσουν μοναδικά τους ασθενείς σε δεδομένα γονιδιωματικών μελετών</a:t>
            </a:r>
            <a:r>
              <a:rPr sz="1400" spc="-20" dirty="0">
                <a:latin typeface="Calibri"/>
                <a:cs typeface="Calibri"/>
              </a:rPr>
              <a:t>.</a:t>
            </a:r>
            <a:endParaRPr sz="1400" dirty="0">
              <a:latin typeface="Calibri"/>
              <a:cs typeface="Calibri"/>
            </a:endParaRPr>
          </a:p>
          <a:p>
            <a:pPr marL="465455" marR="5080" lvl="1" indent="-63500" algn="just">
              <a:lnSpc>
                <a:spcPct val="71400"/>
              </a:lnSpc>
              <a:spcBef>
                <a:spcPts val="505"/>
              </a:spcBef>
              <a:buSzPct val="92857"/>
              <a:buFont typeface="Arial"/>
              <a:buChar char="•"/>
              <a:tabLst>
                <a:tab pos="596900" algn="l"/>
              </a:tabLst>
            </a:pPr>
            <a:r>
              <a:rPr lang="el-GR" sz="1400" dirty="0">
                <a:latin typeface="Calibri"/>
                <a:cs typeface="Calibri"/>
              </a:rPr>
              <a:t>Τέλος, οι ερευνητές μπόρεσαν να ταυτοποιήσουν με μοναδικό τρόπο άτομα σε ανώνυμες διαδρομές ταξί στη Νέα Υόρκη27, σε διαδρομές κοινόχρηστων ποδηλάτων στο Λονδίνο, σε δεδομένα μετρό στη Ρίγα και σε σύνολα δεδομένων κινητών τηλεφώνων και πιστωτικών καρτών</a:t>
            </a:r>
            <a:r>
              <a:rPr sz="1400" dirty="0">
                <a:latin typeface="Calibri"/>
                <a:cs typeface="Calibri"/>
              </a:rPr>
              <a:t>.</a:t>
            </a:r>
            <a:r>
              <a:rPr sz="1400" spc="440" dirty="0">
                <a:latin typeface="Calibri"/>
                <a:cs typeface="Calibri"/>
              </a:rPr>
              <a:t> </a:t>
            </a:r>
            <a:r>
              <a:rPr sz="1400" dirty="0">
                <a:latin typeface="Calibri"/>
                <a:cs typeface="Calibri"/>
              </a:rPr>
              <a:t>(Rocher</a:t>
            </a:r>
            <a:r>
              <a:rPr sz="1400" spc="70" dirty="0">
                <a:latin typeface="Calibri"/>
                <a:cs typeface="Calibri"/>
              </a:rPr>
              <a:t> </a:t>
            </a:r>
            <a:r>
              <a:rPr sz="1400" dirty="0">
                <a:latin typeface="Calibri"/>
                <a:cs typeface="Calibri"/>
              </a:rPr>
              <a:t>et</a:t>
            </a:r>
            <a:r>
              <a:rPr sz="1400" spc="75" dirty="0">
                <a:latin typeface="Calibri"/>
                <a:cs typeface="Calibri"/>
              </a:rPr>
              <a:t> </a:t>
            </a:r>
            <a:r>
              <a:rPr sz="1400" dirty="0">
                <a:latin typeface="Calibri"/>
                <a:cs typeface="Calibri"/>
              </a:rPr>
              <a:t>al</a:t>
            </a:r>
            <a:r>
              <a:rPr sz="1400" spc="70" dirty="0">
                <a:latin typeface="Calibri"/>
                <a:cs typeface="Calibri"/>
              </a:rPr>
              <a:t> </a:t>
            </a:r>
            <a:r>
              <a:rPr sz="1400" spc="-10" dirty="0">
                <a:latin typeface="Calibri"/>
                <a:cs typeface="Calibri"/>
              </a:rPr>
              <a:t>2019).</a:t>
            </a:r>
            <a:endParaRPr sz="1400" dirty="0">
              <a:latin typeface="Calibri"/>
              <a:cs typeface="Calibri"/>
            </a:endParaRPr>
          </a:p>
        </p:txBody>
      </p:sp>
      <p:sp>
        <p:nvSpPr>
          <p:cNvPr id="8" name="object 8"/>
          <p:cNvSpPr txBox="1"/>
          <p:nvPr/>
        </p:nvSpPr>
        <p:spPr>
          <a:xfrm>
            <a:off x="931830" y="6140450"/>
            <a:ext cx="7726680" cy="810478"/>
          </a:xfrm>
          <a:prstGeom prst="rect">
            <a:avLst/>
          </a:prstGeom>
        </p:spPr>
        <p:txBody>
          <a:bodyPr vert="horz" wrap="square" lIns="0" tIns="12700" rIns="0" bIns="0" rtlCol="0">
            <a:spAutoFit/>
          </a:bodyPr>
          <a:lstStyle/>
          <a:p>
            <a:pPr marL="12700">
              <a:spcBef>
                <a:spcPts val="100"/>
              </a:spcBef>
            </a:pPr>
            <a:r>
              <a:rPr lang="el-GR" sz="1700" dirty="0">
                <a:latin typeface="Calibri"/>
                <a:cs typeface="Calibri"/>
              </a:rPr>
              <a:t>Η εκ νέου ταυτοποίηση των υποκειμένων των δεδομένων βασίζεται συνήθως σε </a:t>
            </a:r>
            <a:r>
              <a:rPr lang="el-GR" sz="1700" b="1" dirty="0">
                <a:latin typeface="Calibri"/>
                <a:cs typeface="Calibri"/>
              </a:rPr>
              <a:t>στατιστικούς συσχετισμούς μεταξύ μη ταυτοποιημένων δεδομένων και προσωπικών δεδομένων </a:t>
            </a:r>
            <a:r>
              <a:rPr lang="el-GR" sz="1700" dirty="0">
                <a:latin typeface="Calibri"/>
                <a:cs typeface="Calibri"/>
              </a:rPr>
              <a:t>που αφορούν τα ίδια άτομα.</a:t>
            </a:r>
            <a:endParaRPr sz="1700" dirty="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bject 14"/>
          <p:cNvSpPr txBox="1">
            <a:spLocks noGrp="1"/>
          </p:cNvSpPr>
          <p:nvPr>
            <p:ph type="title"/>
          </p:nvPr>
        </p:nvSpPr>
        <p:spPr>
          <a:xfrm>
            <a:off x="805816" y="850900"/>
            <a:ext cx="2856865" cy="1371914"/>
          </a:xfrm>
          <a:prstGeom prst="rect">
            <a:avLst/>
          </a:prstGeom>
        </p:spPr>
        <p:txBody>
          <a:bodyPr vert="horz" wrap="square" lIns="0" tIns="40640" rIns="0" bIns="0" rtlCol="0">
            <a:spAutoFit/>
          </a:bodyPr>
          <a:lstStyle/>
          <a:p>
            <a:pPr marL="12700" marR="5080">
              <a:lnSpc>
                <a:spcPct val="92300"/>
              </a:lnSpc>
              <a:spcBef>
                <a:spcPts val="320"/>
              </a:spcBef>
            </a:pPr>
            <a:r>
              <a:rPr lang="el-GR" sz="2350" dirty="0"/>
              <a:t>Η σύνδεση μεταξύ ταυτοποιημένων και από-ταυτοποιημένων δεδομένων</a:t>
            </a:r>
            <a:endParaRPr sz="2350" dirty="0"/>
          </a:p>
        </p:txBody>
      </p:sp>
      <p:sp>
        <p:nvSpPr>
          <p:cNvPr id="15" name="object 15"/>
          <p:cNvSpPr txBox="1"/>
          <p:nvPr/>
        </p:nvSpPr>
        <p:spPr>
          <a:xfrm>
            <a:off x="653794" y="2724828"/>
            <a:ext cx="3093849" cy="3560655"/>
          </a:xfrm>
          <a:prstGeom prst="rect">
            <a:avLst/>
          </a:prstGeom>
        </p:spPr>
        <p:txBody>
          <a:bodyPr vert="horz" wrap="square" lIns="0" tIns="40005" rIns="0" bIns="0" rtlCol="0">
            <a:spAutoFit/>
          </a:bodyPr>
          <a:lstStyle/>
          <a:p>
            <a:pPr marL="12700" marR="5080" algn="just">
              <a:lnSpc>
                <a:spcPct val="89400"/>
              </a:lnSpc>
              <a:spcBef>
                <a:spcPts val="315"/>
              </a:spcBef>
            </a:pPr>
            <a:r>
              <a:rPr lang="el-GR" sz="1600" dirty="0">
                <a:latin typeface="+mj-lt"/>
              </a:rPr>
              <a:t>Το διάγραμμα απεικονίζει τη σύνδεση μεταξύ ενός ταυτοποιημένου και ενός αποταυτοποιημένου συνόλου δεδομένων που επέτρεψε την εκ νέου ταυτοποίηση του φακέλου υγείας του κυβερνήτη της Μασαχουσέτης. Το αποτέλεσμα αυτό προέκυψε με την αναζήτηση </a:t>
            </a:r>
            <a:r>
              <a:rPr lang="el-GR" sz="1600" dirty="0" err="1">
                <a:latin typeface="+mj-lt"/>
              </a:rPr>
              <a:t>απο</a:t>
            </a:r>
            <a:r>
              <a:rPr lang="el-GR" sz="1600" dirty="0">
                <a:latin typeface="+mj-lt"/>
              </a:rPr>
              <a:t>-ταυτοποιημένων δεδομένων, όπως οι πληροφορίες σχετικά με την εισαγωγή στο νοσοκομείο, που αντιστοιχούσαν στην ημερομηνία γέννησης, τον ταχυδρομικό κώδικα και το φύλο του κυβερνήτη.</a:t>
            </a:r>
            <a:br>
              <a:rPr lang="el-GR" sz="1600" dirty="0">
                <a:latin typeface="+mj-lt"/>
              </a:rPr>
            </a:br>
            <a:endParaRPr sz="1700" dirty="0">
              <a:latin typeface="+mj-lt"/>
              <a:cs typeface="Calibri"/>
            </a:endParaRPr>
          </a:p>
        </p:txBody>
      </p:sp>
      <p:grpSp>
        <p:nvGrpSpPr>
          <p:cNvPr id="16" name="object 16"/>
          <p:cNvGrpSpPr/>
          <p:nvPr/>
        </p:nvGrpSpPr>
        <p:grpSpPr>
          <a:xfrm>
            <a:off x="4105275" y="850900"/>
            <a:ext cx="6435725" cy="5842000"/>
            <a:chOff x="4105275" y="850900"/>
            <a:chExt cx="6435725" cy="5842000"/>
          </a:xfrm>
        </p:grpSpPr>
        <p:sp>
          <p:nvSpPr>
            <p:cNvPr id="17" name="object 17"/>
            <p:cNvSpPr/>
            <p:nvPr/>
          </p:nvSpPr>
          <p:spPr>
            <a:xfrm>
              <a:off x="4105275" y="850900"/>
              <a:ext cx="6435725" cy="5842000"/>
            </a:xfrm>
            <a:custGeom>
              <a:avLst/>
              <a:gdLst/>
              <a:ahLst/>
              <a:cxnLst/>
              <a:rect l="l" t="t" r="r" b="b"/>
              <a:pathLst>
                <a:path w="6435725" h="5842000">
                  <a:moveTo>
                    <a:pt x="6435725" y="5842000"/>
                  </a:moveTo>
                  <a:lnTo>
                    <a:pt x="0" y="5842000"/>
                  </a:lnTo>
                  <a:lnTo>
                    <a:pt x="0" y="0"/>
                  </a:lnTo>
                  <a:lnTo>
                    <a:pt x="6435725" y="0"/>
                  </a:lnTo>
                  <a:lnTo>
                    <a:pt x="6435725" y="5842000"/>
                  </a:lnTo>
                  <a:close/>
                </a:path>
              </a:pathLst>
            </a:custGeom>
            <a:solidFill>
              <a:srgbClr val="C7C9C9"/>
            </a:solidFill>
          </p:spPr>
          <p:txBody>
            <a:bodyPr wrap="square" lIns="0" tIns="0" rIns="0" bIns="0" rtlCol="0"/>
            <a:lstStyle/>
            <a:p>
              <a:endParaRPr/>
            </a:p>
          </p:txBody>
        </p:sp>
        <p:pic>
          <p:nvPicPr>
            <p:cNvPr id="18" name="object 18"/>
            <p:cNvPicPr/>
            <p:nvPr/>
          </p:nvPicPr>
          <p:blipFill>
            <a:blip r:embed="rId2" cstate="print"/>
            <a:stretch>
              <a:fillRect/>
            </a:stretch>
          </p:blipFill>
          <p:spPr>
            <a:xfrm>
              <a:off x="4465320" y="1286763"/>
              <a:ext cx="5718048" cy="4998720"/>
            </a:xfrm>
            <a:prstGeom prst="rect">
              <a:avLst/>
            </a:prstGeom>
          </p:spPr>
        </p:pic>
        <p:sp>
          <p:nvSpPr>
            <p:cNvPr id="19" name="object 19"/>
            <p:cNvSpPr/>
            <p:nvPr/>
          </p:nvSpPr>
          <p:spPr>
            <a:xfrm>
              <a:off x="4518228" y="1326052"/>
              <a:ext cx="5610225" cy="4889500"/>
            </a:xfrm>
            <a:custGeom>
              <a:avLst/>
              <a:gdLst/>
              <a:ahLst/>
              <a:cxnLst/>
              <a:rect l="l" t="t" r="r" b="b"/>
              <a:pathLst>
                <a:path w="5610225" h="4889500">
                  <a:moveTo>
                    <a:pt x="5610174" y="4888906"/>
                  </a:moveTo>
                  <a:lnTo>
                    <a:pt x="0" y="4888906"/>
                  </a:lnTo>
                  <a:lnTo>
                    <a:pt x="0" y="0"/>
                  </a:lnTo>
                  <a:lnTo>
                    <a:pt x="5610174" y="0"/>
                  </a:lnTo>
                  <a:lnTo>
                    <a:pt x="5610174" y="4888906"/>
                  </a:lnTo>
                  <a:close/>
                </a:path>
              </a:pathLst>
            </a:custGeom>
            <a:solidFill>
              <a:srgbClr val="FFFFFF"/>
            </a:solidFill>
          </p:spPr>
          <p:txBody>
            <a:bodyPr wrap="square" lIns="0" tIns="0" rIns="0" bIns="0" rtlCol="0"/>
            <a:lstStyle/>
            <a:p>
              <a:endParaRPr/>
            </a:p>
          </p:txBody>
        </p:sp>
        <p:sp>
          <p:nvSpPr>
            <p:cNvPr id="20" name="object 20"/>
            <p:cNvSpPr/>
            <p:nvPr/>
          </p:nvSpPr>
          <p:spPr>
            <a:xfrm>
              <a:off x="4518228" y="1326052"/>
              <a:ext cx="5610225" cy="4889500"/>
            </a:xfrm>
            <a:custGeom>
              <a:avLst/>
              <a:gdLst/>
              <a:ahLst/>
              <a:cxnLst/>
              <a:rect l="l" t="t" r="r" b="b"/>
              <a:pathLst>
                <a:path w="5610225" h="4889500">
                  <a:moveTo>
                    <a:pt x="0" y="0"/>
                  </a:moveTo>
                  <a:lnTo>
                    <a:pt x="5610174" y="0"/>
                  </a:lnTo>
                  <a:lnTo>
                    <a:pt x="5610174" y="4888906"/>
                  </a:lnTo>
                  <a:lnTo>
                    <a:pt x="0" y="4888906"/>
                  </a:lnTo>
                  <a:lnTo>
                    <a:pt x="0" y="0"/>
                  </a:lnTo>
                  <a:close/>
                </a:path>
              </a:pathLst>
            </a:custGeom>
            <a:ln w="8114">
              <a:solidFill>
                <a:srgbClr val="C7C9C9"/>
              </a:solidFill>
            </a:ln>
          </p:spPr>
          <p:txBody>
            <a:bodyPr wrap="square" lIns="0" tIns="0" rIns="0" bIns="0" rtlCol="0"/>
            <a:lstStyle/>
            <a:p>
              <a:endParaRPr/>
            </a:p>
          </p:txBody>
        </p:sp>
        <p:pic>
          <p:nvPicPr>
            <p:cNvPr id="21" name="object 21"/>
            <p:cNvPicPr/>
            <p:nvPr/>
          </p:nvPicPr>
          <p:blipFill>
            <a:blip r:embed="rId3" cstate="print"/>
            <a:stretch>
              <a:fillRect/>
            </a:stretch>
          </p:blipFill>
          <p:spPr>
            <a:xfrm>
              <a:off x="4758644" y="2007913"/>
              <a:ext cx="5128940" cy="3525208"/>
            </a:xfrm>
            <a:prstGeom prst="rect">
              <a:avLst/>
            </a:prstGeom>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bject 14"/>
          <p:cNvSpPr txBox="1">
            <a:spLocks noGrp="1"/>
          </p:cNvSpPr>
          <p:nvPr>
            <p:ph type="title"/>
          </p:nvPr>
        </p:nvSpPr>
        <p:spPr>
          <a:xfrm>
            <a:off x="791631" y="850900"/>
            <a:ext cx="2856865" cy="1371914"/>
          </a:xfrm>
          <a:prstGeom prst="rect">
            <a:avLst/>
          </a:prstGeom>
        </p:spPr>
        <p:txBody>
          <a:bodyPr vert="horz" wrap="square" lIns="0" tIns="40640" rIns="0" bIns="0" rtlCol="0">
            <a:spAutoFit/>
          </a:bodyPr>
          <a:lstStyle/>
          <a:p>
            <a:pPr marL="12700" marR="5080">
              <a:lnSpc>
                <a:spcPct val="92300"/>
              </a:lnSpc>
              <a:spcBef>
                <a:spcPts val="320"/>
              </a:spcBef>
            </a:pPr>
            <a:r>
              <a:rPr lang="el-GR" sz="2350" dirty="0"/>
              <a:t>Η σύνδεση μεταξύ ταυτοποιημένων και απο-ταυτοποιημένων δεδομένων</a:t>
            </a:r>
            <a:endParaRPr sz="2350" dirty="0"/>
          </a:p>
        </p:txBody>
      </p:sp>
      <p:sp>
        <p:nvSpPr>
          <p:cNvPr id="15" name="object 15"/>
          <p:cNvSpPr txBox="1"/>
          <p:nvPr/>
        </p:nvSpPr>
        <p:spPr>
          <a:xfrm>
            <a:off x="791630" y="2406650"/>
            <a:ext cx="3018987" cy="4729756"/>
          </a:xfrm>
          <a:prstGeom prst="rect">
            <a:avLst/>
          </a:prstGeom>
        </p:spPr>
        <p:txBody>
          <a:bodyPr vert="horz" wrap="square" lIns="0" tIns="45720" rIns="0" bIns="0" rtlCol="0">
            <a:spAutoFit/>
          </a:bodyPr>
          <a:lstStyle/>
          <a:p>
            <a:pPr marL="12700" marR="5080" algn="l">
              <a:lnSpc>
                <a:spcPct val="88500"/>
              </a:lnSpc>
              <a:spcBef>
                <a:spcPts val="360"/>
              </a:spcBef>
            </a:pPr>
            <a:r>
              <a:rPr lang="el-GR" sz="1900" b="1" dirty="0">
                <a:latin typeface="Calibri"/>
                <a:cs typeface="Calibri"/>
              </a:rPr>
              <a:t>Η περίπτωση της βάσης δεδομένων τιμών του </a:t>
            </a:r>
            <a:r>
              <a:rPr lang="el-GR" sz="1900" b="1" dirty="0" err="1">
                <a:latin typeface="Calibri"/>
                <a:cs typeface="Calibri"/>
              </a:rPr>
              <a:t>Netflix</a:t>
            </a:r>
            <a:r>
              <a:rPr lang="el-GR" sz="1900" dirty="0">
                <a:latin typeface="Calibri"/>
                <a:cs typeface="Calibri"/>
              </a:rPr>
              <a:t>, στην οποία οι ανώνυμες αξιολογήσεις ταινιών μπορούσαν να ταυτοποιηθούν εκ νέου με τη σύνδεσή τους με μη ανώνυμες αξιολογήσεις στην </a:t>
            </a:r>
            <a:r>
              <a:rPr lang="el-GR" sz="1900" dirty="0" err="1">
                <a:latin typeface="Calibri"/>
                <a:cs typeface="Calibri"/>
              </a:rPr>
              <a:t>IMDb</a:t>
            </a:r>
            <a:r>
              <a:rPr lang="el-GR" sz="1900" dirty="0">
                <a:latin typeface="Calibri"/>
                <a:cs typeface="Calibri"/>
              </a:rPr>
              <a:t> (Internet </a:t>
            </a:r>
            <a:r>
              <a:rPr lang="el-GR" sz="1900" dirty="0" err="1">
                <a:latin typeface="Calibri"/>
                <a:cs typeface="Calibri"/>
              </a:rPr>
              <a:t>Movie</a:t>
            </a:r>
            <a:r>
              <a:rPr lang="el-GR" sz="1900" dirty="0">
                <a:latin typeface="Calibri"/>
                <a:cs typeface="Calibri"/>
              </a:rPr>
              <a:t> </a:t>
            </a:r>
            <a:r>
              <a:rPr lang="el-GR" sz="1900" dirty="0" err="1">
                <a:latin typeface="Calibri"/>
                <a:cs typeface="Calibri"/>
              </a:rPr>
              <a:t>Database</a:t>
            </a:r>
            <a:r>
              <a:rPr lang="el-GR" sz="1900" dirty="0">
                <a:latin typeface="Calibri"/>
                <a:cs typeface="Calibri"/>
              </a:rPr>
              <a:t>). Στην πραγματικότητα, γνωρίζοντας μόνο δύο μη ανώνυμες αξιολογήσεις ενός χρήστη της </a:t>
            </a:r>
            <a:r>
              <a:rPr lang="el-GR" sz="1900" dirty="0" err="1">
                <a:latin typeface="Calibri"/>
                <a:cs typeface="Calibri"/>
              </a:rPr>
              <a:t>IMDb</a:t>
            </a:r>
            <a:r>
              <a:rPr lang="el-GR" sz="1900" dirty="0">
                <a:latin typeface="Calibri"/>
                <a:cs typeface="Calibri"/>
              </a:rPr>
              <a:t>, ήταν δυνατή η ταυτοποίηση των αξιολογήσεων του ίδιου χρήστη στην ανώνυμη βάση δεδομένων.</a:t>
            </a:r>
            <a:endParaRPr sz="1900" dirty="0">
              <a:latin typeface="Calibri"/>
              <a:cs typeface="Calibri"/>
            </a:endParaRPr>
          </a:p>
        </p:txBody>
      </p:sp>
      <p:grpSp>
        <p:nvGrpSpPr>
          <p:cNvPr id="16" name="object 16"/>
          <p:cNvGrpSpPr/>
          <p:nvPr/>
        </p:nvGrpSpPr>
        <p:grpSpPr>
          <a:xfrm>
            <a:off x="4105275" y="850900"/>
            <a:ext cx="6435725" cy="5842000"/>
            <a:chOff x="4105275" y="850900"/>
            <a:chExt cx="6435725" cy="5842000"/>
          </a:xfrm>
        </p:grpSpPr>
        <p:sp>
          <p:nvSpPr>
            <p:cNvPr id="17" name="object 17"/>
            <p:cNvSpPr/>
            <p:nvPr/>
          </p:nvSpPr>
          <p:spPr>
            <a:xfrm>
              <a:off x="4105275" y="850900"/>
              <a:ext cx="6435725" cy="5842000"/>
            </a:xfrm>
            <a:custGeom>
              <a:avLst/>
              <a:gdLst/>
              <a:ahLst/>
              <a:cxnLst/>
              <a:rect l="l" t="t" r="r" b="b"/>
              <a:pathLst>
                <a:path w="6435725" h="5842000">
                  <a:moveTo>
                    <a:pt x="6435725" y="5842000"/>
                  </a:moveTo>
                  <a:lnTo>
                    <a:pt x="0" y="5842000"/>
                  </a:lnTo>
                  <a:lnTo>
                    <a:pt x="0" y="0"/>
                  </a:lnTo>
                  <a:lnTo>
                    <a:pt x="6435725" y="0"/>
                  </a:lnTo>
                  <a:lnTo>
                    <a:pt x="6435725" y="5842000"/>
                  </a:lnTo>
                  <a:close/>
                </a:path>
              </a:pathLst>
            </a:custGeom>
            <a:solidFill>
              <a:srgbClr val="C7C9C9"/>
            </a:solidFill>
          </p:spPr>
          <p:txBody>
            <a:bodyPr wrap="square" lIns="0" tIns="0" rIns="0" bIns="0" rtlCol="0"/>
            <a:lstStyle/>
            <a:p>
              <a:endParaRPr/>
            </a:p>
          </p:txBody>
        </p:sp>
        <p:pic>
          <p:nvPicPr>
            <p:cNvPr id="18" name="object 18"/>
            <p:cNvPicPr/>
            <p:nvPr/>
          </p:nvPicPr>
          <p:blipFill>
            <a:blip r:embed="rId2" cstate="print"/>
            <a:stretch>
              <a:fillRect/>
            </a:stretch>
          </p:blipFill>
          <p:spPr>
            <a:xfrm>
              <a:off x="4465320" y="1286763"/>
              <a:ext cx="5718048" cy="4998720"/>
            </a:xfrm>
            <a:prstGeom prst="rect">
              <a:avLst/>
            </a:prstGeom>
          </p:spPr>
        </p:pic>
        <p:sp>
          <p:nvSpPr>
            <p:cNvPr id="19" name="object 19"/>
            <p:cNvSpPr/>
            <p:nvPr/>
          </p:nvSpPr>
          <p:spPr>
            <a:xfrm>
              <a:off x="4518228" y="1326052"/>
              <a:ext cx="5610225" cy="4889500"/>
            </a:xfrm>
            <a:custGeom>
              <a:avLst/>
              <a:gdLst/>
              <a:ahLst/>
              <a:cxnLst/>
              <a:rect l="l" t="t" r="r" b="b"/>
              <a:pathLst>
                <a:path w="5610225" h="4889500">
                  <a:moveTo>
                    <a:pt x="5610174" y="4888906"/>
                  </a:moveTo>
                  <a:lnTo>
                    <a:pt x="0" y="4888906"/>
                  </a:lnTo>
                  <a:lnTo>
                    <a:pt x="0" y="0"/>
                  </a:lnTo>
                  <a:lnTo>
                    <a:pt x="5610174" y="0"/>
                  </a:lnTo>
                  <a:lnTo>
                    <a:pt x="5610174" y="4888906"/>
                  </a:lnTo>
                  <a:close/>
                </a:path>
              </a:pathLst>
            </a:custGeom>
            <a:solidFill>
              <a:srgbClr val="FFFFFF"/>
            </a:solidFill>
          </p:spPr>
          <p:txBody>
            <a:bodyPr wrap="square" lIns="0" tIns="0" rIns="0" bIns="0" rtlCol="0"/>
            <a:lstStyle/>
            <a:p>
              <a:endParaRPr/>
            </a:p>
          </p:txBody>
        </p:sp>
        <p:sp>
          <p:nvSpPr>
            <p:cNvPr id="20" name="object 20"/>
            <p:cNvSpPr/>
            <p:nvPr/>
          </p:nvSpPr>
          <p:spPr>
            <a:xfrm>
              <a:off x="4518228" y="1326052"/>
              <a:ext cx="5610225" cy="4889500"/>
            </a:xfrm>
            <a:custGeom>
              <a:avLst/>
              <a:gdLst/>
              <a:ahLst/>
              <a:cxnLst/>
              <a:rect l="l" t="t" r="r" b="b"/>
              <a:pathLst>
                <a:path w="5610225" h="4889500">
                  <a:moveTo>
                    <a:pt x="0" y="0"/>
                  </a:moveTo>
                  <a:lnTo>
                    <a:pt x="5610174" y="0"/>
                  </a:lnTo>
                  <a:lnTo>
                    <a:pt x="5610174" y="4888906"/>
                  </a:lnTo>
                  <a:lnTo>
                    <a:pt x="0" y="4888906"/>
                  </a:lnTo>
                  <a:lnTo>
                    <a:pt x="0" y="0"/>
                  </a:lnTo>
                  <a:close/>
                </a:path>
              </a:pathLst>
            </a:custGeom>
            <a:ln w="8114">
              <a:solidFill>
                <a:srgbClr val="C7C9C9"/>
              </a:solidFill>
            </a:ln>
          </p:spPr>
          <p:txBody>
            <a:bodyPr wrap="square" lIns="0" tIns="0" rIns="0" bIns="0" rtlCol="0"/>
            <a:lstStyle/>
            <a:p>
              <a:endParaRPr/>
            </a:p>
          </p:txBody>
        </p:sp>
        <p:pic>
          <p:nvPicPr>
            <p:cNvPr id="21" name="object 21"/>
            <p:cNvPicPr/>
            <p:nvPr/>
          </p:nvPicPr>
          <p:blipFill>
            <a:blip r:embed="rId3" cstate="print"/>
            <a:stretch>
              <a:fillRect/>
            </a:stretch>
          </p:blipFill>
          <p:spPr>
            <a:xfrm>
              <a:off x="4902799" y="2121715"/>
              <a:ext cx="4930997" cy="3268577"/>
            </a:xfrm>
            <a:prstGeom prst="rect">
              <a:avLst/>
            </a:prstGeom>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31830" y="577850"/>
            <a:ext cx="3805270" cy="570028"/>
          </a:xfrm>
          <a:prstGeom prst="rect">
            <a:avLst/>
          </a:prstGeom>
        </p:spPr>
        <p:txBody>
          <a:bodyPr vert="horz" wrap="square" lIns="0" tIns="15875" rIns="0" bIns="0" rtlCol="0">
            <a:spAutoFit/>
          </a:bodyPr>
          <a:lstStyle/>
          <a:p>
            <a:pPr marL="12700">
              <a:lnSpc>
                <a:spcPct val="100000"/>
              </a:lnSpc>
              <a:spcBef>
                <a:spcPts val="125"/>
              </a:spcBef>
            </a:pPr>
            <a:r>
              <a:rPr lang="el-GR" sz="3600" spc="-10" dirty="0">
                <a:solidFill>
                  <a:srgbClr val="006FC0"/>
                </a:solidFill>
              </a:rPr>
              <a:t>Επαναταυτοποίηση</a:t>
            </a:r>
            <a:endParaRPr sz="3600" dirty="0"/>
          </a:p>
        </p:txBody>
      </p:sp>
      <p:sp>
        <p:nvSpPr>
          <p:cNvPr id="4" name="object 4"/>
          <p:cNvSpPr txBox="1"/>
          <p:nvPr/>
        </p:nvSpPr>
        <p:spPr>
          <a:xfrm>
            <a:off x="931830" y="1628702"/>
            <a:ext cx="8748395" cy="3834511"/>
          </a:xfrm>
          <a:prstGeom prst="rect">
            <a:avLst/>
          </a:prstGeom>
        </p:spPr>
        <p:txBody>
          <a:bodyPr vert="horz" wrap="square" lIns="0" tIns="33655" rIns="0" bIns="0" rtlCol="0">
            <a:spAutoFit/>
          </a:bodyPr>
          <a:lstStyle/>
          <a:p>
            <a:pPr marL="85090" marR="5080" indent="-73025">
              <a:lnSpc>
                <a:spcPct val="91300"/>
              </a:lnSpc>
              <a:spcBef>
                <a:spcPts val="265"/>
              </a:spcBef>
              <a:buSzPct val="93750"/>
              <a:buFont typeface="Arial"/>
              <a:buChar char="•"/>
              <a:tabLst>
                <a:tab pos="207010" algn="l"/>
                <a:tab pos="1793875" algn="l"/>
              </a:tabLst>
            </a:pPr>
            <a:r>
              <a:rPr lang="el-GR" sz="1600" dirty="0">
                <a:latin typeface="Calibri"/>
                <a:cs typeface="Calibri"/>
              </a:rPr>
              <a:t>Επαναταυτοποίηση</a:t>
            </a:r>
            <a:r>
              <a:rPr sz="1600" spc="5" dirty="0">
                <a:latin typeface="Calibri"/>
                <a:cs typeface="Calibri"/>
              </a:rPr>
              <a:t> </a:t>
            </a:r>
            <a:r>
              <a:rPr lang="el-GR" sz="1600" b="1" dirty="0">
                <a:solidFill>
                  <a:srgbClr val="C00000"/>
                </a:solidFill>
                <a:latin typeface="Calibri"/>
                <a:cs typeface="Calibri"/>
              </a:rPr>
              <a:t>ως ειδικό είδος συμπεράσματος</a:t>
            </a:r>
            <a:r>
              <a:rPr lang="en-US" sz="1600" b="1" dirty="0">
                <a:solidFill>
                  <a:srgbClr val="C00000"/>
                </a:solidFill>
                <a:latin typeface="Calibri"/>
                <a:cs typeface="Calibri"/>
              </a:rPr>
              <a:t> </a:t>
            </a:r>
            <a:r>
              <a:rPr lang="el-GR" sz="1600" dirty="0">
                <a:latin typeface="Calibri"/>
                <a:cs typeface="Calibri"/>
              </a:rPr>
              <a:t>προσωπικών δεδομένων</a:t>
            </a:r>
            <a:r>
              <a:rPr sz="1600" dirty="0">
                <a:latin typeface="Calibri"/>
                <a:cs typeface="Calibri"/>
              </a:rPr>
              <a:t>.</a:t>
            </a:r>
            <a:r>
              <a:rPr sz="1600" spc="-5" dirty="0">
                <a:latin typeface="Calibri"/>
                <a:cs typeface="Calibri"/>
              </a:rPr>
              <a:t> </a:t>
            </a:r>
            <a:r>
              <a:rPr lang="el-GR" sz="1600" dirty="0">
                <a:latin typeface="Calibri"/>
                <a:cs typeface="Calibri"/>
              </a:rPr>
              <a:t>Για να συνδεθεί ένα στοιχείο με ένα πρόσωπο</a:t>
            </a:r>
            <a:r>
              <a:rPr sz="1600" dirty="0">
                <a:latin typeface="Calibri"/>
                <a:cs typeface="Calibri"/>
              </a:rPr>
              <a:t>,</a:t>
            </a:r>
            <a:r>
              <a:rPr sz="1600" spc="5" dirty="0">
                <a:latin typeface="Calibri"/>
                <a:cs typeface="Calibri"/>
              </a:rPr>
              <a:t> </a:t>
            </a:r>
            <a:r>
              <a:rPr lang="el-GR" sz="1600" b="1" spc="-25" dirty="0">
                <a:latin typeface="Calibri"/>
                <a:cs typeface="Calibri"/>
              </a:rPr>
              <a:t>δεν είναι απαραίτητο το υποκείμενο των δεδομένων να </a:t>
            </a:r>
            <a:r>
              <a:rPr lang="el-GR" sz="1600" b="1" spc="-25" dirty="0" err="1">
                <a:latin typeface="Calibri"/>
                <a:cs typeface="Calibri"/>
              </a:rPr>
              <a:t>ταυτοποιείται</a:t>
            </a:r>
            <a:r>
              <a:rPr lang="el-GR" sz="1600" b="1" spc="-25" dirty="0">
                <a:latin typeface="Calibri"/>
                <a:cs typeface="Calibri"/>
              </a:rPr>
              <a:t> με απόλυτη βεβαιότητα</a:t>
            </a:r>
            <a:r>
              <a:rPr lang="en-US" sz="1600" b="1" spc="-25" dirty="0">
                <a:solidFill>
                  <a:srgbClr val="C00000"/>
                </a:solidFill>
                <a:latin typeface="Calibri"/>
                <a:cs typeface="Calibri"/>
              </a:rPr>
              <a:t>,</a:t>
            </a:r>
            <a:r>
              <a:rPr sz="1600" b="1" spc="25" dirty="0">
                <a:solidFill>
                  <a:srgbClr val="C00000"/>
                </a:solidFill>
                <a:latin typeface="Calibri"/>
                <a:cs typeface="Calibri"/>
              </a:rPr>
              <a:t> </a:t>
            </a:r>
            <a:r>
              <a:rPr lang="el-GR" sz="1600" b="1" dirty="0">
                <a:solidFill>
                  <a:srgbClr val="C00000"/>
                </a:solidFill>
                <a:latin typeface="Calibri"/>
                <a:cs typeface="Calibri"/>
              </a:rPr>
              <a:t>ένας βαθμός πιθανότητας μπορεί να είναι επαρκής.</a:t>
            </a:r>
            <a:endParaRPr lang="en-US" sz="1600" b="1" dirty="0">
              <a:solidFill>
                <a:srgbClr val="C00000"/>
              </a:solidFill>
              <a:latin typeface="Calibri"/>
              <a:cs typeface="Calibri"/>
            </a:endParaRPr>
          </a:p>
          <a:p>
            <a:pPr marL="12065" marR="5080">
              <a:lnSpc>
                <a:spcPct val="91300"/>
              </a:lnSpc>
              <a:spcBef>
                <a:spcPts val="265"/>
              </a:spcBef>
              <a:buSzPct val="93750"/>
              <a:tabLst>
                <a:tab pos="207010" algn="l"/>
                <a:tab pos="1793875" algn="l"/>
              </a:tabLst>
            </a:pPr>
            <a:endParaRPr sz="2650" dirty="0">
              <a:latin typeface="Calibri"/>
              <a:cs typeface="Calibri"/>
            </a:endParaRPr>
          </a:p>
          <a:p>
            <a:pPr marL="84455" indent="-72390">
              <a:lnSpc>
                <a:spcPct val="100000"/>
              </a:lnSpc>
              <a:spcBef>
                <a:spcPts val="5"/>
              </a:spcBef>
              <a:buSzPct val="93750"/>
              <a:buFont typeface="Arial"/>
              <a:buChar char="•"/>
              <a:tabLst>
                <a:tab pos="85090" algn="l"/>
              </a:tabLst>
            </a:pPr>
            <a:r>
              <a:rPr lang="el-GR" sz="1600" dirty="0">
                <a:latin typeface="Calibri"/>
                <a:cs typeface="Calibri"/>
              </a:rPr>
              <a:t>Χάρη στην ΤΝ και τα μεγάλα δεδομένα, η δυνατότητα αναγνώρισης των υποκειμένων των δεδομένων έχει αυξηθεί κατά πολύ</a:t>
            </a:r>
            <a:r>
              <a:rPr sz="1600" spc="-10" dirty="0">
                <a:latin typeface="Calibri"/>
                <a:cs typeface="Calibri"/>
              </a:rPr>
              <a:t>.</a:t>
            </a:r>
            <a:endParaRPr sz="1600" dirty="0">
              <a:latin typeface="Calibri"/>
              <a:cs typeface="Calibri"/>
            </a:endParaRPr>
          </a:p>
          <a:p>
            <a:pPr marL="85090" marR="590550" indent="-73025">
              <a:lnSpc>
                <a:spcPct val="91300"/>
              </a:lnSpc>
              <a:spcBef>
                <a:spcPts val="740"/>
              </a:spcBef>
              <a:buSzPct val="93750"/>
              <a:buFont typeface="Arial"/>
              <a:buChar char="•"/>
              <a:tabLst>
                <a:tab pos="207010" algn="l"/>
              </a:tabLst>
            </a:pPr>
            <a:r>
              <a:rPr lang="el-GR" sz="1600" dirty="0">
                <a:latin typeface="Calibri"/>
                <a:cs typeface="Calibri"/>
              </a:rPr>
              <a:t>Όπως έχει διατυπωθεί</a:t>
            </a:r>
            <a:r>
              <a:rPr sz="1600" dirty="0">
                <a:latin typeface="Calibri"/>
                <a:cs typeface="Calibri"/>
              </a:rPr>
              <a:t>,</a:t>
            </a:r>
            <a:r>
              <a:rPr sz="1600" spc="10" dirty="0">
                <a:latin typeface="Calibri"/>
                <a:cs typeface="Calibri"/>
              </a:rPr>
              <a:t> </a:t>
            </a:r>
            <a:r>
              <a:rPr lang="el-GR" sz="1600" b="1" dirty="0">
                <a:latin typeface="Calibri"/>
                <a:cs typeface="Calibri"/>
              </a:rPr>
              <a:t>"σε κάθε "λογικό" περιβάλλον υπάρχει ένα κομμάτι πληροφορίας που από μόνο του είναι αθώο, αλλά σε συνδυασμό ακόμη και με μια τροποποιημένη (θορυβώδη) εκδοχή των δεδομένων αποδίδει παραβίαση της ιδιωτικής ζωής</a:t>
            </a:r>
            <a:r>
              <a:rPr sz="1600" b="1" spc="-10" dirty="0">
                <a:latin typeface="Calibri"/>
                <a:cs typeface="Calibri"/>
              </a:rPr>
              <a:t>”</a:t>
            </a:r>
            <a:r>
              <a:rPr lang="en-US" sz="1600" b="1" spc="-10" dirty="0">
                <a:latin typeface="Calibri"/>
                <a:cs typeface="Calibri"/>
              </a:rPr>
              <a:t>.</a:t>
            </a:r>
            <a:endParaRPr sz="1600" dirty="0">
              <a:latin typeface="Calibri"/>
              <a:cs typeface="Calibri"/>
            </a:endParaRPr>
          </a:p>
          <a:p>
            <a:pPr marL="12700">
              <a:lnSpc>
                <a:spcPct val="100000"/>
              </a:lnSpc>
              <a:spcBef>
                <a:spcPts val="675"/>
              </a:spcBef>
            </a:pPr>
            <a:r>
              <a:rPr lang="el-GR" sz="1600" dirty="0">
                <a:latin typeface="Calibri"/>
                <a:cs typeface="Calibri"/>
              </a:rPr>
              <a:t>Αυτό το ενδεχόμενο μπορεί να αντιμετωπιστεί με δύο τρόπους:</a:t>
            </a:r>
            <a:endParaRPr sz="1600" dirty="0">
              <a:latin typeface="Calibri"/>
              <a:cs typeface="Calibri"/>
            </a:endParaRPr>
          </a:p>
          <a:p>
            <a:pPr marL="401320" marR="794385" indent="-389255">
              <a:lnSpc>
                <a:spcPts val="1680"/>
              </a:lnSpc>
              <a:spcBef>
                <a:spcPts val="950"/>
              </a:spcBef>
              <a:buAutoNum type="arabicPeriod"/>
              <a:tabLst>
                <a:tab pos="401320" algn="l"/>
                <a:tab pos="401955" algn="l"/>
              </a:tabLst>
            </a:pPr>
            <a:r>
              <a:rPr lang="el-GR" sz="1600" dirty="0">
                <a:latin typeface="Calibri"/>
                <a:cs typeface="Calibri"/>
              </a:rPr>
              <a:t>Ο πρώτος συνίσταται στη διασφάλιση της αποταυτοποίησης των δεδομένων με τρόπους που</a:t>
            </a:r>
            <a:r>
              <a:rPr lang="en-US" sz="1600" dirty="0">
                <a:latin typeface="Calibri"/>
                <a:cs typeface="Calibri"/>
              </a:rPr>
              <a:t> </a:t>
            </a:r>
            <a:r>
              <a:rPr lang="el-GR" sz="1600" b="1" dirty="0">
                <a:solidFill>
                  <a:srgbClr val="C00000"/>
                </a:solidFill>
                <a:latin typeface="Calibri"/>
                <a:cs typeface="Calibri"/>
              </a:rPr>
              <a:t>καθιστούν δυσκολότερη την εκ νέου ταυτοποίηση</a:t>
            </a:r>
            <a:r>
              <a:rPr lang="en-US" sz="1600" b="1" dirty="0">
                <a:solidFill>
                  <a:srgbClr val="C00000"/>
                </a:solidFill>
                <a:latin typeface="Calibri"/>
                <a:cs typeface="Calibri"/>
              </a:rPr>
              <a:t> </a:t>
            </a:r>
            <a:r>
              <a:rPr lang="el-GR" sz="1600" dirty="0">
                <a:latin typeface="Calibri"/>
                <a:cs typeface="Calibri"/>
              </a:rPr>
              <a:t>του υποκειμένου των δεδομένων</a:t>
            </a:r>
            <a:r>
              <a:rPr lang="en-US" sz="1600" spc="-10" dirty="0">
                <a:latin typeface="Calibri"/>
                <a:cs typeface="Calibri"/>
              </a:rPr>
              <a:t>;</a:t>
            </a:r>
            <a:endParaRPr sz="1600" dirty="0">
              <a:latin typeface="Calibri"/>
              <a:cs typeface="Calibri"/>
            </a:endParaRPr>
          </a:p>
          <a:p>
            <a:pPr marL="450215" marR="78740" indent="-438150">
              <a:lnSpc>
                <a:spcPts val="1800"/>
              </a:lnSpc>
              <a:spcBef>
                <a:spcPts val="840"/>
              </a:spcBef>
              <a:buAutoNum type="arabicPeriod"/>
              <a:tabLst>
                <a:tab pos="450215" algn="l"/>
                <a:tab pos="450850" algn="l"/>
              </a:tabLst>
            </a:pPr>
            <a:r>
              <a:rPr lang="el-GR" sz="1600" dirty="0">
                <a:latin typeface="Calibri"/>
                <a:cs typeface="Calibri"/>
              </a:rPr>
              <a:t>Ο δεύτερος συνίσταται στην</a:t>
            </a:r>
            <a:r>
              <a:rPr lang="en-US" sz="1600" dirty="0">
                <a:latin typeface="Calibri"/>
                <a:cs typeface="Calibri"/>
              </a:rPr>
              <a:t> </a:t>
            </a:r>
            <a:r>
              <a:rPr lang="el-GR" sz="1600" b="1" dirty="0">
                <a:solidFill>
                  <a:srgbClr val="C00000"/>
                </a:solidFill>
                <a:latin typeface="Calibri"/>
                <a:cs typeface="Calibri"/>
              </a:rPr>
              <a:t>εφαρμογή διαδικασιών και μέτρων ασφαλείας</a:t>
            </a:r>
            <a:r>
              <a:rPr lang="en-US" sz="1600" b="1" dirty="0">
                <a:solidFill>
                  <a:srgbClr val="C00000"/>
                </a:solidFill>
                <a:latin typeface="Calibri"/>
                <a:cs typeface="Calibri"/>
              </a:rPr>
              <a:t> </a:t>
            </a:r>
            <a:r>
              <a:rPr lang="el-GR" sz="1600" dirty="0">
                <a:latin typeface="Calibri"/>
                <a:cs typeface="Calibri"/>
              </a:rPr>
              <a:t>για την αποδέσμευση δεδομένων που συμβάλλουν στην επίτευξη αυτού του αποτελέσματος.</a:t>
            </a:r>
            <a:endParaRPr sz="16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931830" y="425450"/>
            <a:ext cx="8603615" cy="1389530"/>
          </a:xfrm>
          <a:prstGeom prst="rect">
            <a:avLst/>
          </a:prstGeom>
        </p:spPr>
        <p:txBody>
          <a:bodyPr vert="horz" wrap="square" lIns="0" tIns="278812" rIns="0" bIns="0" rtlCol="0">
            <a:spAutoFit/>
          </a:bodyPr>
          <a:lstStyle/>
          <a:p>
            <a:pPr marL="12700">
              <a:lnSpc>
                <a:spcPct val="100000"/>
              </a:lnSpc>
              <a:spcBef>
                <a:spcPts val="125"/>
              </a:spcBef>
            </a:pPr>
            <a:r>
              <a:rPr lang="el-GR" sz="3600" dirty="0">
                <a:solidFill>
                  <a:srgbClr val="006FC0"/>
                </a:solidFill>
              </a:rPr>
              <a:t>Συμπερασματικά δεδομένα προσωπικού χαρακτήρα</a:t>
            </a:r>
            <a:endParaRPr sz="3600" dirty="0"/>
          </a:p>
        </p:txBody>
      </p:sp>
      <p:sp>
        <p:nvSpPr>
          <p:cNvPr id="8" name="object 8"/>
          <p:cNvSpPr txBox="1"/>
          <p:nvPr/>
        </p:nvSpPr>
        <p:spPr>
          <a:xfrm>
            <a:off x="931830" y="2144971"/>
            <a:ext cx="8689975" cy="5247590"/>
          </a:xfrm>
          <a:prstGeom prst="rect">
            <a:avLst/>
          </a:prstGeom>
        </p:spPr>
        <p:txBody>
          <a:bodyPr vert="horz" wrap="square" lIns="0" tIns="48260" rIns="0" bIns="0" rtlCol="0">
            <a:spAutoFit/>
          </a:bodyPr>
          <a:lstStyle/>
          <a:p>
            <a:pPr marL="111760" marR="367030" indent="-99695">
              <a:lnSpc>
                <a:spcPts val="2400"/>
              </a:lnSpc>
              <a:spcBef>
                <a:spcPts val="380"/>
              </a:spcBef>
              <a:buSzPct val="95454"/>
              <a:buFont typeface="Arial"/>
              <a:buChar char="•"/>
              <a:tabLst>
                <a:tab pos="207010" algn="l"/>
                <a:tab pos="2012950" algn="l"/>
              </a:tabLst>
            </a:pPr>
            <a:r>
              <a:rPr lang="el-GR" sz="2200" dirty="0">
                <a:latin typeface="Calibri"/>
                <a:cs typeface="Calibri"/>
              </a:rPr>
              <a:t>Τα συστήματα ΤΝ μπορούν να</a:t>
            </a:r>
            <a:r>
              <a:rPr sz="2200" dirty="0">
                <a:latin typeface="Calibri"/>
                <a:cs typeface="Calibri"/>
              </a:rPr>
              <a:t>	</a:t>
            </a:r>
            <a:r>
              <a:rPr lang="el-GR" sz="2200" b="1" dirty="0">
                <a:solidFill>
                  <a:srgbClr val="C00000"/>
                </a:solidFill>
                <a:latin typeface="Calibri"/>
                <a:cs typeface="Calibri"/>
              </a:rPr>
              <a:t>αντλήσουν νέες πληροφορίες</a:t>
            </a:r>
            <a:r>
              <a:rPr lang="en-US" sz="2200" b="1" dirty="0">
                <a:solidFill>
                  <a:srgbClr val="C00000"/>
                </a:solidFill>
                <a:latin typeface="Calibri"/>
                <a:cs typeface="Calibri"/>
              </a:rPr>
              <a:t> </a:t>
            </a:r>
            <a:r>
              <a:rPr lang="el-GR" sz="2200" dirty="0">
                <a:latin typeface="Calibri"/>
                <a:cs typeface="Calibri"/>
              </a:rPr>
              <a:t>για τα υποκείμενα των δεδομένων, εφαρμόζοντας αλγοριθμικά μοντέλα στα προσωπικά τους δεδομένα.</a:t>
            </a:r>
            <a:endParaRPr sz="2200" dirty="0">
              <a:latin typeface="Calibri"/>
              <a:cs typeface="Calibri"/>
            </a:endParaRPr>
          </a:p>
          <a:p>
            <a:pPr marL="111760" marR="5080" indent="-99695">
              <a:lnSpc>
                <a:spcPts val="2380"/>
              </a:lnSpc>
              <a:spcBef>
                <a:spcPts val="830"/>
              </a:spcBef>
              <a:buSzPct val="95454"/>
              <a:buFont typeface="Arial"/>
              <a:buChar char="•"/>
              <a:tabLst>
                <a:tab pos="207010" algn="l"/>
              </a:tabLst>
            </a:pPr>
            <a:r>
              <a:rPr lang="el-GR" sz="2200" dirty="0">
                <a:latin typeface="Calibri"/>
                <a:cs typeface="Calibri"/>
              </a:rPr>
              <a:t>Το βασικό ζήτημα είναι </a:t>
            </a:r>
            <a:r>
              <a:rPr lang="el-GR" sz="2200" b="1" dirty="0">
                <a:latin typeface="Calibri"/>
                <a:cs typeface="Calibri"/>
              </a:rPr>
              <a:t>κατά πόσον οι πληροφορίες που προκύπτουν πρέπει να θεωρηθούν ως νέα δεδομένα προσωπικού χαρακτήρα</a:t>
            </a:r>
            <a:r>
              <a:rPr lang="el-GR" sz="2200" dirty="0">
                <a:latin typeface="Calibri"/>
                <a:cs typeface="Calibri"/>
              </a:rPr>
              <a:t>, διαφορετικά από τα δεδομένα από τα οποία προκύπτουν.</a:t>
            </a:r>
            <a:endParaRPr sz="2200" dirty="0">
              <a:latin typeface="Calibri"/>
              <a:cs typeface="Calibri"/>
            </a:endParaRPr>
          </a:p>
          <a:p>
            <a:pPr marL="487680" marR="34290" lvl="1" indent="-85725">
              <a:lnSpc>
                <a:spcPts val="1989"/>
              </a:lnSpc>
              <a:spcBef>
                <a:spcPts val="450"/>
              </a:spcBef>
              <a:buSzPct val="94736"/>
              <a:buFont typeface="Arial"/>
              <a:buChar char="•"/>
              <a:tabLst>
                <a:tab pos="596900" algn="l"/>
              </a:tabLst>
            </a:pPr>
            <a:r>
              <a:rPr lang="el-GR" sz="1900" dirty="0">
                <a:latin typeface="Calibri"/>
                <a:cs typeface="Calibri"/>
              </a:rPr>
              <a:t>Ας υποθέσουμε, για παράδειγμα, ότι ο σεξουαλικός προσανατολισμός ενός ατόμου συμπεραίνεται από τα χαρακτηριστικά του προσώπου του ή ότι ο τύπος προσωπικότητας ενός ατόμου συμπεραίνεται από τη διαδικτυακή του δραστηριότητα. Αποτελεί ο σεξουαλικός προσανατολισμός ή ο τύπος προσωπικότητας νέο στοιχείο προσωπικών δεδομένων; Ακόμη και όταν το συμπέρασμα είναι μόνο πιθανολογικό;</a:t>
            </a:r>
            <a:endParaRPr sz="1900" dirty="0">
              <a:latin typeface="Calibri"/>
              <a:cs typeface="Calibri"/>
            </a:endParaRPr>
          </a:p>
          <a:p>
            <a:pPr lvl="1">
              <a:lnSpc>
                <a:spcPct val="100000"/>
              </a:lnSpc>
              <a:spcBef>
                <a:spcPts val="5"/>
              </a:spcBef>
              <a:buFont typeface="Arial"/>
              <a:buChar char="•"/>
            </a:pPr>
            <a:endParaRPr sz="2700" dirty="0">
              <a:latin typeface="Calibri"/>
              <a:cs typeface="Calibri"/>
            </a:endParaRPr>
          </a:p>
          <a:p>
            <a:pPr marL="111760" marR="310515" indent="-99695">
              <a:lnSpc>
                <a:spcPts val="2400"/>
              </a:lnSpc>
              <a:buSzPct val="95454"/>
              <a:buFont typeface="Arial"/>
              <a:buChar char="•"/>
              <a:tabLst>
                <a:tab pos="207010" algn="l"/>
              </a:tabLst>
            </a:pPr>
            <a:r>
              <a:rPr lang="el-GR" sz="2200" dirty="0">
                <a:latin typeface="Calibri"/>
                <a:cs typeface="Calibri"/>
              </a:rPr>
              <a:t>Εάν οι συμπερασματικές πληροφορίες θεωρούνται νέα δεδομένα προσωπικού χαρακτήρα, τότε τα αυτοματοποιημένα συμπεράσματα θα προκαλέσουν όλες τις συνέπειες που επιφέρει η επεξεργασία δεδομένων προσωπικού χαρακτήρα σύμφωνα με τον ΓΚΠΔ.</a:t>
            </a:r>
            <a:endParaRPr sz="22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object 17"/>
          <p:cNvSpPr txBox="1">
            <a:spLocks noGrp="1"/>
          </p:cNvSpPr>
          <p:nvPr>
            <p:ph type="title"/>
          </p:nvPr>
        </p:nvSpPr>
        <p:spPr>
          <a:xfrm>
            <a:off x="751840" y="501650"/>
            <a:ext cx="7057390" cy="1124026"/>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Νομικό καθεστώς των πληροφοριών που προκύπτουν αυτόματα</a:t>
            </a:r>
            <a:endParaRPr sz="3600" dirty="0"/>
          </a:p>
        </p:txBody>
      </p:sp>
      <p:sp>
        <p:nvSpPr>
          <p:cNvPr id="21" name="object 21"/>
          <p:cNvSpPr txBox="1"/>
          <p:nvPr/>
        </p:nvSpPr>
        <p:spPr>
          <a:xfrm>
            <a:off x="751840" y="1368742"/>
            <a:ext cx="9189720" cy="5700471"/>
          </a:xfrm>
          <a:prstGeom prst="rect">
            <a:avLst/>
          </a:prstGeom>
        </p:spPr>
        <p:txBody>
          <a:bodyPr vert="horz" wrap="square" lIns="0" tIns="15875" rIns="0" bIns="0" rtlCol="0">
            <a:spAutoFit/>
          </a:bodyPr>
          <a:lstStyle/>
          <a:p>
            <a:pPr marL="107314">
              <a:lnSpc>
                <a:spcPct val="100000"/>
              </a:lnSpc>
              <a:spcBef>
                <a:spcPts val="125"/>
              </a:spcBef>
            </a:pPr>
            <a:endParaRPr sz="3600" dirty="0">
              <a:latin typeface="Calibri"/>
              <a:cs typeface="Calibri"/>
            </a:endParaRPr>
          </a:p>
          <a:p>
            <a:pPr marL="98425" marR="51435" indent="-86360">
              <a:lnSpc>
                <a:spcPct val="99300"/>
              </a:lnSpc>
              <a:spcBef>
                <a:spcPts val="1735"/>
              </a:spcBef>
              <a:buSzPct val="94736"/>
              <a:buFont typeface="Arial"/>
              <a:buChar char="•"/>
              <a:tabLst>
                <a:tab pos="207010" algn="l"/>
              </a:tabLst>
            </a:pPr>
            <a:r>
              <a:rPr lang="el-GR" sz="1900" dirty="0">
                <a:latin typeface="Calibri"/>
                <a:cs typeface="Calibri"/>
              </a:rPr>
              <a:t>Κάποιες ενδείξεις σχετικά με το νομικό καθεστώς των πληροφοριών που συνάγονται αυτόματα μπορούν να προκύψουν από την εξέταση του καθεστώτος των πληροφοριών που συνάγονται από τους ανθρώπους: υπάρχει</a:t>
            </a:r>
            <a:r>
              <a:rPr lang="en-US" sz="1900" dirty="0">
                <a:latin typeface="Calibri"/>
                <a:cs typeface="Calibri"/>
              </a:rPr>
              <a:t> </a:t>
            </a:r>
            <a:r>
              <a:rPr lang="el-GR" sz="1900" b="1" spc="-20" dirty="0">
                <a:latin typeface="Calibri"/>
                <a:cs typeface="Calibri"/>
              </a:rPr>
              <a:t>αβεβαιότητα σχετικά με το κατά πόσον οι ισχυρισμοί που αφορούν άτομα και προκύπτουν από ανθρώπινα συμπεράσματα και συλλογισμούς μπορούν να θεωρηθούν ως δεδομένα προσωπικού χαρακτήρα</a:t>
            </a:r>
            <a:r>
              <a:rPr sz="1900" b="1" spc="-10" dirty="0">
                <a:latin typeface="Calibri"/>
                <a:cs typeface="Calibri"/>
              </a:rPr>
              <a:t>.</a:t>
            </a:r>
            <a:endParaRPr sz="1900" dirty="0">
              <a:latin typeface="Calibri"/>
              <a:cs typeface="Calibri"/>
            </a:endParaRPr>
          </a:p>
          <a:p>
            <a:pPr>
              <a:lnSpc>
                <a:spcPct val="100000"/>
              </a:lnSpc>
              <a:spcBef>
                <a:spcPts val="35"/>
              </a:spcBef>
              <a:buFont typeface="Arial"/>
              <a:buChar char="•"/>
            </a:pPr>
            <a:endParaRPr sz="3150" dirty="0">
              <a:latin typeface="Calibri"/>
              <a:cs typeface="Calibri"/>
            </a:endParaRPr>
          </a:p>
          <a:p>
            <a:pPr marL="98425" marR="5080" indent="-86360">
              <a:lnSpc>
                <a:spcPct val="98100"/>
              </a:lnSpc>
              <a:buSzPct val="94736"/>
              <a:buFont typeface="Arial"/>
              <a:buChar char="•"/>
              <a:tabLst>
                <a:tab pos="207010" algn="l"/>
              </a:tabLst>
            </a:pPr>
            <a:r>
              <a:rPr lang="el-GR" sz="1900" dirty="0">
                <a:latin typeface="Calibri"/>
                <a:cs typeface="Calibri"/>
              </a:rPr>
              <a:t>Το ζήτημα αυτό εξετάστηκε από το </a:t>
            </a:r>
            <a:r>
              <a:rPr lang="el-GR" sz="1900" b="1" dirty="0">
                <a:latin typeface="Calibri"/>
                <a:cs typeface="Calibri"/>
              </a:rPr>
              <a:t>ΔΕΕ στις κοινές υποθέσεις C-141 και 372/12</a:t>
            </a:r>
            <a:r>
              <a:rPr sz="1900" b="1" spc="-10" dirty="0">
                <a:latin typeface="Calibri"/>
                <a:cs typeface="Calibri"/>
              </a:rPr>
              <a:t>,</a:t>
            </a:r>
            <a:r>
              <a:rPr sz="1900" b="1" spc="-60" dirty="0">
                <a:latin typeface="Calibri"/>
                <a:cs typeface="Calibri"/>
              </a:rPr>
              <a:t> </a:t>
            </a:r>
            <a:r>
              <a:rPr lang="el-GR" sz="1900" spc="-10" dirty="0">
                <a:latin typeface="Calibri"/>
                <a:cs typeface="Calibri"/>
              </a:rPr>
              <a:t>όπου απορρίφθηκε ότι η νομική ανάλυση, από τον αρμόδιο υπάλληλο, μιας </a:t>
            </a:r>
            <a:r>
              <a:rPr lang="el-GR" sz="1900" b="1" spc="-10" dirty="0">
                <a:latin typeface="Calibri"/>
                <a:cs typeface="Calibri"/>
              </a:rPr>
              <a:t>αίτησης για άδεια διαμονής </a:t>
            </a:r>
            <a:r>
              <a:rPr lang="el-GR" sz="1900" spc="-10" dirty="0">
                <a:latin typeface="Calibri"/>
                <a:cs typeface="Calibri"/>
              </a:rPr>
              <a:t>θα μπορούσε να θεωρηθεί ως δεδομένο προσωπικού χαρακτήρα</a:t>
            </a:r>
            <a:r>
              <a:rPr sz="1900" dirty="0">
                <a:latin typeface="Calibri"/>
                <a:cs typeface="Calibri"/>
              </a:rPr>
              <a:t>.</a:t>
            </a:r>
            <a:r>
              <a:rPr sz="1900" spc="310" dirty="0">
                <a:latin typeface="Calibri"/>
                <a:cs typeface="Calibri"/>
              </a:rPr>
              <a:t> </a:t>
            </a:r>
            <a:r>
              <a:rPr lang="el-GR" sz="1900" b="1" spc="-10" dirty="0">
                <a:latin typeface="Calibri"/>
                <a:cs typeface="Calibri"/>
              </a:rPr>
              <a:t>Σύμφωνα με το ΔΕΕ</a:t>
            </a:r>
            <a:r>
              <a:rPr sz="1900" b="1" dirty="0">
                <a:latin typeface="Calibri"/>
                <a:cs typeface="Calibri"/>
              </a:rPr>
              <a:t>,</a:t>
            </a:r>
            <a:r>
              <a:rPr sz="1900" b="1" spc="-65" dirty="0">
                <a:latin typeface="Calibri"/>
                <a:cs typeface="Calibri"/>
              </a:rPr>
              <a:t> </a:t>
            </a:r>
            <a:r>
              <a:rPr lang="el-GR" sz="1900" b="1" dirty="0">
                <a:latin typeface="Calibri"/>
                <a:cs typeface="Calibri"/>
              </a:rPr>
              <a:t>μόνο </a:t>
            </a:r>
            <a:r>
              <a:rPr lang="el-GR" sz="1900" b="1" dirty="0">
                <a:solidFill>
                  <a:srgbClr val="C00000"/>
                </a:solidFill>
                <a:latin typeface="Calibri"/>
                <a:cs typeface="Calibri"/>
              </a:rPr>
              <a:t>τα δεδομένα στα οποία βασίστηκε η ανάλυση </a:t>
            </a:r>
            <a:r>
              <a:rPr sz="1900" dirty="0">
                <a:latin typeface="Calibri"/>
                <a:cs typeface="Calibri"/>
              </a:rPr>
              <a:t>(</a:t>
            </a:r>
            <a:r>
              <a:rPr lang="el-GR" sz="1900" dirty="0">
                <a:latin typeface="Calibri"/>
                <a:cs typeface="Calibri"/>
              </a:rPr>
              <a:t>τα δεδομένα εισόδου σχετικά με τον </a:t>
            </a:r>
            <a:r>
              <a:rPr lang="el-GR" sz="1900" dirty="0" err="1">
                <a:latin typeface="Calibri"/>
                <a:cs typeface="Calibri"/>
              </a:rPr>
              <a:t>αιτητή</a:t>
            </a:r>
            <a:r>
              <a:rPr sz="1900" spc="-20" dirty="0">
                <a:latin typeface="Calibri"/>
                <a:cs typeface="Calibri"/>
              </a:rPr>
              <a:t>)</a:t>
            </a:r>
            <a:r>
              <a:rPr sz="1900" spc="-65" dirty="0">
                <a:latin typeface="Calibri"/>
                <a:cs typeface="Calibri"/>
              </a:rPr>
              <a:t> </a:t>
            </a:r>
            <a:r>
              <a:rPr lang="el-GR" sz="1900" b="1" dirty="0">
                <a:latin typeface="Calibri"/>
                <a:cs typeface="Calibri"/>
              </a:rPr>
              <a:t>καθώς </a:t>
            </a:r>
            <a:r>
              <a:rPr lang="el-GR" sz="1900" b="1" dirty="0">
                <a:solidFill>
                  <a:srgbClr val="C00000"/>
                </a:solidFill>
                <a:latin typeface="Calibri"/>
                <a:cs typeface="Calibri"/>
              </a:rPr>
              <a:t>και το τελικό συμπέρασμα </a:t>
            </a:r>
            <a:r>
              <a:rPr lang="el-GR" sz="1900" dirty="0">
                <a:latin typeface="Calibri"/>
                <a:cs typeface="Calibri"/>
              </a:rPr>
              <a:t>της ανάλυσης </a:t>
            </a:r>
            <a:r>
              <a:rPr sz="1900" dirty="0">
                <a:latin typeface="Calibri"/>
                <a:cs typeface="Calibri"/>
              </a:rPr>
              <a:t>(</a:t>
            </a:r>
            <a:r>
              <a:rPr lang="el-GR" sz="1900" dirty="0">
                <a:latin typeface="Calibri"/>
                <a:cs typeface="Calibri"/>
              </a:rPr>
              <a:t>η απόφαση ότι η αίτηση έπρεπε να απορριφθεί</a:t>
            </a:r>
            <a:r>
              <a:rPr sz="1900" dirty="0">
                <a:latin typeface="Calibri"/>
                <a:cs typeface="Calibri"/>
              </a:rPr>
              <a:t>)</a:t>
            </a:r>
            <a:r>
              <a:rPr sz="1900" spc="25" dirty="0">
                <a:latin typeface="Calibri"/>
                <a:cs typeface="Calibri"/>
              </a:rPr>
              <a:t> </a:t>
            </a:r>
            <a:r>
              <a:rPr lang="el-GR" sz="1900" b="1" dirty="0">
                <a:solidFill>
                  <a:srgbClr val="C00000"/>
                </a:solidFill>
                <a:latin typeface="Calibri"/>
                <a:cs typeface="Calibri"/>
              </a:rPr>
              <a:t>έπρεπε να θεωρηθούν δεδομένα προσωπικού χαρακτήρα.</a:t>
            </a:r>
          </a:p>
          <a:p>
            <a:pPr marL="12065" marR="5080">
              <a:lnSpc>
                <a:spcPct val="98100"/>
              </a:lnSpc>
              <a:buSzPct val="94736"/>
              <a:tabLst>
                <a:tab pos="207010" algn="l"/>
              </a:tabLst>
            </a:pPr>
            <a:endParaRPr sz="1900" dirty="0">
              <a:latin typeface="Calibri"/>
              <a:cs typeface="Calibri"/>
            </a:endParaRPr>
          </a:p>
          <a:p>
            <a:pPr marL="98425" marR="489584" indent="-86360">
              <a:lnSpc>
                <a:spcPts val="2210"/>
              </a:lnSpc>
              <a:spcBef>
                <a:spcPts val="950"/>
              </a:spcBef>
              <a:buSzPct val="94736"/>
              <a:buFont typeface="Arial"/>
              <a:buChar char="•"/>
              <a:tabLst>
                <a:tab pos="207010" algn="l"/>
              </a:tabLst>
            </a:pPr>
            <a:r>
              <a:rPr lang="el-GR" sz="1900" dirty="0">
                <a:latin typeface="Calibri"/>
                <a:cs typeface="Calibri"/>
              </a:rPr>
              <a:t>Ο χαρακτηρισμός αυτός δεν ίσχυε για τα ενδιάμεσα βήματα (τα ενδιάμεσα συμπεράσματα στην αλυσίδα επιχειρημάτων) που οδηγούσαν στο τελικό συμπέρασμα.</a:t>
            </a:r>
            <a:endParaRPr sz="19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object 20"/>
          <p:cNvSpPr txBox="1">
            <a:spLocks noGrp="1"/>
          </p:cNvSpPr>
          <p:nvPr>
            <p:ph type="title"/>
          </p:nvPr>
        </p:nvSpPr>
        <p:spPr>
          <a:xfrm>
            <a:off x="676562" y="721551"/>
            <a:ext cx="9415780" cy="1124026"/>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Νομικό καθεστώς των πληροφοριών που προκύπτουν αυτόματα</a:t>
            </a:r>
            <a:endParaRPr sz="3600" dirty="0"/>
          </a:p>
        </p:txBody>
      </p:sp>
      <p:sp>
        <p:nvSpPr>
          <p:cNvPr id="21" name="object 21"/>
          <p:cNvSpPr txBox="1"/>
          <p:nvPr/>
        </p:nvSpPr>
        <p:spPr>
          <a:xfrm>
            <a:off x="676562" y="1982712"/>
            <a:ext cx="9439275" cy="5026889"/>
          </a:xfrm>
          <a:prstGeom prst="rect">
            <a:avLst/>
          </a:prstGeom>
        </p:spPr>
        <p:txBody>
          <a:bodyPr vert="horz" wrap="square" lIns="0" tIns="10795" rIns="0" bIns="0" rtlCol="0">
            <a:spAutoFit/>
          </a:bodyPr>
          <a:lstStyle/>
          <a:p>
            <a:pPr marL="80645" marR="154940" indent="-68580">
              <a:lnSpc>
                <a:spcPct val="111300"/>
              </a:lnSpc>
              <a:spcBef>
                <a:spcPts val="85"/>
              </a:spcBef>
              <a:buSzPct val="93333"/>
              <a:buFont typeface="Arial"/>
              <a:buChar char="•"/>
              <a:tabLst>
                <a:tab pos="207010" algn="l"/>
              </a:tabLst>
            </a:pPr>
            <a:r>
              <a:rPr lang="el-GR" sz="1500" dirty="0">
                <a:latin typeface="Calibri"/>
                <a:cs typeface="Calibri"/>
              </a:rPr>
              <a:t>Στη μεταγενέστερη απόφαση στην </a:t>
            </a:r>
            <a:r>
              <a:rPr lang="el-GR" sz="1500" b="1" dirty="0">
                <a:latin typeface="Calibri"/>
                <a:cs typeface="Calibri"/>
              </a:rPr>
              <a:t>υπόθεση</a:t>
            </a:r>
            <a:r>
              <a:rPr sz="1500" b="1" spc="55" dirty="0">
                <a:latin typeface="Calibri"/>
                <a:cs typeface="Calibri"/>
              </a:rPr>
              <a:t> </a:t>
            </a:r>
            <a:r>
              <a:rPr sz="1500" b="1" dirty="0">
                <a:latin typeface="Calibri"/>
                <a:cs typeface="Calibri"/>
              </a:rPr>
              <a:t>C-434/16,</a:t>
            </a:r>
            <a:r>
              <a:rPr sz="1500" b="1" spc="409" dirty="0">
                <a:latin typeface="Calibri"/>
                <a:cs typeface="Calibri"/>
              </a:rPr>
              <a:t> </a:t>
            </a:r>
            <a:r>
              <a:rPr lang="el-GR" sz="1500" dirty="0">
                <a:latin typeface="Calibri"/>
                <a:cs typeface="Calibri"/>
              </a:rPr>
              <a:t>σχετικά με το αίτημα ενός υποψηφίου να ασκήσει τα δικαιώματα προστασίας δεδομένων σε σχέση </a:t>
            </a:r>
            <a:r>
              <a:rPr lang="el-GR" sz="1500" b="1" dirty="0">
                <a:latin typeface="Calibri"/>
                <a:cs typeface="Calibri"/>
              </a:rPr>
              <a:t>με το σενάριο των εξετάσεων και τα σχόλια των εξεταστών</a:t>
            </a:r>
            <a:r>
              <a:rPr sz="1500" dirty="0">
                <a:latin typeface="Calibri"/>
                <a:cs typeface="Calibri"/>
              </a:rPr>
              <a:t>,</a:t>
            </a:r>
            <a:r>
              <a:rPr sz="1500" spc="25" dirty="0">
                <a:latin typeface="Calibri"/>
                <a:cs typeface="Calibri"/>
              </a:rPr>
              <a:t> </a:t>
            </a:r>
            <a:r>
              <a:rPr lang="el-GR" sz="1500" b="1" dirty="0">
                <a:latin typeface="Calibri"/>
                <a:cs typeface="Calibri"/>
              </a:rPr>
              <a:t>ο ΔΕΕ προφανώς παρέκκλινε από την αρχή που διατυπώθηκε στις κοινές υποθέσεις C-141 και 372/12</a:t>
            </a:r>
            <a:r>
              <a:rPr sz="1500" dirty="0">
                <a:latin typeface="Calibri"/>
                <a:cs typeface="Calibri"/>
              </a:rPr>
              <a:t>,</a:t>
            </a:r>
            <a:r>
              <a:rPr sz="1500" spc="55" dirty="0">
                <a:latin typeface="Calibri"/>
                <a:cs typeface="Calibri"/>
              </a:rPr>
              <a:t> </a:t>
            </a:r>
            <a:r>
              <a:rPr lang="el-GR" sz="1500" dirty="0">
                <a:latin typeface="Calibri"/>
                <a:cs typeface="Calibri"/>
              </a:rPr>
              <a:t>υποστηρίζοντας ότι </a:t>
            </a:r>
            <a:r>
              <a:rPr lang="el-GR" sz="1500" dirty="0">
                <a:solidFill>
                  <a:srgbClr val="C00000"/>
                </a:solidFill>
                <a:latin typeface="Calibri"/>
                <a:cs typeface="Calibri"/>
              </a:rPr>
              <a:t>και τα σχόλια των εξεταστών αποτελούν δεδομένα προσωπικού χαρακτήρα</a:t>
            </a:r>
            <a:r>
              <a:rPr sz="1500" spc="-10" dirty="0">
                <a:solidFill>
                  <a:srgbClr val="C00000"/>
                </a:solidFill>
                <a:latin typeface="Calibri"/>
                <a:cs typeface="Calibri"/>
              </a:rPr>
              <a:t>.</a:t>
            </a:r>
            <a:endParaRPr sz="1500" dirty="0">
              <a:latin typeface="Calibri"/>
              <a:cs typeface="Calibri"/>
            </a:endParaRPr>
          </a:p>
          <a:p>
            <a:pPr marL="80645" marR="53975" indent="-68580">
              <a:lnSpc>
                <a:spcPct val="110700"/>
              </a:lnSpc>
              <a:spcBef>
                <a:spcPts val="915"/>
              </a:spcBef>
              <a:buSzPct val="93333"/>
              <a:buFont typeface="Arial"/>
              <a:buChar char="•"/>
              <a:tabLst>
                <a:tab pos="207010" algn="l"/>
              </a:tabLst>
            </a:pPr>
            <a:r>
              <a:rPr lang="el-GR" sz="1500" dirty="0">
                <a:latin typeface="Calibri"/>
                <a:cs typeface="Calibri"/>
              </a:rPr>
              <a:t>Ωστόσο</a:t>
            </a:r>
            <a:r>
              <a:rPr sz="1500" dirty="0">
                <a:latin typeface="Calibri"/>
                <a:cs typeface="Calibri"/>
              </a:rPr>
              <a:t>,</a:t>
            </a:r>
            <a:r>
              <a:rPr sz="1500" spc="15" dirty="0">
                <a:latin typeface="Calibri"/>
                <a:cs typeface="Calibri"/>
              </a:rPr>
              <a:t> </a:t>
            </a:r>
            <a:r>
              <a:rPr lang="el-GR" sz="1500" b="1" dirty="0">
                <a:latin typeface="Calibri"/>
                <a:cs typeface="Calibri"/>
              </a:rPr>
              <a:t>το Δικαστήριο έκρινε ότι τα δικαιώματα προστασίας των δεδομένων, και ιδίως το δικαίωμα διόρθωσης, πρέπει να νοούνται σε σχέση με τον σκοπό των επίμαχων δεδομένων</a:t>
            </a:r>
            <a:r>
              <a:rPr sz="1500" dirty="0">
                <a:latin typeface="Calibri"/>
                <a:cs typeface="Calibri"/>
              </a:rPr>
              <a:t>.</a:t>
            </a:r>
            <a:r>
              <a:rPr sz="1500" spc="40" dirty="0">
                <a:latin typeface="Calibri"/>
                <a:cs typeface="Calibri"/>
              </a:rPr>
              <a:t> </a:t>
            </a:r>
            <a:r>
              <a:rPr lang="el-GR" sz="1500" dirty="0">
                <a:latin typeface="Calibri"/>
                <a:cs typeface="Calibri"/>
              </a:rPr>
              <a:t>Έτσι, σύμφωνα με το Δικαστήριο</a:t>
            </a:r>
            <a:r>
              <a:rPr sz="1500" dirty="0">
                <a:latin typeface="Calibri"/>
                <a:cs typeface="Calibri"/>
              </a:rPr>
              <a:t>,</a:t>
            </a:r>
            <a:r>
              <a:rPr sz="1500" spc="204" dirty="0">
                <a:latin typeface="Calibri"/>
                <a:cs typeface="Calibri"/>
              </a:rPr>
              <a:t> </a:t>
            </a:r>
            <a:r>
              <a:rPr lang="el-GR" sz="1500" dirty="0">
                <a:solidFill>
                  <a:srgbClr val="C00000"/>
                </a:solidFill>
                <a:latin typeface="Calibri"/>
                <a:cs typeface="Calibri"/>
              </a:rPr>
              <a:t>το δικαίωμα διόρθωσης δεν περιλαμβάνει το δικαίωμα διόρθωσης των απαντήσεων ενός υποψηφίου ή των σχολίων του εξεταστή (εκτός εάν αυτές είχαν καταγραφεί εσφαλμένα</a:t>
            </a:r>
            <a:r>
              <a:rPr sz="1500" spc="-10" dirty="0">
                <a:solidFill>
                  <a:srgbClr val="C00000"/>
                </a:solidFill>
                <a:latin typeface="Calibri"/>
                <a:cs typeface="Calibri"/>
              </a:rPr>
              <a:t>).</a:t>
            </a:r>
            <a:endParaRPr sz="1500" dirty="0">
              <a:latin typeface="Calibri"/>
              <a:cs typeface="Calibri"/>
            </a:endParaRPr>
          </a:p>
          <a:p>
            <a:pPr marL="80645" marR="5080" indent="-68580">
              <a:lnSpc>
                <a:spcPct val="111100"/>
              </a:lnSpc>
              <a:spcBef>
                <a:spcPts val="905"/>
              </a:spcBef>
              <a:buSzPct val="93333"/>
              <a:buFont typeface="Arial"/>
              <a:buChar char="•"/>
              <a:tabLst>
                <a:tab pos="207010" algn="l"/>
              </a:tabLst>
            </a:pPr>
            <a:r>
              <a:rPr lang="el-GR" sz="1500" dirty="0">
                <a:latin typeface="Calibri"/>
                <a:cs typeface="Calibri"/>
              </a:rPr>
              <a:t>Στην πραγματικότητα, σύμφωνα με το ΔΕΕ, η νομοθεσία για την προστασία των δεδομένων δεν αποσκοπεί στην εξασφάλιση της ακρίβειας των διαδικασιών λήψης αποφάσεων ή των ορθών διοικητικών πρακτικών</a:t>
            </a:r>
            <a:r>
              <a:rPr lang="en-US" sz="1500" dirty="0">
                <a:latin typeface="Calibri"/>
                <a:cs typeface="Calibri"/>
              </a:rPr>
              <a:t>.</a:t>
            </a:r>
            <a:r>
              <a:rPr lang="en-US" sz="1500" spc="40" dirty="0">
                <a:latin typeface="Calibri"/>
                <a:cs typeface="Calibri"/>
              </a:rPr>
              <a:t> </a:t>
            </a:r>
            <a:r>
              <a:rPr lang="el-GR" sz="1500" dirty="0">
                <a:latin typeface="Calibri"/>
                <a:cs typeface="Calibri"/>
              </a:rPr>
              <a:t>Έτσι, ένας εξεταζόμενος έχει δικαίωμα πρόσβασης τόσο στα δεδομένα των εξετάσεων (τις απαντήσεις στις εξετάσεις) όσο και στο σκεπτικό που βασίζεται στα δεδομένα αυτά (τα σχόλια), </a:t>
            </a:r>
            <a:r>
              <a:rPr lang="el-GR" sz="1500" b="1" dirty="0">
                <a:latin typeface="Calibri"/>
                <a:cs typeface="Calibri"/>
              </a:rPr>
              <a:t>αλλά δεν έχει δικαίωμα να διορθώσει τα συμπεράσματα των εξεταστών (το σκεπτικό)</a:t>
            </a:r>
            <a:r>
              <a:rPr lang="el-GR" sz="1500" dirty="0">
                <a:latin typeface="Calibri"/>
                <a:cs typeface="Calibri"/>
              </a:rPr>
              <a:t> ή το τελικό αποτέλεσμα</a:t>
            </a:r>
            <a:r>
              <a:rPr sz="1500" spc="-10" dirty="0">
                <a:latin typeface="Calibri"/>
                <a:cs typeface="Calibri"/>
              </a:rPr>
              <a:t>.</a:t>
            </a:r>
            <a:endParaRPr sz="1500" dirty="0">
              <a:latin typeface="Calibri"/>
              <a:cs typeface="Calibri"/>
            </a:endParaRPr>
          </a:p>
          <a:p>
            <a:pPr>
              <a:lnSpc>
                <a:spcPct val="100000"/>
              </a:lnSpc>
              <a:spcBef>
                <a:spcPts val="60"/>
              </a:spcBef>
            </a:pPr>
            <a:endParaRPr sz="2250" dirty="0">
              <a:latin typeface="Calibri"/>
              <a:cs typeface="Calibri"/>
            </a:endParaRPr>
          </a:p>
          <a:p>
            <a:pPr marL="12700">
              <a:lnSpc>
                <a:spcPct val="100000"/>
              </a:lnSpc>
            </a:pPr>
            <a:r>
              <a:rPr sz="1500" b="1" dirty="0">
                <a:latin typeface="Calibri"/>
                <a:cs typeface="Calibri"/>
              </a:rPr>
              <a:t>The</a:t>
            </a:r>
            <a:r>
              <a:rPr sz="1500" b="1" spc="25" dirty="0">
                <a:latin typeface="Calibri"/>
                <a:cs typeface="Calibri"/>
              </a:rPr>
              <a:t> </a:t>
            </a:r>
            <a:r>
              <a:rPr sz="1500" b="1" dirty="0">
                <a:latin typeface="Calibri"/>
                <a:cs typeface="Calibri"/>
              </a:rPr>
              <a:t>view</a:t>
            </a:r>
            <a:r>
              <a:rPr sz="1500" b="1" spc="60" dirty="0">
                <a:latin typeface="Calibri"/>
                <a:cs typeface="Calibri"/>
              </a:rPr>
              <a:t> </a:t>
            </a:r>
            <a:r>
              <a:rPr sz="1500" b="1" dirty="0">
                <a:latin typeface="Calibri"/>
                <a:cs typeface="Calibri"/>
              </a:rPr>
              <a:t>that</a:t>
            </a:r>
            <a:r>
              <a:rPr sz="1500" b="1" spc="60" dirty="0">
                <a:latin typeface="Calibri"/>
                <a:cs typeface="Calibri"/>
              </a:rPr>
              <a:t> </a:t>
            </a:r>
            <a:r>
              <a:rPr sz="1500" b="1" dirty="0">
                <a:solidFill>
                  <a:srgbClr val="C00000"/>
                </a:solidFill>
                <a:latin typeface="Calibri"/>
                <a:cs typeface="Calibri"/>
              </a:rPr>
              <a:t>inferred</a:t>
            </a:r>
            <a:r>
              <a:rPr sz="1500" b="1" spc="40" dirty="0">
                <a:solidFill>
                  <a:srgbClr val="C00000"/>
                </a:solidFill>
                <a:latin typeface="Calibri"/>
                <a:cs typeface="Calibri"/>
              </a:rPr>
              <a:t> </a:t>
            </a:r>
            <a:r>
              <a:rPr sz="1500" b="1" dirty="0">
                <a:solidFill>
                  <a:srgbClr val="C00000"/>
                </a:solidFill>
                <a:latin typeface="Calibri"/>
                <a:cs typeface="Calibri"/>
              </a:rPr>
              <a:t>data</a:t>
            </a:r>
            <a:r>
              <a:rPr sz="1500" b="1" spc="40" dirty="0">
                <a:solidFill>
                  <a:srgbClr val="C00000"/>
                </a:solidFill>
                <a:latin typeface="Calibri"/>
                <a:cs typeface="Calibri"/>
              </a:rPr>
              <a:t> </a:t>
            </a:r>
            <a:r>
              <a:rPr sz="1500" b="1" dirty="0">
                <a:solidFill>
                  <a:srgbClr val="C00000"/>
                </a:solidFill>
                <a:latin typeface="Calibri"/>
                <a:cs typeface="Calibri"/>
              </a:rPr>
              <a:t>are</a:t>
            </a:r>
            <a:r>
              <a:rPr sz="1500" b="1" spc="40" dirty="0">
                <a:solidFill>
                  <a:srgbClr val="C00000"/>
                </a:solidFill>
                <a:latin typeface="Calibri"/>
                <a:cs typeface="Calibri"/>
              </a:rPr>
              <a:t> </a:t>
            </a:r>
            <a:r>
              <a:rPr sz="1500" b="1" dirty="0">
                <a:solidFill>
                  <a:srgbClr val="C00000"/>
                </a:solidFill>
                <a:latin typeface="Calibri"/>
                <a:cs typeface="Calibri"/>
              </a:rPr>
              <a:t>personal</a:t>
            </a:r>
            <a:r>
              <a:rPr sz="1500" b="1" spc="35" dirty="0">
                <a:solidFill>
                  <a:srgbClr val="C00000"/>
                </a:solidFill>
                <a:latin typeface="Calibri"/>
                <a:cs typeface="Calibri"/>
              </a:rPr>
              <a:t> </a:t>
            </a:r>
            <a:r>
              <a:rPr sz="1500" b="1" dirty="0">
                <a:solidFill>
                  <a:srgbClr val="C00000"/>
                </a:solidFill>
                <a:latin typeface="Calibri"/>
                <a:cs typeface="Calibri"/>
              </a:rPr>
              <a:t>data</a:t>
            </a:r>
            <a:r>
              <a:rPr sz="1500" b="1" spc="90" dirty="0">
                <a:solidFill>
                  <a:srgbClr val="C00000"/>
                </a:solidFill>
                <a:latin typeface="Calibri"/>
                <a:cs typeface="Calibri"/>
              </a:rPr>
              <a:t> </a:t>
            </a:r>
            <a:r>
              <a:rPr sz="1500" b="1" dirty="0">
                <a:latin typeface="Calibri"/>
                <a:cs typeface="Calibri"/>
              </a:rPr>
              <a:t>was</a:t>
            </a:r>
            <a:r>
              <a:rPr sz="1500" b="1" spc="35" dirty="0">
                <a:latin typeface="Calibri"/>
                <a:cs typeface="Calibri"/>
              </a:rPr>
              <a:t> </a:t>
            </a:r>
            <a:r>
              <a:rPr sz="1500" b="1" dirty="0">
                <a:latin typeface="Calibri"/>
                <a:cs typeface="Calibri"/>
              </a:rPr>
              <a:t>endorsed</a:t>
            </a:r>
            <a:r>
              <a:rPr sz="1500" b="1" spc="45" dirty="0">
                <a:latin typeface="Calibri"/>
                <a:cs typeface="Calibri"/>
              </a:rPr>
              <a:t> </a:t>
            </a:r>
            <a:r>
              <a:rPr sz="1500" b="1" dirty="0">
                <a:latin typeface="Calibri"/>
                <a:cs typeface="Calibri"/>
              </a:rPr>
              <a:t>by</a:t>
            </a:r>
            <a:r>
              <a:rPr sz="1500" b="1" spc="40" dirty="0">
                <a:latin typeface="Calibri"/>
                <a:cs typeface="Calibri"/>
              </a:rPr>
              <a:t> </a:t>
            </a:r>
            <a:r>
              <a:rPr sz="1500" b="1" dirty="0">
                <a:latin typeface="Calibri"/>
                <a:cs typeface="Calibri"/>
              </a:rPr>
              <a:t>the</a:t>
            </a:r>
            <a:r>
              <a:rPr sz="1500" b="1" spc="70" dirty="0">
                <a:latin typeface="Calibri"/>
                <a:cs typeface="Calibri"/>
              </a:rPr>
              <a:t> </a:t>
            </a:r>
            <a:r>
              <a:rPr sz="1500" b="1" dirty="0">
                <a:solidFill>
                  <a:srgbClr val="C00000"/>
                </a:solidFill>
                <a:latin typeface="Calibri"/>
                <a:cs typeface="Calibri"/>
              </a:rPr>
              <a:t>Article</a:t>
            </a:r>
            <a:r>
              <a:rPr sz="1500" b="1" spc="40" dirty="0">
                <a:solidFill>
                  <a:srgbClr val="C00000"/>
                </a:solidFill>
                <a:latin typeface="Calibri"/>
                <a:cs typeface="Calibri"/>
              </a:rPr>
              <a:t> </a:t>
            </a:r>
            <a:r>
              <a:rPr sz="1500" b="1" dirty="0">
                <a:solidFill>
                  <a:srgbClr val="C00000"/>
                </a:solidFill>
                <a:latin typeface="Calibri"/>
                <a:cs typeface="Calibri"/>
              </a:rPr>
              <a:t>29</a:t>
            </a:r>
            <a:r>
              <a:rPr sz="1500" b="1" spc="45" dirty="0">
                <a:solidFill>
                  <a:srgbClr val="C00000"/>
                </a:solidFill>
                <a:latin typeface="Calibri"/>
                <a:cs typeface="Calibri"/>
              </a:rPr>
              <a:t> </a:t>
            </a:r>
            <a:r>
              <a:rPr sz="1500" b="1" dirty="0">
                <a:solidFill>
                  <a:srgbClr val="C00000"/>
                </a:solidFill>
                <a:latin typeface="Calibri"/>
                <a:cs typeface="Calibri"/>
              </a:rPr>
              <a:t>WP</a:t>
            </a:r>
            <a:r>
              <a:rPr sz="1500" b="1" spc="50" dirty="0">
                <a:solidFill>
                  <a:srgbClr val="C00000"/>
                </a:solidFill>
                <a:latin typeface="Calibri"/>
                <a:cs typeface="Calibri"/>
              </a:rPr>
              <a:t> </a:t>
            </a:r>
            <a:r>
              <a:rPr sz="1500" b="1" dirty="0">
                <a:solidFill>
                  <a:srgbClr val="C00000"/>
                </a:solidFill>
                <a:latin typeface="Calibri"/>
                <a:cs typeface="Calibri"/>
              </a:rPr>
              <a:t>(</a:t>
            </a:r>
            <a:r>
              <a:rPr sz="1500" dirty="0">
                <a:latin typeface="Calibri"/>
                <a:cs typeface="Calibri"/>
              </a:rPr>
              <a:t>Opinion</a:t>
            </a:r>
            <a:r>
              <a:rPr sz="1500" spc="55" dirty="0">
                <a:latin typeface="Calibri"/>
                <a:cs typeface="Calibri"/>
              </a:rPr>
              <a:t> </a:t>
            </a:r>
            <a:r>
              <a:rPr sz="1500" spc="-10" dirty="0">
                <a:latin typeface="Calibri"/>
                <a:cs typeface="Calibri"/>
              </a:rPr>
              <a:t>4/2007)</a:t>
            </a:r>
            <a:endParaRPr sz="1500" dirty="0">
              <a:latin typeface="Calibri"/>
              <a:cs typeface="Calibri"/>
            </a:endParaRPr>
          </a:p>
          <a:p>
            <a:pPr marL="207010" marR="147320" indent="-194945">
              <a:lnSpc>
                <a:spcPct val="112000"/>
              </a:lnSpc>
              <a:spcBef>
                <a:spcPts val="765"/>
              </a:spcBef>
            </a:pPr>
            <a:r>
              <a:rPr sz="1500" dirty="0">
                <a:latin typeface="Verdana"/>
                <a:cs typeface="Verdana"/>
              </a:rPr>
              <a:t>Ø</a:t>
            </a:r>
            <a:r>
              <a:rPr lang="en-US" sz="1500" dirty="0">
                <a:latin typeface="Verdana"/>
                <a:cs typeface="Verdana"/>
              </a:rPr>
              <a:t> </a:t>
            </a:r>
            <a:r>
              <a:rPr lang="el-GR" sz="1500" i="1" dirty="0">
                <a:latin typeface="Calibri"/>
                <a:cs typeface="Calibri"/>
              </a:rPr>
              <a:t>σε περίπτωση αυτοματοποιημένης εξαγωγής συμπερασμάτων ("κατάρτιση προφίλ"), τα υποκείμενα των δεδομένων έχουν δικαίωμα πρόσβασης τόσο στα δεδομένα εισόδου όσο και στα (τελικά ή ενδιάμεσα) συμπεράσματα που προκύπτουν αυτόματα από τα δεδομένα αυτά.</a:t>
            </a:r>
            <a:endParaRPr sz="15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719086" y="1046125"/>
            <a:ext cx="3381734" cy="971420"/>
          </a:xfrm>
          <a:prstGeom prst="rect">
            <a:avLst/>
          </a:prstGeom>
        </p:spPr>
        <p:txBody>
          <a:bodyPr vert="horz" wrap="square" lIns="0" tIns="17145" rIns="0" bIns="0" rtlCol="0">
            <a:spAutoFit/>
          </a:bodyPr>
          <a:lstStyle/>
          <a:p>
            <a:pPr marL="12700">
              <a:lnSpc>
                <a:spcPct val="100000"/>
              </a:lnSpc>
              <a:spcBef>
                <a:spcPts val="135"/>
              </a:spcBef>
            </a:pPr>
            <a:r>
              <a:rPr lang="el-GR" sz="3100" dirty="0"/>
              <a:t>Άρθρο</a:t>
            </a:r>
            <a:r>
              <a:rPr sz="3100" spc="-15" dirty="0"/>
              <a:t> </a:t>
            </a:r>
            <a:r>
              <a:rPr sz="3100" dirty="0"/>
              <a:t>4(2)</a:t>
            </a:r>
            <a:r>
              <a:rPr sz="3100" spc="5" dirty="0"/>
              <a:t> </a:t>
            </a:r>
            <a:r>
              <a:rPr lang="el-GR" sz="3100" spc="-20" dirty="0"/>
              <a:t>ΓΚΠΔ</a:t>
            </a:r>
            <a:r>
              <a:rPr sz="3100" spc="-20" dirty="0"/>
              <a:t>:</a:t>
            </a:r>
            <a:br>
              <a:rPr lang="el-GR" sz="3100" spc="-20" dirty="0"/>
            </a:br>
            <a:r>
              <a:rPr lang="el-GR" sz="3100" spc="-20" dirty="0"/>
              <a:t>κατάρτιση προφίλ</a:t>
            </a:r>
            <a:endParaRPr sz="3100" dirty="0"/>
          </a:p>
        </p:txBody>
      </p:sp>
      <p:sp>
        <p:nvSpPr>
          <p:cNvPr id="18" name="object 18"/>
          <p:cNvSpPr/>
          <p:nvPr/>
        </p:nvSpPr>
        <p:spPr>
          <a:xfrm>
            <a:off x="152400" y="1773885"/>
            <a:ext cx="74930" cy="574040"/>
          </a:xfrm>
          <a:custGeom>
            <a:avLst/>
            <a:gdLst/>
            <a:ahLst/>
            <a:cxnLst/>
            <a:rect l="l" t="t" r="r" b="b"/>
            <a:pathLst>
              <a:path w="74929" h="574039">
                <a:moveTo>
                  <a:pt x="74460" y="573684"/>
                </a:moveTo>
                <a:lnTo>
                  <a:pt x="0" y="573684"/>
                </a:lnTo>
                <a:lnTo>
                  <a:pt x="0" y="0"/>
                </a:lnTo>
                <a:lnTo>
                  <a:pt x="74460" y="0"/>
                </a:lnTo>
                <a:lnTo>
                  <a:pt x="74460" y="573684"/>
                </a:lnTo>
                <a:close/>
              </a:path>
            </a:pathLst>
          </a:custGeom>
          <a:solidFill>
            <a:srgbClr val="FFC000"/>
          </a:solidFill>
        </p:spPr>
        <p:txBody>
          <a:bodyPr wrap="square" lIns="0" tIns="0" rIns="0" bIns="0" rtlCol="0"/>
          <a:lstStyle/>
          <a:p>
            <a:endParaRPr/>
          </a:p>
        </p:txBody>
      </p:sp>
      <p:sp>
        <p:nvSpPr>
          <p:cNvPr id="19" name="object 19"/>
          <p:cNvSpPr/>
          <p:nvPr/>
        </p:nvSpPr>
        <p:spPr>
          <a:xfrm>
            <a:off x="288175" y="1773885"/>
            <a:ext cx="167005" cy="574040"/>
          </a:xfrm>
          <a:custGeom>
            <a:avLst/>
            <a:gdLst/>
            <a:ahLst/>
            <a:cxnLst/>
            <a:rect l="l" t="t" r="r" b="b"/>
            <a:pathLst>
              <a:path w="167004" h="574039">
                <a:moveTo>
                  <a:pt x="166890" y="573684"/>
                </a:moveTo>
                <a:lnTo>
                  <a:pt x="0" y="573684"/>
                </a:lnTo>
                <a:lnTo>
                  <a:pt x="0" y="0"/>
                </a:lnTo>
                <a:lnTo>
                  <a:pt x="166890" y="0"/>
                </a:lnTo>
                <a:lnTo>
                  <a:pt x="166890" y="573684"/>
                </a:lnTo>
                <a:close/>
              </a:path>
            </a:pathLst>
          </a:custGeom>
          <a:solidFill>
            <a:srgbClr val="FFC000"/>
          </a:solidFill>
        </p:spPr>
        <p:txBody>
          <a:bodyPr wrap="square" lIns="0" tIns="0" rIns="0" bIns="0" rtlCol="0"/>
          <a:lstStyle/>
          <a:p>
            <a:endParaRPr/>
          </a:p>
        </p:txBody>
      </p:sp>
      <p:sp>
        <p:nvSpPr>
          <p:cNvPr id="20" name="object 20"/>
          <p:cNvSpPr/>
          <p:nvPr/>
        </p:nvSpPr>
        <p:spPr>
          <a:xfrm>
            <a:off x="719086" y="2631782"/>
            <a:ext cx="3662045" cy="23495"/>
          </a:xfrm>
          <a:custGeom>
            <a:avLst/>
            <a:gdLst/>
            <a:ahLst/>
            <a:cxnLst/>
            <a:rect l="l" t="t" r="r" b="b"/>
            <a:pathLst>
              <a:path w="3662045" h="23494">
                <a:moveTo>
                  <a:pt x="3662019" y="23368"/>
                </a:moveTo>
                <a:lnTo>
                  <a:pt x="0" y="23368"/>
                </a:lnTo>
                <a:lnTo>
                  <a:pt x="0" y="0"/>
                </a:lnTo>
                <a:lnTo>
                  <a:pt x="3662019" y="0"/>
                </a:lnTo>
                <a:lnTo>
                  <a:pt x="3662019" y="23368"/>
                </a:lnTo>
                <a:close/>
              </a:path>
            </a:pathLst>
          </a:custGeom>
          <a:solidFill>
            <a:srgbClr val="FFC000"/>
          </a:solidFill>
        </p:spPr>
        <p:txBody>
          <a:bodyPr wrap="square" lIns="0" tIns="0" rIns="0" bIns="0" rtlCol="0"/>
          <a:lstStyle/>
          <a:p>
            <a:endParaRPr/>
          </a:p>
        </p:txBody>
      </p:sp>
      <p:sp>
        <p:nvSpPr>
          <p:cNvPr id="21" name="object 21"/>
          <p:cNvSpPr txBox="1"/>
          <p:nvPr/>
        </p:nvSpPr>
        <p:spPr>
          <a:xfrm>
            <a:off x="720956" y="2787951"/>
            <a:ext cx="3747770" cy="4354077"/>
          </a:xfrm>
          <a:prstGeom prst="rect">
            <a:avLst/>
          </a:prstGeom>
        </p:spPr>
        <p:txBody>
          <a:bodyPr vert="horz" wrap="square" lIns="0" tIns="27305" rIns="0" bIns="0" rtlCol="0">
            <a:spAutoFit/>
          </a:bodyPr>
          <a:lstStyle/>
          <a:p>
            <a:pPr marL="12700" marR="7620" algn="just">
              <a:lnSpc>
                <a:spcPct val="92900"/>
              </a:lnSpc>
              <a:spcBef>
                <a:spcPts val="215"/>
              </a:spcBef>
            </a:pPr>
            <a:r>
              <a:rPr lang="el-GR" sz="1400" dirty="0">
                <a:latin typeface="Calibri"/>
                <a:cs typeface="Calibri"/>
              </a:rPr>
              <a:t>Ο ορισμός της δημιουργίας προφίλ, αν και δεν αναφέρεται ρητά στην ΤΝ, αφορά την επεξεργασία που σήμερα συνήθως πραγματοποιείται με τη χρήση τεχνολογιών ΤΝ. Η επεξεργασία αυτή συνίσταται στη χρήση των δεδομένων που αφορούν ένα άτομο για να εξαχθούν πληροφορίες σχετικά με περαιτέρω πτυχές του εν λόγω ατόμου:</a:t>
            </a:r>
            <a:endParaRPr sz="1400" dirty="0">
              <a:latin typeface="Calibri"/>
              <a:cs typeface="Calibri"/>
            </a:endParaRPr>
          </a:p>
          <a:p>
            <a:pPr marL="401955" marR="203200" algn="just">
              <a:lnSpc>
                <a:spcPts val="1580"/>
              </a:lnSpc>
              <a:spcBef>
                <a:spcPts val="355"/>
              </a:spcBef>
            </a:pPr>
            <a:r>
              <a:rPr lang="el-GR" sz="1400" i="1" dirty="0">
                <a:latin typeface="Calibri"/>
                <a:cs typeface="Calibri"/>
              </a:rPr>
              <a:t>ως " </a:t>
            </a:r>
            <a:r>
              <a:rPr lang="el-GR" sz="1400" b="1" i="1" dirty="0">
                <a:latin typeface="Calibri"/>
                <a:cs typeface="Calibri"/>
              </a:rPr>
              <a:t>κατάρτιση προφίλ </a:t>
            </a:r>
            <a:r>
              <a:rPr lang="el-GR" sz="1400" i="1" dirty="0">
                <a:latin typeface="Calibri"/>
                <a:cs typeface="Calibri"/>
              </a:rPr>
              <a:t>" νοείται κάθε </a:t>
            </a:r>
            <a:r>
              <a:rPr lang="el-GR" sz="1400" b="1" i="1" dirty="0">
                <a:latin typeface="Calibri"/>
                <a:cs typeface="Calibri"/>
              </a:rPr>
              <a:t>μορφή αυτοματοποιημένης επεξεργασίας προσωπικών δεδομένων </a:t>
            </a:r>
            <a:r>
              <a:rPr lang="el-GR" sz="1400" i="1" dirty="0">
                <a:latin typeface="Calibri"/>
                <a:cs typeface="Calibri"/>
              </a:rPr>
              <a:t>που αποτελείται από τη χρήση δεδομένων προσωπικού χαρακτήρα για την αξιολόγηση ορισμένων </a:t>
            </a:r>
            <a:r>
              <a:rPr lang="el-GR" sz="1400" b="1" i="1" dirty="0">
                <a:latin typeface="Calibri"/>
                <a:cs typeface="Calibri"/>
              </a:rPr>
              <a:t>προσωπικών πτυχών </a:t>
            </a:r>
            <a:r>
              <a:rPr lang="el-GR" sz="1400" i="1" dirty="0">
                <a:latin typeface="Calibri"/>
                <a:cs typeface="Calibri"/>
              </a:rPr>
              <a:t>που αφορούν ένα φυσικό πρόσωπο</a:t>
            </a:r>
            <a:r>
              <a:rPr sz="1400" i="1" dirty="0">
                <a:latin typeface="Calibri"/>
                <a:cs typeface="Calibri"/>
              </a:rPr>
              <a:t>,</a:t>
            </a:r>
            <a:r>
              <a:rPr sz="1400" i="1" spc="400" dirty="0">
                <a:latin typeface="Calibri"/>
                <a:cs typeface="Calibri"/>
              </a:rPr>
              <a:t> </a:t>
            </a:r>
            <a:r>
              <a:rPr lang="el-GR" sz="1400" i="1" dirty="0">
                <a:latin typeface="Calibri"/>
                <a:cs typeface="Calibri"/>
              </a:rPr>
              <a:t>ιδίως για την </a:t>
            </a:r>
            <a:r>
              <a:rPr lang="el-GR" sz="1400" b="1" i="1" dirty="0">
                <a:latin typeface="Calibri"/>
                <a:cs typeface="Calibri"/>
              </a:rPr>
              <a:t>ανάλυση</a:t>
            </a:r>
            <a:r>
              <a:rPr lang="el-GR" sz="1400" i="1" dirty="0">
                <a:latin typeface="Calibri"/>
                <a:cs typeface="Calibri"/>
              </a:rPr>
              <a:t> ή την </a:t>
            </a:r>
            <a:r>
              <a:rPr lang="el-GR" sz="1400" b="1" i="1" dirty="0">
                <a:latin typeface="Calibri"/>
                <a:cs typeface="Calibri"/>
              </a:rPr>
              <a:t>πρόβλεψη</a:t>
            </a:r>
            <a:r>
              <a:rPr lang="el-GR" sz="1400" i="1" dirty="0">
                <a:latin typeface="Calibri"/>
                <a:cs typeface="Calibri"/>
              </a:rPr>
              <a:t> </a:t>
            </a:r>
            <a:r>
              <a:rPr lang="el-GR" sz="1400" b="1" i="1" dirty="0">
                <a:latin typeface="Calibri"/>
                <a:cs typeface="Calibri"/>
              </a:rPr>
              <a:t>πτυχών</a:t>
            </a:r>
            <a:r>
              <a:rPr lang="el-GR" sz="1400" i="1" dirty="0">
                <a:latin typeface="Calibri"/>
                <a:cs typeface="Calibri"/>
              </a:rPr>
              <a:t> που αφορούν την απόδοση του εν λόγω </a:t>
            </a:r>
            <a:r>
              <a:rPr lang="el-GR" sz="1400" b="1" i="1" dirty="0">
                <a:latin typeface="Calibri"/>
                <a:cs typeface="Calibri"/>
              </a:rPr>
              <a:t>φυσικού προσώπου </a:t>
            </a:r>
            <a:r>
              <a:rPr lang="el-GR" sz="1400" i="1" dirty="0">
                <a:latin typeface="Calibri"/>
                <a:cs typeface="Calibri"/>
              </a:rPr>
              <a:t>στην εργασία, την οικονομική κατάσταση, την υγεία, τις προσωπικές προτιμήσεις, τα ενδιαφέροντα, την αξιοπιστία, τη συμπεριφορά, τη θέση ή τις μετακινήσεις του</a:t>
            </a:r>
            <a:endParaRPr sz="1400" dirty="0">
              <a:latin typeface="Calibri"/>
              <a:cs typeface="Calibri"/>
            </a:endParaRPr>
          </a:p>
        </p:txBody>
      </p:sp>
      <p:grpSp>
        <p:nvGrpSpPr>
          <p:cNvPr id="22" name="object 22"/>
          <p:cNvGrpSpPr/>
          <p:nvPr/>
        </p:nvGrpSpPr>
        <p:grpSpPr>
          <a:xfrm>
            <a:off x="4876800" y="850900"/>
            <a:ext cx="5664200" cy="5842000"/>
            <a:chOff x="4876800" y="850900"/>
            <a:chExt cx="5664200" cy="5842000"/>
          </a:xfrm>
        </p:grpSpPr>
        <p:sp>
          <p:nvSpPr>
            <p:cNvPr id="23" name="object 23"/>
            <p:cNvSpPr/>
            <p:nvPr/>
          </p:nvSpPr>
          <p:spPr>
            <a:xfrm>
              <a:off x="9267723" y="850900"/>
              <a:ext cx="1273810" cy="5842000"/>
            </a:xfrm>
            <a:custGeom>
              <a:avLst/>
              <a:gdLst/>
              <a:ahLst/>
              <a:cxnLst/>
              <a:rect l="l" t="t" r="r" b="b"/>
              <a:pathLst>
                <a:path w="1273809" h="5842000">
                  <a:moveTo>
                    <a:pt x="1273276" y="5842000"/>
                  </a:moveTo>
                  <a:lnTo>
                    <a:pt x="0" y="5842000"/>
                  </a:lnTo>
                  <a:lnTo>
                    <a:pt x="0" y="0"/>
                  </a:lnTo>
                  <a:lnTo>
                    <a:pt x="1273276" y="0"/>
                  </a:lnTo>
                  <a:lnTo>
                    <a:pt x="1273276" y="5842000"/>
                  </a:lnTo>
                  <a:close/>
                </a:path>
              </a:pathLst>
            </a:custGeom>
            <a:solidFill>
              <a:srgbClr val="FFC000"/>
            </a:solidFill>
          </p:spPr>
          <p:txBody>
            <a:bodyPr wrap="square" lIns="0" tIns="0" rIns="0" bIns="0" rtlCol="0"/>
            <a:lstStyle/>
            <a:p>
              <a:endParaRPr/>
            </a:p>
          </p:txBody>
        </p:sp>
        <p:pic>
          <p:nvPicPr>
            <p:cNvPr id="24" name="object 24"/>
            <p:cNvPicPr/>
            <p:nvPr/>
          </p:nvPicPr>
          <p:blipFill>
            <a:blip r:embed="rId2" cstate="print"/>
            <a:stretch>
              <a:fillRect/>
            </a:stretch>
          </p:blipFill>
          <p:spPr>
            <a:xfrm>
              <a:off x="4876800" y="1277619"/>
              <a:ext cx="5361432" cy="5209032"/>
            </a:xfrm>
            <a:prstGeom prst="rect">
              <a:avLst/>
            </a:prstGeom>
          </p:spPr>
        </p:pic>
        <p:sp>
          <p:nvSpPr>
            <p:cNvPr id="25" name="object 25"/>
            <p:cNvSpPr/>
            <p:nvPr/>
          </p:nvSpPr>
          <p:spPr>
            <a:xfrm>
              <a:off x="4997195" y="1288605"/>
              <a:ext cx="5120640" cy="4970780"/>
            </a:xfrm>
            <a:custGeom>
              <a:avLst/>
              <a:gdLst/>
              <a:ahLst/>
              <a:cxnLst/>
              <a:rect l="l" t="t" r="r" b="b"/>
              <a:pathLst>
                <a:path w="5120640" h="4970780">
                  <a:moveTo>
                    <a:pt x="5120487" y="4970208"/>
                  </a:moveTo>
                  <a:lnTo>
                    <a:pt x="0" y="4970208"/>
                  </a:lnTo>
                  <a:lnTo>
                    <a:pt x="0" y="0"/>
                  </a:lnTo>
                  <a:lnTo>
                    <a:pt x="5120487" y="0"/>
                  </a:lnTo>
                  <a:lnTo>
                    <a:pt x="5120487" y="4970208"/>
                  </a:lnTo>
                  <a:close/>
                </a:path>
              </a:pathLst>
            </a:custGeom>
            <a:solidFill>
              <a:srgbClr val="FFFFFF"/>
            </a:solidFill>
          </p:spPr>
          <p:txBody>
            <a:bodyPr wrap="square" lIns="0" tIns="0" rIns="0" bIns="0" rtlCol="0"/>
            <a:lstStyle/>
            <a:p>
              <a:endParaRPr/>
            </a:p>
          </p:txBody>
        </p:sp>
        <p:pic>
          <p:nvPicPr>
            <p:cNvPr id="26" name="object 26"/>
            <p:cNvPicPr/>
            <p:nvPr/>
          </p:nvPicPr>
          <p:blipFill>
            <a:blip r:embed="rId3" cstate="print"/>
            <a:stretch>
              <a:fillRect/>
            </a:stretch>
          </p:blipFill>
          <p:spPr>
            <a:xfrm>
              <a:off x="5245988" y="1531835"/>
              <a:ext cx="4622901" cy="4480128"/>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object 33"/>
          <p:cNvSpPr txBox="1">
            <a:spLocks noGrp="1"/>
          </p:cNvSpPr>
          <p:nvPr>
            <p:ph type="title"/>
          </p:nvPr>
        </p:nvSpPr>
        <p:spPr>
          <a:xfrm>
            <a:off x="1013744" y="654050"/>
            <a:ext cx="8603615" cy="835533"/>
          </a:xfrm>
          <a:prstGeom prst="rect">
            <a:avLst/>
          </a:prstGeom>
        </p:spPr>
        <p:txBody>
          <a:bodyPr vert="horz" wrap="square" lIns="0" tIns="278812" rIns="0" bIns="0" rtlCol="0">
            <a:spAutoFit/>
          </a:bodyPr>
          <a:lstStyle/>
          <a:p>
            <a:pPr marL="12700">
              <a:lnSpc>
                <a:spcPct val="100000"/>
              </a:lnSpc>
              <a:spcBef>
                <a:spcPts val="125"/>
              </a:spcBef>
            </a:pPr>
            <a:r>
              <a:rPr lang="el-GR" sz="3600" dirty="0">
                <a:solidFill>
                  <a:srgbClr val="006FC0"/>
                </a:solidFill>
              </a:rPr>
              <a:t>Η ΤΝ στο εννοιολογικό πλαίσιο του ΓΚΠΔ</a:t>
            </a:r>
            <a:endParaRPr sz="3600" dirty="0"/>
          </a:p>
        </p:txBody>
      </p:sp>
      <p:sp>
        <p:nvSpPr>
          <p:cNvPr id="37" name="object 37"/>
          <p:cNvSpPr txBox="1"/>
          <p:nvPr/>
        </p:nvSpPr>
        <p:spPr>
          <a:xfrm>
            <a:off x="931830" y="2368378"/>
            <a:ext cx="8767445" cy="4532778"/>
          </a:xfrm>
          <a:prstGeom prst="rect">
            <a:avLst/>
          </a:prstGeom>
        </p:spPr>
        <p:txBody>
          <a:bodyPr vert="horz" wrap="square" lIns="0" tIns="52069" rIns="0" bIns="0" rtlCol="0">
            <a:spAutoFit/>
          </a:bodyPr>
          <a:lstStyle/>
          <a:p>
            <a:pPr marL="120650" marR="236220" indent="-108585" algn="just">
              <a:lnSpc>
                <a:spcPct val="89200"/>
              </a:lnSpc>
              <a:spcBef>
                <a:spcPts val="409"/>
              </a:spcBef>
              <a:buSzPct val="95833"/>
              <a:buFont typeface="Arial"/>
              <a:buChar char="•"/>
              <a:tabLst>
                <a:tab pos="207010" algn="l"/>
              </a:tabLst>
            </a:pPr>
            <a:r>
              <a:rPr lang="el-GR" sz="2400" spc="-10" dirty="0">
                <a:latin typeface="Calibri"/>
                <a:cs typeface="Calibri"/>
              </a:rPr>
              <a:t>Σε αντίθεση με την οδηγία του 1995 για την προστασία των δεδομένων, </a:t>
            </a:r>
            <a:r>
              <a:rPr lang="el-GR" sz="2400" b="1" spc="-10" dirty="0">
                <a:latin typeface="Calibri"/>
                <a:cs typeface="Calibri"/>
              </a:rPr>
              <a:t>ο ΓΚΠΔ περιέχει </a:t>
            </a:r>
            <a:r>
              <a:rPr lang="el-GR" sz="2400" spc="-10" dirty="0">
                <a:latin typeface="Calibri"/>
                <a:cs typeface="Calibri"/>
              </a:rPr>
              <a:t>ορισμένους όρους που αναφέρονται στο </a:t>
            </a:r>
            <a:r>
              <a:rPr lang="el-GR" sz="2400" b="1" spc="-10" dirty="0">
                <a:latin typeface="Calibri"/>
                <a:cs typeface="Calibri"/>
              </a:rPr>
              <a:t>Διαδίκτυο</a:t>
            </a:r>
            <a:r>
              <a:rPr lang="el-GR" sz="2400" spc="-10" dirty="0">
                <a:latin typeface="Calibri"/>
                <a:cs typeface="Calibri"/>
              </a:rPr>
              <a:t> (μηχανές αναζήτησης, κοινωνικά δίκτυα, ιστότοποι, σύνδεσμοι κ.λπ.), αλλά </a:t>
            </a:r>
            <a:r>
              <a:rPr lang="el-GR" sz="2400" b="1" spc="-10" dirty="0">
                <a:latin typeface="Calibri"/>
                <a:cs typeface="Calibri"/>
              </a:rPr>
              <a:t>δεν περιέχει τον όρο "τεχνητή νοημοσύνη</a:t>
            </a:r>
            <a:r>
              <a:rPr lang="el-GR" sz="2400" spc="-10" dirty="0">
                <a:latin typeface="Calibri"/>
                <a:cs typeface="Calibri"/>
              </a:rPr>
              <a:t>", ούτε όρους που εκφράζουν συναφείς έννοιες</a:t>
            </a:r>
            <a:endParaRPr sz="2400" dirty="0">
              <a:latin typeface="Calibri"/>
              <a:cs typeface="Calibri"/>
            </a:endParaRPr>
          </a:p>
          <a:p>
            <a:pPr marL="120650" marR="5080" indent="-108585" algn="just">
              <a:lnSpc>
                <a:spcPct val="89400"/>
              </a:lnSpc>
              <a:spcBef>
                <a:spcPts val="830"/>
              </a:spcBef>
              <a:buSzPct val="95833"/>
              <a:buFont typeface="Arial"/>
              <a:buChar char="•"/>
              <a:tabLst>
                <a:tab pos="207010" algn="l"/>
              </a:tabLst>
            </a:pPr>
            <a:r>
              <a:rPr lang="el-GR" sz="2400" dirty="0">
                <a:latin typeface="Calibri"/>
                <a:cs typeface="Calibri"/>
              </a:rPr>
              <a:t>Ο ΓΚΠΔ επικεντρώνεται στις </a:t>
            </a:r>
            <a:r>
              <a:rPr lang="el-GR" sz="2400" b="1" spc="-10" dirty="0">
                <a:latin typeface="Calibri"/>
                <a:cs typeface="Calibri"/>
              </a:rPr>
              <a:t>προκλήσεις που αναδύονται για το Διαδίκτυο </a:t>
            </a:r>
            <a:r>
              <a:rPr sz="2400" spc="-10" dirty="0">
                <a:latin typeface="Calibri"/>
                <a:cs typeface="Calibri"/>
              </a:rPr>
              <a:t>— 	</a:t>
            </a:r>
            <a:r>
              <a:rPr lang="el-GR" sz="2400" dirty="0">
                <a:latin typeface="Calibri"/>
                <a:cs typeface="Calibri"/>
              </a:rPr>
              <a:t>Ο ΓΚΠΔ επικεντρώνεται στις προκλήσεις που αναδύονται για το Διαδίκτυο - οι οποίες δεν είχαν ληφθεί υπόψη στην οδηγία για την προστασία των δεδομένων του 1995, αλλά ήταν υπαρκτές κατά τη σύνταξη του ΓΚΠΔ - παρά σε νέα ζητήματα που αφορούν την ΤΝ, η οποία απέκτησε κοινωνική σημασία μόλις τα τελευταία χρόνια</a:t>
            </a:r>
            <a:r>
              <a:rPr sz="2400" spc="-10" dirty="0">
                <a:latin typeface="Calibri"/>
                <a:cs typeface="Calibri"/>
              </a:rPr>
              <a:t>.</a:t>
            </a:r>
            <a:endParaRPr sz="2400" dirty="0">
              <a:latin typeface="Calibri"/>
              <a:cs typeface="Calibri"/>
            </a:endParaRPr>
          </a:p>
          <a:p>
            <a:pPr marL="120014" indent="-107950" algn="just">
              <a:lnSpc>
                <a:spcPct val="100000"/>
              </a:lnSpc>
              <a:spcBef>
                <a:spcPts val="530"/>
              </a:spcBef>
              <a:buSzPct val="95833"/>
              <a:buFont typeface="Arial"/>
              <a:buChar char="•"/>
              <a:tabLst>
                <a:tab pos="120650" algn="l"/>
              </a:tabLst>
            </a:pPr>
            <a:r>
              <a:rPr lang="el-GR" sz="2400" b="1" spc="-30" dirty="0">
                <a:latin typeface="Calibri"/>
                <a:cs typeface="Calibri"/>
              </a:rPr>
              <a:t>Ωστόσο, πολλές διατάξεις της ΤΝ είναι σχετικές με τον ΓΚΠΔ</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291978" y="1157791"/>
            <a:ext cx="6014720" cy="1673225"/>
          </a:xfrm>
          <a:custGeom>
            <a:avLst/>
            <a:gdLst/>
            <a:ahLst/>
            <a:cxnLst/>
            <a:rect l="l" t="t" r="r" b="b"/>
            <a:pathLst>
              <a:path w="6014720" h="1673225">
                <a:moveTo>
                  <a:pt x="6014237" y="1673225"/>
                </a:moveTo>
                <a:lnTo>
                  <a:pt x="0" y="1673225"/>
                </a:lnTo>
                <a:lnTo>
                  <a:pt x="0" y="0"/>
                </a:lnTo>
                <a:lnTo>
                  <a:pt x="6014237" y="0"/>
                </a:lnTo>
                <a:lnTo>
                  <a:pt x="6014237" y="1673225"/>
                </a:lnTo>
                <a:close/>
              </a:path>
            </a:pathLst>
          </a:custGeom>
          <a:solidFill>
            <a:srgbClr val="677B92">
              <a:alpha val="94898"/>
            </a:srgbClr>
          </a:solidFill>
        </p:spPr>
        <p:txBody>
          <a:bodyPr wrap="square" lIns="0" tIns="0" rIns="0" bIns="0" rtlCol="0"/>
          <a:lstStyle/>
          <a:p>
            <a:endParaRPr/>
          </a:p>
        </p:txBody>
      </p:sp>
      <p:sp>
        <p:nvSpPr>
          <p:cNvPr id="17" name="object 17"/>
          <p:cNvSpPr txBox="1"/>
          <p:nvPr/>
        </p:nvSpPr>
        <p:spPr>
          <a:xfrm>
            <a:off x="289438" y="1179534"/>
            <a:ext cx="6014720" cy="1613262"/>
          </a:xfrm>
          <a:prstGeom prst="rect">
            <a:avLst/>
          </a:prstGeom>
        </p:spPr>
        <p:txBody>
          <a:bodyPr vert="horz" wrap="square" lIns="0" tIns="500380" rIns="0" bIns="0" rtlCol="0">
            <a:spAutoFit/>
          </a:bodyPr>
          <a:lstStyle/>
          <a:p>
            <a:pPr marL="245110">
              <a:lnSpc>
                <a:spcPct val="100000"/>
              </a:lnSpc>
              <a:spcBef>
                <a:spcPts val="3940"/>
              </a:spcBef>
            </a:pPr>
            <a:r>
              <a:rPr lang="el-GR" sz="3600" dirty="0">
                <a:solidFill>
                  <a:srgbClr val="FFFFFF"/>
                </a:solidFill>
                <a:latin typeface="Calibri"/>
                <a:cs typeface="Calibri"/>
              </a:rPr>
              <a:t>Άρθρο</a:t>
            </a:r>
            <a:r>
              <a:rPr sz="3600" spc="240" dirty="0">
                <a:solidFill>
                  <a:srgbClr val="FFFFFF"/>
                </a:solidFill>
                <a:latin typeface="Calibri"/>
                <a:cs typeface="Calibri"/>
              </a:rPr>
              <a:t> </a:t>
            </a:r>
            <a:r>
              <a:rPr sz="3600" dirty="0">
                <a:solidFill>
                  <a:srgbClr val="FFFFFF"/>
                </a:solidFill>
                <a:latin typeface="Calibri"/>
                <a:cs typeface="Calibri"/>
              </a:rPr>
              <a:t>4(2)</a:t>
            </a:r>
            <a:r>
              <a:rPr sz="3600" spc="220" dirty="0">
                <a:solidFill>
                  <a:srgbClr val="FFFFFF"/>
                </a:solidFill>
                <a:latin typeface="Calibri"/>
                <a:cs typeface="Calibri"/>
              </a:rPr>
              <a:t> </a:t>
            </a:r>
            <a:r>
              <a:rPr lang="el-GR" sz="3600" dirty="0">
                <a:solidFill>
                  <a:srgbClr val="FFFFFF"/>
                </a:solidFill>
                <a:latin typeface="Calibri"/>
                <a:cs typeface="Calibri"/>
              </a:rPr>
              <a:t>ΓΚΠΔ</a:t>
            </a:r>
            <a:r>
              <a:rPr sz="3600" dirty="0">
                <a:solidFill>
                  <a:srgbClr val="FFFFFF"/>
                </a:solidFill>
                <a:latin typeface="Calibri"/>
                <a:cs typeface="Calibri"/>
              </a:rPr>
              <a:t>:</a:t>
            </a:r>
            <a:r>
              <a:rPr sz="3600" spc="235" dirty="0">
                <a:solidFill>
                  <a:srgbClr val="FFFFFF"/>
                </a:solidFill>
                <a:latin typeface="Calibri"/>
                <a:cs typeface="Calibri"/>
              </a:rPr>
              <a:t> </a:t>
            </a:r>
            <a:r>
              <a:rPr lang="el-GR" sz="3600" spc="-10" dirty="0">
                <a:solidFill>
                  <a:srgbClr val="FFFFFF"/>
                </a:solidFill>
                <a:latin typeface="Calibri"/>
                <a:cs typeface="Calibri"/>
              </a:rPr>
              <a:t>κατάρτιση προφίλ</a:t>
            </a:r>
            <a:endParaRPr sz="3600" dirty="0">
              <a:latin typeface="Calibri"/>
              <a:cs typeface="Calibri"/>
            </a:endParaRPr>
          </a:p>
        </p:txBody>
      </p:sp>
      <p:pic>
        <p:nvPicPr>
          <p:cNvPr id="22" name="object 22"/>
          <p:cNvPicPr/>
          <p:nvPr/>
        </p:nvPicPr>
        <p:blipFill>
          <a:blip r:embed="rId2" cstate="print"/>
          <a:stretch>
            <a:fillRect/>
          </a:stretch>
        </p:blipFill>
        <p:spPr>
          <a:xfrm>
            <a:off x="431507" y="2942132"/>
            <a:ext cx="6014190" cy="3475718"/>
          </a:xfrm>
          <a:prstGeom prst="rect">
            <a:avLst/>
          </a:prstGeom>
        </p:spPr>
      </p:pic>
      <p:sp>
        <p:nvSpPr>
          <p:cNvPr id="23" name="object 23"/>
          <p:cNvSpPr/>
          <p:nvPr/>
        </p:nvSpPr>
        <p:spPr>
          <a:xfrm>
            <a:off x="6747954" y="1068496"/>
            <a:ext cx="3675379" cy="5293995"/>
          </a:xfrm>
          <a:custGeom>
            <a:avLst/>
            <a:gdLst/>
            <a:ahLst/>
            <a:cxnLst/>
            <a:rect l="l" t="t" r="r" b="b"/>
            <a:pathLst>
              <a:path w="3675379" h="5293995">
                <a:moveTo>
                  <a:pt x="3675316" y="5293817"/>
                </a:moveTo>
                <a:lnTo>
                  <a:pt x="0" y="5293817"/>
                </a:lnTo>
                <a:lnTo>
                  <a:pt x="0" y="0"/>
                </a:lnTo>
                <a:lnTo>
                  <a:pt x="3675316" y="0"/>
                </a:lnTo>
                <a:lnTo>
                  <a:pt x="3675316" y="5293817"/>
                </a:lnTo>
                <a:close/>
              </a:path>
            </a:pathLst>
          </a:custGeom>
          <a:solidFill>
            <a:srgbClr val="585858"/>
          </a:solidFill>
        </p:spPr>
        <p:txBody>
          <a:bodyPr wrap="square" lIns="0" tIns="0" rIns="0" bIns="0" rtlCol="0"/>
          <a:lstStyle/>
          <a:p>
            <a:endParaRPr/>
          </a:p>
        </p:txBody>
      </p:sp>
      <p:sp>
        <p:nvSpPr>
          <p:cNvPr id="24" name="object 24"/>
          <p:cNvSpPr txBox="1">
            <a:spLocks noGrp="1"/>
          </p:cNvSpPr>
          <p:nvPr>
            <p:ph type="title"/>
          </p:nvPr>
        </p:nvSpPr>
        <p:spPr>
          <a:xfrm>
            <a:off x="6822883" y="1253310"/>
            <a:ext cx="3525520" cy="1849352"/>
          </a:xfrm>
          <a:prstGeom prst="rect">
            <a:avLst/>
          </a:prstGeom>
        </p:spPr>
        <p:txBody>
          <a:bodyPr vert="horz" wrap="square" lIns="0" tIns="47625" rIns="0" bIns="0" rtlCol="0">
            <a:spAutoFit/>
          </a:bodyPr>
          <a:lstStyle/>
          <a:p>
            <a:pPr marR="5080">
              <a:lnSpc>
                <a:spcPct val="87900"/>
              </a:lnSpc>
              <a:spcBef>
                <a:spcPts val="375"/>
              </a:spcBef>
              <a:tabLst>
                <a:tab pos="519430" algn="l"/>
                <a:tab pos="1106805" algn="l"/>
                <a:tab pos="1463040" algn="l"/>
                <a:tab pos="1657350" algn="l"/>
                <a:tab pos="1990725" algn="l"/>
                <a:tab pos="2586990" algn="l"/>
                <a:tab pos="2789555" algn="l"/>
                <a:tab pos="2980690" algn="l"/>
              </a:tabLst>
            </a:pPr>
            <a:r>
              <a:rPr lang="el-GR" sz="1900" spc="-10" dirty="0">
                <a:solidFill>
                  <a:srgbClr val="FFFFFF"/>
                </a:solidFill>
              </a:rPr>
              <a:t>Σύμφωνα με το άρθρο 29 του ΠΠ, η κατάρτιση προφίλ αποσκοπεί στην κατάταξη προσώπων σε κατηγορίες ομάδων που μοιράζονται τα χαρακτηριστικά που συνάγονται (γνώμη 216/679):</a:t>
            </a:r>
            <a:br>
              <a:rPr lang="el-GR" sz="1900" spc="-10" dirty="0">
                <a:solidFill>
                  <a:srgbClr val="FFFFFF"/>
                </a:solidFill>
              </a:rPr>
            </a:br>
            <a:r>
              <a:rPr lang="en-US" sz="1900" spc="-10" dirty="0">
                <a:solidFill>
                  <a:srgbClr val="FFFFFF"/>
                </a:solidFill>
              </a:rPr>
              <a:t> </a:t>
            </a:r>
            <a:r>
              <a:rPr sz="1900" b="1" dirty="0">
                <a:solidFill>
                  <a:srgbClr val="FFFFFF"/>
                </a:solidFill>
                <a:latin typeface="Calibri"/>
                <a:cs typeface="Calibri"/>
              </a:rPr>
              <a:t>	</a:t>
            </a:r>
            <a:endParaRPr sz="1900" dirty="0">
              <a:latin typeface="Calibri"/>
              <a:cs typeface="Calibri"/>
            </a:endParaRPr>
          </a:p>
        </p:txBody>
      </p:sp>
      <p:sp>
        <p:nvSpPr>
          <p:cNvPr id="25" name="object 25"/>
          <p:cNvSpPr txBox="1"/>
          <p:nvPr/>
        </p:nvSpPr>
        <p:spPr>
          <a:xfrm>
            <a:off x="6642100" y="3277287"/>
            <a:ext cx="3528060" cy="3085204"/>
          </a:xfrm>
          <a:prstGeom prst="rect">
            <a:avLst/>
          </a:prstGeom>
        </p:spPr>
        <p:txBody>
          <a:bodyPr vert="horz" wrap="square" lIns="0" tIns="51435" rIns="0" bIns="0" rtlCol="0">
            <a:spAutoFit/>
          </a:bodyPr>
          <a:lstStyle/>
          <a:p>
            <a:pPr marL="389255" marR="5080" algn="just">
              <a:lnSpc>
                <a:spcPct val="88200"/>
              </a:lnSpc>
              <a:spcBef>
                <a:spcPts val="495"/>
              </a:spcBef>
              <a:tabLst>
                <a:tab pos="1119505" algn="l"/>
                <a:tab pos="1510665" algn="l"/>
                <a:tab pos="2050414" algn="l"/>
                <a:tab pos="2168525" algn="l"/>
                <a:tab pos="2402840" algn="l"/>
                <a:tab pos="2542540" algn="l"/>
                <a:tab pos="2713355" algn="l"/>
                <a:tab pos="3236595" algn="l"/>
              </a:tabLst>
            </a:pPr>
            <a:r>
              <a:rPr lang="el-GR" sz="1600" dirty="0">
                <a:solidFill>
                  <a:schemeClr val="bg1"/>
                </a:solidFill>
                <a:latin typeface="+mj-lt"/>
              </a:rPr>
              <a:t>"σε γενικές γραμμές, η κατάρτιση προφίλ σημαίνει τη συλλογή πληροφοριών για ένα άτομο (ή ομάδα ατόμων) και την αξιολόγηση των χαρακτηριστικών ή των προτύπων συμπεριφοράς τους με σκοπό την κατάταξή τους σε ορισμένη κατηγορία ή ομάδα, ιδίως για την ανάλυση ή/και την πραγματοποίηση προβλέψεων σχετικά, για παράδειγμα, με την ικανότητά τους να εκτελούν ένα έργο, τα ενδιαφέροντά τους ή την πιθανή συμπεριφορά τους".</a:t>
            </a:r>
            <a:endParaRPr sz="1600" dirty="0">
              <a:solidFill>
                <a:schemeClr val="bg1"/>
              </a:solidFill>
              <a:latin typeface="+mj-lt"/>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13"/>
          <p:cNvSpPr txBox="1">
            <a:spLocks noGrp="1"/>
          </p:cNvSpPr>
          <p:nvPr>
            <p:ph type="title"/>
          </p:nvPr>
        </p:nvSpPr>
        <p:spPr>
          <a:xfrm>
            <a:off x="730871" y="349250"/>
            <a:ext cx="5710270" cy="570028"/>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ΤΝ και κατάρτιση προφίλ </a:t>
            </a:r>
            <a:endParaRPr sz="3600" dirty="0"/>
          </a:p>
        </p:txBody>
      </p:sp>
      <p:sp>
        <p:nvSpPr>
          <p:cNvPr id="18" name="object 18"/>
          <p:cNvSpPr txBox="1"/>
          <p:nvPr/>
        </p:nvSpPr>
        <p:spPr>
          <a:xfrm>
            <a:off x="730871" y="1111250"/>
            <a:ext cx="6526530" cy="6547177"/>
          </a:xfrm>
          <a:prstGeom prst="rect">
            <a:avLst/>
          </a:prstGeom>
        </p:spPr>
        <p:txBody>
          <a:bodyPr vert="horz" wrap="square" lIns="0" tIns="100965" rIns="0" bIns="0" rtlCol="0">
            <a:spAutoFit/>
          </a:bodyPr>
          <a:lstStyle/>
          <a:p>
            <a:pPr marL="84455" indent="-72390">
              <a:lnSpc>
                <a:spcPct val="100000"/>
              </a:lnSpc>
              <a:spcBef>
                <a:spcPts val="795"/>
              </a:spcBef>
              <a:buSzPct val="93750"/>
              <a:buFont typeface="Arial"/>
              <a:buChar char="•"/>
              <a:tabLst>
                <a:tab pos="85090" algn="l"/>
              </a:tabLst>
            </a:pPr>
            <a:r>
              <a:rPr lang="el-GR" sz="1600" b="1" dirty="0">
                <a:latin typeface="Calibri"/>
                <a:cs typeface="Calibri"/>
              </a:rPr>
              <a:t>Η ΤΝ και τα μεγάλα δεδομένα έχουν αυξήσει σημαντικά τις δυνατότητες για τη κατάρτιση προφίλ.</a:t>
            </a:r>
            <a:endParaRPr sz="1600" dirty="0">
              <a:latin typeface="Calibri"/>
              <a:cs typeface="Calibri"/>
            </a:endParaRPr>
          </a:p>
          <a:p>
            <a:pPr marL="85090" marR="130175" indent="-73025">
              <a:lnSpc>
                <a:spcPct val="91300"/>
              </a:lnSpc>
              <a:spcBef>
                <a:spcPts val="865"/>
              </a:spcBef>
              <a:buSzPct val="93750"/>
              <a:buFont typeface="Arial"/>
              <a:buChar char="•"/>
              <a:tabLst>
                <a:tab pos="207010" algn="l"/>
              </a:tabLst>
            </a:pPr>
            <a:r>
              <a:rPr lang="el-GR" sz="1600" dirty="0">
                <a:latin typeface="Calibri"/>
                <a:cs typeface="Calibri"/>
              </a:rPr>
              <a:t>Ας υποθέσουμε ότι ένας ταξινομητής έχει εκπαιδευτεί σε ένα τεράστιο σύνολο παρελθοντικών παραδειγμάτων, τα οποία συνδέουν ορισμένα </a:t>
            </a:r>
            <a:r>
              <a:rPr lang="el-GR" sz="1600" b="1" dirty="0">
                <a:latin typeface="Calibri"/>
                <a:cs typeface="Calibri"/>
              </a:rPr>
              <a:t>χαρακτηριστικά ατόμων </a:t>
            </a:r>
            <a:r>
              <a:rPr lang="el-GR" sz="1600" dirty="0">
                <a:latin typeface="Calibri"/>
                <a:cs typeface="Calibri"/>
              </a:rPr>
              <a:t>(οι προγνωστικοί παράγοντες) με ένα άλλο χαρακτηριστικό των ίδιων ατόμων (ο </a:t>
            </a:r>
            <a:r>
              <a:rPr lang="el-GR" sz="1600" b="1" dirty="0">
                <a:latin typeface="Calibri"/>
                <a:cs typeface="Calibri"/>
              </a:rPr>
              <a:t>στόχος</a:t>
            </a:r>
            <a:r>
              <a:rPr lang="el-GR" sz="1600" dirty="0">
                <a:latin typeface="Calibri"/>
                <a:cs typeface="Calibri"/>
              </a:rPr>
              <a:t>).</a:t>
            </a:r>
            <a:endParaRPr sz="1600" dirty="0">
              <a:latin typeface="Calibri"/>
              <a:cs typeface="Calibri"/>
            </a:endParaRPr>
          </a:p>
          <a:p>
            <a:pPr marL="85090" marR="5080" indent="-73025">
              <a:lnSpc>
                <a:spcPct val="90000"/>
              </a:lnSpc>
              <a:spcBef>
                <a:spcPts val="860"/>
              </a:spcBef>
              <a:buSzPct val="93750"/>
              <a:buFont typeface="Arial"/>
              <a:buChar char="•"/>
              <a:tabLst>
                <a:tab pos="207010" algn="l"/>
                <a:tab pos="561975" algn="l"/>
                <a:tab pos="1325245" algn="l"/>
                <a:tab pos="1644014" algn="l"/>
                <a:tab pos="2145030" algn="l"/>
                <a:tab pos="2792730" algn="l"/>
                <a:tab pos="3051175" algn="l"/>
                <a:tab pos="3481704" algn="l"/>
                <a:tab pos="4168140" algn="l"/>
                <a:tab pos="4444365" algn="l"/>
                <a:tab pos="5045075" algn="l"/>
              </a:tabLst>
            </a:pPr>
            <a:r>
              <a:rPr lang="el-GR" sz="1600" dirty="0">
                <a:latin typeface="Calibri"/>
                <a:cs typeface="Calibri"/>
              </a:rPr>
              <a:t>Μέσω της εκπαίδευσης, το σύστημα έχει μάθει ένα αλγοριθμικό μοντέλο που μπορεί να εφαρμοστεί σε νέες περιπτώσεις</a:t>
            </a:r>
            <a:r>
              <a:rPr sz="1600" spc="-10" dirty="0">
                <a:latin typeface="Calibri"/>
                <a:cs typeface="Calibri"/>
              </a:rPr>
              <a:t>:</a:t>
            </a:r>
            <a:r>
              <a:rPr sz="1600" dirty="0">
                <a:latin typeface="Calibri"/>
                <a:cs typeface="Calibri"/>
              </a:rPr>
              <a:t>	</a:t>
            </a:r>
            <a:r>
              <a:rPr lang="el-GR" sz="1600" b="1" spc="-25" dirty="0">
                <a:solidFill>
                  <a:srgbClr val="C00000"/>
                </a:solidFill>
                <a:latin typeface="Calibri"/>
                <a:cs typeface="Calibri"/>
              </a:rPr>
              <a:t>αν στο μοντέλο δοθούν τιμές πρόβλεψης που αφορούν ένα νέο άτομο, συμπεραίνει μια αντίστοιχη τιμή-στόχο για το εν λόγω άτομο, δηλαδή ένα νέο στοιχείο δεδομένων που το αφορά</a:t>
            </a:r>
            <a:r>
              <a:rPr sz="1600" b="1" spc="-20" dirty="0">
                <a:solidFill>
                  <a:srgbClr val="C00000"/>
                </a:solidFill>
                <a:latin typeface="Calibri"/>
                <a:cs typeface="Calibri"/>
              </a:rPr>
              <a:t>.</a:t>
            </a:r>
            <a:endParaRPr sz="1600" dirty="0">
              <a:latin typeface="Calibri"/>
              <a:cs typeface="Calibri"/>
            </a:endParaRPr>
          </a:p>
          <a:p>
            <a:pPr marL="596900" marR="40005" indent="-194945" algn="just">
              <a:lnSpc>
                <a:spcPts val="1800"/>
              </a:lnSpc>
              <a:spcBef>
                <a:spcPts val="355"/>
              </a:spcBef>
            </a:pPr>
            <a:r>
              <a:rPr sz="1600" dirty="0">
                <a:latin typeface="Verdana"/>
                <a:cs typeface="Verdana"/>
              </a:rPr>
              <a:t>Ø</a:t>
            </a:r>
            <a:r>
              <a:rPr lang="el-GR" sz="1600" dirty="0">
                <a:latin typeface="Verdana"/>
                <a:cs typeface="Verdana"/>
              </a:rPr>
              <a:t> </a:t>
            </a:r>
            <a:r>
              <a:rPr lang="el-GR" sz="1600" dirty="0">
                <a:latin typeface="Calibri"/>
                <a:cs typeface="Calibri"/>
              </a:rPr>
              <a:t>την πιθανότητα καρδιοπάθειας των αιτούντων ασφάλισης με βάση το ιστορικό υγείας τους, τις συνήθειες τους ή τις κοινωνικές τους συνθήκες</a:t>
            </a:r>
            <a:r>
              <a:rPr lang="el-GR" sz="1600" spc="-10" dirty="0">
                <a:latin typeface="Calibri"/>
                <a:cs typeface="Calibri"/>
              </a:rPr>
              <a:t>,</a:t>
            </a:r>
            <a:endParaRPr sz="1600" dirty="0">
              <a:latin typeface="Calibri"/>
              <a:cs typeface="Calibri"/>
            </a:endParaRPr>
          </a:p>
          <a:p>
            <a:pPr marL="596900" marR="41275" indent="-194945" algn="just">
              <a:lnSpc>
                <a:spcPts val="1800"/>
              </a:lnSpc>
              <a:spcBef>
                <a:spcPts val="285"/>
              </a:spcBef>
            </a:pPr>
            <a:r>
              <a:rPr sz="1600" dirty="0">
                <a:latin typeface="Verdana"/>
                <a:cs typeface="Verdana"/>
              </a:rPr>
              <a:t>Ø</a:t>
            </a:r>
            <a:r>
              <a:rPr lang="el-GR" sz="1600" dirty="0">
                <a:latin typeface="Verdana"/>
                <a:cs typeface="Verdana"/>
              </a:rPr>
              <a:t> </a:t>
            </a:r>
            <a:r>
              <a:rPr lang="el-GR" sz="1600" dirty="0">
                <a:latin typeface="Calibri"/>
                <a:cs typeface="Calibri"/>
              </a:rPr>
              <a:t>την φερεγγυότητα των αιτούντων για δάνειο με βάση το οικονομικό τους ιστορικό, την ηλεκτρονική τους δραστηριότητα και την κοινωνική τους κατάσταση,</a:t>
            </a:r>
            <a:endParaRPr sz="1600" dirty="0">
              <a:latin typeface="Calibri"/>
              <a:cs typeface="Calibri"/>
            </a:endParaRPr>
          </a:p>
          <a:p>
            <a:pPr marL="596900" marR="10160" indent="-194945" algn="just">
              <a:lnSpc>
                <a:spcPct val="91300"/>
              </a:lnSpc>
              <a:spcBef>
                <a:spcPts val="320"/>
              </a:spcBef>
            </a:pPr>
            <a:r>
              <a:rPr sz="1600" dirty="0">
                <a:latin typeface="Verdana"/>
                <a:cs typeface="Verdana"/>
              </a:rPr>
              <a:t>Ø</a:t>
            </a:r>
            <a:r>
              <a:rPr lang="el-GR" sz="1600" dirty="0">
                <a:latin typeface="Verdana"/>
                <a:cs typeface="Verdana"/>
              </a:rPr>
              <a:t> </a:t>
            </a:r>
            <a:r>
              <a:rPr lang="el-GR" sz="1600" dirty="0">
                <a:latin typeface="Calibri"/>
                <a:cs typeface="Calibri"/>
              </a:rPr>
              <a:t>την πιθανότητα τα καταδικασθέντα άτομα να υποτροπιάσουν με βάση το ποινικό τους ιστορικό, τον χαρακτήρα τους (όπως προσδιορίζεται από τεστ προσωπικότητας) και το προσωπικό τους υπόβαθρο</a:t>
            </a:r>
            <a:r>
              <a:rPr sz="1600" spc="-10" dirty="0">
                <a:latin typeface="Calibri"/>
                <a:cs typeface="Calibri"/>
              </a:rPr>
              <a:t>.</a:t>
            </a:r>
            <a:endParaRPr sz="1600" dirty="0">
              <a:latin typeface="Calibri"/>
              <a:cs typeface="Calibri"/>
            </a:endParaRPr>
          </a:p>
          <a:p>
            <a:pPr marL="12700" marR="6985" algn="just">
              <a:lnSpc>
                <a:spcPts val="2090"/>
              </a:lnSpc>
              <a:spcBef>
                <a:spcPts val="915"/>
              </a:spcBef>
            </a:pPr>
            <a:r>
              <a:rPr lang="el-GR" sz="1600" dirty="0">
                <a:latin typeface="Calibri"/>
                <a:cs typeface="Calibri"/>
              </a:rPr>
              <a:t>Αυτές οι προβλέψεις μπορούν να ενεργοποιήσουν αυτοματοποιημένες αποφάσεις σχετικά, αντίστοιχα, με την τιμή μιας ασφάλισης υγείας, τη χορήγηση ενός δανείου ή την αποφυλάκιση υπό όρους.</a:t>
            </a:r>
          </a:p>
          <a:p>
            <a:pPr marL="12700" marR="6985" algn="just">
              <a:lnSpc>
                <a:spcPts val="2090"/>
              </a:lnSpc>
              <a:spcBef>
                <a:spcPts val="915"/>
              </a:spcBef>
            </a:pPr>
            <a:r>
              <a:rPr sz="2000" spc="-10" dirty="0">
                <a:latin typeface="Calibri"/>
                <a:cs typeface="Calibri"/>
              </a:rPr>
              <a:t>.</a:t>
            </a:r>
            <a:endParaRPr sz="2000" dirty="0">
              <a:latin typeface="Calibri"/>
              <a:cs typeface="Calibri"/>
            </a:endParaRPr>
          </a:p>
        </p:txBody>
      </p:sp>
      <p:pic>
        <p:nvPicPr>
          <p:cNvPr id="19" name="object 19"/>
          <p:cNvPicPr/>
          <p:nvPr/>
        </p:nvPicPr>
        <p:blipFill>
          <a:blip r:embed="rId2" cstate="print"/>
          <a:stretch>
            <a:fillRect/>
          </a:stretch>
        </p:blipFill>
        <p:spPr>
          <a:xfrm>
            <a:off x="7900506" y="3286518"/>
            <a:ext cx="2186673" cy="1750959"/>
          </a:xfrm>
          <a:prstGeom prst="rect">
            <a:avLst/>
          </a:prstGeom>
        </p:spPr>
      </p:pic>
      <p:pic>
        <p:nvPicPr>
          <p:cNvPr id="20" name="object 20"/>
          <p:cNvPicPr/>
          <p:nvPr/>
        </p:nvPicPr>
        <p:blipFill>
          <a:blip r:embed="rId3" cstate="print"/>
          <a:stretch>
            <a:fillRect/>
          </a:stretch>
        </p:blipFill>
        <p:spPr>
          <a:xfrm>
            <a:off x="7402786" y="1758280"/>
            <a:ext cx="2970897" cy="1275992"/>
          </a:xfrm>
          <a:prstGeom prst="rect">
            <a:avLst/>
          </a:prstGeom>
        </p:spPr>
      </p:pic>
      <p:pic>
        <p:nvPicPr>
          <p:cNvPr id="21" name="object 21"/>
          <p:cNvPicPr/>
          <p:nvPr/>
        </p:nvPicPr>
        <p:blipFill>
          <a:blip r:embed="rId4" cstate="print"/>
          <a:stretch>
            <a:fillRect/>
          </a:stretch>
        </p:blipFill>
        <p:spPr>
          <a:xfrm>
            <a:off x="7636167" y="5163934"/>
            <a:ext cx="2756103" cy="1416596"/>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13"/>
          <p:cNvSpPr txBox="1">
            <a:spLocks noGrp="1"/>
          </p:cNvSpPr>
          <p:nvPr>
            <p:ph type="title"/>
          </p:nvPr>
        </p:nvSpPr>
        <p:spPr>
          <a:xfrm>
            <a:off x="724868" y="730250"/>
            <a:ext cx="5688631" cy="570028"/>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ΤΝ και κατάρτιση προφίλ </a:t>
            </a:r>
            <a:endParaRPr sz="3600" dirty="0"/>
          </a:p>
        </p:txBody>
      </p:sp>
      <p:sp>
        <p:nvSpPr>
          <p:cNvPr id="18" name="object 18"/>
          <p:cNvSpPr txBox="1"/>
          <p:nvPr/>
        </p:nvSpPr>
        <p:spPr>
          <a:xfrm>
            <a:off x="724868" y="1817224"/>
            <a:ext cx="9219565" cy="1299330"/>
          </a:xfrm>
          <a:prstGeom prst="rect">
            <a:avLst/>
          </a:prstGeom>
        </p:spPr>
        <p:txBody>
          <a:bodyPr vert="horz" wrap="square" lIns="0" tIns="9525" rIns="0" bIns="0" rtlCol="0">
            <a:spAutoFit/>
          </a:bodyPr>
          <a:lstStyle/>
          <a:p>
            <a:pPr marL="12700" marR="5080">
              <a:lnSpc>
                <a:spcPct val="101299"/>
              </a:lnSpc>
              <a:spcBef>
                <a:spcPts val="75"/>
              </a:spcBef>
            </a:pPr>
            <a:r>
              <a:rPr lang="el-GR" sz="1600" b="1" dirty="0">
                <a:latin typeface="Calibri"/>
                <a:cs typeface="Calibri"/>
              </a:rPr>
              <a:t>Μια επίκτητη συσχέτιση μπορεί επίσης να αφορά την τάση ενός ατόμου να ανταποκρίνεται με ορισμένους τρόπους σε ορισμένα ερεθίσματα. Αυτό θα επέτρεπε τη μετάβαση από την πρόβλεψη στην τροποποίηση της συμπεριφοράς </a:t>
            </a:r>
            <a:r>
              <a:rPr sz="1600" dirty="0">
                <a:latin typeface="Calibri"/>
                <a:cs typeface="Calibri"/>
              </a:rPr>
              <a:t>(</a:t>
            </a:r>
            <a:r>
              <a:rPr lang="el-GR" sz="1600" dirty="0">
                <a:latin typeface="Calibri"/>
                <a:cs typeface="Calibri"/>
              </a:rPr>
              <a:t>τόσο νόμιμη επιρροή όσο και παράνομη ή ανήθικη χειραγώγηση</a:t>
            </a:r>
            <a:r>
              <a:rPr sz="1600" spc="-10" dirty="0">
                <a:latin typeface="Calibri"/>
                <a:cs typeface="Calibri"/>
              </a:rPr>
              <a:t>).</a:t>
            </a:r>
            <a:endParaRPr lang="en-US" sz="1600" dirty="0">
              <a:latin typeface="Calibri"/>
              <a:cs typeface="Calibri"/>
            </a:endParaRPr>
          </a:p>
          <a:p>
            <a:pPr marL="401955">
              <a:lnSpc>
                <a:spcPct val="100000"/>
              </a:lnSpc>
              <a:spcBef>
                <a:spcPts val="380"/>
              </a:spcBef>
            </a:pPr>
            <a:r>
              <a:rPr lang="en-GB" sz="1600" dirty="0">
                <a:latin typeface="Verdana"/>
                <a:cs typeface="Verdana"/>
              </a:rPr>
              <a:t>Ø</a:t>
            </a:r>
            <a:r>
              <a:rPr lang="el-GR" sz="1600" dirty="0">
                <a:latin typeface="Calibri"/>
                <a:cs typeface="Calibri"/>
              </a:rPr>
              <a:t>Παραδείγματα</a:t>
            </a:r>
            <a:r>
              <a:rPr lang="en-US" sz="1600" dirty="0">
                <a:latin typeface="Calibri"/>
                <a:cs typeface="Calibri"/>
              </a:rPr>
              <a:t>:</a:t>
            </a:r>
            <a:r>
              <a:rPr lang="en-US" sz="1600" spc="10" dirty="0">
                <a:latin typeface="Calibri"/>
                <a:cs typeface="Calibri"/>
              </a:rPr>
              <a:t> </a:t>
            </a:r>
            <a:r>
              <a:rPr lang="el-GR" sz="1600" dirty="0">
                <a:latin typeface="Calibri"/>
                <a:cs typeface="Calibri"/>
              </a:rPr>
              <a:t>να προκαλέσει την επιθυμητή αγοραστική συμπεριφορά ή την επιθυμητή εκλογική συμπεριφορά</a:t>
            </a:r>
            <a:r>
              <a:rPr lang="en-US" sz="1600" spc="-10" dirty="0">
                <a:latin typeface="Calibri"/>
                <a:cs typeface="Calibri"/>
              </a:rPr>
              <a:t>.</a:t>
            </a:r>
            <a:endParaRPr lang="en-US" sz="1600" dirty="0">
              <a:latin typeface="Calibri"/>
              <a:cs typeface="Calibri"/>
            </a:endParaRPr>
          </a:p>
        </p:txBody>
      </p:sp>
      <p:pic>
        <p:nvPicPr>
          <p:cNvPr id="19" name="object 19"/>
          <p:cNvPicPr/>
          <p:nvPr/>
        </p:nvPicPr>
        <p:blipFill>
          <a:blip r:embed="rId2" cstate="print"/>
          <a:stretch>
            <a:fillRect/>
          </a:stretch>
        </p:blipFill>
        <p:spPr>
          <a:xfrm>
            <a:off x="2622600" y="3148304"/>
            <a:ext cx="5448198" cy="3290722"/>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459540" y="730250"/>
            <a:ext cx="8163760" cy="570028"/>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Συμπεράσματα ως προσωπικά δεδομένα</a:t>
            </a:r>
            <a:endParaRPr sz="3600" dirty="0"/>
          </a:p>
        </p:txBody>
      </p:sp>
      <p:sp>
        <p:nvSpPr>
          <p:cNvPr id="10" name="object 10"/>
          <p:cNvSpPr txBox="1"/>
          <p:nvPr/>
        </p:nvSpPr>
        <p:spPr>
          <a:xfrm>
            <a:off x="459540" y="1744460"/>
            <a:ext cx="9700895" cy="5825890"/>
          </a:xfrm>
          <a:prstGeom prst="rect">
            <a:avLst/>
          </a:prstGeom>
        </p:spPr>
        <p:txBody>
          <a:bodyPr vert="horz" wrap="square" lIns="0" tIns="12700" rIns="0" bIns="0" rtlCol="0">
            <a:spAutoFit/>
          </a:bodyPr>
          <a:lstStyle/>
          <a:p>
            <a:pPr marL="12700" marR="5080">
              <a:lnSpc>
                <a:spcPct val="113700"/>
              </a:lnSpc>
              <a:spcBef>
                <a:spcPts val="100"/>
              </a:spcBef>
            </a:pPr>
            <a:r>
              <a:rPr lang="el-GR" sz="1600" spc="-10" dirty="0">
                <a:latin typeface="Calibri"/>
                <a:cs typeface="Calibri"/>
              </a:rPr>
              <a:t>Πρέπει να </a:t>
            </a:r>
            <a:r>
              <a:rPr lang="el-GR" sz="1600" b="1" spc="-10" dirty="0">
                <a:latin typeface="Calibri"/>
                <a:cs typeface="Calibri"/>
              </a:rPr>
              <a:t>διακρίνουμε τις γενικές συσχετίσεις που καταγράφονται από το αλγοριθμικό μοντέλο που μαθαίνουμε </a:t>
            </a:r>
            <a:r>
              <a:rPr lang="el-GR" sz="1600" spc="-10" dirty="0">
                <a:latin typeface="Calibri"/>
                <a:cs typeface="Calibri"/>
              </a:rPr>
              <a:t>και τα αποτελέσματα της εφαρμογής αυτού του μοντέλου στην περιγραφή ενός συγκεκριμένου ατόμου.</a:t>
            </a:r>
            <a:endParaRPr sz="1600" dirty="0">
              <a:latin typeface="Calibri"/>
              <a:cs typeface="Calibri"/>
            </a:endParaRPr>
          </a:p>
          <a:p>
            <a:pPr marL="207010" marR="180975" indent="-194945">
              <a:lnSpc>
                <a:spcPct val="116199"/>
              </a:lnSpc>
              <a:spcBef>
                <a:spcPts val="985"/>
              </a:spcBef>
            </a:pPr>
            <a:r>
              <a:rPr sz="1600" spc="-10" dirty="0">
                <a:latin typeface="Verdana"/>
                <a:cs typeface="Verdana"/>
              </a:rPr>
              <a:t>Ø</a:t>
            </a:r>
            <a:r>
              <a:rPr lang="en-US" sz="1600" spc="-10" dirty="0">
                <a:latin typeface="Verdana"/>
                <a:cs typeface="Verdana"/>
              </a:rPr>
              <a:t> </a:t>
            </a:r>
            <a:r>
              <a:rPr lang="el-GR" sz="1600" i="1" dirty="0">
                <a:latin typeface="+mj-lt"/>
              </a:rPr>
              <a:t>Σκεφτείτε για παράδειγμα ένα σύστημα μηχανικής μάθησης που έχει μάθει ένα μοντέλο (π.χ. ένα </a:t>
            </a:r>
            <a:r>
              <a:rPr lang="el-GR" sz="1600" i="1" dirty="0" err="1">
                <a:latin typeface="+mj-lt"/>
              </a:rPr>
              <a:t>νευρωνικό</a:t>
            </a:r>
            <a:r>
              <a:rPr lang="el-GR" sz="1600" i="1" dirty="0">
                <a:latin typeface="+mj-lt"/>
              </a:rPr>
              <a:t> δίκτυο ή ένα δέντρο αποφάσεων) από ένα σύνολο εκπαίδευσης που αποτελείται από προηγούμενες αιτήσεις </a:t>
            </a:r>
            <a:r>
              <a:rPr lang="el-GR" sz="1600" b="1" i="1" dirty="0">
                <a:latin typeface="+mj-lt"/>
              </a:rPr>
              <a:t>δανείων και αποτελέσματα</a:t>
            </a:r>
            <a:r>
              <a:rPr lang="el-GR" sz="1600" dirty="0">
                <a:latin typeface="+mj-lt"/>
              </a:rPr>
              <a:t>. Το σύνολο εκπαίδευσης του συστήματος αποτελείται από προσωπικά δεδομένα: π.χ., για κάθε δανειολήπτη, το όνομά του, τα δεδομένα που έχουν συλλεχθεί γι' αυτόν -ηλικία, οικονομική κατάσταση, εκπαίδευση, εργασία κ.λπ.- και τις πληροφορίες σχετικά με το αν αθέτησε το δάνειο</a:t>
            </a:r>
            <a:r>
              <a:rPr lang="en-US" sz="1600" dirty="0">
                <a:latin typeface="+mj-lt"/>
              </a:rPr>
              <a:t>.</a:t>
            </a:r>
            <a:br>
              <a:rPr lang="el-GR" sz="1600" dirty="0"/>
            </a:br>
            <a:br>
              <a:rPr lang="el-GR" sz="1600" dirty="0"/>
            </a:br>
            <a:r>
              <a:rPr lang="el-GR" sz="1600" dirty="0">
                <a:latin typeface="+mj-lt"/>
              </a:rPr>
              <a:t>Το αλγοριθμικό μοντέλο που αποκτήθηκε δεν περιέχει πλέον προσωπικά δεδομένα, καθώς συνδέει κάθε δυνατό συνδυασμό πιθανών τιμών εισόδου (</a:t>
            </a:r>
            <a:r>
              <a:rPr lang="el-GR" sz="1600" dirty="0" err="1">
                <a:latin typeface="+mj-lt"/>
              </a:rPr>
              <a:t>predictors</a:t>
            </a:r>
            <a:r>
              <a:rPr lang="el-GR" sz="1600" dirty="0">
                <a:latin typeface="+mj-lt"/>
              </a:rPr>
              <a:t>) με μια αντίστοιχη πιθανότητα προεπιλογής (</a:t>
            </a:r>
            <a:r>
              <a:rPr lang="el-GR" sz="1600" dirty="0" err="1">
                <a:latin typeface="+mj-lt"/>
              </a:rPr>
              <a:t>target</a:t>
            </a:r>
            <a:r>
              <a:rPr lang="el-GR" sz="1600" dirty="0">
                <a:latin typeface="+mj-lt"/>
              </a:rPr>
              <a:t>). </a:t>
            </a:r>
            <a:r>
              <a:rPr lang="el-GR" sz="1600" b="1" dirty="0">
                <a:latin typeface="+mj-lt"/>
              </a:rPr>
              <a:t>Οι συσχετίσεις που ενσωματώνονται στο αλγοριθμικό μοντέλο δεν αποτελούν προσωπικά δεδομένα, αφού ισχύουν για όλα τα άτομα που μοιράζονται παρόμοια χαρακτηριστικά. Μπορούμε ενδεχομένως να τις θεωρήσουμε ως ομαδικά δεδομένα, που αφορούν το σύνολο αυτών των ατόμων</a:t>
            </a:r>
            <a:r>
              <a:rPr lang="en-US" sz="1600" b="1" dirty="0">
                <a:latin typeface="+mj-lt"/>
              </a:rPr>
              <a:t> </a:t>
            </a:r>
            <a:r>
              <a:rPr lang="el-GR" sz="1600" dirty="0">
                <a:latin typeface="+mj-lt"/>
              </a:rPr>
              <a:t>(π.χ., εκείνα στα οποία αποδίδεται μεγαλύτερη πιθανότητα αθέτησης, δεδομένου ότι έχουν χαμηλό εισόδημα, ζουν σε φτωχή γειτονιά κ.λπ.)</a:t>
            </a:r>
            <a:br>
              <a:rPr lang="el-GR" sz="1600" dirty="0"/>
            </a:br>
            <a:r>
              <a:rPr lang="el-GR" sz="1600" b="1" spc="-10" dirty="0">
                <a:latin typeface="Calibri"/>
                <a:cs typeface="Calibri"/>
              </a:rPr>
              <a:t>Ας υποθέσουμε ότι το αλγοριθμικό μοντέλο εφαρμόζεται στη συνέχεια </a:t>
            </a:r>
            <a:r>
              <a:rPr lang="el-GR" sz="1600" spc="-10" dirty="0">
                <a:latin typeface="Calibri"/>
                <a:cs typeface="Calibri"/>
              </a:rPr>
              <a:t>στα δεδομένα εισόδου που συνίστανται στην περιγραφή ενός νέου αιτούντος, προκειμένου να προσδιοριστεί ο κίνδυνος αθέτησης του εν λόγω ατόμου</a:t>
            </a:r>
            <a:r>
              <a:rPr sz="1600" dirty="0">
                <a:latin typeface="Calibri"/>
                <a:cs typeface="Calibri"/>
              </a:rPr>
              <a:t>.</a:t>
            </a:r>
            <a:r>
              <a:rPr sz="1600" spc="10" dirty="0">
                <a:latin typeface="Calibri"/>
                <a:cs typeface="Calibri"/>
              </a:rPr>
              <a:t> </a:t>
            </a:r>
            <a:r>
              <a:rPr lang="el-GR" sz="1600" b="1" dirty="0">
                <a:solidFill>
                  <a:srgbClr val="C00000"/>
                </a:solidFill>
                <a:latin typeface="Calibri"/>
                <a:cs typeface="Calibri"/>
              </a:rPr>
              <a:t>Στην περίπτωση αυτή, τόσο η περιγραφή του αιτούντος όσο και ο κίνδυνος αθέτησης που του αποδίδει το μοντέλο αποτελούν προσωπικά δεδομένα</a:t>
            </a:r>
            <a:r>
              <a:rPr sz="1600" dirty="0">
                <a:solidFill>
                  <a:srgbClr val="C00000"/>
                </a:solidFill>
                <a:latin typeface="Calibri"/>
                <a:cs typeface="Calibri"/>
              </a:rPr>
              <a:t>,</a:t>
            </a:r>
            <a:r>
              <a:rPr sz="1600" spc="45" dirty="0">
                <a:solidFill>
                  <a:srgbClr val="C00000"/>
                </a:solidFill>
                <a:latin typeface="Calibri"/>
                <a:cs typeface="Calibri"/>
              </a:rPr>
              <a:t> </a:t>
            </a:r>
            <a:r>
              <a:rPr lang="el-GR" sz="1600" dirty="0">
                <a:latin typeface="Calibri"/>
                <a:cs typeface="Calibri"/>
              </a:rPr>
              <a:t>εκ των οποίων τα πρώτα είναι συλλεγμένα δεδομένα και τα δεύτερα συμπερασματικά δεδομένα.</a:t>
            </a:r>
            <a:endParaRPr sz="1600" dirty="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540262" y="425450"/>
            <a:ext cx="7321038" cy="1124026"/>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Δικαιώματα επί των συμπερασμάτων: πρόσβαση</a:t>
            </a:r>
            <a:endParaRPr sz="3600" dirty="0"/>
          </a:p>
        </p:txBody>
      </p:sp>
      <p:sp>
        <p:nvSpPr>
          <p:cNvPr id="7" name="object 7"/>
          <p:cNvSpPr txBox="1"/>
          <p:nvPr/>
        </p:nvSpPr>
        <p:spPr>
          <a:xfrm>
            <a:off x="540262" y="1958031"/>
            <a:ext cx="4347845" cy="5173019"/>
          </a:xfrm>
          <a:prstGeom prst="rect">
            <a:avLst/>
          </a:prstGeom>
        </p:spPr>
        <p:txBody>
          <a:bodyPr vert="horz" wrap="square" lIns="0" tIns="10160" rIns="0" bIns="0" rtlCol="0">
            <a:spAutoFit/>
          </a:bodyPr>
          <a:lstStyle/>
          <a:p>
            <a:pPr marL="12700" marR="5080">
              <a:lnSpc>
                <a:spcPct val="101000"/>
              </a:lnSpc>
              <a:spcBef>
                <a:spcPts val="80"/>
              </a:spcBef>
            </a:pPr>
            <a:r>
              <a:rPr lang="el-GR" sz="1600" b="1" dirty="0">
                <a:latin typeface="Calibri"/>
                <a:cs typeface="Calibri"/>
              </a:rPr>
              <a:t>Δεδομένου ότι τα συμπερασματικά δεδομένα που αφορούν φυσικά πρόσωπα αποτελούν επίσης δεδομένα προσωπικού χαρακτήρα </a:t>
            </a:r>
            <a:r>
              <a:rPr lang="el-GR" sz="1600" dirty="0">
                <a:latin typeface="Calibri"/>
                <a:cs typeface="Calibri"/>
              </a:rPr>
              <a:t>σύμφωνα με τον ΓΚΠΔ</a:t>
            </a:r>
            <a:r>
              <a:rPr sz="1600" dirty="0">
                <a:latin typeface="Calibri"/>
                <a:cs typeface="Calibri"/>
              </a:rPr>
              <a:t>—</a:t>
            </a:r>
            <a:r>
              <a:rPr lang="el-GR" sz="1600" dirty="0">
                <a:latin typeface="Calibri"/>
                <a:cs typeface="Calibri"/>
              </a:rPr>
              <a:t>τουλάχιστον όταν χρησιμοποιούνται για την εξαγωγή συμπερασμάτων βάσει των οποίων γίνεται ή μπορεί να γίνει πράξη</a:t>
            </a:r>
            <a:r>
              <a:rPr sz="1600" dirty="0">
                <a:latin typeface="Calibri"/>
                <a:cs typeface="Calibri"/>
              </a:rPr>
              <a:t>—</a:t>
            </a:r>
            <a:r>
              <a:rPr sz="1600" spc="45" dirty="0">
                <a:latin typeface="Calibri"/>
                <a:cs typeface="Calibri"/>
              </a:rPr>
              <a:t> </a:t>
            </a:r>
            <a:r>
              <a:rPr lang="el-GR" sz="1600" b="1" dirty="0">
                <a:solidFill>
                  <a:srgbClr val="C00000"/>
                </a:solidFill>
                <a:latin typeface="Calibri"/>
                <a:cs typeface="Calibri"/>
              </a:rPr>
              <a:t>θα πρέπει κατ' αρχήν να ισχύουν και τα δικαιώματα προστασίας των δεδομένων</a:t>
            </a:r>
            <a:r>
              <a:rPr sz="1600" dirty="0">
                <a:solidFill>
                  <a:srgbClr val="C00000"/>
                </a:solidFill>
                <a:latin typeface="Calibri"/>
                <a:cs typeface="Calibri"/>
              </a:rPr>
              <a:t>,</a:t>
            </a:r>
            <a:r>
              <a:rPr sz="1600" spc="70" dirty="0">
                <a:solidFill>
                  <a:srgbClr val="C00000"/>
                </a:solidFill>
                <a:latin typeface="Calibri"/>
                <a:cs typeface="Calibri"/>
              </a:rPr>
              <a:t> </a:t>
            </a:r>
            <a:r>
              <a:rPr lang="el-GR" sz="1600" dirty="0">
                <a:latin typeface="Calibri"/>
                <a:cs typeface="Calibri"/>
              </a:rPr>
              <a:t>αν και πρέπει να λαμβάνονται υπόψη ταυτόχρονες προσφυγές και συμφέροντα</a:t>
            </a:r>
            <a:r>
              <a:rPr sz="1600" spc="-10" dirty="0">
                <a:latin typeface="Calibri"/>
                <a:cs typeface="Calibri"/>
              </a:rPr>
              <a:t>.</a:t>
            </a:r>
            <a:endParaRPr sz="1600" dirty="0">
              <a:latin typeface="Calibri"/>
              <a:cs typeface="Calibri"/>
            </a:endParaRPr>
          </a:p>
          <a:p>
            <a:pPr>
              <a:lnSpc>
                <a:spcPct val="100000"/>
              </a:lnSpc>
            </a:pPr>
            <a:endParaRPr sz="1900" dirty="0">
              <a:latin typeface="Calibri"/>
              <a:cs typeface="Calibri"/>
            </a:endParaRPr>
          </a:p>
          <a:p>
            <a:pPr marL="12700" marR="228600">
              <a:lnSpc>
                <a:spcPct val="101000"/>
              </a:lnSpc>
              <a:spcBef>
                <a:spcPts val="1235"/>
              </a:spcBef>
            </a:pPr>
            <a:r>
              <a:rPr lang="el-GR" sz="1600" dirty="0">
                <a:latin typeface="Calibri"/>
                <a:cs typeface="Calibri"/>
              </a:rPr>
              <a:t>Σύμφωνα με την ομάδα εργασίας του άρθρου 29, στην περίπτωση αυτοματοποιημένων συμπερασμάτων ("κατάρτιση προφίλ"</a:t>
            </a:r>
            <a:r>
              <a:rPr sz="1600" dirty="0">
                <a:latin typeface="Calibri"/>
                <a:cs typeface="Calibri"/>
              </a:rPr>
              <a:t>) </a:t>
            </a:r>
            <a:r>
              <a:rPr lang="el-GR" sz="1600" b="1" spc="-20" dirty="0">
                <a:latin typeface="Calibri"/>
                <a:cs typeface="Calibri"/>
              </a:rPr>
              <a:t>τα υποκείμενα των δεδομένων έχουν </a:t>
            </a:r>
            <a:r>
              <a:rPr lang="el-GR" sz="1600" b="1" spc="-20" dirty="0">
                <a:solidFill>
                  <a:srgbClr val="C00000"/>
                </a:solidFill>
                <a:latin typeface="Calibri"/>
                <a:cs typeface="Calibri"/>
              </a:rPr>
              <a:t>δικαίωμα πρόσβασης </a:t>
            </a:r>
            <a:r>
              <a:rPr lang="el-GR" sz="1600" dirty="0">
                <a:latin typeface="Calibri"/>
                <a:cs typeface="Calibri"/>
              </a:rPr>
              <a:t>τόσο στα δεδομένα προσωπικού χαρακτήρα που χρησιμοποιούνται ως δεδομένα εισόδου για το συμπέρασμα, όσο και στα δεδομένα προσωπικού χαρακτήρα που λαμβάνονται ως (τελικό ή ενδιάμεσο</a:t>
            </a:r>
            <a:r>
              <a:rPr sz="1600" spc="-10" dirty="0">
                <a:latin typeface="Calibri"/>
                <a:cs typeface="Calibri"/>
              </a:rPr>
              <a:t>)</a:t>
            </a:r>
            <a:r>
              <a:rPr sz="1600" b="1" spc="-10" dirty="0">
                <a:latin typeface="Calibri"/>
                <a:cs typeface="Calibri"/>
              </a:rPr>
              <a:t> </a:t>
            </a:r>
            <a:r>
              <a:rPr sz="1600" b="1" dirty="0">
                <a:latin typeface="Calibri"/>
                <a:cs typeface="Calibri"/>
              </a:rPr>
              <a:t>inferred</a:t>
            </a:r>
            <a:r>
              <a:rPr sz="1600" b="1" spc="-20" dirty="0">
                <a:latin typeface="Calibri"/>
                <a:cs typeface="Calibri"/>
              </a:rPr>
              <a:t> </a:t>
            </a:r>
            <a:r>
              <a:rPr sz="1600" b="1" spc="-10" dirty="0">
                <a:latin typeface="Calibri"/>
                <a:cs typeface="Calibri"/>
              </a:rPr>
              <a:t>output</a:t>
            </a:r>
            <a:r>
              <a:rPr sz="1600" spc="-10" dirty="0">
                <a:latin typeface="Calibri"/>
                <a:cs typeface="Calibri"/>
              </a:rPr>
              <a:t>.</a:t>
            </a:r>
            <a:endParaRPr sz="1600" dirty="0">
              <a:latin typeface="Calibri"/>
              <a:cs typeface="Calibri"/>
            </a:endParaRPr>
          </a:p>
        </p:txBody>
      </p:sp>
      <p:pic>
        <p:nvPicPr>
          <p:cNvPr id="8" name="object 8"/>
          <p:cNvPicPr/>
          <p:nvPr/>
        </p:nvPicPr>
        <p:blipFill>
          <a:blip r:embed="rId2" cstate="print"/>
          <a:stretch>
            <a:fillRect/>
          </a:stretch>
        </p:blipFill>
        <p:spPr>
          <a:xfrm>
            <a:off x="5182095" y="2147001"/>
            <a:ext cx="5229021" cy="363755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98500" y="786862"/>
            <a:ext cx="7924800" cy="1124026"/>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Δικαιώματα επί των συμπερασμάτων: διόρθωση</a:t>
            </a:r>
            <a:endParaRPr sz="3600" dirty="0"/>
          </a:p>
        </p:txBody>
      </p:sp>
      <p:pic>
        <p:nvPicPr>
          <p:cNvPr id="7" name="object 7"/>
          <p:cNvPicPr/>
          <p:nvPr/>
        </p:nvPicPr>
        <p:blipFill>
          <a:blip r:embed="rId2" cstate="print"/>
          <a:stretch>
            <a:fillRect/>
          </a:stretch>
        </p:blipFill>
        <p:spPr>
          <a:xfrm>
            <a:off x="6436614" y="1818680"/>
            <a:ext cx="3547224" cy="2461219"/>
          </a:xfrm>
          <a:prstGeom prst="rect">
            <a:avLst/>
          </a:prstGeom>
        </p:spPr>
      </p:pic>
      <p:sp>
        <p:nvSpPr>
          <p:cNvPr id="8" name="object 8"/>
          <p:cNvSpPr txBox="1"/>
          <p:nvPr/>
        </p:nvSpPr>
        <p:spPr>
          <a:xfrm>
            <a:off x="505792" y="2146862"/>
            <a:ext cx="9393555" cy="4885312"/>
          </a:xfrm>
          <a:prstGeom prst="rect">
            <a:avLst/>
          </a:prstGeom>
        </p:spPr>
        <p:txBody>
          <a:bodyPr vert="horz" wrap="square" lIns="0" tIns="10795" rIns="0" bIns="0" rtlCol="0">
            <a:spAutoFit/>
          </a:bodyPr>
          <a:lstStyle/>
          <a:p>
            <a:pPr marL="12700" marR="3997960" algn="just">
              <a:lnSpc>
                <a:spcPct val="100600"/>
              </a:lnSpc>
              <a:spcBef>
                <a:spcPts val="85"/>
              </a:spcBef>
            </a:pPr>
            <a:r>
              <a:rPr lang="el-GR" sz="1600" b="1" dirty="0">
                <a:latin typeface="+mj-lt"/>
                <a:cs typeface="Calibri"/>
              </a:rPr>
              <a:t>Αντίθετα</a:t>
            </a:r>
            <a:r>
              <a:rPr sz="1600" b="1" dirty="0">
                <a:latin typeface="+mj-lt"/>
                <a:cs typeface="Calibri"/>
              </a:rPr>
              <a:t>,</a:t>
            </a:r>
            <a:r>
              <a:rPr sz="1600" b="1" spc="390" dirty="0">
                <a:latin typeface="+mj-lt"/>
                <a:cs typeface="Calibri"/>
              </a:rPr>
              <a:t> </a:t>
            </a:r>
            <a:r>
              <a:rPr lang="el-GR" sz="1600" b="1" dirty="0">
                <a:solidFill>
                  <a:srgbClr val="C00000"/>
                </a:solidFill>
                <a:latin typeface="+mj-lt"/>
                <a:cs typeface="Calibri"/>
              </a:rPr>
              <a:t>το δικαίωμα διόρθωσης ισχύει μόνο σε περιορισμένη κλίμακα</a:t>
            </a:r>
            <a:r>
              <a:rPr sz="1600" b="1" dirty="0">
                <a:latin typeface="+mj-lt"/>
                <a:cs typeface="Calibri"/>
              </a:rPr>
              <a:t>.</a:t>
            </a:r>
            <a:r>
              <a:rPr lang="en-US" sz="1600" b="1" dirty="0">
                <a:latin typeface="+mj-lt"/>
                <a:cs typeface="Calibri"/>
              </a:rPr>
              <a:t> </a:t>
            </a:r>
            <a:r>
              <a:rPr lang="el-GR" sz="1600" dirty="0">
                <a:latin typeface="+mj-lt"/>
              </a:rPr>
              <a:t>Αντίθετα, το δικαίωμα διόρθωσης ισχύει μόνο σε περιορισμένη κλίμακα. Όταν τα δεδομένα υποβάλλονται σε επεξεργασία από δημόσια αρχή, θα πρέπει να εξετάζεται αν υπάρχουν ήδη διαδικασίες αναθεώρησης που προβλέπουν πρόσβαση και έλεγχο. Στην περίπτωση επεξεργασίας από ιδιώτες υπευθύνους επεξεργασίας, το δικαίωμα διόρθωσης των δεδομένων θα πρέπει να εξισορροπείται με τον σεβασμό της αυτονομίας των ιδιωτικών αξιολογήσεων και αποφάσεων.</a:t>
            </a:r>
            <a:endParaRPr sz="1900" dirty="0">
              <a:latin typeface="+mj-lt"/>
              <a:cs typeface="Calibri"/>
            </a:endParaRPr>
          </a:p>
          <a:p>
            <a:pPr algn="just">
              <a:lnSpc>
                <a:spcPct val="100000"/>
              </a:lnSpc>
              <a:spcBef>
                <a:spcPts val="20"/>
              </a:spcBef>
            </a:pPr>
            <a:endParaRPr sz="1950" dirty="0">
              <a:latin typeface="+mj-lt"/>
              <a:cs typeface="Calibri"/>
            </a:endParaRPr>
          </a:p>
          <a:p>
            <a:pPr marL="12700" marR="6350" algn="just">
              <a:lnSpc>
                <a:spcPct val="100400"/>
              </a:lnSpc>
            </a:pPr>
            <a:r>
              <a:rPr lang="el-GR" sz="1600" dirty="0">
                <a:latin typeface="+mj-lt"/>
                <a:cs typeface="Calibri"/>
              </a:rPr>
              <a:t>Σύμφωνα µε την ομάδα εργασίας του άρθρου 29, τα υποκείμενα των δεδομένων </a:t>
            </a:r>
            <a:r>
              <a:rPr lang="el-GR" sz="1600" b="1" dirty="0">
                <a:latin typeface="+mj-lt"/>
                <a:cs typeface="Calibri"/>
              </a:rPr>
              <a:t>έχουν δικαίωμα διόρθωσης </a:t>
            </a:r>
            <a:r>
              <a:rPr lang="el-GR" sz="1600" dirty="0">
                <a:latin typeface="+mj-lt"/>
                <a:cs typeface="Calibri"/>
              </a:rPr>
              <a:t>των συμπερασματικών πληροφοριών όχι µόνο όταν οι συμπερασματικές πληροφορίες είναι "επαληθεύσιμες" (η ορθότητά τους μπορεί να προσδιοριστεί αντικειμενικά), αλλά και όταν είναι το αποτέλεσμα µη επαληθεύσιμων ή πιθανολογικών συμπερασμάτων (π.χ. πιθανότητα εμφάνισης καρδιακής νόσου στο μέλλον</a:t>
            </a:r>
            <a:r>
              <a:rPr sz="1600" spc="-10" dirty="0">
                <a:latin typeface="+mj-lt"/>
                <a:cs typeface="Calibri"/>
              </a:rPr>
              <a:t>).</a:t>
            </a:r>
            <a:endParaRPr sz="1600" dirty="0">
              <a:latin typeface="+mj-lt"/>
              <a:cs typeface="Calibri"/>
            </a:endParaRPr>
          </a:p>
          <a:p>
            <a:pPr marL="12700" marR="5080" algn="just">
              <a:lnSpc>
                <a:spcPts val="1900"/>
              </a:lnSpc>
              <a:spcBef>
                <a:spcPts val="969"/>
              </a:spcBef>
            </a:pPr>
            <a:r>
              <a:rPr lang="el-GR" sz="1600" dirty="0">
                <a:latin typeface="+mj-lt"/>
                <a:cs typeface="Calibri"/>
              </a:rPr>
              <a:t>Στην τελευταία περίπτωση, η διόρθωση μπορεί να χρειαστεί όχι μόνο όταν το στατιστικό συμπέρασμα ήταν εσφαλμένο, αλλά και όταν το υποκείμενο των δεδομένων παρέχει συγκεκριμένα πρόσθετα δεδομένα που υποστηρίζουν ένα διαφορετικό, πιο συγκεκριμένο, στατιστικό συμπέρασμα</a:t>
            </a:r>
            <a:r>
              <a:rPr lang="en-US" sz="1600" dirty="0">
                <a:latin typeface="+mj-lt"/>
                <a:cs typeface="Calibri"/>
              </a:rPr>
              <a:t>.</a:t>
            </a:r>
            <a:r>
              <a:rPr lang="en-US" sz="1600" spc="-5" dirty="0">
                <a:latin typeface="+mj-lt"/>
                <a:cs typeface="Calibri"/>
              </a:rPr>
              <a:t> </a:t>
            </a:r>
            <a:r>
              <a:rPr lang="el-GR" sz="1600" dirty="0">
                <a:latin typeface="+mj-lt"/>
                <a:cs typeface="Calibri"/>
              </a:rPr>
              <a:t>Αυτό συνδέεται με το γεγονός ότι τα στατιστικά συμπεράσματα που αφορούν μια κατηγορία μπορεί να μην ισχύουν για τις υποκατηγορίες αυτής.</a:t>
            </a:r>
            <a:endParaRPr lang="en-US" sz="1600" dirty="0">
              <a:latin typeface="+mj-lt"/>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659274" y="428873"/>
            <a:ext cx="8067040" cy="1124026"/>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Ένα γενικό δικαίωμα στο "εύλογο συμπέρασμα";</a:t>
            </a:r>
            <a:endParaRPr sz="3600" dirty="0"/>
          </a:p>
        </p:txBody>
      </p:sp>
      <p:sp>
        <p:nvSpPr>
          <p:cNvPr id="17" name="object 17"/>
          <p:cNvSpPr txBox="1"/>
          <p:nvPr/>
        </p:nvSpPr>
        <p:spPr>
          <a:xfrm>
            <a:off x="655320" y="1873250"/>
            <a:ext cx="9382760" cy="4976875"/>
          </a:xfrm>
          <a:prstGeom prst="rect">
            <a:avLst/>
          </a:prstGeom>
        </p:spPr>
        <p:txBody>
          <a:bodyPr vert="horz" wrap="square" lIns="0" tIns="10795" rIns="0" bIns="0" rtlCol="0">
            <a:spAutoFit/>
          </a:bodyPr>
          <a:lstStyle/>
          <a:p>
            <a:pPr marL="12700" marR="5080" algn="just">
              <a:lnSpc>
                <a:spcPct val="100600"/>
              </a:lnSpc>
              <a:spcBef>
                <a:spcPts val="85"/>
              </a:spcBef>
            </a:pPr>
            <a:r>
              <a:rPr lang="el-GR" sz="1700" dirty="0">
                <a:latin typeface="Calibri"/>
                <a:cs typeface="Calibri"/>
              </a:rPr>
              <a:t>Οι νομικοί έχουν υποστηρίξει ότι τα υποκείμενα των δεδομένων θα πρέπει να έχουν ένα γενικό δικαίωμα "εύλογου συμπεράσματος", δηλαδή, το δικαίωμα ότι κάθε αξιολόγηση της απόφασης που τα επηρεάζει λαμβάνεται μέσω αυτοματοποιημένων συμπερασμάτων που είναι εύλογα, με σεβασμό σε </a:t>
            </a:r>
            <a:r>
              <a:rPr lang="el-GR" sz="1700" b="1" dirty="0">
                <a:latin typeface="Calibri"/>
                <a:cs typeface="Calibri"/>
              </a:rPr>
              <a:t>θετικά και επιστημικά πρότυπα</a:t>
            </a:r>
            <a:r>
              <a:rPr lang="el-GR" sz="1700" dirty="0">
                <a:latin typeface="Calibri"/>
                <a:cs typeface="Calibri"/>
              </a:rPr>
              <a:t>.</a:t>
            </a:r>
            <a:endParaRPr sz="1700" dirty="0">
              <a:latin typeface="Calibri"/>
              <a:cs typeface="Calibri"/>
            </a:endParaRPr>
          </a:p>
          <a:p>
            <a:pPr>
              <a:lnSpc>
                <a:spcPct val="100000"/>
              </a:lnSpc>
            </a:pPr>
            <a:endParaRPr sz="1600" dirty="0">
              <a:latin typeface="Calibri"/>
              <a:cs typeface="Calibri"/>
            </a:endParaRPr>
          </a:p>
          <a:p>
            <a:pPr marL="12700" marR="6350" algn="just">
              <a:lnSpc>
                <a:spcPct val="100600"/>
              </a:lnSpc>
              <a:spcBef>
                <a:spcPts val="5"/>
              </a:spcBef>
            </a:pPr>
            <a:r>
              <a:rPr lang="el-GR" sz="1700" dirty="0">
                <a:latin typeface="Calibri"/>
                <a:cs typeface="Calibri"/>
              </a:rPr>
              <a:t>Το υποκείμενο των δεδομένων θα πρέπει να έχει το δικαίωμα να αμφισβητήσει τα συμπεράσματα (π.χ. πιστωτικές βαθμολογίες) που προκύπτουν από ένα σύστημα ΤΝ, και όχι μόνο τις αποφάσεις που βασίζονται σε αυτά τα συμπεράσματα (π.χ. χορήγηση δανείων).</a:t>
            </a:r>
            <a:r>
              <a:rPr lang="el-GR" sz="1700" b="1" dirty="0">
                <a:latin typeface="Calibri"/>
                <a:cs typeface="Calibri"/>
              </a:rPr>
              <a:t>Έχει υποστηριχθεί ότι για να είναι ένα συμπέρασμα εύλογο θα πρέπει να πληροί τα ακόλουθα κριτήρια</a:t>
            </a:r>
            <a:r>
              <a:rPr lang="el-GR" sz="1700" dirty="0">
                <a:latin typeface="Calibri"/>
                <a:cs typeface="Calibri"/>
              </a:rPr>
              <a:t>:</a:t>
            </a:r>
            <a:endParaRPr sz="1700" dirty="0">
              <a:latin typeface="Calibri"/>
              <a:cs typeface="Calibri"/>
            </a:endParaRPr>
          </a:p>
          <a:p>
            <a:pPr>
              <a:lnSpc>
                <a:spcPct val="100000"/>
              </a:lnSpc>
            </a:pPr>
            <a:endParaRPr sz="2000" dirty="0">
              <a:latin typeface="Calibri"/>
              <a:cs typeface="Calibri"/>
            </a:endParaRPr>
          </a:p>
          <a:p>
            <a:pPr marL="401955" marR="5080" indent="-389890" algn="just">
              <a:lnSpc>
                <a:spcPct val="100000"/>
              </a:lnSpc>
              <a:spcBef>
                <a:spcPts val="1615"/>
              </a:spcBef>
              <a:buAutoNum type="alphaLcParenR"/>
              <a:tabLst>
                <a:tab pos="401955" algn="l"/>
              </a:tabLst>
            </a:pPr>
            <a:r>
              <a:rPr lang="el-GR" sz="1700" b="1" dirty="0">
                <a:latin typeface="Calibri"/>
                <a:cs typeface="Calibri"/>
              </a:rPr>
              <a:t>Αποδεκτικότητα</a:t>
            </a:r>
            <a:r>
              <a:rPr sz="1700" b="1" dirty="0">
                <a:latin typeface="Calibri"/>
                <a:cs typeface="Calibri"/>
              </a:rPr>
              <a:t>:</a:t>
            </a:r>
            <a:r>
              <a:rPr lang="el-GR" sz="1700" b="1" dirty="0">
                <a:latin typeface="Calibri"/>
                <a:cs typeface="Calibri"/>
              </a:rPr>
              <a:t> </a:t>
            </a:r>
            <a:r>
              <a:rPr lang="el-GR" sz="1700" dirty="0">
                <a:latin typeface="Calibri"/>
                <a:cs typeface="Calibri"/>
              </a:rPr>
              <a:t>τα δεδομένα εισόδου (οι προγνωστικοί παράγοντες) για το συμπέρασμα θα πρέπει να είναι κανονιστικά αποδεκτά ως βάση για συμπεράσματα που αφορούν άτομα (π.χ. για τον αποκλεισμό απαγορευμένων χαρακτηριστικών, όπως ο σεξουαλικός προσανατολισμός),</a:t>
            </a:r>
            <a:endParaRPr sz="1700" dirty="0">
              <a:latin typeface="Calibri"/>
              <a:cs typeface="Calibri"/>
            </a:endParaRPr>
          </a:p>
          <a:p>
            <a:pPr marL="401955" marR="6350" indent="-389890" algn="just">
              <a:lnSpc>
                <a:spcPts val="1989"/>
              </a:lnSpc>
              <a:spcBef>
                <a:spcPts val="80"/>
              </a:spcBef>
              <a:buAutoNum type="alphaLcParenR"/>
              <a:tabLst>
                <a:tab pos="401955" algn="l"/>
              </a:tabLst>
            </a:pPr>
            <a:r>
              <a:rPr lang="el-GR" sz="1700" b="1" dirty="0">
                <a:latin typeface="Calibri"/>
                <a:cs typeface="Calibri"/>
              </a:rPr>
              <a:t>Σχετικότητα</a:t>
            </a:r>
            <a:r>
              <a:rPr sz="1700" b="1" dirty="0">
                <a:latin typeface="Calibri"/>
                <a:cs typeface="Calibri"/>
              </a:rPr>
              <a:t>:</a:t>
            </a:r>
            <a:r>
              <a:rPr lang="el-GR" sz="1700" b="1" dirty="0">
                <a:latin typeface="Calibri"/>
                <a:cs typeface="Calibri"/>
              </a:rPr>
              <a:t> </a:t>
            </a:r>
            <a:r>
              <a:rPr lang="el-GR" sz="1700" dirty="0">
                <a:latin typeface="Calibri"/>
                <a:cs typeface="Calibri"/>
              </a:rPr>
              <a:t>η συμπερασματική πληροφορία (ο στόχος) θα πρέπει να είναι σχετική με το σκοπό της απόφασης και κανονιστικά αποδεκτή σε αυτό το πλαίσιο (π.χ. η εθνικότητα δεν θα πρέπει να συμπεραίνεται για το σκοπό του να δοθεί δάνειο</a:t>
            </a:r>
            <a:r>
              <a:rPr sz="1700" spc="-10" dirty="0">
                <a:latin typeface="Calibri"/>
                <a:cs typeface="Calibri"/>
              </a:rPr>
              <a:t>).</a:t>
            </a:r>
            <a:endParaRPr sz="1700" dirty="0">
              <a:latin typeface="Calibri"/>
              <a:cs typeface="Calibri"/>
            </a:endParaRPr>
          </a:p>
          <a:p>
            <a:pPr marL="401955" marR="79375" indent="-389890" algn="just">
              <a:lnSpc>
                <a:spcPts val="1989"/>
              </a:lnSpc>
              <a:spcBef>
                <a:spcPts val="80"/>
              </a:spcBef>
              <a:buAutoNum type="alphaLcParenR" startAt="3"/>
              <a:tabLst>
                <a:tab pos="401955" algn="l"/>
              </a:tabLst>
            </a:pPr>
            <a:r>
              <a:rPr lang="el-GR" sz="1700" b="1" dirty="0">
                <a:latin typeface="Calibri"/>
                <a:cs typeface="Calibri"/>
              </a:rPr>
              <a:t>Αξιοπιστία</a:t>
            </a:r>
            <a:r>
              <a:rPr sz="1700" b="1" dirty="0">
                <a:latin typeface="Calibri"/>
                <a:cs typeface="Calibri"/>
              </a:rPr>
              <a:t>:</a:t>
            </a:r>
            <a:r>
              <a:rPr lang="el-GR" sz="1700" b="1" dirty="0">
                <a:latin typeface="Calibri"/>
                <a:cs typeface="Calibri"/>
              </a:rPr>
              <a:t> </a:t>
            </a:r>
            <a:r>
              <a:rPr lang="el-GR" sz="1700" dirty="0">
                <a:latin typeface="Calibri"/>
                <a:cs typeface="Calibri"/>
              </a:rPr>
              <a:t>τόσο τα δεδομένα εισόδου, συμπεριλαμβανομένου του εκπαιδευτικού συνόλου, όσο και οι μέθοδοι επεξεργασίας τους θα πρέπει να είναι ακριβείς και στατιστικά αξιόπιστες</a:t>
            </a:r>
            <a:endParaRPr sz="1700" dirty="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931829" y="425450"/>
            <a:ext cx="8067040" cy="1124026"/>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Ένα γενικό δικαίωμα στο "εύλογο συμπέρασμα";</a:t>
            </a:r>
            <a:endParaRPr sz="3600" dirty="0"/>
          </a:p>
        </p:txBody>
      </p:sp>
      <p:sp>
        <p:nvSpPr>
          <p:cNvPr id="17" name="object 17"/>
          <p:cNvSpPr txBox="1"/>
          <p:nvPr/>
        </p:nvSpPr>
        <p:spPr>
          <a:xfrm>
            <a:off x="931829" y="1910574"/>
            <a:ext cx="8486775" cy="3086166"/>
          </a:xfrm>
          <a:prstGeom prst="rect">
            <a:avLst/>
          </a:prstGeom>
        </p:spPr>
        <p:txBody>
          <a:bodyPr vert="horz" wrap="square" lIns="0" tIns="10795" rIns="0" bIns="0" rtlCol="0">
            <a:spAutoFit/>
          </a:bodyPr>
          <a:lstStyle/>
          <a:p>
            <a:pPr marL="12700" marR="40640" algn="just">
              <a:lnSpc>
                <a:spcPct val="118400"/>
              </a:lnSpc>
              <a:spcBef>
                <a:spcPts val="85"/>
              </a:spcBef>
            </a:pPr>
            <a:r>
              <a:rPr lang="el-GR" sz="1900" b="1" spc="-20" dirty="0">
                <a:latin typeface="Calibri"/>
                <a:cs typeface="Calibri"/>
              </a:rPr>
              <a:t>Οι ελεγκτές, αντίθετα, θα πρέπει να απαγορεύεται να βασίζουν την αξιολόγηση ή τις αποφάσεις τους σε αδικαιολόγητα συμπεράσματα </a:t>
            </a:r>
            <a:r>
              <a:rPr lang="el-GR" sz="1900" spc="-20" dirty="0">
                <a:latin typeface="Calibri"/>
                <a:cs typeface="Calibri"/>
              </a:rPr>
              <a:t>και θα πρέπει επίσης να έχουν την υποχρέωση να αποδεικνύουν το εύλογο των συμπερασμάτων τους</a:t>
            </a:r>
            <a:r>
              <a:rPr sz="1900" spc="-10" dirty="0">
                <a:latin typeface="Calibri"/>
                <a:cs typeface="Calibri"/>
              </a:rPr>
              <a:t>.</a:t>
            </a:r>
            <a:endParaRPr sz="1900" dirty="0">
              <a:latin typeface="Calibri"/>
              <a:cs typeface="Calibri"/>
            </a:endParaRPr>
          </a:p>
          <a:p>
            <a:pPr algn="just">
              <a:lnSpc>
                <a:spcPct val="100000"/>
              </a:lnSpc>
              <a:spcBef>
                <a:spcPts val="15"/>
              </a:spcBef>
            </a:pPr>
            <a:endParaRPr sz="2100" dirty="0">
              <a:latin typeface="Calibri"/>
              <a:cs typeface="Calibri"/>
            </a:endParaRPr>
          </a:p>
          <a:p>
            <a:pPr marL="12700" marR="5080" algn="just">
              <a:lnSpc>
                <a:spcPct val="118600"/>
              </a:lnSpc>
            </a:pPr>
            <a:r>
              <a:rPr lang="el-GR" sz="1900" dirty="0">
                <a:latin typeface="Calibri"/>
                <a:cs typeface="Calibri"/>
              </a:rPr>
              <a:t>Η ιδέα ότι πρέπει να απαγορεύονται τα αδικαιολόγητα αυτοματοποιημένα συμπεράσματα ισχύει μόνο για συμπεράσματα που προορίζονται να οδηγήσουν σε </a:t>
            </a:r>
            <a:r>
              <a:rPr lang="el-GR" sz="1900" b="1" dirty="0">
                <a:latin typeface="Calibri"/>
                <a:cs typeface="Calibri"/>
              </a:rPr>
              <a:t>αξιολογήσεις και αποφάσεις που επηρεάζουν το υποκείμενο των δεδομένων</a:t>
            </a:r>
            <a:r>
              <a:rPr lang="el-GR" sz="1900" dirty="0">
                <a:latin typeface="Calibri"/>
                <a:cs typeface="Calibri"/>
              </a:rPr>
              <a:t>. Δεν θα πρέπει να εφαρμόζεται σε έρευνες που υποκινούνται από καθαρά γνωστικούς σκοπούς, όπως εκείνες που αφορούν την επιστημονική έρευνα.</a:t>
            </a:r>
            <a:endParaRPr sz="1900" dirty="0">
              <a:latin typeface="Calibri"/>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85259" y="1021635"/>
            <a:ext cx="2990049" cy="581569"/>
          </a:xfrm>
          <a:prstGeom prst="rect">
            <a:avLst/>
          </a:prstGeom>
        </p:spPr>
        <p:txBody>
          <a:bodyPr vert="horz" wrap="square" lIns="0" tIns="12065" rIns="0" bIns="0" rtlCol="0">
            <a:spAutoFit/>
          </a:bodyPr>
          <a:lstStyle/>
          <a:p>
            <a:pPr marL="12700">
              <a:lnSpc>
                <a:spcPct val="100000"/>
              </a:lnSpc>
              <a:spcBef>
                <a:spcPts val="95"/>
              </a:spcBef>
            </a:pPr>
            <a:r>
              <a:rPr lang="el-GR" spc="-10" dirty="0"/>
              <a:t>Συγκατάθεση</a:t>
            </a:r>
            <a:endParaRPr spc="-10" dirty="0"/>
          </a:p>
        </p:txBody>
      </p:sp>
      <p:sp>
        <p:nvSpPr>
          <p:cNvPr id="3" name="object 3"/>
          <p:cNvSpPr txBox="1"/>
          <p:nvPr/>
        </p:nvSpPr>
        <p:spPr>
          <a:xfrm>
            <a:off x="1885259" y="1921752"/>
            <a:ext cx="6957059" cy="1060033"/>
          </a:xfrm>
          <a:prstGeom prst="rect">
            <a:avLst/>
          </a:prstGeom>
        </p:spPr>
        <p:txBody>
          <a:bodyPr vert="horz" wrap="square" lIns="0" tIns="52069" rIns="0" bIns="0" rtlCol="0">
            <a:spAutoFit/>
          </a:bodyPr>
          <a:lstStyle/>
          <a:p>
            <a:pPr marL="12700" algn="just">
              <a:lnSpc>
                <a:spcPct val="100000"/>
              </a:lnSpc>
              <a:spcBef>
                <a:spcPts val="409"/>
              </a:spcBef>
            </a:pPr>
            <a:r>
              <a:rPr lang="el-GR" sz="1500" b="1" dirty="0">
                <a:latin typeface="Calibri"/>
                <a:cs typeface="Calibri"/>
              </a:rPr>
              <a:t>Άρθρο</a:t>
            </a:r>
            <a:r>
              <a:rPr sz="1500" b="1" spc="30" dirty="0">
                <a:latin typeface="Calibri"/>
                <a:cs typeface="Calibri"/>
              </a:rPr>
              <a:t> </a:t>
            </a:r>
            <a:r>
              <a:rPr sz="1500" b="1" spc="-10" dirty="0">
                <a:latin typeface="Calibri"/>
                <a:cs typeface="Calibri"/>
              </a:rPr>
              <a:t>4(11)</a:t>
            </a:r>
            <a:endParaRPr sz="1500" dirty="0">
              <a:latin typeface="Calibri"/>
              <a:cs typeface="Calibri"/>
            </a:endParaRPr>
          </a:p>
          <a:p>
            <a:pPr marL="12700" marR="5080" algn="just">
              <a:lnSpc>
                <a:spcPct val="72000"/>
              </a:lnSpc>
              <a:spcBef>
                <a:spcPts val="815"/>
              </a:spcBef>
            </a:pPr>
            <a:r>
              <a:rPr lang="el-GR" sz="1500" dirty="0">
                <a:latin typeface="Calibri"/>
                <a:cs typeface="Calibri"/>
              </a:rPr>
              <a:t>ως "συγκατάθεση" του υποκειμένου των δεδομένων νοείται κάθε ελεύθερη, συγκεκριμένη, εν επίγνωση και σαφής ένδειξη των επιθυμιών του υποκειμένου των δεδομένων, με την οποία αυτό, με δήλωση ή με σαφή θετική ενέργεια, δηλώνει ότι συμφωνεί με την επεξεργασία δεδομένων προσωπικού χαρακτήρα που το αφορούν</a:t>
            </a:r>
            <a:endParaRPr sz="1500" dirty="0">
              <a:latin typeface="Calibri"/>
              <a:cs typeface="Calibri"/>
            </a:endParaRPr>
          </a:p>
        </p:txBody>
      </p:sp>
      <p:sp>
        <p:nvSpPr>
          <p:cNvPr id="6" name="object 6"/>
          <p:cNvSpPr txBox="1"/>
          <p:nvPr/>
        </p:nvSpPr>
        <p:spPr>
          <a:xfrm>
            <a:off x="1885259" y="3062194"/>
            <a:ext cx="6793865" cy="6098848"/>
          </a:xfrm>
          <a:prstGeom prst="rect">
            <a:avLst/>
          </a:prstGeom>
        </p:spPr>
        <p:txBody>
          <a:bodyPr vert="horz" wrap="square" lIns="0" tIns="52069" rIns="0" bIns="0" rtlCol="0">
            <a:spAutoFit/>
          </a:bodyPr>
          <a:lstStyle/>
          <a:p>
            <a:pPr marL="12700">
              <a:lnSpc>
                <a:spcPct val="100000"/>
              </a:lnSpc>
              <a:spcBef>
                <a:spcPts val="409"/>
              </a:spcBef>
            </a:pPr>
            <a:r>
              <a:rPr lang="el-GR" sz="1500" b="1" dirty="0">
                <a:latin typeface="Calibri"/>
                <a:cs typeface="Calibri"/>
              </a:rPr>
              <a:t>Άρθρο</a:t>
            </a:r>
            <a:r>
              <a:rPr sz="1500" b="1" spc="40" dirty="0">
                <a:latin typeface="Calibri"/>
                <a:cs typeface="Calibri"/>
              </a:rPr>
              <a:t> </a:t>
            </a:r>
            <a:r>
              <a:rPr sz="1500" b="1" dirty="0">
                <a:latin typeface="Calibri"/>
                <a:cs typeface="Calibri"/>
              </a:rPr>
              <a:t>7</a:t>
            </a:r>
            <a:r>
              <a:rPr sz="1500" b="1" spc="50" dirty="0">
                <a:latin typeface="Calibri"/>
                <a:cs typeface="Calibri"/>
              </a:rPr>
              <a:t> </a:t>
            </a:r>
            <a:r>
              <a:rPr sz="1500" b="1" dirty="0">
                <a:latin typeface="Calibri"/>
                <a:cs typeface="Calibri"/>
              </a:rPr>
              <a:t>(</a:t>
            </a:r>
            <a:r>
              <a:rPr lang="el-GR" sz="1500" b="1" dirty="0">
                <a:latin typeface="Calibri"/>
                <a:cs typeface="Calibri"/>
              </a:rPr>
              <a:t>όροι συγκατάθεσης</a:t>
            </a:r>
            <a:r>
              <a:rPr sz="1500" b="1" spc="-10" dirty="0">
                <a:latin typeface="Calibri"/>
                <a:cs typeface="Calibri"/>
              </a:rPr>
              <a:t>)</a:t>
            </a:r>
            <a:endParaRPr sz="1500" dirty="0">
              <a:latin typeface="Calibri"/>
              <a:cs typeface="Calibri"/>
            </a:endParaRPr>
          </a:p>
          <a:p>
            <a:pPr marL="293370" indent="-281305">
              <a:lnSpc>
                <a:spcPts val="1550"/>
              </a:lnSpc>
              <a:spcBef>
                <a:spcPts val="290"/>
              </a:spcBef>
              <a:buFontTx/>
              <a:buAutoNum type="arabicPeriod"/>
              <a:tabLst>
                <a:tab pos="293370" algn="l"/>
                <a:tab pos="294005" algn="l"/>
              </a:tabLst>
            </a:pPr>
            <a:r>
              <a:rPr lang="el-GR" sz="1500" dirty="0">
                <a:latin typeface="Calibri"/>
                <a:cs typeface="Calibri"/>
              </a:rPr>
              <a:t>Όταν η επεξεργασία βασίζεται σε συγκατάθεση, </a:t>
            </a:r>
            <a:r>
              <a:rPr lang="el-GR" sz="1500" u="sng" dirty="0">
                <a:latin typeface="Calibri"/>
                <a:cs typeface="Calibri"/>
              </a:rPr>
              <a:t>ο υπεύθυνος επεξεργασίας πρέπει να είναι σε θέση να αποδείξει</a:t>
            </a:r>
            <a:r>
              <a:rPr lang="el-GR" sz="1500" dirty="0">
                <a:latin typeface="Calibri"/>
                <a:cs typeface="Calibri"/>
              </a:rPr>
              <a:t> ότι το υποκείμενο των δεδομένων έχει συναινέσει στην επεξεργασία των δεδομένων προσωπικού χαρακτήρα του</a:t>
            </a:r>
            <a:r>
              <a:rPr lang="el-GR" sz="1500" spc="-10" dirty="0">
                <a:latin typeface="Calibri"/>
                <a:cs typeface="Calibri"/>
              </a:rPr>
              <a:t>.</a:t>
            </a:r>
            <a:endParaRPr lang="el-GR" sz="1500" dirty="0">
              <a:latin typeface="Calibri"/>
              <a:cs typeface="Calibri"/>
            </a:endParaRPr>
          </a:p>
          <a:p>
            <a:pPr marL="293370" indent="-281305">
              <a:lnSpc>
                <a:spcPts val="1550"/>
              </a:lnSpc>
              <a:spcBef>
                <a:spcPts val="290"/>
              </a:spcBef>
              <a:buAutoNum type="arabicPeriod"/>
              <a:tabLst>
                <a:tab pos="293370" algn="l"/>
                <a:tab pos="294005" algn="l"/>
              </a:tabLst>
            </a:pPr>
            <a:r>
              <a:rPr lang="el-GR" sz="1500" dirty="0">
                <a:latin typeface="Calibri"/>
                <a:cs typeface="Calibri"/>
              </a:rPr>
              <a:t>Εάν η συγκατάθεση του υποκειμένου των δεδομένων παρέχεται στο πλαίσιο γραπτής δήλωσης η οποία αφορά και άλλα θέματα, </a:t>
            </a:r>
            <a:r>
              <a:rPr lang="el-GR" sz="1500" u="sng" dirty="0">
                <a:latin typeface="Calibri"/>
                <a:cs typeface="Calibri"/>
              </a:rPr>
              <a:t>το αίτημα συγκατάθεσης υποβάλλεται με τρόπο που να διακρίνεται σαφώς από τα άλλα θέματα</a:t>
            </a:r>
            <a:r>
              <a:rPr lang="el-GR" sz="1500" dirty="0">
                <a:latin typeface="Calibri"/>
                <a:cs typeface="Calibri"/>
              </a:rPr>
              <a:t>, σε κατανοητή και εύκολη μορφή</a:t>
            </a:r>
          </a:p>
          <a:p>
            <a:pPr marL="293370" indent="-281305">
              <a:lnSpc>
                <a:spcPts val="1550"/>
              </a:lnSpc>
              <a:spcBef>
                <a:spcPts val="290"/>
              </a:spcBef>
              <a:buAutoNum type="arabicPeriod"/>
              <a:tabLst>
                <a:tab pos="293370" algn="l"/>
                <a:tab pos="294005" algn="l"/>
              </a:tabLst>
            </a:pPr>
            <a:r>
              <a:rPr lang="el-GR" sz="1500" dirty="0">
                <a:latin typeface="Calibri"/>
                <a:cs typeface="Calibri"/>
              </a:rPr>
              <a:t>Το υποκείμενο των δεδομένων έχει το δικαίωμα να ανακαλέσει τη συγκατάθεσή του ανά πάσα στιγμή. Η ανάκληση της συγκατάθεσης δεν θίγει τη νομιμότητα της επεξεργασίας που βασίζεται στη συγκατάθεση πριν από την ανάκλησή της. Πριν από την παροχή της συγκατάθεσης, το υποκείμενο των δεδομένων ενημερώνεται σχετικά. Η ανάκληση της συγκατάθεσης πρέπει να είναι το ίδιο εύκολη όσο και η παροχή συγκατάθεσης</a:t>
            </a:r>
            <a:r>
              <a:rPr lang="en-US" sz="1500" dirty="0">
                <a:latin typeface="Calibri"/>
                <a:cs typeface="Calibri"/>
              </a:rPr>
              <a:t>.</a:t>
            </a:r>
          </a:p>
          <a:p>
            <a:pPr marL="293370" indent="-281305">
              <a:lnSpc>
                <a:spcPts val="1550"/>
              </a:lnSpc>
              <a:spcBef>
                <a:spcPts val="290"/>
              </a:spcBef>
              <a:buFontTx/>
              <a:buAutoNum type="arabicPeriod"/>
              <a:tabLst>
                <a:tab pos="293370" algn="l"/>
                <a:tab pos="294005" algn="l"/>
              </a:tabLst>
            </a:pPr>
            <a:r>
              <a:rPr lang="el-GR" sz="1500" dirty="0">
                <a:latin typeface="Calibri"/>
                <a:cs typeface="Calibri"/>
              </a:rPr>
              <a:t>	Κατά την αξιολόγηση του κατά πόσον η συγκατάθεση παρέχεται ελεύθερα, λαμβάνεται ιδιαιτέρως υπόψη κατά πόσον, μεταξύ άλλων, η εκτέλεση σύμβασης, συμπεριλαμβανομένης της παροχής υπηρεσίας, εξαρτάται από τη συγκατάθεση για την επεξεργασία δεδομένων προσωπικού χαρακτήρα που δεν είναι αναγκαία για την εκτέλεση της εν λόγω σύμβασης</a:t>
            </a:r>
            <a:r>
              <a:rPr lang="el-GR" sz="1500" spc="-10" dirty="0">
                <a:latin typeface="Calibri"/>
                <a:cs typeface="Calibri"/>
              </a:rPr>
              <a:t>.</a:t>
            </a:r>
            <a:endParaRPr lang="el-GR" sz="1500" dirty="0">
              <a:latin typeface="Calibri"/>
              <a:cs typeface="Calibri"/>
            </a:endParaRPr>
          </a:p>
          <a:p>
            <a:pPr marL="293370" indent="-281305">
              <a:lnSpc>
                <a:spcPts val="1550"/>
              </a:lnSpc>
              <a:spcBef>
                <a:spcPts val="290"/>
              </a:spcBef>
              <a:buAutoNum type="arabicPeriod"/>
              <a:tabLst>
                <a:tab pos="293370" algn="l"/>
                <a:tab pos="294005" algn="l"/>
              </a:tabLst>
            </a:pPr>
            <a:endParaRPr lang="en-US" sz="1500" dirty="0">
              <a:latin typeface="Calibri"/>
              <a:cs typeface="Calibri"/>
            </a:endParaRPr>
          </a:p>
          <a:p>
            <a:pPr marL="293370" indent="-281305">
              <a:lnSpc>
                <a:spcPts val="1550"/>
              </a:lnSpc>
              <a:spcBef>
                <a:spcPts val="290"/>
              </a:spcBef>
              <a:buAutoNum type="arabicPeriod"/>
              <a:tabLst>
                <a:tab pos="293370" algn="l"/>
                <a:tab pos="294005" algn="l"/>
              </a:tabLst>
            </a:pPr>
            <a:endParaRPr lang="en-US" sz="1500" dirty="0">
              <a:latin typeface="Calibri"/>
              <a:cs typeface="Calibri"/>
            </a:endParaRPr>
          </a:p>
          <a:p>
            <a:pPr marL="293370" indent="-281305">
              <a:lnSpc>
                <a:spcPts val="1550"/>
              </a:lnSpc>
              <a:spcBef>
                <a:spcPts val="290"/>
              </a:spcBef>
              <a:buAutoNum type="arabicPeriod"/>
              <a:tabLst>
                <a:tab pos="293370" algn="l"/>
                <a:tab pos="294005" algn="l"/>
              </a:tabLst>
            </a:pPr>
            <a:endParaRPr lang="el-GR" sz="1500" dirty="0">
              <a:latin typeface="Calibri"/>
              <a:cs typeface="Calibri"/>
            </a:endParaRPr>
          </a:p>
          <a:p>
            <a:pPr marL="12700" marR="132715">
              <a:lnSpc>
                <a:spcPct val="72000"/>
              </a:lnSpc>
              <a:spcBef>
                <a:spcPts val="250"/>
              </a:spcBef>
            </a:pPr>
            <a:endParaRPr lang="el-GR" sz="1500" spc="-10" dirty="0">
              <a:latin typeface="Calibri"/>
              <a:cs typeface="Calibri"/>
            </a:endParaRPr>
          </a:p>
          <a:p>
            <a:pPr marL="12700" marR="132715">
              <a:lnSpc>
                <a:spcPct val="72000"/>
              </a:lnSpc>
              <a:spcBef>
                <a:spcPts val="250"/>
              </a:spcBef>
            </a:pPr>
            <a:endParaRPr lang="el-GR" sz="1500" spc="-10" dirty="0">
              <a:latin typeface="Calibri"/>
              <a:cs typeface="Calibri"/>
            </a:endParaRPr>
          </a:p>
          <a:p>
            <a:pPr marL="12700" marR="132715">
              <a:lnSpc>
                <a:spcPct val="72000"/>
              </a:lnSpc>
              <a:spcBef>
                <a:spcPts val="250"/>
              </a:spcBef>
            </a:pPr>
            <a:endParaRPr lang="el-GR" sz="1500" spc="-10" dirty="0">
              <a:latin typeface="Calibri"/>
              <a:cs typeface="Calibri"/>
            </a:endParaRPr>
          </a:p>
          <a:p>
            <a:pPr marL="12700" marR="132715">
              <a:lnSpc>
                <a:spcPct val="72000"/>
              </a:lnSpc>
              <a:spcBef>
                <a:spcPts val="250"/>
              </a:spcBef>
            </a:pPr>
            <a:endParaRPr lang="el-GR" sz="1500" spc="-10" dirty="0">
              <a:latin typeface="Calibri"/>
              <a:cs typeface="Calibri"/>
            </a:endParaRPr>
          </a:p>
          <a:p>
            <a:pPr marL="12700" marR="132715">
              <a:lnSpc>
                <a:spcPct val="72000"/>
              </a:lnSpc>
              <a:spcBef>
                <a:spcPts val="250"/>
              </a:spcBef>
            </a:pPr>
            <a:endParaRPr lang="el-GR" sz="1500" spc="-10" dirty="0">
              <a:latin typeface="Calibri"/>
              <a:cs typeface="Calibri"/>
            </a:endParaRPr>
          </a:p>
          <a:p>
            <a:pPr marL="12700" marR="132715">
              <a:lnSpc>
                <a:spcPct val="72000"/>
              </a:lnSpc>
              <a:spcBef>
                <a:spcPts val="250"/>
              </a:spcBef>
            </a:pPr>
            <a:endParaRPr sz="1500"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1759" y="678425"/>
            <a:ext cx="7276341" cy="1388201"/>
          </a:xfrm>
          <a:prstGeom prst="rect">
            <a:avLst/>
          </a:prstGeom>
        </p:spPr>
        <p:txBody>
          <a:bodyPr vert="horz" wrap="square" lIns="0" tIns="53975" rIns="0" bIns="0" rtlCol="0">
            <a:spAutoFit/>
          </a:bodyPr>
          <a:lstStyle/>
          <a:p>
            <a:pPr marL="12700" marR="5080" algn="just">
              <a:lnSpc>
                <a:spcPts val="2590"/>
              </a:lnSpc>
              <a:spcBef>
                <a:spcPts val="425"/>
              </a:spcBef>
            </a:pPr>
            <a:r>
              <a:rPr lang="el-GR" sz="2400" spc="-40" dirty="0"/>
              <a:t>Πληροφορίες που πρέπει να παρέχονται στο υποκείμενο των δεδομένων (άρθρο 13- 14, αιτιολογική σκέψη 42 ΓΚΠΔ, άρθρο 29WP Κατευθυντήριες γραμμές σχετικά με τη συγκατάθεση)</a:t>
            </a:r>
            <a:endParaRPr sz="2400" dirty="0"/>
          </a:p>
        </p:txBody>
      </p:sp>
      <p:sp>
        <p:nvSpPr>
          <p:cNvPr id="4" name="object 4"/>
          <p:cNvSpPr txBox="1"/>
          <p:nvPr/>
        </p:nvSpPr>
        <p:spPr>
          <a:xfrm>
            <a:off x="2051851" y="2358396"/>
            <a:ext cx="6243320" cy="4795287"/>
          </a:xfrm>
          <a:prstGeom prst="rect">
            <a:avLst/>
          </a:prstGeom>
        </p:spPr>
        <p:txBody>
          <a:bodyPr vert="horz" wrap="square" lIns="0" tIns="64135" rIns="0" bIns="0" rtlCol="0">
            <a:spAutoFit/>
          </a:bodyPr>
          <a:lstStyle/>
          <a:p>
            <a:pPr marL="80010" indent="-67945" algn="just">
              <a:lnSpc>
                <a:spcPct val="100000"/>
              </a:lnSpc>
              <a:spcBef>
                <a:spcPts val="100"/>
              </a:spcBef>
              <a:buSzPct val="93333"/>
              <a:buFont typeface="Arial"/>
              <a:buChar char="•"/>
              <a:tabLst>
                <a:tab pos="80645" algn="l"/>
              </a:tabLst>
            </a:pPr>
            <a:r>
              <a:rPr lang="el-GR" sz="1500" b="1" dirty="0">
                <a:latin typeface="Calibri"/>
                <a:cs typeface="Calibri"/>
              </a:rPr>
              <a:t>Ταυτότητα του υπευθύνου επεξεργασίας</a:t>
            </a:r>
            <a:r>
              <a:rPr lang="en-US" sz="1500" b="1" dirty="0">
                <a:latin typeface="Calibri"/>
                <a:cs typeface="Calibri"/>
              </a:rPr>
              <a:t> </a:t>
            </a:r>
            <a:r>
              <a:rPr lang="el-GR" sz="1500" dirty="0">
                <a:latin typeface="Calibri"/>
                <a:cs typeface="Calibri"/>
              </a:rPr>
              <a:t>και ( όπου ισχύει) του εκπροσώπου του υπευθύνου επεξεργασίας</a:t>
            </a:r>
            <a:r>
              <a:rPr lang="en-US" sz="1500" dirty="0">
                <a:latin typeface="Calibri"/>
                <a:cs typeface="Calibri"/>
              </a:rPr>
              <a:t>,</a:t>
            </a:r>
            <a:r>
              <a:rPr lang="en-US" sz="1500" spc="60" dirty="0">
                <a:latin typeface="Calibri"/>
                <a:cs typeface="Calibri"/>
              </a:rPr>
              <a:t> </a:t>
            </a:r>
            <a:r>
              <a:rPr lang="en-US" sz="1500" spc="-50" dirty="0">
                <a:latin typeface="Calibri"/>
                <a:cs typeface="Calibri"/>
              </a:rPr>
              <a:t>+ </a:t>
            </a:r>
            <a:r>
              <a:rPr lang="el-GR" sz="1500" dirty="0">
                <a:latin typeface="Calibri"/>
                <a:cs typeface="Calibri"/>
              </a:rPr>
              <a:t>τα στοιχεία επικοινωνίας τους</a:t>
            </a:r>
            <a:endParaRPr sz="1500" dirty="0">
              <a:latin typeface="Calibri"/>
              <a:cs typeface="Calibri"/>
            </a:endParaRPr>
          </a:p>
          <a:p>
            <a:pPr marL="80010" indent="-67945" algn="just">
              <a:lnSpc>
                <a:spcPct val="100000"/>
              </a:lnSpc>
              <a:spcBef>
                <a:spcPts val="409"/>
              </a:spcBef>
              <a:buSzPct val="93333"/>
              <a:buFont typeface="Arial"/>
              <a:buChar char="•"/>
              <a:tabLst>
                <a:tab pos="80645" algn="l"/>
              </a:tabLst>
            </a:pPr>
            <a:r>
              <a:rPr lang="el-GR" sz="1500" b="1" dirty="0">
                <a:latin typeface="Calibri"/>
                <a:cs typeface="Calibri"/>
              </a:rPr>
              <a:t>Στοιχεία επικοινωνίας </a:t>
            </a:r>
            <a:r>
              <a:rPr lang="el-GR" sz="1500" dirty="0">
                <a:latin typeface="Calibri"/>
                <a:cs typeface="Calibri"/>
              </a:rPr>
              <a:t>του</a:t>
            </a:r>
            <a:r>
              <a:rPr lang="el-GR" sz="1500" b="1" dirty="0">
                <a:latin typeface="Calibri"/>
                <a:cs typeface="Calibri"/>
              </a:rPr>
              <a:t> υπευθύνου προστασίας δεδομένων</a:t>
            </a:r>
            <a:endParaRPr sz="1500" dirty="0">
              <a:latin typeface="Calibri"/>
              <a:cs typeface="Calibri"/>
            </a:endParaRPr>
          </a:p>
          <a:p>
            <a:pPr marL="80010" indent="-67945" algn="just">
              <a:lnSpc>
                <a:spcPct val="100000"/>
              </a:lnSpc>
              <a:spcBef>
                <a:spcPts val="310"/>
              </a:spcBef>
              <a:buSzPct val="93333"/>
              <a:buFont typeface="Arial"/>
              <a:buChar char="•"/>
              <a:tabLst>
                <a:tab pos="80645" algn="l"/>
              </a:tabLst>
            </a:pPr>
            <a:r>
              <a:rPr lang="el-GR" sz="1500" b="1" dirty="0">
                <a:latin typeface="Calibri"/>
                <a:cs typeface="Calibri"/>
              </a:rPr>
              <a:t>Σκοπός </a:t>
            </a:r>
            <a:r>
              <a:rPr lang="en-US" sz="1500" b="1" dirty="0">
                <a:latin typeface="Calibri"/>
                <a:cs typeface="Calibri"/>
              </a:rPr>
              <a:t> </a:t>
            </a:r>
            <a:r>
              <a:rPr lang="el-GR" sz="1500" dirty="0">
                <a:latin typeface="Calibri"/>
                <a:cs typeface="Calibri"/>
              </a:rPr>
              <a:t> της επεξεργασίας για τον οποίο προορίζονται τα δεδομένα προσωπικού χαρακτήρα</a:t>
            </a:r>
            <a:endParaRPr sz="1500" dirty="0">
              <a:latin typeface="Calibri"/>
              <a:cs typeface="Calibri"/>
            </a:endParaRPr>
          </a:p>
          <a:p>
            <a:pPr marL="80010" indent="-67945" algn="just">
              <a:lnSpc>
                <a:spcPct val="100000"/>
              </a:lnSpc>
              <a:spcBef>
                <a:spcPts val="290"/>
              </a:spcBef>
              <a:buSzPct val="93333"/>
              <a:buFont typeface="Arial"/>
              <a:buChar char="•"/>
              <a:tabLst>
                <a:tab pos="80645" algn="l"/>
              </a:tabLst>
            </a:pPr>
            <a:r>
              <a:rPr lang="el-GR" sz="1500" b="1" dirty="0">
                <a:latin typeface="Calibri"/>
                <a:cs typeface="Calibri"/>
              </a:rPr>
              <a:t>Νομική βάση </a:t>
            </a:r>
            <a:r>
              <a:rPr lang="el-GR" sz="1500" dirty="0">
                <a:latin typeface="Calibri"/>
                <a:cs typeface="Calibri"/>
              </a:rPr>
              <a:t>της επεξεργασίας</a:t>
            </a:r>
            <a:endParaRPr sz="1500" dirty="0">
              <a:latin typeface="Calibri"/>
              <a:cs typeface="Calibri"/>
            </a:endParaRPr>
          </a:p>
          <a:p>
            <a:pPr marL="80010" indent="-67945" algn="just">
              <a:lnSpc>
                <a:spcPct val="100000"/>
              </a:lnSpc>
              <a:spcBef>
                <a:spcPts val="409"/>
              </a:spcBef>
              <a:buSzPct val="93333"/>
              <a:buFont typeface="Arial"/>
              <a:buChar char="•"/>
              <a:tabLst>
                <a:tab pos="80645" algn="l"/>
              </a:tabLst>
            </a:pPr>
            <a:r>
              <a:rPr lang="el-GR" sz="1500" b="1" dirty="0">
                <a:latin typeface="Calibri"/>
                <a:cs typeface="Calibri"/>
              </a:rPr>
              <a:t>Κατηγορίες δεδομένων προσωπικού χαρακτήρα</a:t>
            </a:r>
            <a:endParaRPr sz="1500" dirty="0">
              <a:latin typeface="Calibri"/>
              <a:cs typeface="Calibri"/>
            </a:endParaRPr>
          </a:p>
          <a:p>
            <a:pPr marL="80010" indent="-67945" algn="just">
              <a:lnSpc>
                <a:spcPct val="100000"/>
              </a:lnSpc>
              <a:spcBef>
                <a:spcPts val="285"/>
              </a:spcBef>
              <a:buSzPct val="93333"/>
              <a:buFont typeface="Arial"/>
              <a:buChar char="•"/>
              <a:tabLst>
                <a:tab pos="80645" algn="l"/>
              </a:tabLst>
            </a:pPr>
            <a:r>
              <a:rPr lang="el-GR" sz="1500" b="1" dirty="0">
                <a:latin typeface="Calibri"/>
                <a:cs typeface="Calibri"/>
              </a:rPr>
              <a:t>Αποδέκτες ή κατηγορίες αποδεκτών των </a:t>
            </a:r>
            <a:r>
              <a:rPr lang="el-GR" sz="1500" dirty="0">
                <a:latin typeface="Calibri"/>
                <a:cs typeface="Calibri"/>
              </a:rPr>
              <a:t>δεδομένων προσωπικού χαρακτήρα</a:t>
            </a:r>
            <a:endParaRPr sz="1500" dirty="0">
              <a:latin typeface="Calibri"/>
              <a:cs typeface="Calibri"/>
            </a:endParaRPr>
          </a:p>
          <a:p>
            <a:pPr marL="80645" marR="46355" indent="-68580" algn="just">
              <a:lnSpc>
                <a:spcPct val="72000"/>
              </a:lnSpc>
              <a:spcBef>
                <a:spcPts val="815"/>
              </a:spcBef>
              <a:buSzPct val="93333"/>
              <a:buFont typeface="Arial"/>
              <a:buChar char="•"/>
              <a:tabLst>
                <a:tab pos="207010" algn="l"/>
              </a:tabLst>
            </a:pPr>
            <a:r>
              <a:rPr lang="el-GR" sz="1500" b="1" dirty="0">
                <a:latin typeface="Calibri"/>
                <a:cs typeface="Calibri"/>
              </a:rPr>
              <a:t>Περίοδος </a:t>
            </a:r>
            <a:r>
              <a:rPr lang="el-GR" sz="1500" dirty="0">
                <a:latin typeface="Calibri"/>
                <a:cs typeface="Calibri"/>
              </a:rPr>
              <a:t>αποθήκευσης των δεδομένων προσωπικού χαρακτήρα ή, εάν αυτό δεν είναι δυνατό, τα κριτήρια που χρησιμοποιούνται για τον καθορισμό της περιόδου αυτής</a:t>
            </a:r>
            <a:endParaRPr sz="1500" dirty="0">
              <a:latin typeface="Calibri"/>
              <a:cs typeface="Calibri"/>
            </a:endParaRPr>
          </a:p>
          <a:p>
            <a:pPr marL="80010" indent="-67945" algn="just">
              <a:lnSpc>
                <a:spcPts val="1550"/>
              </a:lnSpc>
              <a:spcBef>
                <a:spcPts val="290"/>
              </a:spcBef>
              <a:buSzPct val="93333"/>
              <a:buFont typeface="Arial"/>
              <a:buChar char="•"/>
              <a:tabLst>
                <a:tab pos="80645" algn="l"/>
              </a:tabLst>
            </a:pPr>
            <a:r>
              <a:rPr lang="el-GR" sz="1500" dirty="0">
                <a:latin typeface="Calibri"/>
                <a:cs typeface="Calibri"/>
              </a:rPr>
              <a:t>Ύπαρξη δικαιώματος να ζητηθεί από τον υπεύθυνο επεξεργασίας </a:t>
            </a:r>
            <a:r>
              <a:rPr lang="el-GR" sz="1500" b="1" dirty="0">
                <a:latin typeface="Calibri"/>
                <a:cs typeface="Calibri"/>
              </a:rPr>
              <a:t>πρόσβαση και διόρθωση ή διαγραφή</a:t>
            </a:r>
            <a:r>
              <a:rPr lang="el-GR" sz="1500" dirty="0">
                <a:latin typeface="Calibri"/>
                <a:cs typeface="Calibri"/>
              </a:rPr>
              <a:t> δεδομένων προσωπικού χαρακτήρα ή τον περιορισμό της επεξεργασίας που αφορά το υποκείμενο των δεδομένων και την εναντίωση στην επεξεργασία, </a:t>
            </a:r>
            <a:r>
              <a:rPr lang="el-GR" sz="1500" b="1" dirty="0">
                <a:latin typeface="Calibri"/>
                <a:cs typeface="Calibri"/>
              </a:rPr>
              <a:t>καθώς και το δικαίωμα μεταφοράς των δεδομένων</a:t>
            </a:r>
          </a:p>
          <a:p>
            <a:pPr marL="80010" indent="-67945" algn="just">
              <a:lnSpc>
                <a:spcPts val="1550"/>
              </a:lnSpc>
              <a:spcBef>
                <a:spcPts val="290"/>
              </a:spcBef>
              <a:buSzPct val="93333"/>
              <a:buFont typeface="Arial"/>
              <a:buChar char="•"/>
              <a:tabLst>
                <a:tab pos="80645" algn="l"/>
              </a:tabLst>
            </a:pPr>
            <a:r>
              <a:rPr lang="el-GR" sz="1500" b="1" dirty="0">
                <a:latin typeface="Calibri"/>
                <a:cs typeface="Calibri"/>
              </a:rPr>
              <a:t>Δικαίωμα υποβολής καταγγελίας </a:t>
            </a:r>
            <a:r>
              <a:rPr lang="el-GR" sz="1500" dirty="0">
                <a:latin typeface="Calibri"/>
                <a:cs typeface="Calibri"/>
              </a:rPr>
              <a:t>σε εποπτική αρχή </a:t>
            </a:r>
          </a:p>
          <a:p>
            <a:pPr marL="80010" indent="-67945" algn="just">
              <a:lnSpc>
                <a:spcPts val="1550"/>
              </a:lnSpc>
              <a:spcBef>
                <a:spcPts val="290"/>
              </a:spcBef>
              <a:buSzPct val="93333"/>
              <a:buFont typeface="Arial"/>
              <a:buChar char="•"/>
              <a:tabLst>
                <a:tab pos="80645" algn="l"/>
              </a:tabLst>
            </a:pPr>
            <a:r>
              <a:rPr lang="el-GR" sz="1500" b="1" dirty="0">
                <a:latin typeface="Calibri"/>
                <a:cs typeface="Calibri"/>
              </a:rPr>
              <a:t>Πηγή </a:t>
            </a:r>
            <a:r>
              <a:rPr lang="el-GR" sz="1500" dirty="0">
                <a:latin typeface="Calibri"/>
                <a:cs typeface="Calibri"/>
              </a:rPr>
              <a:t>από την οποία προέρχονται τα δεδομένα προσωπικού χαρακτήρα</a:t>
            </a:r>
            <a:endParaRPr sz="1500" dirty="0">
              <a:latin typeface="Calibri"/>
              <a:cs typeface="Calibri"/>
            </a:endParaRPr>
          </a:p>
          <a:p>
            <a:pPr marL="80010" indent="-67945" algn="just">
              <a:lnSpc>
                <a:spcPct val="100000"/>
              </a:lnSpc>
              <a:spcBef>
                <a:spcPts val="409"/>
              </a:spcBef>
              <a:buSzPct val="93333"/>
              <a:buFont typeface="Arial"/>
              <a:buChar char="•"/>
              <a:tabLst>
                <a:tab pos="80645" algn="l"/>
              </a:tabLst>
            </a:pPr>
            <a:r>
              <a:rPr lang="el-GR" sz="1500" b="1" dirty="0">
                <a:latin typeface="Calibri"/>
                <a:cs typeface="Calibri"/>
              </a:rPr>
              <a:t>Ύπαρξη αυτοματοποιημένης λήψης αποφάσεων, </a:t>
            </a:r>
            <a:r>
              <a:rPr lang="el-GR" sz="1500" dirty="0">
                <a:latin typeface="Calibri"/>
                <a:cs typeface="Calibri"/>
              </a:rPr>
              <a:t>συμπεριλαμβανομένης της </a:t>
            </a:r>
            <a:r>
              <a:rPr lang="el-GR" sz="1500" b="1" dirty="0">
                <a:latin typeface="Calibri"/>
                <a:cs typeface="Calibri"/>
              </a:rPr>
              <a:t>δημιουργίας προφίλ</a:t>
            </a:r>
            <a:endParaRPr sz="15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983145" y="828931"/>
            <a:ext cx="8603615" cy="1110614"/>
          </a:xfrm>
          <a:prstGeom prst="rect">
            <a:avLst/>
          </a:prstGeom>
        </p:spPr>
        <p:txBody>
          <a:bodyPr vert="horz" wrap="square" lIns="0" tIns="12065" rIns="0" bIns="0" rtlCol="0">
            <a:spAutoFit/>
          </a:bodyPr>
          <a:lstStyle/>
          <a:p>
            <a:pPr marL="12700">
              <a:lnSpc>
                <a:spcPts val="4300"/>
              </a:lnSpc>
              <a:spcBef>
                <a:spcPts val="95"/>
              </a:spcBef>
            </a:pPr>
            <a:r>
              <a:rPr lang="el-GR" i="1" dirty="0">
                <a:solidFill>
                  <a:srgbClr val="006FC0"/>
                </a:solidFill>
                <a:latin typeface="Calibri"/>
                <a:cs typeface="Calibri"/>
              </a:rPr>
              <a:t>Άρθρο</a:t>
            </a:r>
            <a:r>
              <a:rPr i="1" spc="-135" dirty="0">
                <a:solidFill>
                  <a:srgbClr val="006FC0"/>
                </a:solidFill>
                <a:latin typeface="Calibri"/>
                <a:cs typeface="Calibri"/>
              </a:rPr>
              <a:t> </a:t>
            </a:r>
            <a:r>
              <a:rPr i="1" spc="-60" dirty="0">
                <a:solidFill>
                  <a:srgbClr val="006FC0"/>
                </a:solidFill>
                <a:latin typeface="Calibri"/>
                <a:cs typeface="Calibri"/>
              </a:rPr>
              <a:t>3</a:t>
            </a:r>
          </a:p>
          <a:p>
            <a:pPr marL="12700">
              <a:lnSpc>
                <a:spcPts val="4180"/>
              </a:lnSpc>
            </a:pPr>
            <a:r>
              <a:rPr lang="el-GR" sz="3600" dirty="0">
                <a:solidFill>
                  <a:srgbClr val="006FC0"/>
                </a:solidFill>
              </a:rPr>
              <a:t>Εδαφική ισχύς</a:t>
            </a:r>
            <a:endParaRPr sz="3600" dirty="0"/>
          </a:p>
        </p:txBody>
      </p:sp>
      <p:sp>
        <p:nvSpPr>
          <p:cNvPr id="17" name="TextBox 16">
            <a:extLst>
              <a:ext uri="{FF2B5EF4-FFF2-40B4-BE49-F238E27FC236}">
                <a16:creationId xmlns:a16="http://schemas.microsoft.com/office/drawing/2014/main" id="{B1817708-B1C7-200F-C7B9-A14A06A8BAE3}"/>
              </a:ext>
            </a:extLst>
          </p:cNvPr>
          <p:cNvSpPr txBox="1"/>
          <p:nvPr/>
        </p:nvSpPr>
        <p:spPr>
          <a:xfrm>
            <a:off x="1231900" y="2482850"/>
            <a:ext cx="7924800" cy="4524315"/>
          </a:xfrm>
          <a:prstGeom prst="rect">
            <a:avLst/>
          </a:prstGeom>
          <a:noFill/>
        </p:spPr>
        <p:txBody>
          <a:bodyPr wrap="square" rtlCol="0">
            <a:spAutoFit/>
          </a:bodyPr>
          <a:lstStyle/>
          <a:p>
            <a:pPr marL="342900" indent="-342900" algn="just">
              <a:buAutoNum type="arabicPeriod"/>
            </a:pPr>
            <a:r>
              <a:rPr lang="el-GR" dirty="0"/>
              <a:t>Ο παρών κανονισμός εφαρμόζεται στην επεξεργασία δεδομένων προσωπικού χαρακτήρα στο  πλαίσιο των δραστηριοτήτων μιας εγκατάστασης υπευθύνου επεξεργασίας ή εκτελούντος την επεξεργασία στην Ένωση, ανεξάρτητα από το αν η επεξεργασία πραγματοποιείται στην Ένωση ή όχι.</a:t>
            </a:r>
          </a:p>
          <a:p>
            <a:pPr marL="342900" indent="-342900" algn="just">
              <a:buAutoNum type="arabicPeriod"/>
            </a:pPr>
            <a:endParaRPr lang="el-GR" dirty="0"/>
          </a:p>
          <a:p>
            <a:pPr marL="342900" indent="-342900" algn="just">
              <a:buAutoNum type="arabicPeriod"/>
            </a:pPr>
            <a:r>
              <a:rPr lang="el-GR" dirty="0"/>
              <a:t>Ο παρών κανονισμός εφαρμόζεται στην επεξεργασία δεδομένων προσωπικού χαρακτήρα υποκειμένων των δεδομένων που βρίσκονται στην Ένωση από υπεύθυνο επεξεργασίας ή εκτελούντα την επεξεργασία που δεν είναι εγκατεστημένος στην Ένωση, όταν οι δραστηριότητες επεξεργασίας σχετίζονται με:</a:t>
            </a:r>
          </a:p>
          <a:p>
            <a:pPr marL="342900" indent="-342900" algn="just">
              <a:buFont typeface="+mj-lt"/>
              <a:buAutoNum type="alphaLcParenR"/>
            </a:pPr>
            <a:r>
              <a:rPr lang="el-GR" dirty="0"/>
              <a:t>την προσφορά αγαθών ή υπηρεσιών, ανεξάρτητα από το αν απαιτείται πληρωμή του υποκειμένου των δεδομένων, στα εν λόγω 	υποκείμενα των δεδομένων σε την Ένωση- ή</a:t>
            </a:r>
          </a:p>
          <a:p>
            <a:pPr marL="342900" indent="-342900" algn="just">
              <a:buFont typeface="+mj-lt"/>
              <a:buAutoNum type="alphaLcParenR"/>
            </a:pPr>
            <a:r>
              <a:rPr lang="el-GR" dirty="0"/>
              <a:t>την παρακολούθηση της συμπεριφοράς τους, εφόσον η συμπεριφορά τους λαμβάνει χώρα εντός της Ένωσης.</a:t>
            </a:r>
            <a:endParaRPr lang="LID4096"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7264" y="809335"/>
            <a:ext cx="3512820" cy="930910"/>
          </a:xfrm>
          <a:prstGeom prst="rect">
            <a:avLst/>
          </a:prstGeom>
        </p:spPr>
        <p:txBody>
          <a:bodyPr vert="horz" wrap="square" lIns="0" tIns="12700" rIns="0" bIns="0" rtlCol="0">
            <a:spAutoFit/>
          </a:bodyPr>
          <a:lstStyle/>
          <a:p>
            <a:pPr marL="12700">
              <a:lnSpc>
                <a:spcPts val="2410"/>
              </a:lnSpc>
              <a:spcBef>
                <a:spcPts val="100"/>
              </a:spcBef>
            </a:pPr>
            <a:r>
              <a:rPr lang="el-GR" sz="2100" dirty="0"/>
              <a:t>Άρθρο</a:t>
            </a:r>
            <a:r>
              <a:rPr sz="2100" spc="-60" dirty="0"/>
              <a:t> </a:t>
            </a:r>
            <a:r>
              <a:rPr sz="2100" spc="-25" dirty="0"/>
              <a:t>17</a:t>
            </a:r>
            <a:endParaRPr sz="2100" dirty="0"/>
          </a:p>
          <a:p>
            <a:pPr marL="12700" marR="5080">
              <a:lnSpc>
                <a:spcPts val="2300"/>
              </a:lnSpc>
              <a:spcBef>
                <a:spcPts val="150"/>
              </a:spcBef>
            </a:pPr>
            <a:r>
              <a:rPr lang="el-GR" sz="2100" dirty="0"/>
              <a:t>Δικαίωμα διαγραφής </a:t>
            </a:r>
            <a:br>
              <a:rPr lang="el-GR" sz="2100" dirty="0"/>
            </a:br>
            <a:r>
              <a:rPr sz="2100" dirty="0"/>
              <a:t>(‘</a:t>
            </a:r>
            <a:r>
              <a:rPr lang="el-GR" sz="2100" dirty="0"/>
              <a:t>δικαίωμα στη λήθη</a:t>
            </a:r>
            <a:r>
              <a:rPr sz="2100" spc="-10" dirty="0"/>
              <a:t>’)</a:t>
            </a:r>
            <a:r>
              <a:rPr sz="2100" spc="-105" dirty="0"/>
              <a:t> </a:t>
            </a:r>
            <a:r>
              <a:rPr sz="2100" spc="-20" dirty="0"/>
              <a:t>(1/2)</a:t>
            </a:r>
            <a:endParaRPr sz="2100" dirty="0"/>
          </a:p>
        </p:txBody>
      </p:sp>
      <p:sp>
        <p:nvSpPr>
          <p:cNvPr id="3" name="object 3"/>
          <p:cNvSpPr/>
          <p:nvPr/>
        </p:nvSpPr>
        <p:spPr>
          <a:xfrm>
            <a:off x="619586" y="2254074"/>
            <a:ext cx="3428365" cy="23495"/>
          </a:xfrm>
          <a:custGeom>
            <a:avLst/>
            <a:gdLst/>
            <a:ahLst/>
            <a:cxnLst/>
            <a:rect l="l" t="t" r="r" b="b"/>
            <a:pathLst>
              <a:path w="3428365" h="23494">
                <a:moveTo>
                  <a:pt x="3428250" y="23368"/>
                </a:moveTo>
                <a:lnTo>
                  <a:pt x="0" y="23368"/>
                </a:lnTo>
                <a:lnTo>
                  <a:pt x="0" y="0"/>
                </a:lnTo>
                <a:lnTo>
                  <a:pt x="3428250" y="0"/>
                </a:lnTo>
                <a:lnTo>
                  <a:pt x="3428250" y="23368"/>
                </a:lnTo>
                <a:close/>
              </a:path>
            </a:pathLst>
          </a:custGeom>
          <a:solidFill>
            <a:srgbClr val="FFC000"/>
          </a:solidFill>
        </p:spPr>
        <p:txBody>
          <a:bodyPr wrap="square" lIns="0" tIns="0" rIns="0" bIns="0" rtlCol="0"/>
          <a:lstStyle/>
          <a:p>
            <a:endParaRPr dirty="0"/>
          </a:p>
        </p:txBody>
      </p:sp>
      <p:sp>
        <p:nvSpPr>
          <p:cNvPr id="4" name="object 4"/>
          <p:cNvSpPr txBox="1"/>
          <p:nvPr/>
        </p:nvSpPr>
        <p:spPr>
          <a:xfrm>
            <a:off x="767264" y="2637748"/>
            <a:ext cx="3512820" cy="3709413"/>
          </a:xfrm>
          <a:prstGeom prst="rect">
            <a:avLst/>
          </a:prstGeom>
        </p:spPr>
        <p:txBody>
          <a:bodyPr vert="horz" wrap="square" lIns="0" tIns="34925" rIns="0" bIns="0" rtlCol="0">
            <a:spAutoFit/>
          </a:bodyPr>
          <a:lstStyle/>
          <a:p>
            <a:pPr marL="12700" marR="27940" algn="just">
              <a:lnSpc>
                <a:spcPct val="83700"/>
              </a:lnSpc>
              <a:spcBef>
                <a:spcPts val="275"/>
              </a:spcBef>
            </a:pPr>
            <a:r>
              <a:rPr sz="900" dirty="0">
                <a:latin typeface="Calibri"/>
                <a:cs typeface="Calibri"/>
              </a:rPr>
              <a:t>1.</a:t>
            </a:r>
            <a:r>
              <a:rPr sz="900" spc="385" dirty="0">
                <a:latin typeface="Calibri"/>
                <a:cs typeface="Calibri"/>
              </a:rPr>
              <a:t> </a:t>
            </a:r>
            <a:r>
              <a:rPr lang="el-GR" sz="900" spc="-20" dirty="0">
                <a:latin typeface="Calibri"/>
                <a:cs typeface="Calibri"/>
              </a:rPr>
              <a:t>Το υποκείμενο των δεδομένων έχει το δικαίωμα να ζητήσει από τον υπεύθυνο επεξεργασίας τη διαγραφή των δεδομένων προσωπικού χαρακτήρα που το αφορούν χωρίς αδικαιολόγητη καθυστέρηση και ο υπεύθυνος επεξεργασίας έχει την υποχρέωση να διαγράψει τα δεδομένα προσωπικού χαρακτήρα χωρίς αδικαιολόγητη καθυστέρηση, όταν συντρέχει ένας από τους ακόλουθους λόγους</a:t>
            </a:r>
            <a:r>
              <a:rPr sz="900" spc="-10" dirty="0">
                <a:latin typeface="Calibri"/>
                <a:cs typeface="Calibri"/>
              </a:rPr>
              <a:t>:</a:t>
            </a:r>
            <a:endParaRPr sz="900" dirty="0">
              <a:latin typeface="Calibri"/>
              <a:cs typeface="Calibri"/>
            </a:endParaRPr>
          </a:p>
          <a:p>
            <a:pPr marL="596900" marR="43180" indent="-194945" algn="just">
              <a:lnSpc>
                <a:spcPts val="890"/>
              </a:lnSpc>
              <a:spcBef>
                <a:spcPts val="500"/>
              </a:spcBef>
            </a:pPr>
            <a:r>
              <a:rPr sz="900" spc="-20" dirty="0">
                <a:latin typeface="Verdana"/>
                <a:cs typeface="Verdana"/>
              </a:rPr>
              <a:t>Ø</a:t>
            </a:r>
            <a:r>
              <a:rPr sz="900" b="1" spc="-20" dirty="0">
                <a:latin typeface="Calibri"/>
                <a:cs typeface="Calibri"/>
              </a:rPr>
              <a:t>(a) </a:t>
            </a:r>
            <a:r>
              <a:rPr lang="el-GR" sz="900" b="1" spc="-20" dirty="0">
                <a:latin typeface="Calibri"/>
                <a:cs typeface="Calibri"/>
              </a:rPr>
              <a:t>τα δεδομένα προσωπικού χαρακτήρα δεν είναι πλέον απαραίτητα σε σχέση με τους σκοπούς για τους οποίους συλλέχθηκαν ή έτυχαν επεξεργασίας,</a:t>
            </a:r>
            <a:endParaRPr sz="900" dirty="0">
              <a:latin typeface="Calibri"/>
              <a:cs typeface="Calibri"/>
            </a:endParaRPr>
          </a:p>
          <a:p>
            <a:pPr marL="401955" algn="just">
              <a:lnSpc>
                <a:spcPts val="985"/>
              </a:lnSpc>
              <a:spcBef>
                <a:spcPts val="240"/>
              </a:spcBef>
            </a:pPr>
            <a:r>
              <a:rPr sz="900" spc="-20" dirty="0">
                <a:latin typeface="Verdana"/>
                <a:cs typeface="Verdana"/>
              </a:rPr>
              <a:t>Ø</a:t>
            </a:r>
            <a:r>
              <a:rPr sz="900" spc="-20" dirty="0">
                <a:latin typeface="Calibri"/>
                <a:cs typeface="Calibri"/>
              </a:rPr>
              <a:t>(b)</a:t>
            </a:r>
            <a:r>
              <a:rPr sz="900" spc="-15" dirty="0">
                <a:latin typeface="Calibri"/>
                <a:cs typeface="Calibri"/>
              </a:rPr>
              <a:t> </a:t>
            </a:r>
            <a:r>
              <a:rPr lang="el-GR" sz="900" spc="-20" dirty="0">
                <a:latin typeface="Calibri"/>
                <a:cs typeface="Calibri"/>
              </a:rPr>
              <a:t>το υποκείμενο των δεδομένων ανακαλεί τη συγκατάθεσή του βάσει της οποίας η επεξεργασία βασίζεται σύμφωνα με το άρθρο 6 (1) στοιχείο α) ή το άρθρο 9 (2), και εφόσον δεν υπάρχει άλλος νομικός λόγος για την επεξεργασία</a:t>
            </a:r>
            <a:r>
              <a:rPr sz="900" spc="-10" dirty="0">
                <a:latin typeface="Calibri"/>
                <a:cs typeface="Calibri"/>
              </a:rPr>
              <a:t>;</a:t>
            </a:r>
            <a:endParaRPr sz="900" dirty="0">
              <a:latin typeface="Calibri"/>
              <a:cs typeface="Calibri"/>
            </a:endParaRPr>
          </a:p>
          <a:p>
            <a:pPr marL="596900" marR="20320" indent="-194945" algn="just">
              <a:lnSpc>
                <a:spcPct val="83000"/>
              </a:lnSpc>
              <a:spcBef>
                <a:spcPts val="400"/>
              </a:spcBef>
            </a:pPr>
            <a:r>
              <a:rPr sz="900" spc="-10" dirty="0">
                <a:latin typeface="Verdana"/>
                <a:cs typeface="Verdana"/>
              </a:rPr>
              <a:t>Ø</a:t>
            </a:r>
            <a:r>
              <a:rPr sz="900" spc="-10" dirty="0">
                <a:latin typeface="Calibri"/>
                <a:cs typeface="Calibri"/>
              </a:rPr>
              <a:t>(c)</a:t>
            </a:r>
            <a:r>
              <a:rPr sz="900" spc="-5" dirty="0">
                <a:latin typeface="Calibri"/>
                <a:cs typeface="Calibri"/>
              </a:rPr>
              <a:t> </a:t>
            </a:r>
            <a:r>
              <a:rPr lang="el-GR" sz="900" spc="-20" dirty="0">
                <a:latin typeface="Calibri"/>
                <a:cs typeface="Calibri"/>
              </a:rPr>
              <a:t>το υποκείμενο των δεδομένων αντιτίθεται στην επεξεργασία σύμφωνα με το άρθρο 21 (1) και δεν υπάρχουν επιτακτικοί νόμιμοι λόγοι για την επεξεργασία, ή το υποκείμενο των δεδομένων αντιτίθεται στην επεξεργασία σύμφωνα με το άρθρο 21 (2),</a:t>
            </a:r>
            <a:endParaRPr sz="900" dirty="0">
              <a:latin typeface="Calibri"/>
              <a:cs typeface="Calibri"/>
            </a:endParaRPr>
          </a:p>
          <a:p>
            <a:pPr marL="401955" algn="just">
              <a:lnSpc>
                <a:spcPct val="100000"/>
              </a:lnSpc>
              <a:spcBef>
                <a:spcPts val="335"/>
              </a:spcBef>
            </a:pPr>
            <a:r>
              <a:rPr sz="900" spc="-20" dirty="0">
                <a:latin typeface="Verdana"/>
                <a:cs typeface="Verdana"/>
              </a:rPr>
              <a:t>Ø</a:t>
            </a:r>
            <a:r>
              <a:rPr sz="900" spc="-20" dirty="0">
                <a:latin typeface="Calibri"/>
                <a:cs typeface="Calibri"/>
              </a:rPr>
              <a:t>(d)</a:t>
            </a:r>
            <a:r>
              <a:rPr sz="900" spc="-10" dirty="0">
                <a:latin typeface="Calibri"/>
                <a:cs typeface="Calibri"/>
              </a:rPr>
              <a:t> </a:t>
            </a:r>
            <a:r>
              <a:rPr lang="el-GR" sz="900" spc="-20" dirty="0">
                <a:latin typeface="Calibri"/>
                <a:cs typeface="Calibri"/>
              </a:rPr>
              <a:t>τα δεδομένα προσωπικού χαρακτήρα έχουν υποστεί παράνομη επεξεργασία,</a:t>
            </a:r>
            <a:endParaRPr sz="900" dirty="0">
              <a:latin typeface="Calibri"/>
              <a:cs typeface="Calibri"/>
            </a:endParaRPr>
          </a:p>
          <a:p>
            <a:pPr marL="596900" marR="293370" indent="-194945" algn="just">
              <a:lnSpc>
                <a:spcPct val="83300"/>
              </a:lnSpc>
              <a:spcBef>
                <a:spcPts val="395"/>
              </a:spcBef>
            </a:pPr>
            <a:r>
              <a:rPr sz="900" spc="-10" dirty="0">
                <a:latin typeface="Verdana"/>
                <a:cs typeface="Verdana"/>
              </a:rPr>
              <a:t>Ø</a:t>
            </a:r>
            <a:r>
              <a:rPr sz="900" spc="-10" dirty="0">
                <a:latin typeface="Calibri"/>
                <a:cs typeface="Calibri"/>
              </a:rPr>
              <a:t>(e)</a:t>
            </a:r>
            <a:r>
              <a:rPr sz="900" spc="-20" dirty="0">
                <a:latin typeface="Calibri"/>
                <a:cs typeface="Calibri"/>
              </a:rPr>
              <a:t> </a:t>
            </a:r>
            <a:r>
              <a:rPr lang="el-GR" sz="900" spc="-20" dirty="0">
                <a:latin typeface="Calibri"/>
                <a:cs typeface="Calibri"/>
              </a:rPr>
              <a:t>τα δεδομένα προσωπικού χαρακτήρα πρέπει να διαγραφούν για τη συμμόρφωση με νομική υποχρέωση του δικαίου της Ένωσης ή του κράτους μέλους στην οποία υπόκειται ο υπεύθυνος επεξεργασίας</a:t>
            </a:r>
            <a:r>
              <a:rPr sz="900" spc="-10" dirty="0">
                <a:latin typeface="Calibri"/>
                <a:cs typeface="Calibri"/>
              </a:rPr>
              <a:t>;</a:t>
            </a:r>
            <a:endParaRPr sz="900" dirty="0">
              <a:latin typeface="Calibri"/>
              <a:cs typeface="Calibri"/>
            </a:endParaRPr>
          </a:p>
          <a:p>
            <a:pPr marL="596900" marR="217170" indent="-194945" algn="just">
              <a:lnSpc>
                <a:spcPts val="910"/>
              </a:lnSpc>
              <a:spcBef>
                <a:spcPts val="484"/>
              </a:spcBef>
            </a:pPr>
            <a:r>
              <a:rPr sz="900" spc="-10" dirty="0">
                <a:latin typeface="Verdana"/>
                <a:cs typeface="Verdana"/>
              </a:rPr>
              <a:t>Ø</a:t>
            </a:r>
            <a:r>
              <a:rPr sz="900" spc="-10" dirty="0">
                <a:latin typeface="Calibri"/>
                <a:cs typeface="Calibri"/>
              </a:rPr>
              <a:t>(f)</a:t>
            </a:r>
            <a:r>
              <a:rPr sz="900" spc="-20" dirty="0">
                <a:latin typeface="Calibri"/>
                <a:cs typeface="Calibri"/>
              </a:rPr>
              <a:t> </a:t>
            </a:r>
            <a:r>
              <a:rPr lang="el-GR" sz="900" spc="-20" dirty="0">
                <a:latin typeface="Calibri"/>
                <a:cs typeface="Calibri"/>
              </a:rPr>
              <a:t>τα δεδομένα προσωπικού χαρακτήρα έχουν συλλεχθεί σε σχέση με την προσφορά υπηρεσιών της κοινωνίας πληροφόρησης που αναφέρονται στο άρθρο 8 (1).</a:t>
            </a:r>
            <a:endParaRPr sz="900" dirty="0">
              <a:latin typeface="Calibri"/>
              <a:cs typeface="Calibri"/>
            </a:endParaRPr>
          </a:p>
          <a:p>
            <a:pPr marL="401955" algn="just">
              <a:lnSpc>
                <a:spcPct val="100000"/>
              </a:lnSpc>
              <a:spcBef>
                <a:spcPts val="215"/>
              </a:spcBef>
            </a:pPr>
            <a:r>
              <a:rPr sz="900" spc="-20" dirty="0">
                <a:latin typeface="Verdana"/>
                <a:cs typeface="Verdana"/>
              </a:rPr>
              <a:t>Ø</a:t>
            </a:r>
            <a:r>
              <a:rPr sz="900" spc="-20" dirty="0">
                <a:latin typeface="Calibri"/>
                <a:cs typeface="Calibri"/>
              </a:rPr>
              <a:t>[…]</a:t>
            </a:r>
            <a:endParaRPr sz="900" dirty="0">
              <a:latin typeface="Calibri"/>
              <a:cs typeface="Calibri"/>
            </a:endParaRPr>
          </a:p>
        </p:txBody>
      </p:sp>
      <p:sp>
        <p:nvSpPr>
          <p:cNvPr id="5" name="object 5"/>
          <p:cNvSpPr/>
          <p:nvPr/>
        </p:nvSpPr>
        <p:spPr>
          <a:xfrm>
            <a:off x="297854" y="6385442"/>
            <a:ext cx="177397" cy="713389"/>
          </a:xfrm>
          <a:custGeom>
            <a:avLst/>
            <a:gdLst/>
            <a:ahLst/>
            <a:cxnLst/>
            <a:rect l="l" t="t" r="r" b="b"/>
            <a:pathLst>
              <a:path w="131445" h="631189">
                <a:moveTo>
                  <a:pt x="131318" y="630936"/>
                </a:moveTo>
                <a:lnTo>
                  <a:pt x="0" y="630936"/>
                </a:lnTo>
                <a:lnTo>
                  <a:pt x="0" y="0"/>
                </a:lnTo>
                <a:lnTo>
                  <a:pt x="131318" y="0"/>
                </a:lnTo>
                <a:lnTo>
                  <a:pt x="131318" y="630936"/>
                </a:lnTo>
                <a:close/>
              </a:path>
            </a:pathLst>
          </a:custGeom>
          <a:solidFill>
            <a:srgbClr val="FFC000"/>
          </a:solidFill>
        </p:spPr>
        <p:txBody>
          <a:bodyPr wrap="square" lIns="0" tIns="0" rIns="0" bIns="0" rtlCol="0"/>
          <a:lstStyle/>
          <a:p>
            <a:endParaRPr dirty="0"/>
          </a:p>
        </p:txBody>
      </p:sp>
      <p:grpSp>
        <p:nvGrpSpPr>
          <p:cNvPr id="6" name="object 6"/>
          <p:cNvGrpSpPr/>
          <p:nvPr/>
        </p:nvGrpSpPr>
        <p:grpSpPr>
          <a:xfrm>
            <a:off x="619586" y="1463188"/>
            <a:ext cx="10083165" cy="5635915"/>
            <a:chOff x="457898" y="1140459"/>
            <a:chExt cx="10083165" cy="5279390"/>
          </a:xfrm>
        </p:grpSpPr>
        <p:sp>
          <p:nvSpPr>
            <p:cNvPr id="7" name="object 7"/>
            <p:cNvSpPr/>
            <p:nvPr/>
          </p:nvSpPr>
          <p:spPr>
            <a:xfrm>
              <a:off x="457898" y="5758954"/>
              <a:ext cx="10083165" cy="631190"/>
            </a:xfrm>
            <a:custGeom>
              <a:avLst/>
              <a:gdLst/>
              <a:ahLst/>
              <a:cxnLst/>
              <a:rect l="l" t="t" r="r" b="b"/>
              <a:pathLst>
                <a:path w="10083165" h="631189">
                  <a:moveTo>
                    <a:pt x="10083101" y="630936"/>
                  </a:moveTo>
                  <a:lnTo>
                    <a:pt x="0" y="630936"/>
                  </a:lnTo>
                  <a:lnTo>
                    <a:pt x="0" y="0"/>
                  </a:lnTo>
                  <a:lnTo>
                    <a:pt x="10083101" y="0"/>
                  </a:lnTo>
                  <a:lnTo>
                    <a:pt x="10083101" y="630936"/>
                  </a:lnTo>
                  <a:close/>
                </a:path>
              </a:pathLst>
            </a:custGeom>
            <a:solidFill>
              <a:srgbClr val="FFC000"/>
            </a:solidFill>
          </p:spPr>
          <p:txBody>
            <a:bodyPr wrap="square" lIns="0" tIns="0" rIns="0" bIns="0" rtlCol="0"/>
            <a:lstStyle/>
            <a:p>
              <a:endParaRPr/>
            </a:p>
          </p:txBody>
        </p:sp>
        <p:pic>
          <p:nvPicPr>
            <p:cNvPr id="8" name="object 8"/>
            <p:cNvPicPr/>
            <p:nvPr/>
          </p:nvPicPr>
          <p:blipFill>
            <a:blip r:embed="rId2" cstate="print"/>
            <a:stretch>
              <a:fillRect/>
            </a:stretch>
          </p:blipFill>
          <p:spPr>
            <a:xfrm>
              <a:off x="4885944" y="1140459"/>
              <a:ext cx="5510784" cy="5279136"/>
            </a:xfrm>
            <a:prstGeom prst="rect">
              <a:avLst/>
            </a:prstGeom>
          </p:spPr>
        </p:pic>
        <p:sp>
          <p:nvSpPr>
            <p:cNvPr id="9" name="object 9"/>
            <p:cNvSpPr/>
            <p:nvPr/>
          </p:nvSpPr>
          <p:spPr>
            <a:xfrm>
              <a:off x="5006530" y="1153274"/>
              <a:ext cx="5270500" cy="5039360"/>
            </a:xfrm>
            <a:custGeom>
              <a:avLst/>
              <a:gdLst/>
              <a:ahLst/>
              <a:cxnLst/>
              <a:rect l="l" t="t" r="r" b="b"/>
              <a:pathLst>
                <a:path w="5270500" h="5039360">
                  <a:moveTo>
                    <a:pt x="5270106" y="5038877"/>
                  </a:moveTo>
                  <a:lnTo>
                    <a:pt x="0" y="5038877"/>
                  </a:lnTo>
                  <a:lnTo>
                    <a:pt x="0" y="0"/>
                  </a:lnTo>
                  <a:lnTo>
                    <a:pt x="5270106" y="0"/>
                  </a:lnTo>
                  <a:lnTo>
                    <a:pt x="5270106" y="5038877"/>
                  </a:lnTo>
                  <a:close/>
                </a:path>
              </a:pathLst>
            </a:custGeom>
            <a:solidFill>
              <a:srgbClr val="FFFFFF"/>
            </a:solidFill>
          </p:spPr>
          <p:txBody>
            <a:bodyPr wrap="square" lIns="0" tIns="0" rIns="0" bIns="0" rtlCol="0"/>
            <a:lstStyle/>
            <a:p>
              <a:endParaRPr/>
            </a:p>
          </p:txBody>
        </p:sp>
        <p:pic>
          <p:nvPicPr>
            <p:cNvPr id="10" name="object 10"/>
            <p:cNvPicPr/>
            <p:nvPr/>
          </p:nvPicPr>
          <p:blipFill>
            <a:blip r:embed="rId3" cstate="print"/>
            <a:stretch>
              <a:fillRect/>
            </a:stretch>
          </p:blipFill>
          <p:spPr>
            <a:xfrm>
              <a:off x="5254451" y="2330348"/>
              <a:ext cx="4795540" cy="2684752"/>
            </a:xfrm>
            <a:prstGeom prst="rect">
              <a:avLst/>
            </a:prstGeom>
          </p:spPr>
        </p:pic>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112139"/>
            <a:ext cx="8603615" cy="1085554"/>
          </a:xfrm>
          <a:prstGeom prst="rect">
            <a:avLst/>
          </a:prstGeom>
        </p:spPr>
        <p:txBody>
          <a:bodyPr vert="horz" wrap="square" lIns="0" tIns="12065" rIns="0" bIns="0" rtlCol="0">
            <a:spAutoFit/>
          </a:bodyPr>
          <a:lstStyle/>
          <a:p>
            <a:pPr marL="12700">
              <a:lnSpc>
                <a:spcPts val="4270"/>
              </a:lnSpc>
              <a:spcBef>
                <a:spcPts val="95"/>
              </a:spcBef>
            </a:pPr>
            <a:r>
              <a:rPr lang="el-GR" sz="3200" dirty="0"/>
              <a:t>Άρθρο</a:t>
            </a:r>
            <a:r>
              <a:rPr lang="en-US" sz="3200" spc="-110" dirty="0"/>
              <a:t> </a:t>
            </a:r>
            <a:r>
              <a:rPr lang="en-US" sz="3200" spc="-25" dirty="0"/>
              <a:t>17</a:t>
            </a:r>
          </a:p>
          <a:p>
            <a:pPr marL="12700">
              <a:lnSpc>
                <a:spcPts val="4270"/>
              </a:lnSpc>
            </a:pPr>
            <a:r>
              <a:rPr lang="el-GR" sz="3200" dirty="0"/>
              <a:t>Δικαίωμα διαγραφής ("δικαίωμα στη λήθη") (2/2)</a:t>
            </a:r>
            <a:endParaRPr lang="en-US" sz="3200" spc="-10" dirty="0"/>
          </a:p>
        </p:txBody>
      </p:sp>
      <p:sp>
        <p:nvSpPr>
          <p:cNvPr id="3" name="object 3"/>
          <p:cNvSpPr txBox="1"/>
          <p:nvPr/>
        </p:nvSpPr>
        <p:spPr>
          <a:xfrm>
            <a:off x="1001362" y="2330450"/>
            <a:ext cx="8464550" cy="2103140"/>
          </a:xfrm>
          <a:prstGeom prst="rect">
            <a:avLst/>
          </a:prstGeom>
        </p:spPr>
        <p:txBody>
          <a:bodyPr vert="horz" wrap="square" lIns="0" tIns="12700" rIns="0" bIns="0" rtlCol="0">
            <a:spAutoFit/>
          </a:bodyPr>
          <a:lstStyle/>
          <a:p>
            <a:pPr marL="355600" indent="-342900" algn="just">
              <a:lnSpc>
                <a:spcPct val="100000"/>
              </a:lnSpc>
              <a:spcBef>
                <a:spcPts val="100"/>
              </a:spcBef>
              <a:buAutoNum type="arabicPeriod" startAt="2"/>
              <a:tabLst>
                <a:tab pos="362585" algn="l"/>
              </a:tabLst>
            </a:pPr>
            <a:r>
              <a:rPr lang="el-GR" sz="1500" dirty="0">
                <a:latin typeface="Calibri"/>
                <a:cs typeface="Calibri"/>
              </a:rPr>
              <a:t>Όταν ο υπεύθυνος επεξεργασίας έχει δημοσιοποιήσει τα δεδομένα προσωπικού χαρακτήρα και υποχρεούται σύμφωνα με την παράγραφο 1 να διαγράψει τα δεδομένα προσωπικού χαρακτήρα, ο υπεύθυνος επεξεργασίας, λαμβάνοντας υπόψη τη διαθέσιμη τεχνολογία και το κόστος των υλοποίησης, λαμβάνει εύλογα μέτρα συμπεριλαμβανομένων τεχνικών μέτρων, για να ενημερώσει τους υπευθύνους επεξεργασίας οι οποίοι επεξεργάζονται τα δεδομένα προσωπικού χαρακτήρα ότι το υποκείμενο των δεδομένων έχει ζητήσει τη διαγραφή από τους εν λόγω υπευθύνους επεξεργασίας οποιουδήποτε συνδέσμου ή αντιγράφου ή αναπαραγωγής των εν λόγω δεδομένων προσωπικού χαρακτήρα.</a:t>
            </a:r>
            <a:endParaRPr lang="el-GR" sz="1500" spc="-25" dirty="0">
              <a:latin typeface="Calibri"/>
              <a:cs typeface="Calibri"/>
            </a:endParaRPr>
          </a:p>
          <a:p>
            <a:pPr marL="355600" indent="-342900" algn="just">
              <a:lnSpc>
                <a:spcPct val="100000"/>
              </a:lnSpc>
              <a:spcBef>
                <a:spcPts val="100"/>
              </a:spcBef>
              <a:buAutoNum type="arabicPeriod" startAt="2"/>
              <a:tabLst>
                <a:tab pos="362585" algn="l"/>
              </a:tabLst>
            </a:pPr>
            <a:endParaRPr lang="en-US" sz="1500" dirty="0">
              <a:latin typeface="Calibri"/>
              <a:cs typeface="Calibri"/>
            </a:endParaRPr>
          </a:p>
        </p:txBody>
      </p:sp>
      <p:sp>
        <p:nvSpPr>
          <p:cNvPr id="5" name="object 5"/>
          <p:cNvSpPr txBox="1"/>
          <p:nvPr/>
        </p:nvSpPr>
        <p:spPr>
          <a:xfrm>
            <a:off x="1172495" y="4159250"/>
            <a:ext cx="8362950" cy="3217804"/>
          </a:xfrm>
          <a:prstGeom prst="rect">
            <a:avLst/>
          </a:prstGeom>
        </p:spPr>
        <p:txBody>
          <a:bodyPr vert="horz" wrap="square" lIns="0" tIns="12700" rIns="0" bIns="0" rtlCol="0">
            <a:spAutoFit/>
          </a:bodyPr>
          <a:lstStyle/>
          <a:p>
            <a:pPr marL="247015" indent="-234950">
              <a:lnSpc>
                <a:spcPct val="100000"/>
              </a:lnSpc>
              <a:spcBef>
                <a:spcPts val="100"/>
              </a:spcBef>
              <a:buFont typeface="Calibri"/>
              <a:buAutoNum type="arabicPeriod" startAt="3"/>
              <a:tabLst>
                <a:tab pos="247650" algn="l"/>
              </a:tabLst>
            </a:pPr>
            <a:r>
              <a:rPr lang="el-GR" sz="1500" b="1" dirty="0">
                <a:latin typeface="Calibri"/>
                <a:cs typeface="Calibri"/>
              </a:rPr>
              <a:t>Οι παράγραφοι 1 και 2 δεν εφαρμόζονται στο βαθμό που η επεξεργασία είναι αναγκαία</a:t>
            </a:r>
            <a:r>
              <a:rPr sz="1500" b="1" spc="-10" dirty="0">
                <a:latin typeface="Calibri"/>
                <a:cs typeface="Calibri"/>
              </a:rPr>
              <a:t>:</a:t>
            </a:r>
            <a:endParaRPr sz="1500" dirty="0">
              <a:latin typeface="Calibri"/>
              <a:cs typeface="Calibri"/>
            </a:endParaRPr>
          </a:p>
          <a:p>
            <a:pPr>
              <a:lnSpc>
                <a:spcPct val="100000"/>
              </a:lnSpc>
              <a:spcBef>
                <a:spcPts val="50"/>
              </a:spcBef>
              <a:buFont typeface="Calibri"/>
              <a:buAutoNum type="arabicPeriod" startAt="3"/>
            </a:pPr>
            <a:endParaRPr sz="2000" dirty="0">
              <a:latin typeface="Calibri"/>
              <a:cs typeface="Calibri"/>
            </a:endParaRPr>
          </a:p>
          <a:p>
            <a:pPr marL="412115" lvl="1" indent="-400050">
              <a:lnSpc>
                <a:spcPct val="100000"/>
              </a:lnSpc>
              <a:spcBef>
                <a:spcPts val="5"/>
              </a:spcBef>
              <a:buFont typeface="+mj-lt"/>
              <a:buAutoNum type="romanLcPeriod"/>
              <a:tabLst>
                <a:tab pos="319405" algn="l"/>
              </a:tabLst>
            </a:pPr>
            <a:r>
              <a:rPr lang="el-GR" sz="1500" b="1" dirty="0">
                <a:latin typeface="Calibri"/>
                <a:cs typeface="Calibri"/>
              </a:rPr>
              <a:t>για την άσκηση του δικαιώματος της ελευθερίας της έκφρασης και της πληροφόρησης,</a:t>
            </a:r>
            <a:r>
              <a:rPr sz="1500" b="1" spc="-10" dirty="0">
                <a:latin typeface="Calibri"/>
                <a:cs typeface="Calibri"/>
              </a:rPr>
              <a:t>;</a:t>
            </a:r>
            <a:endParaRPr sz="1500" dirty="0">
              <a:latin typeface="Calibri"/>
              <a:cs typeface="Calibri"/>
            </a:endParaRPr>
          </a:p>
          <a:p>
            <a:pPr marL="412115" lvl="1" indent="-400050">
              <a:lnSpc>
                <a:spcPts val="1550"/>
              </a:lnSpc>
              <a:spcBef>
                <a:spcPts val="310"/>
              </a:spcBef>
              <a:buFont typeface="+mj-lt"/>
              <a:buAutoNum type="romanLcPeriod"/>
              <a:tabLst>
                <a:tab pos="277495" algn="l"/>
              </a:tabLst>
            </a:pPr>
            <a:r>
              <a:rPr lang="el-GR" sz="1500" b="1" dirty="0">
                <a:latin typeface="Calibri"/>
                <a:cs typeface="Calibri"/>
              </a:rPr>
              <a:t>για τη συμμόρφωση με νομική υποχρέωση</a:t>
            </a:r>
            <a:r>
              <a:rPr lang="el-GR" sz="1500" dirty="0">
                <a:latin typeface="Calibri"/>
                <a:cs typeface="Calibri"/>
              </a:rPr>
              <a:t> που απαιτεί επεξεργασία βάσει του δικαίου της Ένωσης ή του κράτους μέλους στην οποία υπόκειται ο υπεύθυνος επεξεργασίας ή για την εκτέλεση καθήκοντος που εκτελείται προς το δημόσιο συμφέρον ή κατά την άσκηση δημόσιας εξουσίας που έχει ανατεθεί στον υπεύθυνο επεξεργασίας</a:t>
            </a:r>
            <a:r>
              <a:rPr sz="1500" spc="-10" dirty="0">
                <a:latin typeface="Calibri"/>
                <a:cs typeface="Calibri"/>
              </a:rPr>
              <a:t>;</a:t>
            </a:r>
            <a:endParaRPr sz="1500" dirty="0">
              <a:latin typeface="Calibri"/>
              <a:cs typeface="Calibri"/>
            </a:endParaRPr>
          </a:p>
          <a:p>
            <a:pPr marL="412750" marR="5080" lvl="1" indent="-400050">
              <a:lnSpc>
                <a:spcPct val="72000"/>
              </a:lnSpc>
              <a:spcBef>
                <a:spcPts val="820"/>
              </a:spcBef>
              <a:buFont typeface="+mj-lt"/>
              <a:buAutoNum type="romanLcPeriod"/>
              <a:tabLst>
                <a:tab pos="258445" algn="l"/>
              </a:tabLst>
            </a:pPr>
            <a:r>
              <a:rPr lang="el-GR" sz="1500" dirty="0">
                <a:latin typeface="Calibri"/>
                <a:cs typeface="Calibri"/>
              </a:rPr>
              <a:t>για λόγους δημοσίου συμφέροντος στον τομέα της δημόσιας υγείας, σύμφωνα με το άρθρο 9 (2) στοιχεία η) και θ) και το άρθρο 9 (3),</a:t>
            </a:r>
            <a:endParaRPr sz="1500" dirty="0">
              <a:latin typeface="Calibri"/>
              <a:cs typeface="Calibri"/>
            </a:endParaRPr>
          </a:p>
          <a:p>
            <a:pPr marL="412115" lvl="1" indent="-400050">
              <a:lnSpc>
                <a:spcPts val="1550"/>
              </a:lnSpc>
              <a:spcBef>
                <a:spcPts val="285"/>
              </a:spcBef>
              <a:buFont typeface="+mj-lt"/>
              <a:buAutoNum type="romanLcPeriod"/>
              <a:tabLst>
                <a:tab pos="279400" algn="l"/>
              </a:tabLst>
            </a:pPr>
            <a:r>
              <a:rPr lang="el-GR" sz="1500" dirty="0">
                <a:latin typeface="Calibri"/>
                <a:cs typeface="Calibri"/>
              </a:rPr>
              <a:t>για σκοπούς αρχειοθέτησης προς το δημόσιο συμφέρον, για σκοπούς επιστημονικής ή ιστορικής έρευνας ή για στατιστικούς σκοπούς σύμφωνα με το άρθρο 89 (1), εφόσον το δικαίωμα που αναφέρεται στην παράγραφο 1 ενδέχεται να καταστήσει αδύνατη ή να βλάψει σοβαρά την επίτευξη των στόχων της εν λόγω επεξεργασίας- ή</a:t>
            </a:r>
            <a:endParaRPr sz="1500" dirty="0">
              <a:latin typeface="Calibri"/>
              <a:cs typeface="Calibri"/>
            </a:endParaRPr>
          </a:p>
          <a:p>
            <a:pPr marL="412115" lvl="1" indent="-400050">
              <a:lnSpc>
                <a:spcPct val="100000"/>
              </a:lnSpc>
              <a:spcBef>
                <a:spcPts val="310"/>
              </a:spcBef>
              <a:buFont typeface="+mj-lt"/>
              <a:buAutoNum type="romanLcPeriod"/>
              <a:tabLst>
                <a:tab pos="273685" algn="l"/>
              </a:tabLst>
            </a:pPr>
            <a:r>
              <a:rPr lang="el-GR" sz="1500" dirty="0">
                <a:latin typeface="Calibri"/>
                <a:cs typeface="Calibri"/>
              </a:rPr>
              <a:t>για τη θεμελίωση, άσκηση ή υπεράσπιση </a:t>
            </a:r>
            <a:r>
              <a:rPr lang="el-GR" sz="1500" b="1" dirty="0">
                <a:latin typeface="Calibri"/>
                <a:cs typeface="Calibri"/>
              </a:rPr>
              <a:t>νομικών αξιώσεων.</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0086" y="841338"/>
            <a:ext cx="9186107" cy="1551166"/>
          </a:xfrm>
          <a:prstGeom prst="rect">
            <a:avLst/>
          </a:prstGeom>
        </p:spPr>
        <p:txBody>
          <a:bodyPr vert="horz" wrap="square" lIns="0" tIns="278864" rIns="0" bIns="0" rtlCol="0">
            <a:spAutoFit/>
          </a:bodyPr>
          <a:lstStyle/>
          <a:p>
            <a:pPr>
              <a:lnSpc>
                <a:spcPts val="3290"/>
              </a:lnSpc>
              <a:spcBef>
                <a:spcPts val="100"/>
              </a:spcBef>
            </a:pPr>
            <a:r>
              <a:rPr lang="el-GR" sz="2800" spc="-10" dirty="0"/>
              <a:t>Άρθρο</a:t>
            </a:r>
            <a:r>
              <a:rPr sz="2800" spc="-140" dirty="0"/>
              <a:t> </a:t>
            </a:r>
            <a:r>
              <a:rPr sz="2800" spc="-50" dirty="0"/>
              <a:t>9</a:t>
            </a:r>
            <a:endParaRPr sz="2800" dirty="0"/>
          </a:p>
          <a:p>
            <a:pPr>
              <a:lnSpc>
                <a:spcPts val="3290"/>
              </a:lnSpc>
            </a:pPr>
            <a:r>
              <a:rPr lang="el-GR" sz="2800" spc="-25" dirty="0"/>
              <a:t>Επεξεργασία ειδικών κατηγοριών δεδομένων προσωπικού χαρακτήρα (1/2)</a:t>
            </a:r>
            <a:endParaRPr sz="2800" dirty="0"/>
          </a:p>
        </p:txBody>
      </p:sp>
      <p:grpSp>
        <p:nvGrpSpPr>
          <p:cNvPr id="3" name="object 3"/>
          <p:cNvGrpSpPr/>
          <p:nvPr/>
        </p:nvGrpSpPr>
        <p:grpSpPr>
          <a:xfrm>
            <a:off x="152400" y="2553639"/>
            <a:ext cx="9820910" cy="4039870"/>
            <a:chOff x="152400" y="2553639"/>
            <a:chExt cx="9820910" cy="4039870"/>
          </a:xfrm>
        </p:grpSpPr>
        <p:sp>
          <p:nvSpPr>
            <p:cNvPr id="4" name="object 4"/>
            <p:cNvSpPr/>
            <p:nvPr/>
          </p:nvSpPr>
          <p:spPr>
            <a:xfrm>
              <a:off x="152400" y="2553639"/>
              <a:ext cx="9760585" cy="666115"/>
            </a:xfrm>
            <a:custGeom>
              <a:avLst/>
              <a:gdLst/>
              <a:ahLst/>
              <a:cxnLst/>
              <a:rect l="l" t="t" r="r" b="b"/>
              <a:pathLst>
                <a:path w="9760585" h="666114">
                  <a:moveTo>
                    <a:pt x="9760242" y="665861"/>
                  </a:moveTo>
                  <a:lnTo>
                    <a:pt x="0" y="665861"/>
                  </a:lnTo>
                  <a:lnTo>
                    <a:pt x="0" y="0"/>
                  </a:lnTo>
                  <a:lnTo>
                    <a:pt x="9760242" y="0"/>
                  </a:lnTo>
                  <a:lnTo>
                    <a:pt x="9760242" y="665861"/>
                  </a:lnTo>
                  <a:close/>
                </a:path>
              </a:pathLst>
            </a:custGeom>
            <a:solidFill>
              <a:srgbClr val="FFC000"/>
            </a:solidFill>
          </p:spPr>
          <p:txBody>
            <a:bodyPr wrap="square" lIns="0" tIns="0" rIns="0" bIns="0" rtlCol="0"/>
            <a:lstStyle/>
            <a:p>
              <a:endParaRPr/>
            </a:p>
          </p:txBody>
        </p:sp>
        <p:pic>
          <p:nvPicPr>
            <p:cNvPr id="5" name="object 5"/>
            <p:cNvPicPr/>
            <p:nvPr/>
          </p:nvPicPr>
          <p:blipFill>
            <a:blip r:embed="rId2" cstate="print"/>
            <a:stretch>
              <a:fillRect/>
            </a:stretch>
          </p:blipFill>
          <p:spPr>
            <a:xfrm>
              <a:off x="152400" y="2716275"/>
              <a:ext cx="9820656" cy="3877055"/>
            </a:xfrm>
            <a:prstGeom prst="rect">
              <a:avLst/>
            </a:prstGeom>
          </p:spPr>
        </p:pic>
        <p:sp>
          <p:nvSpPr>
            <p:cNvPr id="6" name="object 6"/>
            <p:cNvSpPr/>
            <p:nvPr/>
          </p:nvSpPr>
          <p:spPr>
            <a:xfrm>
              <a:off x="152400" y="2727579"/>
              <a:ext cx="9699625" cy="3636010"/>
            </a:xfrm>
            <a:custGeom>
              <a:avLst/>
              <a:gdLst/>
              <a:ahLst/>
              <a:cxnLst/>
              <a:rect l="l" t="t" r="r" b="b"/>
              <a:pathLst>
                <a:path w="9699625" h="3636010">
                  <a:moveTo>
                    <a:pt x="9699574" y="3635717"/>
                  </a:moveTo>
                  <a:lnTo>
                    <a:pt x="0" y="3635717"/>
                  </a:lnTo>
                  <a:lnTo>
                    <a:pt x="0" y="0"/>
                  </a:lnTo>
                  <a:lnTo>
                    <a:pt x="9699574" y="0"/>
                  </a:lnTo>
                  <a:lnTo>
                    <a:pt x="9699574" y="3635717"/>
                  </a:lnTo>
                  <a:close/>
                </a:path>
              </a:pathLst>
            </a:custGeom>
            <a:solidFill>
              <a:srgbClr val="FFFFFF"/>
            </a:solidFill>
          </p:spPr>
          <p:txBody>
            <a:bodyPr wrap="square" lIns="0" tIns="0" rIns="0" bIns="0" rtlCol="0"/>
            <a:lstStyle/>
            <a:p>
              <a:endParaRPr/>
            </a:p>
          </p:txBody>
        </p:sp>
      </p:grpSp>
      <p:sp>
        <p:nvSpPr>
          <p:cNvPr id="7" name="object 7"/>
          <p:cNvSpPr txBox="1"/>
          <p:nvPr/>
        </p:nvSpPr>
        <p:spPr>
          <a:xfrm>
            <a:off x="938125" y="2792740"/>
            <a:ext cx="3988394" cy="3570849"/>
          </a:xfrm>
          <a:prstGeom prst="rect">
            <a:avLst/>
          </a:prstGeom>
        </p:spPr>
        <p:txBody>
          <a:bodyPr vert="horz" wrap="square" lIns="0" tIns="38735" rIns="0" bIns="0" rtlCol="0">
            <a:spAutoFit/>
          </a:bodyPr>
          <a:lstStyle/>
          <a:p>
            <a:pPr marL="89535" marR="5080" indent="-77470" algn="just">
              <a:lnSpc>
                <a:spcPct val="89800"/>
              </a:lnSpc>
              <a:spcBef>
                <a:spcPts val="305"/>
              </a:spcBef>
              <a:buSzPct val="94117"/>
              <a:buFont typeface="Arial"/>
              <a:buChar char="•"/>
              <a:tabLst>
                <a:tab pos="207010" algn="l"/>
                <a:tab pos="791210" algn="l"/>
                <a:tab pos="975994" algn="l"/>
                <a:tab pos="1130300" algn="l"/>
                <a:tab pos="1242060" algn="l"/>
                <a:tab pos="1503680" algn="l"/>
                <a:tab pos="1546860" algn="l"/>
                <a:tab pos="1903095" algn="l"/>
                <a:tab pos="1946910" algn="l"/>
                <a:tab pos="2002155" algn="l"/>
                <a:tab pos="2263140" algn="l"/>
                <a:tab pos="2370455" algn="l"/>
                <a:tab pos="2419985" algn="l"/>
                <a:tab pos="2446655" algn="l"/>
                <a:tab pos="2470785" algn="l"/>
                <a:tab pos="2519045" algn="l"/>
                <a:tab pos="2598420" algn="l"/>
                <a:tab pos="3035935" algn="l"/>
                <a:tab pos="3152140" algn="l"/>
                <a:tab pos="3202305" algn="l"/>
                <a:tab pos="3520440" algn="l"/>
                <a:tab pos="3605529" algn="l"/>
              </a:tabLst>
            </a:pPr>
            <a:r>
              <a:rPr lang="en-US" sz="1700" spc="-25" dirty="0">
                <a:latin typeface="Calibri"/>
                <a:cs typeface="Calibri"/>
              </a:rPr>
              <a:t>1.</a:t>
            </a:r>
            <a:r>
              <a:rPr lang="en-US" sz="1700" dirty="0">
                <a:latin typeface="Calibri"/>
                <a:cs typeface="Calibri"/>
              </a:rPr>
              <a:t>	</a:t>
            </a:r>
            <a:r>
              <a:rPr lang="el-GR" sz="1700" spc="-10" dirty="0">
                <a:latin typeface="Calibri"/>
                <a:cs typeface="Calibri"/>
              </a:rPr>
              <a:t>Απαγορεύεται η επεξεργασία δεδομένων προσωπικού χαρακτήρα που αποκαλύπτουν τη φυλετική ή </a:t>
            </a:r>
            <a:r>
              <a:rPr lang="el-GR" sz="1600" b="0" i="0" dirty="0">
                <a:solidFill>
                  <a:srgbClr val="202124"/>
                </a:solidFill>
                <a:effectLst/>
                <a:latin typeface="Google Sans"/>
              </a:rPr>
              <a:t>εθνοτική </a:t>
            </a:r>
            <a:r>
              <a:rPr lang="el-GR" sz="1700" spc="-10" dirty="0">
                <a:latin typeface="Calibri"/>
                <a:cs typeface="Calibri"/>
              </a:rPr>
              <a:t> καταγωγή, τα πολιτικά φρονήματα, τις θρησκευτικές ή φιλοσοφικές πεποιθήσεις ή τη συμμετοχή σε συνδικαλιστική οργάνωση, καθώς και η επεξεργασία γενετικών δεδομένων, βιομετρικών δεδομένων με σκοπό τη αδιαμφισβήτητη  ταυτοποίηση ενός φυσικού προσώπου</a:t>
            </a:r>
            <a:r>
              <a:rPr lang="en-US" sz="1700" dirty="0">
                <a:latin typeface="Calibri"/>
                <a:cs typeface="Calibri"/>
              </a:rPr>
              <a:t>,</a:t>
            </a:r>
            <a:r>
              <a:rPr lang="en-US" sz="1700" spc="150" dirty="0">
                <a:latin typeface="Calibri"/>
                <a:cs typeface="Calibri"/>
              </a:rPr>
              <a:t> </a:t>
            </a:r>
            <a:r>
              <a:rPr lang="el-GR" sz="1700" dirty="0">
                <a:latin typeface="Calibri"/>
                <a:cs typeface="Calibri"/>
              </a:rPr>
              <a:t>δεδομένων που αφορούν την υγεία ή δεδομένων που αφορούν τη σεξουαλική ζωή φυσικού προσώπου ή τον γενετήσιο προσανατολισμό</a:t>
            </a:r>
            <a:r>
              <a:rPr lang="en-US" sz="1700" spc="-10" dirty="0">
                <a:latin typeface="Calibri"/>
                <a:cs typeface="Calibri"/>
              </a:rPr>
              <a:t>.</a:t>
            </a:r>
            <a:endParaRPr lang="en-US" sz="1700" dirty="0">
              <a:latin typeface="Calibri"/>
              <a:cs typeface="Calibri"/>
            </a:endParaRPr>
          </a:p>
        </p:txBody>
      </p:sp>
      <p:grpSp>
        <p:nvGrpSpPr>
          <p:cNvPr id="8" name="object 8"/>
          <p:cNvGrpSpPr/>
          <p:nvPr/>
        </p:nvGrpSpPr>
        <p:grpSpPr>
          <a:xfrm>
            <a:off x="5189537" y="2553195"/>
            <a:ext cx="4928235" cy="3340100"/>
            <a:chOff x="5189537" y="2553195"/>
            <a:chExt cx="4928235" cy="3340100"/>
          </a:xfrm>
        </p:grpSpPr>
        <p:pic>
          <p:nvPicPr>
            <p:cNvPr id="9" name="object 9"/>
            <p:cNvPicPr/>
            <p:nvPr/>
          </p:nvPicPr>
          <p:blipFill>
            <a:blip r:embed="rId3" cstate="print"/>
            <a:stretch>
              <a:fillRect/>
            </a:stretch>
          </p:blipFill>
          <p:spPr>
            <a:xfrm>
              <a:off x="5189537" y="3205507"/>
              <a:ext cx="4388445" cy="2687190"/>
            </a:xfrm>
            <a:prstGeom prst="rect">
              <a:avLst/>
            </a:prstGeom>
          </p:spPr>
        </p:pic>
        <p:sp>
          <p:nvSpPr>
            <p:cNvPr id="10" name="object 10"/>
            <p:cNvSpPr/>
            <p:nvPr/>
          </p:nvSpPr>
          <p:spPr>
            <a:xfrm>
              <a:off x="9987762" y="2553195"/>
              <a:ext cx="130175" cy="666115"/>
            </a:xfrm>
            <a:custGeom>
              <a:avLst/>
              <a:gdLst/>
              <a:ahLst/>
              <a:cxnLst/>
              <a:rect l="l" t="t" r="r" b="b"/>
              <a:pathLst>
                <a:path w="130175" h="666114">
                  <a:moveTo>
                    <a:pt x="129832" y="665911"/>
                  </a:moveTo>
                  <a:lnTo>
                    <a:pt x="0" y="665911"/>
                  </a:lnTo>
                  <a:lnTo>
                    <a:pt x="0" y="0"/>
                  </a:lnTo>
                  <a:lnTo>
                    <a:pt x="129832" y="0"/>
                  </a:lnTo>
                  <a:lnTo>
                    <a:pt x="129832" y="665911"/>
                  </a:lnTo>
                  <a:close/>
                </a:path>
              </a:pathLst>
            </a:custGeom>
            <a:solidFill>
              <a:srgbClr val="FFC000"/>
            </a:solidFill>
          </p:spPr>
          <p:txBody>
            <a:bodyPr wrap="square" lIns="0" tIns="0" rIns="0" bIns="0" rtlCol="0"/>
            <a:lstStyle/>
            <a:p>
              <a:endParaRP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7879" y="654050"/>
            <a:ext cx="7477125" cy="1205458"/>
          </a:xfrm>
          <a:prstGeom prst="rect">
            <a:avLst/>
          </a:prstGeom>
        </p:spPr>
        <p:txBody>
          <a:bodyPr vert="horz" wrap="square" lIns="0" tIns="12700" rIns="0" bIns="0" rtlCol="0">
            <a:spAutoFit/>
          </a:bodyPr>
          <a:lstStyle/>
          <a:p>
            <a:pPr marL="12700">
              <a:lnSpc>
                <a:spcPts val="3070"/>
              </a:lnSpc>
              <a:spcBef>
                <a:spcPts val="100"/>
              </a:spcBef>
            </a:pPr>
            <a:r>
              <a:rPr lang="el-GR" sz="2700" dirty="0"/>
              <a:t>Άρθρο</a:t>
            </a:r>
            <a:r>
              <a:rPr sz="2700" spc="-110" dirty="0"/>
              <a:t> </a:t>
            </a:r>
            <a:r>
              <a:rPr sz="2700" spc="-50" dirty="0"/>
              <a:t>9</a:t>
            </a:r>
            <a:endParaRPr sz="2700" dirty="0"/>
          </a:p>
          <a:p>
            <a:pPr marL="12700">
              <a:lnSpc>
                <a:spcPts val="3070"/>
              </a:lnSpc>
            </a:pPr>
            <a:r>
              <a:rPr lang="el-GR" sz="2400" spc="-25" dirty="0"/>
              <a:t>Επεξεργασία ειδικών κατηγοριών δεδομένων προσωπικού χαρακτήρα</a:t>
            </a:r>
            <a:r>
              <a:rPr sz="2700" spc="-10" dirty="0"/>
              <a:t>(2/2)</a:t>
            </a:r>
            <a:endParaRPr sz="2700" dirty="0"/>
          </a:p>
        </p:txBody>
      </p:sp>
      <p:sp>
        <p:nvSpPr>
          <p:cNvPr id="3" name="object 3"/>
          <p:cNvSpPr txBox="1"/>
          <p:nvPr/>
        </p:nvSpPr>
        <p:spPr>
          <a:xfrm>
            <a:off x="1728060" y="2059421"/>
            <a:ext cx="7136765" cy="5325432"/>
          </a:xfrm>
          <a:prstGeom prst="rect">
            <a:avLst/>
          </a:prstGeom>
        </p:spPr>
        <p:txBody>
          <a:bodyPr vert="horz" wrap="square" lIns="0" tIns="64135" rIns="0" bIns="0" rtlCol="0">
            <a:spAutoFit/>
          </a:bodyPr>
          <a:lstStyle/>
          <a:p>
            <a:pPr marL="260985" indent="-248920" algn="just">
              <a:lnSpc>
                <a:spcPct val="100000"/>
              </a:lnSpc>
              <a:spcBef>
                <a:spcPts val="505"/>
              </a:spcBef>
              <a:buAutoNum type="arabicPeriod" startAt="2"/>
              <a:tabLst>
                <a:tab pos="261620" algn="l"/>
              </a:tabLst>
            </a:pPr>
            <a:r>
              <a:rPr lang="el-GR" sz="1400" spc="-30" dirty="0">
                <a:latin typeface="Calibri"/>
                <a:cs typeface="Calibri"/>
              </a:rPr>
              <a:t>Η παράγραφος 1 δεν εφαρμόζεται στις ακόλουθες περιπτώσεις</a:t>
            </a:r>
            <a:r>
              <a:rPr sz="1400" spc="-10" dirty="0">
                <a:latin typeface="Calibri"/>
                <a:cs typeface="Calibri"/>
              </a:rPr>
              <a:t>:</a:t>
            </a:r>
            <a:endParaRPr sz="1400" dirty="0">
              <a:latin typeface="Calibri"/>
              <a:cs typeface="Calibri"/>
            </a:endParaRPr>
          </a:p>
          <a:p>
            <a:pPr marL="12700" marR="309880" lvl="1" indent="227329" algn="just">
              <a:lnSpc>
                <a:spcPct val="77100"/>
              </a:lnSpc>
              <a:spcBef>
                <a:spcPts val="795"/>
              </a:spcBef>
              <a:buAutoNum type="alphaLcParenBoth"/>
              <a:tabLst>
                <a:tab pos="240029" algn="l"/>
              </a:tabLst>
            </a:pPr>
            <a:r>
              <a:rPr lang="el-GR" sz="1400" dirty="0">
                <a:latin typeface="Calibri"/>
                <a:cs typeface="Calibri"/>
              </a:rPr>
              <a:t>το υποκείμενο των δεδομένων έχει δώσει τη ρητή συγκατάθεσή του για την επεξεργασία των εν λόγω προσωπικών δεδομένων για έναν ή περισσότερους συγκεκριμένους σκοπούς...</a:t>
            </a:r>
          </a:p>
          <a:p>
            <a:pPr marL="12700" marR="309880" lvl="1" indent="227329" algn="just">
              <a:lnSpc>
                <a:spcPct val="77100"/>
              </a:lnSpc>
              <a:spcBef>
                <a:spcPts val="795"/>
              </a:spcBef>
              <a:buAutoNum type="alphaLcParenBoth"/>
              <a:tabLst>
                <a:tab pos="240029" algn="l"/>
              </a:tabLst>
            </a:pPr>
            <a:r>
              <a:rPr lang="el-GR" sz="1400" spc="-20" dirty="0">
                <a:latin typeface="Calibri"/>
                <a:cs typeface="Calibri"/>
              </a:rPr>
              <a:t>η επεξεργασία είναι απαραίτητη για τους σκοπούς της εκπλήρωσης των υποχρεώσεων και της άσκησης συγκεκριμένων δικαιωμάτων του υπευθύνου επεξεργασίας ή του υποκειμένου των δεδομένων στον τομέα της </a:t>
            </a:r>
            <a:r>
              <a:rPr lang="el-GR" sz="1400" b="1" spc="-20" dirty="0">
                <a:latin typeface="Calibri"/>
                <a:cs typeface="Calibri"/>
              </a:rPr>
              <a:t>απασχόλησης</a:t>
            </a:r>
            <a:r>
              <a:rPr lang="el-GR" sz="1400" spc="-20" dirty="0">
                <a:latin typeface="Calibri"/>
                <a:cs typeface="Calibri"/>
              </a:rPr>
              <a:t> και της </a:t>
            </a:r>
            <a:r>
              <a:rPr lang="el-GR" sz="1400" b="1" spc="-20" dirty="0">
                <a:latin typeface="Calibri"/>
                <a:cs typeface="Calibri"/>
              </a:rPr>
              <a:t>κοινωνικής ασφάλισης </a:t>
            </a:r>
            <a:r>
              <a:rPr lang="el-GR" sz="1400" spc="-20" dirty="0">
                <a:latin typeface="Calibri"/>
                <a:cs typeface="Calibri"/>
              </a:rPr>
              <a:t>και του </a:t>
            </a:r>
            <a:r>
              <a:rPr lang="el-GR" sz="1400" b="1" spc="-20" dirty="0">
                <a:latin typeface="Calibri"/>
                <a:cs typeface="Calibri"/>
              </a:rPr>
              <a:t>δικαίου κοινωνικής προστασίας</a:t>
            </a:r>
            <a:r>
              <a:rPr sz="1400" spc="-20" dirty="0">
                <a:latin typeface="Calibri"/>
                <a:cs typeface="Calibri"/>
              </a:rPr>
              <a:t>…</a:t>
            </a:r>
            <a:endParaRPr sz="1400" dirty="0">
              <a:latin typeface="Calibri"/>
              <a:cs typeface="Calibri"/>
            </a:endParaRPr>
          </a:p>
          <a:p>
            <a:pPr marL="12700" marR="342900" lvl="1" indent="217804" algn="just">
              <a:lnSpc>
                <a:spcPct val="77100"/>
              </a:lnSpc>
              <a:spcBef>
                <a:spcPts val="815"/>
              </a:spcBef>
              <a:buAutoNum type="alphaLcParenBoth" startAt="3"/>
              <a:tabLst>
                <a:tab pos="230504" algn="l"/>
              </a:tabLst>
            </a:pPr>
            <a:r>
              <a:rPr lang="el-GR" sz="1400" spc="-25" dirty="0">
                <a:latin typeface="Calibri"/>
                <a:cs typeface="Calibri"/>
              </a:rPr>
              <a:t>η επεξεργασία είναι απαραίτητη για την προστασία </a:t>
            </a:r>
            <a:r>
              <a:rPr lang="el-GR" sz="1400" b="1" spc="-25" dirty="0">
                <a:latin typeface="Calibri"/>
                <a:cs typeface="Calibri"/>
              </a:rPr>
              <a:t>των ζωτικών συμφερόντων του υποκειμένου των δεδομένων </a:t>
            </a:r>
            <a:r>
              <a:rPr lang="el-GR" sz="1400" spc="-25" dirty="0">
                <a:latin typeface="Calibri"/>
                <a:cs typeface="Calibri"/>
              </a:rPr>
              <a:t>ή άλλου φυσικού προσώπου, όταν το υποκείμενο των δεδομένων είναι σωματικά ή νομικά ανίκανο να δώσει τη συγκατάθεσή του</a:t>
            </a:r>
            <a:r>
              <a:rPr sz="1400" spc="-10" dirty="0">
                <a:latin typeface="Calibri"/>
                <a:cs typeface="Calibri"/>
              </a:rPr>
              <a:t>…</a:t>
            </a:r>
            <a:endParaRPr sz="1400" dirty="0">
              <a:latin typeface="Calibri"/>
              <a:cs typeface="Calibri"/>
            </a:endParaRPr>
          </a:p>
          <a:p>
            <a:pPr marL="247650" lvl="1" indent="-235585" algn="just">
              <a:lnSpc>
                <a:spcPts val="1490"/>
              </a:lnSpc>
              <a:spcBef>
                <a:spcPts val="530"/>
              </a:spcBef>
              <a:buAutoNum type="alphaLcParenBoth" startAt="3"/>
              <a:tabLst>
                <a:tab pos="248285" algn="l"/>
              </a:tabLst>
            </a:pPr>
            <a:r>
              <a:rPr lang="el-GR" sz="1400" spc="-20" dirty="0">
                <a:latin typeface="Calibri"/>
                <a:cs typeface="Calibri"/>
              </a:rPr>
              <a:t>η επεξεργασία διενεργείται στο πλαίσιο των </a:t>
            </a:r>
            <a:r>
              <a:rPr lang="el-GR" sz="1400" b="1" spc="-20" dirty="0">
                <a:latin typeface="Calibri"/>
                <a:cs typeface="Calibri"/>
              </a:rPr>
              <a:t>νόμιμων δραστηριοτήτων </a:t>
            </a:r>
            <a:r>
              <a:rPr lang="el-GR" sz="1400" spc="-20" dirty="0">
                <a:latin typeface="Calibri"/>
                <a:cs typeface="Calibri"/>
              </a:rPr>
              <a:t>της με κατάλληλες εγγυήσεις από ένα ίδρυμα, ένωση ή οποιοδήποτε άλλο μη κερδοσκοπικό φορέα με πολιτικό, φιλοσοφικό, θρησκευτικό ή συνδικαλιστικό σκοπό και υπό τον όρο ότι η επεξεργασία αφορά αποκλειστικά τα μέλη του </a:t>
            </a:r>
            <a:r>
              <a:rPr sz="1400" spc="-10" dirty="0">
                <a:latin typeface="Calibri"/>
                <a:cs typeface="Calibri"/>
              </a:rPr>
              <a:t>…</a:t>
            </a:r>
            <a:endParaRPr sz="1400" dirty="0">
              <a:latin typeface="Calibri"/>
              <a:cs typeface="Calibri"/>
            </a:endParaRPr>
          </a:p>
          <a:p>
            <a:pPr marL="243204" lvl="1" indent="-231140" algn="just">
              <a:lnSpc>
                <a:spcPct val="100000"/>
              </a:lnSpc>
              <a:spcBef>
                <a:spcPts val="409"/>
              </a:spcBef>
              <a:buAutoNum type="alphaLcParenBoth" startAt="5"/>
              <a:tabLst>
                <a:tab pos="243840" algn="l"/>
              </a:tabLst>
            </a:pPr>
            <a:r>
              <a:rPr lang="el-GR" sz="1400" spc="-20" dirty="0">
                <a:latin typeface="Calibri"/>
                <a:cs typeface="Calibri"/>
              </a:rPr>
              <a:t>η επεξεργασία αφορά δεδομένα προσωπικού χαρακτήρα τα οποία έχουν </a:t>
            </a:r>
            <a:r>
              <a:rPr lang="el-GR" sz="1400" b="1" spc="-20" dirty="0">
                <a:latin typeface="Calibri"/>
                <a:cs typeface="Calibri"/>
              </a:rPr>
              <a:t>εμφανώς δημοσιοποιηθεί από το υποκείμενο των δεδομένων</a:t>
            </a:r>
            <a:r>
              <a:rPr sz="1400" spc="-10" dirty="0">
                <a:latin typeface="Calibri"/>
                <a:cs typeface="Calibri"/>
              </a:rPr>
              <a:t>;</a:t>
            </a:r>
            <a:endParaRPr sz="1400" dirty="0">
              <a:latin typeface="Calibri"/>
              <a:cs typeface="Calibri"/>
            </a:endParaRPr>
          </a:p>
          <a:p>
            <a:pPr marL="12700" marR="275590" lvl="1" indent="200025" algn="just">
              <a:lnSpc>
                <a:spcPct val="77100"/>
              </a:lnSpc>
              <a:spcBef>
                <a:spcPts val="915"/>
              </a:spcBef>
              <a:buAutoNum type="alphaLcParenBoth" startAt="5"/>
              <a:tabLst>
                <a:tab pos="212725" algn="l"/>
              </a:tabLst>
            </a:pPr>
            <a:r>
              <a:rPr lang="el-GR" sz="1400" spc="-20" dirty="0">
                <a:latin typeface="Calibri"/>
                <a:cs typeface="Calibri"/>
              </a:rPr>
              <a:t>η επεξεργασία είναι απαραίτητη για τη θεμελίωση, άσκηση ή υπεράσπιση νομικών αξιώσεων ή όταν τα δικαστήρια ενεργούν υπό τη δικαστική τους ιδιότητα</a:t>
            </a:r>
            <a:endParaRPr sz="1400" dirty="0">
              <a:latin typeface="Calibri"/>
              <a:cs typeface="Calibri"/>
            </a:endParaRPr>
          </a:p>
          <a:p>
            <a:pPr marL="238760" lvl="1" indent="-226695" algn="just">
              <a:lnSpc>
                <a:spcPct val="100000"/>
              </a:lnSpc>
              <a:spcBef>
                <a:spcPts val="430"/>
              </a:spcBef>
              <a:buAutoNum type="alphaLcParenBoth" startAt="5"/>
              <a:tabLst>
                <a:tab pos="239395" algn="l"/>
              </a:tabLst>
            </a:pPr>
            <a:r>
              <a:rPr lang="el-GR" sz="1400" spc="-20" dirty="0">
                <a:latin typeface="Calibri"/>
                <a:cs typeface="Calibri"/>
              </a:rPr>
              <a:t>η επεξεργασία είναι απαραίτητη για λόγους </a:t>
            </a:r>
            <a:r>
              <a:rPr lang="el-GR" sz="1400" b="1" spc="-20" dirty="0">
                <a:latin typeface="Calibri"/>
                <a:cs typeface="Calibri"/>
              </a:rPr>
              <a:t>ουσιαστικού</a:t>
            </a:r>
            <a:r>
              <a:rPr lang="el-GR" sz="1400" spc="-20" dirty="0">
                <a:latin typeface="Calibri"/>
                <a:cs typeface="Calibri"/>
              </a:rPr>
              <a:t> </a:t>
            </a:r>
            <a:r>
              <a:rPr lang="el-GR" sz="1400" b="1" spc="-20" dirty="0">
                <a:latin typeface="Calibri"/>
                <a:cs typeface="Calibri"/>
              </a:rPr>
              <a:t>δημόσιου συμφέροντος</a:t>
            </a:r>
            <a:r>
              <a:rPr sz="1400" spc="-10" dirty="0">
                <a:latin typeface="Calibri"/>
                <a:cs typeface="Calibri"/>
              </a:rPr>
              <a:t>…</a:t>
            </a:r>
            <a:endParaRPr sz="1400" dirty="0">
              <a:latin typeface="Calibri"/>
              <a:cs typeface="Calibri"/>
            </a:endParaRPr>
          </a:p>
          <a:p>
            <a:pPr marL="247650" lvl="1" indent="-235585" algn="just">
              <a:lnSpc>
                <a:spcPct val="100000"/>
              </a:lnSpc>
              <a:spcBef>
                <a:spcPts val="505"/>
              </a:spcBef>
              <a:buAutoNum type="alphaLcParenBoth" startAt="5"/>
              <a:tabLst>
                <a:tab pos="248285" algn="l"/>
              </a:tabLst>
            </a:pPr>
            <a:r>
              <a:rPr lang="el-GR" sz="1400" spc="-20" dirty="0">
                <a:latin typeface="Calibri"/>
                <a:cs typeface="Calibri"/>
              </a:rPr>
              <a:t>η επεξεργασία είναι απαραίτητη για σκοπούς </a:t>
            </a:r>
            <a:r>
              <a:rPr lang="el-GR" sz="1400" b="1" spc="-20" dirty="0">
                <a:latin typeface="Calibri"/>
                <a:cs typeface="Calibri"/>
              </a:rPr>
              <a:t>προληπτικής ή επαγγελματικής ιατρικής</a:t>
            </a:r>
            <a:r>
              <a:rPr sz="1400" spc="-10" dirty="0">
                <a:latin typeface="Calibri"/>
                <a:cs typeface="Calibri"/>
              </a:rPr>
              <a:t>…</a:t>
            </a:r>
            <a:endParaRPr sz="1400" dirty="0">
              <a:latin typeface="Calibri"/>
              <a:cs typeface="Calibri"/>
            </a:endParaRPr>
          </a:p>
          <a:p>
            <a:pPr marL="196215" lvl="1" indent="-184150" algn="just">
              <a:lnSpc>
                <a:spcPct val="100000"/>
              </a:lnSpc>
              <a:spcBef>
                <a:spcPts val="430"/>
              </a:spcBef>
              <a:buAutoNum type="alphaLcParenBoth" startAt="5"/>
              <a:tabLst>
                <a:tab pos="196850" algn="l"/>
              </a:tabLst>
            </a:pPr>
            <a:r>
              <a:rPr lang="el-GR" sz="1400" spc="-20" dirty="0">
                <a:latin typeface="Calibri"/>
                <a:cs typeface="Calibri"/>
              </a:rPr>
              <a:t>η επεξεργασία είναι απαραίτητη για </a:t>
            </a:r>
            <a:r>
              <a:rPr lang="el-GR" sz="1400" b="1" spc="-20" dirty="0">
                <a:latin typeface="Calibri"/>
                <a:cs typeface="Calibri"/>
              </a:rPr>
              <a:t>λόγους δημοσίου συμφέροντος στον τομέα της δημόσιας υγείας</a:t>
            </a:r>
            <a:r>
              <a:rPr sz="1400" spc="-10" dirty="0">
                <a:latin typeface="Calibri"/>
                <a:cs typeface="Calibri"/>
              </a:rPr>
              <a:t>…</a:t>
            </a:r>
            <a:endParaRPr sz="1400" dirty="0">
              <a:latin typeface="Calibri"/>
              <a:cs typeface="Calibri"/>
            </a:endParaRPr>
          </a:p>
          <a:p>
            <a:pPr marL="12700" marR="623570" lvl="1" indent="191770" algn="just">
              <a:lnSpc>
                <a:spcPct val="77100"/>
              </a:lnSpc>
              <a:spcBef>
                <a:spcPts val="890"/>
              </a:spcBef>
              <a:buAutoNum type="alphaLcParenBoth" startAt="5"/>
              <a:tabLst>
                <a:tab pos="204470" algn="l"/>
              </a:tabLst>
            </a:pPr>
            <a:r>
              <a:rPr lang="el-GR" sz="1400" spc="-20" dirty="0">
                <a:latin typeface="Calibri"/>
                <a:cs typeface="Calibri"/>
              </a:rPr>
              <a:t>η επεξεργασία είναι απαραίτητη για σκοπούς </a:t>
            </a:r>
            <a:r>
              <a:rPr lang="el-GR" sz="1400" b="1" spc="-20" dirty="0">
                <a:latin typeface="Calibri"/>
                <a:cs typeface="Calibri"/>
              </a:rPr>
              <a:t>αρχειοθέτησης προς το δημόσιο συμφέρον, για σκοπούς επιστημονικής ή ιστορικής έρευνας ή για στατιστικούς σκοπούς</a:t>
            </a:r>
            <a:r>
              <a:rPr sz="1400" spc="-10" dirty="0">
                <a:latin typeface="Calibri"/>
                <a:cs typeface="Calibri"/>
              </a:rPr>
              <a:t>…</a:t>
            </a:r>
            <a:endParaRPr sz="1400" dirty="0">
              <a:latin typeface="Calibri"/>
              <a:cs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679518"/>
            <a:ext cx="8361965" cy="1474763"/>
          </a:xfrm>
          <a:prstGeom prst="rect">
            <a:avLst/>
          </a:prstGeom>
        </p:spPr>
        <p:txBody>
          <a:bodyPr vert="horz" wrap="square" lIns="0" tIns="12700" rIns="0" bIns="0" rtlCol="0">
            <a:spAutoFit/>
          </a:bodyPr>
          <a:lstStyle/>
          <a:p>
            <a:pPr marL="12700">
              <a:lnSpc>
                <a:spcPts val="3840"/>
              </a:lnSpc>
              <a:spcBef>
                <a:spcPts val="100"/>
              </a:spcBef>
            </a:pPr>
            <a:r>
              <a:rPr lang="el-GR" sz="3400" spc="-10" dirty="0"/>
              <a:t>Άρθρο</a:t>
            </a:r>
            <a:r>
              <a:rPr sz="3400" spc="-170" dirty="0"/>
              <a:t> </a:t>
            </a:r>
            <a:r>
              <a:rPr sz="3400" spc="-25" dirty="0"/>
              <a:t>22</a:t>
            </a:r>
            <a:endParaRPr sz="3400" dirty="0"/>
          </a:p>
          <a:p>
            <a:pPr marL="12700" marR="5080">
              <a:lnSpc>
                <a:spcPts val="3700"/>
              </a:lnSpc>
              <a:spcBef>
                <a:spcPts val="200"/>
              </a:spcBef>
            </a:pPr>
            <a:r>
              <a:rPr lang="el-GR" sz="3400" spc="-30" dirty="0"/>
              <a:t>Αυτοματοποιημένη ατομική λήψη αποφάσεων, συμπεριλαμβανομένης της δημιουργίας προφίλ</a:t>
            </a:r>
            <a:endParaRPr sz="3400" dirty="0"/>
          </a:p>
        </p:txBody>
      </p:sp>
      <p:sp>
        <p:nvSpPr>
          <p:cNvPr id="3" name="object 3"/>
          <p:cNvSpPr txBox="1"/>
          <p:nvPr/>
        </p:nvSpPr>
        <p:spPr>
          <a:xfrm>
            <a:off x="931830" y="2427893"/>
            <a:ext cx="8738235" cy="4439164"/>
          </a:xfrm>
          <a:prstGeom prst="rect">
            <a:avLst/>
          </a:prstGeom>
        </p:spPr>
        <p:txBody>
          <a:bodyPr vert="horz" wrap="square" lIns="0" tIns="96520" rIns="0" bIns="0" rtlCol="0">
            <a:spAutoFit/>
          </a:bodyPr>
          <a:lstStyle/>
          <a:p>
            <a:pPr marL="12700" marR="5080" indent="488950" algn="just">
              <a:lnSpc>
                <a:spcPct val="72500"/>
              </a:lnSpc>
              <a:spcBef>
                <a:spcPts val="760"/>
              </a:spcBef>
              <a:buAutoNum type="arabicPeriod"/>
              <a:tabLst>
                <a:tab pos="501650" algn="l"/>
                <a:tab pos="502284" algn="l"/>
              </a:tabLst>
            </a:pPr>
            <a:r>
              <a:rPr lang="el-GR" sz="2000" dirty="0">
                <a:latin typeface="Calibri"/>
                <a:cs typeface="Calibri"/>
              </a:rPr>
              <a:t>Το υποκείμενο των δεδομένων έχει το δικαίωμα </a:t>
            </a:r>
            <a:r>
              <a:rPr lang="el-GR" sz="2000" b="1" dirty="0">
                <a:latin typeface="Calibri"/>
                <a:cs typeface="Calibri"/>
              </a:rPr>
              <a:t>να μην υπόκειται σε απόφαση </a:t>
            </a:r>
            <a:r>
              <a:rPr lang="el-GR" sz="2000" dirty="0">
                <a:latin typeface="Calibri"/>
                <a:cs typeface="Calibri"/>
              </a:rPr>
              <a:t>που βασίζεται αποκλειστικά σε αυτοματοποιημένη επεξεργασία, </a:t>
            </a:r>
            <a:r>
              <a:rPr lang="el-GR" sz="2000" b="1" dirty="0">
                <a:solidFill>
                  <a:srgbClr val="C00000"/>
                </a:solidFill>
                <a:latin typeface="Calibri"/>
                <a:cs typeface="Calibri"/>
              </a:rPr>
              <a:t>συμπεριλαμβανομένης της δημιουργίας προφίλ</a:t>
            </a:r>
            <a:r>
              <a:rPr lang="el-GR" sz="2000" dirty="0">
                <a:latin typeface="Calibri"/>
                <a:cs typeface="Calibri"/>
              </a:rPr>
              <a:t>, η οποία </a:t>
            </a:r>
            <a:r>
              <a:rPr lang="el-GR" sz="2000" b="1" dirty="0">
                <a:latin typeface="Calibri"/>
                <a:cs typeface="Calibri"/>
              </a:rPr>
              <a:t>παράγει έννομα αποτελέσματα </a:t>
            </a:r>
            <a:r>
              <a:rPr lang="el-GR" sz="2000" dirty="0">
                <a:latin typeface="Calibri"/>
                <a:cs typeface="Calibri"/>
              </a:rPr>
              <a:t>που το αφορούν ή το επηρεάζουν σημαντικά.</a:t>
            </a:r>
            <a:endParaRPr sz="2000" dirty="0">
              <a:latin typeface="Calibri"/>
              <a:cs typeface="Calibri"/>
            </a:endParaRPr>
          </a:p>
          <a:p>
            <a:pPr algn="just">
              <a:lnSpc>
                <a:spcPct val="100000"/>
              </a:lnSpc>
              <a:spcBef>
                <a:spcPts val="25"/>
              </a:spcBef>
              <a:buFont typeface="Calibri"/>
              <a:buAutoNum type="arabicPeriod"/>
            </a:pPr>
            <a:endParaRPr sz="2200" dirty="0">
              <a:latin typeface="Calibri"/>
              <a:cs typeface="Calibri"/>
            </a:endParaRPr>
          </a:p>
          <a:p>
            <a:pPr marL="382270" indent="-370205" algn="just">
              <a:lnSpc>
                <a:spcPct val="100000"/>
              </a:lnSpc>
              <a:buAutoNum type="arabicPeriod"/>
              <a:tabLst>
                <a:tab pos="382270" algn="l"/>
                <a:tab pos="382905" algn="l"/>
              </a:tabLst>
            </a:pPr>
            <a:r>
              <a:rPr lang="el-GR" sz="2000" dirty="0">
                <a:latin typeface="Calibri"/>
                <a:cs typeface="Calibri"/>
              </a:rPr>
              <a:t>Η παράγραφος 1 δεν εφαρμόζεται εάν η απόφαση</a:t>
            </a:r>
            <a:r>
              <a:rPr sz="2000" spc="-10" dirty="0">
                <a:latin typeface="Calibri"/>
                <a:cs typeface="Calibri"/>
              </a:rPr>
              <a:t>:</a:t>
            </a:r>
            <a:endParaRPr sz="2000" dirty="0">
              <a:latin typeface="Calibri"/>
              <a:cs typeface="Calibri"/>
            </a:endParaRPr>
          </a:p>
          <a:p>
            <a:pPr marL="12700" marR="229870" lvl="1" indent="339090" algn="just">
              <a:lnSpc>
                <a:spcPct val="71000"/>
              </a:lnSpc>
              <a:spcBef>
                <a:spcPts val="790"/>
              </a:spcBef>
              <a:buAutoNum type="alphaLcParenBoth"/>
              <a:tabLst>
                <a:tab pos="351790" algn="l"/>
              </a:tabLst>
            </a:pPr>
            <a:r>
              <a:rPr lang="el-GR" sz="2000" dirty="0">
                <a:latin typeface="Calibri"/>
                <a:cs typeface="Calibri"/>
              </a:rPr>
              <a:t>είναι απαραίτητη για τη σύναψη ή την εκτέλεση σύμβασης μεταξύ του υποκειμένου των δεδομένων και ενός υπευθύνου επεξεργασίας, </a:t>
            </a:r>
            <a:endParaRPr sz="2000" dirty="0">
              <a:latin typeface="Calibri"/>
              <a:cs typeface="Calibri"/>
            </a:endParaRPr>
          </a:p>
          <a:p>
            <a:pPr marL="363855" lvl="1" indent="-351790" algn="just">
              <a:lnSpc>
                <a:spcPct val="100000"/>
              </a:lnSpc>
              <a:spcBef>
                <a:spcPts val="195"/>
              </a:spcBef>
              <a:buAutoNum type="alphaLcParenBoth"/>
              <a:tabLst>
                <a:tab pos="364490" algn="l"/>
              </a:tabLst>
            </a:pPr>
            <a:r>
              <a:rPr lang="el-GR" sz="2000" dirty="0">
                <a:latin typeface="Calibri"/>
                <a:cs typeface="Calibri"/>
              </a:rPr>
              <a:t>επιτρέπεται από το δίκαιο της Ένωσης ή του κράτους μέλους στο οποίο υπόκειται ο υπεύθυνος επεξεργασίας και το οποίο προβλέπει επίσης κατάλληλα μέτρα για τη διασφάλιση των δικαιωμάτων και των ελευθεριών και των έννομων συμφερόντων του υποκειμένου των δεδομένων- ή</a:t>
            </a:r>
          </a:p>
          <a:p>
            <a:pPr marL="363855" lvl="1" indent="-351790" algn="just">
              <a:lnSpc>
                <a:spcPct val="100000"/>
              </a:lnSpc>
              <a:spcBef>
                <a:spcPts val="195"/>
              </a:spcBef>
              <a:buAutoNum type="alphaLcParenBoth"/>
              <a:tabLst>
                <a:tab pos="364490" algn="l"/>
              </a:tabLst>
            </a:pPr>
            <a:r>
              <a:rPr lang="el-GR" sz="2000" spc="-10" dirty="0">
                <a:latin typeface="Calibri"/>
                <a:cs typeface="Calibri"/>
              </a:rPr>
              <a:t>βασίζεται στη ρητή συγκατάθεση του υποκειμένου των δεδομένων.</a:t>
            </a:r>
          </a:p>
          <a:p>
            <a:pPr marL="363855" lvl="1" indent="-351790" algn="just">
              <a:lnSpc>
                <a:spcPct val="100000"/>
              </a:lnSpc>
              <a:spcBef>
                <a:spcPts val="195"/>
              </a:spcBef>
              <a:buAutoNum type="alphaLcParenBoth"/>
              <a:tabLst>
                <a:tab pos="364490" algn="l"/>
              </a:tabLst>
            </a:pPr>
            <a:endParaRPr lang="el-GR" sz="2000" spc="-10" dirty="0">
              <a:latin typeface="Calibri"/>
              <a:cs typeface="Calibri"/>
            </a:endParaRPr>
          </a:p>
          <a:p>
            <a:pPr marL="363855" lvl="1" indent="-351790" algn="just">
              <a:lnSpc>
                <a:spcPct val="100000"/>
              </a:lnSpc>
              <a:spcBef>
                <a:spcPts val="195"/>
              </a:spcBef>
              <a:buAutoNum type="alphaLcParenBoth"/>
              <a:tabLst>
                <a:tab pos="364490" algn="l"/>
              </a:tabLst>
            </a:pPr>
            <a:endParaRPr sz="2000" dirty="0">
              <a:latin typeface="Calibri"/>
              <a:cs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50900" y="745729"/>
            <a:ext cx="8603615" cy="1643399"/>
          </a:xfrm>
          <a:prstGeom prst="rect">
            <a:avLst/>
          </a:prstGeom>
        </p:spPr>
        <p:txBody>
          <a:bodyPr vert="horz" wrap="square" lIns="0" tIns="65405" rIns="0" bIns="0" rtlCol="0">
            <a:spAutoFit/>
          </a:bodyPr>
          <a:lstStyle/>
          <a:p>
            <a:pPr marL="12700" marR="5080">
              <a:lnSpc>
                <a:spcPts val="4100"/>
              </a:lnSpc>
              <a:spcBef>
                <a:spcPts val="515"/>
              </a:spcBef>
            </a:pPr>
            <a:r>
              <a:rPr lang="el-GR" dirty="0"/>
              <a:t>Άρθρο 22 παράγραφος 1 ΓΚΠΔ: Η απαγόρευση αυτοματοποιημένων αποφάσεων</a:t>
            </a:r>
            <a:endParaRPr spc="-10" dirty="0"/>
          </a:p>
        </p:txBody>
      </p:sp>
      <p:sp>
        <p:nvSpPr>
          <p:cNvPr id="3" name="object 3"/>
          <p:cNvSpPr txBox="1"/>
          <p:nvPr/>
        </p:nvSpPr>
        <p:spPr>
          <a:xfrm>
            <a:off x="512906" y="2393245"/>
            <a:ext cx="9610090" cy="4678203"/>
          </a:xfrm>
          <a:prstGeom prst="rect">
            <a:avLst/>
          </a:prstGeom>
        </p:spPr>
        <p:txBody>
          <a:bodyPr vert="horz" wrap="square" lIns="0" tIns="45719" rIns="0" bIns="0" rtlCol="0">
            <a:spAutoFit/>
          </a:bodyPr>
          <a:lstStyle/>
          <a:p>
            <a:pPr marL="89535" marR="513080" indent="-77470">
              <a:lnSpc>
                <a:spcPts val="1800"/>
              </a:lnSpc>
              <a:spcBef>
                <a:spcPts val="359"/>
              </a:spcBef>
              <a:buSzPct val="94117"/>
              <a:buFont typeface="Arial"/>
              <a:buChar char="•"/>
              <a:tabLst>
                <a:tab pos="207010" algn="l"/>
              </a:tabLst>
            </a:pPr>
            <a:r>
              <a:rPr lang="el-GR" sz="1700" dirty="0">
                <a:latin typeface="Calibri"/>
                <a:cs typeface="Calibri"/>
              </a:rPr>
              <a:t>Η πρώτη παράγραφος του άρθρου 22 προβλέπει ένα γενικό δικαίωμα να μην υπόκειται σε πλήρως αυτοματοποιημένες αποφάσεις που επηρεάζουν σημαντικά το υποκείμενο των δεδομένων</a:t>
            </a:r>
            <a:r>
              <a:rPr sz="1700" spc="-10" dirty="0">
                <a:latin typeface="Calibri"/>
                <a:cs typeface="Calibri"/>
              </a:rPr>
              <a:t>:</a:t>
            </a:r>
            <a:endParaRPr sz="1700" dirty="0">
              <a:latin typeface="Calibri"/>
              <a:cs typeface="Calibri"/>
            </a:endParaRPr>
          </a:p>
          <a:p>
            <a:pPr marL="401955" marR="918210">
              <a:lnSpc>
                <a:spcPts val="1800"/>
              </a:lnSpc>
              <a:spcBef>
                <a:spcPts val="500"/>
              </a:spcBef>
            </a:pPr>
            <a:r>
              <a:rPr lang="el-GR" sz="1700" dirty="0">
                <a:latin typeface="Calibri"/>
                <a:cs typeface="Calibri"/>
              </a:rPr>
              <a:t>Το υποκείμενο των δεδομένων έχει το δικαίωμα να μην υπόκειται σε απόφαση που βασίζεται αποκλειστικά σε αυτοματοποιημένη επεξεργασία, συμπεριλαμβανομένης της κατάρτισης προφίλ, η οποία παράγει έννομα αποτελέσματα που το αφορούν ή το επηρεάζει σημαντικά με παρόμοιο τρόπο</a:t>
            </a:r>
            <a:r>
              <a:rPr sz="1700" spc="-20" dirty="0">
                <a:latin typeface="Calibri"/>
                <a:cs typeface="Calibri"/>
              </a:rPr>
              <a:t>.</a:t>
            </a:r>
            <a:endParaRPr sz="1700" dirty="0">
              <a:latin typeface="Calibri"/>
              <a:cs typeface="Calibri"/>
            </a:endParaRPr>
          </a:p>
          <a:p>
            <a:pPr marL="88900" indent="-76835">
              <a:lnSpc>
                <a:spcPct val="100000"/>
              </a:lnSpc>
              <a:spcBef>
                <a:spcPts val="655"/>
              </a:spcBef>
              <a:buSzPct val="94117"/>
              <a:buFont typeface="Arial"/>
              <a:buChar char="•"/>
              <a:tabLst>
                <a:tab pos="89535" algn="l"/>
              </a:tabLst>
            </a:pPr>
            <a:r>
              <a:rPr lang="el-GR" sz="1700" dirty="0">
                <a:latin typeface="Calibri"/>
                <a:cs typeface="Calibri"/>
              </a:rPr>
              <a:t>Σύμφωνα με την ομάδα εργασίας του άρθρου 29</a:t>
            </a:r>
            <a:r>
              <a:rPr sz="1700" spc="-10" dirty="0">
                <a:latin typeface="Calibri"/>
                <a:cs typeface="Calibri"/>
              </a:rPr>
              <a:t>:</a:t>
            </a:r>
            <a:endParaRPr sz="1700" dirty="0">
              <a:latin typeface="Calibri"/>
              <a:cs typeface="Calibri"/>
            </a:endParaRPr>
          </a:p>
          <a:p>
            <a:pPr marL="401955" marR="5080">
              <a:lnSpc>
                <a:spcPts val="1780"/>
              </a:lnSpc>
              <a:spcBef>
                <a:spcPts val="540"/>
              </a:spcBef>
            </a:pPr>
            <a:r>
              <a:rPr lang="el-GR" sz="1700" dirty="0">
                <a:latin typeface="Calibri"/>
                <a:cs typeface="Calibri"/>
              </a:rPr>
              <a:t>κατά κανόνα, υπάρχει </a:t>
            </a:r>
            <a:r>
              <a:rPr lang="el-GR" sz="1700" b="1" dirty="0">
                <a:latin typeface="Calibri"/>
                <a:cs typeface="Calibri"/>
              </a:rPr>
              <a:t>γενική απαγόρευση </a:t>
            </a:r>
            <a:r>
              <a:rPr lang="el-GR" sz="1700" dirty="0">
                <a:latin typeface="Calibri"/>
                <a:cs typeface="Calibri"/>
              </a:rPr>
              <a:t>της πλήρως αυτοματοποιημένης ατομικής λήψης αποφάσεων, συμπεριλαμβανομένης της δημιουργίας προφίλ που έχει νομικά ή παρόμοια σημαντικά αποτελέσματα.</a:t>
            </a:r>
            <a:r>
              <a:rPr sz="1700" spc="-10" dirty="0">
                <a:latin typeface="Calibri"/>
                <a:cs typeface="Calibri"/>
              </a:rPr>
              <a:t>.</a:t>
            </a:r>
            <a:endParaRPr sz="1700" dirty="0">
              <a:latin typeface="Calibri"/>
              <a:cs typeface="Calibri"/>
            </a:endParaRPr>
          </a:p>
          <a:p>
            <a:pPr>
              <a:lnSpc>
                <a:spcPct val="100000"/>
              </a:lnSpc>
              <a:spcBef>
                <a:spcPts val="5"/>
              </a:spcBef>
            </a:pPr>
            <a:endParaRPr sz="2650" dirty="0">
              <a:latin typeface="Calibri"/>
              <a:cs typeface="Calibri"/>
            </a:endParaRPr>
          </a:p>
          <a:p>
            <a:pPr marL="88900" indent="-76835">
              <a:lnSpc>
                <a:spcPct val="100000"/>
              </a:lnSpc>
              <a:spcBef>
                <a:spcPts val="5"/>
              </a:spcBef>
              <a:buSzPct val="94117"/>
              <a:buFont typeface="Arial"/>
              <a:buChar char="•"/>
              <a:tabLst>
                <a:tab pos="89535" algn="l"/>
              </a:tabLst>
            </a:pPr>
            <a:r>
              <a:rPr lang="el-GR" sz="1700" dirty="0">
                <a:latin typeface="Calibri"/>
                <a:cs typeface="Calibri"/>
              </a:rPr>
              <a:t>Για την εφαρμογή της απαγόρευσης που θεσπίζει το άρθρο 22 (1) απαιτούνται τέσσερις προϋποθέσεις</a:t>
            </a:r>
            <a:r>
              <a:rPr sz="1700" spc="-10" dirty="0">
                <a:latin typeface="Calibri"/>
                <a:cs typeface="Calibri"/>
              </a:rPr>
              <a:t>:</a:t>
            </a:r>
            <a:endParaRPr sz="1700" dirty="0">
              <a:latin typeface="Calibri"/>
              <a:cs typeface="Calibri"/>
            </a:endParaRPr>
          </a:p>
          <a:p>
            <a:pPr marL="450215" indent="-438150">
              <a:lnSpc>
                <a:spcPct val="100000"/>
              </a:lnSpc>
              <a:spcBef>
                <a:spcPts val="670"/>
              </a:spcBef>
              <a:buAutoNum type="arabicParenBoth"/>
              <a:tabLst>
                <a:tab pos="450215" algn="l"/>
                <a:tab pos="450850" algn="l"/>
              </a:tabLst>
            </a:pPr>
            <a:r>
              <a:rPr lang="el-GR" sz="1700" dirty="0">
                <a:latin typeface="Calibri"/>
                <a:cs typeface="Calibri"/>
              </a:rPr>
              <a:t>πρέπει να ληφθεί μια απόφαση</a:t>
            </a:r>
            <a:endParaRPr sz="1700" dirty="0">
              <a:latin typeface="Calibri"/>
              <a:cs typeface="Calibri"/>
            </a:endParaRPr>
          </a:p>
          <a:p>
            <a:pPr marL="450215" indent="-438150">
              <a:lnSpc>
                <a:spcPct val="100000"/>
              </a:lnSpc>
              <a:spcBef>
                <a:spcPts val="650"/>
              </a:spcBef>
              <a:buAutoNum type="arabicParenBoth"/>
              <a:tabLst>
                <a:tab pos="450215" algn="l"/>
                <a:tab pos="450850" algn="l"/>
              </a:tabLst>
            </a:pPr>
            <a:r>
              <a:rPr lang="el-GR" sz="1700" dirty="0">
                <a:latin typeface="Calibri"/>
                <a:cs typeface="Calibri"/>
              </a:rPr>
              <a:t>πρέπει να βασίζεται αποκλειστικά σε αυτοματοποιημένη επεξεργασία </a:t>
            </a:r>
            <a:endParaRPr sz="1700" dirty="0">
              <a:latin typeface="Calibri"/>
              <a:cs typeface="Calibri"/>
            </a:endParaRPr>
          </a:p>
          <a:p>
            <a:pPr marL="450215" indent="-438150">
              <a:lnSpc>
                <a:spcPct val="100000"/>
              </a:lnSpc>
              <a:spcBef>
                <a:spcPts val="670"/>
              </a:spcBef>
              <a:buAutoNum type="arabicParenBoth"/>
              <a:tabLst>
                <a:tab pos="450215" algn="l"/>
                <a:tab pos="450850" algn="l"/>
              </a:tabLst>
            </a:pPr>
            <a:r>
              <a:rPr lang="el-GR" sz="1700" dirty="0">
                <a:latin typeface="Calibri"/>
                <a:cs typeface="Calibri"/>
              </a:rPr>
              <a:t>πρέπει να περιλαμβάνει τη κατάρτιση προφίλ</a:t>
            </a:r>
            <a:endParaRPr sz="1700" dirty="0">
              <a:latin typeface="Calibri"/>
              <a:cs typeface="Calibri"/>
            </a:endParaRPr>
          </a:p>
          <a:p>
            <a:pPr marL="450215" indent="-438150">
              <a:lnSpc>
                <a:spcPct val="100000"/>
              </a:lnSpc>
              <a:spcBef>
                <a:spcPts val="650"/>
              </a:spcBef>
              <a:buAutoNum type="arabicParenBoth"/>
              <a:tabLst>
                <a:tab pos="450215" algn="l"/>
                <a:tab pos="450850" algn="l"/>
              </a:tabLst>
            </a:pPr>
            <a:r>
              <a:rPr lang="el-GR" sz="1700" dirty="0">
                <a:latin typeface="Calibri"/>
                <a:cs typeface="Calibri"/>
              </a:rPr>
              <a:t>πρέπει να έχει νομικά ή οποιαδήποτε άλλα σημαντικά αποτελέσματα</a:t>
            </a:r>
            <a:endParaRPr sz="1700" dirty="0">
              <a:latin typeface="Calibri"/>
              <a:cs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2807" y="349250"/>
            <a:ext cx="8603615" cy="1643399"/>
          </a:xfrm>
          <a:prstGeom prst="rect">
            <a:avLst/>
          </a:prstGeom>
        </p:spPr>
        <p:txBody>
          <a:bodyPr vert="horz" wrap="square" lIns="0" tIns="65405" rIns="0" bIns="0" rtlCol="0">
            <a:spAutoFit/>
          </a:bodyPr>
          <a:lstStyle/>
          <a:p>
            <a:pPr marL="12700" marR="5080">
              <a:lnSpc>
                <a:spcPts val="4100"/>
              </a:lnSpc>
              <a:spcBef>
                <a:spcPts val="515"/>
              </a:spcBef>
            </a:pPr>
            <a:r>
              <a:rPr lang="el-GR" dirty="0"/>
              <a:t>Άρθρο</a:t>
            </a:r>
            <a:r>
              <a:rPr spc="-80" dirty="0"/>
              <a:t> </a:t>
            </a:r>
            <a:r>
              <a:rPr dirty="0"/>
              <a:t>22(1)</a:t>
            </a:r>
            <a:r>
              <a:rPr spc="-100" dirty="0"/>
              <a:t> </a:t>
            </a:r>
            <a:r>
              <a:rPr lang="el-GR" dirty="0"/>
              <a:t>ΓΚΠΔ</a:t>
            </a:r>
            <a:r>
              <a:rPr dirty="0"/>
              <a:t>:</a:t>
            </a:r>
            <a:r>
              <a:rPr spc="-100" dirty="0"/>
              <a:t> </a:t>
            </a:r>
            <a:r>
              <a:rPr lang="el-GR" dirty="0"/>
              <a:t>προϋποθέσεις για την απαγόρευση αυτοματοποιημένων αποφάσεων</a:t>
            </a:r>
            <a:endParaRPr spc="-10" dirty="0"/>
          </a:p>
        </p:txBody>
      </p:sp>
      <p:sp>
        <p:nvSpPr>
          <p:cNvPr id="3" name="object 3"/>
          <p:cNvSpPr txBox="1"/>
          <p:nvPr/>
        </p:nvSpPr>
        <p:spPr>
          <a:xfrm>
            <a:off x="932807" y="2101850"/>
            <a:ext cx="8744585" cy="5324919"/>
          </a:xfrm>
          <a:prstGeom prst="rect">
            <a:avLst/>
          </a:prstGeom>
        </p:spPr>
        <p:txBody>
          <a:bodyPr vert="horz" wrap="square" lIns="0" tIns="73660" rIns="0" bIns="0" rtlCol="0">
            <a:spAutoFit/>
          </a:bodyPr>
          <a:lstStyle/>
          <a:p>
            <a:pPr marL="449580" marR="208279" indent="-437515">
              <a:lnSpc>
                <a:spcPct val="78900"/>
              </a:lnSpc>
              <a:spcBef>
                <a:spcPts val="580"/>
              </a:spcBef>
              <a:buAutoNum type="arabicParenBoth"/>
              <a:tabLst>
                <a:tab pos="450215" algn="l"/>
              </a:tabLst>
            </a:pPr>
            <a:r>
              <a:rPr lang="el-GR" sz="1900" b="1" dirty="0">
                <a:latin typeface="Calibri"/>
                <a:cs typeface="Calibri"/>
              </a:rPr>
              <a:t>πρέπει να ληφθεί μια απόφαση</a:t>
            </a:r>
            <a:r>
              <a:rPr sz="1900" b="1" spc="-20" dirty="0">
                <a:latin typeface="Calibri"/>
                <a:cs typeface="Calibri"/>
              </a:rPr>
              <a:t>:</a:t>
            </a:r>
            <a:r>
              <a:rPr sz="1900" b="1" spc="-40" dirty="0">
                <a:latin typeface="Calibri"/>
                <a:cs typeface="Calibri"/>
              </a:rPr>
              <a:t> </a:t>
            </a:r>
            <a:r>
              <a:rPr lang="el-GR" sz="1900" spc="-20" dirty="0">
                <a:latin typeface="Calibri"/>
                <a:cs typeface="Calibri"/>
              </a:rPr>
              <a:t>απαιτεί να ληφθεί μια θέση απέναντι σε ένα πρόσωπο και ότι αυτή βάση αυτής της θέσης είναι πιθανό να υπάρξει κάποια δράση (όπως κατά την ανάθεση μιας πιστωτικής βαθμολογίας</a:t>
            </a:r>
            <a:r>
              <a:rPr sz="1900" spc="-10" dirty="0">
                <a:latin typeface="Calibri"/>
                <a:cs typeface="Calibri"/>
              </a:rPr>
              <a:t>).</a:t>
            </a:r>
            <a:endParaRPr sz="1900" dirty="0">
              <a:latin typeface="Calibri"/>
              <a:cs typeface="Calibri"/>
            </a:endParaRPr>
          </a:p>
          <a:p>
            <a:pPr marL="449580" indent="-437515">
              <a:lnSpc>
                <a:spcPts val="2039"/>
              </a:lnSpc>
              <a:spcBef>
                <a:spcPts val="430"/>
              </a:spcBef>
              <a:buAutoNum type="arabicParenBoth"/>
              <a:tabLst>
                <a:tab pos="449580" algn="l"/>
                <a:tab pos="450215" algn="l"/>
              </a:tabLst>
            </a:pPr>
            <a:r>
              <a:rPr lang="el-GR" sz="1900" b="1" dirty="0">
                <a:latin typeface="Calibri"/>
                <a:cs typeface="Calibri"/>
              </a:rPr>
              <a:t>πρέπει να βασίζεται αποκλειστικά σε αυτοματοποιημένη επεξεργασία </a:t>
            </a:r>
            <a:r>
              <a:rPr sz="1900" b="1" spc="-10" dirty="0">
                <a:latin typeface="Calibri"/>
                <a:cs typeface="Calibri"/>
              </a:rPr>
              <a:t>:</a:t>
            </a:r>
            <a:r>
              <a:rPr sz="1900" b="1" spc="-50" dirty="0">
                <a:latin typeface="Calibri"/>
                <a:cs typeface="Calibri"/>
              </a:rPr>
              <a:t> </a:t>
            </a:r>
            <a:r>
              <a:rPr lang="el-GR" sz="1900" spc="-20" dirty="0">
                <a:latin typeface="Calibri"/>
                <a:cs typeface="Calibri"/>
              </a:rPr>
              <a:t>απαιτεί ότι δεν θα υπάρχει πραγματική ανθρώπινη επιρροή στην έκβαση μιας διαδικασίας λήψης αποφάσεων, ακόμη και αν η τελική απόφαση αποδίδεται επίσημα σε ένα πρόσωπο. Η προϋπόθεση αυτή δεν πληρείται όταν το σύστημα χρησιμοποιείται μόνο ως εργαλείο υποστήριξης αποφάσεων για τους ανθρώπους</a:t>
            </a:r>
            <a:endParaRPr sz="1900" dirty="0">
              <a:latin typeface="Calibri"/>
              <a:cs typeface="Calibri"/>
            </a:endParaRPr>
          </a:p>
          <a:p>
            <a:pPr marL="449580" marR="408940" indent="-437515">
              <a:lnSpc>
                <a:spcPct val="78900"/>
              </a:lnSpc>
              <a:spcBef>
                <a:spcPts val="890"/>
              </a:spcBef>
              <a:buAutoNum type="arabicParenBoth" startAt="3"/>
              <a:tabLst>
                <a:tab pos="450215" algn="l"/>
              </a:tabLst>
            </a:pPr>
            <a:r>
              <a:rPr lang="el-GR" sz="1900" b="1" spc="-10" dirty="0">
                <a:latin typeface="Calibri"/>
                <a:cs typeface="Calibri"/>
              </a:rPr>
              <a:t>πρέπει να περιλαμβάνει την κατάρτιση προφίλ</a:t>
            </a:r>
            <a:r>
              <a:rPr lang="en-US" sz="1900" b="1" spc="-10" dirty="0">
                <a:latin typeface="Calibri"/>
                <a:cs typeface="Calibri"/>
              </a:rPr>
              <a:t>:</a:t>
            </a:r>
            <a:r>
              <a:rPr lang="en-US" sz="1900" b="1" spc="-40" dirty="0">
                <a:latin typeface="Calibri"/>
                <a:cs typeface="Calibri"/>
              </a:rPr>
              <a:t> </a:t>
            </a:r>
            <a:r>
              <a:rPr lang="el-GR" sz="1900" spc="-20" dirty="0">
                <a:latin typeface="Calibri"/>
                <a:cs typeface="Calibri"/>
              </a:rPr>
              <a:t>απαιτεί ότι η αυτοματοποιημένη επεξεργασία που καθορίζει την απόφαση περιλαμβάνει την κατάρτιση προφίλ. (Μπορεί να προταθεί διαφορετική ερμηνεία της προϋπόθεσης, αλλά η αιτιολογική σκέψη 71 φαίνεται να επιβεβαιώνει την πρώτη ερμηνεία</a:t>
            </a:r>
            <a:r>
              <a:rPr lang="en-US" sz="1900" spc="-10" dirty="0">
                <a:latin typeface="Calibri"/>
                <a:cs typeface="Calibri"/>
              </a:rPr>
              <a:t>)</a:t>
            </a:r>
            <a:endParaRPr lang="en-US" sz="1900" dirty="0">
              <a:latin typeface="Calibri"/>
              <a:cs typeface="Calibri"/>
            </a:endParaRPr>
          </a:p>
          <a:p>
            <a:pPr marL="450215" marR="379095" indent="-438150" algn="just">
              <a:lnSpc>
                <a:spcPct val="78900"/>
              </a:lnSpc>
              <a:spcBef>
                <a:spcPts val="790"/>
              </a:spcBef>
              <a:buAutoNum type="arabicParenBoth" startAt="3"/>
              <a:tabLst>
                <a:tab pos="450215" algn="l"/>
              </a:tabLst>
            </a:pPr>
            <a:r>
              <a:rPr lang="el-GR" sz="1900" b="1" dirty="0">
                <a:latin typeface="Calibri"/>
                <a:cs typeface="Calibri"/>
              </a:rPr>
              <a:t>Πρέπει να έχει νομικά ή οποιαδήποτε άλλα σημαντικά αποτελέσματα </a:t>
            </a:r>
            <a:r>
              <a:rPr lang="en-US" sz="1900" b="1" spc="-20" dirty="0">
                <a:latin typeface="Calibri"/>
                <a:cs typeface="Calibri"/>
              </a:rPr>
              <a:t>:</a:t>
            </a:r>
            <a:r>
              <a:rPr lang="el-GR" sz="1900" b="1" spc="-20" dirty="0">
                <a:latin typeface="Calibri"/>
                <a:cs typeface="Calibri"/>
              </a:rPr>
              <a:t> </a:t>
            </a:r>
            <a:r>
              <a:rPr lang="el-GR" sz="1900" spc="-20" dirty="0">
                <a:latin typeface="Calibri"/>
                <a:cs typeface="Calibri"/>
              </a:rPr>
              <a:t>Στην αιτιολογική σκέψη (71) αναφέρονται τα ακόλουθα παραδείγματα αποφάσεων με σημαντικές επιπτώσεις: "η αυτόματη απόρριψη μιας ηλεκτρονικής αίτησης πίστωσης ή οι πρακτικές ηλεκτρονικής πρόσληψης«. </a:t>
            </a:r>
            <a:r>
              <a:rPr lang="el-GR" sz="1900" dirty="0">
                <a:latin typeface="Calibri"/>
                <a:cs typeface="Calibri"/>
              </a:rPr>
              <a:t>Έχει υποστηριχθεί ότι οι επιπτώσεις αυτές δεν μπορεί να είναι απλώς συναισθηματικές και ότι συνήθως δεν προκαλούνται από στοχευμένη διαφήμιση, εκτός εάν "η διαφήμιση περιλαμβάνει κατάφωρα αθέμιτες διακρίσεις με τη μορφή διαδικτυακής επένδυσης και η διάκριση έχει μη αναστρέψιμες συνέπειες".</a:t>
            </a:r>
            <a:endParaRPr lang="en-US" sz="1900" dirty="0">
              <a:latin typeface="Calibri"/>
              <a:cs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544650"/>
            <a:ext cx="9063070" cy="1117614"/>
          </a:xfrm>
          <a:prstGeom prst="rect">
            <a:avLst/>
          </a:prstGeom>
        </p:spPr>
        <p:txBody>
          <a:bodyPr vert="horz" wrap="square" lIns="0" tIns="65405" rIns="0" bIns="0" rtlCol="0">
            <a:spAutoFit/>
          </a:bodyPr>
          <a:lstStyle/>
          <a:p>
            <a:pPr marL="12700" marR="5080">
              <a:lnSpc>
                <a:spcPts val="4100"/>
              </a:lnSpc>
              <a:spcBef>
                <a:spcPts val="515"/>
              </a:spcBef>
            </a:pPr>
            <a:r>
              <a:rPr lang="el-GR" sz="3600" dirty="0"/>
              <a:t>Άρθρο</a:t>
            </a:r>
            <a:r>
              <a:rPr sz="3600" spc="-30" dirty="0"/>
              <a:t> </a:t>
            </a:r>
            <a:r>
              <a:rPr sz="3600" dirty="0"/>
              <a:t>21</a:t>
            </a:r>
            <a:r>
              <a:rPr sz="3600" spc="-45" dirty="0"/>
              <a:t> </a:t>
            </a:r>
            <a:r>
              <a:rPr sz="3600" dirty="0"/>
              <a:t>(1)</a:t>
            </a:r>
            <a:r>
              <a:rPr sz="3600" spc="-55" dirty="0"/>
              <a:t> </a:t>
            </a:r>
            <a:r>
              <a:rPr lang="el-GR" sz="3600" dirty="0"/>
              <a:t>και</a:t>
            </a:r>
            <a:r>
              <a:rPr sz="3600" spc="-40" dirty="0"/>
              <a:t> </a:t>
            </a:r>
            <a:r>
              <a:rPr sz="3600" dirty="0"/>
              <a:t>(2):</a:t>
            </a:r>
            <a:r>
              <a:rPr sz="3600" spc="-60" dirty="0"/>
              <a:t> </a:t>
            </a:r>
            <a:r>
              <a:rPr lang="el-GR" sz="3600" dirty="0"/>
              <a:t>Ένσταση στην κατάρτιση προφίλ και στο άμεσο μάρκετινγκ</a:t>
            </a:r>
            <a:endParaRPr sz="3600" spc="-10" dirty="0"/>
          </a:p>
        </p:txBody>
      </p:sp>
      <p:sp>
        <p:nvSpPr>
          <p:cNvPr id="3" name="object 3"/>
          <p:cNvSpPr txBox="1"/>
          <p:nvPr/>
        </p:nvSpPr>
        <p:spPr>
          <a:xfrm>
            <a:off x="964056" y="1612975"/>
            <a:ext cx="7904480" cy="1490088"/>
          </a:xfrm>
          <a:prstGeom prst="rect">
            <a:avLst/>
          </a:prstGeom>
        </p:spPr>
        <p:txBody>
          <a:bodyPr vert="horz" wrap="square" lIns="0" tIns="12700" rIns="0" bIns="0" rtlCol="0">
            <a:spAutoFit/>
          </a:bodyPr>
          <a:lstStyle/>
          <a:p>
            <a:pPr marL="97790" indent="-85725">
              <a:lnSpc>
                <a:spcPts val="2190"/>
              </a:lnSpc>
              <a:spcBef>
                <a:spcPts val="100"/>
              </a:spcBef>
              <a:buSzPct val="94736"/>
              <a:buFont typeface="Arial"/>
              <a:buChar char="•"/>
              <a:tabLst>
                <a:tab pos="98425" algn="l"/>
              </a:tabLst>
            </a:pPr>
            <a:r>
              <a:rPr lang="el-GR" spc="-10" dirty="0">
                <a:latin typeface="Calibri"/>
                <a:cs typeface="Calibri"/>
              </a:rPr>
              <a:t>Το άρθρο</a:t>
            </a:r>
            <a:r>
              <a:rPr spc="-65" dirty="0">
                <a:latin typeface="Calibri"/>
                <a:cs typeface="Calibri"/>
              </a:rPr>
              <a:t> </a:t>
            </a:r>
            <a:r>
              <a:rPr dirty="0">
                <a:latin typeface="Calibri"/>
                <a:cs typeface="Calibri"/>
              </a:rPr>
              <a:t>21</a:t>
            </a:r>
            <a:r>
              <a:rPr spc="-65" dirty="0">
                <a:latin typeface="Calibri"/>
                <a:cs typeface="Calibri"/>
              </a:rPr>
              <a:t> </a:t>
            </a:r>
            <a:r>
              <a:rPr dirty="0">
                <a:latin typeface="Calibri"/>
                <a:cs typeface="Calibri"/>
              </a:rPr>
              <a:t>(1)</a:t>
            </a:r>
            <a:r>
              <a:rPr spc="-65" dirty="0">
                <a:latin typeface="Calibri"/>
                <a:cs typeface="Calibri"/>
              </a:rPr>
              <a:t> </a:t>
            </a:r>
            <a:r>
              <a:rPr lang="el-GR" spc="-10" dirty="0">
                <a:latin typeface="Calibri"/>
                <a:cs typeface="Calibri"/>
              </a:rPr>
              <a:t>ορίζει ότι το δικαίωμα αντίρρησης ισχύει επίσης για την κατάρτιση προφίλ</a:t>
            </a:r>
            <a:r>
              <a:rPr spc="-10" dirty="0">
                <a:latin typeface="Calibri"/>
                <a:cs typeface="Calibri"/>
              </a:rPr>
              <a:t>:</a:t>
            </a:r>
            <a:endParaRPr dirty="0">
              <a:latin typeface="Calibri"/>
              <a:cs typeface="Calibri"/>
            </a:endParaRPr>
          </a:p>
          <a:p>
            <a:pPr marL="473709" lvl="1" indent="-72390">
              <a:lnSpc>
                <a:spcPts val="1830"/>
              </a:lnSpc>
              <a:buSzPct val="93750"/>
              <a:buFont typeface="Arial"/>
              <a:buChar char="•"/>
              <a:tabLst>
                <a:tab pos="474345" algn="l"/>
              </a:tabLst>
            </a:pPr>
            <a:r>
              <a:rPr lang="el-GR" sz="1400" dirty="0">
                <a:latin typeface="Calibri"/>
                <a:cs typeface="Calibri"/>
              </a:rPr>
              <a:t>Το υποκείμενο των δεδομένων έχει δικαίωμα να αντιταχθεί, για λόγους που σχετίζονται με την ιδιαίτερη κατάστασή του, ανά πάσα στιγμή στην επεξεργασία δεδομένων προσωπικού χαρακτήρα που το αφορούν και η οποία βασίζεται στο άρθρο 6 (1) σημείο ε) ή </a:t>
            </a:r>
            <a:r>
              <a:rPr lang="el-GR" sz="1400" dirty="0" err="1">
                <a:latin typeface="Calibri"/>
                <a:cs typeface="Calibri"/>
              </a:rPr>
              <a:t>στ</a:t>
            </a:r>
            <a:r>
              <a:rPr lang="el-GR" sz="1400" dirty="0">
                <a:latin typeface="Calibri"/>
                <a:cs typeface="Calibri"/>
              </a:rPr>
              <a:t>), συμπεριλαμβανομένης της κατάρτισης προφίλ που βασίζεται στις εν λόγω διατάξεις</a:t>
            </a:r>
            <a:endParaRPr sz="1400" dirty="0">
              <a:latin typeface="Calibri"/>
              <a:cs typeface="Calibri"/>
            </a:endParaRPr>
          </a:p>
        </p:txBody>
      </p:sp>
      <p:sp>
        <p:nvSpPr>
          <p:cNvPr id="6" name="object 6"/>
          <p:cNvSpPr txBox="1"/>
          <p:nvPr/>
        </p:nvSpPr>
        <p:spPr>
          <a:xfrm>
            <a:off x="931830" y="3330440"/>
            <a:ext cx="8560276" cy="566822"/>
          </a:xfrm>
          <a:prstGeom prst="rect">
            <a:avLst/>
          </a:prstGeom>
        </p:spPr>
        <p:txBody>
          <a:bodyPr vert="horz" wrap="square" lIns="0" tIns="12700" rIns="0" bIns="0" rtlCol="0">
            <a:spAutoFit/>
          </a:bodyPr>
          <a:lstStyle/>
          <a:p>
            <a:pPr marL="97790" indent="-85725">
              <a:lnSpc>
                <a:spcPct val="100000"/>
              </a:lnSpc>
              <a:spcBef>
                <a:spcPts val="100"/>
              </a:spcBef>
              <a:buSzPct val="94736"/>
              <a:buFont typeface="Arial"/>
              <a:buChar char="•"/>
              <a:tabLst>
                <a:tab pos="98425" algn="l"/>
              </a:tabLst>
            </a:pPr>
            <a:r>
              <a:rPr lang="el-GR" spc="-10" dirty="0">
                <a:latin typeface="Calibri"/>
                <a:cs typeface="Calibri"/>
              </a:rPr>
              <a:t>Η κατάρτιση προφίλ στο πλαίσιο του άμεσου μάρκετινγκ εξετάζεται στο Άρθρο 21 (2), το οποίο αναγνωρίζει ένα ανεπιφύλακτο δικαίωμα αντίρρησης</a:t>
            </a:r>
            <a:endParaRPr dirty="0">
              <a:latin typeface="Calibri"/>
              <a:cs typeface="Calibri"/>
            </a:endParaRPr>
          </a:p>
        </p:txBody>
      </p:sp>
      <p:sp>
        <p:nvSpPr>
          <p:cNvPr id="8" name="object 8"/>
          <p:cNvSpPr txBox="1"/>
          <p:nvPr/>
        </p:nvSpPr>
        <p:spPr>
          <a:xfrm>
            <a:off x="1114948" y="3966155"/>
            <a:ext cx="8194040" cy="1090042"/>
          </a:xfrm>
          <a:prstGeom prst="rect">
            <a:avLst/>
          </a:prstGeom>
        </p:spPr>
        <p:txBody>
          <a:bodyPr vert="horz" wrap="square" lIns="0" tIns="12700" rIns="0" bIns="0" rtlCol="0">
            <a:spAutoFit/>
          </a:bodyPr>
          <a:lstStyle/>
          <a:p>
            <a:pPr marL="84455" indent="-72390">
              <a:lnSpc>
                <a:spcPct val="100000"/>
              </a:lnSpc>
              <a:spcBef>
                <a:spcPts val="100"/>
              </a:spcBef>
              <a:buSzPct val="93750"/>
              <a:buFont typeface="Arial"/>
              <a:buChar char="•"/>
              <a:tabLst>
                <a:tab pos="85090" algn="l"/>
              </a:tabLst>
            </a:pPr>
            <a:r>
              <a:rPr lang="el-GR" sz="1400" dirty="0">
                <a:latin typeface="Calibri"/>
                <a:cs typeface="Calibri"/>
              </a:rPr>
              <a:t>Όταν τα δεδομένα προσωπικού χαρακτήρα υποβάλλονται σε επεξεργασία για σκοπούς άμεσης εμπορικής προώθησης, το υποκείμενο των δεδομένων έχει το δικαίωμα να αντιταχθεί ανά πάσα στιγμή στην επεξεργασία δεδομένων προσωπικού χαρακτήρα που το αφορούν για την εν λόγω εμπορική προώθηση, η οποία περιλαμβάνει την κατάρτιση προφίλ στο βαθμό που αυτή συνδέεται με την εν λόγω άμεση εμπορική προώθηση</a:t>
            </a:r>
            <a:endParaRPr sz="1400" dirty="0">
              <a:latin typeface="Calibri"/>
              <a:cs typeface="Calibri"/>
            </a:endParaRPr>
          </a:p>
        </p:txBody>
      </p:sp>
      <p:sp>
        <p:nvSpPr>
          <p:cNvPr id="10" name="object 10"/>
          <p:cNvSpPr txBox="1"/>
          <p:nvPr/>
        </p:nvSpPr>
        <p:spPr>
          <a:xfrm>
            <a:off x="1109947" y="5125090"/>
            <a:ext cx="7822565" cy="874598"/>
          </a:xfrm>
          <a:prstGeom prst="rect">
            <a:avLst/>
          </a:prstGeom>
        </p:spPr>
        <p:txBody>
          <a:bodyPr vert="horz" wrap="square" lIns="0" tIns="12700" rIns="0" bIns="0" rtlCol="0">
            <a:spAutoFit/>
          </a:bodyPr>
          <a:lstStyle/>
          <a:p>
            <a:pPr marL="97790" indent="-85725">
              <a:lnSpc>
                <a:spcPct val="100000"/>
              </a:lnSpc>
              <a:spcBef>
                <a:spcPts val="100"/>
              </a:spcBef>
              <a:buSzPct val="94736"/>
              <a:buFont typeface="Arial"/>
              <a:buChar char="•"/>
              <a:tabLst>
                <a:tab pos="98425" algn="l"/>
              </a:tabLst>
            </a:pPr>
            <a:r>
              <a:rPr lang="el-GR" sz="1400" dirty="0">
                <a:latin typeface="Calibri"/>
                <a:cs typeface="Calibri"/>
              </a:rPr>
              <a:t>Αυτό σημαίνει ότι το υποκείμενο των δεδομένων δεν χρειάζεται να επικαλείται ειδικούς λόγους όταν αντιτίθεται στην επεξεργασία για σκοπούς άμεσης εμπορικής προώθησης και ότι οι σκοποί αυτοί δεν μπορούν να είναι "επιτακτικοί νόμιμοι λόγοι για την επεξεργασία που υπερισχύουν των συμφερόντων, των δικαιωμάτων και των ελευθεριών του υποκειμένου των δεδομένων</a:t>
            </a:r>
            <a:endParaRPr sz="1400" dirty="0">
              <a:latin typeface="Calibri"/>
              <a:cs typeface="Calibri"/>
            </a:endParaRPr>
          </a:p>
        </p:txBody>
      </p:sp>
      <p:sp>
        <p:nvSpPr>
          <p:cNvPr id="14" name="object 14"/>
          <p:cNvSpPr txBox="1"/>
          <p:nvPr/>
        </p:nvSpPr>
        <p:spPr>
          <a:xfrm>
            <a:off x="1109947" y="6116532"/>
            <a:ext cx="8178800" cy="874598"/>
          </a:xfrm>
          <a:prstGeom prst="rect">
            <a:avLst/>
          </a:prstGeom>
        </p:spPr>
        <p:txBody>
          <a:bodyPr vert="horz" wrap="square" lIns="0" tIns="12700" rIns="0" bIns="0" rtlCol="0">
            <a:spAutoFit/>
          </a:bodyPr>
          <a:lstStyle/>
          <a:p>
            <a:pPr marL="97790" indent="-85725">
              <a:lnSpc>
                <a:spcPct val="100000"/>
              </a:lnSpc>
              <a:spcBef>
                <a:spcPts val="100"/>
              </a:spcBef>
              <a:buSzPct val="94736"/>
              <a:buFont typeface="Arial"/>
              <a:buChar char="•"/>
              <a:tabLst>
                <a:tab pos="98425" algn="l"/>
              </a:tabLst>
            </a:pPr>
            <a:r>
              <a:rPr lang="el-GR" sz="1400" spc="-10" dirty="0">
                <a:latin typeface="Calibri"/>
                <a:cs typeface="Calibri"/>
              </a:rPr>
              <a:t>Δεδομένης της σημασίας της δημιουργίας προφίλ για σκοπούς μάρκετινγκ, το ανεπιφύλακτο δικαίωμα εναντίωσης στην εν λόγω επεξεργασία είναι ιδιαίτερα σημαντικό για την αυτοπροστασία των υποκειμένων των δεδομένων. Οι υπεύθυνοι επεξεργασίας θα πρέπει να υποχρεούνται να παρέχουν εύκολους, διαισθητικούς και τυποποιημένους τρόπους για τη διευκόλυνση της άσκησης αυτού του δικαιώματος</a:t>
            </a:r>
            <a:endParaRPr sz="1400" dirty="0">
              <a:latin typeface="Calibri"/>
              <a:cs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1" y="958850"/>
            <a:ext cx="8570594" cy="1150956"/>
          </a:xfrm>
          <a:prstGeom prst="rect">
            <a:avLst/>
          </a:prstGeom>
        </p:spPr>
        <p:txBody>
          <a:bodyPr vert="horz" wrap="square" lIns="0" tIns="12065" rIns="0" bIns="0" rtlCol="0">
            <a:spAutoFit/>
          </a:bodyPr>
          <a:lstStyle/>
          <a:p>
            <a:pPr marL="12700" algn="l">
              <a:lnSpc>
                <a:spcPct val="100000"/>
              </a:lnSpc>
              <a:spcBef>
                <a:spcPts val="95"/>
              </a:spcBef>
            </a:pPr>
            <a:r>
              <a:rPr lang="el-GR" spc="-20" dirty="0"/>
              <a:t>Πληροφορίες σχετικά με την αυτοματοποιημένη λήψη αποφάσεων</a:t>
            </a:r>
            <a:endParaRPr spc="-10" dirty="0"/>
          </a:p>
        </p:txBody>
      </p:sp>
      <p:sp>
        <p:nvSpPr>
          <p:cNvPr id="3" name="object 3"/>
          <p:cNvSpPr txBox="1"/>
          <p:nvPr/>
        </p:nvSpPr>
        <p:spPr>
          <a:xfrm>
            <a:off x="931830" y="2343993"/>
            <a:ext cx="8570595" cy="4315349"/>
          </a:xfrm>
          <a:prstGeom prst="rect">
            <a:avLst/>
          </a:prstGeom>
        </p:spPr>
        <p:txBody>
          <a:bodyPr vert="horz" wrap="square" lIns="0" tIns="83820" rIns="0" bIns="0" rtlCol="0">
            <a:spAutoFit/>
          </a:bodyPr>
          <a:lstStyle/>
          <a:p>
            <a:pPr marL="12700" marR="255904">
              <a:lnSpc>
                <a:spcPts val="2300"/>
              </a:lnSpc>
              <a:spcBef>
                <a:spcPts val="660"/>
              </a:spcBef>
            </a:pPr>
            <a:r>
              <a:rPr lang="el-GR" sz="2400" dirty="0">
                <a:latin typeface="Calibri"/>
                <a:cs typeface="Calibri"/>
              </a:rPr>
              <a:t>Τα άρθρα</a:t>
            </a:r>
            <a:r>
              <a:rPr sz="2400" spc="-65" dirty="0">
                <a:latin typeface="Calibri"/>
                <a:cs typeface="Calibri"/>
              </a:rPr>
              <a:t> </a:t>
            </a:r>
            <a:r>
              <a:rPr sz="2400" dirty="0">
                <a:latin typeface="Calibri"/>
                <a:cs typeface="Calibri"/>
              </a:rPr>
              <a:t>13(2)(f)</a:t>
            </a:r>
            <a:r>
              <a:rPr sz="2400" spc="-55" dirty="0">
                <a:latin typeface="Calibri"/>
                <a:cs typeface="Calibri"/>
              </a:rPr>
              <a:t> </a:t>
            </a:r>
            <a:r>
              <a:rPr lang="el-GR" sz="2400" dirty="0">
                <a:latin typeface="Calibri"/>
                <a:cs typeface="Calibri"/>
              </a:rPr>
              <a:t>και</a:t>
            </a:r>
            <a:r>
              <a:rPr sz="2400" spc="-60" dirty="0">
                <a:latin typeface="Calibri"/>
                <a:cs typeface="Calibri"/>
              </a:rPr>
              <a:t> </a:t>
            </a:r>
            <a:r>
              <a:rPr sz="2400" dirty="0">
                <a:latin typeface="Calibri"/>
                <a:cs typeface="Calibri"/>
              </a:rPr>
              <a:t>14(2)(g)</a:t>
            </a:r>
            <a:r>
              <a:rPr sz="2400" spc="-55" dirty="0">
                <a:latin typeface="Calibri"/>
                <a:cs typeface="Calibri"/>
              </a:rPr>
              <a:t> </a:t>
            </a:r>
            <a:r>
              <a:rPr lang="el-GR" sz="2400" dirty="0">
                <a:latin typeface="Calibri"/>
                <a:cs typeface="Calibri"/>
              </a:rPr>
              <a:t>του ΓΚΠΔ</a:t>
            </a:r>
            <a:r>
              <a:rPr sz="2400" spc="-60" dirty="0">
                <a:latin typeface="Calibri"/>
                <a:cs typeface="Calibri"/>
              </a:rPr>
              <a:t> </a:t>
            </a:r>
            <a:r>
              <a:rPr lang="el-GR" sz="2400" dirty="0">
                <a:latin typeface="Calibri"/>
                <a:cs typeface="Calibri"/>
              </a:rPr>
              <a:t>ασχολούνται με μια βασική πτυχή των εφαρμογών ΤΝ, δηλαδή την αυτοματοποιημένη λήψη αποφάσεων. Ο υπεύθυνος επεξεργασίας έχει την υποχρέωση να παρέχει: </a:t>
            </a:r>
            <a:endParaRPr sz="2400" dirty="0">
              <a:latin typeface="Calibri"/>
              <a:cs typeface="Calibri"/>
            </a:endParaRPr>
          </a:p>
          <a:p>
            <a:pPr>
              <a:lnSpc>
                <a:spcPct val="100000"/>
              </a:lnSpc>
              <a:spcBef>
                <a:spcPts val="5"/>
              </a:spcBef>
            </a:pPr>
            <a:endParaRPr sz="3200" dirty="0">
              <a:latin typeface="Calibri"/>
              <a:cs typeface="Calibri"/>
            </a:endParaRPr>
          </a:p>
          <a:p>
            <a:pPr marL="12700" marR="104775" indent="779145" algn="just">
              <a:lnSpc>
                <a:spcPct val="80000"/>
              </a:lnSpc>
              <a:spcBef>
                <a:spcPts val="5"/>
              </a:spcBef>
              <a:buAutoNum type="alphaLcParenBoth"/>
              <a:tabLst>
                <a:tab pos="791845" algn="l"/>
              </a:tabLst>
            </a:pPr>
            <a:r>
              <a:rPr lang="el-GR" sz="2400" spc="-10" dirty="0">
                <a:latin typeface="Calibri"/>
                <a:cs typeface="Calibri"/>
              </a:rPr>
              <a:t>πληροφορίες σχετικά με </a:t>
            </a:r>
            <a:r>
              <a:rPr sz="2400" dirty="0">
                <a:latin typeface="Calibri"/>
                <a:cs typeface="Calibri"/>
              </a:rPr>
              <a:t>“</a:t>
            </a:r>
            <a:r>
              <a:rPr lang="el-GR" sz="2400" b="1" dirty="0">
                <a:latin typeface="Calibri"/>
                <a:cs typeface="Calibri"/>
              </a:rPr>
              <a:t>την ύπαρξη αυτοματοποιημένης λήψης αποφάσεων</a:t>
            </a:r>
            <a:r>
              <a:rPr sz="2400" spc="-10" dirty="0">
                <a:latin typeface="Calibri"/>
                <a:cs typeface="Calibri"/>
              </a:rPr>
              <a:t>, </a:t>
            </a:r>
            <a:r>
              <a:rPr lang="el-GR" sz="2400" dirty="0">
                <a:latin typeface="Calibri"/>
                <a:cs typeface="Calibri"/>
              </a:rPr>
              <a:t>συμπεριλαμβανομένης της δημιουργίας προφίλ, όπως αναφέρεται στο άρθρο </a:t>
            </a:r>
            <a:r>
              <a:rPr sz="2400" dirty="0">
                <a:latin typeface="Calibri"/>
                <a:cs typeface="Calibri"/>
              </a:rPr>
              <a:t>22(1)”</a:t>
            </a:r>
            <a:r>
              <a:rPr sz="2400" spc="-70" dirty="0">
                <a:latin typeface="Calibri"/>
                <a:cs typeface="Calibri"/>
              </a:rPr>
              <a:t> </a:t>
            </a:r>
            <a:r>
              <a:rPr lang="el-GR" sz="2400" spc="-25" dirty="0">
                <a:latin typeface="Calibri"/>
                <a:cs typeface="Calibri"/>
              </a:rPr>
              <a:t>και</a:t>
            </a:r>
            <a:endParaRPr sz="2400" dirty="0">
              <a:latin typeface="Calibri"/>
              <a:cs typeface="Calibri"/>
            </a:endParaRPr>
          </a:p>
          <a:p>
            <a:pPr>
              <a:lnSpc>
                <a:spcPct val="100000"/>
              </a:lnSpc>
              <a:spcBef>
                <a:spcPts val="25"/>
              </a:spcBef>
              <a:buFont typeface="Calibri"/>
              <a:buAutoNum type="alphaLcParenBoth"/>
            </a:pPr>
            <a:endParaRPr sz="3150" dirty="0">
              <a:latin typeface="Calibri"/>
              <a:cs typeface="Calibri"/>
            </a:endParaRPr>
          </a:p>
          <a:p>
            <a:pPr marL="12700" marR="5080" indent="847725" algn="just">
              <a:lnSpc>
                <a:spcPts val="2300"/>
              </a:lnSpc>
              <a:buAutoNum type="alphaLcParenBoth"/>
              <a:tabLst>
                <a:tab pos="860425" algn="l"/>
              </a:tabLst>
            </a:pPr>
            <a:r>
              <a:rPr sz="2400" dirty="0">
                <a:latin typeface="Calibri"/>
                <a:cs typeface="Calibri"/>
              </a:rPr>
              <a:t>“</a:t>
            </a:r>
            <a:r>
              <a:rPr lang="el-GR" sz="2400" dirty="0">
                <a:latin typeface="Calibri"/>
                <a:cs typeface="Calibri"/>
              </a:rPr>
              <a:t>τουλάχιστον σε αυτές τις περιπτώσεις ουσιαστική πληροφόρηση σχετικά με τη </a:t>
            </a:r>
            <a:r>
              <a:rPr lang="el-GR" sz="2400" b="1" dirty="0">
                <a:latin typeface="Calibri"/>
                <a:cs typeface="Calibri"/>
              </a:rPr>
              <a:t>σχετιζόμενη λογική</a:t>
            </a:r>
            <a:r>
              <a:rPr lang="el-GR" sz="2400" dirty="0">
                <a:latin typeface="Calibri"/>
                <a:cs typeface="Calibri"/>
              </a:rPr>
              <a:t>, καθώς και τη σημασία και τις προβλεπόμενες </a:t>
            </a:r>
            <a:r>
              <a:rPr lang="el-GR" sz="2400" b="1" dirty="0">
                <a:latin typeface="Calibri"/>
                <a:cs typeface="Calibri"/>
              </a:rPr>
              <a:t>συνέπειες</a:t>
            </a:r>
            <a:r>
              <a:rPr lang="el-GR" sz="2400" dirty="0">
                <a:latin typeface="Calibri"/>
                <a:cs typeface="Calibri"/>
              </a:rPr>
              <a:t> της εν λόγω επεξεργασίας για το υποκείμενο των δεδομένων</a:t>
            </a:r>
            <a:r>
              <a:rPr sz="2400" spc="-10" dirty="0">
                <a:latin typeface="Calibri"/>
                <a:cs typeface="Calibri"/>
              </a:rPr>
              <a:t>.”</a:t>
            </a:r>
            <a:endParaRPr sz="2400" dirty="0">
              <a:latin typeface="Calibri"/>
              <a:cs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4276" y="313328"/>
            <a:ext cx="8534738" cy="997068"/>
          </a:xfrm>
          <a:prstGeom prst="rect">
            <a:avLst/>
          </a:prstGeom>
        </p:spPr>
        <p:txBody>
          <a:bodyPr vert="horz" wrap="square" lIns="0" tIns="12065" rIns="0" bIns="0" rtlCol="0">
            <a:spAutoFit/>
          </a:bodyPr>
          <a:lstStyle/>
          <a:p>
            <a:pPr marL="12700" algn="ctr">
              <a:lnSpc>
                <a:spcPct val="100000"/>
              </a:lnSpc>
              <a:spcBef>
                <a:spcPts val="95"/>
              </a:spcBef>
            </a:pPr>
            <a:r>
              <a:rPr lang="el-GR" sz="3200" spc="-20" dirty="0"/>
              <a:t>Πληροφορίες σχετικά με την αυτοματοποιημένη λήψη αποφάσεων</a:t>
            </a:r>
            <a:endParaRPr sz="3200" spc="-10" dirty="0"/>
          </a:p>
        </p:txBody>
      </p:sp>
      <p:sp>
        <p:nvSpPr>
          <p:cNvPr id="3" name="object 3"/>
          <p:cNvSpPr txBox="1"/>
          <p:nvPr/>
        </p:nvSpPr>
        <p:spPr>
          <a:xfrm>
            <a:off x="644843" y="1310396"/>
            <a:ext cx="8704172" cy="1320874"/>
          </a:xfrm>
          <a:prstGeom prst="rect">
            <a:avLst/>
          </a:prstGeom>
        </p:spPr>
        <p:txBody>
          <a:bodyPr vert="horz" wrap="square" lIns="0" tIns="12700" rIns="0" bIns="0" rtlCol="0">
            <a:spAutoFit/>
          </a:bodyPr>
          <a:lstStyle/>
          <a:p>
            <a:pPr marL="88900" indent="-76835" algn="just">
              <a:lnSpc>
                <a:spcPct val="100000"/>
              </a:lnSpc>
              <a:spcBef>
                <a:spcPts val="100"/>
              </a:spcBef>
              <a:buSzPct val="94117"/>
              <a:buFont typeface="Arial"/>
              <a:buChar char="•"/>
              <a:tabLst>
                <a:tab pos="89535" algn="l"/>
                <a:tab pos="2028825" algn="l"/>
              </a:tabLst>
            </a:pPr>
            <a:r>
              <a:rPr lang="el-GR" sz="1700" b="1" dirty="0">
                <a:solidFill>
                  <a:srgbClr val="C00000"/>
                </a:solidFill>
                <a:latin typeface="Calibri"/>
                <a:cs typeface="Calibri"/>
              </a:rPr>
              <a:t>Οι επιστήμονες της πληροφορικής </a:t>
            </a:r>
            <a:r>
              <a:rPr lang="el-GR" sz="1700" dirty="0">
                <a:latin typeface="Calibri"/>
                <a:cs typeface="Calibri"/>
              </a:rPr>
              <a:t>έχουν επικεντρωθεί στην τεχνολογική δυνατότητα παροχής κατανοητών μοντέλων αδιαφανών συστημάτων ΤΝ (και, ειδικότερα, βαθιών νευρωνικών δικτύων), δηλαδή μοντέλων της λειτουργίας τέτοιων συστημάτων που μπορούν να γίνουν κατανοητά από εμπειρογνώμονες. Για παράδειγμα, τα ακόλουθα είδη επεξηγήσεων βρίσκονται στον πυρήνα της τρέχουσας έρευνας για την ερμηνεύσιμη ΤΝ</a:t>
            </a:r>
            <a:endParaRPr sz="1700" dirty="0">
              <a:latin typeface="Calibri"/>
              <a:cs typeface="Calibri"/>
            </a:endParaRPr>
          </a:p>
        </p:txBody>
      </p:sp>
      <p:sp>
        <p:nvSpPr>
          <p:cNvPr id="7" name="object 7"/>
          <p:cNvSpPr txBox="1"/>
          <p:nvPr/>
        </p:nvSpPr>
        <p:spPr>
          <a:xfrm>
            <a:off x="797389" y="2738822"/>
            <a:ext cx="8551625" cy="2983830"/>
          </a:xfrm>
          <a:prstGeom prst="rect">
            <a:avLst/>
          </a:prstGeom>
        </p:spPr>
        <p:txBody>
          <a:bodyPr vert="horz" wrap="square" lIns="0" tIns="73660" rIns="0" bIns="0" rtlCol="0">
            <a:spAutoFit/>
          </a:bodyPr>
          <a:lstStyle/>
          <a:p>
            <a:pPr marL="76200" marR="130810" indent="-64135" algn="just">
              <a:lnSpc>
                <a:spcPct val="71400"/>
              </a:lnSpc>
              <a:spcBef>
                <a:spcPts val="580"/>
              </a:spcBef>
              <a:buSzPct val="92857"/>
              <a:buFont typeface="Arial"/>
              <a:buChar char="•"/>
              <a:tabLst>
                <a:tab pos="207010" algn="l"/>
              </a:tabLst>
            </a:pPr>
            <a:r>
              <a:rPr lang="el-GR" sz="1400" b="1" dirty="0">
                <a:latin typeface="Calibri"/>
                <a:cs typeface="Calibri"/>
              </a:rPr>
              <a:t>Επεξήγηση του μοντέλου</a:t>
            </a:r>
            <a:r>
              <a:rPr sz="1400" dirty="0">
                <a:latin typeface="Calibri"/>
                <a:cs typeface="Calibri"/>
              </a:rPr>
              <a:t>,</a:t>
            </a:r>
            <a:r>
              <a:rPr sz="1400" spc="85" dirty="0">
                <a:latin typeface="Calibri"/>
                <a:cs typeface="Calibri"/>
              </a:rPr>
              <a:t> </a:t>
            </a:r>
            <a:r>
              <a:rPr lang="el-GR" sz="1400" dirty="0">
                <a:latin typeface="Calibri"/>
                <a:cs typeface="Calibri"/>
              </a:rPr>
              <a:t>δηλαδή η συνολική επεξήγηση ενός αδιαφανούς συστήματος ΤΝ μέσω ενός ερμηνεύσιμου και διαφανούς μοντέλου που αποτυπώνει πλήρως τη λογική του αδιαφανούς συστήματος</a:t>
            </a:r>
            <a:r>
              <a:rPr sz="1400" spc="-10" dirty="0">
                <a:latin typeface="Calibri"/>
                <a:cs typeface="Calibri"/>
              </a:rPr>
              <a:t>.</a:t>
            </a:r>
            <a:endParaRPr sz="1400" dirty="0">
              <a:latin typeface="Calibri"/>
              <a:cs typeface="Calibri"/>
            </a:endParaRPr>
          </a:p>
          <a:p>
            <a:pPr marL="12700" marR="171450" algn="just">
              <a:lnSpc>
                <a:spcPct val="71400"/>
              </a:lnSpc>
              <a:spcBef>
                <a:spcPts val="405"/>
              </a:spcBef>
            </a:pPr>
            <a:r>
              <a:rPr sz="1400" dirty="0">
                <a:latin typeface="Calibri"/>
                <a:cs typeface="Calibri"/>
              </a:rPr>
              <a:t>This</a:t>
            </a:r>
            <a:r>
              <a:rPr sz="1400" spc="65" dirty="0">
                <a:latin typeface="Calibri"/>
                <a:cs typeface="Calibri"/>
              </a:rPr>
              <a:t> </a:t>
            </a:r>
            <a:r>
              <a:rPr sz="1400" dirty="0">
                <a:latin typeface="Calibri"/>
                <a:cs typeface="Calibri"/>
              </a:rPr>
              <a:t>would</a:t>
            </a:r>
            <a:r>
              <a:rPr sz="1400" spc="80" dirty="0">
                <a:latin typeface="Calibri"/>
                <a:cs typeface="Calibri"/>
              </a:rPr>
              <a:t> </a:t>
            </a:r>
            <a:r>
              <a:rPr sz="1400" dirty="0">
                <a:latin typeface="Calibri"/>
                <a:cs typeface="Calibri"/>
              </a:rPr>
              <a:t>be</a:t>
            </a:r>
            <a:r>
              <a:rPr sz="1400" spc="85" dirty="0">
                <a:latin typeface="Calibri"/>
                <a:cs typeface="Calibri"/>
              </a:rPr>
              <a:t> </a:t>
            </a:r>
            <a:r>
              <a:rPr sz="1400" dirty="0">
                <a:latin typeface="Calibri"/>
                <a:cs typeface="Calibri"/>
              </a:rPr>
              <a:t>obtained</a:t>
            </a:r>
            <a:r>
              <a:rPr sz="1400" spc="75" dirty="0">
                <a:latin typeface="Calibri"/>
                <a:cs typeface="Calibri"/>
              </a:rPr>
              <a:t> </a:t>
            </a:r>
            <a:r>
              <a:rPr sz="1400" dirty="0">
                <a:latin typeface="Calibri"/>
                <a:cs typeface="Calibri"/>
              </a:rPr>
              <a:t>for</a:t>
            </a:r>
            <a:r>
              <a:rPr sz="1400" spc="70" dirty="0">
                <a:latin typeface="Calibri"/>
                <a:cs typeface="Calibri"/>
              </a:rPr>
              <a:t> </a:t>
            </a:r>
            <a:r>
              <a:rPr sz="1400" dirty="0">
                <a:latin typeface="Calibri"/>
                <a:cs typeface="Calibri"/>
              </a:rPr>
              <a:t>instance,</a:t>
            </a:r>
            <a:r>
              <a:rPr sz="1400" spc="70" dirty="0">
                <a:latin typeface="Calibri"/>
                <a:cs typeface="Calibri"/>
              </a:rPr>
              <a:t> </a:t>
            </a:r>
            <a:r>
              <a:rPr sz="1400" dirty="0">
                <a:latin typeface="Calibri"/>
                <a:cs typeface="Calibri"/>
              </a:rPr>
              <a:t>if</a:t>
            </a:r>
            <a:r>
              <a:rPr sz="1400" spc="80" dirty="0">
                <a:latin typeface="Calibri"/>
                <a:cs typeface="Calibri"/>
              </a:rPr>
              <a:t> </a:t>
            </a:r>
            <a:r>
              <a:rPr sz="1400" dirty="0">
                <a:latin typeface="Calibri"/>
                <a:cs typeface="Calibri"/>
              </a:rPr>
              <a:t>a</a:t>
            </a:r>
            <a:r>
              <a:rPr sz="1400" spc="80" dirty="0">
                <a:latin typeface="Calibri"/>
                <a:cs typeface="Calibri"/>
              </a:rPr>
              <a:t> </a:t>
            </a:r>
            <a:r>
              <a:rPr sz="1400" dirty="0">
                <a:latin typeface="Calibri"/>
                <a:cs typeface="Calibri"/>
              </a:rPr>
              <a:t>decision</a:t>
            </a:r>
            <a:r>
              <a:rPr sz="1400" spc="80" dirty="0">
                <a:latin typeface="Calibri"/>
                <a:cs typeface="Calibri"/>
              </a:rPr>
              <a:t> </a:t>
            </a:r>
            <a:r>
              <a:rPr sz="1400" dirty="0">
                <a:latin typeface="Calibri"/>
                <a:cs typeface="Calibri"/>
              </a:rPr>
              <a:t>tree</a:t>
            </a:r>
            <a:r>
              <a:rPr sz="1400" spc="80" dirty="0">
                <a:latin typeface="Calibri"/>
                <a:cs typeface="Calibri"/>
              </a:rPr>
              <a:t> </a:t>
            </a:r>
            <a:r>
              <a:rPr sz="1400" dirty="0">
                <a:latin typeface="Calibri"/>
                <a:cs typeface="Calibri"/>
              </a:rPr>
              <a:t>or</a:t>
            </a:r>
            <a:r>
              <a:rPr sz="1400" spc="70" dirty="0">
                <a:latin typeface="Calibri"/>
                <a:cs typeface="Calibri"/>
              </a:rPr>
              <a:t> </a:t>
            </a:r>
            <a:r>
              <a:rPr sz="1400" dirty="0">
                <a:latin typeface="Calibri"/>
                <a:cs typeface="Calibri"/>
              </a:rPr>
              <a:t>a</a:t>
            </a:r>
            <a:r>
              <a:rPr sz="1400" spc="75" dirty="0">
                <a:latin typeface="Calibri"/>
                <a:cs typeface="Calibri"/>
              </a:rPr>
              <a:t> </a:t>
            </a:r>
            <a:r>
              <a:rPr sz="1400" dirty="0">
                <a:latin typeface="Calibri"/>
                <a:cs typeface="Calibri"/>
              </a:rPr>
              <a:t>set</a:t>
            </a:r>
            <a:r>
              <a:rPr sz="1400" spc="80" dirty="0">
                <a:latin typeface="Calibri"/>
                <a:cs typeface="Calibri"/>
              </a:rPr>
              <a:t> </a:t>
            </a:r>
            <a:r>
              <a:rPr sz="1400" dirty="0">
                <a:latin typeface="Calibri"/>
                <a:cs typeface="Calibri"/>
              </a:rPr>
              <a:t>of</a:t>
            </a:r>
            <a:r>
              <a:rPr sz="1400" spc="80" dirty="0">
                <a:latin typeface="Calibri"/>
                <a:cs typeface="Calibri"/>
              </a:rPr>
              <a:t> </a:t>
            </a:r>
            <a:r>
              <a:rPr sz="1400" dirty="0">
                <a:latin typeface="Calibri"/>
                <a:cs typeface="Calibri"/>
              </a:rPr>
              <a:t>rules</a:t>
            </a:r>
            <a:r>
              <a:rPr sz="1400" spc="80" dirty="0">
                <a:latin typeface="Calibri"/>
                <a:cs typeface="Calibri"/>
              </a:rPr>
              <a:t> </a:t>
            </a:r>
            <a:r>
              <a:rPr sz="1400" dirty="0">
                <a:latin typeface="Calibri"/>
                <a:cs typeface="Calibri"/>
              </a:rPr>
              <a:t>was</a:t>
            </a:r>
            <a:r>
              <a:rPr sz="1400" spc="75" dirty="0">
                <a:latin typeface="Calibri"/>
                <a:cs typeface="Calibri"/>
              </a:rPr>
              <a:t> </a:t>
            </a:r>
            <a:r>
              <a:rPr sz="1400" dirty="0">
                <a:latin typeface="Calibri"/>
                <a:cs typeface="Calibri"/>
              </a:rPr>
              <a:t>provided,</a:t>
            </a:r>
            <a:r>
              <a:rPr sz="1400" spc="70" dirty="0">
                <a:latin typeface="Calibri"/>
                <a:cs typeface="Calibri"/>
              </a:rPr>
              <a:t> </a:t>
            </a:r>
            <a:r>
              <a:rPr sz="1400" dirty="0">
                <a:latin typeface="Calibri"/>
                <a:cs typeface="Calibri"/>
              </a:rPr>
              <a:t>whose</a:t>
            </a:r>
            <a:r>
              <a:rPr sz="1400" spc="85" dirty="0">
                <a:latin typeface="Calibri"/>
                <a:cs typeface="Calibri"/>
              </a:rPr>
              <a:t> </a:t>
            </a:r>
            <a:r>
              <a:rPr sz="1400" dirty="0">
                <a:latin typeface="Calibri"/>
                <a:cs typeface="Calibri"/>
              </a:rPr>
              <a:t>activation</a:t>
            </a:r>
            <a:r>
              <a:rPr sz="1400" spc="75" dirty="0">
                <a:latin typeface="Calibri"/>
                <a:cs typeface="Calibri"/>
              </a:rPr>
              <a:t> </a:t>
            </a:r>
            <a:r>
              <a:rPr sz="1400" dirty="0">
                <a:latin typeface="Calibri"/>
                <a:cs typeface="Calibri"/>
              </a:rPr>
              <a:t>exactly</a:t>
            </a:r>
            <a:r>
              <a:rPr sz="1400" spc="85" dirty="0">
                <a:latin typeface="Calibri"/>
                <a:cs typeface="Calibri"/>
              </a:rPr>
              <a:t> </a:t>
            </a:r>
            <a:r>
              <a:rPr sz="1400" dirty="0">
                <a:latin typeface="Calibri"/>
                <a:cs typeface="Calibri"/>
              </a:rPr>
              <a:t>(or</a:t>
            </a:r>
            <a:r>
              <a:rPr sz="1400" spc="70" dirty="0">
                <a:latin typeface="Calibri"/>
                <a:cs typeface="Calibri"/>
              </a:rPr>
              <a:t> </a:t>
            </a:r>
            <a:r>
              <a:rPr sz="1400" spc="-10" dirty="0">
                <a:latin typeface="Calibri"/>
                <a:cs typeface="Calibri"/>
              </a:rPr>
              <a:t>almost </a:t>
            </a:r>
            <a:r>
              <a:rPr sz="1400" dirty="0">
                <a:latin typeface="Calibri"/>
                <a:cs typeface="Calibri"/>
              </a:rPr>
              <a:t>exactly)</a:t>
            </a:r>
            <a:r>
              <a:rPr sz="1400" spc="80" dirty="0">
                <a:latin typeface="Calibri"/>
                <a:cs typeface="Calibri"/>
              </a:rPr>
              <a:t> </a:t>
            </a:r>
            <a:r>
              <a:rPr sz="1400" dirty="0">
                <a:latin typeface="Calibri"/>
                <a:cs typeface="Calibri"/>
              </a:rPr>
              <a:t>reproduces</a:t>
            </a:r>
            <a:r>
              <a:rPr sz="1400" spc="90" dirty="0">
                <a:latin typeface="Calibri"/>
                <a:cs typeface="Calibri"/>
              </a:rPr>
              <a:t> </a:t>
            </a:r>
            <a:r>
              <a:rPr sz="1400" dirty="0">
                <a:latin typeface="Calibri"/>
                <a:cs typeface="Calibri"/>
              </a:rPr>
              <a:t>the</a:t>
            </a:r>
            <a:r>
              <a:rPr sz="1400" spc="100" dirty="0">
                <a:latin typeface="Calibri"/>
                <a:cs typeface="Calibri"/>
              </a:rPr>
              <a:t> </a:t>
            </a:r>
            <a:r>
              <a:rPr sz="1400" dirty="0">
                <a:latin typeface="Calibri"/>
                <a:cs typeface="Calibri"/>
              </a:rPr>
              <a:t>functioning</a:t>
            </a:r>
            <a:r>
              <a:rPr sz="1400" spc="95" dirty="0">
                <a:latin typeface="Calibri"/>
                <a:cs typeface="Calibri"/>
              </a:rPr>
              <a:t> </a:t>
            </a:r>
            <a:r>
              <a:rPr sz="1400" dirty="0">
                <a:latin typeface="Calibri"/>
                <a:cs typeface="Calibri"/>
              </a:rPr>
              <a:t>of</a:t>
            </a:r>
            <a:r>
              <a:rPr sz="1400" spc="100" dirty="0">
                <a:latin typeface="Calibri"/>
                <a:cs typeface="Calibri"/>
              </a:rPr>
              <a:t> </a:t>
            </a:r>
            <a:r>
              <a:rPr sz="1400" dirty="0">
                <a:latin typeface="Calibri"/>
                <a:cs typeface="Calibri"/>
              </a:rPr>
              <a:t>a</a:t>
            </a:r>
            <a:r>
              <a:rPr sz="1400" spc="100" dirty="0">
                <a:latin typeface="Calibri"/>
                <a:cs typeface="Calibri"/>
              </a:rPr>
              <a:t> </a:t>
            </a:r>
            <a:r>
              <a:rPr sz="1400" dirty="0">
                <a:latin typeface="Calibri"/>
                <a:cs typeface="Calibri"/>
              </a:rPr>
              <a:t>neural</a:t>
            </a:r>
            <a:r>
              <a:rPr sz="1400" spc="85" dirty="0">
                <a:latin typeface="Calibri"/>
                <a:cs typeface="Calibri"/>
              </a:rPr>
              <a:t> </a:t>
            </a:r>
            <a:r>
              <a:rPr sz="1400" spc="-10" dirty="0">
                <a:latin typeface="Calibri"/>
                <a:cs typeface="Calibri"/>
              </a:rPr>
              <a:t>network.</a:t>
            </a:r>
            <a:endParaRPr sz="1400" dirty="0">
              <a:latin typeface="Calibri"/>
              <a:cs typeface="Calibri"/>
            </a:endParaRPr>
          </a:p>
          <a:p>
            <a:pPr algn="just">
              <a:lnSpc>
                <a:spcPct val="100000"/>
              </a:lnSpc>
              <a:spcBef>
                <a:spcPts val="15"/>
              </a:spcBef>
            </a:pPr>
            <a:endParaRPr sz="1700" dirty="0">
              <a:latin typeface="Calibri"/>
              <a:cs typeface="Calibri"/>
            </a:endParaRPr>
          </a:p>
          <a:p>
            <a:pPr marL="76200" marR="626110" indent="-64135" algn="just">
              <a:lnSpc>
                <a:spcPct val="71400"/>
              </a:lnSpc>
              <a:buSzPct val="92857"/>
              <a:buFont typeface="Arial"/>
              <a:buChar char="•"/>
              <a:tabLst>
                <a:tab pos="207010" algn="l"/>
              </a:tabLst>
            </a:pPr>
            <a:r>
              <a:rPr lang="el-GR" sz="1400" b="1" dirty="0">
                <a:latin typeface="Calibri"/>
                <a:cs typeface="Calibri"/>
              </a:rPr>
              <a:t>Επιθεώρηση μοντέλου</a:t>
            </a:r>
            <a:r>
              <a:rPr sz="1400" dirty="0">
                <a:latin typeface="Calibri"/>
                <a:cs typeface="Calibri"/>
              </a:rPr>
              <a:t>,</a:t>
            </a:r>
            <a:r>
              <a:rPr sz="1400" spc="95" dirty="0">
                <a:latin typeface="Calibri"/>
                <a:cs typeface="Calibri"/>
              </a:rPr>
              <a:t> </a:t>
            </a:r>
            <a:r>
              <a:rPr lang="el-GR" sz="1400" dirty="0">
                <a:latin typeface="Calibri"/>
                <a:cs typeface="Calibri"/>
              </a:rPr>
              <a:t>δηλαδή μια αναπαράσταση που καθιστά δυνατή την κατανόηση ορισμένων συγκεκριμένων ιδιοτήτων ενός αδιαφανούς μοντέλου ή των προβλέψεών του</a:t>
            </a:r>
            <a:r>
              <a:rPr sz="1400" spc="-10" dirty="0">
                <a:latin typeface="Calibri"/>
                <a:cs typeface="Calibri"/>
              </a:rPr>
              <a:t>.</a:t>
            </a:r>
            <a:endParaRPr sz="1400" dirty="0">
              <a:latin typeface="Calibri"/>
              <a:cs typeface="Calibri"/>
            </a:endParaRPr>
          </a:p>
          <a:p>
            <a:pPr marL="12700" marR="5080" algn="just">
              <a:lnSpc>
                <a:spcPct val="71400"/>
              </a:lnSpc>
              <a:spcBef>
                <a:spcPts val="505"/>
              </a:spcBef>
            </a:pPr>
            <a:r>
              <a:rPr lang="el-GR" sz="1400" dirty="0">
                <a:latin typeface="Calibri"/>
                <a:cs typeface="Calibri"/>
              </a:rPr>
              <a:t>Μπορεί να αφορά τα μοτίβα ενεργοποίησης στα νευρωνικά δίκτυα του συστήματος ή την ευαισθησία του συστήματος στις αλλαγές των παραγόντων εισόδου του (π.χ. πώς μια αλλαγή στα έσοδα ή την ηλικία του αιτούντος επηρεάζει την έγκριση μιας αίτησης δανείου).</a:t>
            </a:r>
            <a:endParaRPr sz="1400" dirty="0">
              <a:latin typeface="Calibri"/>
              <a:cs typeface="Calibri"/>
            </a:endParaRPr>
          </a:p>
          <a:p>
            <a:pPr marL="75565" indent="-63500" algn="just">
              <a:lnSpc>
                <a:spcPct val="100000"/>
              </a:lnSpc>
              <a:spcBef>
                <a:spcPts val="1510"/>
              </a:spcBef>
              <a:buSzPct val="92857"/>
              <a:buFont typeface="Arial"/>
              <a:buChar char="•"/>
              <a:tabLst>
                <a:tab pos="76200" algn="l"/>
              </a:tabLst>
            </a:pPr>
            <a:r>
              <a:rPr lang="el-GR" sz="1400" b="1" dirty="0">
                <a:latin typeface="Calibri"/>
                <a:cs typeface="Calibri"/>
              </a:rPr>
              <a:t>Επεξήγηση του αποτελέσματος</a:t>
            </a:r>
            <a:r>
              <a:rPr sz="1400" dirty="0">
                <a:latin typeface="Calibri"/>
                <a:cs typeface="Calibri"/>
              </a:rPr>
              <a:t>,</a:t>
            </a:r>
            <a:r>
              <a:rPr sz="1400" spc="75" dirty="0">
                <a:latin typeface="Calibri"/>
                <a:cs typeface="Calibri"/>
              </a:rPr>
              <a:t> </a:t>
            </a:r>
            <a:r>
              <a:rPr lang="el-GR" sz="1400" dirty="0">
                <a:latin typeface="Calibri"/>
                <a:cs typeface="Calibri"/>
              </a:rPr>
              <a:t>δηλαδή, ένας απολογισμός του αποτελέσματος μιας αδιαφανούς ΤΝ σε μια συγκεκριμένη περίπτωση</a:t>
            </a:r>
            <a:r>
              <a:rPr sz="1400" spc="-10" dirty="0">
                <a:latin typeface="Calibri"/>
                <a:cs typeface="Calibri"/>
              </a:rPr>
              <a:t>.</a:t>
            </a:r>
            <a:endParaRPr sz="1400" dirty="0">
              <a:latin typeface="Calibri"/>
              <a:cs typeface="Calibri"/>
            </a:endParaRPr>
          </a:p>
          <a:p>
            <a:pPr marL="12700" marR="118110" algn="just">
              <a:lnSpc>
                <a:spcPct val="71400"/>
              </a:lnSpc>
              <a:spcBef>
                <a:spcPts val="505"/>
              </a:spcBef>
            </a:pPr>
            <a:r>
              <a:rPr lang="el-GR" sz="1400" dirty="0">
                <a:latin typeface="Calibri"/>
                <a:cs typeface="Calibri"/>
              </a:rPr>
              <a:t>Για παράδειγμα, μια ειδική απόφαση που αφορά ένα άτομο μπορεί να εξηγηθεί με την απαρίθμηση των επιλογών που οδηγούν σε αυτά τα συμπεράσματα σε ένα δέντρο αποφάσεων (π.χ., το δάνειο απορρίφθηκε επειδή το εισόδημα του αιτούντος έπεσε κάτω από ένα ορισμένο όριο)</a:t>
            </a:r>
            <a:endParaRPr sz="1400" dirty="0">
              <a:latin typeface="Calibri"/>
              <a:cs typeface="Calibri"/>
            </a:endParaRPr>
          </a:p>
        </p:txBody>
      </p:sp>
      <p:sp>
        <p:nvSpPr>
          <p:cNvPr id="8" name="object 8"/>
          <p:cNvSpPr txBox="1"/>
          <p:nvPr/>
        </p:nvSpPr>
        <p:spPr>
          <a:xfrm>
            <a:off x="644842" y="5847277"/>
            <a:ext cx="8248015" cy="797654"/>
          </a:xfrm>
          <a:prstGeom prst="rect">
            <a:avLst/>
          </a:prstGeom>
        </p:spPr>
        <p:txBody>
          <a:bodyPr vert="horz" wrap="square" lIns="0" tIns="12700" rIns="0" bIns="0" rtlCol="0">
            <a:spAutoFit/>
          </a:bodyPr>
          <a:lstStyle/>
          <a:p>
            <a:pPr marL="88900" indent="-76835">
              <a:lnSpc>
                <a:spcPct val="100000"/>
              </a:lnSpc>
              <a:spcBef>
                <a:spcPts val="100"/>
              </a:spcBef>
              <a:buSzPct val="94117"/>
              <a:buFont typeface="Arial"/>
              <a:buChar char="•"/>
              <a:tabLst>
                <a:tab pos="89535" algn="l"/>
              </a:tabLst>
            </a:pPr>
            <a:r>
              <a:rPr lang="el-GR" sz="1700" dirty="0">
                <a:latin typeface="Calibri"/>
                <a:cs typeface="Calibri"/>
              </a:rPr>
              <a:t>Οι επεξηγηματικές τεχνικές και τα μοντέλα που αναπτύσσονται στο πλαίσιο της επιστήμης των υπολογιστών απευθύνονται σε ειδικούς της τεχνολογίας και προϋποθέτουν ευρεία πρόσβαση στο σύστημα που εξηγείται</a:t>
            </a:r>
            <a:endParaRPr sz="17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044892" y="196850"/>
            <a:ext cx="8603615" cy="1110614"/>
          </a:xfrm>
          <a:prstGeom prst="rect">
            <a:avLst/>
          </a:prstGeom>
        </p:spPr>
        <p:txBody>
          <a:bodyPr vert="horz" wrap="square" lIns="0" tIns="12065" rIns="0" bIns="0" rtlCol="0">
            <a:spAutoFit/>
          </a:bodyPr>
          <a:lstStyle/>
          <a:p>
            <a:pPr marL="12700">
              <a:lnSpc>
                <a:spcPts val="4300"/>
              </a:lnSpc>
              <a:spcBef>
                <a:spcPts val="95"/>
              </a:spcBef>
            </a:pPr>
            <a:r>
              <a:rPr lang="el-GR" i="1" dirty="0">
                <a:solidFill>
                  <a:srgbClr val="006FC0"/>
                </a:solidFill>
                <a:latin typeface="Calibri"/>
                <a:cs typeface="Calibri"/>
              </a:rPr>
              <a:t>Άρθρο</a:t>
            </a:r>
            <a:r>
              <a:rPr i="1" spc="-135" dirty="0">
                <a:solidFill>
                  <a:srgbClr val="006FC0"/>
                </a:solidFill>
                <a:latin typeface="Calibri"/>
                <a:cs typeface="Calibri"/>
              </a:rPr>
              <a:t> </a:t>
            </a:r>
            <a:r>
              <a:rPr i="1" spc="-60" dirty="0">
                <a:solidFill>
                  <a:srgbClr val="006FC0"/>
                </a:solidFill>
                <a:latin typeface="Calibri"/>
                <a:cs typeface="Calibri"/>
              </a:rPr>
              <a:t>4</a:t>
            </a:r>
          </a:p>
          <a:p>
            <a:pPr marL="12700">
              <a:lnSpc>
                <a:spcPts val="4180"/>
              </a:lnSpc>
            </a:pPr>
            <a:r>
              <a:rPr lang="el-GR" sz="3600" spc="-10" dirty="0">
                <a:solidFill>
                  <a:srgbClr val="006FC0"/>
                </a:solidFill>
              </a:rPr>
              <a:t>Ορισμοί</a:t>
            </a:r>
            <a:endParaRPr sz="3600" dirty="0"/>
          </a:p>
        </p:txBody>
      </p:sp>
      <p:sp>
        <p:nvSpPr>
          <p:cNvPr id="19" name="TextBox 18">
            <a:extLst>
              <a:ext uri="{FF2B5EF4-FFF2-40B4-BE49-F238E27FC236}">
                <a16:creationId xmlns:a16="http://schemas.microsoft.com/office/drawing/2014/main" id="{F7247BDC-E3CB-1974-E77B-400F081074B5}"/>
              </a:ext>
            </a:extLst>
          </p:cNvPr>
          <p:cNvSpPr txBox="1"/>
          <p:nvPr/>
        </p:nvSpPr>
        <p:spPr>
          <a:xfrm>
            <a:off x="1044892" y="1416050"/>
            <a:ext cx="7848600" cy="6832640"/>
          </a:xfrm>
          <a:prstGeom prst="rect">
            <a:avLst/>
          </a:prstGeom>
          <a:noFill/>
        </p:spPr>
        <p:txBody>
          <a:bodyPr wrap="square" rtlCol="0">
            <a:spAutoFit/>
          </a:bodyPr>
          <a:lstStyle/>
          <a:p>
            <a:pPr marL="342900" indent="-342900" algn="l">
              <a:buFont typeface="Arial" panose="020B0604020202020204" pitchFamily="34" charset="0"/>
              <a:buChar char="•"/>
            </a:pPr>
            <a:r>
              <a:rPr lang="el-GR" sz="1600" dirty="0">
                <a:latin typeface="+mj-lt"/>
              </a:rPr>
              <a:t>(1) "δεδομένα προσωπικού χαρακτήρα": κάθε πληροφορία που αφορά </a:t>
            </a:r>
            <a:r>
              <a:rPr lang="el-GR" sz="1600" dirty="0" err="1">
                <a:latin typeface="+mj-lt"/>
              </a:rPr>
              <a:t>ταυτοποιημένο</a:t>
            </a:r>
            <a:r>
              <a:rPr lang="el-GR" sz="1600" dirty="0">
                <a:latin typeface="+mj-lt"/>
              </a:rPr>
              <a:t> ή ταυτοποιήσιμο φυσικό πρόσωπο ("υποκείμενο των δεδομένων"- ταυτοποιήσιμο φυσικό πρόσωπο είναι εκείνο που μπορεί να ταυτοποιηθεί, άμεσα ή έμμεσα, ιδίως με αναφορά σε αναγνωριστικό στοιχείο, όπως όνομα, αριθμό ταυτότητας, δεδομένα θέσης, επιγραμμικό αναγνωριστικό ή σε έναν ή περισσότερους παράγοντες που σχετίζονται με τη φυσική, φυσιολογική, γενετική, διανοητική, οικονομική, πολιτιστική ή κοινωνική ταυτότητα του εν λόγω φυσικού προσώπου,</a:t>
            </a:r>
          </a:p>
          <a:p>
            <a:pPr marL="285750" indent="-285750" algn="l">
              <a:buFont typeface="Arial" panose="020B0604020202020204" pitchFamily="34" charset="0"/>
              <a:buChar char="•"/>
            </a:pPr>
            <a:endParaRPr lang="el-GR" sz="1600" dirty="0">
              <a:latin typeface="+mj-lt"/>
            </a:endParaRPr>
          </a:p>
          <a:p>
            <a:pPr marL="285750" indent="-285750" algn="l">
              <a:buFont typeface="Arial" panose="020B0604020202020204" pitchFamily="34" charset="0"/>
              <a:buChar char="•"/>
            </a:pPr>
            <a:r>
              <a:rPr lang="el-GR" sz="1600" dirty="0">
                <a:latin typeface="+mj-lt"/>
              </a:rPr>
              <a:t>(Υποκείμενο των δεδομένων: το φυσικό πρόσωπο το οποίο αφορά η πληροφορία)</a:t>
            </a:r>
          </a:p>
          <a:p>
            <a:pPr marL="285750" indent="-285750" algn="l">
              <a:buFont typeface="Arial" panose="020B0604020202020204" pitchFamily="34" charset="0"/>
              <a:buChar char="•"/>
            </a:pPr>
            <a:endParaRPr lang="el-GR" sz="1600" dirty="0">
              <a:latin typeface="+mj-lt"/>
            </a:endParaRPr>
          </a:p>
          <a:p>
            <a:pPr marL="285750" indent="-285750" algn="l">
              <a:buFont typeface="Arial" panose="020B0604020202020204" pitchFamily="34" charset="0"/>
              <a:buChar char="•"/>
            </a:pPr>
            <a:r>
              <a:rPr lang="el-GR" sz="1600" dirty="0">
                <a:latin typeface="+mj-lt"/>
              </a:rPr>
              <a:t>(2) "επεξεργασία": κάθε πράξη ή σύνολο πράξεων που εκτελείται σε δεδομένα προσωπικού χαρακτήρα ή σε σύνολα δεδομένων προσωπικού χαρακτήρα, είτε με αυτοματοποιημένα μέσα είτε όχι,....</a:t>
            </a:r>
          </a:p>
          <a:p>
            <a:pPr marL="285750" indent="-285750" algn="l">
              <a:buFont typeface="Arial" panose="020B0604020202020204" pitchFamily="34" charset="0"/>
              <a:buChar char="•"/>
            </a:pPr>
            <a:br>
              <a:rPr lang="el-GR" sz="1600" dirty="0">
                <a:latin typeface="+mj-lt"/>
              </a:rPr>
            </a:br>
            <a:r>
              <a:rPr lang="el-GR" sz="1600" dirty="0">
                <a:latin typeface="+mj-lt"/>
              </a:rPr>
              <a:t>(7) "υπεύθυνος επεξεργασίας": το φυσικό ή νομικό πρόσωπο, η δημόσια αρχή, η υπηρεσία ή άλλος φορέας που, μόνος ή από κοινού με άλλους, καθορίζει τους σκοπούς και τα μέσα της επεξεργασίας δεδομένων προσωπικού χαρακτήρα...</a:t>
            </a:r>
          </a:p>
          <a:p>
            <a:pPr marL="285750" indent="-285750" algn="l">
              <a:buFont typeface="Arial" panose="020B0604020202020204" pitchFamily="34" charset="0"/>
              <a:buChar char="•"/>
            </a:pPr>
            <a:br>
              <a:rPr lang="el-GR" sz="1600" dirty="0">
                <a:latin typeface="+mj-lt"/>
              </a:rPr>
            </a:br>
            <a:r>
              <a:rPr lang="el-GR" sz="1600" dirty="0">
                <a:latin typeface="+mj-lt"/>
              </a:rPr>
              <a:t>(8) "εκτελών την επεξεργασία": φυσικό ή νομικό πρόσωπο, δημόσια αρχή, οργανισμός ή άλλος φορέας που επεξεργάζεται δεδομένα προσωπικού χαρακτήρα για λογαριασμό του υπευθύνου επεξεργασίας</a:t>
            </a:r>
            <a:br>
              <a:rPr lang="el-GR" sz="1600" dirty="0">
                <a:latin typeface="+mj-lt"/>
              </a:rPr>
            </a:br>
            <a:endParaRPr lang="el-GR" sz="1600" dirty="0">
              <a:latin typeface="+mj-lt"/>
            </a:endParaRPr>
          </a:p>
          <a:p>
            <a:pPr algn="l"/>
            <a:endParaRPr lang="el-GR" sz="1600" dirty="0">
              <a:latin typeface="+mj-lt"/>
            </a:endParaRPr>
          </a:p>
          <a:p>
            <a:pPr algn="l"/>
            <a:endParaRPr lang="el-GR" sz="1400" dirty="0">
              <a:latin typeface="+mj-lt"/>
            </a:endParaRPr>
          </a:p>
          <a:p>
            <a:pPr algn="l"/>
            <a:endParaRPr lang="el-GR" sz="1400" dirty="0">
              <a:latin typeface="+mj-lt"/>
            </a:endParaRPr>
          </a:p>
          <a:p>
            <a:pPr algn="l"/>
            <a:endParaRPr lang="el-GR" sz="1400" dirty="0">
              <a:latin typeface="+mj-lt"/>
            </a:endParaRPr>
          </a:p>
          <a:p>
            <a:pPr algn="l"/>
            <a:endParaRPr lang="el-GR" sz="1400" dirty="0">
              <a:latin typeface="+mj-lt"/>
            </a:endParaRPr>
          </a:p>
          <a:p>
            <a:pPr algn="l"/>
            <a:endParaRPr lang="LID4096" sz="1400" dirty="0">
              <a:latin typeface="+mj-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5990" y="349250"/>
            <a:ext cx="8261350" cy="1120178"/>
          </a:xfrm>
          <a:prstGeom prst="rect">
            <a:avLst/>
          </a:prstGeom>
        </p:spPr>
        <p:txBody>
          <a:bodyPr vert="horz" wrap="square" lIns="0" tIns="12065" rIns="0" bIns="0" rtlCol="0">
            <a:spAutoFit/>
          </a:bodyPr>
          <a:lstStyle/>
          <a:p>
            <a:pPr marL="12700" algn="ctr">
              <a:lnSpc>
                <a:spcPct val="100000"/>
              </a:lnSpc>
              <a:spcBef>
                <a:spcPts val="95"/>
              </a:spcBef>
            </a:pPr>
            <a:r>
              <a:rPr lang="el-GR" sz="3600" spc="-20" dirty="0"/>
              <a:t>Πληροφορίες σχετικά με την αυτοματοποιημένη λήψη αποφάσεων</a:t>
            </a:r>
            <a:endParaRPr sz="3600" spc="-10" dirty="0"/>
          </a:p>
        </p:txBody>
      </p:sp>
      <p:sp>
        <p:nvSpPr>
          <p:cNvPr id="3" name="object 3"/>
          <p:cNvSpPr txBox="1"/>
          <p:nvPr/>
        </p:nvSpPr>
        <p:spPr>
          <a:xfrm>
            <a:off x="941894" y="1804987"/>
            <a:ext cx="8519608" cy="936154"/>
          </a:xfrm>
          <a:prstGeom prst="rect">
            <a:avLst/>
          </a:prstGeom>
        </p:spPr>
        <p:txBody>
          <a:bodyPr vert="horz" wrap="square" lIns="0" tIns="12700" rIns="0" bIns="0" rtlCol="0">
            <a:spAutoFit/>
          </a:bodyPr>
          <a:lstStyle/>
          <a:p>
            <a:pPr marL="12700" algn="just">
              <a:lnSpc>
                <a:spcPct val="100000"/>
              </a:lnSpc>
              <a:spcBef>
                <a:spcPts val="100"/>
              </a:spcBef>
            </a:pPr>
            <a:r>
              <a:rPr lang="el-GR" sz="1500" b="1" dirty="0">
                <a:solidFill>
                  <a:srgbClr val="C00000"/>
                </a:solidFill>
                <a:latin typeface="Calibri"/>
                <a:cs typeface="Calibri"/>
              </a:rPr>
              <a:t>Οι κοινωνικοί επιστήμονες </a:t>
            </a:r>
            <a:r>
              <a:rPr lang="el-GR" sz="1500" dirty="0">
                <a:latin typeface="Calibri"/>
                <a:cs typeface="Calibri"/>
              </a:rPr>
              <a:t>έχουν επικεντρωθεί στον στόχο να καταστήσουν τις εξηγήσεις προσιτές στους απλούς ανθρώπους, αντιμετωπίζοντας έτσι την επικοινωνιακή και διαλεκτική διάσταση των εξηγήσεων. Για παράδειγμα, έχει υποστηριχθεί ότι απαιτούνται οι ακόλουθες προσεγγίσεις (</a:t>
            </a:r>
            <a:r>
              <a:rPr lang="el-GR" sz="1500" dirty="0" err="1">
                <a:latin typeface="Calibri"/>
                <a:cs typeface="Calibri"/>
              </a:rPr>
              <a:t>Miller</a:t>
            </a:r>
            <a:r>
              <a:rPr lang="el-GR" sz="1500" dirty="0">
                <a:latin typeface="Calibri"/>
                <a:cs typeface="Calibri"/>
              </a:rPr>
              <a:t> 2019, </a:t>
            </a:r>
            <a:r>
              <a:rPr lang="el-GR" sz="1500" dirty="0" err="1">
                <a:latin typeface="Calibri"/>
                <a:cs typeface="Calibri"/>
              </a:rPr>
              <a:t>Mittelstadt</a:t>
            </a:r>
            <a:r>
              <a:rPr lang="el-GR" sz="1500" dirty="0">
                <a:latin typeface="Calibri"/>
                <a:cs typeface="Calibri"/>
              </a:rPr>
              <a:t> and </a:t>
            </a:r>
            <a:r>
              <a:rPr lang="el-GR" sz="1500" dirty="0" err="1">
                <a:latin typeface="Calibri"/>
                <a:cs typeface="Calibri"/>
              </a:rPr>
              <a:t>Wachter</a:t>
            </a:r>
            <a:r>
              <a:rPr lang="el-GR" sz="1500" dirty="0">
                <a:latin typeface="Calibri"/>
                <a:cs typeface="Calibri"/>
              </a:rPr>
              <a:t> 2019).</a:t>
            </a:r>
            <a:endParaRPr sz="1500" dirty="0">
              <a:latin typeface="Calibri"/>
              <a:cs typeface="Calibri"/>
            </a:endParaRPr>
          </a:p>
        </p:txBody>
      </p:sp>
      <p:sp>
        <p:nvSpPr>
          <p:cNvPr id="5" name="object 5"/>
          <p:cNvSpPr txBox="1"/>
          <p:nvPr/>
        </p:nvSpPr>
        <p:spPr>
          <a:xfrm>
            <a:off x="931830" y="2849423"/>
            <a:ext cx="8529671" cy="2350387"/>
          </a:xfrm>
          <a:prstGeom prst="rect">
            <a:avLst/>
          </a:prstGeom>
        </p:spPr>
        <p:txBody>
          <a:bodyPr vert="horz" wrap="square" lIns="0" tIns="76200" rIns="0" bIns="0" rtlCol="0">
            <a:spAutoFit/>
          </a:bodyPr>
          <a:lstStyle/>
          <a:p>
            <a:pPr marL="80645" marR="390525" indent="-68580" algn="just">
              <a:lnSpc>
                <a:spcPct val="72000"/>
              </a:lnSpc>
              <a:spcBef>
                <a:spcPts val="600"/>
              </a:spcBef>
              <a:buSzPct val="93333"/>
              <a:buFont typeface="Arial"/>
              <a:buChar char="•"/>
              <a:tabLst>
                <a:tab pos="207010" algn="l"/>
              </a:tabLst>
            </a:pPr>
            <a:r>
              <a:rPr lang="el-GR" sz="1500" b="1" dirty="0">
                <a:latin typeface="Calibri"/>
                <a:cs typeface="Calibri"/>
              </a:rPr>
              <a:t>Αντιθετική εξήγηση</a:t>
            </a:r>
            <a:r>
              <a:rPr sz="1500" dirty="0">
                <a:latin typeface="Calibri"/>
                <a:cs typeface="Calibri"/>
              </a:rPr>
              <a:t>:</a:t>
            </a:r>
            <a:r>
              <a:rPr sz="1500" spc="70" dirty="0">
                <a:latin typeface="Calibri"/>
                <a:cs typeface="Calibri"/>
              </a:rPr>
              <a:t> </a:t>
            </a:r>
            <a:r>
              <a:rPr lang="el-GR" sz="1500" dirty="0">
                <a:latin typeface="Calibri"/>
                <a:cs typeface="Calibri"/>
              </a:rPr>
              <a:t>προσδιορισμός των τιμών εισόδου που έκαναν τη διαφορά, καθορίζοντας την υιοθέτηση μιας συγκεκριμένης απόφασης (π.χ. άρνηση δανείου) αντί των πιθανών εναλλακτικών λύσεων (χορήγηση του δανείου</a:t>
            </a:r>
            <a:r>
              <a:rPr sz="1500" spc="-10" dirty="0">
                <a:latin typeface="Calibri"/>
                <a:cs typeface="Calibri"/>
              </a:rPr>
              <a:t>)</a:t>
            </a:r>
            <a:endParaRPr sz="1500" dirty="0">
              <a:latin typeface="Calibri"/>
              <a:cs typeface="Calibri"/>
            </a:endParaRPr>
          </a:p>
          <a:p>
            <a:pPr algn="just">
              <a:lnSpc>
                <a:spcPct val="100000"/>
              </a:lnSpc>
              <a:spcBef>
                <a:spcPts val="20"/>
              </a:spcBef>
              <a:buFont typeface="Arial"/>
              <a:buChar char="•"/>
            </a:pPr>
            <a:endParaRPr sz="1950" dirty="0">
              <a:latin typeface="Calibri"/>
              <a:cs typeface="Calibri"/>
            </a:endParaRPr>
          </a:p>
          <a:p>
            <a:pPr marL="80010" indent="-67945" algn="just">
              <a:lnSpc>
                <a:spcPct val="100000"/>
              </a:lnSpc>
              <a:buSzPct val="93333"/>
              <a:buFont typeface="Arial"/>
              <a:buChar char="•"/>
              <a:tabLst>
                <a:tab pos="80645" algn="l"/>
              </a:tabLst>
            </a:pPr>
            <a:r>
              <a:rPr lang="el-GR" sz="1500" b="1" dirty="0">
                <a:latin typeface="Calibri"/>
                <a:cs typeface="Calibri"/>
              </a:rPr>
              <a:t>Επιλεκτική εξήγηση</a:t>
            </a:r>
            <a:r>
              <a:rPr sz="1500" dirty="0">
                <a:latin typeface="Calibri"/>
                <a:cs typeface="Calibri"/>
              </a:rPr>
              <a:t>:</a:t>
            </a:r>
            <a:r>
              <a:rPr sz="1500" spc="45" dirty="0">
                <a:latin typeface="Calibri"/>
                <a:cs typeface="Calibri"/>
              </a:rPr>
              <a:t> </a:t>
            </a:r>
            <a:r>
              <a:rPr lang="el-GR" sz="1500" dirty="0">
                <a:latin typeface="Calibri"/>
                <a:cs typeface="Calibri"/>
              </a:rPr>
              <a:t>εστίαση στους παράγοντες που είναι πιο σημαντικοί σύμφωνα με την ανθρώπινη κρίση</a:t>
            </a:r>
            <a:endParaRPr sz="1500" dirty="0">
              <a:latin typeface="Calibri"/>
              <a:cs typeface="Calibri"/>
            </a:endParaRPr>
          </a:p>
          <a:p>
            <a:pPr algn="just">
              <a:lnSpc>
                <a:spcPct val="100000"/>
              </a:lnSpc>
              <a:spcBef>
                <a:spcPts val="55"/>
              </a:spcBef>
              <a:buFont typeface="Arial"/>
              <a:buChar char="•"/>
            </a:pPr>
            <a:endParaRPr sz="2000" dirty="0">
              <a:latin typeface="Calibri"/>
              <a:cs typeface="Calibri"/>
            </a:endParaRPr>
          </a:p>
          <a:p>
            <a:pPr marL="80010" indent="-67945" algn="just">
              <a:lnSpc>
                <a:spcPct val="100000"/>
              </a:lnSpc>
              <a:buSzPct val="93333"/>
              <a:buFont typeface="Arial"/>
              <a:buChar char="•"/>
              <a:tabLst>
                <a:tab pos="80645" algn="l"/>
              </a:tabLst>
            </a:pPr>
            <a:r>
              <a:rPr lang="el-GR" sz="1500" b="1" dirty="0">
                <a:latin typeface="Calibri"/>
                <a:cs typeface="Calibri"/>
              </a:rPr>
              <a:t>Αιτιώδης εξήγηση</a:t>
            </a:r>
            <a:r>
              <a:rPr sz="1500" dirty="0">
                <a:latin typeface="Calibri"/>
                <a:cs typeface="Calibri"/>
              </a:rPr>
              <a:t>:</a:t>
            </a:r>
            <a:r>
              <a:rPr sz="1500" spc="50" dirty="0">
                <a:latin typeface="Calibri"/>
                <a:cs typeface="Calibri"/>
              </a:rPr>
              <a:t> </a:t>
            </a:r>
            <a:r>
              <a:rPr lang="el-GR" sz="1500" dirty="0">
                <a:latin typeface="Calibri"/>
                <a:cs typeface="Calibri"/>
              </a:rPr>
              <a:t>επικέντρωση στα αίτια και όχι σε απλές στατιστικές συσχετίσεις (π.χ. η άρνηση χορήγησης δανείου μπορεί να εξηγηθεί αιτιωδώς από την οικονομική κατάσταση του αιτούντος και όχι από το είδος της δραστηριότητας στο Facebook που είναι σύνηθες για τους αναξιόπιστους δανειολήπτες)</a:t>
            </a:r>
            <a:endParaRPr sz="1500" dirty="0">
              <a:latin typeface="Calibri"/>
              <a:cs typeface="Calibri"/>
            </a:endParaRPr>
          </a:p>
        </p:txBody>
      </p:sp>
      <p:sp>
        <p:nvSpPr>
          <p:cNvPr id="8" name="object 8"/>
          <p:cNvSpPr txBox="1"/>
          <p:nvPr/>
        </p:nvSpPr>
        <p:spPr>
          <a:xfrm>
            <a:off x="941894" y="5308092"/>
            <a:ext cx="8519608" cy="1446358"/>
          </a:xfrm>
          <a:prstGeom prst="rect">
            <a:avLst/>
          </a:prstGeom>
        </p:spPr>
        <p:txBody>
          <a:bodyPr vert="horz" wrap="square" lIns="0" tIns="76200" rIns="0" bIns="0" rtlCol="0">
            <a:spAutoFit/>
          </a:bodyPr>
          <a:lstStyle/>
          <a:p>
            <a:pPr marL="80645" marR="488315" indent="-68580" algn="just">
              <a:lnSpc>
                <a:spcPct val="72000"/>
              </a:lnSpc>
              <a:spcBef>
                <a:spcPts val="600"/>
              </a:spcBef>
              <a:buSzPct val="93333"/>
              <a:buFont typeface="Arial"/>
              <a:buChar char="•"/>
              <a:tabLst>
                <a:tab pos="207010" algn="l"/>
              </a:tabLst>
            </a:pPr>
            <a:r>
              <a:rPr lang="el-GR" sz="1500" b="1" dirty="0">
                <a:latin typeface="Calibri"/>
                <a:cs typeface="Calibri"/>
              </a:rPr>
              <a:t>Κοινωνική εξήγηση</a:t>
            </a:r>
            <a:r>
              <a:rPr sz="1500" dirty="0">
                <a:latin typeface="Calibri"/>
                <a:cs typeface="Calibri"/>
              </a:rPr>
              <a:t>:</a:t>
            </a:r>
            <a:r>
              <a:rPr sz="1500" spc="55" dirty="0">
                <a:latin typeface="Calibri"/>
                <a:cs typeface="Calibri"/>
              </a:rPr>
              <a:t> </a:t>
            </a:r>
            <a:r>
              <a:rPr lang="el-GR" sz="1500" dirty="0">
                <a:latin typeface="Calibri"/>
                <a:cs typeface="Calibri"/>
              </a:rPr>
              <a:t>υιοθέτηση μιας διαδραστικής και συνομιλιακής προσέγγισης κατά την οποία οι πληροφορίες προσαρμόζονται ανάλογα με τις πεποιθήσεις και τις ικανότητες κατανόησης του αποδέκτη</a:t>
            </a:r>
            <a:r>
              <a:rPr sz="1500" spc="-10" dirty="0">
                <a:latin typeface="Calibri"/>
                <a:cs typeface="Calibri"/>
              </a:rPr>
              <a:t>.</a:t>
            </a:r>
            <a:endParaRPr sz="1500" dirty="0">
              <a:latin typeface="Calibri"/>
              <a:cs typeface="Calibri"/>
            </a:endParaRPr>
          </a:p>
          <a:p>
            <a:pPr algn="just">
              <a:lnSpc>
                <a:spcPct val="100000"/>
              </a:lnSpc>
              <a:spcBef>
                <a:spcPts val="25"/>
              </a:spcBef>
            </a:pPr>
            <a:endParaRPr sz="2400" dirty="0">
              <a:latin typeface="Calibri"/>
              <a:cs typeface="Calibri"/>
            </a:endParaRPr>
          </a:p>
          <a:p>
            <a:pPr marL="12700" marR="5080" algn="just">
              <a:lnSpc>
                <a:spcPct val="70700"/>
              </a:lnSpc>
            </a:pPr>
            <a:r>
              <a:rPr lang="el-GR" sz="1500" dirty="0">
                <a:latin typeface="Calibri"/>
                <a:cs typeface="Calibri"/>
              </a:rPr>
              <a:t>Ενώ οι προτάσεις αυτές είναι χρήσιμες για την εκ των υστέρων εξήγηση συγκεκριμένων αποφάσεων ενός συστήματος, δεν μπορούν εύκολα να εφαρμοστούν εκ των προτέρων, τη στιγμή της συλλογής δεδομένων (ή της επαναχρησιμοποίησης).</a:t>
            </a:r>
            <a:endParaRPr sz="1500" dirty="0">
              <a:latin typeface="Calibri"/>
              <a:cs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44892" y="425450"/>
            <a:ext cx="8603615" cy="1504898"/>
          </a:xfrm>
          <a:prstGeom prst="rect">
            <a:avLst/>
          </a:prstGeom>
        </p:spPr>
        <p:txBody>
          <a:bodyPr vert="horz" wrap="square" lIns="0" tIns="271144" rIns="0" bIns="0" rtlCol="0">
            <a:spAutoFit/>
          </a:bodyPr>
          <a:lstStyle/>
          <a:p>
            <a:pPr marL="12700" algn="ctr">
              <a:lnSpc>
                <a:spcPct val="100000"/>
              </a:lnSpc>
              <a:spcBef>
                <a:spcPts val="95"/>
              </a:spcBef>
            </a:pPr>
            <a:r>
              <a:rPr lang="el-GR" sz="4000" spc="-20" dirty="0"/>
              <a:t>Πληροφορίες σχετικά με την αυτοματοποιημένη λήψη αποφάσεων</a:t>
            </a:r>
            <a:endParaRPr spc="-10" dirty="0"/>
          </a:p>
        </p:txBody>
      </p:sp>
      <p:sp>
        <p:nvSpPr>
          <p:cNvPr id="3" name="object 3"/>
          <p:cNvSpPr txBox="1"/>
          <p:nvPr/>
        </p:nvSpPr>
        <p:spPr>
          <a:xfrm>
            <a:off x="931830" y="2342964"/>
            <a:ext cx="8580755" cy="3901581"/>
          </a:xfrm>
          <a:prstGeom prst="rect">
            <a:avLst/>
          </a:prstGeom>
        </p:spPr>
        <p:txBody>
          <a:bodyPr vert="horz" wrap="square" lIns="0" tIns="12700" rIns="0" bIns="0" rtlCol="0">
            <a:spAutoFit/>
          </a:bodyPr>
          <a:lstStyle/>
          <a:p>
            <a:pPr marL="102235" indent="-90170" algn="just">
              <a:lnSpc>
                <a:spcPct val="100000"/>
              </a:lnSpc>
              <a:spcBef>
                <a:spcPts val="100"/>
              </a:spcBef>
              <a:buSzPct val="95000"/>
              <a:buFont typeface="Arial"/>
              <a:buChar char="•"/>
              <a:tabLst>
                <a:tab pos="102870" algn="l"/>
              </a:tabLst>
            </a:pPr>
            <a:r>
              <a:rPr lang="el-GR" sz="2000" spc="-10" dirty="0">
                <a:latin typeface="Calibri"/>
                <a:cs typeface="Calibri"/>
              </a:rPr>
              <a:t>Ιδανικά, ο χρήστης θα πρέπει να λαμβάνει εκ των προτέρων τις ακόλουθες πληροφορίες</a:t>
            </a:r>
            <a:r>
              <a:rPr sz="2000" spc="-10" dirty="0">
                <a:latin typeface="Calibri"/>
                <a:cs typeface="Calibri"/>
              </a:rPr>
              <a:t>:</a:t>
            </a:r>
            <a:endParaRPr sz="2000" dirty="0">
              <a:latin typeface="Calibri"/>
              <a:cs typeface="Calibri"/>
            </a:endParaRPr>
          </a:p>
          <a:p>
            <a:pPr algn="just">
              <a:lnSpc>
                <a:spcPct val="100000"/>
              </a:lnSpc>
              <a:spcBef>
                <a:spcPts val="25"/>
              </a:spcBef>
              <a:buFont typeface="Arial"/>
              <a:buChar char="•"/>
            </a:pPr>
            <a:endParaRPr sz="2200" dirty="0">
              <a:latin typeface="Calibri"/>
              <a:cs typeface="Calibri"/>
            </a:endParaRPr>
          </a:p>
          <a:p>
            <a:pPr marL="102235" indent="-90170" algn="just">
              <a:lnSpc>
                <a:spcPts val="2050"/>
              </a:lnSpc>
              <a:buSzPct val="95000"/>
              <a:buFont typeface="Arial"/>
              <a:buChar char="•"/>
              <a:tabLst>
                <a:tab pos="102870" algn="l"/>
              </a:tabLst>
            </a:pPr>
            <a:r>
              <a:rPr lang="el-GR" sz="2000" dirty="0">
                <a:latin typeface="Calibri"/>
                <a:cs typeface="Calibri"/>
              </a:rPr>
              <a:t>Τα </a:t>
            </a:r>
            <a:r>
              <a:rPr lang="el-GR" sz="2000" b="1" dirty="0">
                <a:latin typeface="Calibri"/>
                <a:cs typeface="Calibri"/>
              </a:rPr>
              <a:t>δεδομένα εισόδου </a:t>
            </a:r>
            <a:r>
              <a:rPr lang="el-GR" sz="2000" dirty="0">
                <a:latin typeface="Calibri"/>
                <a:cs typeface="Calibri"/>
              </a:rPr>
              <a:t>που λαμβάνει υπόψη το σύστημα (π.χ. για μια δανειακή αίτηση, το εισόδημα, το φύλο, τα περιουσιακά στοιχεία, τη θέση εργασίας κ.λπ. του αιτούντος), και εάν </a:t>
            </a:r>
            <a:r>
              <a:rPr lang="el-GR" sz="2000" b="1" dirty="0">
                <a:latin typeface="Calibri"/>
                <a:cs typeface="Calibri"/>
              </a:rPr>
              <a:t>διαφορετικά δεδομένα ευνοούν ή μάλλον δεν ευνοούν το αποτέλεσμα </a:t>
            </a:r>
            <a:r>
              <a:rPr lang="el-GR" sz="2000" dirty="0">
                <a:latin typeface="Calibri"/>
                <a:cs typeface="Calibri"/>
              </a:rPr>
              <a:t>στο οποίο ελπίζει ο υποψήφιος</a:t>
            </a:r>
            <a:r>
              <a:rPr lang="el-GR" sz="2000" spc="-20" dirty="0">
                <a:latin typeface="Calibri"/>
                <a:cs typeface="Calibri"/>
              </a:rPr>
              <a:t>,</a:t>
            </a:r>
            <a:endParaRPr sz="2000" dirty="0">
              <a:latin typeface="Calibri"/>
              <a:cs typeface="Calibri"/>
            </a:endParaRPr>
          </a:p>
          <a:p>
            <a:pPr marL="102235" indent="-90170" algn="just">
              <a:lnSpc>
                <a:spcPts val="2039"/>
              </a:lnSpc>
              <a:spcBef>
                <a:spcPts val="215"/>
              </a:spcBef>
              <a:buSzPct val="95000"/>
              <a:buFont typeface="Arial"/>
              <a:buChar char="•"/>
              <a:tabLst>
                <a:tab pos="102870" algn="l"/>
              </a:tabLst>
            </a:pPr>
            <a:r>
              <a:rPr lang="el-GR" sz="2000" dirty="0">
                <a:latin typeface="Calibri"/>
                <a:cs typeface="Calibri"/>
              </a:rPr>
              <a:t>Οι </a:t>
            </a:r>
            <a:r>
              <a:rPr lang="el-GR" sz="2000" b="1" dirty="0">
                <a:latin typeface="Calibri"/>
                <a:cs typeface="Calibri"/>
              </a:rPr>
              <a:t>τιμές-στόχοι</a:t>
            </a:r>
            <a:r>
              <a:rPr lang="el-GR" sz="2000" dirty="0">
                <a:latin typeface="Calibri"/>
                <a:cs typeface="Calibri"/>
              </a:rPr>
              <a:t> που το σύστημα προορίζεται να υπολογίσει (π.χ. ένα επίπεδο φερεγγυότητας και ενδεχομένως το όριο που πρέπει να επιτευχθεί για να εγκριθεί το δάνειο</a:t>
            </a:r>
            <a:r>
              <a:rPr sz="2000" spc="-10" dirty="0">
                <a:latin typeface="Calibri"/>
                <a:cs typeface="Calibri"/>
              </a:rPr>
              <a:t>)</a:t>
            </a:r>
            <a:r>
              <a:rPr lang="el-GR" sz="2000" spc="-10" dirty="0">
                <a:latin typeface="Calibri"/>
                <a:cs typeface="Calibri"/>
              </a:rPr>
              <a:t>,</a:t>
            </a:r>
            <a:endParaRPr sz="2000" dirty="0">
              <a:latin typeface="Calibri"/>
              <a:cs typeface="Calibri"/>
            </a:endParaRPr>
          </a:p>
          <a:p>
            <a:pPr marL="102870" marR="240029" indent="-90805" algn="just">
              <a:lnSpc>
                <a:spcPct val="71000"/>
              </a:lnSpc>
              <a:spcBef>
                <a:spcPts val="795"/>
              </a:spcBef>
              <a:buSzPct val="95000"/>
              <a:buFont typeface="Arial"/>
              <a:buChar char="•"/>
              <a:tabLst>
                <a:tab pos="207010" algn="l"/>
              </a:tabLst>
            </a:pPr>
            <a:r>
              <a:rPr lang="el-GR" sz="2000" b="1" dirty="0">
                <a:latin typeface="Calibri"/>
                <a:cs typeface="Calibri"/>
              </a:rPr>
              <a:t>Η προβλεπόμενη συνέπεια της αυτοματοποιημένης αξιολόγησης/απόφασης </a:t>
            </a:r>
            <a:r>
              <a:rPr lang="el-GR" sz="2000" dirty="0">
                <a:latin typeface="Calibri"/>
                <a:cs typeface="Calibri"/>
              </a:rPr>
              <a:t>(π.χ. έγκριση ή απόρριψη της αίτησης δανείου</a:t>
            </a:r>
            <a:r>
              <a:rPr sz="2000" spc="-10" dirty="0">
                <a:latin typeface="Calibri"/>
                <a:cs typeface="Calibri"/>
              </a:rPr>
              <a:t>).</a:t>
            </a:r>
            <a:endParaRPr sz="2000" dirty="0">
              <a:latin typeface="Calibri"/>
              <a:cs typeface="Calibri"/>
            </a:endParaRPr>
          </a:p>
          <a:p>
            <a:pPr marL="102870" marR="107314" indent="-90805" algn="just">
              <a:lnSpc>
                <a:spcPct val="70000"/>
              </a:lnSpc>
              <a:spcBef>
                <a:spcPts val="935"/>
              </a:spcBef>
              <a:buSzPct val="95000"/>
              <a:buFont typeface="Arial"/>
              <a:buChar char="•"/>
              <a:tabLst>
                <a:tab pos="207010" algn="l"/>
              </a:tabLst>
            </a:pPr>
            <a:r>
              <a:rPr lang="el-GR" sz="2000" dirty="0">
                <a:latin typeface="Calibri"/>
                <a:cs typeface="Calibri"/>
              </a:rPr>
              <a:t>Μπορεί επίσης να είναι χρήσιμο να διευκρινιστεί ποιοι είναι οι γενικοί σκοποί που το σύστημα αποσκοπεί να επιτύχει.</a:t>
            </a:r>
            <a:endParaRPr sz="2000" dirty="0">
              <a:latin typeface="Calibri"/>
              <a:cs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16556" y="882650"/>
            <a:ext cx="5433932" cy="581569"/>
          </a:xfrm>
          <a:prstGeom prst="rect">
            <a:avLst/>
          </a:prstGeom>
        </p:spPr>
        <p:txBody>
          <a:bodyPr vert="horz" wrap="square" lIns="0" tIns="12065" rIns="0" bIns="0" rtlCol="0">
            <a:spAutoFit/>
          </a:bodyPr>
          <a:lstStyle/>
          <a:p>
            <a:pPr marL="12700">
              <a:lnSpc>
                <a:spcPct val="100000"/>
              </a:lnSpc>
              <a:spcBef>
                <a:spcPts val="95"/>
              </a:spcBef>
            </a:pPr>
            <a:r>
              <a:rPr lang="el-GR" dirty="0"/>
              <a:t>Δικαίωμα για εξήγηση;</a:t>
            </a:r>
            <a:endParaRPr spc="-10" dirty="0"/>
          </a:p>
        </p:txBody>
      </p:sp>
      <p:sp>
        <p:nvSpPr>
          <p:cNvPr id="3" name="object 3"/>
          <p:cNvSpPr txBox="1"/>
          <p:nvPr/>
        </p:nvSpPr>
        <p:spPr>
          <a:xfrm>
            <a:off x="576945" y="1824783"/>
            <a:ext cx="9113155" cy="4795520"/>
          </a:xfrm>
          <a:prstGeom prst="rect">
            <a:avLst/>
          </a:prstGeom>
        </p:spPr>
        <p:txBody>
          <a:bodyPr vert="horz" wrap="square" lIns="0" tIns="38735" rIns="0" bIns="0" rtlCol="0">
            <a:spAutoFit/>
          </a:bodyPr>
          <a:lstStyle/>
          <a:p>
            <a:pPr marL="12700" marR="340995" algn="just">
              <a:lnSpc>
                <a:spcPts val="1490"/>
              </a:lnSpc>
              <a:spcBef>
                <a:spcPts val="305"/>
              </a:spcBef>
            </a:pPr>
            <a:r>
              <a:rPr lang="el-GR" sz="1400" dirty="0">
                <a:latin typeface="Calibri"/>
                <a:cs typeface="Calibri"/>
              </a:rPr>
              <a:t>Σύμφωνα με την αιτιολογική σκέψη (71), οι εγγυήσεις που πρέπει να παρέχονται στα υποκείμενα των δεδομένων σε περίπτωση αυτοματοποιημένων αποφάσεων περιλαμβάνουν όλα τα ακόλουθα</a:t>
            </a:r>
            <a:r>
              <a:rPr sz="1400" spc="-10" dirty="0">
                <a:latin typeface="Calibri"/>
                <a:cs typeface="Calibri"/>
              </a:rPr>
              <a:t>:</a:t>
            </a:r>
            <a:endParaRPr sz="1400" dirty="0">
              <a:latin typeface="Calibri"/>
              <a:cs typeface="Calibri"/>
            </a:endParaRPr>
          </a:p>
          <a:p>
            <a:pPr marL="75565" indent="-63500" algn="just">
              <a:lnSpc>
                <a:spcPct val="100000"/>
              </a:lnSpc>
              <a:spcBef>
                <a:spcPts val="700"/>
              </a:spcBef>
              <a:buSzPct val="92857"/>
              <a:buFont typeface="Arial"/>
              <a:buChar char="•"/>
              <a:tabLst>
                <a:tab pos="76200" algn="l"/>
              </a:tabLst>
            </a:pPr>
            <a:r>
              <a:rPr lang="el-GR" sz="1400" dirty="0">
                <a:latin typeface="Calibri"/>
                <a:cs typeface="Calibri"/>
              </a:rPr>
              <a:t>συγκεκριμένες πληροφορίες</a:t>
            </a:r>
            <a:endParaRPr sz="1400" dirty="0">
              <a:latin typeface="Calibri"/>
              <a:cs typeface="Calibri"/>
            </a:endParaRPr>
          </a:p>
          <a:p>
            <a:pPr marL="75565" indent="-63500" algn="just">
              <a:lnSpc>
                <a:spcPct val="100000"/>
              </a:lnSpc>
              <a:spcBef>
                <a:spcPts val="720"/>
              </a:spcBef>
              <a:buSzPct val="92857"/>
              <a:buFont typeface="Arial"/>
              <a:buChar char="•"/>
              <a:tabLst>
                <a:tab pos="76200" algn="l"/>
              </a:tabLst>
            </a:pPr>
            <a:r>
              <a:rPr lang="el-GR" sz="1400" dirty="0">
                <a:latin typeface="Calibri"/>
                <a:cs typeface="Calibri"/>
              </a:rPr>
              <a:t>το δικαίωμα ανθρώπινης παρέμβασης</a:t>
            </a:r>
            <a:r>
              <a:rPr sz="1400" spc="-10" dirty="0">
                <a:latin typeface="Calibri"/>
                <a:cs typeface="Calibri"/>
              </a:rPr>
              <a:t>,</a:t>
            </a:r>
            <a:endParaRPr sz="1400" dirty="0">
              <a:latin typeface="Calibri"/>
              <a:cs typeface="Calibri"/>
            </a:endParaRPr>
          </a:p>
          <a:p>
            <a:pPr marL="75565" indent="-63500" algn="just">
              <a:lnSpc>
                <a:spcPct val="100000"/>
              </a:lnSpc>
              <a:spcBef>
                <a:spcPts val="720"/>
              </a:spcBef>
              <a:buSzPct val="92857"/>
              <a:buFont typeface="Arial"/>
              <a:buChar char="•"/>
              <a:tabLst>
                <a:tab pos="76200" algn="l"/>
              </a:tabLst>
            </a:pPr>
            <a:r>
              <a:rPr lang="el-GR" sz="1400" dirty="0">
                <a:latin typeface="Calibri"/>
                <a:cs typeface="Calibri"/>
              </a:rPr>
              <a:t>το δικαίωμα έκφρασης της άποψής του</a:t>
            </a:r>
            <a:r>
              <a:rPr sz="1400" spc="-20" dirty="0">
                <a:latin typeface="Calibri"/>
                <a:cs typeface="Calibri"/>
              </a:rPr>
              <a:t>,</a:t>
            </a:r>
            <a:endParaRPr sz="1400" dirty="0">
              <a:latin typeface="Calibri"/>
              <a:cs typeface="Calibri"/>
            </a:endParaRPr>
          </a:p>
          <a:p>
            <a:pPr marL="75565" indent="-63500" algn="just">
              <a:lnSpc>
                <a:spcPct val="100000"/>
              </a:lnSpc>
              <a:spcBef>
                <a:spcPts val="720"/>
              </a:spcBef>
              <a:buSzPct val="92857"/>
              <a:buFont typeface="Arial"/>
              <a:buChar char="•"/>
              <a:tabLst>
                <a:tab pos="76200" algn="l"/>
              </a:tabLst>
            </a:pPr>
            <a:r>
              <a:rPr lang="el-GR" sz="1400" dirty="0">
                <a:latin typeface="Calibri"/>
                <a:cs typeface="Calibri"/>
              </a:rPr>
              <a:t>το δικαίωμα να λάβει εξηγήσεις για την απόφαση που ελήφθη μετά από μια τέτοια αξιολόγηση,</a:t>
            </a:r>
            <a:endParaRPr sz="1400" dirty="0">
              <a:latin typeface="Calibri"/>
              <a:cs typeface="Calibri"/>
            </a:endParaRPr>
          </a:p>
          <a:p>
            <a:pPr marL="75565" indent="-63500" algn="just">
              <a:lnSpc>
                <a:spcPct val="100000"/>
              </a:lnSpc>
              <a:spcBef>
                <a:spcPts val="720"/>
              </a:spcBef>
              <a:buSzPct val="92857"/>
              <a:buFont typeface="Arial"/>
              <a:buChar char="•"/>
              <a:tabLst>
                <a:tab pos="76200" algn="l"/>
              </a:tabLst>
            </a:pPr>
            <a:r>
              <a:rPr lang="el-GR" sz="1400" dirty="0">
                <a:latin typeface="Calibri"/>
                <a:cs typeface="Calibri"/>
              </a:rPr>
              <a:t>το δικαίωμα αμφισβήτησης της απόφασης</a:t>
            </a:r>
            <a:r>
              <a:rPr sz="1400" spc="-10" dirty="0">
                <a:latin typeface="Calibri"/>
                <a:cs typeface="Calibri"/>
              </a:rPr>
              <a:t>.</a:t>
            </a:r>
            <a:endParaRPr sz="1400" dirty="0">
              <a:latin typeface="Calibri"/>
              <a:cs typeface="Calibri"/>
            </a:endParaRPr>
          </a:p>
          <a:p>
            <a:pPr algn="just">
              <a:lnSpc>
                <a:spcPct val="100000"/>
              </a:lnSpc>
              <a:buFont typeface="Arial"/>
              <a:buChar char="•"/>
            </a:pPr>
            <a:endParaRPr sz="1700" dirty="0">
              <a:latin typeface="Calibri"/>
              <a:cs typeface="Calibri"/>
            </a:endParaRPr>
          </a:p>
          <a:p>
            <a:pPr marL="12700" algn="just">
              <a:lnSpc>
                <a:spcPct val="100000"/>
              </a:lnSpc>
              <a:spcBef>
                <a:spcPts val="1045"/>
              </a:spcBef>
            </a:pPr>
            <a:r>
              <a:rPr lang="el-GR" sz="1400" dirty="0">
                <a:latin typeface="Calibri"/>
                <a:cs typeface="Calibri"/>
              </a:rPr>
              <a:t>Σύμφωνα με το Άρθρο</a:t>
            </a:r>
            <a:r>
              <a:rPr sz="1400" spc="90" dirty="0">
                <a:latin typeface="Calibri"/>
                <a:cs typeface="Calibri"/>
              </a:rPr>
              <a:t> </a:t>
            </a:r>
            <a:r>
              <a:rPr sz="1400" dirty="0">
                <a:latin typeface="Calibri"/>
                <a:cs typeface="Calibri"/>
              </a:rPr>
              <a:t>22</a:t>
            </a:r>
            <a:r>
              <a:rPr sz="1400" spc="80" dirty="0">
                <a:latin typeface="Calibri"/>
                <a:cs typeface="Calibri"/>
              </a:rPr>
              <a:t> </a:t>
            </a:r>
            <a:r>
              <a:rPr lang="el-GR" sz="1400" dirty="0">
                <a:latin typeface="Calibri"/>
                <a:cs typeface="Calibri"/>
              </a:rPr>
              <a:t>οι κατάλληλες εγγυήσεις που πρέπει να παρέχονται περιλαμβάνουν "τουλάχιστον</a:t>
            </a:r>
            <a:r>
              <a:rPr sz="1400" spc="-10" dirty="0">
                <a:latin typeface="Calibri"/>
                <a:cs typeface="Calibri"/>
              </a:rPr>
              <a:t>”</a:t>
            </a:r>
            <a:endParaRPr sz="1400" dirty="0">
              <a:latin typeface="Calibri"/>
              <a:cs typeface="Calibri"/>
            </a:endParaRPr>
          </a:p>
          <a:p>
            <a:pPr marL="75565" indent="-63500" algn="just">
              <a:lnSpc>
                <a:spcPct val="100000"/>
              </a:lnSpc>
              <a:spcBef>
                <a:spcPts val="815"/>
              </a:spcBef>
              <a:buSzPct val="92857"/>
              <a:buFont typeface="Arial"/>
              <a:buChar char="•"/>
              <a:tabLst>
                <a:tab pos="76200" algn="l"/>
              </a:tabLst>
            </a:pPr>
            <a:r>
              <a:rPr lang="el-GR" sz="1400" dirty="0">
                <a:latin typeface="Calibri"/>
                <a:cs typeface="Calibri"/>
              </a:rPr>
              <a:t>το δικαίωμα ανθρώπινης παρέμβασης</a:t>
            </a:r>
            <a:r>
              <a:rPr sz="1400" spc="-10" dirty="0">
                <a:latin typeface="Calibri"/>
                <a:cs typeface="Calibri"/>
              </a:rPr>
              <a:t>,</a:t>
            </a:r>
            <a:endParaRPr sz="1400" dirty="0">
              <a:latin typeface="Calibri"/>
              <a:cs typeface="Calibri"/>
            </a:endParaRPr>
          </a:p>
          <a:p>
            <a:pPr marL="75565" indent="-63500" algn="just">
              <a:lnSpc>
                <a:spcPct val="100000"/>
              </a:lnSpc>
              <a:spcBef>
                <a:spcPts val="720"/>
              </a:spcBef>
              <a:buSzPct val="92857"/>
              <a:buFont typeface="Arial"/>
              <a:buChar char="•"/>
              <a:tabLst>
                <a:tab pos="76200" algn="l"/>
              </a:tabLst>
            </a:pPr>
            <a:r>
              <a:rPr lang="el-GR" sz="1400" dirty="0">
                <a:latin typeface="Calibri"/>
                <a:cs typeface="Calibri"/>
              </a:rPr>
              <a:t>το δικαίωμα έκφρασης της άποψής του</a:t>
            </a:r>
            <a:r>
              <a:rPr sz="1400" spc="-20" dirty="0">
                <a:latin typeface="Calibri"/>
                <a:cs typeface="Calibri"/>
              </a:rPr>
              <a:t>,</a:t>
            </a:r>
            <a:endParaRPr sz="1400" dirty="0">
              <a:latin typeface="Calibri"/>
              <a:cs typeface="Calibri"/>
            </a:endParaRPr>
          </a:p>
          <a:p>
            <a:pPr marL="75565" indent="-63500" algn="just">
              <a:lnSpc>
                <a:spcPct val="100000"/>
              </a:lnSpc>
              <a:spcBef>
                <a:spcPts val="720"/>
              </a:spcBef>
              <a:buSzPct val="92857"/>
              <a:buFont typeface="Arial"/>
              <a:buChar char="•"/>
              <a:tabLst>
                <a:tab pos="76200" algn="l"/>
              </a:tabLst>
            </a:pPr>
            <a:r>
              <a:rPr lang="el-GR" sz="1400" dirty="0">
                <a:latin typeface="Calibri"/>
                <a:cs typeface="Calibri"/>
              </a:rPr>
              <a:t>το δικαίωμα αμφισβήτησης της απόφασης</a:t>
            </a:r>
            <a:r>
              <a:rPr sz="1400" spc="-10" dirty="0">
                <a:latin typeface="Calibri"/>
                <a:cs typeface="Calibri"/>
              </a:rPr>
              <a:t>.</a:t>
            </a:r>
            <a:endParaRPr sz="1400" dirty="0">
              <a:latin typeface="Calibri"/>
              <a:cs typeface="Calibri"/>
            </a:endParaRPr>
          </a:p>
          <a:p>
            <a:pPr algn="just">
              <a:lnSpc>
                <a:spcPct val="100000"/>
              </a:lnSpc>
            </a:pPr>
            <a:endParaRPr sz="1700" dirty="0">
              <a:latin typeface="Calibri"/>
              <a:cs typeface="Calibri"/>
            </a:endParaRPr>
          </a:p>
          <a:p>
            <a:pPr marL="12700" marR="5080" algn="just">
              <a:lnSpc>
                <a:spcPts val="1490"/>
              </a:lnSpc>
              <a:spcBef>
                <a:spcPts val="1255"/>
              </a:spcBef>
            </a:pPr>
            <a:r>
              <a:rPr lang="el-GR" sz="1400" dirty="0">
                <a:latin typeface="Calibri"/>
                <a:cs typeface="Calibri"/>
              </a:rPr>
              <a:t>Έτσι, δύο στοιχεία λείπουν από το άρθρο 22 σε σχέση με την αιτιολογική σκέψη (71): η παροχή "συγκεκριμένων πληροφοριών" και το δικαίωμα να λαμβάνεται εξήγηση της απόφασης που λήφθηκε μετά την εν λόγω αξιολόγηση</a:t>
            </a:r>
            <a:r>
              <a:rPr sz="1400" i="1" spc="-10" dirty="0">
                <a:latin typeface="Calibri"/>
                <a:cs typeface="Calibri"/>
              </a:rPr>
              <a:t>”</a:t>
            </a:r>
            <a:r>
              <a:rPr sz="1400" spc="-10" dirty="0">
                <a:latin typeface="Calibri"/>
                <a:cs typeface="Calibri"/>
              </a:rPr>
              <a:t>.</a:t>
            </a:r>
            <a:endParaRPr sz="1400" dirty="0">
              <a:latin typeface="Calibri"/>
              <a:cs typeface="Calibri"/>
            </a:endParaRPr>
          </a:p>
          <a:p>
            <a:pPr marL="12700" marR="805815" algn="just">
              <a:lnSpc>
                <a:spcPts val="1610"/>
              </a:lnSpc>
              <a:spcBef>
                <a:spcPts val="810"/>
              </a:spcBef>
            </a:pPr>
            <a:r>
              <a:rPr lang="el-GR" sz="1400" b="1" dirty="0">
                <a:latin typeface="Calibri"/>
                <a:cs typeface="Calibri"/>
              </a:rPr>
              <a:t>Ειδικά η δεύτερη παράλειψη εγείρει το ζήτημα του κατά πόσον οι υπεύθυνοι επεξεργασίας υποχρεούνται πράγματι από το νόμο να παρέχουν εξατομικευμένες εξηγήσεις.</a:t>
            </a:r>
            <a:endParaRPr sz="1400" dirty="0">
              <a:latin typeface="Calibri"/>
              <a:cs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32426" y="958850"/>
            <a:ext cx="8946515" cy="543560"/>
          </a:xfrm>
          <a:prstGeom prst="rect">
            <a:avLst/>
          </a:prstGeom>
        </p:spPr>
        <p:txBody>
          <a:bodyPr vert="horz" wrap="square" lIns="0" tIns="12700" rIns="0" bIns="0" rtlCol="0">
            <a:spAutoFit/>
          </a:bodyPr>
          <a:lstStyle/>
          <a:p>
            <a:pPr marL="12700">
              <a:lnSpc>
                <a:spcPct val="100000"/>
              </a:lnSpc>
              <a:spcBef>
                <a:spcPts val="100"/>
              </a:spcBef>
            </a:pPr>
            <a:r>
              <a:rPr lang="el-GR" sz="3400" dirty="0"/>
              <a:t>Δικαίωμα για εξήγηση; Δύο πιθανές ερμηνείες</a:t>
            </a:r>
            <a:endParaRPr sz="3400" dirty="0"/>
          </a:p>
        </p:txBody>
      </p:sp>
      <p:sp>
        <p:nvSpPr>
          <p:cNvPr id="3" name="object 3"/>
          <p:cNvSpPr txBox="1"/>
          <p:nvPr/>
        </p:nvSpPr>
        <p:spPr>
          <a:xfrm>
            <a:off x="931830" y="2054918"/>
            <a:ext cx="8347709" cy="2014398"/>
          </a:xfrm>
          <a:prstGeom prst="rect">
            <a:avLst/>
          </a:prstGeom>
        </p:spPr>
        <p:txBody>
          <a:bodyPr vert="horz" wrap="square" lIns="0" tIns="40005" rIns="0" bIns="0" rtlCol="0">
            <a:spAutoFit/>
          </a:bodyPr>
          <a:lstStyle/>
          <a:p>
            <a:pPr marL="89535" marR="5080" indent="-77470" algn="just">
              <a:lnSpc>
                <a:spcPct val="89400"/>
              </a:lnSpc>
              <a:spcBef>
                <a:spcPts val="315"/>
              </a:spcBef>
              <a:buSzPct val="94117"/>
              <a:buFont typeface="Arial"/>
              <a:buChar char="•"/>
              <a:tabLst>
                <a:tab pos="207010" algn="l"/>
              </a:tabLst>
            </a:pPr>
            <a:r>
              <a:rPr lang="el-GR" sz="1700" b="1" dirty="0">
                <a:latin typeface="Calibri"/>
                <a:cs typeface="Calibri"/>
              </a:rPr>
              <a:t>Σύμφωνα με την πρώτη ερμηνεία</a:t>
            </a:r>
            <a:r>
              <a:rPr sz="1700" b="1" spc="-10" dirty="0">
                <a:latin typeface="Calibri"/>
                <a:cs typeface="Calibri"/>
              </a:rPr>
              <a:t>,</a:t>
            </a:r>
            <a:r>
              <a:rPr sz="1700" b="1" spc="-30" dirty="0">
                <a:latin typeface="Calibri"/>
                <a:cs typeface="Calibri"/>
              </a:rPr>
              <a:t> </a:t>
            </a:r>
            <a:r>
              <a:rPr lang="el-GR" sz="1700" dirty="0">
                <a:latin typeface="Calibri"/>
                <a:cs typeface="Calibri"/>
              </a:rPr>
              <a:t>ο Ευρωπαίος νομοθέτης, περιλαμβάνοντας το αίτημα για ειδικές εξηγήσεις μόνο στις αιτιολογικές σκέψεις και παραλείποντάς το από τα άρθρα του ΓΚΠΔ, είχε την πρόθεση να μεταδώσει ένα διπλό μήνυμα </a:t>
            </a:r>
            <a:r>
              <a:rPr sz="1700" dirty="0">
                <a:latin typeface="Calibri"/>
                <a:cs typeface="Calibri"/>
              </a:rPr>
              <a:t>:</a:t>
            </a:r>
            <a:r>
              <a:rPr sz="1700" spc="-45" dirty="0">
                <a:latin typeface="Calibri"/>
                <a:cs typeface="Calibri"/>
              </a:rPr>
              <a:t> </a:t>
            </a:r>
            <a:r>
              <a:rPr lang="el-GR" sz="1700" b="1" dirty="0">
                <a:latin typeface="Calibri"/>
                <a:cs typeface="Calibri"/>
              </a:rPr>
              <a:t>να αποκλείσει μια εκτελεστή νομική υποχρέωση παροχής ατομικών εξηγήσεων,</a:t>
            </a:r>
            <a:r>
              <a:rPr sz="1700" spc="-50" dirty="0">
                <a:latin typeface="Calibri"/>
                <a:cs typeface="Calibri"/>
              </a:rPr>
              <a:t> </a:t>
            </a:r>
            <a:r>
              <a:rPr lang="el-GR" sz="1700" dirty="0">
                <a:latin typeface="Calibri"/>
                <a:cs typeface="Calibri"/>
              </a:rPr>
              <a:t>ενώ παράλληλα συνιστά στους υπευθύνους επεξεργασίας δεδομένων να παρέχουν τέτοιες εξηγήσεις όταν είναι σκόπιμο, σύμφωνα με τις διακριτικές τους αποφάσεις.</a:t>
            </a:r>
            <a:endParaRPr sz="1700" dirty="0">
              <a:latin typeface="Calibri"/>
              <a:cs typeface="Calibri"/>
            </a:endParaRPr>
          </a:p>
          <a:p>
            <a:pPr marL="89535" marR="371475" indent="-77470" algn="just">
              <a:lnSpc>
                <a:spcPts val="1800"/>
              </a:lnSpc>
              <a:spcBef>
                <a:spcPts val="930"/>
              </a:spcBef>
              <a:buSzPct val="94117"/>
              <a:buFont typeface="Arial"/>
              <a:buChar char="•"/>
              <a:tabLst>
                <a:tab pos="207010" algn="l"/>
              </a:tabLst>
            </a:pPr>
            <a:r>
              <a:rPr lang="el-GR" sz="1700" b="1" dirty="0">
                <a:latin typeface="Calibri"/>
                <a:cs typeface="Calibri"/>
              </a:rPr>
              <a:t>Σύμφωνα με αυτή την ερμηνεία, η παροχή εξατομικευμένων εξηγήσεων θα αποτελούσε απλώς μια καλή πρακτική και όχι μια νομικά εφαρμόσιμη απαίτηση.</a:t>
            </a:r>
            <a:endParaRPr sz="1700" dirty="0">
              <a:latin typeface="Calibri"/>
              <a:cs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9973" y="677568"/>
            <a:ext cx="8841740" cy="591829"/>
          </a:xfrm>
          <a:prstGeom prst="rect">
            <a:avLst/>
          </a:prstGeom>
        </p:spPr>
        <p:txBody>
          <a:bodyPr vert="horz" wrap="square" lIns="0" tIns="65405" rIns="0" bIns="0" rtlCol="0">
            <a:spAutoFit/>
          </a:bodyPr>
          <a:lstStyle/>
          <a:p>
            <a:pPr marL="12700" marR="5080" algn="ctr">
              <a:lnSpc>
                <a:spcPts val="4100"/>
              </a:lnSpc>
              <a:spcBef>
                <a:spcPts val="515"/>
              </a:spcBef>
            </a:pPr>
            <a:r>
              <a:rPr lang="el-GR" sz="3600" dirty="0"/>
              <a:t>Δικαίωμα για εξήγηση; Δύο πιθανές ερμηνείες</a:t>
            </a:r>
            <a:endParaRPr sz="3600" spc="-10" dirty="0"/>
          </a:p>
        </p:txBody>
      </p:sp>
      <p:sp>
        <p:nvSpPr>
          <p:cNvPr id="3" name="object 3"/>
          <p:cNvSpPr txBox="1"/>
          <p:nvPr/>
        </p:nvSpPr>
        <p:spPr>
          <a:xfrm>
            <a:off x="754976" y="1532423"/>
            <a:ext cx="8966042" cy="797654"/>
          </a:xfrm>
          <a:prstGeom prst="rect">
            <a:avLst/>
          </a:prstGeom>
        </p:spPr>
        <p:txBody>
          <a:bodyPr vert="horz" wrap="square" lIns="0" tIns="12700" rIns="0" bIns="0" rtlCol="0">
            <a:spAutoFit/>
          </a:bodyPr>
          <a:lstStyle/>
          <a:p>
            <a:pPr marL="88900" indent="-76835" algn="just">
              <a:lnSpc>
                <a:spcPct val="100000"/>
              </a:lnSpc>
              <a:spcBef>
                <a:spcPts val="100"/>
              </a:spcBef>
              <a:buSzPct val="94117"/>
              <a:buFont typeface="Arial"/>
              <a:buChar char="•"/>
              <a:tabLst>
                <a:tab pos="89535" algn="l"/>
              </a:tabLst>
            </a:pPr>
            <a:r>
              <a:rPr lang="el-GR" sz="1700" b="1" dirty="0">
                <a:latin typeface="Calibri"/>
                <a:cs typeface="Calibri"/>
              </a:rPr>
              <a:t>Σύμφωνα με τη δεύτερη ερμηνεία</a:t>
            </a:r>
            <a:r>
              <a:rPr sz="1700" spc="-10" dirty="0">
                <a:latin typeface="Calibri"/>
                <a:cs typeface="Calibri"/>
              </a:rPr>
              <a:t>,</a:t>
            </a:r>
            <a:r>
              <a:rPr sz="1700" spc="-35" dirty="0">
                <a:latin typeface="Calibri"/>
                <a:cs typeface="Calibri"/>
              </a:rPr>
              <a:t> </a:t>
            </a:r>
            <a:r>
              <a:rPr lang="el-GR" sz="1700" dirty="0">
                <a:latin typeface="Calibri"/>
                <a:cs typeface="Calibri"/>
              </a:rPr>
              <a:t>ο Ευρωπαίος νομοθέτης σκόπευε αντιθέτως </a:t>
            </a:r>
            <a:r>
              <a:rPr lang="el-GR" sz="1700" b="1" dirty="0">
                <a:latin typeface="Calibri"/>
                <a:cs typeface="Calibri"/>
              </a:rPr>
              <a:t>να θεσπίσει μια εκτελεστή νομική υποχρέωση</a:t>
            </a:r>
            <a:r>
              <a:rPr lang="el-GR" sz="1700" dirty="0">
                <a:latin typeface="Calibri"/>
                <a:cs typeface="Calibri"/>
              </a:rPr>
              <a:t> παροχής ατομικών εξηγήσεων, χωρίς ωστόσο να επιβαρύνει υπέρμετρα τους υπεύθυνους επεξεργασίας.</a:t>
            </a:r>
            <a:endParaRPr sz="1700" dirty="0">
              <a:latin typeface="Calibri"/>
              <a:cs typeface="Calibri"/>
            </a:endParaRPr>
          </a:p>
        </p:txBody>
      </p:sp>
      <p:sp>
        <p:nvSpPr>
          <p:cNvPr id="6" name="object 6"/>
          <p:cNvSpPr txBox="1"/>
          <p:nvPr/>
        </p:nvSpPr>
        <p:spPr>
          <a:xfrm>
            <a:off x="754976" y="2438862"/>
            <a:ext cx="8627110" cy="1490152"/>
          </a:xfrm>
          <a:prstGeom prst="rect">
            <a:avLst/>
          </a:prstGeom>
        </p:spPr>
        <p:txBody>
          <a:bodyPr vert="horz" wrap="square" lIns="0" tIns="12700" rIns="0" bIns="0" rtlCol="0">
            <a:spAutoFit/>
          </a:bodyPr>
          <a:lstStyle/>
          <a:p>
            <a:pPr marL="88900" indent="-76835" algn="just">
              <a:lnSpc>
                <a:spcPct val="100000"/>
              </a:lnSpc>
              <a:spcBef>
                <a:spcPts val="100"/>
              </a:spcBef>
              <a:buSzPct val="94117"/>
              <a:buFont typeface="Arial"/>
              <a:buChar char="•"/>
              <a:tabLst>
                <a:tab pos="89535" algn="l"/>
              </a:tabLst>
            </a:pPr>
            <a:r>
              <a:rPr lang="el-GR" sz="1600" dirty="0">
                <a:latin typeface="Calibri"/>
                <a:cs typeface="Calibri"/>
              </a:rPr>
              <a:t>Η ερμηνεία αυτή υπονοείται από τον προσδιορισμό "τουλάχιστον", ο οποίος προηγείται της αναφοράς που γίνεται σε "δικαίωμα να λάβει ανθρώπινη παρέμβαση εκ μέρους του υπευθύνου επεξεργασίας, να εκφράσει την άποψή του και να αμφισβητήσει την απόφαση«. Ο προσδιορισμός φαίνεται να υποδηλώνει ότι ορισμένοι πάροχοι υποχρεούνται νομικά να υιοθετήσουν περαιτέρω εγγυήσεις, ενδεχομένως συµπεριλαµβανοµένων εξατομικευμένων εξηγήσεων, όπως αναφέρεται στην αιτιολογική σκέψη 71. </a:t>
            </a:r>
            <a:endParaRPr lang="en-US" sz="1600" dirty="0">
              <a:latin typeface="Calibri"/>
              <a:cs typeface="Calibri"/>
            </a:endParaRPr>
          </a:p>
        </p:txBody>
      </p:sp>
      <p:sp>
        <p:nvSpPr>
          <p:cNvPr id="9" name="object 9"/>
          <p:cNvSpPr txBox="1"/>
          <p:nvPr/>
        </p:nvSpPr>
        <p:spPr>
          <a:xfrm>
            <a:off x="799973" y="4159250"/>
            <a:ext cx="8255000" cy="797654"/>
          </a:xfrm>
          <a:prstGeom prst="rect">
            <a:avLst/>
          </a:prstGeom>
        </p:spPr>
        <p:txBody>
          <a:bodyPr vert="horz" wrap="square" lIns="0" tIns="12700" rIns="0" bIns="0" rtlCol="0">
            <a:spAutoFit/>
          </a:bodyPr>
          <a:lstStyle/>
          <a:p>
            <a:pPr marL="88900" indent="-76835">
              <a:lnSpc>
                <a:spcPct val="100000"/>
              </a:lnSpc>
              <a:spcBef>
                <a:spcPts val="100"/>
              </a:spcBef>
              <a:buSzPct val="94117"/>
              <a:buFont typeface="Arial"/>
              <a:buChar char="•"/>
              <a:tabLst>
                <a:tab pos="89535" algn="l"/>
              </a:tabLst>
            </a:pPr>
            <a:r>
              <a:rPr lang="el-GR" sz="1700" b="1" dirty="0">
                <a:latin typeface="Calibri"/>
                <a:cs typeface="Calibri"/>
              </a:rPr>
              <a:t>Σύμφωνα με αυτή τη δεύτερη προσέγγιση, η εξήγηση θα ήταν νομικά απαραίτητη, εφόσον είναι πρακτικά δυνατή, </a:t>
            </a:r>
            <a:r>
              <a:rPr lang="el-GR" sz="1700" dirty="0">
                <a:latin typeface="Calibri"/>
                <a:cs typeface="Calibri"/>
              </a:rPr>
              <a:t>δηλαδή όταν είναι συμβατή με τις τεχνολογίες, το κόστος και τις επιχειρηματικές πρακτικές.</a:t>
            </a:r>
            <a:endParaRPr sz="1700" dirty="0">
              <a:latin typeface="Calibri"/>
              <a:cs typeface="Calibri"/>
            </a:endParaRPr>
          </a:p>
        </p:txBody>
      </p:sp>
      <p:sp>
        <p:nvSpPr>
          <p:cNvPr id="11" name="object 11"/>
          <p:cNvSpPr txBox="1"/>
          <p:nvPr/>
        </p:nvSpPr>
        <p:spPr>
          <a:xfrm>
            <a:off x="799973" y="5159577"/>
            <a:ext cx="8960485" cy="1982594"/>
          </a:xfrm>
          <a:prstGeom prst="rect">
            <a:avLst/>
          </a:prstGeom>
        </p:spPr>
        <p:txBody>
          <a:bodyPr vert="horz" wrap="square" lIns="0" tIns="12700" rIns="0" bIns="0" rtlCol="0">
            <a:spAutoFit/>
          </a:bodyPr>
          <a:lstStyle/>
          <a:p>
            <a:pPr marL="88900" indent="-76835" algn="just">
              <a:lnSpc>
                <a:spcPct val="100000"/>
              </a:lnSpc>
              <a:spcBef>
                <a:spcPts val="100"/>
              </a:spcBef>
              <a:buSzPct val="94117"/>
              <a:buFont typeface="Arial"/>
              <a:buChar char="•"/>
              <a:tabLst>
                <a:tab pos="89535" algn="l"/>
              </a:tabLst>
            </a:pPr>
            <a:r>
              <a:rPr lang="el-GR" sz="1600" dirty="0">
                <a:latin typeface="Calibri"/>
                <a:cs typeface="Calibri"/>
              </a:rPr>
              <a:t>Ωστόσο, </a:t>
            </a:r>
            <a:r>
              <a:rPr lang="el-GR" sz="1600" b="1" dirty="0">
                <a:latin typeface="Calibri"/>
                <a:cs typeface="Calibri"/>
              </a:rPr>
              <a:t>θα πρέπει να προειδοποιούμαστε κατά της υπερβολικής έμφασης ενός δικαιώματος εξατομικευμένων εξηγήσεων ως γενικής αντιμετώπισης των προκαταλήψεων, των δυσλειτουργιών και των ακατάλληλων εφαρμογών της ΤΝ &amp; των τεχνολογιών μεγάλων δεδομένων</a:t>
            </a:r>
            <a:r>
              <a:rPr lang="el-GR" sz="1600" dirty="0">
                <a:latin typeface="Calibri"/>
                <a:cs typeface="Calibri"/>
              </a:rPr>
              <a:t>: το δικαίωμα για εξηγήσεις είναι πιθανό να παραμείνει ανεπαρκώς χρησιμοποιούμενο από τα υποκείμενα των δεδομένων, δεδομένου ότι ενδέχεται να μην έχουν επαρκή κατανόηση των τεχνολογιών και των εφαρμοσμένων κανονιστικών προτύπων. Επιπλέον, ακόμη και όταν μια εξήγηση εκμαιεύει πιθανά ελαττώματα, τα υποκείμενα των δεδομένων ενδέχεται να μην είναι σε θέση να λάβουν μια καινούρια, πιο ικανοποιητική απόφαση.</a:t>
            </a:r>
            <a:endParaRPr sz="1600" dirty="0">
              <a:latin typeface="Calibri"/>
              <a:cs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44892" y="196850"/>
            <a:ext cx="8603615" cy="1666482"/>
          </a:xfrm>
          <a:prstGeom prst="rect">
            <a:avLst/>
          </a:prstGeom>
        </p:spPr>
        <p:txBody>
          <a:bodyPr vert="horz" wrap="square" lIns="0" tIns="12065" rIns="0" bIns="0" rtlCol="0">
            <a:spAutoFit/>
          </a:bodyPr>
          <a:lstStyle/>
          <a:p>
            <a:pPr marL="12700" algn="l">
              <a:lnSpc>
                <a:spcPts val="4270"/>
              </a:lnSpc>
              <a:spcBef>
                <a:spcPts val="95"/>
              </a:spcBef>
            </a:pPr>
            <a:r>
              <a:rPr lang="el-GR" sz="3600" i="1" dirty="0">
                <a:latin typeface="Calibri"/>
                <a:cs typeface="Calibri"/>
              </a:rPr>
              <a:t>Άρθρο</a:t>
            </a:r>
            <a:r>
              <a:rPr sz="3600" i="1" spc="-140" dirty="0">
                <a:latin typeface="Calibri"/>
                <a:cs typeface="Calibri"/>
              </a:rPr>
              <a:t> </a:t>
            </a:r>
            <a:r>
              <a:rPr sz="3600" i="1" spc="-25" dirty="0">
                <a:latin typeface="Calibri"/>
                <a:cs typeface="Calibri"/>
              </a:rPr>
              <a:t>25</a:t>
            </a:r>
          </a:p>
          <a:p>
            <a:pPr marL="12700" algn="l">
              <a:lnSpc>
                <a:spcPts val="4270"/>
              </a:lnSpc>
            </a:pPr>
            <a:r>
              <a:rPr lang="el-GR" sz="3600" dirty="0"/>
              <a:t>Προστασία δεδομένων ήδη από τον σχεδιασμό και εξ ορισμού</a:t>
            </a:r>
            <a:endParaRPr sz="3600" spc="-10" dirty="0"/>
          </a:p>
        </p:txBody>
      </p:sp>
      <p:sp>
        <p:nvSpPr>
          <p:cNvPr id="3" name="object 3"/>
          <p:cNvSpPr txBox="1"/>
          <p:nvPr/>
        </p:nvSpPr>
        <p:spPr>
          <a:xfrm>
            <a:off x="1650999" y="1917134"/>
            <a:ext cx="7391400" cy="5442516"/>
          </a:xfrm>
          <a:prstGeom prst="rect">
            <a:avLst/>
          </a:prstGeom>
        </p:spPr>
        <p:txBody>
          <a:bodyPr vert="horz" wrap="square" lIns="0" tIns="12700" rIns="0" bIns="0" rtlCol="0">
            <a:spAutoFit/>
          </a:bodyPr>
          <a:lstStyle/>
          <a:p>
            <a:pPr marL="355600" indent="-342900" algn="just">
              <a:lnSpc>
                <a:spcPct val="100000"/>
              </a:lnSpc>
              <a:spcBef>
                <a:spcPts val="100"/>
              </a:spcBef>
              <a:buAutoNum type="arabicPeriod"/>
              <a:tabLst>
                <a:tab pos="321310" algn="l"/>
              </a:tabLst>
            </a:pPr>
            <a:r>
              <a:rPr lang="el-GR" sz="1600" spc="-10" dirty="0">
                <a:latin typeface="Calibri"/>
                <a:cs typeface="Calibri"/>
              </a:rPr>
              <a:t>Λαμβάνοντας υπόψη τις τελευταίες εξελίξεις, το κόστος εφαρμογής και τη φύση, το πεδίο εφαρμογής, το πλαίσιο και τους σκοπούς της επεξεργασίας, καθώς και τους κινδύνους διαφορετικής πιθανότητας επέλευσης και σοβαρότητας για τα δικαιώματα και τις ελευθερίες των φυσικών προσώπων από την επεξεργασία, ο υπεύθυνος επεξεργασίας εφαρμόζει αποτελεσματικά, τόσο κατά τη στιγμή του καθορισμού των μέσων επεξεργασίας όσο και κατά τη στιγμή της επεξεργασίας, κατάλληλα τεχνικά και οργανωτικά μέτρα, όπως η ψευδωνυμοποίηση, σχεδιασμένα για την εφαρμογή αρχών προστασίας των δεδομένων, όπως η ελαχιστοποίηση των δεδομένων, και την ενσωμάτωση των απαραίτητων εγγυήσεων στην επεξεργασία κατά τρόπο ώστε να πληρούνται οι απαιτήσεις του παρόντος κανονισμού και να προστατεύονται τα δικαιώματα των υποκειμένων των δεδομένων..</a:t>
            </a:r>
            <a:endParaRPr lang="en-US" sz="1600" spc="-10" dirty="0">
              <a:latin typeface="Calibri"/>
              <a:cs typeface="Calibri"/>
            </a:endParaRPr>
          </a:p>
          <a:p>
            <a:pPr marL="355600" indent="-342900" algn="just">
              <a:lnSpc>
                <a:spcPct val="100000"/>
              </a:lnSpc>
              <a:spcBef>
                <a:spcPts val="100"/>
              </a:spcBef>
              <a:buAutoNum type="arabicPeriod"/>
              <a:tabLst>
                <a:tab pos="321310" algn="l"/>
              </a:tabLst>
            </a:pPr>
            <a:r>
              <a:rPr lang="el-GR" sz="1600" dirty="0">
                <a:latin typeface="Calibri"/>
                <a:cs typeface="Calibri"/>
              </a:rPr>
              <a:t>Λαμβάνοντας υπόψη τις τελευταίες εξελίξεις, το κόστος εφαρμογής και τη φύση, το πεδίο εφαρμογής, το πλαίσιο και τους σκοπούς της επεξεργασίας, καθώς και τους κινδύνους διαφορετικής πιθανότητας επέλευσης και σοβαρότητας για τα δικαιώματα και τις ελευθερίες των φυσικών προσώπων από την επεξεργασία, ο υπεύθυνος επεξεργασίας εφαρμόζει αποτελεσματικά, τόσο κατά τη στιγμή του καθορισμού των μέσων επεξεργασίας όσο και κατά τη στιγμή της επεξεργασίας, κατάλληλα τεχνικά και οργανωτικά μέτρα, όπως η ψευδωνυμοποίηση, σχεδιασμένα για την εφαρμογή αρχών προστασίας των δεδομένων, όπως η ελαχιστοποίηση των δεδομένων, και την ενσωμάτωση των απαραίτητων εγγυήσεων στην επεξεργασία κατά τρόπο ώστε να πληρούνται οι απαιτήσεις του παρόντος κανονισμού και να προστατεύονται τα δικαιώματα των υποκειμένων των δεδομένων.</a:t>
            </a:r>
            <a:endParaRPr lang="en-US" sz="1600" dirty="0">
              <a:latin typeface="Calibri"/>
              <a:cs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44892" y="501650"/>
            <a:ext cx="8603615" cy="1110614"/>
          </a:xfrm>
          <a:prstGeom prst="rect">
            <a:avLst/>
          </a:prstGeom>
        </p:spPr>
        <p:txBody>
          <a:bodyPr vert="horz" wrap="square" lIns="0" tIns="12065" rIns="0" bIns="0" rtlCol="0">
            <a:spAutoFit/>
          </a:bodyPr>
          <a:lstStyle/>
          <a:p>
            <a:pPr marL="12700">
              <a:lnSpc>
                <a:spcPts val="4270"/>
              </a:lnSpc>
              <a:spcBef>
                <a:spcPts val="95"/>
              </a:spcBef>
            </a:pPr>
            <a:r>
              <a:rPr lang="el-GR" spc="-110" dirty="0"/>
              <a:t>Άρθρο</a:t>
            </a:r>
            <a:r>
              <a:rPr spc="-110" dirty="0"/>
              <a:t> </a:t>
            </a:r>
            <a:r>
              <a:rPr spc="-25" dirty="0"/>
              <a:t>32</a:t>
            </a:r>
          </a:p>
          <a:p>
            <a:pPr marL="12700">
              <a:lnSpc>
                <a:spcPts val="4270"/>
              </a:lnSpc>
            </a:pPr>
            <a:r>
              <a:rPr lang="el-GR" dirty="0"/>
              <a:t>Ασφάλεια της επεξεργασίας</a:t>
            </a:r>
            <a:endParaRPr spc="-10" dirty="0"/>
          </a:p>
        </p:txBody>
      </p:sp>
      <p:sp>
        <p:nvSpPr>
          <p:cNvPr id="3" name="object 3"/>
          <p:cNvSpPr txBox="1"/>
          <p:nvPr/>
        </p:nvSpPr>
        <p:spPr>
          <a:xfrm>
            <a:off x="2020323" y="1895867"/>
            <a:ext cx="6298565" cy="2367315"/>
          </a:xfrm>
          <a:prstGeom prst="rect">
            <a:avLst/>
          </a:prstGeom>
        </p:spPr>
        <p:txBody>
          <a:bodyPr vert="horz" wrap="square" lIns="0" tIns="12700" rIns="0" bIns="0" rtlCol="0">
            <a:spAutoFit/>
          </a:bodyPr>
          <a:lstStyle/>
          <a:p>
            <a:pPr marL="12700" algn="just">
              <a:lnSpc>
                <a:spcPct val="100000"/>
              </a:lnSpc>
              <a:spcBef>
                <a:spcPts val="100"/>
              </a:spcBef>
              <a:tabLst>
                <a:tab pos="321310" algn="l"/>
              </a:tabLst>
            </a:pPr>
            <a:r>
              <a:rPr sz="1700" spc="-25" dirty="0">
                <a:latin typeface="Calibri"/>
                <a:cs typeface="Calibri"/>
              </a:rPr>
              <a:t>1.</a:t>
            </a:r>
            <a:r>
              <a:rPr sz="1700" dirty="0">
                <a:latin typeface="Calibri"/>
                <a:cs typeface="Calibri"/>
              </a:rPr>
              <a:t>	</a:t>
            </a:r>
            <a:r>
              <a:rPr lang="el-GR" sz="1700" spc="-10" dirty="0">
                <a:latin typeface="Calibri"/>
                <a:cs typeface="Calibri"/>
              </a:rPr>
              <a:t>Λαμβάνοντας υπόψη τις τελευταίες εξελίξεις, το κόστος εφαρμογής και τη φύση, το πεδίο εφαρμογής, το πλαίσιο και τους σκοπούς της επεξεργασίας, καθώς και τους κινδύνους διαφορετικής πιθανότητας επέλευσης και σοβαρότητας για τα δικαιώματα και τις ελευθερίες των φυσικών προσώπων, ο υπεύθυνος επεξεργασίας και ο εκτελών την επεξεργασία εφαρμόζουν κατάλληλα τεχνικά και οργανωτικά μέτρα προκειμένου να διασφαλίζεται το κατάλληλο επίπεδο ασφάλειας έναντι των κινδύνων, περιλαμβανομένων, μεταξύ άλλων, κατά περίπτωση:</a:t>
            </a:r>
            <a:endParaRPr sz="1700" dirty="0">
              <a:latin typeface="Calibri"/>
              <a:cs typeface="Calibri"/>
            </a:endParaRPr>
          </a:p>
        </p:txBody>
      </p:sp>
      <p:sp>
        <p:nvSpPr>
          <p:cNvPr id="9" name="object 9"/>
          <p:cNvSpPr txBox="1"/>
          <p:nvPr/>
        </p:nvSpPr>
        <p:spPr>
          <a:xfrm>
            <a:off x="2027720" y="4263182"/>
            <a:ext cx="6298565" cy="2929007"/>
          </a:xfrm>
          <a:prstGeom prst="rect">
            <a:avLst/>
          </a:prstGeom>
        </p:spPr>
        <p:txBody>
          <a:bodyPr vert="horz" wrap="square" lIns="0" tIns="12700" rIns="0" bIns="0" rtlCol="0">
            <a:spAutoFit/>
          </a:bodyPr>
          <a:lstStyle/>
          <a:p>
            <a:pPr marL="12700" algn="just">
              <a:lnSpc>
                <a:spcPct val="100000"/>
              </a:lnSpc>
              <a:spcBef>
                <a:spcPts val="100"/>
              </a:spcBef>
            </a:pPr>
            <a:r>
              <a:rPr lang="el-GR" sz="1700" dirty="0">
                <a:latin typeface="Calibri"/>
                <a:cs typeface="Calibri"/>
              </a:rPr>
              <a:t>α) της ψευδωνυμοποίησης και της κρυπτογράφησης δεδομένων προσωπικού χαρακτήρα,</a:t>
            </a:r>
          </a:p>
          <a:p>
            <a:pPr marL="12700" algn="just">
              <a:lnSpc>
                <a:spcPct val="100000"/>
              </a:lnSpc>
              <a:spcBef>
                <a:spcPts val="100"/>
              </a:spcBef>
            </a:pPr>
            <a:r>
              <a:rPr lang="el-GR" sz="1700" dirty="0">
                <a:latin typeface="Calibri"/>
                <a:cs typeface="Calibri"/>
              </a:rPr>
              <a:t>β) της δυνατότητας διασφάλισης του απορρήτου, της ακεραιότητας, της διαθεσιμότητας και της αξιοπιστίας των συστημάτων και των υπηρεσιών επεξεργασίας σε συνεχή βάση,</a:t>
            </a:r>
          </a:p>
          <a:p>
            <a:pPr marL="12700" algn="just">
              <a:lnSpc>
                <a:spcPct val="100000"/>
              </a:lnSpc>
              <a:spcBef>
                <a:spcPts val="100"/>
              </a:spcBef>
            </a:pPr>
            <a:r>
              <a:rPr lang="el-GR" sz="1700" dirty="0">
                <a:latin typeface="Calibri"/>
                <a:cs typeface="Calibri"/>
              </a:rPr>
              <a:t>γ) της δυνατότητας αποκατάστασης της διαθεσιμότητας και της πρόσβασης σε δεδομένα προσωπικού χαρακτήρα σε εύθετο χρόνο σε περίπτωση φυσικού ή τεχνικού συμβάντος,</a:t>
            </a:r>
          </a:p>
          <a:p>
            <a:pPr marL="12700" algn="just">
              <a:lnSpc>
                <a:spcPct val="100000"/>
              </a:lnSpc>
              <a:spcBef>
                <a:spcPts val="100"/>
              </a:spcBef>
            </a:pPr>
            <a:r>
              <a:rPr lang="el-GR" sz="1700" dirty="0">
                <a:latin typeface="Calibri"/>
                <a:cs typeface="Calibri"/>
              </a:rPr>
              <a:t>δ) διαδικασίας για την τακτική δοκιμή, εκτίμηση και αξιολόγηση της αποτελεσματικότητας των τεχνικών και των οργανωτικών μέτρων για τη διασφάλιση της ασφάλειας της επεξεργασίας.</a:t>
            </a:r>
            <a:endParaRPr lang="en-CY" sz="1700" dirty="0">
              <a:latin typeface="Calibri"/>
              <a:cs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8523" y="856024"/>
            <a:ext cx="7287708" cy="893065"/>
          </a:xfrm>
          <a:prstGeom prst="rect">
            <a:avLst/>
          </a:prstGeom>
        </p:spPr>
        <p:txBody>
          <a:bodyPr vert="horz" wrap="square" lIns="0" tIns="12700" rIns="0" bIns="0" rtlCol="0">
            <a:spAutoFit/>
          </a:bodyPr>
          <a:lstStyle/>
          <a:p>
            <a:pPr marL="12700">
              <a:lnSpc>
                <a:spcPts val="3515"/>
              </a:lnSpc>
              <a:spcBef>
                <a:spcPts val="100"/>
              </a:spcBef>
            </a:pPr>
            <a:r>
              <a:rPr lang="el-GR" sz="2800" spc="-40" dirty="0"/>
              <a:t>Ευρωπαϊκό Συμβούλιο Προστασίας Δεδομένων</a:t>
            </a:r>
            <a:br>
              <a:rPr lang="el-GR" sz="2800" spc="-40" dirty="0"/>
            </a:br>
            <a:r>
              <a:rPr lang="el-GR" sz="2800" spc="-40" dirty="0"/>
              <a:t>και ο Ευρωπαίος Επόπτης Προστασίας Δεδομένων</a:t>
            </a:r>
            <a:endParaRPr sz="2800" dirty="0"/>
          </a:p>
        </p:txBody>
      </p:sp>
      <p:sp>
        <p:nvSpPr>
          <p:cNvPr id="3" name="object 3"/>
          <p:cNvSpPr txBox="1">
            <a:spLocks noGrp="1"/>
          </p:cNvSpPr>
          <p:nvPr>
            <p:ph type="body" idx="1"/>
          </p:nvPr>
        </p:nvSpPr>
        <p:spPr>
          <a:xfrm>
            <a:off x="1658524" y="1985144"/>
            <a:ext cx="7287708" cy="4598567"/>
          </a:xfrm>
          <a:prstGeom prst="rect">
            <a:avLst/>
          </a:prstGeom>
        </p:spPr>
        <p:txBody>
          <a:bodyPr vert="horz" wrap="square" lIns="0" tIns="12700" rIns="0" bIns="0" rtlCol="0">
            <a:spAutoFit/>
          </a:bodyPr>
          <a:lstStyle/>
          <a:p>
            <a:pPr marL="12700">
              <a:lnSpc>
                <a:spcPts val="1320"/>
              </a:lnSpc>
              <a:spcBef>
                <a:spcPts val="100"/>
              </a:spcBef>
            </a:pPr>
            <a:r>
              <a:rPr lang="el-GR" dirty="0"/>
              <a:t>Άρθρο</a:t>
            </a:r>
            <a:r>
              <a:rPr spc="-50" dirty="0"/>
              <a:t> </a:t>
            </a:r>
            <a:r>
              <a:rPr spc="-25" dirty="0"/>
              <a:t>68</a:t>
            </a:r>
          </a:p>
          <a:p>
            <a:pPr marL="12700">
              <a:lnSpc>
                <a:spcPts val="1260"/>
              </a:lnSpc>
            </a:pPr>
            <a:r>
              <a:rPr lang="el-GR" spc="-10" dirty="0"/>
              <a:t>Ευρωπαϊκό Συμβούλιο Προστασίας Δεδομένων</a:t>
            </a:r>
            <a:endParaRPr lang="en-US" spc="-20" dirty="0"/>
          </a:p>
          <a:p>
            <a:pPr marL="12700" marR="104775" indent="216535">
              <a:lnSpc>
                <a:spcPts val="1300"/>
              </a:lnSpc>
              <a:spcBef>
                <a:spcPts val="100"/>
              </a:spcBef>
              <a:buAutoNum type="arabicPeriod"/>
              <a:tabLst>
                <a:tab pos="229235" algn="l"/>
              </a:tabLst>
            </a:pPr>
            <a:r>
              <a:rPr lang="el-GR" b="0" dirty="0">
                <a:latin typeface="Calibri"/>
                <a:cs typeface="Calibri"/>
              </a:rPr>
              <a:t>Το Ευρωπαϊκό Συμβούλιο Προστασίας Δεδομένων («Συμβούλιο Προστασίας Δεδομένων») συστήνεται ως όργανο της Ένωσης και διαθέτει νομική προσωπικότητα.</a:t>
            </a:r>
            <a:r>
              <a:rPr lang="en-US" b="0" spc="-10" dirty="0">
                <a:latin typeface="Calibri"/>
                <a:cs typeface="Calibri"/>
              </a:rPr>
              <a:t>.</a:t>
            </a:r>
          </a:p>
          <a:p>
            <a:pPr marL="228600" indent="-216535">
              <a:lnSpc>
                <a:spcPts val="1200"/>
              </a:lnSpc>
              <a:buAutoNum type="arabicPeriod"/>
              <a:tabLst>
                <a:tab pos="229235" algn="l"/>
              </a:tabLst>
            </a:pPr>
            <a:r>
              <a:rPr lang="el-GR" b="0" dirty="0">
                <a:latin typeface="Calibri"/>
                <a:cs typeface="Calibri"/>
              </a:rPr>
              <a:t>Το Συμβούλιο Προστασίας Δεδομένων εκπροσωπείται από τον Πρόεδρό του</a:t>
            </a:r>
            <a:r>
              <a:rPr b="0" spc="-10" dirty="0">
                <a:latin typeface="Calibri"/>
                <a:cs typeface="Calibri"/>
              </a:rPr>
              <a:t>.</a:t>
            </a:r>
          </a:p>
          <a:p>
            <a:pPr marL="12700" marR="424180" indent="216535">
              <a:lnSpc>
                <a:spcPts val="1300"/>
              </a:lnSpc>
              <a:spcBef>
                <a:spcPts val="85"/>
              </a:spcBef>
              <a:buAutoNum type="arabicPeriod"/>
              <a:tabLst>
                <a:tab pos="229235" algn="l"/>
              </a:tabLst>
            </a:pPr>
            <a:r>
              <a:rPr lang="el-GR" b="0" dirty="0">
                <a:latin typeface="Calibri"/>
                <a:cs typeface="Calibri"/>
              </a:rPr>
              <a:t>Το Συμβούλιο Προστασίας Δεδομένων απαρτίζεται από τον προϊστάμενο μίας εποπτικής αρχής κάθε κράτους μέλους και από τον Ευρωπαίο Επόπτη Προστασίας Δεδομένων ή τους αντίστοιχους εκπροσώπους τους</a:t>
            </a:r>
            <a:r>
              <a:rPr b="0" spc="-10" dirty="0">
                <a:latin typeface="Calibri"/>
                <a:cs typeface="Calibri"/>
              </a:rPr>
              <a:t>.</a:t>
            </a:r>
          </a:p>
          <a:p>
            <a:pPr marL="228600" indent="-216535">
              <a:lnSpc>
                <a:spcPts val="1105"/>
              </a:lnSpc>
              <a:buAutoNum type="arabicPeriod"/>
              <a:tabLst>
                <a:tab pos="229235" algn="l"/>
              </a:tabLst>
            </a:pPr>
            <a:r>
              <a:rPr lang="el-GR" b="0" dirty="0">
                <a:latin typeface="Calibri"/>
                <a:cs typeface="Calibri"/>
              </a:rPr>
              <a:t>Εάν σε ένα κράτος μέλος υπάρχουν περισσότερες εποπτικές αρχές επιφορτισμένες με την παρακολούθηση της εφαρμογής των διατάξεων βάσει του παρόντος κανονισμού, ορίζεται κοινός εκπρόσωπος σύμφωνα με το δίκαιο του εν λόγω κράτους μέλους</a:t>
            </a:r>
            <a:r>
              <a:rPr lang="en-US" b="0" spc="-20" dirty="0">
                <a:latin typeface="Calibri"/>
                <a:cs typeface="Calibri"/>
              </a:rPr>
              <a:t>.</a:t>
            </a:r>
          </a:p>
          <a:p>
            <a:pPr marL="12700" marR="163195" indent="216535">
              <a:lnSpc>
                <a:spcPct val="86700"/>
              </a:lnSpc>
              <a:spcBef>
                <a:spcPts val="45"/>
              </a:spcBef>
              <a:buAutoNum type="arabicPeriod" startAt="5"/>
              <a:tabLst>
                <a:tab pos="229235" algn="l"/>
              </a:tabLst>
            </a:pPr>
            <a:r>
              <a:rPr lang="el-GR" b="0" dirty="0">
                <a:latin typeface="Calibri"/>
                <a:cs typeface="Calibri"/>
              </a:rPr>
              <a:t>Η Επιτροπή δικαιούται να συμμετέχει χωρίς δικαίωμα ψήφου στις δραστηριότητες και στις συνεδριάσεις του Συμβουλίου Προστασίας Δεδομένων. Η Επιτροπή ορίζει τον εκπρόσωπό της. Ο Πρόεδρος του Συμβουλίου Προστασίας Δεδομένων ανακοινώνει στην Επιτροπή τις δραστηριότητες του Συμβουλίου Προστασίας Δεδομένων</a:t>
            </a:r>
            <a:r>
              <a:rPr b="0" spc="-10" dirty="0">
                <a:latin typeface="Calibri"/>
                <a:cs typeface="Calibri"/>
              </a:rPr>
              <a:t>.</a:t>
            </a:r>
          </a:p>
          <a:p>
            <a:pPr marL="12700">
              <a:lnSpc>
                <a:spcPts val="1295"/>
              </a:lnSpc>
            </a:pPr>
            <a:r>
              <a:rPr b="0" spc="-25" dirty="0">
                <a:latin typeface="Calibri"/>
                <a:cs typeface="Calibri"/>
              </a:rPr>
              <a:t>[…]</a:t>
            </a:r>
          </a:p>
          <a:p>
            <a:pPr marL="12700">
              <a:lnSpc>
                <a:spcPts val="1370"/>
              </a:lnSpc>
              <a:spcBef>
                <a:spcPts val="1155"/>
              </a:spcBef>
            </a:pPr>
            <a:r>
              <a:rPr lang="el-GR" dirty="0"/>
              <a:t>Άρθρο</a:t>
            </a:r>
            <a:r>
              <a:rPr spc="-50" dirty="0"/>
              <a:t> </a:t>
            </a:r>
            <a:r>
              <a:rPr spc="-25" dirty="0"/>
              <a:t>70</a:t>
            </a:r>
          </a:p>
          <a:p>
            <a:pPr marL="12700">
              <a:lnSpc>
                <a:spcPts val="1250"/>
              </a:lnSpc>
            </a:pPr>
            <a:r>
              <a:rPr lang="el-GR" spc="-20" dirty="0"/>
              <a:t>Καθήκοντα του Συμβουλίου</a:t>
            </a:r>
            <a:endParaRPr spc="-10" dirty="0"/>
          </a:p>
          <a:p>
            <a:pPr marL="12700" marR="216535" indent="216535">
              <a:lnSpc>
                <a:spcPts val="1300"/>
              </a:lnSpc>
              <a:spcBef>
                <a:spcPts val="40"/>
              </a:spcBef>
              <a:buAutoNum type="arabicPeriod"/>
              <a:tabLst>
                <a:tab pos="229235" algn="l"/>
              </a:tabLst>
            </a:pPr>
            <a:r>
              <a:rPr lang="el-GR" b="0" dirty="0">
                <a:latin typeface="Calibri"/>
                <a:cs typeface="Calibri"/>
              </a:rPr>
              <a:t>Το Συμβούλιο Προστασίας Δεδομένων διασφαλίζει τη συνεκτική εφαρμογή του παρόντος κανονισμού. Για τον σκοπό αυτό, το Συμβούλιο Προστασίας Δεδομένων, με δική του πρωτοβουλία ή, κατά περίπτωση, κατόπιν αιτήματος της Επιτροπής, ιδίως</a:t>
            </a:r>
            <a:r>
              <a:rPr b="0" spc="-10" dirty="0">
                <a:latin typeface="Calibri"/>
                <a:cs typeface="Calibri"/>
              </a:rPr>
              <a:t>:</a:t>
            </a:r>
          </a:p>
          <a:p>
            <a:pPr marL="12700" marR="255904" lvl="1" indent="198755">
              <a:lnSpc>
                <a:spcPts val="1300"/>
              </a:lnSpc>
              <a:spcBef>
                <a:spcPts val="15"/>
              </a:spcBef>
              <a:buAutoNum type="alphaLcParenBoth"/>
              <a:tabLst>
                <a:tab pos="211454" algn="l"/>
              </a:tabLst>
            </a:pPr>
            <a:r>
              <a:rPr lang="el-GR" sz="1200" spc="-10" dirty="0">
                <a:latin typeface="Calibri"/>
                <a:cs typeface="Calibri"/>
              </a:rPr>
              <a:t>παρακολουθεί και διασφαλίζει την ορθή εφαρμογή του παρόντος κανονισμού στις περιπτώσεις που προβλέπονται στα άρθρα 64 και 65, με την επιφύλαξη των καθηκόντων των εθνικών εποπτικών αρχών,</a:t>
            </a:r>
            <a:endParaRPr sz="1200" dirty="0">
              <a:latin typeface="Calibri"/>
              <a:cs typeface="Calibri"/>
            </a:endParaRPr>
          </a:p>
          <a:p>
            <a:pPr marL="217804" lvl="1" indent="-205740">
              <a:lnSpc>
                <a:spcPts val="1200"/>
              </a:lnSpc>
              <a:buAutoNum type="alphaLcParenBoth"/>
              <a:tabLst>
                <a:tab pos="218440" algn="l"/>
              </a:tabLst>
            </a:pPr>
            <a:r>
              <a:rPr lang="el-GR" sz="1200" dirty="0">
                <a:latin typeface="Calibri"/>
                <a:cs typeface="Calibri"/>
              </a:rPr>
              <a:t>συμβουλεύει την Επιτροπή για κάθε ζήτημα σχετικό με την προστασία των δεδομένων προσωπικού χαρακτήρα στην Ένωση, συμπεριλαμβανομένης κάθε προτεινόμενης τροποποίησης του παρόντος κανονισμού</a:t>
            </a:r>
            <a:r>
              <a:rPr lang="en-US" b="0" spc="-10" dirty="0">
                <a:latin typeface="Calibri"/>
                <a:cs typeface="Calibri"/>
              </a:rPr>
              <a:t> </a:t>
            </a:r>
            <a:r>
              <a:rPr lang="en-US" sz="1400" b="0" spc="-25" dirty="0">
                <a:latin typeface="Calibri"/>
                <a:cs typeface="Calibri"/>
              </a:rPr>
              <a:t>[…]</a:t>
            </a:r>
          </a:p>
          <a:p>
            <a:pPr marL="12700" marR="5080">
              <a:lnSpc>
                <a:spcPts val="1300"/>
              </a:lnSpc>
              <a:spcBef>
                <a:spcPts val="15"/>
              </a:spcBef>
            </a:pPr>
            <a:r>
              <a:rPr b="0" dirty="0">
                <a:latin typeface="Calibri"/>
                <a:cs typeface="Calibri"/>
              </a:rPr>
              <a:t>(e)</a:t>
            </a:r>
            <a:r>
              <a:rPr b="0" spc="-30" dirty="0">
                <a:latin typeface="Calibri"/>
                <a:cs typeface="Calibri"/>
              </a:rPr>
              <a:t> </a:t>
            </a:r>
            <a:r>
              <a:rPr lang="el-GR" b="0" spc="-10" dirty="0">
                <a:latin typeface="Calibri"/>
                <a:cs typeface="Calibri"/>
              </a:rPr>
              <a:t>εξετάζει, με δική του πρωτοβουλία, κατόπιν αιτήματος ενός εκ των μελών του ή κατόπιν αιτήματος της Επιτροπής, κάθε ζήτημα το οποίο αφορά στην εφαρμογή του παρόντος κανονισμού και εκδίδει κατευθυντήριες γραμμές, συστάσεις και βέλτιστες πρακτικές, με σκοπό να ενθαρρύνει τη συνεκτική εφαρμογή του παρόντος κανονισμού</a:t>
            </a:r>
            <a:r>
              <a:rPr lang="en-US" b="0" spc="-10" dirty="0">
                <a:latin typeface="Calibri"/>
                <a:cs typeface="Calibri"/>
              </a:rPr>
              <a:t>; </a:t>
            </a:r>
            <a:r>
              <a:rPr lang="en-US" b="0" spc="-25" dirty="0">
                <a:latin typeface="Calibri"/>
                <a:cs typeface="Calibri"/>
              </a:rPr>
              <a:t>[…]</a:t>
            </a:r>
          </a:p>
        </p:txBody>
      </p:sp>
      <p:pic>
        <p:nvPicPr>
          <p:cNvPr id="4" name="object 4"/>
          <p:cNvPicPr/>
          <p:nvPr/>
        </p:nvPicPr>
        <p:blipFill>
          <a:blip r:embed="rId2" cstate="print"/>
          <a:stretch>
            <a:fillRect/>
          </a:stretch>
        </p:blipFill>
        <p:spPr>
          <a:xfrm>
            <a:off x="2061703" y="6868810"/>
            <a:ext cx="8549542" cy="443765"/>
          </a:xfrm>
          <a:prstGeom prst="rect">
            <a:avLst/>
          </a:prstGeom>
        </p:spPr>
      </p:pic>
      <p:pic>
        <p:nvPicPr>
          <p:cNvPr id="5" name="object 5"/>
          <p:cNvPicPr/>
          <p:nvPr/>
        </p:nvPicPr>
        <p:blipFill>
          <a:blip r:embed="rId3" cstate="print"/>
          <a:stretch>
            <a:fillRect/>
          </a:stretch>
        </p:blipFill>
        <p:spPr>
          <a:xfrm>
            <a:off x="100698" y="129469"/>
            <a:ext cx="4673600" cy="50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12900" y="1035050"/>
            <a:ext cx="2863850" cy="2398092"/>
          </a:xfrm>
          <a:prstGeom prst="rect">
            <a:avLst/>
          </a:prstGeom>
        </p:spPr>
        <p:txBody>
          <a:bodyPr vert="horz" wrap="square" lIns="0" tIns="12700" rIns="0" bIns="0" rtlCol="0">
            <a:spAutoFit/>
          </a:bodyPr>
          <a:lstStyle/>
          <a:p>
            <a:pPr algn="ctr">
              <a:lnSpc>
                <a:spcPts val="3080"/>
              </a:lnSpc>
              <a:spcBef>
                <a:spcPts val="100"/>
              </a:spcBef>
            </a:pPr>
            <a:r>
              <a:rPr lang="el-GR" sz="2700" i="1" dirty="0">
                <a:solidFill>
                  <a:srgbClr val="585858"/>
                </a:solidFill>
                <a:latin typeface="Calibri"/>
                <a:cs typeface="Calibri"/>
              </a:rPr>
              <a:t>Άρθρο 5</a:t>
            </a:r>
            <a:br>
              <a:rPr lang="el-GR" sz="2700" i="1" dirty="0">
                <a:solidFill>
                  <a:srgbClr val="585858"/>
                </a:solidFill>
                <a:latin typeface="Calibri"/>
                <a:cs typeface="Calibri"/>
              </a:rPr>
            </a:br>
            <a:r>
              <a:rPr lang="el-GR" sz="2700" i="1" dirty="0">
                <a:solidFill>
                  <a:srgbClr val="585858"/>
                </a:solidFill>
                <a:latin typeface="Calibri"/>
                <a:cs typeface="Calibri"/>
              </a:rPr>
              <a:t>Αρχές σχετικά με την επεξεργασία δεδομένων προσωπικού χαρακτήρα</a:t>
            </a:r>
            <a:endParaRPr sz="2650" dirty="0"/>
          </a:p>
        </p:txBody>
      </p:sp>
      <p:sp>
        <p:nvSpPr>
          <p:cNvPr id="3" name="object 3"/>
          <p:cNvSpPr/>
          <p:nvPr/>
        </p:nvSpPr>
        <p:spPr>
          <a:xfrm>
            <a:off x="5346700" y="1435100"/>
            <a:ext cx="4610100" cy="4673600"/>
          </a:xfrm>
          <a:custGeom>
            <a:avLst/>
            <a:gdLst/>
            <a:ahLst/>
            <a:cxnLst/>
            <a:rect l="l" t="t" r="r" b="b"/>
            <a:pathLst>
              <a:path w="4610100" h="4673600">
                <a:moveTo>
                  <a:pt x="4609947" y="4673600"/>
                </a:moveTo>
                <a:lnTo>
                  <a:pt x="0" y="4673600"/>
                </a:lnTo>
                <a:lnTo>
                  <a:pt x="0" y="0"/>
                </a:lnTo>
                <a:lnTo>
                  <a:pt x="4609947" y="0"/>
                </a:lnTo>
                <a:lnTo>
                  <a:pt x="4609947" y="4673600"/>
                </a:lnTo>
                <a:close/>
              </a:path>
            </a:pathLst>
          </a:custGeom>
          <a:solidFill>
            <a:srgbClr val="FBE5D5">
              <a:alpha val="54899"/>
            </a:srgbClr>
          </a:solidFill>
        </p:spPr>
        <p:txBody>
          <a:bodyPr wrap="square" lIns="0" tIns="0" rIns="0" bIns="0" rtlCol="0"/>
          <a:lstStyle/>
          <a:p>
            <a:endParaRPr/>
          </a:p>
        </p:txBody>
      </p:sp>
      <p:sp>
        <p:nvSpPr>
          <p:cNvPr id="4" name="object 4"/>
          <p:cNvSpPr txBox="1"/>
          <p:nvPr/>
        </p:nvSpPr>
        <p:spPr>
          <a:xfrm>
            <a:off x="5727700" y="2234096"/>
            <a:ext cx="3962400" cy="2532808"/>
          </a:xfrm>
          <a:prstGeom prst="rect">
            <a:avLst/>
          </a:prstGeom>
        </p:spPr>
        <p:txBody>
          <a:bodyPr vert="horz" wrap="square" lIns="0" tIns="45719" rIns="0" bIns="0" rtlCol="0">
            <a:spAutoFit/>
          </a:bodyPr>
          <a:lstStyle/>
          <a:p>
            <a:pPr marL="207010" marR="299085" indent="-194945" algn="l">
              <a:lnSpc>
                <a:spcPts val="1800"/>
              </a:lnSpc>
              <a:spcBef>
                <a:spcPts val="359"/>
              </a:spcBef>
            </a:pPr>
            <a:r>
              <a:rPr sz="1700" dirty="0">
                <a:solidFill>
                  <a:srgbClr val="585858"/>
                </a:solidFill>
                <a:latin typeface="Verdana"/>
                <a:cs typeface="Verdana"/>
              </a:rPr>
              <a:t>Ø</a:t>
            </a:r>
            <a:r>
              <a:rPr lang="el-GR" sz="1700" dirty="0">
                <a:solidFill>
                  <a:srgbClr val="585858"/>
                </a:solidFill>
                <a:latin typeface="Verdana"/>
                <a:cs typeface="Verdana"/>
              </a:rPr>
              <a:t> </a:t>
            </a:r>
            <a:r>
              <a:rPr lang="el-GR" sz="1700" dirty="0">
                <a:solidFill>
                  <a:srgbClr val="585858"/>
                </a:solidFill>
                <a:latin typeface="Calibri"/>
                <a:cs typeface="Calibri"/>
              </a:rPr>
              <a:t>Νομιμότητα, δικαιοσύνη και διαφάνεια</a:t>
            </a:r>
            <a:endParaRPr sz="1700" dirty="0">
              <a:latin typeface="Calibri"/>
              <a:cs typeface="Calibri"/>
            </a:endParaRPr>
          </a:p>
          <a:p>
            <a:pPr marL="12700" marR="819785" algn="l">
              <a:lnSpc>
                <a:spcPct val="130000"/>
              </a:lnSpc>
              <a:spcBef>
                <a:spcPts val="15"/>
              </a:spcBef>
            </a:pPr>
            <a:r>
              <a:rPr sz="1700" dirty="0">
                <a:solidFill>
                  <a:srgbClr val="585858"/>
                </a:solidFill>
                <a:latin typeface="Verdana"/>
                <a:cs typeface="Verdana"/>
              </a:rPr>
              <a:t>Ø</a:t>
            </a:r>
            <a:r>
              <a:rPr lang="el-GR" sz="1700" dirty="0">
                <a:solidFill>
                  <a:srgbClr val="585858"/>
                </a:solidFill>
                <a:latin typeface="Verdana"/>
                <a:cs typeface="Verdana"/>
              </a:rPr>
              <a:t> Π</a:t>
            </a:r>
            <a:r>
              <a:rPr lang="el-GR" sz="1700" dirty="0">
                <a:solidFill>
                  <a:srgbClr val="585858"/>
                </a:solidFill>
                <a:latin typeface="Calibri"/>
                <a:cs typeface="Calibri"/>
              </a:rPr>
              <a:t>εριορισμός τους σκοπού</a:t>
            </a:r>
            <a:r>
              <a:rPr sz="1700" spc="-10" dirty="0">
                <a:solidFill>
                  <a:srgbClr val="585858"/>
                </a:solidFill>
                <a:latin typeface="Calibri"/>
                <a:cs typeface="Calibri"/>
              </a:rPr>
              <a:t> </a:t>
            </a:r>
            <a:endParaRPr lang="el-GR" sz="1700" spc="-10" dirty="0">
              <a:solidFill>
                <a:srgbClr val="585858"/>
              </a:solidFill>
              <a:latin typeface="Calibri"/>
              <a:cs typeface="Calibri"/>
            </a:endParaRPr>
          </a:p>
          <a:p>
            <a:pPr marL="12700" marR="819785" algn="l">
              <a:lnSpc>
                <a:spcPct val="130000"/>
              </a:lnSpc>
              <a:spcBef>
                <a:spcPts val="15"/>
              </a:spcBef>
            </a:pPr>
            <a:r>
              <a:rPr sz="1700" dirty="0">
                <a:solidFill>
                  <a:srgbClr val="585858"/>
                </a:solidFill>
                <a:latin typeface="Verdana"/>
                <a:cs typeface="Verdana"/>
              </a:rPr>
              <a:t>Ø</a:t>
            </a:r>
            <a:r>
              <a:rPr lang="el-GR" sz="1700" dirty="0">
                <a:solidFill>
                  <a:srgbClr val="585858"/>
                </a:solidFill>
                <a:latin typeface="Verdana"/>
                <a:cs typeface="Verdana"/>
              </a:rPr>
              <a:t> </a:t>
            </a:r>
            <a:r>
              <a:rPr lang="el-GR" sz="1700" dirty="0">
                <a:solidFill>
                  <a:srgbClr val="585858"/>
                </a:solidFill>
                <a:latin typeface="Calibri"/>
                <a:cs typeface="Calibri"/>
              </a:rPr>
              <a:t>Ελαχιστοποίηση δεδομένων </a:t>
            </a:r>
          </a:p>
          <a:p>
            <a:pPr marL="12700" marR="819785" algn="l">
              <a:lnSpc>
                <a:spcPct val="130000"/>
              </a:lnSpc>
              <a:spcBef>
                <a:spcPts val="15"/>
              </a:spcBef>
            </a:pPr>
            <a:r>
              <a:rPr sz="1700" dirty="0">
                <a:solidFill>
                  <a:srgbClr val="585858"/>
                </a:solidFill>
                <a:latin typeface="Verdana"/>
                <a:cs typeface="Verdana"/>
              </a:rPr>
              <a:t>Ø</a:t>
            </a:r>
            <a:r>
              <a:rPr lang="el-GR" sz="1700" dirty="0">
                <a:solidFill>
                  <a:srgbClr val="585858"/>
                </a:solidFill>
                <a:latin typeface="Verdana"/>
                <a:cs typeface="Verdana"/>
              </a:rPr>
              <a:t> </a:t>
            </a:r>
            <a:r>
              <a:rPr lang="el-GR" sz="1700" dirty="0">
                <a:solidFill>
                  <a:srgbClr val="585858"/>
                </a:solidFill>
                <a:latin typeface="Calibri"/>
                <a:cs typeface="Calibri"/>
              </a:rPr>
              <a:t>Ακρίβεια δεδομένων</a:t>
            </a:r>
            <a:endParaRPr sz="1700" dirty="0">
              <a:latin typeface="Calibri"/>
              <a:cs typeface="Calibri"/>
            </a:endParaRPr>
          </a:p>
          <a:p>
            <a:pPr marL="12700" marR="5080" algn="l">
              <a:lnSpc>
                <a:spcPct val="132400"/>
              </a:lnSpc>
              <a:spcBef>
                <a:spcPts val="10"/>
              </a:spcBef>
            </a:pPr>
            <a:r>
              <a:rPr sz="1700" dirty="0">
                <a:solidFill>
                  <a:srgbClr val="585858"/>
                </a:solidFill>
                <a:latin typeface="Verdana"/>
                <a:cs typeface="Verdana"/>
              </a:rPr>
              <a:t>Ø</a:t>
            </a:r>
            <a:r>
              <a:rPr lang="el-GR" sz="1700" dirty="0">
                <a:solidFill>
                  <a:srgbClr val="585858"/>
                </a:solidFill>
                <a:latin typeface="Verdana"/>
                <a:cs typeface="Verdana"/>
              </a:rPr>
              <a:t> </a:t>
            </a:r>
            <a:r>
              <a:rPr lang="el-GR" sz="1700" dirty="0">
                <a:solidFill>
                  <a:srgbClr val="585858"/>
                </a:solidFill>
                <a:latin typeface="Calibri"/>
                <a:cs typeface="Calibri"/>
              </a:rPr>
              <a:t>Όριο Αποθήκευσης</a:t>
            </a:r>
            <a:endParaRPr lang="el-GR" sz="1700" spc="-10" dirty="0">
              <a:solidFill>
                <a:srgbClr val="585858"/>
              </a:solidFill>
              <a:latin typeface="Calibri"/>
              <a:cs typeface="Calibri"/>
            </a:endParaRPr>
          </a:p>
          <a:p>
            <a:pPr marL="12700" marR="5080" algn="l">
              <a:lnSpc>
                <a:spcPct val="132400"/>
              </a:lnSpc>
              <a:spcBef>
                <a:spcPts val="10"/>
              </a:spcBef>
            </a:pPr>
            <a:r>
              <a:rPr sz="1700" dirty="0">
                <a:solidFill>
                  <a:srgbClr val="585858"/>
                </a:solidFill>
                <a:latin typeface="Verdana"/>
                <a:cs typeface="Verdana"/>
              </a:rPr>
              <a:t>Ø</a:t>
            </a:r>
            <a:r>
              <a:rPr lang="el-GR" sz="1700" dirty="0">
                <a:solidFill>
                  <a:srgbClr val="585858"/>
                </a:solidFill>
                <a:latin typeface="Verdana"/>
                <a:cs typeface="Verdana"/>
              </a:rPr>
              <a:t> </a:t>
            </a:r>
            <a:r>
              <a:rPr lang="el-GR" sz="1700" dirty="0">
                <a:solidFill>
                  <a:srgbClr val="585858"/>
                </a:solidFill>
                <a:latin typeface="Calibri"/>
                <a:cs typeface="Calibri"/>
              </a:rPr>
              <a:t>Ακεραιότητα και εμπιστευτικότητα</a:t>
            </a:r>
            <a:endParaRPr lang="el-GR" sz="1700" spc="-10" dirty="0">
              <a:solidFill>
                <a:srgbClr val="585858"/>
              </a:solidFill>
              <a:latin typeface="Calibri"/>
              <a:cs typeface="Calibri"/>
            </a:endParaRPr>
          </a:p>
          <a:p>
            <a:pPr marL="12700" marR="5080" algn="l">
              <a:lnSpc>
                <a:spcPct val="132400"/>
              </a:lnSpc>
              <a:spcBef>
                <a:spcPts val="10"/>
              </a:spcBef>
            </a:pPr>
            <a:r>
              <a:rPr sz="1700" spc="-10" dirty="0">
                <a:solidFill>
                  <a:srgbClr val="585858"/>
                </a:solidFill>
                <a:latin typeface="Calibri"/>
                <a:cs typeface="Calibri"/>
              </a:rPr>
              <a:t> </a:t>
            </a:r>
            <a:r>
              <a:rPr sz="1700" dirty="0">
                <a:solidFill>
                  <a:srgbClr val="585858"/>
                </a:solidFill>
                <a:latin typeface="Verdana"/>
                <a:cs typeface="Verdana"/>
              </a:rPr>
              <a:t>Ø</a:t>
            </a:r>
            <a:r>
              <a:rPr lang="el-GR" sz="1700" dirty="0">
                <a:solidFill>
                  <a:srgbClr val="585858"/>
                </a:solidFill>
                <a:latin typeface="Verdana"/>
                <a:cs typeface="Verdana"/>
              </a:rPr>
              <a:t> </a:t>
            </a:r>
            <a:r>
              <a:rPr lang="el-GR" sz="1700" dirty="0">
                <a:solidFill>
                  <a:srgbClr val="585858"/>
                </a:solidFill>
                <a:latin typeface="Calibri"/>
                <a:cs typeface="Calibri"/>
              </a:rPr>
              <a:t>Αρχή της λογοδοσίας</a:t>
            </a:r>
            <a:endParaRPr sz="17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13"/>
          <p:cNvSpPr txBox="1">
            <a:spLocks noGrp="1"/>
          </p:cNvSpPr>
          <p:nvPr>
            <p:ph type="title"/>
          </p:nvPr>
        </p:nvSpPr>
        <p:spPr>
          <a:xfrm>
            <a:off x="1008639" y="859484"/>
            <a:ext cx="8603615" cy="1110614"/>
          </a:xfrm>
          <a:prstGeom prst="rect">
            <a:avLst/>
          </a:prstGeom>
        </p:spPr>
        <p:txBody>
          <a:bodyPr vert="horz" wrap="square" lIns="0" tIns="12065" rIns="0" bIns="0" rtlCol="0">
            <a:spAutoFit/>
          </a:bodyPr>
          <a:lstStyle/>
          <a:p>
            <a:pPr marL="12700">
              <a:lnSpc>
                <a:spcPts val="4300"/>
              </a:lnSpc>
              <a:spcBef>
                <a:spcPts val="95"/>
              </a:spcBef>
            </a:pPr>
            <a:r>
              <a:rPr lang="el-GR" i="1" dirty="0">
                <a:solidFill>
                  <a:srgbClr val="006FC0"/>
                </a:solidFill>
                <a:latin typeface="Calibri"/>
                <a:cs typeface="Calibri"/>
              </a:rPr>
              <a:t>Άρθρο</a:t>
            </a:r>
            <a:r>
              <a:rPr i="1" spc="-140" dirty="0">
                <a:solidFill>
                  <a:srgbClr val="006FC0"/>
                </a:solidFill>
                <a:latin typeface="Calibri"/>
                <a:cs typeface="Calibri"/>
              </a:rPr>
              <a:t> </a:t>
            </a:r>
            <a:r>
              <a:rPr i="1" spc="-50" dirty="0">
                <a:solidFill>
                  <a:srgbClr val="006FC0"/>
                </a:solidFill>
                <a:latin typeface="Calibri"/>
                <a:cs typeface="Calibri"/>
              </a:rPr>
              <a:t>6</a:t>
            </a:r>
          </a:p>
          <a:p>
            <a:pPr marL="12700">
              <a:lnSpc>
                <a:spcPts val="4180"/>
              </a:lnSpc>
            </a:pPr>
            <a:r>
              <a:rPr lang="el-GR" sz="3600" dirty="0">
                <a:solidFill>
                  <a:srgbClr val="006FC0"/>
                </a:solidFill>
              </a:rPr>
              <a:t>Νομιμότητα της επεξεργασίας</a:t>
            </a:r>
            <a:endParaRPr sz="3600" dirty="0"/>
          </a:p>
        </p:txBody>
      </p:sp>
      <p:sp>
        <p:nvSpPr>
          <p:cNvPr id="22" name="TextBox 21">
            <a:extLst>
              <a:ext uri="{FF2B5EF4-FFF2-40B4-BE49-F238E27FC236}">
                <a16:creationId xmlns:a16="http://schemas.microsoft.com/office/drawing/2014/main" id="{DCD6A02C-894A-F4CA-0994-53D1FD9D0B9B}"/>
              </a:ext>
            </a:extLst>
          </p:cNvPr>
          <p:cNvSpPr txBox="1"/>
          <p:nvPr/>
        </p:nvSpPr>
        <p:spPr>
          <a:xfrm>
            <a:off x="1008639" y="2178050"/>
            <a:ext cx="8833861" cy="5262979"/>
          </a:xfrm>
          <a:prstGeom prst="rect">
            <a:avLst/>
          </a:prstGeom>
          <a:noFill/>
        </p:spPr>
        <p:txBody>
          <a:bodyPr wrap="square" rtlCol="0">
            <a:spAutoFit/>
          </a:bodyPr>
          <a:lstStyle/>
          <a:p>
            <a:pPr marL="342900" indent="-342900" algn="just">
              <a:buAutoNum type="arabicPeriod"/>
            </a:pPr>
            <a:r>
              <a:rPr lang="el-GR" sz="1600" dirty="0"/>
              <a:t>Η επεξεργασία είναι σύννομη μόνο εάν και εφόσον ισχύει τουλάχιστον μία από τις ακόλουθες προϋποθέσεις</a:t>
            </a:r>
          </a:p>
          <a:p>
            <a:pPr algn="just"/>
            <a:endParaRPr lang="el-GR" sz="1600" dirty="0"/>
          </a:p>
          <a:p>
            <a:pPr marL="342900" indent="-342900" algn="just">
              <a:buFont typeface="Wingdings" panose="05000000000000000000" pitchFamily="2" charset="2"/>
              <a:buChar char="§"/>
            </a:pPr>
            <a:r>
              <a:rPr lang="el-GR" sz="1600" dirty="0"/>
              <a:t>Το υποκείμενο των δεδομένων έχει συναινέσει στην επεξεργασία των προσωπικών του δεδομένων για έναν ή περισσότερους συγκεκριμένους σκοπούς,</a:t>
            </a:r>
          </a:p>
          <a:p>
            <a:pPr marL="342900" indent="-342900" algn="just">
              <a:buFont typeface="Wingdings" panose="05000000000000000000" pitchFamily="2" charset="2"/>
              <a:buChar char="§"/>
            </a:pPr>
            <a:r>
              <a:rPr lang="el-GR" sz="1600" dirty="0"/>
              <a:t>Η επεξεργασία είναι απαραίτητη για την εκτέλεση σύμβασης στην οποία το υποκείμενο των δεδομένων είναι συμβαλλόμενο μέρος ή για τη λήψη μέτρων κατόπιν αιτήματος του υποκειμένου των δεδομένων πριν από τη σύναψη σύμβασης</a:t>
            </a:r>
          </a:p>
          <a:p>
            <a:pPr marL="342900" indent="-342900" algn="just">
              <a:buFont typeface="Wingdings" panose="05000000000000000000" pitchFamily="2" charset="2"/>
              <a:buChar char="§"/>
            </a:pPr>
            <a:r>
              <a:rPr lang="el-GR" sz="1600" dirty="0"/>
              <a:t>Η επεξεργασία είναι απαραίτητη για τη συμμόρφωση με έννομη υποχρέωση του υπεύθυνου επεξεργασίας,</a:t>
            </a:r>
          </a:p>
          <a:p>
            <a:pPr marL="342900" indent="-342900" algn="just">
              <a:buFont typeface="Wingdings" panose="05000000000000000000" pitchFamily="2" charset="2"/>
              <a:buChar char="§"/>
            </a:pPr>
            <a:r>
              <a:rPr lang="el-GR" sz="1600" dirty="0"/>
              <a:t>Η επεξεργασία είναι απαραίτητη για τη διαφύλαξη ζωτικού συμφέροντος του υποκειμένου των δεδομένων ή άλλου φυσικού προσώπου,</a:t>
            </a:r>
          </a:p>
          <a:p>
            <a:pPr marL="342900" indent="-342900" algn="just">
              <a:buFont typeface="Wingdings" panose="05000000000000000000" pitchFamily="2" charset="2"/>
              <a:buChar char="§"/>
            </a:pPr>
            <a:r>
              <a:rPr lang="el-GR" sz="1600" dirty="0"/>
              <a:t>Η επεξεργασία είναι απαραίτητη για την εκτέλεση καθήκοντος που εκτελείται προς το δημόσιο συμφέρον ή κατά την άσκηση δημόσιας εξουσίας που έχει ανατεθεί στον υπεύθυνο επεξεργασίας,</a:t>
            </a:r>
          </a:p>
          <a:p>
            <a:pPr marL="342900" indent="-342900" algn="just">
              <a:buFont typeface="Wingdings" panose="05000000000000000000" pitchFamily="2" charset="2"/>
              <a:buChar char="§"/>
            </a:pPr>
            <a:r>
              <a:rPr lang="el-GR" sz="1600" dirty="0"/>
              <a:t>Η επεξεργασία είναι απαραίτητη για τους σκοπούς των έννομων συμφερόντων που επιδιώκει ο υπεύθυνος επεξεργασίας ή τρίτος, εκτός εάν έναντι των συμφερόντων αυτών υπερισχύει το συμφέρον ή τα θεμελιώδη δικαιώματα και οι ελευθερίες του υποκειμένου των δεδομένων που επιβάλλουν την προστασία των δεδομένων προσωπικού χαρακτήρα, ιδίως εάν το υποκείμενο των δεδομένων είναι παιδί. </a:t>
            </a:r>
          </a:p>
          <a:p>
            <a:pPr marL="342900" indent="-342900" algn="just">
              <a:buFont typeface="Wingdings" panose="05000000000000000000" pitchFamily="2" charset="2"/>
              <a:buChar char="§"/>
            </a:pPr>
            <a:endParaRPr lang="LID4096"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object 23"/>
          <p:cNvSpPr txBox="1">
            <a:spLocks noGrp="1"/>
          </p:cNvSpPr>
          <p:nvPr>
            <p:ph type="title"/>
          </p:nvPr>
        </p:nvSpPr>
        <p:spPr>
          <a:xfrm>
            <a:off x="931830" y="735188"/>
            <a:ext cx="7660957" cy="1678023"/>
          </a:xfrm>
          <a:prstGeom prst="rect">
            <a:avLst/>
          </a:prstGeom>
        </p:spPr>
        <p:txBody>
          <a:bodyPr vert="horz" wrap="square" lIns="0" tIns="15875" rIns="0" bIns="0" rtlCol="0">
            <a:spAutoFit/>
          </a:bodyPr>
          <a:lstStyle/>
          <a:p>
            <a:pPr marL="12700">
              <a:spcBef>
                <a:spcPts val="125"/>
              </a:spcBef>
            </a:pPr>
            <a:r>
              <a:rPr lang="el-GR" sz="3600" dirty="0">
                <a:solidFill>
                  <a:srgbClr val="006FC0"/>
                </a:solidFill>
              </a:rPr>
              <a:t>Άρθρο</a:t>
            </a:r>
            <a:r>
              <a:rPr sz="3600" spc="185" dirty="0">
                <a:solidFill>
                  <a:srgbClr val="006FC0"/>
                </a:solidFill>
              </a:rPr>
              <a:t> </a:t>
            </a:r>
            <a:r>
              <a:rPr sz="3600" dirty="0">
                <a:solidFill>
                  <a:srgbClr val="006FC0"/>
                </a:solidFill>
              </a:rPr>
              <a:t>4(1)</a:t>
            </a:r>
            <a:r>
              <a:rPr sz="3600" spc="170" dirty="0">
                <a:solidFill>
                  <a:srgbClr val="006FC0"/>
                </a:solidFill>
              </a:rPr>
              <a:t> </a:t>
            </a:r>
            <a:r>
              <a:rPr lang="el-GR" sz="3600" dirty="0">
                <a:solidFill>
                  <a:srgbClr val="006FC0"/>
                </a:solidFill>
              </a:rPr>
              <a:t>ΓΚΠΔ</a:t>
            </a:r>
            <a:r>
              <a:rPr sz="3600" dirty="0">
                <a:solidFill>
                  <a:srgbClr val="006FC0"/>
                </a:solidFill>
              </a:rPr>
              <a:t>:</a:t>
            </a:r>
            <a:r>
              <a:rPr sz="3600" spc="180" dirty="0">
                <a:solidFill>
                  <a:srgbClr val="006FC0"/>
                </a:solidFill>
              </a:rPr>
              <a:t> </a:t>
            </a:r>
            <a:r>
              <a:rPr lang="el-GR" sz="3600" dirty="0">
                <a:solidFill>
                  <a:srgbClr val="006FC0"/>
                </a:solidFill>
              </a:rPr>
              <a:t>Δεδομένα προσωπικού χαρακτήρα - ταυτοποίηση</a:t>
            </a:r>
            <a:br>
              <a:rPr lang="en-GB" sz="3600" dirty="0">
                <a:latin typeface="Calibri"/>
                <a:cs typeface="Calibri"/>
              </a:rPr>
            </a:br>
            <a:endParaRPr sz="3600" dirty="0"/>
          </a:p>
        </p:txBody>
      </p:sp>
      <p:sp>
        <p:nvSpPr>
          <p:cNvPr id="32" name="TextBox 31">
            <a:extLst>
              <a:ext uri="{FF2B5EF4-FFF2-40B4-BE49-F238E27FC236}">
                <a16:creationId xmlns:a16="http://schemas.microsoft.com/office/drawing/2014/main" id="{28DCB81F-CAEC-DF1A-46A7-3EB45CA98013}"/>
              </a:ext>
            </a:extLst>
          </p:cNvPr>
          <p:cNvSpPr txBox="1"/>
          <p:nvPr/>
        </p:nvSpPr>
        <p:spPr>
          <a:xfrm>
            <a:off x="1079500" y="2787650"/>
            <a:ext cx="8839200" cy="3416320"/>
          </a:xfrm>
          <a:prstGeom prst="rect">
            <a:avLst/>
          </a:prstGeom>
          <a:noFill/>
        </p:spPr>
        <p:txBody>
          <a:bodyPr wrap="square" rtlCol="0">
            <a:spAutoFit/>
          </a:bodyPr>
          <a:lstStyle/>
          <a:p>
            <a:pPr algn="just"/>
            <a:r>
              <a:rPr lang="el-GR" dirty="0">
                <a:latin typeface="+mj-lt"/>
              </a:rPr>
              <a:t>Ακολουθεί ο ορισμός των προσωπικών δεδομένων στο άρθρο 4 παράγραφος 1 του ΓΚΠΔ:</a:t>
            </a:r>
          </a:p>
          <a:p>
            <a:pPr algn="just"/>
            <a:endParaRPr lang="el-GR" dirty="0">
              <a:latin typeface="+mj-lt"/>
            </a:endParaRPr>
          </a:p>
          <a:p>
            <a:pPr marL="285750" indent="-285750" algn="just">
              <a:buFont typeface="Arial" panose="020B0604020202020204" pitchFamily="34" charset="0"/>
              <a:buChar char="•"/>
            </a:pPr>
            <a:r>
              <a:rPr lang="el-GR" dirty="0">
                <a:latin typeface="+mj-lt"/>
              </a:rPr>
              <a:t>Ως ταυτοποιήσιμο φυσικό πρόσωπο νοείται εκείνο το οποίο μπορεί να εξακριβωθεί, άμεσα ή έμμεσα, ιδίως με αναφορά σε αναγνωριστικό στοιχείο ταυτότητας όπως όνομα, αριθμό ταυτότητας, δεδομένα θέσης, επιγραμμικό αναγνωριστικό ή σε έναν ή περισσότερους παράγοντες που </a:t>
            </a:r>
            <a:r>
              <a:rPr lang="el-GR" b="0" i="0" dirty="0">
                <a:solidFill>
                  <a:srgbClr val="000000"/>
                </a:solidFill>
                <a:effectLst/>
                <a:latin typeface="Arial" panose="020B0604020202020204" pitchFamily="34" charset="0"/>
              </a:rPr>
              <a:t>προσιδιάζουν </a:t>
            </a:r>
            <a:r>
              <a:rPr lang="el-GR" dirty="0">
                <a:latin typeface="+mj-lt"/>
              </a:rPr>
              <a:t> στη φυσική, φυσιολογική, γενετική, ψυχική, οικονομική, πολιτιστική ή κοινωνική ταυτότητα του εν λόγω φυσικού προσώπου.</a:t>
            </a:r>
          </a:p>
          <a:p>
            <a:pPr marL="285750" indent="-285750" algn="just">
              <a:buFont typeface="Arial" panose="020B0604020202020204" pitchFamily="34" charset="0"/>
              <a:buChar char="•"/>
            </a:pPr>
            <a:endParaRPr lang="el-GR" dirty="0">
              <a:latin typeface="+mj-lt"/>
            </a:endParaRPr>
          </a:p>
          <a:p>
            <a:pPr marL="285750" indent="-285750" algn="just">
              <a:buFont typeface="Arial" panose="020B0604020202020204" pitchFamily="34" charset="0"/>
              <a:buChar char="•"/>
            </a:pPr>
            <a:r>
              <a:rPr lang="el-GR" dirty="0">
                <a:latin typeface="+mj-lt"/>
              </a:rPr>
              <a:t>Τι γίνεται με τα φυσικά φαινόμενα;</a:t>
            </a:r>
          </a:p>
          <a:p>
            <a:pPr marL="285750" indent="-285750" algn="just">
              <a:buFont typeface="Arial" panose="020B0604020202020204" pitchFamily="34" charset="0"/>
              <a:buChar char="•"/>
            </a:pPr>
            <a:r>
              <a:rPr lang="el-GR" dirty="0">
                <a:latin typeface="+mj-lt"/>
              </a:rPr>
              <a:t>Τι γίνεται με τις γενικές ιατρικές πληροφορίες για την ανθρώπινη φυσιολογία ή τις παθολογίες;</a:t>
            </a:r>
            <a:endParaRPr lang="LID4096"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object 23"/>
          <p:cNvSpPr txBox="1">
            <a:spLocks noGrp="1"/>
          </p:cNvSpPr>
          <p:nvPr>
            <p:ph type="title"/>
          </p:nvPr>
        </p:nvSpPr>
        <p:spPr>
          <a:xfrm>
            <a:off x="931830" y="577850"/>
            <a:ext cx="7432585" cy="1124026"/>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Άρθρο</a:t>
            </a:r>
            <a:r>
              <a:rPr lang="el-GR" sz="3600" spc="185" dirty="0">
                <a:solidFill>
                  <a:srgbClr val="006FC0"/>
                </a:solidFill>
              </a:rPr>
              <a:t> </a:t>
            </a:r>
            <a:r>
              <a:rPr lang="el-GR" sz="3600" dirty="0">
                <a:solidFill>
                  <a:srgbClr val="006FC0"/>
                </a:solidFill>
              </a:rPr>
              <a:t>4(1)</a:t>
            </a:r>
            <a:r>
              <a:rPr lang="el-GR" sz="3600" spc="170" dirty="0">
                <a:solidFill>
                  <a:srgbClr val="006FC0"/>
                </a:solidFill>
              </a:rPr>
              <a:t> </a:t>
            </a:r>
            <a:r>
              <a:rPr lang="el-GR" sz="3600" dirty="0">
                <a:solidFill>
                  <a:srgbClr val="006FC0"/>
                </a:solidFill>
              </a:rPr>
              <a:t>ΓΚΠΔ:</a:t>
            </a:r>
            <a:r>
              <a:rPr lang="el-GR" sz="3600" spc="180" dirty="0">
                <a:solidFill>
                  <a:srgbClr val="006FC0"/>
                </a:solidFill>
              </a:rPr>
              <a:t> </a:t>
            </a:r>
            <a:r>
              <a:rPr lang="el-GR" sz="3600" dirty="0">
                <a:solidFill>
                  <a:srgbClr val="006FC0"/>
                </a:solidFill>
              </a:rPr>
              <a:t>Δεδομένα προσωπικού χαρακτήρα - ταυτοποίηση</a:t>
            </a:r>
            <a:endParaRPr sz="3600" dirty="0"/>
          </a:p>
        </p:txBody>
      </p:sp>
      <p:sp>
        <p:nvSpPr>
          <p:cNvPr id="24" name="object 24"/>
          <p:cNvSpPr/>
          <p:nvPr/>
        </p:nvSpPr>
        <p:spPr>
          <a:xfrm>
            <a:off x="7197178" y="1369766"/>
            <a:ext cx="109855" cy="22860"/>
          </a:xfrm>
          <a:custGeom>
            <a:avLst/>
            <a:gdLst/>
            <a:ahLst/>
            <a:cxnLst/>
            <a:rect l="l" t="t" r="r" b="b"/>
            <a:pathLst>
              <a:path w="109854" h="22859">
                <a:moveTo>
                  <a:pt x="109537" y="11312"/>
                </a:moveTo>
                <a:lnTo>
                  <a:pt x="109537" y="15578"/>
                </a:lnTo>
                <a:lnTo>
                  <a:pt x="108940" y="18448"/>
                </a:lnTo>
                <a:lnTo>
                  <a:pt x="107746" y="20035"/>
                </a:lnTo>
                <a:lnTo>
                  <a:pt x="106565" y="21622"/>
                </a:lnTo>
                <a:lnTo>
                  <a:pt x="104978" y="22422"/>
                </a:lnTo>
                <a:lnTo>
                  <a:pt x="102984" y="22422"/>
                </a:lnTo>
                <a:lnTo>
                  <a:pt x="6743" y="22422"/>
                </a:lnTo>
                <a:lnTo>
                  <a:pt x="4762" y="22422"/>
                </a:lnTo>
                <a:lnTo>
                  <a:pt x="3073" y="21622"/>
                </a:lnTo>
                <a:lnTo>
                  <a:pt x="1790" y="20035"/>
                </a:lnTo>
                <a:lnTo>
                  <a:pt x="596" y="18359"/>
                </a:lnTo>
                <a:lnTo>
                  <a:pt x="0" y="15426"/>
                </a:lnTo>
                <a:lnTo>
                  <a:pt x="0" y="11312"/>
                </a:lnTo>
                <a:lnTo>
                  <a:pt x="0" y="7097"/>
                </a:lnTo>
                <a:lnTo>
                  <a:pt x="596" y="4164"/>
                </a:lnTo>
                <a:lnTo>
                  <a:pt x="1790" y="2577"/>
                </a:lnTo>
                <a:lnTo>
                  <a:pt x="3073" y="888"/>
                </a:lnTo>
                <a:lnTo>
                  <a:pt x="4762" y="0"/>
                </a:lnTo>
                <a:lnTo>
                  <a:pt x="6743" y="0"/>
                </a:lnTo>
                <a:lnTo>
                  <a:pt x="102984" y="0"/>
                </a:lnTo>
                <a:lnTo>
                  <a:pt x="103885" y="0"/>
                </a:lnTo>
                <a:lnTo>
                  <a:pt x="104775" y="190"/>
                </a:lnTo>
                <a:lnTo>
                  <a:pt x="105575" y="596"/>
                </a:lnTo>
                <a:lnTo>
                  <a:pt x="106362" y="990"/>
                </a:lnTo>
                <a:lnTo>
                  <a:pt x="107060" y="1688"/>
                </a:lnTo>
                <a:lnTo>
                  <a:pt x="107746" y="2577"/>
                </a:lnTo>
                <a:lnTo>
                  <a:pt x="108394" y="3377"/>
                </a:lnTo>
                <a:lnTo>
                  <a:pt x="108839" y="4507"/>
                </a:lnTo>
                <a:lnTo>
                  <a:pt x="109143" y="5954"/>
                </a:lnTo>
                <a:lnTo>
                  <a:pt x="109385" y="7440"/>
                </a:lnTo>
                <a:lnTo>
                  <a:pt x="109537" y="9230"/>
                </a:lnTo>
                <a:lnTo>
                  <a:pt x="109537" y="11312"/>
                </a:lnTo>
                <a:close/>
              </a:path>
            </a:pathLst>
          </a:custGeom>
          <a:ln w="10919">
            <a:solidFill>
              <a:srgbClr val="006FC0"/>
            </a:solidFill>
          </a:ln>
        </p:spPr>
        <p:txBody>
          <a:bodyPr wrap="square" lIns="0" tIns="0" rIns="0" bIns="0" rtlCol="0"/>
          <a:lstStyle/>
          <a:p>
            <a:endParaRPr/>
          </a:p>
        </p:txBody>
      </p:sp>
      <p:sp>
        <p:nvSpPr>
          <p:cNvPr id="34" name="object 34"/>
          <p:cNvSpPr txBox="1"/>
          <p:nvPr/>
        </p:nvSpPr>
        <p:spPr>
          <a:xfrm>
            <a:off x="931830" y="2274303"/>
            <a:ext cx="8816975" cy="5077608"/>
          </a:xfrm>
          <a:prstGeom prst="rect">
            <a:avLst/>
          </a:prstGeom>
        </p:spPr>
        <p:txBody>
          <a:bodyPr vert="horz" wrap="square" lIns="0" tIns="18415" rIns="0" bIns="0" rtlCol="0">
            <a:spAutoFit/>
          </a:bodyPr>
          <a:lstStyle/>
          <a:p>
            <a:pPr marL="89535" marR="48895" indent="-77470">
              <a:lnSpc>
                <a:spcPct val="120000"/>
              </a:lnSpc>
              <a:spcBef>
                <a:spcPts val="145"/>
              </a:spcBef>
              <a:buSzPct val="94117"/>
              <a:buFont typeface="Arial"/>
              <a:buChar char="•"/>
              <a:tabLst>
                <a:tab pos="207010" algn="l"/>
                <a:tab pos="2187575" algn="l"/>
              </a:tabLst>
            </a:pPr>
            <a:r>
              <a:rPr lang="el-GR" sz="1700" b="1" spc="-50" dirty="0">
                <a:latin typeface="Calibri"/>
                <a:cs typeface="Calibri"/>
              </a:rPr>
              <a:t>Η αιτιολογική σκέψη</a:t>
            </a:r>
            <a:r>
              <a:rPr sz="1700" b="1" spc="-50" dirty="0">
                <a:latin typeface="Calibri"/>
                <a:cs typeface="Calibri"/>
              </a:rPr>
              <a:t> </a:t>
            </a:r>
            <a:r>
              <a:rPr sz="1700" b="1" dirty="0">
                <a:latin typeface="Calibri"/>
                <a:cs typeface="Calibri"/>
              </a:rPr>
              <a:t>(26)</a:t>
            </a:r>
            <a:r>
              <a:rPr sz="1700" b="1" spc="-50" dirty="0">
                <a:latin typeface="Calibri"/>
                <a:cs typeface="Calibri"/>
              </a:rPr>
              <a:t> </a:t>
            </a:r>
            <a:r>
              <a:rPr lang="el-GR" sz="1700" spc="-10" dirty="0">
                <a:latin typeface="Calibri"/>
                <a:cs typeface="Calibri"/>
              </a:rPr>
              <a:t>εξετάζει τη </a:t>
            </a:r>
            <a:r>
              <a:rPr lang="el-GR" sz="1700" b="1" dirty="0">
                <a:solidFill>
                  <a:srgbClr val="C00000"/>
                </a:solidFill>
                <a:latin typeface="Calibri"/>
                <a:cs typeface="Calibri"/>
              </a:rPr>
              <a:t>δυνατότητα ταυτοποίησης</a:t>
            </a:r>
            <a:r>
              <a:rPr sz="1700" dirty="0">
                <a:latin typeface="Calibri"/>
                <a:cs typeface="Calibri"/>
              </a:rPr>
              <a:t>,</a:t>
            </a:r>
            <a:r>
              <a:rPr sz="1700" spc="-30" dirty="0">
                <a:latin typeface="Calibri"/>
                <a:cs typeface="Calibri"/>
              </a:rPr>
              <a:t> </a:t>
            </a:r>
            <a:r>
              <a:rPr lang="el-GR" sz="1700" spc="-10" dirty="0">
                <a:latin typeface="Calibri"/>
                <a:cs typeface="Calibri"/>
              </a:rPr>
              <a:t>δηλαδή τις προϋποθέσεις υπό τις οποίες </a:t>
            </a:r>
            <a:r>
              <a:rPr lang="el-GR" sz="1700" b="1" spc="-10" dirty="0">
                <a:latin typeface="Calibri"/>
                <a:cs typeface="Calibri"/>
              </a:rPr>
              <a:t>ένα δεδομένο που δεν συνδέεται ρητά με ένα πρόσωπο εξακολουθεί να θεωρείται δεδομένο προσωπικού χαρακτήρα, εφόσον υπάρχει η δυνατότητα ταυτοποίησης του ενδιαφερόμενου προσώπου</a:t>
            </a:r>
            <a:r>
              <a:rPr sz="1700" spc="-10" dirty="0">
                <a:latin typeface="Calibri"/>
                <a:cs typeface="Calibri"/>
              </a:rPr>
              <a:t>.</a:t>
            </a:r>
            <a:endParaRPr sz="1700" dirty="0">
              <a:latin typeface="Calibri"/>
              <a:cs typeface="Calibri"/>
            </a:endParaRPr>
          </a:p>
          <a:p>
            <a:pPr marL="89535" marR="280035" indent="-77470" algn="just">
              <a:lnSpc>
                <a:spcPct val="120000"/>
              </a:lnSpc>
              <a:spcBef>
                <a:spcPts val="840"/>
              </a:spcBef>
              <a:buSzPct val="94117"/>
              <a:buFont typeface="Arial"/>
              <a:buChar char="•"/>
              <a:tabLst>
                <a:tab pos="207010" algn="l"/>
              </a:tabLst>
            </a:pPr>
            <a:r>
              <a:rPr lang="el-GR" sz="1700" dirty="0">
                <a:latin typeface="Calibri"/>
                <a:cs typeface="Calibri"/>
              </a:rPr>
              <a:t>Η δυνατότητα ταυτοποίησης εξαρτάται από τη διαθεσιμότητα "</a:t>
            </a:r>
            <a:r>
              <a:rPr lang="el-GR" sz="1700" b="1" dirty="0">
                <a:latin typeface="Calibri"/>
                <a:cs typeface="Calibri"/>
              </a:rPr>
              <a:t>μέσων που είναι ευλόγως πιθανό να χρησιμοποιηθούν</a:t>
            </a:r>
            <a:r>
              <a:rPr lang="el-GR" sz="1700" dirty="0">
                <a:latin typeface="Calibri"/>
                <a:cs typeface="Calibri"/>
              </a:rPr>
              <a:t>" για τον επιτυχή επαναπροσδιορισμό, το οποίο με τη σειρά του εξαρτάται από την </a:t>
            </a:r>
            <a:r>
              <a:rPr lang="el-GR" sz="1700" u="sng" dirty="0">
                <a:latin typeface="Calibri"/>
                <a:cs typeface="Calibri"/>
              </a:rPr>
              <a:t>τεχνολογική και </a:t>
            </a:r>
            <a:r>
              <a:rPr lang="el-GR" sz="1700" u="sng" dirty="0" err="1">
                <a:latin typeface="Calibri"/>
                <a:cs typeface="Calibri"/>
              </a:rPr>
              <a:t>κοινωνικοτεχνική</a:t>
            </a:r>
            <a:r>
              <a:rPr lang="el-GR" sz="1700" u="sng" dirty="0">
                <a:latin typeface="Calibri"/>
                <a:cs typeface="Calibri"/>
              </a:rPr>
              <a:t> κατάσταση της τέχνης</a:t>
            </a:r>
            <a:r>
              <a:rPr lang="el-GR" sz="1700" dirty="0">
                <a:latin typeface="Calibri"/>
                <a:cs typeface="Calibri"/>
              </a:rPr>
              <a:t>:</a:t>
            </a:r>
            <a:endParaRPr sz="1700" dirty="0">
              <a:latin typeface="Calibri"/>
              <a:cs typeface="Calibri"/>
            </a:endParaRPr>
          </a:p>
          <a:p>
            <a:pPr marL="596900" marR="5080" indent="-194945">
              <a:lnSpc>
                <a:spcPct val="120000"/>
              </a:lnSpc>
              <a:spcBef>
                <a:spcPts val="360"/>
              </a:spcBef>
            </a:pPr>
            <a:r>
              <a:rPr lang="el-GR" sz="1700" dirty="0">
                <a:latin typeface="Verdana"/>
                <a:cs typeface="Verdana"/>
              </a:rPr>
              <a:t>Ø</a:t>
            </a:r>
            <a:r>
              <a:rPr lang="el-GR" sz="1700" i="1" dirty="0">
                <a:latin typeface="Calibri"/>
                <a:cs typeface="Calibri"/>
              </a:rPr>
              <a:t> </a:t>
            </a:r>
            <a:r>
              <a:rPr lang="el-GR" sz="1600" dirty="0"/>
              <a:t>Για να κριθεί κατά πόσον ένα φυσικό πρόσωπο είναι ταυτοποιήσιμο, θα πρέπει να λαμβάνονται υπόψη όλα τα μέσα τα οποία είναι ευλόγως πιθανό ότι θα χρησιμοποιηθούν, όπως για παράδειγμα ο διαχωρισμός του, είτε από τον υπεύθυνο επεξεργασίας είτε από τρίτο για την άμεση ή έμμεση εξακρίβωση της ταυτότητας του φυσικού προσώπου.</a:t>
            </a:r>
          </a:p>
          <a:p>
            <a:pPr marL="596900" marR="5080" indent="-194945">
              <a:lnSpc>
                <a:spcPct val="120000"/>
              </a:lnSpc>
              <a:spcBef>
                <a:spcPts val="360"/>
              </a:spcBef>
            </a:pPr>
            <a:r>
              <a:rPr lang="el-GR" sz="1600" dirty="0"/>
              <a:t>    Για να διαπιστωθεί κατά πόσον κάποια μέσα είναι ευλόγως πιθανό ότι θα χρησιμοποιηθούν για την εξακρίβωση της ταυτότητας του φυσικού προσώπου, θα πρέπει να λαμβάνονται υπόψη όλοι οι αντικειμενικοί παράγοντες, όπως τα έξοδα και ο χρόνος που απαιτούνται για την ταυτοποίηση, λαμβανομένων υπόψη της τεχνολογίας που είναι διαθέσιμη κατά τον χρόνο της επεξεργασίας και των εξελίξεων της τεχνολογίας.</a:t>
            </a:r>
            <a:endParaRPr lang="el-GR" sz="17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object 23"/>
          <p:cNvSpPr txBox="1">
            <a:spLocks noGrp="1"/>
          </p:cNvSpPr>
          <p:nvPr>
            <p:ph type="title"/>
          </p:nvPr>
        </p:nvSpPr>
        <p:spPr>
          <a:xfrm>
            <a:off x="977354" y="749246"/>
            <a:ext cx="8251014" cy="1124026"/>
          </a:xfrm>
          <a:prstGeom prst="rect">
            <a:avLst/>
          </a:prstGeom>
        </p:spPr>
        <p:txBody>
          <a:bodyPr vert="horz" wrap="square" lIns="0" tIns="15875" rIns="0" bIns="0" rtlCol="0">
            <a:spAutoFit/>
          </a:bodyPr>
          <a:lstStyle/>
          <a:p>
            <a:pPr marL="12700">
              <a:lnSpc>
                <a:spcPct val="100000"/>
              </a:lnSpc>
              <a:spcBef>
                <a:spcPts val="125"/>
              </a:spcBef>
            </a:pPr>
            <a:r>
              <a:rPr lang="el-GR" sz="3600" dirty="0">
                <a:solidFill>
                  <a:srgbClr val="006FC0"/>
                </a:solidFill>
              </a:rPr>
              <a:t>Άρθρο</a:t>
            </a:r>
            <a:r>
              <a:rPr lang="el-GR" sz="3600" spc="185" dirty="0">
                <a:solidFill>
                  <a:srgbClr val="006FC0"/>
                </a:solidFill>
              </a:rPr>
              <a:t> </a:t>
            </a:r>
            <a:r>
              <a:rPr lang="el-GR" sz="3600" dirty="0">
                <a:solidFill>
                  <a:srgbClr val="006FC0"/>
                </a:solidFill>
              </a:rPr>
              <a:t>4(1)</a:t>
            </a:r>
            <a:r>
              <a:rPr lang="el-GR" sz="3600" spc="170" dirty="0">
                <a:solidFill>
                  <a:srgbClr val="006FC0"/>
                </a:solidFill>
              </a:rPr>
              <a:t> </a:t>
            </a:r>
            <a:r>
              <a:rPr lang="el-GR" sz="3600" dirty="0">
                <a:solidFill>
                  <a:srgbClr val="006FC0"/>
                </a:solidFill>
              </a:rPr>
              <a:t>ΓΚΠΔ:</a:t>
            </a:r>
            <a:r>
              <a:rPr lang="el-GR" sz="3600" spc="180" dirty="0">
                <a:solidFill>
                  <a:srgbClr val="006FC0"/>
                </a:solidFill>
              </a:rPr>
              <a:t> </a:t>
            </a:r>
            <a:r>
              <a:rPr lang="el-GR" sz="3600" dirty="0">
                <a:solidFill>
                  <a:srgbClr val="006FC0"/>
                </a:solidFill>
              </a:rPr>
              <a:t>Δεδομένα προσωπικού χαρακτήρα - ψευδωνυμοποίηση</a:t>
            </a:r>
            <a:endParaRPr sz="3600" dirty="0"/>
          </a:p>
        </p:txBody>
      </p:sp>
      <p:sp>
        <p:nvSpPr>
          <p:cNvPr id="29" name="object 29"/>
          <p:cNvSpPr txBox="1"/>
          <p:nvPr/>
        </p:nvSpPr>
        <p:spPr>
          <a:xfrm>
            <a:off x="977354" y="1187450"/>
            <a:ext cx="8717280" cy="5134995"/>
          </a:xfrm>
          <a:prstGeom prst="rect">
            <a:avLst/>
          </a:prstGeom>
        </p:spPr>
        <p:txBody>
          <a:bodyPr vert="horz" wrap="square" lIns="0" tIns="285750" rIns="0" bIns="0" rtlCol="0">
            <a:spAutoFit/>
          </a:bodyPr>
          <a:lstStyle/>
          <a:p>
            <a:pPr marL="12700" algn="just">
              <a:lnSpc>
                <a:spcPct val="100000"/>
              </a:lnSpc>
              <a:spcBef>
                <a:spcPts val="2250"/>
              </a:spcBef>
            </a:pPr>
            <a:endParaRPr sz="3600" dirty="0">
              <a:latin typeface="Calibri"/>
              <a:cs typeface="Calibri"/>
            </a:endParaRPr>
          </a:p>
          <a:p>
            <a:pPr marL="120650" marR="5080" indent="-108585" algn="just">
              <a:lnSpc>
                <a:spcPct val="89600"/>
              </a:lnSpc>
              <a:spcBef>
                <a:spcPts val="1710"/>
              </a:spcBef>
              <a:buSzPct val="95833"/>
              <a:buFont typeface="Arial"/>
              <a:buChar char="•"/>
              <a:tabLst>
                <a:tab pos="207010" algn="l"/>
              </a:tabLst>
            </a:pPr>
            <a:r>
              <a:rPr lang="el-GR" sz="2400" b="1" spc="-20" dirty="0">
                <a:latin typeface="Calibri"/>
                <a:cs typeface="Calibri"/>
              </a:rPr>
              <a:t>Ψευδωνυμοποίηση</a:t>
            </a:r>
            <a:r>
              <a:rPr sz="2400" b="1" spc="-20" dirty="0">
                <a:latin typeface="Calibri"/>
                <a:cs typeface="Calibri"/>
              </a:rPr>
              <a:t>:</a:t>
            </a:r>
            <a:r>
              <a:rPr sz="2400" b="1" spc="-60" dirty="0">
                <a:latin typeface="Calibri"/>
                <a:cs typeface="Calibri"/>
              </a:rPr>
              <a:t> </a:t>
            </a:r>
            <a:r>
              <a:rPr lang="el-GR" sz="2400" dirty="0">
                <a:latin typeface="Calibri"/>
                <a:cs typeface="Calibri"/>
              </a:rPr>
              <a:t>τα στοιχεία δεδομένων που ταυτοποιούν ένα πρόσωπο αντικαθίστανται από ένα ψευδώνυμο</a:t>
            </a:r>
            <a:r>
              <a:rPr sz="2400" spc="-10" dirty="0">
                <a:latin typeface="Calibri"/>
                <a:cs typeface="Calibri"/>
              </a:rPr>
              <a:t>,</a:t>
            </a:r>
            <a:r>
              <a:rPr sz="2400" spc="-50" dirty="0">
                <a:latin typeface="Calibri"/>
                <a:cs typeface="Calibri"/>
              </a:rPr>
              <a:t> </a:t>
            </a:r>
            <a:r>
              <a:rPr lang="el-GR" sz="2400" dirty="0">
                <a:latin typeface="Calibri"/>
                <a:cs typeface="Calibri"/>
              </a:rPr>
              <a:t>αλλά </a:t>
            </a:r>
            <a:r>
              <a:rPr lang="el-GR" sz="2400" b="1" dirty="0">
                <a:latin typeface="Calibri"/>
                <a:cs typeface="Calibri"/>
              </a:rPr>
              <a:t>η σύνδεση μεταξύ του ψευδωνύμου και των στοιχείων ταυτοποίησης μπορεί να ανακαλυφθεί με τη χρήση ξεχωριστών πληροφοριών</a:t>
            </a:r>
            <a:r>
              <a:rPr sz="2400" b="1" spc="-40" dirty="0">
                <a:latin typeface="Calibri"/>
                <a:cs typeface="Calibri"/>
              </a:rPr>
              <a:t> </a:t>
            </a:r>
            <a:r>
              <a:rPr sz="1700" dirty="0">
                <a:latin typeface="Calibri"/>
                <a:cs typeface="Calibri"/>
              </a:rPr>
              <a:t>(</a:t>
            </a:r>
            <a:r>
              <a:rPr lang="el-GR" sz="1700" dirty="0">
                <a:latin typeface="Calibri"/>
                <a:cs typeface="Calibri"/>
              </a:rPr>
              <a:t>π.χ. ενός πίνακα που συνδέει τα ψευδώνυμα και τα πραγματικά ονόματα ή μέσω κλειδιού κρυπτογράφησης για την αποκρυπτογράφηση των κρυπτογραφημένων ονομάτων</a:t>
            </a:r>
            <a:r>
              <a:rPr sz="1700" spc="-10" dirty="0">
                <a:latin typeface="Calibri"/>
                <a:cs typeface="Calibri"/>
              </a:rPr>
              <a:t>)</a:t>
            </a:r>
            <a:endParaRPr sz="1700" dirty="0">
              <a:latin typeface="Calibri"/>
              <a:cs typeface="Calibri"/>
            </a:endParaRPr>
          </a:p>
          <a:p>
            <a:pPr marL="120650" marR="699135" indent="-108585" algn="just">
              <a:lnSpc>
                <a:spcPts val="2500"/>
              </a:lnSpc>
              <a:spcBef>
                <a:spcPts val="969"/>
              </a:spcBef>
              <a:buSzPct val="95833"/>
              <a:buFont typeface="Arial"/>
              <a:buChar char="•"/>
              <a:tabLst>
                <a:tab pos="207010" algn="l"/>
              </a:tabLst>
            </a:pPr>
            <a:r>
              <a:rPr lang="el-GR" sz="2400" spc="-10" dirty="0">
                <a:latin typeface="Calibri"/>
                <a:cs typeface="Calibri"/>
              </a:rPr>
              <a:t>Η αιτιολογική σκέψη </a:t>
            </a:r>
            <a:r>
              <a:rPr sz="2400" spc="-90" dirty="0">
                <a:latin typeface="Calibri"/>
                <a:cs typeface="Calibri"/>
              </a:rPr>
              <a:t> </a:t>
            </a:r>
            <a:r>
              <a:rPr sz="2400" dirty="0">
                <a:latin typeface="Calibri"/>
                <a:cs typeface="Calibri"/>
              </a:rPr>
              <a:t>(26)</a:t>
            </a:r>
            <a:r>
              <a:rPr sz="2400" spc="-70" dirty="0">
                <a:latin typeface="Calibri"/>
                <a:cs typeface="Calibri"/>
              </a:rPr>
              <a:t> </a:t>
            </a:r>
            <a:r>
              <a:rPr lang="el-GR" sz="2400" dirty="0">
                <a:latin typeface="Calibri"/>
                <a:cs typeface="Calibri"/>
              </a:rPr>
              <a:t>διευκρινίζει ότι τα </a:t>
            </a:r>
            <a:r>
              <a:rPr lang="el-GR" sz="2400" b="1" dirty="0">
                <a:latin typeface="Calibri"/>
                <a:cs typeface="Calibri"/>
              </a:rPr>
              <a:t>ψευδωνυμοποιημένα δεδομένα εξακολουθούν να είναι δεδομένα προσωπικού χαρακτήρα</a:t>
            </a:r>
            <a:r>
              <a:rPr sz="2400" spc="-10" dirty="0">
                <a:latin typeface="Calibri"/>
                <a:cs typeface="Calibri"/>
              </a:rPr>
              <a:t>.</a:t>
            </a:r>
            <a:endParaRPr sz="2400" dirty="0">
              <a:latin typeface="Calibri"/>
              <a:cs typeface="Calibri"/>
            </a:endParaRPr>
          </a:p>
          <a:p>
            <a:pPr marL="596900" marR="88265" indent="-194945" algn="just">
              <a:lnSpc>
                <a:spcPct val="91500"/>
              </a:lnSpc>
              <a:spcBef>
                <a:spcPts val="414"/>
              </a:spcBef>
            </a:pPr>
            <a:r>
              <a:rPr sz="2000" dirty="0">
                <a:latin typeface="Verdana"/>
                <a:cs typeface="Verdana"/>
              </a:rPr>
              <a:t>Ø</a:t>
            </a:r>
            <a:r>
              <a:rPr lang="el-GR" sz="2000" dirty="0">
                <a:latin typeface="Verdana"/>
                <a:cs typeface="Verdana"/>
              </a:rPr>
              <a:t> </a:t>
            </a:r>
            <a:r>
              <a:rPr lang="el-GR" sz="2000" i="1" dirty="0">
                <a:latin typeface="Calibri"/>
                <a:cs typeface="Calibri"/>
              </a:rPr>
              <a:t>Προσωπικά δεδομένα που έχουν υποστεί ψευδωνυµοποίηση, τα οποία θα μπορούσαν να αποδοθούν σε φυσικό πρόσωπο µε τη χρήση πρόσθετων πληροφοριών, θα πρέπει να θεωρούνται </a:t>
            </a:r>
            <a:r>
              <a:rPr lang="el-GR" sz="2000" b="1" i="1" dirty="0">
                <a:solidFill>
                  <a:srgbClr val="C00000"/>
                </a:solidFill>
                <a:latin typeface="Calibri"/>
                <a:cs typeface="Calibri"/>
              </a:rPr>
              <a:t>πληροφορίες για ταυτοποιήσιµο φυσικό πρόσωπο.</a:t>
            </a:r>
            <a:endParaRPr sz="2000" b="1" dirty="0">
              <a:solidFill>
                <a:srgbClr val="C00000"/>
              </a:solidFill>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TotalTime>
  <Words>8038</Words>
  <Application>Microsoft Office PowerPoint</Application>
  <PresentationFormat>Custom</PresentationFormat>
  <Paragraphs>337</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Google Sans</vt:lpstr>
      <vt:lpstr>Verdana</vt:lpstr>
      <vt:lpstr>Wingdings</vt:lpstr>
      <vt:lpstr>Office Theme</vt:lpstr>
      <vt:lpstr>Η ΤΝ στον ΓΚΠΔ - περίγραμμα</vt:lpstr>
      <vt:lpstr>Η ΤΝ στο εννοιολογικό πλαίσιο του ΓΚΠΔ</vt:lpstr>
      <vt:lpstr>Άρθρο 3 Εδαφική ισχύς</vt:lpstr>
      <vt:lpstr>Άρθρο 4 Ορισμοί</vt:lpstr>
      <vt:lpstr>Άρθρο 5 Αρχές σχετικά με την επεξεργασία δεδομένων προσωπικού χαρακτήρα</vt:lpstr>
      <vt:lpstr>Άρθρο 6 Νομιμότητα της επεξεργασίας</vt:lpstr>
      <vt:lpstr>Άρθρο 4(1) ΓΚΠΔ: Δεδομένα προσωπικού χαρακτήρα - ταυτοποίηση </vt:lpstr>
      <vt:lpstr>Άρθρο 4(1) ΓΚΠΔ: Δεδομένα προσωπικού χαρακτήρα - ταυτοποίηση</vt:lpstr>
      <vt:lpstr>Άρθρο 4(1) ΓΚΠΔ: Δεδομένα προσωπικού χαρακτήρα - ψευδωνυμοποίηση</vt:lpstr>
      <vt:lpstr>Άρθρο 4(1) ΓΚΠΔ: Δεδομένα προσωπικού χαρακτήρα</vt:lpstr>
      <vt:lpstr>Ο ορισμός των δεδομένων προσωπικού χαρακτήρα για την ΤΝ και τον ΓΚΠΔ : Επαναταυτοποίηση &amp; περαιτέρω συμπεράσματα </vt:lpstr>
      <vt:lpstr>Επαναταυτοποίηση</vt:lpstr>
      <vt:lpstr>Η σύνδεση μεταξύ ταυτοποιημένων και από-ταυτοποιημένων δεδομένων</vt:lpstr>
      <vt:lpstr>Η σύνδεση μεταξύ ταυτοποιημένων και απο-ταυτοποιημένων δεδομένων</vt:lpstr>
      <vt:lpstr>Επαναταυτοποίηση</vt:lpstr>
      <vt:lpstr>Συμπερασματικά δεδομένα προσωπικού χαρακτήρα</vt:lpstr>
      <vt:lpstr>Νομικό καθεστώς των πληροφοριών που προκύπτουν αυτόματα</vt:lpstr>
      <vt:lpstr>Νομικό καθεστώς των πληροφοριών που προκύπτουν αυτόματα</vt:lpstr>
      <vt:lpstr>Άρθρο 4(2) ΓΚΠΔ: κατάρτιση προφίλ</vt:lpstr>
      <vt:lpstr>Σύμφωνα με το άρθρο 29 του ΠΠ, η κατάρτιση προφίλ αποσκοπεί στην κατάταξη προσώπων σε κατηγορίες ομάδων που μοιράζονται τα χαρακτηριστικά που συνάγονται (γνώμη 216/679):   </vt:lpstr>
      <vt:lpstr>ΤΝ και κατάρτιση προφίλ </vt:lpstr>
      <vt:lpstr>ΤΝ και κατάρτιση προφίλ </vt:lpstr>
      <vt:lpstr>Συμπεράσματα ως προσωπικά δεδομένα</vt:lpstr>
      <vt:lpstr>Δικαιώματα επί των συμπερασμάτων: πρόσβαση</vt:lpstr>
      <vt:lpstr>Δικαιώματα επί των συμπερασμάτων: διόρθωση</vt:lpstr>
      <vt:lpstr>Ένα γενικό δικαίωμα στο "εύλογο συμπέρασμα";</vt:lpstr>
      <vt:lpstr>Ένα γενικό δικαίωμα στο "εύλογο συμπέρασμα";</vt:lpstr>
      <vt:lpstr>Συγκατάθεση</vt:lpstr>
      <vt:lpstr>Πληροφορίες που πρέπει να παρέχονται στο υποκείμενο των δεδομένων (άρθρο 13- 14, αιτιολογική σκέψη 42 ΓΚΠΔ, άρθρο 29WP Κατευθυντήριες γραμμές σχετικά με τη συγκατάθεση)</vt:lpstr>
      <vt:lpstr>Άρθρο 17 Δικαίωμα διαγραφής  (‘δικαίωμα στη λήθη’) (1/2)</vt:lpstr>
      <vt:lpstr>Άρθρο 17 Δικαίωμα διαγραφής ("δικαίωμα στη λήθη") (2/2)</vt:lpstr>
      <vt:lpstr>Άρθρο 9 Επεξεργασία ειδικών κατηγοριών δεδομένων προσωπικού χαρακτήρα (1/2)</vt:lpstr>
      <vt:lpstr>Άρθρο 9 Επεξεργασία ειδικών κατηγοριών δεδομένων προσωπικού χαρακτήρα(2/2)</vt:lpstr>
      <vt:lpstr>Άρθρο 22 Αυτοματοποιημένη ατομική λήψη αποφάσεων, συμπεριλαμβανομένης της δημιουργίας προφίλ</vt:lpstr>
      <vt:lpstr>Άρθρο 22 παράγραφος 1 ΓΚΠΔ: Η απαγόρευση αυτοματοποιημένων αποφάσεων</vt:lpstr>
      <vt:lpstr>Άρθρο 22(1) ΓΚΠΔ: προϋποθέσεις για την απαγόρευση αυτοματοποιημένων αποφάσεων</vt:lpstr>
      <vt:lpstr>Άρθρο 21 (1) και (2): Ένσταση στην κατάρτιση προφίλ και στο άμεσο μάρκετινγκ</vt:lpstr>
      <vt:lpstr>Πληροφορίες σχετικά με την αυτοματοποιημένη λήψη αποφάσεων</vt:lpstr>
      <vt:lpstr>Πληροφορίες σχετικά με την αυτοματοποιημένη λήψη αποφάσεων</vt:lpstr>
      <vt:lpstr>Πληροφορίες σχετικά με την αυτοματοποιημένη λήψη αποφάσεων</vt:lpstr>
      <vt:lpstr>Πληροφορίες σχετικά με την αυτοματοποιημένη λήψη αποφάσεων</vt:lpstr>
      <vt:lpstr>Δικαίωμα για εξήγηση;</vt:lpstr>
      <vt:lpstr>Δικαίωμα για εξήγηση; Δύο πιθανές ερμηνείες</vt:lpstr>
      <vt:lpstr>Δικαίωμα για εξήγηση; Δύο πιθανές ερμηνείες</vt:lpstr>
      <vt:lpstr>Άρθρο 25 Προστασία δεδομένων ήδη από τον σχεδιασμό και εξ ορισμού</vt:lpstr>
      <vt:lpstr>Άρθρο 32 Ασφάλεια της επεξεργασίας</vt:lpstr>
      <vt:lpstr>Ευρωπαϊκό Συμβούλιο Προστασίας Δεδομένων και ο Ευρωπαίος Επόπτης Προστασίας Δεδομένων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in the GDPR - outline</dc:title>
  <cp:lastModifiedBy>Theodoros Papoutsos</cp:lastModifiedBy>
  <cp:revision>12</cp:revision>
  <dcterms:created xsi:type="dcterms:W3CDTF">2023-04-27T11:26:36Z</dcterms:created>
  <dcterms:modified xsi:type="dcterms:W3CDTF">2023-06-15T12:57:32Z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2022-07-25T00:00:00Z</vt:filetime>
  </property>
  <property fmtid="{D5CDD505-2E9C-101B-9397-08002B2CF9AE}" pid="3" name="Producer">
    <vt:lpwstr>cairo 1.17.4 (https://cairographics.org)</vt:lpwstr>
  </property>
  <property fmtid="{D5CDD505-2E9C-101B-9397-08002B2CF9AE}" pid="4" name="LastSaved">
    <vt:filetime>2022-07-25T00:00:00Z</vt:filetime>
  </property>
</Properties>
</file>