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0189" y="245363"/>
            <a:ext cx="11551620" cy="1932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pn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bm.com/blogs/policy/ai-precision-" TargetMode="External"/><Relationship Id="rId3" Type="http://schemas.openxmlformats.org/officeDocument/2006/relationships/hyperlink" Target="http://www.ibm.com/artificial-intelligence/ethics" TargetMode="External"/><Relationship Id="rId7" Type="http://schemas.openxmlformats.org/officeDocument/2006/relationships/hyperlink" Target="http://www.ibm.com/policy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bm.com/thought-leadership/institute-business-" TargetMode="External"/><Relationship Id="rId11" Type="http://schemas.openxmlformats.org/officeDocument/2006/relationships/hyperlink" Target="http://aifs360.mybluemix.net/" TargetMode="External"/><Relationship Id="rId5" Type="http://schemas.openxmlformats.org/officeDocument/2006/relationships/hyperlink" Target="http://www.ibm.com/watson/assets/duo/pdf/everydayethics.pdf" TargetMode="External"/><Relationship Id="rId10" Type="http://schemas.openxmlformats.org/officeDocument/2006/relationships/hyperlink" Target="http://www.ibm.com/thought-" TargetMode="External"/><Relationship Id="rId4" Type="http://schemas.openxmlformats.org/officeDocument/2006/relationships/hyperlink" Target="http://www.ibm.com/watson/ai-ethics/" TargetMode="External"/><Relationship Id="rId9" Type="http://schemas.openxmlformats.org/officeDocument/2006/relationships/hyperlink" Target="http://www.ibm.com/blogs/policy/facial-recognition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" y="0"/>
            <a:ext cx="12188825" cy="4243070"/>
          </a:xfrm>
          <a:custGeom>
            <a:avLst/>
            <a:gdLst/>
            <a:ahLst/>
            <a:cxnLst/>
            <a:rect l="l" t="t" r="r" b="b"/>
            <a:pathLst>
              <a:path w="12188825" h="4243070">
                <a:moveTo>
                  <a:pt x="12188825" y="4242790"/>
                </a:moveTo>
                <a:lnTo>
                  <a:pt x="0" y="4242790"/>
                </a:lnTo>
                <a:lnTo>
                  <a:pt x="0" y="0"/>
                </a:lnTo>
                <a:lnTo>
                  <a:pt x="12188825" y="0"/>
                </a:lnTo>
                <a:lnTo>
                  <a:pt x="12188825" y="424279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906125" y="313974"/>
            <a:ext cx="3342004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dirty="0">
                <a:solidFill>
                  <a:srgbClr val="FFFFFF"/>
                </a:solidFill>
              </a:rPr>
              <a:t>AI</a:t>
            </a:r>
            <a:r>
              <a:rPr sz="3900" spc="15" dirty="0">
                <a:solidFill>
                  <a:srgbClr val="FFFFFF"/>
                </a:solidFill>
              </a:rPr>
              <a:t> </a:t>
            </a:r>
            <a:r>
              <a:rPr sz="3900" dirty="0">
                <a:solidFill>
                  <a:srgbClr val="FFFFFF"/>
                </a:solidFill>
              </a:rPr>
              <a:t>Ethics</a:t>
            </a:r>
            <a:r>
              <a:rPr sz="3900" spc="20" dirty="0">
                <a:solidFill>
                  <a:srgbClr val="FFFFFF"/>
                </a:solidFill>
              </a:rPr>
              <a:t> </a:t>
            </a:r>
            <a:r>
              <a:rPr sz="3900" dirty="0">
                <a:solidFill>
                  <a:srgbClr val="FFFFFF"/>
                </a:solidFill>
              </a:rPr>
              <a:t>at</a:t>
            </a:r>
            <a:r>
              <a:rPr sz="3900" spc="25" dirty="0">
                <a:solidFill>
                  <a:srgbClr val="FFFFFF"/>
                </a:solidFill>
              </a:rPr>
              <a:t> </a:t>
            </a:r>
            <a:r>
              <a:rPr sz="3900" spc="-20" dirty="0">
                <a:solidFill>
                  <a:srgbClr val="FFFFFF"/>
                </a:solidFill>
              </a:rPr>
              <a:t>IBM:</a:t>
            </a:r>
            <a:endParaRPr sz="3900" dirty="0"/>
          </a:p>
        </p:txBody>
      </p:sp>
      <p:sp>
        <p:nvSpPr>
          <p:cNvPr id="46" name="object 46"/>
          <p:cNvSpPr txBox="1"/>
          <p:nvPr/>
        </p:nvSpPr>
        <p:spPr>
          <a:xfrm>
            <a:off x="3124200" y="943024"/>
            <a:ext cx="5442585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3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dirty="0">
                <a:solidFill>
                  <a:srgbClr val="FFFFFF"/>
                </a:solidFill>
                <a:latin typeface="Calibri"/>
                <a:cs typeface="Calibri"/>
              </a:rPr>
              <a:t>Principles</a:t>
            </a:r>
            <a:r>
              <a:rPr sz="3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spc="-10" dirty="0">
                <a:solidFill>
                  <a:srgbClr val="FFFFFF"/>
                </a:solidFill>
                <a:latin typeface="Calibri"/>
                <a:cs typeface="Calibri"/>
              </a:rPr>
              <a:t>Practice</a:t>
            </a:r>
            <a:endParaRPr sz="39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74139" y="2238756"/>
            <a:ext cx="3985895" cy="83629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Francesca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Rossi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IBM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fellow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Ethics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Leader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8" name="object 4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8762" y="4963824"/>
            <a:ext cx="1514475" cy="86289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3806" y="5957252"/>
            <a:ext cx="9144000" cy="53149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918" y="5070728"/>
            <a:ext cx="4673600" cy="50800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62410" y="5936791"/>
            <a:ext cx="489509" cy="4417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093335" cy="6858000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1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093195" y="0"/>
                </a:lnTo>
                <a:lnTo>
                  <a:pt x="5093195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5307" y="1665607"/>
            <a:ext cx="3282720" cy="342722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 marR="5080" algn="ctr">
              <a:lnSpc>
                <a:spcPct val="90200"/>
              </a:lnSpc>
              <a:spcBef>
                <a:spcPts val="805"/>
              </a:spcBef>
            </a:pPr>
            <a:r>
              <a:rPr lang="el-GR" sz="6000" dirty="0">
                <a:solidFill>
                  <a:srgbClr val="FFFFFF"/>
                </a:solidFill>
                <a:latin typeface="Calibri"/>
                <a:cs typeface="Calibri"/>
              </a:rPr>
              <a:t>Κύρια ζητήματα ηθικής της ΤΝ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3054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468391" y="793153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5">
                <a:moveTo>
                  <a:pt x="6195669" y="407746"/>
                </a:moveTo>
                <a:lnTo>
                  <a:pt x="67970" y="407746"/>
                </a:lnTo>
                <a:lnTo>
                  <a:pt x="41506" y="402406"/>
                </a:lnTo>
                <a:lnTo>
                  <a:pt x="19902" y="387843"/>
                </a:lnTo>
                <a:lnTo>
                  <a:pt x="5339" y="366239"/>
                </a:lnTo>
                <a:lnTo>
                  <a:pt x="0" y="339775"/>
                </a:lnTo>
                <a:lnTo>
                  <a:pt x="0" y="67970"/>
                </a:lnTo>
                <a:lnTo>
                  <a:pt x="5339" y="41506"/>
                </a:lnTo>
                <a:lnTo>
                  <a:pt x="19902" y="19902"/>
                </a:lnTo>
                <a:lnTo>
                  <a:pt x="41506" y="5339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39"/>
                </a:lnTo>
                <a:lnTo>
                  <a:pt x="6243731" y="19902"/>
                </a:lnTo>
                <a:lnTo>
                  <a:pt x="6258289" y="41506"/>
                </a:lnTo>
                <a:lnTo>
                  <a:pt x="6263627" y="67970"/>
                </a:lnTo>
                <a:lnTo>
                  <a:pt x="6263627" y="339775"/>
                </a:lnTo>
                <a:lnTo>
                  <a:pt x="6258289" y="366239"/>
                </a:lnTo>
                <a:lnTo>
                  <a:pt x="6243731" y="387843"/>
                </a:lnTo>
                <a:lnTo>
                  <a:pt x="6222131" y="402406"/>
                </a:lnTo>
                <a:lnTo>
                  <a:pt x="6195669" y="407746"/>
                </a:lnTo>
                <a:close/>
              </a:path>
            </a:pathLst>
          </a:custGeom>
          <a:solidFill>
            <a:srgbClr val="ED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68391" y="1482432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5">
                <a:moveTo>
                  <a:pt x="6195669" y="407733"/>
                </a:moveTo>
                <a:lnTo>
                  <a:pt x="67970" y="407733"/>
                </a:lnTo>
                <a:lnTo>
                  <a:pt x="41506" y="402395"/>
                </a:lnTo>
                <a:lnTo>
                  <a:pt x="19902" y="387835"/>
                </a:lnTo>
                <a:lnTo>
                  <a:pt x="5339" y="366231"/>
                </a:lnTo>
                <a:lnTo>
                  <a:pt x="0" y="339763"/>
                </a:lnTo>
                <a:lnTo>
                  <a:pt x="0" y="67957"/>
                </a:lnTo>
                <a:lnTo>
                  <a:pt x="5339" y="41496"/>
                </a:lnTo>
                <a:lnTo>
                  <a:pt x="19902" y="19896"/>
                </a:lnTo>
                <a:lnTo>
                  <a:pt x="41506" y="5337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37"/>
                </a:lnTo>
                <a:lnTo>
                  <a:pt x="6243731" y="19896"/>
                </a:lnTo>
                <a:lnTo>
                  <a:pt x="6258289" y="41496"/>
                </a:lnTo>
                <a:lnTo>
                  <a:pt x="6263627" y="67957"/>
                </a:lnTo>
                <a:lnTo>
                  <a:pt x="6263627" y="339763"/>
                </a:lnTo>
                <a:lnTo>
                  <a:pt x="6258289" y="366231"/>
                </a:lnTo>
                <a:lnTo>
                  <a:pt x="6243731" y="387835"/>
                </a:lnTo>
                <a:lnTo>
                  <a:pt x="6222131" y="402395"/>
                </a:lnTo>
                <a:lnTo>
                  <a:pt x="6195669" y="407733"/>
                </a:lnTo>
                <a:close/>
              </a:path>
            </a:pathLst>
          </a:custGeom>
          <a:solidFill>
            <a:srgbClr val="DD7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68391" y="2171700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5">
                <a:moveTo>
                  <a:pt x="6195669" y="407733"/>
                </a:moveTo>
                <a:lnTo>
                  <a:pt x="67970" y="407733"/>
                </a:lnTo>
                <a:lnTo>
                  <a:pt x="41506" y="402388"/>
                </a:lnTo>
                <a:lnTo>
                  <a:pt x="19902" y="387818"/>
                </a:lnTo>
                <a:lnTo>
                  <a:pt x="5339" y="366215"/>
                </a:lnTo>
                <a:lnTo>
                  <a:pt x="0" y="339775"/>
                </a:lnTo>
                <a:lnTo>
                  <a:pt x="0" y="67970"/>
                </a:lnTo>
                <a:lnTo>
                  <a:pt x="5339" y="41506"/>
                </a:lnTo>
                <a:lnTo>
                  <a:pt x="19902" y="19902"/>
                </a:lnTo>
                <a:lnTo>
                  <a:pt x="41506" y="5339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39"/>
                </a:lnTo>
                <a:lnTo>
                  <a:pt x="6243731" y="19902"/>
                </a:lnTo>
                <a:lnTo>
                  <a:pt x="6258289" y="41506"/>
                </a:lnTo>
                <a:lnTo>
                  <a:pt x="6263627" y="67970"/>
                </a:lnTo>
                <a:lnTo>
                  <a:pt x="6263627" y="339775"/>
                </a:lnTo>
                <a:lnTo>
                  <a:pt x="6258289" y="366215"/>
                </a:lnTo>
                <a:lnTo>
                  <a:pt x="6243731" y="387818"/>
                </a:lnTo>
                <a:lnTo>
                  <a:pt x="6222131" y="402388"/>
                </a:lnTo>
                <a:lnTo>
                  <a:pt x="6195669" y="407733"/>
                </a:lnTo>
                <a:close/>
              </a:path>
            </a:pathLst>
          </a:custGeom>
          <a:solidFill>
            <a:srgbClr val="D17A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68391" y="2860967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4">
                <a:moveTo>
                  <a:pt x="6195669" y="407746"/>
                </a:moveTo>
                <a:lnTo>
                  <a:pt x="67970" y="407746"/>
                </a:lnTo>
                <a:lnTo>
                  <a:pt x="41506" y="402399"/>
                </a:lnTo>
                <a:lnTo>
                  <a:pt x="19902" y="387824"/>
                </a:lnTo>
                <a:lnTo>
                  <a:pt x="5339" y="366217"/>
                </a:lnTo>
                <a:lnTo>
                  <a:pt x="0" y="339775"/>
                </a:lnTo>
                <a:lnTo>
                  <a:pt x="0" y="67919"/>
                </a:lnTo>
                <a:lnTo>
                  <a:pt x="5339" y="41485"/>
                </a:lnTo>
                <a:lnTo>
                  <a:pt x="19902" y="19896"/>
                </a:lnTo>
                <a:lnTo>
                  <a:pt x="41506" y="5338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38"/>
                </a:lnTo>
                <a:lnTo>
                  <a:pt x="6243731" y="19896"/>
                </a:lnTo>
                <a:lnTo>
                  <a:pt x="6258289" y="41485"/>
                </a:lnTo>
                <a:lnTo>
                  <a:pt x="6263627" y="67919"/>
                </a:lnTo>
                <a:lnTo>
                  <a:pt x="6263627" y="339775"/>
                </a:lnTo>
                <a:lnTo>
                  <a:pt x="6258289" y="366217"/>
                </a:lnTo>
                <a:lnTo>
                  <a:pt x="6243731" y="387824"/>
                </a:lnTo>
                <a:lnTo>
                  <a:pt x="6222131" y="402399"/>
                </a:lnTo>
                <a:lnTo>
                  <a:pt x="6195669" y="407746"/>
                </a:lnTo>
                <a:close/>
              </a:path>
            </a:pathLst>
          </a:custGeom>
          <a:solidFill>
            <a:srgbClr val="C481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68391" y="3550196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4">
                <a:moveTo>
                  <a:pt x="6195669" y="407784"/>
                </a:moveTo>
                <a:lnTo>
                  <a:pt x="67970" y="407784"/>
                </a:lnTo>
                <a:lnTo>
                  <a:pt x="41506" y="402439"/>
                </a:lnTo>
                <a:lnTo>
                  <a:pt x="19902" y="387869"/>
                </a:lnTo>
                <a:lnTo>
                  <a:pt x="5339" y="366266"/>
                </a:lnTo>
                <a:lnTo>
                  <a:pt x="0" y="339826"/>
                </a:lnTo>
                <a:lnTo>
                  <a:pt x="0" y="67970"/>
                </a:lnTo>
                <a:lnTo>
                  <a:pt x="5339" y="41523"/>
                </a:lnTo>
                <a:lnTo>
                  <a:pt x="19902" y="19916"/>
                </a:lnTo>
                <a:lnTo>
                  <a:pt x="41506" y="5344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44"/>
                </a:lnTo>
                <a:lnTo>
                  <a:pt x="6243731" y="19916"/>
                </a:lnTo>
                <a:lnTo>
                  <a:pt x="6258289" y="41523"/>
                </a:lnTo>
                <a:lnTo>
                  <a:pt x="6263627" y="67970"/>
                </a:lnTo>
                <a:lnTo>
                  <a:pt x="6263627" y="339826"/>
                </a:lnTo>
                <a:lnTo>
                  <a:pt x="6258289" y="366266"/>
                </a:lnTo>
                <a:lnTo>
                  <a:pt x="6243731" y="387869"/>
                </a:lnTo>
                <a:lnTo>
                  <a:pt x="6222131" y="402439"/>
                </a:lnTo>
                <a:lnTo>
                  <a:pt x="6195669" y="407784"/>
                </a:lnTo>
                <a:close/>
              </a:path>
            </a:pathLst>
          </a:custGeom>
          <a:solidFill>
            <a:srgbClr val="B88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8391" y="4239463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4">
                <a:moveTo>
                  <a:pt x="6195669" y="407746"/>
                </a:moveTo>
                <a:lnTo>
                  <a:pt x="67970" y="407746"/>
                </a:lnTo>
                <a:lnTo>
                  <a:pt x="41506" y="402406"/>
                </a:lnTo>
                <a:lnTo>
                  <a:pt x="19902" y="387843"/>
                </a:lnTo>
                <a:lnTo>
                  <a:pt x="5339" y="366239"/>
                </a:lnTo>
                <a:lnTo>
                  <a:pt x="0" y="339775"/>
                </a:lnTo>
                <a:lnTo>
                  <a:pt x="0" y="67970"/>
                </a:lnTo>
                <a:lnTo>
                  <a:pt x="5339" y="41528"/>
                </a:lnTo>
                <a:lnTo>
                  <a:pt x="19902" y="19921"/>
                </a:lnTo>
                <a:lnTo>
                  <a:pt x="41506" y="5346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46"/>
                </a:lnTo>
                <a:lnTo>
                  <a:pt x="6243731" y="19921"/>
                </a:lnTo>
                <a:lnTo>
                  <a:pt x="6258289" y="41528"/>
                </a:lnTo>
                <a:lnTo>
                  <a:pt x="6263627" y="67970"/>
                </a:lnTo>
                <a:lnTo>
                  <a:pt x="6263627" y="339775"/>
                </a:lnTo>
                <a:lnTo>
                  <a:pt x="6258289" y="366239"/>
                </a:lnTo>
                <a:lnTo>
                  <a:pt x="6243731" y="387843"/>
                </a:lnTo>
                <a:lnTo>
                  <a:pt x="6222131" y="402406"/>
                </a:lnTo>
                <a:lnTo>
                  <a:pt x="6195669" y="407746"/>
                </a:lnTo>
                <a:close/>
              </a:path>
            </a:pathLst>
          </a:custGeom>
          <a:solidFill>
            <a:srgbClr val="AE96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68391" y="5095875"/>
            <a:ext cx="6263640" cy="408305"/>
          </a:xfrm>
          <a:custGeom>
            <a:avLst/>
            <a:gdLst/>
            <a:ahLst/>
            <a:cxnLst/>
            <a:rect l="l" t="t" r="r" b="b"/>
            <a:pathLst>
              <a:path w="6263640" h="408304">
                <a:moveTo>
                  <a:pt x="6195669" y="407784"/>
                </a:moveTo>
                <a:lnTo>
                  <a:pt x="67970" y="407784"/>
                </a:lnTo>
                <a:lnTo>
                  <a:pt x="41506" y="402439"/>
                </a:lnTo>
                <a:lnTo>
                  <a:pt x="19902" y="387869"/>
                </a:lnTo>
                <a:lnTo>
                  <a:pt x="5339" y="366266"/>
                </a:lnTo>
                <a:lnTo>
                  <a:pt x="0" y="339826"/>
                </a:lnTo>
                <a:lnTo>
                  <a:pt x="0" y="67970"/>
                </a:lnTo>
                <a:lnTo>
                  <a:pt x="5339" y="41523"/>
                </a:lnTo>
                <a:lnTo>
                  <a:pt x="19902" y="19916"/>
                </a:lnTo>
                <a:lnTo>
                  <a:pt x="41506" y="5344"/>
                </a:lnTo>
                <a:lnTo>
                  <a:pt x="67970" y="0"/>
                </a:lnTo>
                <a:lnTo>
                  <a:pt x="6195669" y="0"/>
                </a:lnTo>
                <a:lnTo>
                  <a:pt x="6222131" y="5344"/>
                </a:lnTo>
                <a:lnTo>
                  <a:pt x="6243731" y="19916"/>
                </a:lnTo>
                <a:lnTo>
                  <a:pt x="6258289" y="41523"/>
                </a:lnTo>
                <a:lnTo>
                  <a:pt x="6263627" y="67970"/>
                </a:lnTo>
                <a:lnTo>
                  <a:pt x="6263627" y="339826"/>
                </a:lnTo>
                <a:lnTo>
                  <a:pt x="6258289" y="366266"/>
                </a:lnTo>
                <a:lnTo>
                  <a:pt x="6243731" y="387869"/>
                </a:lnTo>
                <a:lnTo>
                  <a:pt x="6222131" y="402439"/>
                </a:lnTo>
                <a:lnTo>
                  <a:pt x="6195669" y="407784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88813" y="662384"/>
            <a:ext cx="6167319" cy="5584862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lang="el-GR" sz="1700" dirty="0">
                <a:solidFill>
                  <a:srgbClr val="FFFFFF"/>
                </a:solidFill>
                <a:latin typeface="Calibri"/>
                <a:cs typeface="Calibri"/>
              </a:rPr>
              <a:t>Η ΤΝ χρειάζεται δεδομένα</a:t>
            </a:r>
            <a:endParaRPr lang="en-GB" sz="17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Απόρρητο και διακυβέρνηση δεδομένων</a:t>
            </a:r>
            <a:endParaRPr lang="en-GB"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el-GR" sz="1700" dirty="0">
                <a:solidFill>
                  <a:srgbClr val="FFFFFF"/>
                </a:solidFill>
                <a:latin typeface="Calibri"/>
                <a:cs typeface="Calibri"/>
              </a:rPr>
              <a:t>Η ΤΝ είναι συχνά ένα μαύρο κουτί</a:t>
            </a:r>
            <a:endParaRPr sz="17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Εξηγησιμότητα και διαφάνεια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el-GR" sz="1700" dirty="0">
                <a:solidFill>
                  <a:srgbClr val="FFFFFF"/>
                </a:solidFill>
                <a:latin typeface="Calibri"/>
                <a:cs typeface="Calibri"/>
              </a:rPr>
              <a:t>Η ΤΝ μπορεί να λάβει ή να προτείνει αποφάσεις</a:t>
            </a:r>
            <a:endParaRPr sz="17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Δικαιοσύνη και ευθυγράμμιση αξιών 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el-GR" sz="1400" dirty="0">
                <a:solidFill>
                  <a:srgbClr val="FFFFFF"/>
                </a:solidFill>
                <a:latin typeface="Calibri"/>
                <a:cs typeface="Calibri"/>
              </a:rPr>
              <a:t>Η ΤΝ βασίζεται σε στατιστικές και έχει πάντα ένα μικρό ποσοστό σφάλματος</a:t>
            </a:r>
            <a:endParaRPr sz="14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Ποιος είναι υπεύθυνος εάν συμβούν λάθη;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el-GR" sz="1200" dirty="0">
                <a:solidFill>
                  <a:srgbClr val="FFFFFF"/>
                </a:solidFill>
                <a:latin typeface="Calibri"/>
                <a:cs typeface="Calibri"/>
              </a:rPr>
              <a:t>Η ΤΝ μπορεί να σκιαγραφήσει το προφίλ των ανθρώπων και να χειραγωγήσει τις προτιμήσεις τους</a:t>
            </a:r>
            <a:endParaRPr sz="12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Ανθρώπινος και ηθικός παράγοντας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lang="el-GR" sz="1700" dirty="0">
                <a:solidFill>
                  <a:srgbClr val="FFFFFF"/>
                </a:solidFill>
                <a:latin typeface="Calibri"/>
                <a:cs typeface="Calibri"/>
              </a:rPr>
              <a:t>Η ΤΝ είναι διάχυτη και υπερβολικά δυναμική</a:t>
            </a:r>
            <a:endParaRPr sz="17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85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Μεγαλύτερες αρνητικές επιπτώσεις από την κατάχρηση τεχνολογίας</a:t>
            </a:r>
            <a:endParaRPr sz="13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Γρήγορος μετασχηματισμός των θέσεων εργασίας και της κοινωνίας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l-GR" sz="1700" dirty="0">
                <a:solidFill>
                  <a:srgbClr val="FFFFFF"/>
                </a:solidFill>
                <a:latin typeface="Calibri"/>
                <a:cs typeface="Calibri"/>
              </a:rPr>
              <a:t>Καλή ή κακή χρήση της τεχνολογίας</a:t>
            </a:r>
            <a:endParaRPr sz="17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85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Αυτόνομα όπλα και μαζική επιτήρηση</a:t>
            </a:r>
            <a:endParaRPr sz="1300" dirty="0"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</a:pPr>
            <a:r>
              <a:rPr lang="el-GR" sz="1300" dirty="0">
                <a:latin typeface="Calibri"/>
                <a:cs typeface="Calibri"/>
              </a:rPr>
              <a:t>Στόχοι βιώσιμης ανάπτυξης του ΟΗΕ</a:t>
            </a:r>
            <a:endParaRPr sz="13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28906" y="2819907"/>
            <a:ext cx="6527800" cy="3947160"/>
            <a:chOff x="5428906" y="2819907"/>
            <a:chExt cx="6527800" cy="3947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40223" y="6156972"/>
              <a:ext cx="1015989" cy="6095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8906" y="2819907"/>
              <a:ext cx="5511304" cy="333705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117340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340" y="303606"/>
            <a:ext cx="4335780" cy="5888792"/>
          </a:xfrm>
          <a:prstGeom prst="rect">
            <a:avLst/>
          </a:prstGeom>
          <a:solidFill>
            <a:srgbClr val="4371C4"/>
          </a:solidFill>
          <a:ln w="12700">
            <a:solidFill>
              <a:srgbClr val="2E518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sz="5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endParaRPr sz="5550" dirty="0">
              <a:latin typeface="Times New Roman"/>
              <a:cs typeface="Times New Roman"/>
            </a:endParaRPr>
          </a:p>
          <a:p>
            <a:pPr marL="899794" marR="222885" indent="-724535" algn="ctr">
              <a:lnSpc>
                <a:spcPts val="4700"/>
              </a:lnSpc>
            </a:pPr>
            <a:r>
              <a:rPr lang="el-GR" sz="4400" dirty="0">
                <a:solidFill>
                  <a:srgbClr val="FFFFFF"/>
                </a:solidFill>
                <a:latin typeface="Calibri"/>
                <a:cs typeface="Calibri"/>
              </a:rPr>
              <a:t>Η ΤΝ δεν είναι ουδέτερη τεχνολογία</a:t>
            </a:r>
          </a:p>
          <a:p>
            <a:pPr marL="899794" marR="222885" indent="-724535" algn="ctr">
              <a:lnSpc>
                <a:spcPts val="4700"/>
              </a:lnSpc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899794" marR="222885" indent="-724535" algn="ctr">
              <a:lnSpc>
                <a:spcPts val="4700"/>
              </a:lnSpc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899794" marR="222885" indent="-724535" algn="ctr">
              <a:lnSpc>
                <a:spcPts val="4700"/>
              </a:lnSpc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899794" marR="222885" indent="-724535" algn="ctr">
              <a:lnSpc>
                <a:spcPts val="4700"/>
              </a:lnSpc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28564" y="308469"/>
            <a:ext cx="5374640" cy="178510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37795" indent="-125730" algn="just">
              <a:lnSpc>
                <a:spcPct val="100000"/>
              </a:lnSpc>
              <a:spcBef>
                <a:spcPts val="720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lang="el-GR" sz="2600" dirty="0">
                <a:latin typeface="Calibri"/>
                <a:cs typeface="Calibri"/>
              </a:rPr>
              <a:t>Πρέπει να αποφεύγεται η κατάχρηση</a:t>
            </a:r>
            <a:endParaRPr sz="2600" dirty="0">
              <a:latin typeface="Calibri"/>
              <a:cs typeface="Calibri"/>
            </a:endParaRPr>
          </a:p>
          <a:p>
            <a:pPr marL="138430" marR="5080" indent="-125730" algn="just">
              <a:lnSpc>
                <a:spcPts val="3000"/>
              </a:lnSpc>
              <a:spcBef>
                <a:spcPts val="1025"/>
              </a:spcBef>
              <a:buSzPct val="96428"/>
              <a:buFont typeface="Arial"/>
              <a:buChar char="•"/>
              <a:tabLst>
                <a:tab pos="241300" algn="l"/>
              </a:tabLst>
            </a:pPr>
            <a:r>
              <a:rPr lang="el-GR" sz="2600" dirty="0">
                <a:latin typeface="Calibri"/>
                <a:cs typeface="Calibri"/>
              </a:rPr>
              <a:t>Η ΤΝ πρέπει όμως να σχεδιαστεί και να αναπτυχθεί με τις σωστές ιδιότητες</a:t>
            </a:r>
            <a:endParaRPr sz="2600" dirty="0">
              <a:latin typeface="Calibri"/>
              <a:cs typeface="Calibri"/>
            </a:endParaRPr>
          </a:p>
          <a:p>
            <a:pPr marL="577215" lvl="1" indent="-107950">
              <a:lnSpc>
                <a:spcPct val="100000"/>
              </a:lnSpc>
              <a:spcBef>
                <a:spcPts val="215"/>
              </a:spcBef>
              <a:buSzPct val="95833"/>
              <a:buFont typeface="Arial"/>
              <a:buChar char="•"/>
              <a:tabLst>
                <a:tab pos="577850" algn="l"/>
              </a:tabLst>
            </a:pPr>
            <a:r>
              <a:rPr lang="el-GR" sz="2400" spc="-50" dirty="0">
                <a:latin typeface="Calibri"/>
                <a:cs typeface="Calibri"/>
              </a:rPr>
              <a:t>Δίκαιη, εξηγήσιμη, ισχυρή, ...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3819" y="232219"/>
            <a:ext cx="4977130" cy="6273512"/>
          </a:xfrm>
          <a:prstGeom prst="rect">
            <a:avLst/>
          </a:prstGeom>
          <a:solidFill>
            <a:srgbClr val="4371C4"/>
          </a:solidFill>
          <a:ln w="12700">
            <a:solidFill>
              <a:srgbClr val="2E518E"/>
            </a:solidFill>
          </a:ln>
        </p:spPr>
        <p:txBody>
          <a:bodyPr vert="horz" wrap="square" lIns="0" tIns="574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4520"/>
              </a:spcBef>
            </a:pPr>
            <a:r>
              <a:rPr lang="el-GR" sz="4400" dirty="0">
                <a:solidFill>
                  <a:srgbClr val="FFFFFF"/>
                </a:solidFill>
                <a:latin typeface="Calibri"/>
                <a:cs typeface="Calibri"/>
              </a:rPr>
              <a:t>Δικαιοσύνη της ΤΝ</a:t>
            </a:r>
          </a:p>
          <a:p>
            <a:pPr marR="74295" algn="ctr">
              <a:lnSpc>
                <a:spcPct val="100000"/>
              </a:lnSpc>
              <a:spcBef>
                <a:spcPts val="4520"/>
              </a:spcBef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R="74295" algn="ctr">
              <a:lnSpc>
                <a:spcPct val="100000"/>
              </a:lnSpc>
              <a:spcBef>
                <a:spcPts val="4520"/>
              </a:spcBef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R="74295" algn="ctr">
              <a:lnSpc>
                <a:spcPct val="100000"/>
              </a:lnSpc>
              <a:spcBef>
                <a:spcPts val="4520"/>
              </a:spcBef>
            </a:pPr>
            <a:endParaRPr lang="el-GR" sz="4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R="74295" algn="ctr">
              <a:lnSpc>
                <a:spcPct val="100000"/>
              </a:lnSpc>
              <a:spcBef>
                <a:spcPts val="4520"/>
              </a:spcBef>
            </a:pPr>
            <a:endParaRPr lang="en-GB" sz="44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02394" y="232219"/>
            <a:ext cx="4114800" cy="6120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1300" marR="5080" indent="-228600">
              <a:lnSpc>
                <a:spcPct val="100800"/>
              </a:lnSpc>
              <a:spcBef>
                <a:spcPts val="75"/>
              </a:spcBef>
            </a:pPr>
            <a:r>
              <a:rPr sz="2000" dirty="0">
                <a:latin typeface="Arial Narrow"/>
                <a:cs typeface="Arial Narrow"/>
              </a:rPr>
              <a:t>§</a:t>
            </a:r>
            <a:r>
              <a:rPr sz="2000" spc="125" dirty="0"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4371C4"/>
                </a:solidFill>
                <a:latin typeface="Arial"/>
                <a:cs typeface="Arial"/>
              </a:rPr>
              <a:t>Bias:</a:t>
            </a:r>
            <a:r>
              <a:rPr sz="2000" spc="-2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lang="el-GR" sz="2000" dirty="0">
                <a:solidFill>
                  <a:srgbClr val="4371C4"/>
                </a:solidFill>
                <a:latin typeface="Arial"/>
                <a:cs typeface="Arial"/>
              </a:rPr>
              <a:t>προκατάληψη υπέρ ή κατά κάποιου γεγονότος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0" y="844246"/>
            <a:ext cx="4890770" cy="26785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1300" marR="423545" indent="-228600" algn="just">
              <a:lnSpc>
                <a:spcPct val="100800"/>
              </a:lnSpc>
              <a:spcBef>
                <a:spcPts val="75"/>
              </a:spcBef>
            </a:pPr>
            <a:r>
              <a:rPr sz="1900" dirty="0">
                <a:latin typeface="Arial Narrow"/>
                <a:cs typeface="Arial Narrow"/>
              </a:rPr>
              <a:t>§</a:t>
            </a:r>
            <a:r>
              <a:rPr sz="1900" spc="140" dirty="0">
                <a:latin typeface="Arial Narrow"/>
                <a:cs typeface="Arial Narrow"/>
              </a:rPr>
              <a:t> </a:t>
            </a:r>
            <a:r>
              <a:rPr lang="el-GR" sz="1900" dirty="0">
                <a:solidFill>
                  <a:srgbClr val="4371C4"/>
                </a:solidFill>
                <a:latin typeface="Arial"/>
                <a:cs typeface="Arial"/>
              </a:rPr>
              <a:t>Ως συνέπεια της προκατάληψης, κάποιος μπορεί να συμπεριφέρεται άδικα σε ορισμένες ομάδες σε σχέση με άλλες</a:t>
            </a:r>
            <a:endParaRPr sz="19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sz="1900" dirty="0">
                <a:latin typeface="Arial Narrow"/>
                <a:cs typeface="Arial Narrow"/>
              </a:rPr>
              <a:t>§</a:t>
            </a:r>
            <a:r>
              <a:rPr sz="1900" spc="145" dirty="0">
                <a:latin typeface="Arial Narrow"/>
                <a:cs typeface="Arial Narrow"/>
              </a:rPr>
              <a:t> </a:t>
            </a:r>
            <a:r>
              <a:rPr lang="el-GR" sz="1900" dirty="0">
                <a:solidFill>
                  <a:srgbClr val="4371C4"/>
                </a:solidFill>
                <a:latin typeface="Arial"/>
                <a:cs typeface="Arial"/>
              </a:rPr>
              <a:t>Γιατί η ΤΝ πρέπει να είναι προκατειλημμένη;</a:t>
            </a:r>
            <a:endParaRPr sz="1900" dirty="0">
              <a:latin typeface="Arial"/>
              <a:cs typeface="Arial"/>
            </a:endParaRPr>
          </a:p>
          <a:p>
            <a:pPr marL="775970" marR="5080" indent="-306705" algn="just">
              <a:lnSpc>
                <a:spcPct val="100000"/>
              </a:lnSpc>
              <a:spcBef>
                <a:spcPts val="120"/>
              </a:spcBef>
            </a:pPr>
            <a:r>
              <a:rPr sz="1900" dirty="0">
                <a:latin typeface="Arial"/>
                <a:cs typeface="Arial"/>
              </a:rPr>
              <a:t>–</a:t>
            </a:r>
            <a:r>
              <a:rPr sz="1900" spc="395" dirty="0">
                <a:latin typeface="Arial"/>
                <a:cs typeface="Arial"/>
              </a:rPr>
              <a:t> </a:t>
            </a:r>
            <a:r>
              <a:rPr lang="el-GR" sz="1900" dirty="0">
                <a:solidFill>
                  <a:srgbClr val="4371C4"/>
                </a:solidFill>
                <a:latin typeface="Arial"/>
                <a:cs typeface="Arial"/>
              </a:rPr>
              <a:t>Εκπαιδεύεται σε δεδομένα που παρέχονται από ανθρώπους, και οι άνθρωποι είναι προκατειλημμένοι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7149" y="3552751"/>
            <a:ext cx="3488192" cy="29529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01354" y="637590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819" y="232219"/>
            <a:ext cx="4977130" cy="6393815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63" y="6393561"/>
                </a:moveTo>
                <a:lnTo>
                  <a:pt x="0" y="6393561"/>
                </a:lnTo>
                <a:lnTo>
                  <a:pt x="0" y="0"/>
                </a:lnTo>
                <a:lnTo>
                  <a:pt x="4976863" y="0"/>
                </a:lnTo>
                <a:lnTo>
                  <a:pt x="4976863" y="6393561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819" y="232219"/>
            <a:ext cx="4977130" cy="4890762"/>
          </a:xfrm>
          <a:prstGeom prst="rect">
            <a:avLst/>
          </a:prstGeom>
          <a:ln w="12700">
            <a:solidFill>
              <a:srgbClr val="2E518E"/>
            </a:solidFill>
          </a:ln>
        </p:spPr>
        <p:txBody>
          <a:bodyPr vert="horz" wrap="square" lIns="0" tIns="574040" rIns="0" bIns="0" rtlCol="0">
            <a:spAutoFit/>
          </a:bodyPr>
          <a:lstStyle/>
          <a:p>
            <a:pPr marL="482600">
              <a:lnSpc>
                <a:spcPct val="100000"/>
              </a:lnSpc>
              <a:spcBef>
                <a:spcPts val="4520"/>
              </a:spcBef>
            </a:pPr>
            <a:r>
              <a:rPr lang="el-GR" sz="4000" dirty="0">
                <a:solidFill>
                  <a:srgbClr val="FFFFFF"/>
                </a:solidFill>
                <a:latin typeface="Calibri"/>
                <a:cs typeface="Calibri"/>
              </a:rPr>
              <a:t>Προκατάληψη ΤΝ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40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ImageNet</a:t>
            </a:r>
            <a:endParaRPr sz="4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000" dirty="0">
              <a:latin typeface="Calibri"/>
              <a:cs typeface="Calibri"/>
            </a:endParaRPr>
          </a:p>
          <a:p>
            <a:pPr marL="593090" marR="872490" indent="-228600">
              <a:lnSpc>
                <a:spcPct val="100800"/>
              </a:lnSpc>
            </a:pPr>
            <a:r>
              <a:rPr sz="2000" dirty="0">
                <a:latin typeface="Arial Narrow"/>
                <a:cs typeface="Arial Narrow"/>
              </a:rPr>
              <a:t>§</a:t>
            </a:r>
            <a:r>
              <a:rPr sz="2000" spc="135" dirty="0"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14M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Arial"/>
                <a:cs typeface="Arial"/>
              </a:rPr>
              <a:t>εικόνες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Arial"/>
                <a:cs typeface="Arial"/>
              </a:rPr>
              <a:t>που χρησιμοποιούνται για την εκπαίδευση συστημάτων ΤΝ ερμηνείας εικόνων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l-GR" sz="2000" spc="-3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93090" marR="872490" indent="-228600">
              <a:lnSpc>
                <a:spcPct val="100800"/>
              </a:lnSpc>
            </a:pPr>
            <a:r>
              <a:rPr sz="2000" dirty="0">
                <a:latin typeface="Arial Narrow"/>
                <a:cs typeface="Arial Narrow"/>
              </a:rPr>
              <a:t>§</a:t>
            </a:r>
            <a:r>
              <a:rPr sz="2000" spc="135" dirty="0">
                <a:latin typeface="Arial Narrow"/>
                <a:cs typeface="Arial Narrow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Arial"/>
                <a:cs typeface="Arial"/>
              </a:rPr>
              <a:t>Προκατάληψη στην κατανομή των δεδομένων και στις ετικέτες των δεδομένων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000" spc="-10" dirty="0" err="1">
                <a:solidFill>
                  <a:srgbClr val="FFFFFF"/>
                </a:solidFill>
                <a:latin typeface="Arial"/>
                <a:cs typeface="Arial"/>
              </a:rPr>
              <a:t>Mturk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1354" y="637590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5731528"/>
            <a:ext cx="3187695" cy="8508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9401" y="3438053"/>
            <a:ext cx="4500810" cy="29473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83446" y="408381"/>
            <a:ext cx="5435517" cy="2602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468543" y="0"/>
                </a:lnTo>
                <a:lnTo>
                  <a:pt x="5468543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17868" y="462382"/>
            <a:ext cx="3982733" cy="302134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609600" marR="598170" indent="1270" algn="ctr">
              <a:lnSpc>
                <a:spcPts val="4300"/>
              </a:lnSpc>
              <a:spcBef>
                <a:spcPts val="660"/>
              </a:spcBef>
            </a:pPr>
            <a:r>
              <a:rPr lang="el-GR" sz="3600" spc="-10" dirty="0">
                <a:solidFill>
                  <a:srgbClr val="FFFFFF"/>
                </a:solidFill>
                <a:latin typeface="Calibri"/>
                <a:cs typeface="Calibri"/>
              </a:rPr>
              <a:t>Αίτηση για υποθήκη:</a:t>
            </a:r>
          </a:p>
          <a:p>
            <a:pPr marL="609600" marR="598170" indent="1270" algn="ctr">
              <a:lnSpc>
                <a:spcPts val="4300"/>
              </a:lnSpc>
              <a:spcBef>
                <a:spcPts val="660"/>
              </a:spcBef>
            </a:pPr>
            <a:r>
              <a:rPr lang="el-GR" sz="3600" spc="-10" dirty="0">
                <a:solidFill>
                  <a:srgbClr val="FFFFFF"/>
                </a:solidFill>
                <a:latin typeface="Calibri"/>
                <a:cs typeface="Calibri"/>
              </a:rPr>
              <a:t>προκατάληψη όχι μόνο από</a:t>
            </a:r>
          </a:p>
          <a:p>
            <a:pPr marL="609600" marR="598170" indent="1270" algn="ctr">
              <a:lnSpc>
                <a:spcPts val="4300"/>
              </a:lnSpc>
              <a:spcBef>
                <a:spcPts val="660"/>
              </a:spcBef>
            </a:pPr>
            <a:r>
              <a:rPr lang="el-GR" sz="3600" spc="-10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6199" y="6351523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434" y="3497821"/>
            <a:ext cx="3939235" cy="295784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3300" y="445515"/>
            <a:ext cx="36703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 Narrow"/>
                <a:cs typeface="Arial Narrow"/>
              </a:rPr>
              <a:t>§</a:t>
            </a:r>
            <a:r>
              <a:rPr sz="2800" spc="-125" dirty="0">
                <a:latin typeface="Arial Narrow"/>
                <a:cs typeface="Arial Narrow"/>
              </a:rPr>
              <a:t> </a:t>
            </a:r>
            <a:r>
              <a:rPr lang="el-GR" sz="2800" spc="-125" dirty="0">
                <a:solidFill>
                  <a:srgbClr val="4371C4"/>
                </a:solidFill>
                <a:latin typeface="Arial"/>
                <a:cs typeface="Arial"/>
              </a:rPr>
              <a:t>Δεδομένα Κατάρτισης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83299" y="904239"/>
            <a:ext cx="5290833" cy="55322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5970" marR="785495" indent="-30670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–"/>
              <a:tabLst>
                <a:tab pos="776605" algn="l"/>
              </a:tabLst>
            </a:pPr>
            <a:r>
              <a:rPr lang="el-GR" sz="2500" dirty="0">
                <a:solidFill>
                  <a:srgbClr val="4371C4"/>
                </a:solidFill>
                <a:latin typeface="Arial"/>
                <a:cs typeface="Arial"/>
              </a:rPr>
              <a:t>Π.χ. : συσχέτιση με την αποδοχή του φύλου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800" dirty="0">
                <a:latin typeface="Arial Narrow"/>
                <a:cs typeface="Arial Narrow"/>
              </a:rPr>
              <a:t>§</a:t>
            </a:r>
            <a:r>
              <a:rPr sz="2800" spc="-120" dirty="0">
                <a:latin typeface="Arial Narrow"/>
                <a:cs typeface="Arial Narrow"/>
              </a:rPr>
              <a:t> </a:t>
            </a:r>
            <a:r>
              <a:rPr lang="el-GR" sz="2800" dirty="0">
                <a:solidFill>
                  <a:srgbClr val="4371C4"/>
                </a:solidFill>
                <a:latin typeface="Arial"/>
                <a:cs typeface="Arial"/>
              </a:rPr>
              <a:t>Αποφάσεις σχεδιασμού</a:t>
            </a:r>
            <a:r>
              <a:rPr sz="2800" spc="-10" dirty="0">
                <a:solidFill>
                  <a:srgbClr val="4371C4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  <a:p>
            <a:pPr marL="775970" marR="5080" indent="-306705">
              <a:lnSpc>
                <a:spcPct val="100000"/>
              </a:lnSpc>
              <a:spcBef>
                <a:spcPts val="225"/>
              </a:spcBef>
              <a:buClr>
                <a:srgbClr val="000000"/>
              </a:buClr>
              <a:buChar char="–"/>
              <a:tabLst>
                <a:tab pos="776605" algn="l"/>
              </a:tabLst>
            </a:pPr>
            <a:r>
              <a:rPr lang="el-GR" sz="2500" dirty="0">
                <a:solidFill>
                  <a:srgbClr val="4371C4"/>
                </a:solidFill>
                <a:latin typeface="Arial"/>
                <a:cs typeface="Arial"/>
              </a:rPr>
              <a:t>Π.χ.: ιεραρχημένα κίνητρα για αιτήσεις δανείων</a:t>
            </a:r>
            <a:endParaRPr sz="2500" dirty="0">
              <a:latin typeface="Arial"/>
              <a:cs typeface="Arial"/>
            </a:endParaRPr>
          </a:p>
          <a:p>
            <a:pPr marL="776605" indent="-306705">
              <a:lnSpc>
                <a:spcPct val="100000"/>
              </a:lnSpc>
              <a:spcBef>
                <a:spcPts val="195"/>
              </a:spcBef>
              <a:buClr>
                <a:srgbClr val="000000"/>
              </a:buClr>
              <a:buChar char="–"/>
              <a:tabLst>
                <a:tab pos="776605" algn="l"/>
              </a:tabLst>
            </a:pPr>
            <a:r>
              <a:rPr lang="el-GR" sz="2500" dirty="0">
                <a:solidFill>
                  <a:srgbClr val="4371C4"/>
                </a:solidFill>
                <a:latin typeface="Arial"/>
                <a:cs typeface="Arial"/>
              </a:rPr>
              <a:t>Αγορά κατοικίας</a:t>
            </a:r>
            <a:endParaRPr sz="2500" dirty="0">
              <a:latin typeface="Arial"/>
              <a:cs typeface="Arial"/>
            </a:endParaRPr>
          </a:p>
          <a:p>
            <a:pPr marL="776605" indent="-306705">
              <a:lnSpc>
                <a:spcPct val="100000"/>
              </a:lnSpc>
              <a:spcBef>
                <a:spcPts val="215"/>
              </a:spcBef>
              <a:buClr>
                <a:srgbClr val="000000"/>
              </a:buClr>
              <a:buChar char="–"/>
              <a:tabLst>
                <a:tab pos="776605" algn="l"/>
              </a:tabLst>
            </a:pPr>
            <a:r>
              <a:rPr lang="el-GR" sz="2500" dirty="0">
                <a:solidFill>
                  <a:srgbClr val="4371C4"/>
                </a:solidFill>
                <a:latin typeface="Arial"/>
                <a:cs typeface="Arial"/>
              </a:rPr>
              <a:t>Πληρωμή σχολικών διδάκτρων</a:t>
            </a:r>
            <a:endParaRPr sz="2500" dirty="0">
              <a:latin typeface="Arial"/>
              <a:cs typeface="Arial"/>
            </a:endParaRPr>
          </a:p>
          <a:p>
            <a:pPr marL="776605" indent="-306705">
              <a:lnSpc>
                <a:spcPct val="100000"/>
              </a:lnSpc>
              <a:spcBef>
                <a:spcPts val="190"/>
              </a:spcBef>
              <a:buClr>
                <a:srgbClr val="000000"/>
              </a:buClr>
              <a:buChar char="–"/>
              <a:tabLst>
                <a:tab pos="776605" algn="l"/>
              </a:tabLst>
            </a:pPr>
            <a:r>
              <a:rPr lang="el-GR" sz="2500" dirty="0">
                <a:solidFill>
                  <a:srgbClr val="4371C4"/>
                </a:solidFill>
                <a:latin typeface="Arial"/>
                <a:cs typeface="Arial"/>
              </a:rPr>
              <a:t>Πληρωμή νομικών εξόδων</a:t>
            </a:r>
            <a:endParaRPr sz="2500" dirty="0">
              <a:latin typeface="Arial"/>
              <a:cs typeface="Arial"/>
            </a:endParaRPr>
          </a:p>
          <a:p>
            <a:pPr marL="1191260" marR="184785" lvl="1" indent="-270510">
              <a:lnSpc>
                <a:spcPts val="2690"/>
              </a:lnSpc>
              <a:spcBef>
                <a:spcPts val="855"/>
              </a:spcBef>
              <a:buClr>
                <a:srgbClr val="000000"/>
              </a:buClr>
              <a:buChar char="•"/>
              <a:tabLst>
                <a:tab pos="1191260" algn="l"/>
                <a:tab pos="1191895" algn="l"/>
              </a:tabLst>
            </a:pPr>
            <a:r>
              <a:rPr lang="el-GR" sz="2300" dirty="0">
                <a:solidFill>
                  <a:srgbClr val="4371C4"/>
                </a:solidFill>
                <a:latin typeface="Arial"/>
                <a:cs typeface="Arial"/>
              </a:rPr>
              <a:t>Οι αιτήσεις δανείων με αυτά τα κίνητρα έχουν προτεραιότητα</a:t>
            </a:r>
          </a:p>
          <a:p>
            <a:pPr marL="1191260" marR="180340" lvl="1" indent="-270510">
              <a:lnSpc>
                <a:spcPct val="99600"/>
              </a:lnSpc>
              <a:spcBef>
                <a:spcPts val="385"/>
              </a:spcBef>
              <a:buClr>
                <a:srgbClr val="000000"/>
              </a:buClr>
              <a:buChar char="•"/>
              <a:tabLst>
                <a:tab pos="1191260" algn="l"/>
                <a:tab pos="1191895" algn="l"/>
              </a:tabLst>
            </a:pPr>
            <a:r>
              <a:rPr lang="el-GR" sz="2300" dirty="0">
                <a:solidFill>
                  <a:srgbClr val="4371C4"/>
                </a:solidFill>
                <a:latin typeface="Arial"/>
                <a:cs typeface="Arial"/>
              </a:rPr>
              <a:t>Εάν ένα από αυτά παραλειφθεί, η σχετική κατηγορία θα τιμωρηθεί.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808" y="232219"/>
            <a:ext cx="4977130" cy="6393815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914" y="6393561"/>
                </a:moveTo>
                <a:lnTo>
                  <a:pt x="0" y="6393561"/>
                </a:lnTo>
                <a:lnTo>
                  <a:pt x="0" y="0"/>
                </a:lnTo>
                <a:lnTo>
                  <a:pt x="4976914" y="0"/>
                </a:lnTo>
                <a:lnTo>
                  <a:pt x="4976914" y="6393561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5808" y="232219"/>
            <a:ext cx="4977130" cy="2680861"/>
          </a:xfrm>
          <a:prstGeom prst="rect">
            <a:avLst/>
          </a:prstGeom>
          <a:ln w="12700">
            <a:solidFill>
              <a:srgbClr val="2E518E"/>
            </a:solidFill>
          </a:ln>
        </p:spPr>
        <p:txBody>
          <a:bodyPr vert="horz" wrap="square" lIns="0" tIns="470534" rIns="0" bIns="0" rtlCol="0">
            <a:spAutoFit/>
          </a:bodyPr>
          <a:lstStyle/>
          <a:p>
            <a:pPr marL="490220" marR="490855" indent="1263015" algn="ctr">
              <a:lnSpc>
                <a:spcPts val="4300"/>
              </a:lnSpc>
              <a:spcBef>
                <a:spcPts val="3704"/>
              </a:spcBef>
            </a:pPr>
            <a:r>
              <a:rPr lang="el-GR" sz="3600" dirty="0">
                <a:solidFill>
                  <a:srgbClr val="FFFFFF"/>
                </a:solidFill>
                <a:latin typeface="Calibri"/>
                <a:cs typeface="Calibri"/>
              </a:rPr>
              <a:t>Προκατάληψη ΤΝ: ποιος είναι ο σωστός ορισμός της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l-GR" sz="3600" dirty="0">
                <a:solidFill>
                  <a:srgbClr val="FFFFFF"/>
                </a:solidFill>
                <a:latin typeface="Calibri"/>
                <a:cs typeface="Calibri"/>
              </a:rPr>
              <a:t>δικαιοσύνης;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61631" y="4974335"/>
            <a:ext cx="5995035" cy="1792605"/>
            <a:chOff x="5961631" y="4974335"/>
            <a:chExt cx="5995035" cy="1792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40223" y="6156972"/>
              <a:ext cx="1015989" cy="6095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1631" y="4974335"/>
              <a:ext cx="5676877" cy="135888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501354" y="637590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9567" y="157111"/>
            <a:ext cx="3408210" cy="24463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41579" y="2794508"/>
            <a:ext cx="5809615" cy="19367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3980" marR="537210" indent="-81280">
              <a:lnSpc>
                <a:spcPts val="2090"/>
              </a:lnSpc>
              <a:spcBef>
                <a:spcPts val="225"/>
              </a:spcBef>
              <a:buSzPct val="94444"/>
              <a:buFont typeface="Arial"/>
              <a:buChar char="•"/>
              <a:tabLst>
                <a:tab pos="298450" algn="l"/>
              </a:tabLst>
            </a:pPr>
            <a:r>
              <a:rPr lang="el-GR" sz="1800" dirty="0">
                <a:latin typeface="Calibri"/>
                <a:cs typeface="Calibri"/>
              </a:rPr>
              <a:t>Η συνολική ευστοχία είναι η ίδια, ανεξάρτητα από τη φυλή </a:t>
            </a:r>
            <a:r>
              <a:rPr lang="el-GR" sz="1800" b="1" dirty="0">
                <a:latin typeface="Calibri"/>
                <a:cs typeface="Calibri"/>
              </a:rPr>
              <a:t>(συνολική ισότητα ευστοχίας</a:t>
            </a:r>
            <a:r>
              <a:rPr sz="1800" b="1" spc="-10" dirty="0">
                <a:latin typeface="Calibri"/>
                <a:cs typeface="Calibri"/>
              </a:rPr>
              <a:t>)</a:t>
            </a:r>
            <a:endParaRPr sz="1800" b="1" dirty="0">
              <a:latin typeface="Calibri"/>
              <a:cs typeface="Calibri"/>
            </a:endParaRPr>
          </a:p>
          <a:p>
            <a:pPr marL="93980" marR="5080" indent="-81280">
              <a:lnSpc>
                <a:spcPct val="99400"/>
              </a:lnSpc>
              <a:buSzPct val="94444"/>
              <a:buFont typeface="Arial"/>
              <a:buChar char="•"/>
              <a:tabLst>
                <a:tab pos="298450" algn="l"/>
              </a:tabLst>
            </a:pPr>
            <a:r>
              <a:rPr lang="el-GR" sz="1800" dirty="0">
                <a:latin typeface="Calibri"/>
                <a:cs typeface="Calibri"/>
              </a:rPr>
              <a:t>Η πιθανότητα υποτροπής μεταξύ των κατηγορουμένων που χαρακτηρίζονται ως μεσαίου ή υψηλού κινδύνου είναι παρόμοια, ανεξαρτήτως φυλής (ισοτιμία πρόβλεψης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93980" marR="880744" indent="-81280">
              <a:lnSpc>
                <a:spcPts val="2090"/>
              </a:lnSpc>
              <a:spcBef>
                <a:spcPts val="180"/>
              </a:spcBef>
              <a:buSzPct val="94444"/>
              <a:buFont typeface="Arial"/>
              <a:buChar char="•"/>
              <a:tabLst>
                <a:tab pos="298450" algn="l"/>
              </a:tabLst>
            </a:pPr>
            <a:r>
              <a:rPr lang="el-GR" sz="1800" dirty="0">
                <a:latin typeface="Calibri"/>
                <a:cs typeface="Calibri"/>
              </a:rPr>
              <a:t>Αλλά ... τα ποσοστά ψευδώς θετικών και αρνητικών είναι πολύ διαφορετικά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9042" y="3435721"/>
            <a:ext cx="3669029" cy="2625090"/>
            <a:chOff x="979042" y="3435721"/>
            <a:chExt cx="3669029" cy="26250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9042" y="3449891"/>
              <a:ext cx="1627682" cy="11077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1017" y="3435721"/>
              <a:ext cx="1746787" cy="11360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6874" y="4804566"/>
              <a:ext cx="2482937" cy="12556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7469" y="225869"/>
            <a:ext cx="4989830" cy="6406515"/>
            <a:chOff x="277469" y="225869"/>
            <a:chExt cx="4989830" cy="6406515"/>
          </a:xfrm>
        </p:grpSpPr>
        <p:sp>
          <p:nvSpPr>
            <p:cNvPr id="3" name="object 3"/>
            <p:cNvSpPr/>
            <p:nvPr/>
          </p:nvSpPr>
          <p:spPr>
            <a:xfrm>
              <a:off x="283819" y="232219"/>
              <a:ext cx="4977130" cy="6393815"/>
            </a:xfrm>
            <a:custGeom>
              <a:avLst/>
              <a:gdLst/>
              <a:ahLst/>
              <a:cxnLst/>
              <a:rect l="l" t="t" r="r" b="b"/>
              <a:pathLst>
                <a:path w="4977130" h="6393815">
                  <a:moveTo>
                    <a:pt x="4976863" y="6393561"/>
                  </a:moveTo>
                  <a:lnTo>
                    <a:pt x="0" y="6393561"/>
                  </a:lnTo>
                  <a:lnTo>
                    <a:pt x="0" y="0"/>
                  </a:lnTo>
                  <a:lnTo>
                    <a:pt x="4976863" y="0"/>
                  </a:lnTo>
                  <a:lnTo>
                    <a:pt x="4976863" y="6393561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3819" y="232219"/>
              <a:ext cx="4977130" cy="6393815"/>
            </a:xfrm>
            <a:custGeom>
              <a:avLst/>
              <a:gdLst/>
              <a:ahLst/>
              <a:cxnLst/>
              <a:rect l="l" t="t" r="r" b="b"/>
              <a:pathLst>
                <a:path w="4977130" h="6393815">
                  <a:moveTo>
                    <a:pt x="0" y="0"/>
                  </a:moveTo>
                  <a:lnTo>
                    <a:pt x="4976863" y="0"/>
                  </a:lnTo>
                  <a:lnTo>
                    <a:pt x="4976863" y="6393561"/>
                  </a:lnTo>
                  <a:lnTo>
                    <a:pt x="0" y="639356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7384" y="359726"/>
            <a:ext cx="3810000" cy="1738938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851535" marR="5080" indent="-839469" algn="ctr">
              <a:lnSpc>
                <a:spcPts val="4300"/>
              </a:lnSpc>
              <a:spcBef>
                <a:spcPts val="660"/>
              </a:spcBef>
            </a:pPr>
            <a:r>
              <a:rPr lang="el-GR" sz="4000" spc="-30" dirty="0">
                <a:solidFill>
                  <a:srgbClr val="FFFFFF"/>
                </a:solidFill>
              </a:rPr>
              <a:t>Πολλά σημεία λήψης αποφάσεων</a:t>
            </a:r>
            <a:endParaRPr lang="en-GB" sz="4000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01354" y="637590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6232" y="908303"/>
            <a:ext cx="6412992" cy="50688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30627" y="142747"/>
            <a:ext cx="483425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200" i="1" dirty="0">
                <a:latin typeface="Calibri"/>
                <a:cs typeface="Calibri"/>
              </a:rPr>
              <a:t>Source: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Fairness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and</a:t>
            </a:r>
            <a:r>
              <a:rPr sz="1200" i="1" spc="-4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Machine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Learning</a:t>
            </a:r>
            <a:r>
              <a:rPr sz="1200" i="1" spc="-4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by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Solon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Barocas,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Moritz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Hardt,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Arvind </a:t>
            </a:r>
            <a:r>
              <a:rPr sz="1200" i="1" dirty="0">
                <a:latin typeface="Calibri"/>
                <a:cs typeface="Calibri"/>
              </a:rPr>
              <a:t>Narayanan</a:t>
            </a:r>
            <a:r>
              <a:rPr sz="1200" i="1" spc="-6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(</a:t>
            </a:r>
            <a:r>
              <a:rPr sz="1200" i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https://www.fairmlbook.org</a:t>
            </a:r>
            <a:r>
              <a:rPr sz="1200" i="1" spc="-1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004" y="2098664"/>
            <a:ext cx="4924147" cy="4385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240" indent="-383540">
              <a:lnSpc>
                <a:spcPts val="2695"/>
              </a:lnSpc>
              <a:spcBef>
                <a:spcPts val="100"/>
              </a:spcBef>
              <a:buClr>
                <a:srgbClr val="435369"/>
              </a:buClr>
              <a:buSzPct val="79166"/>
              <a:buFont typeface="Arial"/>
              <a:buChar char="■"/>
              <a:tabLst>
                <a:tab pos="396240" algn="l"/>
                <a:tab pos="396875" algn="l"/>
              </a:tabLst>
            </a:pPr>
            <a:r>
              <a:rPr lang="el-GR" sz="2400" b="1" i="1" dirty="0">
                <a:solidFill>
                  <a:srgbClr val="FFFFFF"/>
                </a:solidFill>
                <a:latin typeface="Calibri"/>
                <a:cs typeface="Calibri"/>
              </a:rPr>
              <a:t>Ατομική έναντι ομαδικής δικαιοσύνης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931544" marR="5080" lvl="1" indent="-383540">
              <a:lnSpc>
                <a:spcPts val="2210"/>
              </a:lnSpc>
              <a:spcBef>
                <a:spcPts val="145"/>
              </a:spcBef>
              <a:buClr>
                <a:srgbClr val="435369"/>
              </a:buClr>
              <a:buSzPct val="90476"/>
              <a:buFont typeface="Arial"/>
              <a:buChar char="■"/>
              <a:tabLst>
                <a:tab pos="931544" algn="l"/>
                <a:tab pos="932180" algn="l"/>
              </a:tabLst>
            </a:pPr>
            <a:r>
              <a:rPr lang="el-GR" sz="2100" dirty="0">
                <a:solidFill>
                  <a:srgbClr val="FFFFFF"/>
                </a:solidFill>
                <a:latin typeface="Calibri"/>
                <a:cs typeface="Calibri"/>
              </a:rPr>
              <a:t>όμοια άτομα θα πρέπει να λαμβάνουν όμοια μεταχείριση ή αποτέλεσμα, έναντι</a:t>
            </a:r>
            <a:endParaRPr sz="2100" dirty="0">
              <a:latin typeface="Calibri"/>
              <a:cs typeface="Calibri"/>
            </a:endParaRPr>
          </a:p>
          <a:p>
            <a:pPr marL="931544" lvl="1" indent="-383540">
              <a:lnSpc>
                <a:spcPts val="1910"/>
              </a:lnSpc>
              <a:buClr>
                <a:srgbClr val="435369"/>
              </a:buClr>
              <a:buSzPct val="90476"/>
              <a:buFont typeface="Arial"/>
              <a:buChar char="■"/>
              <a:tabLst>
                <a:tab pos="931544" algn="l"/>
                <a:tab pos="932180" algn="l"/>
              </a:tabLst>
            </a:pPr>
            <a:r>
              <a:rPr lang="el-GR" sz="2100" dirty="0">
                <a:solidFill>
                  <a:srgbClr val="FFFFFF"/>
                </a:solidFill>
                <a:latin typeface="Calibri"/>
                <a:cs typeface="Calibri"/>
              </a:rPr>
              <a:t>ομάδες που ορίζονται από προστατευόμενα χαρακτηριστικά θα πρέπει να λαμβάνουν παρόμοια μεταχείριση ή αποτελέσματα</a:t>
            </a:r>
            <a:endParaRPr sz="2100" dirty="0">
              <a:latin typeface="Calibri"/>
              <a:cs typeface="Calibri"/>
            </a:endParaRPr>
          </a:p>
          <a:p>
            <a:pPr marL="396240" marR="29209" indent="-383540">
              <a:lnSpc>
                <a:spcPts val="2400"/>
              </a:lnSpc>
              <a:spcBef>
                <a:spcPts val="60"/>
              </a:spcBef>
              <a:buClr>
                <a:srgbClr val="435369"/>
              </a:buClr>
              <a:buSzPct val="79166"/>
              <a:buFont typeface="Arial"/>
              <a:buChar char="■"/>
              <a:tabLst>
                <a:tab pos="396240" algn="l"/>
                <a:tab pos="396875" algn="l"/>
              </a:tabLst>
            </a:pPr>
            <a:r>
              <a:rPr lang="el-GR" sz="2400" b="1" i="1" spc="-25" dirty="0">
                <a:solidFill>
                  <a:srgbClr val="FFFFFF"/>
                </a:solidFill>
                <a:latin typeface="Calibri"/>
                <a:cs typeface="Calibri"/>
              </a:rPr>
              <a:t>Ορισμός(-οι) εντός του πλαισίου δικαιοσύνης</a:t>
            </a:r>
            <a:endParaRPr sz="2400" dirty="0">
              <a:latin typeface="Calibri"/>
              <a:cs typeface="Calibri"/>
            </a:endParaRPr>
          </a:p>
          <a:p>
            <a:pPr marL="396240" indent="-383540">
              <a:lnSpc>
                <a:spcPts val="2160"/>
              </a:lnSpc>
              <a:buClr>
                <a:srgbClr val="435369"/>
              </a:buClr>
              <a:buSzPct val="79166"/>
              <a:buFont typeface="Arial"/>
              <a:buChar char="■"/>
              <a:tabLst>
                <a:tab pos="396240" algn="l"/>
                <a:tab pos="396875" algn="l"/>
              </a:tabLst>
            </a:pPr>
            <a:r>
              <a:rPr lang="el-GR" sz="2400" b="1" dirty="0">
                <a:solidFill>
                  <a:srgbClr val="FFFFFF"/>
                </a:solidFill>
                <a:latin typeface="Calibri"/>
                <a:cs typeface="Calibri"/>
              </a:rPr>
              <a:t>Αποδεκτό όριο προκατάληψης</a:t>
            </a:r>
            <a:endParaRPr sz="2400" dirty="0">
              <a:latin typeface="Calibri"/>
              <a:cs typeface="Calibri"/>
            </a:endParaRPr>
          </a:p>
          <a:p>
            <a:pPr marL="396240" indent="-383540">
              <a:lnSpc>
                <a:spcPts val="2500"/>
              </a:lnSpc>
              <a:buClr>
                <a:srgbClr val="435369"/>
              </a:buClr>
              <a:buSzPct val="79166"/>
              <a:buFont typeface="Arial"/>
              <a:buChar char="■"/>
              <a:tabLst>
                <a:tab pos="396240" algn="l"/>
                <a:tab pos="396875" algn="l"/>
              </a:tabLst>
            </a:pPr>
            <a:r>
              <a:rPr lang="el-GR" sz="2400" b="1" i="1" dirty="0">
                <a:solidFill>
                  <a:srgbClr val="FFFFFF"/>
                </a:solidFill>
                <a:latin typeface="Calibri"/>
                <a:cs typeface="Calibri"/>
              </a:rPr>
              <a:t>Πότε ανιχνεύεται η προκατάληψη:</a:t>
            </a:r>
            <a:endParaRPr sz="2400" dirty="0">
              <a:latin typeface="Calibri"/>
              <a:cs typeface="Calibri"/>
            </a:endParaRPr>
          </a:p>
          <a:p>
            <a:pPr marL="931544" lvl="1" indent="-383540">
              <a:lnSpc>
                <a:spcPts val="2380"/>
              </a:lnSpc>
              <a:buClr>
                <a:srgbClr val="435369"/>
              </a:buClr>
              <a:buSzPct val="90476"/>
              <a:buFont typeface="Arial"/>
              <a:buChar char="■"/>
              <a:tabLst>
                <a:tab pos="931544" algn="l"/>
                <a:tab pos="932180" algn="l"/>
              </a:tabLst>
            </a:pPr>
            <a:r>
              <a:rPr lang="el-GR" sz="2100" dirty="0">
                <a:solidFill>
                  <a:srgbClr val="FFFFFF"/>
                </a:solidFill>
                <a:latin typeface="Calibri"/>
                <a:cs typeface="Calibri"/>
              </a:rPr>
              <a:t>δεδομένα εκπαίδευσης ή μαθησιακό μοντέλο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598" y="1119123"/>
            <a:ext cx="3618802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5210"/>
              </a:lnSpc>
              <a:spcBef>
                <a:spcPts val="100"/>
              </a:spcBef>
            </a:pPr>
            <a:r>
              <a:rPr lang="el-GR" sz="4600" spc="-25" dirty="0">
                <a:latin typeface="Calibri"/>
                <a:cs typeface="Calibri"/>
              </a:rPr>
              <a:t>Εξηγησιμότητα ΤΝ: Τα συστήματα ΤΝ δεν μπορούν να είναι μαύρα κουτιά</a:t>
            </a:r>
            <a:endParaRPr sz="4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8488" y="2712720"/>
            <a:ext cx="5961888" cy="1432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598" y="733552"/>
            <a:ext cx="3187065" cy="4843249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15"/>
              </a:spcBef>
            </a:pPr>
            <a:r>
              <a:rPr lang="el-GR" sz="4300" spc="-20" dirty="0">
                <a:latin typeface="Calibri"/>
                <a:cs typeface="Calibri"/>
              </a:rPr>
              <a:t>Χειρισμός δεδομένων: ο Γενικός Κανονισμός για την Προστασία Δεδομένων (GDPR)</a:t>
            </a:r>
            <a:endParaRPr sz="43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1746" y="2153094"/>
            <a:ext cx="5934417" cy="25518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70" y="533648"/>
            <a:ext cx="3387132" cy="1905009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 algn="ctr">
              <a:lnSpc>
                <a:spcPts val="4680"/>
              </a:lnSpc>
              <a:spcBef>
                <a:spcPts val="755"/>
              </a:spcBef>
            </a:pPr>
            <a:r>
              <a:rPr lang="el-GR" sz="4000" spc="-35" dirty="0"/>
              <a:t>Κατάρτιση προφίλ και εκμετάλλευση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727670" y="2385059"/>
            <a:ext cx="3135630" cy="324255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385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lang="el-GR" sz="2000" dirty="0">
                <a:latin typeface="Calibri"/>
                <a:cs typeface="Calibri"/>
              </a:rPr>
              <a:t>Από ενέργειες σε προφίλ</a:t>
            </a:r>
            <a:endParaRPr sz="2000" dirty="0">
              <a:latin typeface="Calibri"/>
              <a:cs typeface="Calibri"/>
            </a:endParaRPr>
          </a:p>
          <a:p>
            <a:pPr marL="559435" lvl="1" indent="-90805">
              <a:lnSpc>
                <a:spcPts val="2305"/>
              </a:lnSpc>
              <a:spcBef>
                <a:spcPts val="290"/>
              </a:spcBef>
              <a:buSzPct val="95000"/>
              <a:buFont typeface="Arial"/>
              <a:buChar char="•"/>
              <a:tabLst>
                <a:tab pos="560070" algn="l"/>
              </a:tabLst>
            </a:pPr>
            <a:r>
              <a:rPr sz="2000" dirty="0">
                <a:latin typeface="Calibri"/>
                <a:cs typeface="Calibri"/>
              </a:rPr>
              <a:t>Like,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text,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images,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follow,</a:t>
            </a:r>
            <a:endParaRPr sz="2000" dirty="0">
              <a:latin typeface="Calibri"/>
              <a:cs typeface="Calibri"/>
            </a:endParaRPr>
          </a:p>
          <a:p>
            <a:pPr marL="697865">
              <a:lnSpc>
                <a:spcPts val="2305"/>
              </a:lnSpc>
            </a:pPr>
            <a:r>
              <a:rPr sz="2000" dirty="0">
                <a:latin typeface="Calibri"/>
                <a:cs typeface="Calibri"/>
              </a:rPr>
              <a:t>…</a:t>
            </a:r>
          </a:p>
          <a:p>
            <a:pPr marL="102870" marR="111125" indent="-90805">
              <a:lnSpc>
                <a:spcPct val="90300"/>
              </a:lnSpc>
              <a:spcBef>
                <a:spcPts val="930"/>
              </a:spcBef>
              <a:buSzPct val="95000"/>
              <a:buFont typeface="Arial"/>
              <a:buChar char="•"/>
              <a:tabLst>
                <a:tab pos="240665" algn="l"/>
              </a:tabLst>
            </a:pPr>
            <a:r>
              <a:rPr lang="el-GR" sz="2000" dirty="0">
                <a:latin typeface="Calibri"/>
                <a:cs typeface="Calibri"/>
              </a:rPr>
              <a:t>Η ΤΝ μπορεί να συμπεράνει τις προτιμήσεις μας και να τις χρησιμοποιήσει για να διαφημίσει προϊόντα που πιθανώς μας αρέσουν</a:t>
            </a:r>
            <a:endParaRPr sz="2000" dirty="0">
              <a:latin typeface="Calibri"/>
              <a:cs typeface="Calibri"/>
            </a:endParaRPr>
          </a:p>
          <a:p>
            <a:pPr marL="542290" marR="277495" lvl="1" indent="-73025">
              <a:lnSpc>
                <a:spcPts val="1800"/>
              </a:lnSpc>
              <a:spcBef>
                <a:spcPts val="459"/>
              </a:spcBef>
              <a:buSzPct val="93750"/>
              <a:buFont typeface="Arial"/>
              <a:buChar char="•"/>
              <a:tabLst>
                <a:tab pos="697865" algn="l"/>
              </a:tabLst>
            </a:pPr>
            <a:r>
              <a:rPr lang="el-GR" sz="1600" dirty="0">
                <a:latin typeface="Calibri"/>
                <a:cs typeface="Calibri"/>
              </a:rPr>
              <a:t>Πιο εύκολο αν οι προτιμήσεις μας είναι διπολικές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5882" y="1486153"/>
            <a:ext cx="6019304" cy="3882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178" y="1282001"/>
            <a:ext cx="10147935" cy="4721225"/>
          </a:xfrm>
          <a:custGeom>
            <a:avLst/>
            <a:gdLst/>
            <a:ahLst/>
            <a:cxnLst/>
            <a:rect l="l" t="t" r="r" b="b"/>
            <a:pathLst>
              <a:path w="10147935" h="4721225">
                <a:moveTo>
                  <a:pt x="10147452" y="4720678"/>
                </a:moveTo>
                <a:lnTo>
                  <a:pt x="0" y="4720678"/>
                </a:lnTo>
                <a:lnTo>
                  <a:pt x="0" y="0"/>
                </a:lnTo>
                <a:lnTo>
                  <a:pt x="10147452" y="0"/>
                </a:lnTo>
                <a:lnTo>
                  <a:pt x="10147452" y="4720678"/>
                </a:lnTo>
                <a:close/>
              </a:path>
            </a:pathLst>
          </a:custGeom>
          <a:solidFill>
            <a:srgbClr val="1E4D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08371" y="2048713"/>
            <a:ext cx="10368280" cy="4354830"/>
            <a:chOff x="608371" y="2048713"/>
            <a:chExt cx="10368280" cy="4354830"/>
          </a:xfrm>
        </p:grpSpPr>
        <p:sp>
          <p:nvSpPr>
            <p:cNvPr id="4" name="object 4"/>
            <p:cNvSpPr/>
            <p:nvPr/>
          </p:nvSpPr>
          <p:spPr>
            <a:xfrm>
              <a:off x="4213326" y="2048713"/>
              <a:ext cx="6654800" cy="3954145"/>
            </a:xfrm>
            <a:custGeom>
              <a:avLst/>
              <a:gdLst/>
              <a:ahLst/>
              <a:cxnLst/>
              <a:rect l="l" t="t" r="r" b="b"/>
              <a:pathLst>
                <a:path w="6654800" h="3954145">
                  <a:moveTo>
                    <a:pt x="6654304" y="3953967"/>
                  </a:moveTo>
                  <a:lnTo>
                    <a:pt x="0" y="3953967"/>
                  </a:lnTo>
                  <a:lnTo>
                    <a:pt x="0" y="0"/>
                  </a:lnTo>
                  <a:lnTo>
                    <a:pt x="6654304" y="0"/>
                  </a:lnTo>
                  <a:lnTo>
                    <a:pt x="6654304" y="3953967"/>
                  </a:lnTo>
                  <a:close/>
                </a:path>
              </a:pathLst>
            </a:custGeom>
            <a:solidFill>
              <a:srgbClr val="00A6C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436345" y="2831604"/>
              <a:ext cx="3431540" cy="3171190"/>
            </a:xfrm>
            <a:custGeom>
              <a:avLst/>
              <a:gdLst/>
              <a:ahLst/>
              <a:cxnLst/>
              <a:rect l="l" t="t" r="r" b="b"/>
              <a:pathLst>
                <a:path w="3431540" h="3171190">
                  <a:moveTo>
                    <a:pt x="3431286" y="3171075"/>
                  </a:moveTo>
                  <a:lnTo>
                    <a:pt x="0" y="3171075"/>
                  </a:lnTo>
                  <a:lnTo>
                    <a:pt x="0" y="0"/>
                  </a:lnTo>
                  <a:lnTo>
                    <a:pt x="3431286" y="0"/>
                  </a:lnTo>
                  <a:lnTo>
                    <a:pt x="3431286" y="3171075"/>
                  </a:lnTo>
                  <a:close/>
                </a:path>
              </a:pathLst>
            </a:custGeom>
            <a:solidFill>
              <a:srgbClr val="839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371" y="6030112"/>
              <a:ext cx="10368238" cy="37316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7110" y="336803"/>
            <a:ext cx="97522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4400" dirty="0"/>
              <a:t>Μια σύντομη ιστορική αναδρομή στην ΤΝ</a:t>
            </a:r>
            <a:endParaRPr sz="4400" dirty="0"/>
          </a:p>
        </p:txBody>
      </p:sp>
      <p:sp>
        <p:nvSpPr>
          <p:cNvPr id="8" name="object 8"/>
          <p:cNvSpPr txBox="1"/>
          <p:nvPr/>
        </p:nvSpPr>
        <p:spPr>
          <a:xfrm>
            <a:off x="966550" y="1418335"/>
            <a:ext cx="32137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100" b="1" dirty="0">
                <a:solidFill>
                  <a:srgbClr val="FFFFFF"/>
                </a:solidFill>
                <a:latin typeface="Corbel"/>
                <a:cs typeface="Corbel"/>
              </a:rPr>
              <a:t>ΤΕΧΝΗΤΗ ΝΟΗΜΟΣΥΝΗ</a:t>
            </a:r>
            <a:endParaRPr sz="2100" dirty="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6552" y="1857247"/>
            <a:ext cx="2291715" cy="90281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l">
              <a:lnSpc>
                <a:spcPts val="1700"/>
              </a:lnSpc>
              <a:spcBef>
                <a:spcPts val="240"/>
              </a:spcBef>
            </a:pPr>
            <a:r>
              <a:rPr lang="el-GR" sz="1500" spc="-20" dirty="0">
                <a:solidFill>
                  <a:srgbClr val="FFFFFF"/>
                </a:solidFill>
                <a:latin typeface="Corbel"/>
                <a:cs typeface="Corbel"/>
              </a:rPr>
              <a:t>Ευφυείς αλγόριθμοι που ορίζονται και κωδικοποιούνται από ανθρώπους σε μηχανές</a:t>
            </a:r>
            <a:endParaRPr sz="1500" dirty="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3326" y="2048713"/>
            <a:ext cx="6654800" cy="431527"/>
          </a:xfrm>
          <a:prstGeom prst="rect">
            <a:avLst/>
          </a:prstGeom>
          <a:solidFill>
            <a:srgbClr val="00A6CF"/>
          </a:solidFill>
        </p:spPr>
        <p:txBody>
          <a:bodyPr vert="horz" wrap="square" lIns="0" tIns="107314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844"/>
              </a:spcBef>
            </a:pPr>
            <a:r>
              <a:rPr lang="el-GR" sz="2100" b="1" dirty="0">
                <a:solidFill>
                  <a:srgbClr val="FFFFFF"/>
                </a:solidFill>
                <a:latin typeface="Corbel"/>
                <a:cs typeface="Corbel"/>
              </a:rPr>
              <a:t>ΜΗΧΑΝΙΚΗ ΜΑΘΗΣΗ</a:t>
            </a:r>
            <a:endParaRPr sz="2100" dirty="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2845" y="2691602"/>
            <a:ext cx="213315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500" spc="-20" dirty="0">
                <a:solidFill>
                  <a:srgbClr val="FFFFFF"/>
                </a:solidFill>
                <a:latin typeface="Corbel"/>
                <a:cs typeface="Corbel"/>
              </a:rPr>
              <a:t>Ικανότητα μάθησης χωρίς ρητό προγραμματισμό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36345" y="2831604"/>
            <a:ext cx="3431540" cy="1036822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75895">
              <a:lnSpc>
                <a:spcPct val="100000"/>
              </a:lnSpc>
              <a:spcBef>
                <a:spcPts val="1065"/>
              </a:spcBef>
            </a:pPr>
            <a:r>
              <a:rPr lang="el-GR" sz="2100" b="1" dirty="0">
                <a:solidFill>
                  <a:srgbClr val="FFFFFF"/>
                </a:solidFill>
                <a:latin typeface="Corbel"/>
                <a:cs typeface="Corbel"/>
              </a:rPr>
              <a:t>ΒΑΘΙΑ ΜΑΘΗΣΗ</a:t>
            </a:r>
            <a:endParaRPr sz="2100" dirty="0">
              <a:latin typeface="Corbel"/>
              <a:cs typeface="Corbel"/>
            </a:endParaRPr>
          </a:p>
          <a:p>
            <a:pPr marL="175895" marR="848360">
              <a:lnSpc>
                <a:spcPts val="1680"/>
              </a:lnSpc>
              <a:spcBef>
                <a:spcPts val="1095"/>
              </a:spcBef>
            </a:pPr>
            <a:r>
              <a:rPr lang="el-GR" sz="1500" spc="-25" dirty="0">
                <a:solidFill>
                  <a:srgbClr val="FFFFFF"/>
                </a:solidFill>
                <a:latin typeface="Corbel"/>
                <a:cs typeface="Corbel"/>
              </a:rPr>
              <a:t>Μάθηση με βάση βαθιά </a:t>
            </a:r>
            <a:r>
              <a:rPr lang="el-GR" sz="1500" spc="-25" dirty="0" err="1">
                <a:solidFill>
                  <a:srgbClr val="FFFFFF"/>
                </a:solidFill>
                <a:latin typeface="Corbel"/>
                <a:cs typeface="Corbel"/>
              </a:rPr>
              <a:t>νευρωνικά</a:t>
            </a:r>
            <a:r>
              <a:rPr lang="el-GR" sz="1500" spc="-25" dirty="0">
                <a:solidFill>
                  <a:srgbClr val="FFFFFF"/>
                </a:solidFill>
                <a:latin typeface="Corbel"/>
                <a:cs typeface="Corbel"/>
              </a:rPr>
              <a:t> δίκτυα</a:t>
            </a:r>
            <a:endParaRPr sz="1500" dirty="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13980" y="4295927"/>
            <a:ext cx="10846435" cy="2418715"/>
            <a:chOff x="1113980" y="4295927"/>
            <a:chExt cx="10846435" cy="241871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1638" y="4295927"/>
              <a:ext cx="2666399" cy="14579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231" y="4295947"/>
              <a:ext cx="2673521" cy="14579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3980" y="4295947"/>
              <a:ext cx="2637586" cy="14579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67631" y="6092131"/>
              <a:ext cx="1092180" cy="62229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117340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69" y="791850"/>
            <a:ext cx="3154045" cy="1614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590"/>
              </a:spcBef>
            </a:pPr>
            <a:r>
              <a:rPr lang="el-GR" sz="3700" spc="-10" dirty="0"/>
              <a:t>Επιπτώσεις στο εργατικό δυναμικό</a:t>
            </a:r>
            <a:endParaRPr sz="3700" dirty="0"/>
          </a:p>
        </p:txBody>
      </p:sp>
      <p:sp>
        <p:nvSpPr>
          <p:cNvPr id="3" name="object 3"/>
          <p:cNvSpPr txBox="1"/>
          <p:nvPr/>
        </p:nvSpPr>
        <p:spPr>
          <a:xfrm>
            <a:off x="727668" y="2514600"/>
            <a:ext cx="3154045" cy="1610056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02870" marR="5080" indent="-90805">
              <a:lnSpc>
                <a:spcPts val="2180"/>
              </a:lnSpc>
              <a:spcBef>
                <a:spcPts val="355"/>
              </a:spcBef>
              <a:buSzPct val="95000"/>
              <a:buFont typeface="Arial"/>
              <a:buChar char="•"/>
              <a:tabLst>
                <a:tab pos="240665" algn="l"/>
              </a:tabLst>
            </a:pPr>
            <a:r>
              <a:rPr lang="el-GR" sz="2000" dirty="0">
                <a:latin typeface="Calibri"/>
                <a:cs typeface="Calibri"/>
              </a:rPr>
              <a:t>Πολλές θέσεις εργασίας θα καταργηθούν και πολλές άλλες θα δημιουργηθούν</a:t>
            </a:r>
            <a:endParaRPr sz="2000" dirty="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spcBef>
                <a:spcPts val="785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lang="el-GR" sz="2000" dirty="0">
                <a:latin typeface="Calibri"/>
                <a:cs typeface="Calibri"/>
              </a:rPr>
              <a:t>Όλες οι θέσεις εργασίας θα αλλάξουν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5882" y="884210"/>
            <a:ext cx="6019304" cy="50863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7667" y="548132"/>
            <a:ext cx="2631440" cy="1575431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lang="el-GR" sz="3600" dirty="0">
                <a:latin typeface="Calibri"/>
                <a:cs typeface="Calibri"/>
              </a:rPr>
              <a:t>Ένα όραμα για το μέλλον</a:t>
            </a:r>
            <a:r>
              <a:rPr sz="3600" spc="-10" dirty="0">
                <a:latin typeface="Calibri"/>
                <a:cs typeface="Calibri"/>
              </a:rPr>
              <a:t>(2030)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3488" y="291591"/>
            <a:ext cx="4655820" cy="1901802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97790" indent="-85725">
              <a:lnSpc>
                <a:spcPct val="100000"/>
              </a:lnSpc>
              <a:spcBef>
                <a:spcPts val="409"/>
              </a:spcBef>
              <a:buSzPct val="94736"/>
              <a:buFont typeface="Arial"/>
              <a:buChar char="•"/>
              <a:tabLst>
                <a:tab pos="98425" algn="l"/>
              </a:tabLst>
            </a:pPr>
            <a:r>
              <a:rPr sz="1900" dirty="0">
                <a:latin typeface="Calibri"/>
                <a:cs typeface="Calibri"/>
              </a:rPr>
              <a:t>17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lang="el-GR" sz="1900" dirty="0">
                <a:latin typeface="Calibri"/>
                <a:cs typeface="Calibri"/>
              </a:rPr>
              <a:t>στόχοι</a:t>
            </a:r>
            <a:r>
              <a:rPr sz="1900" dirty="0">
                <a:latin typeface="Calibri"/>
                <a:cs typeface="Calibri"/>
              </a:rPr>
              <a:t>,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169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lang="el-GR" sz="1900" spc="-10" dirty="0">
                <a:latin typeface="Calibri"/>
                <a:cs typeface="Calibri"/>
              </a:rPr>
              <a:t>σκοποί</a:t>
            </a:r>
            <a:endParaRPr sz="1900" dirty="0">
              <a:latin typeface="Calibri"/>
              <a:cs typeface="Calibri"/>
            </a:endParaRPr>
          </a:p>
          <a:p>
            <a:pPr marL="97790" indent="-85725">
              <a:lnSpc>
                <a:spcPts val="2195"/>
              </a:lnSpc>
              <a:spcBef>
                <a:spcPts val="315"/>
              </a:spcBef>
              <a:buSzPct val="94736"/>
              <a:buFont typeface="Arial"/>
              <a:buChar char="•"/>
              <a:tabLst>
                <a:tab pos="98425" algn="l"/>
              </a:tabLst>
            </a:pPr>
            <a:r>
              <a:rPr lang="el-GR" sz="1900" dirty="0">
                <a:latin typeface="Calibri"/>
                <a:cs typeface="Calibri"/>
              </a:rPr>
              <a:t>Δύσβατη πορεία</a:t>
            </a:r>
            <a:endParaRPr sz="1900" dirty="0">
              <a:latin typeface="Calibri"/>
              <a:cs typeface="Calibri"/>
            </a:endParaRPr>
          </a:p>
          <a:p>
            <a:pPr marL="554990" lvl="1" indent="-86360">
              <a:lnSpc>
                <a:spcPts val="2195"/>
              </a:lnSpc>
              <a:buSzPct val="94736"/>
              <a:buFont typeface="Arial"/>
              <a:buChar char="•"/>
              <a:tabLst>
                <a:tab pos="555625" algn="l"/>
              </a:tabLst>
            </a:pPr>
            <a:r>
              <a:rPr lang="el-GR" sz="1900" dirty="0">
                <a:latin typeface="Calibri"/>
                <a:cs typeface="Calibri"/>
              </a:rPr>
              <a:t>Η πανδημία επιδείνωσε την κατάσταση</a:t>
            </a:r>
            <a:endParaRPr sz="1900" dirty="0">
              <a:latin typeface="Calibri"/>
              <a:cs typeface="Calibri"/>
            </a:endParaRPr>
          </a:p>
          <a:p>
            <a:pPr marL="97790" indent="-85725">
              <a:lnSpc>
                <a:spcPct val="100000"/>
              </a:lnSpc>
              <a:spcBef>
                <a:spcPts val="310"/>
              </a:spcBef>
              <a:buSzPct val="94736"/>
              <a:buFont typeface="Arial"/>
              <a:buChar char="•"/>
              <a:tabLst>
                <a:tab pos="98425" algn="l"/>
              </a:tabLst>
            </a:pPr>
            <a:r>
              <a:rPr lang="el-GR" sz="1900" dirty="0">
                <a:latin typeface="Calibri"/>
                <a:cs typeface="Calibri"/>
              </a:rPr>
              <a:t>Η ΤΝ μπορεί να βοηθήσει στην επίτευξη των </a:t>
            </a:r>
            <a:r>
              <a:rPr sz="1900" spc="-20" dirty="0">
                <a:latin typeface="Calibri"/>
                <a:cs typeface="Calibri"/>
              </a:rPr>
              <a:t>SDGs</a:t>
            </a:r>
            <a:endParaRPr sz="1900" dirty="0">
              <a:latin typeface="Calibri"/>
              <a:cs typeface="Calibri"/>
            </a:endParaRPr>
          </a:p>
          <a:p>
            <a:pPr marL="97790" indent="-85725">
              <a:lnSpc>
                <a:spcPct val="100000"/>
              </a:lnSpc>
              <a:spcBef>
                <a:spcPts val="310"/>
              </a:spcBef>
              <a:buSzPct val="94736"/>
              <a:buFont typeface="Arial"/>
              <a:buChar char="•"/>
              <a:tabLst>
                <a:tab pos="98425" algn="l"/>
              </a:tabLst>
            </a:pPr>
            <a:r>
              <a:rPr sz="1900" dirty="0">
                <a:latin typeface="Calibri"/>
                <a:cs typeface="Calibri"/>
              </a:rPr>
              <a:t>COVID: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lang="el-GR" sz="1900" dirty="0">
                <a:latin typeface="Calibri"/>
                <a:cs typeface="Calibri"/>
              </a:rPr>
              <a:t>εμβόλια σε λιγότερο από ένα έτος</a:t>
            </a:r>
            <a:r>
              <a:rPr sz="1900" spc="-10" dirty="0">
                <a:latin typeface="Calibri"/>
                <a:cs typeface="Calibri"/>
              </a:rPr>
              <a:t>!</a:t>
            </a:r>
            <a:endParaRPr sz="19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083" y="2864942"/>
            <a:ext cx="4970432" cy="30467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7242" y="3183174"/>
            <a:ext cx="4771284" cy="24420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16939" y="310593"/>
            <a:ext cx="3434079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dirty="0">
                <a:solidFill>
                  <a:srgbClr val="4371C4"/>
                </a:solidFill>
              </a:rPr>
              <a:t>IBM,</a:t>
            </a:r>
            <a:r>
              <a:rPr sz="3900" spc="25" dirty="0">
                <a:solidFill>
                  <a:srgbClr val="4371C4"/>
                </a:solidFill>
              </a:rPr>
              <a:t> </a:t>
            </a:r>
            <a:r>
              <a:rPr sz="3900" spc="-10" dirty="0">
                <a:solidFill>
                  <a:srgbClr val="4371C4"/>
                </a:solidFill>
              </a:rPr>
              <a:t>technology,</a:t>
            </a:r>
            <a:endParaRPr sz="3900" dirty="0"/>
          </a:p>
        </p:txBody>
      </p:sp>
      <p:sp>
        <p:nvSpPr>
          <p:cNvPr id="22" name="object 22"/>
          <p:cNvSpPr txBox="1"/>
          <p:nvPr/>
        </p:nvSpPr>
        <p:spPr>
          <a:xfrm>
            <a:off x="904747" y="788047"/>
            <a:ext cx="1318260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dirty="0">
                <a:solidFill>
                  <a:srgbClr val="4371C4"/>
                </a:solidFill>
                <a:latin typeface="Calibri"/>
                <a:cs typeface="Calibri"/>
              </a:rPr>
              <a:t>and</a:t>
            </a:r>
            <a:r>
              <a:rPr sz="3900" spc="7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3900" spc="-25" dirty="0">
                <a:solidFill>
                  <a:srgbClr val="4371C4"/>
                </a:solidFill>
                <a:latin typeface="Calibri"/>
                <a:cs typeface="Calibri"/>
              </a:rPr>
              <a:t>AI</a:t>
            </a:r>
            <a:endParaRPr sz="39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6939" y="1716531"/>
            <a:ext cx="3858895" cy="4573688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37795" indent="-125730">
              <a:lnSpc>
                <a:spcPct val="100000"/>
              </a:lnSpc>
              <a:spcBef>
                <a:spcPts val="72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dirty="0">
                <a:latin typeface="Calibri"/>
                <a:cs typeface="Calibri"/>
              </a:rPr>
              <a:t>110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lang="el-GR" sz="2800" spc="-20" dirty="0">
                <a:latin typeface="Calibri"/>
                <a:cs typeface="Calibri"/>
              </a:rPr>
              <a:t>χρόνια</a:t>
            </a:r>
            <a:endParaRPr sz="2800" dirty="0">
              <a:latin typeface="Calibri"/>
              <a:cs typeface="Calibri"/>
            </a:endParaRPr>
          </a:p>
          <a:p>
            <a:pPr marL="137795" indent="-125730">
              <a:lnSpc>
                <a:spcPct val="100000"/>
              </a:lnSpc>
              <a:spcBef>
                <a:spcPts val="620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lang="el-GR" sz="2800" dirty="0">
                <a:latin typeface="Calibri"/>
                <a:cs typeface="Calibri"/>
              </a:rPr>
              <a:t>Υλικό και λογισμικό</a:t>
            </a:r>
            <a:endParaRPr sz="2800" dirty="0">
              <a:latin typeface="Calibri"/>
              <a:cs typeface="Calibri"/>
            </a:endParaRPr>
          </a:p>
          <a:p>
            <a:pPr marL="138430" marR="5080" indent="-125730">
              <a:lnSpc>
                <a:spcPts val="3100"/>
              </a:lnSpc>
              <a:spcBef>
                <a:spcPts val="969"/>
              </a:spcBef>
              <a:buSzPct val="96428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Enterprise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AI: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lang="el-GR" sz="2800" dirty="0">
                <a:latin typeface="Calibri"/>
                <a:cs typeface="Calibri"/>
              </a:rPr>
              <a:t>λύσεις ΤΝ για άλλες εταιρείες</a:t>
            </a:r>
            <a:endParaRPr sz="2800" dirty="0">
              <a:latin typeface="Calibri"/>
              <a:cs typeface="Calibri"/>
            </a:endParaRPr>
          </a:p>
          <a:p>
            <a:pPr marL="577850" marR="902969" lvl="1" indent="-107950">
              <a:lnSpc>
                <a:spcPts val="2500"/>
              </a:lnSpc>
              <a:spcBef>
                <a:spcPts val="590"/>
              </a:spcBef>
              <a:buSzPct val="95833"/>
              <a:buFont typeface="Arial"/>
              <a:buChar char="•"/>
              <a:tabLst>
                <a:tab pos="698500" algn="l"/>
              </a:tabLst>
            </a:pPr>
            <a:r>
              <a:rPr lang="el-GR" sz="2400" dirty="0">
                <a:latin typeface="Calibri"/>
                <a:cs typeface="Calibri"/>
              </a:rPr>
              <a:t>Τράπεζες και οικονομικά ιδρύματα</a:t>
            </a:r>
            <a:endParaRPr sz="2400" dirty="0">
              <a:latin typeface="Calibri"/>
              <a:cs typeface="Calibri"/>
            </a:endParaRPr>
          </a:p>
          <a:p>
            <a:pPr marL="577215" lvl="1" indent="-107950">
              <a:lnSpc>
                <a:spcPct val="100000"/>
              </a:lnSpc>
              <a:spcBef>
                <a:spcPts val="195"/>
              </a:spcBef>
              <a:buSzPct val="95833"/>
              <a:buFont typeface="Arial"/>
              <a:buChar char="•"/>
              <a:tabLst>
                <a:tab pos="577850" algn="l"/>
              </a:tabLst>
            </a:pPr>
            <a:r>
              <a:rPr lang="el-GR" sz="2400" spc="-10" dirty="0">
                <a:latin typeface="Calibri"/>
                <a:cs typeface="Calibri"/>
              </a:rPr>
              <a:t>Κυβερνήσεις</a:t>
            </a:r>
            <a:endParaRPr sz="2400" dirty="0">
              <a:latin typeface="Calibri"/>
              <a:cs typeface="Calibri"/>
            </a:endParaRPr>
          </a:p>
          <a:p>
            <a:pPr marL="577215" lvl="1" indent="-107950">
              <a:lnSpc>
                <a:spcPct val="100000"/>
              </a:lnSpc>
              <a:spcBef>
                <a:spcPts val="215"/>
              </a:spcBef>
              <a:buSzPct val="95833"/>
              <a:buFont typeface="Arial"/>
              <a:buChar char="•"/>
              <a:tabLst>
                <a:tab pos="577850" algn="l"/>
              </a:tabLst>
            </a:pPr>
            <a:r>
              <a:rPr lang="el-GR" sz="2400" spc="-10" dirty="0">
                <a:latin typeface="Calibri"/>
                <a:cs typeface="Calibri"/>
              </a:rPr>
              <a:t>Αεροδρόμια</a:t>
            </a:r>
            <a:endParaRPr sz="2400" dirty="0">
              <a:latin typeface="Calibri"/>
              <a:cs typeface="Calibri"/>
            </a:endParaRPr>
          </a:p>
          <a:p>
            <a:pPr marL="577215" lvl="1" indent="-107950">
              <a:lnSpc>
                <a:spcPct val="100000"/>
              </a:lnSpc>
              <a:spcBef>
                <a:spcPts val="215"/>
              </a:spcBef>
              <a:buSzPct val="95833"/>
              <a:buFont typeface="Arial"/>
              <a:buChar char="•"/>
              <a:tabLst>
                <a:tab pos="577850" algn="l"/>
              </a:tabLst>
            </a:pPr>
            <a:r>
              <a:rPr lang="el-GR" sz="2400" spc="-10" dirty="0">
                <a:latin typeface="Calibri"/>
                <a:cs typeface="Calibri"/>
              </a:rPr>
              <a:t>Νοσοκομεία</a:t>
            </a:r>
            <a:endParaRPr sz="24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15"/>
              </a:spcBef>
            </a:pPr>
            <a:r>
              <a:rPr sz="2400" spc="-25" dirty="0">
                <a:latin typeface="Arial"/>
                <a:cs typeface="Arial"/>
              </a:rPr>
              <a:t>•</a:t>
            </a:r>
            <a:r>
              <a:rPr sz="2400" spc="-25" dirty="0">
                <a:latin typeface="Calibri"/>
                <a:cs typeface="Calibri"/>
              </a:rPr>
              <a:t>…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0254" y="267538"/>
            <a:ext cx="2832798" cy="1664588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8630057" y="1983740"/>
            <a:ext cx="2625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Chess:</a:t>
            </a:r>
            <a:r>
              <a:rPr sz="1800" spc="-2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IBM</a:t>
            </a:r>
            <a:r>
              <a:rPr sz="1800" spc="-2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Deep</a:t>
            </a:r>
            <a:r>
              <a:rPr sz="1800" spc="-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Blue,</a:t>
            </a:r>
            <a:r>
              <a:rPr sz="1800" spc="-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371C4"/>
                </a:solidFill>
                <a:latin typeface="Calibri"/>
                <a:cs typeface="Calibri"/>
              </a:rPr>
              <a:t>1997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5817" y="2488006"/>
            <a:ext cx="3341668" cy="170731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587225" y="4239259"/>
            <a:ext cx="2682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Jeopardy:</a:t>
            </a:r>
            <a:r>
              <a:rPr sz="1800" spc="-3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IBM</a:t>
            </a:r>
            <a:r>
              <a:rPr sz="1800" spc="-4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371C4"/>
                </a:solidFill>
                <a:latin typeface="Calibri"/>
                <a:cs typeface="Calibri"/>
              </a:rPr>
              <a:t>Watson,</a:t>
            </a:r>
            <a:r>
              <a:rPr sz="1800" spc="-3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371C4"/>
                </a:solidFill>
                <a:latin typeface="Calibri"/>
                <a:cs typeface="Calibri"/>
              </a:rPr>
              <a:t>2011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4554" y="4594844"/>
            <a:ext cx="3149498" cy="168890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674544" y="6388100"/>
            <a:ext cx="203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Project</a:t>
            </a:r>
            <a:r>
              <a:rPr sz="1800" spc="-6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371C4"/>
                </a:solidFill>
                <a:latin typeface="Calibri"/>
                <a:cs typeface="Calibri"/>
              </a:rPr>
              <a:t>Debater,</a:t>
            </a:r>
            <a:r>
              <a:rPr sz="1800" spc="-5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371C4"/>
                </a:solidFill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89749" y="267538"/>
            <a:ext cx="3162291" cy="224788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7000" y="3483593"/>
            <a:ext cx="2946400" cy="2222478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166422" y="2690876"/>
            <a:ext cx="1227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Summit,</a:t>
            </a:r>
            <a:r>
              <a:rPr sz="1800" spc="-4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4371C4"/>
                </a:solidFill>
                <a:latin typeface="Calibri"/>
                <a:cs typeface="Calibri"/>
              </a:rPr>
              <a:t>IBM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68489" y="5799835"/>
            <a:ext cx="2328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71C4"/>
                </a:solidFill>
                <a:latin typeface="Calibri"/>
                <a:cs typeface="Calibri"/>
              </a:rPr>
              <a:t>Quantum</a:t>
            </a:r>
            <a:r>
              <a:rPr sz="1800" spc="-4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371C4"/>
                </a:solidFill>
                <a:latin typeface="Calibri"/>
                <a:cs typeface="Calibri"/>
              </a:rPr>
              <a:t>computer,</a:t>
            </a:r>
            <a:r>
              <a:rPr sz="1800" spc="-3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4371C4"/>
                </a:solidFill>
                <a:latin typeface="Calibri"/>
                <a:cs typeface="Calibri"/>
              </a:rPr>
              <a:t>IBM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66969" y="304304"/>
            <a:ext cx="6588759" cy="1684655"/>
            <a:chOff x="5166969" y="304304"/>
            <a:chExt cx="6588759" cy="1684655"/>
          </a:xfrm>
        </p:grpSpPr>
        <p:sp>
          <p:nvSpPr>
            <p:cNvPr id="4" name="object 4"/>
            <p:cNvSpPr/>
            <p:nvPr/>
          </p:nvSpPr>
          <p:spPr>
            <a:xfrm>
              <a:off x="5166969" y="304304"/>
              <a:ext cx="6588759" cy="1684655"/>
            </a:xfrm>
            <a:custGeom>
              <a:avLst/>
              <a:gdLst/>
              <a:ahLst/>
              <a:cxnLst/>
              <a:rect l="l" t="t" r="r" b="b"/>
              <a:pathLst>
                <a:path w="6588759" h="1684655">
                  <a:moveTo>
                    <a:pt x="6420294" y="1684388"/>
                  </a:moveTo>
                  <a:lnTo>
                    <a:pt x="168465" y="1684388"/>
                  </a:lnTo>
                  <a:lnTo>
                    <a:pt x="123672" y="1678371"/>
                  </a:lnTo>
                  <a:lnTo>
                    <a:pt x="83426" y="1661391"/>
                  </a:lnTo>
                  <a:lnTo>
                    <a:pt x="49333" y="1635055"/>
                  </a:lnTo>
                  <a:lnTo>
                    <a:pt x="22994" y="1600967"/>
                  </a:lnTo>
                  <a:lnTo>
                    <a:pt x="6016" y="1560733"/>
                  </a:lnTo>
                  <a:lnTo>
                    <a:pt x="0" y="1515960"/>
                  </a:lnTo>
                  <a:lnTo>
                    <a:pt x="0" y="168427"/>
                  </a:lnTo>
                  <a:lnTo>
                    <a:pt x="6016" y="123650"/>
                  </a:lnTo>
                  <a:lnTo>
                    <a:pt x="22994" y="83415"/>
                  </a:lnTo>
                  <a:lnTo>
                    <a:pt x="49333" y="49328"/>
                  </a:lnTo>
                  <a:lnTo>
                    <a:pt x="83426" y="22993"/>
                  </a:lnTo>
                  <a:lnTo>
                    <a:pt x="123672" y="6015"/>
                  </a:lnTo>
                  <a:lnTo>
                    <a:pt x="168465" y="0"/>
                  </a:lnTo>
                  <a:lnTo>
                    <a:pt x="6420294" y="0"/>
                  </a:lnTo>
                  <a:lnTo>
                    <a:pt x="6465067" y="6015"/>
                  </a:lnTo>
                  <a:lnTo>
                    <a:pt x="6505300" y="22993"/>
                  </a:lnTo>
                  <a:lnTo>
                    <a:pt x="6539388" y="49328"/>
                  </a:lnTo>
                  <a:lnTo>
                    <a:pt x="6565725" y="83415"/>
                  </a:lnTo>
                  <a:lnTo>
                    <a:pt x="6582705" y="123650"/>
                  </a:lnTo>
                  <a:lnTo>
                    <a:pt x="6588721" y="168427"/>
                  </a:lnTo>
                  <a:lnTo>
                    <a:pt x="6588721" y="1515960"/>
                  </a:lnTo>
                  <a:lnTo>
                    <a:pt x="6582705" y="1560733"/>
                  </a:lnTo>
                  <a:lnTo>
                    <a:pt x="6565725" y="1600967"/>
                  </a:lnTo>
                  <a:lnTo>
                    <a:pt x="6539388" y="1635055"/>
                  </a:lnTo>
                  <a:lnTo>
                    <a:pt x="6505300" y="1661391"/>
                  </a:lnTo>
                  <a:lnTo>
                    <a:pt x="6465067" y="1678371"/>
                  </a:lnTo>
                  <a:lnTo>
                    <a:pt x="6420294" y="1684388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5375" y="682752"/>
              <a:ext cx="929640" cy="92963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77997" y="733551"/>
            <a:ext cx="414147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2500" dirty="0"/>
              <a:t>Ο σκοπός της ΤΝ είναι να </a:t>
            </a:r>
            <a:r>
              <a:rPr lang="el-GR" sz="2500" spc="-10" dirty="0">
                <a:solidFill>
                  <a:srgbClr val="4371C4"/>
                </a:solidFill>
              </a:rPr>
              <a:t>ενισχύσει την ανθρώπινη νοημοσύνη</a:t>
            </a:r>
            <a:endParaRPr sz="2500" dirty="0"/>
          </a:p>
        </p:txBody>
      </p:sp>
      <p:grpSp>
        <p:nvGrpSpPr>
          <p:cNvPr id="7" name="object 7"/>
          <p:cNvGrpSpPr/>
          <p:nvPr/>
        </p:nvGrpSpPr>
        <p:grpSpPr>
          <a:xfrm>
            <a:off x="5166969" y="2409774"/>
            <a:ext cx="6588759" cy="1684655"/>
            <a:chOff x="5166969" y="2409774"/>
            <a:chExt cx="6588759" cy="1684655"/>
          </a:xfrm>
        </p:grpSpPr>
        <p:sp>
          <p:nvSpPr>
            <p:cNvPr id="8" name="object 8"/>
            <p:cNvSpPr/>
            <p:nvPr/>
          </p:nvSpPr>
          <p:spPr>
            <a:xfrm>
              <a:off x="5166969" y="2409774"/>
              <a:ext cx="6588759" cy="1684655"/>
            </a:xfrm>
            <a:custGeom>
              <a:avLst/>
              <a:gdLst/>
              <a:ahLst/>
              <a:cxnLst/>
              <a:rect l="l" t="t" r="r" b="b"/>
              <a:pathLst>
                <a:path w="6588759" h="1684654">
                  <a:moveTo>
                    <a:pt x="6420294" y="1684388"/>
                  </a:moveTo>
                  <a:lnTo>
                    <a:pt x="168465" y="1684388"/>
                  </a:lnTo>
                  <a:lnTo>
                    <a:pt x="123672" y="1678372"/>
                  </a:lnTo>
                  <a:lnTo>
                    <a:pt x="83426" y="1661392"/>
                  </a:lnTo>
                  <a:lnTo>
                    <a:pt x="49333" y="1635053"/>
                  </a:lnTo>
                  <a:lnTo>
                    <a:pt x="22994" y="1600957"/>
                  </a:lnTo>
                  <a:lnTo>
                    <a:pt x="6016" y="1560708"/>
                  </a:lnTo>
                  <a:lnTo>
                    <a:pt x="0" y="1515910"/>
                  </a:lnTo>
                  <a:lnTo>
                    <a:pt x="0" y="168427"/>
                  </a:lnTo>
                  <a:lnTo>
                    <a:pt x="6016" y="123654"/>
                  </a:lnTo>
                  <a:lnTo>
                    <a:pt x="22994" y="83421"/>
                  </a:lnTo>
                  <a:lnTo>
                    <a:pt x="49333" y="49333"/>
                  </a:lnTo>
                  <a:lnTo>
                    <a:pt x="83426" y="22996"/>
                  </a:lnTo>
                  <a:lnTo>
                    <a:pt x="123672" y="6016"/>
                  </a:lnTo>
                  <a:lnTo>
                    <a:pt x="168465" y="0"/>
                  </a:lnTo>
                  <a:lnTo>
                    <a:pt x="6420294" y="0"/>
                  </a:lnTo>
                  <a:lnTo>
                    <a:pt x="6465067" y="6016"/>
                  </a:lnTo>
                  <a:lnTo>
                    <a:pt x="6505300" y="22996"/>
                  </a:lnTo>
                  <a:lnTo>
                    <a:pt x="6539388" y="49333"/>
                  </a:lnTo>
                  <a:lnTo>
                    <a:pt x="6565725" y="83421"/>
                  </a:lnTo>
                  <a:lnTo>
                    <a:pt x="6582705" y="123654"/>
                  </a:lnTo>
                  <a:lnTo>
                    <a:pt x="6588721" y="168427"/>
                  </a:lnTo>
                  <a:lnTo>
                    <a:pt x="6588721" y="1515910"/>
                  </a:lnTo>
                  <a:lnTo>
                    <a:pt x="6582705" y="1560708"/>
                  </a:lnTo>
                  <a:lnTo>
                    <a:pt x="6565725" y="1600957"/>
                  </a:lnTo>
                  <a:lnTo>
                    <a:pt x="6539388" y="1635053"/>
                  </a:lnTo>
                  <a:lnTo>
                    <a:pt x="6505300" y="1661392"/>
                  </a:lnTo>
                  <a:lnTo>
                    <a:pt x="6465067" y="1678372"/>
                  </a:lnTo>
                  <a:lnTo>
                    <a:pt x="6420294" y="1684388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5375" y="2785872"/>
              <a:ext cx="929640" cy="9296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277997" y="2839719"/>
            <a:ext cx="420941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2500" dirty="0">
                <a:solidFill>
                  <a:srgbClr val="4371C4"/>
                </a:solidFill>
                <a:latin typeface="Calibri"/>
                <a:cs typeface="Calibri"/>
              </a:rPr>
              <a:t>Τα  δεδομένα </a:t>
            </a:r>
            <a:r>
              <a:rPr sz="2500" spc="-5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lang="el-GR" sz="2500" dirty="0">
                <a:latin typeface="Calibri"/>
                <a:cs typeface="Calibri"/>
              </a:rPr>
              <a:t>και οι πληροφορίες ανήκουν στον δημιουργό τους</a:t>
            </a:r>
            <a:endParaRPr sz="25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66969" y="4515243"/>
            <a:ext cx="6588759" cy="1684655"/>
            <a:chOff x="5166969" y="4515243"/>
            <a:chExt cx="6588759" cy="1684655"/>
          </a:xfrm>
        </p:grpSpPr>
        <p:sp>
          <p:nvSpPr>
            <p:cNvPr id="12" name="object 12"/>
            <p:cNvSpPr/>
            <p:nvPr/>
          </p:nvSpPr>
          <p:spPr>
            <a:xfrm>
              <a:off x="5166969" y="4515243"/>
              <a:ext cx="6588759" cy="1684655"/>
            </a:xfrm>
            <a:custGeom>
              <a:avLst/>
              <a:gdLst/>
              <a:ahLst/>
              <a:cxnLst/>
              <a:rect l="l" t="t" r="r" b="b"/>
              <a:pathLst>
                <a:path w="6588759" h="1684654">
                  <a:moveTo>
                    <a:pt x="6420294" y="1684388"/>
                  </a:moveTo>
                  <a:lnTo>
                    <a:pt x="168465" y="1684388"/>
                  </a:lnTo>
                  <a:lnTo>
                    <a:pt x="123672" y="1678368"/>
                  </a:lnTo>
                  <a:lnTo>
                    <a:pt x="83426" y="1661382"/>
                  </a:lnTo>
                  <a:lnTo>
                    <a:pt x="49333" y="1635036"/>
                  </a:lnTo>
                  <a:lnTo>
                    <a:pt x="22994" y="1600938"/>
                  </a:lnTo>
                  <a:lnTo>
                    <a:pt x="6016" y="1560698"/>
                  </a:lnTo>
                  <a:lnTo>
                    <a:pt x="0" y="1515922"/>
                  </a:lnTo>
                  <a:lnTo>
                    <a:pt x="0" y="168427"/>
                  </a:lnTo>
                  <a:lnTo>
                    <a:pt x="6016" y="123654"/>
                  </a:lnTo>
                  <a:lnTo>
                    <a:pt x="22994" y="83421"/>
                  </a:lnTo>
                  <a:lnTo>
                    <a:pt x="49333" y="49333"/>
                  </a:lnTo>
                  <a:lnTo>
                    <a:pt x="83426" y="22996"/>
                  </a:lnTo>
                  <a:lnTo>
                    <a:pt x="123672" y="6016"/>
                  </a:lnTo>
                  <a:lnTo>
                    <a:pt x="168465" y="0"/>
                  </a:lnTo>
                  <a:lnTo>
                    <a:pt x="6420294" y="0"/>
                  </a:lnTo>
                  <a:lnTo>
                    <a:pt x="6465067" y="6016"/>
                  </a:lnTo>
                  <a:lnTo>
                    <a:pt x="6505300" y="22996"/>
                  </a:lnTo>
                  <a:lnTo>
                    <a:pt x="6539388" y="49333"/>
                  </a:lnTo>
                  <a:lnTo>
                    <a:pt x="6565725" y="83421"/>
                  </a:lnTo>
                  <a:lnTo>
                    <a:pt x="6582705" y="123654"/>
                  </a:lnTo>
                  <a:lnTo>
                    <a:pt x="6588721" y="168427"/>
                  </a:lnTo>
                  <a:lnTo>
                    <a:pt x="6588721" y="1515922"/>
                  </a:lnTo>
                  <a:lnTo>
                    <a:pt x="6582705" y="1560698"/>
                  </a:lnTo>
                  <a:lnTo>
                    <a:pt x="6565725" y="1600938"/>
                  </a:lnTo>
                  <a:lnTo>
                    <a:pt x="6539388" y="1635036"/>
                  </a:lnTo>
                  <a:lnTo>
                    <a:pt x="6505300" y="1661382"/>
                  </a:lnTo>
                  <a:lnTo>
                    <a:pt x="6465067" y="1678368"/>
                  </a:lnTo>
                  <a:lnTo>
                    <a:pt x="6420294" y="1684388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5375" y="4892039"/>
              <a:ext cx="929640" cy="92963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272195" y="4598674"/>
            <a:ext cx="4215217" cy="150034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l">
              <a:lnSpc>
                <a:spcPct val="101600"/>
              </a:lnSpc>
              <a:spcBef>
                <a:spcPts val="50"/>
              </a:spcBef>
            </a:pPr>
            <a:r>
              <a:rPr lang="el-GR" sz="2400" dirty="0">
                <a:latin typeface="Calibri"/>
                <a:cs typeface="Calibri"/>
              </a:rPr>
              <a:t>Η νέα τεχνολογία, συμπεριλαμβανομένων των συστημάτων ΤΝ, πρέπει να είναι </a:t>
            </a:r>
            <a:r>
              <a:rPr lang="el-GR" sz="2400" spc="-20" dirty="0">
                <a:solidFill>
                  <a:srgbClr val="4371C4"/>
                </a:solidFill>
                <a:latin typeface="Calibri"/>
                <a:cs typeface="Calibri"/>
              </a:rPr>
              <a:t>διαφανής </a:t>
            </a:r>
            <a:r>
              <a:rPr sz="2400" spc="-20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και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lang="el-GR" sz="2400" spc="-10" dirty="0">
                <a:solidFill>
                  <a:srgbClr val="4371C4"/>
                </a:solidFill>
                <a:latin typeface="Calibri"/>
                <a:cs typeface="Calibri"/>
              </a:rPr>
              <a:t>επεξηγήσιμη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8340" y="303606"/>
            <a:ext cx="4335780" cy="5755422"/>
          </a:xfrm>
          <a:prstGeom prst="rect">
            <a:avLst/>
          </a:prstGeom>
          <a:solidFill>
            <a:srgbClr val="4371C4"/>
          </a:solidFill>
          <a:ln w="12700">
            <a:solidFill>
              <a:srgbClr val="2E518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endParaRPr sz="4200" dirty="0">
              <a:latin typeface="Times New Roman"/>
              <a:cs typeface="Times New Roman"/>
            </a:endParaRPr>
          </a:p>
          <a:p>
            <a:pPr marL="357505" marR="726440" algn="ctr">
              <a:lnSpc>
                <a:spcPct val="90200"/>
              </a:lnSpc>
            </a:pPr>
            <a:r>
              <a:rPr lang="el-GR" sz="4000" dirty="0">
                <a:solidFill>
                  <a:srgbClr val="FFFFFF"/>
                </a:solidFill>
                <a:latin typeface="Arial"/>
                <a:cs typeface="Arial"/>
              </a:rPr>
              <a:t>Αρχές εμπιστοσύνης και διαφάνειας της IBM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(2017)</a:t>
            </a:r>
            <a:endParaRPr lang="el-GR" sz="40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7505" marR="726440" algn="ctr">
              <a:lnSpc>
                <a:spcPct val="90200"/>
              </a:lnSpc>
            </a:pPr>
            <a:endParaRPr lang="el-GR" sz="40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7505" marR="726440" algn="ctr">
              <a:lnSpc>
                <a:spcPct val="90200"/>
              </a:lnSpc>
            </a:pPr>
            <a:endParaRPr sz="4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17340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564" y="120700"/>
            <a:ext cx="8075980" cy="65946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83904" y="127507"/>
            <a:ext cx="352361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lang="el-GR" sz="2400" spc="-65" dirty="0"/>
              <a:t>ΑΡΧΕΣ ΤΝ</a:t>
            </a:r>
            <a:r>
              <a:rPr sz="2400" spc="-50" dirty="0"/>
              <a:t> </a:t>
            </a:r>
            <a:r>
              <a:rPr lang="el-GR" sz="2400" dirty="0"/>
              <a:t>στον κόσμο </a:t>
            </a:r>
            <a:r>
              <a:rPr sz="2400" spc="-50" dirty="0"/>
              <a:t>– </a:t>
            </a:r>
            <a:r>
              <a:rPr lang="el-GR" sz="2400" dirty="0"/>
              <a:t>μια περιεκτική άποψη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8456472" y="887602"/>
            <a:ext cx="2211528" cy="22082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00"/>
              </a:spcBef>
            </a:pPr>
            <a:r>
              <a:rPr lang="el-GR" sz="1800" spc="-10" dirty="0">
                <a:latin typeface="Calibri"/>
                <a:cs typeface="Calibri"/>
              </a:rPr>
              <a:t>Ηθοποιοί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35"/>
              </a:lnSpc>
              <a:spcBef>
                <a:spcPts val="2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dirty="0">
                <a:latin typeface="Calibri"/>
                <a:cs typeface="Calibri"/>
              </a:rPr>
              <a:t>Ιδιωτικός τομέας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35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30" dirty="0">
                <a:latin typeface="Calibri"/>
                <a:cs typeface="Calibri"/>
              </a:rPr>
              <a:t>Διακυβερνητικό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25"/>
              </a:lnSpc>
              <a:spcBef>
                <a:spcPts val="5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10" dirty="0">
                <a:latin typeface="Calibri"/>
                <a:cs typeface="Calibri"/>
              </a:rPr>
              <a:t>Πολλαπλών ενδιαφερομένων μερών</a:t>
            </a:r>
            <a:endParaRPr lang="en-GB" sz="1800" dirty="0">
              <a:latin typeface="Calibri"/>
              <a:cs typeface="Calibri"/>
            </a:endParaRPr>
          </a:p>
          <a:p>
            <a:pPr marL="93345" indent="-81280">
              <a:lnSpc>
                <a:spcPts val="2125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pc="-10" dirty="0">
                <a:latin typeface="Calibri"/>
                <a:cs typeface="Calibri"/>
              </a:rPr>
              <a:t>Κυβερνήσεις</a:t>
            </a:r>
            <a:endParaRPr lang="en-GB" sz="1800" dirty="0">
              <a:latin typeface="Calibri"/>
              <a:cs typeface="Calibri"/>
            </a:endParaRPr>
          </a:p>
          <a:p>
            <a:pPr marL="93345" indent="-81280">
              <a:lnSpc>
                <a:spcPct val="100000"/>
              </a:lnSpc>
              <a:spcBef>
                <a:spcPts val="5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dirty="0">
                <a:latin typeface="Calibri"/>
                <a:cs typeface="Calibri"/>
              </a:rPr>
              <a:t>Κοινωνία των πολιτών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83904" y="3062732"/>
            <a:ext cx="3020060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latin typeface="Calibri"/>
                <a:cs typeface="Calibri"/>
              </a:rPr>
              <a:t>Κύρια θέματα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25"/>
              </a:lnSpc>
              <a:spcBef>
                <a:spcPts val="45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dirty="0">
                <a:latin typeface="Calibri"/>
                <a:cs typeface="Calibri"/>
              </a:rPr>
              <a:t>Ανθρώπινα δικαιώματα 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25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dirty="0">
                <a:latin typeface="Calibri"/>
                <a:cs typeface="Calibri"/>
              </a:rPr>
              <a:t>Ανθρώπινες αξίες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ct val="100000"/>
              </a:lnSpc>
              <a:spcBef>
                <a:spcPts val="5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10" dirty="0">
                <a:latin typeface="Calibri"/>
                <a:cs typeface="Calibri"/>
              </a:rPr>
              <a:t>Υπευθυνότητα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35"/>
              </a:lnSpc>
              <a:spcBef>
                <a:spcPts val="25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dirty="0">
                <a:latin typeface="Calibri"/>
                <a:cs typeface="Calibri"/>
              </a:rPr>
              <a:t>Ανθρώπινος έλεγχος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35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10" dirty="0">
                <a:latin typeface="Calibri"/>
                <a:cs typeface="Calibri"/>
              </a:rPr>
              <a:t>Δικαιοσύνη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ts val="2125"/>
              </a:lnSpc>
              <a:spcBef>
                <a:spcPts val="45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20" dirty="0">
                <a:latin typeface="Calibri"/>
                <a:cs typeface="Calibri"/>
              </a:rPr>
              <a:t>Διαφάνεια και επεξηγηματικότητα</a:t>
            </a:r>
          </a:p>
          <a:p>
            <a:pPr marL="93345" indent="-81280">
              <a:lnSpc>
                <a:spcPts val="2125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dirty="0">
                <a:latin typeface="Calibri"/>
                <a:cs typeface="Calibri"/>
              </a:rPr>
              <a:t>Ασφάλεια και προστασία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ct val="100000"/>
              </a:lnSpc>
              <a:spcBef>
                <a:spcPts val="5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10" dirty="0">
                <a:latin typeface="Calibri"/>
                <a:cs typeface="Calibri"/>
              </a:rPr>
              <a:t>Λογοδοσία</a:t>
            </a:r>
            <a:endParaRPr sz="1800" dirty="0">
              <a:latin typeface="Calibri"/>
              <a:cs typeface="Calibri"/>
            </a:endParaRPr>
          </a:p>
          <a:p>
            <a:pPr marL="93345" indent="-81280">
              <a:lnSpc>
                <a:spcPct val="100000"/>
              </a:lnSpc>
              <a:spcBef>
                <a:spcPts val="25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l-GR" sz="1800" spc="-10" dirty="0">
                <a:latin typeface="Calibri"/>
                <a:cs typeface="Calibri"/>
              </a:rPr>
              <a:t>Ιδιωτικότητα</a:t>
            </a:r>
            <a:endParaRPr sz="1800" dirty="0">
              <a:latin typeface="Calibri"/>
              <a:cs typeface="Calibri"/>
            </a:endParaRPr>
          </a:p>
          <a:p>
            <a:pPr marL="21590" marR="869950">
              <a:lnSpc>
                <a:spcPts val="1900"/>
              </a:lnSpc>
              <a:spcBef>
                <a:spcPts val="1000"/>
              </a:spcBef>
            </a:pPr>
            <a:r>
              <a:rPr sz="1600" dirty="0">
                <a:latin typeface="Calibri"/>
                <a:cs typeface="Calibri"/>
              </a:rPr>
              <a:t>Principled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AI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Project, </a:t>
            </a:r>
            <a:r>
              <a:rPr sz="1600" dirty="0">
                <a:latin typeface="Calibri"/>
                <a:cs typeface="Calibri"/>
              </a:rPr>
              <a:t>Berkman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Klein’s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Cyberlaw </a:t>
            </a:r>
            <a:r>
              <a:rPr sz="1600" dirty="0">
                <a:latin typeface="Calibri"/>
                <a:cs typeface="Calibri"/>
              </a:rPr>
              <a:t>Clinic,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2019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7226" y="6045200"/>
            <a:ext cx="1015998" cy="6096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93054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8340" y="303606"/>
            <a:ext cx="4335780" cy="5775940"/>
          </a:xfrm>
          <a:prstGeom prst="rect">
            <a:avLst/>
          </a:prstGeom>
          <a:solidFill>
            <a:srgbClr val="4371C4"/>
          </a:solidFill>
          <a:ln w="12700">
            <a:solidFill>
              <a:srgbClr val="2E518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700" dirty="0">
              <a:latin typeface="Times New Roman"/>
              <a:cs typeface="Times New Roman"/>
            </a:endParaRPr>
          </a:p>
          <a:p>
            <a:pPr marL="250190" marR="247650" algn="ctr">
              <a:lnSpc>
                <a:spcPct val="90000"/>
              </a:lnSpc>
            </a:pPr>
            <a:r>
              <a:rPr lang="el-GR" sz="3200" dirty="0">
                <a:solidFill>
                  <a:srgbClr val="FFFFFF"/>
                </a:solidFill>
                <a:latin typeface="Arial"/>
                <a:cs typeface="Arial"/>
              </a:rPr>
              <a:t>Τι σημαίνει να ΕΜΠΙΣΤΕΥΟΜΑΣΤΕ μια απόφαση που έχει ληφθεί από μια μηχανή; </a:t>
            </a:r>
            <a:endParaRPr sz="3200" dirty="0">
              <a:latin typeface="Arial"/>
              <a:cs typeface="Arial"/>
            </a:endParaRPr>
          </a:p>
          <a:p>
            <a:pPr marL="201930" marR="201295" algn="ctr">
              <a:lnSpc>
                <a:spcPts val="2620"/>
              </a:lnSpc>
              <a:spcBef>
                <a:spcPts val="5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l-GR" sz="2400" dirty="0">
                <a:solidFill>
                  <a:srgbClr val="FFFFFF"/>
                </a:solidFill>
                <a:latin typeface="Arial"/>
                <a:cs typeface="Arial"/>
              </a:rPr>
              <a:t>Πέρα από το γεγονός ότι είναι ακριβής και σέβεται την ιδιωτικότητα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el-GR" sz="24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01930" marR="201295" algn="ctr">
              <a:lnSpc>
                <a:spcPts val="2620"/>
              </a:lnSpc>
              <a:spcBef>
                <a:spcPts val="50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0640" y="1000251"/>
            <a:ext cx="2595245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91465" algn="just">
              <a:lnSpc>
                <a:spcPts val="1900"/>
              </a:lnSpc>
              <a:spcBef>
                <a:spcPts val="180"/>
              </a:spcBef>
            </a:pPr>
            <a:r>
              <a:rPr lang="el-GR" sz="1600" dirty="0">
                <a:latin typeface="Calibri"/>
                <a:cs typeface="Calibri"/>
              </a:rPr>
              <a:t>Είναι </a:t>
            </a:r>
            <a:r>
              <a:rPr lang="el-GR" sz="1600" b="1" dirty="0">
                <a:solidFill>
                  <a:schemeClr val="accent1"/>
                </a:solidFill>
                <a:latin typeface="Calibri"/>
                <a:cs typeface="Calibri"/>
              </a:rPr>
              <a:t>δίκαιη</a:t>
            </a:r>
            <a:r>
              <a:rPr lang="el-GR" sz="1600" dirty="0">
                <a:latin typeface="Calibri"/>
                <a:cs typeface="Calibri"/>
              </a:rPr>
              <a:t> ή πρόκειται να λάβει αποφάσεις βάση διακρίσεων;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550408" y="225552"/>
            <a:ext cx="2356485" cy="6501765"/>
            <a:chOff x="5550408" y="225552"/>
            <a:chExt cx="2356485" cy="65017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0408" y="225552"/>
              <a:ext cx="2313432" cy="1578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0408" y="1831848"/>
              <a:ext cx="2313432" cy="15971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3080" y="3471672"/>
              <a:ext cx="2313431" cy="16154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3080" y="5129784"/>
              <a:ext cx="2313431" cy="15971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07312" y="2252979"/>
            <a:ext cx="2641600" cy="9892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lang="el-GR" sz="1600" dirty="0">
                <a:latin typeface="Calibri"/>
                <a:cs typeface="Calibri"/>
              </a:rPr>
              <a:t>Είναι δυνατόν να καταλάβουμε </a:t>
            </a:r>
            <a:r>
              <a:rPr lang="el-GR" sz="1600" b="1" dirty="0">
                <a:solidFill>
                  <a:schemeClr val="accent1"/>
                </a:solidFill>
                <a:latin typeface="Calibri"/>
                <a:cs typeface="Calibri"/>
              </a:rPr>
              <a:t>γιατί</a:t>
            </a:r>
            <a:r>
              <a:rPr lang="el-GR" sz="1600" dirty="0">
                <a:latin typeface="Calibri"/>
                <a:cs typeface="Calibri"/>
              </a:rPr>
              <a:t> λήφθηκε αυτή η απόφαση, ή πρόκειται για ένα μαύρο κουτί;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39662" y="3990340"/>
            <a:ext cx="10039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latin typeface="Calibri"/>
                <a:cs typeface="Calibri"/>
              </a:rPr>
              <a:t>Είναι </a:t>
            </a:r>
            <a:r>
              <a:rPr lang="el-GR" sz="1600" b="1" dirty="0">
                <a:solidFill>
                  <a:schemeClr val="accent1"/>
                </a:solidFill>
                <a:latin typeface="Calibri"/>
                <a:cs typeface="Calibri"/>
              </a:rPr>
              <a:t>ανθεκτική</a:t>
            </a:r>
            <a:r>
              <a:rPr lang="el-GR" sz="1600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9348" y="5627116"/>
            <a:ext cx="14446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latin typeface="Calibri"/>
                <a:cs typeface="Calibri"/>
              </a:rPr>
              <a:t>Είναι </a:t>
            </a:r>
            <a:r>
              <a:rPr lang="el-GR" sz="1600" b="1" spc="-10" dirty="0">
                <a:solidFill>
                  <a:srgbClr val="4371C4"/>
                </a:solidFill>
                <a:latin typeface="Calibri"/>
                <a:cs typeface="Calibri"/>
              </a:rPr>
              <a:t>ξεκάθαρη</a:t>
            </a:r>
            <a:r>
              <a:rPr lang="en-US" sz="1600" b="1" spc="-10" dirty="0">
                <a:solidFill>
                  <a:srgbClr val="4371C4"/>
                </a:solidFill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77254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819" y="232219"/>
            <a:ext cx="4977130" cy="6393815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63" y="6393561"/>
                </a:moveTo>
                <a:lnTo>
                  <a:pt x="0" y="6393561"/>
                </a:lnTo>
                <a:lnTo>
                  <a:pt x="0" y="0"/>
                </a:lnTo>
                <a:lnTo>
                  <a:pt x="4976863" y="0"/>
                </a:lnTo>
                <a:lnTo>
                  <a:pt x="4976863" y="6393561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819" y="232219"/>
            <a:ext cx="4977130" cy="2019142"/>
          </a:xfrm>
          <a:prstGeom prst="rect">
            <a:avLst/>
          </a:prstGeom>
          <a:ln w="12700">
            <a:solidFill>
              <a:srgbClr val="2E518E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5900" dirty="0">
              <a:latin typeface="Times New Roman"/>
              <a:cs typeface="Times New Roman"/>
            </a:endParaRPr>
          </a:p>
          <a:p>
            <a:pPr marR="384175" algn="ctr">
              <a:lnSpc>
                <a:spcPct val="100000"/>
              </a:lnSpc>
            </a:pPr>
            <a:r>
              <a:rPr lang="el-GR" sz="3600" dirty="0">
                <a:solidFill>
                  <a:srgbClr val="FFFFFF"/>
                </a:solidFill>
                <a:latin typeface="Calibri"/>
                <a:cs typeface="Calibri"/>
              </a:rPr>
              <a:t>Δικαιοσύνη της ΤΝ στην IBM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43600" y="232219"/>
            <a:ext cx="468947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Narrow"/>
                <a:cs typeface="Arial Narrow"/>
              </a:rPr>
              <a:t>§</a:t>
            </a:r>
            <a:r>
              <a:rPr sz="2400" spc="135" dirty="0">
                <a:latin typeface="Arial Narrow"/>
                <a:cs typeface="Arial Narrow"/>
              </a:rPr>
              <a:t> </a:t>
            </a: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Τεχνικές λύσεις για τον εντοπισμό και τον μετριασμό της προκατάληψης της ΤΝ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2903" y="1278093"/>
            <a:ext cx="5288915" cy="5657318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116330" indent="-307340">
              <a:lnSpc>
                <a:spcPct val="100000"/>
              </a:lnSpc>
              <a:spcBef>
                <a:spcPts val="29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Ερευνητικό έργο</a:t>
            </a:r>
            <a:endParaRPr dirty="0">
              <a:latin typeface="Arial"/>
              <a:cs typeface="Arial"/>
            </a:endParaRPr>
          </a:p>
          <a:p>
            <a:pPr marL="1116330" indent="-307340">
              <a:lnSpc>
                <a:spcPct val="100000"/>
              </a:lnSpc>
              <a:spcBef>
                <a:spcPts val="19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Watson</a:t>
            </a:r>
            <a:r>
              <a:rPr spc="8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371C4"/>
                </a:solidFill>
                <a:latin typeface="Arial"/>
                <a:cs typeface="Arial"/>
              </a:rPr>
              <a:t>OpenScale</a:t>
            </a:r>
            <a:endParaRPr dirty="0">
              <a:latin typeface="Arial"/>
              <a:cs typeface="Arial"/>
            </a:endParaRPr>
          </a:p>
          <a:p>
            <a:pPr marL="1116330" marR="151765" indent="-306705">
              <a:lnSpc>
                <a:spcPts val="2500"/>
              </a:lnSpc>
              <a:spcBef>
                <a:spcPts val="27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Βιβλιοθήκες με λογισμικό ανοικτού κώδικα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:</a:t>
            </a:r>
            <a:r>
              <a:rPr spc="9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AI</a:t>
            </a:r>
            <a:r>
              <a:rPr spc="9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371C4"/>
                </a:solidFill>
                <a:latin typeface="Arial"/>
                <a:cs typeface="Arial"/>
              </a:rPr>
              <a:t>fairness </a:t>
            </a:r>
            <a:r>
              <a:rPr spc="-25" dirty="0">
                <a:solidFill>
                  <a:srgbClr val="4371C4"/>
                </a:solidFill>
                <a:latin typeface="Arial"/>
                <a:cs typeface="Arial"/>
              </a:rPr>
              <a:t>360</a:t>
            </a:r>
            <a:endParaRPr dirty="0">
              <a:latin typeface="Arial"/>
              <a:cs typeface="Arial"/>
            </a:endParaRPr>
          </a:p>
          <a:p>
            <a:pPr marL="352425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Arial Narrow"/>
                <a:cs typeface="Arial Narrow"/>
              </a:rPr>
              <a:t>§</a:t>
            </a:r>
            <a:r>
              <a:rPr spc="140" dirty="0">
                <a:latin typeface="Arial Narrow"/>
                <a:cs typeface="Arial Narrow"/>
              </a:rPr>
              <a:t> </a:t>
            </a: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Εκπαίδευση και κατάρτιση των προγραμματιστών</a:t>
            </a:r>
            <a:endParaRPr dirty="0">
              <a:latin typeface="Arial"/>
              <a:cs typeface="Arial"/>
            </a:endParaRPr>
          </a:p>
          <a:p>
            <a:pPr marL="1116330" marR="258445" indent="-306705">
              <a:lnSpc>
                <a:spcPct val="102899"/>
              </a:lnSpc>
              <a:spcBef>
                <a:spcPts val="6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Εκπαιδευτικές ενότητες προκατάληψης ΤΝ για όλους τους εργαζόμενους της IBM</a:t>
            </a:r>
          </a:p>
          <a:p>
            <a:pPr marL="1116330" marR="258445" indent="-306705">
              <a:lnSpc>
                <a:spcPct val="102899"/>
              </a:lnSpc>
              <a:spcBef>
                <a:spcPts val="6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Υλικό ενημέρωσης των προγραμματιστών</a:t>
            </a:r>
            <a:endParaRPr dirty="0">
              <a:latin typeface="Arial"/>
              <a:cs typeface="Arial"/>
            </a:endParaRPr>
          </a:p>
          <a:p>
            <a:pPr marL="1116330" marR="184785" indent="-306705">
              <a:lnSpc>
                <a:spcPts val="2500"/>
              </a:lnSpc>
              <a:spcBef>
                <a:spcPts val="27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Αναθεωρημένες μεθοδολογίες για τον μηχανισμό ΤΝ </a:t>
            </a:r>
            <a:endParaRPr dirty="0">
              <a:latin typeface="Arial"/>
              <a:cs typeface="Arial"/>
            </a:endParaRPr>
          </a:p>
          <a:p>
            <a:pPr marL="1116330" indent="-307340">
              <a:lnSpc>
                <a:spcPct val="100000"/>
              </a:lnSpc>
              <a:spcBef>
                <a:spcPts val="11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Στρατηγικές υιοθέτησης</a:t>
            </a:r>
            <a:endParaRPr dirty="0">
              <a:latin typeface="Arial"/>
              <a:cs typeface="Arial"/>
            </a:endParaRPr>
          </a:p>
          <a:p>
            <a:pPr marL="1116330" indent="-307340">
              <a:lnSpc>
                <a:spcPct val="100000"/>
              </a:lnSpc>
              <a:spcBef>
                <a:spcPts val="1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Πλαίσια διακυβέρνησης</a:t>
            </a:r>
            <a:endParaRPr dirty="0">
              <a:latin typeface="Arial"/>
              <a:cs typeface="Arial"/>
            </a:endParaRPr>
          </a:p>
          <a:p>
            <a:pPr marL="1116330" indent="-307340">
              <a:lnSpc>
                <a:spcPct val="100000"/>
              </a:lnSpc>
              <a:spcBef>
                <a:spcPts val="19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Διαβουλεύσεις με όλα τα ενδιαφερόμενα μέρη</a:t>
            </a:r>
            <a:endParaRPr dirty="0">
              <a:latin typeface="Arial"/>
              <a:cs typeface="Arial"/>
            </a:endParaRPr>
          </a:p>
          <a:p>
            <a:pPr marL="1116330" indent="-307340">
              <a:lnSpc>
                <a:spcPct val="100000"/>
              </a:lnSpc>
              <a:spcBef>
                <a:spcPts val="1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lang="el-GR" dirty="0">
                <a:solidFill>
                  <a:srgbClr val="4371C4"/>
                </a:solidFill>
                <a:latin typeface="Arial"/>
                <a:cs typeface="Arial"/>
              </a:rPr>
              <a:t>Συνεδρίες σχεδιαστικής σκέψης</a:t>
            </a:r>
          </a:p>
          <a:p>
            <a:pPr marL="1116330" indent="-307340">
              <a:lnSpc>
                <a:spcPct val="100000"/>
              </a:lnSpc>
              <a:spcBef>
                <a:spcPts val="1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</a:pPr>
            <a:r>
              <a:rPr sz="105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05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05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05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57146" y="2174278"/>
            <a:ext cx="4025900" cy="2044700"/>
            <a:chOff x="757146" y="2174278"/>
            <a:chExt cx="4025900" cy="20447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146" y="2174278"/>
              <a:ext cx="1359677" cy="20446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8777" y="3108274"/>
              <a:ext cx="2503812" cy="10954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819" y="232219"/>
            <a:ext cx="4977130" cy="6393815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63" y="6393561"/>
                </a:moveTo>
                <a:lnTo>
                  <a:pt x="0" y="6393561"/>
                </a:lnTo>
                <a:lnTo>
                  <a:pt x="0" y="0"/>
                </a:lnTo>
                <a:lnTo>
                  <a:pt x="4976863" y="0"/>
                </a:lnTo>
                <a:lnTo>
                  <a:pt x="4976863" y="6393561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400" y="304800"/>
            <a:ext cx="4977130" cy="1465145"/>
          </a:xfrm>
          <a:prstGeom prst="rect">
            <a:avLst/>
          </a:prstGeom>
          <a:ln w="12700">
            <a:solidFill>
              <a:srgbClr val="2E518E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lang="en-GB" sz="5900" dirty="0">
              <a:latin typeface="Times New Roman"/>
              <a:cs typeface="Times New Roman"/>
            </a:endParaRPr>
          </a:p>
          <a:p>
            <a:pPr marL="498475">
              <a:lnSpc>
                <a:spcPct val="100000"/>
              </a:lnSpc>
            </a:pPr>
            <a:r>
              <a:rPr lang="el-GR" sz="3600" dirty="0">
                <a:solidFill>
                  <a:srgbClr val="FFFFFF"/>
                </a:solidFill>
                <a:latin typeface="Calibri"/>
                <a:cs typeface="Calibri"/>
              </a:rPr>
              <a:t>Διαφάνεια ΤΝ στην </a:t>
            </a:r>
            <a:r>
              <a:rPr lang="en-GB" sz="3600" dirty="0">
                <a:solidFill>
                  <a:srgbClr val="FFFFFF"/>
                </a:solidFill>
                <a:latin typeface="Calibri"/>
                <a:cs typeface="Calibri"/>
              </a:rPr>
              <a:t>IBM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1354" y="637590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663" y="2161031"/>
            <a:ext cx="5087112" cy="455371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6000" y="304800"/>
            <a:ext cx="411877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Narrow"/>
                <a:cs typeface="Arial Narrow"/>
              </a:rPr>
              <a:t>§</a:t>
            </a:r>
            <a:r>
              <a:rPr sz="2400" spc="145" dirty="0">
                <a:latin typeface="Arial Narrow"/>
                <a:cs typeface="Arial Narrow"/>
              </a:rPr>
              <a:t> </a:t>
            </a: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 Ενημερωτικό δελτίο ΤΝ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8652" y="862283"/>
            <a:ext cx="4941570" cy="569091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775970" marR="1886585" indent="-306070">
              <a:lnSpc>
                <a:spcPts val="2810"/>
              </a:lnSpc>
              <a:spcBef>
                <a:spcPts val="25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Διαφάνεια μέσω τεκμηρίωσης</a:t>
            </a:r>
            <a:endParaRPr sz="2400" dirty="0">
              <a:latin typeface="Arial"/>
              <a:cs typeface="Arial"/>
            </a:endParaRPr>
          </a:p>
          <a:p>
            <a:pPr marL="775970" indent="-306070">
              <a:lnSpc>
                <a:spcPct val="100000"/>
              </a:lnSpc>
              <a:spcBef>
                <a:spcPts val="135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Σχεδιασμός επιλογών ανάπτυξης</a:t>
            </a:r>
            <a:endParaRPr sz="2400" dirty="0">
              <a:latin typeface="Arial"/>
              <a:cs typeface="Arial"/>
            </a:endParaRPr>
          </a:p>
          <a:p>
            <a:pPr marL="775970" indent="-30607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Όχι απλά μια λίστα ελέγχου</a:t>
            </a:r>
            <a:endParaRPr sz="2400" dirty="0">
              <a:latin typeface="Arial"/>
              <a:cs typeface="Arial"/>
            </a:endParaRPr>
          </a:p>
          <a:p>
            <a:pPr marL="775970" indent="-30607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spc="-10" dirty="0">
                <a:solidFill>
                  <a:srgbClr val="4371C4"/>
                </a:solidFill>
                <a:latin typeface="Arial"/>
                <a:cs typeface="Arial"/>
              </a:rPr>
              <a:t>Αυτοαξιολόγηση και όχι μόνο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dirty="0">
                <a:latin typeface="Arial Narrow"/>
                <a:cs typeface="Arial Narrow"/>
              </a:rPr>
              <a:t>§</a:t>
            </a:r>
            <a:r>
              <a:rPr sz="2400" spc="130" dirty="0">
                <a:latin typeface="Arial Narrow"/>
                <a:cs typeface="Arial Narrow"/>
              </a:rPr>
              <a:t> </a:t>
            </a: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Χρήσιμο σε</a:t>
            </a:r>
            <a:endParaRPr sz="2400" dirty="0">
              <a:latin typeface="Arial"/>
              <a:cs typeface="Arial"/>
            </a:endParaRPr>
          </a:p>
          <a:p>
            <a:pPr marL="775970" indent="-306070">
              <a:lnSpc>
                <a:spcPct val="100000"/>
              </a:lnSpc>
              <a:spcBef>
                <a:spcPts val="215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spc="-10" dirty="0">
                <a:solidFill>
                  <a:srgbClr val="4371C4"/>
                </a:solidFill>
                <a:latin typeface="Arial"/>
                <a:cs typeface="Arial"/>
              </a:rPr>
              <a:t>Προγραμματιστές</a:t>
            </a:r>
            <a:endParaRPr sz="2400" dirty="0">
              <a:latin typeface="Arial"/>
              <a:cs typeface="Arial"/>
            </a:endParaRPr>
          </a:p>
          <a:p>
            <a:pPr marL="775970" indent="-30607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spc="-10" dirty="0">
                <a:solidFill>
                  <a:srgbClr val="4371C4"/>
                </a:solidFill>
                <a:latin typeface="Arial"/>
                <a:cs typeface="Arial"/>
              </a:rPr>
              <a:t>Πελάτες</a:t>
            </a:r>
            <a:endParaRPr sz="2400" dirty="0">
              <a:latin typeface="Arial"/>
              <a:cs typeface="Arial"/>
            </a:endParaRPr>
          </a:p>
          <a:p>
            <a:pPr marL="775970" indent="-30607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</a:pP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Χρήστες ρυθμιστικών αρχών/ελεγκτών</a:t>
            </a:r>
            <a:endParaRPr sz="2400" dirty="0">
              <a:latin typeface="Arial"/>
              <a:cs typeface="Arial"/>
            </a:endParaRPr>
          </a:p>
          <a:p>
            <a:pPr marL="241300" marR="51435" indent="-228600">
              <a:lnSpc>
                <a:spcPct val="100800"/>
              </a:lnSpc>
              <a:spcBef>
                <a:spcPts val="95"/>
              </a:spcBef>
            </a:pPr>
            <a:r>
              <a:rPr sz="2400" dirty="0">
                <a:latin typeface="Arial Narrow"/>
                <a:cs typeface="Arial Narrow"/>
              </a:rPr>
              <a:t>§</a:t>
            </a:r>
            <a:r>
              <a:rPr sz="2400" spc="130" dirty="0">
                <a:latin typeface="Arial Narrow"/>
                <a:cs typeface="Arial Narrow"/>
              </a:rPr>
              <a:t> </a:t>
            </a:r>
            <a:r>
              <a:rPr lang="el-GR" sz="2400" dirty="0">
                <a:solidFill>
                  <a:srgbClr val="4371C4"/>
                </a:solidFill>
                <a:latin typeface="Arial"/>
                <a:cs typeface="Arial"/>
              </a:rPr>
              <a:t>Σε συνάρτηση με το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EC</a:t>
            </a:r>
            <a:r>
              <a:rPr sz="2400" spc="-1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High</a:t>
            </a:r>
            <a:r>
              <a:rPr sz="2400" spc="-1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Level</a:t>
            </a:r>
            <a:r>
              <a:rPr sz="2400" spc="-10" dirty="0">
                <a:solidFill>
                  <a:srgbClr val="4371C4"/>
                </a:solidFill>
                <a:latin typeface="Arial"/>
                <a:cs typeface="Arial"/>
              </a:rPr>
              <a:t> Expert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Group</a:t>
            </a:r>
            <a:r>
              <a:rPr sz="2400" spc="-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on</a:t>
            </a:r>
            <a:r>
              <a:rPr sz="2400" spc="-1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AI</a:t>
            </a:r>
            <a:r>
              <a:rPr sz="2400" spc="-2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self-assessment</a:t>
            </a:r>
            <a:r>
              <a:rPr sz="2400" spc="-1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371C4"/>
                </a:solidFill>
                <a:latin typeface="Arial"/>
                <a:cs typeface="Arial"/>
              </a:rPr>
              <a:t>list </a:t>
            </a:r>
            <a:r>
              <a:rPr sz="2400" spc="-10" dirty="0">
                <a:solidFill>
                  <a:srgbClr val="4371C4"/>
                </a:solidFill>
                <a:latin typeface="Arial"/>
                <a:cs typeface="Arial"/>
              </a:rPr>
              <a:t>(ALTAI)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dirty="0">
                <a:latin typeface="Arial Narrow"/>
                <a:cs typeface="Arial Narrow"/>
              </a:rPr>
              <a:t>§</a:t>
            </a:r>
            <a:r>
              <a:rPr sz="2400" spc="140" dirty="0"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AI</a:t>
            </a:r>
            <a:r>
              <a:rPr sz="2400" spc="-3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71C4"/>
                </a:solidFill>
                <a:latin typeface="Arial"/>
                <a:cs typeface="Arial"/>
              </a:rPr>
              <a:t>factsheet</a:t>
            </a:r>
            <a:r>
              <a:rPr sz="2400" spc="-3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371C4"/>
                </a:solidFill>
                <a:latin typeface="Arial"/>
                <a:cs typeface="Arial"/>
              </a:rPr>
              <a:t>360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990" y="297256"/>
            <a:ext cx="4348480" cy="5866130"/>
            <a:chOff x="331990" y="297256"/>
            <a:chExt cx="4348480" cy="5866130"/>
          </a:xfrm>
        </p:grpSpPr>
        <p:sp>
          <p:nvSpPr>
            <p:cNvPr id="3" name="object 3"/>
            <p:cNvSpPr/>
            <p:nvPr/>
          </p:nvSpPr>
          <p:spPr>
            <a:xfrm>
              <a:off x="338340" y="303606"/>
              <a:ext cx="4335780" cy="5853430"/>
            </a:xfrm>
            <a:custGeom>
              <a:avLst/>
              <a:gdLst/>
              <a:ahLst/>
              <a:cxnLst/>
              <a:rect l="l" t="t" r="r" b="b"/>
              <a:pathLst>
                <a:path w="4335780" h="5853430">
                  <a:moveTo>
                    <a:pt x="4335310" y="5853366"/>
                  </a:moveTo>
                  <a:lnTo>
                    <a:pt x="0" y="5853366"/>
                  </a:lnTo>
                  <a:lnTo>
                    <a:pt x="0" y="0"/>
                  </a:lnTo>
                  <a:lnTo>
                    <a:pt x="4335310" y="0"/>
                  </a:lnTo>
                  <a:lnTo>
                    <a:pt x="4335310" y="5853366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8340" y="303606"/>
              <a:ext cx="4335780" cy="5853430"/>
            </a:xfrm>
            <a:custGeom>
              <a:avLst/>
              <a:gdLst/>
              <a:ahLst/>
              <a:cxnLst/>
              <a:rect l="l" t="t" r="r" b="b"/>
              <a:pathLst>
                <a:path w="4335780" h="5853430">
                  <a:moveTo>
                    <a:pt x="0" y="0"/>
                  </a:moveTo>
                  <a:lnTo>
                    <a:pt x="4335310" y="0"/>
                  </a:lnTo>
                  <a:lnTo>
                    <a:pt x="4335310" y="5853366"/>
                  </a:lnTo>
                  <a:lnTo>
                    <a:pt x="0" y="58533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17340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1062945"/>
            <a:ext cx="3885462" cy="339661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665"/>
              </a:spcBef>
            </a:pPr>
            <a:r>
              <a:rPr lang="el-GR" sz="4800" dirty="0">
                <a:solidFill>
                  <a:srgbClr val="FFFFFF"/>
                </a:solidFill>
                <a:latin typeface="Calibri"/>
                <a:cs typeface="Calibri"/>
              </a:rPr>
              <a:t>Από τις αρχές στην πράξη: ένας πολυδιάστατος χώρος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11292" y="1354239"/>
            <a:ext cx="5810250" cy="3752215"/>
            <a:chOff x="5011292" y="1354239"/>
            <a:chExt cx="5810250" cy="3752215"/>
          </a:xfrm>
        </p:grpSpPr>
        <p:sp>
          <p:nvSpPr>
            <p:cNvPr id="9" name="object 9"/>
            <p:cNvSpPr/>
            <p:nvPr/>
          </p:nvSpPr>
          <p:spPr>
            <a:xfrm>
              <a:off x="5485307" y="1354239"/>
              <a:ext cx="5336540" cy="3752215"/>
            </a:xfrm>
            <a:custGeom>
              <a:avLst/>
              <a:gdLst/>
              <a:ahLst/>
              <a:cxnLst/>
              <a:rect l="l" t="t" r="r" b="b"/>
              <a:pathLst>
                <a:path w="5336540" h="3752215">
                  <a:moveTo>
                    <a:pt x="3460102" y="3752049"/>
                  </a:moveTo>
                  <a:lnTo>
                    <a:pt x="3460102" y="2814040"/>
                  </a:lnTo>
                  <a:lnTo>
                    <a:pt x="0" y="2814040"/>
                  </a:lnTo>
                  <a:lnTo>
                    <a:pt x="0" y="938009"/>
                  </a:lnTo>
                  <a:lnTo>
                    <a:pt x="3460102" y="938009"/>
                  </a:lnTo>
                  <a:lnTo>
                    <a:pt x="3460102" y="0"/>
                  </a:lnTo>
                  <a:lnTo>
                    <a:pt x="5336184" y="1876031"/>
                  </a:lnTo>
                  <a:lnTo>
                    <a:pt x="3460102" y="3752049"/>
                  </a:lnTo>
                  <a:close/>
                </a:path>
              </a:pathLst>
            </a:custGeom>
            <a:solidFill>
              <a:srgbClr val="C450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17642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71" y="1500822"/>
                  </a:moveTo>
                  <a:lnTo>
                    <a:pt x="250126" y="1500822"/>
                  </a:lnTo>
                  <a:lnTo>
                    <a:pt x="205160" y="1496791"/>
                  </a:lnTo>
                  <a:lnTo>
                    <a:pt x="162840" y="1485170"/>
                  </a:lnTo>
                  <a:lnTo>
                    <a:pt x="123872" y="1466664"/>
                  </a:lnTo>
                  <a:lnTo>
                    <a:pt x="88964" y="1441982"/>
                  </a:lnTo>
                  <a:lnTo>
                    <a:pt x="58819" y="1411828"/>
                  </a:lnTo>
                  <a:lnTo>
                    <a:pt x="34144" y="1376911"/>
                  </a:lnTo>
                  <a:lnTo>
                    <a:pt x="15645" y="1337937"/>
                  </a:lnTo>
                  <a:lnTo>
                    <a:pt x="4029" y="1295613"/>
                  </a:lnTo>
                  <a:lnTo>
                    <a:pt x="0" y="1250645"/>
                  </a:lnTo>
                  <a:lnTo>
                    <a:pt x="0" y="250126"/>
                  </a:lnTo>
                  <a:lnTo>
                    <a:pt x="4029" y="205160"/>
                  </a:lnTo>
                  <a:lnTo>
                    <a:pt x="15645" y="162840"/>
                  </a:lnTo>
                  <a:lnTo>
                    <a:pt x="34144" y="123872"/>
                  </a:lnTo>
                  <a:lnTo>
                    <a:pt x="58819" y="88964"/>
                  </a:lnTo>
                  <a:lnTo>
                    <a:pt x="88964" y="58819"/>
                  </a:lnTo>
                  <a:lnTo>
                    <a:pt x="123872" y="34144"/>
                  </a:lnTo>
                  <a:lnTo>
                    <a:pt x="162840" y="15645"/>
                  </a:lnTo>
                  <a:lnTo>
                    <a:pt x="205160" y="4029"/>
                  </a:lnTo>
                  <a:lnTo>
                    <a:pt x="250126" y="0"/>
                  </a:lnTo>
                  <a:lnTo>
                    <a:pt x="1261071" y="0"/>
                  </a:lnTo>
                  <a:lnTo>
                    <a:pt x="1306038" y="4029"/>
                  </a:lnTo>
                  <a:lnTo>
                    <a:pt x="1348358" y="15645"/>
                  </a:lnTo>
                  <a:lnTo>
                    <a:pt x="1387325" y="34144"/>
                  </a:lnTo>
                  <a:lnTo>
                    <a:pt x="1422234" y="58819"/>
                  </a:lnTo>
                  <a:lnTo>
                    <a:pt x="1452379" y="88964"/>
                  </a:lnTo>
                  <a:lnTo>
                    <a:pt x="1477053" y="123872"/>
                  </a:lnTo>
                  <a:lnTo>
                    <a:pt x="1495552" y="162840"/>
                  </a:lnTo>
                  <a:lnTo>
                    <a:pt x="1507169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9" y="1295613"/>
                  </a:lnTo>
                  <a:lnTo>
                    <a:pt x="1495552" y="1337937"/>
                  </a:lnTo>
                  <a:lnTo>
                    <a:pt x="1477053" y="1376911"/>
                  </a:lnTo>
                  <a:lnTo>
                    <a:pt x="1452379" y="1411828"/>
                  </a:lnTo>
                  <a:lnTo>
                    <a:pt x="1422234" y="1441982"/>
                  </a:lnTo>
                  <a:lnTo>
                    <a:pt x="1387325" y="1466664"/>
                  </a:lnTo>
                  <a:lnTo>
                    <a:pt x="1348358" y="1485170"/>
                  </a:lnTo>
                  <a:lnTo>
                    <a:pt x="1306038" y="1496791"/>
                  </a:lnTo>
                  <a:lnTo>
                    <a:pt x="1261071" y="1500822"/>
                  </a:lnTo>
                  <a:close/>
                </a:path>
              </a:pathLst>
            </a:custGeom>
            <a:solidFill>
              <a:srgbClr val="8EA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17642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26"/>
                  </a:moveTo>
                  <a:lnTo>
                    <a:pt x="4029" y="205160"/>
                  </a:lnTo>
                  <a:lnTo>
                    <a:pt x="15645" y="162840"/>
                  </a:lnTo>
                  <a:lnTo>
                    <a:pt x="34144" y="123872"/>
                  </a:lnTo>
                  <a:lnTo>
                    <a:pt x="58819" y="88964"/>
                  </a:lnTo>
                  <a:lnTo>
                    <a:pt x="88964" y="58819"/>
                  </a:lnTo>
                  <a:lnTo>
                    <a:pt x="123872" y="34144"/>
                  </a:lnTo>
                  <a:lnTo>
                    <a:pt x="162840" y="15645"/>
                  </a:lnTo>
                  <a:lnTo>
                    <a:pt x="205160" y="4029"/>
                  </a:lnTo>
                  <a:lnTo>
                    <a:pt x="250126" y="0"/>
                  </a:lnTo>
                  <a:lnTo>
                    <a:pt x="1261071" y="0"/>
                  </a:lnTo>
                  <a:lnTo>
                    <a:pt x="1306038" y="4029"/>
                  </a:lnTo>
                  <a:lnTo>
                    <a:pt x="1348358" y="15645"/>
                  </a:lnTo>
                  <a:lnTo>
                    <a:pt x="1387325" y="34144"/>
                  </a:lnTo>
                  <a:lnTo>
                    <a:pt x="1422234" y="58819"/>
                  </a:lnTo>
                  <a:lnTo>
                    <a:pt x="1452379" y="88964"/>
                  </a:lnTo>
                  <a:lnTo>
                    <a:pt x="1477053" y="123872"/>
                  </a:lnTo>
                  <a:lnTo>
                    <a:pt x="1495552" y="162840"/>
                  </a:lnTo>
                  <a:lnTo>
                    <a:pt x="1507169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9" y="1295613"/>
                  </a:lnTo>
                  <a:lnTo>
                    <a:pt x="1495552" y="1337937"/>
                  </a:lnTo>
                  <a:lnTo>
                    <a:pt x="1477053" y="1376911"/>
                  </a:lnTo>
                  <a:lnTo>
                    <a:pt x="1452379" y="1411828"/>
                  </a:lnTo>
                  <a:lnTo>
                    <a:pt x="1422234" y="1441982"/>
                  </a:lnTo>
                  <a:lnTo>
                    <a:pt x="1387325" y="1466664"/>
                  </a:lnTo>
                  <a:lnTo>
                    <a:pt x="1348358" y="1485170"/>
                  </a:lnTo>
                  <a:lnTo>
                    <a:pt x="1306038" y="1496791"/>
                  </a:lnTo>
                  <a:lnTo>
                    <a:pt x="1261071" y="1500822"/>
                  </a:lnTo>
                  <a:lnTo>
                    <a:pt x="250126" y="1500822"/>
                  </a:lnTo>
                  <a:lnTo>
                    <a:pt x="205160" y="1496791"/>
                  </a:lnTo>
                  <a:lnTo>
                    <a:pt x="162840" y="1485170"/>
                  </a:lnTo>
                  <a:lnTo>
                    <a:pt x="123872" y="1466664"/>
                  </a:lnTo>
                  <a:lnTo>
                    <a:pt x="88964" y="1441982"/>
                  </a:lnTo>
                  <a:lnTo>
                    <a:pt x="58819" y="1411828"/>
                  </a:lnTo>
                  <a:lnTo>
                    <a:pt x="34144" y="1376911"/>
                  </a:lnTo>
                  <a:lnTo>
                    <a:pt x="15645" y="1337937"/>
                  </a:lnTo>
                  <a:lnTo>
                    <a:pt x="4029" y="1295613"/>
                  </a:lnTo>
                  <a:lnTo>
                    <a:pt x="0" y="1250645"/>
                  </a:lnTo>
                  <a:lnTo>
                    <a:pt x="0" y="25012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166930" y="2761253"/>
            <a:ext cx="1290504" cy="8887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59690" algn="l">
              <a:lnSpc>
                <a:spcPts val="2210"/>
              </a:lnSpc>
              <a:spcBef>
                <a:spcPts val="330"/>
              </a:spcBef>
            </a:pPr>
            <a:r>
              <a:rPr lang="el-GR" sz="2000" dirty="0">
                <a:solidFill>
                  <a:srgbClr val="FFFFFF"/>
                </a:solidFill>
                <a:latin typeface="Calibri"/>
                <a:cs typeface="Calibri"/>
              </a:rPr>
              <a:t>Αρχές ηθικής της ΤΝ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98043" y="2473528"/>
            <a:ext cx="1524000" cy="1513840"/>
            <a:chOff x="6598043" y="2473528"/>
            <a:chExt cx="1524000" cy="1513840"/>
          </a:xfrm>
        </p:grpSpPr>
        <p:sp>
          <p:nvSpPr>
            <p:cNvPr id="14" name="object 14"/>
            <p:cNvSpPr/>
            <p:nvPr/>
          </p:nvSpPr>
          <p:spPr>
            <a:xfrm>
              <a:off x="6604393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71" y="1500822"/>
                  </a:moveTo>
                  <a:lnTo>
                    <a:pt x="250139" y="1500822"/>
                  </a:lnTo>
                  <a:lnTo>
                    <a:pt x="205185" y="1496791"/>
                  </a:lnTo>
                  <a:lnTo>
                    <a:pt x="162871" y="1485170"/>
                  </a:lnTo>
                  <a:lnTo>
                    <a:pt x="123904" y="1466664"/>
                  </a:lnTo>
                  <a:lnTo>
                    <a:pt x="88992" y="1441982"/>
                  </a:lnTo>
                  <a:lnTo>
                    <a:pt x="58841" y="1411828"/>
                  </a:lnTo>
                  <a:lnTo>
                    <a:pt x="34159" y="1376911"/>
                  </a:lnTo>
                  <a:lnTo>
                    <a:pt x="15653" y="1337937"/>
                  </a:lnTo>
                  <a:lnTo>
                    <a:pt x="4031" y="1295613"/>
                  </a:lnTo>
                  <a:lnTo>
                    <a:pt x="0" y="1250645"/>
                  </a:lnTo>
                  <a:lnTo>
                    <a:pt x="0" y="250126"/>
                  </a:lnTo>
                  <a:lnTo>
                    <a:pt x="4031" y="205160"/>
                  </a:lnTo>
                  <a:lnTo>
                    <a:pt x="15653" y="162840"/>
                  </a:lnTo>
                  <a:lnTo>
                    <a:pt x="34159" y="123872"/>
                  </a:lnTo>
                  <a:lnTo>
                    <a:pt x="58841" y="88964"/>
                  </a:lnTo>
                  <a:lnTo>
                    <a:pt x="88992" y="58819"/>
                  </a:lnTo>
                  <a:lnTo>
                    <a:pt x="123904" y="34144"/>
                  </a:lnTo>
                  <a:lnTo>
                    <a:pt x="162871" y="15645"/>
                  </a:lnTo>
                  <a:lnTo>
                    <a:pt x="205185" y="4029"/>
                  </a:lnTo>
                  <a:lnTo>
                    <a:pt x="250139" y="0"/>
                  </a:lnTo>
                  <a:lnTo>
                    <a:pt x="1261071" y="0"/>
                  </a:lnTo>
                  <a:lnTo>
                    <a:pt x="1306038" y="4029"/>
                  </a:lnTo>
                  <a:lnTo>
                    <a:pt x="1348358" y="15645"/>
                  </a:lnTo>
                  <a:lnTo>
                    <a:pt x="1387325" y="34144"/>
                  </a:lnTo>
                  <a:lnTo>
                    <a:pt x="1422234" y="58819"/>
                  </a:lnTo>
                  <a:lnTo>
                    <a:pt x="1452379" y="88964"/>
                  </a:lnTo>
                  <a:lnTo>
                    <a:pt x="1477053" y="123872"/>
                  </a:lnTo>
                  <a:lnTo>
                    <a:pt x="1495552" y="162840"/>
                  </a:lnTo>
                  <a:lnTo>
                    <a:pt x="1507169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9" y="1295613"/>
                  </a:lnTo>
                  <a:lnTo>
                    <a:pt x="1495552" y="1337937"/>
                  </a:lnTo>
                  <a:lnTo>
                    <a:pt x="1477053" y="1376911"/>
                  </a:lnTo>
                  <a:lnTo>
                    <a:pt x="1452379" y="1411828"/>
                  </a:lnTo>
                  <a:lnTo>
                    <a:pt x="1422234" y="1441982"/>
                  </a:lnTo>
                  <a:lnTo>
                    <a:pt x="1387325" y="1466664"/>
                  </a:lnTo>
                  <a:lnTo>
                    <a:pt x="1348358" y="1485170"/>
                  </a:lnTo>
                  <a:lnTo>
                    <a:pt x="1306038" y="1496791"/>
                  </a:lnTo>
                  <a:lnTo>
                    <a:pt x="1261071" y="1500822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4393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26"/>
                  </a:moveTo>
                  <a:lnTo>
                    <a:pt x="4031" y="205160"/>
                  </a:lnTo>
                  <a:lnTo>
                    <a:pt x="15653" y="162840"/>
                  </a:lnTo>
                  <a:lnTo>
                    <a:pt x="34159" y="123872"/>
                  </a:lnTo>
                  <a:lnTo>
                    <a:pt x="58841" y="88964"/>
                  </a:lnTo>
                  <a:lnTo>
                    <a:pt x="88992" y="58819"/>
                  </a:lnTo>
                  <a:lnTo>
                    <a:pt x="123904" y="34144"/>
                  </a:lnTo>
                  <a:lnTo>
                    <a:pt x="162871" y="15645"/>
                  </a:lnTo>
                  <a:lnTo>
                    <a:pt x="205185" y="4029"/>
                  </a:lnTo>
                  <a:lnTo>
                    <a:pt x="250139" y="0"/>
                  </a:lnTo>
                  <a:lnTo>
                    <a:pt x="1261071" y="0"/>
                  </a:lnTo>
                  <a:lnTo>
                    <a:pt x="1306038" y="4029"/>
                  </a:lnTo>
                  <a:lnTo>
                    <a:pt x="1348358" y="15645"/>
                  </a:lnTo>
                  <a:lnTo>
                    <a:pt x="1387325" y="34144"/>
                  </a:lnTo>
                  <a:lnTo>
                    <a:pt x="1422234" y="58819"/>
                  </a:lnTo>
                  <a:lnTo>
                    <a:pt x="1452379" y="88964"/>
                  </a:lnTo>
                  <a:lnTo>
                    <a:pt x="1477053" y="123872"/>
                  </a:lnTo>
                  <a:lnTo>
                    <a:pt x="1495552" y="162840"/>
                  </a:lnTo>
                  <a:lnTo>
                    <a:pt x="1507169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9" y="1295613"/>
                  </a:lnTo>
                  <a:lnTo>
                    <a:pt x="1495552" y="1337937"/>
                  </a:lnTo>
                  <a:lnTo>
                    <a:pt x="1477053" y="1376911"/>
                  </a:lnTo>
                  <a:lnTo>
                    <a:pt x="1452379" y="1411828"/>
                  </a:lnTo>
                  <a:lnTo>
                    <a:pt x="1422234" y="1441982"/>
                  </a:lnTo>
                  <a:lnTo>
                    <a:pt x="1387325" y="1466664"/>
                  </a:lnTo>
                  <a:lnTo>
                    <a:pt x="1348358" y="1485170"/>
                  </a:lnTo>
                  <a:lnTo>
                    <a:pt x="1306038" y="1496791"/>
                  </a:lnTo>
                  <a:lnTo>
                    <a:pt x="1261071" y="1500822"/>
                  </a:lnTo>
                  <a:lnTo>
                    <a:pt x="250139" y="1500822"/>
                  </a:lnTo>
                  <a:lnTo>
                    <a:pt x="205185" y="1496791"/>
                  </a:lnTo>
                  <a:lnTo>
                    <a:pt x="162871" y="1485170"/>
                  </a:lnTo>
                  <a:lnTo>
                    <a:pt x="123904" y="1466664"/>
                  </a:lnTo>
                  <a:lnTo>
                    <a:pt x="88992" y="1441982"/>
                  </a:lnTo>
                  <a:lnTo>
                    <a:pt x="58841" y="1411828"/>
                  </a:lnTo>
                  <a:lnTo>
                    <a:pt x="34159" y="1376911"/>
                  </a:lnTo>
                  <a:lnTo>
                    <a:pt x="15653" y="1337937"/>
                  </a:lnTo>
                  <a:lnTo>
                    <a:pt x="4031" y="1295613"/>
                  </a:lnTo>
                  <a:lnTo>
                    <a:pt x="0" y="1250645"/>
                  </a:lnTo>
                  <a:lnTo>
                    <a:pt x="0" y="25012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864702" y="2761253"/>
            <a:ext cx="1047838" cy="8887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42875" marR="5080" indent="-130810">
              <a:lnSpc>
                <a:spcPts val="2210"/>
              </a:lnSpc>
              <a:spcBef>
                <a:spcPts val="330"/>
              </a:spcBef>
            </a:pPr>
            <a:r>
              <a:rPr lang="el-GR" sz="2000" dirty="0">
                <a:solidFill>
                  <a:srgbClr val="FFFFFF"/>
                </a:solidFill>
                <a:latin typeface="Calibri"/>
                <a:cs typeface="Calibri"/>
              </a:rPr>
              <a:t>Ζητήματα ηθικής της ΤΝ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84857" y="2473528"/>
            <a:ext cx="1524000" cy="1513840"/>
            <a:chOff x="8184857" y="2473528"/>
            <a:chExt cx="1524000" cy="1513840"/>
          </a:xfrm>
        </p:grpSpPr>
        <p:sp>
          <p:nvSpPr>
            <p:cNvPr id="18" name="object 18"/>
            <p:cNvSpPr/>
            <p:nvPr/>
          </p:nvSpPr>
          <p:spPr>
            <a:xfrm>
              <a:off x="8191207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21" y="1500822"/>
                  </a:moveTo>
                  <a:lnTo>
                    <a:pt x="250126" y="1500822"/>
                  </a:lnTo>
                  <a:lnTo>
                    <a:pt x="205160" y="1496791"/>
                  </a:lnTo>
                  <a:lnTo>
                    <a:pt x="162840" y="1485170"/>
                  </a:lnTo>
                  <a:lnTo>
                    <a:pt x="123872" y="1466664"/>
                  </a:lnTo>
                  <a:lnTo>
                    <a:pt x="88964" y="1441982"/>
                  </a:lnTo>
                  <a:lnTo>
                    <a:pt x="58819" y="1411828"/>
                  </a:lnTo>
                  <a:lnTo>
                    <a:pt x="34144" y="1376911"/>
                  </a:lnTo>
                  <a:lnTo>
                    <a:pt x="15645" y="1337937"/>
                  </a:lnTo>
                  <a:lnTo>
                    <a:pt x="4029" y="1295613"/>
                  </a:lnTo>
                  <a:lnTo>
                    <a:pt x="0" y="1250645"/>
                  </a:lnTo>
                  <a:lnTo>
                    <a:pt x="0" y="250126"/>
                  </a:lnTo>
                  <a:lnTo>
                    <a:pt x="4029" y="205160"/>
                  </a:lnTo>
                  <a:lnTo>
                    <a:pt x="15645" y="162840"/>
                  </a:lnTo>
                  <a:lnTo>
                    <a:pt x="34144" y="123872"/>
                  </a:lnTo>
                  <a:lnTo>
                    <a:pt x="58819" y="88964"/>
                  </a:lnTo>
                  <a:lnTo>
                    <a:pt x="88964" y="58819"/>
                  </a:lnTo>
                  <a:lnTo>
                    <a:pt x="123872" y="34144"/>
                  </a:lnTo>
                  <a:lnTo>
                    <a:pt x="162840" y="15645"/>
                  </a:lnTo>
                  <a:lnTo>
                    <a:pt x="205160" y="4029"/>
                  </a:lnTo>
                  <a:lnTo>
                    <a:pt x="250126" y="0"/>
                  </a:lnTo>
                  <a:lnTo>
                    <a:pt x="1261021" y="0"/>
                  </a:lnTo>
                  <a:lnTo>
                    <a:pt x="1305985" y="4029"/>
                  </a:lnTo>
                  <a:lnTo>
                    <a:pt x="1348308" y="15645"/>
                  </a:lnTo>
                  <a:lnTo>
                    <a:pt x="1387282" y="34144"/>
                  </a:lnTo>
                  <a:lnTo>
                    <a:pt x="1422199" y="58819"/>
                  </a:lnTo>
                  <a:lnTo>
                    <a:pt x="1452353" y="88964"/>
                  </a:lnTo>
                  <a:lnTo>
                    <a:pt x="1477037" y="123872"/>
                  </a:lnTo>
                  <a:lnTo>
                    <a:pt x="1495544" y="162840"/>
                  </a:lnTo>
                  <a:lnTo>
                    <a:pt x="1507167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7" y="1295613"/>
                  </a:lnTo>
                  <a:lnTo>
                    <a:pt x="1495544" y="1337937"/>
                  </a:lnTo>
                  <a:lnTo>
                    <a:pt x="1477037" y="1376911"/>
                  </a:lnTo>
                  <a:lnTo>
                    <a:pt x="1452353" y="1411828"/>
                  </a:lnTo>
                  <a:lnTo>
                    <a:pt x="1422199" y="1441982"/>
                  </a:lnTo>
                  <a:lnTo>
                    <a:pt x="1387282" y="1466664"/>
                  </a:lnTo>
                  <a:lnTo>
                    <a:pt x="1348308" y="1485170"/>
                  </a:lnTo>
                  <a:lnTo>
                    <a:pt x="1305985" y="1496791"/>
                  </a:lnTo>
                  <a:lnTo>
                    <a:pt x="1261021" y="1500822"/>
                  </a:lnTo>
                  <a:close/>
                </a:path>
              </a:pathLst>
            </a:custGeom>
            <a:solidFill>
              <a:srgbClr val="1F3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91207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26"/>
                  </a:moveTo>
                  <a:lnTo>
                    <a:pt x="4029" y="205160"/>
                  </a:lnTo>
                  <a:lnTo>
                    <a:pt x="15645" y="162840"/>
                  </a:lnTo>
                  <a:lnTo>
                    <a:pt x="34144" y="123872"/>
                  </a:lnTo>
                  <a:lnTo>
                    <a:pt x="58819" y="88964"/>
                  </a:lnTo>
                  <a:lnTo>
                    <a:pt x="88964" y="58819"/>
                  </a:lnTo>
                  <a:lnTo>
                    <a:pt x="123872" y="34144"/>
                  </a:lnTo>
                  <a:lnTo>
                    <a:pt x="162840" y="15645"/>
                  </a:lnTo>
                  <a:lnTo>
                    <a:pt x="205160" y="4029"/>
                  </a:lnTo>
                  <a:lnTo>
                    <a:pt x="250126" y="0"/>
                  </a:lnTo>
                  <a:lnTo>
                    <a:pt x="1261021" y="0"/>
                  </a:lnTo>
                  <a:lnTo>
                    <a:pt x="1305985" y="4029"/>
                  </a:lnTo>
                  <a:lnTo>
                    <a:pt x="1348308" y="15645"/>
                  </a:lnTo>
                  <a:lnTo>
                    <a:pt x="1387282" y="34144"/>
                  </a:lnTo>
                  <a:lnTo>
                    <a:pt x="1422199" y="58819"/>
                  </a:lnTo>
                  <a:lnTo>
                    <a:pt x="1452353" y="88964"/>
                  </a:lnTo>
                  <a:lnTo>
                    <a:pt x="1477037" y="123872"/>
                  </a:lnTo>
                  <a:lnTo>
                    <a:pt x="1495544" y="162840"/>
                  </a:lnTo>
                  <a:lnTo>
                    <a:pt x="1507167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7" y="1295613"/>
                  </a:lnTo>
                  <a:lnTo>
                    <a:pt x="1495544" y="1337937"/>
                  </a:lnTo>
                  <a:lnTo>
                    <a:pt x="1477037" y="1376911"/>
                  </a:lnTo>
                  <a:lnTo>
                    <a:pt x="1452353" y="1411828"/>
                  </a:lnTo>
                  <a:lnTo>
                    <a:pt x="1422199" y="1441982"/>
                  </a:lnTo>
                  <a:lnTo>
                    <a:pt x="1387282" y="1466664"/>
                  </a:lnTo>
                  <a:lnTo>
                    <a:pt x="1348308" y="1485170"/>
                  </a:lnTo>
                  <a:lnTo>
                    <a:pt x="1305985" y="1496791"/>
                  </a:lnTo>
                  <a:lnTo>
                    <a:pt x="1261021" y="1500822"/>
                  </a:lnTo>
                  <a:lnTo>
                    <a:pt x="250126" y="1500822"/>
                  </a:lnTo>
                  <a:lnTo>
                    <a:pt x="205160" y="1496791"/>
                  </a:lnTo>
                  <a:lnTo>
                    <a:pt x="162840" y="1485170"/>
                  </a:lnTo>
                  <a:lnTo>
                    <a:pt x="123872" y="1466664"/>
                  </a:lnTo>
                  <a:lnTo>
                    <a:pt x="88964" y="1441982"/>
                  </a:lnTo>
                  <a:lnTo>
                    <a:pt x="58819" y="1411828"/>
                  </a:lnTo>
                  <a:lnTo>
                    <a:pt x="34144" y="1376911"/>
                  </a:lnTo>
                  <a:lnTo>
                    <a:pt x="15645" y="1337937"/>
                  </a:lnTo>
                  <a:lnTo>
                    <a:pt x="4029" y="1295613"/>
                  </a:lnTo>
                  <a:lnTo>
                    <a:pt x="0" y="1250645"/>
                  </a:lnTo>
                  <a:lnTo>
                    <a:pt x="0" y="25012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358614" y="2550553"/>
            <a:ext cx="1173480" cy="13976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ct val="91700"/>
              </a:lnSpc>
              <a:spcBef>
                <a:spcPts val="300"/>
              </a:spcBef>
            </a:pPr>
            <a:r>
              <a:rPr lang="el-GR" sz="1600" spc="-10" dirty="0">
                <a:solidFill>
                  <a:srgbClr val="FFFFFF"/>
                </a:solidFill>
                <a:latin typeface="Calibri"/>
                <a:cs typeface="Calibri"/>
              </a:rPr>
              <a:t>Κατευθυντήριες γραμμές, εγχειρίδια εργαλείων, εκπαίδευση, πολιτικές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771608" y="2473528"/>
            <a:ext cx="1524000" cy="1513840"/>
            <a:chOff x="9771608" y="2473528"/>
            <a:chExt cx="1524000" cy="1513840"/>
          </a:xfrm>
        </p:grpSpPr>
        <p:sp>
          <p:nvSpPr>
            <p:cNvPr id="22" name="object 22"/>
            <p:cNvSpPr/>
            <p:nvPr/>
          </p:nvSpPr>
          <p:spPr>
            <a:xfrm>
              <a:off x="9777958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71" y="1500822"/>
                  </a:moveTo>
                  <a:lnTo>
                    <a:pt x="250126" y="1500822"/>
                  </a:lnTo>
                  <a:lnTo>
                    <a:pt x="205160" y="1496791"/>
                  </a:lnTo>
                  <a:lnTo>
                    <a:pt x="162840" y="1485170"/>
                  </a:lnTo>
                  <a:lnTo>
                    <a:pt x="123872" y="1466664"/>
                  </a:lnTo>
                  <a:lnTo>
                    <a:pt x="88964" y="1441982"/>
                  </a:lnTo>
                  <a:lnTo>
                    <a:pt x="58819" y="1411828"/>
                  </a:lnTo>
                  <a:lnTo>
                    <a:pt x="34144" y="1376911"/>
                  </a:lnTo>
                  <a:lnTo>
                    <a:pt x="15645" y="1337937"/>
                  </a:lnTo>
                  <a:lnTo>
                    <a:pt x="4029" y="1295613"/>
                  </a:lnTo>
                  <a:lnTo>
                    <a:pt x="0" y="1250645"/>
                  </a:lnTo>
                  <a:lnTo>
                    <a:pt x="0" y="250126"/>
                  </a:lnTo>
                  <a:lnTo>
                    <a:pt x="4029" y="205160"/>
                  </a:lnTo>
                  <a:lnTo>
                    <a:pt x="15645" y="162840"/>
                  </a:lnTo>
                  <a:lnTo>
                    <a:pt x="34144" y="123872"/>
                  </a:lnTo>
                  <a:lnTo>
                    <a:pt x="58819" y="88964"/>
                  </a:lnTo>
                  <a:lnTo>
                    <a:pt x="88964" y="58819"/>
                  </a:lnTo>
                  <a:lnTo>
                    <a:pt x="123872" y="34144"/>
                  </a:lnTo>
                  <a:lnTo>
                    <a:pt x="162840" y="15645"/>
                  </a:lnTo>
                  <a:lnTo>
                    <a:pt x="205160" y="4029"/>
                  </a:lnTo>
                  <a:lnTo>
                    <a:pt x="250126" y="0"/>
                  </a:lnTo>
                  <a:lnTo>
                    <a:pt x="1261071" y="0"/>
                  </a:lnTo>
                  <a:lnTo>
                    <a:pt x="1306038" y="4029"/>
                  </a:lnTo>
                  <a:lnTo>
                    <a:pt x="1348358" y="15645"/>
                  </a:lnTo>
                  <a:lnTo>
                    <a:pt x="1387325" y="34144"/>
                  </a:lnTo>
                  <a:lnTo>
                    <a:pt x="1422234" y="58819"/>
                  </a:lnTo>
                  <a:lnTo>
                    <a:pt x="1452379" y="88964"/>
                  </a:lnTo>
                  <a:lnTo>
                    <a:pt x="1477053" y="123872"/>
                  </a:lnTo>
                  <a:lnTo>
                    <a:pt x="1495552" y="162840"/>
                  </a:lnTo>
                  <a:lnTo>
                    <a:pt x="1507169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9" y="1295613"/>
                  </a:lnTo>
                  <a:lnTo>
                    <a:pt x="1495552" y="1337937"/>
                  </a:lnTo>
                  <a:lnTo>
                    <a:pt x="1477053" y="1376911"/>
                  </a:lnTo>
                  <a:lnTo>
                    <a:pt x="1452379" y="1411828"/>
                  </a:lnTo>
                  <a:lnTo>
                    <a:pt x="1422234" y="1441982"/>
                  </a:lnTo>
                  <a:lnTo>
                    <a:pt x="1387325" y="1466664"/>
                  </a:lnTo>
                  <a:lnTo>
                    <a:pt x="1348358" y="1485170"/>
                  </a:lnTo>
                  <a:lnTo>
                    <a:pt x="1306038" y="1496791"/>
                  </a:lnTo>
                  <a:lnTo>
                    <a:pt x="1261071" y="150082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77958" y="2479878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26"/>
                  </a:moveTo>
                  <a:lnTo>
                    <a:pt x="4029" y="205160"/>
                  </a:lnTo>
                  <a:lnTo>
                    <a:pt x="15645" y="162840"/>
                  </a:lnTo>
                  <a:lnTo>
                    <a:pt x="34144" y="123872"/>
                  </a:lnTo>
                  <a:lnTo>
                    <a:pt x="58819" y="88964"/>
                  </a:lnTo>
                  <a:lnTo>
                    <a:pt x="88964" y="58819"/>
                  </a:lnTo>
                  <a:lnTo>
                    <a:pt x="123872" y="34144"/>
                  </a:lnTo>
                  <a:lnTo>
                    <a:pt x="162840" y="15645"/>
                  </a:lnTo>
                  <a:lnTo>
                    <a:pt x="205160" y="4029"/>
                  </a:lnTo>
                  <a:lnTo>
                    <a:pt x="250126" y="0"/>
                  </a:lnTo>
                  <a:lnTo>
                    <a:pt x="1261071" y="0"/>
                  </a:lnTo>
                  <a:lnTo>
                    <a:pt x="1306038" y="4029"/>
                  </a:lnTo>
                  <a:lnTo>
                    <a:pt x="1348358" y="15645"/>
                  </a:lnTo>
                  <a:lnTo>
                    <a:pt x="1387325" y="34144"/>
                  </a:lnTo>
                  <a:lnTo>
                    <a:pt x="1422234" y="58819"/>
                  </a:lnTo>
                  <a:lnTo>
                    <a:pt x="1452379" y="88964"/>
                  </a:lnTo>
                  <a:lnTo>
                    <a:pt x="1477053" y="123872"/>
                  </a:lnTo>
                  <a:lnTo>
                    <a:pt x="1495552" y="162840"/>
                  </a:lnTo>
                  <a:lnTo>
                    <a:pt x="1507169" y="205160"/>
                  </a:lnTo>
                  <a:lnTo>
                    <a:pt x="1511198" y="250126"/>
                  </a:lnTo>
                  <a:lnTo>
                    <a:pt x="1511198" y="1250645"/>
                  </a:lnTo>
                  <a:lnTo>
                    <a:pt x="1507169" y="1295613"/>
                  </a:lnTo>
                  <a:lnTo>
                    <a:pt x="1495552" y="1337937"/>
                  </a:lnTo>
                  <a:lnTo>
                    <a:pt x="1477053" y="1376911"/>
                  </a:lnTo>
                  <a:lnTo>
                    <a:pt x="1452379" y="1411828"/>
                  </a:lnTo>
                  <a:lnTo>
                    <a:pt x="1422234" y="1441982"/>
                  </a:lnTo>
                  <a:lnTo>
                    <a:pt x="1387325" y="1466664"/>
                  </a:lnTo>
                  <a:lnTo>
                    <a:pt x="1348358" y="1485170"/>
                  </a:lnTo>
                  <a:lnTo>
                    <a:pt x="1306038" y="1496791"/>
                  </a:lnTo>
                  <a:lnTo>
                    <a:pt x="1261071" y="1500822"/>
                  </a:lnTo>
                  <a:lnTo>
                    <a:pt x="250126" y="1500822"/>
                  </a:lnTo>
                  <a:lnTo>
                    <a:pt x="205160" y="1496791"/>
                  </a:lnTo>
                  <a:lnTo>
                    <a:pt x="162840" y="1485170"/>
                  </a:lnTo>
                  <a:lnTo>
                    <a:pt x="123872" y="1466664"/>
                  </a:lnTo>
                  <a:lnTo>
                    <a:pt x="88964" y="1441982"/>
                  </a:lnTo>
                  <a:lnTo>
                    <a:pt x="58819" y="1411828"/>
                  </a:lnTo>
                  <a:lnTo>
                    <a:pt x="34144" y="1376911"/>
                  </a:lnTo>
                  <a:lnTo>
                    <a:pt x="15645" y="1337937"/>
                  </a:lnTo>
                  <a:lnTo>
                    <a:pt x="4029" y="1295613"/>
                  </a:lnTo>
                  <a:lnTo>
                    <a:pt x="0" y="1250645"/>
                  </a:lnTo>
                  <a:lnTo>
                    <a:pt x="0" y="25012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024238" y="2644904"/>
            <a:ext cx="1119505" cy="117083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56210" marR="5080" indent="-144145">
              <a:lnSpc>
                <a:spcPts val="2210"/>
              </a:lnSpc>
              <a:spcBef>
                <a:spcPts val="330"/>
              </a:spcBef>
            </a:pPr>
            <a:r>
              <a:rPr lang="el-GR" sz="2000" dirty="0">
                <a:solidFill>
                  <a:srgbClr val="FFFFFF"/>
                </a:solidFill>
                <a:latin typeface="Calibri"/>
                <a:cs typeface="Calibri"/>
              </a:rPr>
              <a:t>Αναθεώρηση του δικτύου ΤΝ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226837" y="136525"/>
            <a:ext cx="6269990" cy="1498600"/>
            <a:chOff x="5226837" y="136525"/>
            <a:chExt cx="6269990" cy="1498600"/>
          </a:xfrm>
        </p:grpSpPr>
        <p:sp>
          <p:nvSpPr>
            <p:cNvPr id="26" name="object 26"/>
            <p:cNvSpPr/>
            <p:nvPr/>
          </p:nvSpPr>
          <p:spPr>
            <a:xfrm>
              <a:off x="5226837" y="136525"/>
              <a:ext cx="6269990" cy="1498600"/>
            </a:xfrm>
            <a:custGeom>
              <a:avLst/>
              <a:gdLst/>
              <a:ahLst/>
              <a:cxnLst/>
              <a:rect l="l" t="t" r="r" b="b"/>
              <a:pathLst>
                <a:path w="6269990" h="1498600">
                  <a:moveTo>
                    <a:pt x="5520689" y="1498155"/>
                  </a:moveTo>
                  <a:lnTo>
                    <a:pt x="5520689" y="1123607"/>
                  </a:lnTo>
                  <a:lnTo>
                    <a:pt x="0" y="1123607"/>
                  </a:lnTo>
                  <a:lnTo>
                    <a:pt x="0" y="374548"/>
                  </a:lnTo>
                  <a:lnTo>
                    <a:pt x="5520689" y="374548"/>
                  </a:lnTo>
                  <a:lnTo>
                    <a:pt x="5520689" y="0"/>
                  </a:lnTo>
                  <a:lnTo>
                    <a:pt x="6269786" y="749096"/>
                  </a:lnTo>
                  <a:lnTo>
                    <a:pt x="5520689" y="1498155"/>
                  </a:lnTo>
                  <a:close/>
                </a:path>
              </a:pathLst>
            </a:custGeom>
            <a:solidFill>
              <a:srgbClr val="C450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27268" y="585990"/>
              <a:ext cx="5069205" cy="599440"/>
            </a:xfrm>
            <a:custGeom>
              <a:avLst/>
              <a:gdLst/>
              <a:ahLst/>
              <a:cxnLst/>
              <a:rect l="l" t="t" r="r" b="b"/>
              <a:pathLst>
                <a:path w="5069205" h="599440">
                  <a:moveTo>
                    <a:pt x="4969065" y="599224"/>
                  </a:moveTo>
                  <a:lnTo>
                    <a:pt x="99860" y="599224"/>
                  </a:lnTo>
                  <a:lnTo>
                    <a:pt x="60982" y="591379"/>
                  </a:lnTo>
                  <a:lnTo>
                    <a:pt x="29241" y="569982"/>
                  </a:lnTo>
                  <a:lnTo>
                    <a:pt x="7845" y="538241"/>
                  </a:lnTo>
                  <a:lnTo>
                    <a:pt x="0" y="499363"/>
                  </a:lnTo>
                  <a:lnTo>
                    <a:pt x="0" y="99860"/>
                  </a:lnTo>
                  <a:lnTo>
                    <a:pt x="7845" y="60982"/>
                  </a:lnTo>
                  <a:lnTo>
                    <a:pt x="29241" y="29241"/>
                  </a:lnTo>
                  <a:lnTo>
                    <a:pt x="60982" y="7845"/>
                  </a:lnTo>
                  <a:lnTo>
                    <a:pt x="99860" y="0"/>
                  </a:lnTo>
                  <a:lnTo>
                    <a:pt x="4969065" y="0"/>
                  </a:lnTo>
                  <a:lnTo>
                    <a:pt x="5007952" y="7845"/>
                  </a:lnTo>
                  <a:lnTo>
                    <a:pt x="5039715" y="29241"/>
                  </a:lnTo>
                  <a:lnTo>
                    <a:pt x="5061134" y="60982"/>
                  </a:lnTo>
                  <a:lnTo>
                    <a:pt x="5068989" y="99860"/>
                  </a:lnTo>
                  <a:lnTo>
                    <a:pt x="5068989" y="499363"/>
                  </a:lnTo>
                  <a:lnTo>
                    <a:pt x="5061134" y="538241"/>
                  </a:lnTo>
                  <a:lnTo>
                    <a:pt x="5039715" y="569982"/>
                  </a:lnTo>
                  <a:lnTo>
                    <a:pt x="5007952" y="591379"/>
                  </a:lnTo>
                  <a:lnTo>
                    <a:pt x="4969065" y="599224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27268" y="585990"/>
              <a:ext cx="5069205" cy="599440"/>
            </a:xfrm>
            <a:custGeom>
              <a:avLst/>
              <a:gdLst/>
              <a:ahLst/>
              <a:cxnLst/>
              <a:rect l="l" t="t" r="r" b="b"/>
              <a:pathLst>
                <a:path w="5069205" h="599440">
                  <a:moveTo>
                    <a:pt x="0" y="99860"/>
                  </a:moveTo>
                  <a:lnTo>
                    <a:pt x="7845" y="60982"/>
                  </a:lnTo>
                  <a:lnTo>
                    <a:pt x="29241" y="29241"/>
                  </a:lnTo>
                  <a:lnTo>
                    <a:pt x="60982" y="7845"/>
                  </a:lnTo>
                  <a:lnTo>
                    <a:pt x="99860" y="0"/>
                  </a:lnTo>
                  <a:lnTo>
                    <a:pt x="4969065" y="0"/>
                  </a:lnTo>
                  <a:lnTo>
                    <a:pt x="5007952" y="7845"/>
                  </a:lnTo>
                  <a:lnTo>
                    <a:pt x="5039715" y="29241"/>
                  </a:lnTo>
                  <a:lnTo>
                    <a:pt x="5061134" y="60982"/>
                  </a:lnTo>
                  <a:lnTo>
                    <a:pt x="5068989" y="99860"/>
                  </a:lnTo>
                  <a:lnTo>
                    <a:pt x="5068989" y="499363"/>
                  </a:lnTo>
                  <a:lnTo>
                    <a:pt x="5061134" y="538241"/>
                  </a:lnTo>
                  <a:lnTo>
                    <a:pt x="5039715" y="569982"/>
                  </a:lnTo>
                  <a:lnTo>
                    <a:pt x="5007952" y="591379"/>
                  </a:lnTo>
                  <a:lnTo>
                    <a:pt x="4969065" y="599224"/>
                  </a:lnTo>
                  <a:lnTo>
                    <a:pt x="99860" y="599224"/>
                  </a:lnTo>
                  <a:lnTo>
                    <a:pt x="60982" y="591379"/>
                  </a:lnTo>
                  <a:lnTo>
                    <a:pt x="29241" y="569982"/>
                  </a:lnTo>
                  <a:lnTo>
                    <a:pt x="7845" y="538241"/>
                  </a:lnTo>
                  <a:lnTo>
                    <a:pt x="0" y="499363"/>
                  </a:lnTo>
                  <a:lnTo>
                    <a:pt x="0" y="9986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7293581" y="646482"/>
            <a:ext cx="213006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500" spc="-10" dirty="0">
                <a:solidFill>
                  <a:srgbClr val="FFFFFF"/>
                </a:solidFill>
              </a:rPr>
              <a:t>Διακυβέρνηση</a:t>
            </a:r>
            <a:endParaRPr sz="2500" dirty="0"/>
          </a:p>
        </p:txBody>
      </p:sp>
      <p:grpSp>
        <p:nvGrpSpPr>
          <p:cNvPr id="30" name="object 30"/>
          <p:cNvGrpSpPr/>
          <p:nvPr/>
        </p:nvGrpSpPr>
        <p:grpSpPr>
          <a:xfrm>
            <a:off x="5226837" y="4909096"/>
            <a:ext cx="6269990" cy="1498600"/>
            <a:chOff x="5226837" y="4909096"/>
            <a:chExt cx="6269990" cy="1498600"/>
          </a:xfrm>
        </p:grpSpPr>
        <p:sp>
          <p:nvSpPr>
            <p:cNvPr id="31" name="object 31"/>
            <p:cNvSpPr/>
            <p:nvPr/>
          </p:nvSpPr>
          <p:spPr>
            <a:xfrm>
              <a:off x="5226837" y="4909096"/>
              <a:ext cx="6269990" cy="1498600"/>
            </a:xfrm>
            <a:custGeom>
              <a:avLst/>
              <a:gdLst/>
              <a:ahLst/>
              <a:cxnLst/>
              <a:rect l="l" t="t" r="r" b="b"/>
              <a:pathLst>
                <a:path w="6269990" h="1498600">
                  <a:moveTo>
                    <a:pt x="5520689" y="1498155"/>
                  </a:moveTo>
                  <a:lnTo>
                    <a:pt x="5520689" y="1123607"/>
                  </a:lnTo>
                  <a:lnTo>
                    <a:pt x="0" y="1123607"/>
                  </a:lnTo>
                  <a:lnTo>
                    <a:pt x="0" y="374548"/>
                  </a:lnTo>
                  <a:lnTo>
                    <a:pt x="5520689" y="374548"/>
                  </a:lnTo>
                  <a:lnTo>
                    <a:pt x="5520689" y="0"/>
                  </a:lnTo>
                  <a:lnTo>
                    <a:pt x="6269786" y="749096"/>
                  </a:lnTo>
                  <a:lnTo>
                    <a:pt x="5520689" y="1498155"/>
                  </a:lnTo>
                  <a:close/>
                </a:path>
              </a:pathLst>
            </a:custGeom>
            <a:solidFill>
              <a:srgbClr val="C450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56337" y="5358561"/>
              <a:ext cx="4211320" cy="599440"/>
            </a:xfrm>
            <a:custGeom>
              <a:avLst/>
              <a:gdLst/>
              <a:ahLst/>
              <a:cxnLst/>
              <a:rect l="l" t="t" r="r" b="b"/>
              <a:pathLst>
                <a:path w="4211320" h="599439">
                  <a:moveTo>
                    <a:pt x="4110926" y="599224"/>
                  </a:moveTo>
                  <a:lnTo>
                    <a:pt x="99910" y="599224"/>
                  </a:lnTo>
                  <a:lnTo>
                    <a:pt x="61025" y="591379"/>
                  </a:lnTo>
                  <a:lnTo>
                    <a:pt x="29267" y="569982"/>
                  </a:lnTo>
                  <a:lnTo>
                    <a:pt x="7852" y="538241"/>
                  </a:lnTo>
                  <a:lnTo>
                    <a:pt x="0" y="499363"/>
                  </a:lnTo>
                  <a:lnTo>
                    <a:pt x="0" y="99860"/>
                  </a:lnTo>
                  <a:lnTo>
                    <a:pt x="7852" y="60982"/>
                  </a:lnTo>
                  <a:lnTo>
                    <a:pt x="29267" y="29241"/>
                  </a:lnTo>
                  <a:lnTo>
                    <a:pt x="61025" y="7845"/>
                  </a:lnTo>
                  <a:lnTo>
                    <a:pt x="99910" y="0"/>
                  </a:lnTo>
                  <a:lnTo>
                    <a:pt x="4110926" y="0"/>
                  </a:lnTo>
                  <a:lnTo>
                    <a:pt x="4149805" y="7845"/>
                  </a:lnTo>
                  <a:lnTo>
                    <a:pt x="4181551" y="29241"/>
                  </a:lnTo>
                  <a:lnTo>
                    <a:pt x="4202952" y="60982"/>
                  </a:lnTo>
                  <a:lnTo>
                    <a:pt x="4210799" y="99860"/>
                  </a:lnTo>
                  <a:lnTo>
                    <a:pt x="4210799" y="499363"/>
                  </a:lnTo>
                  <a:lnTo>
                    <a:pt x="4202952" y="538241"/>
                  </a:lnTo>
                  <a:lnTo>
                    <a:pt x="4181551" y="569982"/>
                  </a:lnTo>
                  <a:lnTo>
                    <a:pt x="4149805" y="591379"/>
                  </a:lnTo>
                  <a:lnTo>
                    <a:pt x="4110926" y="599224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56337" y="5358561"/>
              <a:ext cx="4211320" cy="599440"/>
            </a:xfrm>
            <a:custGeom>
              <a:avLst/>
              <a:gdLst/>
              <a:ahLst/>
              <a:cxnLst/>
              <a:rect l="l" t="t" r="r" b="b"/>
              <a:pathLst>
                <a:path w="4211320" h="599439">
                  <a:moveTo>
                    <a:pt x="0" y="99860"/>
                  </a:moveTo>
                  <a:lnTo>
                    <a:pt x="7852" y="60982"/>
                  </a:lnTo>
                  <a:lnTo>
                    <a:pt x="29267" y="29241"/>
                  </a:lnTo>
                  <a:lnTo>
                    <a:pt x="61025" y="7845"/>
                  </a:lnTo>
                  <a:lnTo>
                    <a:pt x="99910" y="0"/>
                  </a:lnTo>
                  <a:lnTo>
                    <a:pt x="4110926" y="0"/>
                  </a:lnTo>
                  <a:lnTo>
                    <a:pt x="4149805" y="7845"/>
                  </a:lnTo>
                  <a:lnTo>
                    <a:pt x="4181551" y="29241"/>
                  </a:lnTo>
                  <a:lnTo>
                    <a:pt x="4202952" y="60982"/>
                  </a:lnTo>
                  <a:lnTo>
                    <a:pt x="4210799" y="99860"/>
                  </a:lnTo>
                  <a:lnTo>
                    <a:pt x="4210799" y="499363"/>
                  </a:lnTo>
                  <a:lnTo>
                    <a:pt x="4202952" y="538241"/>
                  </a:lnTo>
                  <a:lnTo>
                    <a:pt x="4181551" y="569982"/>
                  </a:lnTo>
                  <a:lnTo>
                    <a:pt x="4149805" y="591379"/>
                  </a:lnTo>
                  <a:lnTo>
                    <a:pt x="4110926" y="599224"/>
                  </a:lnTo>
                  <a:lnTo>
                    <a:pt x="99910" y="599224"/>
                  </a:lnTo>
                  <a:lnTo>
                    <a:pt x="61025" y="591379"/>
                  </a:lnTo>
                  <a:lnTo>
                    <a:pt x="29267" y="569982"/>
                  </a:lnTo>
                  <a:lnTo>
                    <a:pt x="7852" y="538241"/>
                  </a:lnTo>
                  <a:lnTo>
                    <a:pt x="0" y="499363"/>
                  </a:lnTo>
                  <a:lnTo>
                    <a:pt x="0" y="9986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979857" y="5421375"/>
            <a:ext cx="3407648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500" dirty="0">
                <a:solidFill>
                  <a:srgbClr val="FFFFFF"/>
                </a:solidFill>
                <a:latin typeface="Calibri"/>
                <a:cs typeface="Calibri"/>
              </a:rPr>
              <a:t>Εξωτερικές συνεργασίες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23231" y="635698"/>
            <a:ext cx="328930" cy="1742439"/>
          </a:xfrm>
          <a:custGeom>
            <a:avLst/>
            <a:gdLst/>
            <a:ahLst/>
            <a:cxnLst/>
            <a:rect l="l" t="t" r="r" b="b"/>
            <a:pathLst>
              <a:path w="328929" h="1742439">
                <a:moveTo>
                  <a:pt x="0" y="1742376"/>
                </a:moveTo>
                <a:lnTo>
                  <a:pt x="0" y="198627"/>
                </a:lnTo>
                <a:lnTo>
                  <a:pt x="328561" y="0"/>
                </a:lnTo>
                <a:lnTo>
                  <a:pt x="328561" y="1543735"/>
                </a:lnTo>
                <a:lnTo>
                  <a:pt x="0" y="1742376"/>
                </a:lnTo>
                <a:close/>
              </a:path>
            </a:pathLst>
          </a:custGeom>
          <a:solidFill>
            <a:srgbClr val="1F376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9727" y="640905"/>
            <a:ext cx="709930" cy="2477135"/>
            <a:chOff x="409727" y="640905"/>
            <a:chExt cx="709930" cy="2477135"/>
          </a:xfrm>
        </p:grpSpPr>
        <p:sp>
          <p:nvSpPr>
            <p:cNvPr id="4" name="object 4"/>
            <p:cNvSpPr/>
            <p:nvPr/>
          </p:nvSpPr>
          <p:spPr>
            <a:xfrm>
              <a:off x="409727" y="1022350"/>
              <a:ext cx="709930" cy="2095500"/>
            </a:xfrm>
            <a:custGeom>
              <a:avLst/>
              <a:gdLst/>
              <a:ahLst/>
              <a:cxnLst/>
              <a:rect l="l" t="t" r="r" b="b"/>
              <a:pathLst>
                <a:path w="709930" h="2095500">
                  <a:moveTo>
                    <a:pt x="709612" y="2095500"/>
                  </a:moveTo>
                  <a:lnTo>
                    <a:pt x="0" y="1517446"/>
                  </a:lnTo>
                  <a:lnTo>
                    <a:pt x="0" y="0"/>
                  </a:lnTo>
                  <a:lnTo>
                    <a:pt x="709612" y="578053"/>
                  </a:lnTo>
                  <a:lnTo>
                    <a:pt x="709612" y="2095500"/>
                  </a:lnTo>
                  <a:close/>
                </a:path>
              </a:pathLst>
            </a:custGeom>
            <a:solidFill>
              <a:srgbClr val="1F3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9727" y="837755"/>
              <a:ext cx="403225" cy="1705610"/>
            </a:xfrm>
            <a:custGeom>
              <a:avLst/>
              <a:gdLst/>
              <a:ahLst/>
              <a:cxnLst/>
              <a:rect l="l" t="t" r="r" b="b"/>
              <a:pathLst>
                <a:path w="403225" h="1705610">
                  <a:moveTo>
                    <a:pt x="0" y="1705419"/>
                  </a:moveTo>
                  <a:lnTo>
                    <a:pt x="0" y="183006"/>
                  </a:lnTo>
                  <a:lnTo>
                    <a:pt x="403225" y="0"/>
                  </a:lnTo>
                  <a:lnTo>
                    <a:pt x="403225" y="1517802"/>
                  </a:lnTo>
                  <a:lnTo>
                    <a:pt x="0" y="1705419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4677" y="640905"/>
              <a:ext cx="168275" cy="1713230"/>
            </a:xfrm>
            <a:custGeom>
              <a:avLst/>
              <a:gdLst/>
              <a:ahLst/>
              <a:cxnLst/>
              <a:rect l="l" t="t" r="r" b="b"/>
              <a:pathLst>
                <a:path w="168275" h="1713230">
                  <a:moveTo>
                    <a:pt x="168275" y="1713153"/>
                  </a:moveTo>
                  <a:lnTo>
                    <a:pt x="0" y="1545577"/>
                  </a:lnTo>
                  <a:lnTo>
                    <a:pt x="0" y="0"/>
                  </a:lnTo>
                  <a:lnTo>
                    <a:pt x="168275" y="169163"/>
                  </a:lnTo>
                  <a:lnTo>
                    <a:pt x="168275" y="1713153"/>
                  </a:lnTo>
                  <a:close/>
                </a:path>
              </a:pathLst>
            </a:custGeom>
            <a:solidFill>
              <a:srgbClr val="1F3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4080" y="635698"/>
            <a:ext cx="10908030" cy="1658145"/>
          </a:xfrm>
          <a:prstGeom prst="rect">
            <a:avLst/>
          </a:prstGeom>
          <a:solidFill>
            <a:srgbClr val="4371C4"/>
          </a:solidFill>
        </p:spPr>
        <p:txBody>
          <a:bodyPr vert="horz" wrap="square" lIns="0" tIns="422909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3329"/>
              </a:spcBef>
            </a:pPr>
            <a:r>
              <a:rPr lang="el-GR" sz="4000" spc="-30" dirty="0">
                <a:solidFill>
                  <a:srgbClr val="FFFFFF"/>
                </a:solidFill>
              </a:rPr>
              <a:t>Διακυβέρνηση: το συμβούλιο της IBM για θέματα ηθικής της ΤΝ</a:t>
            </a:r>
            <a:endParaRPr sz="4000" dirty="0"/>
          </a:p>
        </p:txBody>
      </p:sp>
      <p:sp>
        <p:nvSpPr>
          <p:cNvPr id="8" name="object 8"/>
          <p:cNvSpPr txBox="1"/>
          <p:nvPr/>
        </p:nvSpPr>
        <p:spPr>
          <a:xfrm>
            <a:off x="1641191" y="2354135"/>
            <a:ext cx="4378609" cy="431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10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lang="el-GR" spc="-10" dirty="0">
                <a:latin typeface="Calibri"/>
                <a:cs typeface="Calibri"/>
              </a:rPr>
              <a:t>Αποστολή </a:t>
            </a:r>
            <a:endParaRPr dirty="0">
              <a:latin typeface="Calibri"/>
              <a:cs typeface="Calibri"/>
            </a:endParaRPr>
          </a:p>
          <a:p>
            <a:pPr marL="559435" lvl="1" indent="-90805">
              <a:lnSpc>
                <a:spcPct val="100000"/>
              </a:lnSpc>
              <a:spcBef>
                <a:spcPts val="95"/>
              </a:spcBef>
              <a:buSzPct val="95000"/>
              <a:buFont typeface="Arial"/>
              <a:buChar char="•"/>
              <a:tabLst>
                <a:tab pos="560070" algn="l"/>
              </a:tabLst>
            </a:pPr>
            <a:r>
              <a:rPr lang="el-GR" dirty="0">
                <a:latin typeface="Calibri"/>
                <a:cs typeface="Calibri"/>
              </a:rPr>
              <a:t>Ενημέρωση και συντονισμός</a:t>
            </a:r>
            <a:endParaRPr dirty="0">
              <a:latin typeface="Calibri"/>
              <a:cs typeface="Calibri"/>
            </a:endParaRPr>
          </a:p>
          <a:p>
            <a:pPr marL="559435" lvl="1" indent="-90805">
              <a:lnSpc>
                <a:spcPct val="100000"/>
              </a:lnSpc>
              <a:buSzPct val="95000"/>
              <a:buFont typeface="Arial"/>
              <a:buChar char="•"/>
              <a:tabLst>
                <a:tab pos="560070" algn="l"/>
              </a:tabLst>
            </a:pPr>
            <a:r>
              <a:rPr lang="el-GR" dirty="0">
                <a:latin typeface="Calibri"/>
                <a:cs typeface="Calibri"/>
              </a:rPr>
              <a:t>Εσωτερική εκπαίδευση και μετεκπαίδευση</a:t>
            </a:r>
            <a:endParaRPr dirty="0">
              <a:latin typeface="Calibri"/>
              <a:cs typeface="Calibri"/>
            </a:endParaRPr>
          </a:p>
          <a:p>
            <a:pPr marL="560070" marR="316865" lvl="1" indent="-90805">
              <a:lnSpc>
                <a:spcPct val="79000"/>
              </a:lnSpc>
              <a:spcBef>
                <a:spcPts val="505"/>
              </a:spcBef>
              <a:buSzPct val="95000"/>
              <a:buFont typeface="Arial"/>
              <a:buChar char="•"/>
              <a:tabLst>
                <a:tab pos="697865" algn="l"/>
              </a:tabLst>
            </a:pPr>
            <a:r>
              <a:rPr lang="el-GR" dirty="0">
                <a:latin typeface="Calibri"/>
                <a:cs typeface="Calibri"/>
              </a:rPr>
              <a:t>Σύνδεση της έρευνας με υπηρεσίες και πλατφόρμες</a:t>
            </a:r>
            <a:r>
              <a:rPr spc="-25" dirty="0">
                <a:latin typeface="Calibri"/>
                <a:cs typeface="Calibri"/>
              </a:rPr>
              <a:t>	</a:t>
            </a:r>
            <a:endParaRPr dirty="0">
              <a:latin typeface="Calibri"/>
              <a:cs typeface="Calibri"/>
            </a:endParaRPr>
          </a:p>
          <a:p>
            <a:pPr marL="559435" lvl="1" indent="-90805">
              <a:lnSpc>
                <a:spcPct val="100000"/>
              </a:lnSpc>
              <a:buSzPct val="95000"/>
              <a:buFont typeface="Arial"/>
              <a:buChar char="•"/>
              <a:tabLst>
                <a:tab pos="560070" algn="l"/>
              </a:tabLst>
            </a:pPr>
            <a:r>
              <a:rPr lang="el-GR" dirty="0">
                <a:latin typeface="Calibri"/>
                <a:cs typeface="Calibri"/>
              </a:rPr>
              <a:t>Συμβουλές προς τις επιχειρηματικές μονάδες</a:t>
            </a:r>
            <a:endParaRPr dirty="0">
              <a:latin typeface="Calibri"/>
              <a:cs typeface="Calibri"/>
            </a:endParaRPr>
          </a:p>
          <a:p>
            <a:pPr marL="559435" lvl="1" indent="-90805">
              <a:lnSpc>
                <a:spcPct val="100000"/>
              </a:lnSpc>
              <a:spcBef>
                <a:spcPts val="95"/>
              </a:spcBef>
              <a:buSzPct val="95000"/>
              <a:buFont typeface="Arial"/>
              <a:buChar char="•"/>
              <a:tabLst>
                <a:tab pos="560070" algn="l"/>
              </a:tabLst>
            </a:pPr>
            <a:r>
              <a:rPr lang="el-GR" dirty="0">
                <a:latin typeface="Calibri"/>
                <a:cs typeface="Calibri"/>
              </a:rPr>
              <a:t>Εσωτερικό πλαίσιο διακυβέρνησης</a:t>
            </a:r>
            <a:endParaRPr dirty="0">
              <a:latin typeface="Calibri"/>
              <a:cs typeface="Calibri"/>
            </a:endParaRPr>
          </a:p>
          <a:p>
            <a:pPr marL="560070" marR="911225" lvl="1" indent="-90805">
              <a:lnSpc>
                <a:spcPct val="79000"/>
              </a:lnSpc>
              <a:spcBef>
                <a:spcPts val="505"/>
              </a:spcBef>
              <a:buSzPct val="95000"/>
              <a:buFont typeface="Arial"/>
              <a:buChar char="•"/>
              <a:tabLst>
                <a:tab pos="697865" algn="l"/>
              </a:tabLst>
            </a:pPr>
            <a:r>
              <a:rPr lang="el-GR" dirty="0">
                <a:latin typeface="Calibri"/>
                <a:cs typeface="Calibri"/>
              </a:rPr>
              <a:t>Καθορισμός πολιτικών και γνωμοδότηση των ρυθμιστικών αρχών </a:t>
            </a:r>
            <a:r>
              <a:rPr spc="-10" dirty="0">
                <a:latin typeface="Calibri"/>
                <a:cs typeface="Calibri"/>
              </a:rPr>
              <a:t>	</a:t>
            </a:r>
            <a:endParaRPr dirty="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lang="el-GR" spc="-25" dirty="0">
                <a:latin typeface="Calibri"/>
                <a:cs typeface="Calibri"/>
              </a:rPr>
              <a:t>Προσέγγιση με βάση τον κίνδυνο για τις επιχειρησιακές μονάδες</a:t>
            </a:r>
            <a:endParaRPr dirty="0">
              <a:latin typeface="Calibri"/>
              <a:cs typeface="Calibri"/>
            </a:endParaRPr>
          </a:p>
          <a:p>
            <a:pPr marL="560070" marR="5080" lvl="1" indent="-90805">
              <a:lnSpc>
                <a:spcPts val="2020"/>
              </a:lnSpc>
              <a:spcBef>
                <a:spcPts val="380"/>
              </a:spcBef>
              <a:buSzPct val="95000"/>
              <a:buFont typeface="Arial"/>
              <a:buChar char="•"/>
              <a:tabLst>
                <a:tab pos="697865" algn="l"/>
              </a:tabLst>
            </a:pPr>
            <a:r>
              <a:rPr lang="el-GR" spc="-10" dirty="0">
                <a:latin typeface="Calibri"/>
                <a:cs typeface="Calibri"/>
              </a:rPr>
              <a:t>Έλεγχος με βάση τρεις διαστάσεις (τεχνολογία, χρήση, πελάτης)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8891" y="2492375"/>
            <a:ext cx="4802403" cy="356339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74267" y="6440932"/>
            <a:ext cx="11791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0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000" spc="-3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000" spc="-3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125" y="2390775"/>
            <a:ext cx="5980112" cy="36036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0087" y="2390775"/>
            <a:ext cx="4140200" cy="36036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0189" y="245363"/>
            <a:ext cx="11551620" cy="1302408"/>
          </a:xfrm>
          <a:prstGeom prst="rect">
            <a:avLst/>
          </a:prstGeom>
        </p:spPr>
        <p:txBody>
          <a:bodyPr vert="horz" wrap="square" lIns="0" tIns="619252" rIns="0" bIns="0" rtlCol="0">
            <a:spAutoFit/>
          </a:bodyPr>
          <a:lstStyle/>
          <a:p>
            <a:pPr marL="641350">
              <a:lnSpc>
                <a:spcPct val="100000"/>
              </a:lnSpc>
              <a:spcBef>
                <a:spcPts val="100"/>
              </a:spcBef>
            </a:pPr>
            <a:r>
              <a:rPr lang="el-GR" sz="4400" spc="-20" dirty="0"/>
              <a:t>Δεδομένα και υπολογιστική ισχύς</a:t>
            </a:r>
            <a:endParaRPr sz="4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468543" y="0"/>
                </a:lnTo>
                <a:lnTo>
                  <a:pt x="5468543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188" y="513588"/>
            <a:ext cx="364221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4400" spc="-10" dirty="0">
                <a:solidFill>
                  <a:srgbClr val="FFFFFF"/>
                </a:solidFill>
                <a:latin typeface="Arial"/>
                <a:cs typeface="Arial"/>
              </a:rPr>
              <a:t>Συνεργασίες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983" y="1462544"/>
            <a:ext cx="4458570" cy="318971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545"/>
              </a:spcBef>
            </a:pPr>
            <a:r>
              <a:rPr lang="el-GR" sz="3600" spc="-10" dirty="0">
                <a:solidFill>
                  <a:srgbClr val="FFFFFF"/>
                </a:solidFill>
                <a:latin typeface="Arial"/>
                <a:cs typeface="Arial"/>
              </a:rPr>
              <a:t>Πανεπιστημιακή κοινότητα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l-GR" sz="36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89700"/>
              </a:lnSpc>
              <a:spcBef>
                <a:spcPts val="545"/>
              </a:spcBef>
            </a:pPr>
            <a:r>
              <a:rPr lang="el-GR" sz="3600" spc="-10" dirty="0">
                <a:solidFill>
                  <a:srgbClr val="FFFFFF"/>
                </a:solidFill>
                <a:latin typeface="Arial"/>
                <a:cs typeface="Arial"/>
              </a:rPr>
              <a:t>Εταιρείες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3600" spc="-10" dirty="0">
                <a:solidFill>
                  <a:srgbClr val="FFFFFF"/>
                </a:solidFill>
                <a:latin typeface="Arial"/>
                <a:cs typeface="Arial"/>
              </a:rPr>
              <a:t>Κυβερνήσεις</a:t>
            </a:r>
          </a:p>
          <a:p>
            <a:pPr marL="12700" marR="5080">
              <a:lnSpc>
                <a:spcPct val="89700"/>
              </a:lnSpc>
              <a:spcBef>
                <a:spcPts val="545"/>
              </a:spcBef>
            </a:pPr>
            <a:r>
              <a:rPr lang="el-GR" sz="3600" dirty="0">
                <a:solidFill>
                  <a:srgbClr val="FFFFFF"/>
                </a:solidFill>
                <a:latin typeface="Arial"/>
                <a:cs typeface="Arial"/>
              </a:rPr>
              <a:t>Κοινωνία πολιτών </a:t>
            </a:r>
            <a:r>
              <a:rPr lang="el-GR" sz="3600" spc="-10" dirty="0">
                <a:solidFill>
                  <a:srgbClr val="FFFFFF"/>
                </a:solidFill>
                <a:latin typeface="Arial"/>
                <a:cs typeface="Arial"/>
              </a:rPr>
              <a:t>Οργανισμοί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188" y="4775847"/>
            <a:ext cx="4289425" cy="1575431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lang="el-GR" sz="3600" spc="-10" dirty="0">
                <a:solidFill>
                  <a:srgbClr val="FFFFFF"/>
                </a:solidFill>
                <a:latin typeface="Arial"/>
                <a:cs typeface="Arial"/>
              </a:rPr>
              <a:t>Πολυτομεακή και πολυμετοχική προσέγγιση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28187" y="129920"/>
            <a:ext cx="3014345" cy="5163820"/>
            <a:chOff x="5628187" y="129920"/>
            <a:chExt cx="3014345" cy="51638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8408" y="2442909"/>
              <a:ext cx="2189454" cy="2850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8187" y="129920"/>
              <a:ext cx="2876443" cy="20583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3269" y="1345857"/>
              <a:ext cx="1169061" cy="111150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439911" y="4629911"/>
            <a:ext cx="2173605" cy="2228215"/>
            <a:chOff x="8439911" y="4629911"/>
            <a:chExt cx="2173605" cy="22282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9911" y="4629911"/>
              <a:ext cx="2173224" cy="22280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4196" y="4965520"/>
              <a:ext cx="1294015" cy="173888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155455" y="5296244"/>
            <a:ext cx="788035" cy="293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400" b="1" cap="small" spc="-10" dirty="0">
                <a:solidFill>
                  <a:srgbClr val="BEBEBE"/>
                </a:solidFill>
                <a:latin typeface="Calibri"/>
                <a:cs typeface="Calibri"/>
              </a:rPr>
              <a:t>Independent</a:t>
            </a:r>
            <a:endParaRPr sz="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500" b="1" cap="small" dirty="0">
                <a:solidFill>
                  <a:srgbClr val="FFFFFF"/>
                </a:solidFill>
                <a:latin typeface="Calibri"/>
                <a:cs typeface="Calibri"/>
              </a:rPr>
              <a:t>High-Level</a:t>
            </a:r>
            <a:r>
              <a:rPr sz="500" b="1" cap="small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cap="small" dirty="0">
                <a:solidFill>
                  <a:srgbClr val="FFFFFF"/>
                </a:solidFill>
                <a:latin typeface="Calibri"/>
                <a:cs typeface="Calibri"/>
              </a:rPr>
              <a:t>Expert</a:t>
            </a:r>
            <a:r>
              <a:rPr sz="500" b="1" cap="small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cap="small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500" b="1" cap="small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cap="small" spc="-2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500" b="1" cap="small" dirty="0">
                <a:solidFill>
                  <a:srgbClr val="FFFFFF"/>
                </a:solidFill>
                <a:latin typeface="Calibri"/>
                <a:cs typeface="Calibri"/>
              </a:rPr>
              <a:t>Artificial</a:t>
            </a:r>
            <a:r>
              <a:rPr sz="500" b="1" cap="small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cap="small" spc="-10" dirty="0">
                <a:solidFill>
                  <a:srgbClr val="FFFFFF"/>
                </a:solidFill>
                <a:latin typeface="Calibri"/>
                <a:cs typeface="Calibri"/>
              </a:rPr>
              <a:t>Intelligence</a:t>
            </a:r>
            <a:endParaRPr sz="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300" b="1" cap="small" dirty="0">
                <a:solidFill>
                  <a:srgbClr val="BEBEBE"/>
                </a:solidFill>
                <a:latin typeface="Calibri"/>
                <a:cs typeface="Calibri"/>
              </a:rPr>
              <a:t>set</a:t>
            </a:r>
            <a:r>
              <a:rPr sz="300" b="1" cap="small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300" b="1" cap="small" spc="-10" dirty="0">
                <a:solidFill>
                  <a:srgbClr val="BEBEBE"/>
                </a:solidFill>
                <a:latin typeface="Calibri"/>
                <a:cs typeface="Calibri"/>
              </a:rPr>
              <a:t>up</a:t>
            </a:r>
            <a:r>
              <a:rPr sz="300" b="1" cap="small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300" b="1" cap="small" spc="-10" dirty="0">
                <a:solidFill>
                  <a:srgbClr val="BEBEBE"/>
                </a:solidFill>
                <a:latin typeface="Calibri"/>
                <a:cs typeface="Calibri"/>
              </a:rPr>
              <a:t>by</a:t>
            </a:r>
            <a:r>
              <a:rPr sz="300" b="1" cap="small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300" b="1" cap="small" dirty="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sz="300" b="1" cap="small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300" b="1" cap="small" spc="-10" dirty="0">
                <a:solidFill>
                  <a:srgbClr val="BEBEBE"/>
                </a:solidFill>
                <a:latin typeface="Calibri"/>
                <a:cs typeface="Calibri"/>
              </a:rPr>
              <a:t>European</a:t>
            </a:r>
            <a:r>
              <a:rPr sz="300" b="1" cap="small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300" b="1" cap="small" spc="-10" dirty="0">
                <a:solidFill>
                  <a:srgbClr val="BEBEBE"/>
                </a:solidFill>
                <a:latin typeface="Calibri"/>
                <a:cs typeface="Calibri"/>
              </a:rPr>
              <a:t>Commission</a:t>
            </a:r>
            <a:endParaRPr sz="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25577" y="6152133"/>
            <a:ext cx="647065" cy="20510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45085">
              <a:lnSpc>
                <a:spcPct val="107300"/>
              </a:lnSpc>
              <a:spcBef>
                <a:spcPts val="85"/>
              </a:spcBef>
            </a:pPr>
            <a:r>
              <a:rPr sz="550" b="1" cap="small" dirty="0">
                <a:solidFill>
                  <a:srgbClr val="FFFFFF"/>
                </a:solidFill>
                <a:latin typeface="Calibri"/>
                <a:cs typeface="Calibri"/>
              </a:rPr>
              <a:t>Ethics</a:t>
            </a:r>
            <a:r>
              <a:rPr sz="550" b="1" cap="small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cap="small" spc="-10" dirty="0">
                <a:solidFill>
                  <a:srgbClr val="FFFFFF"/>
                </a:solidFill>
                <a:latin typeface="Calibri"/>
                <a:cs typeface="Calibri"/>
              </a:rPr>
              <a:t>Guidelines</a:t>
            </a:r>
            <a:r>
              <a:rPr sz="550" b="1" cap="small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cap="small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550" b="1" cap="small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cap="small" dirty="0">
                <a:solidFill>
                  <a:srgbClr val="FFFFFF"/>
                </a:solidFill>
                <a:latin typeface="Calibri"/>
                <a:cs typeface="Calibri"/>
              </a:rPr>
              <a:t>Trustworthy</a:t>
            </a:r>
            <a:r>
              <a:rPr sz="550" b="1" cap="small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cap="small" spc="-5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847290" y="2457362"/>
            <a:ext cx="2694940" cy="4267835"/>
            <a:chOff x="8847290" y="2457362"/>
            <a:chExt cx="2694940" cy="426783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99801" y="4972015"/>
              <a:ext cx="1242106" cy="17528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47290" y="2457362"/>
              <a:ext cx="2624479" cy="232745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789247" y="4634560"/>
              <a:ext cx="682625" cy="282575"/>
            </a:xfrm>
            <a:custGeom>
              <a:avLst/>
              <a:gdLst/>
              <a:ahLst/>
              <a:cxnLst/>
              <a:rect l="l" t="t" r="r" b="b"/>
              <a:pathLst>
                <a:path w="682625" h="282575">
                  <a:moveTo>
                    <a:pt x="682523" y="282422"/>
                  </a:moveTo>
                  <a:lnTo>
                    <a:pt x="0" y="282422"/>
                  </a:lnTo>
                  <a:lnTo>
                    <a:pt x="0" y="0"/>
                  </a:lnTo>
                  <a:lnTo>
                    <a:pt x="682523" y="0"/>
                  </a:lnTo>
                  <a:lnTo>
                    <a:pt x="682523" y="282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47290" y="1742084"/>
            <a:ext cx="2579174" cy="62289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39421" y="5548329"/>
            <a:ext cx="1458454" cy="1004184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8801989" y="223253"/>
            <a:ext cx="2625090" cy="1377315"/>
            <a:chOff x="8801989" y="223253"/>
            <a:chExt cx="2625090" cy="137731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01989" y="846086"/>
              <a:ext cx="2624476" cy="75431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4517" y="223253"/>
              <a:ext cx="2259389" cy="763667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586650" y="6586219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4922" y="457200"/>
            <a:ext cx="2369277" cy="55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l-GR" sz="3500" dirty="0">
                <a:solidFill>
                  <a:srgbClr val="4371C4"/>
                </a:solidFill>
              </a:rPr>
              <a:t>Όχι απλά ΤΝ</a:t>
            </a:r>
            <a:endParaRPr sz="3500" dirty="0"/>
          </a:p>
        </p:txBody>
      </p:sp>
      <p:sp>
        <p:nvSpPr>
          <p:cNvPr id="10" name="object 10"/>
          <p:cNvSpPr txBox="1"/>
          <p:nvPr/>
        </p:nvSpPr>
        <p:spPr>
          <a:xfrm>
            <a:off x="3962400" y="199417"/>
            <a:ext cx="6729638" cy="287835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06680" indent="-94615">
              <a:lnSpc>
                <a:spcPct val="100000"/>
              </a:lnSpc>
              <a:spcBef>
                <a:spcPts val="385"/>
              </a:spcBef>
              <a:buSzPct val="95238"/>
              <a:buFont typeface="Arial"/>
              <a:buChar char="•"/>
              <a:tabLst>
                <a:tab pos="107314" algn="l"/>
              </a:tabLst>
            </a:pPr>
            <a:r>
              <a:rPr lang="el-GR" sz="2100" spc="-10" dirty="0" err="1">
                <a:latin typeface="Calibri"/>
                <a:cs typeface="Calibri"/>
              </a:rPr>
              <a:t>Νευροτεχνολογίες</a:t>
            </a:r>
            <a:endParaRPr sz="2100" dirty="0">
              <a:latin typeface="Calibri"/>
              <a:cs typeface="Calibri"/>
            </a:endParaRPr>
          </a:p>
          <a:p>
            <a:pPr marL="563880" lvl="1" indent="-94615">
              <a:lnSpc>
                <a:spcPct val="100000"/>
              </a:lnSpc>
              <a:spcBef>
                <a:spcPts val="290"/>
              </a:spcBef>
              <a:buSzPct val="95238"/>
              <a:buFont typeface="Arial"/>
              <a:buChar char="•"/>
              <a:tabLst>
                <a:tab pos="564515" algn="l"/>
              </a:tabLst>
            </a:pPr>
            <a:r>
              <a:rPr lang="el-GR" sz="2100" dirty="0">
                <a:latin typeface="Calibri"/>
                <a:cs typeface="Calibri"/>
              </a:rPr>
              <a:t>Τεράστιες δυνατότητες για την υγειονομική περίθαλψη</a:t>
            </a:r>
            <a:endParaRPr sz="2100" dirty="0">
              <a:latin typeface="Calibri"/>
              <a:cs typeface="Calibri"/>
            </a:endParaRPr>
          </a:p>
          <a:p>
            <a:pPr marL="563880" lvl="1" indent="-94615">
              <a:lnSpc>
                <a:spcPct val="100000"/>
              </a:lnSpc>
              <a:spcBef>
                <a:spcPts val="165"/>
              </a:spcBef>
              <a:buSzPct val="95238"/>
              <a:buFont typeface="Arial"/>
              <a:buChar char="•"/>
              <a:tabLst>
                <a:tab pos="564515" algn="l"/>
              </a:tabLst>
            </a:pPr>
            <a:r>
              <a:rPr lang="el-GR" sz="2100" dirty="0">
                <a:latin typeface="Calibri"/>
                <a:cs typeface="Calibri"/>
              </a:rPr>
              <a:t>Ανάγνωση/καταγραφή νευροδεδομένων</a:t>
            </a:r>
            <a:endParaRPr sz="2100" dirty="0">
              <a:latin typeface="Calibri"/>
              <a:cs typeface="Calibri"/>
            </a:endParaRPr>
          </a:p>
          <a:p>
            <a:pPr marL="563880" lvl="1" indent="-94615">
              <a:lnSpc>
                <a:spcPct val="100000"/>
              </a:lnSpc>
              <a:spcBef>
                <a:spcPts val="290"/>
              </a:spcBef>
              <a:buSzPct val="95238"/>
              <a:buFont typeface="Arial"/>
              <a:buChar char="•"/>
              <a:tabLst>
                <a:tab pos="564515" algn="l"/>
              </a:tabLst>
            </a:pPr>
            <a:r>
              <a:rPr lang="el-GR" sz="2100" dirty="0">
                <a:latin typeface="Calibri"/>
                <a:cs typeface="Calibri"/>
              </a:rPr>
              <a:t>Πρόσθετα ζητήματα σχετικά με την ιδιωτικότητα, την εκπροσώπηση και την ταυτότητα</a:t>
            </a:r>
            <a:endParaRPr sz="2100" dirty="0">
              <a:latin typeface="Calibri"/>
              <a:cs typeface="Calibri"/>
            </a:endParaRPr>
          </a:p>
          <a:p>
            <a:pPr marL="106680" indent="-94615">
              <a:lnSpc>
                <a:spcPct val="100000"/>
              </a:lnSpc>
              <a:spcBef>
                <a:spcPts val="770"/>
              </a:spcBef>
              <a:buSzPct val="95238"/>
              <a:buFont typeface="Arial"/>
              <a:buChar char="•"/>
              <a:tabLst>
                <a:tab pos="107314" algn="l"/>
              </a:tabLst>
            </a:pPr>
            <a:r>
              <a:rPr lang="el-GR" sz="2100" dirty="0">
                <a:latin typeface="Calibri"/>
                <a:cs typeface="Calibri"/>
              </a:rPr>
              <a:t>Κβαντική υπολογιστική</a:t>
            </a:r>
            <a:endParaRPr lang="en-US" sz="2100" dirty="0">
              <a:latin typeface="Calibri"/>
              <a:cs typeface="Calibri"/>
            </a:endParaRPr>
          </a:p>
          <a:p>
            <a:pPr marL="563880" lvl="1" indent="-94615">
              <a:lnSpc>
                <a:spcPct val="100000"/>
              </a:lnSpc>
              <a:spcBef>
                <a:spcPts val="285"/>
              </a:spcBef>
              <a:buSzPct val="95238"/>
              <a:buFont typeface="Arial"/>
              <a:buChar char="•"/>
              <a:tabLst>
                <a:tab pos="564515" algn="l"/>
              </a:tabLst>
            </a:pPr>
            <a:r>
              <a:rPr lang="el-GR" sz="2100" dirty="0">
                <a:latin typeface="Calibri"/>
                <a:cs typeface="Calibri"/>
              </a:rPr>
              <a:t>Πώς θα χρησιμοποιηθεί με υπευθυνότητα μια τέτοια τεράστια υπολογιστική ισχύς;</a:t>
            </a:r>
            <a:endParaRPr lang="en-US" sz="21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925" y="3048000"/>
            <a:ext cx="4076547" cy="32918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0" y="3048000"/>
            <a:ext cx="4360024" cy="32918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4650" cy="6858000"/>
          </a:xfrm>
          <a:custGeom>
            <a:avLst/>
            <a:gdLst/>
            <a:ahLst/>
            <a:cxnLst/>
            <a:rect l="l" t="t" r="r" b="b"/>
            <a:pathLst>
              <a:path w="4184650" h="6858000">
                <a:moveTo>
                  <a:pt x="0" y="6858000"/>
                </a:moveTo>
                <a:lnTo>
                  <a:pt x="4184548" y="6858000"/>
                </a:lnTo>
                <a:lnTo>
                  <a:pt x="4184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2716" y="2611628"/>
            <a:ext cx="236029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600" dirty="0">
                <a:solidFill>
                  <a:srgbClr val="FFFFFF"/>
                </a:solidFill>
                <a:latin typeface="Arial"/>
                <a:cs typeface="Arial"/>
              </a:rPr>
              <a:t>Χρήσιμοι Σύνδεσμοι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40674" y="375411"/>
            <a:ext cx="6644005" cy="1729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 indent="-72390">
              <a:lnSpc>
                <a:spcPts val="1910"/>
              </a:lnSpc>
              <a:spcBef>
                <a:spcPts val="100"/>
              </a:spcBef>
              <a:buSzPct val="93750"/>
              <a:buChar char="•"/>
              <a:tabLst>
                <a:tab pos="85090" algn="l"/>
              </a:tabLst>
            </a:pPr>
            <a:r>
              <a:rPr sz="1600" dirty="0">
                <a:latin typeface="Arial"/>
                <a:cs typeface="Arial"/>
              </a:rPr>
              <a:t>IBM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Approach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AI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Ethics:</a:t>
            </a:r>
            <a:endParaRPr sz="1600">
              <a:latin typeface="Arial"/>
              <a:cs typeface="Arial"/>
            </a:endParaRPr>
          </a:p>
          <a:p>
            <a:pPr marL="541655" lvl="1" indent="-73025">
              <a:lnSpc>
                <a:spcPts val="1895"/>
              </a:lnSpc>
              <a:buSzPct val="93750"/>
              <a:buChar char="•"/>
              <a:tabLst>
                <a:tab pos="542290" algn="l"/>
                <a:tab pos="2298065" algn="l"/>
              </a:tabLst>
            </a:pPr>
            <a:r>
              <a:rPr sz="1600" dirty="0">
                <a:latin typeface="Arial"/>
                <a:cs typeface="Arial"/>
              </a:rPr>
              <a:t>External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website: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3"/>
              </a:rPr>
              <a:t>www.ibm.com/artificial-</a:t>
            </a:r>
            <a:r>
              <a:rPr sz="1600" u="sng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3"/>
              </a:rPr>
              <a:t>intelligence/ethics</a:t>
            </a:r>
            <a:endParaRPr sz="1600">
              <a:latin typeface="Arial"/>
              <a:cs typeface="Arial"/>
            </a:endParaRPr>
          </a:p>
          <a:p>
            <a:pPr marL="541655" lvl="1" indent="-72390">
              <a:lnSpc>
                <a:spcPts val="1895"/>
              </a:lnSpc>
              <a:buSzPct val="93750"/>
              <a:buChar char="•"/>
              <a:tabLst>
                <a:tab pos="542290" algn="l"/>
                <a:tab pos="2941955" algn="l"/>
              </a:tabLst>
            </a:pPr>
            <a:r>
              <a:rPr sz="1600" spc="-20" dirty="0">
                <a:latin typeface="Arial"/>
                <a:cs typeface="Arial"/>
              </a:rPr>
              <a:t>Trusted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AI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business: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4"/>
              </a:rPr>
              <a:t>www.ibm.com/watson/ai-ethics/</a:t>
            </a:r>
            <a:endParaRPr sz="1600">
              <a:latin typeface="Arial"/>
              <a:cs typeface="Arial"/>
            </a:endParaRPr>
          </a:p>
          <a:p>
            <a:pPr marL="84455" indent="-72390">
              <a:lnSpc>
                <a:spcPts val="1910"/>
              </a:lnSpc>
              <a:buSzPct val="93750"/>
              <a:buChar char="•"/>
              <a:tabLst>
                <a:tab pos="85090" algn="l"/>
              </a:tabLst>
            </a:pPr>
            <a:r>
              <a:rPr sz="1600" dirty="0">
                <a:latin typeface="Arial"/>
                <a:cs typeface="Arial"/>
              </a:rPr>
              <a:t>Educational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material:</a:t>
            </a:r>
            <a:endParaRPr sz="1600">
              <a:latin typeface="Arial"/>
              <a:cs typeface="Arial"/>
            </a:endParaRPr>
          </a:p>
          <a:p>
            <a:pPr marL="542290" marR="192405" lvl="1" indent="-72390">
              <a:lnSpc>
                <a:spcPts val="1900"/>
              </a:lnSpc>
              <a:spcBef>
                <a:spcPts val="175"/>
              </a:spcBef>
              <a:buSzPct val="93750"/>
              <a:buChar char="•"/>
              <a:tabLst>
                <a:tab pos="755650" algn="l"/>
              </a:tabLst>
            </a:pPr>
            <a:r>
              <a:rPr sz="1600" dirty="0">
                <a:latin typeface="Arial"/>
                <a:cs typeface="Arial"/>
              </a:rPr>
              <a:t>Everyday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Ethics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AI: 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5"/>
              </a:rPr>
              <a:t>www.ibm.com/watson/assets/duo/pdf/everydayethics.pdf</a:t>
            </a:r>
            <a:endParaRPr sz="1600">
              <a:latin typeface="Arial"/>
              <a:cs typeface="Arial"/>
            </a:endParaRPr>
          </a:p>
          <a:p>
            <a:pPr marL="84455" indent="-72390">
              <a:lnSpc>
                <a:spcPts val="1830"/>
              </a:lnSpc>
              <a:buSzPct val="93750"/>
              <a:buChar char="•"/>
              <a:tabLst>
                <a:tab pos="85090" algn="l"/>
              </a:tabLst>
            </a:pPr>
            <a:r>
              <a:rPr sz="1600" dirty="0">
                <a:latin typeface="Arial"/>
                <a:cs typeface="Arial"/>
              </a:rPr>
              <a:t>External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articles: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4074" y="2076196"/>
            <a:ext cx="25393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https://hbr.org/2020/11/how-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0674" y="2076196"/>
            <a:ext cx="6061710" cy="172973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42290" marR="1973580" indent="-72390">
              <a:lnSpc>
                <a:spcPts val="1900"/>
              </a:lnSpc>
              <a:spcBef>
                <a:spcPts val="180"/>
              </a:spcBef>
              <a:buSzPct val="93750"/>
              <a:buChar char="•"/>
              <a:tabLst>
                <a:tab pos="755650" algn="l"/>
              </a:tabLst>
            </a:pPr>
            <a:r>
              <a:rPr sz="1600" dirty="0">
                <a:solidFill>
                  <a:srgbClr val="2E2E2E"/>
                </a:solidFill>
                <a:latin typeface="Arial"/>
                <a:cs typeface="Arial"/>
              </a:rPr>
              <a:t>Harvard</a:t>
            </a:r>
            <a:r>
              <a:rPr sz="1600" spc="-45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E2E2E"/>
                </a:solidFill>
                <a:latin typeface="Arial"/>
                <a:cs typeface="Arial"/>
              </a:rPr>
              <a:t>Business</a:t>
            </a:r>
            <a:r>
              <a:rPr sz="1600" spc="-35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E2E2E"/>
                </a:solidFill>
                <a:latin typeface="Arial"/>
                <a:cs typeface="Arial"/>
              </a:rPr>
              <a:t>Review</a:t>
            </a:r>
            <a:r>
              <a:rPr sz="1600" spc="-35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E2E2E"/>
                </a:solidFill>
                <a:latin typeface="Arial"/>
                <a:cs typeface="Arial"/>
              </a:rPr>
              <a:t>article,</a:t>
            </a:r>
            <a:r>
              <a:rPr sz="1600" spc="-30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E2E2E"/>
                </a:solidFill>
                <a:latin typeface="Arial"/>
                <a:cs typeface="Arial"/>
              </a:rPr>
              <a:t>2020: 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ibm-is-working-toward-a-fairer-</a:t>
            </a:r>
            <a:r>
              <a:rPr sz="1600" u="sng" spc="-25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ai</a:t>
            </a:r>
            <a:endParaRPr sz="1600">
              <a:latin typeface="Arial"/>
              <a:cs typeface="Arial"/>
            </a:endParaRPr>
          </a:p>
          <a:p>
            <a:pPr marL="84455" indent="-72390">
              <a:lnSpc>
                <a:spcPts val="1910"/>
              </a:lnSpc>
              <a:spcBef>
                <a:spcPts val="30"/>
              </a:spcBef>
              <a:buSzPct val="93750"/>
              <a:buChar char="•"/>
              <a:tabLst>
                <a:tab pos="85090" algn="l"/>
              </a:tabLst>
            </a:pPr>
            <a:r>
              <a:rPr sz="1600" dirty="0">
                <a:latin typeface="Arial"/>
                <a:cs typeface="Arial"/>
              </a:rPr>
              <a:t>Global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studies:</a:t>
            </a:r>
            <a:endParaRPr sz="1600">
              <a:latin typeface="Arial"/>
              <a:cs typeface="Arial"/>
            </a:endParaRPr>
          </a:p>
          <a:p>
            <a:pPr marL="542290" marR="5080" lvl="1" indent="-73025">
              <a:lnSpc>
                <a:spcPts val="1900"/>
              </a:lnSpc>
              <a:spcBef>
                <a:spcPts val="70"/>
              </a:spcBef>
              <a:buSzPct val="93750"/>
              <a:buChar char="•"/>
              <a:tabLst>
                <a:tab pos="755015" algn="l"/>
              </a:tabLst>
            </a:pPr>
            <a:r>
              <a:rPr sz="1600" dirty="0">
                <a:latin typeface="Arial"/>
                <a:cs typeface="Arial"/>
              </a:rPr>
              <a:t>IBM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IBV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study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“Advancing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AI ethics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beyond</a:t>
            </a:r>
            <a:r>
              <a:rPr sz="1600" spc="-10" dirty="0">
                <a:latin typeface="Arial"/>
                <a:cs typeface="Arial"/>
              </a:rPr>
              <a:t> compliance”: 	https://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www.ibm.com</a:t>
            </a:r>
            <a:r>
              <a:rPr sz="1600" spc="-10" dirty="0">
                <a:latin typeface="Arial"/>
                <a:cs typeface="Arial"/>
                <a:hlinkClick r:id="rId6"/>
              </a:rPr>
              <a:t>/thought-leadership/institute-business-</a:t>
            </a:r>
            <a:r>
              <a:rPr sz="1600" spc="-10" dirty="0">
                <a:latin typeface="Arial"/>
                <a:cs typeface="Arial"/>
              </a:rPr>
              <a:t> 	value/report/ai-ethics</a:t>
            </a:r>
            <a:endParaRPr sz="1600">
              <a:latin typeface="Arial"/>
              <a:cs typeface="Arial"/>
            </a:endParaRPr>
          </a:p>
          <a:p>
            <a:pPr marL="84455" indent="-72390">
              <a:lnSpc>
                <a:spcPts val="1830"/>
              </a:lnSpc>
              <a:buSzPct val="93750"/>
              <a:buChar char="•"/>
              <a:tabLst>
                <a:tab pos="85090" algn="l"/>
              </a:tabLst>
            </a:pPr>
            <a:r>
              <a:rPr sz="1600" dirty="0">
                <a:latin typeface="Arial"/>
                <a:cs typeface="Arial"/>
              </a:rPr>
              <a:t>Public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policies: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3282" y="3792220"/>
            <a:ext cx="7372350" cy="284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8515" indent="-72390">
              <a:lnSpc>
                <a:spcPts val="1910"/>
              </a:lnSpc>
              <a:spcBef>
                <a:spcPts val="100"/>
              </a:spcBef>
              <a:buSzPct val="93750"/>
              <a:buChar char="•"/>
              <a:tabLst>
                <a:tab pos="819150" algn="l"/>
                <a:tab pos="3114040" algn="l"/>
              </a:tabLst>
            </a:pPr>
            <a:r>
              <a:rPr sz="1600" dirty="0">
                <a:latin typeface="Arial"/>
                <a:cs typeface="Arial"/>
              </a:rPr>
              <a:t>IBM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Policy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Lab: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https://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7"/>
              </a:rPr>
              <a:t>www.ibm.com</a:t>
            </a:r>
            <a:r>
              <a:rPr sz="1600" spc="-10" dirty="0">
                <a:latin typeface="Arial"/>
                <a:cs typeface="Arial"/>
                <a:hlinkClick r:id="rId7"/>
              </a:rPr>
              <a:t>/policy/</a:t>
            </a:r>
            <a:endParaRPr sz="1600">
              <a:latin typeface="Arial"/>
              <a:cs typeface="Arial"/>
            </a:endParaRPr>
          </a:p>
          <a:p>
            <a:pPr marL="819150" marR="67945" indent="-72390">
              <a:lnSpc>
                <a:spcPts val="1900"/>
              </a:lnSpc>
              <a:spcBef>
                <a:spcPts val="65"/>
              </a:spcBef>
              <a:buSzPct val="93750"/>
              <a:buChar char="•"/>
              <a:tabLst>
                <a:tab pos="1032510" algn="l"/>
                <a:tab pos="3768090" algn="l"/>
              </a:tabLst>
            </a:pPr>
            <a:r>
              <a:rPr sz="1600" dirty="0">
                <a:latin typeface="Arial"/>
                <a:cs typeface="Arial"/>
              </a:rPr>
              <a:t>AI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precision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regulation: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https://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8"/>
              </a:rPr>
              <a:t>www.ibm.com</a:t>
            </a:r>
            <a:r>
              <a:rPr sz="1600" spc="-10" dirty="0">
                <a:latin typeface="Arial"/>
                <a:cs typeface="Arial"/>
                <a:hlinkClick r:id="rId8"/>
              </a:rPr>
              <a:t>/blogs/policy/ai-precision-</a:t>
            </a:r>
            <a:r>
              <a:rPr sz="1600" spc="-10" dirty="0">
                <a:latin typeface="Arial"/>
                <a:cs typeface="Arial"/>
              </a:rPr>
              <a:t> 	regulation/</a:t>
            </a:r>
            <a:endParaRPr sz="1600">
              <a:latin typeface="Arial"/>
              <a:cs typeface="Arial"/>
            </a:endParaRPr>
          </a:p>
          <a:p>
            <a:pPr marL="818515" indent="-72390">
              <a:lnSpc>
                <a:spcPts val="1820"/>
              </a:lnSpc>
              <a:buSzPct val="93750"/>
              <a:buChar char="•"/>
              <a:tabLst>
                <a:tab pos="819150" algn="l"/>
                <a:tab pos="2736215" algn="l"/>
              </a:tabLst>
            </a:pPr>
            <a:r>
              <a:rPr sz="1600" dirty="0">
                <a:latin typeface="Arial"/>
                <a:cs typeface="Arial"/>
              </a:rPr>
              <a:t>Facial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recognition: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9"/>
              </a:rPr>
              <a:t>www.ibm.com/blogs/policy/facial-recognition/</a:t>
            </a:r>
            <a:endParaRPr sz="1600">
              <a:latin typeface="Arial"/>
              <a:cs typeface="Arial"/>
            </a:endParaRPr>
          </a:p>
          <a:p>
            <a:pPr marL="818515" indent="-72390">
              <a:lnSpc>
                <a:spcPts val="1910"/>
              </a:lnSpc>
              <a:buSzPct val="93750"/>
              <a:buChar char="•"/>
              <a:tabLst>
                <a:tab pos="819150" algn="l"/>
                <a:tab pos="3280410" algn="l"/>
              </a:tabLst>
            </a:pPr>
            <a:r>
              <a:rPr sz="1600" dirty="0">
                <a:latin typeface="Arial"/>
                <a:cs typeface="Arial"/>
              </a:rPr>
              <a:t>Response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10" dirty="0">
                <a:latin typeface="Arial"/>
                <a:cs typeface="Arial"/>
              </a:rPr>
              <a:t> COVID-</a:t>
            </a:r>
            <a:r>
              <a:rPr sz="1600" spc="-25" dirty="0">
                <a:latin typeface="Arial"/>
                <a:cs typeface="Arial"/>
              </a:rPr>
              <a:t>19: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10"/>
              </a:rPr>
              <a:t>www.ibm.com/thought-</a:t>
            </a:r>
            <a:endParaRPr sz="1600">
              <a:latin typeface="Arial"/>
              <a:cs typeface="Arial"/>
            </a:endParaRPr>
          </a:p>
          <a:p>
            <a:pPr marL="1032510">
              <a:lnSpc>
                <a:spcPts val="1910"/>
              </a:lnSpc>
              <a:spcBef>
                <a:spcPts val="95"/>
              </a:spcBef>
            </a:pP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leadership/covid19/</a:t>
            </a:r>
            <a:endParaRPr sz="1600">
              <a:latin typeface="Arial"/>
              <a:cs typeface="Arial"/>
            </a:endParaRPr>
          </a:p>
          <a:p>
            <a:pPr marL="361315" indent="-72390">
              <a:lnSpc>
                <a:spcPts val="1895"/>
              </a:lnSpc>
              <a:buSzPct val="93750"/>
              <a:buChar char="•"/>
              <a:tabLst>
                <a:tab pos="361950" algn="l"/>
              </a:tabLst>
            </a:pPr>
            <a:r>
              <a:rPr sz="1600" spc="-10" dirty="0">
                <a:latin typeface="Arial"/>
                <a:cs typeface="Arial"/>
              </a:rPr>
              <a:t>Open-</a:t>
            </a:r>
            <a:r>
              <a:rPr sz="1600" dirty="0">
                <a:latin typeface="Arial"/>
                <a:cs typeface="Arial"/>
              </a:rPr>
              <a:t>source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toolkits:</a:t>
            </a:r>
            <a:endParaRPr sz="1600">
              <a:latin typeface="Arial"/>
              <a:cs typeface="Arial"/>
            </a:endParaRPr>
          </a:p>
          <a:p>
            <a:pPr marL="818515" lvl="1" indent="-72390">
              <a:lnSpc>
                <a:spcPts val="1895"/>
              </a:lnSpc>
              <a:buSzPct val="93750"/>
              <a:buChar char="•"/>
              <a:tabLst>
                <a:tab pos="819150" algn="l"/>
                <a:tab pos="2502535" algn="l"/>
              </a:tabLst>
            </a:pPr>
            <a:r>
              <a:rPr sz="1600" dirty="0">
                <a:latin typeface="Arial"/>
                <a:cs typeface="Arial"/>
              </a:rPr>
              <a:t>AI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fairness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360: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https://aif360.mybluemix.net/</a:t>
            </a:r>
            <a:endParaRPr sz="1600">
              <a:latin typeface="Arial"/>
              <a:cs typeface="Arial"/>
            </a:endParaRPr>
          </a:p>
          <a:p>
            <a:pPr marL="818515" lvl="1" indent="-72390">
              <a:lnSpc>
                <a:spcPts val="1895"/>
              </a:lnSpc>
              <a:buSzPct val="93750"/>
              <a:buChar char="•"/>
              <a:tabLst>
                <a:tab pos="819150" algn="l"/>
                <a:tab pos="2950210" algn="l"/>
              </a:tabLst>
            </a:pPr>
            <a:r>
              <a:rPr sz="1600" dirty="0">
                <a:latin typeface="Arial"/>
                <a:cs typeface="Arial"/>
              </a:rPr>
              <a:t>AI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explainability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360: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</a:rPr>
              <a:t>https://aix360.mybluemix.net/</a:t>
            </a:r>
            <a:endParaRPr sz="1600">
              <a:latin typeface="Arial"/>
              <a:cs typeface="Arial"/>
            </a:endParaRPr>
          </a:p>
          <a:p>
            <a:pPr marL="818515" lvl="1" indent="-72390">
              <a:lnSpc>
                <a:spcPts val="1910"/>
              </a:lnSpc>
              <a:buSzPct val="93750"/>
              <a:buChar char="•"/>
              <a:tabLst>
                <a:tab pos="819150" algn="l"/>
                <a:tab pos="2616835" algn="l"/>
              </a:tabLst>
            </a:pPr>
            <a:r>
              <a:rPr sz="1600" dirty="0">
                <a:latin typeface="Arial"/>
                <a:cs typeface="Arial"/>
              </a:rPr>
              <a:t>AI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factsheet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360: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u="sng" spc="-10" dirty="0">
                <a:solidFill>
                  <a:srgbClr val="0462C0"/>
                </a:solidFill>
                <a:uFill>
                  <a:solidFill>
                    <a:srgbClr val="0462C0"/>
                  </a:solidFill>
                </a:uFill>
                <a:latin typeface="Arial"/>
                <a:cs typeface="Arial"/>
                <a:hlinkClick r:id="rId11"/>
              </a:rPr>
              <a:t>http://aifs360.mybluemix.net/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468543" y="0"/>
                </a:lnTo>
                <a:lnTo>
                  <a:pt x="5468543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9257" y="2809747"/>
            <a:ext cx="275174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dirty="0">
                <a:solidFill>
                  <a:srgbClr val="FFFFFF"/>
                </a:solidFill>
                <a:latin typeface="Arial"/>
                <a:cs typeface="Arial"/>
              </a:rPr>
              <a:t>ΕΥΧΑΡΙΣΤΩ!</a:t>
            </a:r>
            <a:endParaRPr spc="-2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96757" y="6351523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9597" y="294386"/>
            <a:ext cx="4505245" cy="4897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725" y="5593340"/>
            <a:ext cx="5001763" cy="259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189" y="245363"/>
            <a:ext cx="1155162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lang="el-GR" sz="4400" spc="-10" dirty="0">
                <a:solidFill>
                  <a:srgbClr val="4371C4"/>
                </a:solidFill>
              </a:rPr>
              <a:t>Ερμηνεία εικόνων και φυσικής γλώσσας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4653" y="1684286"/>
            <a:ext cx="3179183" cy="2106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62155" y="4292396"/>
            <a:ext cx="6857988" cy="23875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2829" y="1995445"/>
            <a:ext cx="2951104" cy="17669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63058" y="3782059"/>
            <a:ext cx="23120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lang="el-GR" sz="1800" dirty="0">
                <a:solidFill>
                  <a:srgbClr val="4371C4"/>
                </a:solidFill>
                <a:latin typeface="Calibri"/>
                <a:cs typeface="Calibri"/>
              </a:rPr>
              <a:t>Μια ομάδα νεαρών που παίζουν </a:t>
            </a:r>
            <a:r>
              <a:rPr lang="el-GR" sz="1800" dirty="0" err="1">
                <a:solidFill>
                  <a:srgbClr val="4371C4"/>
                </a:solidFill>
                <a:latin typeface="Calibri"/>
                <a:cs typeface="Calibri"/>
              </a:rPr>
              <a:t>fresbee</a:t>
            </a:r>
            <a:endParaRPr lang="el-GR" sz="1800" dirty="0">
              <a:solidFill>
                <a:srgbClr val="4371C4"/>
              </a:solidFill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0762" y="4707229"/>
            <a:ext cx="3834765" cy="1435100"/>
            <a:chOff x="970762" y="4707229"/>
            <a:chExt cx="3834765" cy="1435100"/>
          </a:xfrm>
        </p:grpSpPr>
        <p:sp>
          <p:nvSpPr>
            <p:cNvPr id="8" name="object 8"/>
            <p:cNvSpPr/>
            <p:nvPr/>
          </p:nvSpPr>
          <p:spPr>
            <a:xfrm>
              <a:off x="970762" y="5899372"/>
              <a:ext cx="718185" cy="5080"/>
            </a:xfrm>
            <a:custGeom>
              <a:avLst/>
              <a:gdLst/>
              <a:ahLst/>
              <a:cxnLst/>
              <a:rect l="l" t="t" r="r" b="b"/>
              <a:pathLst>
                <a:path w="718185" h="5079">
                  <a:moveTo>
                    <a:pt x="0" y="4762"/>
                  </a:moveTo>
                  <a:lnTo>
                    <a:pt x="172237" y="4762"/>
                  </a:lnTo>
                </a:path>
                <a:path w="718185" h="5079">
                  <a:moveTo>
                    <a:pt x="0" y="0"/>
                  </a:moveTo>
                  <a:lnTo>
                    <a:pt x="172237" y="0"/>
                  </a:lnTo>
                </a:path>
                <a:path w="718185" h="5079">
                  <a:moveTo>
                    <a:pt x="391706" y="4762"/>
                  </a:moveTo>
                  <a:lnTo>
                    <a:pt x="717842" y="4762"/>
                  </a:lnTo>
                </a:path>
                <a:path w="718185" h="5079">
                  <a:moveTo>
                    <a:pt x="391706" y="0"/>
                  </a:moveTo>
                  <a:lnTo>
                    <a:pt x="717842" y="0"/>
                  </a:lnTo>
                </a:path>
              </a:pathLst>
            </a:custGeom>
            <a:ln w="8089">
              <a:solidFill>
                <a:srgbClr val="C747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3000" y="4803622"/>
              <a:ext cx="219710" cy="1335405"/>
            </a:xfrm>
            <a:custGeom>
              <a:avLst/>
              <a:gdLst/>
              <a:ahLst/>
              <a:cxnLst/>
              <a:rect l="l" t="t" r="r" b="b"/>
              <a:pathLst>
                <a:path w="219709" h="1335404">
                  <a:moveTo>
                    <a:pt x="219468" y="1334985"/>
                  </a:moveTo>
                  <a:lnTo>
                    <a:pt x="0" y="1334985"/>
                  </a:lnTo>
                  <a:lnTo>
                    <a:pt x="0" y="0"/>
                  </a:lnTo>
                  <a:lnTo>
                    <a:pt x="219468" y="0"/>
                  </a:lnTo>
                  <a:lnTo>
                    <a:pt x="219468" y="133498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8022" y="5899372"/>
              <a:ext cx="329565" cy="5080"/>
            </a:xfrm>
            <a:custGeom>
              <a:avLst/>
              <a:gdLst/>
              <a:ahLst/>
              <a:cxnLst/>
              <a:rect l="l" t="t" r="r" b="b"/>
              <a:pathLst>
                <a:path w="329564" h="5079">
                  <a:moveTo>
                    <a:pt x="0" y="4762"/>
                  </a:moveTo>
                  <a:lnTo>
                    <a:pt x="329209" y="4762"/>
                  </a:lnTo>
                </a:path>
                <a:path w="329564" h="5079">
                  <a:moveTo>
                    <a:pt x="0" y="0"/>
                  </a:moveTo>
                  <a:lnTo>
                    <a:pt x="329209" y="0"/>
                  </a:lnTo>
                </a:path>
              </a:pathLst>
            </a:custGeom>
            <a:ln w="8089">
              <a:solidFill>
                <a:srgbClr val="C747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88604" y="4898136"/>
              <a:ext cx="219710" cy="1240790"/>
            </a:xfrm>
            <a:custGeom>
              <a:avLst/>
              <a:gdLst/>
              <a:ahLst/>
              <a:cxnLst/>
              <a:rect l="l" t="t" r="r" b="b"/>
              <a:pathLst>
                <a:path w="219710" h="1240789">
                  <a:moveTo>
                    <a:pt x="219417" y="1240472"/>
                  </a:moveTo>
                  <a:lnTo>
                    <a:pt x="0" y="1240472"/>
                  </a:lnTo>
                  <a:lnTo>
                    <a:pt x="0" y="0"/>
                  </a:lnTo>
                  <a:lnTo>
                    <a:pt x="219417" y="0"/>
                  </a:lnTo>
                  <a:lnTo>
                    <a:pt x="219417" y="12404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53627" y="5899372"/>
              <a:ext cx="329565" cy="5080"/>
            </a:xfrm>
            <a:custGeom>
              <a:avLst/>
              <a:gdLst/>
              <a:ahLst/>
              <a:cxnLst/>
              <a:rect l="l" t="t" r="r" b="b"/>
              <a:pathLst>
                <a:path w="329564" h="5079">
                  <a:moveTo>
                    <a:pt x="0" y="4762"/>
                  </a:moveTo>
                  <a:lnTo>
                    <a:pt x="329209" y="4762"/>
                  </a:lnTo>
                </a:path>
                <a:path w="329564" h="5079">
                  <a:moveTo>
                    <a:pt x="0" y="0"/>
                  </a:moveTo>
                  <a:lnTo>
                    <a:pt x="329209" y="0"/>
                  </a:lnTo>
                </a:path>
              </a:pathLst>
            </a:custGeom>
            <a:ln w="8089">
              <a:solidFill>
                <a:srgbClr val="C747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37232" y="5376659"/>
              <a:ext cx="216535" cy="762000"/>
            </a:xfrm>
            <a:custGeom>
              <a:avLst/>
              <a:gdLst/>
              <a:ahLst/>
              <a:cxnLst/>
              <a:rect l="l" t="t" r="r" b="b"/>
              <a:pathLst>
                <a:path w="216535" h="762000">
                  <a:moveTo>
                    <a:pt x="216395" y="761949"/>
                  </a:moveTo>
                  <a:lnTo>
                    <a:pt x="0" y="761949"/>
                  </a:lnTo>
                  <a:lnTo>
                    <a:pt x="0" y="0"/>
                  </a:lnTo>
                  <a:lnTo>
                    <a:pt x="216395" y="0"/>
                  </a:lnTo>
                  <a:lnTo>
                    <a:pt x="216395" y="7619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02254" y="5899372"/>
              <a:ext cx="326390" cy="5080"/>
            </a:xfrm>
            <a:custGeom>
              <a:avLst/>
              <a:gdLst/>
              <a:ahLst/>
              <a:cxnLst/>
              <a:rect l="l" t="t" r="r" b="b"/>
              <a:pathLst>
                <a:path w="326389" h="5079">
                  <a:moveTo>
                    <a:pt x="0" y="4762"/>
                  </a:moveTo>
                  <a:lnTo>
                    <a:pt x="326135" y="4762"/>
                  </a:lnTo>
                </a:path>
                <a:path w="326389" h="5079">
                  <a:moveTo>
                    <a:pt x="0" y="0"/>
                  </a:moveTo>
                  <a:lnTo>
                    <a:pt x="326135" y="0"/>
                  </a:lnTo>
                </a:path>
              </a:pathLst>
            </a:custGeom>
            <a:ln w="8089">
              <a:solidFill>
                <a:srgbClr val="C747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82836" y="5565622"/>
              <a:ext cx="219710" cy="573405"/>
            </a:xfrm>
            <a:custGeom>
              <a:avLst/>
              <a:gdLst/>
              <a:ahLst/>
              <a:cxnLst/>
              <a:rect l="l" t="t" r="r" b="b"/>
              <a:pathLst>
                <a:path w="219710" h="573404">
                  <a:moveTo>
                    <a:pt x="219417" y="572985"/>
                  </a:moveTo>
                  <a:lnTo>
                    <a:pt x="0" y="572985"/>
                  </a:lnTo>
                  <a:lnTo>
                    <a:pt x="0" y="0"/>
                  </a:lnTo>
                  <a:lnTo>
                    <a:pt x="219417" y="0"/>
                  </a:lnTo>
                  <a:lnTo>
                    <a:pt x="219417" y="57298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47859" y="5899372"/>
              <a:ext cx="1238250" cy="5080"/>
            </a:xfrm>
            <a:custGeom>
              <a:avLst/>
              <a:gdLst/>
              <a:ahLst/>
              <a:cxnLst/>
              <a:rect l="l" t="t" r="r" b="b"/>
              <a:pathLst>
                <a:path w="1238250" h="5079">
                  <a:moveTo>
                    <a:pt x="0" y="4762"/>
                  </a:moveTo>
                  <a:lnTo>
                    <a:pt x="1237703" y="4762"/>
                  </a:lnTo>
                </a:path>
                <a:path w="1238250" h="5079">
                  <a:moveTo>
                    <a:pt x="0" y="0"/>
                  </a:moveTo>
                  <a:lnTo>
                    <a:pt x="1237703" y="0"/>
                  </a:lnTo>
                </a:path>
              </a:pathLst>
            </a:custGeom>
            <a:ln w="8089">
              <a:solidFill>
                <a:srgbClr val="C747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22571" y="5900089"/>
              <a:ext cx="219075" cy="238760"/>
            </a:xfrm>
            <a:custGeom>
              <a:avLst/>
              <a:gdLst/>
              <a:ahLst/>
              <a:cxnLst/>
              <a:rect l="l" t="t" r="r" b="b"/>
              <a:pathLst>
                <a:path w="219075" h="238760">
                  <a:moveTo>
                    <a:pt x="218630" y="238518"/>
                  </a:moveTo>
                  <a:lnTo>
                    <a:pt x="0" y="238518"/>
                  </a:lnTo>
                  <a:lnTo>
                    <a:pt x="0" y="0"/>
                  </a:lnTo>
                  <a:lnTo>
                    <a:pt x="218630" y="0"/>
                  </a:lnTo>
                  <a:lnTo>
                    <a:pt x="218630" y="238518"/>
                  </a:lnTo>
                  <a:close/>
                </a:path>
              </a:pathLst>
            </a:custGeom>
            <a:solidFill>
              <a:srgbClr val="00B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28378" y="5803404"/>
              <a:ext cx="765175" cy="335280"/>
            </a:xfrm>
            <a:custGeom>
              <a:avLst/>
              <a:gdLst/>
              <a:ahLst/>
              <a:cxnLst/>
              <a:rect l="l" t="t" r="r" b="b"/>
              <a:pathLst>
                <a:path w="765175" h="335279">
                  <a:moveTo>
                    <a:pt x="219481" y="0"/>
                  </a:moveTo>
                  <a:lnTo>
                    <a:pt x="0" y="0"/>
                  </a:lnTo>
                  <a:lnTo>
                    <a:pt x="0" y="335203"/>
                  </a:lnTo>
                  <a:lnTo>
                    <a:pt x="219481" y="335203"/>
                  </a:lnTo>
                  <a:lnTo>
                    <a:pt x="219481" y="0"/>
                  </a:lnTo>
                  <a:close/>
                </a:path>
                <a:path w="765175" h="335279">
                  <a:moveTo>
                    <a:pt x="765086" y="191985"/>
                  </a:moveTo>
                  <a:lnTo>
                    <a:pt x="548690" y="191985"/>
                  </a:lnTo>
                  <a:lnTo>
                    <a:pt x="548690" y="335203"/>
                  </a:lnTo>
                  <a:lnTo>
                    <a:pt x="765086" y="335203"/>
                  </a:lnTo>
                  <a:lnTo>
                    <a:pt x="765086" y="19198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9233" y="4707229"/>
              <a:ext cx="3826510" cy="1431925"/>
            </a:xfrm>
            <a:custGeom>
              <a:avLst/>
              <a:gdLst/>
              <a:ahLst/>
              <a:cxnLst/>
              <a:rect l="l" t="t" r="r" b="b"/>
              <a:pathLst>
                <a:path w="3826510" h="1431925">
                  <a:moveTo>
                    <a:pt x="0" y="1431378"/>
                  </a:moveTo>
                  <a:lnTo>
                    <a:pt x="0" y="0"/>
                  </a:lnTo>
                </a:path>
                <a:path w="3826510" h="1431925">
                  <a:moveTo>
                    <a:pt x="0" y="1431378"/>
                  </a:moveTo>
                  <a:lnTo>
                    <a:pt x="3825925" y="1431378"/>
                  </a:lnTo>
                </a:path>
              </a:pathLst>
            </a:custGeom>
            <a:ln w="6350">
              <a:solidFill>
                <a:srgbClr val="8989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5292" y="4754880"/>
            <a:ext cx="4066540" cy="166497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100" spc="-25" dirty="0">
                <a:latin typeface="Calibri"/>
                <a:cs typeface="Calibri"/>
              </a:rPr>
              <a:t>25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100" spc="-25" dirty="0">
                <a:latin typeface="Calibri"/>
                <a:cs typeface="Calibri"/>
              </a:rPr>
              <a:t>20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100" spc="-25" dirty="0">
                <a:latin typeface="Calibri"/>
                <a:cs typeface="Calibri"/>
              </a:rPr>
              <a:t>15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100" spc="-25" dirty="0">
                <a:latin typeface="Calibri"/>
                <a:cs typeface="Calibri"/>
              </a:rPr>
              <a:t>10</a:t>
            </a:r>
            <a:endParaRPr sz="11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550"/>
              </a:spcBef>
            </a:pPr>
            <a:r>
              <a:rPr sz="1100" dirty="0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555"/>
              </a:spcBef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  <a:p>
            <a:pPr marL="402590">
              <a:lnSpc>
                <a:spcPct val="100000"/>
              </a:lnSpc>
              <a:spcBef>
                <a:spcPts val="210"/>
              </a:spcBef>
              <a:tabLst>
                <a:tab pos="948055" algn="l"/>
                <a:tab pos="1493520" algn="l"/>
                <a:tab pos="2038985" algn="l"/>
                <a:tab pos="2584450" algn="l"/>
                <a:tab pos="3129915" algn="l"/>
                <a:tab pos="3605529" algn="l"/>
              </a:tabLst>
            </a:pPr>
            <a:r>
              <a:rPr sz="1200" spc="-20" dirty="0">
                <a:latin typeface="Calibri"/>
                <a:cs typeface="Calibri"/>
              </a:rPr>
              <a:t>2010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-20" dirty="0">
                <a:latin typeface="Calibri"/>
                <a:cs typeface="Calibri"/>
              </a:rPr>
              <a:t>2011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-20" dirty="0">
                <a:latin typeface="Calibri"/>
                <a:cs typeface="Calibri"/>
              </a:rPr>
              <a:t>2012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-20" dirty="0">
                <a:latin typeface="Calibri"/>
                <a:cs typeface="Calibri"/>
              </a:rPr>
              <a:t>2013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-20" dirty="0">
                <a:latin typeface="Calibri"/>
                <a:cs typeface="Calibri"/>
              </a:rPr>
              <a:t>2014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-20" dirty="0">
                <a:latin typeface="Calibri"/>
                <a:cs typeface="Calibri"/>
              </a:rPr>
              <a:t>2015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-10" dirty="0">
                <a:latin typeface="Calibri"/>
                <a:cs typeface="Calibri"/>
              </a:rPr>
              <a:t>Human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3190" y="3824732"/>
            <a:ext cx="2219545" cy="95474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lang="el-GR" sz="1800" dirty="0">
                <a:solidFill>
                  <a:srgbClr val="4371C4"/>
                </a:solidFill>
                <a:latin typeface="Calibri"/>
                <a:cs typeface="Calibri"/>
              </a:rPr>
              <a:t>Γυναίκα που κρατά ένα κιβώτιο με μπανάνες</a:t>
            </a:r>
          </a:p>
          <a:p>
            <a:pPr marL="364490">
              <a:lnSpc>
                <a:spcPct val="100000"/>
              </a:lnSpc>
              <a:spcBef>
                <a:spcPts val="1700"/>
              </a:spcBef>
            </a:pPr>
            <a:r>
              <a:rPr sz="1100" spc="-25" dirty="0">
                <a:latin typeface="Calibri"/>
                <a:cs typeface="Calibri"/>
              </a:rPr>
              <a:t>30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197" y="1690589"/>
            <a:ext cx="2090731" cy="20907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468543" y="0"/>
                </a:lnTo>
                <a:lnTo>
                  <a:pt x="5468543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85559" y="2003484"/>
            <a:ext cx="3262641" cy="190308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indent="424180" algn="ctr">
              <a:lnSpc>
                <a:spcPts val="4700"/>
              </a:lnSpc>
              <a:spcBef>
                <a:spcPts val="740"/>
              </a:spcBef>
            </a:pPr>
            <a:r>
              <a:rPr lang="el-GR" sz="4400" dirty="0">
                <a:solidFill>
                  <a:srgbClr val="FFFFFF"/>
                </a:solidFill>
                <a:latin typeface="Calibri"/>
                <a:cs typeface="Calibri"/>
              </a:rPr>
              <a:t>Ορισμένες εφαρμογές της ΤΝ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920863" y="223519"/>
            <a:ext cx="3481070" cy="68736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indent="-67945">
              <a:lnSpc>
                <a:spcPct val="100000"/>
              </a:lnSpc>
              <a:spcBef>
                <a:spcPts val="100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Ψηφιακοί βοηθοί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Οικιακοί βοηθοί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(Alexa)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spc="-25" dirty="0">
                <a:solidFill>
                  <a:srgbClr val="001F5F"/>
                </a:solidFill>
                <a:latin typeface="Calibri"/>
                <a:cs typeface="Calibri"/>
              </a:rPr>
              <a:t>Ταξιδιωτικοί βοηθοί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(Waze)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ct val="100000"/>
              </a:lnSpc>
              <a:spcBef>
                <a:spcPts val="405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spc="-10" dirty="0">
                <a:solidFill>
                  <a:srgbClr val="001F5F"/>
                </a:solidFill>
                <a:latin typeface="Calibri"/>
                <a:cs typeface="Calibri"/>
              </a:rPr>
              <a:t>Υποστήριξη οδήγησης/ταξιδιού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39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spc="-10" dirty="0">
                <a:solidFill>
                  <a:srgbClr val="001F5F"/>
                </a:solidFill>
                <a:latin typeface="Calibri"/>
                <a:cs typeface="Calibri"/>
              </a:rPr>
              <a:t>Αυτόματος πιλότος</a:t>
            </a:r>
            <a:r>
              <a:rPr sz="15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(Tesla)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39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spc="-10" dirty="0">
                <a:solidFill>
                  <a:srgbClr val="001F5F"/>
                </a:solidFill>
                <a:latin typeface="Calibri"/>
                <a:cs typeface="Calibri"/>
              </a:rPr>
              <a:t>Εφαρμογές κοινής χρήσης οχημάτων </a:t>
            </a:r>
            <a:r>
              <a:rPr sz="1500" spc="-20" dirty="0">
                <a:solidFill>
                  <a:srgbClr val="001F5F"/>
                </a:solidFill>
                <a:latin typeface="Calibri"/>
                <a:cs typeface="Calibri"/>
              </a:rPr>
              <a:t>(Uber, Lyft)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ct val="100000"/>
              </a:lnSpc>
              <a:spcBef>
                <a:spcPts val="505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Εξυπηρέτηση πελατών </a:t>
            </a:r>
            <a:r>
              <a:rPr sz="1500" spc="-2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n-GB" sz="1500" dirty="0">
                <a:solidFill>
                  <a:srgbClr val="001F5F"/>
                </a:solidFill>
                <a:latin typeface="Calibri"/>
                <a:cs typeface="Calibri"/>
              </a:rPr>
              <a:t>Chatbots </a:t>
            </a: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εξυπηρέτησης πελατών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ct val="100000"/>
              </a:lnSpc>
              <a:spcBef>
                <a:spcPts val="409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Διαδικτυακές συστάσεις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5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Συστάσεις φίλων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(Facebook)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5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Συστάσεις αγοράς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(Amazon)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Συστάσεις ταινιών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(Netflix)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ts val="1739"/>
              </a:lnSpc>
              <a:spcBef>
                <a:spcPts val="500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Μέσα ενημέρωσης και ειδήσεις</a:t>
            </a:r>
            <a:r>
              <a:rPr sz="1500" spc="-2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39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Τοποθέτηση διαφήμισης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(Google)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Επιμέλεια ειδήσεων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ct val="100000"/>
              </a:lnSpc>
              <a:spcBef>
                <a:spcPts val="409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spc="-10" dirty="0">
                <a:solidFill>
                  <a:srgbClr val="001F5F"/>
                </a:solidFill>
                <a:latin typeface="Calibri"/>
                <a:cs typeface="Calibri"/>
              </a:rPr>
              <a:t>Ιατροφαρμακευτική περίθαλψη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Ανάλυση ιατρικών εικόνων</a:t>
            </a: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spc="-20" dirty="0">
                <a:solidFill>
                  <a:srgbClr val="001F5F"/>
                </a:solidFill>
                <a:latin typeface="Calibri"/>
                <a:cs typeface="Calibri"/>
              </a:rPr>
              <a:t>Εισήγηση σχεδίου θεραπείας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ct val="100000"/>
              </a:lnSpc>
              <a:spcBef>
                <a:spcPts val="409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Χρηματοοικονομικές υπηρεσίες: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5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Βαθμολόγηση πιστωτικού κινδύνου</a:t>
            </a:r>
            <a:endParaRPr lang="en-US"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5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Έγκριση δανείου</a:t>
            </a:r>
            <a:endParaRPr lang="en-US" sz="1500" dirty="0">
              <a:latin typeface="Calibri"/>
              <a:cs typeface="Calibri"/>
            </a:endParaRPr>
          </a:p>
          <a:p>
            <a:pPr marL="537210" lvl="1" indent="-67945">
              <a:lnSpc>
                <a:spcPct val="10000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Ανίχνευση απάτης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ts val="1750"/>
              </a:lnSpc>
              <a:spcBef>
                <a:spcPts val="480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Αγορά εργασίας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5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Ιεράρχηση βιογραφικών</a:t>
            </a:r>
            <a:endParaRPr sz="1500" dirty="0">
              <a:latin typeface="Calibri"/>
              <a:cs typeface="Calibri"/>
            </a:endParaRPr>
          </a:p>
          <a:p>
            <a:pPr marL="80010" indent="-67945">
              <a:lnSpc>
                <a:spcPts val="1750"/>
              </a:lnSpc>
              <a:spcBef>
                <a:spcPts val="500"/>
              </a:spcBef>
              <a:buSzPct val="93333"/>
              <a:buFont typeface="Arial"/>
              <a:buChar char="•"/>
              <a:tabLst>
                <a:tab pos="806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Δικαστικό σύστημα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1500" dirty="0">
              <a:latin typeface="Calibri"/>
              <a:cs typeface="Calibri"/>
            </a:endParaRPr>
          </a:p>
          <a:p>
            <a:pPr marL="537210" lvl="1" indent="-67945">
              <a:lnSpc>
                <a:spcPts val="1750"/>
              </a:lnSpc>
              <a:buSzPct val="93333"/>
              <a:buFont typeface="Arial"/>
              <a:buChar char="•"/>
              <a:tabLst>
                <a:tab pos="537845" algn="l"/>
              </a:tabLst>
            </a:pPr>
            <a:r>
              <a:rPr lang="el-GR" sz="1500" dirty="0">
                <a:solidFill>
                  <a:srgbClr val="001F5F"/>
                </a:solidFill>
                <a:latin typeface="Calibri"/>
                <a:cs typeface="Calibri"/>
              </a:rPr>
              <a:t>Πρόβλεψη υποτροπής </a:t>
            </a:r>
            <a:r>
              <a:rPr sz="1500" spc="-10" dirty="0">
                <a:solidFill>
                  <a:srgbClr val="001F5F"/>
                </a:solidFill>
                <a:latin typeface="Calibri"/>
                <a:cs typeface="Calibri"/>
              </a:rPr>
              <a:t>(Compas)</a:t>
            </a:r>
            <a:endParaRPr sz="15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574" y="4159046"/>
            <a:ext cx="4726602" cy="226606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17340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189" y="245363"/>
            <a:ext cx="11551620" cy="1248034"/>
          </a:xfrm>
          <a:prstGeom prst="rect">
            <a:avLst/>
          </a:prstGeom>
        </p:spPr>
        <p:txBody>
          <a:bodyPr vert="horz" wrap="square" lIns="0" tIns="687324" rIns="0" bIns="0" rtlCol="0">
            <a:spAutoFit/>
          </a:bodyPr>
          <a:lstStyle/>
          <a:p>
            <a:pPr marL="8300720">
              <a:lnSpc>
                <a:spcPct val="100000"/>
              </a:lnSpc>
              <a:spcBef>
                <a:spcPts val="100"/>
              </a:spcBef>
            </a:pPr>
            <a:r>
              <a:rPr lang="el-GR" dirty="0"/>
              <a:t>Περιορισμοί ΤΝ</a:t>
            </a:r>
            <a:endParaRPr spc="-3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737" y="402577"/>
            <a:ext cx="2628303" cy="14970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0507" y="4235297"/>
            <a:ext cx="3849293" cy="23148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48588" y="2321559"/>
            <a:ext cx="2934335" cy="311367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60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lang="en-GB" sz="2000" dirty="0">
                <a:latin typeface="Calibri"/>
                <a:cs typeface="Calibri"/>
              </a:rPr>
              <a:t>Narrow</a:t>
            </a:r>
            <a:r>
              <a:rPr lang="en-GB" sz="2000" spc="-75" dirty="0">
                <a:latin typeface="Calibri"/>
                <a:cs typeface="Calibri"/>
              </a:rPr>
              <a:t> </a:t>
            </a:r>
            <a:r>
              <a:rPr lang="en-GB" sz="2000" spc="-25" dirty="0">
                <a:latin typeface="Calibri"/>
                <a:cs typeface="Calibri"/>
              </a:rPr>
              <a:t>AI</a:t>
            </a:r>
            <a:endParaRPr sz="2000" dirty="0">
              <a:latin typeface="Calibri"/>
              <a:cs typeface="Calibri"/>
            </a:endParaRPr>
          </a:p>
          <a:p>
            <a:pPr marL="541655" lvl="1" indent="-72390">
              <a:lnSpc>
                <a:spcPct val="100000"/>
              </a:lnSpc>
              <a:spcBef>
                <a:spcPts val="400"/>
              </a:spcBef>
              <a:buSzPct val="93750"/>
              <a:buFont typeface="Arial"/>
              <a:buChar char="•"/>
              <a:tabLst>
                <a:tab pos="542290" algn="l"/>
              </a:tabLst>
            </a:pPr>
            <a:r>
              <a:rPr lang="el-GR" sz="1600" dirty="0">
                <a:latin typeface="Calibri"/>
                <a:cs typeface="Calibri"/>
              </a:rPr>
              <a:t>Επιλύει σωστά συγκεκριμένα προβλήματα</a:t>
            </a:r>
            <a:endParaRPr sz="1600" dirty="0">
              <a:latin typeface="Calibri"/>
              <a:cs typeface="Calibri"/>
            </a:endParaRPr>
          </a:p>
          <a:p>
            <a:pPr marL="102870" marR="476884" indent="-90805">
              <a:lnSpc>
                <a:spcPts val="2180"/>
              </a:lnSpc>
              <a:spcBef>
                <a:spcPts val="935"/>
              </a:spcBef>
              <a:buSzPct val="95000"/>
              <a:buFont typeface="Arial"/>
              <a:buChar char="•"/>
              <a:tabLst>
                <a:tab pos="240665" algn="l"/>
              </a:tabLst>
            </a:pPr>
            <a:r>
              <a:rPr lang="el-GR" sz="2000" dirty="0">
                <a:latin typeface="Calibri"/>
                <a:cs typeface="Calibri"/>
              </a:rPr>
              <a:t>Έλλειψη ανθεκτικότητας και προσαρμοστικότητας </a:t>
            </a:r>
            <a:r>
              <a:rPr sz="2000" spc="-25" dirty="0">
                <a:latin typeface="Calibri"/>
                <a:cs typeface="Calibri"/>
              </a:rPr>
              <a:t> 	</a:t>
            </a:r>
            <a:endParaRPr sz="2000" dirty="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spcBef>
                <a:spcPts val="69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lang="el-GR" sz="2000" dirty="0">
                <a:latin typeface="Calibri"/>
                <a:cs typeface="Calibri"/>
              </a:rPr>
              <a:t>Χρειάζονται πολλοί πόροι</a:t>
            </a:r>
            <a:endParaRPr sz="2000" dirty="0">
              <a:latin typeface="Calibri"/>
              <a:cs typeface="Calibri"/>
            </a:endParaRPr>
          </a:p>
          <a:p>
            <a:pPr marL="541655" lvl="1" indent="-72390">
              <a:lnSpc>
                <a:spcPct val="100000"/>
              </a:lnSpc>
              <a:spcBef>
                <a:spcPts val="400"/>
              </a:spcBef>
              <a:buSzPct val="93750"/>
              <a:buFont typeface="Arial"/>
              <a:buChar char="•"/>
              <a:tabLst>
                <a:tab pos="542290" algn="l"/>
              </a:tabLst>
            </a:pPr>
            <a:r>
              <a:rPr lang="el-GR" sz="1600" dirty="0">
                <a:latin typeface="Calibri"/>
                <a:cs typeface="Calibri"/>
              </a:rPr>
              <a:t>Δεδομένα και υπολογιστική ισχύς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2319" y="6230111"/>
            <a:ext cx="1097279" cy="6248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8964" y="2658313"/>
            <a:ext cx="4764507" cy="119385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0660" y="243243"/>
            <a:ext cx="11819890" cy="4535805"/>
            <a:chOff x="100660" y="243243"/>
            <a:chExt cx="11819890" cy="4535805"/>
          </a:xfrm>
        </p:grpSpPr>
        <p:sp>
          <p:nvSpPr>
            <p:cNvPr id="9" name="object 9"/>
            <p:cNvSpPr/>
            <p:nvPr/>
          </p:nvSpPr>
          <p:spPr>
            <a:xfrm>
              <a:off x="8017268" y="1952625"/>
              <a:ext cx="3903345" cy="0"/>
            </a:xfrm>
            <a:custGeom>
              <a:avLst/>
              <a:gdLst/>
              <a:ahLst/>
              <a:cxnLst/>
              <a:rect l="l" t="t" r="r" b="b"/>
              <a:pathLst>
                <a:path w="3903345">
                  <a:moveTo>
                    <a:pt x="0" y="0"/>
                  </a:moveTo>
                  <a:lnTo>
                    <a:pt x="3903167" y="0"/>
                  </a:lnTo>
                </a:path>
              </a:pathLst>
            </a:custGeom>
            <a:ln w="28575">
              <a:solidFill>
                <a:srgbClr val="43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7194" y="243243"/>
              <a:ext cx="5153718" cy="19129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60" y="2083295"/>
              <a:ext cx="3295396" cy="269528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671313" y="3717035"/>
            <a:ext cx="5511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371C4"/>
                </a:solidFill>
                <a:latin typeface="Calibri"/>
                <a:cs typeface="Calibri"/>
              </a:rPr>
              <a:t>Struzzo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0226" y="3717035"/>
            <a:ext cx="7829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371C4"/>
                </a:solidFill>
                <a:latin typeface="Calibri"/>
                <a:cs typeface="Calibri"/>
              </a:rPr>
              <a:t>Cassaforte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9951" y="3660140"/>
            <a:ext cx="67437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solidFill>
                  <a:srgbClr val="4371C4"/>
                </a:solidFill>
                <a:latin typeface="Calibri"/>
                <a:cs typeface="Calibri"/>
              </a:rPr>
              <a:t>Negozio</a:t>
            </a:r>
            <a:r>
              <a:rPr sz="1200" spc="-35" dirty="0">
                <a:solidFill>
                  <a:srgbClr val="4371C4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4371C4"/>
                </a:solidFill>
                <a:latin typeface="Calibri"/>
                <a:cs typeface="Calibri"/>
              </a:rPr>
              <a:t>di </a:t>
            </a:r>
            <a:r>
              <a:rPr sz="1200" spc="-10" dirty="0">
                <a:solidFill>
                  <a:srgbClr val="4371C4"/>
                </a:solidFill>
                <a:latin typeface="Calibri"/>
                <a:cs typeface="Calibri"/>
              </a:rPr>
              <a:t>scarpe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02605" y="3710940"/>
            <a:ext cx="102044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371C4"/>
                </a:solidFill>
                <a:latin typeface="Calibri"/>
                <a:cs typeface="Calibri"/>
              </a:rPr>
              <a:t>Aspirapolvere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33" y="1185164"/>
            <a:ext cx="2814955" cy="1573508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0"/>
              </a:spcBef>
            </a:pPr>
            <a:r>
              <a:rPr lang="el-GR" spc="-10" dirty="0"/>
              <a:t>Ηθικά ζητήματα</a:t>
            </a:r>
            <a:r>
              <a:rPr spc="-10" dirty="0"/>
              <a:t>-</a:t>
            </a:r>
            <a:r>
              <a:rPr spc="-50" dirty="0"/>
              <a:t> </a:t>
            </a:r>
            <a:r>
              <a:rPr lang="el-GR" spc="-10" dirty="0"/>
              <a:t>παραδείγματα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7706321" y="2994520"/>
            <a:ext cx="1955800" cy="3115945"/>
          </a:xfrm>
          <a:custGeom>
            <a:avLst/>
            <a:gdLst/>
            <a:ahLst/>
            <a:cxnLst/>
            <a:rect l="l" t="t" r="r" b="b"/>
            <a:pathLst>
              <a:path w="1955800" h="3115945">
                <a:moveTo>
                  <a:pt x="0" y="3115564"/>
                </a:moveTo>
                <a:lnTo>
                  <a:pt x="1955406" y="3115564"/>
                </a:lnTo>
                <a:lnTo>
                  <a:pt x="1955406" y="0"/>
                </a:lnTo>
                <a:lnTo>
                  <a:pt x="0" y="0"/>
                </a:lnTo>
                <a:lnTo>
                  <a:pt x="0" y="3115564"/>
                </a:lnTo>
                <a:close/>
              </a:path>
            </a:pathLst>
          </a:custGeom>
          <a:solidFill>
            <a:srgbClr val="006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6495" y="3114547"/>
            <a:ext cx="1635125" cy="103759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88300"/>
              </a:lnSpc>
              <a:spcBef>
                <a:spcPts val="434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Chatbot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exhibited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racist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speech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6280" y="2994520"/>
            <a:ext cx="1935480" cy="3115945"/>
          </a:xfrm>
          <a:custGeom>
            <a:avLst/>
            <a:gdLst/>
            <a:ahLst/>
            <a:cxnLst/>
            <a:rect l="l" t="t" r="r" b="b"/>
            <a:pathLst>
              <a:path w="1935479" h="3115945">
                <a:moveTo>
                  <a:pt x="0" y="3115564"/>
                </a:moveTo>
                <a:lnTo>
                  <a:pt x="1934921" y="3115564"/>
                </a:lnTo>
                <a:lnTo>
                  <a:pt x="1934921" y="0"/>
                </a:lnTo>
                <a:lnTo>
                  <a:pt x="0" y="0"/>
                </a:lnTo>
                <a:lnTo>
                  <a:pt x="0" y="3115564"/>
                </a:lnTo>
                <a:close/>
              </a:path>
            </a:pathLst>
          </a:custGeom>
          <a:solidFill>
            <a:srgbClr val="051E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56450" y="3127755"/>
            <a:ext cx="1431925" cy="7112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0600"/>
              </a:lnSpc>
              <a:spcBef>
                <a:spcPts val="28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Gender-biased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Apple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credit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card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approval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88930" y="5740400"/>
            <a:ext cx="4508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dirty="0">
                <a:solidFill>
                  <a:srgbClr val="898989"/>
                </a:solidFill>
                <a:latin typeface="Calibri"/>
                <a:cs typeface="Calibri"/>
              </a:rPr>
              <a:t>7</a:t>
            </a:r>
            <a:endParaRPr sz="3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21201" y="2994520"/>
            <a:ext cx="1970405" cy="3115945"/>
          </a:xfrm>
          <a:custGeom>
            <a:avLst/>
            <a:gdLst/>
            <a:ahLst/>
            <a:cxnLst/>
            <a:rect l="l" t="t" r="r" b="b"/>
            <a:pathLst>
              <a:path w="1970404" h="3115945">
                <a:moveTo>
                  <a:pt x="0" y="3115564"/>
                </a:moveTo>
                <a:lnTo>
                  <a:pt x="1969782" y="3115564"/>
                </a:lnTo>
                <a:lnTo>
                  <a:pt x="1969782" y="0"/>
                </a:lnTo>
                <a:lnTo>
                  <a:pt x="0" y="0"/>
                </a:lnTo>
                <a:lnTo>
                  <a:pt x="0" y="3115564"/>
                </a:lnTo>
                <a:close/>
              </a:path>
            </a:pathLst>
          </a:custGeom>
          <a:solidFill>
            <a:srgbClr val="042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91366" y="3113532"/>
            <a:ext cx="1651635" cy="88836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just">
              <a:lnSpc>
                <a:spcPct val="91500"/>
              </a:lnSpc>
              <a:spcBef>
                <a:spcPts val="30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Discrimination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ride-sharing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dynamic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pricing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90984" y="2994520"/>
            <a:ext cx="2013585" cy="3115945"/>
          </a:xfrm>
          <a:custGeom>
            <a:avLst/>
            <a:gdLst/>
            <a:ahLst/>
            <a:cxnLst/>
            <a:rect l="l" t="t" r="r" b="b"/>
            <a:pathLst>
              <a:path w="2013584" h="3115945">
                <a:moveTo>
                  <a:pt x="2013546" y="3115564"/>
                </a:moveTo>
                <a:lnTo>
                  <a:pt x="0" y="3115564"/>
                </a:lnTo>
                <a:lnTo>
                  <a:pt x="0" y="0"/>
                </a:lnTo>
                <a:lnTo>
                  <a:pt x="2013546" y="0"/>
                </a:lnTo>
                <a:lnTo>
                  <a:pt x="2013546" y="3115564"/>
                </a:lnTo>
                <a:close/>
              </a:path>
            </a:pathLst>
          </a:custGeom>
          <a:solidFill>
            <a:srgbClr val="044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61154" y="3114547"/>
            <a:ext cx="1503680" cy="136969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ct val="89200"/>
              </a:lnSpc>
              <a:spcBef>
                <a:spcPts val="409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Gender- biased recruitment software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73694" y="2994520"/>
            <a:ext cx="9779635" cy="3115945"/>
            <a:chOff x="1873694" y="2994520"/>
            <a:chExt cx="9779635" cy="311594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3694" y="4775208"/>
              <a:ext cx="493318" cy="5535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706" y="4571620"/>
              <a:ext cx="986662" cy="11070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73706" y="5016703"/>
              <a:ext cx="2652395" cy="187325"/>
            </a:xfrm>
            <a:custGeom>
              <a:avLst/>
              <a:gdLst/>
              <a:ahLst/>
              <a:cxnLst/>
              <a:rect l="l" t="t" r="r" b="b"/>
              <a:pathLst>
                <a:path w="2652395" h="187325">
                  <a:moveTo>
                    <a:pt x="147142" y="56159"/>
                  </a:moveTo>
                  <a:lnTo>
                    <a:pt x="91033" y="56159"/>
                  </a:lnTo>
                  <a:lnTo>
                    <a:pt x="91033" y="0"/>
                  </a:lnTo>
                  <a:lnTo>
                    <a:pt x="56159" y="0"/>
                  </a:lnTo>
                  <a:lnTo>
                    <a:pt x="56159" y="56159"/>
                  </a:lnTo>
                  <a:lnTo>
                    <a:pt x="0" y="56159"/>
                  </a:lnTo>
                  <a:lnTo>
                    <a:pt x="0" y="109931"/>
                  </a:lnTo>
                  <a:lnTo>
                    <a:pt x="56159" y="109931"/>
                  </a:lnTo>
                  <a:lnTo>
                    <a:pt x="56159" y="166039"/>
                  </a:lnTo>
                  <a:lnTo>
                    <a:pt x="91033" y="166039"/>
                  </a:lnTo>
                  <a:lnTo>
                    <a:pt x="91033" y="109931"/>
                  </a:lnTo>
                  <a:lnTo>
                    <a:pt x="147142" y="109931"/>
                  </a:lnTo>
                  <a:lnTo>
                    <a:pt x="147142" y="56159"/>
                  </a:lnTo>
                  <a:close/>
                </a:path>
                <a:path w="2652395" h="187325">
                  <a:moveTo>
                    <a:pt x="2652026" y="77241"/>
                  </a:moveTo>
                  <a:lnTo>
                    <a:pt x="2595867" y="77241"/>
                  </a:lnTo>
                  <a:lnTo>
                    <a:pt x="2595867" y="21082"/>
                  </a:lnTo>
                  <a:lnTo>
                    <a:pt x="2561031" y="21082"/>
                  </a:lnTo>
                  <a:lnTo>
                    <a:pt x="2561031" y="77241"/>
                  </a:lnTo>
                  <a:lnTo>
                    <a:pt x="2504884" y="77241"/>
                  </a:lnTo>
                  <a:lnTo>
                    <a:pt x="2504884" y="131013"/>
                  </a:lnTo>
                  <a:lnTo>
                    <a:pt x="2561031" y="131013"/>
                  </a:lnTo>
                  <a:lnTo>
                    <a:pt x="2561031" y="187172"/>
                  </a:lnTo>
                  <a:lnTo>
                    <a:pt x="2595867" y="187172"/>
                  </a:lnTo>
                  <a:lnTo>
                    <a:pt x="2595867" y="131013"/>
                  </a:lnTo>
                  <a:lnTo>
                    <a:pt x="2652026" y="131013"/>
                  </a:lnTo>
                  <a:lnTo>
                    <a:pt x="2652026" y="77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4998" y="4968125"/>
              <a:ext cx="486257" cy="38656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9778" y="5020018"/>
              <a:ext cx="958799" cy="2291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5718" y="4992799"/>
              <a:ext cx="1085339" cy="3670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4111" y="4909207"/>
              <a:ext cx="1591614" cy="38104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61728" y="2994520"/>
              <a:ext cx="1991995" cy="3115945"/>
            </a:xfrm>
            <a:custGeom>
              <a:avLst/>
              <a:gdLst/>
              <a:ahLst/>
              <a:cxnLst/>
              <a:rect l="l" t="t" r="r" b="b"/>
              <a:pathLst>
                <a:path w="1991995" h="3115945">
                  <a:moveTo>
                    <a:pt x="1991372" y="3115564"/>
                  </a:moveTo>
                  <a:lnTo>
                    <a:pt x="0" y="3115564"/>
                  </a:lnTo>
                  <a:lnTo>
                    <a:pt x="0" y="0"/>
                  </a:lnTo>
                  <a:lnTo>
                    <a:pt x="1991372" y="0"/>
                  </a:lnTo>
                  <a:lnTo>
                    <a:pt x="1991372" y="3115564"/>
                  </a:lnTo>
                  <a:close/>
                </a:path>
              </a:pathLst>
            </a:custGeom>
            <a:solidFill>
              <a:srgbClr val="044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491861" y="5727191"/>
            <a:ext cx="4552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Calibri"/>
                <a:cs typeface="Calibri"/>
              </a:rPr>
              <a:t>IBM</a:t>
            </a:r>
            <a:r>
              <a:rPr sz="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31927" y="3114547"/>
            <a:ext cx="1419860" cy="13696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217170">
              <a:lnSpc>
                <a:spcPts val="2590"/>
              </a:lnSpc>
              <a:spcBef>
                <a:spcPts val="425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Unethical usage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33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personal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50"/>
              </a:lnSpc>
            </a:pP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898921" y="4895856"/>
            <a:ext cx="1551940" cy="443230"/>
            <a:chOff x="9898921" y="4895856"/>
            <a:chExt cx="1551940" cy="44323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98921" y="4895856"/>
              <a:ext cx="394670" cy="4428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365982" y="5034254"/>
              <a:ext cx="147320" cy="166370"/>
            </a:xfrm>
            <a:custGeom>
              <a:avLst/>
              <a:gdLst/>
              <a:ahLst/>
              <a:cxnLst/>
              <a:rect l="l" t="t" r="r" b="b"/>
              <a:pathLst>
                <a:path w="147320" h="166370">
                  <a:moveTo>
                    <a:pt x="147142" y="56108"/>
                  </a:moveTo>
                  <a:lnTo>
                    <a:pt x="91033" y="56108"/>
                  </a:lnTo>
                  <a:lnTo>
                    <a:pt x="91033" y="0"/>
                  </a:lnTo>
                  <a:lnTo>
                    <a:pt x="56159" y="0"/>
                  </a:lnTo>
                  <a:lnTo>
                    <a:pt x="56159" y="56108"/>
                  </a:lnTo>
                  <a:lnTo>
                    <a:pt x="0" y="56108"/>
                  </a:lnTo>
                  <a:lnTo>
                    <a:pt x="0" y="109893"/>
                  </a:lnTo>
                  <a:lnTo>
                    <a:pt x="56159" y="109893"/>
                  </a:lnTo>
                  <a:lnTo>
                    <a:pt x="56159" y="166052"/>
                  </a:lnTo>
                  <a:lnTo>
                    <a:pt x="91033" y="166052"/>
                  </a:lnTo>
                  <a:lnTo>
                    <a:pt x="91033" y="109893"/>
                  </a:lnTo>
                  <a:lnTo>
                    <a:pt x="147142" y="109893"/>
                  </a:lnTo>
                  <a:lnTo>
                    <a:pt x="147142" y="56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94873" y="4895858"/>
              <a:ext cx="855662" cy="4293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598" y="3011931"/>
            <a:ext cx="3903979" cy="26135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4900"/>
              </a:lnSpc>
              <a:spcBef>
                <a:spcPts val="780"/>
              </a:spcBef>
            </a:pPr>
            <a:r>
              <a:rPr lang="el-GR" sz="4600" dirty="0">
                <a:latin typeface="Calibri"/>
                <a:cs typeface="Calibri"/>
              </a:rPr>
              <a:t>Μπορούμε να εμπιστευτούμε τις αποφάσεις της ΤΝ;</a:t>
            </a:r>
            <a:endParaRPr sz="4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1746" y="1203578"/>
            <a:ext cx="5934417" cy="44508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312" y="471932"/>
            <a:ext cx="38680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5400" dirty="0"/>
              <a:t>Ηθική της ΤΝ</a:t>
            </a:r>
            <a:endParaRPr sz="5400"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6364" cy="6858000"/>
          </a:xfrm>
          <a:custGeom>
            <a:avLst/>
            <a:gdLst/>
            <a:ahLst/>
            <a:cxnLst/>
            <a:rect l="l" t="t" r="r" b="b"/>
            <a:pathLst>
              <a:path w="126364" h="6858000">
                <a:moveTo>
                  <a:pt x="12611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6111" y="0"/>
                </a:lnTo>
                <a:lnTo>
                  <a:pt x="126111" y="6858000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72"/>
            <a:ext cx="1015989" cy="60958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54520" y="2136571"/>
            <a:ext cx="1495425" cy="1495425"/>
            <a:chOff x="454520" y="2136571"/>
            <a:chExt cx="1495425" cy="1495425"/>
          </a:xfrm>
        </p:grpSpPr>
        <p:sp>
          <p:nvSpPr>
            <p:cNvPr id="6" name="object 6"/>
            <p:cNvSpPr/>
            <p:nvPr/>
          </p:nvSpPr>
          <p:spPr>
            <a:xfrm>
              <a:off x="454520" y="2136571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20" y="1494840"/>
                  </a:moveTo>
                  <a:lnTo>
                    <a:pt x="700151" y="1493370"/>
                  </a:lnTo>
                  <a:lnTo>
                    <a:pt x="653663" y="1489017"/>
                  </a:lnTo>
                  <a:lnTo>
                    <a:pt x="608044" y="1481869"/>
                  </a:lnTo>
                  <a:lnTo>
                    <a:pt x="563382" y="1472014"/>
                  </a:lnTo>
                  <a:lnTo>
                    <a:pt x="519763" y="1459539"/>
                  </a:lnTo>
                  <a:lnTo>
                    <a:pt x="477277" y="1444532"/>
                  </a:lnTo>
                  <a:lnTo>
                    <a:pt x="436009" y="1427080"/>
                  </a:lnTo>
                  <a:lnTo>
                    <a:pt x="396049" y="1407271"/>
                  </a:lnTo>
                  <a:lnTo>
                    <a:pt x="357482" y="1385192"/>
                  </a:lnTo>
                  <a:lnTo>
                    <a:pt x="320397" y="1360931"/>
                  </a:lnTo>
                  <a:lnTo>
                    <a:pt x="284882" y="1334575"/>
                  </a:lnTo>
                  <a:lnTo>
                    <a:pt x="251023" y="1306213"/>
                  </a:lnTo>
                  <a:lnTo>
                    <a:pt x="218909" y="1275930"/>
                  </a:lnTo>
                  <a:lnTo>
                    <a:pt x="188627" y="1243816"/>
                  </a:lnTo>
                  <a:lnTo>
                    <a:pt x="160265" y="1209958"/>
                  </a:lnTo>
                  <a:lnTo>
                    <a:pt x="133909" y="1174442"/>
                  </a:lnTo>
                  <a:lnTo>
                    <a:pt x="109648" y="1137358"/>
                  </a:lnTo>
                  <a:lnTo>
                    <a:pt x="87569" y="1098791"/>
                  </a:lnTo>
                  <a:lnTo>
                    <a:pt x="67760" y="1058831"/>
                  </a:lnTo>
                  <a:lnTo>
                    <a:pt x="50308" y="1017563"/>
                  </a:lnTo>
                  <a:lnTo>
                    <a:pt x="35301" y="975076"/>
                  </a:lnTo>
                  <a:lnTo>
                    <a:pt x="22826" y="931458"/>
                  </a:lnTo>
                  <a:lnTo>
                    <a:pt x="12971" y="886796"/>
                  </a:lnTo>
                  <a:lnTo>
                    <a:pt x="5823" y="841177"/>
                  </a:lnTo>
                  <a:lnTo>
                    <a:pt x="1470" y="794689"/>
                  </a:lnTo>
                  <a:lnTo>
                    <a:pt x="0" y="747420"/>
                  </a:lnTo>
                  <a:lnTo>
                    <a:pt x="1470" y="700151"/>
                  </a:lnTo>
                  <a:lnTo>
                    <a:pt x="5823" y="653663"/>
                  </a:lnTo>
                  <a:lnTo>
                    <a:pt x="12971" y="608044"/>
                  </a:lnTo>
                  <a:lnTo>
                    <a:pt x="22826" y="563382"/>
                  </a:lnTo>
                  <a:lnTo>
                    <a:pt x="35301" y="519763"/>
                  </a:lnTo>
                  <a:lnTo>
                    <a:pt x="50308" y="477277"/>
                  </a:lnTo>
                  <a:lnTo>
                    <a:pt x="67760" y="436009"/>
                  </a:lnTo>
                  <a:lnTo>
                    <a:pt x="87569" y="396049"/>
                  </a:lnTo>
                  <a:lnTo>
                    <a:pt x="109648" y="357482"/>
                  </a:lnTo>
                  <a:lnTo>
                    <a:pt x="133909" y="320397"/>
                  </a:lnTo>
                  <a:lnTo>
                    <a:pt x="160265" y="284882"/>
                  </a:lnTo>
                  <a:lnTo>
                    <a:pt x="188627" y="251023"/>
                  </a:lnTo>
                  <a:lnTo>
                    <a:pt x="218909" y="218909"/>
                  </a:lnTo>
                  <a:lnTo>
                    <a:pt x="251023" y="188627"/>
                  </a:lnTo>
                  <a:lnTo>
                    <a:pt x="284882" y="160265"/>
                  </a:lnTo>
                  <a:lnTo>
                    <a:pt x="320397" y="133909"/>
                  </a:lnTo>
                  <a:lnTo>
                    <a:pt x="357482" y="109648"/>
                  </a:lnTo>
                  <a:lnTo>
                    <a:pt x="396049" y="87569"/>
                  </a:lnTo>
                  <a:lnTo>
                    <a:pt x="436009" y="67760"/>
                  </a:lnTo>
                  <a:lnTo>
                    <a:pt x="477277" y="50308"/>
                  </a:lnTo>
                  <a:lnTo>
                    <a:pt x="519763" y="35301"/>
                  </a:lnTo>
                  <a:lnTo>
                    <a:pt x="563382" y="22826"/>
                  </a:lnTo>
                  <a:lnTo>
                    <a:pt x="608044" y="12971"/>
                  </a:lnTo>
                  <a:lnTo>
                    <a:pt x="653663" y="5823"/>
                  </a:lnTo>
                  <a:lnTo>
                    <a:pt x="700151" y="1470"/>
                  </a:lnTo>
                  <a:lnTo>
                    <a:pt x="747420" y="0"/>
                  </a:lnTo>
                  <a:lnTo>
                    <a:pt x="794689" y="1470"/>
                  </a:lnTo>
                  <a:lnTo>
                    <a:pt x="841178" y="5823"/>
                  </a:lnTo>
                  <a:lnTo>
                    <a:pt x="886797" y="12971"/>
                  </a:lnTo>
                  <a:lnTo>
                    <a:pt x="931461" y="22826"/>
                  </a:lnTo>
                  <a:lnTo>
                    <a:pt x="975080" y="35301"/>
                  </a:lnTo>
                  <a:lnTo>
                    <a:pt x="1017568" y="50308"/>
                  </a:lnTo>
                  <a:lnTo>
                    <a:pt x="1058837" y="67760"/>
                  </a:lnTo>
                  <a:lnTo>
                    <a:pt x="1098800" y="87569"/>
                  </a:lnTo>
                  <a:lnTo>
                    <a:pt x="1137368" y="109648"/>
                  </a:lnTo>
                  <a:lnTo>
                    <a:pt x="1174455" y="133909"/>
                  </a:lnTo>
                  <a:lnTo>
                    <a:pt x="1209973" y="160265"/>
                  </a:lnTo>
                  <a:lnTo>
                    <a:pt x="1243833" y="188627"/>
                  </a:lnTo>
                  <a:lnTo>
                    <a:pt x="1275949" y="218909"/>
                  </a:lnTo>
                  <a:lnTo>
                    <a:pt x="1306234" y="251023"/>
                  </a:lnTo>
                  <a:lnTo>
                    <a:pt x="1334599" y="284882"/>
                  </a:lnTo>
                  <a:lnTo>
                    <a:pt x="1360956" y="320397"/>
                  </a:lnTo>
                  <a:lnTo>
                    <a:pt x="1385219" y="357482"/>
                  </a:lnTo>
                  <a:lnTo>
                    <a:pt x="1407300" y="396049"/>
                  </a:lnTo>
                  <a:lnTo>
                    <a:pt x="1427111" y="436009"/>
                  </a:lnTo>
                  <a:lnTo>
                    <a:pt x="1444565" y="477277"/>
                  </a:lnTo>
                  <a:lnTo>
                    <a:pt x="1459574" y="519763"/>
                  </a:lnTo>
                  <a:lnTo>
                    <a:pt x="1472050" y="563382"/>
                  </a:lnTo>
                  <a:lnTo>
                    <a:pt x="1481906" y="608044"/>
                  </a:lnTo>
                  <a:lnTo>
                    <a:pt x="1489054" y="653663"/>
                  </a:lnTo>
                  <a:lnTo>
                    <a:pt x="1493408" y="700151"/>
                  </a:lnTo>
                  <a:lnTo>
                    <a:pt x="1494878" y="747420"/>
                  </a:lnTo>
                  <a:lnTo>
                    <a:pt x="1493408" y="794689"/>
                  </a:lnTo>
                  <a:lnTo>
                    <a:pt x="1489054" y="841177"/>
                  </a:lnTo>
                  <a:lnTo>
                    <a:pt x="1481906" y="886796"/>
                  </a:lnTo>
                  <a:lnTo>
                    <a:pt x="1472050" y="931458"/>
                  </a:lnTo>
                  <a:lnTo>
                    <a:pt x="1459574" y="975076"/>
                  </a:lnTo>
                  <a:lnTo>
                    <a:pt x="1444565" y="1017563"/>
                  </a:lnTo>
                  <a:lnTo>
                    <a:pt x="1427111" y="1058831"/>
                  </a:lnTo>
                  <a:lnTo>
                    <a:pt x="1407300" y="1098791"/>
                  </a:lnTo>
                  <a:lnTo>
                    <a:pt x="1385219" y="1137358"/>
                  </a:lnTo>
                  <a:lnTo>
                    <a:pt x="1360956" y="1174442"/>
                  </a:lnTo>
                  <a:lnTo>
                    <a:pt x="1334599" y="1209958"/>
                  </a:lnTo>
                  <a:lnTo>
                    <a:pt x="1306234" y="1243816"/>
                  </a:lnTo>
                  <a:lnTo>
                    <a:pt x="1275949" y="1275930"/>
                  </a:lnTo>
                  <a:lnTo>
                    <a:pt x="1243833" y="1306213"/>
                  </a:lnTo>
                  <a:lnTo>
                    <a:pt x="1209973" y="1334575"/>
                  </a:lnTo>
                  <a:lnTo>
                    <a:pt x="1174455" y="1360931"/>
                  </a:lnTo>
                  <a:lnTo>
                    <a:pt x="1137368" y="1385192"/>
                  </a:lnTo>
                  <a:lnTo>
                    <a:pt x="1098800" y="1407271"/>
                  </a:lnTo>
                  <a:lnTo>
                    <a:pt x="1058837" y="1427080"/>
                  </a:lnTo>
                  <a:lnTo>
                    <a:pt x="1017568" y="1444532"/>
                  </a:lnTo>
                  <a:lnTo>
                    <a:pt x="975080" y="1459539"/>
                  </a:lnTo>
                  <a:lnTo>
                    <a:pt x="931461" y="1472014"/>
                  </a:lnTo>
                  <a:lnTo>
                    <a:pt x="886797" y="1481869"/>
                  </a:lnTo>
                  <a:lnTo>
                    <a:pt x="841178" y="1489017"/>
                  </a:lnTo>
                  <a:lnTo>
                    <a:pt x="794689" y="1493370"/>
                  </a:lnTo>
                  <a:lnTo>
                    <a:pt x="747420" y="1494840"/>
                  </a:lnTo>
                  <a:close/>
                </a:path>
              </a:pathLst>
            </a:custGeom>
            <a:solidFill>
              <a:srgbClr val="ED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096" y="2447543"/>
              <a:ext cx="868680" cy="87172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257011" y="2711703"/>
            <a:ext cx="298323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00" dirty="0">
                <a:latin typeface="Calibri"/>
                <a:cs typeface="Calibri"/>
              </a:rPr>
              <a:t>Διεπιστημονικός τομέας σπουδών</a:t>
            </a:r>
            <a:endParaRPr sz="19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07302" y="2136571"/>
            <a:ext cx="1495425" cy="1495425"/>
            <a:chOff x="6407302" y="2136571"/>
            <a:chExt cx="1495425" cy="1495425"/>
          </a:xfrm>
        </p:grpSpPr>
        <p:sp>
          <p:nvSpPr>
            <p:cNvPr id="10" name="object 10"/>
            <p:cNvSpPr/>
            <p:nvPr/>
          </p:nvSpPr>
          <p:spPr>
            <a:xfrm>
              <a:off x="6407302" y="2136571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07" y="1494840"/>
                  </a:moveTo>
                  <a:lnTo>
                    <a:pt x="700138" y="1493370"/>
                  </a:lnTo>
                  <a:lnTo>
                    <a:pt x="653650" y="1489017"/>
                  </a:lnTo>
                  <a:lnTo>
                    <a:pt x="608032" y="1481869"/>
                  </a:lnTo>
                  <a:lnTo>
                    <a:pt x="563370" y="1472014"/>
                  </a:lnTo>
                  <a:lnTo>
                    <a:pt x="519752" y="1459539"/>
                  </a:lnTo>
                  <a:lnTo>
                    <a:pt x="477266" y="1444532"/>
                  </a:lnTo>
                  <a:lnTo>
                    <a:pt x="435999" y="1427080"/>
                  </a:lnTo>
                  <a:lnTo>
                    <a:pt x="396039" y="1407271"/>
                  </a:lnTo>
                  <a:lnTo>
                    <a:pt x="357473" y="1385192"/>
                  </a:lnTo>
                  <a:lnTo>
                    <a:pt x="320389" y="1360931"/>
                  </a:lnTo>
                  <a:lnTo>
                    <a:pt x="284874" y="1334575"/>
                  </a:lnTo>
                  <a:lnTo>
                    <a:pt x="251016" y="1306213"/>
                  </a:lnTo>
                  <a:lnTo>
                    <a:pt x="218903" y="1275930"/>
                  </a:lnTo>
                  <a:lnTo>
                    <a:pt x="188622" y="1243816"/>
                  </a:lnTo>
                  <a:lnTo>
                    <a:pt x="160260" y="1209958"/>
                  </a:lnTo>
                  <a:lnTo>
                    <a:pt x="133905" y="1174442"/>
                  </a:lnTo>
                  <a:lnTo>
                    <a:pt x="109645" y="1137358"/>
                  </a:lnTo>
                  <a:lnTo>
                    <a:pt x="87566" y="1098791"/>
                  </a:lnTo>
                  <a:lnTo>
                    <a:pt x="67758" y="1058831"/>
                  </a:lnTo>
                  <a:lnTo>
                    <a:pt x="50306" y="1017563"/>
                  </a:lnTo>
                  <a:lnTo>
                    <a:pt x="35299" y="975076"/>
                  </a:lnTo>
                  <a:lnTo>
                    <a:pt x="22825" y="931458"/>
                  </a:lnTo>
                  <a:lnTo>
                    <a:pt x="12970" y="886796"/>
                  </a:lnTo>
                  <a:lnTo>
                    <a:pt x="5823" y="841177"/>
                  </a:lnTo>
                  <a:lnTo>
                    <a:pt x="1470" y="794689"/>
                  </a:lnTo>
                  <a:lnTo>
                    <a:pt x="0" y="747420"/>
                  </a:lnTo>
                  <a:lnTo>
                    <a:pt x="1470" y="700151"/>
                  </a:lnTo>
                  <a:lnTo>
                    <a:pt x="5823" y="653663"/>
                  </a:lnTo>
                  <a:lnTo>
                    <a:pt x="12970" y="608044"/>
                  </a:lnTo>
                  <a:lnTo>
                    <a:pt x="22825" y="563382"/>
                  </a:lnTo>
                  <a:lnTo>
                    <a:pt x="35299" y="519763"/>
                  </a:lnTo>
                  <a:lnTo>
                    <a:pt x="50306" y="477277"/>
                  </a:lnTo>
                  <a:lnTo>
                    <a:pt x="67758" y="436009"/>
                  </a:lnTo>
                  <a:lnTo>
                    <a:pt x="87566" y="396049"/>
                  </a:lnTo>
                  <a:lnTo>
                    <a:pt x="109645" y="357482"/>
                  </a:lnTo>
                  <a:lnTo>
                    <a:pt x="133905" y="320397"/>
                  </a:lnTo>
                  <a:lnTo>
                    <a:pt x="160260" y="284882"/>
                  </a:lnTo>
                  <a:lnTo>
                    <a:pt x="188622" y="251023"/>
                  </a:lnTo>
                  <a:lnTo>
                    <a:pt x="218903" y="218909"/>
                  </a:lnTo>
                  <a:lnTo>
                    <a:pt x="251016" y="188627"/>
                  </a:lnTo>
                  <a:lnTo>
                    <a:pt x="284874" y="160265"/>
                  </a:lnTo>
                  <a:lnTo>
                    <a:pt x="320389" y="133909"/>
                  </a:lnTo>
                  <a:lnTo>
                    <a:pt x="357473" y="109648"/>
                  </a:lnTo>
                  <a:lnTo>
                    <a:pt x="396039" y="87569"/>
                  </a:lnTo>
                  <a:lnTo>
                    <a:pt x="435999" y="67760"/>
                  </a:lnTo>
                  <a:lnTo>
                    <a:pt x="477266" y="50308"/>
                  </a:lnTo>
                  <a:lnTo>
                    <a:pt x="519752" y="35301"/>
                  </a:lnTo>
                  <a:lnTo>
                    <a:pt x="563370" y="22826"/>
                  </a:lnTo>
                  <a:lnTo>
                    <a:pt x="608032" y="12971"/>
                  </a:lnTo>
                  <a:lnTo>
                    <a:pt x="653650" y="5823"/>
                  </a:lnTo>
                  <a:lnTo>
                    <a:pt x="700138" y="1470"/>
                  </a:lnTo>
                  <a:lnTo>
                    <a:pt x="747407" y="0"/>
                  </a:lnTo>
                  <a:lnTo>
                    <a:pt x="794677" y="1470"/>
                  </a:lnTo>
                  <a:lnTo>
                    <a:pt x="841165" y="5823"/>
                  </a:lnTo>
                  <a:lnTo>
                    <a:pt x="886785" y="12971"/>
                  </a:lnTo>
                  <a:lnTo>
                    <a:pt x="931449" y="22826"/>
                  </a:lnTo>
                  <a:lnTo>
                    <a:pt x="975069" y="35301"/>
                  </a:lnTo>
                  <a:lnTo>
                    <a:pt x="1017557" y="50308"/>
                  </a:lnTo>
                  <a:lnTo>
                    <a:pt x="1058827" y="67760"/>
                  </a:lnTo>
                  <a:lnTo>
                    <a:pt x="1098790" y="87569"/>
                  </a:lnTo>
                  <a:lnTo>
                    <a:pt x="1137359" y="109648"/>
                  </a:lnTo>
                  <a:lnTo>
                    <a:pt x="1174447" y="133909"/>
                  </a:lnTo>
                  <a:lnTo>
                    <a:pt x="1209965" y="160265"/>
                  </a:lnTo>
                  <a:lnTo>
                    <a:pt x="1243826" y="188627"/>
                  </a:lnTo>
                  <a:lnTo>
                    <a:pt x="1275943" y="218909"/>
                  </a:lnTo>
                  <a:lnTo>
                    <a:pt x="1306228" y="251023"/>
                  </a:lnTo>
                  <a:lnTo>
                    <a:pt x="1334594" y="284882"/>
                  </a:lnTo>
                  <a:lnTo>
                    <a:pt x="1360952" y="320397"/>
                  </a:lnTo>
                  <a:lnTo>
                    <a:pt x="1385216" y="357482"/>
                  </a:lnTo>
                  <a:lnTo>
                    <a:pt x="1407297" y="396049"/>
                  </a:lnTo>
                  <a:lnTo>
                    <a:pt x="1427109" y="436009"/>
                  </a:lnTo>
                  <a:lnTo>
                    <a:pt x="1444563" y="477277"/>
                  </a:lnTo>
                  <a:lnTo>
                    <a:pt x="1459572" y="519763"/>
                  </a:lnTo>
                  <a:lnTo>
                    <a:pt x="1472049" y="563382"/>
                  </a:lnTo>
                  <a:lnTo>
                    <a:pt x="1481905" y="608044"/>
                  </a:lnTo>
                  <a:lnTo>
                    <a:pt x="1489054" y="653663"/>
                  </a:lnTo>
                  <a:lnTo>
                    <a:pt x="1493408" y="700151"/>
                  </a:lnTo>
                  <a:lnTo>
                    <a:pt x="1494878" y="747420"/>
                  </a:lnTo>
                  <a:lnTo>
                    <a:pt x="1493408" y="794689"/>
                  </a:lnTo>
                  <a:lnTo>
                    <a:pt x="1489054" y="841177"/>
                  </a:lnTo>
                  <a:lnTo>
                    <a:pt x="1481905" y="886796"/>
                  </a:lnTo>
                  <a:lnTo>
                    <a:pt x="1472049" y="931458"/>
                  </a:lnTo>
                  <a:lnTo>
                    <a:pt x="1459572" y="975076"/>
                  </a:lnTo>
                  <a:lnTo>
                    <a:pt x="1444563" y="1017563"/>
                  </a:lnTo>
                  <a:lnTo>
                    <a:pt x="1427109" y="1058831"/>
                  </a:lnTo>
                  <a:lnTo>
                    <a:pt x="1407297" y="1098791"/>
                  </a:lnTo>
                  <a:lnTo>
                    <a:pt x="1385216" y="1137358"/>
                  </a:lnTo>
                  <a:lnTo>
                    <a:pt x="1360952" y="1174442"/>
                  </a:lnTo>
                  <a:lnTo>
                    <a:pt x="1334594" y="1209958"/>
                  </a:lnTo>
                  <a:lnTo>
                    <a:pt x="1306228" y="1243816"/>
                  </a:lnTo>
                  <a:lnTo>
                    <a:pt x="1275943" y="1275930"/>
                  </a:lnTo>
                  <a:lnTo>
                    <a:pt x="1243826" y="1306213"/>
                  </a:lnTo>
                  <a:lnTo>
                    <a:pt x="1209965" y="1334575"/>
                  </a:lnTo>
                  <a:lnTo>
                    <a:pt x="1174447" y="1360931"/>
                  </a:lnTo>
                  <a:lnTo>
                    <a:pt x="1137359" y="1385192"/>
                  </a:lnTo>
                  <a:lnTo>
                    <a:pt x="1098790" y="1407271"/>
                  </a:lnTo>
                  <a:lnTo>
                    <a:pt x="1058827" y="1427080"/>
                  </a:lnTo>
                  <a:lnTo>
                    <a:pt x="1017557" y="1444532"/>
                  </a:lnTo>
                  <a:lnTo>
                    <a:pt x="975069" y="1459539"/>
                  </a:lnTo>
                  <a:lnTo>
                    <a:pt x="931449" y="1472014"/>
                  </a:lnTo>
                  <a:lnTo>
                    <a:pt x="886785" y="1481869"/>
                  </a:lnTo>
                  <a:lnTo>
                    <a:pt x="841165" y="1489017"/>
                  </a:lnTo>
                  <a:lnTo>
                    <a:pt x="794677" y="1493370"/>
                  </a:lnTo>
                  <a:lnTo>
                    <a:pt x="747407" y="149484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39" y="2447543"/>
              <a:ext cx="868679" cy="8717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09798" y="2416047"/>
            <a:ext cx="3097530" cy="147687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099"/>
              </a:lnSpc>
              <a:spcBef>
                <a:spcPts val="75"/>
              </a:spcBef>
            </a:pPr>
            <a:r>
              <a:rPr lang="el-GR" sz="1900" dirty="0">
                <a:latin typeface="Calibri"/>
                <a:cs typeface="Calibri"/>
              </a:rPr>
              <a:t>Πώς να βελτιστοποιήσετε τον ευεργετικό αντίκτυπο της ΤΝ, μειώνοντας παράλληλα τους κινδύνους και τα δυσμενή αποτελέσματα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454520" y="4371187"/>
            <a:ext cx="1495425" cy="1495425"/>
            <a:chOff x="454520" y="4371187"/>
            <a:chExt cx="1495425" cy="1495425"/>
          </a:xfrm>
        </p:grpSpPr>
        <p:sp>
          <p:nvSpPr>
            <p:cNvPr id="14" name="object 14"/>
            <p:cNvSpPr/>
            <p:nvPr/>
          </p:nvSpPr>
          <p:spPr>
            <a:xfrm>
              <a:off x="454520" y="4371187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20" y="1494828"/>
                  </a:moveTo>
                  <a:lnTo>
                    <a:pt x="700151" y="1493357"/>
                  </a:lnTo>
                  <a:lnTo>
                    <a:pt x="653663" y="1489004"/>
                  </a:lnTo>
                  <a:lnTo>
                    <a:pt x="608044" y="1481857"/>
                  </a:lnTo>
                  <a:lnTo>
                    <a:pt x="563382" y="1472001"/>
                  </a:lnTo>
                  <a:lnTo>
                    <a:pt x="519763" y="1459526"/>
                  </a:lnTo>
                  <a:lnTo>
                    <a:pt x="477277" y="1444519"/>
                  </a:lnTo>
                  <a:lnTo>
                    <a:pt x="436009" y="1427067"/>
                  </a:lnTo>
                  <a:lnTo>
                    <a:pt x="396049" y="1407258"/>
                  </a:lnTo>
                  <a:lnTo>
                    <a:pt x="357482" y="1385179"/>
                  </a:lnTo>
                  <a:lnTo>
                    <a:pt x="320397" y="1360918"/>
                  </a:lnTo>
                  <a:lnTo>
                    <a:pt x="284882" y="1334562"/>
                  </a:lnTo>
                  <a:lnTo>
                    <a:pt x="251023" y="1306200"/>
                  </a:lnTo>
                  <a:lnTo>
                    <a:pt x="218909" y="1275918"/>
                  </a:lnTo>
                  <a:lnTo>
                    <a:pt x="188627" y="1243804"/>
                  </a:lnTo>
                  <a:lnTo>
                    <a:pt x="160265" y="1209945"/>
                  </a:lnTo>
                  <a:lnTo>
                    <a:pt x="133909" y="1174430"/>
                  </a:lnTo>
                  <a:lnTo>
                    <a:pt x="109648" y="1137345"/>
                  </a:lnTo>
                  <a:lnTo>
                    <a:pt x="87569" y="1098779"/>
                  </a:lnTo>
                  <a:lnTo>
                    <a:pt x="67760" y="1058818"/>
                  </a:lnTo>
                  <a:lnTo>
                    <a:pt x="50308" y="1017550"/>
                  </a:lnTo>
                  <a:lnTo>
                    <a:pt x="35301" y="975064"/>
                  </a:lnTo>
                  <a:lnTo>
                    <a:pt x="22826" y="931446"/>
                  </a:lnTo>
                  <a:lnTo>
                    <a:pt x="12971" y="886783"/>
                  </a:lnTo>
                  <a:lnTo>
                    <a:pt x="5823" y="841164"/>
                  </a:lnTo>
                  <a:lnTo>
                    <a:pt x="1470" y="794677"/>
                  </a:lnTo>
                  <a:lnTo>
                    <a:pt x="0" y="747407"/>
                  </a:lnTo>
                  <a:lnTo>
                    <a:pt x="1470" y="700138"/>
                  </a:lnTo>
                  <a:lnTo>
                    <a:pt x="5823" y="653650"/>
                  </a:lnTo>
                  <a:lnTo>
                    <a:pt x="12971" y="608032"/>
                  </a:lnTo>
                  <a:lnTo>
                    <a:pt x="22826" y="563370"/>
                  </a:lnTo>
                  <a:lnTo>
                    <a:pt x="35301" y="519752"/>
                  </a:lnTo>
                  <a:lnTo>
                    <a:pt x="50308" y="477266"/>
                  </a:lnTo>
                  <a:lnTo>
                    <a:pt x="67760" y="435999"/>
                  </a:lnTo>
                  <a:lnTo>
                    <a:pt x="87569" y="396039"/>
                  </a:lnTo>
                  <a:lnTo>
                    <a:pt x="109648" y="357473"/>
                  </a:lnTo>
                  <a:lnTo>
                    <a:pt x="133909" y="320389"/>
                  </a:lnTo>
                  <a:lnTo>
                    <a:pt x="160265" y="284874"/>
                  </a:lnTo>
                  <a:lnTo>
                    <a:pt x="188627" y="251016"/>
                  </a:lnTo>
                  <a:lnTo>
                    <a:pt x="218909" y="218903"/>
                  </a:lnTo>
                  <a:lnTo>
                    <a:pt x="251023" y="188622"/>
                  </a:lnTo>
                  <a:lnTo>
                    <a:pt x="284882" y="160260"/>
                  </a:lnTo>
                  <a:lnTo>
                    <a:pt x="320397" y="133905"/>
                  </a:lnTo>
                  <a:lnTo>
                    <a:pt x="357482" y="109645"/>
                  </a:lnTo>
                  <a:lnTo>
                    <a:pt x="396049" y="87566"/>
                  </a:lnTo>
                  <a:lnTo>
                    <a:pt x="436009" y="67758"/>
                  </a:lnTo>
                  <a:lnTo>
                    <a:pt x="477277" y="50306"/>
                  </a:lnTo>
                  <a:lnTo>
                    <a:pt x="519763" y="35299"/>
                  </a:lnTo>
                  <a:lnTo>
                    <a:pt x="563382" y="22825"/>
                  </a:lnTo>
                  <a:lnTo>
                    <a:pt x="608044" y="12970"/>
                  </a:lnTo>
                  <a:lnTo>
                    <a:pt x="653663" y="5823"/>
                  </a:lnTo>
                  <a:lnTo>
                    <a:pt x="700151" y="1470"/>
                  </a:lnTo>
                  <a:lnTo>
                    <a:pt x="747420" y="0"/>
                  </a:lnTo>
                  <a:lnTo>
                    <a:pt x="794689" y="1470"/>
                  </a:lnTo>
                  <a:lnTo>
                    <a:pt x="841178" y="5823"/>
                  </a:lnTo>
                  <a:lnTo>
                    <a:pt x="886797" y="12970"/>
                  </a:lnTo>
                  <a:lnTo>
                    <a:pt x="931461" y="22825"/>
                  </a:lnTo>
                  <a:lnTo>
                    <a:pt x="975080" y="35299"/>
                  </a:lnTo>
                  <a:lnTo>
                    <a:pt x="1017568" y="50306"/>
                  </a:lnTo>
                  <a:lnTo>
                    <a:pt x="1058837" y="67758"/>
                  </a:lnTo>
                  <a:lnTo>
                    <a:pt x="1098800" y="87566"/>
                  </a:lnTo>
                  <a:lnTo>
                    <a:pt x="1137368" y="109645"/>
                  </a:lnTo>
                  <a:lnTo>
                    <a:pt x="1174455" y="133905"/>
                  </a:lnTo>
                  <a:lnTo>
                    <a:pt x="1209973" y="160260"/>
                  </a:lnTo>
                  <a:lnTo>
                    <a:pt x="1243833" y="188622"/>
                  </a:lnTo>
                  <a:lnTo>
                    <a:pt x="1275949" y="218903"/>
                  </a:lnTo>
                  <a:lnTo>
                    <a:pt x="1306234" y="251016"/>
                  </a:lnTo>
                  <a:lnTo>
                    <a:pt x="1334599" y="284874"/>
                  </a:lnTo>
                  <a:lnTo>
                    <a:pt x="1360956" y="320389"/>
                  </a:lnTo>
                  <a:lnTo>
                    <a:pt x="1385219" y="357473"/>
                  </a:lnTo>
                  <a:lnTo>
                    <a:pt x="1407300" y="396039"/>
                  </a:lnTo>
                  <a:lnTo>
                    <a:pt x="1427111" y="435999"/>
                  </a:lnTo>
                  <a:lnTo>
                    <a:pt x="1444565" y="477266"/>
                  </a:lnTo>
                  <a:lnTo>
                    <a:pt x="1459574" y="519752"/>
                  </a:lnTo>
                  <a:lnTo>
                    <a:pt x="1472050" y="563370"/>
                  </a:lnTo>
                  <a:lnTo>
                    <a:pt x="1481906" y="608032"/>
                  </a:lnTo>
                  <a:lnTo>
                    <a:pt x="1489054" y="653650"/>
                  </a:lnTo>
                  <a:lnTo>
                    <a:pt x="1493408" y="700138"/>
                  </a:lnTo>
                  <a:lnTo>
                    <a:pt x="1494878" y="747407"/>
                  </a:lnTo>
                  <a:lnTo>
                    <a:pt x="1493408" y="794677"/>
                  </a:lnTo>
                  <a:lnTo>
                    <a:pt x="1489054" y="841164"/>
                  </a:lnTo>
                  <a:lnTo>
                    <a:pt x="1481906" y="886783"/>
                  </a:lnTo>
                  <a:lnTo>
                    <a:pt x="1472050" y="931446"/>
                  </a:lnTo>
                  <a:lnTo>
                    <a:pt x="1459574" y="975064"/>
                  </a:lnTo>
                  <a:lnTo>
                    <a:pt x="1444565" y="1017550"/>
                  </a:lnTo>
                  <a:lnTo>
                    <a:pt x="1427111" y="1058818"/>
                  </a:lnTo>
                  <a:lnTo>
                    <a:pt x="1407300" y="1098779"/>
                  </a:lnTo>
                  <a:lnTo>
                    <a:pt x="1385219" y="1137345"/>
                  </a:lnTo>
                  <a:lnTo>
                    <a:pt x="1360956" y="1174430"/>
                  </a:lnTo>
                  <a:lnTo>
                    <a:pt x="1334599" y="1209945"/>
                  </a:lnTo>
                  <a:lnTo>
                    <a:pt x="1306234" y="1243804"/>
                  </a:lnTo>
                  <a:lnTo>
                    <a:pt x="1275949" y="1275918"/>
                  </a:lnTo>
                  <a:lnTo>
                    <a:pt x="1243833" y="1306200"/>
                  </a:lnTo>
                  <a:lnTo>
                    <a:pt x="1209973" y="1334562"/>
                  </a:lnTo>
                  <a:lnTo>
                    <a:pt x="1174455" y="1360918"/>
                  </a:lnTo>
                  <a:lnTo>
                    <a:pt x="1137368" y="1385179"/>
                  </a:lnTo>
                  <a:lnTo>
                    <a:pt x="1098800" y="1407258"/>
                  </a:lnTo>
                  <a:lnTo>
                    <a:pt x="1058837" y="1427067"/>
                  </a:lnTo>
                  <a:lnTo>
                    <a:pt x="1017568" y="1444519"/>
                  </a:lnTo>
                  <a:lnTo>
                    <a:pt x="975080" y="1459526"/>
                  </a:lnTo>
                  <a:lnTo>
                    <a:pt x="931461" y="1472001"/>
                  </a:lnTo>
                  <a:lnTo>
                    <a:pt x="886797" y="1481857"/>
                  </a:lnTo>
                  <a:lnTo>
                    <a:pt x="841178" y="1489004"/>
                  </a:lnTo>
                  <a:lnTo>
                    <a:pt x="794689" y="1493357"/>
                  </a:lnTo>
                  <a:lnTo>
                    <a:pt x="747420" y="149482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6" y="4684775"/>
              <a:ext cx="868680" cy="86868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257011" y="4503928"/>
            <a:ext cx="3472179" cy="1486112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just">
              <a:lnSpc>
                <a:spcPct val="102499"/>
              </a:lnSpc>
              <a:spcBef>
                <a:spcPts val="40"/>
              </a:spcBef>
            </a:pPr>
            <a:r>
              <a:rPr lang="el-GR" sz="1900" dirty="0">
                <a:latin typeface="Calibri"/>
                <a:cs typeface="Calibri"/>
              </a:rPr>
              <a:t>Πώς να σχεδιάζουμε και να δημιουργούμε συστήματα ΤΝ που γνωρίζουν τις αξίες και τις αρχές που πρέπει να ακολουθούνται στα σενάρια ανάπτυξης</a:t>
            </a:r>
            <a:endParaRPr sz="19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407302" y="4371187"/>
            <a:ext cx="1495425" cy="1495425"/>
            <a:chOff x="6407302" y="4371187"/>
            <a:chExt cx="1495425" cy="1495425"/>
          </a:xfrm>
        </p:grpSpPr>
        <p:sp>
          <p:nvSpPr>
            <p:cNvPr id="18" name="object 18"/>
            <p:cNvSpPr/>
            <p:nvPr/>
          </p:nvSpPr>
          <p:spPr>
            <a:xfrm>
              <a:off x="6407302" y="4371187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07" y="1494828"/>
                  </a:moveTo>
                  <a:lnTo>
                    <a:pt x="700138" y="1493357"/>
                  </a:lnTo>
                  <a:lnTo>
                    <a:pt x="653650" y="1489004"/>
                  </a:lnTo>
                  <a:lnTo>
                    <a:pt x="608032" y="1481857"/>
                  </a:lnTo>
                  <a:lnTo>
                    <a:pt x="563370" y="1472001"/>
                  </a:lnTo>
                  <a:lnTo>
                    <a:pt x="519752" y="1459526"/>
                  </a:lnTo>
                  <a:lnTo>
                    <a:pt x="477266" y="1444519"/>
                  </a:lnTo>
                  <a:lnTo>
                    <a:pt x="435999" y="1427067"/>
                  </a:lnTo>
                  <a:lnTo>
                    <a:pt x="396039" y="1407258"/>
                  </a:lnTo>
                  <a:lnTo>
                    <a:pt x="357473" y="1385179"/>
                  </a:lnTo>
                  <a:lnTo>
                    <a:pt x="320389" y="1360918"/>
                  </a:lnTo>
                  <a:lnTo>
                    <a:pt x="284874" y="1334562"/>
                  </a:lnTo>
                  <a:lnTo>
                    <a:pt x="251016" y="1306200"/>
                  </a:lnTo>
                  <a:lnTo>
                    <a:pt x="218903" y="1275918"/>
                  </a:lnTo>
                  <a:lnTo>
                    <a:pt x="188622" y="1243804"/>
                  </a:lnTo>
                  <a:lnTo>
                    <a:pt x="160260" y="1209945"/>
                  </a:lnTo>
                  <a:lnTo>
                    <a:pt x="133905" y="1174430"/>
                  </a:lnTo>
                  <a:lnTo>
                    <a:pt x="109645" y="1137345"/>
                  </a:lnTo>
                  <a:lnTo>
                    <a:pt x="87566" y="1098779"/>
                  </a:lnTo>
                  <a:lnTo>
                    <a:pt x="67758" y="1058818"/>
                  </a:lnTo>
                  <a:lnTo>
                    <a:pt x="50306" y="1017550"/>
                  </a:lnTo>
                  <a:lnTo>
                    <a:pt x="35299" y="975064"/>
                  </a:lnTo>
                  <a:lnTo>
                    <a:pt x="22825" y="931446"/>
                  </a:lnTo>
                  <a:lnTo>
                    <a:pt x="12970" y="886783"/>
                  </a:lnTo>
                  <a:lnTo>
                    <a:pt x="5823" y="841164"/>
                  </a:lnTo>
                  <a:lnTo>
                    <a:pt x="1470" y="794677"/>
                  </a:lnTo>
                  <a:lnTo>
                    <a:pt x="0" y="747407"/>
                  </a:lnTo>
                  <a:lnTo>
                    <a:pt x="1470" y="700138"/>
                  </a:lnTo>
                  <a:lnTo>
                    <a:pt x="5823" y="653650"/>
                  </a:lnTo>
                  <a:lnTo>
                    <a:pt x="12970" y="608032"/>
                  </a:lnTo>
                  <a:lnTo>
                    <a:pt x="22825" y="563370"/>
                  </a:lnTo>
                  <a:lnTo>
                    <a:pt x="35299" y="519752"/>
                  </a:lnTo>
                  <a:lnTo>
                    <a:pt x="50306" y="477266"/>
                  </a:lnTo>
                  <a:lnTo>
                    <a:pt x="67758" y="435999"/>
                  </a:lnTo>
                  <a:lnTo>
                    <a:pt x="87566" y="396039"/>
                  </a:lnTo>
                  <a:lnTo>
                    <a:pt x="109645" y="357473"/>
                  </a:lnTo>
                  <a:lnTo>
                    <a:pt x="133905" y="320389"/>
                  </a:lnTo>
                  <a:lnTo>
                    <a:pt x="160260" y="284874"/>
                  </a:lnTo>
                  <a:lnTo>
                    <a:pt x="188622" y="251016"/>
                  </a:lnTo>
                  <a:lnTo>
                    <a:pt x="218903" y="218903"/>
                  </a:lnTo>
                  <a:lnTo>
                    <a:pt x="251016" y="188622"/>
                  </a:lnTo>
                  <a:lnTo>
                    <a:pt x="284874" y="160260"/>
                  </a:lnTo>
                  <a:lnTo>
                    <a:pt x="320389" y="133905"/>
                  </a:lnTo>
                  <a:lnTo>
                    <a:pt x="357473" y="109645"/>
                  </a:lnTo>
                  <a:lnTo>
                    <a:pt x="396039" y="87566"/>
                  </a:lnTo>
                  <a:lnTo>
                    <a:pt x="435999" y="67758"/>
                  </a:lnTo>
                  <a:lnTo>
                    <a:pt x="477266" y="50306"/>
                  </a:lnTo>
                  <a:lnTo>
                    <a:pt x="519752" y="35299"/>
                  </a:lnTo>
                  <a:lnTo>
                    <a:pt x="563370" y="22825"/>
                  </a:lnTo>
                  <a:lnTo>
                    <a:pt x="608032" y="12970"/>
                  </a:lnTo>
                  <a:lnTo>
                    <a:pt x="653650" y="5823"/>
                  </a:lnTo>
                  <a:lnTo>
                    <a:pt x="700138" y="1470"/>
                  </a:lnTo>
                  <a:lnTo>
                    <a:pt x="747407" y="0"/>
                  </a:lnTo>
                  <a:lnTo>
                    <a:pt x="794677" y="1470"/>
                  </a:lnTo>
                  <a:lnTo>
                    <a:pt x="841165" y="5823"/>
                  </a:lnTo>
                  <a:lnTo>
                    <a:pt x="886785" y="12970"/>
                  </a:lnTo>
                  <a:lnTo>
                    <a:pt x="931449" y="22825"/>
                  </a:lnTo>
                  <a:lnTo>
                    <a:pt x="975069" y="35299"/>
                  </a:lnTo>
                  <a:lnTo>
                    <a:pt x="1017557" y="50306"/>
                  </a:lnTo>
                  <a:lnTo>
                    <a:pt x="1058827" y="67758"/>
                  </a:lnTo>
                  <a:lnTo>
                    <a:pt x="1098790" y="87566"/>
                  </a:lnTo>
                  <a:lnTo>
                    <a:pt x="1137359" y="109645"/>
                  </a:lnTo>
                  <a:lnTo>
                    <a:pt x="1174447" y="133905"/>
                  </a:lnTo>
                  <a:lnTo>
                    <a:pt x="1209965" y="160260"/>
                  </a:lnTo>
                  <a:lnTo>
                    <a:pt x="1243826" y="188622"/>
                  </a:lnTo>
                  <a:lnTo>
                    <a:pt x="1275943" y="218903"/>
                  </a:lnTo>
                  <a:lnTo>
                    <a:pt x="1306228" y="251016"/>
                  </a:lnTo>
                  <a:lnTo>
                    <a:pt x="1334594" y="284874"/>
                  </a:lnTo>
                  <a:lnTo>
                    <a:pt x="1360952" y="320389"/>
                  </a:lnTo>
                  <a:lnTo>
                    <a:pt x="1385216" y="357473"/>
                  </a:lnTo>
                  <a:lnTo>
                    <a:pt x="1407297" y="396039"/>
                  </a:lnTo>
                  <a:lnTo>
                    <a:pt x="1427109" y="435999"/>
                  </a:lnTo>
                  <a:lnTo>
                    <a:pt x="1444563" y="477266"/>
                  </a:lnTo>
                  <a:lnTo>
                    <a:pt x="1459572" y="519752"/>
                  </a:lnTo>
                  <a:lnTo>
                    <a:pt x="1472049" y="563370"/>
                  </a:lnTo>
                  <a:lnTo>
                    <a:pt x="1481905" y="608032"/>
                  </a:lnTo>
                  <a:lnTo>
                    <a:pt x="1489054" y="653650"/>
                  </a:lnTo>
                  <a:lnTo>
                    <a:pt x="1493408" y="700138"/>
                  </a:lnTo>
                  <a:lnTo>
                    <a:pt x="1494878" y="747407"/>
                  </a:lnTo>
                  <a:lnTo>
                    <a:pt x="1493408" y="794677"/>
                  </a:lnTo>
                  <a:lnTo>
                    <a:pt x="1489054" y="841164"/>
                  </a:lnTo>
                  <a:lnTo>
                    <a:pt x="1481905" y="886783"/>
                  </a:lnTo>
                  <a:lnTo>
                    <a:pt x="1472049" y="931446"/>
                  </a:lnTo>
                  <a:lnTo>
                    <a:pt x="1459572" y="975064"/>
                  </a:lnTo>
                  <a:lnTo>
                    <a:pt x="1444563" y="1017550"/>
                  </a:lnTo>
                  <a:lnTo>
                    <a:pt x="1427109" y="1058818"/>
                  </a:lnTo>
                  <a:lnTo>
                    <a:pt x="1407297" y="1098779"/>
                  </a:lnTo>
                  <a:lnTo>
                    <a:pt x="1385216" y="1137345"/>
                  </a:lnTo>
                  <a:lnTo>
                    <a:pt x="1360952" y="1174430"/>
                  </a:lnTo>
                  <a:lnTo>
                    <a:pt x="1334594" y="1209945"/>
                  </a:lnTo>
                  <a:lnTo>
                    <a:pt x="1306228" y="1243804"/>
                  </a:lnTo>
                  <a:lnTo>
                    <a:pt x="1275943" y="1275918"/>
                  </a:lnTo>
                  <a:lnTo>
                    <a:pt x="1243826" y="1306200"/>
                  </a:lnTo>
                  <a:lnTo>
                    <a:pt x="1209965" y="1334562"/>
                  </a:lnTo>
                  <a:lnTo>
                    <a:pt x="1174447" y="1360918"/>
                  </a:lnTo>
                  <a:lnTo>
                    <a:pt x="1137359" y="1385179"/>
                  </a:lnTo>
                  <a:lnTo>
                    <a:pt x="1098790" y="1407258"/>
                  </a:lnTo>
                  <a:lnTo>
                    <a:pt x="1058827" y="1427067"/>
                  </a:lnTo>
                  <a:lnTo>
                    <a:pt x="1017557" y="1444519"/>
                  </a:lnTo>
                  <a:lnTo>
                    <a:pt x="975069" y="1459526"/>
                  </a:lnTo>
                  <a:lnTo>
                    <a:pt x="931449" y="1472001"/>
                  </a:lnTo>
                  <a:lnTo>
                    <a:pt x="886785" y="1481857"/>
                  </a:lnTo>
                  <a:lnTo>
                    <a:pt x="841165" y="1489004"/>
                  </a:lnTo>
                  <a:lnTo>
                    <a:pt x="794677" y="1493357"/>
                  </a:lnTo>
                  <a:lnTo>
                    <a:pt x="747407" y="1494828"/>
                  </a:lnTo>
                  <a:close/>
                </a:path>
              </a:pathLst>
            </a:custGeom>
            <a:solidFill>
              <a:srgbClr val="5A9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839" y="4684775"/>
              <a:ext cx="868679" cy="86868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209798" y="4357623"/>
            <a:ext cx="3355340" cy="17862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00"/>
              </a:lnSpc>
              <a:spcBef>
                <a:spcPts val="55"/>
              </a:spcBef>
            </a:pPr>
            <a:r>
              <a:rPr lang="el-GR" sz="1900" spc="-75" dirty="0">
                <a:latin typeface="Calibri"/>
                <a:cs typeface="Calibri"/>
              </a:rPr>
              <a:t>Εντοπισμός, μελέτη και πρόταση τεχνικών και μη τεχνικών λύσεων για θέματα δεοντολογίας που προκύπτουν από τη διαδεδομένη χρήση της ΤΝ στη ζωή και την κοινωνία.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17340" y="6421628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West</a:t>
            </a:r>
            <a:r>
              <a:rPr sz="1200" spc="-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Point,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April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</TotalTime>
  <Words>1729</Words>
  <Application>Microsoft Office PowerPoint</Application>
  <PresentationFormat>Widescreen</PresentationFormat>
  <Paragraphs>308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Corbel</vt:lpstr>
      <vt:lpstr>Times New Roman</vt:lpstr>
      <vt:lpstr>Office Theme</vt:lpstr>
      <vt:lpstr>AI Ethics at IBM:</vt:lpstr>
      <vt:lpstr>Μια σύντομη ιστορική αναδρομή στην ΤΝ</vt:lpstr>
      <vt:lpstr>Δεδομένα και υπολογιστική ισχύς</vt:lpstr>
      <vt:lpstr>Ερμηνεία εικόνων και φυσικής γλώσσας</vt:lpstr>
      <vt:lpstr>PowerPoint Presentation</vt:lpstr>
      <vt:lpstr>Περιορισμοί ΤΝ</vt:lpstr>
      <vt:lpstr>Ηθικά ζητήματα- παραδείγματα</vt:lpstr>
      <vt:lpstr>PowerPoint Presentation</vt:lpstr>
      <vt:lpstr>Ηθική της ΤΝ</vt:lpstr>
      <vt:lpstr>PowerPoint Presentation</vt:lpstr>
      <vt:lpstr>PowerPoint Presentation</vt:lpstr>
      <vt:lpstr>§ Bias: προκατάληψη υπέρ ή κατά κάποιου γεγονότος</vt:lpstr>
      <vt:lpstr>PowerPoint Presentation</vt:lpstr>
      <vt:lpstr>§ Δεδομένα Κατάρτισης</vt:lpstr>
      <vt:lpstr>PowerPoint Presentation</vt:lpstr>
      <vt:lpstr>Πολλά σημεία λήψης αποφάσεων</vt:lpstr>
      <vt:lpstr>PowerPoint Presentation</vt:lpstr>
      <vt:lpstr>PowerPoint Presentation</vt:lpstr>
      <vt:lpstr>Κατάρτιση προφίλ και εκμετάλλευση</vt:lpstr>
      <vt:lpstr>Επιπτώσεις στο εργατικό δυναμικό</vt:lpstr>
      <vt:lpstr>PowerPoint Presentation</vt:lpstr>
      <vt:lpstr>IBM, technology,</vt:lpstr>
      <vt:lpstr>Ο σκοπός της ΤΝ είναι να ενισχύσει την ανθρώπινη νοημοσύνη</vt:lpstr>
      <vt:lpstr>ΑΡΧΕΣ ΤΝ στον κόσμο – μια περιεκτική άποψη</vt:lpstr>
      <vt:lpstr>PowerPoint Presentation</vt:lpstr>
      <vt:lpstr>§ Τεχνικές λύσεις για τον εντοπισμό και τον μετριασμό της προκατάληψης της ΤΝ</vt:lpstr>
      <vt:lpstr>§  Ενημερωτικό δελτίο ΤΝ</vt:lpstr>
      <vt:lpstr>Διακυβέρνηση</vt:lpstr>
      <vt:lpstr>Διακυβέρνηση: το συμβούλιο της IBM για θέματα ηθικής της ΤΝ</vt:lpstr>
      <vt:lpstr>Συνεργασίες</vt:lpstr>
      <vt:lpstr>Όχι απλά ΤΝ</vt:lpstr>
      <vt:lpstr>PowerPoint Presentation</vt:lpstr>
      <vt:lpstr>ΕΥΧΑΡΙΣΤΩ!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Ethics at IBM:</dc:title>
  <cp:lastModifiedBy>Theodoros Papoutsos</cp:lastModifiedBy>
  <cp:revision>6</cp:revision>
  <dcterms:created xsi:type="dcterms:W3CDTF">2023-04-27T11:27:02Z</dcterms:created>
  <dcterms:modified xsi:type="dcterms:W3CDTF">2023-06-20T08:19:10Z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2022-07-25T00:00:00Z</vt:filetime>
  </property>
  <property fmtid="{D5CDD505-2E9C-101B-9397-08002B2CF9AE}" pid="3" name="Producer">
    <vt:lpwstr>cairo 1.17.4 (https://cairographics.org)</vt:lpwstr>
  </property>
  <property fmtid="{D5CDD505-2E9C-101B-9397-08002B2CF9AE}" pid="4" name="LastSaved">
    <vt:filetime>2022-07-25T00:00:00Z</vt:filetime>
  </property>
</Properties>
</file>